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48"/>
  </p:notesMasterIdLst>
  <p:sldIdLst>
    <p:sldId id="262" r:id="rId5"/>
    <p:sldId id="258" r:id="rId6"/>
    <p:sldId id="260" r:id="rId7"/>
    <p:sldId id="273" r:id="rId8"/>
    <p:sldId id="274" r:id="rId9"/>
    <p:sldId id="275" r:id="rId10"/>
    <p:sldId id="276"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3" r:id="rId25"/>
    <p:sldId id="326" r:id="rId26"/>
    <p:sldId id="322" r:id="rId27"/>
    <p:sldId id="324" r:id="rId28"/>
    <p:sldId id="290" r:id="rId29"/>
    <p:sldId id="291" r:id="rId30"/>
    <p:sldId id="292" r:id="rId31"/>
    <p:sldId id="293" r:id="rId32"/>
    <p:sldId id="294" r:id="rId33"/>
    <p:sldId id="295" r:id="rId34"/>
    <p:sldId id="296" r:id="rId35"/>
    <p:sldId id="297" r:id="rId36"/>
    <p:sldId id="298" r:id="rId37"/>
    <p:sldId id="325" r:id="rId38"/>
    <p:sldId id="263" r:id="rId39"/>
    <p:sldId id="264" r:id="rId40"/>
    <p:sldId id="265" r:id="rId41"/>
    <p:sldId id="331" r:id="rId42"/>
    <p:sldId id="269" r:id="rId43"/>
    <p:sldId id="270" r:id="rId44"/>
    <p:sldId id="306" r:id="rId45"/>
    <p:sldId id="308" r:id="rId46"/>
    <p:sldId id="2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Maling" initials="EM" lastIdx="1" clrIdx="6">
    <p:extLst>
      <p:ext uri="{19B8F6BF-5375-455C-9EA6-DF929625EA0E}">
        <p15:presenceInfo xmlns:p15="http://schemas.microsoft.com/office/powerpoint/2012/main" userId="Emily Maling" providerId="None"/>
      </p:ext>
    </p:extLst>
  </p:cmAuthor>
  <p:cmAuthor id="1" name="Williams, Stephen" initials="WS" lastIdx="12" clrIdx="0">
    <p:extLst>
      <p:ext uri="{19B8F6BF-5375-455C-9EA6-DF929625EA0E}">
        <p15:presenceInfo xmlns:p15="http://schemas.microsoft.com/office/powerpoint/2012/main" userId="S-1-5-21-2022136750-1135477324-312552118-22141" providerId="AD"/>
      </p:ext>
    </p:extLst>
  </p:cmAuthor>
  <p:cmAuthor id="2" name="Schott, Jane" initials="SJ" lastIdx="2" clrIdx="1">
    <p:extLst>
      <p:ext uri="{19B8F6BF-5375-455C-9EA6-DF929625EA0E}">
        <p15:presenceInfo xmlns:p15="http://schemas.microsoft.com/office/powerpoint/2012/main" userId="S-1-5-21-2022136750-1135477324-312552118-28237" providerId="AD"/>
      </p:ext>
    </p:extLst>
  </p:cmAuthor>
  <p:cmAuthor id="3" name="Williams, Eileen" initials="WE" lastIdx="21" clrIdx="2">
    <p:extLst>
      <p:ext uri="{19B8F6BF-5375-455C-9EA6-DF929625EA0E}">
        <p15:presenceInfo xmlns:p15="http://schemas.microsoft.com/office/powerpoint/2012/main" userId="S-1-5-21-2022136750-1135477324-312552118-15019" providerId="AD"/>
      </p:ext>
    </p:extLst>
  </p:cmAuthor>
  <p:cmAuthor id="4" name="Boniface, Duane" initials="BD" lastIdx="1" clrIdx="3">
    <p:extLst>
      <p:ext uri="{19B8F6BF-5375-455C-9EA6-DF929625EA0E}">
        <p15:presenceInfo xmlns:p15="http://schemas.microsoft.com/office/powerpoint/2012/main" userId="S-1-5-21-2022136750-1135477324-312552118-22040" providerId="AD"/>
      </p:ext>
    </p:extLst>
  </p:cmAuthor>
  <p:cmAuthor id="5" name="Campbell, Jacqueline" initials="CJ" lastIdx="6" clrIdx="4"/>
  <p:cmAuthor id="6" name="Duane Boniface" initials="DB" lastIdx="1" clrIdx="5">
    <p:extLst>
      <p:ext uri="{19B8F6BF-5375-455C-9EA6-DF929625EA0E}">
        <p15:presenceInfo xmlns:p15="http://schemas.microsoft.com/office/powerpoint/2012/main" userId="Duane Bonif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1A2857"/>
    <a:srgbClr val="2E74B5"/>
    <a:srgbClr val="232323"/>
    <a:srgbClr val="CF202F"/>
    <a:srgbClr val="83D4EF"/>
    <a:srgbClr val="ED3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autoAdjust="0"/>
    <p:restoredTop sz="79100" autoAdjust="0"/>
  </p:normalViewPr>
  <p:slideViewPr>
    <p:cSldViewPr snapToGrid="0" snapToObjects="1">
      <p:cViewPr varScale="1">
        <p:scale>
          <a:sx n="52" d="100"/>
          <a:sy n="52" d="100"/>
        </p:scale>
        <p:origin x="1236" y="72"/>
      </p:cViewPr>
      <p:guideLst/>
    </p:cSldViewPr>
  </p:slideViewPr>
  <p:notesTextViewPr>
    <p:cViewPr>
      <p:scale>
        <a:sx n="1" d="1"/>
        <a:sy n="1" d="1"/>
      </p:scale>
      <p:origin x="0" y="0"/>
    </p:cViewPr>
  </p:notesTextViewPr>
  <p:sorterViewPr>
    <p:cViewPr>
      <p:scale>
        <a:sx n="64" d="100"/>
        <a:sy n="64" d="100"/>
      </p:scale>
      <p:origin x="0" y="0"/>
    </p:cViewPr>
  </p:sorterViewPr>
  <p:notesViewPr>
    <p:cSldViewPr snapToGrid="0" snapToObjects="1">
      <p:cViewPr varScale="1">
        <p:scale>
          <a:sx n="96" d="100"/>
          <a:sy n="96" d="100"/>
        </p:scale>
        <p:origin x="533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13402-EE4B-4182-96EF-28598EBE72A9}" type="doc">
      <dgm:prSet loTypeId="urn:microsoft.com/office/officeart/2005/8/layout/process1" loCatId="process" qsTypeId="urn:microsoft.com/office/officeart/2005/8/quickstyle/simple1" qsCatId="simple" csTypeId="urn:microsoft.com/office/officeart/2005/8/colors/accent1_2" csCatId="accent1" phldr="1"/>
      <dgm:spPr/>
    </dgm:pt>
    <dgm:pt modelId="{5E06E112-DDC8-4435-BAA5-CDD60B0AECAB}">
      <dgm:prSet phldrT="[Text]"/>
      <dgm:spPr/>
      <dgm:t>
        <a:bodyPr/>
        <a:lstStyle/>
        <a:p>
          <a:r>
            <a:rPr lang="en-US" b="1" dirty="0">
              <a:solidFill>
                <a:srgbClr val="1A2857"/>
              </a:solidFill>
              <a:effectLst>
                <a:outerShdw blurRad="38100" dist="38100" dir="2700000" algn="tl">
                  <a:srgbClr val="000000">
                    <a:alpha val="43137"/>
                  </a:srgbClr>
                </a:outerShdw>
              </a:effectLst>
            </a:rPr>
            <a:t>User inputs product features</a:t>
          </a:r>
        </a:p>
      </dgm:t>
    </dgm:pt>
    <dgm:pt modelId="{F9369218-931F-43A5-A790-308D454A1861}" type="parTrans" cxnId="{CF44C1B7-42FC-4372-90C0-E33545C0654A}">
      <dgm:prSet/>
      <dgm:spPr/>
      <dgm:t>
        <a:bodyPr/>
        <a:lstStyle/>
        <a:p>
          <a:endParaRPr lang="en-US"/>
        </a:p>
      </dgm:t>
    </dgm:pt>
    <dgm:pt modelId="{87BC8939-6D88-4399-A63F-32E2CEA02F27}" type="sibTrans" cxnId="{CF44C1B7-42FC-4372-90C0-E33545C0654A}">
      <dgm:prSet/>
      <dgm:spPr/>
      <dgm:t>
        <a:bodyPr/>
        <a:lstStyle/>
        <a:p>
          <a:endParaRPr lang="en-US"/>
        </a:p>
      </dgm:t>
    </dgm:pt>
    <dgm:pt modelId="{2A2F16A0-9C3D-4C9D-A397-58E38B78C6BA}">
      <dgm:prSet phldrT="[Text]"/>
      <dgm:spPr/>
      <dgm:t>
        <a:bodyPr/>
        <a:lstStyle/>
        <a:p>
          <a:r>
            <a:rPr lang="en-US" b="1" dirty="0">
              <a:solidFill>
                <a:srgbClr val="1A2857"/>
              </a:solidFill>
              <a:effectLst>
                <a:outerShdw blurRad="38100" dist="38100" dir="2700000" algn="tl">
                  <a:srgbClr val="000000">
                    <a:alpha val="43137"/>
                  </a:srgbClr>
                </a:outerShdw>
              </a:effectLst>
            </a:rPr>
            <a:t>Regulatory Robot outputs list of standards and requirements</a:t>
          </a:r>
        </a:p>
      </dgm:t>
    </dgm:pt>
    <dgm:pt modelId="{A35A2699-18C8-4086-A396-9B1EC773CC76}" type="parTrans" cxnId="{A22D5A5C-B074-4870-B33D-1BC10F5F6B56}">
      <dgm:prSet/>
      <dgm:spPr/>
      <dgm:t>
        <a:bodyPr/>
        <a:lstStyle/>
        <a:p>
          <a:endParaRPr lang="en-US"/>
        </a:p>
      </dgm:t>
    </dgm:pt>
    <dgm:pt modelId="{752FCA0E-7BFD-49AA-AFDC-DB5944198FA7}" type="sibTrans" cxnId="{A22D5A5C-B074-4870-B33D-1BC10F5F6B56}">
      <dgm:prSet/>
      <dgm:spPr/>
      <dgm:t>
        <a:bodyPr/>
        <a:lstStyle/>
        <a:p>
          <a:endParaRPr lang="en-US"/>
        </a:p>
      </dgm:t>
    </dgm:pt>
    <dgm:pt modelId="{450F0AA0-0099-47A0-859F-C61271C5AE08}">
      <dgm:prSet phldrT="[Text]"/>
      <dgm:spPr/>
      <dgm:t>
        <a:bodyPr/>
        <a:lstStyle/>
        <a:p>
          <a:r>
            <a:rPr lang="en-US" b="1" dirty="0">
              <a:solidFill>
                <a:srgbClr val="1A2857"/>
              </a:solidFill>
              <a:effectLst>
                <a:outerShdw blurRad="38100" dist="38100" dir="2700000" algn="tl">
                  <a:srgbClr val="000000">
                    <a:alpha val="43137"/>
                  </a:srgbClr>
                </a:outerShdw>
              </a:effectLst>
            </a:rPr>
            <a:t>User references source documents for specific requirements</a:t>
          </a:r>
        </a:p>
      </dgm:t>
    </dgm:pt>
    <dgm:pt modelId="{00369966-13B6-490D-86D8-B91CB4415347}" type="parTrans" cxnId="{0FF56911-407C-4951-8865-40198F7F4118}">
      <dgm:prSet/>
      <dgm:spPr/>
      <dgm:t>
        <a:bodyPr/>
        <a:lstStyle/>
        <a:p>
          <a:endParaRPr lang="en-US"/>
        </a:p>
      </dgm:t>
    </dgm:pt>
    <dgm:pt modelId="{4E40A198-7FE9-4056-8322-C3564C718BE8}" type="sibTrans" cxnId="{0FF56911-407C-4951-8865-40198F7F4118}">
      <dgm:prSet/>
      <dgm:spPr/>
      <dgm:t>
        <a:bodyPr/>
        <a:lstStyle/>
        <a:p>
          <a:endParaRPr lang="en-US"/>
        </a:p>
      </dgm:t>
    </dgm:pt>
    <dgm:pt modelId="{0C2FE490-8D01-4951-A66C-C9EC545B86FF}" type="pres">
      <dgm:prSet presAssocID="{4E713402-EE4B-4182-96EF-28598EBE72A9}" presName="Name0" presStyleCnt="0">
        <dgm:presLayoutVars>
          <dgm:dir/>
          <dgm:resizeHandles val="exact"/>
        </dgm:presLayoutVars>
      </dgm:prSet>
      <dgm:spPr/>
    </dgm:pt>
    <dgm:pt modelId="{98483C95-4BD5-441D-928D-C3330797655F}" type="pres">
      <dgm:prSet presAssocID="{5E06E112-DDC8-4435-BAA5-CDD60B0AECAB}" presName="node" presStyleLbl="node1" presStyleIdx="0" presStyleCnt="3">
        <dgm:presLayoutVars>
          <dgm:bulletEnabled val="1"/>
        </dgm:presLayoutVars>
      </dgm:prSet>
      <dgm:spPr/>
    </dgm:pt>
    <dgm:pt modelId="{248EE7FD-8153-4AC9-A694-777AA8930A22}" type="pres">
      <dgm:prSet presAssocID="{87BC8939-6D88-4399-A63F-32E2CEA02F27}" presName="sibTrans" presStyleLbl="sibTrans2D1" presStyleIdx="0" presStyleCnt="2"/>
      <dgm:spPr/>
    </dgm:pt>
    <dgm:pt modelId="{751032A0-D844-4B0F-BDFE-F9C854DE4AA0}" type="pres">
      <dgm:prSet presAssocID="{87BC8939-6D88-4399-A63F-32E2CEA02F27}" presName="connectorText" presStyleLbl="sibTrans2D1" presStyleIdx="0" presStyleCnt="2"/>
      <dgm:spPr/>
    </dgm:pt>
    <dgm:pt modelId="{85177C65-4501-4BA3-A131-0E5DDF5A6D53}" type="pres">
      <dgm:prSet presAssocID="{2A2F16A0-9C3D-4C9D-A397-58E38B78C6BA}" presName="node" presStyleLbl="node1" presStyleIdx="1" presStyleCnt="3">
        <dgm:presLayoutVars>
          <dgm:bulletEnabled val="1"/>
        </dgm:presLayoutVars>
      </dgm:prSet>
      <dgm:spPr/>
    </dgm:pt>
    <dgm:pt modelId="{905C1706-B0FE-4726-9267-A3FE01E78B18}" type="pres">
      <dgm:prSet presAssocID="{752FCA0E-7BFD-49AA-AFDC-DB5944198FA7}" presName="sibTrans" presStyleLbl="sibTrans2D1" presStyleIdx="1" presStyleCnt="2"/>
      <dgm:spPr/>
    </dgm:pt>
    <dgm:pt modelId="{DFCF6156-C19A-44D4-AEA1-68BDC1113B0F}" type="pres">
      <dgm:prSet presAssocID="{752FCA0E-7BFD-49AA-AFDC-DB5944198FA7}" presName="connectorText" presStyleLbl="sibTrans2D1" presStyleIdx="1" presStyleCnt="2"/>
      <dgm:spPr/>
    </dgm:pt>
    <dgm:pt modelId="{73F3EB05-D099-497B-A6C0-EBE0C5DC884D}" type="pres">
      <dgm:prSet presAssocID="{450F0AA0-0099-47A0-859F-C61271C5AE08}" presName="node" presStyleLbl="node1" presStyleIdx="2" presStyleCnt="3">
        <dgm:presLayoutVars>
          <dgm:bulletEnabled val="1"/>
        </dgm:presLayoutVars>
      </dgm:prSet>
      <dgm:spPr/>
    </dgm:pt>
  </dgm:ptLst>
  <dgm:cxnLst>
    <dgm:cxn modelId="{0FF56911-407C-4951-8865-40198F7F4118}" srcId="{4E713402-EE4B-4182-96EF-28598EBE72A9}" destId="{450F0AA0-0099-47A0-859F-C61271C5AE08}" srcOrd="2" destOrd="0" parTransId="{00369966-13B6-490D-86D8-B91CB4415347}" sibTransId="{4E40A198-7FE9-4056-8322-C3564C718BE8}"/>
    <dgm:cxn modelId="{22388B1A-BEE8-49BC-AB82-9AF5E6252BF1}" type="presOf" srcId="{87BC8939-6D88-4399-A63F-32E2CEA02F27}" destId="{248EE7FD-8153-4AC9-A694-777AA8930A22}" srcOrd="0" destOrd="0" presId="urn:microsoft.com/office/officeart/2005/8/layout/process1"/>
    <dgm:cxn modelId="{9DCAE21D-88E9-46FA-9C4F-A7F5CD44F4DD}" type="presOf" srcId="{2A2F16A0-9C3D-4C9D-A397-58E38B78C6BA}" destId="{85177C65-4501-4BA3-A131-0E5DDF5A6D53}" srcOrd="0" destOrd="0" presId="urn:microsoft.com/office/officeart/2005/8/layout/process1"/>
    <dgm:cxn modelId="{A22D5A5C-B074-4870-B33D-1BC10F5F6B56}" srcId="{4E713402-EE4B-4182-96EF-28598EBE72A9}" destId="{2A2F16A0-9C3D-4C9D-A397-58E38B78C6BA}" srcOrd="1" destOrd="0" parTransId="{A35A2699-18C8-4086-A396-9B1EC773CC76}" sibTransId="{752FCA0E-7BFD-49AA-AFDC-DB5944198FA7}"/>
    <dgm:cxn modelId="{1A79BC69-B712-42FF-BF65-FCFA54DE0023}" type="presOf" srcId="{87BC8939-6D88-4399-A63F-32E2CEA02F27}" destId="{751032A0-D844-4B0F-BDFE-F9C854DE4AA0}" srcOrd="1" destOrd="0" presId="urn:microsoft.com/office/officeart/2005/8/layout/process1"/>
    <dgm:cxn modelId="{20D3E874-AA7B-43D8-94E4-2D475E9EBEB2}" type="presOf" srcId="{450F0AA0-0099-47A0-859F-C61271C5AE08}" destId="{73F3EB05-D099-497B-A6C0-EBE0C5DC884D}" srcOrd="0" destOrd="0" presId="urn:microsoft.com/office/officeart/2005/8/layout/process1"/>
    <dgm:cxn modelId="{DEC8CC7B-3D81-4D15-8FF6-A15F80297300}" type="presOf" srcId="{752FCA0E-7BFD-49AA-AFDC-DB5944198FA7}" destId="{DFCF6156-C19A-44D4-AEA1-68BDC1113B0F}" srcOrd="1" destOrd="0" presId="urn:microsoft.com/office/officeart/2005/8/layout/process1"/>
    <dgm:cxn modelId="{B2B4AD96-7C68-4FAD-97B0-EF5CA0A2DD52}" type="presOf" srcId="{4E713402-EE4B-4182-96EF-28598EBE72A9}" destId="{0C2FE490-8D01-4951-A66C-C9EC545B86FF}" srcOrd="0" destOrd="0" presId="urn:microsoft.com/office/officeart/2005/8/layout/process1"/>
    <dgm:cxn modelId="{CF44C1B7-42FC-4372-90C0-E33545C0654A}" srcId="{4E713402-EE4B-4182-96EF-28598EBE72A9}" destId="{5E06E112-DDC8-4435-BAA5-CDD60B0AECAB}" srcOrd="0" destOrd="0" parTransId="{F9369218-931F-43A5-A790-308D454A1861}" sibTransId="{87BC8939-6D88-4399-A63F-32E2CEA02F27}"/>
    <dgm:cxn modelId="{724AFDB9-CD7E-4F60-A8CE-5855CEB9A476}" type="presOf" srcId="{5E06E112-DDC8-4435-BAA5-CDD60B0AECAB}" destId="{98483C95-4BD5-441D-928D-C3330797655F}" srcOrd="0" destOrd="0" presId="urn:microsoft.com/office/officeart/2005/8/layout/process1"/>
    <dgm:cxn modelId="{1A5C2BD6-7D3E-4CFC-B5CB-038065E669AA}" type="presOf" srcId="{752FCA0E-7BFD-49AA-AFDC-DB5944198FA7}" destId="{905C1706-B0FE-4726-9267-A3FE01E78B18}" srcOrd="0" destOrd="0" presId="urn:microsoft.com/office/officeart/2005/8/layout/process1"/>
    <dgm:cxn modelId="{B750C774-6F12-46D4-9FA3-25980EF9BD39}" type="presParOf" srcId="{0C2FE490-8D01-4951-A66C-C9EC545B86FF}" destId="{98483C95-4BD5-441D-928D-C3330797655F}" srcOrd="0" destOrd="0" presId="urn:microsoft.com/office/officeart/2005/8/layout/process1"/>
    <dgm:cxn modelId="{E776571F-CE11-4F82-AE95-13D3906868E8}" type="presParOf" srcId="{0C2FE490-8D01-4951-A66C-C9EC545B86FF}" destId="{248EE7FD-8153-4AC9-A694-777AA8930A22}" srcOrd="1" destOrd="0" presId="urn:microsoft.com/office/officeart/2005/8/layout/process1"/>
    <dgm:cxn modelId="{79EBC9D3-5616-4A41-8F07-B379FCF87AD8}" type="presParOf" srcId="{248EE7FD-8153-4AC9-A694-777AA8930A22}" destId="{751032A0-D844-4B0F-BDFE-F9C854DE4AA0}" srcOrd="0" destOrd="0" presId="urn:microsoft.com/office/officeart/2005/8/layout/process1"/>
    <dgm:cxn modelId="{D12717CB-C325-46C0-BD4B-3014694B2B96}" type="presParOf" srcId="{0C2FE490-8D01-4951-A66C-C9EC545B86FF}" destId="{85177C65-4501-4BA3-A131-0E5DDF5A6D53}" srcOrd="2" destOrd="0" presId="urn:microsoft.com/office/officeart/2005/8/layout/process1"/>
    <dgm:cxn modelId="{D0DFF9D0-DDB3-4E04-91DA-E9F9B8B030FF}" type="presParOf" srcId="{0C2FE490-8D01-4951-A66C-C9EC545B86FF}" destId="{905C1706-B0FE-4726-9267-A3FE01E78B18}" srcOrd="3" destOrd="0" presId="urn:microsoft.com/office/officeart/2005/8/layout/process1"/>
    <dgm:cxn modelId="{08F4C536-0197-4650-8449-1DA3C8C51EDE}" type="presParOf" srcId="{905C1706-B0FE-4726-9267-A3FE01E78B18}" destId="{DFCF6156-C19A-44D4-AEA1-68BDC1113B0F}" srcOrd="0" destOrd="0" presId="urn:microsoft.com/office/officeart/2005/8/layout/process1"/>
    <dgm:cxn modelId="{DE4584F0-C446-4EC2-81E9-6C2DB876307F}" type="presParOf" srcId="{0C2FE490-8D01-4951-A66C-C9EC545B86FF}" destId="{73F3EB05-D099-497B-A6C0-EBE0C5DC884D}" srcOrd="4" destOrd="0" presId="urn:microsoft.com/office/officeart/2005/8/layout/process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3C95-4BD5-441D-928D-C3330797655F}">
      <dsp:nvSpPr>
        <dsp:cNvPr id="0" name=""/>
        <dsp:cNvSpPr/>
      </dsp:nvSpPr>
      <dsp:spPr>
        <a:xfrm>
          <a:off x="9539" y="804253"/>
          <a:ext cx="2851276" cy="1710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1A2857"/>
              </a:solidFill>
              <a:effectLst>
                <a:outerShdw blurRad="38100" dist="38100" dir="2700000" algn="tl">
                  <a:srgbClr val="000000">
                    <a:alpha val="43137"/>
                  </a:srgbClr>
                </a:outerShdw>
              </a:effectLst>
            </a:rPr>
            <a:t>User inputs product features</a:t>
          </a:r>
        </a:p>
      </dsp:txBody>
      <dsp:txXfrm>
        <a:off x="59646" y="854360"/>
        <a:ext cx="2751062" cy="1610551"/>
      </dsp:txXfrm>
    </dsp:sp>
    <dsp:sp modelId="{248EE7FD-8153-4AC9-A694-777AA8930A22}">
      <dsp:nvSpPr>
        <dsp:cNvPr id="0" name=""/>
        <dsp:cNvSpPr/>
      </dsp:nvSpPr>
      <dsp:spPr>
        <a:xfrm>
          <a:off x="3145943"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145943" y="1447500"/>
        <a:ext cx="423129" cy="424270"/>
      </dsp:txXfrm>
    </dsp:sp>
    <dsp:sp modelId="{85177C65-4501-4BA3-A131-0E5DDF5A6D53}">
      <dsp:nvSpPr>
        <dsp:cNvPr id="0" name=""/>
        <dsp:cNvSpPr/>
      </dsp:nvSpPr>
      <dsp:spPr>
        <a:xfrm>
          <a:off x="4001325" y="804253"/>
          <a:ext cx="2851276" cy="1710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1A2857"/>
              </a:solidFill>
              <a:effectLst>
                <a:outerShdw blurRad="38100" dist="38100" dir="2700000" algn="tl">
                  <a:srgbClr val="000000">
                    <a:alpha val="43137"/>
                  </a:srgbClr>
                </a:outerShdw>
              </a:effectLst>
            </a:rPr>
            <a:t>Regulatory Robot outputs list of standards and requirements</a:t>
          </a:r>
        </a:p>
      </dsp:txBody>
      <dsp:txXfrm>
        <a:off x="4051432" y="854360"/>
        <a:ext cx="2751062" cy="1610551"/>
      </dsp:txXfrm>
    </dsp:sp>
    <dsp:sp modelId="{905C1706-B0FE-4726-9267-A3FE01E78B18}">
      <dsp:nvSpPr>
        <dsp:cNvPr id="0" name=""/>
        <dsp:cNvSpPr/>
      </dsp:nvSpPr>
      <dsp:spPr>
        <a:xfrm>
          <a:off x="7137729"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137729" y="1447500"/>
        <a:ext cx="423129" cy="424270"/>
      </dsp:txXfrm>
    </dsp:sp>
    <dsp:sp modelId="{73F3EB05-D099-497B-A6C0-EBE0C5DC884D}">
      <dsp:nvSpPr>
        <dsp:cNvPr id="0" name=""/>
        <dsp:cNvSpPr/>
      </dsp:nvSpPr>
      <dsp:spPr>
        <a:xfrm>
          <a:off x="7993112" y="804253"/>
          <a:ext cx="2851276" cy="1710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1A2857"/>
              </a:solidFill>
              <a:effectLst>
                <a:outerShdw blurRad="38100" dist="38100" dir="2700000" algn="tl">
                  <a:srgbClr val="000000">
                    <a:alpha val="43137"/>
                  </a:srgbClr>
                </a:outerShdw>
              </a:effectLst>
            </a:rPr>
            <a:t>User references source documents for specific requirements</a:t>
          </a:r>
        </a:p>
      </dsp:txBody>
      <dsp:txXfrm>
        <a:off x="8043219" y="854360"/>
        <a:ext cx="2751062" cy="16105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7FB6BC2-C617-A74A-AA35-2AD1B514282D}" type="datetimeFigureOut">
              <a:rPr lang="en-US" smtClean="0"/>
              <a:pPr/>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2DBC63-04CE-AE4D-AA93-442818775CB2}" type="slidenum">
              <a:rPr lang="en-US" smtClean="0"/>
              <a:pPr/>
              <a:t>‹#›</a:t>
            </a:fld>
            <a:endParaRPr lang="en-US" dirty="0"/>
          </a:p>
        </p:txBody>
      </p:sp>
    </p:spTree>
    <p:extLst>
      <p:ext uri="{BB962C8B-B14F-4D97-AF65-F5344CB8AC3E}">
        <p14:creationId xmlns:p14="http://schemas.microsoft.com/office/powerpoint/2010/main" val="385864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1</a:t>
            </a:fld>
            <a:endParaRPr lang="en-US" dirty="0"/>
          </a:p>
        </p:txBody>
      </p:sp>
    </p:spTree>
    <p:extLst>
      <p:ext uri="{BB962C8B-B14F-4D97-AF65-F5344CB8AC3E}">
        <p14:creationId xmlns:p14="http://schemas.microsoft.com/office/powerpoint/2010/main" val="32210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10</a:t>
            </a:fld>
            <a:endParaRPr lang="en-US" dirty="0"/>
          </a:p>
        </p:txBody>
      </p:sp>
    </p:spTree>
    <p:extLst>
      <p:ext uri="{BB962C8B-B14F-4D97-AF65-F5344CB8AC3E}">
        <p14:creationId xmlns:p14="http://schemas.microsoft.com/office/powerpoint/2010/main" val="182026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9E2EC4-3AED-41CA-A2EA-24E9A129AB00}" type="slidenum">
              <a:rPr lang="en-US" smtClean="0"/>
              <a:pPr/>
              <a:t>11</a:t>
            </a:fld>
            <a:endParaRPr lang="en-US" dirty="0"/>
          </a:p>
        </p:txBody>
      </p:sp>
    </p:spTree>
    <p:extLst>
      <p:ext uri="{BB962C8B-B14F-4D97-AF65-F5344CB8AC3E}">
        <p14:creationId xmlns:p14="http://schemas.microsoft.com/office/powerpoint/2010/main" val="3722442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12</a:t>
            </a:fld>
            <a:endParaRPr lang="en-US" dirty="0"/>
          </a:p>
        </p:txBody>
      </p:sp>
    </p:spTree>
    <p:extLst>
      <p:ext uri="{BB962C8B-B14F-4D97-AF65-F5344CB8AC3E}">
        <p14:creationId xmlns:p14="http://schemas.microsoft.com/office/powerpoint/2010/main" val="313350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13</a:t>
            </a:fld>
            <a:endParaRPr lang="en-US" dirty="0"/>
          </a:p>
        </p:txBody>
      </p:sp>
    </p:spTree>
    <p:extLst>
      <p:ext uri="{BB962C8B-B14F-4D97-AF65-F5344CB8AC3E}">
        <p14:creationId xmlns:p14="http://schemas.microsoft.com/office/powerpoint/2010/main" val="16240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14</a:t>
            </a:fld>
            <a:endParaRPr lang="en-US" dirty="0"/>
          </a:p>
        </p:txBody>
      </p:sp>
    </p:spTree>
    <p:extLst>
      <p:ext uri="{BB962C8B-B14F-4D97-AF65-F5344CB8AC3E}">
        <p14:creationId xmlns:p14="http://schemas.microsoft.com/office/powerpoint/2010/main" val="255026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15</a:t>
            </a:fld>
            <a:endParaRPr lang="en-US" dirty="0"/>
          </a:p>
        </p:txBody>
      </p:sp>
    </p:spTree>
    <p:extLst>
      <p:ext uri="{BB962C8B-B14F-4D97-AF65-F5344CB8AC3E}">
        <p14:creationId xmlns:p14="http://schemas.microsoft.com/office/powerpoint/2010/main" val="25050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16</a:t>
            </a:fld>
            <a:endParaRPr lang="en-US" dirty="0"/>
          </a:p>
        </p:txBody>
      </p:sp>
    </p:spTree>
    <p:extLst>
      <p:ext uri="{BB962C8B-B14F-4D97-AF65-F5344CB8AC3E}">
        <p14:creationId xmlns:p14="http://schemas.microsoft.com/office/powerpoint/2010/main" val="231416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17</a:t>
            </a:fld>
            <a:endParaRPr lang="en-US" dirty="0"/>
          </a:p>
        </p:txBody>
      </p:sp>
    </p:spTree>
    <p:extLst>
      <p:ext uri="{BB962C8B-B14F-4D97-AF65-F5344CB8AC3E}">
        <p14:creationId xmlns:p14="http://schemas.microsoft.com/office/powerpoint/2010/main" val="467202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18</a:t>
            </a:fld>
            <a:endParaRPr lang="en-US" dirty="0"/>
          </a:p>
        </p:txBody>
      </p:sp>
    </p:spTree>
    <p:extLst>
      <p:ext uri="{BB962C8B-B14F-4D97-AF65-F5344CB8AC3E}">
        <p14:creationId xmlns:p14="http://schemas.microsoft.com/office/powerpoint/2010/main" val="115327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19</a:t>
            </a:fld>
            <a:endParaRPr lang="en-US" dirty="0"/>
          </a:p>
        </p:txBody>
      </p:sp>
    </p:spTree>
    <p:extLst>
      <p:ext uri="{BB962C8B-B14F-4D97-AF65-F5344CB8AC3E}">
        <p14:creationId xmlns:p14="http://schemas.microsoft.com/office/powerpoint/2010/main" val="364461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2</a:t>
            </a:fld>
            <a:endParaRPr lang="en-US" dirty="0"/>
          </a:p>
        </p:txBody>
      </p:sp>
    </p:spTree>
    <p:extLst>
      <p:ext uri="{BB962C8B-B14F-4D97-AF65-F5344CB8AC3E}">
        <p14:creationId xmlns:p14="http://schemas.microsoft.com/office/powerpoint/2010/main" val="162603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20</a:t>
            </a:fld>
            <a:endParaRPr lang="en-US" dirty="0"/>
          </a:p>
        </p:txBody>
      </p:sp>
    </p:spTree>
    <p:extLst>
      <p:ext uri="{BB962C8B-B14F-4D97-AF65-F5344CB8AC3E}">
        <p14:creationId xmlns:p14="http://schemas.microsoft.com/office/powerpoint/2010/main" val="2857828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21</a:t>
            </a:fld>
            <a:endParaRPr lang="en-US" dirty="0"/>
          </a:p>
        </p:txBody>
      </p:sp>
    </p:spTree>
    <p:extLst>
      <p:ext uri="{BB962C8B-B14F-4D97-AF65-F5344CB8AC3E}">
        <p14:creationId xmlns:p14="http://schemas.microsoft.com/office/powerpoint/2010/main" val="3454104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22</a:t>
            </a:fld>
            <a:endParaRPr lang="en-US" dirty="0"/>
          </a:p>
        </p:txBody>
      </p:sp>
    </p:spTree>
    <p:extLst>
      <p:ext uri="{BB962C8B-B14F-4D97-AF65-F5344CB8AC3E}">
        <p14:creationId xmlns:p14="http://schemas.microsoft.com/office/powerpoint/2010/main" val="222760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23</a:t>
            </a:fld>
            <a:endParaRPr lang="en-US" dirty="0"/>
          </a:p>
        </p:txBody>
      </p:sp>
    </p:spTree>
    <p:extLst>
      <p:ext uri="{BB962C8B-B14F-4D97-AF65-F5344CB8AC3E}">
        <p14:creationId xmlns:p14="http://schemas.microsoft.com/office/powerpoint/2010/main" val="369173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24</a:t>
            </a:fld>
            <a:endParaRPr lang="en-US" dirty="0"/>
          </a:p>
        </p:txBody>
      </p:sp>
    </p:spTree>
    <p:extLst>
      <p:ext uri="{BB962C8B-B14F-4D97-AF65-F5344CB8AC3E}">
        <p14:creationId xmlns:p14="http://schemas.microsoft.com/office/powerpoint/2010/main" val="772783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25</a:t>
            </a:fld>
            <a:endParaRPr lang="en-US" dirty="0"/>
          </a:p>
        </p:txBody>
      </p:sp>
    </p:spTree>
    <p:extLst>
      <p:ext uri="{BB962C8B-B14F-4D97-AF65-F5344CB8AC3E}">
        <p14:creationId xmlns:p14="http://schemas.microsoft.com/office/powerpoint/2010/main" val="2874574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26</a:t>
            </a:fld>
            <a:endParaRPr lang="en-US" dirty="0"/>
          </a:p>
        </p:txBody>
      </p:sp>
    </p:spTree>
    <p:extLst>
      <p:ext uri="{BB962C8B-B14F-4D97-AF65-F5344CB8AC3E}">
        <p14:creationId xmlns:p14="http://schemas.microsoft.com/office/powerpoint/2010/main" val="2331312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27</a:t>
            </a:fld>
            <a:endParaRPr lang="en-US" dirty="0"/>
          </a:p>
        </p:txBody>
      </p:sp>
    </p:spTree>
    <p:extLst>
      <p:ext uri="{BB962C8B-B14F-4D97-AF65-F5344CB8AC3E}">
        <p14:creationId xmlns:p14="http://schemas.microsoft.com/office/powerpoint/2010/main" val="2218675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28</a:t>
            </a:fld>
            <a:endParaRPr lang="en-US" dirty="0"/>
          </a:p>
        </p:txBody>
      </p:sp>
    </p:spTree>
    <p:extLst>
      <p:ext uri="{BB962C8B-B14F-4D97-AF65-F5344CB8AC3E}">
        <p14:creationId xmlns:p14="http://schemas.microsoft.com/office/powerpoint/2010/main" val="853836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29</a:t>
            </a:fld>
            <a:endParaRPr lang="en-US" dirty="0"/>
          </a:p>
        </p:txBody>
      </p:sp>
    </p:spTree>
    <p:extLst>
      <p:ext uri="{BB962C8B-B14F-4D97-AF65-F5344CB8AC3E}">
        <p14:creationId xmlns:p14="http://schemas.microsoft.com/office/powerpoint/2010/main" val="346865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DBC63-04CE-AE4D-AA93-442818775CB2}" type="slidenum">
              <a:rPr lang="en-US" smtClean="0"/>
              <a:pPr/>
              <a:t>3</a:t>
            </a:fld>
            <a:endParaRPr lang="en-US" dirty="0"/>
          </a:p>
        </p:txBody>
      </p:sp>
    </p:spTree>
    <p:extLst>
      <p:ext uri="{BB962C8B-B14F-4D97-AF65-F5344CB8AC3E}">
        <p14:creationId xmlns:p14="http://schemas.microsoft.com/office/powerpoint/2010/main" val="1427469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30</a:t>
            </a:fld>
            <a:endParaRPr lang="en-US" dirty="0"/>
          </a:p>
        </p:txBody>
      </p:sp>
    </p:spTree>
    <p:extLst>
      <p:ext uri="{BB962C8B-B14F-4D97-AF65-F5344CB8AC3E}">
        <p14:creationId xmlns:p14="http://schemas.microsoft.com/office/powerpoint/2010/main" val="406297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31</a:t>
            </a:fld>
            <a:endParaRPr lang="en-US" dirty="0"/>
          </a:p>
        </p:txBody>
      </p:sp>
    </p:spTree>
    <p:extLst>
      <p:ext uri="{BB962C8B-B14F-4D97-AF65-F5344CB8AC3E}">
        <p14:creationId xmlns:p14="http://schemas.microsoft.com/office/powerpoint/2010/main" val="492291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32</a:t>
            </a:fld>
            <a:endParaRPr lang="en-US" dirty="0"/>
          </a:p>
        </p:txBody>
      </p:sp>
    </p:spTree>
    <p:extLst>
      <p:ext uri="{BB962C8B-B14F-4D97-AF65-F5344CB8AC3E}">
        <p14:creationId xmlns:p14="http://schemas.microsoft.com/office/powerpoint/2010/main" val="290905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33</a:t>
            </a:fld>
            <a:endParaRPr lang="en-US" dirty="0"/>
          </a:p>
        </p:txBody>
      </p:sp>
    </p:spTree>
    <p:extLst>
      <p:ext uri="{BB962C8B-B14F-4D97-AF65-F5344CB8AC3E}">
        <p14:creationId xmlns:p14="http://schemas.microsoft.com/office/powerpoint/2010/main" val="3551524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34</a:t>
            </a:fld>
            <a:endParaRPr lang="en-US" dirty="0"/>
          </a:p>
        </p:txBody>
      </p:sp>
    </p:spTree>
    <p:extLst>
      <p:ext uri="{BB962C8B-B14F-4D97-AF65-F5344CB8AC3E}">
        <p14:creationId xmlns:p14="http://schemas.microsoft.com/office/powerpoint/2010/main" val="253653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r>
              <a:rPr lang="en-US" sz="1200" dirty="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xfrm>
            <a:off x="393700" y="692150"/>
            <a:ext cx="6146800" cy="3457575"/>
          </a:xfrm>
          <a:ln/>
        </p:spPr>
      </p:sp>
      <p:sp>
        <p:nvSpPr>
          <p:cNvPr id="49157" name="Rectangle 3"/>
          <p:cNvSpPr>
            <a:spLocks noGrp="1" noChangeArrowheads="1"/>
          </p:cNvSpPr>
          <p:nvPr>
            <p:ph type="body" idx="1"/>
          </p:nvPr>
        </p:nvSpPr>
        <p:spPr>
          <a:xfrm>
            <a:off x="924876" y="4380227"/>
            <a:ext cx="5084452" cy="4148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3817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36</a:t>
            </a:fld>
            <a:endParaRPr lang="en-US" dirty="0"/>
          </a:p>
        </p:txBody>
      </p:sp>
    </p:spTree>
    <p:extLst>
      <p:ext uri="{BB962C8B-B14F-4D97-AF65-F5344CB8AC3E}">
        <p14:creationId xmlns:p14="http://schemas.microsoft.com/office/powerpoint/2010/main" val="2819393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39</a:t>
            </a:fld>
            <a:endParaRPr lang="en-US" dirty="0"/>
          </a:p>
        </p:txBody>
      </p:sp>
    </p:spTree>
    <p:extLst>
      <p:ext uri="{BB962C8B-B14F-4D97-AF65-F5344CB8AC3E}">
        <p14:creationId xmlns:p14="http://schemas.microsoft.com/office/powerpoint/2010/main" val="1793964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40</a:t>
            </a:fld>
            <a:endParaRPr lang="en-US" dirty="0"/>
          </a:p>
        </p:txBody>
      </p:sp>
    </p:spTree>
    <p:extLst>
      <p:ext uri="{BB962C8B-B14F-4D97-AF65-F5344CB8AC3E}">
        <p14:creationId xmlns:p14="http://schemas.microsoft.com/office/powerpoint/2010/main" val="579382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42</a:t>
            </a:fld>
            <a:endParaRPr lang="en-US" dirty="0"/>
          </a:p>
        </p:txBody>
      </p:sp>
    </p:spTree>
    <p:extLst>
      <p:ext uri="{BB962C8B-B14F-4D97-AF65-F5344CB8AC3E}">
        <p14:creationId xmlns:p14="http://schemas.microsoft.com/office/powerpoint/2010/main" val="126832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4</a:t>
            </a:fld>
            <a:endParaRPr lang="en-US" dirty="0"/>
          </a:p>
        </p:txBody>
      </p:sp>
    </p:spTree>
    <p:extLst>
      <p:ext uri="{BB962C8B-B14F-4D97-AF65-F5344CB8AC3E}">
        <p14:creationId xmlns:p14="http://schemas.microsoft.com/office/powerpoint/2010/main" val="1557460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r>
              <a:rPr lang="en-US" sz="1200" dirty="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xfrm>
            <a:off x="393700" y="692150"/>
            <a:ext cx="6146800" cy="3457575"/>
          </a:xfrm>
          <a:ln/>
        </p:spPr>
      </p:sp>
      <p:sp>
        <p:nvSpPr>
          <p:cNvPr id="49157" name="Rectangle 3"/>
          <p:cNvSpPr>
            <a:spLocks noGrp="1" noChangeArrowheads="1"/>
          </p:cNvSpPr>
          <p:nvPr>
            <p:ph type="body" idx="1"/>
          </p:nvPr>
        </p:nvSpPr>
        <p:spPr>
          <a:xfrm>
            <a:off x="924876" y="4380227"/>
            <a:ext cx="5084452" cy="4148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0392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5</a:t>
            </a:fld>
            <a:endParaRPr lang="en-US" dirty="0"/>
          </a:p>
        </p:txBody>
      </p:sp>
    </p:spTree>
    <p:extLst>
      <p:ext uri="{BB962C8B-B14F-4D97-AF65-F5344CB8AC3E}">
        <p14:creationId xmlns:p14="http://schemas.microsoft.com/office/powerpoint/2010/main" val="19948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6</a:t>
            </a:fld>
            <a:endParaRPr lang="en-US" dirty="0"/>
          </a:p>
        </p:txBody>
      </p:sp>
    </p:spTree>
    <p:extLst>
      <p:ext uri="{BB962C8B-B14F-4D97-AF65-F5344CB8AC3E}">
        <p14:creationId xmlns:p14="http://schemas.microsoft.com/office/powerpoint/2010/main" val="21268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7</a:t>
            </a:fld>
            <a:endParaRPr lang="en-US" dirty="0"/>
          </a:p>
        </p:txBody>
      </p:sp>
    </p:spTree>
    <p:extLst>
      <p:ext uri="{BB962C8B-B14F-4D97-AF65-F5344CB8AC3E}">
        <p14:creationId xmlns:p14="http://schemas.microsoft.com/office/powerpoint/2010/main" val="117233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8</a:t>
            </a:fld>
            <a:endParaRPr lang="en-US" dirty="0"/>
          </a:p>
        </p:txBody>
      </p:sp>
    </p:spTree>
    <p:extLst>
      <p:ext uri="{BB962C8B-B14F-4D97-AF65-F5344CB8AC3E}">
        <p14:creationId xmlns:p14="http://schemas.microsoft.com/office/powerpoint/2010/main" val="85663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9</a:t>
            </a:fld>
            <a:endParaRPr lang="en-US" dirty="0"/>
          </a:p>
        </p:txBody>
      </p:sp>
    </p:spTree>
    <p:extLst>
      <p:ext uri="{BB962C8B-B14F-4D97-AF65-F5344CB8AC3E}">
        <p14:creationId xmlns:p14="http://schemas.microsoft.com/office/powerpoint/2010/main" val="906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no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spTree>
    <p:extLst>
      <p:ext uri="{BB962C8B-B14F-4D97-AF65-F5344CB8AC3E}">
        <p14:creationId xmlns:p14="http://schemas.microsoft.com/office/powerpoint/2010/main" val="411265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3"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52604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Graph title p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E2D07CF-AC60-D446-924F-1E626F7BE3ED}"/>
              </a:ext>
            </a:extLst>
          </p:cNvPr>
          <p:cNvSpPr>
            <a:spLocks noGrp="1"/>
          </p:cNvSpPr>
          <p:nvPr>
            <p:ph type="pic" sz="quarter" idx="10"/>
          </p:nvPr>
        </p:nvSpPr>
        <p:spPr>
          <a:xfrm>
            <a:off x="0" y="0"/>
            <a:ext cx="5994400" cy="4917440"/>
          </a:xfrm>
        </p:spPr>
        <p:txBody>
          <a:bodyPr anchor="ctr"/>
          <a:lstStyle>
            <a:lvl1pPr algn="ctr">
              <a:defRPr/>
            </a:lvl1pPr>
          </a:lstStyle>
          <a:p>
            <a:r>
              <a:rPr lang="en-US" dirty="0"/>
              <a:t>Click icon to add picture</a:t>
            </a:r>
          </a:p>
        </p:txBody>
      </p:sp>
      <p:sp>
        <p:nvSpPr>
          <p:cNvPr id="9" name="Rectangle 8">
            <a:extLst>
              <a:ext uri="{FF2B5EF4-FFF2-40B4-BE49-F238E27FC236}">
                <a16:creationId xmlns:a16="http://schemas.microsoft.com/office/drawing/2014/main" id="{D55EE583-0812-F84F-B14A-B50E0F57F71A}"/>
              </a:ext>
            </a:extLst>
          </p:cNvPr>
          <p:cNvSpPr/>
          <p:nvPr userDrawn="1"/>
        </p:nvSpPr>
        <p:spPr>
          <a:xfrm>
            <a:off x="0" y="4917440"/>
            <a:ext cx="5994400" cy="1940561"/>
          </a:xfrm>
          <a:prstGeom prst="rect">
            <a:avLst/>
          </a:prstGeom>
          <a:solidFill>
            <a:srgbClr val="ED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 Placeholder 11">
            <a:extLst>
              <a:ext uri="{FF2B5EF4-FFF2-40B4-BE49-F238E27FC236}">
                <a16:creationId xmlns:a16="http://schemas.microsoft.com/office/drawing/2014/main" id="{B7F2105B-5568-1B4A-AA27-8D0264A00146}"/>
              </a:ext>
            </a:extLst>
          </p:cNvPr>
          <p:cNvSpPr>
            <a:spLocks noGrp="1"/>
          </p:cNvSpPr>
          <p:nvPr>
            <p:ph type="body" sz="quarter" idx="14" hasCustomPrompt="1"/>
          </p:nvPr>
        </p:nvSpPr>
        <p:spPr>
          <a:xfrm>
            <a:off x="1229519" y="5619664"/>
            <a:ext cx="3535362" cy="656090"/>
          </a:xfrm>
        </p:spPr>
        <p:txBody>
          <a:bodyPr>
            <a:noAutofit/>
          </a:bodyPr>
          <a:lstStyle>
            <a:lvl1pPr marL="0" indent="0">
              <a:buNone/>
              <a:defRPr sz="1800">
                <a:solidFill>
                  <a:schemeClr val="bg1"/>
                </a:solidFill>
              </a:defRPr>
            </a:lvl1pPr>
          </a:lstStyle>
          <a:p>
            <a:pPr lvl="0"/>
            <a:r>
              <a:rPr lang="en-US" dirty="0"/>
              <a:t>Call-Outs and important copy goes here.</a:t>
            </a:r>
          </a:p>
        </p:txBody>
      </p:sp>
      <p:sp>
        <p:nvSpPr>
          <p:cNvPr id="14" name="Text Placeholder 11">
            <a:extLst>
              <a:ext uri="{FF2B5EF4-FFF2-40B4-BE49-F238E27FC236}">
                <a16:creationId xmlns:a16="http://schemas.microsoft.com/office/drawing/2014/main" id="{D216E21A-9E71-534B-B6F4-1C35BF09E360}"/>
              </a:ext>
            </a:extLst>
          </p:cNvPr>
          <p:cNvSpPr>
            <a:spLocks noGrp="1"/>
          </p:cNvSpPr>
          <p:nvPr>
            <p:ph type="body" sz="quarter" idx="11"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1CE01934-0406-2D4E-A524-27D8A9491231}"/>
              </a:ext>
            </a:extLst>
          </p:cNvPr>
          <p:cNvSpPr>
            <a:spLocks noGrp="1"/>
          </p:cNvSpPr>
          <p:nvPr>
            <p:ph type="body" sz="quarter" idx="13"/>
          </p:nvPr>
        </p:nvSpPr>
        <p:spPr>
          <a:xfrm>
            <a:off x="6345078" y="2115967"/>
            <a:ext cx="5567045" cy="1775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hart Placeholder 17">
            <a:extLst>
              <a:ext uri="{FF2B5EF4-FFF2-40B4-BE49-F238E27FC236}">
                <a16:creationId xmlns:a16="http://schemas.microsoft.com/office/drawing/2014/main" id="{99037B85-F508-5645-8B3C-4D283163FA70}"/>
              </a:ext>
            </a:extLst>
          </p:cNvPr>
          <p:cNvSpPr>
            <a:spLocks noGrp="1"/>
          </p:cNvSpPr>
          <p:nvPr>
            <p:ph type="chart" sz="quarter" idx="15"/>
          </p:nvPr>
        </p:nvSpPr>
        <p:spPr>
          <a:xfrm>
            <a:off x="6345078" y="4277995"/>
            <a:ext cx="5567045" cy="2082800"/>
          </a:xfrm>
        </p:spPr>
        <p:txBody>
          <a:bodyPr/>
          <a:lstStyle/>
          <a:p>
            <a:r>
              <a:rPr lang="en-US" dirty="0"/>
              <a:t>Click icon to add chart</a:t>
            </a:r>
          </a:p>
        </p:txBody>
      </p:sp>
    </p:spTree>
    <p:extLst>
      <p:ext uri="{BB962C8B-B14F-4D97-AF65-F5344CB8AC3E}">
        <p14:creationId xmlns:p14="http://schemas.microsoft.com/office/powerpoint/2010/main" val="4035241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st title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419279-279A-BF4C-B04B-E5AD9B2C628A}"/>
              </a:ext>
            </a:extLst>
          </p:cNvPr>
          <p:cNvSpPr/>
          <p:nvPr userDrawn="1"/>
        </p:nvSpPr>
        <p:spPr>
          <a:xfrm>
            <a:off x="0" y="0"/>
            <a:ext cx="4432852"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6D86317C-B180-EB42-8297-AF3AA30979DD}"/>
              </a:ext>
            </a:extLst>
          </p:cNvPr>
          <p:cNvSpPr>
            <a:spLocks noGrp="1"/>
          </p:cNvSpPr>
          <p:nvPr>
            <p:ph type="body" sz="quarter" idx="10" hasCustomPrompt="1"/>
          </p:nvPr>
        </p:nvSpPr>
        <p:spPr>
          <a:xfrm>
            <a:off x="427038" y="2368063"/>
            <a:ext cx="3535362" cy="497376"/>
          </a:xfrm>
        </p:spPr>
        <p:txBody>
          <a:bodyPr/>
          <a:lstStyle>
            <a:lvl1pPr marL="0" indent="0">
              <a:buNone/>
              <a:defRPr>
                <a:solidFill>
                  <a:schemeClr val="bg2"/>
                </a:solidFill>
              </a:defRPr>
            </a:lvl1pPr>
          </a:lstStyle>
          <a:p>
            <a:pPr lvl="0"/>
            <a:r>
              <a:rPr lang="en-US" dirty="0"/>
              <a:t>SECTION</a:t>
            </a:r>
          </a:p>
        </p:txBody>
      </p:sp>
      <p:sp>
        <p:nvSpPr>
          <p:cNvPr id="14" name="Text Placeholder 13">
            <a:extLst>
              <a:ext uri="{FF2B5EF4-FFF2-40B4-BE49-F238E27FC236}">
                <a16:creationId xmlns:a16="http://schemas.microsoft.com/office/drawing/2014/main" id="{C66CD9FB-930B-8B4F-B90D-3E04EB684DE4}"/>
              </a:ext>
            </a:extLst>
          </p:cNvPr>
          <p:cNvSpPr>
            <a:spLocks noGrp="1"/>
          </p:cNvSpPr>
          <p:nvPr>
            <p:ph type="body" sz="quarter" idx="11" hasCustomPrompt="1"/>
          </p:nvPr>
        </p:nvSpPr>
        <p:spPr>
          <a:xfrm>
            <a:off x="427039" y="2865438"/>
            <a:ext cx="3769042" cy="1178241"/>
          </a:xfrm>
        </p:spPr>
        <p:txBody>
          <a:bodyPr>
            <a:normAutofit/>
          </a:bodyPr>
          <a:lstStyle>
            <a:lvl1pPr marL="0" indent="0">
              <a:buNone/>
              <a:defRPr sz="3600" b="1">
                <a:solidFill>
                  <a:schemeClr val="bg2"/>
                </a:solidFill>
              </a:defRPr>
            </a:lvl1pPr>
          </a:lstStyle>
          <a:p>
            <a:pPr lvl="0"/>
            <a:r>
              <a:rPr lang="en-US" dirty="0"/>
              <a:t>PAGE TITLE</a:t>
            </a:r>
          </a:p>
        </p:txBody>
      </p:sp>
      <p:sp>
        <p:nvSpPr>
          <p:cNvPr id="16" name="Text Placeholder 15">
            <a:extLst>
              <a:ext uri="{FF2B5EF4-FFF2-40B4-BE49-F238E27FC236}">
                <a16:creationId xmlns:a16="http://schemas.microsoft.com/office/drawing/2014/main" id="{95528B55-96E3-D541-916C-5BE3233FC052}"/>
              </a:ext>
            </a:extLst>
          </p:cNvPr>
          <p:cNvSpPr>
            <a:spLocks noGrp="1"/>
          </p:cNvSpPr>
          <p:nvPr>
            <p:ph type="body" sz="quarter" idx="12"/>
          </p:nvPr>
        </p:nvSpPr>
        <p:spPr>
          <a:xfrm>
            <a:off x="4856163" y="558800"/>
            <a:ext cx="6684962" cy="578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77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A3BCE-5650-2844-827E-00C245AE3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712" y="5120640"/>
            <a:ext cx="1257056" cy="1270000"/>
          </a:xfrm>
          <a:prstGeom prst="rect">
            <a:avLst/>
          </a:prstGeom>
        </p:spPr>
      </p:pic>
      <p:sp>
        <p:nvSpPr>
          <p:cNvPr id="4"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1786768" y="2208807"/>
            <a:ext cx="8728805" cy="566594"/>
          </a:xfrm>
        </p:spPr>
        <p:txBody>
          <a:bodyPr>
            <a:normAutofit/>
          </a:bodyPr>
          <a:lstStyle>
            <a:lvl1pPr marL="0" indent="0">
              <a:buNone/>
              <a:defRPr sz="2000" b="0" baseline="0">
                <a:solidFill>
                  <a:schemeClr val="tx1"/>
                </a:solidFill>
              </a:defRPr>
            </a:lvl1pPr>
          </a:lstStyle>
          <a:p>
            <a:pPr lvl="0"/>
            <a:r>
              <a:rPr lang="en-US" dirty="0"/>
              <a:t>Please remember to have AT LEAST ½ inch margin from border for all text.</a:t>
            </a:r>
          </a:p>
        </p:txBody>
      </p:sp>
    </p:spTree>
    <p:extLst>
      <p:ext uri="{BB962C8B-B14F-4D97-AF65-F5344CB8AC3E}">
        <p14:creationId xmlns:p14="http://schemas.microsoft.com/office/powerpoint/2010/main" val="80933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90200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7322"/>
            <a:ext cx="10972800" cy="105031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02295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pic>
        <p:nvPicPr>
          <p:cNvPr id="7" name="Picture 6">
            <a:extLst>
              <a:ext uri="{FF2B5EF4-FFF2-40B4-BE49-F238E27FC236}">
                <a16:creationId xmlns:a16="http://schemas.microsoft.com/office/drawing/2014/main" id="{040712C1-3301-8249-A516-FE063E313B5A}"/>
              </a:ext>
            </a:extLst>
          </p:cNvPr>
          <p:cNvPicPr>
            <a:picLocks noChangeAspect="1"/>
          </p:cNvPicPr>
          <p:nvPr userDrawn="1"/>
        </p:nvPicPr>
        <p:blipFill>
          <a:blip r:embed="rId3"/>
          <a:stretch>
            <a:fillRect/>
          </a:stretch>
        </p:blipFill>
        <p:spPr>
          <a:xfrm>
            <a:off x="4949112" y="6846"/>
            <a:ext cx="7242888" cy="6858000"/>
          </a:xfrm>
          <a:prstGeom prst="rect">
            <a:avLst/>
          </a:prstGeom>
        </p:spPr>
      </p:pic>
    </p:spTree>
    <p:extLst>
      <p:ext uri="{BB962C8B-B14F-4D97-AF65-F5344CB8AC3E}">
        <p14:creationId xmlns:p14="http://schemas.microsoft.com/office/powerpoint/2010/main" val="74426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807"/>
            <a:ext cx="10972800" cy="114959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313762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99164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0432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947859"/>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06399" y="1484923"/>
            <a:ext cx="11465169" cy="4692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6804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uthor/Present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Presenter</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3230560" cy="1074434"/>
          </a:xfrm>
        </p:spPr>
        <p:txBody>
          <a:bodyPr>
            <a:normAutofit/>
          </a:bodyPr>
          <a:lstStyle>
            <a:lvl1pPr marL="0" indent="0">
              <a:buNone/>
              <a:defRPr sz="3600" b="1">
                <a:solidFill>
                  <a:srgbClr val="83D4EF"/>
                </a:solidFill>
              </a:defRPr>
            </a:lvl1pPr>
          </a:lstStyle>
          <a:p>
            <a:pPr lvl="0"/>
            <a:r>
              <a:rPr lang="en-US" dirty="0"/>
              <a:t>Author name</a:t>
            </a:r>
          </a:p>
          <a:p>
            <a:pPr lvl="0"/>
            <a:r>
              <a:rPr lang="en-US" dirty="0"/>
              <a:t>Author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hasCustomPrompt="1"/>
          </p:nvPr>
        </p:nvSpPr>
        <p:spPr>
          <a:xfrm>
            <a:off x="4790598" y="734207"/>
            <a:ext cx="5684362" cy="2923394"/>
          </a:xfrm>
        </p:spPr>
        <p:txBody>
          <a:bodyPr/>
          <a:lstStyle>
            <a:lvl1pPr>
              <a:defRPr baseline="0"/>
            </a:lvl1pPr>
          </a:lstStyle>
          <a:p>
            <a:pPr lvl="0"/>
            <a:r>
              <a:rPr lang="en-US" dirty="0"/>
              <a:t>Brief description of author and presentation.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910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50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Content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136491-7820-8F48-A358-05066F1E4CE8}"/>
              </a:ext>
            </a:extLst>
          </p:cNvPr>
          <p:cNvSpPr>
            <a:spLocks noGrp="1"/>
          </p:cNvSpPr>
          <p:nvPr>
            <p:ph type="pic" sz="quarter" idx="10"/>
          </p:nvPr>
        </p:nvSpPr>
        <p:spPr>
          <a:xfrm>
            <a:off x="-1" y="0"/>
            <a:ext cx="5974077" cy="6858000"/>
          </a:xfrm>
        </p:spPr>
        <p:txBody>
          <a:bodyPr anchor="ctr"/>
          <a:lstStyle>
            <a:lvl1pPr algn="ctr">
              <a:defRPr/>
            </a:lvl1pPr>
          </a:lstStyle>
          <a:p>
            <a:r>
              <a:rPr lang="en-US" dirty="0"/>
              <a:t>Click icon to add picture</a:t>
            </a:r>
          </a:p>
        </p:txBody>
      </p:sp>
      <p:sp>
        <p:nvSpPr>
          <p:cNvPr id="10" name="Text Placeholder 11">
            <a:extLst>
              <a:ext uri="{FF2B5EF4-FFF2-40B4-BE49-F238E27FC236}">
                <a16:creationId xmlns:a16="http://schemas.microsoft.com/office/drawing/2014/main" id="{6671DC36-7913-0B4D-8487-677C5F55F9BB}"/>
              </a:ext>
            </a:extLst>
          </p:cNvPr>
          <p:cNvSpPr>
            <a:spLocks noGrp="1"/>
          </p:cNvSpPr>
          <p:nvPr>
            <p:ph type="body" sz="quarter" idx="11" hasCustomPrompt="1"/>
          </p:nvPr>
        </p:nvSpPr>
        <p:spPr>
          <a:xfrm>
            <a:off x="6319519" y="836354"/>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1" name="Text Placeholder 13">
            <a:extLst>
              <a:ext uri="{FF2B5EF4-FFF2-40B4-BE49-F238E27FC236}">
                <a16:creationId xmlns:a16="http://schemas.microsoft.com/office/drawing/2014/main" id="{46D46D19-325C-1B4E-9834-FB7AA488872A}"/>
              </a:ext>
            </a:extLst>
          </p:cNvPr>
          <p:cNvSpPr>
            <a:spLocks noGrp="1"/>
          </p:cNvSpPr>
          <p:nvPr>
            <p:ph type="body" sz="quarter" idx="12" hasCustomPrompt="1"/>
          </p:nvPr>
        </p:nvSpPr>
        <p:spPr>
          <a:xfrm>
            <a:off x="6319519" y="1258628"/>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2" name="Text Placeholder 15">
            <a:extLst>
              <a:ext uri="{FF2B5EF4-FFF2-40B4-BE49-F238E27FC236}">
                <a16:creationId xmlns:a16="http://schemas.microsoft.com/office/drawing/2014/main" id="{0EDD13E5-18C1-264F-A2AF-9AB612321F6A}"/>
              </a:ext>
            </a:extLst>
          </p:cNvPr>
          <p:cNvSpPr>
            <a:spLocks noGrp="1"/>
          </p:cNvSpPr>
          <p:nvPr>
            <p:ph type="body" sz="quarter" idx="13"/>
          </p:nvPr>
        </p:nvSpPr>
        <p:spPr>
          <a:xfrm>
            <a:off x="6299515" y="2035871"/>
            <a:ext cx="5567045" cy="262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27BA130D-2C6E-8548-8073-1DC02762D159}"/>
              </a:ext>
            </a:extLst>
          </p:cNvPr>
          <p:cNvSpPr/>
          <p:nvPr userDrawn="1"/>
        </p:nvSpPr>
        <p:spPr>
          <a:xfrm>
            <a:off x="6319519" y="4859167"/>
            <a:ext cx="4205763" cy="1524001"/>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 Placeholder 11">
            <a:extLst>
              <a:ext uri="{FF2B5EF4-FFF2-40B4-BE49-F238E27FC236}">
                <a16:creationId xmlns:a16="http://schemas.microsoft.com/office/drawing/2014/main" id="{0DB07ED3-4CC5-8A4A-98FB-6EBD2CA16D8C}"/>
              </a:ext>
            </a:extLst>
          </p:cNvPr>
          <p:cNvSpPr>
            <a:spLocks noGrp="1"/>
          </p:cNvSpPr>
          <p:nvPr>
            <p:ph type="body" sz="quarter" idx="14" hasCustomPrompt="1"/>
          </p:nvPr>
        </p:nvSpPr>
        <p:spPr>
          <a:xfrm>
            <a:off x="6613528" y="5128798"/>
            <a:ext cx="3535362" cy="984738"/>
          </a:xfrm>
        </p:spPr>
        <p:txBody>
          <a:bodyPr>
            <a:noAutofit/>
          </a:bodyPr>
          <a:lstStyle>
            <a:lvl1pPr marL="0" indent="0">
              <a:buNone/>
              <a:defRPr sz="1800">
                <a:solidFill>
                  <a:schemeClr val="bg2"/>
                </a:solidFill>
              </a:defRPr>
            </a:lvl1pPr>
          </a:lstStyle>
          <a:p>
            <a:pPr lvl="0"/>
            <a:r>
              <a:rPr lang="en-US" dirty="0"/>
              <a:t>Call-Outs and important copy goes here.</a:t>
            </a:r>
          </a:p>
        </p:txBody>
      </p:sp>
    </p:spTree>
    <p:extLst>
      <p:ext uri="{BB962C8B-B14F-4D97-AF65-F5344CB8AC3E}">
        <p14:creationId xmlns:p14="http://schemas.microsoft.com/office/powerpoint/2010/main" val="259956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92A29F5-4B3B-CD4A-8126-F446CFFEDFC1}"/>
              </a:ext>
            </a:extLst>
          </p:cNvPr>
          <p:cNvSpPr>
            <a:spLocks noGrp="1"/>
          </p:cNvSpPr>
          <p:nvPr>
            <p:ph type="pic" sz="quarter" idx="10"/>
          </p:nvPr>
        </p:nvSpPr>
        <p:spPr>
          <a:xfrm>
            <a:off x="1503998" y="1249363"/>
            <a:ext cx="4246562" cy="4246562"/>
          </a:xfrm>
        </p:spPr>
        <p:txBody>
          <a:bodyPr/>
          <a:lstStyle/>
          <a:p>
            <a:r>
              <a:rPr lang="en-US" dirty="0"/>
              <a:t>Click icon to add picture</a:t>
            </a:r>
          </a:p>
        </p:txBody>
      </p:sp>
      <p:sp>
        <p:nvSpPr>
          <p:cNvPr id="10" name="Text Placeholder 13">
            <a:extLst>
              <a:ext uri="{FF2B5EF4-FFF2-40B4-BE49-F238E27FC236}">
                <a16:creationId xmlns:a16="http://schemas.microsoft.com/office/drawing/2014/main" id="{F950D8FD-3C87-FD4C-98C0-AECE95625DA6}"/>
              </a:ext>
            </a:extLst>
          </p:cNvPr>
          <p:cNvSpPr>
            <a:spLocks noGrp="1"/>
          </p:cNvSpPr>
          <p:nvPr>
            <p:ph type="body" sz="quarter" idx="14" hasCustomPrompt="1"/>
          </p:nvPr>
        </p:nvSpPr>
        <p:spPr>
          <a:xfrm>
            <a:off x="6426678" y="1280160"/>
            <a:ext cx="3769042" cy="4246880"/>
          </a:xfrm>
        </p:spPr>
        <p:txBody>
          <a:bodyPr anchor="ctr">
            <a:normAutofit/>
          </a:bodyPr>
          <a:lstStyle>
            <a:lvl1pPr marL="0" indent="0">
              <a:buNone/>
              <a:defRPr sz="3600" b="1">
                <a:solidFill>
                  <a:srgbClr val="83D4EF"/>
                </a:solidFill>
              </a:defRPr>
            </a:lvl1pPr>
          </a:lstStyle>
          <a:p>
            <a:pPr lvl="0"/>
            <a:r>
              <a:rPr lang="en-US" dirty="0"/>
              <a:t>PAGE TITLE</a:t>
            </a:r>
          </a:p>
        </p:txBody>
      </p:sp>
    </p:spTree>
    <p:extLst>
      <p:ext uri="{BB962C8B-B14F-4D97-AF65-F5344CB8AC3E}">
        <p14:creationId xmlns:p14="http://schemas.microsoft.com/office/powerpoint/2010/main" val="218126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out quote, divider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81F8AC-75F5-AC43-B0CD-1B397CF247AC}"/>
              </a:ext>
            </a:extLst>
          </p:cNvPr>
          <p:cNvSpPr/>
          <p:nvPr userDrawn="1"/>
        </p:nvSpPr>
        <p:spPr>
          <a:xfrm>
            <a:off x="0" y="0"/>
            <a:ext cx="12192000"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 Placeholder 13">
            <a:extLst>
              <a:ext uri="{FF2B5EF4-FFF2-40B4-BE49-F238E27FC236}">
                <a16:creationId xmlns:a16="http://schemas.microsoft.com/office/drawing/2014/main" id="{7D58C685-B8F6-AC46-AB59-F76C6F3B1F58}"/>
              </a:ext>
            </a:extLst>
          </p:cNvPr>
          <p:cNvSpPr>
            <a:spLocks noGrp="1"/>
          </p:cNvSpPr>
          <p:nvPr>
            <p:ph type="body" sz="quarter" idx="12" hasCustomPrompt="1"/>
          </p:nvPr>
        </p:nvSpPr>
        <p:spPr>
          <a:xfrm>
            <a:off x="4371579" y="3145703"/>
            <a:ext cx="3448842" cy="566594"/>
          </a:xfrm>
        </p:spPr>
        <p:txBody>
          <a:bodyPr>
            <a:normAutofit/>
          </a:bodyPr>
          <a:lstStyle>
            <a:lvl1pPr marL="0" indent="0">
              <a:buNone/>
              <a:defRPr sz="3600" b="1">
                <a:solidFill>
                  <a:schemeClr val="bg2"/>
                </a:solidFill>
              </a:defRPr>
            </a:lvl1pPr>
          </a:lstStyle>
          <a:p>
            <a:pPr lvl="0"/>
            <a:r>
              <a:rPr lang="en-US" dirty="0"/>
              <a:t>Pull Out Quote</a:t>
            </a:r>
          </a:p>
        </p:txBody>
      </p:sp>
    </p:spTree>
    <p:extLst>
      <p:ext uri="{BB962C8B-B14F-4D97-AF65-F5344CB8AC3E}">
        <p14:creationId xmlns:p14="http://schemas.microsoft.com/office/powerpoint/2010/main" val="266302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title pag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6EB8A1F7-9EB9-7940-942A-8AAEDDF10FC6}"/>
              </a:ext>
            </a:extLst>
          </p:cNvPr>
          <p:cNvSpPr>
            <a:spLocks noGrp="1"/>
          </p:cNvSpPr>
          <p:nvPr>
            <p:ph type="body" sz="quarter" idx="13"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6" name="Text Placeholder 13">
            <a:extLst>
              <a:ext uri="{FF2B5EF4-FFF2-40B4-BE49-F238E27FC236}">
                <a16:creationId xmlns:a16="http://schemas.microsoft.com/office/drawing/2014/main" id="{50BF8431-02A1-FD49-94D9-6AC1E8675BFF}"/>
              </a:ext>
            </a:extLst>
          </p:cNvPr>
          <p:cNvSpPr>
            <a:spLocks noGrp="1"/>
          </p:cNvSpPr>
          <p:nvPr>
            <p:ph type="body" sz="quarter" idx="14"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7" name="Text Placeholder 15">
            <a:extLst>
              <a:ext uri="{FF2B5EF4-FFF2-40B4-BE49-F238E27FC236}">
                <a16:creationId xmlns:a16="http://schemas.microsoft.com/office/drawing/2014/main" id="{392BD3A4-3215-D44F-B0FC-D424AC41F159}"/>
              </a:ext>
            </a:extLst>
          </p:cNvPr>
          <p:cNvSpPr>
            <a:spLocks noGrp="1"/>
          </p:cNvSpPr>
          <p:nvPr>
            <p:ph type="body" sz="quarter" idx="15"/>
          </p:nvPr>
        </p:nvSpPr>
        <p:spPr>
          <a:xfrm>
            <a:off x="6345078" y="2115966"/>
            <a:ext cx="5151353" cy="360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0">
            <a:extLst>
              <a:ext uri="{FF2B5EF4-FFF2-40B4-BE49-F238E27FC236}">
                <a16:creationId xmlns:a16="http://schemas.microsoft.com/office/drawing/2014/main" id="{FA4FA19F-F6C9-674B-BA8A-538CD6765D24}"/>
              </a:ext>
            </a:extLst>
          </p:cNvPr>
          <p:cNvSpPr>
            <a:spLocks noGrp="1"/>
          </p:cNvSpPr>
          <p:nvPr>
            <p:ph type="chart" sz="quarter" idx="16"/>
          </p:nvPr>
        </p:nvSpPr>
        <p:spPr>
          <a:xfrm>
            <a:off x="762000" y="995363"/>
            <a:ext cx="5089525" cy="4724400"/>
          </a:xfrm>
        </p:spPr>
        <p:txBody>
          <a:bodyPr/>
          <a:lstStyle/>
          <a:p>
            <a:r>
              <a:rPr lang="en-US" dirty="0"/>
              <a:t>Click icon to add chart</a:t>
            </a:r>
          </a:p>
        </p:txBody>
      </p:sp>
    </p:spTree>
    <p:extLst>
      <p:ext uri="{BB962C8B-B14F-4D97-AF65-F5344CB8AC3E}">
        <p14:creationId xmlns:p14="http://schemas.microsoft.com/office/powerpoint/2010/main" val="254158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23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1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a:lstStyle>
            <a:lvl1pPr>
              <a:defRPr b="1">
                <a:solidFill>
                  <a:srgbClr val="2E74B5">
                    <a:alpha val="65000"/>
                  </a:srgbClr>
                </a:solidFill>
                <a:latin typeface="Calibri Light" panose="020F03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37669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2"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06460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A48ACC-AF4D-6643-9901-918A2420A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91A0C04B-2F5B-124E-9AC1-03AAF0A9234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4184567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50" r:id="rId3"/>
    <p:sldLayoutId id="2147483656" r:id="rId4"/>
    <p:sldLayoutId id="2147483652" r:id="rId5"/>
    <p:sldLayoutId id="2147483655" r:id="rId6"/>
    <p:sldLayoutId id="2147483653" r:id="rId7"/>
    <p:sldLayoutId id="2147483676" r:id="rId8"/>
    <p:sldLayoutId id="2147483677" r:id="rId9"/>
    <p:sldLayoutId id="2147483678" r:id="rId10"/>
    <p:sldLayoutId id="2147483651" r:id="rId11"/>
    <p:sldLayoutId id="2147483649" r:id="rId12"/>
    <p:sldLayoutId id="2147483654" r:id="rId13"/>
    <p:sldLayoutId id="2147483684" r:id="rId14"/>
    <p:sldLayoutId id="2147483685" r:id="rId15"/>
    <p:sldLayoutId id="2147483687" r:id="rId16"/>
    <p:sldLayoutId id="2147483688" r:id="rId17"/>
    <p:sldLayoutId id="2147483689" r:id="rId18"/>
    <p:sldLayoutId id="2147483690" r:id="rId19"/>
    <p:sldLayoutId id="2147483692" r:id="rId20"/>
  </p:sldLayoutIdLst>
  <p:hf hdr="0" ftr="0" dt="0"/>
  <p:txStyles>
    <p:titleStyle>
      <a:lvl1pPr eaLnBrk="1" hangingPunct="1">
        <a:defRPr sz="4000" b="1">
          <a:solidFill>
            <a:srgbClr val="2E74B5"/>
          </a:solidFill>
          <a:latin typeface="Calibri Light" panose="020F0302020204030204" pitchFamily="34" charset="0"/>
          <a:ea typeface="+mj-ea"/>
          <a:cs typeface="Arial" panose="020B0604020202020204" pitchFamily="34" charset="0"/>
        </a:defRPr>
      </a:lvl1pPr>
    </p:titleStyle>
    <p:bodyStyle>
      <a:lvl1pPr marL="0" indent="0" eaLnBrk="1" hangingPunct="1">
        <a:buClr>
          <a:schemeClr val="tx2"/>
        </a:buClr>
        <a:buFont typeface="Wingdings"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mailto:CPSCenlasAmericas@CPSC.GOV"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business.cpsc.gov/"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5.xml"/><Relationship Id="rId7" Type="http://schemas.openxmlformats.org/officeDocument/2006/relationships/slide" Target="slide26.xml"/><Relationship Id="rId12" Type="http://schemas.openxmlformats.org/officeDocument/2006/relationships/slide" Target="slide36.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slide" Target="slide25.xml"/><Relationship Id="rId11" Type="http://schemas.openxmlformats.org/officeDocument/2006/relationships/slide" Target="slide33.xml"/><Relationship Id="rId5" Type="http://schemas.openxmlformats.org/officeDocument/2006/relationships/slide" Target="slide7.xml"/><Relationship Id="rId10" Type="http://schemas.openxmlformats.org/officeDocument/2006/relationships/slide" Target="slide31.xml"/><Relationship Id="rId4" Type="http://schemas.openxmlformats.org/officeDocument/2006/relationships/slide" Target="slide6.xml"/><Relationship Id="rId9" Type="http://schemas.openxmlformats.org/officeDocument/2006/relationships/slide" Target="slide3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cpsc.gov/s3fs-public/Flammability%20of%20Clothing%20Textiles%20Test%20Manual_1610.pdf" TargetMode="External"/><Relationship Id="rId2" Type="http://schemas.openxmlformats.org/officeDocument/2006/relationships/hyperlink" Target="https://www.cpsc.gov/Regulations-Laws--Standards/Statutes/Flammable-Fabrics-Act/" TargetMode="External"/><Relationship Id="rId1" Type="http://schemas.openxmlformats.org/officeDocument/2006/relationships/slideLayout" Target="../slideLayouts/slideLayout12.xml"/><Relationship Id="rId4" Type="http://schemas.openxmlformats.org/officeDocument/2006/relationships/hyperlink" Target="https://www.cpsc.gov/s3fs-public/Flammability%20of%20Children's%20Sleepwear%20Test%20Manual_1615_1616.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nvlpubs.nist.gov/nistpubs/ir/2016/NIST.IR.8115.pdf"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hyperlink" Target="http://www.cpsc.gov/LabSearch"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cpsc.gov/s3fs-public/pdfs/blk_pdf_sleepwearpolicy.pdf"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solidFill>
                  <a:srgbClr val="4C4C4C"/>
                </a:solidFill>
              </a:rPr>
              <a:t>The slides used in this presentation are intended to be used in an event with verbal elaboration by a knowledgeable presenter. The slides highlight key U.S. product safety requirements for discussion. The text is not a comprehensive statement of legal requirements or policy and should not be relied upon for that purpose. Moreover, with the passage of time, it may not reflect the latest information. You should consult official versions of U.S. statutes and regulations, as well as published CPSC guidance when making decisions that could affect the safety and compliance of products entering U.S. commerce. </a:t>
            </a:r>
          </a:p>
          <a:p>
            <a:endParaRPr lang="en-US" dirty="0"/>
          </a:p>
        </p:txBody>
      </p:sp>
    </p:spTree>
    <p:extLst>
      <p:ext uri="{BB962C8B-B14F-4D97-AF65-F5344CB8AC3E}">
        <p14:creationId xmlns:p14="http://schemas.microsoft.com/office/powerpoint/2010/main" val="181144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What does not require sleepwear testing?</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Diapers and underwear</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Infant garments (9 months or younger)</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Tight-fitting sleepwear</a:t>
            </a:r>
          </a:p>
          <a:p>
            <a:pPr marL="914400" lvl="1" indent="-457200" algn="l" rtl="0">
              <a:spcBef>
                <a:spcPct val="20000"/>
              </a:spcBef>
              <a:buClrTx/>
              <a:buFont typeface="Wingdings" panose="05000000000000000000" pitchFamily="2" charset="2"/>
              <a:buChar char="Ø"/>
            </a:pPr>
            <a:r>
              <a:rPr lang="en-US" sz="2800" i="1" kern="1200" dirty="0">
                <a:solidFill>
                  <a:srgbClr val="1F497D"/>
                </a:solidFill>
              </a:rPr>
              <a:t>These categories are defined in §§1615.1(a)(1)-(3) and 1616.2(a)(1)-(2).</a:t>
            </a:r>
          </a:p>
          <a:p>
            <a:pPr marL="342900" lvl="0" indent="-342900" algn="l" rtl="0">
              <a:spcBef>
                <a:spcPct val="20000"/>
              </a:spcBef>
              <a:buClrTx/>
              <a:buFont typeface="Arial" panose="020B0604020202020204" pitchFamily="34" charset="0"/>
              <a:buChar char="•"/>
            </a:pPr>
            <a:r>
              <a:rPr lang="en-US" sz="3200" kern="1200" dirty="0">
                <a:solidFill>
                  <a:srgbClr val="4C4C4C"/>
                </a:solidFill>
              </a:rPr>
              <a:t>Must meet clothing textile requirements (1610).</a:t>
            </a:r>
          </a:p>
        </p:txBody>
      </p:sp>
    </p:spTree>
    <p:extLst>
      <p:ext uri="{BB962C8B-B14F-4D97-AF65-F5344CB8AC3E}">
        <p14:creationId xmlns:p14="http://schemas.microsoft.com/office/powerpoint/2010/main" val="296548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What is an infant garment?</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Size 9 months or younger (clearly labeled)</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One-piece garment </a:t>
            </a:r>
          </a:p>
          <a:p>
            <a:pPr marL="1143000" lvl="2" indent="-228600" algn="l" rtl="0">
              <a:spcBef>
                <a:spcPct val="20000"/>
              </a:spcBef>
              <a:buClrTx/>
              <a:buFont typeface="Arial" panose="020B0604020202020204" pitchFamily="34" charset="0"/>
              <a:buChar char="•"/>
            </a:pPr>
            <a:r>
              <a:rPr lang="en-US" sz="2400" kern="1200" dirty="0">
                <a:solidFill>
                  <a:srgbClr val="1A2857"/>
                </a:solidFill>
              </a:rPr>
              <a:t>Does not exceed 64.8 cm (25.75”) in length</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Two-piece garment </a:t>
            </a:r>
          </a:p>
          <a:p>
            <a:pPr marL="1143000" lvl="2" indent="-228600" algn="l" rtl="0">
              <a:spcBef>
                <a:spcPct val="20000"/>
              </a:spcBef>
              <a:buClrTx/>
              <a:buFont typeface="Arial" panose="020B0604020202020204" pitchFamily="34" charset="0"/>
              <a:buChar char="•"/>
            </a:pPr>
            <a:r>
              <a:rPr lang="en-US" sz="2400" kern="1200" dirty="0">
                <a:solidFill>
                  <a:srgbClr val="1A2857"/>
                </a:solidFill>
              </a:rPr>
              <a:t>Has no piece exceeding 40 cm (15.75”) in length</a:t>
            </a:r>
          </a:p>
        </p:txBody>
      </p:sp>
    </p:spTree>
    <p:extLst>
      <p:ext uri="{BB962C8B-B14F-4D97-AF65-F5344CB8AC3E}">
        <p14:creationId xmlns:p14="http://schemas.microsoft.com/office/powerpoint/2010/main" val="421437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a:xfrm>
            <a:off x="406399" y="1305284"/>
            <a:ext cx="11465169" cy="4692040"/>
          </a:xfrm>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What is a tight-fitting sleepwear garment?</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Based on size, meets prescribed maximum dimensions in specific garment locations.</a:t>
            </a:r>
          </a:p>
          <a:p>
            <a:pPr marL="1143000" lvl="2" indent="-228600" algn="l" rtl="0">
              <a:spcBef>
                <a:spcPct val="20000"/>
              </a:spcBef>
              <a:buClrTx/>
              <a:buFont typeface="Arial" panose="020B0604020202020204" pitchFamily="34" charset="0"/>
              <a:buChar char="•"/>
            </a:pPr>
            <a:r>
              <a:rPr lang="en-US" sz="2400" kern="1200" dirty="0">
                <a:solidFill>
                  <a:srgbClr val="1F497D"/>
                </a:solidFill>
              </a:rPr>
              <a:t>Tables can be found in §§1615.1(o) and 1616.2(m).</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Must meet labeling and hang tag requirements.</a:t>
            </a:r>
          </a:p>
        </p:txBody>
      </p:sp>
      <p:pic>
        <p:nvPicPr>
          <p:cNvPr id="4" name="Picture 3"/>
          <p:cNvPicPr>
            <a:picLocks noChangeAspect="1"/>
          </p:cNvPicPr>
          <p:nvPr/>
        </p:nvPicPr>
        <p:blipFill>
          <a:blip r:embed="rId3"/>
          <a:stretch>
            <a:fillRect/>
          </a:stretch>
        </p:blipFill>
        <p:spPr>
          <a:xfrm>
            <a:off x="1719000" y="3830943"/>
            <a:ext cx="8839966" cy="2792210"/>
          </a:xfrm>
          <a:prstGeom prst="rect">
            <a:avLst/>
          </a:prstGeom>
        </p:spPr>
      </p:pic>
    </p:spTree>
    <p:extLst>
      <p:ext uri="{BB962C8B-B14F-4D97-AF65-F5344CB8AC3E}">
        <p14:creationId xmlns:p14="http://schemas.microsoft.com/office/powerpoint/2010/main" val="380409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How do you measure a tight-fitting sleepwear garment?</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Diagrams 1-3 in 16 CFR parts 1615 and 1616</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Appendix B in laboratory manual</a:t>
            </a:r>
          </a:p>
        </p:txBody>
      </p:sp>
      <p:pic>
        <p:nvPicPr>
          <p:cNvPr id="5" name="Picture 4"/>
          <p:cNvPicPr>
            <a:picLocks noChangeAspect="1"/>
          </p:cNvPicPr>
          <p:nvPr/>
        </p:nvPicPr>
        <p:blipFill>
          <a:blip r:embed="rId3"/>
          <a:stretch>
            <a:fillRect/>
          </a:stretch>
        </p:blipFill>
        <p:spPr>
          <a:xfrm>
            <a:off x="406398" y="3543625"/>
            <a:ext cx="11465169" cy="2241970"/>
          </a:xfrm>
          <a:prstGeom prst="rect">
            <a:avLst/>
          </a:prstGeom>
        </p:spPr>
      </p:pic>
    </p:spTree>
    <p:extLst>
      <p:ext uri="{BB962C8B-B14F-4D97-AF65-F5344CB8AC3E}">
        <p14:creationId xmlns:p14="http://schemas.microsoft.com/office/powerpoint/2010/main" val="185831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sz="half" idx="2"/>
          </p:nvPr>
        </p:nvSpPr>
        <p:spPr>
          <a:xfrm>
            <a:off x="609600" y="1290918"/>
            <a:ext cx="5386917" cy="5015753"/>
          </a:xfrm>
        </p:spPr>
        <p:txBody>
          <a:bodyPr>
            <a:normAutofit fontScale="92500" lnSpcReduction="10000"/>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Fabric Sampling </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Sample</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Test</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Launder 50 times</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Test</a:t>
            </a:r>
          </a:p>
          <a:p>
            <a:pPr marL="342900" lvl="0" indent="-342900" algn="l" rtl="0">
              <a:spcBef>
                <a:spcPct val="20000"/>
              </a:spcBef>
              <a:buClrTx/>
              <a:buFont typeface="Arial" panose="020B0604020202020204" pitchFamily="34" charset="0"/>
              <a:buChar char="•"/>
            </a:pPr>
            <a:r>
              <a:rPr lang="en-US" sz="3200" kern="1200" dirty="0">
                <a:solidFill>
                  <a:srgbClr val="4C4C4C"/>
                </a:solidFill>
              </a:rPr>
              <a:t>Garment Sampling </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Prototype</a:t>
            </a:r>
          </a:p>
          <a:p>
            <a:pPr marL="1143000" lvl="2" indent="-228600" algn="l" rtl="0">
              <a:spcBef>
                <a:spcPct val="20000"/>
              </a:spcBef>
              <a:buClrTx/>
              <a:buFont typeface="Arial" panose="020B0604020202020204" pitchFamily="34" charset="0"/>
              <a:buChar char="•"/>
            </a:pPr>
            <a:r>
              <a:rPr lang="en-US" sz="2400" kern="1200" dirty="0">
                <a:solidFill>
                  <a:srgbClr val="1F497D"/>
                </a:solidFill>
              </a:rPr>
              <a:t>Test seams</a:t>
            </a:r>
          </a:p>
          <a:p>
            <a:pPr marL="1143000" lvl="2" indent="-228600" algn="l" rtl="0">
              <a:spcBef>
                <a:spcPct val="20000"/>
              </a:spcBef>
              <a:buClrTx/>
              <a:buFont typeface="Arial" panose="020B0604020202020204" pitchFamily="34" charset="0"/>
              <a:buChar char="•"/>
            </a:pPr>
            <a:r>
              <a:rPr lang="en-US" sz="2400" kern="1200" dirty="0">
                <a:solidFill>
                  <a:srgbClr val="1F497D"/>
                </a:solidFill>
              </a:rPr>
              <a:t>Test any trim</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Production</a:t>
            </a:r>
          </a:p>
          <a:p>
            <a:pPr marL="1143000" lvl="2" indent="-228600" algn="l" rtl="0">
              <a:spcBef>
                <a:spcPct val="20000"/>
              </a:spcBef>
              <a:buClrTx/>
              <a:buFont typeface="Arial" panose="020B0604020202020204" pitchFamily="34" charset="0"/>
              <a:buChar char="•"/>
            </a:pPr>
            <a:r>
              <a:rPr lang="en-US" sz="2400" kern="1200" dirty="0">
                <a:solidFill>
                  <a:srgbClr val="1F497D"/>
                </a:solidFill>
              </a:rPr>
              <a:t>Test longest seam only</a:t>
            </a:r>
          </a:p>
        </p:txBody>
      </p:sp>
      <p:pic>
        <p:nvPicPr>
          <p:cNvPr id="8" name="Content Placeholder 7"/>
          <p:cNvPicPr>
            <a:picLocks noGrp="1" noChangeAspect="1"/>
          </p:cNvPicPr>
          <p:nvPr>
            <p:ph sz="quarter" idx="4"/>
          </p:nvPr>
        </p:nvPicPr>
        <p:blipFill>
          <a:blip r:embed="rId3"/>
          <a:stretch>
            <a:fillRect/>
          </a:stretch>
        </p:blipFill>
        <p:spPr>
          <a:xfrm>
            <a:off x="6280879" y="328484"/>
            <a:ext cx="4811841" cy="6464705"/>
          </a:xfrm>
          <a:prstGeom prst="rect">
            <a:avLst/>
          </a:prstGeom>
        </p:spPr>
      </p:pic>
    </p:spTree>
    <p:extLst>
      <p:ext uri="{BB962C8B-B14F-4D97-AF65-F5344CB8AC3E}">
        <p14:creationId xmlns:p14="http://schemas.microsoft.com/office/powerpoint/2010/main" val="417439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a:xfrm>
            <a:off x="406399" y="1312985"/>
            <a:ext cx="11465169" cy="4692040"/>
          </a:xfrm>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Specified Production Sampling</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Multiple stages of testing are required, following prescriptive sampling plans (tightened fabric sampling plan below).</a:t>
            </a:r>
          </a:p>
        </p:txBody>
      </p:sp>
      <p:pic>
        <p:nvPicPr>
          <p:cNvPr id="4" name="Picture 3"/>
          <p:cNvPicPr>
            <a:picLocks noChangeAspect="1"/>
          </p:cNvPicPr>
          <p:nvPr/>
        </p:nvPicPr>
        <p:blipFill>
          <a:blip r:embed="rId3"/>
          <a:stretch>
            <a:fillRect/>
          </a:stretch>
        </p:blipFill>
        <p:spPr>
          <a:xfrm>
            <a:off x="2959643" y="2938598"/>
            <a:ext cx="6358679" cy="3554276"/>
          </a:xfrm>
          <a:prstGeom prst="rect">
            <a:avLst/>
          </a:prstGeom>
        </p:spPr>
      </p:pic>
    </p:spTree>
    <p:extLst>
      <p:ext uri="{BB962C8B-B14F-4D97-AF65-F5344CB8AC3E}">
        <p14:creationId xmlns:p14="http://schemas.microsoft.com/office/powerpoint/2010/main" val="375240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a:xfrm>
            <a:off x="406399" y="1312984"/>
            <a:ext cx="11465169" cy="5061689"/>
          </a:xfrm>
        </p:spPr>
        <p:txBody>
          <a:bodyPr>
            <a:normAutofit fontScale="92500" lnSpcReduction="20000"/>
          </a:bodyPr>
          <a:lstStyle/>
          <a:p>
            <a:pPr marL="342900" lvl="0" indent="-342900" algn="l" rtl="0">
              <a:spcBef>
                <a:spcPct val="20000"/>
              </a:spcBef>
              <a:buClrTx/>
              <a:buFont typeface="Arial" panose="020B0604020202020204" pitchFamily="34" charset="0"/>
              <a:buChar char="•"/>
            </a:pPr>
            <a:r>
              <a:rPr lang="en-US" sz="2700" kern="1200" dirty="0">
                <a:solidFill>
                  <a:srgbClr val="4C4C4C"/>
                </a:solidFill>
              </a:rPr>
              <a:t>Fabric Production Unit (FPU)</a:t>
            </a:r>
          </a:p>
          <a:p>
            <a:pPr marL="800100" lvl="1" indent="-342900" algn="l" rtl="0">
              <a:spcBef>
                <a:spcPct val="20000"/>
              </a:spcBef>
              <a:buClrTx/>
              <a:buFont typeface="Wingdings" panose="05000000000000000000" pitchFamily="2" charset="2"/>
              <a:buChar char="Ø"/>
            </a:pPr>
            <a:r>
              <a:rPr lang="en-US" kern="1200" dirty="0">
                <a:solidFill>
                  <a:srgbClr val="1F497D"/>
                </a:solidFill>
              </a:rPr>
              <a:t>Either 4 or 6 samples (5 specimens each).</a:t>
            </a:r>
          </a:p>
          <a:p>
            <a:pPr marL="800100" lvl="1" indent="-342900" algn="l" rtl="0">
              <a:spcBef>
                <a:spcPct val="20000"/>
              </a:spcBef>
              <a:buClrTx/>
              <a:buFont typeface="Wingdings" panose="05000000000000000000" pitchFamily="2" charset="2"/>
              <a:buChar char="Ø"/>
            </a:pPr>
            <a:r>
              <a:rPr lang="en-US" kern="1200" dirty="0">
                <a:solidFill>
                  <a:srgbClr val="1F497D"/>
                </a:solidFill>
              </a:rPr>
              <a:t>Test half in finished state (as produced or after 1 laundering cycle) and half after 50 laundering cycles.</a:t>
            </a:r>
          </a:p>
          <a:p>
            <a:pPr marL="342900" lvl="0" indent="-342900" algn="l" rtl="0">
              <a:spcBef>
                <a:spcPct val="20000"/>
              </a:spcBef>
              <a:buClrTx/>
              <a:buFont typeface="Arial" panose="020B0604020202020204" pitchFamily="34" charset="0"/>
              <a:buChar char="•"/>
            </a:pPr>
            <a:r>
              <a:rPr lang="en-US" sz="2700" kern="1200" dirty="0">
                <a:solidFill>
                  <a:srgbClr val="4C4C4C"/>
                </a:solidFill>
              </a:rPr>
              <a:t>Garment Production Unit (GPU)</a:t>
            </a:r>
          </a:p>
          <a:p>
            <a:pPr marL="800100" lvl="1" indent="-342900" algn="l" rtl="0">
              <a:spcBef>
                <a:spcPct val="20000"/>
              </a:spcBef>
              <a:buClrTx/>
              <a:buFont typeface="Wingdings" panose="05000000000000000000" pitchFamily="2" charset="2"/>
              <a:buChar char="Ø"/>
            </a:pPr>
            <a:r>
              <a:rPr lang="en-US" kern="1200" dirty="0">
                <a:solidFill>
                  <a:srgbClr val="1F497D"/>
                </a:solidFill>
              </a:rPr>
              <a:t>Prototype</a:t>
            </a:r>
          </a:p>
          <a:p>
            <a:pPr marL="1143000" lvl="2" indent="-228600" algn="l" rtl="0">
              <a:spcBef>
                <a:spcPct val="20000"/>
              </a:spcBef>
              <a:buClrTx/>
              <a:buFont typeface="Arial" panose="020B0604020202020204" pitchFamily="34" charset="0"/>
              <a:buChar char="•"/>
            </a:pPr>
            <a:r>
              <a:rPr lang="en-US" kern="1200" dirty="0">
                <a:solidFill>
                  <a:srgbClr val="1F497D"/>
                </a:solidFill>
              </a:rPr>
              <a:t>Seams:  for the longest seam type, 3 samples (5 specimens each) and 3 samples (5 specimens each) made up of the other seam types that are least 10 inches long.</a:t>
            </a:r>
          </a:p>
          <a:p>
            <a:pPr marL="1143000" lvl="2" indent="-228600" algn="l" rtl="0">
              <a:spcBef>
                <a:spcPct val="20000"/>
              </a:spcBef>
              <a:buClrTx/>
              <a:buFont typeface="Arial" panose="020B0604020202020204" pitchFamily="34" charset="0"/>
              <a:buChar char="•"/>
            </a:pPr>
            <a:r>
              <a:rPr lang="en-US" kern="1200" dirty="0">
                <a:solidFill>
                  <a:srgbClr val="1F497D"/>
                </a:solidFill>
              </a:rPr>
              <a:t>Trim:  for each trim type and orientation, 3 samples (5 specimens).</a:t>
            </a:r>
          </a:p>
          <a:p>
            <a:pPr marL="800100" lvl="1" indent="-342900" algn="l" rtl="0">
              <a:spcBef>
                <a:spcPct val="20000"/>
              </a:spcBef>
              <a:buClrTx/>
              <a:buFont typeface="Wingdings" panose="05000000000000000000" pitchFamily="2" charset="2"/>
              <a:buChar char="Ø"/>
            </a:pPr>
            <a:r>
              <a:rPr lang="en-US" kern="1200" dirty="0">
                <a:solidFill>
                  <a:srgbClr val="1F497D"/>
                </a:solidFill>
              </a:rPr>
              <a:t>Production (garments)</a:t>
            </a:r>
          </a:p>
          <a:p>
            <a:pPr marL="1143000" lvl="2" indent="-228600" algn="l" rtl="0">
              <a:spcBef>
                <a:spcPct val="20000"/>
              </a:spcBef>
              <a:buClrTx/>
              <a:buFont typeface="Arial" panose="020B0604020202020204" pitchFamily="34" charset="0"/>
              <a:buChar char="•"/>
            </a:pPr>
            <a:r>
              <a:rPr lang="en-US" kern="1200" dirty="0">
                <a:solidFill>
                  <a:srgbClr val="1F497D"/>
                </a:solidFill>
              </a:rPr>
              <a:t>For the longest seam type, 3 samples (5 specimens each).</a:t>
            </a:r>
          </a:p>
          <a:p>
            <a:pPr marL="1143000" lvl="2" indent="-228600" algn="l" rtl="0">
              <a:spcBef>
                <a:spcPct val="20000"/>
              </a:spcBef>
              <a:buClrTx/>
              <a:buFont typeface="Arial" panose="020B0604020202020204" pitchFamily="34" charset="0"/>
              <a:buChar char="•"/>
            </a:pPr>
            <a:r>
              <a:rPr lang="en-US" kern="1200" dirty="0">
                <a:solidFill>
                  <a:srgbClr val="1F497D"/>
                </a:solidFill>
              </a:rPr>
              <a:t>A second set of samples is required for recordkeeping.</a:t>
            </a:r>
          </a:p>
          <a:p>
            <a:pPr marL="0" lvl="1" algn="ctr" rtl="0">
              <a:spcBef>
                <a:spcPct val="20000"/>
              </a:spcBef>
              <a:buClrTx/>
            </a:pPr>
            <a:endParaRPr lang="en-US" i="1" kern="1200" dirty="0">
              <a:solidFill>
                <a:srgbClr val="FF0000"/>
              </a:solidFill>
            </a:endParaRPr>
          </a:p>
          <a:p>
            <a:pPr marL="0" lvl="1" algn="ctr" rtl="0">
              <a:spcBef>
                <a:spcPct val="20000"/>
              </a:spcBef>
              <a:buClrTx/>
            </a:pPr>
            <a:r>
              <a:rPr lang="en-US" sz="2600" i="1" kern="1200" dirty="0">
                <a:solidFill>
                  <a:srgbClr val="FF0000"/>
                </a:solidFill>
              </a:rPr>
              <a:t>A second set of samples is required to be produced and maintained for recordkeeping</a:t>
            </a:r>
          </a:p>
        </p:txBody>
      </p:sp>
    </p:spTree>
    <p:extLst>
      <p:ext uri="{BB962C8B-B14F-4D97-AF65-F5344CB8AC3E}">
        <p14:creationId xmlns:p14="http://schemas.microsoft.com/office/powerpoint/2010/main" val="296445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sz="3600" kern="1200" dirty="0">
                <a:solidFill>
                  <a:srgbClr val="4C4C4C"/>
                </a:solidFill>
              </a:rPr>
              <a:t>What can make up an FPU</a:t>
            </a:r>
            <a:r>
              <a:rPr lang="en-US" sz="3600" kern="1200" dirty="0">
                <a:solidFill>
                  <a:srgbClr val="1F497D"/>
                </a:solidFill>
              </a:rPr>
              <a:t>?</a:t>
            </a:r>
          </a:p>
          <a:p>
            <a:pPr marL="914400" lvl="1" indent="-457200" algn="l" rtl="0">
              <a:spcBef>
                <a:spcPct val="20000"/>
              </a:spcBef>
              <a:buClrTx/>
              <a:buFont typeface="Wingdings" panose="05000000000000000000" pitchFamily="2" charset="2"/>
              <a:buChar char="Ø"/>
            </a:pPr>
            <a:r>
              <a:rPr lang="en-US" sz="3200" kern="1200" dirty="0">
                <a:solidFill>
                  <a:srgbClr val="1F497D"/>
                </a:solidFill>
              </a:rPr>
              <a:t>Up to 4,600 m (5,000 yd) of fabric; 9,200 m (10,000 yd) for a Reduced Sampling Plan</a:t>
            </a:r>
          </a:p>
          <a:p>
            <a:pPr marL="914400" lvl="1" indent="-457200" algn="l" rtl="0">
              <a:spcBef>
                <a:spcPct val="20000"/>
              </a:spcBef>
              <a:buClrTx/>
              <a:buFont typeface="Wingdings" panose="05000000000000000000" pitchFamily="2" charset="2"/>
              <a:buChar char="Ø"/>
            </a:pPr>
            <a:r>
              <a:rPr lang="en-US" sz="3200" kern="1200" dirty="0">
                <a:solidFill>
                  <a:srgbClr val="1F497D"/>
                </a:solidFill>
              </a:rPr>
              <a:t>Fabrics of different colors </a:t>
            </a:r>
            <a:r>
              <a:rPr lang="en-US" sz="3200" b="1" kern="1200" dirty="0">
                <a:solidFill>
                  <a:srgbClr val="1F497D"/>
                </a:solidFill>
              </a:rPr>
              <a:t>or</a:t>
            </a:r>
            <a:r>
              <a:rPr lang="en-US" sz="3200" kern="1200" dirty="0">
                <a:solidFill>
                  <a:srgbClr val="1F497D"/>
                </a:solidFill>
              </a:rPr>
              <a:t> different print patterns (not both) of the same fabric</a:t>
            </a:r>
          </a:p>
          <a:p>
            <a:pPr marL="1371600" lvl="2" indent="-457200" algn="l" rtl="0">
              <a:spcBef>
                <a:spcPct val="20000"/>
              </a:spcBef>
              <a:buClrTx/>
              <a:buFont typeface="Arial" panose="020B0604020202020204" pitchFamily="34" charset="0"/>
              <a:buChar char="•"/>
            </a:pPr>
            <a:r>
              <a:rPr lang="en-US" sz="2800" kern="1200" dirty="0">
                <a:solidFill>
                  <a:srgbClr val="1F497D"/>
                </a:solidFill>
              </a:rPr>
              <a:t>To include different colors or prints in a single FPU equivalent performance must be shown through testing.</a:t>
            </a:r>
          </a:p>
        </p:txBody>
      </p:sp>
    </p:spTree>
    <p:extLst>
      <p:ext uri="{BB962C8B-B14F-4D97-AF65-F5344CB8AC3E}">
        <p14:creationId xmlns:p14="http://schemas.microsoft.com/office/powerpoint/2010/main" val="206599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kern="1200" dirty="0">
                <a:solidFill>
                  <a:srgbClr val="4C4C4C"/>
                </a:solidFill>
              </a:rPr>
              <a:t>What can make up a GPU?</a:t>
            </a:r>
          </a:p>
          <a:p>
            <a:pPr marL="914400" lvl="1" indent="-457200" algn="l" rtl="0">
              <a:spcBef>
                <a:spcPct val="20000"/>
              </a:spcBef>
              <a:buClrTx/>
              <a:buFont typeface="Wingdings" panose="05000000000000000000" pitchFamily="2" charset="2"/>
              <a:buChar char="Ø"/>
            </a:pPr>
            <a:r>
              <a:rPr lang="en-US" sz="2600" kern="1200" dirty="0">
                <a:solidFill>
                  <a:srgbClr val="1F497D"/>
                </a:solidFill>
              </a:rPr>
              <a:t>Up to 500 dozen finished garments</a:t>
            </a:r>
          </a:p>
          <a:p>
            <a:pPr marL="1143000" lvl="2" indent="-228600" algn="l" rtl="0">
              <a:spcBef>
                <a:spcPct val="20000"/>
              </a:spcBef>
              <a:buClrTx/>
              <a:buFont typeface="Arial" panose="020B0604020202020204" pitchFamily="34" charset="0"/>
              <a:buChar char="•"/>
            </a:pPr>
            <a:r>
              <a:rPr lang="en-US" sz="2200" kern="1200" dirty="0">
                <a:solidFill>
                  <a:srgbClr val="1F497D"/>
                </a:solidFill>
              </a:rPr>
              <a:t>Must maintain a specific identity exclusive of size, trim, findings, color, and print patterns.</a:t>
            </a:r>
          </a:p>
          <a:p>
            <a:pPr marL="1143000" lvl="2" indent="-228600" algn="l" rtl="0">
              <a:spcBef>
                <a:spcPct val="20000"/>
              </a:spcBef>
              <a:buClrTx/>
              <a:buFont typeface="Arial" panose="020B0604020202020204" pitchFamily="34" charset="0"/>
              <a:buChar char="•"/>
            </a:pPr>
            <a:r>
              <a:rPr lang="en-US" sz="2200" kern="1200" dirty="0">
                <a:solidFill>
                  <a:srgbClr val="1F497D"/>
                </a:solidFill>
              </a:rPr>
              <a:t>A specific identity uses the same fabric, thread, and longest seam type.</a:t>
            </a:r>
          </a:p>
          <a:p>
            <a:pPr marL="1143000" lvl="2" indent="-228600" algn="l" rtl="0">
              <a:spcBef>
                <a:spcPct val="20000"/>
              </a:spcBef>
              <a:buClrTx/>
              <a:buFont typeface="Arial" panose="020B0604020202020204" pitchFamily="34" charset="0"/>
              <a:buChar char="•"/>
            </a:pPr>
            <a:r>
              <a:rPr lang="en-US" sz="2200" kern="1200" dirty="0">
                <a:solidFill>
                  <a:srgbClr val="1F497D"/>
                </a:solidFill>
              </a:rPr>
              <a:t>Solid colors or different print patterns (with same flammability performance based on tests), but not both.</a:t>
            </a:r>
          </a:p>
          <a:p>
            <a:pPr marL="914400" lvl="1" indent="-457200" algn="l" rtl="0">
              <a:spcBef>
                <a:spcPct val="20000"/>
              </a:spcBef>
              <a:buClrTx/>
              <a:buFont typeface="Wingdings" panose="05000000000000000000" pitchFamily="2" charset="2"/>
              <a:buChar char="Ø"/>
            </a:pPr>
            <a:r>
              <a:rPr lang="en-US" sz="2600" kern="1200" dirty="0">
                <a:solidFill>
                  <a:srgbClr val="1F497D"/>
                </a:solidFill>
              </a:rPr>
              <a:t>Prototype</a:t>
            </a:r>
          </a:p>
          <a:p>
            <a:pPr marL="1143000" lvl="2" indent="-228600" algn="l" rtl="0">
              <a:spcBef>
                <a:spcPct val="20000"/>
              </a:spcBef>
              <a:buClrTx/>
              <a:buFont typeface="Arial" panose="020B0604020202020204" pitchFamily="34" charset="0"/>
              <a:buChar char="•"/>
            </a:pPr>
            <a:r>
              <a:rPr lang="en-US" sz="2200" kern="1200" dirty="0">
                <a:solidFill>
                  <a:srgbClr val="1F497D"/>
                </a:solidFill>
              </a:rPr>
              <a:t>Characterize flammability of all types of seams and decorative trim.</a:t>
            </a:r>
          </a:p>
          <a:p>
            <a:pPr marL="914400" lvl="1" indent="-457200" algn="l" rtl="0">
              <a:spcBef>
                <a:spcPct val="20000"/>
              </a:spcBef>
              <a:buClrTx/>
              <a:buFont typeface="Wingdings" panose="05000000000000000000" pitchFamily="2" charset="2"/>
              <a:buChar char="Ø"/>
            </a:pPr>
            <a:r>
              <a:rPr lang="en-US" sz="2600" kern="1200" dirty="0">
                <a:solidFill>
                  <a:srgbClr val="1F497D"/>
                </a:solidFill>
              </a:rPr>
              <a:t>Production</a:t>
            </a:r>
          </a:p>
          <a:p>
            <a:pPr marL="1143000" lvl="2" indent="-228600" algn="l" rtl="0">
              <a:spcBef>
                <a:spcPct val="20000"/>
              </a:spcBef>
              <a:buClrTx/>
              <a:buFont typeface="Arial" panose="020B0604020202020204" pitchFamily="34" charset="0"/>
              <a:buChar char="•"/>
            </a:pPr>
            <a:r>
              <a:rPr lang="en-US" sz="2200" kern="1200" dirty="0">
                <a:solidFill>
                  <a:srgbClr val="1F497D"/>
                </a:solidFill>
              </a:rPr>
              <a:t>Verify the flammability performance of the prototype after full-scale production.</a:t>
            </a:r>
          </a:p>
        </p:txBody>
      </p:sp>
    </p:spTree>
    <p:extLst>
      <p:ext uri="{BB962C8B-B14F-4D97-AF65-F5344CB8AC3E}">
        <p14:creationId xmlns:p14="http://schemas.microsoft.com/office/powerpoint/2010/main" val="398030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Seams</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Prototype stage: Test all seam types at least 10 inches long, including side seams, arm holes, collars, or yokes, whether ruffled, straight, gathered, or a combination.</a:t>
            </a:r>
          </a:p>
          <a:p>
            <a:pPr marL="1143000" lvl="2" indent="-228600" algn="l" rtl="0">
              <a:spcBef>
                <a:spcPct val="20000"/>
              </a:spcBef>
              <a:buClrTx/>
              <a:buFont typeface="Arial" panose="020B0604020202020204" pitchFamily="34" charset="0"/>
              <a:buChar char="•"/>
            </a:pPr>
            <a:r>
              <a:rPr lang="en-US" sz="2400" kern="1200" dirty="0">
                <a:solidFill>
                  <a:srgbClr val="1F497D"/>
                </a:solidFill>
              </a:rPr>
              <a:t>Do not test seams used to attach functional materials or findings or untrimmed coverbind edge finishes or hems.</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Production stage: Only the longest seam type is required to be tested.</a:t>
            </a:r>
          </a:p>
        </p:txBody>
      </p:sp>
    </p:spTree>
    <p:extLst>
      <p:ext uri="{BB962C8B-B14F-4D97-AF65-F5344CB8AC3E}">
        <p14:creationId xmlns:p14="http://schemas.microsoft.com/office/powerpoint/2010/main" val="419368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B6DA4E-9BCD-D146-843E-B69F19399D71}"/>
              </a:ext>
            </a:extLst>
          </p:cNvPr>
          <p:cNvSpPr>
            <a:spLocks noGrp="1"/>
          </p:cNvSpPr>
          <p:nvPr>
            <p:ph type="body" sz="quarter" idx="11"/>
          </p:nvPr>
        </p:nvSpPr>
        <p:spPr>
          <a:xfrm>
            <a:off x="945662" y="2369299"/>
            <a:ext cx="5486399" cy="2327808"/>
          </a:xfrm>
        </p:spPr>
        <p:txBody>
          <a:bodyPr>
            <a:normAutofit/>
          </a:bodyPr>
          <a:lstStyle/>
          <a:p>
            <a:endParaRPr lang="en-US" sz="2800" dirty="0"/>
          </a:p>
          <a:p>
            <a:pPr algn="ctr"/>
            <a:r>
              <a:rPr lang="en-US" dirty="0"/>
              <a:t>Overview of Children’s Sleepwear Requirements</a:t>
            </a:r>
          </a:p>
        </p:txBody>
      </p:sp>
      <p:sp>
        <p:nvSpPr>
          <p:cNvPr id="4" name="Rectangle 3"/>
          <p:cNvSpPr/>
          <p:nvPr/>
        </p:nvSpPr>
        <p:spPr>
          <a:xfrm>
            <a:off x="501869" y="4969912"/>
            <a:ext cx="5503274" cy="1338828"/>
          </a:xfrm>
          <a:prstGeom prst="rect">
            <a:avLst/>
          </a:prstGeom>
        </p:spPr>
        <p:txBody>
          <a:bodyPr wrap="square">
            <a:spAutoFit/>
          </a:bodyPr>
          <a:lstStyle/>
          <a:p>
            <a:pPr algn="ctr" defTabSz="685800">
              <a:spcBef>
                <a:spcPct val="50000"/>
              </a:spcBef>
            </a:pPr>
            <a:r>
              <a:rPr lang="en-US" i="1" dirty="0">
                <a:solidFill>
                  <a:srgbClr val="1F497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presentation was prepared by CPSC Staff. It has not been reviewed or approved by the Commission and may not reflect its views. </a:t>
            </a:r>
          </a:p>
          <a:p>
            <a:pPr algn="ctr" defTabSz="685800">
              <a:spcBef>
                <a:spcPct val="50000"/>
              </a:spcBef>
            </a:pPr>
            <a:endParaRPr lang="en-US" i="1" dirty="0">
              <a:solidFill>
                <a:srgbClr val="1F497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38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lnSpcReduction="10000"/>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Trim</a:t>
            </a:r>
          </a:p>
          <a:p>
            <a:pPr marL="800100" lvl="1" indent="-342900" algn="l" rtl="0">
              <a:spcBef>
                <a:spcPct val="20000"/>
              </a:spcBef>
              <a:buClrTx/>
              <a:buFont typeface="Wingdings" panose="05000000000000000000" pitchFamily="2" charset="2"/>
              <a:buChar char="Ø"/>
            </a:pPr>
            <a:r>
              <a:rPr lang="en-US" kern="1200" dirty="0">
                <a:solidFill>
                  <a:srgbClr val="1F497D"/>
                </a:solidFill>
              </a:rPr>
              <a:t>Trim is defined as decorative materials, such as ribbons, laces, embroidery, screen prints, or ornaments.</a:t>
            </a:r>
          </a:p>
          <a:p>
            <a:pPr marL="800100" lvl="1" indent="-342900" algn="l" rtl="0">
              <a:spcBef>
                <a:spcPct val="20000"/>
              </a:spcBef>
              <a:buClrTx/>
              <a:buFont typeface="Wingdings" panose="05000000000000000000" pitchFamily="2" charset="2"/>
              <a:buChar char="Ø"/>
            </a:pPr>
            <a:r>
              <a:rPr lang="en-US" kern="1200" dirty="0">
                <a:solidFill>
                  <a:srgbClr val="1F497D"/>
                </a:solidFill>
              </a:rPr>
              <a:t>Test all decorative trim types at prototype stage.</a:t>
            </a:r>
          </a:p>
          <a:p>
            <a:pPr marL="800100" lvl="1" indent="-342900" algn="l" rtl="0">
              <a:spcBef>
                <a:spcPct val="20000"/>
              </a:spcBef>
              <a:buClrTx/>
              <a:buFont typeface="Wingdings" panose="05000000000000000000" pitchFamily="2" charset="2"/>
              <a:buChar char="Ø"/>
            </a:pPr>
            <a:r>
              <a:rPr lang="en-US" kern="1200" dirty="0">
                <a:solidFill>
                  <a:srgbClr val="1F497D"/>
                </a:solidFill>
              </a:rPr>
              <a:t>Different colors of trim are considered different trim types.</a:t>
            </a:r>
          </a:p>
          <a:p>
            <a:pPr marL="800100" lvl="1" indent="-342900" algn="l" rtl="0">
              <a:spcBef>
                <a:spcPct val="20000"/>
              </a:spcBef>
              <a:buClrTx/>
              <a:buFont typeface="Wingdings" panose="05000000000000000000" pitchFamily="2" charset="2"/>
              <a:buChar char="Ø"/>
            </a:pPr>
            <a:r>
              <a:rPr lang="en-US" kern="1200" dirty="0">
                <a:solidFill>
                  <a:srgbClr val="1F497D"/>
                </a:solidFill>
              </a:rPr>
              <a:t>Test in a horizontal or vertical configuration, determined by location and orientation on the garment.</a:t>
            </a:r>
          </a:p>
          <a:p>
            <a:pPr marL="800100" lvl="1" indent="-342900" algn="l" rtl="0">
              <a:spcBef>
                <a:spcPct val="20000"/>
              </a:spcBef>
              <a:buClrTx/>
              <a:buFont typeface="Wingdings" panose="05000000000000000000" pitchFamily="2" charset="2"/>
              <a:buChar char="Ø"/>
            </a:pPr>
            <a:r>
              <a:rPr lang="en-US" kern="1200" dirty="0">
                <a:solidFill>
                  <a:srgbClr val="1F497D"/>
                </a:solidFill>
              </a:rPr>
              <a:t>Functional edge bindings, functional findings (ex. zippers, buttons), and individual pieces less than 5.08 cm (2 in) are not required to be tested.</a:t>
            </a:r>
          </a:p>
          <a:p>
            <a:pPr lvl="0" algn="ctr" rtl="0">
              <a:spcBef>
                <a:spcPct val="20000"/>
              </a:spcBef>
              <a:buClrTx/>
            </a:pPr>
            <a:r>
              <a:rPr lang="en-US" sz="2700" i="1" kern="1200" dirty="0">
                <a:solidFill>
                  <a:srgbClr val="FF0000"/>
                </a:solidFill>
              </a:rPr>
              <a:t>See Appendix E in the children’s sleepwear laboratory manual for more information.</a:t>
            </a:r>
          </a:p>
        </p:txBody>
      </p:sp>
    </p:spTree>
    <p:extLst>
      <p:ext uri="{BB962C8B-B14F-4D97-AF65-F5344CB8AC3E}">
        <p14:creationId xmlns:p14="http://schemas.microsoft.com/office/powerpoint/2010/main" val="90368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17" y="272807"/>
            <a:ext cx="10972800" cy="1149593"/>
          </a:xfrm>
        </p:spPr>
        <p:txBody>
          <a:bodyPr>
            <a:normAutofit/>
          </a:bodyPr>
          <a:lstStyle/>
          <a:p>
            <a:pPr algn="l"/>
            <a:r>
              <a:rPr lang="en-US" dirty="0"/>
              <a:t>Children’s Sleepwear</a:t>
            </a:r>
          </a:p>
        </p:txBody>
      </p:sp>
      <p:sp>
        <p:nvSpPr>
          <p:cNvPr id="3" name="Content Placeholder 2"/>
          <p:cNvSpPr>
            <a:spLocks noGrp="1"/>
          </p:cNvSpPr>
          <p:nvPr>
            <p:ph sz="half" idx="2"/>
          </p:nvPr>
        </p:nvSpPr>
        <p:spPr>
          <a:xfrm>
            <a:off x="187327" y="1535113"/>
            <a:ext cx="5386917" cy="4591050"/>
          </a:xfrm>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Test Preparation:</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Specimen size: 8.9 cm x 25.4cm (3.5” x 10.0”)</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Conditioning Requirements:</a:t>
            </a:r>
          </a:p>
          <a:p>
            <a:pPr marL="1371600" lvl="2" indent="-457200" algn="l" rtl="0">
              <a:spcBef>
                <a:spcPct val="20000"/>
              </a:spcBef>
              <a:buClrTx/>
              <a:buFont typeface="Arial" panose="020B0604020202020204" pitchFamily="34" charset="0"/>
              <a:buChar char="•"/>
            </a:pPr>
            <a:r>
              <a:rPr lang="en-US" sz="2400" kern="1200" dirty="0">
                <a:solidFill>
                  <a:srgbClr val="1F497D"/>
                </a:solidFill>
              </a:rPr>
              <a:t>Oven Temperature: 105 ± 3°C (221 ± 5 °F)</a:t>
            </a:r>
          </a:p>
          <a:p>
            <a:pPr marL="1371600" lvl="2" indent="-457200" algn="l" rtl="0">
              <a:spcBef>
                <a:spcPct val="20000"/>
              </a:spcBef>
              <a:buClrTx/>
              <a:buFont typeface="Arial" panose="020B0604020202020204" pitchFamily="34" charset="0"/>
              <a:buChar char="•"/>
            </a:pPr>
            <a:r>
              <a:rPr lang="en-US" sz="2400" kern="1200" dirty="0">
                <a:solidFill>
                  <a:srgbClr val="1F497D"/>
                </a:solidFill>
              </a:rPr>
              <a:t>Duration 30 ± 2 minutes</a:t>
            </a:r>
          </a:p>
        </p:txBody>
      </p:sp>
      <p:pic>
        <p:nvPicPr>
          <p:cNvPr id="8" name="Picture 5" descr="P7240053">
            <a:extLst>
              <a:ext uri="{FF2B5EF4-FFF2-40B4-BE49-F238E27FC236}">
                <a16:creationId xmlns:a16="http://schemas.microsoft.com/office/drawing/2014/main" id="{83363A5A-87A7-48C0-A2EE-FD86262C5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958138" y="3098800"/>
            <a:ext cx="4037012" cy="3027363"/>
          </a:xfrm>
          <a:prstGeom prst="rect">
            <a:avLst/>
          </a:prstGeom>
          <a:ln>
            <a:noFill/>
          </a:ln>
          <a:effectLst>
            <a:outerShdw blurRad="292100" dist="139700" dir="2700000" algn="tl" rotWithShape="0">
              <a:srgbClr val="333333">
                <a:alpha val="65000"/>
              </a:srgbClr>
            </a:outerShdw>
          </a:effectLst>
        </p:spPr>
      </p:pic>
      <p:pic>
        <p:nvPicPr>
          <p:cNvPr id="7" name="Picture 7" descr="P7240027">
            <a:extLst>
              <a:ext uri="{FF2B5EF4-FFF2-40B4-BE49-F238E27FC236}">
                <a16:creationId xmlns:a16="http://schemas.microsoft.com/office/drawing/2014/main" id="{F6F1DB33-70B3-4679-83DB-B45E77C80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780619" y="786751"/>
            <a:ext cx="4106331" cy="3080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72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sz="half" idx="2"/>
          </p:nvPr>
        </p:nvSpPr>
        <p:spPr>
          <a:xfrm>
            <a:off x="609600" y="1535113"/>
            <a:ext cx="5386917" cy="4591050"/>
          </a:xfrm>
        </p:spPr>
        <p:txBody>
          <a:bodyPr>
            <a:normAutofit fontScale="92500" lnSpcReduction="20000"/>
          </a:bodyPr>
          <a:lstStyle/>
          <a:p>
            <a:pPr marL="342900" lvl="0" indent="-342900" algn="l" rtl="0">
              <a:spcBef>
                <a:spcPct val="20000"/>
              </a:spcBef>
              <a:buClrTx/>
              <a:buFont typeface="Arial" panose="020B0604020202020204" pitchFamily="34" charset="0"/>
              <a:buChar char="•"/>
            </a:pPr>
            <a:r>
              <a:rPr lang="en-US" sz="3600" kern="1200" dirty="0">
                <a:solidFill>
                  <a:srgbClr val="4C4C4C"/>
                </a:solidFill>
              </a:rPr>
              <a:t>Test Procedure:</a:t>
            </a:r>
          </a:p>
          <a:p>
            <a:pPr marL="914400" lvl="1" indent="-457200" algn="l" rtl="0">
              <a:spcBef>
                <a:spcPct val="20000"/>
              </a:spcBef>
              <a:buClrTx/>
              <a:buFont typeface="Wingdings" panose="05000000000000000000" pitchFamily="2" charset="2"/>
              <a:buChar char="Ø"/>
            </a:pPr>
            <a:r>
              <a:rPr lang="en-US" sz="3200" kern="1200" dirty="0">
                <a:solidFill>
                  <a:srgbClr val="1F497D"/>
                </a:solidFill>
              </a:rPr>
              <a:t>38 mm (1.5 in) flame impinges on the bottom edge of a specimen mounted vertically for 3 seconds.</a:t>
            </a:r>
          </a:p>
          <a:p>
            <a:pPr marL="914400" lvl="1" indent="-457200" algn="l" rtl="0">
              <a:spcBef>
                <a:spcPct val="20000"/>
              </a:spcBef>
              <a:buClrTx/>
              <a:buFont typeface="Wingdings" panose="05000000000000000000" pitchFamily="2" charset="2"/>
              <a:buChar char="Ø"/>
            </a:pPr>
            <a:r>
              <a:rPr lang="en-US" sz="3200" kern="1200" dirty="0">
                <a:solidFill>
                  <a:srgbClr val="1F497D"/>
                </a:solidFill>
              </a:rPr>
              <a:t>Allowed to burn until the flame self extinguishes or burns entire specimen.</a:t>
            </a:r>
          </a:p>
          <a:p>
            <a:pPr marL="914400" lvl="1" indent="-457200" algn="l" rtl="0">
              <a:spcBef>
                <a:spcPct val="20000"/>
              </a:spcBef>
              <a:buClrTx/>
              <a:buFont typeface="Wingdings" panose="05000000000000000000" pitchFamily="2" charset="2"/>
              <a:buChar char="Ø"/>
            </a:pPr>
            <a:r>
              <a:rPr lang="en-US" sz="3200" kern="1200" dirty="0">
                <a:solidFill>
                  <a:srgbClr val="1F497D"/>
                </a:solidFill>
              </a:rPr>
              <a:t>Char length is measured.</a:t>
            </a:r>
          </a:p>
        </p:txBody>
      </p:sp>
      <p:pic>
        <p:nvPicPr>
          <p:cNvPr id="6" name="Content Placeholder 5"/>
          <p:cNvPicPr>
            <a:picLocks noGrp="1" noChangeAspect="1"/>
          </p:cNvPicPr>
          <p:nvPr>
            <p:ph sz="quarter" idx="4"/>
          </p:nvPr>
        </p:nvPicPr>
        <p:blipFill>
          <a:blip r:embed="rId3"/>
          <a:stretch>
            <a:fillRect/>
          </a:stretch>
        </p:blipFill>
        <p:spPr>
          <a:xfrm>
            <a:off x="6895476" y="892414"/>
            <a:ext cx="3911112" cy="5233749"/>
          </a:xfrm>
          <a:prstGeom prst="rect">
            <a:avLst/>
          </a:prstGeom>
        </p:spPr>
      </p:pic>
    </p:spTree>
    <p:extLst>
      <p:ext uri="{BB962C8B-B14F-4D97-AF65-F5344CB8AC3E}">
        <p14:creationId xmlns:p14="http://schemas.microsoft.com/office/powerpoint/2010/main" val="425208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lnSpcReduction="10000"/>
          </a:bodyPr>
          <a:lstStyle/>
          <a:p>
            <a:pPr marL="342900" lvl="1" indent="-342900" algn="l" rtl="0">
              <a:spcBef>
                <a:spcPct val="20000"/>
              </a:spcBef>
              <a:buClrTx/>
              <a:buFont typeface="Arial" panose="020B0604020202020204" pitchFamily="34" charset="0"/>
              <a:buChar char="•"/>
            </a:pPr>
            <a:r>
              <a:rPr lang="en-US" sz="2800" kern="1200" dirty="0">
                <a:solidFill>
                  <a:srgbClr val="4C4C4C"/>
                </a:solidFill>
              </a:rPr>
              <a:t>Recordkeeping (see §§1615.31(e) and 1616.31(d))</a:t>
            </a:r>
          </a:p>
          <a:p>
            <a:pPr marL="800100" lvl="1" indent="-342900" algn="l" rtl="0">
              <a:spcBef>
                <a:spcPct val="20000"/>
              </a:spcBef>
              <a:buClrTx/>
              <a:buFont typeface="Wingdings" panose="05000000000000000000" pitchFamily="2" charset="2"/>
              <a:buChar char="Ø"/>
            </a:pPr>
            <a:r>
              <a:rPr lang="en-US" kern="1200" dirty="0">
                <a:solidFill>
                  <a:srgbClr val="1F497D"/>
                </a:solidFill>
              </a:rPr>
              <a:t>General</a:t>
            </a:r>
          </a:p>
          <a:p>
            <a:pPr lvl="2" algn="l" rtl="0">
              <a:spcBef>
                <a:spcPct val="20000"/>
              </a:spcBef>
              <a:buClrTx/>
            </a:pPr>
            <a:r>
              <a:rPr lang="en-US" kern="1200" dirty="0">
                <a:solidFill>
                  <a:srgbClr val="1F497D"/>
                </a:solidFill>
              </a:rPr>
              <a:t>Sampling plans; FPU or GPU of all garments; test results for all stages of testing (including test results used to include different colors or prints); disposition of any failing or rejected items; fiber content and manufacturing specifications; identification, composition, and details of any FR treatments; sales information.</a:t>
            </a:r>
          </a:p>
          <a:p>
            <a:pPr marL="800100" lvl="1" indent="-342900" algn="l" rtl="0">
              <a:spcBef>
                <a:spcPct val="20000"/>
              </a:spcBef>
              <a:buClrTx/>
              <a:buFont typeface="Wingdings" panose="05000000000000000000" pitchFamily="2" charset="2"/>
              <a:buChar char="Ø"/>
            </a:pPr>
            <a:r>
              <a:rPr lang="en-US" kern="1200" dirty="0">
                <a:solidFill>
                  <a:srgbClr val="1F497D"/>
                </a:solidFill>
              </a:rPr>
              <a:t>Fabrics</a:t>
            </a:r>
          </a:p>
          <a:p>
            <a:pPr lvl="2" algn="l" rtl="0">
              <a:spcBef>
                <a:spcPct val="20000"/>
              </a:spcBef>
              <a:buClrTx/>
            </a:pPr>
            <a:r>
              <a:rPr lang="en-US" kern="1200" dirty="0">
                <a:solidFill>
                  <a:srgbClr val="1F497D"/>
                </a:solidFill>
              </a:rPr>
              <a:t>Identical set of fabric samples to those tested (and FPU details).</a:t>
            </a:r>
          </a:p>
          <a:p>
            <a:pPr marL="800100" lvl="1" indent="-342900" algn="l" rtl="0">
              <a:spcBef>
                <a:spcPct val="20000"/>
              </a:spcBef>
              <a:buClrTx/>
              <a:buFont typeface="Wingdings" panose="05000000000000000000" pitchFamily="2" charset="2"/>
              <a:buChar char="Ø"/>
            </a:pPr>
            <a:r>
              <a:rPr lang="en-US" kern="1200" dirty="0">
                <a:solidFill>
                  <a:srgbClr val="1F497D"/>
                </a:solidFill>
              </a:rPr>
              <a:t>Garments</a:t>
            </a:r>
          </a:p>
          <a:p>
            <a:pPr lvl="2" algn="l" rtl="0">
              <a:spcBef>
                <a:spcPct val="20000"/>
              </a:spcBef>
              <a:buClrTx/>
            </a:pPr>
            <a:r>
              <a:rPr lang="en-US" kern="1200" dirty="0">
                <a:solidFill>
                  <a:srgbClr val="1F497D"/>
                </a:solidFill>
              </a:rPr>
              <a:t>Details of construction, fiber content, and manufacturing specifications; sampling details; identical set of all prototype and production samples to those tested; remains of tested samples; FPU and GPU details and records; a complete untested garment from each style and type.</a:t>
            </a:r>
          </a:p>
        </p:txBody>
      </p:sp>
    </p:spTree>
    <p:extLst>
      <p:ext uri="{BB962C8B-B14F-4D97-AF65-F5344CB8AC3E}">
        <p14:creationId xmlns:p14="http://schemas.microsoft.com/office/powerpoint/2010/main" val="380497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pic>
        <p:nvPicPr>
          <p:cNvPr id="4" name="Content Placeholder 3"/>
          <p:cNvPicPr>
            <a:picLocks noGrp="1" noChangeAspect="1"/>
          </p:cNvPicPr>
          <p:nvPr>
            <p:ph idx="1"/>
          </p:nvPr>
        </p:nvPicPr>
        <p:blipFill>
          <a:blip r:embed="rId3"/>
          <a:stretch>
            <a:fillRect/>
          </a:stretch>
        </p:blipFill>
        <p:spPr>
          <a:xfrm>
            <a:off x="2502836" y="1484313"/>
            <a:ext cx="7272053" cy="4692650"/>
          </a:xfrm>
          <a:prstGeom prst="rect">
            <a:avLst/>
          </a:prstGeom>
        </p:spPr>
      </p:pic>
    </p:spTree>
    <p:extLst>
      <p:ext uri="{BB962C8B-B14F-4D97-AF65-F5344CB8AC3E}">
        <p14:creationId xmlns:p14="http://schemas.microsoft.com/office/powerpoint/2010/main" val="263358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74169" y="3120512"/>
            <a:ext cx="7779347" cy="1074434"/>
          </a:xfrm>
        </p:spPr>
        <p:txBody>
          <a:bodyPr>
            <a:noAutofit/>
          </a:bodyPr>
          <a:lstStyle/>
          <a:p>
            <a:pPr lvl="0" algn="l">
              <a:buClr>
                <a:srgbClr val="1D2757"/>
              </a:buClr>
            </a:pPr>
            <a:r>
              <a:rPr lang="en-US" b="0" dirty="0">
                <a:solidFill>
                  <a:srgbClr val="CF202F"/>
                </a:solidFill>
                <a:latin typeface="Georgia" panose="02040502050405020303" pitchFamily="18" charset="0"/>
              </a:rPr>
              <a:t>Certification, Chemical Content, Tracking Labels, Small Parts </a:t>
            </a:r>
            <a:endParaRPr lang="en-US" dirty="0">
              <a:solidFill>
                <a:srgbClr val="1A2857"/>
              </a:solidFill>
            </a:endParaRPr>
          </a:p>
          <a:p>
            <a:pPr algn="l"/>
            <a:r>
              <a:rPr lang="en-US" sz="4400" b="1" dirty="0">
                <a:solidFill>
                  <a:srgbClr val="1A2857"/>
                </a:solidFill>
                <a:latin typeface="Arial" panose="020B0604020202020204" pitchFamily="34" charset="0"/>
              </a:rPr>
              <a:t>Other CPSC Requirements</a:t>
            </a:r>
          </a:p>
        </p:txBody>
      </p:sp>
    </p:spTree>
    <p:extLst>
      <p:ext uri="{BB962C8B-B14F-4D97-AF65-F5344CB8AC3E}">
        <p14:creationId xmlns:p14="http://schemas.microsoft.com/office/powerpoint/2010/main" val="298867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Certification</a:t>
            </a:r>
          </a:p>
        </p:txBody>
      </p:sp>
      <p:sp>
        <p:nvSpPr>
          <p:cNvPr id="3" name="Content Placeholder 2"/>
          <p:cNvSpPr>
            <a:spLocks noGrp="1"/>
          </p:cNvSpPr>
          <p:nvPr>
            <p:ph idx="1"/>
          </p:nvPr>
        </p:nvSpPr>
        <p:spPr>
          <a:xfrm>
            <a:off x="406399" y="1312985"/>
            <a:ext cx="11465169" cy="4692040"/>
          </a:xfrm>
        </p:spPr>
        <p:txBody>
          <a:bodyPr>
            <a:noAutofit/>
          </a:bodyPr>
          <a:lstStyle/>
          <a:p>
            <a:pPr marL="342900" indent="-342900">
              <a:buClr>
                <a:srgbClr val="4C4C4C"/>
              </a:buClr>
              <a:buFont typeface="Arial" panose="020B0604020202020204" pitchFamily="34" charset="0"/>
              <a:buChar char="•"/>
            </a:pPr>
            <a:r>
              <a:rPr lang="en-US" sz="2400" dirty="0">
                <a:solidFill>
                  <a:srgbClr val="4C4C4C"/>
                </a:solidFill>
              </a:rPr>
              <a:t>General Use Product</a:t>
            </a:r>
          </a:p>
          <a:p>
            <a:pPr marL="800100" lvl="1" indent="-342900">
              <a:buFont typeface="Wingdings" panose="05000000000000000000" pitchFamily="2" charset="2"/>
              <a:buChar char="Ø"/>
            </a:pPr>
            <a:r>
              <a:rPr lang="en-US" sz="2000" dirty="0">
                <a:solidFill>
                  <a:srgbClr val="1A2857"/>
                </a:solidFill>
              </a:rPr>
              <a:t>General Certificate of Conformity (GCC)</a:t>
            </a:r>
          </a:p>
          <a:p>
            <a:pPr marL="800100" lvl="1" indent="-342900">
              <a:buFont typeface="Wingdings" panose="05000000000000000000" pitchFamily="2" charset="2"/>
              <a:buChar char="Ø"/>
            </a:pPr>
            <a:r>
              <a:rPr lang="en-US" sz="2000" dirty="0">
                <a:solidFill>
                  <a:srgbClr val="1A2857"/>
                </a:solidFill>
              </a:rPr>
              <a:t>Does not require third party testing</a:t>
            </a:r>
          </a:p>
          <a:p>
            <a:pPr marL="800100" lvl="1" indent="-342900">
              <a:buFont typeface="Wingdings" panose="05000000000000000000" pitchFamily="2" charset="2"/>
              <a:buChar char="Ø"/>
            </a:pPr>
            <a:r>
              <a:rPr lang="en-US" sz="2000" dirty="0">
                <a:solidFill>
                  <a:srgbClr val="1A2857"/>
                </a:solidFill>
              </a:rPr>
              <a:t>Applies to adult apparel</a:t>
            </a:r>
          </a:p>
          <a:p>
            <a:pPr lvl="1"/>
            <a:endParaRPr lang="en-US" sz="2000" dirty="0">
              <a:solidFill>
                <a:srgbClr val="1A2857"/>
              </a:solidFill>
            </a:endParaRPr>
          </a:p>
          <a:p>
            <a:pPr marL="342900" indent="-342900">
              <a:buClr>
                <a:srgbClr val="4C4C4C"/>
              </a:buClr>
              <a:buFont typeface="Arial" panose="020B0604020202020204" pitchFamily="34" charset="0"/>
              <a:buChar char="•"/>
            </a:pPr>
            <a:r>
              <a:rPr lang="en-US" sz="2400" dirty="0">
                <a:solidFill>
                  <a:srgbClr val="4C4C4C"/>
                </a:solidFill>
              </a:rPr>
              <a:t>Children’s Product</a:t>
            </a:r>
          </a:p>
          <a:p>
            <a:pPr marL="800100" lvl="1" indent="-342900">
              <a:buFont typeface="Wingdings" panose="05000000000000000000" pitchFamily="2" charset="2"/>
              <a:buChar char="Ø"/>
            </a:pPr>
            <a:r>
              <a:rPr lang="en-US" sz="2000" dirty="0">
                <a:solidFill>
                  <a:srgbClr val="1A2857"/>
                </a:solidFill>
              </a:rPr>
              <a:t>Children’s Product Certificate (CPC)</a:t>
            </a:r>
          </a:p>
          <a:p>
            <a:pPr marL="800100" lvl="1" indent="-342900">
              <a:buFont typeface="Wingdings" panose="05000000000000000000" pitchFamily="2" charset="2"/>
              <a:buChar char="Ø"/>
            </a:pPr>
            <a:r>
              <a:rPr lang="en-US" sz="2000" dirty="0">
                <a:solidFill>
                  <a:srgbClr val="1A2857"/>
                </a:solidFill>
              </a:rPr>
              <a:t>Requires third party testing by a CPSC-accepted laboratory for all regulations to which the product is subject</a:t>
            </a:r>
          </a:p>
          <a:p>
            <a:pPr marL="800100" lvl="1" indent="-342900">
              <a:buFont typeface="Wingdings" panose="05000000000000000000" pitchFamily="2" charset="2"/>
              <a:buChar char="Ø"/>
            </a:pPr>
            <a:r>
              <a:rPr lang="en-US" sz="2000" dirty="0">
                <a:solidFill>
                  <a:srgbClr val="1A2857"/>
                </a:solidFill>
              </a:rPr>
              <a:t>Applies to all children’s apparel</a:t>
            </a:r>
          </a:p>
          <a:p>
            <a:endParaRPr lang="en-US" sz="2000" i="1" dirty="0"/>
          </a:p>
          <a:p>
            <a:pPr algn="ctr"/>
            <a:r>
              <a:rPr lang="en-US" sz="2400" i="1" dirty="0">
                <a:solidFill>
                  <a:srgbClr val="C00000"/>
                </a:solidFill>
              </a:rPr>
              <a:t>Issued by manufacturer (if domestic) or importer of record. An importer can rely on testing performed by a manufacturer to issue a certificate as long as due care is exercised and all CPSC requirements are met.</a:t>
            </a:r>
          </a:p>
          <a:p>
            <a:endParaRPr lang="en-US"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815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947859"/>
          </a:xfrm>
        </p:spPr>
        <p:txBody>
          <a:bodyPr>
            <a:normAutofit/>
          </a:bodyPr>
          <a:lstStyle/>
          <a:p>
            <a:pPr algn="l"/>
            <a:r>
              <a:rPr lang="en-US" dirty="0"/>
              <a:t>Chemical Content</a:t>
            </a:r>
          </a:p>
        </p:txBody>
      </p:sp>
      <p:sp>
        <p:nvSpPr>
          <p:cNvPr id="3" name="Content Placeholder 2"/>
          <p:cNvSpPr>
            <a:spLocks noGrp="1"/>
          </p:cNvSpPr>
          <p:nvPr>
            <p:ph idx="1"/>
          </p:nvPr>
        </p:nvSpPr>
        <p:spPr>
          <a:xfrm>
            <a:off x="406399" y="1234830"/>
            <a:ext cx="11465169" cy="4942132"/>
          </a:xfrm>
        </p:spPr>
        <p:txBody>
          <a:bodyPr>
            <a:normAutofit fontScale="85000" lnSpcReduction="20000"/>
          </a:bodyPr>
          <a:lstStyle/>
          <a:p>
            <a:pPr marL="457200" indent="-457200">
              <a:buClr>
                <a:srgbClr val="4C4C4C"/>
              </a:buClr>
              <a:buFont typeface="Arial" panose="020B0604020202020204" pitchFamily="34" charset="0"/>
              <a:buChar char="•"/>
            </a:pPr>
            <a:r>
              <a:rPr lang="en-US" sz="3400" dirty="0">
                <a:solidFill>
                  <a:srgbClr val="4C4C4C"/>
                </a:solidFill>
              </a:rPr>
              <a:t>Lead Content (FHSA)</a:t>
            </a:r>
          </a:p>
          <a:p>
            <a:pPr marL="800100" lvl="1" indent="-342900">
              <a:buFont typeface="Wingdings" panose="05000000000000000000" pitchFamily="2" charset="2"/>
              <a:buChar char="Ø"/>
            </a:pPr>
            <a:r>
              <a:rPr lang="en-US" dirty="0">
                <a:solidFill>
                  <a:srgbClr val="1A2857"/>
                </a:solidFill>
              </a:rPr>
              <a:t>Products designed and intended primarily for children 12 years or younger</a:t>
            </a:r>
          </a:p>
          <a:p>
            <a:pPr marL="800100" lvl="1" indent="-342900">
              <a:buFont typeface="Wingdings" panose="05000000000000000000" pitchFamily="2" charset="2"/>
              <a:buChar char="Ø"/>
            </a:pPr>
            <a:r>
              <a:rPr lang="en-US" dirty="0">
                <a:solidFill>
                  <a:srgbClr val="1A2857"/>
                </a:solidFill>
              </a:rPr>
              <a:t>Concentration may not exceed 100 ppm</a:t>
            </a:r>
          </a:p>
          <a:p>
            <a:pPr marL="800100" lvl="1" indent="-342900">
              <a:buFont typeface="Wingdings" panose="05000000000000000000" pitchFamily="2" charset="2"/>
              <a:buChar char="Ø"/>
            </a:pPr>
            <a:r>
              <a:rPr lang="en-US" dirty="0">
                <a:solidFill>
                  <a:srgbClr val="1A2857"/>
                </a:solidFill>
              </a:rPr>
              <a:t>Applies to children’s apparel and sleepwear (zippers, buttons, etc.)</a:t>
            </a:r>
          </a:p>
          <a:p>
            <a:pPr lvl="1"/>
            <a:endParaRPr lang="en-US" dirty="0">
              <a:solidFill>
                <a:srgbClr val="1A2857"/>
              </a:solidFill>
            </a:endParaRPr>
          </a:p>
          <a:p>
            <a:pPr marL="457200" indent="-457200">
              <a:buClr>
                <a:srgbClr val="4C4C4C"/>
              </a:buClr>
              <a:buFont typeface="Arial" panose="020B0604020202020204" pitchFamily="34" charset="0"/>
              <a:buChar char="•"/>
            </a:pPr>
            <a:r>
              <a:rPr lang="en-US" sz="3400" dirty="0">
                <a:solidFill>
                  <a:srgbClr val="4C4C4C"/>
                </a:solidFill>
              </a:rPr>
              <a:t>Lead in Paint and Surface Coatings (CPSA)</a:t>
            </a:r>
          </a:p>
          <a:p>
            <a:pPr marL="800100" lvl="1" indent="-342900">
              <a:buFont typeface="Wingdings" panose="05000000000000000000" pitchFamily="2" charset="2"/>
              <a:buChar char="Ø"/>
            </a:pPr>
            <a:r>
              <a:rPr lang="en-US" dirty="0">
                <a:solidFill>
                  <a:srgbClr val="1A2857"/>
                </a:solidFill>
              </a:rPr>
              <a:t>Products designed and intended primarily for children 12 years or younger and some general use furniture</a:t>
            </a:r>
          </a:p>
          <a:p>
            <a:pPr marL="800100" lvl="1" indent="-342900">
              <a:buFont typeface="Wingdings" panose="05000000000000000000" pitchFamily="2" charset="2"/>
              <a:buChar char="Ø"/>
            </a:pPr>
            <a:r>
              <a:rPr lang="en-US" dirty="0">
                <a:solidFill>
                  <a:srgbClr val="1A2857"/>
                </a:solidFill>
              </a:rPr>
              <a:t>Concentration may not exceed 90 ppm</a:t>
            </a:r>
          </a:p>
          <a:p>
            <a:pPr marL="800100" lvl="1" indent="-342900">
              <a:buFont typeface="Wingdings" panose="05000000000000000000" pitchFamily="2" charset="2"/>
              <a:buChar char="Ø"/>
            </a:pPr>
            <a:r>
              <a:rPr lang="en-US" dirty="0">
                <a:solidFill>
                  <a:srgbClr val="1A2857"/>
                </a:solidFill>
              </a:rPr>
              <a:t>Applies to children’s general apparel and sleepwear (screen prints)</a:t>
            </a:r>
          </a:p>
          <a:p>
            <a:pPr lvl="1">
              <a:buClr>
                <a:srgbClr val="4C4C4C"/>
              </a:buClr>
            </a:pPr>
            <a:endParaRPr lang="en-US" dirty="0">
              <a:solidFill>
                <a:srgbClr val="1A2857"/>
              </a:solidFill>
            </a:endParaRPr>
          </a:p>
          <a:p>
            <a:pPr marL="457200" indent="-457200">
              <a:buClr>
                <a:srgbClr val="4C4C4C"/>
              </a:buClr>
              <a:buFont typeface="Arial" panose="020B0604020202020204" pitchFamily="34" charset="0"/>
              <a:buChar char="•"/>
            </a:pPr>
            <a:r>
              <a:rPr lang="en-US" sz="3400" dirty="0">
                <a:solidFill>
                  <a:srgbClr val="4C4C4C"/>
                </a:solidFill>
              </a:rPr>
              <a:t>Phthalate Content (CPSA)</a:t>
            </a:r>
          </a:p>
          <a:p>
            <a:pPr marL="800100" lvl="1" indent="-342900">
              <a:buFont typeface="Wingdings" panose="05000000000000000000" pitchFamily="2" charset="2"/>
              <a:buChar char="Ø"/>
            </a:pPr>
            <a:r>
              <a:rPr lang="en-US" dirty="0">
                <a:solidFill>
                  <a:srgbClr val="1A2857"/>
                </a:solidFill>
              </a:rPr>
              <a:t>Children’s toys and </a:t>
            </a:r>
            <a:r>
              <a:rPr lang="en-US" i="1" dirty="0">
                <a:solidFill>
                  <a:srgbClr val="1A2857"/>
                </a:solidFill>
              </a:rPr>
              <a:t>child care articles</a:t>
            </a:r>
            <a:r>
              <a:rPr lang="en-US" dirty="0">
                <a:solidFill>
                  <a:srgbClr val="1A2857"/>
                </a:solidFill>
              </a:rPr>
              <a:t> (products used to facilitate sleeping and feeding for children 3 years or younger)</a:t>
            </a:r>
          </a:p>
          <a:p>
            <a:pPr marL="800100" lvl="1" indent="-342900">
              <a:buFont typeface="Wingdings" panose="05000000000000000000" pitchFamily="2" charset="2"/>
              <a:buChar char="Ø"/>
            </a:pPr>
            <a:r>
              <a:rPr lang="en-US" dirty="0">
                <a:solidFill>
                  <a:srgbClr val="1A2857"/>
                </a:solidFill>
              </a:rPr>
              <a:t>Only certain phthalates</a:t>
            </a:r>
          </a:p>
          <a:p>
            <a:pPr marL="800100" lvl="1" indent="-342900">
              <a:buFont typeface="Wingdings" panose="05000000000000000000" pitchFamily="2" charset="2"/>
              <a:buChar char="Ø"/>
            </a:pPr>
            <a:r>
              <a:rPr lang="en-US" dirty="0">
                <a:solidFill>
                  <a:srgbClr val="1A2857"/>
                </a:solidFill>
              </a:rPr>
              <a:t>Concentration may not exceed 0.1 %</a:t>
            </a:r>
          </a:p>
          <a:p>
            <a:pPr marL="800100" lvl="1" indent="-342900">
              <a:buFont typeface="Wingdings" panose="05000000000000000000" pitchFamily="2" charset="2"/>
              <a:buChar char="Ø"/>
            </a:pPr>
            <a:r>
              <a:rPr lang="en-US" dirty="0">
                <a:solidFill>
                  <a:srgbClr val="1A2857"/>
                </a:solidFill>
              </a:rPr>
              <a:t>Applies to children’s sleepwear and some apparel (bibs)</a:t>
            </a:r>
          </a:p>
        </p:txBody>
      </p:sp>
      <p:sp>
        <p:nvSpPr>
          <p:cNvPr id="4" name="Rectangle 3"/>
          <p:cNvSpPr/>
          <p:nvPr/>
        </p:nvSpPr>
        <p:spPr>
          <a:xfrm>
            <a:off x="1546413" y="5946129"/>
            <a:ext cx="8587998" cy="461665"/>
          </a:xfrm>
          <a:prstGeom prst="rect">
            <a:avLst/>
          </a:prstGeom>
        </p:spPr>
        <p:txBody>
          <a:bodyPr wrap="square">
            <a:spAutoFit/>
          </a:bodyPr>
          <a:lstStyle/>
          <a:p>
            <a:pPr algn="ctr"/>
            <a:r>
              <a:rPr lang="en-US" sz="2400" i="1" dirty="0">
                <a:solidFill>
                  <a:srgbClr val="C00000"/>
                </a:solidFill>
                <a:latin typeface="Arial" panose="020B0604020202020204" pitchFamily="34" charset="0"/>
              </a:rPr>
              <a:t>Third</a:t>
            </a:r>
            <a:r>
              <a:rPr lang="en-US" sz="2000" i="1" dirty="0">
                <a:solidFill>
                  <a:srgbClr val="C00000"/>
                </a:solidFill>
                <a:latin typeface="Arial" panose="020B0604020202020204" pitchFamily="34" charset="0"/>
              </a:rPr>
              <a:t> </a:t>
            </a:r>
            <a:r>
              <a:rPr lang="en-US" sz="2400" i="1" dirty="0">
                <a:solidFill>
                  <a:srgbClr val="C00000"/>
                </a:solidFill>
                <a:latin typeface="Arial" panose="020B0604020202020204" pitchFamily="34" charset="0"/>
              </a:rPr>
              <a:t>party testing by a CPSC-accepted laboratory is required</a:t>
            </a:r>
          </a:p>
        </p:txBody>
      </p:sp>
    </p:spTree>
    <p:extLst>
      <p:ext uri="{BB962C8B-B14F-4D97-AF65-F5344CB8AC3E}">
        <p14:creationId xmlns:p14="http://schemas.microsoft.com/office/powerpoint/2010/main" val="802718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Chemical Content</a:t>
            </a:r>
          </a:p>
        </p:txBody>
      </p:sp>
      <p:sp>
        <p:nvSpPr>
          <p:cNvPr id="3" name="Content Placeholder 2"/>
          <p:cNvSpPr>
            <a:spLocks noGrp="1"/>
          </p:cNvSpPr>
          <p:nvPr>
            <p:ph idx="1"/>
          </p:nvPr>
        </p:nvSpPr>
        <p:spPr>
          <a:xfrm>
            <a:off x="406399" y="1312985"/>
            <a:ext cx="11465169" cy="4692040"/>
          </a:xfrm>
        </p:spPr>
        <p:txBody>
          <a:bodyPr>
            <a:normAutofit/>
          </a:bodyPr>
          <a:lstStyle/>
          <a:p>
            <a:r>
              <a:rPr lang="en-US" dirty="0">
                <a:solidFill>
                  <a:srgbClr val="4C4C4C"/>
                </a:solidFill>
              </a:rPr>
              <a:t>Determinations</a:t>
            </a:r>
          </a:p>
          <a:p>
            <a:endParaRPr lang="en-US" sz="1800" dirty="0">
              <a:solidFill>
                <a:srgbClr val="4C4C4C"/>
              </a:solidFill>
            </a:endParaRPr>
          </a:p>
          <a:p>
            <a:pPr marL="800100" lvl="1" indent="-342900">
              <a:buClr>
                <a:srgbClr val="4C4C4C"/>
              </a:buClr>
              <a:buFont typeface="Arial" panose="020B0604020202020204" pitchFamily="34" charset="0"/>
              <a:buChar char="•"/>
            </a:pPr>
            <a:r>
              <a:rPr lang="en-US" dirty="0">
                <a:solidFill>
                  <a:srgbClr val="4C4C4C"/>
                </a:solidFill>
              </a:rPr>
              <a:t>Lead</a:t>
            </a:r>
          </a:p>
          <a:p>
            <a:pPr marL="1257300" lvl="2" indent="-342900">
              <a:buFont typeface="Wingdings" panose="05000000000000000000" pitchFamily="2" charset="2"/>
              <a:buChar char="Ø"/>
            </a:pPr>
            <a:r>
              <a:rPr lang="en-US" dirty="0">
                <a:solidFill>
                  <a:srgbClr val="1A2857"/>
                </a:solidFill>
              </a:rPr>
              <a:t>§1500.91: Certain materials will not exceed lead limits.</a:t>
            </a:r>
          </a:p>
          <a:p>
            <a:pPr marL="1257300" lvl="2" indent="-342900">
              <a:buFont typeface="Wingdings" panose="05000000000000000000" pitchFamily="2" charset="2"/>
              <a:buChar char="Ø"/>
            </a:pPr>
            <a:r>
              <a:rPr lang="en-US" dirty="0">
                <a:solidFill>
                  <a:srgbClr val="1A2857"/>
                </a:solidFill>
              </a:rPr>
              <a:t>Textiles made from certain fiber types, dyed and undyed (including some prints).</a:t>
            </a:r>
          </a:p>
          <a:p>
            <a:pPr lvl="2"/>
            <a:endParaRPr lang="en-US" dirty="0">
              <a:solidFill>
                <a:srgbClr val="1A2857"/>
              </a:solidFill>
            </a:endParaRPr>
          </a:p>
          <a:p>
            <a:pPr marL="800100" lvl="1" indent="-342900">
              <a:buClr>
                <a:srgbClr val="4C4C4C"/>
              </a:buClr>
              <a:buFont typeface="Arial" panose="020B0604020202020204" pitchFamily="34" charset="0"/>
              <a:buChar char="•"/>
            </a:pPr>
            <a:r>
              <a:rPr lang="en-US" dirty="0">
                <a:solidFill>
                  <a:srgbClr val="4C4C4C"/>
                </a:solidFill>
              </a:rPr>
              <a:t>Phthalates</a:t>
            </a:r>
          </a:p>
          <a:p>
            <a:pPr marL="1257300" lvl="2" indent="-342900">
              <a:buFont typeface="Wingdings" panose="05000000000000000000" pitchFamily="2" charset="2"/>
              <a:buChar char="Ø"/>
            </a:pPr>
            <a:r>
              <a:rPr lang="en-US" dirty="0">
                <a:solidFill>
                  <a:srgbClr val="1A2857"/>
                </a:solidFill>
              </a:rPr>
              <a:t>§1308.2: Certain plastics with specified additives will not exceed the specified phthalates content limits.</a:t>
            </a:r>
          </a:p>
          <a:p>
            <a:pPr marL="1257300" lvl="2" indent="-342900">
              <a:buFont typeface="Wingdings" panose="05000000000000000000" pitchFamily="2" charset="2"/>
              <a:buChar char="Ø"/>
            </a:pPr>
            <a:r>
              <a:rPr lang="en-US" dirty="0">
                <a:solidFill>
                  <a:srgbClr val="1A2857"/>
                </a:solidFill>
              </a:rPr>
              <a:t>Includes polypropylene and polyethylene. </a:t>
            </a:r>
          </a:p>
        </p:txBody>
      </p:sp>
    </p:spTree>
    <p:extLst>
      <p:ext uri="{BB962C8B-B14F-4D97-AF65-F5344CB8AC3E}">
        <p14:creationId xmlns:p14="http://schemas.microsoft.com/office/powerpoint/2010/main" val="49052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Chemical Content</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87552" y="1312985"/>
            <a:ext cx="8340153" cy="384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84521" y="5306647"/>
            <a:ext cx="7308921" cy="882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4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Picture1.png"/>
          <p:cNvPicPr>
            <a:picLocks noChangeAspect="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350438" y="601967"/>
            <a:ext cx="2857571" cy="283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1"/>
          </p:nvPr>
        </p:nvSpPr>
        <p:spPr>
          <a:xfrm>
            <a:off x="1600677" y="1361281"/>
            <a:ext cx="2951003" cy="642765"/>
          </a:xfrm>
        </p:spPr>
        <p:txBody>
          <a:bodyPr>
            <a:noAutofit/>
          </a:bodyPr>
          <a:lstStyle/>
          <a:p>
            <a:r>
              <a:rPr lang="en-US" sz="4000" dirty="0">
                <a:effectLst>
                  <a:outerShdw blurRad="38100" dist="38100" dir="2700000" algn="tl">
                    <a:srgbClr val="000000">
                      <a:alpha val="43137"/>
                    </a:srgbClr>
                  </a:outerShdw>
                </a:effectLst>
              </a:rPr>
              <a:t>$1 Trillion</a:t>
            </a:r>
          </a:p>
        </p:txBody>
      </p:sp>
      <p:sp>
        <p:nvSpPr>
          <p:cNvPr id="3" name="Text Placeholder 2"/>
          <p:cNvSpPr>
            <a:spLocks noGrp="1"/>
          </p:cNvSpPr>
          <p:nvPr>
            <p:ph type="body" sz="quarter" idx="12"/>
          </p:nvPr>
        </p:nvSpPr>
        <p:spPr>
          <a:xfrm>
            <a:off x="1560038" y="2004046"/>
            <a:ext cx="2991642" cy="2120914"/>
          </a:xfrm>
        </p:spPr>
        <p:txBody>
          <a:bodyPr>
            <a:normAutofit fontScale="62500" lnSpcReduction="20000"/>
          </a:bodyPr>
          <a:lstStyle/>
          <a:p>
            <a:r>
              <a:rPr lang="en-US" dirty="0">
                <a:effectLst>
                  <a:outerShdw blurRad="38100" dist="38100" dir="2700000" algn="tl">
                    <a:srgbClr val="000000">
                      <a:alpha val="43137"/>
                    </a:srgbClr>
                  </a:outerShdw>
                </a:effectLst>
              </a:rPr>
              <a:t>Deaths, injuries, and property damage from consumer product incidents cost the nation more than $1 trillion annually.</a:t>
            </a:r>
            <a:r>
              <a:rPr lang="en-US" baseline="30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a:t>
            </a:r>
          </a:p>
          <a:p>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a:xfrm>
            <a:off x="4790598" y="345440"/>
            <a:ext cx="5684362" cy="3312161"/>
          </a:xfrm>
        </p:spPr>
        <p:txBody>
          <a:bodyPr>
            <a:normAutofit/>
          </a:bodyPr>
          <a:lstStyle/>
          <a:p>
            <a:r>
              <a:rPr lang="en-US" dirty="0">
                <a:solidFill>
                  <a:schemeClr val="tx1">
                    <a:alpha val="65000"/>
                  </a:schemeClr>
                </a:solidFill>
                <a:effectLst>
                  <a:outerShdw blurRad="38100" dist="38100" dir="2700000" algn="tl">
                    <a:srgbClr val="000000">
                      <a:alpha val="43137"/>
                    </a:srgbClr>
                  </a:outerShdw>
                </a:effectLst>
              </a:rPr>
              <a:t>The US CPSC is a federal government agency charged with protecting the public from unreasonable risks of injury or death associated with the use of consumer products under the agency's jurisdiction. </a:t>
            </a:r>
          </a:p>
        </p:txBody>
      </p:sp>
      <p:sp>
        <p:nvSpPr>
          <p:cNvPr id="5" name="Text Placeholder 3"/>
          <p:cNvSpPr txBox="1">
            <a:spLocks/>
          </p:cNvSpPr>
          <p:nvPr/>
        </p:nvSpPr>
        <p:spPr>
          <a:xfrm>
            <a:off x="213360" y="4514850"/>
            <a:ext cx="11684000" cy="2190750"/>
          </a:xfrm>
          <a:prstGeom prst="rect">
            <a:avLst/>
          </a:prstGeom>
        </p:spPr>
        <p:txBody>
          <a:bodyPr vert="horz" lIns="91440" tIns="45720" rIns="91440" bIns="45720" rtlCol="0">
            <a:noAutofit/>
          </a:bodyPr>
          <a:lstStyle>
            <a:lvl1pPr marL="0" indent="0" eaLnBrk="1" hangingPunct="1">
              <a:buClr>
                <a:schemeClr val="tx2"/>
              </a:buClr>
              <a:buFont typeface="Wingdings"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000" kern="0" dirty="0">
                <a:solidFill>
                  <a:schemeClr val="bg2">
                    <a:alpha val="65000"/>
                  </a:schemeClr>
                </a:solidFill>
                <a:effectLst>
                  <a:outerShdw blurRad="38100" dist="38100" dir="2700000" algn="tl">
                    <a:srgbClr val="000000">
                      <a:alpha val="43137"/>
                    </a:srgbClr>
                  </a:outerShdw>
                </a:effectLst>
              </a:rPr>
              <a:t>CPSC is committed to protecting consumers from products that pose a fire, electrical, chemical, biological, or mechanical hazard.   </a:t>
            </a:r>
          </a:p>
          <a:p>
            <a:endParaRPr lang="en-US" sz="2000" kern="0" dirty="0">
              <a:effectLst>
                <a:outerShdw blurRad="38100" dist="38100" dir="2700000" algn="tl">
                  <a:srgbClr val="000000">
                    <a:alpha val="43137"/>
                  </a:srgbClr>
                </a:outerShdw>
              </a:effectLst>
            </a:endParaRPr>
          </a:p>
          <a:p>
            <a:r>
              <a:rPr lang="en-US" sz="2000" kern="0" dirty="0">
                <a:solidFill>
                  <a:schemeClr val="bg2">
                    <a:alpha val="65000"/>
                  </a:schemeClr>
                </a:solidFill>
                <a:effectLst>
                  <a:outerShdw blurRad="38100" dist="38100" dir="2700000" algn="tl">
                    <a:srgbClr val="000000">
                      <a:alpha val="43137"/>
                    </a:srgbClr>
                  </a:outerShdw>
                </a:effectLst>
              </a:rPr>
              <a:t>CPSC's work to improve the safety of the more than 15,000 types of consumer products in its jurisdiction  - such as toys, cribs, power tools, cigarette lighters, textiles, and  household chemicals – has contributed to a  decline in the rate of deaths and injuries associated with consumer products over the past 40 years.</a:t>
            </a:r>
          </a:p>
        </p:txBody>
      </p:sp>
      <p:cxnSp>
        <p:nvCxnSpPr>
          <p:cNvPr id="6" name="Straight Connector 5"/>
          <p:cNvCxnSpPr/>
          <p:nvPr/>
        </p:nvCxnSpPr>
        <p:spPr>
          <a:xfrm>
            <a:off x="350438" y="5247530"/>
            <a:ext cx="11475802"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9426819" y="3929219"/>
            <a:ext cx="2861310" cy="219291"/>
          </a:xfrm>
          <a:prstGeom prst="rect">
            <a:avLst/>
          </a:prstGeom>
          <a:noFill/>
        </p:spPr>
        <p:txBody>
          <a:bodyPr wrap="square" rtlCol="0">
            <a:spAutoFit/>
          </a:bodyPr>
          <a:lstStyle/>
          <a:p>
            <a:pPr defTabSz="685800"/>
            <a:r>
              <a:rPr lang="en-US" sz="825" baseline="30000" dirty="0">
                <a:solidFill>
                  <a:prstClr val="black"/>
                </a:solidFill>
                <a:latin typeface="Arial" panose="020B0604020202020204" pitchFamily="34" charset="0"/>
              </a:rPr>
              <a:t>1</a:t>
            </a:r>
            <a:r>
              <a:rPr lang="en-US" sz="825" dirty="0">
                <a:solidFill>
                  <a:prstClr val="black"/>
                </a:solidFill>
                <a:latin typeface="Arial" panose="020B0604020202020204" pitchFamily="34" charset="0"/>
              </a:rPr>
              <a:t>  https://www.cpsc.gov/s3fs-public/FY2019PBR.pdf</a:t>
            </a:r>
          </a:p>
        </p:txBody>
      </p:sp>
    </p:spTree>
    <p:extLst>
      <p:ext uri="{BB962C8B-B14F-4D97-AF65-F5344CB8AC3E}">
        <p14:creationId xmlns:p14="http://schemas.microsoft.com/office/powerpoint/2010/main" val="1631618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62" y="365126"/>
            <a:ext cx="11465169" cy="947859"/>
          </a:xfrm>
        </p:spPr>
        <p:txBody>
          <a:bodyPr>
            <a:normAutofit/>
          </a:bodyPr>
          <a:lstStyle/>
          <a:p>
            <a:pPr algn="l"/>
            <a:r>
              <a:rPr lang="en-US" dirty="0"/>
              <a:t>Tracking Labels</a:t>
            </a:r>
          </a:p>
        </p:txBody>
      </p:sp>
      <p:sp>
        <p:nvSpPr>
          <p:cNvPr id="3" name="Content Placeholder 2"/>
          <p:cNvSpPr>
            <a:spLocks noGrp="1"/>
          </p:cNvSpPr>
          <p:nvPr>
            <p:ph idx="1"/>
          </p:nvPr>
        </p:nvSpPr>
        <p:spPr>
          <a:xfrm>
            <a:off x="406399" y="1320800"/>
            <a:ext cx="6836065" cy="4692040"/>
          </a:xfrm>
        </p:spPr>
        <p:txBody>
          <a:bodyPr>
            <a:noAutofit/>
          </a:bodyPr>
          <a:lstStyle/>
          <a:p>
            <a:pPr>
              <a:buClr>
                <a:srgbClr val="4C4C4C"/>
              </a:buClr>
            </a:pPr>
            <a:r>
              <a:rPr lang="en-US" sz="2400" dirty="0">
                <a:solidFill>
                  <a:srgbClr val="4C4C4C"/>
                </a:solidFill>
              </a:rPr>
              <a:t>For products designed and intended primarily for children 12 years or younger, a permanent, distinguishing mark (tracking label) must:</a:t>
            </a:r>
          </a:p>
          <a:p>
            <a:pPr>
              <a:buClr>
                <a:srgbClr val="4C4C4C"/>
              </a:buClr>
            </a:pPr>
            <a:endParaRPr lang="en-US" sz="1600" dirty="0">
              <a:solidFill>
                <a:srgbClr val="4C4C4C"/>
              </a:solidFill>
            </a:endParaRPr>
          </a:p>
          <a:p>
            <a:pPr marL="342900" indent="-342900">
              <a:buClr>
                <a:srgbClr val="4C4C4C"/>
              </a:buClr>
              <a:buFont typeface="Arial" panose="020B0604020202020204" pitchFamily="34" charset="0"/>
              <a:buChar char="•"/>
            </a:pPr>
            <a:r>
              <a:rPr lang="en-US" sz="2400" dirty="0">
                <a:solidFill>
                  <a:srgbClr val="4C4C4C"/>
                </a:solidFill>
              </a:rPr>
              <a:t>Be affixed to the product and its packaging, visible and legible. </a:t>
            </a:r>
          </a:p>
          <a:p>
            <a:pPr>
              <a:buClr>
                <a:srgbClr val="4C4C4C"/>
              </a:buClr>
            </a:pPr>
            <a:endParaRPr lang="en-US" sz="1600" dirty="0">
              <a:solidFill>
                <a:srgbClr val="4C4C4C"/>
              </a:solidFill>
            </a:endParaRPr>
          </a:p>
          <a:p>
            <a:pPr marL="342900" indent="-342900">
              <a:buClr>
                <a:srgbClr val="4C4C4C"/>
              </a:buClr>
              <a:buFont typeface="Arial" panose="020B0604020202020204" pitchFamily="34" charset="0"/>
              <a:buChar char="•"/>
            </a:pPr>
            <a:r>
              <a:rPr lang="en-US" sz="2400" dirty="0">
                <a:solidFill>
                  <a:srgbClr val="4C4C4C"/>
                </a:solidFill>
              </a:rPr>
              <a:t>Provide certain identifying information:</a:t>
            </a:r>
          </a:p>
          <a:p>
            <a:pPr marL="742950" lvl="1" indent="-285750">
              <a:buFont typeface="Wingdings" panose="05000000000000000000" pitchFamily="2" charset="2"/>
              <a:buChar char="Ø"/>
            </a:pPr>
            <a:r>
              <a:rPr lang="en-US" sz="1800" dirty="0">
                <a:solidFill>
                  <a:srgbClr val="1A2857"/>
                </a:solidFill>
              </a:rPr>
              <a:t>Manufacturer or private labeler name;</a:t>
            </a:r>
          </a:p>
          <a:p>
            <a:pPr marL="742950" lvl="1" indent="-285750">
              <a:buFont typeface="Wingdings" panose="05000000000000000000" pitchFamily="2" charset="2"/>
              <a:buChar char="Ø"/>
            </a:pPr>
            <a:r>
              <a:rPr lang="en-US" sz="1800" dirty="0">
                <a:solidFill>
                  <a:srgbClr val="1A2857"/>
                </a:solidFill>
              </a:rPr>
              <a:t>Manufacturing location and date of manufacture;</a:t>
            </a:r>
          </a:p>
          <a:p>
            <a:pPr marL="742950" lvl="1" indent="-285750">
              <a:buFont typeface="Wingdings" panose="05000000000000000000" pitchFamily="2" charset="2"/>
              <a:buChar char="Ø"/>
            </a:pPr>
            <a:r>
              <a:rPr lang="en-US" sz="1800" dirty="0">
                <a:solidFill>
                  <a:srgbClr val="1A2857"/>
                </a:solidFill>
              </a:rPr>
              <a:t>Detailed information on manufacturing (ex. Batch, run, lot or style number) or other identifying characteristics; and</a:t>
            </a:r>
          </a:p>
          <a:p>
            <a:pPr marL="742950" lvl="1" indent="-285750">
              <a:buFont typeface="Wingdings" panose="05000000000000000000" pitchFamily="2" charset="2"/>
              <a:buChar char="Ø"/>
            </a:pPr>
            <a:r>
              <a:rPr lang="en-US" sz="1800" dirty="0">
                <a:solidFill>
                  <a:srgbClr val="1A2857"/>
                </a:solidFill>
              </a:rPr>
              <a:t>Any other information to facilitate ascertaining the specific source of the product.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42817" y="1616706"/>
            <a:ext cx="3691092" cy="3815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099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Small Parts</a:t>
            </a:r>
          </a:p>
        </p:txBody>
      </p:sp>
      <p:sp>
        <p:nvSpPr>
          <p:cNvPr id="3" name="Content Placeholder 2"/>
          <p:cNvSpPr>
            <a:spLocks noGrp="1"/>
          </p:cNvSpPr>
          <p:nvPr>
            <p:ph idx="1"/>
          </p:nvPr>
        </p:nvSpPr>
        <p:spPr/>
        <p:txBody>
          <a:bodyPr>
            <a:normAutofit/>
          </a:bodyPr>
          <a:lstStyle/>
          <a:p>
            <a:pPr marL="457200" indent="-457200">
              <a:buClr>
                <a:srgbClr val="4C4C4C"/>
              </a:buClr>
              <a:buFont typeface="Arial" panose="020B0604020202020204" pitchFamily="34" charset="0"/>
              <a:buChar char="•"/>
            </a:pPr>
            <a:r>
              <a:rPr lang="en-US" dirty="0">
                <a:solidFill>
                  <a:srgbClr val="4C4C4C"/>
                </a:solidFill>
              </a:rPr>
              <a:t>Intended to prevent deaths and injuries to children from choking</a:t>
            </a:r>
          </a:p>
          <a:p>
            <a:pPr>
              <a:buClr>
                <a:srgbClr val="4C4C4C"/>
              </a:buClr>
            </a:pPr>
            <a:endParaRPr lang="en-US" sz="2400" dirty="0">
              <a:solidFill>
                <a:srgbClr val="4C4C4C"/>
              </a:solidFill>
            </a:endParaRPr>
          </a:p>
          <a:p>
            <a:pPr marL="457200" indent="-457200">
              <a:buClr>
                <a:srgbClr val="4C4C4C"/>
              </a:buClr>
              <a:buFont typeface="Arial" panose="020B0604020202020204" pitchFamily="34" charset="0"/>
              <a:buChar char="•"/>
            </a:pPr>
            <a:r>
              <a:rPr lang="en-US" dirty="0">
                <a:solidFill>
                  <a:srgbClr val="4C4C4C"/>
                </a:solidFill>
              </a:rPr>
              <a:t>Products intended for children under 3 years</a:t>
            </a:r>
          </a:p>
          <a:p>
            <a:pPr>
              <a:buClr>
                <a:srgbClr val="4C4C4C"/>
              </a:buClr>
            </a:pPr>
            <a:endParaRPr lang="en-US" sz="2400" dirty="0">
              <a:solidFill>
                <a:srgbClr val="4C4C4C"/>
              </a:solidFill>
            </a:endParaRPr>
          </a:p>
          <a:p>
            <a:pPr marL="457200" indent="-457200">
              <a:buClr>
                <a:srgbClr val="4C4C4C"/>
              </a:buClr>
              <a:buFont typeface="Arial" panose="020B0604020202020204" pitchFamily="34" charset="0"/>
              <a:buChar char="•"/>
            </a:pPr>
            <a:r>
              <a:rPr lang="en-US" dirty="0">
                <a:solidFill>
                  <a:srgbClr val="4C4C4C"/>
                </a:solidFill>
              </a:rPr>
              <a:t>Children’s Clothing and Accessories</a:t>
            </a:r>
          </a:p>
          <a:p>
            <a:pPr marL="800100" lvl="1" indent="-342900">
              <a:buFont typeface="Wingdings" panose="05000000000000000000" pitchFamily="2" charset="2"/>
              <a:buChar char="Ø"/>
            </a:pPr>
            <a:r>
              <a:rPr lang="en-US" dirty="0">
                <a:solidFill>
                  <a:srgbClr val="1A2857"/>
                </a:solidFill>
              </a:rPr>
              <a:t>Fabrics and buttons are exempted from small parts regulations and testing requirements </a:t>
            </a:r>
          </a:p>
          <a:p>
            <a:pPr marL="1257300" lvl="2" indent="-342900">
              <a:buFont typeface="Arial" panose="020B0604020202020204" pitchFamily="34" charset="0"/>
              <a:buChar char="•"/>
            </a:pPr>
            <a:r>
              <a:rPr lang="en-US" dirty="0">
                <a:solidFill>
                  <a:srgbClr val="1A2857"/>
                </a:solidFill>
              </a:rPr>
              <a:t>16 CFR § 1501.3(d)</a:t>
            </a:r>
          </a:p>
          <a:p>
            <a:pPr marL="1257300" lvl="2" indent="-342900">
              <a:buFont typeface="Arial" panose="020B0604020202020204" pitchFamily="34" charset="0"/>
              <a:buChar char="•"/>
            </a:pPr>
            <a:r>
              <a:rPr lang="en-US" dirty="0">
                <a:solidFill>
                  <a:srgbClr val="1A2857"/>
                </a:solidFill>
              </a:rPr>
              <a:t>If buttons are not secure due to poor construction they may pose a substantial product hazard and need to be reported to the CPSC</a:t>
            </a:r>
          </a:p>
          <a:p>
            <a:endParaRPr lang="en-US" dirty="0"/>
          </a:p>
          <a:p>
            <a:endParaRPr lang="en-US" dirty="0"/>
          </a:p>
        </p:txBody>
      </p:sp>
    </p:spTree>
    <p:extLst>
      <p:ext uri="{BB962C8B-B14F-4D97-AF65-F5344CB8AC3E}">
        <p14:creationId xmlns:p14="http://schemas.microsoft.com/office/powerpoint/2010/main" val="1009113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Small Parts</a:t>
            </a: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49709" y="1251496"/>
            <a:ext cx="716518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76401" y="5191190"/>
            <a:ext cx="8511805"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828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317812" y="2746830"/>
            <a:ext cx="9412941" cy="1475546"/>
          </a:xfrm>
        </p:spPr>
        <p:txBody>
          <a:bodyPr>
            <a:noAutofit/>
          </a:bodyPr>
          <a:lstStyle/>
          <a:p>
            <a:pPr lvl="0" algn="l">
              <a:buClr>
                <a:srgbClr val="1D2757"/>
              </a:buClr>
            </a:pPr>
            <a:r>
              <a:rPr lang="en-US" sz="2400" dirty="0">
                <a:solidFill>
                  <a:srgbClr val="CF202F"/>
                </a:solidFill>
                <a:latin typeface="Georgia" panose="02040502050405020303" pitchFamily="18" charset="0"/>
              </a:rPr>
              <a:t>Children’s Sleepwear </a:t>
            </a:r>
          </a:p>
          <a:p>
            <a:pPr lvl="0" algn="l">
              <a:buClr>
                <a:srgbClr val="1D2757"/>
              </a:buClr>
            </a:pPr>
            <a:r>
              <a:rPr lang="en-US" sz="3200" b="1" dirty="0">
                <a:solidFill>
                  <a:srgbClr val="1A2857"/>
                </a:solidFill>
                <a:latin typeface="Arial" panose="020B0604020202020204" pitchFamily="34" charset="0"/>
              </a:rPr>
              <a:t>Summarization of CPSC Children’s Sleepwear Requirements</a:t>
            </a:r>
          </a:p>
        </p:txBody>
      </p:sp>
    </p:spTree>
    <p:extLst>
      <p:ext uri="{BB962C8B-B14F-4D97-AF65-F5344CB8AC3E}">
        <p14:creationId xmlns:p14="http://schemas.microsoft.com/office/powerpoint/2010/main" val="4169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a:t>
            </a:r>
            <a:r>
              <a:rPr lang="en-US" dirty="0">
                <a:solidFill>
                  <a:schemeClr val="bg1">
                    <a:lumMod val="50000"/>
                  </a:schemeClr>
                </a:solidFill>
              </a:rPr>
              <a:t>Sleepwear</a:t>
            </a:r>
          </a:p>
        </p:txBody>
      </p:sp>
      <p:sp>
        <p:nvSpPr>
          <p:cNvPr id="3" name="Content Placeholder 2"/>
          <p:cNvSpPr>
            <a:spLocks noGrp="1"/>
          </p:cNvSpPr>
          <p:nvPr>
            <p:ph idx="1"/>
          </p:nvPr>
        </p:nvSpPr>
        <p:spPr>
          <a:xfrm>
            <a:off x="406398" y="1343181"/>
            <a:ext cx="11465169" cy="4692040"/>
          </a:xfrm>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cs typeface="+mn-cs"/>
              </a:rPr>
              <a:t>CPC and third party testing by a CPSC-accepted laboratory</a:t>
            </a:r>
          </a:p>
          <a:p>
            <a:pPr marL="342900" lvl="0" indent="-342900" algn="l" rtl="0">
              <a:spcBef>
                <a:spcPct val="20000"/>
              </a:spcBef>
              <a:buClrTx/>
              <a:buFont typeface="Arial" panose="020B0604020202020204" pitchFamily="34" charset="0"/>
              <a:buChar char="•"/>
            </a:pPr>
            <a:r>
              <a:rPr lang="en-US" sz="3200" kern="1200" dirty="0">
                <a:solidFill>
                  <a:srgbClr val="4C4C4C"/>
                </a:solidFill>
                <a:cs typeface="+mn-cs"/>
              </a:rPr>
              <a:t>Children’s Sleepwear (or Clothing Textiles/Vinyl Plastic Film) </a:t>
            </a:r>
          </a:p>
          <a:p>
            <a:pPr marL="342900" lvl="0" indent="-342900" algn="l" rtl="0">
              <a:spcBef>
                <a:spcPct val="20000"/>
              </a:spcBef>
              <a:buClrTx/>
              <a:buFont typeface="Arial" panose="020B0604020202020204" pitchFamily="34" charset="0"/>
              <a:buChar char="•"/>
            </a:pPr>
            <a:r>
              <a:rPr lang="en-US" sz="3200" kern="1200" dirty="0">
                <a:solidFill>
                  <a:srgbClr val="4C4C4C"/>
                </a:solidFill>
                <a:cs typeface="+mn-cs"/>
              </a:rPr>
              <a:t>Lead content (zippers, buttons)</a:t>
            </a:r>
          </a:p>
          <a:p>
            <a:pPr marL="342900" lvl="0" indent="-342900" algn="l" rtl="0">
              <a:spcBef>
                <a:spcPct val="20000"/>
              </a:spcBef>
              <a:buClrTx/>
              <a:buFont typeface="Arial" panose="020B0604020202020204" pitchFamily="34" charset="0"/>
              <a:buChar char="•"/>
            </a:pPr>
            <a:r>
              <a:rPr lang="en-US" sz="3200" kern="1200" dirty="0">
                <a:solidFill>
                  <a:srgbClr val="4C4C4C"/>
                </a:solidFill>
                <a:cs typeface="+mn-cs"/>
              </a:rPr>
              <a:t>Lead in paint or surface coating (screen printing)</a:t>
            </a:r>
          </a:p>
          <a:p>
            <a:pPr marL="342900" lvl="0" indent="-342900" algn="l" rtl="0">
              <a:spcBef>
                <a:spcPct val="20000"/>
              </a:spcBef>
              <a:buClrTx/>
              <a:buFont typeface="Arial" panose="020B0604020202020204" pitchFamily="34" charset="0"/>
              <a:buChar char="•"/>
            </a:pPr>
            <a:r>
              <a:rPr lang="en-US" sz="3200" kern="1200" dirty="0">
                <a:solidFill>
                  <a:srgbClr val="4C4C4C"/>
                </a:solidFill>
                <a:cs typeface="+mn-cs"/>
              </a:rPr>
              <a:t>Phthalate (feet on pajamas; only under 3)</a:t>
            </a:r>
          </a:p>
          <a:p>
            <a:pPr marL="342900" lvl="0" indent="-342900" algn="l" rtl="0">
              <a:spcBef>
                <a:spcPct val="20000"/>
              </a:spcBef>
              <a:buClrTx/>
              <a:buFont typeface="Arial" panose="020B0604020202020204" pitchFamily="34" charset="0"/>
              <a:buChar char="•"/>
            </a:pPr>
            <a:r>
              <a:rPr lang="en-US" sz="3200" kern="1200" dirty="0">
                <a:solidFill>
                  <a:srgbClr val="4C4C4C"/>
                </a:solidFill>
                <a:cs typeface="+mn-cs"/>
              </a:rPr>
              <a:t>Tracking label</a:t>
            </a:r>
            <a:endParaRPr lang="en-US" dirty="0">
              <a:solidFill>
                <a:srgbClr val="4C4C4C"/>
              </a:solidFill>
            </a:endParaRPr>
          </a:p>
          <a:p>
            <a:endParaRPr lang="en-US" dirty="0"/>
          </a:p>
        </p:txBody>
      </p:sp>
    </p:spTree>
    <p:extLst>
      <p:ext uri="{BB962C8B-B14F-4D97-AF65-F5344CB8AC3E}">
        <p14:creationId xmlns:p14="http://schemas.microsoft.com/office/powerpoint/2010/main" val="3784849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Rot="1" noChangeArrowheads="1"/>
          </p:cNvSpPr>
          <p:nvPr>
            <p:ph type="title"/>
          </p:nvPr>
        </p:nvSpPr>
        <p:spPr>
          <a:xfrm>
            <a:off x="4134868" y="737723"/>
            <a:ext cx="3036640" cy="1143000"/>
          </a:xfrm>
        </p:spPr>
        <p:txBody>
          <a:bodyPr>
            <a:noAutofit/>
          </a:bodyPr>
          <a:lstStyle/>
          <a:p>
            <a:r>
              <a:rPr lang="en-US" sz="4000" dirty="0">
                <a:uFill>
                  <a:solidFill>
                    <a:srgbClr val="990000"/>
                  </a:solidFill>
                </a:uFill>
                <a:latin typeface="Arial" panose="020B0604020202020204" pitchFamily="34" charset="0"/>
              </a:rPr>
              <a:t>Questions?</a:t>
            </a:r>
          </a:p>
        </p:txBody>
      </p:sp>
      <p:sp>
        <p:nvSpPr>
          <p:cNvPr id="4" name="TextBox 3"/>
          <p:cNvSpPr txBox="1"/>
          <p:nvPr/>
        </p:nvSpPr>
        <p:spPr>
          <a:xfrm>
            <a:off x="2469662" y="1588477"/>
            <a:ext cx="6553200" cy="1938992"/>
          </a:xfrm>
          <a:prstGeom prst="rect">
            <a:avLst/>
          </a:prstGeom>
          <a:noFill/>
        </p:spPr>
        <p:txBody>
          <a:bodyPr wrap="square" rtlCol="0">
            <a:spAutoFit/>
          </a:bodyPr>
          <a:lstStyle/>
          <a:p>
            <a:pPr algn="ctr"/>
            <a:endParaRPr lang="en-US" sz="2400" b="1" u="sng" dirty="0">
              <a:solidFill>
                <a:srgbClr val="002060"/>
              </a:solidFill>
              <a:effectLst>
                <a:outerShdw blurRad="38100" dist="38100" dir="2700000" algn="tl">
                  <a:srgbClr val="000000">
                    <a:alpha val="43137"/>
                  </a:srgbClr>
                </a:outerShdw>
              </a:effectLst>
              <a:latin typeface="Arial" panose="020B0604020202020204" pitchFamily="34" charset="0"/>
            </a:endParaRPr>
          </a:p>
          <a:p>
            <a:pPr algn="ctr"/>
            <a:r>
              <a:rPr lang="en-US" sz="3200" dirty="0">
                <a:solidFill>
                  <a:srgbClr val="002060"/>
                </a:solidFill>
                <a:latin typeface="Arial" panose="020B0604020202020204" pitchFamily="34" charset="0"/>
              </a:rPr>
              <a:t>Submit questions in Spanish or English to :</a:t>
            </a:r>
          </a:p>
          <a:p>
            <a:pPr algn="ctr"/>
            <a:r>
              <a:rPr lang="en-US" sz="3200" dirty="0">
                <a:solidFill>
                  <a:srgbClr val="002060"/>
                </a:solidFill>
                <a:latin typeface="Arial" panose="020B0604020202020204" pitchFamily="34" charset="0"/>
                <a:hlinkClick r:id="rId3"/>
              </a:rPr>
              <a:t>CPSCenlasAmericas@CPSC.GOV</a:t>
            </a:r>
            <a:r>
              <a:rPr lang="en-US" sz="3200" dirty="0">
                <a:solidFill>
                  <a:srgbClr val="002060"/>
                </a:solidFill>
                <a:latin typeface="Arial" panose="020B0604020202020204" pitchFamily="34" charset="0"/>
              </a:rPr>
              <a:t> </a:t>
            </a:r>
          </a:p>
        </p:txBody>
      </p:sp>
      <p:pic>
        <p:nvPicPr>
          <p:cNvPr id="5" name="Picture 3" descr="C:\Users\rchan\Desktop\Projects\CPSC Logos\CPSC seal Bluesma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1" y="406867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29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7038" y="2865439"/>
            <a:ext cx="3535362" cy="497376"/>
          </a:xfrm>
        </p:spPr>
        <p:txBody>
          <a:bodyPr>
            <a:noAutofit/>
          </a:bodyPr>
          <a:lstStyle/>
          <a:p>
            <a:pPr algn="ctr"/>
            <a:r>
              <a:rPr lang="en-US" b="1" dirty="0"/>
              <a:t>Resources</a:t>
            </a:r>
          </a:p>
        </p:txBody>
      </p:sp>
    </p:spTree>
    <p:extLst>
      <p:ext uri="{BB962C8B-B14F-4D97-AF65-F5344CB8AC3E}">
        <p14:creationId xmlns:p14="http://schemas.microsoft.com/office/powerpoint/2010/main" val="96731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Resources in Spanish at  cpsc.gov</a:t>
            </a:r>
          </a:p>
        </p:txBody>
      </p:sp>
      <p:sp>
        <p:nvSpPr>
          <p:cNvPr id="6" name="Rectangle 5"/>
          <p:cNvSpPr/>
          <p:nvPr/>
        </p:nvSpPr>
        <p:spPr>
          <a:xfrm>
            <a:off x="4613027" y="542541"/>
            <a:ext cx="7086601" cy="338554"/>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600" b="0" i="0" u="sng" strike="noStrike" kern="1200" cap="none" spc="0" normalizeH="0" baseline="0" noProof="0" dirty="0">
                <a:ln>
                  <a:noFill/>
                </a:ln>
                <a:solidFill>
                  <a:srgbClr val="1F497D"/>
                </a:solidFill>
                <a:effectLst/>
                <a:uLnTx/>
                <a:uFillTx/>
                <a:latin typeface="Calibri" panose="020F0502020204030204"/>
                <a:ea typeface="+mn-ea"/>
                <a:cs typeface="+mn-cs"/>
              </a:rPr>
              <a:t>https://www.cpsc.gov/es/Business--Manufacturing/Business-Education</a:t>
            </a:r>
          </a:p>
        </p:txBody>
      </p:sp>
      <p:pic>
        <p:nvPicPr>
          <p:cNvPr id="2" name="Picture 1">
            <a:extLst>
              <a:ext uri="{FF2B5EF4-FFF2-40B4-BE49-F238E27FC236}">
                <a16:creationId xmlns:a16="http://schemas.microsoft.com/office/drawing/2014/main" id="{7B30E6D6-0083-43C1-A76D-778DA22ECB81}"/>
              </a:ext>
            </a:extLst>
          </p:cNvPr>
          <p:cNvPicPr>
            <a:picLocks noChangeAspect="1"/>
          </p:cNvPicPr>
          <p:nvPr/>
        </p:nvPicPr>
        <p:blipFill>
          <a:blip r:embed="rId2"/>
          <a:stretch>
            <a:fillRect/>
          </a:stretch>
        </p:blipFill>
        <p:spPr>
          <a:xfrm>
            <a:off x="4435057" y="1611086"/>
            <a:ext cx="7509495" cy="4078469"/>
          </a:xfrm>
          <a:prstGeom prst="rect">
            <a:avLst/>
          </a:prstGeom>
        </p:spPr>
      </p:pic>
    </p:spTree>
    <p:extLst>
      <p:ext uri="{BB962C8B-B14F-4D97-AF65-F5344CB8AC3E}">
        <p14:creationId xmlns:p14="http://schemas.microsoft.com/office/powerpoint/2010/main" val="1265852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Resources in Spanish at cpsc.gov</a:t>
            </a:r>
          </a:p>
        </p:txBody>
      </p:sp>
      <p:pic>
        <p:nvPicPr>
          <p:cNvPr id="4" name="Picture 3">
            <a:extLst>
              <a:ext uri="{FF2B5EF4-FFF2-40B4-BE49-F238E27FC236}">
                <a16:creationId xmlns:a16="http://schemas.microsoft.com/office/drawing/2014/main" id="{A51B91D7-09CB-47E8-9BF4-0490D5517A36}"/>
              </a:ext>
            </a:extLst>
          </p:cNvPr>
          <p:cNvPicPr>
            <a:picLocks noChangeAspect="1"/>
          </p:cNvPicPr>
          <p:nvPr/>
        </p:nvPicPr>
        <p:blipFill>
          <a:blip r:embed="rId2"/>
          <a:stretch>
            <a:fillRect/>
          </a:stretch>
        </p:blipFill>
        <p:spPr>
          <a:xfrm>
            <a:off x="4491718" y="579561"/>
            <a:ext cx="3905250" cy="5010150"/>
          </a:xfrm>
          <a:prstGeom prst="rect">
            <a:avLst/>
          </a:prstGeom>
        </p:spPr>
      </p:pic>
      <p:sp>
        <p:nvSpPr>
          <p:cNvPr id="7" name="TextBox 6">
            <a:extLst>
              <a:ext uri="{FF2B5EF4-FFF2-40B4-BE49-F238E27FC236}">
                <a16:creationId xmlns:a16="http://schemas.microsoft.com/office/drawing/2014/main" id="{F9F7AB7C-6882-4C1B-A4DE-5AB7529F29C0}"/>
              </a:ext>
            </a:extLst>
          </p:cNvPr>
          <p:cNvSpPr txBox="1"/>
          <p:nvPr/>
        </p:nvSpPr>
        <p:spPr>
          <a:xfrm>
            <a:off x="4564291" y="5816774"/>
            <a:ext cx="3832677" cy="923330"/>
          </a:xfrm>
          <a:prstGeom prst="rect">
            <a:avLst/>
          </a:prstGeom>
          <a:noFill/>
        </p:spPr>
        <p:txBody>
          <a:bodyPr wrap="square" rtlCol="0">
            <a:spAutoFit/>
          </a:bodyPr>
          <a:lstStyle/>
          <a:p>
            <a:r>
              <a:rPr lang="en-US" dirty="0"/>
              <a:t>https://www.cpsc.gov/s3fs-public/pdfs/blk_pdf_handbookspanishjul06.pdf</a:t>
            </a:r>
          </a:p>
        </p:txBody>
      </p:sp>
      <p:pic>
        <p:nvPicPr>
          <p:cNvPr id="2" name="Picture 1">
            <a:extLst>
              <a:ext uri="{FF2B5EF4-FFF2-40B4-BE49-F238E27FC236}">
                <a16:creationId xmlns:a16="http://schemas.microsoft.com/office/drawing/2014/main" id="{C9052C6E-5CB8-4181-9C15-7BFA5313402F}"/>
              </a:ext>
            </a:extLst>
          </p:cNvPr>
          <p:cNvPicPr>
            <a:picLocks noChangeAspect="1"/>
          </p:cNvPicPr>
          <p:nvPr/>
        </p:nvPicPr>
        <p:blipFill>
          <a:blip r:embed="rId3"/>
          <a:stretch>
            <a:fillRect/>
          </a:stretch>
        </p:blipFill>
        <p:spPr>
          <a:xfrm>
            <a:off x="8396968" y="812295"/>
            <a:ext cx="3710113" cy="4777416"/>
          </a:xfrm>
          <a:prstGeom prst="rect">
            <a:avLst/>
          </a:prstGeom>
        </p:spPr>
      </p:pic>
      <p:sp>
        <p:nvSpPr>
          <p:cNvPr id="3" name="TextBox 2">
            <a:extLst>
              <a:ext uri="{FF2B5EF4-FFF2-40B4-BE49-F238E27FC236}">
                <a16:creationId xmlns:a16="http://schemas.microsoft.com/office/drawing/2014/main" id="{3DF5493D-794F-471A-A0EF-D29639C3FBA7}"/>
              </a:ext>
            </a:extLst>
          </p:cNvPr>
          <p:cNvSpPr txBox="1"/>
          <p:nvPr/>
        </p:nvSpPr>
        <p:spPr>
          <a:xfrm>
            <a:off x="8737600" y="5816774"/>
            <a:ext cx="3265714" cy="923330"/>
          </a:xfrm>
          <a:prstGeom prst="rect">
            <a:avLst/>
          </a:prstGeom>
          <a:noFill/>
        </p:spPr>
        <p:txBody>
          <a:bodyPr wrap="square" rtlCol="0">
            <a:spAutoFit/>
          </a:bodyPr>
          <a:lstStyle/>
          <a:p>
            <a:r>
              <a:rPr lang="en-US" dirty="0"/>
              <a:t>https://www.cpsc.gov/s3fs-public/TheRegulatedProductsHandbookSp.pdf</a:t>
            </a:r>
          </a:p>
        </p:txBody>
      </p:sp>
    </p:spTree>
    <p:extLst>
      <p:ext uri="{BB962C8B-B14F-4D97-AF65-F5344CB8AC3E}">
        <p14:creationId xmlns:p14="http://schemas.microsoft.com/office/powerpoint/2010/main" val="3551227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42284" y="2187424"/>
            <a:ext cx="10962751" cy="4036732"/>
          </a:xfrm>
        </p:spPr>
        <p:txBody>
          <a:bodyPr>
            <a:normAutofit/>
          </a:bodyPr>
          <a:lstStyle/>
          <a:p>
            <a:pPr algn="ctr"/>
            <a:r>
              <a:rPr lang="en-US" sz="2900" dirty="0">
                <a:hlinkClick r:id="rId3"/>
              </a:rPr>
              <a:t>http://business.cpsc.gov</a:t>
            </a:r>
            <a:r>
              <a:rPr lang="en-US" sz="2900" dirty="0"/>
              <a:t> </a:t>
            </a:r>
          </a:p>
          <a:p>
            <a:r>
              <a:rPr lang="en-US" sz="2900" b="0" dirty="0">
                <a:solidFill>
                  <a:srgbClr val="4C4C4C"/>
                </a:solidFill>
                <a:latin typeface="Arial" panose="020B0604020202020204" pitchFamily="34" charset="0"/>
              </a:rPr>
              <a:t>Online tool designed specifically to help businesses comply with federal consumer product safety requirements.</a:t>
            </a:r>
          </a:p>
          <a:p>
            <a:r>
              <a:rPr lang="en-US" sz="2900" b="0" dirty="0">
                <a:solidFill>
                  <a:srgbClr val="4C4C4C"/>
                </a:solidFill>
                <a:latin typeface="Arial" panose="020B0604020202020204" pitchFamily="34" charset="0"/>
              </a:rPr>
              <a:t>Asks a series of guided questions, and based on the answers produces a downloadable (PDF) report. </a:t>
            </a:r>
          </a:p>
          <a:p>
            <a:r>
              <a:rPr lang="en-US" sz="2900" b="0" dirty="0">
                <a:solidFill>
                  <a:srgbClr val="4C4C4C"/>
                </a:solidFill>
                <a:latin typeface="Arial" panose="020B0604020202020204" pitchFamily="34" charset="0"/>
              </a:rPr>
              <a:t>Provides customized guidance with links to product safety regulations that may apply to the product and important information on labeling, certification and testing requirements. </a:t>
            </a:r>
          </a:p>
        </p:txBody>
      </p:sp>
      <p:pic>
        <p:nvPicPr>
          <p:cNvPr id="5" name="Picture 4"/>
          <p:cNvPicPr>
            <a:picLocks noChangeAspect="1"/>
          </p:cNvPicPr>
          <p:nvPr/>
        </p:nvPicPr>
        <p:blipFill>
          <a:blip r:embed="rId4"/>
          <a:stretch>
            <a:fillRect/>
          </a:stretch>
        </p:blipFill>
        <p:spPr>
          <a:xfrm>
            <a:off x="3758044" y="499077"/>
            <a:ext cx="4931229" cy="15049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016" y="591695"/>
            <a:ext cx="1414604" cy="1595729"/>
          </a:xfrm>
          <a:prstGeom prst="rect">
            <a:avLst/>
          </a:prstGeom>
        </p:spPr>
      </p:pic>
    </p:spTree>
    <p:extLst>
      <p:ext uri="{BB962C8B-B14F-4D97-AF65-F5344CB8AC3E}">
        <p14:creationId xmlns:p14="http://schemas.microsoft.com/office/powerpoint/2010/main" val="114742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Topics</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en-US" dirty="0">
                <a:solidFill>
                  <a:schemeClr val="tx1">
                    <a:lumMod val="75000"/>
                    <a:alpha val="65000"/>
                  </a:schemeClr>
                </a:solidFill>
                <a:hlinkClick r:id="rId3" action="ppaction://hlinksldjump"/>
              </a:rPr>
              <a:t>Flammable Fabrics Act</a:t>
            </a:r>
            <a:endParaRPr lang="en-US" dirty="0">
              <a:solidFill>
                <a:schemeClr val="tx1">
                  <a:lumMod val="75000"/>
                  <a:alpha val="65000"/>
                </a:schemeClr>
              </a:solidFill>
            </a:endParaRPr>
          </a:p>
          <a:p>
            <a:pPr marL="457200" indent="-457200">
              <a:buFont typeface="Wingdings" panose="05000000000000000000" pitchFamily="2" charset="2"/>
              <a:buChar char="Ø"/>
            </a:pPr>
            <a:r>
              <a:rPr lang="en-US" dirty="0">
                <a:solidFill>
                  <a:schemeClr val="tx1">
                    <a:lumMod val="75000"/>
                    <a:alpha val="65000"/>
                  </a:schemeClr>
                </a:solidFill>
                <a:hlinkClick r:id="rId4" action="ppaction://hlinksldjump"/>
              </a:rPr>
              <a:t>Scope of Apparel Requirements</a:t>
            </a:r>
            <a:endParaRPr lang="en-US" dirty="0">
              <a:solidFill>
                <a:schemeClr val="tx1">
                  <a:lumMod val="75000"/>
                  <a:alpha val="65000"/>
                </a:schemeClr>
              </a:solidFill>
            </a:endParaRPr>
          </a:p>
          <a:p>
            <a:pPr marL="800100" lvl="1" indent="-342900">
              <a:buFont typeface="Arial" panose="020B0604020202020204" pitchFamily="34" charset="0"/>
              <a:buChar char="•"/>
            </a:pPr>
            <a:r>
              <a:rPr lang="en-US" dirty="0">
                <a:solidFill>
                  <a:srgbClr val="C00000">
                    <a:alpha val="65000"/>
                  </a:srgbClr>
                </a:solidFill>
                <a:hlinkClick r:id="rId5" action="ppaction://hlinksldjump"/>
              </a:rPr>
              <a:t>Children’s Sleepwear</a:t>
            </a:r>
            <a:endParaRPr lang="en-US" dirty="0">
              <a:solidFill>
                <a:schemeClr val="tx1">
                  <a:lumMod val="75000"/>
                  <a:alpha val="65000"/>
                </a:schemeClr>
              </a:solidFill>
            </a:endParaRPr>
          </a:p>
          <a:p>
            <a:pPr marL="457200" indent="-457200">
              <a:buFont typeface="Wingdings" panose="05000000000000000000" pitchFamily="2" charset="2"/>
              <a:buChar char="Ø"/>
            </a:pPr>
            <a:r>
              <a:rPr lang="en-US" dirty="0">
                <a:solidFill>
                  <a:schemeClr val="tx1">
                    <a:lumMod val="75000"/>
                    <a:alpha val="65000"/>
                  </a:schemeClr>
                </a:solidFill>
                <a:hlinkClick r:id="rId6" action="ppaction://hlinksldjump"/>
              </a:rPr>
              <a:t>Other CPSA Requirements</a:t>
            </a:r>
            <a:endParaRPr lang="en-US" dirty="0">
              <a:solidFill>
                <a:schemeClr val="tx1">
                  <a:lumMod val="75000"/>
                  <a:alpha val="65000"/>
                </a:schemeClr>
              </a:solidFill>
            </a:endParaRPr>
          </a:p>
          <a:p>
            <a:pPr marL="800100" lvl="1" indent="-342900">
              <a:buFont typeface="Arial" panose="020B0604020202020204" pitchFamily="34" charset="0"/>
              <a:buChar char="•"/>
            </a:pPr>
            <a:r>
              <a:rPr lang="en-US" dirty="0">
                <a:solidFill>
                  <a:schemeClr val="tx1">
                    <a:lumMod val="75000"/>
                    <a:alpha val="65000"/>
                  </a:schemeClr>
                </a:solidFill>
                <a:hlinkClick r:id="rId7" action="ppaction://hlinksldjump"/>
              </a:rPr>
              <a:t>Certification Requirements</a:t>
            </a:r>
            <a:endParaRPr lang="en-US" dirty="0">
              <a:solidFill>
                <a:schemeClr val="tx1">
                  <a:lumMod val="75000"/>
                  <a:alpha val="65000"/>
                </a:schemeClr>
              </a:solidFill>
            </a:endParaRPr>
          </a:p>
          <a:p>
            <a:pPr marL="800100" lvl="1" indent="-342900">
              <a:buFont typeface="Arial" panose="020B0604020202020204" pitchFamily="34" charset="0"/>
              <a:buChar char="•"/>
            </a:pPr>
            <a:r>
              <a:rPr lang="en-US" dirty="0">
                <a:solidFill>
                  <a:schemeClr val="tx1">
                    <a:lumMod val="75000"/>
                    <a:alpha val="65000"/>
                  </a:schemeClr>
                </a:solidFill>
                <a:hlinkClick r:id="rId8" action="ppaction://hlinksldjump"/>
              </a:rPr>
              <a:t>Chemical Content</a:t>
            </a:r>
            <a:endParaRPr lang="en-US" dirty="0">
              <a:solidFill>
                <a:schemeClr val="tx1">
                  <a:lumMod val="75000"/>
                  <a:alpha val="65000"/>
                </a:schemeClr>
              </a:solidFill>
            </a:endParaRPr>
          </a:p>
          <a:p>
            <a:pPr marL="800100" lvl="1" indent="-342900">
              <a:buFont typeface="Arial" panose="020B0604020202020204" pitchFamily="34" charset="0"/>
              <a:buChar char="•"/>
            </a:pPr>
            <a:r>
              <a:rPr lang="en-US" dirty="0">
                <a:solidFill>
                  <a:schemeClr val="tx1">
                    <a:lumMod val="75000"/>
                    <a:alpha val="65000"/>
                  </a:schemeClr>
                </a:solidFill>
                <a:hlinkClick r:id="rId9" action="ppaction://hlinksldjump"/>
              </a:rPr>
              <a:t>Tracking Labels</a:t>
            </a:r>
            <a:endParaRPr lang="en-US" dirty="0">
              <a:solidFill>
                <a:schemeClr val="tx1">
                  <a:lumMod val="75000"/>
                  <a:alpha val="65000"/>
                </a:schemeClr>
              </a:solidFill>
            </a:endParaRPr>
          </a:p>
          <a:p>
            <a:pPr marL="800100" lvl="1" indent="-342900">
              <a:buFont typeface="Arial" panose="020B0604020202020204" pitchFamily="34" charset="0"/>
              <a:buChar char="•"/>
            </a:pPr>
            <a:r>
              <a:rPr lang="en-US" dirty="0">
                <a:solidFill>
                  <a:schemeClr val="tx1">
                    <a:lumMod val="75000"/>
                    <a:alpha val="65000"/>
                  </a:schemeClr>
                </a:solidFill>
                <a:hlinkClick r:id="rId10" action="ppaction://hlinksldjump"/>
              </a:rPr>
              <a:t>Small Parts</a:t>
            </a:r>
            <a:endParaRPr lang="en-US" dirty="0">
              <a:solidFill>
                <a:schemeClr val="tx1">
                  <a:lumMod val="75000"/>
                  <a:alpha val="65000"/>
                </a:schemeClr>
              </a:solidFill>
            </a:endParaRPr>
          </a:p>
          <a:p>
            <a:pPr marL="457200" indent="-457200">
              <a:buFont typeface="Wingdings" panose="05000000000000000000" pitchFamily="2" charset="2"/>
              <a:buChar char="Ø"/>
            </a:pPr>
            <a:r>
              <a:rPr lang="en-US" dirty="0">
                <a:solidFill>
                  <a:schemeClr val="tx1">
                    <a:lumMod val="75000"/>
                    <a:alpha val="65000"/>
                  </a:schemeClr>
                </a:solidFill>
                <a:hlinkClick r:id="rId11" action="ppaction://hlinksldjump"/>
              </a:rPr>
              <a:t>Summary of Requirements by Product Type</a:t>
            </a:r>
            <a:endParaRPr lang="en-US" dirty="0">
              <a:solidFill>
                <a:schemeClr val="tx1">
                  <a:lumMod val="75000"/>
                  <a:alpha val="65000"/>
                </a:schemeClr>
              </a:solidFill>
            </a:endParaRPr>
          </a:p>
          <a:p>
            <a:pPr marL="457200" indent="-457200">
              <a:buFont typeface="Wingdings" panose="05000000000000000000" pitchFamily="2" charset="2"/>
              <a:buChar char="Ø"/>
            </a:pPr>
            <a:r>
              <a:rPr lang="en-US" dirty="0">
                <a:solidFill>
                  <a:schemeClr val="tx1">
                    <a:lumMod val="75000"/>
                    <a:alpha val="65000"/>
                  </a:schemeClr>
                </a:solidFill>
                <a:hlinkClick r:id="rId12" action="ppaction://hlinksldjump"/>
              </a:rPr>
              <a:t>Resources</a:t>
            </a:r>
            <a:endParaRPr lang="en-US" dirty="0">
              <a:solidFill>
                <a:schemeClr val="tx1">
                  <a:lumMod val="75000"/>
                  <a:alpha val="65000"/>
                </a:schemeClr>
              </a:solidFill>
            </a:endParaRPr>
          </a:p>
        </p:txBody>
      </p:sp>
    </p:spTree>
    <p:extLst>
      <p:ext uri="{BB962C8B-B14F-4D97-AF65-F5344CB8AC3E}">
        <p14:creationId xmlns:p14="http://schemas.microsoft.com/office/powerpoint/2010/main" val="1089131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Regulatory Robot </a:t>
            </a:r>
          </a:p>
        </p:txBody>
      </p:sp>
      <p:sp>
        <p:nvSpPr>
          <p:cNvPr id="3" name="Text Placeholder 2"/>
          <p:cNvSpPr>
            <a:spLocks noGrp="1"/>
          </p:cNvSpPr>
          <p:nvPr>
            <p:ph idx="1"/>
          </p:nvPr>
        </p:nvSpPr>
        <p:spPr>
          <a:xfrm>
            <a:off x="1244865" y="1170325"/>
            <a:ext cx="9788236" cy="2040466"/>
          </a:xfrm>
        </p:spPr>
        <p:txBody>
          <a:bodyPr>
            <a:normAutofit/>
          </a:bodyPr>
          <a:lstStyle/>
          <a:p>
            <a:r>
              <a:rPr lang="en-US" sz="2800" dirty="0">
                <a:solidFill>
                  <a:srgbClr val="4C4C4C"/>
                </a:solidFill>
              </a:rPr>
              <a:t>Regulatory Robot is a tool to help identify which mandatory standards are applicable</a:t>
            </a:r>
          </a:p>
          <a:p>
            <a:pPr marL="800100" lvl="1" indent="-342900">
              <a:buFont typeface="Arial" panose="020B0604020202020204" pitchFamily="34" charset="0"/>
              <a:buChar char="•"/>
            </a:pPr>
            <a:r>
              <a:rPr lang="en-US" b="1" u="sng" dirty="0">
                <a:solidFill>
                  <a:srgbClr val="4C4C4C"/>
                </a:solidFill>
              </a:rPr>
              <a:t>Does not</a:t>
            </a:r>
            <a:r>
              <a:rPr lang="en-US" b="1" dirty="0">
                <a:solidFill>
                  <a:srgbClr val="4C4C4C"/>
                </a:solidFill>
              </a:rPr>
              <a:t> </a:t>
            </a:r>
            <a:r>
              <a:rPr lang="en-US" dirty="0">
                <a:solidFill>
                  <a:srgbClr val="4C4C4C"/>
                </a:solidFill>
              </a:rPr>
              <a:t>give details of requirements </a:t>
            </a:r>
            <a:r>
              <a:rPr lang="en-US" b="1" u="sng" dirty="0">
                <a:solidFill>
                  <a:srgbClr val="4C4C4C"/>
                </a:solidFill>
              </a:rPr>
              <a:t>within</a:t>
            </a:r>
            <a:r>
              <a:rPr lang="en-US" dirty="0">
                <a:solidFill>
                  <a:srgbClr val="4C4C4C"/>
                </a:solidFill>
              </a:rPr>
              <a:t> a specific standard</a:t>
            </a:r>
          </a:p>
        </p:txBody>
      </p:sp>
      <p:graphicFrame>
        <p:nvGraphicFramePr>
          <p:cNvPr id="5" name="Diagram 4"/>
          <p:cNvGraphicFramePr/>
          <p:nvPr>
            <p:extLst/>
          </p:nvPr>
        </p:nvGraphicFramePr>
        <p:xfrm>
          <a:off x="859536" y="2423160"/>
          <a:ext cx="10853928" cy="33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595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27039" y="2631234"/>
            <a:ext cx="3769042" cy="1922106"/>
          </a:xfrm>
        </p:spPr>
        <p:txBody>
          <a:bodyPr>
            <a:noAutofit/>
          </a:bodyPr>
          <a:lstStyle/>
          <a:p>
            <a:pPr algn="ctr"/>
            <a:r>
              <a:rPr lang="en-US" sz="3200" dirty="0"/>
              <a:t>Apparel Resources</a:t>
            </a:r>
          </a:p>
          <a:p>
            <a:pPr algn="ctr"/>
            <a:endParaRPr lang="en-US" sz="3200" dirty="0"/>
          </a:p>
          <a:p>
            <a:pPr algn="ctr"/>
            <a:r>
              <a:rPr lang="en-US" sz="3200" dirty="0"/>
              <a:t>(In English)</a:t>
            </a:r>
          </a:p>
        </p:txBody>
      </p:sp>
      <p:sp>
        <p:nvSpPr>
          <p:cNvPr id="6" name="Text Placeholder 5"/>
          <p:cNvSpPr>
            <a:spLocks noGrp="1"/>
          </p:cNvSpPr>
          <p:nvPr>
            <p:ph type="body" sz="quarter" idx="12"/>
          </p:nvPr>
        </p:nvSpPr>
        <p:spPr/>
        <p:txBody>
          <a:bodyPr>
            <a:normAutofit fontScale="77500" lnSpcReduction="20000"/>
          </a:bodyPr>
          <a:lstStyle/>
          <a:p>
            <a:r>
              <a:rPr lang="en-US" b="1" dirty="0">
                <a:solidFill>
                  <a:srgbClr val="4C4C4C"/>
                </a:solidFill>
              </a:rPr>
              <a:t>Regulations</a:t>
            </a:r>
          </a:p>
          <a:p>
            <a:endParaRPr lang="en-US" b="1" dirty="0">
              <a:solidFill>
                <a:srgbClr val="4C4C4C"/>
              </a:solidFill>
            </a:endParaRPr>
          </a:p>
          <a:p>
            <a:pPr marL="457200" indent="-457200">
              <a:buFont typeface="Arial" panose="020B0604020202020204" pitchFamily="34" charset="0"/>
              <a:buChar char="•"/>
            </a:pPr>
            <a:r>
              <a:rPr lang="en-US" dirty="0">
                <a:solidFill>
                  <a:srgbClr val="4C4C4C"/>
                </a:solidFill>
                <a:hlinkClick r:id="rId2"/>
              </a:rPr>
              <a:t>https://www.cpsc.gov/Regulations-Laws--Standards/Statutes/Flammable-Fabrics-Act/</a:t>
            </a:r>
            <a:r>
              <a:rPr lang="en-US" dirty="0">
                <a:solidFill>
                  <a:srgbClr val="4C4C4C"/>
                </a:solidFill>
              </a:rPr>
              <a:t> </a:t>
            </a:r>
          </a:p>
          <a:p>
            <a:pPr lvl="1"/>
            <a:endParaRPr lang="en-US" b="1" dirty="0">
              <a:solidFill>
                <a:srgbClr val="4C4C4C"/>
              </a:solidFill>
            </a:endParaRPr>
          </a:p>
          <a:p>
            <a:r>
              <a:rPr lang="en-US" b="1" dirty="0">
                <a:solidFill>
                  <a:srgbClr val="4C4C4C"/>
                </a:solidFill>
              </a:rPr>
              <a:t>Laboratory Test Manual for 16 CFR Part 1610: Standard for the Flammability of Clothing Textiles</a:t>
            </a:r>
          </a:p>
          <a:p>
            <a:endParaRPr lang="en-US" b="1" dirty="0">
              <a:solidFill>
                <a:srgbClr val="4C4C4C"/>
              </a:solidFill>
            </a:endParaRPr>
          </a:p>
          <a:p>
            <a:pPr marL="457200" indent="-457200">
              <a:buFont typeface="Arial" panose="020B0604020202020204" pitchFamily="34" charset="0"/>
              <a:buChar char="•"/>
            </a:pPr>
            <a:r>
              <a:rPr lang="en-US" dirty="0">
                <a:solidFill>
                  <a:srgbClr val="4C4C4C"/>
                </a:solidFill>
              </a:rPr>
              <a:t>English: </a:t>
            </a:r>
            <a:r>
              <a:rPr lang="en-US" dirty="0">
                <a:solidFill>
                  <a:srgbClr val="4C4C4C"/>
                </a:solidFill>
                <a:hlinkClick r:id="rId3"/>
              </a:rPr>
              <a:t>https://www.cpsc.gov/s3fs-public/Flammability%20of%20Clothing%20Textiles%20Test%20Manual_1610.pdf</a:t>
            </a:r>
            <a:r>
              <a:rPr lang="en-US" dirty="0">
                <a:solidFill>
                  <a:srgbClr val="4C4C4C"/>
                </a:solidFill>
              </a:rPr>
              <a:t>  </a:t>
            </a:r>
          </a:p>
          <a:p>
            <a:r>
              <a:rPr lang="en-US" dirty="0">
                <a:solidFill>
                  <a:srgbClr val="4C4C4C"/>
                </a:solidFill>
              </a:rPr>
              <a:t> </a:t>
            </a:r>
          </a:p>
          <a:p>
            <a:r>
              <a:rPr lang="en-US" b="1" dirty="0">
                <a:solidFill>
                  <a:srgbClr val="4C4C4C"/>
                </a:solidFill>
              </a:rPr>
              <a:t>Laboratory Test Manual for 16 CFR Parts 1615 and 1616: Standard for the Flammability of Children’s Sleepwear</a:t>
            </a:r>
          </a:p>
          <a:p>
            <a:endParaRPr lang="en-US" b="1" dirty="0">
              <a:solidFill>
                <a:srgbClr val="4C4C4C"/>
              </a:solidFill>
            </a:endParaRPr>
          </a:p>
          <a:p>
            <a:pPr marL="457200" indent="-457200">
              <a:buFont typeface="Arial" panose="020B0604020202020204" pitchFamily="34" charset="0"/>
              <a:buChar char="•"/>
            </a:pPr>
            <a:r>
              <a:rPr lang="en-US" dirty="0">
                <a:solidFill>
                  <a:srgbClr val="4C4C4C"/>
                </a:solidFill>
              </a:rPr>
              <a:t>English: </a:t>
            </a:r>
            <a:r>
              <a:rPr lang="en-US" dirty="0">
                <a:solidFill>
                  <a:srgbClr val="4C4C4C"/>
                </a:solidFill>
                <a:hlinkClick r:id="rId4"/>
              </a:rPr>
              <a:t>https://www.cpsc.gov/s3fs-public/Flammability%20of%20Children's%20Sleepwear%20Test%20Manual_1615_1616.pdf</a:t>
            </a:r>
            <a:r>
              <a:rPr lang="en-US" dirty="0">
                <a:solidFill>
                  <a:srgbClr val="4C4C4C"/>
                </a:solidFill>
              </a:rPr>
              <a:t>   </a:t>
            </a:r>
          </a:p>
          <a:p>
            <a:endParaRPr lang="en-US" dirty="0">
              <a:solidFill>
                <a:srgbClr val="4C4C4C"/>
              </a:solidFill>
            </a:endParaRPr>
          </a:p>
        </p:txBody>
      </p:sp>
    </p:spTree>
    <p:extLst>
      <p:ext uri="{BB962C8B-B14F-4D97-AF65-F5344CB8AC3E}">
        <p14:creationId xmlns:p14="http://schemas.microsoft.com/office/powerpoint/2010/main" val="1116408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10000"/>
          </a:bodyPr>
          <a:lstStyle/>
          <a:p>
            <a:endParaRPr lang="en-US" dirty="0"/>
          </a:p>
          <a:p>
            <a:endParaRPr lang="en-US" dirty="0"/>
          </a:p>
        </p:txBody>
      </p:sp>
      <p:sp>
        <p:nvSpPr>
          <p:cNvPr id="6" name="Text Placeholder 5"/>
          <p:cNvSpPr>
            <a:spLocks noGrp="1"/>
          </p:cNvSpPr>
          <p:nvPr>
            <p:ph type="body" sz="quarter" idx="11"/>
          </p:nvPr>
        </p:nvSpPr>
        <p:spPr>
          <a:xfrm>
            <a:off x="427039" y="2164702"/>
            <a:ext cx="3769042" cy="1878977"/>
          </a:xfrm>
        </p:spPr>
        <p:txBody>
          <a:bodyPr>
            <a:noAutofit/>
          </a:bodyPr>
          <a:lstStyle/>
          <a:p>
            <a:pPr algn="ctr"/>
            <a:r>
              <a:rPr lang="en-US" sz="3200" dirty="0"/>
              <a:t>Apparel Resources</a:t>
            </a:r>
          </a:p>
          <a:p>
            <a:pPr algn="ctr"/>
            <a:endParaRPr lang="en-US" sz="3200" dirty="0"/>
          </a:p>
          <a:p>
            <a:pPr algn="ctr"/>
            <a:r>
              <a:rPr lang="en-US" sz="3200" dirty="0"/>
              <a:t>(In English)</a:t>
            </a:r>
          </a:p>
        </p:txBody>
      </p:sp>
      <p:sp>
        <p:nvSpPr>
          <p:cNvPr id="4" name="TextBox 3"/>
          <p:cNvSpPr txBox="1"/>
          <p:nvPr/>
        </p:nvSpPr>
        <p:spPr>
          <a:xfrm>
            <a:off x="5489864" y="5701469"/>
            <a:ext cx="6326998" cy="400110"/>
          </a:xfrm>
          <a:prstGeom prst="rect">
            <a:avLst/>
          </a:prstGeom>
          <a:noFill/>
        </p:spPr>
        <p:txBody>
          <a:bodyPr wrap="square" rtlCol="0">
            <a:spAutoFit/>
          </a:bodyPr>
          <a:lstStyle/>
          <a:p>
            <a:r>
              <a:rPr lang="en-US" altLang="zh-CN" sz="2000" dirty="0">
                <a:solidFill>
                  <a:schemeClr val="tx2"/>
                </a:solidFill>
                <a:hlinkClick r:id="rId3"/>
              </a:rPr>
              <a:t>https://nvlpubs.nist.gov/nistpubs/ir/2016/NIST.IR.8115.pdf</a:t>
            </a:r>
            <a:endParaRPr lang="en-US" altLang="zh-CN" sz="2000"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592" y="550864"/>
            <a:ext cx="3572321" cy="4629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158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164702"/>
            <a:ext cx="3769042" cy="2034074"/>
          </a:xfrm>
        </p:spPr>
        <p:txBody>
          <a:bodyPr>
            <a:normAutofit fontScale="70000" lnSpcReduction="20000"/>
          </a:bodyPr>
          <a:lstStyle/>
          <a:p>
            <a:pPr algn="ctr"/>
            <a:r>
              <a:rPr lang="en-US" sz="5100" dirty="0">
                <a:uFill>
                  <a:solidFill>
                    <a:srgbClr val="990000"/>
                  </a:solidFill>
                </a:uFill>
              </a:rPr>
              <a:t>CPSC Business Resources</a:t>
            </a:r>
          </a:p>
          <a:p>
            <a:pPr algn="ctr"/>
            <a:endParaRPr lang="en-US" sz="5100" dirty="0">
              <a:uFill>
                <a:solidFill>
                  <a:srgbClr val="990000"/>
                </a:solidFill>
              </a:uFill>
            </a:endParaRPr>
          </a:p>
          <a:p>
            <a:pPr algn="ctr"/>
            <a:r>
              <a:rPr lang="en-US" sz="5100" dirty="0">
                <a:uFill>
                  <a:solidFill>
                    <a:srgbClr val="990000"/>
                  </a:solidFill>
                </a:uFill>
              </a:rPr>
              <a:t>(In English)</a:t>
            </a:r>
          </a:p>
          <a:p>
            <a:pPr algn="ctr"/>
            <a:endParaRPr lang="en-US" dirty="0"/>
          </a:p>
        </p:txBody>
      </p:sp>
      <p:sp>
        <p:nvSpPr>
          <p:cNvPr id="3" name="Rectangle 2"/>
          <p:cNvSpPr/>
          <p:nvPr/>
        </p:nvSpPr>
        <p:spPr>
          <a:xfrm>
            <a:off x="6320247" y="4377463"/>
            <a:ext cx="3970216" cy="1815882"/>
          </a:xfrm>
          <a:prstGeom prst="rect">
            <a:avLst/>
          </a:prstGeom>
        </p:spPr>
        <p:txBody>
          <a:bodyPr wrap="square">
            <a:spAutoFit/>
          </a:bodyPr>
          <a:lstStyle/>
          <a:p>
            <a:pPr algn="ctr">
              <a:defRPr/>
            </a:pPr>
            <a:r>
              <a:rPr lang="en-US" sz="2400" dirty="0">
                <a:solidFill>
                  <a:srgbClr val="002060"/>
                </a:solidFill>
                <a:latin typeface="Arial" panose="020B0604020202020204" pitchFamily="34" charset="0"/>
                <a:cs typeface="Arial" panose="020B0604020202020204" pitchFamily="34" charset="0"/>
              </a:rPr>
              <a:t>CPSC-Accepted Laboratories Search Page:</a:t>
            </a:r>
          </a:p>
          <a:p>
            <a:pPr algn="ctr">
              <a:defRPr/>
            </a:pPr>
            <a:r>
              <a:rPr lang="en-US" sz="2400" b="1" dirty="0">
                <a:solidFill>
                  <a:srgbClr val="002060"/>
                </a:solidFill>
                <a:latin typeface="Arial" panose="020B0604020202020204" pitchFamily="34" charset="0"/>
                <a:cs typeface="Arial" panose="020B0604020202020204" pitchFamily="34" charset="0"/>
                <a:hlinkClick r:id="rId3"/>
              </a:rPr>
              <a:t>www.cpsc.gov/LabSearch</a:t>
            </a:r>
            <a:endParaRPr lang="en-US" sz="2400" b="1" dirty="0">
              <a:solidFill>
                <a:srgbClr val="002060"/>
              </a:solidFill>
              <a:latin typeface="Arial" panose="020B0604020202020204" pitchFamily="34" charset="0"/>
              <a:cs typeface="Arial" panose="020B0604020202020204" pitchFamily="34" charset="0"/>
            </a:endParaRPr>
          </a:p>
          <a:p>
            <a:pPr algn="ctr">
              <a:defRPr/>
            </a:pPr>
            <a:endParaRPr lang="en-US" sz="2000" b="1" dirty="0">
              <a:solidFill>
                <a:srgbClr val="002060"/>
              </a:solidFill>
              <a:latin typeface="Arial" panose="020B0604020202020204" pitchFamily="34" charset="0"/>
              <a:cs typeface="Arial" panose="020B0604020202020204" pitchFamily="34" charset="0"/>
            </a:endParaRPr>
          </a:p>
          <a:p>
            <a:pPr algn="ctr">
              <a:defRPr/>
            </a:pPr>
            <a:r>
              <a:rPr lang="en-US" sz="2000" b="1" dirty="0">
                <a:solidFill>
                  <a:srgbClr val="002060"/>
                </a:solidFill>
                <a:latin typeface="Arial" panose="020B0604020202020204" pitchFamily="34" charset="0"/>
                <a:cs typeface="Arial" panose="020B0604020202020204" pitchFamily="34" charset="0"/>
              </a:rPr>
              <a:t> </a:t>
            </a:r>
          </a:p>
        </p:txBody>
      </p:sp>
      <p:sp>
        <p:nvSpPr>
          <p:cNvPr id="2" name="Rectangle 1"/>
          <p:cNvSpPr/>
          <p:nvPr/>
        </p:nvSpPr>
        <p:spPr>
          <a:xfrm>
            <a:off x="4937220" y="788968"/>
            <a:ext cx="7119816" cy="3046988"/>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Definition of children’s product – 16 CFR Part 1200 </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Certificates of conformity – 16 CFR Part 1110</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Third-party testing – 16 CFR Parts 1107, 1109, and 1112</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Tracking information – 15 USC § 2063(a)(5)</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Mandatory reporting requirements – 15 USC §2064</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23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Flammable Fabrics Act (FFA)</a:t>
            </a:r>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solidFill>
                  <a:srgbClr val="4C4C4C"/>
                </a:solidFill>
              </a:rPr>
              <a:t>Primary authority for CPSC-regulated textiles</a:t>
            </a:r>
          </a:p>
          <a:p>
            <a:pPr marL="457200" indent="-457200">
              <a:buFont typeface="Arial" panose="020B0604020202020204" pitchFamily="34" charset="0"/>
              <a:buChar char="•"/>
            </a:pPr>
            <a:r>
              <a:rPr lang="en-US" dirty="0">
                <a:solidFill>
                  <a:srgbClr val="4C4C4C"/>
                </a:solidFill>
              </a:rPr>
              <a:t>Focus on flammability performance</a:t>
            </a:r>
          </a:p>
          <a:p>
            <a:pPr marL="457200" indent="-457200">
              <a:buFont typeface="Arial" panose="020B0604020202020204" pitchFamily="34" charset="0"/>
              <a:buChar char="•"/>
            </a:pPr>
            <a:r>
              <a:rPr lang="en-US" dirty="0">
                <a:solidFill>
                  <a:srgbClr val="4C4C4C"/>
                </a:solidFill>
              </a:rPr>
              <a:t>Regulations:</a:t>
            </a:r>
          </a:p>
          <a:p>
            <a:pPr marL="800100" lvl="1" indent="-342900">
              <a:buFont typeface="Wingdings" panose="05000000000000000000" pitchFamily="2" charset="2"/>
              <a:buChar char="Ø"/>
            </a:pPr>
            <a:r>
              <a:rPr lang="en-US" dirty="0">
                <a:solidFill>
                  <a:srgbClr val="1A2857"/>
                </a:solidFill>
              </a:rPr>
              <a:t>Clothing Textiles</a:t>
            </a:r>
          </a:p>
          <a:p>
            <a:pPr marL="1257300" lvl="2" indent="-342900">
              <a:buFont typeface="Arial" panose="020B0604020202020204" pitchFamily="34" charset="0"/>
              <a:buChar char="•"/>
            </a:pPr>
            <a:r>
              <a:rPr lang="en-US" dirty="0">
                <a:solidFill>
                  <a:srgbClr val="1A2857"/>
                </a:solidFill>
              </a:rPr>
              <a:t>16 CFR part 1610</a:t>
            </a:r>
          </a:p>
          <a:p>
            <a:pPr marL="800100" lvl="1" indent="-342900">
              <a:buFont typeface="Wingdings" panose="05000000000000000000" pitchFamily="2" charset="2"/>
              <a:buChar char="Ø"/>
            </a:pPr>
            <a:r>
              <a:rPr lang="en-US" dirty="0">
                <a:solidFill>
                  <a:srgbClr val="1A2857"/>
                </a:solidFill>
              </a:rPr>
              <a:t>Vinyl plastic film </a:t>
            </a:r>
          </a:p>
          <a:p>
            <a:pPr marL="1257300" lvl="2" indent="-342900">
              <a:buFont typeface="Arial" panose="020B0604020202020204" pitchFamily="34" charset="0"/>
              <a:buChar char="•"/>
            </a:pPr>
            <a:r>
              <a:rPr lang="en-US" dirty="0">
                <a:solidFill>
                  <a:srgbClr val="1A2857"/>
                </a:solidFill>
              </a:rPr>
              <a:t>16 CFR part 1611</a:t>
            </a:r>
          </a:p>
          <a:p>
            <a:pPr marL="800100" lvl="1" indent="-342900">
              <a:buFont typeface="Wingdings" panose="05000000000000000000" pitchFamily="2" charset="2"/>
              <a:buChar char="Ø"/>
            </a:pPr>
            <a:r>
              <a:rPr lang="en-US" dirty="0">
                <a:solidFill>
                  <a:srgbClr val="1A2857"/>
                </a:solidFill>
              </a:rPr>
              <a:t>Children’s sleepwear </a:t>
            </a:r>
          </a:p>
          <a:p>
            <a:pPr marL="1257300" lvl="2" indent="-342900">
              <a:buFont typeface="Arial" panose="020B0604020202020204" pitchFamily="34" charset="0"/>
              <a:buChar char="•"/>
            </a:pPr>
            <a:r>
              <a:rPr lang="en-US" dirty="0">
                <a:solidFill>
                  <a:srgbClr val="1A2857"/>
                </a:solidFill>
              </a:rPr>
              <a:t>16 CFR parts 1615/1616</a:t>
            </a:r>
          </a:p>
          <a:p>
            <a:pPr marL="800100" lvl="1" indent="-342900">
              <a:buFont typeface="Wingdings" panose="05000000000000000000" pitchFamily="2" charset="2"/>
              <a:buChar char="Ø"/>
            </a:pPr>
            <a:r>
              <a:rPr lang="en-US" dirty="0">
                <a:solidFill>
                  <a:srgbClr val="1A2857"/>
                </a:solidFill>
              </a:rPr>
              <a:t>Carpets and rugs </a:t>
            </a:r>
          </a:p>
          <a:p>
            <a:pPr marL="1257300" lvl="2" indent="-342900">
              <a:buFont typeface="Arial" panose="020B0604020202020204" pitchFamily="34" charset="0"/>
              <a:buChar char="•"/>
            </a:pPr>
            <a:r>
              <a:rPr lang="en-US" dirty="0">
                <a:solidFill>
                  <a:srgbClr val="1A2857"/>
                </a:solidFill>
              </a:rPr>
              <a:t>16 CFR parts 1630/1631</a:t>
            </a:r>
          </a:p>
          <a:p>
            <a:pPr marL="800100" lvl="1" indent="-342900">
              <a:buFont typeface="Wingdings" panose="05000000000000000000" pitchFamily="2" charset="2"/>
              <a:buChar char="Ø"/>
            </a:pPr>
            <a:r>
              <a:rPr lang="en-US" dirty="0">
                <a:solidFill>
                  <a:srgbClr val="1A2857"/>
                </a:solidFill>
              </a:rPr>
              <a:t>Mattresses and mattress pads </a:t>
            </a:r>
          </a:p>
          <a:p>
            <a:pPr marL="1257300" lvl="2" indent="-342900">
              <a:buFont typeface="Arial" panose="020B0604020202020204" pitchFamily="34" charset="0"/>
              <a:buChar char="•"/>
            </a:pPr>
            <a:r>
              <a:rPr lang="en-US" dirty="0">
                <a:solidFill>
                  <a:srgbClr val="1A2857"/>
                </a:solidFill>
              </a:rPr>
              <a:t>16 CFR part 1632</a:t>
            </a:r>
          </a:p>
          <a:p>
            <a:pPr marL="800100" lvl="1" indent="-342900">
              <a:buFont typeface="Wingdings" panose="05000000000000000000" pitchFamily="2" charset="2"/>
              <a:buChar char="Ø"/>
            </a:pPr>
            <a:r>
              <a:rPr lang="en-US" dirty="0">
                <a:solidFill>
                  <a:srgbClr val="1A2857"/>
                </a:solidFill>
              </a:rPr>
              <a:t>Mattress sets </a:t>
            </a:r>
          </a:p>
          <a:p>
            <a:pPr marL="1257300" lvl="2" indent="-342900">
              <a:buFont typeface="Arial" panose="020B0604020202020204" pitchFamily="34" charset="0"/>
              <a:buChar char="•"/>
            </a:pPr>
            <a:r>
              <a:rPr lang="en-US" dirty="0">
                <a:solidFill>
                  <a:srgbClr val="1A2857"/>
                </a:solidFill>
              </a:rPr>
              <a:t>16 CFR part 1633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462" y="2051539"/>
            <a:ext cx="2514600" cy="388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09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162595" y="3056708"/>
            <a:ext cx="9953896" cy="1110343"/>
          </a:xfrm>
        </p:spPr>
        <p:txBody>
          <a:bodyPr>
            <a:normAutofit/>
          </a:bodyPr>
          <a:lstStyle/>
          <a:p>
            <a:pPr lvl="0">
              <a:buClr>
                <a:srgbClr val="1D2757"/>
              </a:buClr>
            </a:pPr>
            <a:r>
              <a:rPr lang="en-US" sz="2400" b="0" dirty="0">
                <a:solidFill>
                  <a:srgbClr val="CF202F"/>
                </a:solidFill>
                <a:latin typeface="Georgia" panose="02040502050405020303" pitchFamily="18" charset="0"/>
              </a:rPr>
              <a:t>Clothing Textiles </a:t>
            </a:r>
          </a:p>
          <a:p>
            <a:pPr lvl="0">
              <a:buClr>
                <a:srgbClr val="1D2757"/>
              </a:buClr>
            </a:pPr>
            <a:r>
              <a:rPr lang="en-US" sz="3600" b="1" dirty="0">
                <a:solidFill>
                  <a:srgbClr val="1A2857"/>
                </a:solidFill>
                <a:latin typeface="Arial" panose="020B0604020202020204" pitchFamily="34" charset="0"/>
              </a:rPr>
              <a:t>CPSC Children’s Sleepwear Requirements</a:t>
            </a:r>
          </a:p>
        </p:txBody>
      </p:sp>
    </p:spTree>
    <p:extLst>
      <p:ext uri="{BB962C8B-B14F-4D97-AF65-F5344CB8AC3E}">
        <p14:creationId xmlns:p14="http://schemas.microsoft.com/office/powerpoint/2010/main" val="61434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lnSpcReduction="10000"/>
          </a:bodyPr>
          <a:lstStyle/>
          <a:p>
            <a:pPr marL="342900" lvl="0" indent="-342900" algn="l" rtl="0">
              <a:spcBef>
                <a:spcPct val="20000"/>
              </a:spcBef>
              <a:buClrTx/>
              <a:buFont typeface="Arial" panose="020B0604020202020204" pitchFamily="34" charset="0"/>
              <a:buChar char="•"/>
            </a:pPr>
            <a:r>
              <a:rPr lang="en-US" kern="1200" dirty="0">
                <a:solidFill>
                  <a:srgbClr val="4C4C4C"/>
                </a:solidFill>
                <a:cs typeface="+mn-cs"/>
              </a:rPr>
              <a:t>Standard for the Flammability of Children’s Sleepwear</a:t>
            </a:r>
          </a:p>
          <a:p>
            <a:pPr marL="914400" lvl="1" indent="-457200" algn="l" rtl="0">
              <a:spcBef>
                <a:spcPct val="20000"/>
              </a:spcBef>
              <a:buClrTx/>
              <a:buFont typeface="Wingdings" panose="05000000000000000000" pitchFamily="2" charset="2"/>
              <a:buChar char="Ø"/>
            </a:pPr>
            <a:r>
              <a:rPr lang="en-US" sz="2600" kern="1200" dirty="0">
                <a:solidFill>
                  <a:srgbClr val="1F497D"/>
                </a:solidFill>
                <a:cs typeface="+mn-cs"/>
              </a:rPr>
              <a:t>Sizes 0 Through 6X (16 CFR part 1615)</a:t>
            </a:r>
          </a:p>
          <a:p>
            <a:pPr marL="914400" lvl="1" indent="-457200" algn="l" rtl="0">
              <a:spcBef>
                <a:spcPct val="20000"/>
              </a:spcBef>
              <a:buClrTx/>
              <a:buFont typeface="Wingdings" panose="05000000000000000000" pitchFamily="2" charset="2"/>
              <a:buChar char="Ø"/>
            </a:pPr>
            <a:r>
              <a:rPr lang="en-US" sz="2600" kern="1200" dirty="0">
                <a:solidFill>
                  <a:srgbClr val="1F497D"/>
                </a:solidFill>
                <a:cs typeface="+mn-cs"/>
              </a:rPr>
              <a:t>Sizes 7 Through 14 (16 CFR part 1615)</a:t>
            </a:r>
          </a:p>
          <a:p>
            <a:pPr marL="342900" lvl="0" indent="-342900" algn="l" rtl="0">
              <a:spcBef>
                <a:spcPct val="20000"/>
              </a:spcBef>
              <a:buClrTx/>
              <a:buFont typeface="Arial" panose="020B0604020202020204" pitchFamily="34" charset="0"/>
              <a:buChar char="•"/>
            </a:pPr>
            <a:r>
              <a:rPr lang="en-US" kern="1200" dirty="0">
                <a:solidFill>
                  <a:srgbClr val="4C4C4C"/>
                </a:solidFill>
                <a:cs typeface="+mn-cs"/>
              </a:rPr>
              <a:t>Applies to garments intended to be worn primarily for sleeping or activities related to sleeping</a:t>
            </a:r>
          </a:p>
          <a:p>
            <a:pPr marL="914400" lvl="1" indent="-457200" algn="l" rtl="0">
              <a:spcBef>
                <a:spcPct val="20000"/>
              </a:spcBef>
              <a:buClrTx/>
              <a:buFont typeface="Wingdings" panose="05000000000000000000" pitchFamily="2" charset="2"/>
              <a:buChar char="Ø"/>
            </a:pPr>
            <a:r>
              <a:rPr lang="en-US" sz="2600" kern="1200" dirty="0">
                <a:solidFill>
                  <a:srgbClr val="1F497D"/>
                </a:solidFill>
                <a:cs typeface="+mn-cs"/>
              </a:rPr>
              <a:t>Examples: nightgowns, pajamas, robes</a:t>
            </a:r>
          </a:p>
          <a:p>
            <a:pPr marL="342900" lvl="0" indent="-342900" algn="l" rtl="0">
              <a:spcBef>
                <a:spcPct val="20000"/>
              </a:spcBef>
              <a:buClrTx/>
              <a:buFont typeface="Arial" panose="020B0604020202020204" pitchFamily="34" charset="0"/>
              <a:buChar char="•"/>
            </a:pPr>
            <a:r>
              <a:rPr lang="en-US" kern="1200" dirty="0">
                <a:solidFill>
                  <a:srgbClr val="4C4C4C"/>
                </a:solidFill>
              </a:rPr>
              <a:t>Specifies a sampling scheme and testing procedures to determine the flammability of children’s sleepwear</a:t>
            </a:r>
          </a:p>
          <a:p>
            <a:pPr marL="914400" lvl="1" indent="-457200" algn="l" rtl="0">
              <a:spcBef>
                <a:spcPct val="20000"/>
              </a:spcBef>
              <a:buClrTx/>
              <a:buFont typeface="Wingdings" panose="05000000000000000000" pitchFamily="2" charset="2"/>
              <a:buChar char="Ø"/>
            </a:pPr>
            <a:r>
              <a:rPr lang="en-US" sz="2600" kern="1200" dirty="0">
                <a:solidFill>
                  <a:srgbClr val="1F497D"/>
                </a:solidFill>
              </a:rPr>
              <a:t>Char length may not exceed 17.8 cm (7.0 in) (average)</a:t>
            </a:r>
          </a:p>
          <a:p>
            <a:pPr marL="914400" lvl="1" indent="-457200" algn="l" rtl="0">
              <a:spcBef>
                <a:spcPct val="20000"/>
              </a:spcBef>
              <a:buClrTx/>
              <a:buFont typeface="Wingdings" panose="05000000000000000000" pitchFamily="2" charset="2"/>
              <a:buChar char="Ø"/>
            </a:pPr>
            <a:r>
              <a:rPr lang="en-US" sz="2600" kern="1200" dirty="0">
                <a:solidFill>
                  <a:srgbClr val="1F497D"/>
                </a:solidFill>
              </a:rPr>
              <a:t>No single sample may burn the full length</a:t>
            </a:r>
          </a:p>
        </p:txBody>
      </p:sp>
    </p:spTree>
    <p:extLst>
      <p:ext uri="{BB962C8B-B14F-4D97-AF65-F5344CB8AC3E}">
        <p14:creationId xmlns:p14="http://schemas.microsoft.com/office/powerpoint/2010/main" val="162570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algn="ctr"/>
            <a:r>
              <a:rPr lang="en-US" dirty="0">
                <a:solidFill>
                  <a:srgbClr val="4C4C4C"/>
                </a:solidFill>
              </a:rPr>
              <a:t>All children’s sleepwear fabrics, trim, and garments must be flame resistant and self-extinguish (not continue to burn) when removed from a small, open-flame ignition source.</a:t>
            </a:r>
          </a:p>
        </p:txBody>
      </p:sp>
      <p:pic>
        <p:nvPicPr>
          <p:cNvPr id="4" name="Picture 3"/>
          <p:cNvPicPr>
            <a:picLocks noChangeAspect="1"/>
          </p:cNvPicPr>
          <p:nvPr/>
        </p:nvPicPr>
        <p:blipFill>
          <a:blip r:embed="rId3"/>
          <a:stretch>
            <a:fillRect/>
          </a:stretch>
        </p:blipFill>
        <p:spPr>
          <a:xfrm>
            <a:off x="3593682" y="3005246"/>
            <a:ext cx="5090601" cy="3036071"/>
          </a:xfrm>
          <a:prstGeom prst="rect">
            <a:avLst/>
          </a:prstGeom>
        </p:spPr>
      </p:pic>
    </p:spTree>
    <p:extLst>
      <p:ext uri="{BB962C8B-B14F-4D97-AF65-F5344CB8AC3E}">
        <p14:creationId xmlns:p14="http://schemas.microsoft.com/office/powerpoint/2010/main" val="411669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Children’s Sleepwear</a:t>
            </a:r>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What determines whether a garment is considered children’s sleepwear?</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Suitability for sleeping, likelihood of garment to be used for sleeping</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Garment and fabric features</a:t>
            </a:r>
          </a:p>
          <a:p>
            <a:pPr marL="914400" lvl="1" indent="-457200" algn="l" rtl="0">
              <a:spcBef>
                <a:spcPct val="20000"/>
              </a:spcBef>
              <a:buClrTx/>
              <a:buFont typeface="Wingdings" panose="05000000000000000000" pitchFamily="2" charset="2"/>
              <a:buChar char="Ø"/>
            </a:pPr>
            <a:r>
              <a:rPr lang="en-US" sz="2800" kern="1200" dirty="0">
                <a:solidFill>
                  <a:srgbClr val="1F497D"/>
                </a:solidFill>
              </a:rPr>
              <a:t>Marketing, merchandising/display, intended use</a:t>
            </a:r>
          </a:p>
          <a:p>
            <a:pPr marL="342900" lvl="0" indent="-342900" algn="l" rtl="0">
              <a:spcBef>
                <a:spcPct val="20000"/>
              </a:spcBef>
              <a:buClrTx/>
              <a:buFont typeface="Arial" panose="020B0604020202020204" pitchFamily="34" charset="0"/>
              <a:buChar char="•"/>
            </a:pPr>
            <a:r>
              <a:rPr lang="en-US" sz="3200" kern="1200" dirty="0">
                <a:solidFill>
                  <a:srgbClr val="4C4C4C"/>
                </a:solidFill>
              </a:rPr>
              <a:t>Items marketed as “loungewear” or similar terms are also subject to the requirements.</a:t>
            </a:r>
          </a:p>
          <a:p>
            <a:pPr marL="800100" lvl="1" indent="-342900" algn="l" rtl="0">
              <a:spcBef>
                <a:spcPct val="20000"/>
              </a:spcBef>
              <a:buClrTx/>
              <a:buFont typeface="Wingdings" panose="05000000000000000000" pitchFamily="2" charset="2"/>
              <a:buChar char="Ø"/>
            </a:pPr>
            <a:r>
              <a:rPr lang="en-US" sz="2800" kern="1200" dirty="0">
                <a:solidFill>
                  <a:srgbClr val="1F497D"/>
                </a:solidFill>
                <a:hlinkClick r:id="rId3"/>
              </a:rPr>
              <a:t>https://www.cpsc.gov/s3fs-public/pdfs/blk_pdf_sleepwearpolicy.pdf</a:t>
            </a:r>
            <a:r>
              <a:rPr lang="en-US" sz="2800" kern="1200" dirty="0">
                <a:solidFill>
                  <a:srgbClr val="1F497D"/>
                </a:solidFill>
              </a:rPr>
              <a:t> </a:t>
            </a:r>
          </a:p>
        </p:txBody>
      </p:sp>
    </p:spTree>
    <p:extLst>
      <p:ext uri="{BB962C8B-B14F-4D97-AF65-F5344CB8AC3E}">
        <p14:creationId xmlns:p14="http://schemas.microsoft.com/office/powerpoint/2010/main" val="2631869874"/>
      </p:ext>
    </p:extLst>
  </p:cSld>
  <p:clrMapOvr>
    <a:masterClrMapping/>
  </p:clrMapOvr>
</p:sld>
</file>

<file path=ppt/theme/theme1.xml><?xml version="1.0" encoding="utf-8"?>
<a:theme xmlns:a="http://schemas.openxmlformats.org/drawingml/2006/main" name="18-ABC-0078_PPTTemplate">
  <a:themeElements>
    <a:clrScheme name="CPSC">
      <a:dk1>
        <a:srgbClr val="1D2757"/>
      </a:dk1>
      <a:lt1>
        <a:srgbClr val="83D3EF"/>
      </a:lt1>
      <a:dk2>
        <a:srgbClr val="1D2757"/>
      </a:dk2>
      <a:lt2>
        <a:srgbClr val="FFFFFF"/>
      </a:lt2>
      <a:accent1>
        <a:srgbClr val="83D3EF"/>
      </a:accent1>
      <a:accent2>
        <a:srgbClr val="CF1F2F"/>
      </a:accent2>
      <a:accent3>
        <a:srgbClr val="EE334F"/>
      </a:accent3>
      <a:accent4>
        <a:srgbClr val="FC7DB9"/>
      </a:accent4>
      <a:accent5>
        <a:srgbClr val="FFFFFF"/>
      </a:accent5>
      <a:accent6>
        <a:srgbClr val="83D3EF"/>
      </a:accent6>
      <a:hlink>
        <a:srgbClr val="CF1F2F"/>
      </a:hlink>
      <a:folHlink>
        <a:srgbClr val="7F1F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PSC_PowerPoint_template--sample as of March 27" id="{75EDE25A-E792-4A31-A4AA-C457BAEC2112}" vid="{33F5FBCF-1DD7-4B5F-830B-EF357BD17F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orate xmlns="a13d7d47-5e6d-43e2-97f1-eafbdde66bfb"/>
    <IconOverlay xmlns="http://schemas.microsoft.com/sharepoint/v4" xsi:nil="true"/>
    <From xmlns="a13d7d47-5e6d-43e2-97f1-eafbdde66bfb">
      <UserInfo>
        <DisplayName/>
        <AccountId/>
        <AccountType/>
      </UserInfo>
    </From>
    <Due_x0020_Date xmlns="a13d7d47-5e6d-43e2-97f1-eafbdde66bfb" xsi:nil="true"/>
    <Purpose xmlns="a13d7d47-5e6d-43e2-97f1-eafbdde66bfb" xsi:nil="true"/>
    <Commissioner_x002f_Chairman_x0020_Signature_x0020_Required xmlns="a13d7d47-5e6d-43e2-97f1-eafbdde66bfb" xsi:nil="true"/>
    <Posted_x0020_on_x0020_Internet xmlns="a13d7d47-5e6d-43e2-97f1-eafbdde66b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1E88890B794C4E9085AB97CDBEE2A6" ma:contentTypeVersion="62" ma:contentTypeDescription="Create a new document." ma:contentTypeScope="" ma:versionID="d61c2d808de587e4226966f99909c90b">
  <xsd:schema xmlns:xsd="http://www.w3.org/2001/XMLSchema" xmlns:xs="http://www.w3.org/2001/XMLSchema" xmlns:p="http://schemas.microsoft.com/office/2006/metadata/properties" xmlns:ns2="a13d7d47-5e6d-43e2-97f1-eafbdde66bfb" xmlns:ns3="http://schemas.microsoft.com/sharepoint/v4" targetNamespace="http://schemas.microsoft.com/office/2006/metadata/properties" ma:root="true" ma:fieldsID="ec796625f911a738ee2142bc7a83e58e" ns2:_="" ns3:_="">
    <xsd:import namespace="a13d7d47-5e6d-43e2-97f1-eafbdde66bfb"/>
    <xsd:import namespace="http://schemas.microsoft.com/sharepoint/v4"/>
    <xsd:element name="properties">
      <xsd:complexType>
        <xsd:sequence>
          <xsd:element name="documentManagement">
            <xsd:complexType>
              <xsd:all>
                <xsd:element ref="ns2:Directorate"/>
                <xsd:element ref="ns2:From"/>
                <xsd:element ref="ns2:Purpose" minOccurs="0"/>
                <xsd:element ref="ns2:Due_x0020_Date" minOccurs="0"/>
                <xsd:element ref="ns2:Commissioner_x002f_Chairman_x0020_Signature_x0020_Required" minOccurs="0"/>
                <xsd:element ref="ns3:IconOverlay" minOccurs="0"/>
                <xsd:element ref="ns2:Posted_x0020_on_x0020_Inter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d7d47-5e6d-43e2-97f1-eafbdde66bfb" elementFormDefault="qualified">
    <xsd:import namespace="http://schemas.microsoft.com/office/2006/documentManagement/types"/>
    <xsd:import namespace="http://schemas.microsoft.com/office/infopath/2007/PartnerControls"/>
    <xsd:element name="Directorate" ma:index="4" ma:displayName="Directorate" ma:default="Select Directorate" ma:description="Originating Office" ma:format="Dropdown" ma:internalName="Directorate">
      <xsd:simpleType>
        <xsd:restriction base="dms:Choice">
          <xsd:enumeration value="Select Directorate"/>
          <xsd:enumeration value="Office of R. Adler"/>
          <xsd:enumeration value="Office of A. Buerkle"/>
          <xsd:enumeration value="Office of M. Robinson"/>
          <xsd:enumeration value="Compliance - EXC"/>
          <xsd:enumeration value="Congressional Relations - OCR"/>
          <xsd:enumeration value="Economics - EC"/>
          <xsd:enumeration value="Engineering Sciences - ES"/>
          <xsd:enumeration value="Epidemiology - EP"/>
          <xsd:enumeration value="EEO - OEO"/>
          <xsd:enumeration value="Executive Director - OEX"/>
          <xsd:enumeration value="Facilities Services - EXFS"/>
          <xsd:enumeration value="Financial Mgmt - EXFM"/>
          <xsd:enumeration value="General Counsel - OGC"/>
          <xsd:enumeration value="Global Outreach - EXGO"/>
          <xsd:enumeration value="Hazard ID and Reduction - EXHR"/>
          <xsd:enumeration value="Health Sciences - HS"/>
          <xsd:enumeration value="Human Resources - EXRM"/>
          <xsd:enumeration value="Import Surveillance - EXIS"/>
          <xsd:enumeration value="Information Technology - EXIT"/>
          <xsd:enumeration value="Inspector General - OIG"/>
          <xsd:enumeration value="International Programs - EXIP"/>
          <xsd:enumeration value="Laboratory Sciences - LS"/>
          <xsd:enumeration value="Office of the Secretary - OS"/>
          <xsd:enumeration value="Public Affairs - EXPA"/>
        </xsd:restriction>
      </xsd:simpleType>
    </xsd:element>
    <xsd:element name="From" ma:index="5" ma:displayName="Project Manager" ma:description="Person wanting the document cleared" ma:list="UserInfo" ma:SharePointGroup="0" ma:internalName="From"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rpose" ma:index="6" nillable="true" ma:displayName="Purpose" ma:description="The intended audience/purpose" ma:internalName="Purpose" ma:readOnly="false">
      <xsd:simpleType>
        <xsd:restriction base="dms:Note">
          <xsd:maxLength value="255"/>
        </xsd:restriction>
      </xsd:simpleType>
    </xsd:element>
    <xsd:element name="Due_x0020_Date" ma:index="13" nillable="true" ma:displayName="Due Date" ma:format="DateOnly" ma:internalName="Due_x0020_Date" ma:readOnly="false">
      <xsd:simpleType>
        <xsd:restriction base="dms:DateTime"/>
      </xsd:simpleType>
    </xsd:element>
    <xsd:element name="Commissioner_x002f_Chairman_x0020_Signature_x0020_Required" ma:index="30" nillable="true" ma:displayName="Commissioner/Chairman Signature Required" ma:default="No" ma:description="For directives only" ma:format="Dropdown" ma:internalName="Commissioner_x002f_Chairman_x0020_Signature_x0020_Required">
      <xsd:simpleType>
        <xsd:restriction base="dms:Choice">
          <xsd:enumeration value="No"/>
          <xsd:enumeration value="Yes"/>
        </xsd:restriction>
      </xsd:simpleType>
    </xsd:element>
    <xsd:element name="Posted_x0020_on_x0020_Internet" ma:index="41" nillable="true" ma:displayName="Posted on Internet" ma:default="No" ma:description="Is the document intended to be posted on one of CPSC's public web sites?" ma:format="Dropdown" ma:internalName="Posted_x0020_on_x0020_Interne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3" ma:displayName="Proje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1AF7D-C5B7-4FF9-B228-1500C4385647}">
  <ds:schemaRefs>
    <ds:schemaRef ds:uri="http://schemas.openxmlformats.org/package/2006/metadata/core-properties"/>
    <ds:schemaRef ds:uri="http://purl.org/dc/dcmitype/"/>
    <ds:schemaRef ds:uri="http://schemas.microsoft.com/sharepoint/v4"/>
    <ds:schemaRef ds:uri="a13d7d47-5e6d-43e2-97f1-eafbdde66bfb"/>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F0A0D26-88F5-49BA-9CCF-43E63F1A1D6E}">
  <ds:schemaRefs>
    <ds:schemaRef ds:uri="http://schemas.microsoft.com/sharepoint/v3/contenttype/forms"/>
  </ds:schemaRefs>
</ds:datastoreItem>
</file>

<file path=customXml/itemProps3.xml><?xml version="1.0" encoding="utf-8"?>
<ds:datastoreItem xmlns:ds="http://schemas.openxmlformats.org/officeDocument/2006/customXml" ds:itemID="{580236F2-1539-4239-8A26-8C74F6371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d7d47-5e6d-43e2-97f1-eafbdde66bf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4998</TotalTime>
  <Words>2488</Words>
  <Application>Microsoft Office PowerPoint</Application>
  <PresentationFormat>Widescreen</PresentationFormat>
  <Paragraphs>320</Paragraphs>
  <Slides>43</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宋体</vt:lpstr>
      <vt:lpstr>宋体</vt:lpstr>
      <vt:lpstr>Arial</vt:lpstr>
      <vt:lpstr>Calibri</vt:lpstr>
      <vt:lpstr>Calibri Light</vt:lpstr>
      <vt:lpstr>Georgia</vt:lpstr>
      <vt:lpstr>Tahoma</vt:lpstr>
      <vt:lpstr>Times New Roman</vt:lpstr>
      <vt:lpstr>Wingdings</vt:lpstr>
      <vt:lpstr>18-ABC-0078_PPTTemplate</vt:lpstr>
      <vt:lpstr>PowerPoint Presentation</vt:lpstr>
      <vt:lpstr>PowerPoint Presentation</vt:lpstr>
      <vt:lpstr>PowerPoint Presentation</vt:lpstr>
      <vt:lpstr>Topics</vt:lpstr>
      <vt:lpstr>Flammable Fabrics Act (FFA)</vt:lpstr>
      <vt:lpstr>PowerPoint Presentation</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Children’s Sleepwear</vt:lpstr>
      <vt:lpstr>PowerPoint Presentation</vt:lpstr>
      <vt:lpstr>Certification</vt:lpstr>
      <vt:lpstr>Chemical Content</vt:lpstr>
      <vt:lpstr>Chemical Content</vt:lpstr>
      <vt:lpstr>Chemical Content</vt:lpstr>
      <vt:lpstr>Tracking Labels</vt:lpstr>
      <vt:lpstr>Small Parts</vt:lpstr>
      <vt:lpstr>Small Parts</vt:lpstr>
      <vt:lpstr>PowerPoint Presentation</vt:lpstr>
      <vt:lpstr>Children’s Sleepwear</vt:lpstr>
      <vt:lpstr>Questions?</vt:lpstr>
      <vt:lpstr>PowerPoint Presentation</vt:lpstr>
      <vt:lpstr>PowerPoint Presentation</vt:lpstr>
      <vt:lpstr>PowerPoint Presentation</vt:lpstr>
      <vt:lpstr>PowerPoint Presentation</vt:lpstr>
      <vt:lpstr>Regulatory Robot </vt:lpstr>
      <vt:lpstr>PowerPoint Presentation</vt:lpstr>
      <vt:lpstr>PowerPoint Presentation</vt:lpstr>
      <vt:lpstr>PowerPoint Presentation</vt:lpstr>
    </vt:vector>
  </TitlesOfParts>
  <Company>US CPSC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U.S. Children's Sleepwear Requirements Podcast</dc:title>
  <dc:creator>Williams, Stephen</dc:creator>
  <cp:lastModifiedBy>Bernal Salazar, Tilven</cp:lastModifiedBy>
  <cp:revision>227</cp:revision>
  <dcterms:created xsi:type="dcterms:W3CDTF">2020-03-30T14:06:50Z</dcterms:created>
  <dcterms:modified xsi:type="dcterms:W3CDTF">2021-09-07T19:34:53Z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0x010100391E88890B794C4E9085AB97CDBEE2A6</vt:lpwstr>
  </property>
</Properties>
</file>