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7"/>
  </p:notesMasterIdLst>
  <p:sldIdLst>
    <p:sldId id="332" r:id="rId5"/>
    <p:sldId id="257" r:id="rId6"/>
    <p:sldId id="269" r:id="rId7"/>
    <p:sldId id="329" r:id="rId8"/>
    <p:sldId id="505" r:id="rId9"/>
    <p:sldId id="270" r:id="rId10"/>
    <p:sldId id="585" r:id="rId11"/>
    <p:sldId id="300" r:id="rId12"/>
    <p:sldId id="295" r:id="rId13"/>
    <p:sldId id="293" r:id="rId14"/>
    <p:sldId id="586" r:id="rId15"/>
    <p:sldId id="299" r:id="rId16"/>
    <p:sldId id="296" r:id="rId17"/>
    <p:sldId id="301" r:id="rId18"/>
    <p:sldId id="582" r:id="rId19"/>
    <p:sldId id="303" r:id="rId20"/>
    <p:sldId id="281" r:id="rId21"/>
    <p:sldId id="587" r:id="rId22"/>
    <p:sldId id="288" r:id="rId23"/>
    <p:sldId id="589" r:id="rId24"/>
    <p:sldId id="600" r:id="rId25"/>
    <p:sldId id="599" r:id="rId26"/>
    <p:sldId id="263" r:id="rId27"/>
    <p:sldId id="264" r:id="rId28"/>
    <p:sldId id="331" r:id="rId29"/>
    <p:sldId id="333" r:id="rId30"/>
    <p:sldId id="581" r:id="rId31"/>
    <p:sldId id="265" r:id="rId32"/>
    <p:sldId id="267" r:id="rId33"/>
    <p:sldId id="578" r:id="rId34"/>
    <p:sldId id="268" r:id="rId35"/>
    <p:sldId id="579"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D3819-3286-C10E-E146-7E312129F1F7}" name="Levine, Jason" initials="LJ" userId="S::jlevine@cpsc.gov::1a4de502-0c13-4b6a-b080-4d23fa252eaf" providerId="AD"/>
  <p188:author id="{5C6BE64E-8523-278D-768E-553223A394FF}" name="Sultan, Jennifer" initials="SJ" userId="S::JSultan@cpsc.gov::dff60d01-c707-4e26-8b97-03fe53049aa5" providerId="AD"/>
  <p188:author id="{60F91B6F-E22D-278A-C92D-8EA2C3119DD3}" name="Austin Schlick" initials="AS" userId="S::ASchlick@cpsc.gov::daba2594-45e8-4c07-8cbf-26ac2396b8f9" providerId="AD"/>
  <p188:author id="{CBA765A7-7C24-4248-6F5C-A33E0FB6271A}" name="Kang, Sara" initials="KS" userId="S::SKang@cpsc.gov::b296e19a-e437-47db-98c2-76e86f744675" providerId="AD"/>
  <p188:author id="{DC0B71EF-E5C3-B040-819C-CCB13ACEABAE}" name="Nguyen, Christopher" initials="NC" userId="S::CNguyen@cpsc.gov::7cb965be-ed70-41d5-aa40-6824c17df0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skin, Maureen" initials="DM" lastIdx="7" clrIdx="0">
    <p:extLst>
      <p:ext uri="{19B8F6BF-5375-455C-9EA6-DF929625EA0E}">
        <p15:presenceInfo xmlns:p15="http://schemas.microsoft.com/office/powerpoint/2012/main" userId="S::MDanskin@cpsc.gov::3ae902fb-b007-4181-b126-9ed1a9f09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757"/>
    <a:srgbClr val="4C4C4C"/>
    <a:srgbClr val="1A2857"/>
    <a:srgbClr val="000000"/>
    <a:srgbClr val="83D4EF"/>
    <a:srgbClr val="CF202F"/>
    <a:srgbClr val="ED3350"/>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4" autoAdjust="0"/>
    <p:restoredTop sz="95514" autoAdjust="0"/>
  </p:normalViewPr>
  <p:slideViewPr>
    <p:cSldViewPr snapToGrid="0" snapToObjects="1">
      <p:cViewPr varScale="1">
        <p:scale>
          <a:sx n="85" d="100"/>
          <a:sy n="85" d="100"/>
        </p:scale>
        <p:origin x="282" y="84"/>
      </p:cViewPr>
      <p:guideLst/>
    </p:cSldViewPr>
  </p:slideViewPr>
  <p:notesTextViewPr>
    <p:cViewPr>
      <p:scale>
        <a:sx n="1" d="1"/>
        <a:sy n="1" d="1"/>
      </p:scale>
      <p:origin x="0" y="0"/>
    </p:cViewPr>
  </p:notesTextViewPr>
  <p:notesViewPr>
    <p:cSldViewPr snapToGrid="0" snapToObjects="1">
      <p:cViewPr varScale="1">
        <p:scale>
          <a:sx n="38" d="100"/>
          <a:sy n="38" d="100"/>
        </p:scale>
        <p:origin x="2431"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7FB6BC2-C617-A74A-AA35-2AD1B514282D}" type="datetimeFigureOut">
              <a:rPr lang="en-US" smtClean="0"/>
              <a:t>6/7/2024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
        <p:nvSpPr>
          <p:cNvPr id="6" name="Footer Placeholder 5">
            <a:extLst>
              <a:ext uri="{FF2B5EF4-FFF2-40B4-BE49-F238E27FC236}">
                <a16:creationId xmlns:a16="http://schemas.microsoft.com/office/drawing/2014/main" id="{F9CBBF85-B4C3-4595-B82A-28885E3B3DFF}"/>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194" eaLnBrk="0" hangingPunct="0">
              <a:defRPr sz="3000">
                <a:solidFill>
                  <a:schemeClr val="tx1"/>
                </a:solidFill>
                <a:latin typeface="Times New Roman" pitchFamily="18" charset="0"/>
                <a:cs typeface="Times New Roman" pitchFamily="18" charset="0"/>
              </a:defRPr>
            </a:lvl1pPr>
            <a:lvl2pPr marL="749590" indent="-288306" defTabSz="940194" eaLnBrk="0" hangingPunct="0">
              <a:defRPr sz="3000">
                <a:solidFill>
                  <a:schemeClr val="tx1"/>
                </a:solidFill>
                <a:latin typeface="Times New Roman" pitchFamily="18" charset="0"/>
                <a:cs typeface="Times New Roman" pitchFamily="18" charset="0"/>
              </a:defRPr>
            </a:lvl2pPr>
            <a:lvl3pPr marL="1153219" indent="-230643" defTabSz="940194" eaLnBrk="0" hangingPunct="0">
              <a:defRPr sz="3000">
                <a:solidFill>
                  <a:schemeClr val="tx1"/>
                </a:solidFill>
                <a:latin typeface="Times New Roman" pitchFamily="18" charset="0"/>
                <a:cs typeface="Times New Roman" pitchFamily="18" charset="0"/>
              </a:defRPr>
            </a:lvl3pPr>
            <a:lvl4pPr marL="1614503" indent="-230643" defTabSz="940194" eaLnBrk="0" hangingPunct="0">
              <a:defRPr sz="3000">
                <a:solidFill>
                  <a:schemeClr val="tx1"/>
                </a:solidFill>
                <a:latin typeface="Times New Roman" pitchFamily="18" charset="0"/>
                <a:cs typeface="Times New Roman" pitchFamily="18" charset="0"/>
              </a:defRPr>
            </a:lvl4pPr>
            <a:lvl5pPr marL="2075791" indent="-230643" defTabSz="940194" eaLnBrk="0" hangingPunct="0">
              <a:defRPr sz="3000">
                <a:solidFill>
                  <a:schemeClr val="tx1"/>
                </a:solidFill>
                <a:latin typeface="Times New Roman" pitchFamily="18" charset="0"/>
                <a:cs typeface="Times New Roman" pitchFamily="18" charset="0"/>
              </a:defRPr>
            </a:lvl5pPr>
            <a:lvl6pPr marL="2537077"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6pPr>
            <a:lvl7pPr marL="2998366"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7pPr>
            <a:lvl8pPr marL="3459653"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8pPr>
            <a:lvl9pPr marL="3920939"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6/7/2024</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194" eaLnBrk="0" hangingPunct="0">
              <a:defRPr sz="3000">
                <a:solidFill>
                  <a:schemeClr val="tx1"/>
                </a:solidFill>
                <a:latin typeface="Times New Roman" pitchFamily="18" charset="0"/>
                <a:cs typeface="Times New Roman" pitchFamily="18" charset="0"/>
              </a:defRPr>
            </a:lvl1pPr>
            <a:lvl2pPr marL="749590" indent="-288306" defTabSz="940194" eaLnBrk="0" hangingPunct="0">
              <a:defRPr sz="3000">
                <a:solidFill>
                  <a:schemeClr val="tx1"/>
                </a:solidFill>
                <a:latin typeface="Times New Roman" pitchFamily="18" charset="0"/>
                <a:cs typeface="Times New Roman" pitchFamily="18" charset="0"/>
              </a:defRPr>
            </a:lvl2pPr>
            <a:lvl3pPr marL="1153219" indent="-230643" defTabSz="940194" eaLnBrk="0" hangingPunct="0">
              <a:defRPr sz="3000">
                <a:solidFill>
                  <a:schemeClr val="tx1"/>
                </a:solidFill>
                <a:latin typeface="Times New Roman" pitchFamily="18" charset="0"/>
                <a:cs typeface="Times New Roman" pitchFamily="18" charset="0"/>
              </a:defRPr>
            </a:lvl3pPr>
            <a:lvl4pPr marL="1614503" indent="-230643" defTabSz="940194" eaLnBrk="0" hangingPunct="0">
              <a:defRPr sz="3000">
                <a:solidFill>
                  <a:schemeClr val="tx1"/>
                </a:solidFill>
                <a:latin typeface="Times New Roman" pitchFamily="18" charset="0"/>
                <a:cs typeface="Times New Roman" pitchFamily="18" charset="0"/>
              </a:defRPr>
            </a:lvl4pPr>
            <a:lvl5pPr marL="2075791" indent="-230643" defTabSz="940194" eaLnBrk="0" hangingPunct="0">
              <a:defRPr sz="3000">
                <a:solidFill>
                  <a:schemeClr val="tx1"/>
                </a:solidFill>
                <a:latin typeface="Times New Roman" pitchFamily="18" charset="0"/>
                <a:cs typeface="Times New Roman" pitchFamily="18" charset="0"/>
              </a:defRPr>
            </a:lvl5pPr>
            <a:lvl6pPr marL="2537077"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6pPr>
            <a:lvl7pPr marL="2998366"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7pPr>
            <a:lvl8pPr marL="3459653"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8pPr>
            <a:lvl9pPr marL="3920939"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1</a:t>
            </a:r>
          </a:p>
        </p:txBody>
      </p:sp>
      <p:sp>
        <p:nvSpPr>
          <p:cNvPr id="49156" name="Rectangle 2"/>
          <p:cNvSpPr>
            <a:spLocks noGrp="1" noRot="1" noChangeAspect="1" noChangeArrowheads="1" noTextEdit="1"/>
          </p:cNvSpPr>
          <p:nvPr>
            <p:ph type="sldImg"/>
          </p:nvPr>
        </p:nvSpPr>
        <p:spPr>
          <a:xfrm>
            <a:off x="419100" y="704850"/>
            <a:ext cx="6249988" cy="3514725"/>
          </a:xfrm>
          <a:ln/>
        </p:spPr>
      </p:sp>
      <p:sp>
        <p:nvSpPr>
          <p:cNvPr id="49157" name="Rectangle 3"/>
          <p:cNvSpPr>
            <a:spLocks noGrp="1" noChangeArrowheads="1"/>
          </p:cNvSpPr>
          <p:nvPr>
            <p:ph type="body" idx="1"/>
          </p:nvPr>
        </p:nvSpPr>
        <p:spPr>
          <a:xfrm>
            <a:off x="945429" y="4453233"/>
            <a:ext cx="5197440" cy="42179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24</a:t>
            </a:fld>
            <a:endParaRPr lang="en-US" dirty="0"/>
          </a:p>
        </p:txBody>
      </p:sp>
      <p:sp>
        <p:nvSpPr>
          <p:cNvPr id="6" name="Footer Placeholder 5">
            <a:extLst>
              <a:ext uri="{FF2B5EF4-FFF2-40B4-BE49-F238E27FC236}">
                <a16:creationId xmlns:a16="http://schemas.microsoft.com/office/drawing/2014/main" id="{FA284D70-366D-49D7-A253-FF11DC014530}"/>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281939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25</a:t>
            </a:fld>
            <a:endParaRPr lang="en-US" dirty="0">
              <a:solidFill>
                <a:prstClr val="black"/>
              </a:solidFill>
            </a:endParaRPr>
          </a:p>
        </p:txBody>
      </p:sp>
      <p:sp>
        <p:nvSpPr>
          <p:cNvPr id="6" name="Footer Placeholder 5">
            <a:extLst>
              <a:ext uri="{FF2B5EF4-FFF2-40B4-BE49-F238E27FC236}">
                <a16:creationId xmlns:a16="http://schemas.microsoft.com/office/drawing/2014/main" id="{9164AAD4-C270-43F8-AFE2-25F9642268D8}"/>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129973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26</a:t>
            </a:fld>
            <a:endParaRPr lang="en-US" dirty="0">
              <a:solidFill>
                <a:prstClr val="black"/>
              </a:solidFill>
            </a:endParaRPr>
          </a:p>
        </p:txBody>
      </p:sp>
      <p:sp>
        <p:nvSpPr>
          <p:cNvPr id="6" name="Footer Placeholder 5">
            <a:extLst>
              <a:ext uri="{FF2B5EF4-FFF2-40B4-BE49-F238E27FC236}">
                <a16:creationId xmlns:a16="http://schemas.microsoft.com/office/drawing/2014/main" id="{5C042C02-B5F7-481A-9003-797BF87DCD37}"/>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80789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F02DBC63-04CE-AE4D-AA93-442818775CB2}" type="slidenum">
              <a:rPr lang="en-US" smtClean="0"/>
              <a:t>27</a:t>
            </a:fld>
            <a:endParaRPr lang="en-US"/>
          </a:p>
        </p:txBody>
      </p:sp>
    </p:spTree>
    <p:extLst>
      <p:ext uri="{BB962C8B-B14F-4D97-AF65-F5344CB8AC3E}">
        <p14:creationId xmlns:p14="http://schemas.microsoft.com/office/powerpoint/2010/main" val="23788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F02DBC63-04CE-AE4D-AA93-442818775CB2}" type="slidenum">
              <a:rPr lang="en-US" smtClean="0"/>
              <a:t>28</a:t>
            </a:fld>
            <a:endParaRPr lang="en-US"/>
          </a:p>
        </p:txBody>
      </p:sp>
    </p:spTree>
    <p:extLst>
      <p:ext uri="{BB962C8B-B14F-4D97-AF65-F5344CB8AC3E}">
        <p14:creationId xmlns:p14="http://schemas.microsoft.com/office/powerpoint/2010/main" val="2174516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29</a:t>
            </a:fld>
            <a:endParaRPr lang="en-US" dirty="0"/>
          </a:p>
        </p:txBody>
      </p:sp>
      <p:sp>
        <p:nvSpPr>
          <p:cNvPr id="6" name="Footer Placeholder 5">
            <a:extLst>
              <a:ext uri="{FF2B5EF4-FFF2-40B4-BE49-F238E27FC236}">
                <a16:creationId xmlns:a16="http://schemas.microsoft.com/office/drawing/2014/main" id="{BEF27725-CA72-4F76-8589-899752AA7AB6}"/>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1972742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30</a:t>
            </a:fld>
            <a:endParaRPr lang="en-US" dirty="0"/>
          </a:p>
        </p:txBody>
      </p:sp>
      <p:sp>
        <p:nvSpPr>
          <p:cNvPr id="6" name="Footer Placeholder 5">
            <a:extLst>
              <a:ext uri="{FF2B5EF4-FFF2-40B4-BE49-F238E27FC236}">
                <a16:creationId xmlns:a16="http://schemas.microsoft.com/office/drawing/2014/main" id="{5CF1D714-A613-4587-BC12-E3124552EC11}"/>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807866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
        <p:nvSpPr>
          <p:cNvPr id="6" name="Footer Placeholder 5">
            <a:extLst>
              <a:ext uri="{FF2B5EF4-FFF2-40B4-BE49-F238E27FC236}">
                <a16:creationId xmlns:a16="http://schemas.microsoft.com/office/drawing/2014/main" id="{281EC52B-32E6-4B7F-AB1B-A6341DFB1F95}"/>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377753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32</a:t>
            </a:fld>
            <a:endParaRPr lang="en-US" dirty="0"/>
          </a:p>
        </p:txBody>
      </p:sp>
      <p:sp>
        <p:nvSpPr>
          <p:cNvPr id="6" name="Footer Placeholder 5">
            <a:extLst>
              <a:ext uri="{FF2B5EF4-FFF2-40B4-BE49-F238E27FC236}">
                <a16:creationId xmlns:a16="http://schemas.microsoft.com/office/drawing/2014/main" id="{A4BEFC02-FABD-406D-90B3-0C2CBAC5A4B3}"/>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17939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
        <p:nvSpPr>
          <p:cNvPr id="6" name="Footer Placeholder 5">
            <a:extLst>
              <a:ext uri="{FF2B5EF4-FFF2-40B4-BE49-F238E27FC236}">
                <a16:creationId xmlns:a16="http://schemas.microsoft.com/office/drawing/2014/main" id="{99B2FAB8-98A3-4772-9037-A0E6BFAB18E1}"/>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368427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
        <p:nvSpPr>
          <p:cNvPr id="6" name="Footer Placeholder 5">
            <a:extLst>
              <a:ext uri="{FF2B5EF4-FFF2-40B4-BE49-F238E27FC236}">
                <a16:creationId xmlns:a16="http://schemas.microsoft.com/office/drawing/2014/main" id="{B63F86A0-1804-42DC-8FBA-AAEEC6FE539C}"/>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379462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a:t>
            </a:fld>
            <a:endParaRPr lang="en-US" dirty="0"/>
          </a:p>
        </p:txBody>
      </p:sp>
    </p:spTree>
    <p:extLst>
      <p:ext uri="{BB962C8B-B14F-4D97-AF65-F5344CB8AC3E}">
        <p14:creationId xmlns:p14="http://schemas.microsoft.com/office/powerpoint/2010/main" val="2506390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11</a:t>
            </a:fld>
            <a:endParaRPr lang="en-US"/>
          </a:p>
        </p:txBody>
      </p:sp>
    </p:spTree>
    <p:extLst>
      <p:ext uri="{BB962C8B-B14F-4D97-AF65-F5344CB8AC3E}">
        <p14:creationId xmlns:p14="http://schemas.microsoft.com/office/powerpoint/2010/main" val="395265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12</a:t>
            </a:fld>
            <a:endParaRPr lang="en-US"/>
          </a:p>
        </p:txBody>
      </p:sp>
    </p:spTree>
    <p:extLst>
      <p:ext uri="{BB962C8B-B14F-4D97-AF65-F5344CB8AC3E}">
        <p14:creationId xmlns:p14="http://schemas.microsoft.com/office/powerpoint/2010/main" val="232686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17</a:t>
            </a:fld>
            <a:endParaRPr lang="en-US"/>
          </a:p>
        </p:txBody>
      </p:sp>
    </p:spTree>
    <p:extLst>
      <p:ext uri="{BB962C8B-B14F-4D97-AF65-F5344CB8AC3E}">
        <p14:creationId xmlns:p14="http://schemas.microsoft.com/office/powerpoint/2010/main" val="175271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21</a:t>
            </a:fld>
            <a:endParaRPr lang="en-US"/>
          </a:p>
        </p:txBody>
      </p:sp>
    </p:spTree>
    <p:extLst>
      <p:ext uri="{BB962C8B-B14F-4D97-AF65-F5344CB8AC3E}">
        <p14:creationId xmlns:p14="http://schemas.microsoft.com/office/powerpoint/2010/main" val="393338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1416200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3153C-2D56-4E98-8490-F651F33D0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1109094" y="2154618"/>
            <a:ext cx="9894186" cy="1274382"/>
          </a:xfrm>
          <a:prstGeom prst="rect">
            <a:avLst/>
          </a:prstGeom>
        </p:spPr>
        <p:txBody>
          <a:bodyPr>
            <a:normAutofit/>
          </a:bodyPr>
          <a:lstStyle>
            <a:lvl1pPr marL="0" indent="0">
              <a:buNone/>
              <a:defRPr sz="3600" b="1">
                <a:solidFill>
                  <a:srgbClr val="1A2857"/>
                </a:solidFill>
              </a:defRPr>
            </a:lvl1pPr>
          </a:lstStyle>
          <a:p>
            <a:pPr lvl="0"/>
            <a:r>
              <a:rPr lang="en-US" dirty="0"/>
              <a:t>Presentation Title [Font: Arial Bold, 36pt]</a:t>
            </a:r>
          </a:p>
        </p:txBody>
      </p:sp>
      <p:sp>
        <p:nvSpPr>
          <p:cNvPr id="4" name="Text Placeholder 13">
            <a:extLst>
              <a:ext uri="{FF2B5EF4-FFF2-40B4-BE49-F238E27FC236}">
                <a16:creationId xmlns:a16="http://schemas.microsoft.com/office/drawing/2014/main" id="{A801EBF8-F75D-46C5-A216-FE2C9A724091}"/>
              </a:ext>
            </a:extLst>
          </p:cNvPr>
          <p:cNvSpPr>
            <a:spLocks noGrp="1"/>
          </p:cNvSpPr>
          <p:nvPr>
            <p:ph type="body" sz="quarter" idx="12" hasCustomPrompt="1"/>
          </p:nvPr>
        </p:nvSpPr>
        <p:spPr>
          <a:xfrm>
            <a:off x="1109094" y="3459774"/>
            <a:ext cx="9894186" cy="992483"/>
          </a:xfrm>
          <a:prstGeom prst="rect">
            <a:avLst/>
          </a:prstGeom>
        </p:spPr>
        <p:txBody>
          <a:bodyPr>
            <a:normAutofit/>
          </a:bodyPr>
          <a:lstStyle>
            <a:lvl1pPr marL="0" indent="0">
              <a:buNone/>
              <a:defRPr sz="2800" b="0">
                <a:solidFill>
                  <a:srgbClr val="1A2857"/>
                </a:solidFill>
              </a:defRPr>
            </a:lvl1pPr>
          </a:lstStyle>
          <a:p>
            <a:pPr lvl="0"/>
            <a:r>
              <a:rPr lang="en-US" dirty="0"/>
              <a:t>Presentation Subtitle [Font: Arial, 28pt]</a:t>
            </a:r>
          </a:p>
        </p:txBody>
      </p:sp>
      <p:sp>
        <p:nvSpPr>
          <p:cNvPr id="6" name="TextBox 5">
            <a:extLst>
              <a:ext uri="{FF2B5EF4-FFF2-40B4-BE49-F238E27FC236}">
                <a16:creationId xmlns:a16="http://schemas.microsoft.com/office/drawing/2014/main" id="{1C98D42B-EFE4-44B7-AF68-2071A46BD853}"/>
              </a:ext>
            </a:extLst>
          </p:cNvPr>
          <p:cNvSpPr txBox="1"/>
          <p:nvPr userDrawn="1"/>
        </p:nvSpPr>
        <p:spPr>
          <a:xfrm>
            <a:off x="1109094" y="5843629"/>
            <a:ext cx="99943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mn-lt"/>
                <a:ea typeface="+mn-ea"/>
                <a:cs typeface="+mn-cs"/>
              </a:rPr>
              <a:t>Disclaimer: </a:t>
            </a:r>
            <a:r>
              <a:rPr lang="en-US" sz="1400" i="1" kern="1200" dirty="0">
                <a:solidFill>
                  <a:schemeClr val="tx1"/>
                </a:solidFill>
                <a:effectLst/>
                <a:latin typeface="+mn-lt"/>
                <a:ea typeface="+mn-ea"/>
                <a:cs typeface="+mn-cs"/>
              </a:rPr>
              <a:t>This presentation was prepared by CPSC Staff and may not necessarily reflect the views of the Commission.</a:t>
            </a:r>
          </a:p>
        </p:txBody>
      </p:sp>
      <p:sp>
        <p:nvSpPr>
          <p:cNvPr id="8" name="Text Placeholder 11">
            <a:extLst>
              <a:ext uri="{FF2B5EF4-FFF2-40B4-BE49-F238E27FC236}">
                <a16:creationId xmlns:a16="http://schemas.microsoft.com/office/drawing/2014/main" id="{064B3C8C-83CC-4BE1-91B8-3256D1587200}"/>
              </a:ext>
            </a:extLst>
          </p:cNvPr>
          <p:cNvSpPr>
            <a:spLocks noGrp="1"/>
          </p:cNvSpPr>
          <p:nvPr>
            <p:ph type="body" sz="quarter" idx="14" hasCustomPrompt="1"/>
          </p:nvPr>
        </p:nvSpPr>
        <p:spPr>
          <a:xfrm>
            <a:off x="1109094" y="4474602"/>
            <a:ext cx="5890419" cy="662076"/>
          </a:xfrm>
          <a:prstGeom prst="rect">
            <a:avLst/>
          </a:prstGeom>
        </p:spPr>
        <p:txBody>
          <a:bodyPr>
            <a:normAutofit/>
          </a:bodyPr>
          <a:lstStyle>
            <a:lvl1pPr marL="0" indent="0">
              <a:buNone/>
              <a:defRPr sz="2000">
                <a:solidFill>
                  <a:srgbClr val="1A2857"/>
                </a:solidFill>
                <a:latin typeface="Georgia" panose="02040502050405020303" pitchFamily="18" charset="0"/>
              </a:defRPr>
            </a:lvl1pPr>
          </a:lstStyle>
          <a:p>
            <a:pPr lvl="0"/>
            <a:r>
              <a:rPr lang="en-US" dirty="0"/>
              <a:t>Presented By: Name and Title [Font: Georgia, 20pt]</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3293" y="4621928"/>
            <a:ext cx="1257056" cy="1270000"/>
          </a:xfrm>
          <a:prstGeom prst="rect">
            <a:avLst/>
          </a:prstGeom>
        </p:spPr>
      </p:pic>
      <p:pic>
        <p:nvPicPr>
          <p:cNvPr id="3" name="Picture 2">
            <a:extLst>
              <a:ext uri="{FF2B5EF4-FFF2-40B4-BE49-F238E27FC236}">
                <a16:creationId xmlns:a16="http://schemas.microsoft.com/office/drawing/2014/main" id="{93B87F95-E9A6-4C26-A762-D62618264CD8}"/>
              </a:ext>
            </a:extLst>
          </p:cNvPr>
          <p:cNvPicPr>
            <a:picLocks noChangeAspect="1"/>
          </p:cNvPicPr>
          <p:nvPr userDrawn="1"/>
        </p:nvPicPr>
        <p:blipFill>
          <a:blip r:embed="rId3"/>
          <a:stretch>
            <a:fillRect/>
          </a:stretch>
        </p:blipFill>
        <p:spPr>
          <a:xfrm>
            <a:off x="4561806" y="6018928"/>
            <a:ext cx="3240031" cy="524257"/>
          </a:xfrm>
          <a:prstGeom prst="rect">
            <a:avLst/>
          </a:prstGeom>
        </p:spPr>
      </p:pic>
    </p:spTree>
    <p:extLst>
      <p:ext uri="{BB962C8B-B14F-4D97-AF65-F5344CB8AC3E}">
        <p14:creationId xmlns:p14="http://schemas.microsoft.com/office/powerpoint/2010/main" val="80933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44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054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7828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003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5771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777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Title Slide with 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651C3-4009-4B7E-A643-A0BA6C5770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1109094" y="2154618"/>
            <a:ext cx="7801442" cy="1274382"/>
          </a:xfrm>
          <a:prstGeom prst="rect">
            <a:avLst/>
          </a:prstGeom>
        </p:spPr>
        <p:txBody>
          <a:bodyPr>
            <a:normAutofit/>
          </a:bodyPr>
          <a:lstStyle>
            <a:lvl1pPr marL="0" indent="0">
              <a:buNone/>
              <a:defRPr sz="3600" b="1">
                <a:solidFill>
                  <a:srgbClr val="1A2857"/>
                </a:solidFill>
              </a:defRPr>
            </a:lvl1pPr>
          </a:lstStyle>
          <a:p>
            <a:pPr lvl="0"/>
            <a:r>
              <a:rPr lang="en-US" dirty="0"/>
              <a:t>Presentation Title [Font: Arial Bold, 36pt]</a:t>
            </a:r>
          </a:p>
        </p:txBody>
      </p:sp>
      <p:sp>
        <p:nvSpPr>
          <p:cNvPr id="4" name="Text Placeholder 13">
            <a:extLst>
              <a:ext uri="{FF2B5EF4-FFF2-40B4-BE49-F238E27FC236}">
                <a16:creationId xmlns:a16="http://schemas.microsoft.com/office/drawing/2014/main" id="{A801EBF8-F75D-46C5-A216-FE2C9A724091}"/>
              </a:ext>
            </a:extLst>
          </p:cNvPr>
          <p:cNvSpPr>
            <a:spLocks noGrp="1"/>
          </p:cNvSpPr>
          <p:nvPr>
            <p:ph type="body" sz="quarter" idx="12" hasCustomPrompt="1"/>
          </p:nvPr>
        </p:nvSpPr>
        <p:spPr>
          <a:xfrm>
            <a:off x="1109094" y="3459774"/>
            <a:ext cx="6682761" cy="992483"/>
          </a:xfrm>
          <a:prstGeom prst="rect">
            <a:avLst/>
          </a:prstGeom>
        </p:spPr>
        <p:txBody>
          <a:bodyPr>
            <a:normAutofit/>
          </a:bodyPr>
          <a:lstStyle>
            <a:lvl1pPr marL="0" indent="0">
              <a:buNone/>
              <a:defRPr sz="2800" b="0">
                <a:solidFill>
                  <a:srgbClr val="1A2857"/>
                </a:solidFill>
              </a:defRPr>
            </a:lvl1pPr>
          </a:lstStyle>
          <a:p>
            <a:pPr lvl="0"/>
            <a:r>
              <a:rPr lang="en-US" dirty="0"/>
              <a:t>Presentation Subtitle [Font: Arial, 28pt]</a:t>
            </a:r>
          </a:p>
        </p:txBody>
      </p:sp>
      <p:sp>
        <p:nvSpPr>
          <p:cNvPr id="6" name="TextBox 5">
            <a:extLst>
              <a:ext uri="{FF2B5EF4-FFF2-40B4-BE49-F238E27FC236}">
                <a16:creationId xmlns:a16="http://schemas.microsoft.com/office/drawing/2014/main" id="{1C98D42B-EFE4-44B7-AF68-2071A46BD853}"/>
              </a:ext>
            </a:extLst>
          </p:cNvPr>
          <p:cNvSpPr txBox="1"/>
          <p:nvPr userDrawn="1"/>
        </p:nvSpPr>
        <p:spPr>
          <a:xfrm>
            <a:off x="1109095" y="5583618"/>
            <a:ext cx="50679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mn-lt"/>
                <a:ea typeface="+mn-ea"/>
                <a:cs typeface="+mn-cs"/>
              </a:rPr>
              <a:t>Disclaimer: </a:t>
            </a:r>
            <a:r>
              <a:rPr lang="en-US" sz="1400" i="1" kern="1200" dirty="0">
                <a:solidFill>
                  <a:schemeClr val="tx1"/>
                </a:solidFill>
                <a:effectLst/>
                <a:latin typeface="+mn-lt"/>
                <a:ea typeface="+mn-ea"/>
                <a:cs typeface="+mn-cs"/>
              </a:rPr>
              <a:t>This presentation was prepared by CPSC Staff and may not necessarily reflect the views of the Commission.</a:t>
            </a:r>
          </a:p>
        </p:txBody>
      </p:sp>
      <p:sp>
        <p:nvSpPr>
          <p:cNvPr id="8" name="Text Placeholder 11">
            <a:extLst>
              <a:ext uri="{FF2B5EF4-FFF2-40B4-BE49-F238E27FC236}">
                <a16:creationId xmlns:a16="http://schemas.microsoft.com/office/drawing/2014/main" id="{98D764C1-C1AB-42A7-99E6-DABDF880E3EC}"/>
              </a:ext>
            </a:extLst>
          </p:cNvPr>
          <p:cNvSpPr>
            <a:spLocks noGrp="1"/>
          </p:cNvSpPr>
          <p:nvPr>
            <p:ph type="body" sz="quarter" idx="14" hasCustomPrompt="1"/>
          </p:nvPr>
        </p:nvSpPr>
        <p:spPr>
          <a:xfrm>
            <a:off x="1174410" y="4484534"/>
            <a:ext cx="5890419" cy="662076"/>
          </a:xfrm>
          <a:prstGeom prst="rect">
            <a:avLst/>
          </a:prstGeom>
        </p:spPr>
        <p:txBody>
          <a:bodyPr>
            <a:normAutofit/>
          </a:bodyPr>
          <a:lstStyle>
            <a:lvl1pPr marL="0" indent="0">
              <a:buNone/>
              <a:defRPr sz="2000">
                <a:solidFill>
                  <a:srgbClr val="1A2857"/>
                </a:solidFill>
                <a:latin typeface="Georgia" panose="02040502050405020303" pitchFamily="18" charset="0"/>
              </a:defRPr>
            </a:lvl1pPr>
          </a:lstStyle>
          <a:p>
            <a:pPr lvl="0"/>
            <a:r>
              <a:rPr lang="en-US" dirty="0"/>
              <a:t>Presented By: Name and Title [Font: Georgia, 20pt]</a:t>
            </a:r>
          </a:p>
        </p:txBody>
      </p:sp>
    </p:spTree>
    <p:extLst>
      <p:ext uri="{BB962C8B-B14F-4D97-AF65-F5344CB8AC3E}">
        <p14:creationId xmlns:p14="http://schemas.microsoft.com/office/powerpoint/2010/main" val="279129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a:prstGeom prst="rect">
            <a:avLst/>
          </a:prstGeom>
        </p:spPr>
        <p:txBody>
          <a:bodyPr anchor="ctr"/>
          <a:lstStyle>
            <a:lvl1pPr algn="ctr">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398" y="474833"/>
            <a:ext cx="5638161" cy="1665252"/>
          </a:xfrm>
          <a:prstGeom prst="rect">
            <a:avLst/>
          </a:prstGeom>
        </p:spPr>
        <p:txBody>
          <a:bodyPr>
            <a:normAutofit/>
          </a:bodyPr>
          <a:lstStyle>
            <a:lvl1pPr marL="0" indent="0">
              <a:buNone/>
              <a:defRPr sz="3600" b="1">
                <a:solidFill>
                  <a:srgbClr val="83D4EF"/>
                </a:solidFill>
              </a:defRPr>
            </a:lvl1pPr>
          </a:lstStyle>
          <a:p>
            <a:pPr lvl="0"/>
            <a:r>
              <a:rPr lang="en-US" dirty="0"/>
              <a:t>PAGE TITLE [Font: Arial Bold, 36pt]</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19" y="5353111"/>
            <a:ext cx="3535362" cy="536111"/>
          </a:xfrm>
          <a:prstGeom prst="rect">
            <a:avLst/>
          </a:prstGeom>
        </p:spPr>
        <p:txBody>
          <a:bodyPr>
            <a:noAutofit/>
          </a:bodyPr>
          <a:lstStyle>
            <a:lvl1pPr marL="0" indent="0">
              <a:buNone/>
              <a:defRPr sz="1800">
                <a:solidFill>
                  <a:schemeClr val="bg2"/>
                </a:solidFill>
              </a:defRPr>
            </a:lvl1pPr>
          </a:lstStyle>
          <a:p>
            <a:pPr lvl="0"/>
            <a:r>
              <a:rPr lang="en-US" dirty="0"/>
              <a:t>Call-Outs and important copy goes here. [Font: Arial, 18pt]</a:t>
            </a:r>
          </a:p>
        </p:txBody>
      </p:sp>
      <p:sp>
        <p:nvSpPr>
          <p:cNvPr id="7" name="Text Placeholder 15">
            <a:extLst>
              <a:ext uri="{FF2B5EF4-FFF2-40B4-BE49-F238E27FC236}">
                <a16:creationId xmlns:a16="http://schemas.microsoft.com/office/drawing/2014/main" id="{F5169A82-64DD-4150-9BF3-A1EDAE9D734D}"/>
              </a:ext>
            </a:extLst>
          </p:cNvPr>
          <p:cNvSpPr>
            <a:spLocks noGrp="1"/>
          </p:cNvSpPr>
          <p:nvPr>
            <p:ph type="body" sz="quarter" idx="13" hasCustomPrompt="1"/>
          </p:nvPr>
        </p:nvSpPr>
        <p:spPr>
          <a:xfrm>
            <a:off x="6228398" y="2140086"/>
            <a:ext cx="5638161" cy="2577830"/>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a:prstGeom prst="rect">
            <a:avLst/>
          </a:prstGeo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a:prstGeom prst="rect">
            <a:avLst/>
          </a:prstGeom>
        </p:spPr>
        <p:txBody>
          <a:bodyPr anchor="ctr">
            <a:normAutofit/>
          </a:bodyPr>
          <a:lstStyle>
            <a:lvl1pPr marL="0" indent="0">
              <a:buNone/>
              <a:defRPr sz="3600" b="1">
                <a:solidFill>
                  <a:srgbClr val="83D4EF"/>
                </a:solidFill>
              </a:defRPr>
            </a:lvl1pPr>
          </a:lstStyle>
          <a:p>
            <a:pPr lvl="0"/>
            <a:r>
              <a:rPr lang="en-US" dirty="0"/>
              <a:t>PAGE TITLE [Font: Arial Bold, 36pt]</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3785989" y="2672308"/>
            <a:ext cx="4225897" cy="1513383"/>
          </a:xfrm>
          <a:prstGeom prst="rect">
            <a:avLst/>
          </a:prstGeom>
        </p:spPr>
        <p:txBody>
          <a:bodyPr>
            <a:normAutofit/>
          </a:bodyPr>
          <a:lstStyle>
            <a:lvl1pPr marL="0" indent="0">
              <a:buNone/>
              <a:defRPr sz="3600" b="1">
                <a:solidFill>
                  <a:schemeClr val="bg2"/>
                </a:solidFill>
              </a:defRPr>
            </a:lvl1pPr>
          </a:lstStyle>
          <a:p>
            <a:pPr lvl="0"/>
            <a:r>
              <a:rPr lang="en-US" dirty="0"/>
              <a:t>Pull Out Quote</a:t>
            </a:r>
          </a:p>
          <a:p>
            <a:pPr lvl="0"/>
            <a:r>
              <a:rPr lang="en-US" dirty="0"/>
              <a:t>[Font: Arial, 36pt]</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a:prstGeom prst="rect">
            <a:avLst/>
          </a:prstGeom>
        </p:spPr>
        <p:txBody>
          <a:bodyPr/>
          <a:lstStyle/>
          <a:p>
            <a:r>
              <a:rPr lang="en-US"/>
              <a:t>Click icon to add chart</a:t>
            </a:r>
          </a:p>
        </p:txBody>
      </p:sp>
      <p:sp>
        <p:nvSpPr>
          <p:cNvPr id="9" name="Text Placeholder 13">
            <a:extLst>
              <a:ext uri="{FF2B5EF4-FFF2-40B4-BE49-F238E27FC236}">
                <a16:creationId xmlns:a16="http://schemas.microsoft.com/office/drawing/2014/main" id="{A551068B-124D-4455-95A7-AE2E9C4C2ABC}"/>
              </a:ext>
            </a:extLst>
          </p:cNvPr>
          <p:cNvSpPr>
            <a:spLocks noGrp="1"/>
          </p:cNvSpPr>
          <p:nvPr>
            <p:ph type="body" sz="quarter" idx="12" hasCustomPrompt="1"/>
          </p:nvPr>
        </p:nvSpPr>
        <p:spPr>
          <a:xfrm>
            <a:off x="6228398" y="995363"/>
            <a:ext cx="5638161" cy="2010006"/>
          </a:xfrm>
          <a:prstGeom prst="rect">
            <a:avLst/>
          </a:prstGeom>
        </p:spPr>
        <p:txBody>
          <a:bodyPr>
            <a:normAutofit/>
          </a:bodyPr>
          <a:lstStyle>
            <a:lvl1pPr marL="0" indent="0">
              <a:buNone/>
              <a:defRPr sz="3600" b="1" baseline="0">
                <a:solidFill>
                  <a:schemeClr val="tx1"/>
                </a:solidFill>
              </a:defRPr>
            </a:lvl1pPr>
          </a:lstStyle>
          <a:p>
            <a:pPr lvl="0"/>
            <a:r>
              <a:rPr lang="en-US" dirty="0"/>
              <a:t>PAGE TITLE [Font: Arial Bold]</a:t>
            </a:r>
          </a:p>
        </p:txBody>
      </p:sp>
      <p:sp>
        <p:nvSpPr>
          <p:cNvPr id="5" name="Text Placeholder 15">
            <a:extLst>
              <a:ext uri="{FF2B5EF4-FFF2-40B4-BE49-F238E27FC236}">
                <a16:creationId xmlns:a16="http://schemas.microsoft.com/office/drawing/2014/main" id="{5B48CD34-D747-4D43-88C0-4C9F8405FE69}"/>
              </a:ext>
            </a:extLst>
          </p:cNvPr>
          <p:cNvSpPr>
            <a:spLocks noGrp="1"/>
          </p:cNvSpPr>
          <p:nvPr>
            <p:ph type="body" sz="quarter" idx="13" hasCustomPrompt="1"/>
          </p:nvPr>
        </p:nvSpPr>
        <p:spPr>
          <a:xfrm>
            <a:off x="6228398" y="3258765"/>
            <a:ext cx="5638161" cy="2460997"/>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9FF6E3-F0FB-4D93-87C3-DF7A82423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6572" y="625205"/>
            <a:ext cx="1257056" cy="1270000"/>
          </a:xfrm>
          <a:prstGeom prst="rect">
            <a:avLst/>
          </a:prstGeom>
        </p:spPr>
      </p:pic>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622997" y="2247089"/>
            <a:ext cx="10962751" cy="3912550"/>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82C855DA-8AEF-4FF7-BAF5-185779F2AC8B}"/>
              </a:ext>
            </a:extLst>
          </p:cNvPr>
          <p:cNvSpPr>
            <a:spLocks noGrp="1"/>
          </p:cNvSpPr>
          <p:nvPr>
            <p:ph type="body" sz="quarter" idx="12" hasCustomPrompt="1"/>
          </p:nvPr>
        </p:nvSpPr>
        <p:spPr>
          <a:xfrm>
            <a:off x="630877" y="780328"/>
            <a:ext cx="9446573" cy="1115876"/>
          </a:xfrm>
          <a:prstGeom prst="rect">
            <a:avLst/>
          </a:prstGeom>
        </p:spPr>
        <p:txBody>
          <a:bodyPr>
            <a:normAutofit/>
          </a:bodyPr>
          <a:lstStyle>
            <a:lvl1pPr marL="0" indent="0">
              <a:buNone/>
              <a:defRPr sz="3600" b="1" baseline="0">
                <a:solidFill>
                  <a:schemeClr val="tx1"/>
                </a:solidFill>
              </a:defRPr>
            </a:lvl1pPr>
          </a:lstStyle>
          <a:p>
            <a:pPr lvl="0"/>
            <a:r>
              <a:rPr lang="en-US" dirty="0"/>
              <a:t>PAGE TITLE [Font: Arial Bold, 36pt]</a:t>
            </a:r>
          </a:p>
        </p:txBody>
      </p:sp>
    </p:spTree>
    <p:extLst>
      <p:ext uri="{BB962C8B-B14F-4D97-AF65-F5344CB8AC3E}">
        <p14:creationId xmlns:p14="http://schemas.microsoft.com/office/powerpoint/2010/main" val="237669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Graph 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a:prstGeom prst="rect">
            <a:avLst/>
          </a:prstGeo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467263"/>
            <a:ext cx="3535362" cy="998850"/>
          </a:xfrm>
          <a:prstGeom prst="rect">
            <a:avLst/>
          </a:prstGeom>
        </p:spPr>
        <p:txBody>
          <a:bodyPr>
            <a:noAutofit/>
          </a:bodyPr>
          <a:lstStyle>
            <a:lvl1pPr marL="0" indent="0">
              <a:buNone/>
              <a:defRPr sz="1800" baseline="0">
                <a:solidFill>
                  <a:schemeClr val="bg2"/>
                </a:solidFill>
              </a:defRPr>
            </a:lvl1pPr>
          </a:lstStyle>
          <a:p>
            <a:pPr lvl="0"/>
            <a:r>
              <a:rPr lang="en-US" dirty="0"/>
              <a:t>Call-Outs and important copy goes here: [Font: Arial, 18pt]</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192997" y="485584"/>
            <a:ext cx="5719125" cy="1775313"/>
          </a:xfrm>
          <a:prstGeom prst="rect">
            <a:avLst/>
          </a:prstGeom>
        </p:spPr>
        <p:txBody>
          <a:bodyPr>
            <a:normAutofit/>
          </a:bodyPr>
          <a:lstStyle>
            <a:lvl1pPr marL="0" indent="0">
              <a:buNone/>
              <a:defRPr sz="3600" b="1">
                <a:solidFill>
                  <a:schemeClr val="tx1"/>
                </a:solidFill>
              </a:defRPr>
            </a:lvl1pPr>
          </a:lstStyle>
          <a:p>
            <a:pPr lvl="0"/>
            <a:r>
              <a:rPr lang="en-US" dirty="0"/>
              <a:t>PAGE TITLE [Font: Arial Bold, 36pt]</a:t>
            </a:r>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a:prstGeom prst="rect">
            <a:avLst/>
          </a:prstGeom>
        </p:spPr>
        <p:txBody>
          <a:bodyPr/>
          <a:lstStyle/>
          <a:p>
            <a:r>
              <a:rPr lang="en-US"/>
              <a:t>Click icon to add chart</a:t>
            </a:r>
          </a:p>
        </p:txBody>
      </p:sp>
      <p:sp>
        <p:nvSpPr>
          <p:cNvPr id="10" name="Text Placeholder 15">
            <a:extLst>
              <a:ext uri="{FF2B5EF4-FFF2-40B4-BE49-F238E27FC236}">
                <a16:creationId xmlns:a16="http://schemas.microsoft.com/office/drawing/2014/main" id="{04075FE0-0D5E-46DF-ABEF-4C6EDBDD21BD}"/>
              </a:ext>
            </a:extLst>
          </p:cNvPr>
          <p:cNvSpPr>
            <a:spLocks noGrp="1"/>
          </p:cNvSpPr>
          <p:nvPr>
            <p:ph type="body" sz="quarter" idx="13" hasCustomPrompt="1"/>
          </p:nvPr>
        </p:nvSpPr>
        <p:spPr>
          <a:xfrm>
            <a:off x="6192997" y="2445720"/>
            <a:ext cx="5638161" cy="1676631"/>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4035241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495788"/>
            <a:ext cx="3769042" cy="2044019"/>
          </a:xfrm>
          <a:prstGeom prst="rect">
            <a:avLst/>
          </a:prstGeom>
        </p:spPr>
        <p:txBody>
          <a:bodyPr>
            <a:normAutofit/>
          </a:bodyPr>
          <a:lstStyle>
            <a:lvl1pPr marL="0" indent="0">
              <a:buNone/>
              <a:defRPr sz="3600" b="1">
                <a:solidFill>
                  <a:schemeClr val="bg2"/>
                </a:solidFill>
              </a:defRPr>
            </a:lvl1pPr>
          </a:lstStyle>
          <a:p>
            <a:pPr lvl="0"/>
            <a:r>
              <a:rPr lang="en-US" dirty="0"/>
              <a:t>PAGE TITLE [Font: Arial, 36pt]</a:t>
            </a:r>
          </a:p>
        </p:txBody>
      </p:sp>
      <p:sp>
        <p:nvSpPr>
          <p:cNvPr id="6" name="Text Placeholder 15">
            <a:extLst>
              <a:ext uri="{FF2B5EF4-FFF2-40B4-BE49-F238E27FC236}">
                <a16:creationId xmlns:a16="http://schemas.microsoft.com/office/drawing/2014/main" id="{A49D5FB3-D84E-404E-999D-BD66674F9A67}"/>
              </a:ext>
            </a:extLst>
          </p:cNvPr>
          <p:cNvSpPr>
            <a:spLocks noGrp="1"/>
          </p:cNvSpPr>
          <p:nvPr>
            <p:ph type="body" sz="quarter" idx="13" hasCustomPrompt="1"/>
          </p:nvPr>
        </p:nvSpPr>
        <p:spPr>
          <a:xfrm>
            <a:off x="4859891" y="389105"/>
            <a:ext cx="6905070" cy="6060333"/>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405277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50" r:id="rId3"/>
    <p:sldLayoutId id="2147483656" r:id="rId4"/>
    <p:sldLayoutId id="2147483652" r:id="rId5"/>
    <p:sldLayoutId id="2147483655" r:id="rId6"/>
    <p:sldLayoutId id="2147483676" r:id="rId7"/>
    <p:sldLayoutId id="2147483651" r:id="rId8"/>
    <p:sldLayoutId id="2147483649" r:id="rId9"/>
    <p:sldLayoutId id="2147483654" r:id="rId10"/>
    <p:sldLayoutId id="2147483678" r:id="rId11"/>
    <p:sldLayoutId id="2147483679" r:id="rId12"/>
    <p:sldLayoutId id="2147483680" r:id="rId13"/>
    <p:sldLayoutId id="2147483681" r:id="rId14"/>
    <p:sldLayoutId id="2147483682" r:id="rId15"/>
    <p:sldLayoutId id="2147483683" r:id="rId16"/>
  </p:sldLayoutIdLst>
  <p:txStyles>
    <p:titleStyle>
      <a:lvl1pPr eaLnBrk="1" hangingPunct="1">
        <a:defRPr sz="3600" b="1">
          <a:solidFill>
            <a:srgbClr val="83D4EF"/>
          </a:solidFill>
          <a:latin typeface="Arial" panose="020B060402020202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hyperlink" Target="https://www.ecfr.gov/current/title-16/part-1236#p-1236.2(b)(15)(ii)"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hyperlink" Target="about:blank"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hyperlink" Target="about:blank" TargetMode="External"/><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hyperlink" Target="https://www.cpsc.gov/Business--Manufacturing/Business-Education/Business-Guidance/Crib-Bumpers" TargetMode="External"/><Relationship Id="rId3" Type="http://schemas.openxmlformats.org/officeDocument/2006/relationships/hyperlink" Target="https://www.federalregister.gov/documents/2023/08/16/2023-17350/ban-of-inclined-sleepers-for-infants" TargetMode="External"/><Relationship Id="rId7" Type="http://schemas.openxmlformats.org/officeDocument/2006/relationships/hyperlink" Target="https://www.ecfr.gov/current/title-16/chapter-II/subchapter-B/part-1309"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www.cpsc.gov/Business--Manufacturing/Business-Education/Business-Guidance/Inclined-Sleepers" TargetMode="External"/><Relationship Id="rId5" Type="http://schemas.openxmlformats.org/officeDocument/2006/relationships/hyperlink" Target="https://www.federalregister.gov/documents/2023/08/14/2023-17355/ban-of-crib-bumpers" TargetMode="External"/><Relationship Id="rId4" Type="http://schemas.openxmlformats.org/officeDocument/2006/relationships/hyperlink" Target="https://www.ecfr.gov/current/title-16/chapter-II/subchapter-B/part-131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about:blank" TargetMode="External"/><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www.cpsc.gov/s3fs-public/Flammability%20of%20Clothing%20Textiles%20Test%20Manual_1610.pdf" TargetMode="External"/><Relationship Id="rId5" Type="http://schemas.openxmlformats.org/officeDocument/2006/relationships/hyperlink" Target="https://www.cpsc.gov/s3fs-public/Laboratory-test-manual-16-CFR-Part-1610-Ch.pdf?MhtbUWNy6jmOPx9b6f.RErt.n.2n_d_h" TargetMode="External"/><Relationship Id="rId4" Type="http://schemas.openxmlformats.org/officeDocument/2006/relationships/hyperlink" Target="https://www.govinfo.gov/content/pkg/CFR-2017-title16-vol2/pdf/CFR-2017-title16-vol2.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28.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png"/><Relationship Id="rId5" Type="http://schemas.openxmlformats.org/officeDocument/2006/relationships/hyperlink" Target="about:blank" TargetMode="External"/><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spcBef>
                <a:spcPct val="50000"/>
              </a:spcBef>
            </a:pPr>
            <a:r>
              <a:rPr lang="zh-CN" altLang="en-US" sz="2400" dirty="0">
                <a:effectLst/>
                <a:latin typeface="SimSun" panose="02010600030101010101" pitchFamily="2" charset="-122"/>
                <a:ea typeface="SimSun" panose="02010600030101010101" pitchFamily="2" charset="-122"/>
              </a:rPr>
              <a:t>这些幻灯片重点介绍了美国的主要产品安全规定以供讨论。这些文字</a:t>
            </a:r>
            <a:r>
              <a:rPr lang="zh-CN" sz="2400" dirty="0">
                <a:effectLst/>
                <a:latin typeface="SimSun" panose="02010600030101010101" pitchFamily="2" charset="-122"/>
                <a:ea typeface="SimSun" panose="02010600030101010101" pitchFamily="2" charset="-122"/>
                <a:cs typeface="SimSun" panose="02010600030101010101" pitchFamily="2" charset="-122"/>
              </a:rPr>
              <a:t>不是法律规定或政策的全面声明，不应作为这种目的的依据。</a:t>
            </a:r>
            <a:r>
              <a:rPr lang="zh-CN" altLang="en-US" sz="2400" dirty="0">
                <a:effectLst/>
                <a:latin typeface="SimSun" panose="02010600030101010101" pitchFamily="2" charset="-122"/>
                <a:ea typeface="SimSun" panose="02010600030101010101" pitchFamily="2" charset="-122"/>
              </a:rPr>
              <a:t>而且，随着时间的推移，这些幻灯片可能无法反映最新的信息。</a:t>
            </a:r>
            <a:r>
              <a:rPr lang="zh-CN" sz="2400" dirty="0">
                <a:effectLst/>
                <a:latin typeface="SimSun" panose="02010600030101010101" pitchFamily="2" charset="-122"/>
                <a:ea typeface="SimSun" panose="02010600030101010101" pitchFamily="2" charset="-122"/>
                <a:cs typeface="SimSun" panose="02010600030101010101" pitchFamily="2" charset="-122"/>
              </a:rPr>
              <a:t>在做出可能影响进入美国商业的产品的安全性和合规性的决策时，应查阅美国法律法规的官方版本以及已发布的</a:t>
            </a:r>
            <a:r>
              <a:rPr lang="zh-CN" sz="2400" dirty="0">
                <a:effectLst/>
                <a:latin typeface="SimSun" panose="02010600030101010101" pitchFamily="2" charset="-122"/>
                <a:ea typeface="SimSun" panose="02010600030101010101" pitchFamily="2" charset="-122"/>
              </a:rPr>
              <a:t>美国消费品安全委员会的</a:t>
            </a:r>
            <a:r>
              <a:rPr lang="zh-CN" sz="2400" dirty="0">
                <a:effectLst/>
                <a:latin typeface="SimSun" panose="02010600030101010101" pitchFamily="2" charset="-122"/>
                <a:ea typeface="SimSun" panose="02010600030101010101" pitchFamily="2" charset="-122"/>
                <a:cs typeface="SimSun" panose="02010600030101010101" pitchFamily="2" charset="-122"/>
              </a:rPr>
              <a:t>指南。请注意，在讲演文末尾提供了参考资料。</a:t>
            </a:r>
            <a:endParaRPr lang="en-US" altLang="zh-CN" sz="2400" dirty="0">
              <a:effectLst/>
              <a:latin typeface="SimSun" panose="02010600030101010101" pitchFamily="2" charset="-122"/>
              <a:ea typeface="SimSun" panose="02010600030101010101" pitchFamily="2" charset="-122"/>
              <a:cs typeface="SimSun" panose="02010600030101010101" pitchFamily="2" charset="-122"/>
            </a:endParaRPr>
          </a:p>
        </p:txBody>
      </p:sp>
    </p:spTree>
    <p:extLst>
      <p:ext uri="{BB962C8B-B14F-4D97-AF65-F5344CB8AC3E}">
        <p14:creationId xmlns:p14="http://schemas.microsoft.com/office/powerpoint/2010/main" val="186184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50244" y="1742173"/>
            <a:ext cx="9743048" cy="4191125"/>
          </a:xfrm>
        </p:spPr>
        <p:txBody>
          <a:bodyPr/>
          <a:lstStyle/>
          <a:p>
            <a:pPr marL="0" indent="0">
              <a:buNone/>
            </a:pPr>
            <a:r>
              <a:rPr lang="zh-CN" altLang="en-US" sz="2400" dirty="0">
                <a:latin typeface="SimSun" panose="02010600030101010101" pitchFamily="2" charset="-122"/>
                <a:ea typeface="SimSun" panose="02010600030101010101" pitchFamily="2" charset="-122"/>
              </a:rPr>
              <a:t>例子：</a:t>
            </a:r>
            <a:endParaRPr lang="en-US" sz="2400" dirty="0">
              <a:latin typeface="SimSun" panose="02010600030101010101" pitchFamily="2" charset="-122"/>
              <a:ea typeface="SimSun" panose="02010600030101010101" pitchFamily="2" charset="-122"/>
            </a:endParaRPr>
          </a:p>
          <a:p>
            <a:pPr marL="0" indent="0">
              <a:buNone/>
            </a:pPr>
            <a:endParaRPr lang="en-US" sz="2400" dirty="0">
              <a:latin typeface="SimSun" panose="02010600030101010101" pitchFamily="2" charset="-122"/>
              <a:ea typeface="SimSun" panose="02010600030101010101" pitchFamily="2" charset="-122"/>
            </a:endParaRPr>
          </a:p>
          <a:p>
            <a:pPr algn="l" rtl="0">
              <a:buFont typeface="Wingdings" panose="05000000000000000000" pitchFamily="2" charset="2"/>
              <a:buChar char="v"/>
            </a:pPr>
            <a:r>
              <a:rPr lang="zh-CN" sz="2400" b="0" i="0" u="none" baseline="0" dirty="0">
                <a:latin typeface="SimSun" panose="02010600030101010101" pitchFamily="2" charset="-122"/>
                <a:ea typeface="SimSun" panose="02010600030101010101" pitchFamily="2" charset="-122"/>
              </a:rPr>
              <a:t>作为婴儿睡觉的地方而营销或作为预期用途的婴儿躺椅</a:t>
            </a:r>
            <a:r>
              <a:rPr lang="en-US" sz="2400" dirty="0">
                <a:highlight>
                  <a:srgbClr val="FFFF00"/>
                </a:highlight>
                <a:latin typeface="SimSun" panose="02010600030101010101" pitchFamily="2" charset="-122"/>
                <a:ea typeface="SimSun" panose="02010600030101010101" pitchFamily="2" charset="-122"/>
              </a:rPr>
              <a:t> </a:t>
            </a:r>
            <a:endParaRPr lang="en-US" sz="2400" strike="dblStrike"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婴儿箱</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床上婴儿床</a:t>
            </a:r>
            <a:endParaRPr lang="en-US" sz="2400" dirty="0">
              <a:latin typeface="SimSun" panose="02010600030101010101" pitchFamily="2" charset="-122"/>
              <a:ea typeface="SimSun" panose="02010600030101010101" pitchFamily="2" charset="-122"/>
            </a:endParaRPr>
          </a:p>
          <a:p>
            <a:pPr algn="l" rtl="0">
              <a:buFont typeface="Wingdings" panose="05000000000000000000" pitchFamily="2" charset="2"/>
              <a:buChar char="v"/>
            </a:pPr>
            <a:r>
              <a:rPr lang="zh-CN" sz="2400" b="0" i="0" u="none" baseline="0" dirty="0">
                <a:latin typeface="SimSun" panose="02010600030101010101" pitchFamily="2" charset="-122"/>
                <a:ea typeface="SimSun" panose="02010600030101010101" pitchFamily="2" charset="-122"/>
              </a:rPr>
              <a:t>婴儿躺椅、婴儿睡巢和婴儿舱</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硬边和硬框没有支架或者腿的便携式摇篮</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各种设计的带软垫或者边网的旅行摇篮</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婴儿帐篷</a:t>
            </a:r>
            <a:endParaRPr lang="en-US" sz="2400" dirty="0">
              <a:latin typeface="SimSun" panose="02010600030101010101" pitchFamily="2" charset="-122"/>
              <a:ea typeface="SimSun" panose="02010600030101010101" pitchFamily="2" charset="-122"/>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zh-CN" altLang="en-US" dirty="0">
                <a:latin typeface="SimSun" panose="02010600030101010101" pitchFamily="2" charset="-122"/>
                <a:ea typeface="SimSun" panose="02010600030101010101" pitchFamily="2" charset="-122"/>
              </a:rPr>
              <a:t>定义婴儿睡眠产品</a:t>
            </a:r>
            <a:endParaRPr lang="en-US" dirty="0">
              <a:latin typeface="SimSun" panose="02010600030101010101" pitchFamily="2" charset="-122"/>
              <a:ea typeface="SimSun" panose="02010600030101010101" pitchFamily="2" charset="-122"/>
            </a:endParaRPr>
          </a:p>
        </p:txBody>
      </p:sp>
      <p:pic>
        <p:nvPicPr>
          <p:cNvPr id="8" name="Picture 7">
            <a:extLst>
              <a:ext uri="{FF2B5EF4-FFF2-40B4-BE49-F238E27FC236}">
                <a16:creationId xmlns:a16="http://schemas.microsoft.com/office/drawing/2014/main" id="{42C9F437-C080-4703-8A88-817D12A9183D}"/>
              </a:ext>
            </a:extLst>
          </p:cNvPr>
          <p:cNvPicPr>
            <a:picLocks noChangeAspect="1"/>
          </p:cNvPicPr>
          <p:nvPr/>
        </p:nvPicPr>
        <p:blipFill rotWithShape="1">
          <a:blip r:embed="rId4"/>
          <a:srcRect t="8662"/>
          <a:stretch/>
        </p:blipFill>
        <p:spPr>
          <a:xfrm>
            <a:off x="9045517" y="4535665"/>
            <a:ext cx="2495550" cy="1505084"/>
          </a:xfrm>
          <a:prstGeom prst="rect">
            <a:avLst/>
          </a:prstGeom>
        </p:spPr>
      </p:pic>
      <p:pic>
        <p:nvPicPr>
          <p:cNvPr id="9" name="2024_06_07_12_19_26">
            <a:hlinkClick r:id="" action="ppaction://media"/>
            <a:extLst>
              <a:ext uri="{FF2B5EF4-FFF2-40B4-BE49-F238E27FC236}">
                <a16:creationId xmlns:a16="http://schemas.microsoft.com/office/drawing/2014/main" id="{684D9FA6-799B-2519-6956-3E64284D0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0470" y="301625"/>
            <a:ext cx="548640" cy="548640"/>
          </a:xfrm>
          <a:prstGeom prst="rect">
            <a:avLst/>
          </a:prstGeom>
        </p:spPr>
      </p:pic>
    </p:spTree>
    <p:extLst>
      <p:ext uri="{BB962C8B-B14F-4D97-AF65-F5344CB8AC3E}">
        <p14:creationId xmlns:p14="http://schemas.microsoft.com/office/powerpoint/2010/main" val="13260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14624" y="1930790"/>
            <a:ext cx="10367141" cy="3912550"/>
          </a:xfrm>
        </p:spPr>
        <p:txBody>
          <a:bodyPr/>
          <a:lstStyle/>
          <a:p>
            <a:pPr marL="0" marR="0" indent="0">
              <a:lnSpc>
                <a:spcPct val="107000"/>
              </a:lnSpc>
              <a:spcBef>
                <a:spcPts val="0"/>
              </a:spcBef>
              <a:spcAft>
                <a:spcPts val="800"/>
              </a:spcAft>
              <a:buNone/>
            </a:pPr>
            <a:r>
              <a:rPr lang="zh-CN" sz="2400" b="0" i="0" u="none" baseline="0" dirty="0">
                <a:latin typeface="+mj-lt"/>
                <a:ea typeface="SimSun" panose="02010600030101010101" pitchFamily="2" charset="-122"/>
              </a:rPr>
              <a:t>CPSC</a:t>
            </a:r>
            <a:r>
              <a:rPr lang="zh-CN" sz="2400" b="0" i="0" u="none" baseline="0" dirty="0">
                <a:latin typeface="SimSun" panose="02010600030101010101" pitchFamily="2" charset="-122"/>
                <a:ea typeface="SimSun" panose="02010600030101010101" pitchFamily="2" charset="-122"/>
              </a:rPr>
              <a:t>将利用所有可用信息评估产品的营销和预期用途，以确定该产品是否用于睡眠。 </a:t>
            </a:r>
            <a:r>
              <a:rPr lang="zh-CN" sz="2400" b="0" i="0" u="none" baseline="0" dirty="0">
                <a:latin typeface="+mj-lt"/>
                <a:ea typeface="SimSun" panose="02010600030101010101" pitchFamily="2" charset="-122"/>
              </a:rPr>
              <a:t>CPSC</a:t>
            </a:r>
            <a:r>
              <a:rPr lang="zh-CN" altLang="en-US" sz="2400" b="0" i="0" u="none" baseline="0" dirty="0">
                <a:latin typeface="SimSun" panose="02010600030101010101" pitchFamily="2" charset="-122"/>
                <a:ea typeface="SimSun" panose="02010600030101010101" pitchFamily="2" charset="-122"/>
              </a:rPr>
              <a:t>会考虑下列因素，包括：</a:t>
            </a:r>
            <a:endParaRPr lang="en-US" sz="2400" dirty="0">
              <a:effectLst/>
              <a:latin typeface="SimSun" panose="02010600030101010101" pitchFamily="2" charset="-122"/>
              <a:ea typeface="SimSun" panose="02010600030101010101" pitchFamily="2" charset="-122"/>
            </a:endParaRPr>
          </a:p>
          <a:p>
            <a:pPr lvl="1" algn="l" rtl="0">
              <a:lnSpc>
                <a:spcPct val="107000"/>
              </a:lnSpc>
              <a:buFont typeface="Wingdings" panose="05000000000000000000" pitchFamily="2" charset="2"/>
              <a:buChar char="v"/>
            </a:pPr>
            <a:r>
              <a:rPr lang="zh-CN" sz="2400" b="0" i="0" u="none" baseline="0" dirty="0">
                <a:effectLst/>
                <a:latin typeface="SimSun" panose="02010600030101010101" pitchFamily="2" charset="-122"/>
                <a:ea typeface="SimSun" panose="02010600030101010101" pitchFamily="2" charset="-122"/>
              </a:rPr>
              <a:t>营销、广告、标签和包装材料 </a:t>
            </a:r>
            <a:endParaRPr lang="en-US" dirty="0">
              <a:effectLst/>
              <a:latin typeface="SimSun" panose="02010600030101010101" pitchFamily="2" charset="-122"/>
              <a:ea typeface="SimSun" panose="02010600030101010101" pitchFamily="2" charset="-122"/>
            </a:endParaRPr>
          </a:p>
          <a:p>
            <a:pPr lvl="1">
              <a:lnSpc>
                <a:spcPct val="107000"/>
              </a:lnSpc>
              <a:buFont typeface="Wingdings" panose="05000000000000000000" pitchFamily="2" charset="2"/>
              <a:buChar char="v"/>
            </a:pPr>
            <a:r>
              <a:rPr lang="zh-CN" altLang="en-US" dirty="0">
                <a:effectLst/>
                <a:latin typeface="SimSun" panose="02010600030101010101" pitchFamily="2" charset="-122"/>
                <a:ea typeface="SimSun" panose="02010600030101010101" pitchFamily="2" charset="-122"/>
              </a:rPr>
              <a:t>产品设计</a:t>
            </a:r>
            <a:endParaRPr lang="en-US" dirty="0">
              <a:effectLst/>
              <a:latin typeface="SimSun" panose="02010600030101010101" pitchFamily="2" charset="-122"/>
              <a:ea typeface="SimSun" panose="02010600030101010101" pitchFamily="2" charset="-122"/>
            </a:endParaRPr>
          </a:p>
          <a:p>
            <a:pPr lvl="1">
              <a:lnSpc>
                <a:spcPct val="107000"/>
              </a:lnSpc>
              <a:spcAft>
                <a:spcPts val="800"/>
              </a:spcAft>
              <a:buFont typeface="Wingdings" panose="05000000000000000000" pitchFamily="2" charset="2"/>
              <a:buChar char="v"/>
            </a:pPr>
            <a:r>
              <a:rPr lang="zh-CN" altLang="en-US" dirty="0">
                <a:latin typeface="SimSun" panose="02010600030101010101" pitchFamily="2" charset="-122"/>
                <a:ea typeface="SimSun" panose="02010600030101010101" pitchFamily="2" charset="-122"/>
              </a:rPr>
              <a:t>可预见</a:t>
            </a:r>
            <a:r>
              <a:rPr lang="zh-CN" altLang="en-US" dirty="0">
                <a:effectLst/>
                <a:latin typeface="SimSun" panose="02010600030101010101" pitchFamily="2" charset="-122"/>
                <a:ea typeface="SimSun" panose="02010600030101010101" pitchFamily="2" charset="-122"/>
              </a:rPr>
              <a:t>的消费者使用或误用</a:t>
            </a:r>
            <a:endParaRPr lang="en-US" dirty="0">
              <a:latin typeface="SimSun" panose="02010600030101010101" pitchFamily="2" charset="-122"/>
              <a:ea typeface="SimSun" panose="02010600030101010101" pitchFamily="2" charset="-122"/>
            </a:endParaRPr>
          </a:p>
          <a:p>
            <a:pPr marL="0" indent="0" algn="l" rtl="0">
              <a:lnSpc>
                <a:spcPct val="107000"/>
              </a:lnSpc>
              <a:spcAft>
                <a:spcPts val="800"/>
              </a:spcAft>
              <a:buNone/>
            </a:pPr>
            <a:r>
              <a:rPr lang="zh-CN" sz="2400" b="0" u="none" baseline="0" dirty="0">
                <a:effectLst/>
                <a:latin typeface="SimSun" panose="02010600030101010101" pitchFamily="2" charset="-122"/>
                <a:ea typeface="SimSun" panose="02010600030101010101" pitchFamily="2" charset="-122"/>
              </a:rPr>
              <a:t>简单地重</a:t>
            </a:r>
            <a:r>
              <a:rPr lang="zh-CN" altLang="en-US" sz="2400" b="0" u="none" baseline="0" dirty="0">
                <a:effectLst/>
                <a:latin typeface="SimSun" panose="02010600030101010101" pitchFamily="2" charset="-122"/>
                <a:ea typeface="SimSun" panose="02010600030101010101" pitchFamily="2" charset="-122"/>
              </a:rPr>
              <a:t>新</a:t>
            </a:r>
            <a:r>
              <a:rPr lang="zh-CN" sz="2400" b="0" u="none" baseline="0" dirty="0">
                <a:effectLst/>
                <a:latin typeface="SimSun" panose="02010600030101010101" pitchFamily="2" charset="-122"/>
                <a:ea typeface="SimSun" panose="02010600030101010101" pitchFamily="2" charset="-122"/>
              </a:rPr>
              <a:t>命名或重新贴上非睡眠用途产品的标签不太可能成为规避法规的依据。</a:t>
            </a:r>
          </a:p>
          <a:p>
            <a:pPr marL="0" marR="0" indent="0">
              <a:lnSpc>
                <a:spcPct val="107000"/>
              </a:lnSpc>
              <a:spcBef>
                <a:spcPts val="0"/>
              </a:spcBef>
              <a:spcAft>
                <a:spcPts val="800"/>
              </a:spcAft>
              <a:buNone/>
            </a:pPr>
            <a:endParaRPr lang="en-US" sz="2400" dirty="0">
              <a:effectLst/>
              <a:ea typeface="Calibri" panose="020F0502020204030204" pitchFamily="34" charset="0"/>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52461" y="668818"/>
            <a:ext cx="9840118" cy="1115876"/>
          </a:xfrm>
        </p:spPr>
        <p:txBody>
          <a:bodyPr>
            <a:normAutofit/>
          </a:bodyPr>
          <a:lstStyle/>
          <a:p>
            <a:pPr algn="l" rtl="0"/>
            <a:r>
              <a:rPr lang="zh-CN" sz="3600" b="1" i="0" u="none" baseline="0" dirty="0">
                <a:latin typeface="SimSun" panose="02010600030101010101" pitchFamily="2" charset="-122"/>
                <a:ea typeface="SimSun" panose="02010600030101010101" pitchFamily="2" charset="-122"/>
              </a:rPr>
              <a:t>婴儿睡眠产品：范围界定</a:t>
            </a:r>
          </a:p>
        </p:txBody>
      </p:sp>
      <p:pic>
        <p:nvPicPr>
          <p:cNvPr id="2" name="2024_06_07_12_22_47">
            <a:hlinkClick r:id="" action="ppaction://media"/>
            <a:extLst>
              <a:ext uri="{FF2B5EF4-FFF2-40B4-BE49-F238E27FC236}">
                <a16:creationId xmlns:a16="http://schemas.microsoft.com/office/drawing/2014/main" id="{C7F26ADD-DA95-0F63-56E0-4DBE56C1E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267758"/>
            <a:ext cx="548640" cy="548640"/>
          </a:xfrm>
          <a:prstGeom prst="rect">
            <a:avLst/>
          </a:prstGeom>
        </p:spPr>
      </p:pic>
    </p:spTree>
    <p:extLst>
      <p:ext uri="{BB962C8B-B14F-4D97-AF65-F5344CB8AC3E}">
        <p14:creationId xmlns:p14="http://schemas.microsoft.com/office/powerpoint/2010/main" val="144754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36605" y="2257663"/>
            <a:ext cx="10763365" cy="3912550"/>
          </a:xfrm>
        </p:spPr>
        <p:txBody>
          <a:bodyPr/>
          <a:lstStyle/>
          <a:p>
            <a:pPr marL="0" indent="0">
              <a:buNone/>
            </a:pPr>
            <a:r>
              <a:rPr lang="zh-CN" sz="2400" dirty="0">
                <a:effectLst/>
                <a:latin typeface="SimSun" panose="02010600030101010101" pitchFamily="2" charset="-122"/>
                <a:ea typeface="SimSun" panose="02010600030101010101" pitchFamily="2" charset="-122"/>
                <a:cs typeface="Times New Roman" panose="02020603050405020304" pitchFamily="18" charset="0"/>
              </a:rPr>
              <a:t>如果与产品相关的任何材料描绘了婴儿、动物或卡通人物正在睡觉、打瞌睡、做梦或小睡，美国消费品安全委员会工作人员会将其解释为暗示该产品是用于婴儿睡眠的市场营销和</a:t>
            </a:r>
            <a:r>
              <a:rPr lang="en-US" sz="2400" dirty="0">
                <a:effectLst/>
                <a:latin typeface="SimSun" panose="02010600030101010101" pitchFamily="2" charset="-122"/>
                <a:ea typeface="SimSun" panose="02010600030101010101" pitchFamily="2" charset="-122"/>
                <a:cs typeface="Times New Roman" panose="02020603050405020304" pitchFamily="18" charset="0"/>
              </a:rPr>
              <a:t>/</a:t>
            </a:r>
            <a:r>
              <a:rPr lang="zh-CN" sz="2400" dirty="0">
                <a:effectLst/>
                <a:latin typeface="SimSun" panose="02010600030101010101" pitchFamily="2" charset="-122"/>
                <a:ea typeface="SimSun" panose="02010600030101010101" pitchFamily="2" charset="-122"/>
                <a:cs typeface="Times New Roman" panose="02020603050405020304" pitchFamily="18" charset="0"/>
              </a:rPr>
              <a:t>或旨在用于婴儿睡眠。</a:t>
            </a:r>
            <a:endParaRPr lang="en-US" sz="2400" dirty="0">
              <a:latin typeface="SimSun" panose="02010600030101010101" pitchFamily="2" charset="-122"/>
              <a:ea typeface="SimSun" panose="02010600030101010101" pitchFamily="2" charset="-122"/>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52461" y="668818"/>
            <a:ext cx="9731774" cy="1115876"/>
          </a:xfrm>
        </p:spPr>
        <p:txBody>
          <a:bodyPr>
            <a:normAutofit/>
          </a:bodyPr>
          <a:lstStyle/>
          <a:p>
            <a:r>
              <a:rPr lang="zh-CN" altLang="en-US" dirty="0">
                <a:latin typeface="SimSun" panose="02010600030101010101" pitchFamily="2" charset="-122"/>
                <a:ea typeface="SimSun" panose="02010600030101010101" pitchFamily="2" charset="-122"/>
              </a:rPr>
              <a:t>婴儿睡眠产品：范围确定</a:t>
            </a:r>
            <a:endParaRPr lang="en-US" dirty="0">
              <a:latin typeface="SimSun" panose="02010600030101010101" pitchFamily="2" charset="-122"/>
              <a:ea typeface="SimSun" panose="02010600030101010101" pitchFamily="2" charset="-122"/>
            </a:endParaRPr>
          </a:p>
        </p:txBody>
      </p:sp>
      <p:pic>
        <p:nvPicPr>
          <p:cNvPr id="3" name="Picture 2">
            <a:extLst>
              <a:ext uri="{FF2B5EF4-FFF2-40B4-BE49-F238E27FC236}">
                <a16:creationId xmlns:a16="http://schemas.microsoft.com/office/drawing/2014/main" id="{433E8E74-13FF-415C-B6F7-9BCA607DEFB0}"/>
              </a:ext>
            </a:extLst>
          </p:cNvPr>
          <p:cNvPicPr>
            <a:picLocks noChangeAspect="1"/>
          </p:cNvPicPr>
          <p:nvPr/>
        </p:nvPicPr>
        <p:blipFill>
          <a:blip r:embed="rId5"/>
          <a:stretch>
            <a:fillRect/>
          </a:stretch>
        </p:blipFill>
        <p:spPr>
          <a:xfrm>
            <a:off x="1497658" y="3762139"/>
            <a:ext cx="2756784" cy="2408074"/>
          </a:xfrm>
          <a:prstGeom prst="rect">
            <a:avLst/>
          </a:prstGeom>
        </p:spPr>
      </p:pic>
      <p:pic>
        <p:nvPicPr>
          <p:cNvPr id="11" name="Picture 10">
            <a:extLst>
              <a:ext uri="{FF2B5EF4-FFF2-40B4-BE49-F238E27FC236}">
                <a16:creationId xmlns:a16="http://schemas.microsoft.com/office/drawing/2014/main" id="{DE16C89C-F8C8-49F7-B6C8-F24A5F6D3967}"/>
              </a:ext>
            </a:extLst>
          </p:cNvPr>
          <p:cNvPicPr>
            <a:picLocks noChangeAspect="1"/>
          </p:cNvPicPr>
          <p:nvPr/>
        </p:nvPicPr>
        <p:blipFill>
          <a:blip r:embed="rId6"/>
          <a:stretch>
            <a:fillRect/>
          </a:stretch>
        </p:blipFill>
        <p:spPr>
          <a:xfrm>
            <a:off x="8845113" y="3990588"/>
            <a:ext cx="2323514" cy="2198594"/>
          </a:xfrm>
          <a:prstGeom prst="rect">
            <a:avLst/>
          </a:prstGeom>
        </p:spPr>
      </p:pic>
      <p:pic>
        <p:nvPicPr>
          <p:cNvPr id="15" name="Picture 14">
            <a:extLst>
              <a:ext uri="{FF2B5EF4-FFF2-40B4-BE49-F238E27FC236}">
                <a16:creationId xmlns:a16="http://schemas.microsoft.com/office/drawing/2014/main" id="{2916366B-298C-4217-936B-E859E5505D2A}"/>
              </a:ext>
            </a:extLst>
          </p:cNvPr>
          <p:cNvPicPr>
            <a:picLocks noChangeAspect="1"/>
          </p:cNvPicPr>
          <p:nvPr/>
        </p:nvPicPr>
        <p:blipFill>
          <a:blip r:embed="rId7"/>
          <a:stretch>
            <a:fillRect/>
          </a:stretch>
        </p:blipFill>
        <p:spPr>
          <a:xfrm>
            <a:off x="5502006" y="4442699"/>
            <a:ext cx="2275199" cy="1294371"/>
          </a:xfrm>
          <a:prstGeom prst="rect">
            <a:avLst/>
          </a:prstGeom>
        </p:spPr>
      </p:pic>
      <p:pic>
        <p:nvPicPr>
          <p:cNvPr id="2" name="2024_06_07_12_25_16">
            <a:hlinkClick r:id="" action="ppaction://media"/>
            <a:extLst>
              <a:ext uri="{FF2B5EF4-FFF2-40B4-BE49-F238E27FC236}">
                <a16:creationId xmlns:a16="http://schemas.microsoft.com/office/drawing/2014/main" id="{EF8D36C3-B3FC-9E45-176A-B142145D14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301625"/>
            <a:ext cx="548640" cy="548640"/>
          </a:xfrm>
          <a:prstGeom prst="rect">
            <a:avLst/>
          </a:prstGeom>
        </p:spPr>
      </p:pic>
    </p:spTree>
    <p:extLst>
      <p:ext uri="{BB962C8B-B14F-4D97-AF65-F5344CB8AC3E}">
        <p14:creationId xmlns:p14="http://schemas.microsoft.com/office/powerpoint/2010/main" val="30836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715718" y="2165122"/>
            <a:ext cx="10398483" cy="3912550"/>
          </a:xfrm>
        </p:spPr>
        <p:txBody>
          <a:bodyPr/>
          <a:lstStyle/>
          <a:p>
            <a:pPr algn="l" rtl="0">
              <a:spcBef>
                <a:spcPts val="600"/>
              </a:spcBef>
              <a:spcAft>
                <a:spcPts val="600"/>
              </a:spcAft>
            </a:pPr>
            <a:r>
              <a:rPr lang="zh-CN" sz="2800" b="0" i="0" u="none" baseline="0" dirty="0">
                <a:latin typeface="SimSun" panose="02010600030101010101" pitchFamily="2" charset="-122"/>
                <a:ea typeface="SimSun" panose="02010600030101010101" pitchFamily="2" charset="-122"/>
              </a:rPr>
              <a:t>2021年《婴儿安全睡眠法》(</a:t>
            </a:r>
            <a:r>
              <a:rPr lang="zh-CN" sz="2800" b="0" i="0" u="none" baseline="0" dirty="0">
                <a:latin typeface="+mj-lt"/>
                <a:ea typeface="SimSun" panose="02010600030101010101" pitchFamily="2" charset="-122"/>
              </a:rPr>
              <a:t>SSBA</a:t>
            </a:r>
            <a:r>
              <a:rPr lang="zh-CN" sz="2800" b="0" i="0" u="none" baseline="0" dirty="0">
                <a:latin typeface="SimSun" panose="02010600030101010101" pitchFamily="2" charset="-122"/>
                <a:ea typeface="SimSun" panose="02010600030101010101" pitchFamily="2" charset="-122"/>
              </a:rPr>
              <a:t>) (</a:t>
            </a:r>
            <a:r>
              <a:rPr lang="zh-CN" sz="2800" b="0" i="0" u="none" baseline="0" dirty="0">
                <a:latin typeface="+mj-lt"/>
                <a:ea typeface="SimSun" panose="02010600030101010101" pitchFamily="2" charset="-122"/>
              </a:rPr>
              <a:t>PL </a:t>
            </a:r>
            <a:r>
              <a:rPr lang="zh-CN" sz="2800" b="0" i="0" u="none" baseline="0" dirty="0">
                <a:latin typeface="SimSun" panose="02010600030101010101" pitchFamily="2" charset="-122"/>
                <a:ea typeface="SimSun" panose="02010600030101010101" pitchFamily="2" charset="-122"/>
              </a:rPr>
              <a:t>117-126) 禁止使用倾斜式婴儿睡床和</a:t>
            </a:r>
            <a:r>
              <a:rPr lang="zh-CN" sz="2800" b="0" i="0" u="none" baseline="0" dirty="0">
                <a:solidFill>
                  <a:srgbClr val="FF0000"/>
                </a:solidFill>
                <a:latin typeface="SimSun" panose="02010600030101010101" pitchFamily="2" charset="-122"/>
                <a:ea typeface="SimSun" panose="02010600030101010101" pitchFamily="2" charset="-122"/>
              </a:rPr>
              <a:t>多种</a:t>
            </a:r>
            <a:r>
              <a:rPr lang="zh-CN" sz="2800" b="0" i="0" u="none" baseline="0" dirty="0">
                <a:latin typeface="SimSun" panose="02010600030101010101" pitchFamily="2" charset="-122"/>
                <a:ea typeface="SimSun" panose="02010600030101010101" pitchFamily="2" charset="-122"/>
              </a:rPr>
              <a:t>婴儿</a:t>
            </a:r>
            <a:r>
              <a:rPr lang="zh-CN" altLang="en-US" sz="2800" b="0" i="0" u="none" baseline="0" dirty="0">
                <a:latin typeface="SimSun" panose="02010600030101010101" pitchFamily="2" charset="-122"/>
                <a:ea typeface="SimSun" panose="02010600030101010101" pitchFamily="2" charset="-122"/>
              </a:rPr>
              <a:t>床</a:t>
            </a:r>
            <a:r>
              <a:rPr lang="zh-CN" sz="2800" b="0" i="0" u="none" baseline="0" dirty="0">
                <a:latin typeface="SimSun" panose="02010600030101010101" pitchFamily="2" charset="-122"/>
                <a:ea typeface="SimSun" panose="02010600030101010101" pitchFamily="2" charset="-122"/>
              </a:rPr>
              <a:t>床围。</a:t>
            </a:r>
            <a:endParaRPr lang="en-US" sz="2800" dirty="0">
              <a:latin typeface="SimSun" panose="02010600030101010101" pitchFamily="2" charset="-122"/>
              <a:ea typeface="SimSun" panose="02010600030101010101" pitchFamily="2" charset="-122"/>
            </a:endParaRPr>
          </a:p>
          <a:p>
            <a:pPr algn="l">
              <a:spcBef>
                <a:spcPts val="600"/>
              </a:spcBef>
              <a:spcAft>
                <a:spcPts val="600"/>
              </a:spcAft>
            </a:pPr>
            <a:r>
              <a:rPr lang="zh-CN" altLang="en-US" sz="2800" dirty="0">
                <a:latin typeface="SimSun" panose="02010600030101010101" pitchFamily="2" charset="-122"/>
                <a:ea typeface="SimSun" panose="02010600030101010101" pitchFamily="2" charset="-122"/>
              </a:rPr>
              <a:t>销售、提出销售、为销售而制造、商业分销这些产品或将其进口到美国均属违法。</a:t>
            </a:r>
          </a:p>
          <a:p>
            <a:pPr algn="l">
              <a:spcBef>
                <a:spcPts val="600"/>
              </a:spcBef>
              <a:spcAft>
                <a:spcPts val="600"/>
              </a:spcAft>
            </a:pPr>
            <a:r>
              <a:rPr lang="zh-CN" altLang="en-US" sz="2800" dirty="0">
                <a:latin typeface="SimSun" panose="02010600030101010101" pitchFamily="2" charset="-122"/>
                <a:ea typeface="SimSun" panose="02010600030101010101" pitchFamily="2" charset="-122"/>
              </a:rPr>
              <a:t>生效日期：</a:t>
            </a:r>
            <a:r>
              <a:rPr lang="en-US" altLang="zh-CN" sz="2800" dirty="0">
                <a:latin typeface="SimSun" panose="02010600030101010101" pitchFamily="2" charset="-122"/>
                <a:ea typeface="SimSun" panose="02010600030101010101" pitchFamily="2" charset="-122"/>
              </a:rPr>
              <a:t>2022</a:t>
            </a:r>
            <a:r>
              <a:rPr lang="zh-CN" altLang="en-US" sz="2800" dirty="0">
                <a:latin typeface="SimSun" panose="02010600030101010101" pitchFamily="2" charset="-122"/>
                <a:ea typeface="SimSun" panose="02010600030101010101" pitchFamily="2" charset="-122"/>
              </a:rPr>
              <a:t>年</a:t>
            </a:r>
            <a:r>
              <a:rPr lang="en-US" altLang="zh-CN" sz="2800" dirty="0">
                <a:latin typeface="SimSun" panose="02010600030101010101" pitchFamily="2" charset="-122"/>
                <a:ea typeface="SimSun" panose="02010600030101010101" pitchFamily="2" charset="-122"/>
              </a:rPr>
              <a:t>11</a:t>
            </a:r>
            <a:r>
              <a:rPr lang="zh-CN" altLang="en-US" sz="2800" dirty="0">
                <a:latin typeface="SimSun" panose="02010600030101010101" pitchFamily="2" charset="-122"/>
                <a:ea typeface="SimSun" panose="02010600030101010101" pitchFamily="2" charset="-122"/>
              </a:rPr>
              <a:t>月</a:t>
            </a:r>
            <a:r>
              <a:rPr lang="en-US" altLang="zh-CN" sz="2800" dirty="0">
                <a:latin typeface="SimSun" panose="02010600030101010101" pitchFamily="2" charset="-122"/>
                <a:ea typeface="SimSun" panose="02010600030101010101" pitchFamily="2" charset="-122"/>
              </a:rPr>
              <a:t>12</a:t>
            </a:r>
            <a:r>
              <a:rPr lang="zh-CN" altLang="en-US" sz="2800" dirty="0">
                <a:latin typeface="SimSun" panose="02010600030101010101" pitchFamily="2" charset="-122"/>
                <a:ea typeface="SimSun" panose="02010600030101010101" pitchFamily="2" charset="-122"/>
              </a:rPr>
              <a:t>日（无论生产日期是什么时间）</a:t>
            </a:r>
          </a:p>
          <a:p>
            <a:pPr marL="0" indent="0" algn="l">
              <a:buNone/>
            </a:pPr>
            <a:endParaRPr lang="en-US" sz="20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en-US" dirty="0">
                <a:latin typeface="SimSun" panose="02010600030101010101" pitchFamily="2" charset="-122"/>
                <a:ea typeface="SimSun" panose="02010600030101010101" pitchFamily="2" charset="-122"/>
              </a:rPr>
              <a:t>2021</a:t>
            </a:r>
            <a:r>
              <a:rPr lang="zh-CN" altLang="en-US" dirty="0">
                <a:latin typeface="SimSun" panose="02010600030101010101" pitchFamily="2" charset="-122"/>
                <a:ea typeface="SimSun" panose="02010600030101010101" pitchFamily="2" charset="-122"/>
              </a:rPr>
              <a:t>年</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婴儿安全睡眠法</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概述</a:t>
            </a:r>
            <a:endParaRPr lang="en-US" dirty="0">
              <a:latin typeface="SimSun" panose="02010600030101010101" pitchFamily="2" charset="-122"/>
              <a:ea typeface="SimSun" panose="02010600030101010101" pitchFamily="2" charset="-122"/>
            </a:endParaRPr>
          </a:p>
        </p:txBody>
      </p:sp>
      <p:pic>
        <p:nvPicPr>
          <p:cNvPr id="2" name="2024_06_07_12_28_33">
            <a:hlinkClick r:id="" action="ppaction://media"/>
            <a:extLst>
              <a:ext uri="{FF2B5EF4-FFF2-40B4-BE49-F238E27FC236}">
                <a16:creationId xmlns:a16="http://schemas.microsoft.com/office/drawing/2014/main" id="{07D11E94-8D3E-C4A9-321F-BFFF104FBD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312914"/>
            <a:ext cx="548640" cy="548640"/>
          </a:xfrm>
          <a:prstGeom prst="rect">
            <a:avLst/>
          </a:prstGeom>
        </p:spPr>
      </p:pic>
    </p:spTree>
    <p:extLst>
      <p:ext uri="{BB962C8B-B14F-4D97-AF65-F5344CB8AC3E}">
        <p14:creationId xmlns:p14="http://schemas.microsoft.com/office/powerpoint/2010/main" val="190941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3"/>
          </p:nvPr>
        </p:nvSpPr>
        <p:spPr>
          <a:xfrm>
            <a:off x="622997" y="693335"/>
            <a:ext cx="10962751" cy="520954"/>
          </a:xfrm>
        </p:spPr>
        <p:txBody>
          <a:bodyPr>
            <a:noAutofit/>
          </a:bodyPr>
          <a:lstStyle/>
          <a:p>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婴儿安全睡眠法</a:t>
            </a:r>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禁止婴儿倾斜式睡床</a:t>
            </a:r>
            <a:endParaRPr lang="en-US" sz="3600" b="1" dirty="0">
              <a:solidFill>
                <a:schemeClr val="tx2"/>
              </a:solidFill>
              <a:latin typeface="SimSun" panose="02010600030101010101" pitchFamily="2" charset="-122"/>
              <a:ea typeface="SimSun" panose="02010600030101010101" pitchFamily="2" charset="-122"/>
            </a:endParaRPr>
          </a:p>
        </p:txBody>
      </p:sp>
      <p:sp>
        <p:nvSpPr>
          <p:cNvPr id="7" name="Text Placeholder 5">
            <a:extLst>
              <a:ext uri="{FF2B5EF4-FFF2-40B4-BE49-F238E27FC236}">
                <a16:creationId xmlns:a16="http://schemas.microsoft.com/office/drawing/2014/main" id="{9F3CFB44-D992-4A88-ADD7-16684B3BDDEB}"/>
              </a:ext>
            </a:extLst>
          </p:cNvPr>
          <p:cNvSpPr txBox="1">
            <a:spLocks/>
          </p:cNvSpPr>
          <p:nvPr/>
        </p:nvSpPr>
        <p:spPr>
          <a:xfrm>
            <a:off x="622997" y="1664069"/>
            <a:ext cx="5248885" cy="2762157"/>
          </a:xfrm>
          <a:prstGeom prst="rect">
            <a:avLst/>
          </a:prstGeom>
        </p:spPr>
        <p:txBody>
          <a:bodyPr/>
          <a:lstStyle>
            <a:lvl1pPr marL="457200" indent="-457200" eaLnBrk="1" hangingPunct="1">
              <a:buClr>
                <a:schemeClr val="tx2"/>
              </a:buClr>
              <a:buFont typeface="Arial" panose="020B0604020202020204" pitchFamily="34" charset="0"/>
              <a:buChar char="•"/>
              <a:defRPr sz="3000" b="0" i="0">
                <a:solidFill>
                  <a:srgbClr val="1A2857"/>
                </a:solidFill>
                <a:latin typeface="Arial" panose="020B0604020202020204" pitchFamily="34" charset="0"/>
                <a:ea typeface="+mn-ea"/>
                <a:cs typeface="Arial" panose="020B0604020202020204" pitchFamily="34" charset="0"/>
              </a:defRPr>
            </a:lvl1pPr>
            <a:lvl2pPr marL="800100" indent="-342900" eaLnBrk="1" hangingPunct="1">
              <a:buClr>
                <a:schemeClr val="tx2"/>
              </a:buClr>
              <a:buFont typeface="Arial" panose="020B0604020202020204" pitchFamily="34" charset="0"/>
              <a:buChar char="•"/>
              <a:defRPr sz="2400" b="0" i="0">
                <a:solidFill>
                  <a:srgbClr val="1A2857"/>
                </a:solidFill>
                <a:latin typeface="Arial" panose="020B0604020202020204" pitchFamily="34" charset="0"/>
                <a:ea typeface="+mn-ea"/>
                <a:cs typeface="Arial" panose="020B0604020202020204" pitchFamily="34" charset="0"/>
              </a:defRPr>
            </a:lvl2pPr>
            <a:lvl3pPr marL="1257300" indent="-34290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3pPr>
            <a:lvl4pPr marL="1657350" indent="-2857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4pPr>
            <a:lvl5pPr marL="2000250" indent="-1714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zh-CN" sz="2800" b="0" i="0" u="none" kern="0" baseline="0" dirty="0">
                <a:latin typeface="SimSun" panose="02010600030101010101" pitchFamily="2" charset="-122"/>
                <a:ea typeface="SimSun" panose="02010600030101010101" pitchFamily="2" charset="-122"/>
              </a:rPr>
              <a:t>从</a:t>
            </a:r>
            <a:r>
              <a:rPr lang="zh-CN" sz="2800" b="0" i="0" u="none" kern="0" baseline="0" dirty="0">
                <a:solidFill>
                  <a:srgbClr val="FF0000"/>
                </a:solidFill>
                <a:latin typeface="SimSun" panose="02010600030101010101" pitchFamily="2" charset="-122"/>
                <a:ea typeface="SimSun" panose="02010600030101010101" pitchFamily="2" charset="-122"/>
              </a:rPr>
              <a:t>头到脚</a:t>
            </a:r>
            <a:r>
              <a:rPr lang="zh-CN" sz="2800" b="0" i="0" u="none" kern="0" baseline="0" dirty="0">
                <a:latin typeface="SimSun" panose="02010600030101010101" pitchFamily="2" charset="-122"/>
                <a:ea typeface="SimSun" panose="02010600030101010101" pitchFamily="2" charset="-122"/>
              </a:rPr>
              <a:t>的睡眠面倾斜度大于10度 </a:t>
            </a:r>
          </a:p>
          <a:p>
            <a:pPr marL="0" indent="0">
              <a:buNone/>
            </a:pPr>
            <a:endParaRPr lang="en-US" sz="2800" kern="0" dirty="0">
              <a:latin typeface="SimSun" panose="02010600030101010101" pitchFamily="2" charset="-122"/>
              <a:ea typeface="SimSun" panose="02010600030101010101" pitchFamily="2" charset="-122"/>
            </a:endParaRPr>
          </a:p>
          <a:p>
            <a:r>
              <a:rPr lang="zh-CN" sz="2800" b="0" i="0" u="none" kern="0" baseline="0" dirty="0">
                <a:latin typeface="SimSun" panose="02010600030101010101" pitchFamily="2" charset="-122"/>
                <a:ea typeface="SimSun" panose="02010600030101010101" pitchFamily="2" charset="-122"/>
              </a:rPr>
              <a:t>为1岁以下婴儿提供睡眠环境作为预期用途、营销和设计的睡床</a:t>
            </a:r>
          </a:p>
        </p:txBody>
      </p:sp>
      <p:pic>
        <p:nvPicPr>
          <p:cNvPr id="11" name="Picture 10">
            <a:extLst>
              <a:ext uri="{FF2B5EF4-FFF2-40B4-BE49-F238E27FC236}">
                <a16:creationId xmlns:a16="http://schemas.microsoft.com/office/drawing/2014/main" id="{B879C2FA-96B3-43A7-82DA-3E865C19D64E}"/>
              </a:ext>
            </a:extLst>
          </p:cNvPr>
          <p:cNvPicPr>
            <a:picLocks noChangeAspect="1"/>
          </p:cNvPicPr>
          <p:nvPr/>
        </p:nvPicPr>
        <p:blipFill>
          <a:blip r:embed="rId4"/>
          <a:stretch>
            <a:fillRect/>
          </a:stretch>
        </p:blipFill>
        <p:spPr>
          <a:xfrm>
            <a:off x="6067465" y="3008573"/>
            <a:ext cx="2800350" cy="3219450"/>
          </a:xfrm>
          <a:prstGeom prst="rect">
            <a:avLst/>
          </a:prstGeom>
        </p:spPr>
      </p:pic>
      <p:cxnSp>
        <p:nvCxnSpPr>
          <p:cNvPr id="13" name="Straight Connector 12">
            <a:extLst>
              <a:ext uri="{FF2B5EF4-FFF2-40B4-BE49-F238E27FC236}">
                <a16:creationId xmlns:a16="http://schemas.microsoft.com/office/drawing/2014/main" id="{98058765-336F-45F7-AFB2-2E80D257AE35}"/>
              </a:ext>
            </a:extLst>
          </p:cNvPr>
          <p:cNvCxnSpPr>
            <a:cxnSpLocks/>
          </p:cNvCxnSpPr>
          <p:nvPr/>
        </p:nvCxnSpPr>
        <p:spPr>
          <a:xfrm>
            <a:off x="6067465" y="3110753"/>
            <a:ext cx="0" cy="1075765"/>
          </a:xfrm>
          <a:prstGeom prst="line">
            <a:avLst/>
          </a:prstGeom>
          <a:ln w="19050"/>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552D8867-82BE-46B0-8FB3-EE82DD8D9939}"/>
              </a:ext>
            </a:extLst>
          </p:cNvPr>
          <p:cNvPicPr>
            <a:picLocks noChangeAspect="1"/>
          </p:cNvPicPr>
          <p:nvPr/>
        </p:nvPicPr>
        <p:blipFill>
          <a:blip r:embed="rId5"/>
          <a:stretch>
            <a:fillRect/>
          </a:stretch>
        </p:blipFill>
        <p:spPr>
          <a:xfrm>
            <a:off x="8866036" y="1465301"/>
            <a:ext cx="2573779" cy="3179891"/>
          </a:xfrm>
          <a:prstGeom prst="rect">
            <a:avLst/>
          </a:prstGeom>
        </p:spPr>
      </p:pic>
      <p:pic>
        <p:nvPicPr>
          <p:cNvPr id="2" name="2024_06_07_12_29_26">
            <a:hlinkClick r:id="" action="ppaction://media"/>
            <a:extLst>
              <a:ext uri="{FF2B5EF4-FFF2-40B4-BE49-F238E27FC236}">
                <a16:creationId xmlns:a16="http://schemas.microsoft.com/office/drawing/2014/main" id="{B33F8A65-19CF-9086-24DF-BF04CDA8E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5748" y="403225"/>
            <a:ext cx="548640" cy="548640"/>
          </a:xfrm>
          <a:prstGeom prst="rect">
            <a:avLst/>
          </a:prstGeom>
        </p:spPr>
      </p:pic>
    </p:spTree>
    <p:extLst>
      <p:ext uri="{BB962C8B-B14F-4D97-AF65-F5344CB8AC3E}">
        <p14:creationId xmlns:p14="http://schemas.microsoft.com/office/powerpoint/2010/main" val="159228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2CC67-4EDE-8EE0-48C7-A258889757E6}"/>
              </a:ext>
            </a:extLst>
          </p:cNvPr>
          <p:cNvSpPr>
            <a:spLocks noGrp="1"/>
          </p:cNvSpPr>
          <p:nvPr>
            <p:ph type="body" sz="quarter" idx="13"/>
          </p:nvPr>
        </p:nvSpPr>
        <p:spPr>
          <a:xfrm>
            <a:off x="184048" y="2032320"/>
            <a:ext cx="11409580" cy="3991204"/>
          </a:xfrm>
        </p:spPr>
        <p:txBody>
          <a:bodyPr/>
          <a:lstStyle/>
          <a:p>
            <a:pPr algn="l" rtl="0"/>
            <a:r>
              <a:rPr lang="zh-CN" sz="2800" b="0" i="0" u="none" baseline="0" dirty="0">
                <a:effectLst/>
                <a:latin typeface="SimSun" panose="02010600030101010101" pitchFamily="2" charset="-122"/>
                <a:ea typeface="SimSun" panose="02010600030101010101" pitchFamily="2" charset="-122"/>
              </a:rPr>
              <a:t>CPSC工作人员建议使用</a:t>
            </a:r>
            <a:r>
              <a:rPr lang="zh-CN" sz="2800" b="0" i="0" u="sng" baseline="0" dirty="0">
                <a:solidFill>
                  <a:srgbClr val="FF0000"/>
                </a:solidFill>
                <a:effectLst/>
                <a:latin typeface="+mj-lt"/>
                <a:ea typeface="SimSun" panose="02010600030101010101" pitchFamily="2" charset="-122"/>
                <a:hlinkClick r:id="rId4">
                  <a:extLst>
                    <a:ext uri="{A12FA001-AC4F-418D-AE19-62706E023703}">
                      <ahyp:hlinkClr xmlns:ahyp="http://schemas.microsoft.com/office/drawing/2018/hyperlinkcolor" val="tx"/>
                    </a:ext>
                  </a:extLst>
                </a:hlinkClick>
              </a:rPr>
              <a:t>16 CFR § 1236.2(b)(15)(ii)</a:t>
            </a:r>
            <a:r>
              <a:rPr lang="zh-CN" sz="2800" b="0" i="0" u="none" baseline="0" dirty="0">
                <a:effectLst/>
                <a:latin typeface="SimSun" panose="02010600030101010101" pitchFamily="2" charset="-122"/>
                <a:ea typeface="SimSun" panose="02010600030101010101" pitchFamily="2" charset="-122"/>
              </a:rPr>
              <a:t>中所述的相同测试方法测量婴儿从头到脚相对于水平面的最大座椅靠背/睡眠面的角度。 </a:t>
            </a:r>
          </a:p>
          <a:p>
            <a:endParaRPr lang="en-US" sz="2400" dirty="0"/>
          </a:p>
          <a:p>
            <a:pPr algn="l" rtl="0"/>
            <a:r>
              <a:rPr lang="zh-CN" sz="2800" b="0" i="0" u="none" baseline="0" dirty="0">
                <a:effectLst/>
                <a:latin typeface="SimSun" panose="02010600030101010101" pitchFamily="2" charset="-122"/>
                <a:ea typeface="SimSun" panose="02010600030101010101" pitchFamily="2" charset="-122"/>
              </a:rPr>
              <a:t>如果座椅靠背/睡眠面角度大于10度的产品的预期用途、营销和设计是为1岁以下婴儿提供睡觉的地方，则禁止销售。 </a:t>
            </a:r>
            <a:endParaRPr lang="zh-CN" sz="2800" dirty="0">
              <a:latin typeface="SimSun" panose="02010600030101010101" pitchFamily="2" charset="-122"/>
              <a:ea typeface="SimSun" panose="02010600030101010101" pitchFamily="2" charset="-122"/>
            </a:endParaRPr>
          </a:p>
          <a:p>
            <a:pPr marL="0" indent="0">
              <a:buNone/>
            </a:pPr>
            <a:endParaRPr lang="en-US" sz="2400" b="0" i="0" dirty="0">
              <a:effectLst/>
            </a:endParaRPr>
          </a:p>
        </p:txBody>
      </p:sp>
      <p:sp>
        <p:nvSpPr>
          <p:cNvPr id="3" name="Text Placeholder 2">
            <a:extLst>
              <a:ext uri="{FF2B5EF4-FFF2-40B4-BE49-F238E27FC236}">
                <a16:creationId xmlns:a16="http://schemas.microsoft.com/office/drawing/2014/main" id="{649B5DE7-5636-DD11-8FC9-DAD2FAB7E14D}"/>
              </a:ext>
            </a:extLst>
          </p:cNvPr>
          <p:cNvSpPr>
            <a:spLocks noGrp="1"/>
          </p:cNvSpPr>
          <p:nvPr>
            <p:ph type="body" sz="quarter" idx="12"/>
          </p:nvPr>
        </p:nvSpPr>
        <p:spPr>
          <a:xfrm>
            <a:off x="75502" y="285226"/>
            <a:ext cx="10001950" cy="1610978"/>
          </a:xfrm>
        </p:spPr>
        <p:txBody>
          <a:bodyPr>
            <a:normAutofit/>
          </a:bodyPr>
          <a:lstStyle/>
          <a:p>
            <a:pPr algn="l" rtl="0"/>
            <a:r>
              <a:rPr lang="zh-CN" b="1" i="0" u="none" baseline="0" dirty="0">
                <a:latin typeface="SimSun" panose="02010600030101010101" pitchFamily="2" charset="-122"/>
                <a:ea typeface="SimSun" panose="02010600030101010101" pitchFamily="2" charset="-122"/>
              </a:rPr>
              <a:t>确定产品是否有</a:t>
            </a:r>
            <a:r>
              <a:rPr lang="zh-CN" altLang="en-US" dirty="0">
                <a:latin typeface="SimSun" panose="02010600030101010101" pitchFamily="2" charset="-122"/>
                <a:ea typeface="SimSun" panose="02010600030101010101" pitchFamily="2" charset="-122"/>
              </a:rPr>
              <a:t>受</a:t>
            </a:r>
            <a:r>
              <a:rPr lang="zh-CN" b="1" i="0" u="none" baseline="0" dirty="0">
                <a:latin typeface="SimSun" panose="02010600030101010101" pitchFamily="2" charset="-122"/>
                <a:ea typeface="SimSun" panose="02010600030101010101" pitchFamily="2" charset="-122"/>
              </a:rPr>
              <a:t>联邦产品安全</a:t>
            </a:r>
            <a:r>
              <a:rPr lang="zh-CN" altLang="en-US" dirty="0">
                <a:latin typeface="SimSun" panose="02010600030101010101" pitchFamily="2" charset="-122"/>
                <a:ea typeface="SimSun" panose="02010600030101010101" pitchFamily="2" charset="-122"/>
              </a:rPr>
              <a:t>规定</a:t>
            </a:r>
            <a:endParaRPr lang="en-US" altLang="zh-CN" dirty="0">
              <a:latin typeface="SimSun" panose="02010600030101010101" pitchFamily="2" charset="-122"/>
              <a:ea typeface="SimSun" panose="02010600030101010101" pitchFamily="2" charset="-122"/>
            </a:endParaRPr>
          </a:p>
          <a:p>
            <a:pPr algn="l" rtl="0"/>
            <a:r>
              <a:rPr lang="zh-CN" altLang="en-US" dirty="0">
                <a:latin typeface="SimSun" panose="02010600030101010101" pitchFamily="2" charset="-122"/>
                <a:ea typeface="SimSun" panose="02010600030101010101" pitchFamily="2" charset="-122"/>
              </a:rPr>
              <a:t>管辖的</a:t>
            </a:r>
            <a:r>
              <a:rPr lang="zh-CN" b="1" i="0" u="none" baseline="0" dirty="0">
                <a:latin typeface="SimSun" panose="02010600030101010101" pitchFamily="2" charset="-122"/>
                <a:ea typeface="SimSun" panose="02010600030101010101" pitchFamily="2" charset="-122"/>
              </a:rPr>
              <a:t>倾斜</a:t>
            </a:r>
            <a:r>
              <a:rPr lang="zh-CN" altLang="en-US" b="1" i="0" u="none" baseline="0" dirty="0">
                <a:latin typeface="SimSun" panose="02010600030101010101" pitchFamily="2" charset="-122"/>
                <a:ea typeface="SimSun" panose="02010600030101010101" pitchFamily="2" charset="-122"/>
              </a:rPr>
              <a:t>度</a:t>
            </a:r>
            <a:endParaRPr lang="zh-CN" dirty="0">
              <a:latin typeface="SimSun" panose="02010600030101010101" pitchFamily="2" charset="-122"/>
              <a:ea typeface="SimSun" panose="02010600030101010101" pitchFamily="2" charset="-122"/>
            </a:endParaRPr>
          </a:p>
          <a:p>
            <a:endParaRPr lang="en-US" sz="2700" dirty="0"/>
          </a:p>
        </p:txBody>
      </p:sp>
      <p:sp>
        <p:nvSpPr>
          <p:cNvPr id="5" name="Slide Number Placeholder 7">
            <a:extLst>
              <a:ext uri="{FF2B5EF4-FFF2-40B4-BE49-F238E27FC236}">
                <a16:creationId xmlns:a16="http://schemas.microsoft.com/office/drawing/2014/main" id="{C3511A4D-FA23-28BA-9FA4-810DD77F72E5}"/>
              </a:ext>
            </a:extLst>
          </p:cNvPr>
          <p:cNvSpPr txBox="1">
            <a:spLocks/>
          </p:cNvSpPr>
          <p:nvPr/>
        </p:nvSpPr>
        <p:spPr>
          <a:xfrm>
            <a:off x="8850428" y="6159640"/>
            <a:ext cx="2743200" cy="4131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54D444D4-1632-440F-8E52-86D734130533}" type="slidenum">
              <a:rPr lang="en-US" smtClean="0"/>
              <a:pPr/>
              <a:t>15</a:t>
            </a:fld>
            <a:endParaRPr lang="en-US" dirty="0"/>
          </a:p>
        </p:txBody>
      </p:sp>
      <p:pic>
        <p:nvPicPr>
          <p:cNvPr id="4" name="2024_06_07_12_31_34">
            <a:hlinkClick r:id="" action="ppaction://media"/>
            <a:extLst>
              <a:ext uri="{FF2B5EF4-FFF2-40B4-BE49-F238E27FC236}">
                <a16:creationId xmlns:a16="http://schemas.microsoft.com/office/drawing/2014/main" id="{481FA654-DC1A-5B83-8052-7AE5C1FDF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7054" y="285226"/>
            <a:ext cx="548640" cy="548640"/>
          </a:xfrm>
          <a:prstGeom prst="rect">
            <a:avLst/>
          </a:prstGeom>
        </p:spPr>
      </p:pic>
    </p:spTree>
    <p:extLst>
      <p:ext uri="{BB962C8B-B14F-4D97-AF65-F5344CB8AC3E}">
        <p14:creationId xmlns:p14="http://schemas.microsoft.com/office/powerpoint/2010/main" val="22645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3"/>
          </p:nvPr>
        </p:nvSpPr>
        <p:spPr/>
        <p:txBody>
          <a:bodyPr>
            <a:normAutofit/>
          </a:bodyPr>
          <a:lstStyle/>
          <a:p>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婴儿安全睡眠法</a:t>
            </a:r>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：婴儿床床围</a:t>
            </a:r>
            <a:endParaRPr lang="en-US" sz="3600" b="1" dirty="0">
              <a:solidFill>
                <a:schemeClr val="tx2"/>
              </a:solidFill>
              <a:latin typeface="SimSun" panose="02010600030101010101" pitchFamily="2" charset="-122"/>
              <a:ea typeface="SimSun" panose="02010600030101010101" pitchFamily="2" charset="-122"/>
            </a:endParaRPr>
          </a:p>
          <a:p>
            <a:endParaRPr lang="en-US" b="1" dirty="0">
              <a:solidFill>
                <a:schemeClr val="tx2"/>
              </a:solidFill>
            </a:endParaRPr>
          </a:p>
        </p:txBody>
      </p:sp>
      <p:sp>
        <p:nvSpPr>
          <p:cNvPr id="8" name="Text Placeholder 5">
            <a:extLst>
              <a:ext uri="{FF2B5EF4-FFF2-40B4-BE49-F238E27FC236}">
                <a16:creationId xmlns:a16="http://schemas.microsoft.com/office/drawing/2014/main" id="{288BA5DC-532D-4060-885F-726001207006}"/>
              </a:ext>
            </a:extLst>
          </p:cNvPr>
          <p:cNvSpPr txBox="1">
            <a:spLocks/>
          </p:cNvSpPr>
          <p:nvPr/>
        </p:nvSpPr>
        <p:spPr>
          <a:xfrm>
            <a:off x="609601" y="1356497"/>
            <a:ext cx="5844988" cy="5023983"/>
          </a:xfrm>
          <a:prstGeom prst="rect">
            <a:avLst/>
          </a:prstGeom>
        </p:spPr>
        <p:txBody>
          <a:bodyPr/>
          <a:lstStyle>
            <a:lvl1pPr marL="457200" indent="-457200" eaLnBrk="1" hangingPunct="1">
              <a:buClr>
                <a:schemeClr val="tx2"/>
              </a:buClr>
              <a:buFont typeface="Arial" panose="020B0604020202020204" pitchFamily="34" charset="0"/>
              <a:buChar char="•"/>
              <a:defRPr sz="3000" b="0" i="0">
                <a:solidFill>
                  <a:srgbClr val="1A2857"/>
                </a:solidFill>
                <a:latin typeface="Arial" panose="020B0604020202020204" pitchFamily="34" charset="0"/>
                <a:ea typeface="+mn-ea"/>
                <a:cs typeface="Arial" panose="020B0604020202020204" pitchFamily="34" charset="0"/>
              </a:defRPr>
            </a:lvl1pPr>
            <a:lvl2pPr marL="800100" indent="-342900" eaLnBrk="1" hangingPunct="1">
              <a:buClr>
                <a:schemeClr val="tx2"/>
              </a:buClr>
              <a:buFont typeface="Arial" panose="020B0604020202020204" pitchFamily="34" charset="0"/>
              <a:buChar char="•"/>
              <a:defRPr sz="2400" b="0" i="0">
                <a:solidFill>
                  <a:srgbClr val="1A2857"/>
                </a:solidFill>
                <a:latin typeface="Arial" panose="020B0604020202020204" pitchFamily="34" charset="0"/>
                <a:ea typeface="+mn-ea"/>
                <a:cs typeface="Arial" panose="020B0604020202020204" pitchFamily="34" charset="0"/>
              </a:defRPr>
            </a:lvl2pPr>
            <a:lvl3pPr marL="1257300" indent="-34290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3pPr>
            <a:lvl4pPr marL="1657350" indent="-2857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4pPr>
            <a:lvl5pPr marL="2000250" indent="-1714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altLang="zh-CN" sz="2800" dirty="0">
              <a:effectLst/>
              <a:latin typeface="SimSun" panose="02010600030101010101" pitchFamily="2" charset="-122"/>
              <a:ea typeface="SimSun" panose="02010600030101010101" pitchFamily="2" charset="-122"/>
              <a:cs typeface="SimSun" panose="02010600030101010101" pitchFamily="2" charset="-122"/>
            </a:endParaRPr>
          </a:p>
          <a:p>
            <a:r>
              <a:rPr lang="zh-CN" altLang="en-US" sz="2800" kern="0" dirty="0">
                <a:latin typeface="SimSun" panose="02010600030101010101" pitchFamily="2" charset="-122"/>
                <a:ea typeface="SimSun" panose="02010600030101010101" pitchFamily="2" charset="-122"/>
              </a:rPr>
              <a:t>禁令被编入</a:t>
            </a:r>
            <a:r>
              <a:rPr lang="en-US" sz="2800" kern="0" dirty="0">
                <a:latin typeface="+mj-lt"/>
                <a:ea typeface="SimSun" panose="02010600030101010101" pitchFamily="2" charset="-122"/>
              </a:rPr>
              <a:t>16 CFR part 1309</a:t>
            </a:r>
          </a:p>
          <a:p>
            <a:pPr marL="0" indent="0">
              <a:buNone/>
            </a:pPr>
            <a:endParaRPr lang="en-US" altLang="zh-CN" sz="2800" dirty="0">
              <a:effectLst/>
              <a:latin typeface="+mj-lt"/>
              <a:ea typeface="SimSun" panose="02010600030101010101" pitchFamily="2" charset="-122"/>
              <a:cs typeface="SimSun" panose="02010600030101010101" pitchFamily="2" charset="-122"/>
            </a:endParaRPr>
          </a:p>
          <a:p>
            <a:r>
              <a:rPr lang="zh-CN" sz="2800" dirty="0">
                <a:effectLst/>
                <a:latin typeface="SimSun" panose="02010600030101010101" pitchFamily="2" charset="-122"/>
                <a:ea typeface="SimSun" panose="02010600030101010101" pitchFamily="2" charset="-122"/>
                <a:cs typeface="SimSun" panose="02010600030101010101" pitchFamily="2" charset="-122"/>
              </a:rPr>
              <a:t>用于覆盖婴儿床侧面的任何材料</a:t>
            </a:r>
            <a:endParaRPr lang="en-US" sz="2800" kern="0" dirty="0">
              <a:latin typeface="SimSun" panose="02010600030101010101" pitchFamily="2" charset="-122"/>
              <a:ea typeface="SimSun" panose="02010600030101010101" pitchFamily="2" charset="-122"/>
            </a:endParaRPr>
          </a:p>
          <a:p>
            <a:pPr marL="0" indent="0">
              <a:buNone/>
            </a:pPr>
            <a:endParaRPr lang="en-US" sz="2800" kern="0" dirty="0">
              <a:latin typeface="SimSun" panose="02010600030101010101" pitchFamily="2" charset="-122"/>
              <a:ea typeface="SimSun" panose="02010600030101010101" pitchFamily="2" charset="-122"/>
            </a:endParaRPr>
          </a:p>
          <a:p>
            <a:r>
              <a:rPr lang="zh-CN" sz="2800" dirty="0">
                <a:effectLst/>
                <a:latin typeface="SimSun" panose="02010600030101010101" pitchFamily="2" charset="-122"/>
                <a:ea typeface="SimSun" panose="02010600030101010101" pitchFamily="2" charset="-122"/>
                <a:cs typeface="SimSun" panose="02010600030101010101" pitchFamily="2" charset="-122"/>
              </a:rPr>
              <a:t>包括</a:t>
            </a:r>
            <a:r>
              <a:rPr lang="zh-CN" altLang="en-US" sz="2800" dirty="0">
                <a:effectLst/>
                <a:latin typeface="SimSun" panose="02010600030101010101" pitchFamily="2" charset="-122"/>
                <a:ea typeface="SimSun" panose="02010600030101010101" pitchFamily="2" charset="-122"/>
                <a:cs typeface="SimSun" panose="02010600030101010101" pitchFamily="2" charset="-122"/>
              </a:rPr>
              <a:t>：</a:t>
            </a:r>
            <a:r>
              <a:rPr lang="zh-CN" sz="2800" dirty="0">
                <a:effectLst/>
                <a:latin typeface="SimSun" panose="02010600030101010101" pitchFamily="2" charset="-122"/>
                <a:ea typeface="SimSun" panose="02010600030101010101" pitchFamily="2" charset="-122"/>
                <a:cs typeface="SimSun" panose="02010600030101010101" pitchFamily="2" charset="-122"/>
              </a:rPr>
              <a:t>带衬垫的婴儿床</a:t>
            </a:r>
            <a:r>
              <a:rPr lang="zh-CN" altLang="en-US" sz="2800" dirty="0">
                <a:effectLst/>
                <a:latin typeface="SimSun" panose="02010600030101010101" pitchFamily="2" charset="-122"/>
                <a:ea typeface="SimSun" panose="02010600030101010101" pitchFamily="2" charset="-122"/>
                <a:cs typeface="SimSun" panose="02010600030101010101" pitchFamily="2" charset="-122"/>
              </a:rPr>
              <a:t>床围</a:t>
            </a:r>
            <a:r>
              <a:rPr lang="zh-CN" sz="2800" dirty="0">
                <a:effectLst/>
                <a:latin typeface="SimSun" panose="02010600030101010101" pitchFamily="2" charset="-122"/>
                <a:ea typeface="SimSun" panose="02010600030101010101" pitchFamily="2" charset="-122"/>
                <a:cs typeface="SimSun" panose="02010600030101010101" pitchFamily="2" charset="-122"/>
              </a:rPr>
              <a:t>、有支撑和无支撑的乙烯基</a:t>
            </a:r>
            <a:r>
              <a:rPr lang="zh-CN" altLang="en-US" sz="2800" dirty="0">
                <a:effectLst/>
                <a:latin typeface="SimSun" panose="02010600030101010101" pitchFamily="2" charset="-122"/>
                <a:ea typeface="SimSun" panose="02010600030101010101" pitchFamily="2" charset="-122"/>
                <a:cs typeface="SimSun" panose="02010600030101010101" pitchFamily="2" charset="-122"/>
              </a:rPr>
              <a:t>床围</a:t>
            </a:r>
            <a:r>
              <a:rPr lang="zh-CN" sz="2800" dirty="0">
                <a:effectLst/>
                <a:latin typeface="SimSun" panose="02010600030101010101" pitchFamily="2" charset="-122"/>
                <a:ea typeface="SimSun" panose="02010600030101010101" pitchFamily="2" charset="-122"/>
                <a:cs typeface="SimSun" panose="02010600030101010101" pitchFamily="2" charset="-122"/>
              </a:rPr>
              <a:t>防护装置，以及垂直的婴儿床板条盖。</a:t>
            </a:r>
            <a:endParaRPr lang="en-US" sz="2800" kern="0" dirty="0">
              <a:latin typeface="SimSun" panose="02010600030101010101" pitchFamily="2" charset="-122"/>
              <a:ea typeface="SimSun" panose="02010600030101010101" pitchFamily="2" charset="-122"/>
            </a:endParaRPr>
          </a:p>
          <a:p>
            <a:pPr marL="0" indent="0">
              <a:buNone/>
            </a:pPr>
            <a:endParaRPr lang="en-US" sz="2800" kern="0" dirty="0">
              <a:latin typeface="SimSun" panose="02010600030101010101" pitchFamily="2" charset="-122"/>
              <a:ea typeface="SimSun" panose="02010600030101010101" pitchFamily="2" charset="-122"/>
            </a:endParaRPr>
          </a:p>
          <a:p>
            <a:r>
              <a:rPr lang="zh-CN" sz="2800" dirty="0">
                <a:effectLst/>
                <a:latin typeface="SimSun" panose="02010600030101010101" pitchFamily="2" charset="-122"/>
                <a:ea typeface="SimSun" panose="02010600030101010101" pitchFamily="2" charset="-122"/>
                <a:cs typeface="SimSun" panose="02010600030101010101" pitchFamily="2" charset="-122"/>
              </a:rPr>
              <a:t>不包括无衬垫的网状婴儿床衬垫。</a:t>
            </a:r>
            <a:endParaRPr lang="en-US" sz="2800" dirty="0">
              <a:effectLst/>
              <a:latin typeface="SimSun" panose="02010600030101010101" pitchFamily="2" charset="-122"/>
              <a:ea typeface="SimSun" panose="02010600030101010101" pitchFamily="2" charset="-122"/>
              <a:cs typeface="Times New Roman" panose="02020603050405020304" pitchFamily="18" charset="0"/>
            </a:endParaRPr>
          </a:p>
          <a:p>
            <a:endParaRPr lang="en-US" sz="2600" kern="0" dirty="0"/>
          </a:p>
        </p:txBody>
      </p:sp>
      <p:pic>
        <p:nvPicPr>
          <p:cNvPr id="6" name="Picture 5">
            <a:extLst>
              <a:ext uri="{FF2B5EF4-FFF2-40B4-BE49-F238E27FC236}">
                <a16:creationId xmlns:a16="http://schemas.microsoft.com/office/drawing/2014/main" id="{164FB26E-1137-4884-8581-CA7A3FF4F904}"/>
              </a:ext>
            </a:extLst>
          </p:cNvPr>
          <p:cNvPicPr>
            <a:picLocks noChangeAspect="1"/>
          </p:cNvPicPr>
          <p:nvPr/>
        </p:nvPicPr>
        <p:blipFill>
          <a:blip r:embed="rId4"/>
          <a:stretch>
            <a:fillRect/>
          </a:stretch>
        </p:blipFill>
        <p:spPr>
          <a:xfrm>
            <a:off x="6796482" y="1804055"/>
            <a:ext cx="4312951" cy="3803547"/>
          </a:xfrm>
          <a:prstGeom prst="rect">
            <a:avLst/>
          </a:prstGeom>
        </p:spPr>
      </p:pic>
      <p:pic>
        <p:nvPicPr>
          <p:cNvPr id="2" name="2024_06_07_12_33_15">
            <a:hlinkClick r:id="" action="ppaction://media"/>
            <a:extLst>
              <a:ext uri="{FF2B5EF4-FFF2-40B4-BE49-F238E27FC236}">
                <a16:creationId xmlns:a16="http://schemas.microsoft.com/office/drawing/2014/main" id="{347740AA-B82B-9BB3-EB1D-D64E20079C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8095" y="419014"/>
            <a:ext cx="548640" cy="548640"/>
          </a:xfrm>
          <a:prstGeom prst="rect">
            <a:avLst/>
          </a:prstGeom>
        </p:spPr>
      </p:pic>
    </p:spTree>
    <p:extLst>
      <p:ext uri="{BB962C8B-B14F-4D97-AF65-F5344CB8AC3E}">
        <p14:creationId xmlns:p14="http://schemas.microsoft.com/office/powerpoint/2010/main" val="271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570C7E-B450-483A-AC01-7C22AE16CFCD}"/>
              </a:ext>
            </a:extLst>
          </p:cNvPr>
          <p:cNvSpPr>
            <a:spLocks noGrp="1"/>
          </p:cNvSpPr>
          <p:nvPr>
            <p:ph type="body" sz="quarter" idx="13"/>
          </p:nvPr>
        </p:nvSpPr>
        <p:spPr>
          <a:xfrm>
            <a:off x="622997" y="1577340"/>
            <a:ext cx="10962751" cy="4582299"/>
          </a:xfrm>
        </p:spPr>
        <p:txBody>
          <a:bodyPr>
            <a:normAutofit/>
          </a:bodyPr>
          <a:lstStyle/>
          <a:p>
            <a:pPr marL="342900" indent="-342900">
              <a:buClr>
                <a:schemeClr val="tx1"/>
              </a:buClr>
              <a:buFont typeface="Wingdings" panose="05000000000000000000" pitchFamily="2" charset="2"/>
              <a:buChar char="v"/>
            </a:pPr>
            <a:r>
              <a:rPr lang="zh-CN" altLang="en-US" dirty="0">
                <a:solidFill>
                  <a:schemeClr val="tx1"/>
                </a:solidFill>
                <a:latin typeface="SimSun" panose="02010600030101010101" pitchFamily="2" charset="-122"/>
                <a:ea typeface="SimSun" panose="02010600030101010101" pitchFamily="2" charset="-122"/>
              </a:rPr>
              <a:t>婴儿睡眠产品制造商必须</a:t>
            </a:r>
            <a:r>
              <a:rPr lang="zh-CN" altLang="en-US" b="1" u="sng" dirty="0">
                <a:solidFill>
                  <a:schemeClr val="tx1"/>
                </a:solidFill>
                <a:latin typeface="SimSun" panose="02010600030101010101" pitchFamily="2" charset="-122"/>
                <a:ea typeface="SimSun" panose="02010600030101010101" pitchFamily="2" charset="-122"/>
              </a:rPr>
              <a:t>在产品上附上</a:t>
            </a:r>
            <a:r>
              <a:rPr lang="zh-CN" altLang="en-US" dirty="0">
                <a:solidFill>
                  <a:schemeClr val="tx1"/>
                </a:solidFill>
                <a:latin typeface="SimSun" panose="02010600030101010101" pitchFamily="2" charset="-122"/>
                <a:ea typeface="SimSun" panose="02010600030101010101" pitchFamily="2" charset="-122"/>
              </a:rPr>
              <a:t>产品登记表 </a:t>
            </a:r>
            <a:r>
              <a:rPr lang="en-US" altLang="zh-CN" dirty="0">
                <a:solidFill>
                  <a:schemeClr val="tx1"/>
                </a:solidFill>
                <a:latin typeface="SimSun" panose="02010600030101010101" pitchFamily="2" charset="-122"/>
                <a:ea typeface="SimSun" panose="02010600030101010101" pitchFamily="2" charset="-122"/>
              </a:rPr>
              <a:t>– 《</a:t>
            </a:r>
            <a:r>
              <a:rPr lang="zh-CN" altLang="en-US" dirty="0">
                <a:solidFill>
                  <a:schemeClr val="tx1"/>
                </a:solidFill>
                <a:latin typeface="SimSun" panose="02010600030101010101" pitchFamily="2" charset="-122"/>
                <a:ea typeface="SimSun" panose="02010600030101010101" pitchFamily="2" charset="-122"/>
              </a:rPr>
              <a:t>联邦法典</a:t>
            </a:r>
            <a:r>
              <a:rPr lang="en-US" altLang="zh-CN" dirty="0">
                <a:solidFill>
                  <a:schemeClr val="tx1"/>
                </a:solidFill>
                <a:latin typeface="SimSun" panose="02010600030101010101" pitchFamily="2" charset="-122"/>
                <a:ea typeface="SimSun" panose="02010600030101010101" pitchFamily="2" charset="-122"/>
              </a:rPr>
              <a:t>》</a:t>
            </a:r>
            <a:r>
              <a:rPr lang="zh-CN" altLang="en-US" dirty="0">
                <a:solidFill>
                  <a:schemeClr val="tx1"/>
                </a:solidFill>
                <a:latin typeface="SimSun" panose="02010600030101010101" pitchFamily="2" charset="-122"/>
                <a:ea typeface="SimSun" panose="02010600030101010101" pitchFamily="2" charset="-122"/>
              </a:rPr>
              <a:t>第</a:t>
            </a:r>
            <a:r>
              <a:rPr lang="en-US" altLang="zh-CN" dirty="0">
                <a:solidFill>
                  <a:schemeClr val="tx1"/>
                </a:solidFill>
                <a:latin typeface="SimSun" panose="02010600030101010101" pitchFamily="2" charset="-122"/>
                <a:ea typeface="SimSun" panose="02010600030101010101" pitchFamily="2" charset="-122"/>
              </a:rPr>
              <a:t>16</a:t>
            </a:r>
            <a:r>
              <a:rPr lang="zh-CN" altLang="en-US" dirty="0">
                <a:solidFill>
                  <a:schemeClr val="tx1"/>
                </a:solidFill>
                <a:latin typeface="SimSun" panose="02010600030101010101" pitchFamily="2" charset="-122"/>
                <a:ea typeface="SimSun" panose="02010600030101010101" pitchFamily="2" charset="-122"/>
              </a:rPr>
              <a:t>卷第</a:t>
            </a:r>
            <a:r>
              <a:rPr lang="en-US" altLang="zh-CN" dirty="0">
                <a:solidFill>
                  <a:schemeClr val="tx1"/>
                </a:solidFill>
                <a:latin typeface="SimSun" panose="02010600030101010101" pitchFamily="2" charset="-122"/>
                <a:ea typeface="SimSun" panose="02010600030101010101" pitchFamily="2" charset="-122"/>
              </a:rPr>
              <a:t>1130</a:t>
            </a:r>
            <a:r>
              <a:rPr lang="zh-CN" altLang="en-US" dirty="0">
                <a:solidFill>
                  <a:schemeClr val="tx1"/>
                </a:solidFill>
                <a:latin typeface="SimSun" panose="02010600030101010101" pitchFamily="2" charset="-122"/>
                <a:ea typeface="SimSun" panose="02010600030101010101" pitchFamily="2" charset="-122"/>
              </a:rPr>
              <a:t>部分。</a:t>
            </a:r>
            <a:endParaRPr lang="en-US" dirty="0">
              <a:solidFill>
                <a:schemeClr val="tx1"/>
              </a:solidFill>
              <a:latin typeface="SimSun" panose="02010600030101010101" pitchFamily="2" charset="-122"/>
              <a:ea typeface="SimSun" panose="02010600030101010101" pitchFamily="2" charset="-122"/>
            </a:endParaRPr>
          </a:p>
          <a:p>
            <a:pPr marL="171450" indent="-171450">
              <a:buClr>
                <a:schemeClr val="tx1"/>
              </a:buClr>
              <a:buFont typeface="Wingdings" panose="05000000000000000000" pitchFamily="2" charset="2"/>
              <a:buChar char="v"/>
            </a:pPr>
            <a:endParaRPr lang="en-US" sz="1050" dirty="0">
              <a:solidFill>
                <a:schemeClr val="tx1"/>
              </a:solidFill>
              <a:latin typeface="+mj-lt"/>
            </a:endParaRP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为消费者提供</a:t>
            </a:r>
            <a:r>
              <a:rPr lang="zh-CN" altLang="en-US" sz="2800" u="sng" dirty="0">
                <a:solidFill>
                  <a:schemeClr val="tx1"/>
                </a:solidFill>
                <a:latin typeface="SimSun" panose="02010600030101010101" pitchFamily="2" charset="-122"/>
                <a:ea typeface="SimSun" panose="02010600030101010101" pitchFamily="2" charset="-122"/>
              </a:rPr>
              <a:t>邮资已付的产品登记卡</a:t>
            </a:r>
            <a:endParaRPr lang="en-US" sz="2800" u="sng"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r>
              <a:rPr lang="zh-CN" altLang="en-US" sz="2800" u="sng" dirty="0">
                <a:solidFill>
                  <a:schemeClr val="tx1"/>
                </a:solidFill>
                <a:latin typeface="SimSun" panose="02010600030101010101" pitchFamily="2" charset="-122"/>
                <a:ea typeface="SimSun" panose="02010600030101010101" pitchFamily="2" charset="-122"/>
              </a:rPr>
              <a:t>为消费者提供以电子方式登记产品的选择；</a:t>
            </a:r>
            <a:endParaRPr lang="en-US" altLang="zh-CN" sz="2800" u="sng"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r>
              <a:rPr lang="zh-CN" altLang="en-US" sz="2800" u="sng" dirty="0">
                <a:solidFill>
                  <a:schemeClr val="tx1"/>
                </a:solidFill>
                <a:latin typeface="SimSun" panose="02010600030101010101" pitchFamily="2" charset="-122"/>
                <a:ea typeface="SimSun" panose="02010600030101010101" pitchFamily="2" charset="-122"/>
              </a:rPr>
              <a:t>保管</a:t>
            </a:r>
            <a:r>
              <a:rPr lang="zh-CN" altLang="en-US" sz="2800" dirty="0">
                <a:solidFill>
                  <a:schemeClr val="tx1"/>
                </a:solidFill>
                <a:latin typeface="SimSun" panose="02010600030101010101" pitchFamily="2" charset="-122"/>
                <a:ea typeface="SimSun" panose="02010600030101010101" pitchFamily="2" charset="-122"/>
              </a:rPr>
              <a:t>登记其产品的消费者的姓名、地址、电邮和其他联系信息的</a:t>
            </a:r>
            <a:r>
              <a:rPr lang="zh-CN" altLang="en-US" sz="2800" u="sng" dirty="0">
                <a:solidFill>
                  <a:schemeClr val="tx1"/>
                </a:solidFill>
                <a:latin typeface="SimSun" panose="02010600030101010101" pitchFamily="2" charset="-122"/>
                <a:ea typeface="SimSun" panose="02010600030101010101" pitchFamily="2" charset="-122"/>
              </a:rPr>
              <a:t>记录</a:t>
            </a:r>
            <a:endParaRPr lang="en-US" sz="2800" u="sng"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endParaRPr lang="en-US" altLang="zh-CN" sz="2000" dirty="0">
              <a:solidFill>
                <a:schemeClr val="tx1"/>
              </a:solidFill>
              <a:latin typeface="+mj-lt"/>
            </a:endParaRPr>
          </a:p>
          <a:p>
            <a:pPr marL="800100" lvl="1" indent="-342900">
              <a:buClr>
                <a:schemeClr val="tx1"/>
              </a:buClr>
              <a:buFont typeface="Wingdings" panose="05000000000000000000" pitchFamily="2" charset="2"/>
              <a:buChar char="v"/>
            </a:pPr>
            <a:endParaRPr lang="en-US" altLang="zh-CN" sz="2000" dirty="0">
              <a:solidFill>
                <a:schemeClr val="tx1"/>
              </a:solidFill>
              <a:latin typeface="+mj-lt"/>
            </a:endParaRPr>
          </a:p>
          <a:p>
            <a:pPr lvl="1">
              <a:buClr>
                <a:srgbClr val="4C4C4C"/>
              </a:buClr>
            </a:pPr>
            <a:endParaRPr lang="en-US" sz="1400" dirty="0">
              <a:solidFill>
                <a:srgbClr val="4C4C4C"/>
              </a:solidFill>
              <a:latin typeface="+mj-lt"/>
            </a:endParaRPr>
          </a:p>
          <a:p>
            <a:pPr>
              <a:buClr>
                <a:srgbClr val="4C4C4C"/>
              </a:buClr>
            </a:pPr>
            <a:endParaRPr lang="en-US" dirty="0">
              <a:solidFill>
                <a:srgbClr val="4C4C4C"/>
              </a:solidFill>
              <a:latin typeface="+mj-lt"/>
            </a:endParaRPr>
          </a:p>
        </p:txBody>
      </p:sp>
      <p:sp>
        <p:nvSpPr>
          <p:cNvPr id="3" name="TextBox 2">
            <a:extLst>
              <a:ext uri="{FF2B5EF4-FFF2-40B4-BE49-F238E27FC236}">
                <a16:creationId xmlns:a16="http://schemas.microsoft.com/office/drawing/2014/main" id="{90B36A1C-7160-41AD-B477-B2B876B24139}"/>
              </a:ext>
            </a:extLst>
          </p:cNvPr>
          <p:cNvSpPr txBox="1"/>
          <p:nvPr/>
        </p:nvSpPr>
        <p:spPr>
          <a:xfrm>
            <a:off x="548200" y="711823"/>
            <a:ext cx="11413419" cy="646331"/>
          </a:xfrm>
          <a:prstGeom prst="rect">
            <a:avLst/>
          </a:prstGeom>
          <a:noFill/>
        </p:spPr>
        <p:txBody>
          <a:bodyPr wrap="square" rtlCol="0">
            <a:spAutoFit/>
          </a:bodyPr>
          <a:lstStyle/>
          <a:p>
            <a:r>
              <a:rPr lang="zh-CN" altLang="en-US" sz="3600" b="1" dirty="0">
                <a:latin typeface="SimSun" panose="02010600030101010101" pitchFamily="2" charset="-122"/>
                <a:ea typeface="SimSun" panose="02010600030101010101" pitchFamily="2" charset="-122"/>
                <a:cs typeface="SimSun" panose="02010600030101010101" pitchFamily="2" charset="-122"/>
              </a:rPr>
              <a:t>消费者</a:t>
            </a:r>
            <a:r>
              <a:rPr lang="zh-CN" sz="3600" b="1" dirty="0">
                <a:effectLst/>
                <a:latin typeface="SimSun" panose="02010600030101010101" pitchFamily="2" charset="-122"/>
                <a:ea typeface="SimSun" panose="02010600030101010101" pitchFamily="2" charset="-122"/>
                <a:cs typeface="SimSun" panose="02010600030101010101" pitchFamily="2" charset="-122"/>
              </a:rPr>
              <a:t>登记卡规定</a:t>
            </a:r>
            <a:r>
              <a:rPr lang="zh-CN" altLang="en-US" sz="3600" b="1" dirty="0">
                <a:effectLst/>
                <a:latin typeface="SimSun" panose="02010600030101010101" pitchFamily="2" charset="-122"/>
                <a:ea typeface="SimSun" panose="02010600030101010101" pitchFamily="2" charset="-122"/>
                <a:cs typeface="SimSun" panose="02010600030101010101" pitchFamily="2" charset="-122"/>
              </a:rPr>
              <a:t>的概述</a:t>
            </a:r>
            <a:endParaRPr lang="en-US" sz="3600" b="1" dirty="0">
              <a:latin typeface="SimSun" panose="02010600030101010101" pitchFamily="2" charset="-122"/>
              <a:ea typeface="SimSun" panose="02010600030101010101" pitchFamily="2" charset="-122"/>
            </a:endParaRPr>
          </a:p>
        </p:txBody>
      </p:sp>
      <p:pic>
        <p:nvPicPr>
          <p:cNvPr id="4" name="2024_06_07_12_35_15">
            <a:hlinkClick r:id="" action="ppaction://media"/>
            <a:extLst>
              <a:ext uri="{FF2B5EF4-FFF2-40B4-BE49-F238E27FC236}">
                <a16:creationId xmlns:a16="http://schemas.microsoft.com/office/drawing/2014/main" id="{1A731B9D-3C40-9AA1-87A0-4FD9D3067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377057"/>
            <a:ext cx="548640" cy="548640"/>
          </a:xfrm>
          <a:prstGeom prst="rect">
            <a:avLst/>
          </a:prstGeom>
        </p:spPr>
      </p:pic>
    </p:spTree>
    <p:extLst>
      <p:ext uri="{BB962C8B-B14F-4D97-AF65-F5344CB8AC3E}">
        <p14:creationId xmlns:p14="http://schemas.microsoft.com/office/powerpoint/2010/main" val="296577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20AAAF-2B3C-1129-E963-639F58FA666E}"/>
              </a:ext>
            </a:extLst>
          </p:cNvPr>
          <p:cNvSpPr>
            <a:spLocks noGrp="1"/>
          </p:cNvSpPr>
          <p:nvPr>
            <p:ph type="body" sz="quarter" idx="13"/>
          </p:nvPr>
        </p:nvSpPr>
        <p:spPr/>
        <p:txBody>
          <a:bodyPr/>
          <a:lstStyle/>
          <a:p>
            <a:pPr marL="342900" indent="-342900">
              <a:buClr>
                <a:schemeClr val="tx1"/>
              </a:buClr>
              <a:buFont typeface="Wingdings" panose="05000000000000000000" pitchFamily="2" charset="2"/>
              <a:buChar char="v"/>
            </a:pPr>
            <a:r>
              <a:rPr lang="zh-CN" sz="2800" kern="100" dirty="0">
                <a:solidFill>
                  <a:srgbClr val="1D2757"/>
                </a:solidFill>
                <a:effectLst/>
                <a:latin typeface="SimSun" panose="02010600030101010101" pitchFamily="2" charset="-122"/>
                <a:ea typeface="SimSun" panose="02010600030101010101" pitchFamily="2" charset="-122"/>
                <a:cs typeface="Times New Roman" panose="02020603050405020304" pitchFamily="18" charset="0"/>
              </a:rPr>
              <a:t>在每个耐用产品上永久放置制造商名称（对于进口产品，这意味着进口商名称）和在美国的联系信息（美国地址和电话号码，可以使用的免费电话）、型号名称和编号以及制造日期</a:t>
            </a:r>
            <a:endParaRPr lang="en-US" sz="2800" kern="100" dirty="0">
              <a:solidFill>
                <a:srgbClr val="1D2757"/>
              </a:solidFill>
              <a:effectLst/>
              <a:latin typeface="SimSun" panose="02010600030101010101" pitchFamily="2" charset="-122"/>
              <a:ea typeface="SimSun" panose="02010600030101010101" pitchFamily="2" charset="-122"/>
              <a:cs typeface="Times New Roman" panose="02020603050405020304" pitchFamily="18" charset="0"/>
            </a:endParaRPr>
          </a:p>
          <a:p>
            <a:pPr marL="342900" indent="-342900">
              <a:buClr>
                <a:schemeClr val="tx1"/>
              </a:buClr>
              <a:buFont typeface="Wingdings" panose="05000000000000000000" pitchFamily="2" charset="2"/>
              <a:buChar char="v"/>
            </a:pPr>
            <a:endParaRPr lang="en-US" sz="2600" dirty="0">
              <a:solidFill>
                <a:schemeClr val="tx1"/>
              </a:solidFill>
              <a:effectLst/>
            </a:endParaRPr>
          </a:p>
          <a:p>
            <a:pPr marL="342900"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旨在改善产品召回效率以及向消费者发出安全警告</a:t>
            </a:r>
            <a:endParaRPr lang="en-US" sz="2800" dirty="0">
              <a:solidFill>
                <a:schemeClr val="tx1"/>
              </a:solidFill>
              <a:latin typeface="SimSun" panose="02010600030101010101" pitchFamily="2" charset="-122"/>
              <a:ea typeface="SimSun" panose="02010600030101010101" pitchFamily="2" charset="-122"/>
            </a:endParaRPr>
          </a:p>
          <a:p>
            <a:pPr lvl="1">
              <a:buClr>
                <a:srgbClr val="4C4C4C"/>
              </a:buClr>
            </a:pPr>
            <a:endParaRPr lang="en-US" sz="2600" dirty="0">
              <a:solidFill>
                <a:srgbClr val="4C4C4C"/>
              </a:solidFill>
            </a:endParaRPr>
          </a:p>
          <a:p>
            <a:pPr lvl="1">
              <a:buClr>
                <a:srgbClr val="4C4C4C"/>
              </a:buClr>
            </a:pPr>
            <a:endParaRPr lang="en-US" sz="2600" dirty="0">
              <a:solidFill>
                <a:srgbClr val="4C4C4C"/>
              </a:solidFill>
            </a:endParaRPr>
          </a:p>
          <a:p>
            <a:pPr marL="342900" indent="-342900">
              <a:buClr>
                <a:schemeClr val="tx1"/>
              </a:buClr>
              <a:buFont typeface="Wingdings" panose="05000000000000000000" pitchFamily="2" charset="2"/>
              <a:buChar char="v"/>
            </a:pPr>
            <a:r>
              <a:rPr lang="zh-CN" altLang="en-US" sz="2800" dirty="0">
                <a:solidFill>
                  <a:srgbClr val="CF202F"/>
                </a:solidFill>
                <a:latin typeface="SimSun" panose="02010600030101010101" pitchFamily="2" charset="-122"/>
                <a:ea typeface="SimSun" panose="02010600030101010101" pitchFamily="2" charset="-122"/>
                <a:hlinkClick r:id="rId4">
                  <a:extLst>
                    <a:ext uri="{A12FA001-AC4F-418D-AE19-62706E023703}">
                      <ahyp:hlinkClr xmlns:ahyp="http://schemas.microsoft.com/office/drawing/2018/hyperlinkcolor" val="tx"/>
                    </a:ext>
                  </a:extLst>
                </a:hlinkClick>
              </a:rPr>
              <a:t>产品登记卡常见问题</a:t>
            </a:r>
            <a:r>
              <a:rPr lang="zh-CN" altLang="en-US" sz="2800" dirty="0">
                <a:solidFill>
                  <a:schemeClr val="tx1"/>
                </a:solidFill>
                <a:latin typeface="SimSun" panose="02010600030101010101" pitchFamily="2" charset="-122"/>
                <a:ea typeface="SimSun" panose="02010600030101010101" pitchFamily="2" charset="-122"/>
              </a:rPr>
              <a:t>网站是个很好的参考</a:t>
            </a:r>
            <a:endParaRPr lang="en-US" sz="2800" dirty="0">
              <a:solidFill>
                <a:schemeClr val="tx1"/>
              </a:solidFill>
              <a:latin typeface="SimSun" panose="02010600030101010101" pitchFamily="2" charset="-122"/>
              <a:ea typeface="SimSun" panose="02010600030101010101" pitchFamily="2" charset="-122"/>
            </a:endParaRPr>
          </a:p>
          <a:p>
            <a:pPr marL="342900" indent="-342900">
              <a:buClr>
                <a:schemeClr val="tx1"/>
              </a:buClr>
              <a:buFont typeface="Wingdings" panose="05000000000000000000" pitchFamily="2" charset="2"/>
              <a:buChar char="v"/>
            </a:pPr>
            <a:endParaRPr lang="en-US" sz="2600" dirty="0">
              <a:solidFill>
                <a:schemeClr val="tx1"/>
              </a:solidFill>
            </a:endParaRPr>
          </a:p>
          <a:p>
            <a:pPr marL="342900" indent="-342900">
              <a:buClr>
                <a:schemeClr val="tx1"/>
              </a:buClr>
              <a:buFont typeface="Wingdings" panose="05000000000000000000" pitchFamily="2" charset="2"/>
              <a:buChar char="v"/>
            </a:pPr>
            <a:r>
              <a:rPr lang="zh-CN" altLang="en-US" sz="2600" dirty="0">
                <a:solidFill>
                  <a:srgbClr val="1A2857"/>
                </a:solidFill>
                <a:latin typeface="SimSun" panose="02010600030101010101" pitchFamily="2" charset="-122"/>
                <a:ea typeface="SimSun" panose="02010600030101010101" pitchFamily="2" charset="-122"/>
              </a:rPr>
              <a:t>登记卡企业指南</a:t>
            </a:r>
            <a:r>
              <a:rPr lang="en-US" sz="2600" dirty="0">
                <a:solidFill>
                  <a:srgbClr val="1A2857"/>
                </a:solidFill>
              </a:rPr>
              <a:t> | CPSC.gov</a:t>
            </a:r>
          </a:p>
          <a:p>
            <a:endParaRPr lang="en-US" dirty="0"/>
          </a:p>
        </p:txBody>
      </p:sp>
      <p:pic>
        <p:nvPicPr>
          <p:cNvPr id="3" name="2024_06_07_12_37_11">
            <a:hlinkClick r:id="" action="ppaction://media"/>
            <a:extLst>
              <a:ext uri="{FF2B5EF4-FFF2-40B4-BE49-F238E27FC236}">
                <a16:creationId xmlns:a16="http://schemas.microsoft.com/office/drawing/2014/main" id="{658B93F0-560A-1A91-1F3E-6F78122F83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5748" y="348090"/>
            <a:ext cx="548640" cy="548640"/>
          </a:xfrm>
          <a:prstGeom prst="rect">
            <a:avLst/>
          </a:prstGeom>
        </p:spPr>
      </p:pic>
    </p:spTree>
    <p:extLst>
      <p:ext uri="{BB962C8B-B14F-4D97-AF65-F5344CB8AC3E}">
        <p14:creationId xmlns:p14="http://schemas.microsoft.com/office/powerpoint/2010/main" val="29902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8D8D63-FBC3-49EC-9D7A-28B4F182384F}"/>
              </a:ext>
            </a:extLst>
          </p:cNvPr>
          <p:cNvSpPr>
            <a:spLocks noGrp="1"/>
          </p:cNvSpPr>
          <p:nvPr>
            <p:ph type="body" sz="quarter" idx="13"/>
          </p:nvPr>
        </p:nvSpPr>
        <p:spPr>
          <a:xfrm>
            <a:off x="622997" y="1297056"/>
            <a:ext cx="10962751" cy="4902339"/>
          </a:xfrm>
        </p:spPr>
        <p:txBody>
          <a:bodyPr>
            <a:normAutofit/>
          </a:bodyPr>
          <a:lstStyle/>
          <a:p>
            <a:pPr marL="342900" lvl="1" indent="-342900">
              <a:buClr>
                <a:schemeClr val="tx1"/>
              </a:buClr>
              <a:buFont typeface="Wingdings" panose="05000000000000000000" pitchFamily="2" charset="2"/>
              <a:buChar char="v"/>
            </a:pPr>
            <a:r>
              <a:rPr lang="zh-CN" altLang="en-US" sz="3000" b="1" dirty="0">
                <a:solidFill>
                  <a:schemeClr val="tx1"/>
                </a:solidFill>
                <a:latin typeface="SimSun" panose="02010600030101010101" pitchFamily="2" charset="-122"/>
                <a:ea typeface="SimSun" panose="02010600030101010101" pitchFamily="2" charset="-122"/>
                <a:cs typeface="Calibri" pitchFamily="34" charset="0"/>
              </a:rPr>
              <a:t>所有儿童产品规定有一份儿童产品证书</a:t>
            </a:r>
            <a:endParaRPr lang="en-US" altLang="zh-CN" sz="3000" b="1" dirty="0">
              <a:solidFill>
                <a:schemeClr val="tx1"/>
              </a:solidFill>
              <a:latin typeface="SimSun" panose="02010600030101010101" pitchFamily="2" charset="-122"/>
              <a:ea typeface="SimSun" panose="02010600030101010101" pitchFamily="2" charset="-122"/>
              <a:cs typeface="Calibri" pitchFamily="34" charset="0"/>
            </a:endParaRPr>
          </a:p>
          <a:p>
            <a:pPr marL="0" lvl="1">
              <a:buClr>
                <a:schemeClr val="tx1"/>
              </a:buClr>
            </a:pPr>
            <a:endParaRPr lang="en-US" sz="2800" b="1" dirty="0">
              <a:solidFill>
                <a:schemeClr val="tx1"/>
              </a:solidFill>
              <a:latin typeface="SimSun" panose="02010600030101010101" pitchFamily="2" charset="-122"/>
              <a:ea typeface="SimSun" panose="02010600030101010101" pitchFamily="2" charset="-122"/>
              <a:cs typeface="Calibri" pitchFamily="34" charset="0"/>
            </a:endParaRPr>
          </a:p>
          <a:p>
            <a:pPr lvl="1">
              <a:buClr>
                <a:schemeClr val="tx1"/>
              </a:buClr>
            </a:pPr>
            <a:r>
              <a:rPr lang="en-US" sz="2800" b="1" dirty="0">
                <a:solidFill>
                  <a:schemeClr val="tx1"/>
                </a:solidFill>
                <a:latin typeface="SimSun" panose="02010600030101010101" pitchFamily="2" charset="-122"/>
                <a:ea typeface="SimSun" panose="02010600030101010101" pitchFamily="2" charset="-122"/>
                <a:cs typeface="Calibri" pitchFamily="34" charset="0"/>
              </a:rPr>
              <a:t>			</a:t>
            </a:r>
            <a:r>
              <a:rPr lang="en-US" sz="2800" b="1" dirty="0">
                <a:solidFill>
                  <a:srgbClr val="C00000"/>
                </a:solidFill>
                <a:latin typeface="+mj-lt"/>
                <a:ea typeface="SimSun" panose="02010600030101010101" pitchFamily="2" charset="-122"/>
                <a:cs typeface="Calibri" pitchFamily="34" charset="0"/>
              </a:rPr>
              <a:t>www.cpsc.gov/CPC</a:t>
            </a:r>
          </a:p>
          <a:p>
            <a:pPr marL="800100" lvl="1" indent="-342900">
              <a:buClr>
                <a:schemeClr val="tx1"/>
              </a:buClr>
              <a:buFont typeface="Wingdings" panose="05000000000000000000" pitchFamily="2" charset="2"/>
              <a:buChar char="v"/>
            </a:pPr>
            <a:endParaRPr lang="en-US" sz="2800" b="1" dirty="0">
              <a:solidFill>
                <a:schemeClr val="tx1"/>
              </a:solidFill>
              <a:latin typeface="SimSun" panose="02010600030101010101" pitchFamily="2" charset="-122"/>
              <a:ea typeface="SimSun" panose="02010600030101010101" pitchFamily="2" charset="-122"/>
              <a:cs typeface="Calibri" pitchFamily="34" charset="0"/>
            </a:endParaRPr>
          </a:p>
          <a:p>
            <a:pPr marL="342900" indent="-342900">
              <a:buClr>
                <a:schemeClr val="tx1"/>
              </a:buClr>
              <a:buFont typeface="Wingdings" panose="05000000000000000000" pitchFamily="2" charset="2"/>
              <a:buChar char="v"/>
            </a:pPr>
            <a:r>
              <a:rPr lang="zh-CN" altLang="en-US" b="1" dirty="0">
                <a:solidFill>
                  <a:schemeClr val="tx1"/>
                </a:solidFill>
                <a:latin typeface="SimSun" panose="02010600030101010101" pitchFamily="2" charset="-122"/>
                <a:ea typeface="SimSun" panose="02010600030101010101" pitchFamily="2" charset="-122"/>
              </a:rPr>
              <a:t>随时准备好证书</a:t>
            </a:r>
            <a:r>
              <a:rPr lang="en-US" b="1" dirty="0">
                <a:solidFill>
                  <a:schemeClr val="tx1"/>
                </a:solidFill>
                <a:latin typeface="SimSun" panose="02010600030101010101" pitchFamily="2" charset="-122"/>
                <a:ea typeface="SimSun" panose="02010600030101010101" pitchFamily="2" charset="-122"/>
              </a:rPr>
              <a:t> (</a:t>
            </a:r>
            <a:r>
              <a:rPr lang="zh-CN" altLang="en-US" b="1" dirty="0">
                <a:solidFill>
                  <a:schemeClr val="tx1"/>
                </a:solidFill>
                <a:latin typeface="SimSun" panose="02010600030101010101" pitchFamily="2" charset="-122"/>
                <a:ea typeface="SimSun" panose="02010600030101010101" pitchFamily="2" charset="-122"/>
              </a:rPr>
              <a:t>儿童产品证书</a:t>
            </a:r>
            <a:r>
              <a:rPr lang="en-US" b="1" dirty="0">
                <a:solidFill>
                  <a:schemeClr val="tx1"/>
                </a:solidFill>
                <a:latin typeface="SimSun" panose="02010600030101010101" pitchFamily="2" charset="-122"/>
                <a:ea typeface="SimSun" panose="02010600030101010101" pitchFamily="2" charset="-122"/>
              </a:rPr>
              <a:t>/</a:t>
            </a:r>
            <a:r>
              <a:rPr lang="zh-CN" altLang="en-US" b="1" dirty="0">
                <a:solidFill>
                  <a:schemeClr val="tx1"/>
                </a:solidFill>
                <a:latin typeface="SimSun" panose="02010600030101010101" pitchFamily="2" charset="-122"/>
                <a:ea typeface="SimSun" panose="02010600030101010101" pitchFamily="2" charset="-122"/>
              </a:rPr>
              <a:t>普通产品证书</a:t>
            </a:r>
            <a:r>
              <a:rPr lang="en-US" b="1" dirty="0">
                <a:solidFill>
                  <a:schemeClr val="tx1"/>
                </a:solidFill>
                <a:latin typeface="SimSun" panose="02010600030101010101" pitchFamily="2" charset="-122"/>
                <a:ea typeface="SimSun" panose="02010600030101010101" pitchFamily="2" charset="-122"/>
              </a:rPr>
              <a:t>) – </a:t>
            </a: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证书必须</a:t>
            </a:r>
            <a:r>
              <a:rPr lang="zh-CN" altLang="en-US" sz="2800" i="1" dirty="0">
                <a:solidFill>
                  <a:schemeClr val="tx1"/>
                </a:solidFill>
                <a:latin typeface="SimSun" panose="02010600030101010101" pitchFamily="2" charset="-122"/>
                <a:ea typeface="SimSun" panose="02010600030101010101" pitchFamily="2" charset="-122"/>
              </a:rPr>
              <a:t>“伴随”</a:t>
            </a:r>
            <a:r>
              <a:rPr lang="zh-CN" altLang="en-US" sz="2800" dirty="0">
                <a:solidFill>
                  <a:schemeClr val="tx1"/>
                </a:solidFill>
                <a:latin typeface="SimSun" panose="02010600030101010101" pitchFamily="2" charset="-122"/>
                <a:ea typeface="SimSun" panose="02010600030101010101" pitchFamily="2" charset="-122"/>
              </a:rPr>
              <a:t>同一证书所涵盖的每件产品或发货的每批产品。</a:t>
            </a: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必须“向产品的每个分销商或零售商</a:t>
            </a:r>
            <a:r>
              <a:rPr lang="zh-CN" altLang="en-US" sz="2800" i="1" dirty="0">
                <a:solidFill>
                  <a:schemeClr val="tx1"/>
                </a:solidFill>
                <a:latin typeface="SimSun" panose="02010600030101010101" pitchFamily="2" charset="-122"/>
                <a:ea typeface="SimSun" panose="02010600030101010101" pitchFamily="2" charset="-122"/>
              </a:rPr>
              <a:t>提供</a:t>
            </a:r>
            <a:r>
              <a:rPr lang="zh-CN" altLang="en-US" sz="2800" dirty="0">
                <a:solidFill>
                  <a:schemeClr val="tx1"/>
                </a:solidFill>
                <a:latin typeface="SimSun" panose="02010600030101010101" pitchFamily="2" charset="-122"/>
                <a:ea typeface="SimSun" panose="02010600030101010101" pitchFamily="2" charset="-122"/>
              </a:rPr>
              <a:t>”证书副本（不要求提供给最终消费者）。</a:t>
            </a:r>
          </a:p>
          <a:p>
            <a:pPr lvl="1">
              <a:buClr>
                <a:schemeClr val="tx1"/>
              </a:buClr>
            </a:pPr>
            <a:endParaRPr lang="en-US" sz="2800" i="1" dirty="0">
              <a:solidFill>
                <a:schemeClr val="tx1"/>
              </a:solidFill>
              <a:latin typeface="SimSun" panose="02010600030101010101" pitchFamily="2" charset="-122"/>
              <a:ea typeface="SimSun" panose="02010600030101010101" pitchFamily="2" charset="-122"/>
            </a:endParaRPr>
          </a:p>
          <a:p>
            <a:endParaRPr lang="en-US" sz="2000" dirty="0">
              <a:latin typeface="+mj-lt"/>
            </a:endParaRPr>
          </a:p>
        </p:txBody>
      </p:sp>
      <p:sp>
        <p:nvSpPr>
          <p:cNvPr id="3" name="TextBox 2">
            <a:extLst>
              <a:ext uri="{FF2B5EF4-FFF2-40B4-BE49-F238E27FC236}">
                <a16:creationId xmlns:a16="http://schemas.microsoft.com/office/drawing/2014/main" id="{8F632C70-DB7D-4366-A12E-55A0895C084D}"/>
              </a:ext>
            </a:extLst>
          </p:cNvPr>
          <p:cNvSpPr txBox="1"/>
          <p:nvPr/>
        </p:nvSpPr>
        <p:spPr>
          <a:xfrm>
            <a:off x="495046" y="371761"/>
            <a:ext cx="11413419" cy="646331"/>
          </a:xfrm>
          <a:prstGeom prst="rect">
            <a:avLst/>
          </a:prstGeom>
          <a:noFill/>
        </p:spPr>
        <p:txBody>
          <a:bodyPr wrap="square" rtlCol="0">
            <a:spAutoFit/>
          </a:bodyPr>
          <a:lstStyle/>
          <a:p>
            <a:r>
              <a:rPr lang="zh-CN" altLang="en-US" sz="3600" b="1" dirty="0">
                <a:latin typeface="SimSun" panose="02010600030101010101" pitchFamily="2" charset="-122"/>
                <a:ea typeface="SimSun" panose="02010600030101010101" pitchFamily="2" charset="-122"/>
              </a:rPr>
              <a:t>儿童产品证书要点</a:t>
            </a:r>
            <a:endParaRPr lang="en-US" sz="3600" b="1" dirty="0">
              <a:latin typeface="SimSun" panose="02010600030101010101" pitchFamily="2" charset="-122"/>
              <a:ea typeface="SimSun" panose="02010600030101010101" pitchFamily="2" charset="-122"/>
            </a:endParaRPr>
          </a:p>
        </p:txBody>
      </p:sp>
      <p:pic>
        <p:nvPicPr>
          <p:cNvPr id="5" name="2024_06_07_12_37_54">
            <a:hlinkClick r:id="" action="ppaction://media"/>
            <a:extLst>
              <a:ext uri="{FF2B5EF4-FFF2-40B4-BE49-F238E27FC236}">
                <a16:creationId xmlns:a16="http://schemas.microsoft.com/office/drawing/2014/main" id="{70A2A77C-E15F-1407-D7FD-4383CDFA1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332713"/>
            <a:ext cx="548640" cy="548640"/>
          </a:xfrm>
          <a:prstGeom prst="rect">
            <a:avLst/>
          </a:prstGeom>
        </p:spPr>
      </p:pic>
    </p:spTree>
    <p:extLst>
      <p:ext uri="{BB962C8B-B14F-4D97-AF65-F5344CB8AC3E}">
        <p14:creationId xmlns:p14="http://schemas.microsoft.com/office/powerpoint/2010/main" val="1537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365126"/>
            <a:ext cx="11181862" cy="940043"/>
          </a:xfrm>
        </p:spPr>
        <p:txBody>
          <a:bodyPr>
            <a:noAutofit/>
          </a:bodyPr>
          <a:lstStyle/>
          <a:p>
            <a:pPr algn="ctr"/>
            <a:r>
              <a:rPr lang="zh-CN" altLang="en-US" sz="2800" dirty="0">
                <a:solidFill>
                  <a:srgbClr val="1A2857"/>
                </a:solidFill>
                <a:latin typeface="SimSun" panose="02010600030101010101" pitchFamily="2" charset="-122"/>
                <a:ea typeface="SimSun" panose="02010600030101010101" pitchFamily="2" charset="-122"/>
              </a:rPr>
              <a:t>视频：欢迎观看美国消费品安全委员会中文博客系列：</a:t>
            </a:r>
            <a:br>
              <a:rPr lang="en-US" altLang="zh-CN" sz="2800" dirty="0">
                <a:solidFill>
                  <a:srgbClr val="1A2857"/>
                </a:solidFill>
                <a:latin typeface="SimSun" panose="02010600030101010101" pitchFamily="2" charset="-122"/>
                <a:ea typeface="SimSun" panose="02010600030101010101" pitchFamily="2" charset="-122"/>
              </a:rPr>
            </a:br>
            <a:r>
              <a:rPr lang="zh-CN" altLang="en-US" sz="2800" dirty="0">
                <a:solidFill>
                  <a:srgbClr val="1A2857"/>
                </a:solidFill>
                <a:latin typeface="SimSun" panose="02010600030101010101" pitchFamily="2" charset="-122"/>
                <a:ea typeface="SimSun" panose="02010600030101010101" pitchFamily="2" charset="-122"/>
              </a:rPr>
              <a:t>婴儿睡眠产品，被禁止的婴儿倾斜式睡床和婴儿床床围</a:t>
            </a:r>
            <a:endParaRPr lang="en-US" sz="2800" dirty="0">
              <a:solidFill>
                <a:srgbClr val="1A2857"/>
              </a:solidFill>
              <a:latin typeface="SimSun" panose="02010600030101010101" pitchFamily="2" charset="-122"/>
              <a:ea typeface="SimSun" panose="02010600030101010101" pitchFamily="2" charset="-122"/>
            </a:endParaRPr>
          </a:p>
        </p:txBody>
      </p:sp>
      <p:pic>
        <p:nvPicPr>
          <p:cNvPr id="2" name="Rich O'Brien Welcome">
            <a:hlinkClick r:id="" action="ppaction://media"/>
            <a:extLst>
              <a:ext uri="{FF2B5EF4-FFF2-40B4-BE49-F238E27FC236}">
                <a16:creationId xmlns:a16="http://schemas.microsoft.com/office/drawing/2014/main" id="{4373C598-C01B-235C-9253-969D373DBE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2831" y="1305169"/>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8D8D63-FBC3-49EC-9D7A-28B4F182384F}"/>
              </a:ext>
            </a:extLst>
          </p:cNvPr>
          <p:cNvSpPr>
            <a:spLocks noGrp="1"/>
          </p:cNvSpPr>
          <p:nvPr>
            <p:ph type="body" sz="quarter" idx="13"/>
          </p:nvPr>
        </p:nvSpPr>
        <p:spPr>
          <a:xfrm>
            <a:off x="622997" y="1297056"/>
            <a:ext cx="10962751" cy="4902339"/>
          </a:xfrm>
        </p:spPr>
        <p:txBody>
          <a:bodyPr>
            <a:normAutofit/>
          </a:bodyPr>
          <a:lstStyle/>
          <a:p>
            <a:pPr lvl="1">
              <a:buClr>
                <a:schemeClr val="tx1"/>
              </a:buClr>
            </a:pPr>
            <a:endParaRPr lang="en-US" sz="2800" b="1" dirty="0">
              <a:solidFill>
                <a:schemeClr val="tx1"/>
              </a:solidFill>
              <a:latin typeface="SimSun" panose="02010600030101010101" pitchFamily="2" charset="-122"/>
              <a:ea typeface="SimSun" panose="02010600030101010101" pitchFamily="2" charset="-122"/>
              <a:cs typeface="Calibri" pitchFamily="34" charset="0"/>
            </a:endParaRPr>
          </a:p>
          <a:p>
            <a:pPr lvl="1">
              <a:buClr>
                <a:schemeClr val="tx1"/>
              </a:buClr>
            </a:pPr>
            <a:endParaRPr lang="en-US" sz="2800" i="1"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在美国消费品安全委员会和海关检查产品或货运时必须立即提供证书副本。</a:t>
            </a:r>
            <a:endParaRPr lang="en-US" altLang="zh-CN" sz="2800" dirty="0">
              <a:solidFill>
                <a:schemeClr val="tx1"/>
              </a:solidFill>
              <a:latin typeface="SimSun" panose="02010600030101010101" pitchFamily="2" charset="-122"/>
              <a:ea typeface="SimSun" panose="02010600030101010101" pitchFamily="2" charset="-122"/>
            </a:endParaRPr>
          </a:p>
          <a:p>
            <a:pPr>
              <a:buClr>
                <a:schemeClr val="tx1"/>
              </a:buClr>
            </a:pPr>
            <a:endParaRPr lang="en-US" sz="2800" dirty="0">
              <a:solidFill>
                <a:schemeClr val="tx1"/>
              </a:solidFill>
              <a:latin typeface="SimSun" panose="02010600030101010101" pitchFamily="2" charset="-122"/>
              <a:ea typeface="SimSun" panose="02010600030101010101" pitchFamily="2" charset="-122"/>
              <a:cs typeface="Calibri" pitchFamily="34" charset="0"/>
            </a:endParaRPr>
          </a:p>
          <a:p>
            <a:pPr marL="342900"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可以接受</a:t>
            </a:r>
            <a:r>
              <a:rPr lang="zh-CN" altLang="en-US" sz="2800" b="1" dirty="0">
                <a:solidFill>
                  <a:schemeClr val="tx1"/>
                </a:solidFill>
                <a:latin typeface="SimSun" panose="02010600030101010101" pitchFamily="2" charset="-122"/>
                <a:ea typeface="SimSun" panose="02010600030101010101" pitchFamily="2" charset="-122"/>
              </a:rPr>
              <a:t>电子证书</a:t>
            </a:r>
            <a:r>
              <a:rPr lang="zh-CN" altLang="en-US" sz="2800" dirty="0">
                <a:solidFill>
                  <a:schemeClr val="tx1"/>
                </a:solidFill>
                <a:latin typeface="SimSun" panose="02010600030101010101" pitchFamily="2" charset="-122"/>
                <a:ea typeface="SimSun" panose="02010600030101010101" pitchFamily="2" charset="-122"/>
              </a:rPr>
              <a:t>，但必须在发货或者在美国境内首次分销之前生成。</a:t>
            </a:r>
            <a:endParaRPr lang="en-US" altLang="zh-CN" sz="2800" dirty="0">
              <a:solidFill>
                <a:schemeClr val="tx1"/>
              </a:solidFill>
              <a:latin typeface="SimSun" panose="02010600030101010101" pitchFamily="2" charset="-122"/>
              <a:ea typeface="SimSun" panose="02010600030101010101" pitchFamily="2" charset="-122"/>
            </a:endParaRPr>
          </a:p>
          <a:p>
            <a:pPr>
              <a:buClr>
                <a:schemeClr val="tx1"/>
              </a:buClr>
            </a:pPr>
            <a:endParaRPr lang="en-US" sz="2800" dirty="0">
              <a:solidFill>
                <a:schemeClr val="tx1"/>
              </a:solidFill>
              <a:latin typeface="SimSun" panose="02010600030101010101" pitchFamily="2" charset="-122"/>
              <a:ea typeface="SimSun" panose="02010600030101010101" pitchFamily="2" charset="-122"/>
              <a:cs typeface="Calibri" pitchFamily="34" charset="0"/>
            </a:endParaRPr>
          </a:p>
          <a:p>
            <a:pPr marL="342900" indent="-342900">
              <a:buClr>
                <a:schemeClr val="tx1"/>
              </a:buClr>
              <a:buFont typeface="Wingdings" panose="05000000000000000000" pitchFamily="2" charset="2"/>
              <a:buChar char="v"/>
            </a:pPr>
            <a:endParaRPr lang="en-US" sz="2800" dirty="0">
              <a:solidFill>
                <a:schemeClr val="tx1"/>
              </a:solidFill>
              <a:latin typeface="SimSun" panose="02010600030101010101" pitchFamily="2" charset="-122"/>
              <a:ea typeface="SimSun" panose="02010600030101010101" pitchFamily="2" charset="-122"/>
              <a:cs typeface="Calibri" pitchFamily="34" charset="0"/>
            </a:endParaRPr>
          </a:p>
          <a:p>
            <a:endParaRPr lang="en-US" sz="2000" dirty="0">
              <a:latin typeface="+mj-lt"/>
            </a:endParaRPr>
          </a:p>
        </p:txBody>
      </p:sp>
      <p:pic>
        <p:nvPicPr>
          <p:cNvPr id="3" name="2024_06_07_12_38_39">
            <a:hlinkClick r:id="" action="ppaction://media"/>
            <a:extLst>
              <a:ext uri="{FF2B5EF4-FFF2-40B4-BE49-F238E27FC236}">
                <a16:creationId xmlns:a16="http://schemas.microsoft.com/office/drawing/2014/main" id="{DF0F3419-7FA2-831C-8319-54491D311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7625" y="403225"/>
            <a:ext cx="548640" cy="548640"/>
          </a:xfrm>
          <a:prstGeom prst="rect">
            <a:avLst/>
          </a:prstGeom>
        </p:spPr>
      </p:pic>
    </p:spTree>
    <p:extLst>
      <p:ext uri="{BB962C8B-B14F-4D97-AF65-F5344CB8AC3E}">
        <p14:creationId xmlns:p14="http://schemas.microsoft.com/office/powerpoint/2010/main" val="37041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AF176-F97F-476F-A6A0-40351689AC2A}"/>
              </a:ext>
            </a:extLst>
          </p:cNvPr>
          <p:cNvSpPr>
            <a:spLocks noGrp="1"/>
          </p:cNvSpPr>
          <p:nvPr>
            <p:ph type="body" sz="quarter" idx="13"/>
          </p:nvPr>
        </p:nvSpPr>
        <p:spPr>
          <a:xfrm>
            <a:off x="497489" y="1325723"/>
            <a:ext cx="10962751" cy="4941492"/>
          </a:xfrm>
        </p:spPr>
        <p:txBody>
          <a:bodyPr>
            <a:normAutofit fontScale="85000" lnSpcReduction="20000"/>
          </a:bodyPr>
          <a:lstStyle/>
          <a:p>
            <a:pPr marL="914400" lvl="1" indent="-457200">
              <a:spcBef>
                <a:spcPts val="600"/>
              </a:spcBef>
              <a:buClr>
                <a:schemeClr val="tx1"/>
              </a:buClr>
              <a:buFont typeface="+mj-lt"/>
              <a:buAutoNum type="arabicPeriod"/>
            </a:pPr>
            <a:r>
              <a:rPr lang="zh-CN" sz="2600" dirty="0">
                <a:solidFill>
                  <a:schemeClr val="tx2">
                    <a:lumMod val="75000"/>
                  </a:schemeClr>
                </a:solidFill>
                <a:effectLst/>
                <a:latin typeface="SimSun" panose="02010600030101010101" pitchFamily="2" charset="-122"/>
                <a:ea typeface="SimSun" panose="02010600030101010101" pitchFamily="2" charset="-122"/>
                <a:cs typeface="SimSun" panose="02010600030101010101" pitchFamily="2" charset="-122"/>
              </a:rPr>
              <a:t>描述</a:t>
            </a:r>
            <a:r>
              <a:rPr lang="zh-CN" altLang="en-US" sz="2600" dirty="0">
                <a:solidFill>
                  <a:schemeClr val="tx2">
                    <a:lumMod val="75000"/>
                  </a:schemeClr>
                </a:solidFill>
                <a:effectLst/>
                <a:latin typeface="SimSun" panose="02010600030101010101" pitchFamily="2" charset="-122"/>
                <a:ea typeface="SimSun" panose="02010600030101010101" pitchFamily="2" charset="-122"/>
                <a:cs typeface="SimSun" panose="02010600030101010101" pitchFamily="2" charset="-122"/>
              </a:rPr>
              <a:t>证书</a:t>
            </a:r>
            <a:r>
              <a:rPr lang="zh-CN" sz="2600" dirty="0">
                <a:solidFill>
                  <a:schemeClr val="tx2">
                    <a:lumMod val="75000"/>
                  </a:schemeClr>
                </a:solidFill>
                <a:effectLst/>
                <a:latin typeface="SimSun" panose="02010600030101010101" pitchFamily="2" charset="-122"/>
                <a:ea typeface="SimSun" panose="02010600030101010101" pitchFamily="2" charset="-122"/>
                <a:cs typeface="SimSun" panose="02010600030101010101" pitchFamily="2" charset="-122"/>
              </a:rPr>
              <a:t>涵盖的产品</a:t>
            </a:r>
            <a:endParaRPr lang="en-US" sz="2600" dirty="0">
              <a:solidFill>
                <a:schemeClr val="tx2">
                  <a:lumMod val="75000"/>
                </a:schemeClr>
              </a:solidFill>
              <a:latin typeface="SimSun" panose="02010600030101010101" pitchFamily="2" charset="-122"/>
              <a:ea typeface="SimSun" panose="02010600030101010101" pitchFamily="2" charset="-122"/>
            </a:endParaRPr>
          </a:p>
          <a:p>
            <a:pPr marL="914400" lvl="1" indent="-457200">
              <a:spcBef>
                <a:spcPts val="600"/>
              </a:spcBef>
              <a:buClr>
                <a:schemeClr val="tx1"/>
              </a:buClr>
              <a:buFont typeface="+mj-lt"/>
              <a:buAutoNum type="arabicPeriod"/>
            </a:pPr>
            <a:r>
              <a:rPr lang="zh-CN" altLang="en-US" sz="2600" dirty="0">
                <a:solidFill>
                  <a:schemeClr val="tx1">
                    <a:lumMod val="75000"/>
                  </a:schemeClr>
                </a:solidFill>
                <a:effectLst/>
                <a:latin typeface="SimSun" panose="02010600030101010101" pitchFamily="2" charset="-122"/>
                <a:ea typeface="SimSun" panose="02010600030101010101" pitchFamily="2" charset="-122"/>
                <a:cs typeface="SimSun" panose="02010600030101010101" pitchFamily="2" charset="-122"/>
              </a:rPr>
              <a:t>证明所符合的每项美国消费品安全委员会安全法规的引述</a:t>
            </a:r>
            <a:endParaRPr lang="en-US" sz="2600" dirty="0">
              <a:solidFill>
                <a:schemeClr val="tx1">
                  <a:lumMod val="75000"/>
                </a:schemeClr>
              </a:solidFill>
              <a:latin typeface="SimSun" panose="02010600030101010101" pitchFamily="2" charset="-122"/>
              <a:ea typeface="SimSun" panose="02010600030101010101" pitchFamily="2" charset="-122"/>
            </a:endParaRPr>
          </a:p>
          <a:p>
            <a:pPr marL="1371600" lvl="2" indent="-457200">
              <a:buClr>
                <a:schemeClr val="tx1"/>
              </a:buClr>
              <a:buFont typeface="+mj-lt"/>
              <a:buAutoNum type="alphaLcParenR"/>
            </a:pP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15</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1278a</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15 U.S.C. §1278a</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总含铅量</a:t>
            </a:r>
            <a:endParaRPr lang="en-US" sz="2600" dirty="0">
              <a:solidFill>
                <a:srgbClr val="C00000"/>
              </a:solidFill>
              <a:latin typeface="SimSun" panose="02010600030101010101" pitchFamily="2" charset="-122"/>
              <a:ea typeface="SimSun" panose="02010600030101010101" pitchFamily="2" charset="-122"/>
            </a:endParaRPr>
          </a:p>
          <a:p>
            <a:pPr marL="1371600" lvl="2" indent="-457200">
              <a:buClr>
                <a:schemeClr val="tx1"/>
              </a:buClr>
              <a:buFont typeface="+mj-lt"/>
              <a:buAutoNum type="alphaLcParenR"/>
            </a:pP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1303</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1303</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油漆和类似表面</a:t>
            </a:r>
            <a:r>
              <a:rPr lang="en-US" altLang="zh-CN" sz="2600" dirty="0">
                <a:solidFill>
                  <a:srgbClr val="C00000"/>
                </a:solidFill>
                <a:latin typeface="SimSun" panose="02010600030101010101" pitchFamily="2" charset="-122"/>
                <a:ea typeface="SimSun" panose="02010600030101010101" pitchFamily="2" charset="-122"/>
              </a:rPr>
              <a:t>  </a:t>
            </a:r>
          </a:p>
          <a:p>
            <a:pPr lvl="2">
              <a:buClr>
                <a:schemeClr val="tx1"/>
              </a:buClr>
            </a:pPr>
            <a:r>
              <a:rPr lang="en-US" altLang="zh-CN" sz="2600" dirty="0">
                <a:solidFill>
                  <a:srgbClr val="C00000"/>
                </a:solidFill>
                <a:latin typeface="SimSun" panose="02010600030101010101" pitchFamily="2" charset="-122"/>
                <a:ea typeface="SimSun" panose="02010600030101010101" pitchFamily="2" charset="-122"/>
              </a:rPr>
              <a:t>     </a:t>
            </a:r>
            <a:r>
              <a:rPr lang="zh-CN" altLang="en-US" sz="2600" dirty="0">
                <a:solidFill>
                  <a:srgbClr val="C00000"/>
                </a:solidFill>
                <a:latin typeface="SimSun" panose="02010600030101010101" pitchFamily="2" charset="-122"/>
                <a:ea typeface="SimSun" panose="02010600030101010101" pitchFamily="2" charset="-122"/>
              </a:rPr>
              <a:t>涂层中的铅</a:t>
            </a:r>
            <a:endParaRPr lang="en-US" sz="2600" dirty="0">
              <a:solidFill>
                <a:schemeClr val="tx1"/>
              </a:solidFill>
              <a:latin typeface="SimSun" panose="02010600030101010101" pitchFamily="2" charset="-122"/>
              <a:ea typeface="SimSun" panose="02010600030101010101" pitchFamily="2" charset="-122"/>
            </a:endParaRPr>
          </a:p>
          <a:p>
            <a:pPr lvl="2">
              <a:buClr>
                <a:schemeClr val="tx1"/>
              </a:buClr>
            </a:pPr>
            <a:r>
              <a:rPr lang="en-US" altLang="zh-CN" sz="2600" dirty="0">
                <a:solidFill>
                  <a:schemeClr val="tx1"/>
                </a:solidFill>
                <a:latin typeface="SimSun" panose="02010600030101010101" pitchFamily="2" charset="-122"/>
                <a:ea typeface="SimSun" panose="02010600030101010101" pitchFamily="2" charset="-122"/>
              </a:rPr>
              <a:t>c)</a:t>
            </a:r>
            <a:r>
              <a:rPr lang="zh-CN" altLang="en-US" sz="2600" dirty="0">
                <a:solidFill>
                  <a:schemeClr val="tx1"/>
                </a:solidFill>
                <a:latin typeface="SimSun" panose="02010600030101010101" pitchFamily="2" charset="-122"/>
                <a:ea typeface="SimSun" panose="02010600030101010101" pitchFamily="2" charset="-122"/>
              </a:rPr>
              <a:t> </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1307</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1307</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邻苯二甲酸</a:t>
            </a:r>
            <a:endParaRPr lang="en-US" altLang="zh-CN" sz="2600" dirty="0">
              <a:solidFill>
                <a:srgbClr val="C00000"/>
              </a:solidFill>
              <a:latin typeface="SimSun" panose="02010600030101010101" pitchFamily="2" charset="-122"/>
              <a:ea typeface="SimSun" panose="02010600030101010101" pitchFamily="2" charset="-122"/>
            </a:endParaRPr>
          </a:p>
          <a:p>
            <a:pPr lvl="2">
              <a:buClr>
                <a:schemeClr val="tx1"/>
              </a:buClr>
            </a:pPr>
            <a:r>
              <a:rPr lang="en-US" altLang="zh-CN" sz="2600" dirty="0">
                <a:solidFill>
                  <a:srgbClr val="C00000"/>
                </a:solidFill>
                <a:latin typeface="SimSun" panose="02010600030101010101" pitchFamily="2" charset="-122"/>
                <a:ea typeface="SimSun" panose="02010600030101010101" pitchFamily="2" charset="-122"/>
              </a:rPr>
              <a:t>     </a:t>
            </a:r>
            <a:r>
              <a:rPr lang="zh-CN" altLang="en-US" sz="2600" dirty="0">
                <a:solidFill>
                  <a:srgbClr val="C00000"/>
                </a:solidFill>
                <a:latin typeface="SimSun" panose="02010600030101010101" pitchFamily="2" charset="-122"/>
                <a:ea typeface="SimSun" panose="02010600030101010101" pitchFamily="2" charset="-122"/>
              </a:rPr>
              <a:t>酯禁令</a:t>
            </a:r>
            <a:endParaRPr lang="en-US" altLang="zh-CN" sz="2600" dirty="0">
              <a:solidFill>
                <a:schemeClr val="tx1"/>
              </a:solidFill>
              <a:latin typeface="SimSun" panose="02010600030101010101" pitchFamily="2" charset="-122"/>
              <a:ea typeface="SimSun" panose="02010600030101010101" pitchFamily="2" charset="-122"/>
            </a:endParaRPr>
          </a:p>
          <a:p>
            <a:pPr lvl="2">
              <a:buClr>
                <a:schemeClr val="tx1"/>
              </a:buClr>
            </a:pPr>
            <a:r>
              <a:rPr lang="en-US" altLang="zh-CN" sz="2600" dirty="0">
                <a:solidFill>
                  <a:schemeClr val="tx1"/>
                </a:solidFill>
                <a:latin typeface="SimSun" panose="02010600030101010101" pitchFamily="2" charset="-122"/>
                <a:ea typeface="SimSun" panose="02010600030101010101" pitchFamily="2" charset="-122"/>
              </a:rPr>
              <a:t>d) </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1501</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1501</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小零部件法</a:t>
            </a:r>
            <a:endParaRPr lang="en-US" altLang="zh-CN" sz="2600" dirty="0">
              <a:solidFill>
                <a:srgbClr val="C00000"/>
              </a:solidFill>
              <a:latin typeface="SimSun" panose="02010600030101010101" pitchFamily="2" charset="-122"/>
              <a:ea typeface="SimSun" panose="02010600030101010101" pitchFamily="2" charset="-122"/>
            </a:endParaRPr>
          </a:p>
          <a:p>
            <a:pPr lvl="2">
              <a:buClr>
                <a:schemeClr val="tx1"/>
              </a:buClr>
            </a:pPr>
            <a:r>
              <a:rPr lang="en-US" altLang="zh-CN" sz="2600" dirty="0">
                <a:solidFill>
                  <a:srgbClr val="C00000"/>
                </a:solidFill>
                <a:latin typeface="SimSun" panose="02010600030101010101" pitchFamily="2" charset="-122"/>
                <a:ea typeface="SimSun" panose="02010600030101010101" pitchFamily="2" charset="-122"/>
              </a:rPr>
              <a:t>     </a:t>
            </a:r>
            <a:r>
              <a:rPr lang="zh-CN" altLang="en-US" sz="2600" dirty="0">
                <a:solidFill>
                  <a:srgbClr val="C00000"/>
                </a:solidFill>
                <a:latin typeface="SimSun" panose="02010600030101010101" pitchFamily="2" charset="-122"/>
                <a:ea typeface="SimSun" panose="02010600030101010101" pitchFamily="2" charset="-122"/>
              </a:rPr>
              <a:t>规</a:t>
            </a:r>
            <a:endParaRPr lang="en-US" sz="2600" dirty="0">
              <a:solidFill>
                <a:schemeClr val="tx1"/>
              </a:solidFill>
              <a:latin typeface="SimSun" panose="02010600030101010101" pitchFamily="2" charset="-122"/>
              <a:ea typeface="SimSun" panose="02010600030101010101" pitchFamily="2" charset="-122"/>
            </a:endParaRPr>
          </a:p>
          <a:p>
            <a:pPr lvl="2">
              <a:buClr>
                <a:schemeClr val="tx1"/>
              </a:buClr>
            </a:pPr>
            <a:r>
              <a:rPr lang="en-US" altLang="zh-CN" sz="2600" dirty="0">
                <a:solidFill>
                  <a:schemeClr val="tx1"/>
                </a:solidFill>
                <a:latin typeface="SimSun" panose="02010600030101010101" pitchFamily="2" charset="-122"/>
                <a:ea typeface="SimSun" panose="02010600030101010101" pitchFamily="2" charset="-122"/>
              </a:rPr>
              <a:t>e) </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1236</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1236</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婴儿睡眠产品</a:t>
            </a:r>
            <a:endParaRPr lang="en-US" sz="2600" dirty="0">
              <a:solidFill>
                <a:srgbClr val="C00000"/>
              </a:solidFill>
              <a:latin typeface="SimSun" panose="02010600030101010101" pitchFamily="2" charset="-122"/>
              <a:ea typeface="SimSun" panose="02010600030101010101" pitchFamily="2" charset="-122"/>
            </a:endParaRP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进口商</a:t>
            </a:r>
            <a:r>
              <a:rPr lang="en-US" altLang="zh-CN" sz="2600" dirty="0">
                <a:solidFill>
                  <a:schemeClr val="tx1"/>
                </a:solidFill>
                <a:latin typeface="SimSun" panose="02010600030101010101" pitchFamily="2" charset="-122"/>
                <a:ea typeface="SimSun" panose="02010600030101010101" pitchFamily="2" charset="-122"/>
              </a:rPr>
              <a:t>/</a:t>
            </a:r>
            <a:r>
              <a:rPr lang="zh-CN" altLang="en-US" sz="2600" dirty="0">
                <a:solidFill>
                  <a:schemeClr val="tx1"/>
                </a:solidFill>
                <a:latin typeface="SimSun" panose="02010600030101010101" pitchFamily="2" charset="-122"/>
                <a:ea typeface="SimSun" panose="02010600030101010101" pitchFamily="2" charset="-122"/>
              </a:rPr>
              <a:t>国内制造商联系信息</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检测记录保管人员的联系信息</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制造日期和地点</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证书所依据的检测的地点和日期 </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检测实验室联系方式</a:t>
            </a:r>
            <a:endParaRPr lang="en-US" sz="2600" dirty="0">
              <a:solidFill>
                <a:schemeClr val="tx1"/>
              </a:solidFill>
              <a:latin typeface="SimSun" panose="02010600030101010101" pitchFamily="2" charset="-122"/>
              <a:ea typeface="SimSun" panose="02010600030101010101" pitchFamily="2" charset="-122"/>
            </a:endParaRPr>
          </a:p>
          <a:p>
            <a:pPr marL="514350" indent="-514350">
              <a:buClr>
                <a:schemeClr val="tx1"/>
              </a:buClr>
              <a:buFont typeface="+mj-lt"/>
              <a:buAutoNum type="arabicPeriod"/>
            </a:pPr>
            <a:endParaRPr lang="en-US" sz="3200" dirty="0">
              <a:latin typeface="+mj-lt"/>
            </a:endParaRPr>
          </a:p>
        </p:txBody>
      </p:sp>
      <p:sp>
        <p:nvSpPr>
          <p:cNvPr id="3" name="TextBox 2">
            <a:extLst>
              <a:ext uri="{FF2B5EF4-FFF2-40B4-BE49-F238E27FC236}">
                <a16:creationId xmlns:a16="http://schemas.microsoft.com/office/drawing/2014/main" id="{F3BAAF70-ABE2-47DC-9843-281EFD207493}"/>
              </a:ext>
            </a:extLst>
          </p:cNvPr>
          <p:cNvSpPr txBox="1"/>
          <p:nvPr/>
        </p:nvSpPr>
        <p:spPr>
          <a:xfrm>
            <a:off x="272156" y="375947"/>
            <a:ext cx="11413419" cy="646331"/>
          </a:xfrm>
          <a:prstGeom prst="rect">
            <a:avLst/>
          </a:prstGeom>
          <a:noFill/>
        </p:spPr>
        <p:txBody>
          <a:bodyPr wrap="square" rtlCol="0">
            <a:spAutoFit/>
          </a:bodyPr>
          <a:lstStyle/>
          <a:p>
            <a:r>
              <a:rPr lang="zh-CN" altLang="en-US" sz="3600" b="1" dirty="0">
                <a:latin typeface="SimSun" panose="02010600030101010101" pitchFamily="2" charset="-122"/>
                <a:ea typeface="SimSun" panose="02010600030101010101" pitchFamily="2" charset="-122"/>
              </a:rPr>
              <a:t>儿童产品证书要素</a:t>
            </a:r>
            <a:endParaRPr lang="en-US" sz="3600" b="1" dirty="0">
              <a:latin typeface="SimSun" panose="02010600030101010101" pitchFamily="2" charset="-122"/>
              <a:ea typeface="SimSun" panose="02010600030101010101" pitchFamily="2" charset="-122"/>
            </a:endParaRPr>
          </a:p>
        </p:txBody>
      </p:sp>
      <p:pic>
        <p:nvPicPr>
          <p:cNvPr id="4" name="2024_06_07_12_42_18">
            <a:hlinkClick r:id="" action="ppaction://media"/>
            <a:extLst>
              <a:ext uri="{FF2B5EF4-FFF2-40B4-BE49-F238E27FC236}">
                <a16:creationId xmlns:a16="http://schemas.microsoft.com/office/drawing/2014/main" id="{99BE9F29-04A6-4DBD-B022-83DB1E3796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0240" y="305039"/>
            <a:ext cx="548640" cy="548640"/>
          </a:xfrm>
          <a:prstGeom prst="rect">
            <a:avLst/>
          </a:prstGeom>
        </p:spPr>
      </p:pic>
    </p:spTree>
    <p:extLst>
      <p:ext uri="{BB962C8B-B14F-4D97-AF65-F5344CB8AC3E}">
        <p14:creationId xmlns:p14="http://schemas.microsoft.com/office/powerpoint/2010/main" val="389464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7112" y="1271451"/>
            <a:ext cx="10226181" cy="5108247"/>
          </a:xfrm>
        </p:spPr>
        <p:txBody>
          <a:bodyPr/>
          <a:lstStyle/>
          <a:p>
            <a:pPr marL="0" indent="0" algn="l">
              <a:buNone/>
            </a:pPr>
            <a:endParaRPr lang="en-US" sz="2400" b="0" i="0" dirty="0">
              <a:solidFill>
                <a:srgbClr val="1B1B1B"/>
              </a:solidFill>
              <a:effectLst/>
            </a:endParaRPr>
          </a:p>
          <a:p>
            <a:pPr algn="l" rtl="0"/>
            <a:r>
              <a:rPr lang="zh-CN" sz="2800" b="0" i="0" u="none" baseline="0" dirty="0">
                <a:effectLst/>
                <a:latin typeface="SimSun" panose="02010600030101010101" pitchFamily="2" charset="-122"/>
                <a:ea typeface="SimSun" panose="02010600030101010101" pitchFamily="2" charset="-122"/>
              </a:rPr>
              <a:t>婴儿睡眠产品需要第三方测试和认证。</a:t>
            </a:r>
            <a:r>
              <a:rPr lang="zh-CN" sz="2400" b="0" i="0" u="none" baseline="0" dirty="0">
                <a:effectLst/>
              </a:rPr>
              <a:t> </a:t>
            </a:r>
          </a:p>
          <a:p>
            <a:pPr marL="0" indent="0" algn="l">
              <a:buNone/>
            </a:pPr>
            <a:endParaRPr lang="en-US" sz="2400" b="0" i="0" dirty="0">
              <a:effectLst/>
            </a:endParaRPr>
          </a:p>
          <a:p>
            <a:pPr algn="l"/>
            <a:r>
              <a:rPr lang="en-US" sz="2800" b="0" i="0" dirty="0">
                <a:solidFill>
                  <a:schemeClr val="tx1"/>
                </a:solidFill>
                <a:effectLst/>
                <a:latin typeface="SimSun" panose="02010600030101010101" pitchFamily="2" charset="-122"/>
                <a:ea typeface="SimSun" panose="02010600030101010101" pitchFamily="2" charset="-122"/>
              </a:rPr>
              <a:t>CPSC</a:t>
            </a:r>
            <a:r>
              <a:rPr lang="zh-CN" altLang="en-US" sz="2800" b="0" i="0" dirty="0">
                <a:solidFill>
                  <a:schemeClr val="tx1"/>
                </a:solidFill>
                <a:effectLst/>
                <a:latin typeface="SimSun" panose="02010600030101010101" pitchFamily="2" charset="-122"/>
                <a:ea typeface="SimSun" panose="02010600030101010101" pitchFamily="2" charset="-122"/>
              </a:rPr>
              <a:t>尚未引入对倾斜式婴儿睡床进行测试和认证的项目；但</a:t>
            </a:r>
            <a:r>
              <a:rPr lang="en-US" sz="2800" b="0" i="0" dirty="0">
                <a:solidFill>
                  <a:schemeClr val="tx1"/>
                </a:solidFill>
                <a:effectLst/>
                <a:latin typeface="SimSun" panose="02010600030101010101" pitchFamily="2" charset="-122"/>
                <a:ea typeface="SimSun" panose="02010600030101010101" pitchFamily="2" charset="-122"/>
              </a:rPr>
              <a:t>CPSC</a:t>
            </a:r>
            <a:r>
              <a:rPr lang="zh-CN" altLang="en-US" sz="2800" b="0" i="0" dirty="0">
                <a:solidFill>
                  <a:schemeClr val="tx1"/>
                </a:solidFill>
                <a:effectLst/>
                <a:latin typeface="SimSun" panose="02010600030101010101" pitchFamily="2" charset="-122"/>
                <a:ea typeface="SimSun" panose="02010600030101010101" pitchFamily="2" charset="-122"/>
              </a:rPr>
              <a:t>会考虑今后规定必须测试，认证和登记。</a:t>
            </a:r>
            <a:endParaRPr lang="en-US" sz="2800" b="0" i="0" dirty="0">
              <a:solidFill>
                <a:schemeClr val="tx1"/>
              </a:solidFill>
              <a:effectLst/>
              <a:latin typeface="SimSun" panose="02010600030101010101" pitchFamily="2" charset="-122"/>
              <a:ea typeface="SimSun" panose="02010600030101010101" pitchFamily="2" charset="-122"/>
            </a:endParaRPr>
          </a:p>
          <a:p>
            <a:pPr marL="0" indent="0" algn="l">
              <a:buNone/>
            </a:pPr>
            <a:endParaRPr lang="en-US" sz="2400" b="0" i="0" dirty="0">
              <a:effectLst/>
            </a:endParaRPr>
          </a:p>
          <a:p>
            <a:pPr algn="l"/>
            <a:endParaRPr lang="en-US" sz="2400" dirty="0"/>
          </a:p>
          <a:p>
            <a:pPr algn="l"/>
            <a:endParaRPr lang="en-US" sz="2400" b="0" i="0" dirty="0">
              <a:effectLst/>
            </a:endParaRPr>
          </a:p>
          <a:p>
            <a:pPr marL="457200" lvl="1" indent="0">
              <a:buClr>
                <a:schemeClr val="tx1"/>
              </a:buClr>
              <a:buNone/>
            </a:pPr>
            <a:endParaRPr lang="en-US" sz="2600" dirty="0">
              <a:solidFill>
                <a:schemeClr val="tx1"/>
              </a:solidFill>
            </a:endParaRPr>
          </a:p>
          <a:p>
            <a:pPr marL="0" marR="0" indent="0">
              <a:lnSpc>
                <a:spcPct val="107000"/>
              </a:lnSpc>
              <a:spcBef>
                <a:spcPts val="0"/>
              </a:spcBef>
              <a:spcAft>
                <a:spcPts val="800"/>
              </a:spcAft>
              <a:buNone/>
            </a:pPr>
            <a:endParaRPr lang="en-US" sz="2400" dirty="0">
              <a:effectLst/>
              <a:ea typeface="Calibri" panose="020F0502020204030204" pitchFamily="34" charset="0"/>
            </a:endParaRPr>
          </a:p>
        </p:txBody>
      </p:sp>
      <p:sp>
        <p:nvSpPr>
          <p:cNvPr id="7" name="Text Placeholder 6">
            <a:extLst>
              <a:ext uri="{FF2B5EF4-FFF2-40B4-BE49-F238E27FC236}">
                <a16:creationId xmlns:a16="http://schemas.microsoft.com/office/drawing/2014/main" id="{4AC9E3B3-1019-420A-819B-D6216596D4E8}"/>
              </a:ext>
            </a:extLst>
          </p:cNvPr>
          <p:cNvSpPr txBox="1">
            <a:spLocks noGrp="1"/>
          </p:cNvSpPr>
          <p:nvPr>
            <p:ph type="body" sz="quarter" idx="12"/>
          </p:nvPr>
        </p:nvSpPr>
        <p:spPr>
          <a:xfrm>
            <a:off x="67112" y="302004"/>
            <a:ext cx="10010338" cy="646331"/>
          </a:xfrm>
          <a:prstGeom prst="rect">
            <a:avLst/>
          </a:prstGeom>
          <a:noFill/>
        </p:spPr>
        <p:txBody>
          <a:bodyPr wrap="square" rtlCol="0">
            <a:spAutoFit/>
          </a:bodyPr>
          <a:lstStyle/>
          <a:p>
            <a:pPr algn="l" rtl="0"/>
            <a:r>
              <a:rPr lang="zh-CN" altLang="en-US" b="1" i="0" u="none" baseline="0" dirty="0">
                <a:latin typeface="SimSun" panose="02010600030101010101" pitchFamily="2" charset="-122"/>
                <a:ea typeface="SimSun" panose="02010600030101010101" pitchFamily="2" charset="-122"/>
              </a:rPr>
              <a:t>检测</a:t>
            </a:r>
            <a:r>
              <a:rPr lang="zh-CN" b="1" i="0" u="none" baseline="0" dirty="0">
                <a:latin typeface="SimSun" panose="02010600030101010101" pitchFamily="2" charset="-122"/>
                <a:ea typeface="SimSun" panose="02010600030101010101" pitchFamily="2" charset="-122"/>
              </a:rPr>
              <a:t>和认证</a:t>
            </a:r>
          </a:p>
        </p:txBody>
      </p:sp>
      <p:sp>
        <p:nvSpPr>
          <p:cNvPr id="3" name="Slide Number Placeholder 7">
            <a:extLst>
              <a:ext uri="{FF2B5EF4-FFF2-40B4-BE49-F238E27FC236}">
                <a16:creationId xmlns:a16="http://schemas.microsoft.com/office/drawing/2014/main" id="{52DC082F-9F21-A829-5E26-FB1FF2379849}"/>
              </a:ext>
            </a:extLst>
          </p:cNvPr>
          <p:cNvSpPr txBox="1">
            <a:spLocks/>
          </p:cNvSpPr>
          <p:nvPr/>
        </p:nvSpPr>
        <p:spPr>
          <a:xfrm>
            <a:off x="8850428" y="6052658"/>
            <a:ext cx="2743200" cy="3922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54D444D4-1632-440F-8E52-86D734130533}" type="slidenum">
              <a:rPr lang="en-US" smtClean="0"/>
              <a:pPr/>
              <a:t>22</a:t>
            </a:fld>
            <a:endParaRPr lang="en-US" dirty="0"/>
          </a:p>
        </p:txBody>
      </p:sp>
      <p:pic>
        <p:nvPicPr>
          <p:cNvPr id="2" name="2024_06_07_12_43_38">
            <a:hlinkClick r:id="" action="ppaction://media"/>
            <a:extLst>
              <a:ext uri="{FF2B5EF4-FFF2-40B4-BE49-F238E27FC236}">
                <a16:creationId xmlns:a16="http://schemas.microsoft.com/office/drawing/2014/main" id="{0E82A9E2-A048-5851-E7EE-23B9B07422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358138"/>
            <a:ext cx="609600" cy="609600"/>
          </a:xfrm>
          <a:prstGeom prst="rect">
            <a:avLst/>
          </a:prstGeom>
        </p:spPr>
      </p:pic>
    </p:spTree>
    <p:extLst>
      <p:ext uri="{BB962C8B-B14F-4D97-AF65-F5344CB8AC3E}">
        <p14:creationId xmlns:p14="http://schemas.microsoft.com/office/powerpoint/2010/main" val="302491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014061" y="495300"/>
            <a:ext cx="3843580" cy="1143000"/>
          </a:xfrm>
        </p:spPr>
        <p:txBody>
          <a:bodyPr>
            <a:noAutofit/>
          </a:bodyPr>
          <a:lstStyle/>
          <a:p>
            <a:pPr algn="ctr"/>
            <a:r>
              <a:rPr lang="zh-CN" altLang="en-US" dirty="0">
                <a:solidFill>
                  <a:schemeClr val="tx1"/>
                </a:solidFill>
                <a:uFill>
                  <a:solidFill>
                    <a:srgbClr val="990000"/>
                  </a:solidFill>
                </a:uFill>
                <a:latin typeface="SimSun" panose="02010600030101010101" pitchFamily="2" charset="-122"/>
                <a:ea typeface="SimSun" panose="02010600030101010101" pitchFamily="2" charset="-122"/>
              </a:rPr>
              <a:t>有问题吗？</a:t>
            </a:r>
            <a:endParaRPr lang="en-US" dirty="0">
              <a:solidFill>
                <a:schemeClr val="tx1"/>
              </a:solidFill>
              <a:uFill>
                <a:solidFill>
                  <a:srgbClr val="990000"/>
                </a:solidFill>
              </a:uFill>
              <a:latin typeface="SimSun" panose="02010600030101010101" pitchFamily="2" charset="-122"/>
              <a:ea typeface="SimSun" panose="02010600030101010101" pitchFamily="2" charset="-122"/>
            </a:endParaRPr>
          </a:p>
        </p:txBody>
      </p:sp>
      <p:sp>
        <p:nvSpPr>
          <p:cNvPr id="4" name="TextBox 3"/>
          <p:cNvSpPr txBox="1"/>
          <p:nvPr/>
        </p:nvSpPr>
        <p:spPr>
          <a:xfrm>
            <a:off x="2819400" y="1490008"/>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zh-CN" altLang="en-US" sz="3200" dirty="0">
                <a:solidFill>
                  <a:srgbClr val="002060"/>
                </a:solidFill>
                <a:latin typeface="SimSun" panose="02010600030101010101" pitchFamily="2" charset="-122"/>
                <a:ea typeface="SimSun" panose="02010600030101010101" pitchFamily="2" charset="-122"/>
                <a:cs typeface="Arial" panose="020B0604020202020204" pitchFamily="34" charset="0"/>
              </a:rPr>
              <a:t>请将对本播客的问题</a:t>
            </a:r>
            <a:endParaRPr lang="en-US" altLang="zh-CN" sz="3200" dirty="0">
              <a:solidFill>
                <a:srgbClr val="002060"/>
              </a:solidFill>
              <a:latin typeface="SimSun" panose="02010600030101010101" pitchFamily="2" charset="-122"/>
              <a:ea typeface="SimSun" panose="02010600030101010101" pitchFamily="2" charset="-122"/>
              <a:cs typeface="Arial" panose="020B0604020202020204" pitchFamily="34" charset="0"/>
            </a:endParaRPr>
          </a:p>
          <a:p>
            <a:pPr algn="ctr"/>
            <a:r>
              <a:rPr lang="zh-CN" altLang="en-US" sz="3200" dirty="0">
                <a:solidFill>
                  <a:srgbClr val="002060"/>
                </a:solidFill>
                <a:latin typeface="SimSun" panose="02010600030101010101" pitchFamily="2" charset="-122"/>
                <a:ea typeface="SimSun" panose="02010600030101010101" pitchFamily="2" charset="-122"/>
                <a:cs typeface="Arial" panose="020B0604020202020204" pitchFamily="34" charset="0"/>
              </a:rPr>
              <a:t>用英文或者中文交给：</a:t>
            </a:r>
            <a:endParaRPr lang="en-US" sz="3200" dirty="0">
              <a:solidFill>
                <a:srgbClr val="002060"/>
              </a:solidFill>
              <a:latin typeface="SimSun" panose="02010600030101010101" pitchFamily="2" charset="-122"/>
              <a:ea typeface="SimSun" panose="02010600030101010101" pitchFamily="2" charset="-122"/>
              <a:cs typeface="Arial" panose="020B0604020202020204" pitchFamily="34" charset="0"/>
            </a:endParaRPr>
          </a:p>
          <a:p>
            <a:pPr algn="ctr"/>
            <a:r>
              <a:rPr lang="en-US" sz="3200" dirty="0">
                <a:solidFill>
                  <a:srgbClr val="002060"/>
                </a:solidFill>
                <a:latin typeface="+mj-lt"/>
                <a:ea typeface="SimSun" panose="02010600030101010101" pitchFamily="2" charset="-122"/>
                <a:cs typeface="Arial" panose="020B0604020202020204" pitchFamily="34" charset="0"/>
                <a:hlinkClick r:id="rId5"/>
              </a:rPr>
              <a:t>CPSCinChina@CPSC.GOV</a:t>
            </a:r>
            <a:r>
              <a:rPr lang="en-US" sz="3200" dirty="0">
                <a:solidFill>
                  <a:srgbClr val="002060"/>
                </a:solidFill>
                <a:latin typeface="+mj-lt"/>
                <a:ea typeface="SimSun" panose="02010600030101010101" pitchFamily="2" charset="-122"/>
                <a:cs typeface="Arial" panose="020B0604020202020204" pitchFamily="34" charset="0"/>
              </a:rPr>
              <a:t> </a:t>
            </a:r>
          </a:p>
        </p:txBody>
      </p:sp>
      <p:pic>
        <p:nvPicPr>
          <p:cNvPr id="5" name="Picture 3" descr="C:\Users\rchan\Desktop\Projects\CPSC Logos\CPSC seal Bluesm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2024_06_07_12_44_31">
            <a:hlinkClick r:id="" action="ppaction://media"/>
            <a:extLst>
              <a:ext uri="{FF2B5EF4-FFF2-40B4-BE49-F238E27FC236}">
                <a16:creationId xmlns:a16="http://schemas.microsoft.com/office/drawing/2014/main" id="{09CBE5A7-3995-9E66-5F5A-DC751F29C2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5856" y="403225"/>
            <a:ext cx="548640" cy="548640"/>
          </a:xfrm>
          <a:prstGeom prst="rect">
            <a:avLst/>
          </a:prstGeom>
        </p:spPr>
      </p:pic>
    </p:spTree>
    <p:extLst>
      <p:ext uri="{BB962C8B-B14F-4D97-AF65-F5344CB8AC3E}">
        <p14:creationId xmlns:p14="http://schemas.microsoft.com/office/powerpoint/2010/main" val="9671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zh-CN" altLang="en-US" dirty="0"/>
              <a:t>资源</a:t>
            </a:r>
            <a:endParaRPr lang="en-US" dirty="0"/>
          </a:p>
        </p:txBody>
      </p:sp>
      <p:pic>
        <p:nvPicPr>
          <p:cNvPr id="2" name="2024_06_07_12_45_24">
            <a:hlinkClick r:id="" action="ppaction://media"/>
            <a:extLst>
              <a:ext uri="{FF2B5EF4-FFF2-40B4-BE49-F238E27FC236}">
                <a16:creationId xmlns:a16="http://schemas.microsoft.com/office/drawing/2014/main" id="{791F1D04-E398-AA42-6B50-2697CCC81B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758" y="83961"/>
            <a:ext cx="548640" cy="548640"/>
          </a:xfrm>
          <a:prstGeom prst="rect">
            <a:avLst/>
          </a:prstGeom>
        </p:spPr>
      </p:pic>
    </p:spTree>
    <p:extLst>
      <p:ext uri="{BB962C8B-B14F-4D97-AF65-F5344CB8AC3E}">
        <p14:creationId xmlns:p14="http://schemas.microsoft.com/office/powerpoint/2010/main" val="96731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zh-CN" altLang="en-US" sz="3100" dirty="0"/>
              <a:t>美国消费品安全委员会中国播客系列</a:t>
            </a:r>
            <a:endParaRPr lang="en-US" dirty="0"/>
          </a:p>
          <a:p>
            <a:pPr algn="ctr"/>
            <a:endParaRPr lang="en-US" dirty="0"/>
          </a:p>
        </p:txBody>
      </p:sp>
      <p:graphicFrame>
        <p:nvGraphicFramePr>
          <p:cNvPr id="3" name="Table 2">
            <a:extLst>
              <a:ext uri="{FF2B5EF4-FFF2-40B4-BE49-F238E27FC236}">
                <a16:creationId xmlns:a16="http://schemas.microsoft.com/office/drawing/2014/main" id="{20E7ACFE-9E07-74A6-65EC-B2733CEC7FBA}"/>
              </a:ext>
            </a:extLst>
          </p:cNvPr>
          <p:cNvGraphicFramePr>
            <a:graphicFrameLocks noGrp="1"/>
          </p:cNvGraphicFramePr>
          <p:nvPr>
            <p:extLst>
              <p:ext uri="{D42A27DB-BD31-4B8C-83A1-F6EECF244321}">
                <p14:modId xmlns:p14="http://schemas.microsoft.com/office/powerpoint/2010/main" val="3945371917"/>
              </p:ext>
            </p:extLst>
          </p:nvPr>
        </p:nvGraphicFramePr>
        <p:xfrm>
          <a:off x="1937015" y="1709559"/>
          <a:ext cx="9116892" cy="445008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dirty="0">
                          <a:solidFill>
                            <a:srgbClr val="000000"/>
                          </a:solidFill>
                          <a:latin typeface="+mn-ea"/>
                          <a:ea typeface="+mn-ea"/>
                        </a:rPr>
                        <a:t>销售安全电器产品到美国</a:t>
                      </a:r>
                    </a:p>
                  </a:txBody>
                  <a:tcPr marL="9525" marR="9525" marT="9525" marB="0" anchor="ctr"/>
                </a:tc>
                <a:extLst>
                  <a:ext uri="{0D108BD9-81ED-4DB2-BD59-A6C34878D82A}">
                    <a16:rowId xmlns:a16="http://schemas.microsoft.com/office/drawing/2014/main" val="79804268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marL="0" marR="0" algn="l">
                        <a:spcBef>
                          <a:spcPts val="0"/>
                        </a:spcBef>
                        <a:spcAft>
                          <a:spcPts val="0"/>
                        </a:spcAft>
                      </a:pPr>
                      <a:r>
                        <a:rPr lang="zh-CN" altLang="en-US" sz="1800" b="1" dirty="0">
                          <a:solidFill>
                            <a:srgbClr val="000000"/>
                          </a:solidFill>
                          <a:effectLst/>
                          <a:latin typeface="+mn-ea"/>
                          <a:ea typeface="+mn-ea"/>
                        </a:rPr>
                        <a:t>美国服装安全要求概况</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8677074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i="0" u="none" strike="noStrike" dirty="0">
                          <a:solidFill>
                            <a:srgbClr val="000000"/>
                          </a:solidFill>
                          <a:effectLst/>
                          <a:latin typeface="+mn-ea"/>
                          <a:ea typeface="+mn-ea"/>
                          <a:cs typeface="Arial" panose="020B0604020202020204" pitchFamily="34" charset="0"/>
                        </a:rPr>
                        <a:t>美国消费品安全委员会</a:t>
                      </a:r>
                      <a:r>
                        <a:rPr lang="zh-CN" altLang="en-US" sz="1800" b="1" dirty="0">
                          <a:solidFill>
                            <a:srgbClr val="000000"/>
                          </a:solidFill>
                          <a:effectLst/>
                          <a:latin typeface="+mn-ea"/>
                          <a:ea typeface="+mn-ea"/>
                        </a:rPr>
                        <a:t>自行车法规以及美国和国际自行车安全标准</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8872111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marL="0" marR="0" algn="l">
                        <a:spcBef>
                          <a:spcPts val="0"/>
                        </a:spcBef>
                        <a:spcAft>
                          <a:spcPts val="0"/>
                        </a:spcAft>
                      </a:pPr>
                      <a:r>
                        <a:rPr lang="zh-CN" altLang="en-US" sz="1800" b="1" baseline="0" dirty="0">
                          <a:solidFill>
                            <a:srgbClr val="000000"/>
                          </a:solidFill>
                          <a:effectLst/>
                          <a:latin typeface="+mn-ea"/>
                          <a:ea typeface="+mn-ea"/>
                        </a:rPr>
                        <a:t>美国床垫安全要求</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2295873347"/>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dirty="0">
                          <a:solidFill>
                            <a:srgbClr val="000000"/>
                          </a:solidFill>
                          <a:effectLst/>
                          <a:latin typeface="+mn-ea"/>
                          <a:ea typeface="+mn-ea"/>
                          <a:cs typeface="+mn-cs"/>
                        </a:rPr>
                        <a:t>婴</a:t>
                      </a:r>
                      <a:r>
                        <a:rPr kumimoji="0" lang="zh-TW" altLang="en-US" sz="1800" b="1" i="0" u="none" strike="noStrike" cap="none" normalizeH="0" baseline="0" dirty="0">
                          <a:ln>
                            <a:noFill/>
                          </a:ln>
                          <a:solidFill>
                            <a:srgbClr val="000000"/>
                          </a:solidFill>
                          <a:effectLst/>
                          <a:latin typeface="+mn-ea"/>
                          <a:ea typeface="+mn-ea"/>
                        </a:rPr>
                        <a:t>幼</a:t>
                      </a:r>
                      <a:r>
                        <a:rPr lang="zh-CN" altLang="en-US" sz="1800" b="1" dirty="0">
                          <a:solidFill>
                            <a:srgbClr val="000000"/>
                          </a:solidFill>
                          <a:effectLst/>
                          <a:latin typeface="+mn-ea"/>
                          <a:ea typeface="+mn-ea"/>
                          <a:cs typeface="+mn-cs"/>
                        </a:rPr>
                        <a:t>儿耐用</a:t>
                      </a:r>
                      <a:r>
                        <a:rPr lang="zh-CN" altLang="en-US" sz="1800" b="1" dirty="0">
                          <a:solidFill>
                            <a:srgbClr val="000000"/>
                          </a:solidFill>
                          <a:latin typeface="+mn-ea"/>
                          <a:ea typeface="+mn-ea"/>
                        </a:rPr>
                        <a:t>产</a:t>
                      </a:r>
                      <a:r>
                        <a:rPr lang="zh-TW" altLang="en-US" sz="1800" b="1" dirty="0">
                          <a:solidFill>
                            <a:srgbClr val="000000"/>
                          </a:solidFill>
                          <a:latin typeface="+mn-ea"/>
                          <a:ea typeface="+mn-ea"/>
                        </a:rPr>
                        <a:t>品</a:t>
                      </a:r>
                      <a:r>
                        <a:rPr lang="zh-CN" altLang="en-US" sz="1800" b="1" dirty="0">
                          <a:solidFill>
                            <a:srgbClr val="000000"/>
                          </a:solidFill>
                          <a:latin typeface="+mn-ea"/>
                          <a:ea typeface="+mn-ea"/>
                        </a:rPr>
                        <a:t>的注册和标签</a:t>
                      </a:r>
                      <a:r>
                        <a:rPr lang="zh-TW" altLang="en-US" sz="1800" b="1" dirty="0">
                          <a:solidFill>
                            <a:srgbClr val="000000"/>
                          </a:solidFill>
                          <a:latin typeface="+mn-ea"/>
                          <a:ea typeface="+mn-ea"/>
                        </a:rPr>
                        <a:t>要求 </a:t>
                      </a:r>
                      <a:r>
                        <a:rPr kumimoji="0" lang="zh-TW" altLang="en-US" sz="1800" b="1" i="0" u="none" strike="noStrike" cap="none" normalizeH="0" baseline="0" dirty="0">
                          <a:ln>
                            <a:noFill/>
                          </a:ln>
                          <a:solidFill>
                            <a:srgbClr val="000000"/>
                          </a:solidFill>
                          <a:effectLst/>
                          <a:latin typeface="+mn-ea"/>
                          <a:ea typeface="+mn-ea"/>
                        </a:rPr>
                        <a:t> </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algn="l">
                        <a:spcBef>
                          <a:spcPts val="0"/>
                        </a:spcBef>
                        <a:spcAft>
                          <a:spcPts val="0"/>
                        </a:spcAft>
                      </a:pPr>
                      <a:r>
                        <a:rPr lang="zh-CN" altLang="en-US" sz="1800" b="1" dirty="0">
                          <a:solidFill>
                            <a:srgbClr val="000000"/>
                          </a:solidFill>
                          <a:effectLst/>
                          <a:latin typeface="+mn-ea"/>
                          <a:ea typeface="+mn-ea"/>
                          <a:cs typeface="+mn-cs"/>
                        </a:rPr>
                        <a:t>婴儿车和婴儿推车安全要求概况</a:t>
                      </a:r>
                      <a:endParaRPr lang="en-US" sz="1800"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baseline="0" dirty="0">
                          <a:solidFill>
                            <a:srgbClr val="000000"/>
                          </a:solidFill>
                          <a:effectLst/>
                          <a:latin typeface="+mn-ea"/>
                          <a:ea typeface="+mn-ea"/>
                        </a:rPr>
                        <a:t>玩具安全要求</a:t>
                      </a:r>
                      <a:r>
                        <a:rPr lang="zh-CN" altLang="en-US" sz="1800" b="1" dirty="0">
                          <a:solidFill>
                            <a:srgbClr val="000000"/>
                          </a:solidFill>
                          <a:latin typeface="+mn-ea"/>
                          <a:ea typeface="+mn-ea"/>
                          <a:cs typeface="Arial" panose="020B0604020202020204" pitchFamily="34" charset="0"/>
                        </a:rPr>
                        <a:t>和强制性标准</a:t>
                      </a:r>
                      <a:endParaRPr lang="en-US" sz="1800" b="1" dirty="0">
                        <a:solidFill>
                          <a:srgbClr val="000000"/>
                        </a:solidFill>
                        <a:latin typeface="+mn-ea"/>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dirty="0">
                          <a:solidFill>
                            <a:srgbClr val="000000"/>
                          </a:solidFill>
                          <a:latin typeface="+mn-ea"/>
                          <a:ea typeface="+mn-ea"/>
                          <a:cs typeface="+mn-cs"/>
                        </a:rPr>
                        <a:t>儿童睡衣</a:t>
                      </a:r>
                      <a:r>
                        <a:rPr lang="zh-CN" altLang="en-US" sz="1800" b="1" dirty="0">
                          <a:solidFill>
                            <a:srgbClr val="000000"/>
                          </a:solidFill>
                          <a:latin typeface="+mn-ea"/>
                          <a:ea typeface="+mn-ea"/>
                        </a:rPr>
                        <a:t>规定概要</a:t>
                      </a:r>
                      <a:endParaRPr lang="en-US" sz="1800" b="1" dirty="0">
                        <a:solidFill>
                          <a:srgbClr val="000000"/>
                        </a:solidFill>
                        <a:latin typeface="+mn-ea"/>
                        <a:ea typeface="+mn-ea"/>
                        <a:cs typeface="+mn-cs"/>
                      </a:endParaRP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rgbClr val="000000"/>
                          </a:solidFill>
                          <a:effectLst/>
                          <a:latin typeface="+mn-ea"/>
                          <a:ea typeface="+mn-ea"/>
                        </a:rPr>
                        <a:t>通过风险评估提升新兴技术的安全：</a:t>
                      </a:r>
                      <a:r>
                        <a:rPr lang="zh-CN" altLang="en-US" sz="1800" b="1" dirty="0">
                          <a:solidFill>
                            <a:srgbClr val="000000"/>
                          </a:solidFill>
                          <a:latin typeface="+mn-ea"/>
                          <a:ea typeface="+mn-ea"/>
                          <a:cs typeface="+mn-cs"/>
                        </a:rPr>
                        <a:t>可穿戴技术</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rgbClr val="000000"/>
                          </a:solidFill>
                          <a:latin typeface="+mn-ea"/>
                          <a:ea typeface="+mn-ea"/>
                          <a:cs typeface="+mn-cs"/>
                        </a:rPr>
                        <a:t>电池安全</a:t>
                      </a:r>
                      <a:r>
                        <a:rPr lang="zh-CN" altLang="en-US" sz="1800" b="1" dirty="0">
                          <a:solidFill>
                            <a:srgbClr val="000000"/>
                          </a:solidFill>
                          <a:latin typeface="+mn-ea"/>
                          <a:ea typeface="+mn-ea"/>
                        </a:rPr>
                        <a:t>规定概要</a:t>
                      </a:r>
                      <a:endParaRPr lang="en-US" sz="1800" b="1" dirty="0">
                        <a:solidFill>
                          <a:srgbClr val="000000"/>
                        </a:solidFill>
                        <a:latin typeface="+mn-ea"/>
                        <a:ea typeface="+mn-ea"/>
                        <a:cs typeface="+mn-cs"/>
                      </a:endParaRP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rgbClr val="000000"/>
                          </a:solidFill>
                          <a:effectLst/>
                          <a:latin typeface="+mn-ea"/>
                          <a:ea typeface="+mn-ea"/>
                          <a:cs typeface="+mn-cs"/>
                        </a:rPr>
                        <a:t>幼儿防护门和防护围栏</a:t>
                      </a:r>
                      <a:r>
                        <a:rPr lang="zh-CN" altLang="en-US" sz="1800" b="1" dirty="0">
                          <a:solidFill>
                            <a:srgbClr val="000000"/>
                          </a:solidFill>
                          <a:latin typeface="+mn-ea"/>
                          <a:ea typeface="+mn-ea"/>
                        </a:rPr>
                        <a:t>规定概要</a:t>
                      </a:r>
                      <a:endParaRPr lang="en-US" sz="1800" b="1" dirty="0">
                        <a:solidFill>
                          <a:srgbClr val="000000"/>
                        </a:solidFill>
                        <a:latin typeface="+mn-ea"/>
                        <a:ea typeface="+mn-ea"/>
                        <a:cs typeface="+mn-cs"/>
                      </a:endParaRPr>
                    </a:p>
                  </a:txBody>
                  <a:tcPr marL="9525" marR="9525" marT="9525" marB="0" anchor="ctr"/>
                </a:tc>
                <a:extLst>
                  <a:ext uri="{0D108BD9-81ED-4DB2-BD59-A6C34878D82A}">
                    <a16:rowId xmlns:a16="http://schemas.microsoft.com/office/drawing/2014/main" val="3873105726"/>
                  </a:ext>
                </a:extLst>
              </a:tr>
            </a:tbl>
          </a:graphicData>
        </a:graphic>
      </p:graphicFrame>
      <p:pic>
        <p:nvPicPr>
          <p:cNvPr id="4" name="2024_06_07_12_46_17">
            <a:hlinkClick r:id="" action="ppaction://media"/>
            <a:extLst>
              <a:ext uri="{FF2B5EF4-FFF2-40B4-BE49-F238E27FC236}">
                <a16:creationId xmlns:a16="http://schemas.microsoft.com/office/drawing/2014/main" id="{A2ED4CEB-8E91-FE3A-E063-24F28AF6BB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7730" y="328915"/>
            <a:ext cx="548640" cy="548640"/>
          </a:xfrm>
          <a:prstGeom prst="rect">
            <a:avLst/>
          </a:prstGeom>
        </p:spPr>
      </p:pic>
    </p:spTree>
    <p:extLst>
      <p:ext uri="{BB962C8B-B14F-4D97-AF65-F5344CB8AC3E}">
        <p14:creationId xmlns:p14="http://schemas.microsoft.com/office/powerpoint/2010/main" val="13398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zh-CN" altLang="en-US" sz="3100" dirty="0"/>
              <a:t>美国消费品安全委员会中国播客系列（续）</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20857896"/>
              </p:ext>
            </p:extLst>
          </p:nvPr>
        </p:nvGraphicFramePr>
        <p:xfrm>
          <a:off x="1689654" y="1472212"/>
          <a:ext cx="9116892" cy="370840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zh-CN" altLang="en-US" sz="1800" b="1" dirty="0">
                          <a:solidFill>
                            <a:schemeClr val="bg2"/>
                          </a:solidFill>
                          <a:latin typeface="Arial" panose="020B0604020202020204" pitchFamily="34" charset="0"/>
                        </a:rPr>
                        <a:t>播客</a:t>
                      </a:r>
                      <a:endParaRPr lang="en-US" sz="1800" b="1" dirty="0">
                        <a:solidFill>
                          <a:schemeClr val="bg2"/>
                        </a:solidFill>
                        <a:latin typeface="Arial" panose="020B0604020202020204" pitchFamily="34" charset="0"/>
                      </a:endParaRPr>
                    </a:p>
                  </a:txBody>
                  <a:tcPr/>
                </a:tc>
                <a:tc>
                  <a:txBody>
                    <a:bodyPr/>
                    <a:lstStyle/>
                    <a:p>
                      <a:pPr algn="ctr"/>
                      <a:r>
                        <a:rPr lang="zh-CN" altLang="en-US" sz="1800" b="1" dirty="0">
                          <a:solidFill>
                            <a:schemeClr val="bg2"/>
                          </a:solidFill>
                          <a:latin typeface="Arial" panose="020B0604020202020204" pitchFamily="34" charset="0"/>
                        </a:rPr>
                        <a:t>题目</a:t>
                      </a:r>
                      <a:endParaRPr lang="en-US" sz="1800" b="1" dirty="0">
                        <a:solidFill>
                          <a:schemeClr val="bg2"/>
                        </a:solidFill>
                        <a:latin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消费者安全和微型移动装置概述</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婴儿床和游戏围栏规定概述</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zh-CN" altLang="en-US" sz="1800" dirty="0">
                          <a:solidFill>
                            <a:srgbClr val="1A2857"/>
                          </a:solidFill>
                          <a:latin typeface="Arial" panose="020B0604020202020204" pitchFamily="34" charset="0"/>
                          <a:cs typeface="Arial" panose="020B0604020202020204" pitchFamily="34" charset="0"/>
                        </a:rPr>
                        <a:t>产品安全与合规：买家向美国出口消费品的最佳行为规范</a:t>
                      </a:r>
                      <a:endParaRPr lang="en-US" sz="1800" dirty="0">
                        <a:solidFill>
                          <a:srgbClr val="1A2857"/>
                        </a:solidFill>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dirty="0">
                          <a:solidFill>
                            <a:srgbClr val="1A2857"/>
                          </a:solidFill>
                          <a:latin typeface="Arial" panose="020B0604020202020204" pitchFamily="34" charset="0"/>
                          <a:cs typeface="Arial" panose="020B0604020202020204" pitchFamily="34" charset="0"/>
                        </a:rPr>
                        <a:t>美国软垫家具的可燃性规定</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如何使用 </a:t>
                      </a:r>
                      <a:r>
                        <a:rPr lang="en-US" altLang="zh-CN" sz="1800" b="0" i="0" u="none" strike="noStrike" dirty="0">
                          <a:solidFill>
                            <a:srgbClr val="1A2857"/>
                          </a:solidFill>
                          <a:effectLst/>
                          <a:latin typeface="Arial" panose="020B0604020202020204" pitchFamily="34" charset="0"/>
                          <a:cs typeface="Arial" panose="020B0604020202020204" pitchFamily="34" charset="0"/>
                        </a:rPr>
                        <a:t>CPSC </a:t>
                      </a:r>
                      <a:r>
                        <a:rPr lang="zh-CN" altLang="en-US" sz="1800" b="0" i="0" u="none" strike="noStrike" dirty="0">
                          <a:solidFill>
                            <a:srgbClr val="1A2857"/>
                          </a:solidFill>
                          <a:effectLst/>
                          <a:latin typeface="Arial" panose="020B0604020202020204" pitchFamily="34" charset="0"/>
                          <a:cs typeface="Arial" panose="020B0604020202020204" pitchFamily="34" charset="0"/>
                        </a:rPr>
                        <a:t>美国消费品安全委员会的监管机器人查到产品的安全规定</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dirty="0">
                          <a:solidFill>
                            <a:srgbClr val="1A2857"/>
                          </a:solidFill>
                          <a:latin typeface="Arial" panose="020B0604020202020204" pitchFamily="34" charset="0"/>
                          <a:cs typeface="Arial" panose="020B0604020202020204" pitchFamily="34" charset="0"/>
                        </a:rPr>
                        <a:t>美国消费品安全委员会进口筛查项目</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zh-CN" altLang="en-US" sz="1800" b="0" i="0" u="none" strike="noStrike" dirty="0">
                          <a:solidFill>
                            <a:srgbClr val="1A2857"/>
                          </a:solidFill>
                          <a:effectLst/>
                          <a:latin typeface="Arial" panose="020B0604020202020204" pitchFamily="34" charset="0"/>
                          <a:cs typeface="Arial" panose="020B0604020202020204" pitchFamily="34" charset="0"/>
                        </a:rPr>
                        <a:t>美国消费品安全委员会儿童产品第三方实验室计划概述</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189125304"/>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#19</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0" i="0" u="none" strike="noStrike" dirty="0">
                          <a:solidFill>
                            <a:srgbClr val="1A2857"/>
                          </a:solidFill>
                          <a:effectLst/>
                          <a:latin typeface="Arial" panose="020B0604020202020204" pitchFamily="34" charset="0"/>
                          <a:cs typeface="Arial" panose="020B0604020202020204" pitchFamily="34" charset="0"/>
                        </a:rPr>
                        <a:t>玩具电池安全规定</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3767929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#20</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适用年龄确认</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18091869"/>
                  </a:ext>
                </a:extLst>
              </a:tr>
            </a:tbl>
          </a:graphicData>
        </a:graphic>
      </p:graphicFrame>
      <p:sp>
        <p:nvSpPr>
          <p:cNvPr id="3" name="Rectangle 2"/>
          <p:cNvSpPr/>
          <p:nvPr/>
        </p:nvSpPr>
        <p:spPr>
          <a:xfrm>
            <a:off x="1689654" y="5591592"/>
            <a:ext cx="9116892" cy="861774"/>
          </a:xfrm>
          <a:prstGeom prst="rect">
            <a:avLst/>
          </a:prstGeom>
        </p:spPr>
        <p:txBody>
          <a:bodyPr wrap="square">
            <a:spAutoFit/>
          </a:bodyPr>
          <a:lstStyle/>
          <a:p>
            <a:pPr algn="ctr"/>
            <a:r>
              <a:rPr lang="en-US" sz="2500" dirty="0">
                <a:latin typeface="Arial" panose="020B0604020202020204" pitchFamily="34" charset="0"/>
                <a:ea typeface="SimSun" panose="02010600030101010101" pitchFamily="2" charset="-122"/>
                <a:cs typeface="Times New Roman" panose="02020603050405020304" pitchFamily="18" charset="0"/>
              </a:rPr>
              <a:t>“</a:t>
            </a:r>
            <a:r>
              <a:rPr lang="zh-CN" altLang="en-US" sz="2500" dirty="0">
                <a:latin typeface="+mn-ea"/>
                <a:cs typeface="Times New Roman" panose="02020603050405020304" pitchFamily="18" charset="0"/>
              </a:rPr>
              <a:t>对本讲演有问题吗？请发送电邮到</a:t>
            </a:r>
            <a:endParaRPr lang="en-US" altLang="zh-CN" sz="2500" dirty="0">
              <a:latin typeface="+mn-ea"/>
              <a:cs typeface="Times New Roman" panose="02020603050405020304" pitchFamily="18" charset="0"/>
            </a:endParaRPr>
          </a:p>
          <a:p>
            <a:pPr algn="ctr"/>
            <a:r>
              <a:rPr lang="en-US" sz="25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500" dirty="0">
                <a:latin typeface="Arial" panose="020B0604020202020204" pitchFamily="34" charset="0"/>
                <a:ea typeface="SimSun" panose="02010600030101010101" pitchFamily="2" charset="-122"/>
                <a:cs typeface="Times New Roman" panose="02020603050405020304" pitchFamily="18" charset="0"/>
              </a:rPr>
              <a:t>”</a:t>
            </a:r>
            <a:endParaRPr lang="en-US" sz="25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49431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lnSpcReduction="10000"/>
          </a:body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
        <p:nvSpPr>
          <p:cNvPr id="3" name="TextBox 2">
            <a:extLst>
              <a:ext uri="{FF2B5EF4-FFF2-40B4-BE49-F238E27FC236}">
                <a16:creationId xmlns:a16="http://schemas.microsoft.com/office/drawing/2014/main" id="{0C15C116-FD8D-0700-B21C-0C2FB405A76B}"/>
              </a:ext>
            </a:extLst>
          </p:cNvPr>
          <p:cNvSpPr txBox="1"/>
          <p:nvPr/>
        </p:nvSpPr>
        <p:spPr>
          <a:xfrm>
            <a:off x="4585252" y="243512"/>
            <a:ext cx="7179709" cy="5632311"/>
          </a:xfrm>
          <a:prstGeom prst="rect">
            <a:avLst/>
          </a:prstGeom>
          <a:noFill/>
        </p:spPr>
        <p:txBody>
          <a:bodyPr wrap="square">
            <a:spAutoFit/>
          </a:bodyPr>
          <a:lstStyle/>
          <a:p>
            <a:pPr marL="342900" indent="-342900">
              <a:buFont typeface="Calibri" panose="020F0502020204030204" pitchFamily="34" charset="0"/>
              <a:buChar char="-"/>
            </a:pPr>
            <a:r>
              <a:rPr lang="zh-CN" sz="2400" b="1" i="0" u="none" baseline="0" dirty="0">
                <a:effectLst/>
                <a:latin typeface="SimSun" panose="02010600030101010101" pitchFamily="2" charset="-122"/>
                <a:ea typeface="SimSun" panose="02010600030101010101" pitchFamily="2" charset="-122"/>
              </a:rPr>
              <a:t>禁止</a:t>
            </a:r>
            <a:r>
              <a:rPr lang="zh-CN" sz="2400" b="0" i="0" u="sng" baseline="0" dirty="0">
                <a:solidFill>
                  <a:srgbClr val="0563C1"/>
                </a:solidFill>
                <a:effectLst/>
                <a:latin typeface="Arial" panose="020B0604020202020204" pitchFamily="34" charset="0"/>
                <a:ea typeface="Times New Roman" panose="02020603050405020304" pitchFamily="18" charset="0"/>
                <a:hlinkClick r:id="rId3"/>
              </a:rPr>
              <a:t>倾斜式婴儿睡床</a:t>
            </a:r>
            <a:endParaRPr lang="en-US" sz="2400" dirty="0">
              <a:effectLst/>
              <a:latin typeface="SimSun" panose="02010600030101010101" pitchFamily="2" charset="-122"/>
              <a:ea typeface="SimSun" panose="02010600030101010101" pitchFamily="2" charset="-122"/>
            </a:endParaRPr>
          </a:p>
          <a:p>
            <a:pPr marL="742950" lvl="1" indent="-285750">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正在编纂的最</a:t>
            </a:r>
            <a:r>
              <a:rPr lang="zh-CN" sz="2400" b="0" i="0" u="none" baseline="0" dirty="0">
                <a:effectLst/>
                <a:latin typeface="SimSun" panose="02010600030101010101" pitchFamily="2" charset="-122"/>
                <a:ea typeface="SimSun" panose="02010600030101010101" pitchFamily="2" charset="-122"/>
              </a:rPr>
              <a:t>终法规</a:t>
            </a:r>
            <a:r>
              <a:rPr lang="zh-CN" altLang="en-US" sz="2400" i="0" u="none" baseline="0" dirty="0">
                <a:effectLst/>
                <a:latin typeface="SimSun" panose="02010600030101010101" pitchFamily="2" charset="-122"/>
                <a:ea typeface="SimSun" panose="02010600030101010101" pitchFamily="2" charset="-122"/>
              </a:rPr>
              <a:t>：</a:t>
            </a:r>
            <a:r>
              <a:rPr lang="zh-CN" sz="2400" b="0" i="0" u="sng" baseline="0" dirty="0">
                <a:solidFill>
                  <a:srgbClr val="0563C1"/>
                </a:solidFill>
                <a:effectLst/>
                <a:latin typeface="Arial" panose="020B0604020202020204" pitchFamily="34" charset="0"/>
                <a:ea typeface="Times New Roman" panose="02020603050405020304" pitchFamily="18" charset="0"/>
                <a:hlinkClick r:id="rId3"/>
              </a:rPr>
              <a:t>联邦公报::禁止倾斜式婴儿睡床</a:t>
            </a:r>
            <a:endParaRPr lang="en-US" sz="2400" dirty="0">
              <a:effectLst/>
              <a:latin typeface="SimSun" panose="02010600030101010101" pitchFamily="2" charset="-122"/>
              <a:ea typeface="SimSun" panose="02010600030101010101" pitchFamily="2" charset="-122"/>
            </a:endParaRPr>
          </a:p>
          <a:p>
            <a:pPr marL="742950" lvl="1" indent="-285750">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a:t>
            </a:r>
            <a:r>
              <a:rPr lang="zh-CN" sz="2400" b="0" i="0" u="none" baseline="0" dirty="0">
                <a:effectLst/>
                <a:latin typeface="SimSun" panose="02010600030101010101" pitchFamily="2" charset="-122"/>
                <a:ea typeface="SimSun" panose="02010600030101010101" pitchFamily="2" charset="-122"/>
              </a:rPr>
              <a:t>法规</a:t>
            </a:r>
            <a:r>
              <a:rPr lang="zh-CN" altLang="en-US" sz="2400" b="0" i="0" u="none" baseline="0" dirty="0">
                <a:effectLst/>
                <a:latin typeface="SimSun" panose="02010600030101010101" pitchFamily="2" charset="-122"/>
                <a:ea typeface="SimSun" panose="02010600030101010101" pitchFamily="2" charset="-122"/>
              </a:rPr>
              <a:t>：</a:t>
            </a:r>
            <a:r>
              <a:rPr lang="en-US" sz="2400" u="sng" dirty="0" err="1">
                <a:solidFill>
                  <a:srgbClr val="0563C1"/>
                </a:solidFill>
                <a:effectLst/>
                <a:latin typeface="Arial" panose="020B0604020202020204" pitchFamily="34" charset="0"/>
                <a:ea typeface="Times New Roman" panose="02020603050405020304" pitchFamily="18" charset="0"/>
                <a:hlinkClick r:id="rId4"/>
              </a:rPr>
              <a:t>eCFR</a:t>
            </a:r>
            <a:r>
              <a:rPr lang="en-US" sz="2400" u="sng" dirty="0">
                <a:solidFill>
                  <a:srgbClr val="0563C1"/>
                </a:solidFill>
                <a:effectLst/>
                <a:latin typeface="Arial" panose="020B0604020202020204" pitchFamily="34" charset="0"/>
                <a:ea typeface="Times New Roman" panose="02020603050405020304" pitchFamily="18" charset="0"/>
                <a:hlinkClick r:id="rId4"/>
              </a:rPr>
              <a:t> : : 16 CFR Part 1310 --</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联邦</a:t>
            </a:r>
            <a:r>
              <a:rPr lang="zh-CN" altLang="en-US" sz="2400" b="0" i="0" u="sng" baseline="0" dirty="0">
                <a:solidFill>
                  <a:srgbClr val="0563C1"/>
                </a:solidFill>
                <a:effectLst/>
                <a:latin typeface="SimSun" panose="02010600030101010101" pitchFamily="2" charset="-122"/>
                <a:ea typeface="SimSun" panose="02010600030101010101" pitchFamily="2" charset="-122"/>
                <a:hlinkClick r:id="rId5"/>
              </a:rPr>
              <a:t>电子</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公报</a:t>
            </a:r>
            <a:r>
              <a:rPr lang="en-US" sz="2400" u="sng" dirty="0">
                <a:solidFill>
                  <a:srgbClr val="0563C1"/>
                </a:solidFill>
                <a:effectLst/>
                <a:latin typeface="Arial" panose="020B0604020202020204" pitchFamily="34" charset="0"/>
                <a:ea typeface="Times New Roman" panose="02020603050405020304" pitchFamily="18" charset="0"/>
                <a:hlinkClick r:id="rId4"/>
              </a:rPr>
              <a:t>: :</a:t>
            </a:r>
            <a:r>
              <a:rPr lang="zh-CN" altLang="en-US" sz="2400" dirty="0">
                <a:solidFill>
                  <a:srgbClr val="C00000"/>
                </a:solidFill>
                <a:latin typeface="SimSun" panose="02010600030101010101" pitchFamily="2" charset="-122"/>
                <a:ea typeface="SimSun" panose="02010600030101010101" pitchFamily="2" charset="-122"/>
              </a:rPr>
              <a:t>禁止倾斜式婴儿睡床</a:t>
            </a:r>
            <a:endParaRPr lang="en-US" sz="2400" dirty="0">
              <a:solidFill>
                <a:srgbClr val="C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zh-CN" altLang="en-US" sz="2400" dirty="0">
                <a:effectLst/>
                <a:latin typeface="SimSun" panose="02010600030101010101" pitchFamily="2" charset="-122"/>
                <a:ea typeface="SimSun" panose="02010600030101010101" pitchFamily="2" charset="-122"/>
              </a:rPr>
              <a:t>小企业专员企业指南</a:t>
            </a:r>
            <a:r>
              <a:rPr lang="en-US" sz="2400" dirty="0">
                <a:effectLst/>
                <a:latin typeface="SimSun" panose="02010600030101010101" pitchFamily="2" charset="-122"/>
                <a:ea typeface="SimSun" panose="02010600030101010101" pitchFamily="2" charset="-122"/>
              </a:rPr>
              <a:t>:</a:t>
            </a:r>
            <a:r>
              <a:rPr lang="zh-CN" altLang="en-US" sz="2400" dirty="0">
                <a:solidFill>
                  <a:srgbClr val="C00000"/>
                </a:solidFill>
                <a:latin typeface="SimSun" panose="02010600030101010101" pitchFamily="2" charset="-122"/>
                <a:ea typeface="SimSun" panose="02010600030101010101" pitchFamily="2" charset="-122"/>
              </a:rPr>
              <a:t>倾斜式婴儿睡床企业指南</a:t>
            </a:r>
            <a:r>
              <a:rPr lang="en-US" altLang="zh-CN" sz="2400" b="1" dirty="0">
                <a:solidFill>
                  <a:srgbClr val="C00000"/>
                </a:solidFill>
                <a:latin typeface="SimSun" panose="02010600030101010101" pitchFamily="2" charset="-122"/>
                <a:ea typeface="SimSun" panose="02010600030101010101" pitchFamily="2" charset="-122"/>
              </a:rPr>
              <a:t>|</a:t>
            </a:r>
            <a:r>
              <a:rPr lang="en-US" sz="2400" u="sng" dirty="0">
                <a:solidFill>
                  <a:srgbClr val="0563C1"/>
                </a:solidFill>
                <a:effectLst/>
                <a:latin typeface="Arial" panose="020B0604020202020204" pitchFamily="34" charset="0"/>
                <a:ea typeface="Times New Roman" panose="02020603050405020304" pitchFamily="18" charset="0"/>
                <a:hlinkClick r:id="rId6"/>
              </a:rPr>
              <a:t> CPSC.gov</a:t>
            </a: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2400" dirty="0">
                <a:effectLst/>
                <a:latin typeface="Arial" panose="020B0604020202020204" pitchFamily="34"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a:p>
            <a:pPr marL="342900" indent="-342900">
              <a:buFont typeface="Calibri" panose="020F0502020204030204" pitchFamily="34" charset="0"/>
              <a:buChar char="-"/>
            </a:pPr>
            <a:r>
              <a:rPr lang="zh-CN" altLang="en-US" sz="2400" b="1" dirty="0">
                <a:effectLst/>
                <a:latin typeface="Arial" panose="020B0604020202020204" pitchFamily="34" charset="0"/>
                <a:ea typeface="Times New Roman" panose="02020603050405020304" pitchFamily="18" charset="0"/>
              </a:rPr>
              <a:t>禁止</a:t>
            </a:r>
            <a:r>
              <a:rPr lang="zh-CN" sz="2400" b="1" i="0" u="none" baseline="0" dirty="0">
                <a:effectLst/>
                <a:latin typeface="SimSun" panose="02010600030101010101" pitchFamily="2" charset="-122"/>
                <a:ea typeface="SimSun" panose="02010600030101010101" pitchFamily="2" charset="-122"/>
              </a:rPr>
              <a:t>婴儿床围</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正在编纂的最</a:t>
            </a:r>
            <a:r>
              <a:rPr lang="zh-CN" sz="2400" b="0" i="0" u="none" baseline="0" dirty="0">
                <a:effectLst/>
                <a:latin typeface="SimSun" panose="02010600030101010101" pitchFamily="2" charset="-122"/>
                <a:ea typeface="SimSun" panose="02010600030101010101" pitchFamily="2" charset="-122"/>
              </a:rPr>
              <a:t>终法规</a:t>
            </a:r>
            <a:r>
              <a:rPr lang="zh-CN" altLang="en-US" sz="2400" i="0" u="none" baseline="0" dirty="0">
                <a:effectLst/>
                <a:latin typeface="SimSun" panose="02010600030101010101" pitchFamily="2" charset="-122"/>
                <a:ea typeface="SimSun" panose="02010600030101010101" pitchFamily="2" charset="-122"/>
              </a:rPr>
              <a:t>：</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联邦公报::禁止婴儿床</a:t>
            </a:r>
            <a:r>
              <a:rPr lang="zh-CN" altLang="en-US" sz="2400" b="0" i="0" u="sng" baseline="0" dirty="0">
                <a:solidFill>
                  <a:srgbClr val="0563C1"/>
                </a:solidFill>
                <a:effectLst/>
                <a:latin typeface="SimSun" panose="02010600030101010101" pitchFamily="2" charset="-122"/>
                <a:ea typeface="SimSun" panose="02010600030101010101" pitchFamily="2" charset="-122"/>
                <a:hlinkClick r:id="rId5"/>
              </a:rPr>
              <a:t>床</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围</a:t>
            </a:r>
            <a:endParaRPr lang="en-US" sz="2400" dirty="0">
              <a:effectLst/>
              <a:latin typeface="SimSun" panose="02010600030101010101" pitchFamily="2" charset="-122"/>
              <a:ea typeface="SimSun" panose="02010600030101010101" pitchFamily="2" charset="-122"/>
            </a:endParaRPr>
          </a:p>
          <a:p>
            <a:pPr marL="742950" lvl="1" indent="-285750">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正在编纂的最</a:t>
            </a:r>
            <a:r>
              <a:rPr lang="zh-CN" sz="2400" b="0" i="0" u="none" baseline="0" dirty="0">
                <a:effectLst/>
                <a:latin typeface="SimSun" panose="02010600030101010101" pitchFamily="2" charset="-122"/>
                <a:ea typeface="SimSun" panose="02010600030101010101" pitchFamily="2" charset="-122"/>
              </a:rPr>
              <a:t>终法规</a:t>
            </a:r>
            <a:r>
              <a:rPr lang="zh-CN" altLang="en-US" sz="2400" i="0" u="none" baseline="0" dirty="0">
                <a:effectLst/>
                <a:latin typeface="SimSun" panose="02010600030101010101" pitchFamily="2" charset="-122"/>
                <a:ea typeface="SimSun" panose="02010600030101010101" pitchFamily="2" charset="-122"/>
              </a:rPr>
              <a:t>：</a:t>
            </a:r>
            <a:r>
              <a:rPr lang="en-US" altLang="zh-CN" sz="2400" dirty="0">
                <a:solidFill>
                  <a:srgbClr val="C00000"/>
                </a:solidFill>
                <a:latin typeface="SimSun" panose="02010600030101010101" pitchFamily="2" charset="-122"/>
                <a:ea typeface="SimSun" panose="02010600030101010101" pitchFamily="2" charset="-122"/>
              </a:rPr>
              <a:t>《</a:t>
            </a:r>
            <a:r>
              <a:rPr lang="zh-CN" altLang="en-US" sz="2400" dirty="0">
                <a:solidFill>
                  <a:srgbClr val="C00000"/>
                </a:solidFill>
                <a:latin typeface="SimSun" panose="02010600030101010101" pitchFamily="2" charset="-122"/>
                <a:ea typeface="SimSun" panose="02010600030101010101" pitchFamily="2" charset="-122"/>
              </a:rPr>
              <a:t>联邦法典</a:t>
            </a:r>
            <a:r>
              <a:rPr lang="en-US" altLang="zh-CN" sz="2400" dirty="0">
                <a:solidFill>
                  <a:srgbClr val="C00000"/>
                </a:solidFill>
                <a:latin typeface="SimSun" panose="02010600030101010101" pitchFamily="2" charset="-122"/>
                <a:ea typeface="SimSun" panose="02010600030101010101" pitchFamily="2" charset="-122"/>
              </a:rPr>
              <a:t>》</a:t>
            </a:r>
            <a:r>
              <a:rPr lang="en-US" sz="2400" u="sng" dirty="0">
                <a:solidFill>
                  <a:srgbClr val="0563C1"/>
                </a:solidFill>
                <a:effectLst/>
                <a:latin typeface="Arial" panose="020B0604020202020204" pitchFamily="34" charset="0"/>
                <a:ea typeface="Times New Roman" panose="02020603050405020304" pitchFamily="18" charset="0"/>
                <a:hlinkClick r:id="rId7"/>
              </a:rPr>
              <a:t>16 CFR Part 1309 --</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禁止婴儿床</a:t>
            </a:r>
            <a:r>
              <a:rPr lang="zh-CN" altLang="en-US" sz="2400" b="0" i="0" u="sng" baseline="0" dirty="0">
                <a:solidFill>
                  <a:srgbClr val="0563C1"/>
                </a:solidFill>
                <a:effectLst/>
                <a:latin typeface="SimSun" panose="02010600030101010101" pitchFamily="2" charset="-122"/>
                <a:ea typeface="SimSun" panose="02010600030101010101" pitchFamily="2" charset="-122"/>
                <a:hlinkClick r:id="rId5"/>
              </a:rPr>
              <a:t>床</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围</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zh-CN" altLang="en-US" sz="2400" dirty="0">
                <a:effectLst/>
                <a:latin typeface="SimSun" panose="02010600030101010101" pitchFamily="2" charset="-122"/>
                <a:ea typeface="SimSun" panose="02010600030101010101" pitchFamily="2" charset="-122"/>
              </a:rPr>
              <a:t>小企业专员企业指南</a:t>
            </a:r>
            <a:r>
              <a:rPr lang="en-US" sz="2400" dirty="0">
                <a:effectLst/>
                <a:latin typeface="SimSun" panose="02010600030101010101" pitchFamily="2" charset="-122"/>
                <a:ea typeface="SimSun" panose="02010600030101010101" pitchFamily="2" charset="-122"/>
              </a:rPr>
              <a:t>:</a:t>
            </a:r>
            <a:r>
              <a:rPr lang="zh-CN" sz="2400" b="0" i="0" u="sng" baseline="0" dirty="0">
                <a:solidFill>
                  <a:srgbClr val="CF1F2F"/>
                </a:solidFill>
                <a:effectLst/>
                <a:latin typeface="SimSun" panose="02010600030101010101" pitchFamily="2" charset="-122"/>
                <a:ea typeface="SimSun" panose="02010600030101010101" pitchFamily="2" charset="-122"/>
                <a:hlinkClick r:id="rId5">
                  <a:extLst>
                    <a:ext uri="{A12FA001-AC4F-418D-AE19-62706E023703}">
                      <ahyp:hlinkClr xmlns:ahyp="http://schemas.microsoft.com/office/drawing/2018/hyperlinkcolor" val="tx"/>
                    </a:ext>
                  </a:extLst>
                </a:hlinkClick>
              </a:rPr>
              <a:t>婴儿床</a:t>
            </a:r>
            <a:r>
              <a:rPr lang="zh-CN" altLang="en-US" sz="2400" b="0" i="0" u="sng" baseline="0" dirty="0">
                <a:solidFill>
                  <a:srgbClr val="CF1F2F"/>
                </a:solidFill>
                <a:effectLst/>
                <a:latin typeface="SimSun" panose="02010600030101010101" pitchFamily="2" charset="-122"/>
                <a:ea typeface="SimSun" panose="02010600030101010101" pitchFamily="2" charset="-122"/>
                <a:hlinkClick r:id="rId5">
                  <a:extLst>
                    <a:ext uri="{A12FA001-AC4F-418D-AE19-62706E023703}">
                      <ahyp:hlinkClr xmlns:ahyp="http://schemas.microsoft.com/office/drawing/2018/hyperlinkcolor" val="tx"/>
                    </a:ext>
                  </a:extLst>
                </a:hlinkClick>
              </a:rPr>
              <a:t>床</a:t>
            </a:r>
            <a:r>
              <a:rPr lang="zh-CN" sz="2400" b="0" i="0" u="sng" baseline="0" dirty="0">
                <a:solidFill>
                  <a:srgbClr val="C00000"/>
                </a:solidFill>
                <a:effectLst/>
                <a:latin typeface="SimSun" panose="02010600030101010101" pitchFamily="2" charset="-122"/>
                <a:ea typeface="SimSun" panose="02010600030101010101" pitchFamily="2" charset="-122"/>
                <a:hlinkClick r:id="rId5">
                  <a:extLst>
                    <a:ext uri="{A12FA001-AC4F-418D-AE19-62706E023703}">
                      <ahyp:hlinkClr xmlns:ahyp="http://schemas.microsoft.com/office/drawing/2018/hyperlinkcolor" val="tx"/>
                    </a:ext>
                  </a:extLst>
                </a:hlinkClick>
              </a:rPr>
              <a:t>围</a:t>
            </a:r>
            <a:r>
              <a:rPr lang="zh-CN" altLang="en-US" sz="2400" b="0" i="0" u="sng" baseline="0" dirty="0">
                <a:solidFill>
                  <a:srgbClr val="C00000"/>
                </a:solidFill>
                <a:effectLst/>
                <a:latin typeface="SimSun" panose="02010600030101010101" pitchFamily="2" charset="-122"/>
                <a:ea typeface="SimSun" panose="02010600030101010101" pitchFamily="2" charset="-122"/>
              </a:rPr>
              <a:t>企业指南</a:t>
            </a:r>
            <a:r>
              <a:rPr lang="en-US" altLang="zh-CN" sz="2400" b="1" dirty="0">
                <a:solidFill>
                  <a:srgbClr val="C00000"/>
                </a:solidFill>
                <a:latin typeface="SimSun" panose="02010600030101010101" pitchFamily="2" charset="-122"/>
                <a:ea typeface="SimSun" panose="02010600030101010101" pitchFamily="2" charset="-122"/>
              </a:rPr>
              <a:t>| </a:t>
            </a:r>
            <a:r>
              <a:rPr lang="en-US" sz="2400" u="sng" dirty="0">
                <a:solidFill>
                  <a:srgbClr val="0563C1"/>
                </a:solidFill>
                <a:effectLst/>
                <a:latin typeface="Arial" panose="020B0604020202020204" pitchFamily="34" charset="0"/>
                <a:ea typeface="Times New Roman" panose="02020603050405020304" pitchFamily="18" charset="0"/>
                <a:hlinkClick r:id="rId8"/>
              </a:rPr>
              <a:t>CPSC.gov</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4041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lnSpcReduction="10000"/>
          </a:body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
        <p:nvSpPr>
          <p:cNvPr id="6" name="Rectangle 5"/>
          <p:cNvSpPr/>
          <p:nvPr/>
        </p:nvSpPr>
        <p:spPr>
          <a:xfrm>
            <a:off x="4812321" y="2203625"/>
            <a:ext cx="7086601" cy="338554"/>
          </a:xfrm>
          <a:prstGeom prst="rect">
            <a:avLst/>
          </a:prstGeom>
        </p:spPr>
        <p:txBody>
          <a:bodyPr wrap="square">
            <a:spAutoFit/>
          </a:bodyPr>
          <a:lstStyle/>
          <a:p>
            <a:pPr lvl="0" algn="ctr">
              <a:spcBef>
                <a:spcPct val="20000"/>
              </a:spcBef>
            </a:pPr>
            <a:r>
              <a:rPr lang="en-US" sz="1600" u="sng">
                <a:hlinkClick r:id="rId3"/>
              </a:rPr>
              <a:t>https://www.cpsc.gov/zh-CN/Business--Manufacturing/Business-Education</a:t>
            </a:r>
            <a:endParaRPr lang="en-US" sz="1600" u="sng">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7927" y="29229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
        <p:nvSpPr>
          <p:cNvPr id="10" name="Text Placeholder 4">
            <a:extLst>
              <a:ext uri="{FF2B5EF4-FFF2-40B4-BE49-F238E27FC236}">
                <a16:creationId xmlns:a16="http://schemas.microsoft.com/office/drawing/2014/main" id="{0EAF4357-6B9A-4140-A102-554D5B0B28DF}"/>
              </a:ext>
            </a:extLst>
          </p:cNvPr>
          <p:cNvSpPr txBox="1">
            <a:spLocks/>
          </p:cNvSpPr>
          <p:nvPr/>
        </p:nvSpPr>
        <p:spPr>
          <a:xfrm>
            <a:off x="427039" y="2017031"/>
            <a:ext cx="3769042" cy="1178241"/>
          </a:xfrm>
          <a:prstGeom prst="rect">
            <a:avLst/>
          </a:prstGeom>
        </p:spPr>
        <p:txBody>
          <a:bodyPr vert="horz" lIns="91440" tIns="45720" rIns="91440" bIns="45720" rtlCol="0">
            <a:normAutofit lnSpcReduction="1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Tree>
    <p:extLst>
      <p:ext uri="{BB962C8B-B14F-4D97-AF65-F5344CB8AC3E}">
        <p14:creationId xmlns:p14="http://schemas.microsoft.com/office/powerpoint/2010/main" val="2092947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BA7A3-9A38-441B-B11E-E39ADC50624B}"/>
              </a:ext>
            </a:extLst>
          </p:cNvPr>
          <p:cNvSpPr>
            <a:spLocks noGrp="1"/>
          </p:cNvSpPr>
          <p:nvPr>
            <p:ph type="body" sz="quarter" idx="11"/>
          </p:nvPr>
        </p:nvSpPr>
        <p:spPr/>
        <p:txBody>
          <a:bodyPr>
            <a:normAutofit/>
          </a:bodyPr>
          <a:lstStyle/>
          <a:p>
            <a:r>
              <a:rPr lang="en-US" dirty="0">
                <a:latin typeface="SimSun" panose="02010600030101010101" pitchFamily="2" charset="-122"/>
                <a:ea typeface="SimSun" panose="02010600030101010101" pitchFamily="2" charset="-122"/>
              </a:rPr>
              <a:t>2024 </a:t>
            </a:r>
            <a:r>
              <a:rPr lang="zh-CN" altLang="en-US" dirty="0">
                <a:latin typeface="SimSun" panose="02010600030101010101" pitchFamily="2" charset="-122"/>
                <a:ea typeface="SimSun" panose="02010600030101010101" pitchFamily="2" charset="-122"/>
              </a:rPr>
              <a:t>中国播客系列</a:t>
            </a:r>
            <a:endParaRPr lang="en-US" dirty="0">
              <a:latin typeface="SimSun" panose="02010600030101010101" pitchFamily="2" charset="-122"/>
              <a:ea typeface="SimSun" panose="02010600030101010101" pitchFamily="2" charset="-122"/>
            </a:endParaRPr>
          </a:p>
        </p:txBody>
      </p:sp>
      <p:sp>
        <p:nvSpPr>
          <p:cNvPr id="2" name="Text Placeholder 1">
            <a:extLst>
              <a:ext uri="{FF2B5EF4-FFF2-40B4-BE49-F238E27FC236}">
                <a16:creationId xmlns:a16="http://schemas.microsoft.com/office/drawing/2014/main" id="{9F1A5F09-296A-4124-BB6F-3AECE202EAA3}"/>
              </a:ext>
            </a:extLst>
          </p:cNvPr>
          <p:cNvSpPr>
            <a:spLocks noGrp="1"/>
          </p:cNvSpPr>
          <p:nvPr>
            <p:ph type="body" sz="quarter" idx="12"/>
          </p:nvPr>
        </p:nvSpPr>
        <p:spPr/>
        <p:txBody>
          <a:bodyPr>
            <a:normAutofit fontScale="92500" lnSpcReduction="10000"/>
          </a:bodyPr>
          <a:lstStyle/>
          <a:p>
            <a:pPr algn="ctr"/>
            <a:r>
              <a:rPr lang="zh-CN" altLang="en-US" sz="3500" b="1" dirty="0">
                <a:latin typeface="SimSun" panose="02010600030101010101" pitchFamily="2" charset="-122"/>
                <a:ea typeface="SimSun" panose="02010600030101010101" pitchFamily="2" charset="-122"/>
              </a:rPr>
              <a:t>婴儿睡眠产品</a:t>
            </a:r>
            <a:r>
              <a:rPr lang="en-US" altLang="zh-CN" sz="3500" b="1" dirty="0">
                <a:latin typeface="SimSun" panose="02010600030101010101" pitchFamily="2" charset="-122"/>
                <a:ea typeface="SimSun" panose="02010600030101010101" pitchFamily="2" charset="-122"/>
              </a:rPr>
              <a:t>, </a:t>
            </a:r>
            <a:r>
              <a:rPr lang="zh-CN" altLang="en-US" sz="3500" b="1" dirty="0">
                <a:latin typeface="SimSun" panose="02010600030101010101" pitchFamily="2" charset="-122"/>
                <a:ea typeface="SimSun" panose="02010600030101010101" pitchFamily="2" charset="-122"/>
              </a:rPr>
              <a:t>被禁止的倾斜式</a:t>
            </a:r>
            <a:endParaRPr lang="en-US" altLang="zh-CN" sz="3500" b="1" dirty="0">
              <a:latin typeface="SimSun" panose="02010600030101010101" pitchFamily="2" charset="-122"/>
              <a:ea typeface="SimSun" panose="02010600030101010101" pitchFamily="2" charset="-122"/>
            </a:endParaRPr>
          </a:p>
          <a:p>
            <a:pPr algn="ctr"/>
            <a:r>
              <a:rPr lang="zh-CN" altLang="en-US" sz="3500" b="1" dirty="0">
                <a:latin typeface="SimSun" panose="02010600030101010101" pitchFamily="2" charset="-122"/>
                <a:ea typeface="SimSun" panose="02010600030101010101" pitchFamily="2" charset="-122"/>
              </a:rPr>
              <a:t>婴儿睡床和婴儿</a:t>
            </a:r>
            <a:r>
              <a:rPr lang="zh-CN" altLang="en-US" sz="3200" b="1" dirty="0">
                <a:latin typeface="SimSun" panose="02010600030101010101" pitchFamily="2" charset="-122"/>
                <a:ea typeface="SimSun" panose="02010600030101010101" pitchFamily="2" charset="-122"/>
              </a:rPr>
              <a:t>床</a:t>
            </a:r>
            <a:endParaRPr lang="en-US" sz="3200" b="1" dirty="0">
              <a:latin typeface="SimSun" panose="02010600030101010101" pitchFamily="2" charset="-122"/>
              <a:ea typeface="SimSun" panose="02010600030101010101" pitchFamily="2" charset="-122"/>
            </a:endParaRPr>
          </a:p>
          <a:p>
            <a:endParaRPr lang="en-US" dirty="0"/>
          </a:p>
        </p:txBody>
      </p:sp>
      <p:sp>
        <p:nvSpPr>
          <p:cNvPr id="5" name="TextBox 4">
            <a:extLst>
              <a:ext uri="{FF2B5EF4-FFF2-40B4-BE49-F238E27FC236}">
                <a16:creationId xmlns:a16="http://schemas.microsoft.com/office/drawing/2014/main" id="{C3FCE1F2-48FD-43AE-AE84-1D14EBD5182D}"/>
              </a:ext>
            </a:extLst>
          </p:cNvPr>
          <p:cNvSpPr txBox="1"/>
          <p:nvPr/>
        </p:nvSpPr>
        <p:spPr>
          <a:xfrm>
            <a:off x="878541" y="5228553"/>
            <a:ext cx="5109882" cy="830997"/>
          </a:xfrm>
          <a:prstGeom prst="rect">
            <a:avLst/>
          </a:prstGeom>
          <a:solidFill>
            <a:schemeClr val="bg2"/>
          </a:solidFill>
        </p:spPr>
        <p:txBody>
          <a:bodyPr wrap="square" rtlCol="0">
            <a:spAutoFit/>
          </a:bodyPr>
          <a:lstStyle/>
          <a:p>
            <a:pPr eaLnBrk="1" hangingPunct="1">
              <a:buClrTx/>
              <a:buSzTx/>
              <a:buFontTx/>
              <a:buNone/>
            </a:pPr>
            <a:r>
              <a:rPr lang="zh-CN" altLang="en-US" sz="1600" b="1" i="1" dirty="0">
                <a:effectLst/>
                <a:latin typeface="SimSun" panose="02010600030101010101" pitchFamily="2" charset="-122"/>
                <a:ea typeface="SimSun" panose="02010600030101010101" pitchFamily="2" charset="-122"/>
              </a:rPr>
              <a:t>免责声明：</a:t>
            </a:r>
            <a:r>
              <a:rPr lang="zh-CN" altLang="en-US" sz="1600" i="1" dirty="0">
                <a:effectLst/>
                <a:latin typeface="SimSun" panose="02010600030101010101" pitchFamily="2" charset="-122"/>
                <a:ea typeface="SimSun" panose="02010600030101010101" pitchFamily="2" charset="-122"/>
              </a:rPr>
              <a:t>本演示文稿由美国消费品安全委员会工作人员准备。并未经本委员会审查或批准，也可能不反映本委员会的观点。</a:t>
            </a:r>
            <a:endParaRPr lang="en-US" sz="1600" i="1" dirty="0">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683853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14444" y="5090736"/>
            <a:ext cx="3206822" cy="1249680"/>
          </a:xfrm>
        </p:spPr>
        <p:txBody>
          <a:bodyPr>
            <a:noAutofit/>
          </a:bodyPr>
          <a:lstStyle/>
          <a:p>
            <a:r>
              <a:rPr lang="en-US" sz="1400" b="1" dirty="0">
                <a:solidFill>
                  <a:srgbClr val="1A2857"/>
                </a:solidFill>
                <a:latin typeface="Arial" panose="020B0604020202020204" pitchFamily="34" charset="0"/>
                <a:cs typeface="Arial" panose="020B0604020202020204" pitchFamily="34" charset="0"/>
              </a:rPr>
              <a:t>English:</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Updating Age Determination Guidelines for Toys (cpsc.gov)</a:t>
            </a:r>
            <a:endParaRPr lang="en-US" sz="1400" dirty="0">
              <a:solidFill>
                <a:srgbClr val="C00000"/>
              </a:solidFill>
              <a:latin typeface="Arial" panose="020B0604020202020204" pitchFamily="34" charset="0"/>
              <a:cs typeface="Arial" panose="020B0604020202020204" pitchFamily="34" charset="0"/>
            </a:endParaRPr>
          </a:p>
          <a:p>
            <a:r>
              <a:rPr lang="en-US" sz="1400" b="1" dirty="0">
                <a:solidFill>
                  <a:srgbClr val="1A2857"/>
                </a:solidFill>
                <a:latin typeface="Arial" panose="020B0604020202020204" pitchFamily="34" charset="0"/>
                <a:cs typeface="Arial" panose="020B0604020202020204" pitchFamily="34" charset="0"/>
              </a:rPr>
              <a:t>Chinese:</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Updating Age Determination Guidelines for Toys (cpsc.gov)</a:t>
            </a:r>
            <a:r>
              <a:rPr lang="en-US" sz="1400" dirty="0">
                <a:solidFill>
                  <a:srgbClr val="C00000"/>
                </a:solidFill>
                <a:latin typeface="Arial" panose="020B0604020202020204" pitchFamily="34" charset="0"/>
                <a:cs typeface="Arial" panose="020B0604020202020204" pitchFamily="34" charset="0"/>
              </a:rPr>
              <a:t> </a:t>
            </a:r>
          </a:p>
          <a:p>
            <a:endParaRPr lang="en-US" sz="1400" b="1" dirty="0">
              <a:solidFill>
                <a:srgbClr val="C00000"/>
              </a:solidFill>
              <a:latin typeface="Arial" panose="020B0604020202020204" pitchFamily="34" charset="0"/>
              <a:cs typeface="Arial" panose="020B0604020202020204" pitchFamily="34" charset="0"/>
            </a:endParaRPr>
          </a:p>
          <a:p>
            <a:endParaRPr lang="en-US" sz="1400" b="1" dirty="0">
              <a:solidFill>
                <a:srgbClr val="C00000"/>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a:xfrm>
            <a:off x="8419781" y="5060256"/>
            <a:ext cx="3438831" cy="1249680"/>
          </a:xfrm>
        </p:spPr>
        <p:txBody>
          <a:bodyPr>
            <a:noAutofit/>
          </a:bodyPr>
          <a:lstStyle/>
          <a:p>
            <a:r>
              <a:rPr lang="en-US" sz="1400" dirty="0">
                <a:solidFill>
                  <a:srgbClr val="1A2857"/>
                </a:solidFill>
                <a:latin typeface="Arial" panose="020B0604020202020204" pitchFamily="34" charset="0"/>
                <a:cs typeface="Arial" panose="020B0604020202020204" pitchFamily="34" charset="0"/>
              </a:rPr>
              <a:t>English: </a:t>
            </a:r>
            <a:r>
              <a:rPr lang="en-US" sz="1400" b="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Human Factors Standard Practice (cpsc.gov)</a:t>
            </a:r>
            <a:endParaRPr lang="en-US" sz="1400" b="0" dirty="0">
              <a:solidFill>
                <a:srgbClr val="C00000"/>
              </a:solidFill>
              <a:latin typeface="Arial" panose="020B0604020202020204" pitchFamily="34" charset="0"/>
              <a:cs typeface="Arial" panose="020B0604020202020204" pitchFamily="34" charset="0"/>
            </a:endParaRPr>
          </a:p>
          <a:p>
            <a:r>
              <a:rPr lang="en-US" sz="1400" dirty="0">
                <a:solidFill>
                  <a:srgbClr val="1A2857"/>
                </a:solidFill>
                <a:latin typeface="Arial" panose="020B0604020202020204" pitchFamily="34" charset="0"/>
                <a:cs typeface="Arial" panose="020B0604020202020204" pitchFamily="34" charset="0"/>
              </a:rPr>
              <a:t>Chinese</a:t>
            </a:r>
            <a:r>
              <a:rPr lang="en-US" sz="1400" dirty="0">
                <a:solidFill>
                  <a:srgbClr val="FF0000"/>
                </a:solidFill>
                <a:latin typeface="Arial" panose="020B0604020202020204" pitchFamily="34" charset="0"/>
                <a:cs typeface="Arial" panose="020B0604020202020204" pitchFamily="34" charset="0"/>
              </a:rPr>
              <a:t>: </a:t>
            </a:r>
            <a:r>
              <a:rPr lang="en-US" sz="1400" b="0" dirty="0">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Human-Factors-Standard-Practice-Document-Final-CHINESE-Feb03-2020.pdf (cpsc.gov)</a:t>
            </a:r>
            <a:endParaRPr lang="en-US" sz="1400" b="0" dirty="0">
              <a:solidFill>
                <a:srgbClr val="FF0000"/>
              </a:solidFill>
              <a:latin typeface="Arial" panose="020B0604020202020204" pitchFamily="34" charset="0"/>
              <a:cs typeface="Arial" panose="020B0604020202020204" pitchFamily="34" charset="0"/>
            </a:endParaRPr>
          </a:p>
          <a:p>
            <a:endParaRPr lang="en-US" sz="1400" b="0" dirty="0">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22E3D8-5C43-4F19-84DA-FF32FEE8A178}"/>
              </a:ext>
            </a:extLst>
          </p:cNvPr>
          <p:cNvPicPr/>
          <p:nvPr/>
        </p:nvPicPr>
        <p:blipFill>
          <a:blip r:embed="rId4"/>
          <a:stretch>
            <a:fillRect/>
          </a:stretch>
        </p:blipFill>
        <p:spPr>
          <a:xfrm>
            <a:off x="4614444" y="208954"/>
            <a:ext cx="3566160" cy="4572000"/>
          </a:xfrm>
          <a:prstGeom prst="rect">
            <a:avLst/>
          </a:prstGeom>
        </p:spPr>
      </p:pic>
      <p:pic>
        <p:nvPicPr>
          <p:cNvPr id="12" name="Picture 11">
            <a:extLst>
              <a:ext uri="{FF2B5EF4-FFF2-40B4-BE49-F238E27FC236}">
                <a16:creationId xmlns:a16="http://schemas.microsoft.com/office/drawing/2014/main" id="{AF72159F-FD40-41EC-AC89-BD6189DFCC28}"/>
              </a:ext>
            </a:extLst>
          </p:cNvPr>
          <p:cNvPicPr/>
          <p:nvPr/>
        </p:nvPicPr>
        <p:blipFill>
          <a:blip r:embed="rId5"/>
          <a:stretch>
            <a:fillRect/>
          </a:stretch>
        </p:blipFill>
        <p:spPr>
          <a:xfrm>
            <a:off x="8356117" y="224194"/>
            <a:ext cx="3566160" cy="4572000"/>
          </a:xfrm>
          <a:prstGeom prst="rect">
            <a:avLst/>
          </a:prstGeom>
        </p:spPr>
      </p:pic>
      <p:sp>
        <p:nvSpPr>
          <p:cNvPr id="9" name="Text Placeholder 4">
            <a:extLst>
              <a:ext uri="{FF2B5EF4-FFF2-40B4-BE49-F238E27FC236}">
                <a16:creationId xmlns:a16="http://schemas.microsoft.com/office/drawing/2014/main" id="{6E6AD466-81C6-4204-B121-07D63492F2ED}"/>
              </a:ext>
            </a:extLst>
          </p:cNvPr>
          <p:cNvSpPr txBox="1">
            <a:spLocks/>
          </p:cNvSpPr>
          <p:nvPr/>
        </p:nvSpPr>
        <p:spPr>
          <a:xfrm>
            <a:off x="427039" y="2017031"/>
            <a:ext cx="3769042" cy="1178241"/>
          </a:xfrm>
          <a:prstGeom prst="rect">
            <a:avLst/>
          </a:prstGeom>
        </p:spPr>
        <p:txBody>
          <a:bodyPr vert="horz" lIns="91440" tIns="45720" rIns="91440" bIns="45720" rtlCol="0">
            <a:normAutofit lnSpcReduction="1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Tree>
    <p:extLst>
      <p:ext uri="{BB962C8B-B14F-4D97-AF65-F5344CB8AC3E}">
        <p14:creationId xmlns:p14="http://schemas.microsoft.com/office/powerpoint/2010/main" val="1950864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chemeClr val="accent2">
                    <a:lumMod val="50000"/>
                  </a:schemeClr>
                </a:solidFill>
                <a:hlinkClick r:id="rId4">
                  <a:extLst>
                    <a:ext uri="{A12FA001-AC4F-418D-AE19-62706E023703}">
                      <ahyp:hlinkClr xmlns:ahyp="http://schemas.microsoft.com/office/drawing/2018/hyperlinkcolor" val="tx"/>
                    </a:ext>
                  </a:extLst>
                </a:hlinkClick>
              </a:rPr>
              <a:t>https://www.govinfo.gov/content/pkg/CFR-2017-title16-vol2/pdf/CFR-2017-title16-vol2.pdf</a:t>
            </a:r>
            <a:r>
              <a:rPr lang="en-US" sz="1600" dirty="0">
                <a:solidFill>
                  <a:schemeClr val="accent2">
                    <a:lumMod val="50000"/>
                  </a:schemeClr>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5"/>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6"/>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tretch>
            <a:fillRect/>
          </a:stretch>
        </p:blipFill>
        <p:spPr>
          <a:xfrm>
            <a:off x="4973782" y="152102"/>
            <a:ext cx="2840181" cy="3614737"/>
          </a:xfrm>
          <a:prstGeom prst="rect">
            <a:avLst/>
          </a:prstGeom>
          <a:ln w="19050">
            <a:solidFill>
              <a:srgbClr val="002060"/>
            </a:solidFill>
          </a:ln>
        </p:spPr>
      </p:pic>
      <p:pic>
        <p:nvPicPr>
          <p:cNvPr id="10" name="Picture 9"/>
          <p:cNvPicPr/>
          <p:nvPr/>
        </p:nvPicPr>
        <p:blipFill>
          <a:blip r:embed="rId8"/>
          <a:stretch>
            <a:fillRect/>
          </a:stretch>
        </p:blipFill>
        <p:spPr>
          <a:xfrm>
            <a:off x="8378031" y="229594"/>
            <a:ext cx="3040061" cy="3593749"/>
          </a:xfrm>
          <a:prstGeom prst="rect">
            <a:avLst/>
          </a:prstGeom>
        </p:spPr>
      </p:pic>
      <p:sp>
        <p:nvSpPr>
          <p:cNvPr id="9" name="Text Placeholder 4">
            <a:extLst>
              <a:ext uri="{FF2B5EF4-FFF2-40B4-BE49-F238E27FC236}">
                <a16:creationId xmlns:a16="http://schemas.microsoft.com/office/drawing/2014/main" id="{3A99D8D6-1422-463D-AE0A-F70F2CEC90D0}"/>
              </a:ext>
            </a:extLst>
          </p:cNvPr>
          <p:cNvSpPr txBox="1">
            <a:spLocks/>
          </p:cNvSpPr>
          <p:nvPr/>
        </p:nvSpPr>
        <p:spPr>
          <a:xfrm>
            <a:off x="427039" y="2017031"/>
            <a:ext cx="3769042" cy="1178241"/>
          </a:xfrm>
          <a:prstGeom prst="rect">
            <a:avLst/>
          </a:prstGeom>
        </p:spPr>
        <p:txBody>
          <a:bodyPr vert="horz" lIns="91440" tIns="45720" rIns="91440" bIns="45720" rtlCol="0">
            <a:normAutofit lnSpcReduction="1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Tree>
    <p:extLst>
      <p:ext uri="{BB962C8B-B14F-4D97-AF65-F5344CB8AC3E}">
        <p14:creationId xmlns:p14="http://schemas.microsoft.com/office/powerpoint/2010/main" val="285798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610983" y="2192533"/>
            <a:ext cx="10962751" cy="5638139"/>
          </a:xfrm>
        </p:spPr>
        <p:txBody>
          <a:bodyPr>
            <a:normAutofit/>
          </a:bodyPr>
          <a:lstStyle/>
          <a:p>
            <a:pPr algn="ctr"/>
            <a:r>
              <a:rPr lang="en-US" sz="2900" dirty="0">
                <a:hlinkClick r:id="rId5"/>
              </a:rPr>
              <a:t>http://business.cpsc.gov</a:t>
            </a:r>
            <a:r>
              <a:rPr lang="en-US" sz="2900" dirty="0"/>
              <a:t> </a:t>
            </a:r>
          </a:p>
          <a:p>
            <a:endParaRPr lang="en-US" sz="800" b="0" dirty="0">
              <a:solidFill>
                <a:srgbClr val="1A2857"/>
              </a:solidFill>
              <a:latin typeface="Arial" panose="020B0604020202020204" pitchFamily="34" charset="0"/>
            </a:endParaRPr>
          </a:p>
          <a:p>
            <a:pPr marL="457200" indent="-457200">
              <a:buFont typeface="Arial" panose="020B0604020202020204" pitchFamily="34" charset="0"/>
              <a:buChar char="•"/>
            </a:pPr>
            <a:r>
              <a:rPr lang="zh-CN" altLang="en-US" sz="2900" b="0" dirty="0">
                <a:solidFill>
                  <a:srgbClr val="1A2857"/>
                </a:solidFill>
                <a:latin typeface="Arial" panose="020B0604020202020204" pitchFamily="34" charset="0"/>
              </a:rPr>
              <a:t>专门设计用于帮助企业遵守联邦消费品安全规定的网上工具。</a:t>
            </a:r>
          </a:p>
          <a:p>
            <a:pPr marL="457200" indent="-457200">
              <a:buFont typeface="Arial" panose="020B0604020202020204" pitchFamily="34" charset="0"/>
              <a:buChar char="•"/>
            </a:pPr>
            <a:endParaRPr lang="zh-CN" altLang="en-US" sz="2900" b="0" dirty="0">
              <a:solidFill>
                <a:srgbClr val="1A2857"/>
              </a:solidFill>
              <a:latin typeface="Arial" panose="020B0604020202020204" pitchFamily="34" charset="0"/>
            </a:endParaRPr>
          </a:p>
          <a:p>
            <a:pPr marL="457200" indent="-457200">
              <a:buFont typeface="Arial" panose="020B0604020202020204" pitchFamily="34" charset="0"/>
              <a:buChar char="•"/>
            </a:pPr>
            <a:r>
              <a:rPr lang="zh-CN" altLang="en-US" sz="2900" b="0" dirty="0">
                <a:solidFill>
                  <a:srgbClr val="1A2857"/>
                </a:solidFill>
                <a:latin typeface="Arial" panose="020B0604020202020204" pitchFamily="34" charset="0"/>
              </a:rPr>
              <a:t>提出一系列引导性问题，并根据答案生成可下载的 </a:t>
            </a:r>
            <a:r>
              <a:rPr lang="en-US" altLang="zh-CN" sz="2900" b="0" dirty="0">
                <a:solidFill>
                  <a:srgbClr val="1A2857"/>
                </a:solidFill>
                <a:latin typeface="Arial" panose="020B0604020202020204" pitchFamily="34" charset="0"/>
              </a:rPr>
              <a:t>(PDF) </a:t>
            </a:r>
            <a:r>
              <a:rPr lang="zh-CN" altLang="en-US" sz="2900" b="0" dirty="0">
                <a:solidFill>
                  <a:srgbClr val="1A2857"/>
                </a:solidFill>
                <a:latin typeface="Arial" panose="020B0604020202020204" pitchFamily="34" charset="0"/>
              </a:rPr>
              <a:t>报告。</a:t>
            </a:r>
          </a:p>
          <a:p>
            <a:pPr marL="457200" indent="-457200">
              <a:buFont typeface="Arial" panose="020B0604020202020204" pitchFamily="34" charset="0"/>
              <a:buChar char="•"/>
            </a:pPr>
            <a:endParaRPr lang="zh-CN" altLang="en-US" sz="2900" b="0" dirty="0">
              <a:solidFill>
                <a:srgbClr val="1A2857"/>
              </a:solidFill>
              <a:latin typeface="Arial" panose="020B0604020202020204" pitchFamily="34" charset="0"/>
            </a:endParaRPr>
          </a:p>
          <a:p>
            <a:pPr marL="457200" indent="-457200">
              <a:buFont typeface="Arial" panose="020B0604020202020204" pitchFamily="34" charset="0"/>
              <a:buChar char="•"/>
            </a:pPr>
            <a:r>
              <a:rPr lang="zh-CN" altLang="en-US" sz="2900" b="0" dirty="0">
                <a:solidFill>
                  <a:srgbClr val="1A2857"/>
                </a:solidFill>
                <a:latin typeface="Arial" panose="020B0604020202020204" pitchFamily="34" charset="0"/>
              </a:rPr>
              <a:t>提供定制指南，包含可能适用于产品的产品安全法规的链接以及有关标签、认证和检测规定的重要信息。</a:t>
            </a:r>
            <a:endParaRPr lang="en-US" sz="2900" b="0" dirty="0">
              <a:solidFill>
                <a:srgbClr val="1A2857"/>
              </a:solidFill>
              <a:latin typeface="Arial" panose="020B0604020202020204" pitchFamily="34" charset="0"/>
            </a:endParaRPr>
          </a:p>
        </p:txBody>
      </p:sp>
      <p:pic>
        <p:nvPicPr>
          <p:cNvPr id="5" name="Picture 4"/>
          <p:cNvPicPr>
            <a:picLocks noChangeAspect="1"/>
          </p:cNvPicPr>
          <p:nvPr/>
        </p:nvPicPr>
        <p:blipFill>
          <a:blip r:embed="rId6"/>
          <a:stretch>
            <a:fillRect/>
          </a:stretch>
        </p:blipFill>
        <p:spPr>
          <a:xfrm>
            <a:off x="3758044" y="499077"/>
            <a:ext cx="4931229" cy="150495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pic>
        <p:nvPicPr>
          <p:cNvPr id="2" name="2024_06_07_12_47_10">
            <a:hlinkClick r:id="" action="ppaction://media"/>
            <a:extLst>
              <a:ext uri="{FF2B5EF4-FFF2-40B4-BE49-F238E27FC236}">
                <a16:creationId xmlns:a16="http://schemas.microsoft.com/office/drawing/2014/main" id="{6941841B-6371-D777-8DB7-65072FD1EE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2490" y="372745"/>
            <a:ext cx="548640" cy="548640"/>
          </a:xfrm>
          <a:prstGeom prst="rect">
            <a:avLst/>
          </a:prstGeom>
        </p:spPr>
      </p:pic>
    </p:spTree>
    <p:extLst>
      <p:ext uri="{BB962C8B-B14F-4D97-AF65-F5344CB8AC3E}">
        <p14:creationId xmlns:p14="http://schemas.microsoft.com/office/powerpoint/2010/main" val="114742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a:solidFill>
                  <a:srgbClr val="0070C0"/>
                </a:solidFill>
              </a:rPr>
              <a:t>Biography</a:t>
            </a:r>
          </a:p>
        </p:txBody>
      </p:sp>
      <p:sp>
        <p:nvSpPr>
          <p:cNvPr id="3" name="Text Placeholder 2"/>
          <p:cNvSpPr>
            <a:spLocks noGrp="1"/>
          </p:cNvSpPr>
          <p:nvPr>
            <p:ph type="body" idx="1"/>
          </p:nvPr>
        </p:nvSpPr>
        <p:spPr>
          <a:xfrm>
            <a:off x="2530297" y="1174897"/>
            <a:ext cx="3488884" cy="844558"/>
          </a:xfrm>
        </p:spPr>
        <p:txBody>
          <a:bodyPr>
            <a:noAutofit/>
          </a:bodyPr>
          <a:lstStyle/>
          <a:p>
            <a:r>
              <a:rPr lang="en-US" sz="1600" dirty="0">
                <a:solidFill>
                  <a:srgbClr val="4C4C4C"/>
                </a:solidFill>
              </a:rPr>
              <a:t>Sylvia Chen</a:t>
            </a:r>
          </a:p>
          <a:p>
            <a:r>
              <a:rPr lang="zh-CN" altLang="en-US" sz="1600" dirty="0">
                <a:solidFill>
                  <a:srgbClr val="4C4C4C"/>
                </a:solidFill>
                <a:latin typeface="SimSun" panose="02010600030101010101" pitchFamily="2" charset="-122"/>
                <a:ea typeface="SimSun" panose="02010600030101010101" pitchFamily="2" charset="-122"/>
              </a:rPr>
              <a:t>美国消费品安全委员会</a:t>
            </a:r>
          </a:p>
          <a:p>
            <a:r>
              <a:rPr lang="zh-CN" altLang="en-US" sz="1600" dirty="0">
                <a:solidFill>
                  <a:srgbClr val="4C4C4C"/>
                </a:solidFill>
                <a:latin typeface="SimSun" panose="02010600030101010101" pitchFamily="2" charset="-122"/>
                <a:ea typeface="SimSun" panose="02010600030101010101" pitchFamily="2" charset="-122"/>
              </a:rPr>
              <a:t>东亚和太平洋地区项目经理</a:t>
            </a:r>
          </a:p>
          <a:p>
            <a:r>
              <a:rPr lang="zh-CN" altLang="en-US" sz="1600" dirty="0">
                <a:solidFill>
                  <a:srgbClr val="4C4C4C"/>
                </a:solidFill>
                <a:latin typeface="SimSun" panose="02010600030101010101" pitchFamily="2" charset="-122"/>
                <a:ea typeface="SimSun" panose="02010600030101010101" pitchFamily="2" charset="-122"/>
              </a:rPr>
              <a:t>国际项目办公室</a:t>
            </a:r>
            <a:endParaRPr lang="en-US" sz="1600" dirty="0">
              <a:solidFill>
                <a:srgbClr val="4C4C4C"/>
              </a:solidFill>
              <a:latin typeface="SimSun" panose="02010600030101010101" pitchFamily="2" charset="-122"/>
              <a:ea typeface="SimSun" panose="02010600030101010101" pitchFamily="2" charset="-122"/>
            </a:endParaRPr>
          </a:p>
        </p:txBody>
      </p:sp>
      <p:sp>
        <p:nvSpPr>
          <p:cNvPr id="8" name="Content Placeholder 7"/>
          <p:cNvSpPr>
            <a:spLocks noGrp="1"/>
          </p:cNvSpPr>
          <p:nvPr>
            <p:ph sz="half" idx="2"/>
          </p:nvPr>
        </p:nvSpPr>
        <p:spPr>
          <a:xfrm>
            <a:off x="609599" y="2391205"/>
            <a:ext cx="7815209" cy="4061550"/>
          </a:xfrm>
        </p:spPr>
        <p:txBody>
          <a:bodyPr>
            <a:normAutofit lnSpcReduction="10000"/>
          </a:bodyPr>
          <a:lstStyle/>
          <a:p>
            <a:pPr marL="0" marR="0">
              <a:spcBef>
                <a:spcPts val="0"/>
              </a:spcBef>
              <a:spcAft>
                <a:spcPts val="0"/>
              </a:spcAft>
            </a:pPr>
            <a:r>
              <a:rPr lang="en-CA" sz="1800" dirty="0">
                <a:solidFill>
                  <a:srgbClr val="4C4C4C"/>
                </a:solidFill>
                <a:effectLst/>
                <a:latin typeface="Arial" panose="020B0604020202020204" pitchFamily="34" charset="0"/>
                <a:ea typeface="SimSun" panose="02010600030101010101" pitchFamily="2" charset="-122"/>
              </a:rPr>
              <a:t>Sylvia Chen</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是美国消费品安全委员会</a:t>
            </a:r>
            <a:r>
              <a:rPr lang="zh-CN" sz="1800" dirty="0">
                <a:solidFill>
                  <a:srgbClr val="4C4C4C"/>
                </a:solidFill>
                <a:effectLst/>
                <a:latin typeface="+mn-lt"/>
                <a:ea typeface="SimSun" panose="02010600030101010101" pitchFamily="2" charset="-122"/>
                <a:cs typeface="Microsoft YaHei" panose="020B0503020204020204" pitchFamily="34" charset="-122"/>
              </a:rPr>
              <a:t>（</a:t>
            </a:r>
            <a:r>
              <a:rPr lang="en-CA" sz="1800" dirty="0">
                <a:solidFill>
                  <a:srgbClr val="4C4C4C"/>
                </a:solidFill>
                <a:effectLst/>
                <a:latin typeface="+mn-lt"/>
                <a:ea typeface="SimSun" panose="02010600030101010101" pitchFamily="2" charset="-122"/>
              </a:rPr>
              <a:t>CPSC</a:t>
            </a:r>
            <a:r>
              <a:rPr lang="zh-CN" sz="1800" dirty="0">
                <a:solidFill>
                  <a:srgbClr val="4C4C4C"/>
                </a:solidFill>
                <a:effectLst/>
                <a:latin typeface="+mn-lt"/>
                <a:ea typeface="SimSun" panose="02010600030101010101" pitchFamily="2" charset="-122"/>
              </a:rPr>
              <a:t>）</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东亚和太平洋事务项目经理，负责委员会与澳大利亚，日本，韩国，台湾和新西兰的双边和多边消费品安全项目</a:t>
            </a:r>
            <a:r>
              <a:rPr lang="zh-CN" sz="1800" dirty="0">
                <a:solidFill>
                  <a:srgbClr val="4C4C4C"/>
                </a:solidFill>
                <a:effectLst/>
                <a:latin typeface="SimSun" panose="02010600030101010101" pitchFamily="2" charset="-122"/>
                <a:ea typeface="SimSun" panose="02010600030101010101" pitchFamily="2" charset="-122"/>
              </a:rPr>
              <a:t>。她也参与和支持</a:t>
            </a:r>
            <a:r>
              <a:rPr lang="en-CA" sz="1800" dirty="0">
                <a:solidFill>
                  <a:srgbClr val="4C4C4C"/>
                </a:solidFill>
                <a:effectLst/>
                <a:latin typeface="SimSun" panose="02010600030101010101" pitchFamily="2" charset="-122"/>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rPr>
              <a:t>中国项目的工作。自从</a:t>
            </a:r>
            <a:r>
              <a:rPr lang="en-CA" sz="1800" dirty="0">
                <a:solidFill>
                  <a:srgbClr val="4C4C4C"/>
                </a:solidFill>
                <a:effectLst/>
                <a:latin typeface="SimSun" panose="02010600030101010101" pitchFamily="2" charset="-122"/>
                <a:ea typeface="SimSun" panose="02010600030101010101" pitchFamily="2" charset="-122"/>
              </a:rPr>
              <a:t>2008</a:t>
            </a:r>
            <a:r>
              <a:rPr lang="zh-CN" sz="1800" dirty="0">
                <a:solidFill>
                  <a:srgbClr val="4C4C4C"/>
                </a:solidFill>
                <a:effectLst/>
                <a:latin typeface="SimSun" panose="02010600030101010101" pitchFamily="2" charset="-122"/>
                <a:ea typeface="SimSun" panose="02010600030101010101" pitchFamily="2" charset="-122"/>
              </a:rPr>
              <a:t>年加入</a:t>
            </a:r>
            <a:r>
              <a:rPr lang="en-CA" sz="1800" dirty="0">
                <a:solidFill>
                  <a:srgbClr val="4C4C4C"/>
                </a:solidFill>
                <a:effectLst/>
                <a:latin typeface="SimSun" panose="02010600030101010101" pitchFamily="2" charset="-122"/>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rPr>
              <a:t>以来，她就一直与外国政府产品安全监管机构，工业组织</a:t>
            </a:r>
            <a:r>
              <a:rPr lang="en-CA" sz="1800" dirty="0">
                <a:solidFill>
                  <a:srgbClr val="4C4C4C"/>
                </a:solidFill>
                <a:effectLst/>
                <a:latin typeface="SimSun" panose="02010600030101010101" pitchFamily="2" charset="-122"/>
                <a:ea typeface="SimSun" panose="02010600030101010101" pitchFamily="2" charset="-122"/>
              </a:rPr>
              <a:t>, </a:t>
            </a:r>
            <a:r>
              <a:rPr lang="zh-CN" sz="1800" dirty="0">
                <a:solidFill>
                  <a:srgbClr val="4C4C4C"/>
                </a:solidFill>
                <a:effectLst/>
                <a:latin typeface="SimSun" panose="02010600030101010101" pitchFamily="2" charset="-122"/>
                <a:ea typeface="SimSun" panose="02010600030101010101" pitchFamily="2" charset="-122"/>
              </a:rPr>
              <a:t>生产商，出口商，买家和其他采购专业人士一起工作，向他们提供准确理解美国的产品规定，尤其是最新产品要求的指导和技术支持。为此她主持和协调了委员会的很多国际教育和外展活动</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CA"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 </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CA" sz="1800" dirty="0">
                <a:solidFill>
                  <a:srgbClr val="4C4C4C"/>
                </a:solidFill>
                <a:effectLst/>
                <a:latin typeface="+mj-lt"/>
                <a:ea typeface="SimSun" panose="02010600030101010101" pitchFamily="2" charset="-122"/>
              </a:rPr>
              <a:t>Sylvia</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精通中英文，她在</a:t>
            </a:r>
            <a:r>
              <a:rPr lang="en-US" sz="1800" dirty="0">
                <a:solidFill>
                  <a:srgbClr val="4C4C4C"/>
                </a:solidFill>
                <a:effectLst/>
                <a:latin typeface="+mn-lt"/>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为向中国政府产品安全监管官员以及各利益相关方传播制造更安全产品的美国消费品安全规定而设立中文网上资料中心过程中起了关键作用。她还主持创立了</a:t>
            </a:r>
            <a:r>
              <a:rPr lang="en-US" sz="1800" dirty="0">
                <a:solidFill>
                  <a:srgbClr val="4C4C4C"/>
                </a:solidFill>
                <a:effectLst/>
                <a:latin typeface="SimSun" panose="02010600030101010101" pitchFamily="2" charset="-122"/>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的《中国产品危害每月小结简报》，该简报自</a:t>
            </a:r>
            <a:r>
              <a:rPr lang="en-US" sz="1800" dirty="0">
                <a:solidFill>
                  <a:srgbClr val="4C4C4C"/>
                </a:solidFill>
                <a:effectLst/>
                <a:latin typeface="SimSun" panose="02010600030101010101" pitchFamily="2" charset="-122"/>
                <a:ea typeface="SimSun" panose="02010600030101010101" pitchFamily="2" charset="-122"/>
              </a:rPr>
              <a:t>2008</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年创立以来在中国各地的产品安全监管机构中广泛传播，并为中国国内消费品供应链各个环节的利益相关方所广泛阅读。</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US"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 </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US" sz="1800" dirty="0">
                <a:solidFill>
                  <a:srgbClr val="4C4C4C"/>
                </a:solidFill>
                <a:effectLst/>
                <a:latin typeface="+mj-lt"/>
                <a:ea typeface="SimSun" panose="02010600030101010101" pitchFamily="2" charset="-122"/>
              </a:rPr>
              <a:t>Sylvia</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获得</a:t>
            </a:r>
            <a:r>
              <a:rPr lang="zh-CN" sz="1800" dirty="0">
                <a:solidFill>
                  <a:srgbClr val="4C4C4C"/>
                </a:solidFill>
                <a:effectLst/>
                <a:latin typeface="SimSun" panose="02010600030101010101" pitchFamily="2" charset="-122"/>
                <a:ea typeface="SimSun" panose="02010600030101010101" pitchFamily="2" charset="-122"/>
              </a:rPr>
              <a:t>北京大学英美文学学士和美国</a:t>
            </a:r>
            <a:r>
              <a:rPr lang="zh-TW"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俄亥俄州立大學东亚学硕士学位</a:t>
            </a:r>
            <a:r>
              <a:rPr lang="zh-CN" sz="1800" dirty="0">
                <a:solidFill>
                  <a:srgbClr val="4C4C4C"/>
                </a:solidFill>
                <a:effectLst/>
                <a:latin typeface="SimSun" panose="02010600030101010101" pitchFamily="2" charset="-122"/>
                <a:ea typeface="SimSun" panose="02010600030101010101" pitchFamily="2" charset="-122"/>
              </a:rPr>
              <a:t>。</a:t>
            </a:r>
            <a:endParaRPr lang="en-US" sz="1800" dirty="0">
              <a:solidFill>
                <a:srgbClr val="4C4C4C"/>
              </a:solidFill>
              <a:effectLst/>
              <a:latin typeface="SimSun" panose="02010600030101010101" pitchFamily="2" charset="-122"/>
              <a:ea typeface="SimSun" panose="02010600030101010101" pitchFamily="2" charset="-122"/>
            </a:endParaRPr>
          </a:p>
        </p:txBody>
      </p:sp>
      <p:pic>
        <p:nvPicPr>
          <p:cNvPr id="9" name="Picture 8"/>
          <p:cNvPicPr>
            <a:picLocks noChangeAspect="1"/>
          </p:cNvPicPr>
          <p:nvPr/>
        </p:nvPicPr>
        <p:blipFill>
          <a:blip r:embed="rId5"/>
          <a:stretch>
            <a:fillRect/>
          </a:stretch>
        </p:blipFill>
        <p:spPr>
          <a:xfrm>
            <a:off x="686372" y="979867"/>
            <a:ext cx="1667670" cy="943463"/>
          </a:xfrm>
          <a:prstGeom prst="rect">
            <a:avLst/>
          </a:prstGeom>
        </p:spPr>
      </p:pic>
      <p:pic>
        <p:nvPicPr>
          <p:cNvPr id="5" name="2024_06_07_12_08_35">
            <a:hlinkClick r:id="" action="ppaction://media"/>
            <a:extLst>
              <a:ext uri="{FF2B5EF4-FFF2-40B4-BE49-F238E27FC236}">
                <a16:creationId xmlns:a16="http://schemas.microsoft.com/office/drawing/2014/main" id="{431A5D29-B0E6-6222-A419-3EF525D77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3771" y="402371"/>
            <a:ext cx="548640" cy="548640"/>
          </a:xfrm>
          <a:prstGeom prst="rect">
            <a:avLst/>
          </a:prstGeom>
        </p:spPr>
      </p:pic>
    </p:spTree>
    <p:extLst>
      <p:ext uri="{BB962C8B-B14F-4D97-AF65-F5344CB8AC3E}">
        <p14:creationId xmlns:p14="http://schemas.microsoft.com/office/powerpoint/2010/main" val="28446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09755-14B0-603E-84A4-FF47D33090DA}"/>
              </a:ext>
            </a:extLst>
          </p:cNvPr>
          <p:cNvSpPr>
            <a:spLocks noGrp="1"/>
          </p:cNvSpPr>
          <p:nvPr>
            <p:ph type="body" sz="quarter" idx="11"/>
          </p:nvPr>
        </p:nvSpPr>
        <p:spPr>
          <a:xfrm>
            <a:off x="211015" y="1384981"/>
            <a:ext cx="3985066" cy="4284299"/>
          </a:xfrm>
        </p:spPr>
        <p:txBody>
          <a:bodyPr>
            <a:normAutofit fontScale="40000" lnSpcReduction="20000"/>
          </a:bodyPr>
          <a:lstStyle/>
          <a:p>
            <a:endParaRPr lang="en-US" sz="14400" dirty="0">
              <a:solidFill>
                <a:srgbClr val="1A2857"/>
              </a:solidFill>
            </a:endParaRPr>
          </a:p>
          <a:p>
            <a:pPr algn="l" rtl="0"/>
            <a:r>
              <a:rPr lang="zh-CN" sz="14400" i="0" u="none" baseline="0" dirty="0">
                <a:solidFill>
                  <a:srgbClr val="1A2857"/>
                </a:solidFill>
                <a:latin typeface="SimSun" panose="02010600030101010101" pitchFamily="2" charset="-122"/>
                <a:ea typeface="SimSun" panose="02010600030101010101" pitchFamily="2" charset="-122"/>
              </a:rPr>
              <a:t>什么是美国消费品安全</a:t>
            </a:r>
            <a:r>
              <a:rPr lang="zh-CN" altLang="en-US" sz="14400" i="0" u="none" baseline="0" dirty="0">
                <a:solidFill>
                  <a:srgbClr val="1A2857"/>
                </a:solidFill>
                <a:latin typeface="SimSun" panose="02010600030101010101" pitchFamily="2" charset="-122"/>
                <a:ea typeface="SimSun" panose="02010600030101010101" pitchFamily="2" charset="-122"/>
              </a:rPr>
              <a:t>委员</a:t>
            </a:r>
            <a:r>
              <a:rPr lang="zh-CN" sz="14400" i="0" u="none" baseline="0" dirty="0">
                <a:solidFill>
                  <a:srgbClr val="1A2857"/>
                </a:solidFill>
                <a:latin typeface="SimSun" panose="02010600030101010101" pitchFamily="2" charset="-122"/>
                <a:ea typeface="SimSun" panose="02010600030101010101" pitchFamily="2" charset="-122"/>
              </a:rPr>
              <a:t>会</a:t>
            </a:r>
            <a:r>
              <a:rPr lang="zh-CN" sz="14400" b="1" i="0" u="none" baseline="0" dirty="0">
                <a:solidFill>
                  <a:srgbClr val="1A2857"/>
                </a:solidFill>
              </a:rPr>
              <a:t>（</a:t>
            </a:r>
            <a:r>
              <a:rPr lang="zh-CN" sz="14400" b="1" i="0" u="none" baseline="0" dirty="0">
                <a:solidFill>
                  <a:srgbClr val="1A2857"/>
                </a:solidFill>
                <a:latin typeface="+mj-lt"/>
              </a:rPr>
              <a:t>CPSC</a:t>
            </a:r>
            <a:r>
              <a:rPr lang="zh-CN" sz="14400" b="1" i="0" u="none" baseline="0" dirty="0">
                <a:solidFill>
                  <a:srgbClr val="1A2857"/>
                </a:solidFill>
              </a:rPr>
              <a:t>）？</a:t>
            </a:r>
          </a:p>
          <a:p>
            <a:endParaRPr lang="en-US" sz="14400" dirty="0">
              <a:solidFill>
                <a:srgbClr val="1A2857"/>
              </a:solidFill>
            </a:endParaRPr>
          </a:p>
          <a:p>
            <a:endParaRPr lang="en-US" dirty="0"/>
          </a:p>
        </p:txBody>
      </p:sp>
      <p:sp>
        <p:nvSpPr>
          <p:cNvPr id="3" name="Text Placeholder 2">
            <a:extLst>
              <a:ext uri="{FF2B5EF4-FFF2-40B4-BE49-F238E27FC236}">
                <a16:creationId xmlns:a16="http://schemas.microsoft.com/office/drawing/2014/main" id="{16E2E502-F407-A0C3-3E69-7C7C6EDBC0DF}"/>
              </a:ext>
            </a:extLst>
          </p:cNvPr>
          <p:cNvSpPr>
            <a:spLocks noGrp="1"/>
          </p:cNvSpPr>
          <p:nvPr>
            <p:ph type="body" sz="quarter" idx="13"/>
          </p:nvPr>
        </p:nvSpPr>
        <p:spPr>
          <a:xfrm>
            <a:off x="4691784" y="1848935"/>
            <a:ext cx="7169932" cy="3160387"/>
          </a:xfrm>
        </p:spPr>
        <p:txBody>
          <a:bodyPr/>
          <a:lstStyle/>
          <a:p>
            <a:pPr marL="0" indent="0" algn="l" rtl="0">
              <a:buNone/>
            </a:pPr>
            <a:r>
              <a:rPr lang="zh-CN" altLang="en-US" sz="3600" i="0" u="none" baseline="0" dirty="0">
                <a:latin typeface="SimSun" panose="02010600030101010101" pitchFamily="2" charset="-122"/>
                <a:ea typeface="SimSun" panose="02010600030101010101" pitchFamily="2" charset="-122"/>
              </a:rPr>
              <a:t>美国消费品安全委员会</a:t>
            </a:r>
            <a:r>
              <a:rPr lang="zh-CN" sz="3600" b="0" i="0" u="none" baseline="0" dirty="0">
                <a:latin typeface="SimSun" panose="02010600030101010101" pitchFamily="2" charset="-122"/>
                <a:ea typeface="SimSun" panose="02010600030101010101" pitchFamily="2" charset="-122"/>
              </a:rPr>
              <a:t>是</a:t>
            </a:r>
            <a:r>
              <a:rPr lang="zh-CN" altLang="en-US" sz="3600" dirty="0">
                <a:latin typeface="SimSun" panose="02010600030101010101" pitchFamily="2" charset="-122"/>
                <a:ea typeface="SimSun" panose="02010600030101010101" pitchFamily="2" charset="-122"/>
              </a:rPr>
              <a:t>美国</a:t>
            </a:r>
            <a:r>
              <a:rPr lang="zh-CN" sz="3600" b="0" i="0" u="none" baseline="0" dirty="0">
                <a:latin typeface="SimSun" panose="02010600030101010101" pitchFamily="2" charset="-122"/>
                <a:ea typeface="SimSun" panose="02010600030101010101" pitchFamily="2" charset="-122"/>
              </a:rPr>
              <a:t>联邦</a:t>
            </a:r>
            <a:r>
              <a:rPr lang="zh-CN" altLang="en-US" sz="3600" b="0" i="0" u="none" baseline="0" dirty="0">
                <a:latin typeface="SimSun" panose="02010600030101010101" pitchFamily="2" charset="-122"/>
                <a:ea typeface="SimSun" panose="02010600030101010101" pitchFamily="2" charset="-122"/>
              </a:rPr>
              <a:t>政府独立</a:t>
            </a:r>
            <a:r>
              <a:rPr lang="zh-CN" sz="3600" b="0" i="0" u="none" baseline="0" dirty="0">
                <a:latin typeface="SimSun" panose="02010600030101010101" pitchFamily="2" charset="-122"/>
                <a:ea typeface="SimSun" panose="02010600030101010101" pitchFamily="2" charset="-122"/>
              </a:rPr>
              <a:t>监管机构，成立于1972年，其使命是通过教育、安全标准活动、</a:t>
            </a:r>
            <a:r>
              <a:rPr lang="zh-CN" altLang="en-US" sz="3600" dirty="0">
                <a:latin typeface="SimSun" panose="02010600030101010101" pitchFamily="2" charset="-122"/>
                <a:ea typeface="SimSun" panose="02010600030101010101" pitchFamily="2" charset="-122"/>
              </a:rPr>
              <a:t>法规</a:t>
            </a:r>
            <a:r>
              <a:rPr lang="zh-CN" sz="3600" b="0" i="0" u="none" baseline="0" dirty="0">
                <a:latin typeface="SimSun" panose="02010600030101010101" pitchFamily="2" charset="-122"/>
                <a:ea typeface="SimSun" panose="02010600030101010101" pitchFamily="2" charset="-122"/>
              </a:rPr>
              <a:t>和执法来保护公众免受消费品造成的不合理</a:t>
            </a:r>
            <a:r>
              <a:rPr lang="zh-CN" altLang="en-US" sz="3600" dirty="0">
                <a:latin typeface="SimSun" panose="02010600030101010101" pitchFamily="2" charset="-122"/>
                <a:ea typeface="SimSun" panose="02010600030101010101" pitchFamily="2" charset="-122"/>
              </a:rPr>
              <a:t>受伤</a:t>
            </a:r>
            <a:r>
              <a:rPr lang="zh-CN" sz="3600" b="0" i="0" u="none" baseline="0" dirty="0">
                <a:latin typeface="SimSun" panose="02010600030101010101" pitchFamily="2" charset="-122"/>
                <a:ea typeface="SimSun" panose="02010600030101010101" pitchFamily="2" charset="-122"/>
              </a:rPr>
              <a:t>或死亡风险</a:t>
            </a:r>
            <a:r>
              <a:rPr lang="zh-CN" sz="3600" b="0" i="0" u="none" baseline="0" dirty="0"/>
              <a:t>。</a:t>
            </a:r>
            <a:endParaRPr lang="en-US" sz="3600" dirty="0"/>
          </a:p>
          <a:p>
            <a:endParaRPr lang="en-US" dirty="0"/>
          </a:p>
        </p:txBody>
      </p:sp>
      <p:sp>
        <p:nvSpPr>
          <p:cNvPr id="4" name="Slide Number Placeholder 3">
            <a:extLst>
              <a:ext uri="{FF2B5EF4-FFF2-40B4-BE49-F238E27FC236}">
                <a16:creationId xmlns:a16="http://schemas.microsoft.com/office/drawing/2014/main" id="{C4B18B25-B39F-BE33-57D4-5E634DA59D12}"/>
              </a:ext>
            </a:extLst>
          </p:cNvPr>
          <p:cNvSpPr>
            <a:spLocks noGrp="1"/>
          </p:cNvSpPr>
          <p:nvPr>
            <p:ph type="sldNum" sz="quarter" idx="14"/>
          </p:nvPr>
        </p:nvSpPr>
        <p:spPr>
          <a:xfrm>
            <a:off x="9021761" y="646889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D444D4-1632-440F-8E52-86D734130533}" type="slidenum">
              <a:rPr lang="en-US" smtClean="0"/>
              <a:pPr/>
              <a:t>5</a:t>
            </a:fld>
            <a:endParaRPr lang="en-US" dirty="0"/>
          </a:p>
        </p:txBody>
      </p:sp>
      <p:pic>
        <p:nvPicPr>
          <p:cNvPr id="6" name="Picture 5">
            <a:extLst>
              <a:ext uri="{FF2B5EF4-FFF2-40B4-BE49-F238E27FC236}">
                <a16:creationId xmlns:a16="http://schemas.microsoft.com/office/drawing/2014/main" id="{1C4C8F90-FA89-0DC3-A701-CCB1C538B84B}"/>
              </a:ext>
            </a:extLst>
          </p:cNvPr>
          <p:cNvPicPr>
            <a:picLocks noChangeAspect="1"/>
          </p:cNvPicPr>
          <p:nvPr/>
        </p:nvPicPr>
        <p:blipFill>
          <a:blip r:embed="rId5"/>
          <a:stretch>
            <a:fillRect/>
          </a:stretch>
        </p:blipFill>
        <p:spPr>
          <a:xfrm>
            <a:off x="6281623" y="5215246"/>
            <a:ext cx="1652531" cy="1645920"/>
          </a:xfrm>
          <a:prstGeom prst="rect">
            <a:avLst/>
          </a:prstGeom>
        </p:spPr>
      </p:pic>
      <p:pic>
        <p:nvPicPr>
          <p:cNvPr id="7" name="Picture 6">
            <a:extLst>
              <a:ext uri="{FF2B5EF4-FFF2-40B4-BE49-F238E27FC236}">
                <a16:creationId xmlns:a16="http://schemas.microsoft.com/office/drawing/2014/main" id="{6EAE20C4-DC84-FCC8-C396-8C8F8F8B5634}"/>
              </a:ext>
            </a:extLst>
          </p:cNvPr>
          <p:cNvPicPr>
            <a:picLocks noChangeAspect="1"/>
          </p:cNvPicPr>
          <p:nvPr/>
        </p:nvPicPr>
        <p:blipFill>
          <a:blip r:embed="rId6"/>
          <a:stretch>
            <a:fillRect/>
          </a:stretch>
        </p:blipFill>
        <p:spPr>
          <a:xfrm>
            <a:off x="8966361" y="5212080"/>
            <a:ext cx="1652531" cy="1645920"/>
          </a:xfrm>
          <a:prstGeom prst="rect">
            <a:avLst/>
          </a:prstGeom>
        </p:spPr>
      </p:pic>
      <p:sp>
        <p:nvSpPr>
          <p:cNvPr id="9" name="TextBox 8">
            <a:extLst>
              <a:ext uri="{FF2B5EF4-FFF2-40B4-BE49-F238E27FC236}">
                <a16:creationId xmlns:a16="http://schemas.microsoft.com/office/drawing/2014/main" id="{3050B2E8-EFAA-7A59-B78F-266337B04770}"/>
              </a:ext>
            </a:extLst>
          </p:cNvPr>
          <p:cNvSpPr txBox="1"/>
          <p:nvPr/>
        </p:nvSpPr>
        <p:spPr>
          <a:xfrm>
            <a:off x="4811053" y="214805"/>
            <a:ext cx="6253586" cy="1384995"/>
          </a:xfrm>
          <a:prstGeom prst="rect">
            <a:avLst/>
          </a:prstGeom>
          <a:noFill/>
        </p:spPr>
        <p:txBody>
          <a:bodyPr wrap="square">
            <a:spAutoFit/>
          </a:bodyPr>
          <a:lstStyle/>
          <a:p>
            <a:pPr marL="0" marR="0" algn="ctr">
              <a:spcBef>
                <a:spcPts val="0"/>
              </a:spcBef>
              <a:spcAft>
                <a:spcPts val="0"/>
              </a:spcAft>
            </a:pPr>
            <a:r>
              <a:rPr lang="zh-CN" sz="3600" b="1" kern="100" dirty="0">
                <a:solidFill>
                  <a:srgbClr val="156082"/>
                </a:solidFill>
                <a:effectLst/>
                <a:latin typeface="SimSun" panose="02010600030101010101" pitchFamily="2" charset="-122"/>
                <a:ea typeface="SimSun" panose="02010600030101010101" pitchFamily="2" charset="-122"/>
                <a:cs typeface="Arial" panose="020B0604020202020204" pitchFamily="34" charset="0"/>
              </a:rPr>
              <a:t>使命：保护消费者安全</a:t>
            </a:r>
            <a:endParaRPr lang="en-US" sz="3600" kern="100" dirty="0">
              <a:effectLst/>
              <a:latin typeface="SimSun" panose="02010600030101010101" pitchFamily="2" charset="-122"/>
              <a:ea typeface="SimSun" panose="02010600030101010101" pitchFamily="2" charset="-122"/>
              <a:cs typeface="Times New Roman" panose="02020603050405020304" pitchFamily="18" charset="0"/>
            </a:endParaRPr>
          </a:p>
          <a:p>
            <a:r>
              <a:rPr lang="zh-CN" sz="2400" dirty="0">
                <a:solidFill>
                  <a:srgbClr val="46B1E1"/>
                </a:solidFill>
                <a:effectLst/>
                <a:ea typeface="SimSun" panose="02010600030101010101" pitchFamily="2" charset="-122"/>
                <a:cs typeface="Times New Roman" panose="02020603050405020304" pitchFamily="18" charset="0"/>
              </a:rPr>
              <a:t>愿景：保护公众免受消费品造成的不合理伤害或死亡风险</a:t>
            </a:r>
            <a:endParaRPr lang="en-US" sz="2400" dirty="0"/>
          </a:p>
        </p:txBody>
      </p:sp>
      <p:pic>
        <p:nvPicPr>
          <p:cNvPr id="11" name="2024_06_07_12_11_34">
            <a:hlinkClick r:id="" action="ppaction://media"/>
            <a:extLst>
              <a:ext uri="{FF2B5EF4-FFF2-40B4-BE49-F238E27FC236}">
                <a16:creationId xmlns:a16="http://schemas.microsoft.com/office/drawing/2014/main" id="{E45FA960-7590-17F3-3650-B86FB37345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0641" y="115042"/>
            <a:ext cx="548640" cy="548640"/>
          </a:xfrm>
          <a:prstGeom prst="rect">
            <a:avLst/>
          </a:prstGeom>
        </p:spPr>
      </p:pic>
    </p:spTree>
    <p:extLst>
      <p:ext uri="{BB962C8B-B14F-4D97-AF65-F5344CB8AC3E}">
        <p14:creationId xmlns:p14="http://schemas.microsoft.com/office/powerpoint/2010/main" val="193047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14624" y="1472724"/>
            <a:ext cx="10962751" cy="4855960"/>
          </a:xfrm>
        </p:spPr>
        <p:txBody>
          <a:bodyPr/>
          <a:lstStyle/>
          <a:p>
            <a:r>
              <a:rPr lang="zh-CN" altLang="en-US" sz="2400" dirty="0">
                <a:latin typeface="SimSun" panose="02010600030101010101" pitchFamily="2" charset="-122"/>
                <a:ea typeface="SimSun" panose="02010600030101010101" pitchFamily="2" charset="-122"/>
              </a:rPr>
              <a:t>婴儿睡眠产品</a:t>
            </a:r>
            <a:endParaRPr lang="en-US" altLang="zh-CN" sz="2400" dirty="0">
              <a:latin typeface="SimSun" panose="02010600030101010101" pitchFamily="2" charset="-122"/>
              <a:ea typeface="SimSun" panose="02010600030101010101" pitchFamily="2" charset="-122"/>
            </a:endParaRPr>
          </a:p>
          <a:p>
            <a:r>
              <a:rPr lang="zh-CN" altLang="en-US" sz="2400" dirty="0">
                <a:latin typeface="SimSun" panose="02010600030101010101" pitchFamily="2" charset="-122"/>
                <a:ea typeface="SimSun" panose="02010600030101010101" pitchFamily="2" charset="-122"/>
              </a:rPr>
              <a:t>制定婴儿睡眠产品法规的目的</a:t>
            </a:r>
          </a:p>
          <a:p>
            <a:r>
              <a:rPr lang="zh-CN" altLang="en-US" sz="2400" dirty="0">
                <a:latin typeface="SimSun" panose="02010600030101010101" pitchFamily="2" charset="-122"/>
                <a:ea typeface="SimSun" panose="02010600030101010101" pitchFamily="2" charset="-122"/>
              </a:rPr>
              <a:t>婴儿睡眠产品的定义</a:t>
            </a:r>
          </a:p>
          <a:p>
            <a:r>
              <a:rPr lang="zh-CN" altLang="en-US" sz="2400" dirty="0">
                <a:latin typeface="SimSun" panose="02010600030101010101" pitchFamily="2" charset="-122"/>
                <a:ea typeface="SimSun" panose="02010600030101010101" pitchFamily="2" charset="-122"/>
              </a:rPr>
              <a:t>范围确定</a:t>
            </a:r>
          </a:p>
          <a:p>
            <a:r>
              <a:rPr lang="zh-CN" altLang="en-US" sz="2400" dirty="0">
                <a:latin typeface="SimSun" panose="02010600030101010101" pitchFamily="2" charset="-122"/>
                <a:ea typeface="SimSun" panose="02010600030101010101" pitchFamily="2" charset="-122"/>
              </a:rPr>
              <a:t>婴儿睡眠产品法规要求</a:t>
            </a:r>
          </a:p>
          <a:p>
            <a:r>
              <a:rPr lang="en-US" altLang="zh-CN" sz="2400" dirty="0">
                <a:latin typeface="SimSun" panose="02010600030101010101" pitchFamily="2" charset="-122"/>
                <a:ea typeface="SimSun" panose="02010600030101010101" pitchFamily="2" charset="-122"/>
              </a:rPr>
              <a:t>2021</a:t>
            </a:r>
            <a:r>
              <a:rPr lang="zh-CN" altLang="en-US" sz="2400" dirty="0">
                <a:latin typeface="SimSun" panose="02010600030101010101" pitchFamily="2" charset="-122"/>
                <a:ea typeface="SimSun" panose="02010600030101010101" pitchFamily="2" charset="-122"/>
              </a:rPr>
              <a:t>年</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婴儿安全睡眠法</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概述</a:t>
            </a:r>
            <a:r>
              <a:rPr lang="en-US" sz="2400" dirty="0"/>
              <a:t> (SSBA)</a:t>
            </a:r>
            <a:endParaRPr lang="en-US" altLang="zh-CN" sz="2400" dirty="0">
              <a:latin typeface="SimSun" panose="02010600030101010101" pitchFamily="2" charset="-122"/>
              <a:ea typeface="SimSun" panose="02010600030101010101" pitchFamily="2" charset="-122"/>
            </a:endParaRPr>
          </a:p>
          <a:p>
            <a:pPr lvl="1"/>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婴儿安全睡眠法</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：被禁止的婴儿倾斜式睡床</a:t>
            </a:r>
            <a:endParaRPr lang="en-US" altLang="zh-CN" dirty="0">
              <a:latin typeface="SimSun" panose="02010600030101010101" pitchFamily="2" charset="-122"/>
              <a:ea typeface="SimSun" panose="02010600030101010101" pitchFamily="2" charset="-122"/>
            </a:endParaRPr>
          </a:p>
          <a:p>
            <a:pPr lvl="1"/>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婴儿安全睡眠法</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：婴儿床床围</a:t>
            </a:r>
          </a:p>
          <a:p>
            <a:r>
              <a:rPr lang="zh-CN" altLang="en-US" sz="2400" dirty="0">
                <a:latin typeface="SimSun" panose="02010600030101010101" pitchFamily="2" charset="-122"/>
                <a:ea typeface="SimSun" panose="02010600030101010101" pitchFamily="2" charset="-122"/>
              </a:rPr>
              <a:t>消费者登记卡规定概述</a:t>
            </a:r>
          </a:p>
          <a:p>
            <a:r>
              <a:rPr lang="zh-CN" altLang="en-US" sz="2400" dirty="0">
                <a:latin typeface="SimSun" panose="02010600030101010101" pitchFamily="2" charset="-122"/>
                <a:ea typeface="SimSun" panose="02010600030101010101" pitchFamily="2" charset="-122"/>
              </a:rPr>
              <a:t>儿童产品证书要点</a:t>
            </a:r>
            <a:endParaRPr lang="en-US" altLang="zh-CN" sz="2400" dirty="0">
              <a:latin typeface="SimSun" panose="02010600030101010101" pitchFamily="2" charset="-122"/>
              <a:ea typeface="SimSun" panose="02010600030101010101" pitchFamily="2" charset="-122"/>
            </a:endParaRPr>
          </a:p>
          <a:p>
            <a:r>
              <a:rPr lang="zh-CN" altLang="en-US" sz="2400" dirty="0">
                <a:latin typeface="SimSun" panose="02010600030101010101" pitchFamily="2" charset="-122"/>
                <a:ea typeface="SimSun" panose="02010600030101010101" pitchFamily="2" charset="-122"/>
              </a:rPr>
              <a:t>检测和认证规定</a:t>
            </a:r>
          </a:p>
          <a:p>
            <a:r>
              <a:rPr lang="zh-CN" altLang="en-US" sz="2400" dirty="0">
                <a:latin typeface="SimSun" panose="02010600030101010101" pitchFamily="2" charset="-122"/>
                <a:ea typeface="SimSun" panose="02010600030101010101" pitchFamily="2" charset="-122"/>
              </a:rPr>
              <a:t>美国消费品安全委员会企业资源</a:t>
            </a:r>
            <a:endParaRPr lang="en-US" altLang="zh-CN" sz="2400" dirty="0">
              <a:latin typeface="SimSun" panose="02010600030101010101" pitchFamily="2" charset="-122"/>
              <a:ea typeface="SimSun" panose="02010600030101010101" pitchFamily="2" charset="-122"/>
            </a:endParaRPr>
          </a:p>
          <a:p>
            <a:pPr marL="0" indent="0">
              <a:buNone/>
            </a:pPr>
            <a:endParaRPr lang="en-US" sz="2400" dirty="0">
              <a:latin typeface="SimSun" panose="02010600030101010101" pitchFamily="2" charset="-122"/>
              <a:ea typeface="SimSun" panose="02010600030101010101" pitchFamily="2" charset="-122"/>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15724" y="529316"/>
            <a:ext cx="9446573" cy="782649"/>
          </a:xfrm>
        </p:spPr>
        <p:txBody>
          <a:bodyPr/>
          <a:lstStyle/>
          <a:p>
            <a:r>
              <a:rPr lang="zh-CN" altLang="en-US" dirty="0">
                <a:latin typeface="SimSun" panose="02010600030101010101" pitchFamily="2" charset="-122"/>
                <a:ea typeface="SimSun" panose="02010600030101010101" pitchFamily="2" charset="-122"/>
              </a:rPr>
              <a:t>议程</a:t>
            </a:r>
            <a:endParaRPr lang="en-US" dirty="0">
              <a:latin typeface="SimSun" panose="02010600030101010101" pitchFamily="2" charset="-122"/>
              <a:ea typeface="SimSun" panose="02010600030101010101" pitchFamily="2" charset="-122"/>
            </a:endParaRPr>
          </a:p>
        </p:txBody>
      </p:sp>
      <p:pic>
        <p:nvPicPr>
          <p:cNvPr id="2" name="2024_06_07_12_12_52">
            <a:hlinkClick r:id="" action="ppaction://media"/>
            <a:extLst>
              <a:ext uri="{FF2B5EF4-FFF2-40B4-BE49-F238E27FC236}">
                <a16:creationId xmlns:a16="http://schemas.microsoft.com/office/drawing/2014/main" id="{BFD43DF7-A436-0EC9-EFEC-473C5981A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5906" y="372000"/>
            <a:ext cx="548640" cy="548640"/>
          </a:xfrm>
          <a:prstGeom prst="rect">
            <a:avLst/>
          </a:prstGeom>
        </p:spPr>
      </p:pic>
    </p:spTree>
    <p:extLst>
      <p:ext uri="{BB962C8B-B14F-4D97-AF65-F5344CB8AC3E}">
        <p14:creationId xmlns:p14="http://schemas.microsoft.com/office/powerpoint/2010/main" val="257040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30877" y="1456660"/>
            <a:ext cx="9693337" cy="4082749"/>
          </a:xfrm>
        </p:spPr>
        <p:txBody>
          <a:bodyPr/>
          <a:lstStyle/>
          <a:p>
            <a:pPr marL="0" indent="0">
              <a:buNone/>
            </a:pPr>
            <a:r>
              <a:rPr lang="zh-CN" altLang="en-US" sz="3200" dirty="0">
                <a:latin typeface="SimSun" panose="02010600030101010101" pitchFamily="2" charset="-122"/>
                <a:ea typeface="SimSun" panose="02010600030101010101" pitchFamily="2" charset="-122"/>
              </a:rPr>
              <a:t>法规要求</a:t>
            </a:r>
            <a:r>
              <a:rPr lang="en-US" sz="3200" dirty="0">
                <a:latin typeface="SimSun" panose="02010600030101010101" pitchFamily="2" charset="-122"/>
                <a:ea typeface="SimSun" panose="02010600030101010101" pitchFamily="2" charset="-122"/>
              </a:rPr>
              <a:t>:</a:t>
            </a:r>
          </a:p>
          <a:p>
            <a:pPr marL="0" indent="0">
              <a:buNone/>
            </a:pPr>
            <a:endParaRPr lang="en-US" sz="1200" dirty="0"/>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通过参考对</a:t>
            </a:r>
            <a:r>
              <a:rPr lang="zh-CN" sz="2800" b="1" kern="100" dirty="0">
                <a:effectLst/>
                <a:latin typeface="SimSun" panose="02010600030101010101" pitchFamily="2" charset="-122"/>
                <a:ea typeface="SimSun" panose="02010600030101010101" pitchFamily="2" charset="-122"/>
                <a:cs typeface="Times New Roman" panose="02020603050405020304" pitchFamily="18" charset="0"/>
              </a:rPr>
              <a:t>婴儿倾斜式睡眠产品标准消费者安全规范 </a:t>
            </a:r>
            <a:r>
              <a:rPr lang="en-US" sz="2800" u="sng" kern="100" dirty="0">
                <a:effectLst/>
                <a:latin typeface="SimSun" panose="02010600030101010101" pitchFamily="2" charset="-122"/>
                <a:ea typeface="SimSun" panose="02010600030101010101" pitchFamily="2" charset="-122"/>
                <a:cs typeface="Times New Roman" panose="02020603050405020304" pitchFamily="18" charset="0"/>
              </a:rPr>
              <a:t>ASTM F3118-17a</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的大幅修订而采纳。</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不被另一婴儿睡眠产品覆盖的产品必须符合</a:t>
            </a:r>
            <a:r>
              <a:rPr lang="zh-CN" sz="2800" u="sng" kern="100" dirty="0">
                <a:effectLst/>
                <a:latin typeface="SimSun" panose="02010600030101010101" pitchFamily="2" charset="-122"/>
                <a:ea typeface="SimSun" panose="02010600030101010101" pitchFamily="2" charset="-122"/>
                <a:cs typeface="Times New Roman" panose="02020603050405020304" pitchFamily="18" charset="0"/>
              </a:rPr>
              <a:t>摇篮和睡篮安全标准</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睡眠面角度必须为</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10</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度或更小</a:t>
            </a:r>
            <a:r>
              <a:rPr lang="zh-CN" altLang="en-US" sz="2800" kern="100" dirty="0">
                <a:effectLst/>
                <a:latin typeface="SimSun" panose="02010600030101010101" pitchFamily="2" charset="-122"/>
                <a:ea typeface="SimSun" panose="02010600030101010101" pitchFamily="2" charset="-122"/>
                <a:cs typeface="Times New Roman" panose="02020603050405020304" pitchFamily="18" charset="0"/>
              </a:rPr>
              <a:t>。</a:t>
            </a:r>
            <a:endParaRPr lang="en-US" altLang="zh-CN" sz="2800" kern="100" dirty="0">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婴儿睡眠产品属于耐用婴幼儿产品类别。</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u="sng" kern="100" dirty="0">
                <a:effectLst/>
                <a:latin typeface="SimSun" panose="02010600030101010101" pitchFamily="2" charset="-122"/>
                <a:ea typeface="SimSun" panose="02010600030101010101" pitchFamily="2" charset="-122"/>
                <a:cs typeface="Times New Roman" panose="02020603050405020304" pitchFamily="18" charset="0"/>
              </a:rPr>
              <a:t>生效日期</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适用于</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2022</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年</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6</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月</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23</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日或之后生产的产品</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630878" y="780328"/>
            <a:ext cx="8725774" cy="676332"/>
          </a:xfrm>
        </p:spPr>
        <p:txBody>
          <a:bodyPr lIns="91440" tIns="45720" rIns="91440" bIns="45720" anchor="t">
            <a:normAutofit fontScale="25000" lnSpcReduction="20000"/>
          </a:bodyPr>
          <a:lstStyle/>
          <a:p>
            <a:r>
              <a:rPr lang="zh-CN" altLang="en-US" sz="14400" dirty="0">
                <a:latin typeface="SimSun" panose="02010600030101010101" pitchFamily="2" charset="-122"/>
                <a:ea typeface="SimSun" panose="02010600030101010101" pitchFamily="2" charset="-122"/>
              </a:rPr>
              <a:t>婴儿睡眠产品</a:t>
            </a:r>
            <a:endParaRPr lang="en-US" altLang="zh-CN" sz="14400" dirty="0">
              <a:latin typeface="SimSun" panose="02010600030101010101" pitchFamily="2" charset="-122"/>
              <a:ea typeface="SimSun" panose="02010600030101010101" pitchFamily="2" charset="-122"/>
            </a:endParaRPr>
          </a:p>
          <a:p>
            <a:endParaRPr lang="en-US" sz="12800" dirty="0">
              <a:latin typeface="Arial"/>
              <a:cs typeface="Arial"/>
            </a:endParaRPr>
          </a:p>
          <a:p>
            <a:endParaRPr lang="en-US" dirty="0"/>
          </a:p>
          <a:p>
            <a:endParaRPr lang="en-US" dirty="0"/>
          </a:p>
          <a:p>
            <a:r>
              <a:rPr lang="en-US" dirty="0"/>
              <a:t>  </a:t>
            </a:r>
          </a:p>
          <a:p>
            <a:r>
              <a:rPr lang="en-US" dirty="0"/>
              <a:t> </a:t>
            </a:r>
          </a:p>
          <a:p>
            <a:endParaRPr lang="en-US" dirty="0"/>
          </a:p>
          <a:p>
            <a:endParaRPr lang="en-US" dirty="0"/>
          </a:p>
        </p:txBody>
      </p:sp>
      <p:pic>
        <p:nvPicPr>
          <p:cNvPr id="2" name="2024_06_07_12_15_04">
            <a:hlinkClick r:id="" action="ppaction://media"/>
            <a:extLst>
              <a:ext uri="{FF2B5EF4-FFF2-40B4-BE49-F238E27FC236}">
                <a16:creationId xmlns:a16="http://schemas.microsoft.com/office/drawing/2014/main" id="{52E18BF5-76D0-27F0-08A2-D9C2FD836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1122" y="391936"/>
            <a:ext cx="548640" cy="548640"/>
          </a:xfrm>
          <a:prstGeom prst="rect">
            <a:avLst/>
          </a:prstGeom>
        </p:spPr>
      </p:pic>
    </p:spTree>
    <p:extLst>
      <p:ext uri="{BB962C8B-B14F-4D97-AF65-F5344CB8AC3E}">
        <p14:creationId xmlns:p14="http://schemas.microsoft.com/office/powerpoint/2010/main" val="378019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30877" y="1736926"/>
            <a:ext cx="10304388" cy="3912550"/>
          </a:xfrm>
        </p:spPr>
        <p:txBody>
          <a:bodyPr/>
          <a:lstStyle/>
          <a:p>
            <a:pPr marL="0" indent="0">
              <a:buNone/>
            </a:pPr>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旨在应对与婴儿睡眠危害相关的</a:t>
            </a:r>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上网事件，</a:t>
            </a:r>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包括但不限于</a:t>
            </a:r>
            <a:r>
              <a:rPr lang="zh-CN" altLang="en-US" sz="2800" dirty="0">
                <a:solidFill>
                  <a:schemeClr val="tx1"/>
                </a:solidFill>
                <a:latin typeface="SimSun" panose="02010600030101010101" pitchFamily="2" charset="-122"/>
                <a:ea typeface="SimSun" panose="02010600030101010101" pitchFamily="2" charset="-122"/>
                <a:cs typeface="SimSun" panose="02010600030101010101" pitchFamily="2" charset="-122"/>
              </a:rPr>
              <a:t>：</a:t>
            </a:r>
            <a:endParaRPr lang="en-US" sz="2800" dirty="0">
              <a:solidFill>
                <a:schemeClr val="tx1"/>
              </a:solidFill>
              <a:effectLst/>
              <a:latin typeface="SimSun" panose="02010600030101010101" pitchFamily="2" charset="-122"/>
              <a:ea typeface="SimSun" panose="02010600030101010101" pitchFamily="2" charset="-122"/>
              <a:cs typeface="Times New Roman" panose="02020603050405020304" pitchFamily="18" charset="0"/>
            </a:endParaRPr>
          </a:p>
          <a:p>
            <a:pPr marL="0" indent="0">
              <a:buNone/>
            </a:pPr>
            <a:endParaRPr lang="en-US" sz="2400" dirty="0">
              <a:latin typeface="SimSun" panose="02010600030101010101" pitchFamily="2" charset="-122"/>
              <a:ea typeface="SimSun" panose="02010600030101010101" pitchFamily="2" charset="-122"/>
            </a:endParaRPr>
          </a:p>
          <a:p>
            <a:pPr lvl="1"/>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跌倒危</a:t>
            </a:r>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害</a:t>
            </a:r>
            <a:endParaRPr lang="en-US" sz="2800" dirty="0">
              <a:latin typeface="SimSun" panose="02010600030101010101" pitchFamily="2" charset="-122"/>
              <a:ea typeface="SimSun" panose="02010600030101010101" pitchFamily="2" charset="-122"/>
            </a:endParaRPr>
          </a:p>
          <a:p>
            <a:pPr lvl="1"/>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缺氧</a:t>
            </a:r>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窒息</a:t>
            </a:r>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和窒息</a:t>
            </a:r>
            <a:endParaRPr lang="en-US" sz="2800" dirty="0">
              <a:latin typeface="SimSun" panose="02010600030101010101" pitchFamily="2" charset="-122"/>
              <a:ea typeface="SimSun" panose="02010600030101010101" pitchFamily="2" charset="-122"/>
            </a:endParaRPr>
          </a:p>
          <a:p>
            <a:pPr lvl="2"/>
            <a:r>
              <a:rPr lang="zh-CN" sz="24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床上用品阻塞鼻子和嘴巴</a:t>
            </a:r>
            <a:endParaRPr lang="en-US" sz="2400" dirty="0">
              <a:latin typeface="SimSun" panose="02010600030101010101" pitchFamily="2" charset="-122"/>
              <a:ea typeface="SimSun" panose="02010600030101010101" pitchFamily="2" charset="-122"/>
            </a:endParaRPr>
          </a:p>
          <a:p>
            <a:pPr lvl="2"/>
            <a:r>
              <a:rPr lang="zh-CN" sz="24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倾斜的睡眠面</a:t>
            </a:r>
            <a:endParaRPr lang="en-US" sz="2400" dirty="0">
              <a:latin typeface="SimSun" panose="02010600030101010101" pitchFamily="2" charset="-122"/>
              <a:ea typeface="SimSun" panose="02010600030101010101" pitchFamily="2" charset="-122"/>
            </a:endParaRPr>
          </a:p>
          <a:p>
            <a:endParaRPr lang="en-US" sz="2400" dirty="0"/>
          </a:p>
          <a:p>
            <a:endParaRPr lang="en-US" sz="24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zh-CN" altLang="en-US" sz="3600" dirty="0">
                <a:latin typeface="SimSun" panose="02010600030101010101" pitchFamily="2" charset="-122"/>
                <a:ea typeface="SimSun" panose="02010600030101010101" pitchFamily="2" charset="-122"/>
              </a:rPr>
              <a:t>婴儿睡眠产品法规的目的</a:t>
            </a:r>
          </a:p>
          <a:p>
            <a:endParaRPr lang="en-US" dirty="0"/>
          </a:p>
        </p:txBody>
      </p:sp>
      <p:pic>
        <p:nvPicPr>
          <p:cNvPr id="3" name="Picture 2">
            <a:extLst>
              <a:ext uri="{FF2B5EF4-FFF2-40B4-BE49-F238E27FC236}">
                <a16:creationId xmlns:a16="http://schemas.microsoft.com/office/drawing/2014/main" id="{607AC45F-D23C-4500-B4E2-053A4CFCA40F}"/>
              </a:ext>
            </a:extLst>
          </p:cNvPr>
          <p:cNvPicPr>
            <a:picLocks noChangeAspect="1"/>
          </p:cNvPicPr>
          <p:nvPr/>
        </p:nvPicPr>
        <p:blipFill>
          <a:blip r:embed="rId4"/>
          <a:stretch>
            <a:fillRect/>
          </a:stretch>
        </p:blipFill>
        <p:spPr>
          <a:xfrm>
            <a:off x="8011113" y="3693201"/>
            <a:ext cx="3599966" cy="2537190"/>
          </a:xfrm>
          <a:prstGeom prst="rect">
            <a:avLst/>
          </a:prstGeom>
        </p:spPr>
      </p:pic>
      <p:pic>
        <p:nvPicPr>
          <p:cNvPr id="2" name="2024_06_07_12_16_35">
            <a:hlinkClick r:id="" action="ppaction://media"/>
            <a:extLst>
              <a:ext uri="{FF2B5EF4-FFF2-40B4-BE49-F238E27FC236}">
                <a16:creationId xmlns:a16="http://schemas.microsoft.com/office/drawing/2014/main" id="{41F632D7-842B-AFCF-5336-2AE1A06DD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2025" y="322809"/>
            <a:ext cx="548640" cy="548640"/>
          </a:xfrm>
          <a:prstGeom prst="rect">
            <a:avLst/>
          </a:prstGeom>
        </p:spPr>
      </p:pic>
    </p:spTree>
    <p:extLst>
      <p:ext uri="{BB962C8B-B14F-4D97-AF65-F5344CB8AC3E}">
        <p14:creationId xmlns:p14="http://schemas.microsoft.com/office/powerpoint/2010/main" val="24307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50244" y="1742173"/>
            <a:ext cx="10388266" cy="4191125"/>
          </a:xfrm>
        </p:spPr>
        <p:txBody>
          <a:bodyPr/>
          <a:lstStyle/>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市场营销</a:t>
            </a:r>
            <a:r>
              <a:rPr lang="zh-CN" sz="2400" dirty="0">
                <a:effectLst/>
                <a:latin typeface="SimSun" panose="02010600030101010101" pitchFamily="2" charset="-122"/>
                <a:ea typeface="SimSun" panose="02010600030101010101" pitchFamily="2" charset="-122"/>
                <a:cs typeface="SimSun" panose="02010600030101010101" pitchFamily="2" charset="-122"/>
              </a:rPr>
              <a:t>或旨在为</a:t>
            </a:r>
            <a:r>
              <a:rPr lang="en-US" sz="2400" dirty="0">
                <a:effectLst/>
                <a:latin typeface="SimSun" panose="02010600030101010101" pitchFamily="2" charset="-122"/>
                <a:ea typeface="SimSun" panose="02010600030101010101" pitchFamily="2" charset="-122"/>
                <a:cs typeface="SimSun" panose="02010600030101010101" pitchFamily="2" charset="-122"/>
              </a:rPr>
              <a:t>5</a:t>
            </a:r>
            <a:r>
              <a:rPr lang="zh-CN" sz="2400" dirty="0">
                <a:effectLst/>
                <a:latin typeface="SimSun" panose="02010600030101010101" pitchFamily="2" charset="-122"/>
                <a:ea typeface="SimSun" panose="02010600030101010101" pitchFamily="2" charset="-122"/>
                <a:cs typeface="SimSun" panose="02010600030101010101" pitchFamily="2" charset="-122"/>
              </a:rPr>
              <a:t>个月以下婴儿提供睡眠</a:t>
            </a:r>
            <a:r>
              <a:rPr lang="zh-CN" altLang="en-US" sz="2400" dirty="0">
                <a:latin typeface="SimSun" panose="02010600030101010101" pitchFamily="2" charset="-122"/>
                <a:ea typeface="SimSun" panose="02010600030101010101" pitchFamily="2" charset="-122"/>
                <a:cs typeface="SimSun" panose="02010600030101010101" pitchFamily="2" charset="-122"/>
              </a:rPr>
              <a:t>条件</a:t>
            </a:r>
            <a:r>
              <a:rPr lang="zh-CN" sz="2400" dirty="0">
                <a:effectLst/>
                <a:latin typeface="SimSun" panose="02010600030101010101" pitchFamily="2" charset="-122"/>
                <a:ea typeface="SimSun" panose="02010600030101010101" pitchFamily="2" charset="-122"/>
                <a:cs typeface="SimSun" panose="02010600030101010101" pitchFamily="2" charset="-122"/>
              </a:rPr>
              <a:t>的产品。</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不被下列美国消费品安全委员会的婴儿睡眠产品法规覆盖：</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1218</a:t>
            </a:r>
            <a:r>
              <a:rPr lang="zh-CN" altLang="en-US" sz="2400" dirty="0">
                <a:latin typeface="SimSun" panose="02010600030101010101" pitchFamily="2" charset="-122"/>
                <a:ea typeface="SimSun" panose="02010600030101010101" pitchFamily="2" charset="-122"/>
              </a:rPr>
              <a:t>部分：摇篮和睡篮</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1219</a:t>
            </a:r>
            <a:r>
              <a:rPr lang="zh-CN" altLang="en-US" sz="2400" dirty="0">
                <a:latin typeface="SimSun" panose="02010600030101010101" pitchFamily="2" charset="-122"/>
                <a:ea typeface="SimSun" panose="02010600030101010101" pitchFamily="2" charset="-122"/>
              </a:rPr>
              <a:t>部分：全尺寸婴儿床</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1220</a:t>
            </a:r>
            <a:r>
              <a:rPr lang="zh-CN" altLang="en-US" sz="2400" dirty="0">
                <a:latin typeface="SimSun" panose="02010600030101010101" pitchFamily="2" charset="-122"/>
                <a:ea typeface="SimSun" panose="02010600030101010101" pitchFamily="2" charset="-122"/>
              </a:rPr>
              <a:t>部分：非全尺寸婴儿床</a:t>
            </a:r>
            <a:endParaRPr lang="en-US" altLang="zh-CN"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1221</a:t>
            </a:r>
            <a:r>
              <a:rPr lang="zh-CN" altLang="en-US" sz="2400" dirty="0">
                <a:latin typeface="SimSun" panose="02010600030101010101" pitchFamily="2" charset="-122"/>
                <a:ea typeface="SimSun" panose="02010600030101010101" pitchFamily="2" charset="-122"/>
              </a:rPr>
              <a:t>部分：游戏围栏</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1222</a:t>
            </a:r>
            <a:r>
              <a:rPr lang="zh-CN" altLang="en-US" sz="2400" dirty="0">
                <a:latin typeface="SimSun" panose="02010600030101010101" pitchFamily="2" charset="-122"/>
                <a:ea typeface="SimSun" panose="02010600030101010101" pitchFamily="2" charset="-122"/>
              </a:rPr>
              <a:t>部分：床边婴儿床</a:t>
            </a:r>
            <a:endParaRPr lang="en-US" altLang="zh-CN" sz="2400" dirty="0">
              <a:latin typeface="SimSun" panose="02010600030101010101" pitchFamily="2" charset="-122"/>
              <a:ea typeface="SimSun" panose="02010600030101010101" pitchFamily="2" charset="-122"/>
            </a:endParaRPr>
          </a:p>
          <a:p>
            <a:pPr lvl="4" indent="0">
              <a:buNone/>
            </a:pP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a:t>
            </a:r>
            <a:r>
              <a:rPr lang="en-US" sz="2400" dirty="0"/>
              <a:t> CFR</a:t>
            </a:r>
            <a:r>
              <a:rPr lang="zh-CN" altLang="en-US" sz="2400" dirty="0"/>
              <a:t>）</a:t>
            </a:r>
            <a:r>
              <a:rPr lang="zh-CN" altLang="en-US" sz="2400" dirty="0">
                <a:latin typeface="SimSun" panose="02010600030101010101" pitchFamily="2" charset="-122"/>
                <a:ea typeface="SimSun" panose="02010600030101010101" pitchFamily="2" charset="-122"/>
              </a:rPr>
              <a:t>的引述在演讲结尾处有链接。</a:t>
            </a:r>
            <a:endParaRPr lang="en-US" altLang="zh-CN" sz="2400" dirty="0">
              <a:latin typeface="SimSun" panose="02010600030101010101" pitchFamily="2" charset="-122"/>
              <a:ea typeface="SimSun" panose="02010600030101010101" pitchFamily="2" charset="-122"/>
            </a:endParaRPr>
          </a:p>
          <a:p>
            <a:pPr lvl="4" indent="0">
              <a:buNone/>
            </a:pPr>
            <a:endParaRPr lang="en-US" sz="2400" dirty="0">
              <a:latin typeface="SimSun" panose="02010600030101010101" pitchFamily="2" charset="-122"/>
              <a:ea typeface="SimSun" panose="02010600030101010101" pitchFamily="2" charset="-122"/>
            </a:endParaRPr>
          </a:p>
          <a:p>
            <a:pPr marL="0" indent="0">
              <a:buNone/>
            </a:pPr>
            <a:endParaRPr lang="en-US" sz="2400" dirty="0"/>
          </a:p>
          <a:p>
            <a:pPr marL="0" indent="0">
              <a:buNone/>
            </a:pPr>
            <a:endParaRPr lang="en-US" sz="24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zh-CN" altLang="en-US" dirty="0">
                <a:latin typeface="SimSun" panose="02010600030101010101" pitchFamily="2" charset="-122"/>
                <a:ea typeface="SimSun" panose="02010600030101010101" pitchFamily="2" charset="-122"/>
              </a:rPr>
              <a:t>定义婴儿睡眠产品</a:t>
            </a:r>
            <a:endParaRPr lang="en-US" dirty="0">
              <a:latin typeface="SimSun" panose="02010600030101010101" pitchFamily="2" charset="-122"/>
              <a:ea typeface="SimSun" panose="02010600030101010101" pitchFamily="2" charset="-122"/>
            </a:endParaRPr>
          </a:p>
        </p:txBody>
      </p:sp>
      <p:pic>
        <p:nvPicPr>
          <p:cNvPr id="2" name="2024_06_07_12_17_19">
            <a:hlinkClick r:id="" action="ppaction://media"/>
            <a:extLst>
              <a:ext uri="{FF2B5EF4-FFF2-40B4-BE49-F238E27FC236}">
                <a16:creationId xmlns:a16="http://schemas.microsoft.com/office/drawing/2014/main" id="{0F1DD278-9F21-0259-102D-AEBADBCBB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1123" y="328772"/>
            <a:ext cx="548640" cy="548640"/>
          </a:xfrm>
          <a:prstGeom prst="rect">
            <a:avLst/>
          </a:prstGeom>
        </p:spPr>
      </p:pic>
    </p:spTree>
    <p:extLst>
      <p:ext uri="{BB962C8B-B14F-4D97-AF65-F5344CB8AC3E}">
        <p14:creationId xmlns:p14="http://schemas.microsoft.com/office/powerpoint/2010/main" val="334576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8-ABC-0078_PPTTemplate">
  <a:themeElements>
    <a:clrScheme name="Custom 1">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2E37D52-3672-4AB2-AB19-30CBA05D95E4}" vid="{C3AA58F4-CC4A-4D76-8214-03990A8F1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49055F30093A4FB2FF2D90B6E9C31B" ma:contentTypeVersion="10" ma:contentTypeDescription="Create a new document." ma:contentTypeScope="" ma:versionID="938d393c420640bf21e4cb36f2730696">
  <xsd:schema xmlns:xsd="http://www.w3.org/2001/XMLSchema" xmlns:xs="http://www.w3.org/2001/XMLSchema" xmlns:p="http://schemas.microsoft.com/office/2006/metadata/properties" xmlns:ns3="ca234f7a-29a2-4be1-b713-c7a6e943b447" xmlns:ns4="aa125f9d-ea88-4373-8776-1f576ea467e0" targetNamespace="http://schemas.microsoft.com/office/2006/metadata/properties" ma:root="true" ma:fieldsID="77024f496d72edf3493d4e519d5b9db2" ns3:_="" ns4:_="">
    <xsd:import namespace="ca234f7a-29a2-4be1-b713-c7a6e943b447"/>
    <xsd:import namespace="aa125f9d-ea88-4373-8776-1f576ea467e0"/>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LengthInSeconds" minOccurs="0"/>
                <xsd:element ref="ns3:MediaServiceAutoTag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34f7a-29a2-4be1-b713-c7a6e943b4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25f9d-ea88-4373-8776-1f576ea467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a234f7a-29a2-4be1-b713-c7a6e943b447" xsi:nil="true"/>
  </documentManagement>
</p:properties>
</file>

<file path=customXml/itemProps1.xml><?xml version="1.0" encoding="utf-8"?>
<ds:datastoreItem xmlns:ds="http://schemas.openxmlformats.org/officeDocument/2006/customXml" ds:itemID="{C013A719-4A2B-446D-B3D6-6006A44EADF1}">
  <ds:schemaRefs>
    <ds:schemaRef ds:uri="http://schemas.microsoft.com/sharepoint/v3/contenttype/forms"/>
  </ds:schemaRefs>
</ds:datastoreItem>
</file>

<file path=customXml/itemProps2.xml><?xml version="1.0" encoding="utf-8"?>
<ds:datastoreItem xmlns:ds="http://schemas.openxmlformats.org/officeDocument/2006/customXml" ds:itemID="{D7FAB5E3-274F-425A-BCE4-F2C7A3EB7A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234f7a-29a2-4be1-b713-c7a6e943b447"/>
    <ds:schemaRef ds:uri="aa125f9d-ea88-4373-8776-1f576ea467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118C77-F215-435B-8992-E78BAE884688}">
  <ds:schemaRefs>
    <ds:schemaRef ds:uri="http://purl.org/dc/dcmitype/"/>
    <ds:schemaRef ds:uri="http://schemas.microsoft.com/office/2006/documentManagement/types"/>
    <ds:schemaRef ds:uri="aa125f9d-ea88-4373-8776-1f576ea467e0"/>
    <ds:schemaRef ds:uri="http://schemas.openxmlformats.org/package/2006/metadata/core-properties"/>
    <ds:schemaRef ds:uri="http://www.w3.org/XML/1998/namespace"/>
    <ds:schemaRef ds:uri="http://purl.org/dc/elements/1.1/"/>
    <ds:schemaRef ds:uri="http://purl.org/dc/terms/"/>
    <ds:schemaRef ds:uri="http://schemas.microsoft.com/office/infopath/2007/PartnerControls"/>
    <ds:schemaRef ds:uri="ca234f7a-29a2-4be1-b713-c7a6e943b44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Infant Sleep Products Trilateral</Template>
  <TotalTime>8283</TotalTime>
  <Words>3926</Words>
  <Application>Microsoft Office PowerPoint</Application>
  <PresentationFormat>Widescreen</PresentationFormat>
  <Paragraphs>292</Paragraphs>
  <Slides>32</Slides>
  <Notes>19</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SimSun</vt:lpstr>
      <vt:lpstr>Arial</vt:lpstr>
      <vt:lpstr>Calibri</vt:lpstr>
      <vt:lpstr>Courier New</vt:lpstr>
      <vt:lpstr>Georgia</vt:lpstr>
      <vt:lpstr>Tahoma</vt:lpstr>
      <vt:lpstr>Wingdings</vt:lpstr>
      <vt:lpstr>18-ABC-0078_PPTTemplate</vt:lpstr>
      <vt:lpstr>PowerPoint Presentation</vt:lpstr>
      <vt:lpstr>视频：欢迎观看美国消费品安全委员会中文博客系列： 婴儿睡眠产品，被禁止的婴儿倾斜式睡床和婴儿床床围</vt:lpstr>
      <vt:lpstr>PowerPoint Presentation</vt:lpstr>
      <vt:lpstr>Biography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有问题吗？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Trilateral webinar with Health Canada and Profeco - Infant Sleep Products</dc:title>
  <dc:creator>Kang, Sara</dc:creator>
  <cp:lastModifiedBy>Chen, Sylvia</cp:lastModifiedBy>
  <cp:revision>187</cp:revision>
  <cp:lastPrinted>2023-04-05T19:00:54Z</cp:lastPrinted>
  <dcterms:created xsi:type="dcterms:W3CDTF">2023-01-18T12:21:29Z</dcterms:created>
  <dcterms:modified xsi:type="dcterms:W3CDTF">2024-06-07T20:51:16Z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0x010100DD49055F30093A4FB2FF2D90B6E9C31B</vt:lpwstr>
  </property>
  <property fmtid="{D5CDD505-2E9C-101B-9397-08002B2CF9AE}" pid="3" name="ListID">
    <vt:lpwstr>1944</vt:lpwstr>
  </property>
  <property fmtid="{D5CDD505-2E9C-101B-9397-08002B2CF9AE}" pid="4" name="WorkflowChangePath">
    <vt:lpwstr>01ee53bd-c735-4c8b-b5ea-afc401d24c2d,4;</vt:lpwstr>
  </property>
</Properties>
</file>