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50"/>
  </p:notesMasterIdLst>
  <p:sldIdLst>
    <p:sldId id="324" r:id="rId5"/>
    <p:sldId id="325" r:id="rId6"/>
    <p:sldId id="326" r:id="rId7"/>
    <p:sldId id="327" r:id="rId8"/>
    <p:sldId id="328" r:id="rId9"/>
    <p:sldId id="329" r:id="rId10"/>
    <p:sldId id="308" r:id="rId11"/>
    <p:sldId id="272" r:id="rId12"/>
    <p:sldId id="273" r:id="rId13"/>
    <p:sldId id="274" r:id="rId14"/>
    <p:sldId id="275" r:id="rId15"/>
    <p:sldId id="276" r:id="rId16"/>
    <p:sldId id="277" r:id="rId17"/>
    <p:sldId id="278" r:id="rId18"/>
    <p:sldId id="279" r:id="rId19"/>
    <p:sldId id="280" r:id="rId20"/>
    <p:sldId id="281" r:id="rId21"/>
    <p:sldId id="310" r:id="rId22"/>
    <p:sldId id="311" r:id="rId23"/>
    <p:sldId id="312"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315" r:id="rId42"/>
    <p:sldId id="316" r:id="rId43"/>
    <p:sldId id="317" r:id="rId44"/>
    <p:sldId id="318" r:id="rId45"/>
    <p:sldId id="319" r:id="rId46"/>
    <p:sldId id="320" r:id="rId47"/>
    <p:sldId id="321" r:id="rId48"/>
    <p:sldId id="32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s, Stephen" initials="WS" lastIdx="10" clrIdx="0">
    <p:extLst>
      <p:ext uri="{19B8F6BF-5375-455C-9EA6-DF929625EA0E}">
        <p15:presenceInfo xmlns:p15="http://schemas.microsoft.com/office/powerpoint/2012/main" userId="S-1-5-21-2022136750-1135477324-312552118-22141" providerId="AD"/>
      </p:ext>
    </p:extLst>
  </p:cmAuthor>
  <p:cmAuthor id="2" name="Walker, Keysha" initials="WK" lastIdx="15" clrIdx="1">
    <p:extLst>
      <p:ext uri="{19B8F6BF-5375-455C-9EA6-DF929625EA0E}">
        <p15:presenceInfo xmlns:p15="http://schemas.microsoft.com/office/powerpoint/2012/main" userId="S-1-5-21-2022136750-1135477324-312552118-2093" providerId="AD"/>
      </p:ext>
    </p:extLst>
  </p:cmAuthor>
  <p:cmAuthor id="3" name="Schott, Jane" initials="SJ" lastIdx="3" clrIdx="2">
    <p:extLst>
      <p:ext uri="{19B8F6BF-5375-455C-9EA6-DF929625EA0E}">
        <p15:presenceInfo xmlns:p15="http://schemas.microsoft.com/office/powerpoint/2012/main" userId="S-1-5-21-2022136750-1135477324-312552118-28237" providerId="AD"/>
      </p:ext>
    </p:extLst>
  </p:cmAuthor>
  <p:cmAuthor id="4" name="Williams, Eileen" initials="WE" lastIdx="2" clrIdx="3">
    <p:extLst>
      <p:ext uri="{19B8F6BF-5375-455C-9EA6-DF929625EA0E}">
        <p15:presenceInfo xmlns:p15="http://schemas.microsoft.com/office/powerpoint/2012/main" userId="S-1-5-21-2022136750-1135477324-312552118-15019" providerId="AD"/>
      </p:ext>
    </p:extLst>
  </p:cmAuthor>
  <p:cmAuthor id="5" name="Kristen Talcott" initials="KT" lastIdx="7" clrIdx="4">
    <p:extLst>
      <p:ext uri="{19B8F6BF-5375-455C-9EA6-DF929625EA0E}">
        <p15:presenceInfo xmlns:p15="http://schemas.microsoft.com/office/powerpoint/2012/main" userId="Kristen Talcott" providerId="None"/>
      </p:ext>
    </p:extLst>
  </p:cmAuthor>
  <p:cmAuthor id="6" name="Boyle, Mary" initials="BM" lastIdx="2" clrIdx="5">
    <p:extLst>
      <p:ext uri="{19B8F6BF-5375-455C-9EA6-DF929625EA0E}">
        <p15:presenceInfo xmlns:p15="http://schemas.microsoft.com/office/powerpoint/2012/main" userId="S-1-5-21-2022136750-1135477324-312552118-149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C4C4C"/>
    <a:srgbClr val="1A2857"/>
    <a:srgbClr val="2E74B5"/>
    <a:srgbClr val="83D4EF"/>
    <a:srgbClr val="ED3350"/>
    <a:srgbClr val="CF202F"/>
    <a:srgbClr val="2323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41" autoAdjust="0"/>
    <p:restoredTop sz="94643"/>
  </p:normalViewPr>
  <p:slideViewPr>
    <p:cSldViewPr snapToGrid="0" snapToObjects="1">
      <p:cViewPr varScale="1">
        <p:scale>
          <a:sx n="85" d="100"/>
          <a:sy n="85" d="100"/>
        </p:scale>
        <p:origin x="810" y="96"/>
      </p:cViewPr>
      <p:guideLst/>
    </p:cSldViewPr>
  </p:slideViewPr>
  <p:notesTextViewPr>
    <p:cViewPr>
      <p:scale>
        <a:sx n="1" d="1"/>
        <a:sy n="1" d="1"/>
      </p:scale>
      <p:origin x="0" y="0"/>
    </p:cViewPr>
  </p:notesTextViewPr>
  <p:notesViewPr>
    <p:cSldViewPr snapToGrid="0" snapToObjects="1">
      <p:cViewPr varScale="1">
        <p:scale>
          <a:sx n="96" d="100"/>
          <a:sy n="96" d="100"/>
        </p:scale>
        <p:origin x="5336"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713402-EE4B-4182-96EF-28598EBE72A9}" type="doc">
      <dgm:prSet loTypeId="urn:microsoft.com/office/officeart/2005/8/layout/process1" loCatId="process" qsTypeId="urn:microsoft.com/office/officeart/2005/8/quickstyle/simple1" qsCatId="simple" csTypeId="urn:microsoft.com/office/officeart/2005/8/colors/accent1_2" csCatId="accent1" phldr="1"/>
      <dgm:spPr/>
    </dgm:pt>
    <dgm:pt modelId="{5E06E112-DDC8-4435-BAA5-CDD60B0AECAB}">
      <dgm:prSet phldrT="[Text]"/>
      <dgm:spPr/>
      <dgm:t>
        <a:bodyPr/>
        <a:lstStyle/>
        <a:p>
          <a:r>
            <a:rPr lang="en-US" b="1" dirty="0">
              <a:solidFill>
                <a:srgbClr val="1A2857"/>
              </a:solidFill>
              <a:effectLst>
                <a:outerShdw blurRad="38100" dist="38100" dir="2700000" algn="tl">
                  <a:srgbClr val="000000">
                    <a:alpha val="43137"/>
                  </a:srgbClr>
                </a:outerShdw>
              </a:effectLst>
            </a:rPr>
            <a:t>User inputs product features</a:t>
          </a:r>
        </a:p>
      </dgm:t>
    </dgm:pt>
    <dgm:pt modelId="{F9369218-931F-43A5-A790-308D454A1861}" type="parTrans" cxnId="{CF44C1B7-42FC-4372-90C0-E33545C0654A}">
      <dgm:prSet/>
      <dgm:spPr/>
      <dgm:t>
        <a:bodyPr/>
        <a:lstStyle/>
        <a:p>
          <a:endParaRPr lang="en-US"/>
        </a:p>
      </dgm:t>
    </dgm:pt>
    <dgm:pt modelId="{87BC8939-6D88-4399-A63F-32E2CEA02F27}" type="sibTrans" cxnId="{CF44C1B7-42FC-4372-90C0-E33545C0654A}">
      <dgm:prSet/>
      <dgm:spPr/>
      <dgm:t>
        <a:bodyPr/>
        <a:lstStyle/>
        <a:p>
          <a:endParaRPr lang="en-US" dirty="0"/>
        </a:p>
      </dgm:t>
    </dgm:pt>
    <dgm:pt modelId="{2A2F16A0-9C3D-4C9D-A397-58E38B78C6BA}">
      <dgm:prSet phldrT="[Text]"/>
      <dgm:spPr/>
      <dgm:t>
        <a:bodyPr/>
        <a:lstStyle/>
        <a:p>
          <a:r>
            <a:rPr lang="en-US" b="1" dirty="0">
              <a:solidFill>
                <a:srgbClr val="1A2857"/>
              </a:solidFill>
              <a:effectLst>
                <a:outerShdw blurRad="38100" dist="38100" dir="2700000" algn="tl">
                  <a:srgbClr val="000000">
                    <a:alpha val="43137"/>
                  </a:srgbClr>
                </a:outerShdw>
              </a:effectLst>
            </a:rPr>
            <a:t>Regulatory Robot outputs list of standards and requirements</a:t>
          </a:r>
        </a:p>
      </dgm:t>
    </dgm:pt>
    <dgm:pt modelId="{A35A2699-18C8-4086-A396-9B1EC773CC76}" type="parTrans" cxnId="{A22D5A5C-B074-4870-B33D-1BC10F5F6B56}">
      <dgm:prSet/>
      <dgm:spPr/>
      <dgm:t>
        <a:bodyPr/>
        <a:lstStyle/>
        <a:p>
          <a:endParaRPr lang="en-US"/>
        </a:p>
      </dgm:t>
    </dgm:pt>
    <dgm:pt modelId="{752FCA0E-7BFD-49AA-AFDC-DB5944198FA7}" type="sibTrans" cxnId="{A22D5A5C-B074-4870-B33D-1BC10F5F6B56}">
      <dgm:prSet/>
      <dgm:spPr/>
      <dgm:t>
        <a:bodyPr/>
        <a:lstStyle/>
        <a:p>
          <a:endParaRPr lang="en-US" dirty="0"/>
        </a:p>
      </dgm:t>
    </dgm:pt>
    <dgm:pt modelId="{450F0AA0-0099-47A0-859F-C61271C5AE08}">
      <dgm:prSet phldrT="[Text]"/>
      <dgm:spPr/>
      <dgm:t>
        <a:bodyPr/>
        <a:lstStyle/>
        <a:p>
          <a:r>
            <a:rPr lang="en-US" b="1" dirty="0">
              <a:solidFill>
                <a:srgbClr val="1A2857"/>
              </a:solidFill>
              <a:effectLst>
                <a:outerShdw blurRad="38100" dist="38100" dir="2700000" algn="tl">
                  <a:srgbClr val="000000">
                    <a:alpha val="43137"/>
                  </a:srgbClr>
                </a:outerShdw>
              </a:effectLst>
            </a:rPr>
            <a:t>User references source documents for specific requirements</a:t>
          </a:r>
        </a:p>
      </dgm:t>
    </dgm:pt>
    <dgm:pt modelId="{00369966-13B6-490D-86D8-B91CB4415347}" type="parTrans" cxnId="{0FF56911-407C-4951-8865-40198F7F4118}">
      <dgm:prSet/>
      <dgm:spPr/>
      <dgm:t>
        <a:bodyPr/>
        <a:lstStyle/>
        <a:p>
          <a:endParaRPr lang="en-US"/>
        </a:p>
      </dgm:t>
    </dgm:pt>
    <dgm:pt modelId="{4E40A198-7FE9-4056-8322-C3564C718BE8}" type="sibTrans" cxnId="{0FF56911-407C-4951-8865-40198F7F4118}">
      <dgm:prSet/>
      <dgm:spPr/>
      <dgm:t>
        <a:bodyPr/>
        <a:lstStyle/>
        <a:p>
          <a:endParaRPr lang="en-US"/>
        </a:p>
      </dgm:t>
    </dgm:pt>
    <dgm:pt modelId="{0C2FE490-8D01-4951-A66C-C9EC545B86FF}" type="pres">
      <dgm:prSet presAssocID="{4E713402-EE4B-4182-96EF-28598EBE72A9}" presName="Name0" presStyleCnt="0">
        <dgm:presLayoutVars>
          <dgm:dir/>
          <dgm:resizeHandles val="exact"/>
        </dgm:presLayoutVars>
      </dgm:prSet>
      <dgm:spPr/>
    </dgm:pt>
    <dgm:pt modelId="{98483C95-4BD5-441D-928D-C3330797655F}" type="pres">
      <dgm:prSet presAssocID="{5E06E112-DDC8-4435-BAA5-CDD60B0AECAB}" presName="node" presStyleLbl="node1" presStyleIdx="0" presStyleCnt="3">
        <dgm:presLayoutVars>
          <dgm:bulletEnabled val="1"/>
        </dgm:presLayoutVars>
      </dgm:prSet>
      <dgm:spPr/>
    </dgm:pt>
    <dgm:pt modelId="{248EE7FD-8153-4AC9-A694-777AA8930A22}" type="pres">
      <dgm:prSet presAssocID="{87BC8939-6D88-4399-A63F-32E2CEA02F27}" presName="sibTrans" presStyleLbl="sibTrans2D1" presStyleIdx="0" presStyleCnt="2"/>
      <dgm:spPr/>
    </dgm:pt>
    <dgm:pt modelId="{751032A0-D844-4B0F-BDFE-F9C854DE4AA0}" type="pres">
      <dgm:prSet presAssocID="{87BC8939-6D88-4399-A63F-32E2CEA02F27}" presName="connectorText" presStyleLbl="sibTrans2D1" presStyleIdx="0" presStyleCnt="2"/>
      <dgm:spPr/>
    </dgm:pt>
    <dgm:pt modelId="{85177C65-4501-4BA3-A131-0E5DDF5A6D53}" type="pres">
      <dgm:prSet presAssocID="{2A2F16A0-9C3D-4C9D-A397-58E38B78C6BA}" presName="node" presStyleLbl="node1" presStyleIdx="1" presStyleCnt="3">
        <dgm:presLayoutVars>
          <dgm:bulletEnabled val="1"/>
        </dgm:presLayoutVars>
      </dgm:prSet>
      <dgm:spPr/>
    </dgm:pt>
    <dgm:pt modelId="{905C1706-B0FE-4726-9267-A3FE01E78B18}" type="pres">
      <dgm:prSet presAssocID="{752FCA0E-7BFD-49AA-AFDC-DB5944198FA7}" presName="sibTrans" presStyleLbl="sibTrans2D1" presStyleIdx="1" presStyleCnt="2"/>
      <dgm:spPr/>
    </dgm:pt>
    <dgm:pt modelId="{DFCF6156-C19A-44D4-AEA1-68BDC1113B0F}" type="pres">
      <dgm:prSet presAssocID="{752FCA0E-7BFD-49AA-AFDC-DB5944198FA7}" presName="connectorText" presStyleLbl="sibTrans2D1" presStyleIdx="1" presStyleCnt="2"/>
      <dgm:spPr/>
    </dgm:pt>
    <dgm:pt modelId="{73F3EB05-D099-497B-A6C0-EBE0C5DC884D}" type="pres">
      <dgm:prSet presAssocID="{450F0AA0-0099-47A0-859F-C61271C5AE08}" presName="node" presStyleLbl="node1" presStyleIdx="2" presStyleCnt="3">
        <dgm:presLayoutVars>
          <dgm:bulletEnabled val="1"/>
        </dgm:presLayoutVars>
      </dgm:prSet>
      <dgm:spPr/>
    </dgm:pt>
  </dgm:ptLst>
  <dgm:cxnLst>
    <dgm:cxn modelId="{943C590A-AC9E-4A0F-B9A9-FCC871BF76FE}" type="presOf" srcId="{752FCA0E-7BFD-49AA-AFDC-DB5944198FA7}" destId="{DFCF6156-C19A-44D4-AEA1-68BDC1113B0F}" srcOrd="1" destOrd="0" presId="urn:microsoft.com/office/officeart/2005/8/layout/process1"/>
    <dgm:cxn modelId="{0FF56911-407C-4951-8865-40198F7F4118}" srcId="{4E713402-EE4B-4182-96EF-28598EBE72A9}" destId="{450F0AA0-0099-47A0-859F-C61271C5AE08}" srcOrd="2" destOrd="0" parTransId="{00369966-13B6-490D-86D8-B91CB4415347}" sibTransId="{4E40A198-7FE9-4056-8322-C3564C718BE8}"/>
    <dgm:cxn modelId="{51D8D61C-61F4-4539-A954-426138601A1B}" type="presOf" srcId="{450F0AA0-0099-47A0-859F-C61271C5AE08}" destId="{73F3EB05-D099-497B-A6C0-EBE0C5DC884D}" srcOrd="0" destOrd="0" presId="urn:microsoft.com/office/officeart/2005/8/layout/process1"/>
    <dgm:cxn modelId="{1DD5BC25-E2FE-4BF8-9629-7828EC1853DC}" type="presOf" srcId="{87BC8939-6D88-4399-A63F-32E2CEA02F27}" destId="{751032A0-D844-4B0F-BDFE-F9C854DE4AA0}" srcOrd="1" destOrd="0" presId="urn:microsoft.com/office/officeart/2005/8/layout/process1"/>
    <dgm:cxn modelId="{A22D5A5C-B074-4870-B33D-1BC10F5F6B56}" srcId="{4E713402-EE4B-4182-96EF-28598EBE72A9}" destId="{2A2F16A0-9C3D-4C9D-A397-58E38B78C6BA}" srcOrd="1" destOrd="0" parTransId="{A35A2699-18C8-4086-A396-9B1EC773CC76}" sibTransId="{752FCA0E-7BFD-49AA-AFDC-DB5944198FA7}"/>
    <dgm:cxn modelId="{C9BA077D-8476-4EDC-92D7-5BEFFADCEBF3}" type="presOf" srcId="{2A2F16A0-9C3D-4C9D-A397-58E38B78C6BA}" destId="{85177C65-4501-4BA3-A131-0E5DDF5A6D53}" srcOrd="0" destOrd="0" presId="urn:microsoft.com/office/officeart/2005/8/layout/process1"/>
    <dgm:cxn modelId="{A26C3F95-932F-4A0B-9F67-73D328310432}" type="presOf" srcId="{4E713402-EE4B-4182-96EF-28598EBE72A9}" destId="{0C2FE490-8D01-4951-A66C-C9EC545B86FF}" srcOrd="0" destOrd="0" presId="urn:microsoft.com/office/officeart/2005/8/layout/process1"/>
    <dgm:cxn modelId="{029B469F-F6B3-4BFC-95A6-2FCDAE5270E1}" type="presOf" srcId="{5E06E112-DDC8-4435-BAA5-CDD60B0AECAB}" destId="{98483C95-4BD5-441D-928D-C3330797655F}" srcOrd="0" destOrd="0" presId="urn:microsoft.com/office/officeart/2005/8/layout/process1"/>
    <dgm:cxn modelId="{AD030FAA-E8BD-49FE-B4A7-C45FF91B9924}" type="presOf" srcId="{87BC8939-6D88-4399-A63F-32E2CEA02F27}" destId="{248EE7FD-8153-4AC9-A694-777AA8930A22}" srcOrd="0" destOrd="0" presId="urn:microsoft.com/office/officeart/2005/8/layout/process1"/>
    <dgm:cxn modelId="{CF44C1B7-42FC-4372-90C0-E33545C0654A}" srcId="{4E713402-EE4B-4182-96EF-28598EBE72A9}" destId="{5E06E112-DDC8-4435-BAA5-CDD60B0AECAB}" srcOrd="0" destOrd="0" parTransId="{F9369218-931F-43A5-A790-308D454A1861}" sibTransId="{87BC8939-6D88-4399-A63F-32E2CEA02F27}"/>
    <dgm:cxn modelId="{58963AF0-683E-42E2-B35A-B4A398A3F049}" type="presOf" srcId="{752FCA0E-7BFD-49AA-AFDC-DB5944198FA7}" destId="{905C1706-B0FE-4726-9267-A3FE01E78B18}" srcOrd="0" destOrd="0" presId="urn:microsoft.com/office/officeart/2005/8/layout/process1"/>
    <dgm:cxn modelId="{A49CB8B8-7E0E-4F30-AE07-C8670A23E3FB}" type="presParOf" srcId="{0C2FE490-8D01-4951-A66C-C9EC545B86FF}" destId="{98483C95-4BD5-441D-928D-C3330797655F}" srcOrd="0" destOrd="0" presId="urn:microsoft.com/office/officeart/2005/8/layout/process1"/>
    <dgm:cxn modelId="{907BE303-CD53-455D-89EC-A51193B757EC}" type="presParOf" srcId="{0C2FE490-8D01-4951-A66C-C9EC545B86FF}" destId="{248EE7FD-8153-4AC9-A694-777AA8930A22}" srcOrd="1" destOrd="0" presId="urn:microsoft.com/office/officeart/2005/8/layout/process1"/>
    <dgm:cxn modelId="{B083229B-8F11-460C-A90C-30F55DA3E361}" type="presParOf" srcId="{248EE7FD-8153-4AC9-A694-777AA8930A22}" destId="{751032A0-D844-4B0F-BDFE-F9C854DE4AA0}" srcOrd="0" destOrd="0" presId="urn:microsoft.com/office/officeart/2005/8/layout/process1"/>
    <dgm:cxn modelId="{C2DE6F95-D54F-40CC-A2C1-24B4FDB4B60D}" type="presParOf" srcId="{0C2FE490-8D01-4951-A66C-C9EC545B86FF}" destId="{85177C65-4501-4BA3-A131-0E5DDF5A6D53}" srcOrd="2" destOrd="0" presId="urn:microsoft.com/office/officeart/2005/8/layout/process1"/>
    <dgm:cxn modelId="{B8C20427-D4CA-449B-8976-AAD89B4D5021}" type="presParOf" srcId="{0C2FE490-8D01-4951-A66C-C9EC545B86FF}" destId="{905C1706-B0FE-4726-9267-A3FE01E78B18}" srcOrd="3" destOrd="0" presId="urn:microsoft.com/office/officeart/2005/8/layout/process1"/>
    <dgm:cxn modelId="{969EDFAD-4804-4886-993C-FC3108B92240}" type="presParOf" srcId="{905C1706-B0FE-4726-9267-A3FE01E78B18}" destId="{DFCF6156-C19A-44D4-AEA1-68BDC1113B0F}" srcOrd="0" destOrd="0" presId="urn:microsoft.com/office/officeart/2005/8/layout/process1"/>
    <dgm:cxn modelId="{6C151740-EAFC-4A8C-B8A5-B62B779209FA}" type="presParOf" srcId="{0C2FE490-8D01-4951-A66C-C9EC545B86FF}" destId="{73F3EB05-D099-497B-A6C0-EBE0C5DC884D}" srcOrd="4" destOrd="0" presId="urn:microsoft.com/office/officeart/2005/8/layout/process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83C95-4BD5-441D-928D-C3330797655F}">
      <dsp:nvSpPr>
        <dsp:cNvPr id="0" name=""/>
        <dsp:cNvSpPr/>
      </dsp:nvSpPr>
      <dsp:spPr>
        <a:xfrm>
          <a:off x="9539"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User inputs product features</a:t>
          </a:r>
        </a:p>
      </dsp:txBody>
      <dsp:txXfrm>
        <a:off x="59646" y="854360"/>
        <a:ext cx="2751062" cy="1610551"/>
      </dsp:txXfrm>
    </dsp:sp>
    <dsp:sp modelId="{248EE7FD-8153-4AC9-A694-777AA8930A22}">
      <dsp:nvSpPr>
        <dsp:cNvPr id="0" name=""/>
        <dsp:cNvSpPr/>
      </dsp:nvSpPr>
      <dsp:spPr>
        <a:xfrm>
          <a:off x="3145943"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3145943" y="1447500"/>
        <a:ext cx="423129" cy="424270"/>
      </dsp:txXfrm>
    </dsp:sp>
    <dsp:sp modelId="{85177C65-4501-4BA3-A131-0E5DDF5A6D53}">
      <dsp:nvSpPr>
        <dsp:cNvPr id="0" name=""/>
        <dsp:cNvSpPr/>
      </dsp:nvSpPr>
      <dsp:spPr>
        <a:xfrm>
          <a:off x="4001325"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Regulatory Robot outputs list of standards and requirements</a:t>
          </a:r>
        </a:p>
      </dsp:txBody>
      <dsp:txXfrm>
        <a:off x="4051432" y="854360"/>
        <a:ext cx="2751062" cy="1610551"/>
      </dsp:txXfrm>
    </dsp:sp>
    <dsp:sp modelId="{905C1706-B0FE-4726-9267-A3FE01E78B18}">
      <dsp:nvSpPr>
        <dsp:cNvPr id="0" name=""/>
        <dsp:cNvSpPr/>
      </dsp:nvSpPr>
      <dsp:spPr>
        <a:xfrm>
          <a:off x="7137729"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7137729" y="1447500"/>
        <a:ext cx="423129" cy="424270"/>
      </dsp:txXfrm>
    </dsp:sp>
    <dsp:sp modelId="{73F3EB05-D099-497B-A6C0-EBE0C5DC884D}">
      <dsp:nvSpPr>
        <dsp:cNvPr id="0" name=""/>
        <dsp:cNvSpPr/>
      </dsp:nvSpPr>
      <dsp:spPr>
        <a:xfrm>
          <a:off x="7993112"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User references source documents for specific requirements</a:t>
          </a:r>
        </a:p>
      </dsp:txBody>
      <dsp:txXfrm>
        <a:off x="8043219" y="854360"/>
        <a:ext cx="2751062" cy="161055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B6BC2-C617-A74A-AA35-2AD1B514282D}" type="datetimeFigureOut">
              <a:rPr lang="en-US" smtClean="0"/>
              <a:t>4/12/2021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2DBC63-04CE-AE4D-AA93-442818775CB2}" type="slidenum">
              <a:rPr lang="en-US" smtClean="0"/>
              <a:t>‹#›</a:t>
            </a:fld>
            <a:endParaRPr lang="en-US" dirty="0"/>
          </a:p>
        </p:txBody>
      </p:sp>
    </p:spTree>
    <p:extLst>
      <p:ext uri="{BB962C8B-B14F-4D97-AF65-F5344CB8AC3E}">
        <p14:creationId xmlns:p14="http://schemas.microsoft.com/office/powerpoint/2010/main" val="385864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a:t>
            </a:fld>
            <a:endParaRPr lang="en-US" dirty="0"/>
          </a:p>
        </p:txBody>
      </p:sp>
    </p:spTree>
    <p:extLst>
      <p:ext uri="{BB962C8B-B14F-4D97-AF65-F5344CB8AC3E}">
        <p14:creationId xmlns:p14="http://schemas.microsoft.com/office/powerpoint/2010/main" val="2455559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F543-58F4-4A90-B767-822596F9A843}" type="slidenum">
              <a:rPr lang="en-US" smtClean="0"/>
              <a:t>13</a:t>
            </a:fld>
            <a:endParaRPr lang="en-US" dirty="0"/>
          </a:p>
        </p:txBody>
      </p:sp>
    </p:spTree>
    <p:extLst>
      <p:ext uri="{BB962C8B-B14F-4D97-AF65-F5344CB8AC3E}">
        <p14:creationId xmlns:p14="http://schemas.microsoft.com/office/powerpoint/2010/main" val="647929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F543-58F4-4A90-B767-822596F9A843}" type="slidenum">
              <a:rPr lang="en-US" smtClean="0"/>
              <a:t>14</a:t>
            </a:fld>
            <a:endParaRPr lang="en-US" dirty="0"/>
          </a:p>
        </p:txBody>
      </p:sp>
    </p:spTree>
    <p:extLst>
      <p:ext uri="{BB962C8B-B14F-4D97-AF65-F5344CB8AC3E}">
        <p14:creationId xmlns:p14="http://schemas.microsoft.com/office/powerpoint/2010/main" val="864521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F543-58F4-4A90-B767-822596F9A843}" type="slidenum">
              <a:rPr lang="en-US" smtClean="0"/>
              <a:t>15</a:t>
            </a:fld>
            <a:endParaRPr lang="en-US" dirty="0"/>
          </a:p>
        </p:txBody>
      </p:sp>
    </p:spTree>
    <p:extLst>
      <p:ext uri="{BB962C8B-B14F-4D97-AF65-F5344CB8AC3E}">
        <p14:creationId xmlns:p14="http://schemas.microsoft.com/office/powerpoint/2010/main" val="2497501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F543-58F4-4A90-B767-822596F9A843}" type="slidenum">
              <a:rPr lang="en-US" smtClean="0"/>
              <a:t>16</a:t>
            </a:fld>
            <a:endParaRPr lang="en-US" dirty="0"/>
          </a:p>
        </p:txBody>
      </p:sp>
    </p:spTree>
    <p:extLst>
      <p:ext uri="{BB962C8B-B14F-4D97-AF65-F5344CB8AC3E}">
        <p14:creationId xmlns:p14="http://schemas.microsoft.com/office/powerpoint/2010/main" val="1990451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F543-58F4-4A90-B767-822596F9A843}" type="slidenum">
              <a:rPr lang="en-US" smtClean="0"/>
              <a:t>17</a:t>
            </a:fld>
            <a:endParaRPr lang="en-US" dirty="0"/>
          </a:p>
        </p:txBody>
      </p:sp>
    </p:spTree>
    <p:extLst>
      <p:ext uri="{BB962C8B-B14F-4D97-AF65-F5344CB8AC3E}">
        <p14:creationId xmlns:p14="http://schemas.microsoft.com/office/powerpoint/2010/main" val="627419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F543-58F4-4A90-B767-822596F9A843}" type="slidenum">
              <a:rPr lang="en-US" smtClean="0"/>
              <a:t>21</a:t>
            </a:fld>
            <a:endParaRPr lang="en-US" dirty="0"/>
          </a:p>
        </p:txBody>
      </p:sp>
    </p:spTree>
    <p:extLst>
      <p:ext uri="{BB962C8B-B14F-4D97-AF65-F5344CB8AC3E}">
        <p14:creationId xmlns:p14="http://schemas.microsoft.com/office/powerpoint/2010/main" val="1465466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F543-58F4-4A90-B767-822596F9A843}" type="slidenum">
              <a:rPr lang="en-US" smtClean="0"/>
              <a:t>22</a:t>
            </a:fld>
            <a:endParaRPr lang="en-US" dirty="0"/>
          </a:p>
        </p:txBody>
      </p:sp>
    </p:spTree>
    <p:extLst>
      <p:ext uri="{BB962C8B-B14F-4D97-AF65-F5344CB8AC3E}">
        <p14:creationId xmlns:p14="http://schemas.microsoft.com/office/powerpoint/2010/main" val="3717400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F543-58F4-4A90-B767-822596F9A843}" type="slidenum">
              <a:rPr lang="en-US" smtClean="0"/>
              <a:t>23</a:t>
            </a:fld>
            <a:endParaRPr lang="en-US" dirty="0"/>
          </a:p>
        </p:txBody>
      </p:sp>
    </p:spTree>
    <p:extLst>
      <p:ext uri="{BB962C8B-B14F-4D97-AF65-F5344CB8AC3E}">
        <p14:creationId xmlns:p14="http://schemas.microsoft.com/office/powerpoint/2010/main" val="2924991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F543-58F4-4A90-B767-822596F9A843}" type="slidenum">
              <a:rPr lang="en-US" smtClean="0"/>
              <a:t>24</a:t>
            </a:fld>
            <a:endParaRPr lang="en-US" dirty="0"/>
          </a:p>
        </p:txBody>
      </p:sp>
    </p:spTree>
    <p:extLst>
      <p:ext uri="{BB962C8B-B14F-4D97-AF65-F5344CB8AC3E}">
        <p14:creationId xmlns:p14="http://schemas.microsoft.com/office/powerpoint/2010/main" val="3521869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F543-58F4-4A90-B767-822596F9A843}" type="slidenum">
              <a:rPr lang="en-US" smtClean="0"/>
              <a:t>25</a:t>
            </a:fld>
            <a:endParaRPr lang="en-US" dirty="0"/>
          </a:p>
        </p:txBody>
      </p:sp>
    </p:spTree>
    <p:extLst>
      <p:ext uri="{BB962C8B-B14F-4D97-AF65-F5344CB8AC3E}">
        <p14:creationId xmlns:p14="http://schemas.microsoft.com/office/powerpoint/2010/main" val="724784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a:t>
            </a:fld>
            <a:endParaRPr lang="en-US" dirty="0"/>
          </a:p>
        </p:txBody>
      </p:sp>
    </p:spTree>
    <p:extLst>
      <p:ext uri="{BB962C8B-B14F-4D97-AF65-F5344CB8AC3E}">
        <p14:creationId xmlns:p14="http://schemas.microsoft.com/office/powerpoint/2010/main" val="863781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F543-58F4-4A90-B767-822596F9A843}" type="slidenum">
              <a:rPr lang="en-US" smtClean="0"/>
              <a:t>26</a:t>
            </a:fld>
            <a:endParaRPr lang="en-US" dirty="0"/>
          </a:p>
        </p:txBody>
      </p:sp>
    </p:spTree>
    <p:extLst>
      <p:ext uri="{BB962C8B-B14F-4D97-AF65-F5344CB8AC3E}">
        <p14:creationId xmlns:p14="http://schemas.microsoft.com/office/powerpoint/2010/main" val="1148026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F543-58F4-4A90-B767-822596F9A843}" type="slidenum">
              <a:rPr lang="en-US" smtClean="0"/>
              <a:t>27</a:t>
            </a:fld>
            <a:endParaRPr lang="en-US" dirty="0"/>
          </a:p>
        </p:txBody>
      </p:sp>
    </p:spTree>
    <p:extLst>
      <p:ext uri="{BB962C8B-B14F-4D97-AF65-F5344CB8AC3E}">
        <p14:creationId xmlns:p14="http://schemas.microsoft.com/office/powerpoint/2010/main" val="1086797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F543-58F4-4A90-B767-822596F9A843}" type="slidenum">
              <a:rPr lang="en-US" smtClean="0"/>
              <a:t>28</a:t>
            </a:fld>
            <a:endParaRPr lang="en-US" dirty="0"/>
          </a:p>
        </p:txBody>
      </p:sp>
    </p:spTree>
    <p:extLst>
      <p:ext uri="{BB962C8B-B14F-4D97-AF65-F5344CB8AC3E}">
        <p14:creationId xmlns:p14="http://schemas.microsoft.com/office/powerpoint/2010/main" val="108700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F543-58F4-4A90-B767-822596F9A843}" type="slidenum">
              <a:rPr lang="en-US" smtClean="0"/>
              <a:t>29</a:t>
            </a:fld>
            <a:endParaRPr lang="en-US" dirty="0"/>
          </a:p>
        </p:txBody>
      </p:sp>
    </p:spTree>
    <p:extLst>
      <p:ext uri="{BB962C8B-B14F-4D97-AF65-F5344CB8AC3E}">
        <p14:creationId xmlns:p14="http://schemas.microsoft.com/office/powerpoint/2010/main" val="1151551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F543-58F4-4A90-B767-822596F9A843}" type="slidenum">
              <a:rPr lang="en-US" smtClean="0"/>
              <a:t>30</a:t>
            </a:fld>
            <a:endParaRPr lang="en-US" dirty="0"/>
          </a:p>
        </p:txBody>
      </p:sp>
    </p:spTree>
    <p:extLst>
      <p:ext uri="{BB962C8B-B14F-4D97-AF65-F5344CB8AC3E}">
        <p14:creationId xmlns:p14="http://schemas.microsoft.com/office/powerpoint/2010/main" val="17587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F543-58F4-4A90-B767-822596F9A843}" type="slidenum">
              <a:rPr lang="en-US" smtClean="0"/>
              <a:t>31</a:t>
            </a:fld>
            <a:endParaRPr lang="en-US" dirty="0"/>
          </a:p>
        </p:txBody>
      </p:sp>
    </p:spTree>
    <p:extLst>
      <p:ext uri="{BB962C8B-B14F-4D97-AF65-F5344CB8AC3E}">
        <p14:creationId xmlns:p14="http://schemas.microsoft.com/office/powerpoint/2010/main" val="4364959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F543-58F4-4A90-B767-822596F9A843}" type="slidenum">
              <a:rPr lang="en-US" smtClean="0"/>
              <a:t>32</a:t>
            </a:fld>
            <a:endParaRPr lang="en-US" dirty="0"/>
          </a:p>
        </p:txBody>
      </p:sp>
    </p:spTree>
    <p:extLst>
      <p:ext uri="{BB962C8B-B14F-4D97-AF65-F5344CB8AC3E}">
        <p14:creationId xmlns:p14="http://schemas.microsoft.com/office/powerpoint/2010/main" val="265150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F543-58F4-4A90-B767-822596F9A843}" type="slidenum">
              <a:rPr lang="en-US" smtClean="0"/>
              <a:t>33</a:t>
            </a:fld>
            <a:endParaRPr lang="en-US" dirty="0"/>
          </a:p>
        </p:txBody>
      </p:sp>
    </p:spTree>
    <p:extLst>
      <p:ext uri="{BB962C8B-B14F-4D97-AF65-F5344CB8AC3E}">
        <p14:creationId xmlns:p14="http://schemas.microsoft.com/office/powerpoint/2010/main" val="2094778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F543-58F4-4A90-B767-822596F9A843}" type="slidenum">
              <a:rPr lang="en-US" smtClean="0"/>
              <a:t>34</a:t>
            </a:fld>
            <a:endParaRPr lang="en-US" dirty="0"/>
          </a:p>
        </p:txBody>
      </p:sp>
    </p:spTree>
    <p:extLst>
      <p:ext uri="{BB962C8B-B14F-4D97-AF65-F5344CB8AC3E}">
        <p14:creationId xmlns:p14="http://schemas.microsoft.com/office/powerpoint/2010/main" val="3065251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F543-58F4-4A90-B767-822596F9A843}" type="slidenum">
              <a:rPr lang="en-US" smtClean="0"/>
              <a:t>35</a:t>
            </a:fld>
            <a:endParaRPr lang="en-US" dirty="0"/>
          </a:p>
        </p:txBody>
      </p:sp>
    </p:spTree>
    <p:extLst>
      <p:ext uri="{BB962C8B-B14F-4D97-AF65-F5344CB8AC3E}">
        <p14:creationId xmlns:p14="http://schemas.microsoft.com/office/powerpoint/2010/main" val="3695335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687020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F543-58F4-4A90-B767-822596F9A843}" type="slidenum">
              <a:rPr lang="en-US" smtClean="0"/>
              <a:t>36</a:t>
            </a:fld>
            <a:endParaRPr lang="en-US" dirty="0"/>
          </a:p>
        </p:txBody>
      </p:sp>
    </p:spTree>
    <p:extLst>
      <p:ext uri="{BB962C8B-B14F-4D97-AF65-F5344CB8AC3E}">
        <p14:creationId xmlns:p14="http://schemas.microsoft.com/office/powerpoint/2010/main" val="4728535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4/12/2021</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966386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38</a:t>
            </a:fld>
            <a:endParaRPr lang="en-US" dirty="0"/>
          </a:p>
        </p:txBody>
      </p:sp>
    </p:spTree>
    <p:extLst>
      <p:ext uri="{BB962C8B-B14F-4D97-AF65-F5344CB8AC3E}">
        <p14:creationId xmlns:p14="http://schemas.microsoft.com/office/powerpoint/2010/main" val="41932963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40</a:t>
            </a:fld>
            <a:endParaRPr lang="en-US" dirty="0"/>
          </a:p>
        </p:txBody>
      </p:sp>
    </p:spTree>
    <p:extLst>
      <p:ext uri="{BB962C8B-B14F-4D97-AF65-F5344CB8AC3E}">
        <p14:creationId xmlns:p14="http://schemas.microsoft.com/office/powerpoint/2010/main" val="3924235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41</a:t>
            </a:fld>
            <a:endParaRPr lang="en-US" dirty="0"/>
          </a:p>
        </p:txBody>
      </p:sp>
    </p:spTree>
    <p:extLst>
      <p:ext uri="{BB962C8B-B14F-4D97-AF65-F5344CB8AC3E}">
        <p14:creationId xmlns:p14="http://schemas.microsoft.com/office/powerpoint/2010/main" val="33346717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4/12/2021</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2307144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43</a:t>
            </a:fld>
            <a:endParaRPr lang="en-US" dirty="0"/>
          </a:p>
        </p:txBody>
      </p:sp>
    </p:spTree>
    <p:extLst>
      <p:ext uri="{BB962C8B-B14F-4D97-AF65-F5344CB8AC3E}">
        <p14:creationId xmlns:p14="http://schemas.microsoft.com/office/powerpoint/2010/main" val="32098650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44</a:t>
            </a:fld>
            <a:endParaRPr lang="en-US" dirty="0"/>
          </a:p>
        </p:txBody>
      </p:sp>
    </p:spTree>
    <p:extLst>
      <p:ext uri="{BB962C8B-B14F-4D97-AF65-F5344CB8AC3E}">
        <p14:creationId xmlns:p14="http://schemas.microsoft.com/office/powerpoint/2010/main" val="1485186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6</a:t>
            </a:fld>
            <a:endParaRPr lang="en-US" dirty="0"/>
          </a:p>
        </p:txBody>
      </p:sp>
    </p:spTree>
    <p:extLst>
      <p:ext uri="{BB962C8B-B14F-4D97-AF65-F5344CB8AC3E}">
        <p14:creationId xmlns:p14="http://schemas.microsoft.com/office/powerpoint/2010/main" val="3981872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F543-58F4-4A90-B767-822596F9A843}" type="slidenum">
              <a:rPr lang="en-US" smtClean="0"/>
              <a:t>8</a:t>
            </a:fld>
            <a:endParaRPr lang="en-US" dirty="0"/>
          </a:p>
        </p:txBody>
      </p:sp>
    </p:spTree>
    <p:extLst>
      <p:ext uri="{BB962C8B-B14F-4D97-AF65-F5344CB8AC3E}">
        <p14:creationId xmlns:p14="http://schemas.microsoft.com/office/powerpoint/2010/main" val="824471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F543-58F4-4A90-B767-822596F9A843}" type="slidenum">
              <a:rPr lang="en-US" smtClean="0"/>
              <a:t>9</a:t>
            </a:fld>
            <a:endParaRPr lang="en-US" dirty="0"/>
          </a:p>
        </p:txBody>
      </p:sp>
    </p:spTree>
    <p:extLst>
      <p:ext uri="{BB962C8B-B14F-4D97-AF65-F5344CB8AC3E}">
        <p14:creationId xmlns:p14="http://schemas.microsoft.com/office/powerpoint/2010/main" val="350407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F543-58F4-4A90-B767-822596F9A843}" type="slidenum">
              <a:rPr lang="en-US" smtClean="0"/>
              <a:t>10</a:t>
            </a:fld>
            <a:endParaRPr lang="en-US" dirty="0"/>
          </a:p>
        </p:txBody>
      </p:sp>
    </p:spTree>
    <p:extLst>
      <p:ext uri="{BB962C8B-B14F-4D97-AF65-F5344CB8AC3E}">
        <p14:creationId xmlns:p14="http://schemas.microsoft.com/office/powerpoint/2010/main" val="2840517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F543-58F4-4A90-B767-822596F9A843}" type="slidenum">
              <a:rPr lang="en-US" smtClean="0"/>
              <a:t>11</a:t>
            </a:fld>
            <a:endParaRPr lang="en-US" dirty="0"/>
          </a:p>
        </p:txBody>
      </p:sp>
    </p:spTree>
    <p:extLst>
      <p:ext uri="{BB962C8B-B14F-4D97-AF65-F5344CB8AC3E}">
        <p14:creationId xmlns:p14="http://schemas.microsoft.com/office/powerpoint/2010/main" val="280979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F543-58F4-4A90-B767-822596F9A843}"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7843237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no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spTree>
    <p:extLst>
      <p:ext uri="{BB962C8B-B14F-4D97-AF65-F5344CB8AC3E}">
        <p14:creationId xmlns:p14="http://schemas.microsoft.com/office/powerpoint/2010/main" val="4112658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ge 3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3"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6040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Graph title pag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E2D07CF-AC60-D446-924F-1E626F7BE3ED}"/>
              </a:ext>
            </a:extLst>
          </p:cNvPr>
          <p:cNvSpPr>
            <a:spLocks noGrp="1"/>
          </p:cNvSpPr>
          <p:nvPr>
            <p:ph type="pic" sz="quarter" idx="10"/>
          </p:nvPr>
        </p:nvSpPr>
        <p:spPr>
          <a:xfrm>
            <a:off x="0" y="0"/>
            <a:ext cx="5994400" cy="4917440"/>
          </a:xfrm>
        </p:spPr>
        <p:txBody>
          <a:bodyPr anchor="ctr"/>
          <a:lstStyle>
            <a:lvl1pPr algn="ctr">
              <a:defRPr/>
            </a:lvl1pPr>
          </a:lstStyle>
          <a:p>
            <a:r>
              <a:rPr lang="en-US" dirty="0"/>
              <a:t>Click icon to add picture</a:t>
            </a:r>
          </a:p>
        </p:txBody>
      </p:sp>
      <p:sp>
        <p:nvSpPr>
          <p:cNvPr id="9" name="Rectangle 8">
            <a:extLst>
              <a:ext uri="{FF2B5EF4-FFF2-40B4-BE49-F238E27FC236}">
                <a16:creationId xmlns:a16="http://schemas.microsoft.com/office/drawing/2014/main" id="{D55EE583-0812-F84F-B14A-B50E0F57F71A}"/>
              </a:ext>
            </a:extLst>
          </p:cNvPr>
          <p:cNvSpPr/>
          <p:nvPr userDrawn="1"/>
        </p:nvSpPr>
        <p:spPr>
          <a:xfrm>
            <a:off x="0" y="4917440"/>
            <a:ext cx="5994400" cy="1940561"/>
          </a:xfrm>
          <a:prstGeom prst="rect">
            <a:avLst/>
          </a:prstGeom>
          <a:solidFill>
            <a:srgbClr val="ED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1">
            <a:extLst>
              <a:ext uri="{FF2B5EF4-FFF2-40B4-BE49-F238E27FC236}">
                <a16:creationId xmlns:a16="http://schemas.microsoft.com/office/drawing/2014/main" id="{B7F2105B-5568-1B4A-AA27-8D0264A00146}"/>
              </a:ext>
            </a:extLst>
          </p:cNvPr>
          <p:cNvSpPr>
            <a:spLocks noGrp="1"/>
          </p:cNvSpPr>
          <p:nvPr>
            <p:ph type="body" sz="quarter" idx="14" hasCustomPrompt="1"/>
          </p:nvPr>
        </p:nvSpPr>
        <p:spPr>
          <a:xfrm>
            <a:off x="1229519" y="5619664"/>
            <a:ext cx="3535362" cy="656090"/>
          </a:xfrm>
        </p:spPr>
        <p:txBody>
          <a:bodyPr>
            <a:noAutofit/>
          </a:bodyPr>
          <a:lstStyle>
            <a:lvl1pPr marL="0" indent="0">
              <a:buNone/>
              <a:defRPr sz="1800">
                <a:solidFill>
                  <a:schemeClr val="bg1"/>
                </a:solidFill>
              </a:defRPr>
            </a:lvl1pPr>
          </a:lstStyle>
          <a:p>
            <a:pPr lvl="0"/>
            <a:r>
              <a:rPr lang="en-US" dirty="0"/>
              <a:t>Call-Outs and important copy goes here.</a:t>
            </a:r>
          </a:p>
        </p:txBody>
      </p:sp>
      <p:sp>
        <p:nvSpPr>
          <p:cNvPr id="14" name="Text Placeholder 11">
            <a:extLst>
              <a:ext uri="{FF2B5EF4-FFF2-40B4-BE49-F238E27FC236}">
                <a16:creationId xmlns:a16="http://schemas.microsoft.com/office/drawing/2014/main" id="{D216E21A-9E71-534B-B6F4-1C35BF09E360}"/>
              </a:ext>
            </a:extLst>
          </p:cNvPr>
          <p:cNvSpPr>
            <a:spLocks noGrp="1"/>
          </p:cNvSpPr>
          <p:nvPr>
            <p:ph type="body" sz="quarter" idx="11"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1CE01934-0406-2D4E-A524-27D8A9491231}"/>
              </a:ext>
            </a:extLst>
          </p:cNvPr>
          <p:cNvSpPr>
            <a:spLocks noGrp="1"/>
          </p:cNvSpPr>
          <p:nvPr>
            <p:ph type="body" sz="quarter" idx="13"/>
          </p:nvPr>
        </p:nvSpPr>
        <p:spPr>
          <a:xfrm>
            <a:off x="6345078" y="2115967"/>
            <a:ext cx="5567045" cy="1775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hart Placeholder 17">
            <a:extLst>
              <a:ext uri="{FF2B5EF4-FFF2-40B4-BE49-F238E27FC236}">
                <a16:creationId xmlns:a16="http://schemas.microsoft.com/office/drawing/2014/main" id="{99037B85-F508-5645-8B3C-4D283163FA70}"/>
              </a:ext>
            </a:extLst>
          </p:cNvPr>
          <p:cNvSpPr>
            <a:spLocks noGrp="1"/>
          </p:cNvSpPr>
          <p:nvPr>
            <p:ph type="chart" sz="quarter" idx="15"/>
          </p:nvPr>
        </p:nvSpPr>
        <p:spPr>
          <a:xfrm>
            <a:off x="6345078" y="4277995"/>
            <a:ext cx="5567045" cy="2082800"/>
          </a:xfrm>
        </p:spPr>
        <p:txBody>
          <a:bodyPr/>
          <a:lstStyle/>
          <a:p>
            <a:r>
              <a:rPr lang="en-US" dirty="0"/>
              <a:t>Click icon to add chart</a:t>
            </a:r>
          </a:p>
        </p:txBody>
      </p:sp>
    </p:spTree>
    <p:extLst>
      <p:ext uri="{BB962C8B-B14F-4D97-AF65-F5344CB8AC3E}">
        <p14:creationId xmlns:p14="http://schemas.microsoft.com/office/powerpoint/2010/main" val="4035241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st title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419279-279A-BF4C-B04B-E5AD9B2C628A}"/>
              </a:ext>
            </a:extLst>
          </p:cNvPr>
          <p:cNvSpPr/>
          <p:nvPr userDrawn="1"/>
        </p:nvSpPr>
        <p:spPr>
          <a:xfrm>
            <a:off x="0" y="0"/>
            <a:ext cx="4432852"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6D86317C-B180-EB42-8297-AF3AA30979DD}"/>
              </a:ext>
            </a:extLst>
          </p:cNvPr>
          <p:cNvSpPr>
            <a:spLocks noGrp="1"/>
          </p:cNvSpPr>
          <p:nvPr>
            <p:ph type="body" sz="quarter" idx="10" hasCustomPrompt="1"/>
          </p:nvPr>
        </p:nvSpPr>
        <p:spPr>
          <a:xfrm>
            <a:off x="427038" y="2368063"/>
            <a:ext cx="3535362" cy="497376"/>
          </a:xfrm>
        </p:spPr>
        <p:txBody>
          <a:bodyPr/>
          <a:lstStyle>
            <a:lvl1pPr marL="0" indent="0">
              <a:buNone/>
              <a:defRPr>
                <a:solidFill>
                  <a:schemeClr val="bg2"/>
                </a:solidFill>
              </a:defRPr>
            </a:lvl1pPr>
          </a:lstStyle>
          <a:p>
            <a:pPr lvl="0"/>
            <a:r>
              <a:rPr lang="en-US" dirty="0"/>
              <a:t>SECTION</a:t>
            </a:r>
          </a:p>
        </p:txBody>
      </p:sp>
      <p:sp>
        <p:nvSpPr>
          <p:cNvPr id="14" name="Text Placeholder 13">
            <a:extLst>
              <a:ext uri="{FF2B5EF4-FFF2-40B4-BE49-F238E27FC236}">
                <a16:creationId xmlns:a16="http://schemas.microsoft.com/office/drawing/2014/main" id="{C66CD9FB-930B-8B4F-B90D-3E04EB684DE4}"/>
              </a:ext>
            </a:extLst>
          </p:cNvPr>
          <p:cNvSpPr>
            <a:spLocks noGrp="1"/>
          </p:cNvSpPr>
          <p:nvPr>
            <p:ph type="body" sz="quarter" idx="11" hasCustomPrompt="1"/>
          </p:nvPr>
        </p:nvSpPr>
        <p:spPr>
          <a:xfrm>
            <a:off x="427039" y="2865438"/>
            <a:ext cx="3769042" cy="1178241"/>
          </a:xfrm>
        </p:spPr>
        <p:txBody>
          <a:bodyPr>
            <a:normAutofit/>
          </a:bodyPr>
          <a:lstStyle>
            <a:lvl1pPr marL="0" indent="0">
              <a:buNone/>
              <a:defRPr sz="3600" b="1">
                <a:solidFill>
                  <a:schemeClr val="bg2"/>
                </a:solidFill>
              </a:defRPr>
            </a:lvl1pPr>
          </a:lstStyle>
          <a:p>
            <a:pPr lvl="0"/>
            <a:r>
              <a:rPr lang="en-US" dirty="0"/>
              <a:t>PAGE TITLE</a:t>
            </a:r>
          </a:p>
        </p:txBody>
      </p:sp>
      <p:sp>
        <p:nvSpPr>
          <p:cNvPr id="16" name="Text Placeholder 15">
            <a:extLst>
              <a:ext uri="{FF2B5EF4-FFF2-40B4-BE49-F238E27FC236}">
                <a16:creationId xmlns:a16="http://schemas.microsoft.com/office/drawing/2014/main" id="{95528B55-96E3-D541-916C-5BE3233FC052}"/>
              </a:ext>
            </a:extLst>
          </p:cNvPr>
          <p:cNvSpPr>
            <a:spLocks noGrp="1"/>
          </p:cNvSpPr>
          <p:nvPr>
            <p:ph type="body" sz="quarter" idx="12"/>
          </p:nvPr>
        </p:nvSpPr>
        <p:spPr>
          <a:xfrm>
            <a:off x="4856163" y="558800"/>
            <a:ext cx="6684962" cy="578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2779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A3BCE-5650-2844-827E-00C245AE3B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712" y="5120640"/>
            <a:ext cx="1257056" cy="1270000"/>
          </a:xfrm>
          <a:prstGeom prst="rect">
            <a:avLst/>
          </a:prstGeom>
        </p:spPr>
      </p:pic>
      <p:sp>
        <p:nvSpPr>
          <p:cNvPr id="4"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1786768" y="2208807"/>
            <a:ext cx="8728805" cy="566594"/>
          </a:xfrm>
        </p:spPr>
        <p:txBody>
          <a:bodyPr>
            <a:normAutofit/>
          </a:bodyPr>
          <a:lstStyle>
            <a:lvl1pPr marL="0" indent="0">
              <a:buNone/>
              <a:defRPr sz="2000" b="0" baseline="0">
                <a:solidFill>
                  <a:schemeClr val="tx1"/>
                </a:solidFill>
              </a:defRPr>
            </a:lvl1pPr>
          </a:lstStyle>
          <a:p>
            <a:pPr lvl="0"/>
            <a:r>
              <a:rPr lang="en-US" dirty="0"/>
              <a:t>Please remember to have AT LEAST ½ inch margin from border for all text.</a:t>
            </a:r>
          </a:p>
        </p:txBody>
      </p:sp>
    </p:spTree>
    <p:extLst>
      <p:ext uri="{BB962C8B-B14F-4D97-AF65-F5344CB8AC3E}">
        <p14:creationId xmlns:p14="http://schemas.microsoft.com/office/powerpoint/2010/main" val="809337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2000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7322"/>
            <a:ext cx="10972800" cy="105031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2951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0200" y="365126"/>
            <a:ext cx="10515600" cy="940043"/>
          </a:xfrm>
        </p:spPr>
        <p:txBody>
          <a:bodyPr/>
          <a:lstStyle/>
          <a:p>
            <a:r>
              <a:rPr lang="en-US" dirty="0"/>
              <a:t>Click to edit Master title style</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8299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399" y="365126"/>
            <a:ext cx="11465169" cy="947859"/>
          </a:xfrm>
        </p:spPr>
        <p:txBody>
          <a:bodyPr/>
          <a:lstStyle/>
          <a:p>
            <a:r>
              <a:rPr lang="en-US" dirty="0"/>
              <a:t>Click to edit Master title style</a:t>
            </a:r>
          </a:p>
        </p:txBody>
      </p:sp>
      <p:sp>
        <p:nvSpPr>
          <p:cNvPr id="3" name="Content Placeholder 2"/>
          <p:cNvSpPr>
            <a:spLocks noGrp="1"/>
          </p:cNvSpPr>
          <p:nvPr>
            <p:ph idx="1"/>
          </p:nvPr>
        </p:nvSpPr>
        <p:spPr>
          <a:xfrm>
            <a:off x="406399" y="1484923"/>
            <a:ext cx="11465169" cy="4692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8049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with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pic>
        <p:nvPicPr>
          <p:cNvPr id="7" name="Picture 6">
            <a:extLst>
              <a:ext uri="{FF2B5EF4-FFF2-40B4-BE49-F238E27FC236}">
                <a16:creationId xmlns:a16="http://schemas.microsoft.com/office/drawing/2014/main" id="{040712C1-3301-8249-A516-FE063E313B5A}"/>
              </a:ext>
            </a:extLst>
          </p:cNvPr>
          <p:cNvPicPr>
            <a:picLocks noChangeAspect="1"/>
          </p:cNvPicPr>
          <p:nvPr userDrawn="1"/>
        </p:nvPicPr>
        <p:blipFill>
          <a:blip r:embed="rId3"/>
          <a:stretch>
            <a:fillRect/>
          </a:stretch>
        </p:blipFill>
        <p:spPr>
          <a:xfrm>
            <a:off x="4949112" y="6846"/>
            <a:ext cx="7242888" cy="6858000"/>
          </a:xfrm>
          <a:prstGeom prst="rect">
            <a:avLst/>
          </a:prstGeom>
        </p:spPr>
      </p:pic>
    </p:spTree>
    <p:extLst>
      <p:ext uri="{BB962C8B-B14F-4D97-AF65-F5344CB8AC3E}">
        <p14:creationId xmlns:p14="http://schemas.microsoft.com/office/powerpoint/2010/main" val="4240586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0C3E69-B522-46BF-A33D-3B5151168C10}" type="datetimeFigureOut">
              <a:rPr lang="en-US" smtClean="0"/>
              <a:t>4/12/2021</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1174D54-915A-4120-A312-2FA71CE5D4BD}" type="slidenum">
              <a:rPr lang="en-US" smtClean="0"/>
              <a:t>‹#›</a:t>
            </a:fld>
            <a:endParaRPr lang="en-US" dirty="0"/>
          </a:p>
        </p:txBody>
      </p:sp>
    </p:spTree>
    <p:extLst>
      <p:ext uri="{BB962C8B-B14F-4D97-AF65-F5344CB8AC3E}">
        <p14:creationId xmlns:p14="http://schemas.microsoft.com/office/powerpoint/2010/main" val="3482527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uthor/Presenter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Presenter</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3230560" cy="1074434"/>
          </a:xfrm>
        </p:spPr>
        <p:txBody>
          <a:bodyPr>
            <a:normAutofit/>
          </a:bodyPr>
          <a:lstStyle>
            <a:lvl1pPr marL="0" indent="0">
              <a:buNone/>
              <a:defRPr sz="3600" b="1">
                <a:solidFill>
                  <a:srgbClr val="83D4EF"/>
                </a:solidFill>
              </a:defRPr>
            </a:lvl1pPr>
          </a:lstStyle>
          <a:p>
            <a:pPr lvl="0"/>
            <a:r>
              <a:rPr lang="en-US" dirty="0"/>
              <a:t>Author name</a:t>
            </a:r>
          </a:p>
          <a:p>
            <a:pPr lvl="0"/>
            <a:r>
              <a:rPr lang="en-US" dirty="0"/>
              <a:t>Author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hasCustomPrompt="1"/>
          </p:nvPr>
        </p:nvSpPr>
        <p:spPr>
          <a:xfrm>
            <a:off x="4790598" y="734207"/>
            <a:ext cx="5684362" cy="2923394"/>
          </a:xfrm>
        </p:spPr>
        <p:txBody>
          <a:bodyPr/>
          <a:lstStyle>
            <a:lvl1pPr>
              <a:defRPr baseline="0"/>
            </a:lvl1pPr>
          </a:lstStyle>
          <a:p>
            <a:pPr lvl="0"/>
            <a:r>
              <a:rPr lang="en-US" dirty="0"/>
              <a:t>Brief description of author and presentation.</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9103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99164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6563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and Content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136491-7820-8F48-A358-05066F1E4CE8}"/>
              </a:ext>
            </a:extLst>
          </p:cNvPr>
          <p:cNvSpPr>
            <a:spLocks noGrp="1"/>
          </p:cNvSpPr>
          <p:nvPr>
            <p:ph type="pic" sz="quarter" idx="10"/>
          </p:nvPr>
        </p:nvSpPr>
        <p:spPr>
          <a:xfrm>
            <a:off x="-1" y="0"/>
            <a:ext cx="5974077" cy="6858000"/>
          </a:xfrm>
        </p:spPr>
        <p:txBody>
          <a:bodyPr anchor="ctr"/>
          <a:lstStyle>
            <a:lvl1pPr algn="ctr">
              <a:defRPr/>
            </a:lvl1pPr>
          </a:lstStyle>
          <a:p>
            <a:r>
              <a:rPr lang="en-US" dirty="0"/>
              <a:t>Click icon to add picture</a:t>
            </a:r>
          </a:p>
        </p:txBody>
      </p:sp>
      <p:sp>
        <p:nvSpPr>
          <p:cNvPr id="10" name="Text Placeholder 11">
            <a:extLst>
              <a:ext uri="{FF2B5EF4-FFF2-40B4-BE49-F238E27FC236}">
                <a16:creationId xmlns:a16="http://schemas.microsoft.com/office/drawing/2014/main" id="{6671DC36-7913-0B4D-8487-677C5F55F9BB}"/>
              </a:ext>
            </a:extLst>
          </p:cNvPr>
          <p:cNvSpPr>
            <a:spLocks noGrp="1"/>
          </p:cNvSpPr>
          <p:nvPr>
            <p:ph type="body" sz="quarter" idx="11" hasCustomPrompt="1"/>
          </p:nvPr>
        </p:nvSpPr>
        <p:spPr>
          <a:xfrm>
            <a:off x="6319519" y="836354"/>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1" name="Text Placeholder 13">
            <a:extLst>
              <a:ext uri="{FF2B5EF4-FFF2-40B4-BE49-F238E27FC236}">
                <a16:creationId xmlns:a16="http://schemas.microsoft.com/office/drawing/2014/main" id="{46D46D19-325C-1B4E-9834-FB7AA488872A}"/>
              </a:ext>
            </a:extLst>
          </p:cNvPr>
          <p:cNvSpPr>
            <a:spLocks noGrp="1"/>
          </p:cNvSpPr>
          <p:nvPr>
            <p:ph type="body" sz="quarter" idx="12" hasCustomPrompt="1"/>
          </p:nvPr>
        </p:nvSpPr>
        <p:spPr>
          <a:xfrm>
            <a:off x="6319519" y="1258628"/>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2" name="Text Placeholder 15">
            <a:extLst>
              <a:ext uri="{FF2B5EF4-FFF2-40B4-BE49-F238E27FC236}">
                <a16:creationId xmlns:a16="http://schemas.microsoft.com/office/drawing/2014/main" id="{0EDD13E5-18C1-264F-A2AF-9AB612321F6A}"/>
              </a:ext>
            </a:extLst>
          </p:cNvPr>
          <p:cNvSpPr>
            <a:spLocks noGrp="1"/>
          </p:cNvSpPr>
          <p:nvPr>
            <p:ph type="body" sz="quarter" idx="13"/>
          </p:nvPr>
        </p:nvSpPr>
        <p:spPr>
          <a:xfrm>
            <a:off x="6299515" y="2035871"/>
            <a:ext cx="5567045" cy="26275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a:extLst>
              <a:ext uri="{FF2B5EF4-FFF2-40B4-BE49-F238E27FC236}">
                <a16:creationId xmlns:a16="http://schemas.microsoft.com/office/drawing/2014/main" id="{27BA130D-2C6E-8548-8073-1DC02762D159}"/>
              </a:ext>
            </a:extLst>
          </p:cNvPr>
          <p:cNvSpPr/>
          <p:nvPr userDrawn="1"/>
        </p:nvSpPr>
        <p:spPr>
          <a:xfrm>
            <a:off x="6319519" y="4859167"/>
            <a:ext cx="4205763" cy="1524001"/>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1">
            <a:extLst>
              <a:ext uri="{FF2B5EF4-FFF2-40B4-BE49-F238E27FC236}">
                <a16:creationId xmlns:a16="http://schemas.microsoft.com/office/drawing/2014/main" id="{0DB07ED3-4CC5-8A4A-98FB-6EBD2CA16D8C}"/>
              </a:ext>
            </a:extLst>
          </p:cNvPr>
          <p:cNvSpPr>
            <a:spLocks noGrp="1"/>
          </p:cNvSpPr>
          <p:nvPr>
            <p:ph type="body" sz="quarter" idx="14" hasCustomPrompt="1"/>
          </p:nvPr>
        </p:nvSpPr>
        <p:spPr>
          <a:xfrm>
            <a:off x="6613528" y="5128798"/>
            <a:ext cx="3535362" cy="984738"/>
          </a:xfrm>
        </p:spPr>
        <p:txBody>
          <a:bodyPr>
            <a:noAutofit/>
          </a:bodyPr>
          <a:lstStyle>
            <a:lvl1pPr marL="0" indent="0">
              <a:buNone/>
              <a:defRPr sz="1800">
                <a:solidFill>
                  <a:schemeClr val="bg2"/>
                </a:solidFill>
              </a:defRPr>
            </a:lvl1pPr>
          </a:lstStyle>
          <a:p>
            <a:pPr lvl="0"/>
            <a:r>
              <a:rPr lang="en-US" dirty="0"/>
              <a:t>Call-Outs and important copy goes here.</a:t>
            </a:r>
          </a:p>
        </p:txBody>
      </p:sp>
    </p:spTree>
    <p:extLst>
      <p:ext uri="{BB962C8B-B14F-4D97-AF65-F5344CB8AC3E}">
        <p14:creationId xmlns:p14="http://schemas.microsoft.com/office/powerpoint/2010/main" val="259956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2A29F5-4B3B-CD4A-8126-F446CFFEDFC1}"/>
              </a:ext>
            </a:extLst>
          </p:cNvPr>
          <p:cNvSpPr>
            <a:spLocks noGrp="1"/>
          </p:cNvSpPr>
          <p:nvPr>
            <p:ph type="pic" sz="quarter" idx="10"/>
          </p:nvPr>
        </p:nvSpPr>
        <p:spPr>
          <a:xfrm>
            <a:off x="1503998" y="1249363"/>
            <a:ext cx="4246562" cy="4246562"/>
          </a:xfrm>
        </p:spPr>
        <p:txBody>
          <a:bodyPr/>
          <a:lstStyle/>
          <a:p>
            <a:r>
              <a:rPr lang="en-US" dirty="0"/>
              <a:t>Click icon to add picture</a:t>
            </a:r>
          </a:p>
        </p:txBody>
      </p:sp>
      <p:sp>
        <p:nvSpPr>
          <p:cNvPr id="10" name="Text Placeholder 13">
            <a:extLst>
              <a:ext uri="{FF2B5EF4-FFF2-40B4-BE49-F238E27FC236}">
                <a16:creationId xmlns:a16="http://schemas.microsoft.com/office/drawing/2014/main" id="{F950D8FD-3C87-FD4C-98C0-AECE95625DA6}"/>
              </a:ext>
            </a:extLst>
          </p:cNvPr>
          <p:cNvSpPr>
            <a:spLocks noGrp="1"/>
          </p:cNvSpPr>
          <p:nvPr>
            <p:ph type="body" sz="quarter" idx="14" hasCustomPrompt="1"/>
          </p:nvPr>
        </p:nvSpPr>
        <p:spPr>
          <a:xfrm>
            <a:off x="6426678" y="1280160"/>
            <a:ext cx="3769042" cy="4246880"/>
          </a:xfrm>
        </p:spPr>
        <p:txBody>
          <a:bodyPr anchor="ctr">
            <a:normAutofit/>
          </a:bodyPr>
          <a:lstStyle>
            <a:lvl1pPr marL="0" indent="0">
              <a:buNone/>
              <a:defRPr sz="3600" b="1">
                <a:solidFill>
                  <a:srgbClr val="83D4EF"/>
                </a:solidFill>
              </a:defRPr>
            </a:lvl1pPr>
          </a:lstStyle>
          <a:p>
            <a:pPr lvl="0"/>
            <a:r>
              <a:rPr lang="en-US" dirty="0"/>
              <a:t>PAGE TITLE</a:t>
            </a:r>
          </a:p>
        </p:txBody>
      </p:sp>
    </p:spTree>
    <p:extLst>
      <p:ext uri="{BB962C8B-B14F-4D97-AF65-F5344CB8AC3E}">
        <p14:creationId xmlns:p14="http://schemas.microsoft.com/office/powerpoint/2010/main" val="2181262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ll out quote, divider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81F8AC-75F5-AC43-B0CD-1B397CF247AC}"/>
              </a:ext>
            </a:extLst>
          </p:cNvPr>
          <p:cNvSpPr/>
          <p:nvPr userDrawn="1"/>
        </p:nvSpPr>
        <p:spPr>
          <a:xfrm>
            <a:off x="0" y="0"/>
            <a:ext cx="12192000"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3">
            <a:extLst>
              <a:ext uri="{FF2B5EF4-FFF2-40B4-BE49-F238E27FC236}">
                <a16:creationId xmlns:a16="http://schemas.microsoft.com/office/drawing/2014/main" id="{7D58C685-B8F6-AC46-AB59-F76C6F3B1F58}"/>
              </a:ext>
            </a:extLst>
          </p:cNvPr>
          <p:cNvSpPr>
            <a:spLocks noGrp="1"/>
          </p:cNvSpPr>
          <p:nvPr>
            <p:ph type="body" sz="quarter" idx="12" hasCustomPrompt="1"/>
          </p:nvPr>
        </p:nvSpPr>
        <p:spPr>
          <a:xfrm>
            <a:off x="4371579" y="3145703"/>
            <a:ext cx="3448842" cy="566594"/>
          </a:xfrm>
        </p:spPr>
        <p:txBody>
          <a:bodyPr>
            <a:normAutofit/>
          </a:bodyPr>
          <a:lstStyle>
            <a:lvl1pPr marL="0" indent="0">
              <a:buNone/>
              <a:defRPr sz="3600" b="1">
                <a:solidFill>
                  <a:schemeClr val="bg2"/>
                </a:solidFill>
              </a:defRPr>
            </a:lvl1pPr>
          </a:lstStyle>
          <a:p>
            <a:pPr lvl="0"/>
            <a:r>
              <a:rPr lang="en-US" dirty="0"/>
              <a:t>Pull Out Quote</a:t>
            </a:r>
          </a:p>
        </p:txBody>
      </p:sp>
    </p:spTree>
    <p:extLst>
      <p:ext uri="{BB962C8B-B14F-4D97-AF65-F5344CB8AC3E}">
        <p14:creationId xmlns:p14="http://schemas.microsoft.com/office/powerpoint/2010/main" val="2663021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 title page">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6EB8A1F7-9EB9-7940-942A-8AAEDDF10FC6}"/>
              </a:ext>
            </a:extLst>
          </p:cNvPr>
          <p:cNvSpPr>
            <a:spLocks noGrp="1"/>
          </p:cNvSpPr>
          <p:nvPr>
            <p:ph type="body" sz="quarter" idx="13"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6" name="Text Placeholder 13">
            <a:extLst>
              <a:ext uri="{FF2B5EF4-FFF2-40B4-BE49-F238E27FC236}">
                <a16:creationId xmlns:a16="http://schemas.microsoft.com/office/drawing/2014/main" id="{50BF8431-02A1-FD49-94D9-6AC1E8675BFF}"/>
              </a:ext>
            </a:extLst>
          </p:cNvPr>
          <p:cNvSpPr>
            <a:spLocks noGrp="1"/>
          </p:cNvSpPr>
          <p:nvPr>
            <p:ph type="body" sz="quarter" idx="14"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7" name="Text Placeholder 15">
            <a:extLst>
              <a:ext uri="{FF2B5EF4-FFF2-40B4-BE49-F238E27FC236}">
                <a16:creationId xmlns:a16="http://schemas.microsoft.com/office/drawing/2014/main" id="{392BD3A4-3215-D44F-B0FC-D424AC41F159}"/>
              </a:ext>
            </a:extLst>
          </p:cNvPr>
          <p:cNvSpPr>
            <a:spLocks noGrp="1"/>
          </p:cNvSpPr>
          <p:nvPr>
            <p:ph type="body" sz="quarter" idx="15"/>
          </p:nvPr>
        </p:nvSpPr>
        <p:spPr>
          <a:xfrm>
            <a:off x="6345078" y="2115966"/>
            <a:ext cx="5151353" cy="3604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hart Placeholder 10">
            <a:extLst>
              <a:ext uri="{FF2B5EF4-FFF2-40B4-BE49-F238E27FC236}">
                <a16:creationId xmlns:a16="http://schemas.microsoft.com/office/drawing/2014/main" id="{FA4FA19F-F6C9-674B-BA8A-538CD6765D24}"/>
              </a:ext>
            </a:extLst>
          </p:cNvPr>
          <p:cNvSpPr>
            <a:spLocks noGrp="1"/>
          </p:cNvSpPr>
          <p:nvPr>
            <p:ph type="chart" sz="quarter" idx="16"/>
          </p:nvPr>
        </p:nvSpPr>
        <p:spPr>
          <a:xfrm>
            <a:off x="762000" y="995363"/>
            <a:ext cx="5089525" cy="4724400"/>
          </a:xfrm>
        </p:spPr>
        <p:txBody>
          <a:bodyPr/>
          <a:lstStyle/>
          <a:p>
            <a:r>
              <a:rPr lang="en-US" dirty="0"/>
              <a:t>Click icon to add chart</a:t>
            </a:r>
          </a:p>
        </p:txBody>
      </p:sp>
    </p:spTree>
    <p:extLst>
      <p:ext uri="{BB962C8B-B14F-4D97-AF65-F5344CB8AC3E}">
        <p14:creationId xmlns:p14="http://schemas.microsoft.com/office/powerpoint/2010/main" val="2541586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4235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age 1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a:lstStyle>
            <a:lvl1pPr>
              <a:defRPr b="1">
                <a:solidFill>
                  <a:srgbClr val="2E74B5">
                    <a:alpha val="65000"/>
                  </a:srgbClr>
                </a:solidFill>
                <a:latin typeface="Calibri Light" panose="020F030202020403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6697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age 2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2"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4606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2A48ACC-AF4D-6643-9901-918A2420A1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8">
            <a:extLst>
              <a:ext uri="{FF2B5EF4-FFF2-40B4-BE49-F238E27FC236}">
                <a16:creationId xmlns:a16="http://schemas.microsoft.com/office/drawing/2014/main" id="{91A0C04B-2F5B-124E-9AC1-03AAF0A9234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41845677"/>
      </p:ext>
    </p:extLst>
  </p:cSld>
  <p:clrMap bg1="lt1" tx1="dk1" bg2="lt2" tx2="dk2" accent1="accent1" accent2="accent2" accent3="accent3" accent4="accent4" accent5="accent5" accent6="accent6" hlink="hlink" folHlink="folHlink"/>
  <p:sldLayoutIdLst>
    <p:sldLayoutId id="2147483675" r:id="rId1"/>
    <p:sldLayoutId id="2147483674" r:id="rId2"/>
    <p:sldLayoutId id="2147483650" r:id="rId3"/>
    <p:sldLayoutId id="2147483656" r:id="rId4"/>
    <p:sldLayoutId id="2147483652" r:id="rId5"/>
    <p:sldLayoutId id="2147483655" r:id="rId6"/>
    <p:sldLayoutId id="2147483653" r:id="rId7"/>
    <p:sldLayoutId id="2147483676" r:id="rId8"/>
    <p:sldLayoutId id="2147483677" r:id="rId9"/>
    <p:sldLayoutId id="2147483678" r:id="rId10"/>
    <p:sldLayoutId id="2147483651" r:id="rId11"/>
    <p:sldLayoutId id="2147483649" r:id="rId12"/>
    <p:sldLayoutId id="2147483654" r:id="rId13"/>
    <p:sldLayoutId id="2147483684" r:id="rId14"/>
    <p:sldLayoutId id="2147483685" r:id="rId15"/>
    <p:sldLayoutId id="2147483686" r:id="rId16"/>
    <p:sldLayoutId id="2147483690" r:id="rId17"/>
    <p:sldLayoutId id="2147483691" r:id="rId18"/>
    <p:sldLayoutId id="2147483692" r:id="rId19"/>
    <p:sldLayoutId id="2147483693" r:id="rId20"/>
  </p:sldLayoutIdLst>
  <p:txStyles>
    <p:titleStyle>
      <a:lvl1pPr eaLnBrk="1" hangingPunct="1">
        <a:defRPr sz="3600" b="1">
          <a:solidFill>
            <a:srgbClr val="2E74B5"/>
          </a:solidFill>
          <a:latin typeface="Calibri Light" panose="020F0302020204030204" pitchFamily="34" charset="0"/>
          <a:ea typeface="+mj-ea"/>
          <a:cs typeface="Arial" panose="020B0604020202020204" pitchFamily="34" charset="0"/>
        </a:defRPr>
      </a:lvl1pPr>
    </p:titleStyle>
    <p:bodyStyle>
      <a:lvl1pPr marL="0" indent="0" eaLnBrk="1" hangingPunct="1">
        <a:buClr>
          <a:schemeClr val="tx2"/>
        </a:buClr>
        <a:buFont typeface="Wingdings" pitchFamily="2" charset="2"/>
        <a:buNone/>
        <a:defRPr sz="3000" b="0" i="0">
          <a:solidFill>
            <a:srgbClr val="4C4C4C"/>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hyperlink" Target="https://www.cpsc.gov/business--manufacturing/business-education/tracking-label/faq-tracking-labels-on-childrens-products/" TargetMode="External"/><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hyperlink" Target="http://www.cpsc.gov/TrackingLabe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hyperlink" Target="https://cpsc.gov/Business--Manufacturing/Business-Education/Durable-Infant-or-Toddler-Products/FAQs-Durable-Infant-or-Toddler-Product-Consumer-Registratio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hyperlink" Target="https://www.ecfr.gov/cgi-bin/text-idx?SID=455595d1c292784188091ad2af053dca&amp;mc=true&amp;node=se16.2.1500_191&amp;rgn=div8" TargetMode="External"/><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34.jpe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hyperlink" Target="http://www.cpsc.gov/labsearch" TargetMode="External"/><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hyperlink" Target="http://www.cpsc.gov/CPC" TargetMode="External"/><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hyperlink" Target="mailto:CPSCinChina@CPSC.GOV" TargetMode="External"/><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hyperlink" Target="https://www.cpsc.gov/zh-CN/Business--Manufacturing/Business-Education" TargetMode="External"/><Relationship Id="rId2" Type="http://schemas.openxmlformats.org/officeDocument/2006/relationships/image" Target="../media/image38.png"/><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www.cpsc.gov/s3fs-public/HandbookforManufacturingChinese.pdf" TargetMode="External"/><Relationship Id="rId7"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hyperlink" Target="https://www.cpsc.gov/s3fs-public/RegulatedProductsHandbook.pdf" TargetMode="External"/><Relationship Id="rId5" Type="http://schemas.openxmlformats.org/officeDocument/2006/relationships/hyperlink" Target="https://www.cpsc.gov/s3fs-public/THE%20REGULATED%20PRODUCT%20HANDBOOK_050613%20CHN%20Final_0.pdf" TargetMode="External"/><Relationship Id="rId4" Type="http://schemas.openxmlformats.org/officeDocument/2006/relationships/hyperlink" Target="https://www.cpsc.gov/s3fs-public/pdfs/blk_pdf_handbookenglishaug05.pdf"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govinfo.gov/content/pkg/CFR-2017-title16-vol2/pdf/CFR-2017-title16-vol2.pdf" TargetMode="External"/><Relationship Id="rId7"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42.jpeg"/><Relationship Id="rId5" Type="http://schemas.openxmlformats.org/officeDocument/2006/relationships/hyperlink" Target="https://www.cpsc.gov/s3fs-public/Flammability%20of%20Clothing%20Textiles%20Test%20Manual_1610.pdf" TargetMode="External"/><Relationship Id="rId4" Type="http://schemas.openxmlformats.org/officeDocument/2006/relationships/hyperlink" Target="https://www.cpsc.gov/s3fs-public/Laboratory-test-manual-16-CFR-Part-1610-Ch.pdf?MhtbUWNy6jmOPx9b6f.RErt.n.2n_d_h"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cpsc.gov/LabSearch" TargetMode="External"/><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hyperlink" Target="http://business.cpsc.gov/"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45.jpe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7.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www.cpsc.gov/Business--Manufacturing/Business-Education/Business-Guidance/Carriages-and-Strollers/" TargetMode="External"/><Relationship Id="rId2" Type="http://schemas.openxmlformats.org/officeDocument/2006/relationships/hyperlink" Target="https://www.federalregister.gov/d/2019-16524" TargetMode="External"/><Relationship Id="rId1" Type="http://schemas.openxmlformats.org/officeDocument/2006/relationships/slideLayout" Target="../slideLayouts/slideLayout12.xml"/><Relationship Id="rId4" Type="http://schemas.openxmlformats.org/officeDocument/2006/relationships/hyperlink" Target="https://business.cpsc.gov/robot/decision/viewreport/6-82.30-82"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mailto:CPSCinChina@cpsc.gov"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 Target="slide9.xml"/><Relationship Id="rId7" Type="http://schemas.openxmlformats.org/officeDocument/2006/relationships/slide" Target="slide21.xml"/><Relationship Id="rId12" Type="http://schemas.openxmlformats.org/officeDocument/2006/relationships/slide" Target="slide38.xml"/><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slide" Target="slide17.xml"/><Relationship Id="rId11" Type="http://schemas.openxmlformats.org/officeDocument/2006/relationships/slide" Target="slide37.xml"/><Relationship Id="rId5" Type="http://schemas.openxmlformats.org/officeDocument/2006/relationships/slide" Target="slide13.xml"/><Relationship Id="rId10" Type="http://schemas.openxmlformats.org/officeDocument/2006/relationships/slide" Target="slide35.xml"/><Relationship Id="rId4" Type="http://schemas.openxmlformats.org/officeDocument/2006/relationships/slide" Target="slide10.xml"/><Relationship Id="rId9" Type="http://schemas.openxmlformats.org/officeDocument/2006/relationships/slide" Target="slide33.xml"/></Relationships>
</file>

<file path=ppt/slides/_rels/slide9.xml.rels><?xml version="1.0" encoding="UTF-8" standalone="yes"?>
<Relationships xmlns="http://schemas.openxmlformats.org/package/2006/relationships"><Relationship Id="rId3" Type="http://schemas.openxmlformats.org/officeDocument/2006/relationships/hyperlink" Target="https://www.astm.org/DATABASE.CART/HISTORICAL/F833-13B.htm" TargetMode="External"/><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hyperlink" Target="https://www.astm.org/Standards/F833.htm" TargetMode="External"/><Relationship Id="rId4" Type="http://schemas.openxmlformats.org/officeDocument/2006/relationships/hyperlink" Target="https://www.ecfr.gov/cgi-bin/text-idx?SID=2fb2a1c6bd35c962d248d6d576d530b0&amp;mc=true&amp;tpl=/ecfrbrowse/Title16/16cfr1227_main_02.tp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0199" y="365126"/>
            <a:ext cx="11609252" cy="940043"/>
          </a:xfrm>
        </p:spPr>
        <p:txBody>
          <a:bodyPr>
            <a:normAutofit fontScale="90000"/>
          </a:bodyPr>
          <a:lstStyle/>
          <a:p>
            <a:pPr algn="l"/>
            <a:r>
              <a:rPr lang="en-US" sz="2800" dirty="0"/>
              <a:t>Video: Welcome to the 2020 CPSC Podcast Series-Overview of U.S. Strollers and Carriages Requirements </a:t>
            </a:r>
          </a:p>
        </p:txBody>
      </p:sp>
      <p:pic>
        <p:nvPicPr>
          <p:cNvPr id="4" name="Rich O'Brien Welcome">
            <a:hlinkClick r:id="" action="ppaction://media"/>
          </p:cNvPr>
          <p:cNvPicPr>
            <a:picLocks noChangeAspect="1"/>
          </p:cNvPicPr>
          <p:nvPr>
            <a:videoFile r:link="rId1"/>
            <p:extLst>
              <p:ext uri="{DAA4B4D4-6D71-4841-9C94-3DE7FCFB9230}">
                <p14:media xmlns:p14="http://schemas.microsoft.com/office/powerpoint/2010/main" r:embed="rId2">
                  <p14:trim st="33"/>
                </p14:media>
              </p:ext>
            </p:extLst>
          </p:nvPr>
        </p:nvPicPr>
        <p:blipFill>
          <a:blip r:embed="rId5"/>
          <a:stretch>
            <a:fillRect/>
          </a:stretch>
        </p:blipFill>
        <p:spPr>
          <a:xfrm>
            <a:off x="1662831" y="1307244"/>
            <a:ext cx="8667261" cy="4875334"/>
          </a:xfrm>
          <a:prstGeom prst="rect">
            <a:avLst/>
          </a:prstGeom>
          <a:noFill/>
          <a:ln>
            <a:noFill/>
          </a:ln>
        </p:spPr>
      </p:pic>
    </p:spTree>
    <p:extLst>
      <p:ext uri="{BB962C8B-B14F-4D97-AF65-F5344CB8AC3E}">
        <p14:creationId xmlns:p14="http://schemas.microsoft.com/office/powerpoint/2010/main" val="1758572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10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uFill>
                  <a:solidFill>
                    <a:srgbClr val="00B0F0"/>
                  </a:solidFill>
                </a:uFill>
                <a:cs typeface="Calibri" pitchFamily="34" charset="0"/>
              </a:rPr>
              <a:t>Defining Carriages &amp; Strollers</a:t>
            </a:r>
          </a:p>
        </p:txBody>
      </p:sp>
      <p:sp>
        <p:nvSpPr>
          <p:cNvPr id="3" name="Content Placeholder 2"/>
          <p:cNvSpPr>
            <a:spLocks noGrp="1"/>
          </p:cNvSpPr>
          <p:nvPr>
            <p:ph idx="1"/>
          </p:nvPr>
        </p:nvSpPr>
        <p:spPr>
          <a:noFill/>
          <a:ln w="38100">
            <a:noFill/>
          </a:ln>
          <a:effectLst/>
        </p:spPr>
        <p:style>
          <a:lnRef idx="3">
            <a:schemeClr val="lt1"/>
          </a:lnRef>
          <a:fillRef idx="1">
            <a:schemeClr val="accent3"/>
          </a:fillRef>
          <a:effectRef idx="1">
            <a:schemeClr val="accent3"/>
          </a:effectRef>
          <a:fontRef idx="minor">
            <a:schemeClr val="lt1"/>
          </a:fontRef>
        </p:style>
        <p:txBody>
          <a:bodyPr>
            <a:noAutofit/>
          </a:bodyPr>
          <a:lstStyle/>
          <a:p>
            <a:pPr marL="457200" indent="-457200">
              <a:buFont typeface="Arial" panose="020B0604020202020204" pitchFamily="34" charset="0"/>
              <a:buChar char="•"/>
            </a:pPr>
            <a:r>
              <a:rPr lang="en-US" sz="2400" b="1" dirty="0">
                <a:solidFill>
                  <a:srgbClr val="4C4C4C"/>
                </a:solidFill>
                <a:latin typeface="Arial" panose="020B0604020202020204" pitchFamily="34" charset="0"/>
                <a:cs typeface="Arial" panose="020B0604020202020204" pitchFamily="34" charset="0"/>
              </a:rPr>
              <a:t>Carriage Definition – ASTM F833-19</a:t>
            </a:r>
          </a:p>
          <a:p>
            <a:pPr marL="800100" lvl="1" indent="-342900">
              <a:buFont typeface="Wingdings" panose="05000000000000000000" pitchFamily="2" charset="2"/>
              <a:buChar char="Ø"/>
            </a:pPr>
            <a:r>
              <a:rPr lang="en-US" sz="2000" dirty="0">
                <a:solidFill>
                  <a:srgbClr val="00246A"/>
                </a:solidFill>
                <a:latin typeface="Arial" panose="020B0604020202020204" pitchFamily="34" charset="0"/>
                <a:cs typeface="Arial" panose="020B0604020202020204" pitchFamily="34" charset="0"/>
              </a:rPr>
              <a:t>“[W]heeled vehicle generally used for the </a:t>
            </a:r>
            <a:r>
              <a:rPr lang="en-US" sz="2000" b="1" u="sng" dirty="0">
                <a:solidFill>
                  <a:srgbClr val="00246A"/>
                </a:solidFill>
                <a:latin typeface="Arial" panose="020B0604020202020204" pitchFamily="34" charset="0"/>
                <a:cs typeface="Arial" panose="020B0604020202020204" pitchFamily="34" charset="0"/>
              </a:rPr>
              <a:t>transport of an infant</a:t>
            </a:r>
            <a:r>
              <a:rPr lang="en-US" sz="2000" b="1" dirty="0">
                <a:solidFill>
                  <a:srgbClr val="00246A"/>
                </a:solidFill>
                <a:latin typeface="Arial" panose="020B0604020202020204" pitchFamily="34" charset="0"/>
                <a:cs typeface="Arial" panose="020B0604020202020204" pitchFamily="34" charset="0"/>
              </a:rPr>
              <a:t> </a:t>
            </a:r>
            <a:r>
              <a:rPr lang="en-US" sz="2000" dirty="0">
                <a:solidFill>
                  <a:srgbClr val="00246A"/>
                </a:solidFill>
                <a:latin typeface="Arial" panose="020B0604020202020204" pitchFamily="34" charset="0"/>
                <a:cs typeface="Arial" panose="020B0604020202020204" pitchFamily="34" charset="0"/>
              </a:rPr>
              <a:t>who is </a:t>
            </a:r>
            <a:r>
              <a:rPr lang="en-US" sz="2000" b="1" u="sng" dirty="0">
                <a:solidFill>
                  <a:srgbClr val="00246A"/>
                </a:solidFill>
                <a:latin typeface="Arial" panose="020B0604020202020204" pitchFamily="34" charset="0"/>
                <a:cs typeface="Arial" panose="020B0604020202020204" pitchFamily="34" charset="0"/>
              </a:rPr>
              <a:t>generally in a lying down position</a:t>
            </a:r>
            <a:r>
              <a:rPr lang="en-US" sz="2000" dirty="0">
                <a:solidFill>
                  <a:srgbClr val="00246A"/>
                </a:solidFill>
                <a:latin typeface="Arial" panose="020B0604020202020204" pitchFamily="34" charset="0"/>
                <a:cs typeface="Arial" panose="020B0604020202020204" pitchFamily="34" charset="0"/>
              </a:rPr>
              <a:t>. The motive power is supplied by a person or persons pushing or pulling on a handle attached to the vehicle. A carriage may be capable of being folded for storage.”</a:t>
            </a:r>
          </a:p>
          <a:p>
            <a:pPr marL="800100" lvl="1" indent="-342900">
              <a:buFont typeface="Arial" panose="020B0604020202020204" pitchFamily="34" charset="0"/>
              <a:buChar char="•"/>
            </a:pPr>
            <a:endParaRPr lang="en-US" sz="2000" dirty="0">
              <a:solidFill>
                <a:srgbClr val="00246A"/>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b="1" dirty="0">
                <a:solidFill>
                  <a:srgbClr val="4C4C4C"/>
                </a:solidFill>
                <a:latin typeface="Arial" panose="020B0604020202020204" pitchFamily="34" charset="0"/>
                <a:cs typeface="Arial" panose="020B0604020202020204" pitchFamily="34" charset="0"/>
              </a:rPr>
              <a:t>Stroller Definition – ASTM F833-19</a:t>
            </a:r>
          </a:p>
          <a:p>
            <a:pPr marL="800100" lvl="1" indent="-342900">
              <a:buFont typeface="Wingdings" panose="05000000000000000000" pitchFamily="2" charset="2"/>
              <a:buChar char="Ø"/>
            </a:pPr>
            <a:r>
              <a:rPr lang="en-US" sz="2000" dirty="0">
                <a:solidFill>
                  <a:srgbClr val="00246A"/>
                </a:solidFill>
                <a:latin typeface="Arial" panose="020B0604020202020204" pitchFamily="34" charset="0"/>
                <a:cs typeface="Arial" panose="020B0604020202020204" pitchFamily="34" charset="0"/>
              </a:rPr>
              <a:t>“[W]heeled vehicle for the transport of infants or children </a:t>
            </a:r>
            <a:r>
              <a:rPr lang="en-US" sz="2000" b="1" u="sng" dirty="0">
                <a:solidFill>
                  <a:srgbClr val="00246A"/>
                </a:solidFill>
                <a:latin typeface="Arial" panose="020B0604020202020204" pitchFamily="34" charset="0"/>
                <a:cs typeface="Arial" panose="020B0604020202020204" pitchFamily="34" charset="0"/>
              </a:rPr>
              <a:t>generally in a sitting-up or semi-reclined position</a:t>
            </a:r>
            <a:r>
              <a:rPr lang="en-US" sz="2000" dirty="0">
                <a:solidFill>
                  <a:srgbClr val="00246A"/>
                </a:solidFill>
                <a:latin typeface="Arial" panose="020B0604020202020204" pitchFamily="34" charset="0"/>
                <a:cs typeface="Arial" panose="020B0604020202020204" pitchFamily="34" charset="0"/>
              </a:rPr>
              <a:t>. The motive power is supplied by a person moving at a walking rate while pushing on a handle attached to the stroller. A stroller generally is capable of being folded for storage. Strollers </a:t>
            </a:r>
            <a:r>
              <a:rPr lang="en-US" sz="2000" b="1" u="sng" dirty="0">
                <a:solidFill>
                  <a:srgbClr val="00246A"/>
                </a:solidFill>
                <a:latin typeface="Arial" panose="020B0604020202020204" pitchFamily="34" charset="0"/>
                <a:cs typeface="Arial" panose="020B0604020202020204" pitchFamily="34" charset="0"/>
              </a:rPr>
              <a:t>normally are used for children from infancy to 36 months of age</a:t>
            </a:r>
            <a:r>
              <a:rPr lang="en-US" sz="2000" dirty="0">
                <a:solidFill>
                  <a:srgbClr val="00246A"/>
                </a:solidFill>
                <a:latin typeface="Arial" panose="020B0604020202020204" pitchFamily="34" charset="0"/>
                <a:cs typeface="Arial" panose="020B0604020202020204" pitchFamily="34" charset="0"/>
              </a:rPr>
              <a:t>.”</a:t>
            </a:r>
          </a:p>
          <a:p>
            <a:pPr>
              <a:buFont typeface="Wingdings" panose="05000000000000000000" pitchFamily="2" charset="2"/>
              <a:buChar char="v"/>
            </a:pPr>
            <a:endParaRPr lang="en-US" dirty="0">
              <a:solidFill>
                <a:srgbClr val="00246A"/>
              </a:solidFill>
              <a:latin typeface="Calibri" panose="020F0502020204030204" pitchFamily="34" charset="0"/>
            </a:endParaRPr>
          </a:p>
          <a:p>
            <a:pPr lvl="1"/>
            <a:endParaRPr lang="en-US" sz="1400" dirty="0">
              <a:solidFill>
                <a:srgbClr val="00246A"/>
              </a:solidFill>
              <a:latin typeface="Calibri" panose="020F0502020204030204" pitchFamily="34" charset="0"/>
            </a:endParaRPr>
          </a:p>
          <a:p>
            <a:pPr lvl="1"/>
            <a:endParaRPr lang="en-US" sz="1200" dirty="0">
              <a:solidFill>
                <a:srgbClr val="00246A"/>
              </a:solidFill>
              <a:latin typeface="Calibri" panose="020F0502020204030204" pitchFamily="34" charset="0"/>
            </a:endParaRPr>
          </a:p>
          <a:p>
            <a:pPr lvl="1"/>
            <a:endParaRPr lang="en-US" sz="3000" dirty="0">
              <a:solidFill>
                <a:srgbClr val="00246A"/>
              </a:solidFill>
              <a:latin typeface="Calibri" panose="020F0502020204030204" pitchFamily="34" charset="0"/>
            </a:endParaRPr>
          </a:p>
          <a:p>
            <a:pPr lvl="1"/>
            <a:endParaRPr lang="en-US" sz="2200" dirty="0">
              <a:solidFill>
                <a:srgbClr val="00246A"/>
              </a:solidFill>
              <a:latin typeface="Calibri" panose="020F0502020204030204" pitchFamily="34" charset="0"/>
            </a:endParaRPr>
          </a:p>
          <a:p>
            <a:pPr lvl="1"/>
            <a:endParaRPr lang="en-US" dirty="0">
              <a:solidFill>
                <a:srgbClr val="00246A"/>
              </a:solidFill>
              <a:latin typeface="Calibri" panose="020F0502020204030204" pitchFamily="34" charset="0"/>
              <a:ea typeface="SimSun" pitchFamily="2" charset="-122"/>
            </a:endParaRPr>
          </a:p>
          <a:p>
            <a:pPr marL="971550" lvl="1" indent="-514350">
              <a:buFont typeface="Wingdings" panose="05000000000000000000" pitchFamily="2" charset="2"/>
              <a:buChar char="v"/>
            </a:pPr>
            <a:endParaRPr lang="en-US" dirty="0">
              <a:solidFill>
                <a:srgbClr val="00246A"/>
              </a:solidFill>
              <a:latin typeface="Calibri" panose="020F0502020204030204" pitchFamily="34" charset="0"/>
              <a:ea typeface="SimSun" pitchFamily="2" charset="-122"/>
            </a:endParaRPr>
          </a:p>
          <a:p>
            <a:endParaRPr lang="en-US" sz="2400" dirty="0">
              <a:solidFill>
                <a:srgbClr val="002060"/>
              </a:solidFill>
              <a:latin typeface="Calibri" panose="020F0502020204030204" pitchFamily="34" charset="0"/>
            </a:endParaRPr>
          </a:p>
          <a:p>
            <a:endParaRPr lang="en-US" sz="2400" dirty="0">
              <a:solidFill>
                <a:srgbClr val="002060"/>
              </a:solidFill>
              <a:latin typeface="Calibri" panose="020F0502020204030204" pitchFamily="34" charset="0"/>
            </a:endParaRPr>
          </a:p>
        </p:txBody>
      </p:sp>
    </p:spTree>
    <p:extLst>
      <p:ext uri="{BB962C8B-B14F-4D97-AF65-F5344CB8AC3E}">
        <p14:creationId xmlns:p14="http://schemas.microsoft.com/office/powerpoint/2010/main" val="1721325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uFill>
                  <a:solidFill>
                    <a:srgbClr val="00B0F0"/>
                  </a:solidFill>
                </a:uFill>
                <a:cs typeface="Calibri" pitchFamily="34" charset="0"/>
              </a:rPr>
              <a:t>Examples of Carriages &amp; Strollers </a:t>
            </a:r>
          </a:p>
        </p:txBody>
      </p:sp>
      <p:sp>
        <p:nvSpPr>
          <p:cNvPr id="3" name="Content Placeholder 2"/>
          <p:cNvSpPr>
            <a:spLocks noGrp="1"/>
          </p:cNvSpPr>
          <p:nvPr>
            <p:ph idx="4294967295"/>
          </p:nvPr>
        </p:nvSpPr>
        <p:spPr>
          <a:xfrm>
            <a:off x="0" y="1279525"/>
            <a:ext cx="8686800" cy="5102225"/>
          </a:xfrm>
          <a:noFill/>
          <a:ln w="38100">
            <a:noFill/>
          </a:ln>
          <a:effectLst/>
        </p:spPr>
        <p:style>
          <a:lnRef idx="3">
            <a:schemeClr val="lt1"/>
          </a:lnRef>
          <a:fillRef idx="1">
            <a:schemeClr val="accent3"/>
          </a:fillRef>
          <a:effectRef idx="1">
            <a:schemeClr val="accent3"/>
          </a:effectRef>
          <a:fontRef idx="minor">
            <a:schemeClr val="lt1"/>
          </a:fontRef>
        </p:style>
        <p:txBody>
          <a:bodyPr>
            <a:noAutofit/>
          </a:bodyPr>
          <a:lstStyle/>
          <a:p>
            <a:endParaRPr lang="en-US" sz="3400" dirty="0">
              <a:solidFill>
                <a:srgbClr val="00246A"/>
              </a:solidFill>
              <a:latin typeface="Calibri" panose="020F0502020204030204" pitchFamily="34" charset="0"/>
            </a:endParaRPr>
          </a:p>
          <a:p>
            <a:pPr lvl="1"/>
            <a:endParaRPr lang="en-US" sz="2200" dirty="0">
              <a:solidFill>
                <a:srgbClr val="00246A"/>
              </a:solidFill>
              <a:latin typeface="Calibri" panose="020F0502020204030204" pitchFamily="34" charset="0"/>
            </a:endParaRPr>
          </a:p>
          <a:p>
            <a:pPr lvl="1"/>
            <a:endParaRPr lang="en-US" dirty="0">
              <a:solidFill>
                <a:srgbClr val="00246A"/>
              </a:solidFill>
              <a:latin typeface="Calibri" panose="020F0502020204030204" pitchFamily="34" charset="0"/>
              <a:ea typeface="SimSun" pitchFamily="2" charset="-122"/>
            </a:endParaRPr>
          </a:p>
          <a:p>
            <a:pPr marL="971550" lvl="1" indent="-514350">
              <a:buFont typeface="Wingdings" panose="05000000000000000000" pitchFamily="2" charset="2"/>
              <a:buChar char="v"/>
            </a:pPr>
            <a:endParaRPr lang="en-US" dirty="0">
              <a:solidFill>
                <a:srgbClr val="00246A"/>
              </a:solidFill>
              <a:latin typeface="Calibri" panose="020F0502020204030204" pitchFamily="34" charset="0"/>
              <a:ea typeface="SimSun" pitchFamily="2" charset="-122"/>
            </a:endParaRPr>
          </a:p>
          <a:p>
            <a:endParaRPr lang="en-US" sz="2400" dirty="0">
              <a:solidFill>
                <a:srgbClr val="002060"/>
              </a:solidFill>
              <a:latin typeface="Calibri" panose="020F0502020204030204" pitchFamily="34" charset="0"/>
            </a:endParaRPr>
          </a:p>
          <a:p>
            <a:endParaRPr lang="en-US" sz="2400" dirty="0">
              <a:solidFill>
                <a:srgbClr val="002060"/>
              </a:solidFill>
              <a:latin typeface="Calibri" panose="020F0502020204030204" pitchFamily="34" charset="0"/>
            </a:endParaRPr>
          </a:p>
        </p:txBody>
      </p:sp>
      <p:sp>
        <p:nvSpPr>
          <p:cNvPr id="14" name="TextBox 13"/>
          <p:cNvSpPr txBox="1"/>
          <p:nvPr/>
        </p:nvSpPr>
        <p:spPr>
          <a:xfrm>
            <a:off x="2449830" y="6166346"/>
            <a:ext cx="8001000" cy="276999"/>
          </a:xfrm>
          <a:prstGeom prst="rect">
            <a:avLst/>
          </a:prstGeom>
          <a:noFill/>
        </p:spPr>
        <p:txBody>
          <a:bodyPr wrap="square" rtlCol="0">
            <a:spAutoFit/>
          </a:bodyPr>
          <a:lstStyle/>
          <a:p>
            <a:pPr algn="ctr"/>
            <a:r>
              <a:rPr lang="en-US" sz="1200" dirty="0">
                <a:solidFill>
                  <a:srgbClr val="00246A"/>
                </a:solidFill>
                <a:latin typeface="Calibri" panose="020F0502020204030204" pitchFamily="34" charset="0"/>
              </a:rPr>
              <a:t>*Photos are for illustration purposes only and not meant as an endorsement of the products shown. </a:t>
            </a:r>
          </a:p>
        </p:txBody>
      </p:sp>
      <p:grpSp>
        <p:nvGrpSpPr>
          <p:cNvPr id="9" name="Group 6"/>
          <p:cNvGrpSpPr>
            <a:grpSpLocks/>
          </p:cNvGrpSpPr>
          <p:nvPr/>
        </p:nvGrpSpPr>
        <p:grpSpPr bwMode="auto">
          <a:xfrm>
            <a:off x="833120" y="1536066"/>
            <a:ext cx="2286000" cy="1806575"/>
            <a:chOff x="533400" y="1524000"/>
            <a:chExt cx="2286000" cy="1806840"/>
          </a:xfrm>
        </p:grpSpPr>
        <p:grpSp>
          <p:nvGrpSpPr>
            <p:cNvPr id="10" name="Group 3"/>
            <p:cNvGrpSpPr>
              <a:grpSpLocks/>
            </p:cNvGrpSpPr>
            <p:nvPr/>
          </p:nvGrpSpPr>
          <p:grpSpPr bwMode="auto">
            <a:xfrm>
              <a:off x="614362" y="1567657"/>
              <a:ext cx="2117938" cy="1763183"/>
              <a:chOff x="614362" y="1567657"/>
              <a:chExt cx="2117938" cy="1763183"/>
            </a:xfrm>
          </p:grpSpPr>
          <p:pic>
            <p:nvPicPr>
              <p:cNvPr id="12" name="Picture 16" descr="C:\Users\rbalcisinha\Documents\Strollers\Pictures\ChiccoCortinoFolded.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390" y="1567657"/>
                <a:ext cx="1057910" cy="176318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17" descr="C:\Users\rbalcisinha\Documents\Strollers\Pictures\ChiccoCortinoOp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362" y="1572419"/>
                <a:ext cx="1057275" cy="1676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11" name="Rectangle 10"/>
            <p:cNvSpPr/>
            <p:nvPr/>
          </p:nvSpPr>
          <p:spPr>
            <a:xfrm>
              <a:off x="533400" y="1524000"/>
              <a:ext cx="2286000" cy="1806840"/>
            </a:xfrm>
            <a:prstGeom prst="rect">
              <a:avLst/>
            </a:prstGeom>
            <a:noFill/>
            <a:ln w="9525">
              <a:no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8" name="TextBox 9"/>
          <p:cNvSpPr txBox="1">
            <a:spLocks noChangeArrowheads="1"/>
          </p:cNvSpPr>
          <p:nvPr/>
        </p:nvSpPr>
        <p:spPr bwMode="auto">
          <a:xfrm>
            <a:off x="833121" y="3342640"/>
            <a:ext cx="2198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solidFill>
                  <a:srgbClr val="00246A"/>
                </a:solidFill>
              </a:rPr>
              <a:t>Full-size 2D Stroller</a:t>
            </a:r>
          </a:p>
        </p:txBody>
      </p:sp>
      <p:pic>
        <p:nvPicPr>
          <p:cNvPr id="19" name="Picture 13" descr="C:\Users\rbalcisinha\Documents\Strollers\Pictures\maclaren Twin techno.jpg"/>
          <p:cNvPicPr>
            <a:picLocks noChangeAspect="1" noChangeArrowheads="1"/>
          </p:cNvPicPr>
          <p:nvPr/>
        </p:nvPicPr>
        <p:blipFill rotWithShape="1">
          <a:blip r:embed="rId5"/>
          <a:srcRect l="9119" r="6824"/>
          <a:stretch/>
        </p:blipFill>
        <p:spPr bwMode="auto">
          <a:xfrm>
            <a:off x="3929063" y="3757614"/>
            <a:ext cx="2090737" cy="1997075"/>
          </a:xfrm>
          <a:prstGeom prst="rect">
            <a:avLst/>
          </a:prstGeom>
          <a:noFill/>
          <a:ln w="9525">
            <a:noFill/>
            <a:miter lim="800000"/>
            <a:headEnd/>
            <a:tailEnd/>
          </a:ln>
          <a:scene3d>
            <a:camera prst="orthographicFront"/>
            <a:lightRig rig="threePt" dir="t"/>
          </a:scene3d>
          <a:sp3d/>
          <a:extLst>
            <a:ext uri="{909E8E84-426E-40DD-AFC4-6F175D3DCCD1}">
              <a14:hiddenFill xmlns:a14="http://schemas.microsoft.com/office/drawing/2010/main">
                <a:solidFill>
                  <a:srgbClr val="FFFFFF"/>
                </a:solidFill>
              </a14:hiddenFill>
            </a:ext>
          </a:extLst>
        </p:spPr>
      </p:pic>
      <p:grpSp>
        <p:nvGrpSpPr>
          <p:cNvPr id="20" name="Group 3"/>
          <p:cNvGrpSpPr>
            <a:grpSpLocks/>
          </p:cNvGrpSpPr>
          <p:nvPr/>
        </p:nvGrpSpPr>
        <p:grpSpPr bwMode="auto">
          <a:xfrm>
            <a:off x="8896668" y="3754438"/>
            <a:ext cx="1776413" cy="1981200"/>
            <a:chOff x="6302375" y="1346200"/>
            <a:chExt cx="1862138" cy="2165350"/>
          </a:xfrm>
        </p:grpSpPr>
        <p:pic>
          <p:nvPicPr>
            <p:cNvPr id="21" name="Picture 16" descr="C:\Users\rbalcisinha\Documents\Strollers\Pictures\SchwinnJogging.jpg"/>
            <p:cNvPicPr>
              <a:picLocks noChangeAspect="1" noChangeArrowheads="1"/>
            </p:cNvPicPr>
            <p:nvPr/>
          </p:nvPicPr>
          <p:blipFill>
            <a:blip r:embed="rId6"/>
            <a:srcRect/>
            <a:stretch>
              <a:fillRect/>
            </a:stretch>
          </p:blipFill>
          <p:spPr bwMode="auto">
            <a:xfrm>
              <a:off x="6302375" y="1346200"/>
              <a:ext cx="1862138" cy="21653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2" name="Picture 16" descr="C:\Users\rbalcisinha\Documents\Strollers\Pictures\SchwinnJogging.jpg"/>
            <p:cNvPicPr>
              <a:picLocks noChangeAspect="1" noChangeArrowheads="1"/>
            </p:cNvPicPr>
            <p:nvPr/>
          </p:nvPicPr>
          <p:blipFill>
            <a:blip r:embed="rId7">
              <a:extLst>
                <a:ext uri="{28A0092B-C50C-407E-A947-70E740481C1C}">
                  <a14:useLocalDpi xmlns:a14="http://schemas.microsoft.com/office/drawing/2010/main" val="0"/>
                </a:ext>
              </a:extLst>
            </a:blip>
            <a:srcRect l="26718" t="52702" r="68266" b="39680"/>
            <a:stretch>
              <a:fillRect/>
            </a:stretch>
          </p:blipFill>
          <p:spPr bwMode="auto">
            <a:xfrm rot="307586">
              <a:off x="6866508" y="2520832"/>
              <a:ext cx="254608" cy="16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15" descr="C:\Users\rbalcisinha\Documents\Strollers\Pictures\Bye-Bye Buggy.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0330" y="3754438"/>
            <a:ext cx="2012950" cy="1981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nvGrpSpPr>
          <p:cNvPr id="24" name="Group 7"/>
          <p:cNvGrpSpPr>
            <a:grpSpLocks/>
          </p:cNvGrpSpPr>
          <p:nvPr/>
        </p:nvGrpSpPr>
        <p:grpSpPr bwMode="auto">
          <a:xfrm>
            <a:off x="3992880" y="1480186"/>
            <a:ext cx="3022600" cy="1781175"/>
            <a:chOff x="3324225" y="1631157"/>
            <a:chExt cx="2962275" cy="1543050"/>
          </a:xfrm>
        </p:grpSpPr>
        <p:pic>
          <p:nvPicPr>
            <p:cNvPr id="25" name="Picture 18" descr="C:\Users\rbalcisinha\Documents\Strollers\Pictures\JoovyGrooveFoldedUnfolded.jpg"/>
            <p:cNvPicPr>
              <a:picLocks noChangeAspect="1" noChangeArrowheads="1"/>
            </p:cNvPicPr>
            <p:nvPr/>
          </p:nvPicPr>
          <p:blipFill>
            <a:blip r:embed="rId9"/>
            <a:srcRect/>
            <a:stretch>
              <a:fillRect/>
            </a:stretch>
          </p:blipFill>
          <p:spPr bwMode="auto">
            <a:xfrm>
              <a:off x="3324225" y="1631157"/>
              <a:ext cx="2962275" cy="154305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6" name="Parallelogram 25"/>
            <p:cNvSpPr/>
            <p:nvPr/>
          </p:nvSpPr>
          <p:spPr>
            <a:xfrm rot="913874">
              <a:off x="3512131" y="2552586"/>
              <a:ext cx="305347" cy="99019"/>
            </a:xfrm>
            <a:prstGeom prst="parallelogram">
              <a:avLst/>
            </a:prstGeom>
            <a:solidFill>
              <a:srgbClr val="142F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27" name="Group 8"/>
          <p:cNvGrpSpPr>
            <a:grpSpLocks/>
          </p:cNvGrpSpPr>
          <p:nvPr/>
        </p:nvGrpSpPr>
        <p:grpSpPr bwMode="auto">
          <a:xfrm>
            <a:off x="9910128" y="1524001"/>
            <a:ext cx="1382713" cy="1782763"/>
            <a:chOff x="7670762" y="1466455"/>
            <a:chExt cx="1382712" cy="1806839"/>
          </a:xfrm>
        </p:grpSpPr>
        <p:grpSp>
          <p:nvGrpSpPr>
            <p:cNvPr id="28" name="Group 2"/>
            <p:cNvGrpSpPr>
              <a:grpSpLocks/>
            </p:cNvGrpSpPr>
            <p:nvPr/>
          </p:nvGrpSpPr>
          <p:grpSpPr bwMode="auto">
            <a:xfrm>
              <a:off x="7670762" y="1608667"/>
              <a:ext cx="1382712" cy="1620838"/>
              <a:chOff x="2362200" y="2030412"/>
              <a:chExt cx="1635125" cy="1743075"/>
            </a:xfrm>
          </p:grpSpPr>
          <p:pic>
            <p:nvPicPr>
              <p:cNvPr id="30" name="Picture 10" descr="http://ecx.images-amazon.com/images/I/71rs9T3bSDL._AA1340_.jpg"/>
              <p:cNvPicPr>
                <a:picLocks noChangeAspect="1" noChangeArrowheads="1"/>
              </p:cNvPicPr>
              <p:nvPr/>
            </p:nvPicPr>
            <p:blipFill>
              <a:blip r:embed="rId10">
                <a:extLst>
                  <a:ext uri="{28A0092B-C50C-407E-A947-70E740481C1C}">
                    <a14:useLocalDpi xmlns:a14="http://schemas.microsoft.com/office/drawing/2010/main" val="0"/>
                  </a:ext>
                </a:extLst>
              </a:blip>
              <a:srcRect l="7185" r="6288" b="7785"/>
              <a:stretch>
                <a:fillRect/>
              </a:stretch>
            </p:blipFill>
            <p:spPr bwMode="auto">
              <a:xfrm>
                <a:off x="2362200" y="2030412"/>
                <a:ext cx="1635125" cy="1743075"/>
              </a:xfrm>
              <a:prstGeom prst="rect">
                <a:avLst/>
              </a:prstGeom>
              <a:noFill/>
              <a:ln w="9525" algn="ctr">
                <a:noFill/>
                <a:round/>
                <a:headEnd/>
                <a:tailEnd/>
              </a:ln>
              <a:extLst>
                <a:ext uri="{909E8E84-426E-40DD-AFC4-6F175D3DCCD1}">
                  <a14:hiddenFill xmlns:a14="http://schemas.microsoft.com/office/drawing/2010/main">
                    <a:solidFill>
                      <a:srgbClr val="FFFFFF"/>
                    </a:solidFill>
                  </a14:hiddenFill>
                </a:ext>
              </a:extLst>
            </p:spPr>
          </p:pic>
          <p:pic>
            <p:nvPicPr>
              <p:cNvPr id="31" name="Picture 12" descr="http://ecx.images-amazon.com/images/I/71rs9T3bSDL._AA1340_.jpg"/>
              <p:cNvPicPr>
                <a:picLocks noChangeAspect="1" noChangeArrowheads="1"/>
              </p:cNvPicPr>
              <p:nvPr/>
            </p:nvPicPr>
            <p:blipFill>
              <a:blip r:embed="rId11">
                <a:extLst>
                  <a:ext uri="{28A0092B-C50C-407E-A947-70E740481C1C}">
                    <a14:useLocalDpi xmlns:a14="http://schemas.microsoft.com/office/drawing/2010/main" val="0"/>
                  </a:ext>
                </a:extLst>
              </a:blip>
              <a:srcRect l="14410" t="33174" r="72778" b="62921"/>
              <a:stretch>
                <a:fillRect/>
              </a:stretch>
            </p:blipFill>
            <p:spPr bwMode="auto">
              <a:xfrm>
                <a:off x="2577306" y="2667001"/>
                <a:ext cx="242094" cy="152400"/>
              </a:xfrm>
              <a:prstGeom prst="rect">
                <a:avLst/>
              </a:prstGeom>
              <a:noFill/>
              <a:ln w="9525" algn="ctr">
                <a:noFill/>
                <a:round/>
                <a:headEnd/>
                <a:tailEnd/>
              </a:ln>
              <a:extLst>
                <a:ext uri="{909E8E84-426E-40DD-AFC4-6F175D3DCCD1}">
                  <a14:hiddenFill xmlns:a14="http://schemas.microsoft.com/office/drawing/2010/main">
                    <a:solidFill>
                      <a:srgbClr val="FFFFFF"/>
                    </a:solidFill>
                  </a14:hiddenFill>
                </a:ext>
              </a:extLst>
            </p:spPr>
          </p:pic>
        </p:grpSp>
        <p:sp>
          <p:nvSpPr>
            <p:cNvPr id="29" name="Rectangle 28"/>
            <p:cNvSpPr/>
            <p:nvPr/>
          </p:nvSpPr>
          <p:spPr>
            <a:xfrm>
              <a:off x="7670762" y="1466455"/>
              <a:ext cx="1382712" cy="1806839"/>
            </a:xfrm>
            <a:prstGeom prst="rect">
              <a:avLst/>
            </a:prstGeom>
            <a:noFill/>
            <a:ln w="9525">
              <a:no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pic>
        <p:nvPicPr>
          <p:cNvPr id="32" name="Picture 19" descr="C:\Users\rbalcisinha\Documents\Strollers\Pictures\GracoTravelSystem.jpg"/>
          <p:cNvPicPr>
            <a:picLocks noChangeAspect="1" noChangeArrowheads="1"/>
          </p:cNvPicPr>
          <p:nvPr/>
        </p:nvPicPr>
        <p:blipFill rotWithShape="1">
          <a:blip r:embed="rId12"/>
          <a:srcRect l="7094" r="7074"/>
          <a:stretch/>
        </p:blipFill>
        <p:spPr bwMode="auto">
          <a:xfrm>
            <a:off x="7401560" y="1493838"/>
            <a:ext cx="1530350" cy="1782763"/>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33" name="Group 8"/>
          <p:cNvGrpSpPr>
            <a:grpSpLocks/>
          </p:cNvGrpSpPr>
          <p:nvPr/>
        </p:nvGrpSpPr>
        <p:grpSpPr bwMode="auto">
          <a:xfrm>
            <a:off x="1510030" y="3757613"/>
            <a:ext cx="1670050" cy="1974850"/>
            <a:chOff x="615950" y="3757613"/>
            <a:chExt cx="1670050" cy="1974850"/>
          </a:xfrm>
        </p:grpSpPr>
        <p:pic>
          <p:nvPicPr>
            <p:cNvPr id="34" name="Picture 10" descr="C:\Users\rbalcisinha\Documents\Strollers\Pictures\FoundationsTrioTandem.jpg"/>
            <p:cNvPicPr>
              <a:picLocks noChangeAspect="1" noChangeArrowheads="1"/>
            </p:cNvPicPr>
            <p:nvPr/>
          </p:nvPicPr>
          <p:blipFill rotWithShape="1">
            <a:blip r:embed="rId13"/>
            <a:srcRect l="10557" t="8822" r="12322"/>
            <a:stretch/>
          </p:blipFill>
          <p:spPr bwMode="auto">
            <a:xfrm>
              <a:off x="615950" y="3757613"/>
              <a:ext cx="1670050" cy="19748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5" name="Flowchart: Data 34"/>
            <p:cNvSpPr/>
            <p:nvPr/>
          </p:nvSpPr>
          <p:spPr>
            <a:xfrm rot="512517">
              <a:off x="914400" y="4745038"/>
              <a:ext cx="152400" cy="46037"/>
            </a:xfrm>
            <a:prstGeom prst="flowChartInputOutput">
              <a:avLst/>
            </a:prstGeom>
            <a:solidFill>
              <a:srgbClr val="0D1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36" name="TextBox 29"/>
          <p:cNvSpPr txBox="1">
            <a:spLocks noChangeArrowheads="1"/>
          </p:cNvSpPr>
          <p:nvPr/>
        </p:nvSpPr>
        <p:spPr bwMode="auto">
          <a:xfrm>
            <a:off x="4296094" y="3261360"/>
            <a:ext cx="2262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solidFill>
                  <a:srgbClr val="00246A"/>
                </a:solidFill>
              </a:rPr>
              <a:t>3D Umbrella Stroller</a:t>
            </a:r>
          </a:p>
        </p:txBody>
      </p:sp>
      <p:sp>
        <p:nvSpPr>
          <p:cNvPr id="37" name="TextBox 30"/>
          <p:cNvSpPr txBox="1">
            <a:spLocks noChangeArrowheads="1"/>
          </p:cNvSpPr>
          <p:nvPr/>
        </p:nvSpPr>
        <p:spPr bwMode="auto">
          <a:xfrm>
            <a:off x="7509510" y="3200400"/>
            <a:ext cx="1644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solidFill>
                  <a:srgbClr val="00246A"/>
                </a:solidFill>
              </a:rPr>
              <a:t>Travel System</a:t>
            </a:r>
          </a:p>
        </p:txBody>
      </p:sp>
      <p:sp>
        <p:nvSpPr>
          <p:cNvPr id="38" name="TextBox 31"/>
          <p:cNvSpPr txBox="1">
            <a:spLocks noChangeArrowheads="1"/>
          </p:cNvSpPr>
          <p:nvPr/>
        </p:nvSpPr>
        <p:spPr bwMode="auto">
          <a:xfrm>
            <a:off x="9989186" y="3211512"/>
            <a:ext cx="1069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solidFill>
                  <a:srgbClr val="00246A"/>
                </a:solidFill>
              </a:rPr>
              <a:t>Carriage</a:t>
            </a:r>
          </a:p>
        </p:txBody>
      </p:sp>
      <p:sp>
        <p:nvSpPr>
          <p:cNvPr id="39" name="TextBox 32"/>
          <p:cNvSpPr txBox="1">
            <a:spLocks noChangeArrowheads="1"/>
          </p:cNvSpPr>
          <p:nvPr/>
        </p:nvSpPr>
        <p:spPr bwMode="auto">
          <a:xfrm>
            <a:off x="1494156" y="5715000"/>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solidFill>
                  <a:srgbClr val="00246A"/>
                </a:solidFill>
              </a:rPr>
              <a:t>Tandem Stroller</a:t>
            </a:r>
          </a:p>
        </p:txBody>
      </p:sp>
      <p:sp>
        <p:nvSpPr>
          <p:cNvPr id="40" name="TextBox 33"/>
          <p:cNvSpPr txBox="1">
            <a:spLocks noChangeArrowheads="1"/>
          </p:cNvSpPr>
          <p:nvPr/>
        </p:nvSpPr>
        <p:spPr bwMode="auto">
          <a:xfrm>
            <a:off x="3886200" y="5715000"/>
            <a:ext cx="23098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solidFill>
                  <a:srgbClr val="00246A"/>
                </a:solidFill>
              </a:rPr>
              <a:t>Side-by-Side Stroller</a:t>
            </a:r>
          </a:p>
        </p:txBody>
      </p:sp>
      <p:sp>
        <p:nvSpPr>
          <p:cNvPr id="41" name="TextBox 34"/>
          <p:cNvSpPr txBox="1">
            <a:spLocks noChangeArrowheads="1"/>
          </p:cNvSpPr>
          <p:nvPr/>
        </p:nvSpPr>
        <p:spPr bwMode="auto">
          <a:xfrm>
            <a:off x="6177280" y="5715000"/>
            <a:ext cx="2531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solidFill>
                  <a:srgbClr val="00246A"/>
                </a:solidFill>
              </a:rPr>
              <a:t>Multi-Occupant Stroller</a:t>
            </a:r>
          </a:p>
        </p:txBody>
      </p:sp>
      <p:sp>
        <p:nvSpPr>
          <p:cNvPr id="42" name="TextBox 35"/>
          <p:cNvSpPr txBox="1">
            <a:spLocks noChangeArrowheads="1"/>
          </p:cNvSpPr>
          <p:nvPr/>
        </p:nvSpPr>
        <p:spPr bwMode="auto">
          <a:xfrm>
            <a:off x="8876030" y="5715000"/>
            <a:ext cx="1873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dirty="0">
                <a:solidFill>
                  <a:srgbClr val="00246A"/>
                </a:solidFill>
              </a:rPr>
              <a:t>Jogging Stroller</a:t>
            </a:r>
          </a:p>
        </p:txBody>
      </p:sp>
    </p:spTree>
    <p:extLst>
      <p:ext uri="{BB962C8B-B14F-4D97-AF65-F5344CB8AC3E}">
        <p14:creationId xmlns:p14="http://schemas.microsoft.com/office/powerpoint/2010/main" val="3076976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uFill>
                  <a:solidFill>
                    <a:srgbClr val="00B0F0"/>
                  </a:solidFill>
                </a:uFill>
                <a:cs typeface="Calibri" pitchFamily="34" charset="0"/>
              </a:rPr>
              <a:t>Labeling Information</a:t>
            </a:r>
          </a:p>
        </p:txBody>
      </p:sp>
      <p:sp>
        <p:nvSpPr>
          <p:cNvPr id="3" name="Content Placeholder 2"/>
          <p:cNvSpPr>
            <a:spLocks noGrp="1"/>
          </p:cNvSpPr>
          <p:nvPr>
            <p:ph idx="1"/>
          </p:nvPr>
        </p:nvSpPr>
        <p:spPr>
          <a:xfrm>
            <a:off x="726831" y="1484923"/>
            <a:ext cx="11465169" cy="4692040"/>
          </a:xfrm>
          <a:noFill/>
          <a:ln w="38100">
            <a:noFill/>
          </a:ln>
          <a:effectLst/>
        </p:spPr>
        <p:style>
          <a:lnRef idx="3">
            <a:schemeClr val="lt1"/>
          </a:lnRef>
          <a:fillRef idx="1">
            <a:schemeClr val="accent3"/>
          </a:fillRef>
          <a:effectRef idx="1">
            <a:schemeClr val="accent3"/>
          </a:effectRef>
          <a:fontRef idx="minor">
            <a:schemeClr val="lt1"/>
          </a:fontRef>
        </p:style>
        <p:txBody>
          <a:bodyPr>
            <a:normAutofit/>
          </a:bodyPr>
          <a:lstStyle/>
          <a:p>
            <a:pPr marL="457200" indent="-457200">
              <a:buFont typeface="Arial" panose="020B0604020202020204" pitchFamily="34" charset="0"/>
              <a:buChar char="•"/>
            </a:pPr>
            <a:r>
              <a:rPr lang="en-US" sz="2800" dirty="0">
                <a:solidFill>
                  <a:srgbClr val="4C4C4C"/>
                </a:solidFill>
                <a:latin typeface="Arial" panose="020B0604020202020204" pitchFamily="34" charset="0"/>
                <a:cs typeface="Arial" panose="020B0604020202020204" pitchFamily="34" charset="0"/>
              </a:rPr>
              <a:t>Marking and Labeling (Permanently on Product and Packaging) – per ASTM F833-19 and applicable law:</a:t>
            </a:r>
          </a:p>
          <a:p>
            <a:pPr marL="800100" lvl="1" indent="-342900">
              <a:buFont typeface="Wingdings" panose="05000000000000000000" pitchFamily="2" charset="2"/>
              <a:buChar char="Ø"/>
            </a:pPr>
            <a:r>
              <a:rPr lang="en-US" dirty="0">
                <a:solidFill>
                  <a:srgbClr val="00246A"/>
                </a:solidFill>
                <a:latin typeface="Arial" panose="020B0604020202020204" pitchFamily="34" charset="0"/>
                <a:cs typeface="Arial" panose="020B0604020202020204" pitchFamily="34" charset="0"/>
              </a:rPr>
              <a:t>Manufacturer/Distributor/Seller Name </a:t>
            </a:r>
            <a:r>
              <a:rPr lang="en-US" u="sng" dirty="0">
                <a:solidFill>
                  <a:srgbClr val="00246A"/>
                </a:solidFill>
                <a:latin typeface="Arial" panose="020B0604020202020204" pitchFamily="34" charset="0"/>
                <a:cs typeface="Arial" panose="020B0604020202020204" pitchFamily="34" charset="0"/>
              </a:rPr>
              <a:t>and</a:t>
            </a:r>
            <a:r>
              <a:rPr lang="en-US" dirty="0">
                <a:solidFill>
                  <a:srgbClr val="00246A"/>
                </a:solidFill>
                <a:latin typeface="Arial" panose="020B0604020202020204" pitchFamily="34" charset="0"/>
                <a:cs typeface="Arial" panose="020B0604020202020204" pitchFamily="34" charset="0"/>
              </a:rPr>
              <a:t> </a:t>
            </a:r>
          </a:p>
          <a:p>
            <a:pPr marL="800100" lvl="1" indent="-342900">
              <a:buFont typeface="Wingdings" panose="05000000000000000000" pitchFamily="2" charset="2"/>
              <a:buChar char="Ø"/>
            </a:pPr>
            <a:r>
              <a:rPr lang="en-US" dirty="0">
                <a:solidFill>
                  <a:srgbClr val="00246A"/>
                </a:solidFill>
                <a:latin typeface="Arial" panose="020B0604020202020204" pitchFamily="34" charset="0"/>
                <a:cs typeface="Arial" panose="020B0604020202020204" pitchFamily="34" charset="0"/>
              </a:rPr>
              <a:t>Place of business (city, state, and U.S. mailing address, including zip code) and U.S. telephone number (per 16 C.F.R. §1130.4.)</a:t>
            </a:r>
          </a:p>
          <a:p>
            <a:pPr marL="800100" lvl="1" indent="-342900">
              <a:buFont typeface="Wingdings" panose="05000000000000000000" pitchFamily="2" charset="2"/>
              <a:buChar char="Ø"/>
            </a:pPr>
            <a:r>
              <a:rPr lang="en-US" dirty="0">
                <a:solidFill>
                  <a:srgbClr val="00246A"/>
                </a:solidFill>
                <a:latin typeface="Arial" panose="020B0604020202020204" pitchFamily="34" charset="0"/>
                <a:cs typeface="Arial" panose="020B0604020202020204" pitchFamily="34" charset="0"/>
              </a:rPr>
              <a:t>Code or mark identifying the date (month and year minimum) of manufacture.</a:t>
            </a:r>
          </a:p>
          <a:p>
            <a:pPr marL="800100" lvl="1" indent="-342900">
              <a:buFont typeface="Wingdings" panose="05000000000000000000" pitchFamily="2" charset="2"/>
              <a:buChar char="Ø"/>
            </a:pPr>
            <a:r>
              <a:rPr lang="en-US" dirty="0">
                <a:solidFill>
                  <a:srgbClr val="00246A"/>
                </a:solidFill>
                <a:latin typeface="Arial" panose="020B0604020202020204" pitchFamily="34" charset="0"/>
                <a:cs typeface="Arial" panose="020B0604020202020204" pitchFamily="34" charset="0"/>
              </a:rPr>
              <a:t>Batch or run number, if used (CPSIA </a:t>
            </a:r>
            <a:r>
              <a:rPr lang="en-US" dirty="0">
                <a:solidFill>
                  <a:srgbClr val="00246A"/>
                </a:solidFill>
                <a:latin typeface="Arial" panose="020B0604020202020204" pitchFamily="34" charset="0"/>
                <a:cs typeface="Arial" panose="020B0604020202020204" pitchFamily="34" charset="0"/>
                <a:hlinkClick r:id="rId3"/>
              </a:rPr>
              <a:t>tracking information requirement</a:t>
            </a:r>
            <a:r>
              <a:rPr lang="en-US" dirty="0">
                <a:solidFill>
                  <a:srgbClr val="00246A"/>
                </a:solidFill>
                <a:latin typeface="Arial" panose="020B0604020202020204" pitchFamily="34" charset="0"/>
                <a:cs typeface="Arial" panose="020B0604020202020204" pitchFamily="34" charset="0"/>
              </a:rPr>
              <a:t>)</a:t>
            </a:r>
          </a:p>
          <a:p>
            <a:pPr lvl="1"/>
            <a:r>
              <a:rPr lang="en-US" dirty="0">
                <a:solidFill>
                  <a:srgbClr val="00246A"/>
                </a:solidFill>
                <a:latin typeface="Arial" panose="020B0604020202020204" pitchFamily="34" charset="0"/>
                <a:cs typeface="Arial" panose="020B0604020202020204" pitchFamily="34" charset="0"/>
              </a:rPr>
              <a:t>There is also a requirement that the maximum weight of the intended user be listed on the packaging. </a:t>
            </a:r>
          </a:p>
          <a:p>
            <a:pPr marL="457200" indent="-457200">
              <a:buFont typeface="Arial" panose="020B0604020202020204" pitchFamily="34" charset="0"/>
              <a:buChar char="•"/>
            </a:pPr>
            <a:r>
              <a:rPr lang="en-US" sz="2800" dirty="0">
                <a:solidFill>
                  <a:srgbClr val="4C4C4C"/>
                </a:solidFill>
                <a:latin typeface="Arial" panose="020B0604020202020204" pitchFamily="34" charset="0"/>
                <a:cs typeface="Arial" panose="020B0604020202020204" pitchFamily="34" charset="0"/>
              </a:rPr>
              <a:t>Check out website FAQs:</a:t>
            </a:r>
          </a:p>
          <a:p>
            <a:pPr marL="571500" indent="-514350">
              <a:buFont typeface="Wingdings" panose="05000000000000000000" pitchFamily="2" charset="2"/>
              <a:buChar char="v"/>
            </a:pPr>
            <a:endParaRPr lang="en-US" sz="2400" dirty="0">
              <a:solidFill>
                <a:srgbClr val="00246A"/>
              </a:solidFill>
              <a:latin typeface="Arial" panose="020B0604020202020204" pitchFamily="34" charset="0"/>
              <a:ea typeface="SimSun" pitchFamily="2" charset="-122"/>
              <a:cs typeface="Arial" panose="020B0604020202020204" pitchFamily="34" charset="0"/>
            </a:endParaRPr>
          </a:p>
          <a:p>
            <a:pPr marL="971550" lvl="1" indent="-514350">
              <a:buFont typeface="Wingdings" panose="05000000000000000000" pitchFamily="2" charset="2"/>
              <a:buChar char="v"/>
            </a:pPr>
            <a:endParaRPr lang="en-US" dirty="0">
              <a:solidFill>
                <a:srgbClr val="00246A"/>
              </a:solidFill>
              <a:latin typeface="Arial" panose="020B0604020202020204" pitchFamily="34" charset="0"/>
              <a:ea typeface="SimSun" pitchFamily="2" charset="-122"/>
              <a:cs typeface="Arial" panose="020B0604020202020204" pitchFamily="34" charset="0"/>
            </a:endParaRPr>
          </a:p>
          <a:p>
            <a:pPr marL="971550" lvl="1" indent="-514350">
              <a:buFont typeface="Wingdings" panose="05000000000000000000" pitchFamily="2" charset="2"/>
              <a:buChar char="v"/>
            </a:pPr>
            <a:endParaRPr lang="en-US" dirty="0">
              <a:solidFill>
                <a:srgbClr val="00246A"/>
              </a:solidFill>
              <a:latin typeface="Arial" panose="020B0604020202020204" pitchFamily="34" charset="0"/>
              <a:ea typeface="SimSun" pitchFamily="2" charset="-122"/>
              <a:cs typeface="Arial" panose="020B0604020202020204" pitchFamily="34" charset="0"/>
            </a:endParaRPr>
          </a:p>
          <a:p>
            <a:endParaRPr lang="en-US" sz="2400" dirty="0">
              <a:solidFill>
                <a:srgbClr val="002060"/>
              </a:solidFill>
              <a:latin typeface="Arial" panose="020B0604020202020204" pitchFamily="34" charset="0"/>
              <a:cs typeface="Arial" panose="020B0604020202020204" pitchFamily="34" charset="0"/>
            </a:endParaRPr>
          </a:p>
          <a:p>
            <a:endParaRPr lang="en-US" sz="2400" dirty="0">
              <a:solidFill>
                <a:srgbClr val="002060"/>
              </a:solidFill>
              <a:latin typeface="Arial" panose="020B0604020202020204" pitchFamily="34" charset="0"/>
              <a:cs typeface="Arial" panose="020B0604020202020204" pitchFamily="34" charset="0"/>
            </a:endParaRPr>
          </a:p>
        </p:txBody>
      </p:sp>
      <p:sp>
        <p:nvSpPr>
          <p:cNvPr id="5" name="TextBox 4"/>
          <p:cNvSpPr txBox="1"/>
          <p:nvPr/>
        </p:nvSpPr>
        <p:spPr>
          <a:xfrm>
            <a:off x="1314678" y="5517651"/>
            <a:ext cx="3733800" cy="446276"/>
          </a:xfrm>
          <a:prstGeom prst="rect">
            <a:avLst/>
          </a:prstGeom>
          <a:noFill/>
          <a:ln>
            <a:solidFill>
              <a:srgbClr val="002060"/>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300" dirty="0">
                <a:solidFill>
                  <a:srgbClr val="002060"/>
                </a:solidFill>
                <a:latin typeface="Calibri" pitchFamily="34" charset="0"/>
                <a:cs typeface="Calibri" pitchFamily="34" charset="0"/>
                <a:hlinkClick r:id="rId4"/>
              </a:rPr>
              <a:t>www.cpsc.gov/TrackingLabel</a:t>
            </a:r>
            <a:endParaRPr lang="en-US" sz="2300" dirty="0">
              <a:solidFill>
                <a:srgbClr val="002060"/>
              </a:solidFill>
              <a:latin typeface="Calibri" pitchFamily="34" charset="0"/>
              <a:cs typeface="Calibri" pitchFamily="34" charset="0"/>
            </a:endParaRPr>
          </a:p>
        </p:txBody>
      </p:sp>
    </p:spTree>
    <p:extLst>
      <p:ext uri="{BB962C8B-B14F-4D97-AF65-F5344CB8AC3E}">
        <p14:creationId xmlns:p14="http://schemas.microsoft.com/office/powerpoint/2010/main" val="2161587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40" y="376614"/>
            <a:ext cx="9067800" cy="756920"/>
          </a:xfrm>
        </p:spPr>
        <p:txBody>
          <a:bodyPr>
            <a:noAutofit/>
          </a:bodyPr>
          <a:lstStyle/>
          <a:p>
            <a:r>
              <a:rPr lang="en-US" sz="3200" dirty="0">
                <a:uFill>
                  <a:solidFill>
                    <a:srgbClr val="00B0F0"/>
                  </a:solidFill>
                </a:uFill>
                <a:cs typeface="Calibri" pitchFamily="34" charset="0"/>
              </a:rPr>
              <a:t>Warning Requirements</a:t>
            </a:r>
          </a:p>
        </p:txBody>
      </p:sp>
      <p:sp>
        <p:nvSpPr>
          <p:cNvPr id="3" name="Content Placeholder 2"/>
          <p:cNvSpPr>
            <a:spLocks noGrp="1"/>
          </p:cNvSpPr>
          <p:nvPr>
            <p:ph idx="1"/>
          </p:nvPr>
        </p:nvSpPr>
        <p:spPr>
          <a:xfrm>
            <a:off x="1072443" y="1133534"/>
            <a:ext cx="10749280" cy="5410200"/>
          </a:xfrm>
          <a:noFill/>
          <a:ln w="38100">
            <a:noFill/>
          </a:ln>
          <a:effectLst/>
        </p:spPr>
        <p:style>
          <a:lnRef idx="3">
            <a:schemeClr val="lt1"/>
          </a:lnRef>
          <a:fillRef idx="1">
            <a:schemeClr val="accent3"/>
          </a:fillRef>
          <a:effectRef idx="1">
            <a:schemeClr val="accent3"/>
          </a:effectRef>
          <a:fontRef idx="minor">
            <a:schemeClr val="lt1"/>
          </a:fontRef>
        </p:style>
        <p:txBody>
          <a:bodyPr>
            <a:noAutofit/>
          </a:bodyPr>
          <a:lstStyle/>
          <a:p>
            <a:pPr marL="342900" indent="-342900">
              <a:buFont typeface="Arial" panose="020B0604020202020204" pitchFamily="34" charset="0"/>
              <a:buChar char="•"/>
            </a:pPr>
            <a:r>
              <a:rPr lang="en-US" sz="2000" dirty="0">
                <a:solidFill>
                  <a:srgbClr val="4C4C4C"/>
                </a:solidFill>
                <a:latin typeface="Arial" panose="020B0604020202020204" pitchFamily="34" charset="0"/>
                <a:cs typeface="Arial" panose="020B0604020202020204" pitchFamily="34" charset="0"/>
              </a:rPr>
              <a:t>Warning statements are required to be on the products and in their instructional literature.</a:t>
            </a:r>
            <a:r>
              <a:rPr lang="en-US" sz="2000" b="1" dirty="0">
                <a:solidFill>
                  <a:srgbClr val="4C4C4C"/>
                </a:solidFill>
                <a:latin typeface="Arial" panose="020B0604020202020204" pitchFamily="34" charset="0"/>
                <a:cs typeface="Arial" panose="020B0604020202020204" pitchFamily="34" charset="0"/>
              </a:rPr>
              <a:t> </a:t>
            </a:r>
          </a:p>
          <a:p>
            <a:pPr marL="342900" indent="-342900">
              <a:spcBef>
                <a:spcPts val="800"/>
              </a:spcBef>
              <a:buFont typeface="Arial" panose="020B0604020202020204" pitchFamily="34" charset="0"/>
              <a:buChar char="•"/>
            </a:pPr>
            <a:r>
              <a:rPr lang="en-US" sz="2000" b="1" dirty="0">
                <a:solidFill>
                  <a:srgbClr val="4C4C4C"/>
                </a:solidFill>
                <a:latin typeface="Arial" panose="020B0604020202020204" pitchFamily="34" charset="0"/>
                <a:ea typeface="Calibri"/>
                <a:cs typeface="Arial" panose="020B0604020202020204" pitchFamily="34" charset="0"/>
              </a:rPr>
              <a:t>WARNING</a:t>
            </a:r>
            <a:r>
              <a:rPr lang="en-US" sz="2000" dirty="0">
                <a:solidFill>
                  <a:srgbClr val="4C4C4C"/>
                </a:solidFill>
                <a:latin typeface="Arial" panose="020B0604020202020204" pitchFamily="34" charset="0"/>
                <a:ea typeface="Calibri"/>
                <a:cs typeface="Arial" panose="020B0604020202020204" pitchFamily="34" charset="0"/>
              </a:rPr>
              <a:t> Never leave child unattended.</a:t>
            </a:r>
          </a:p>
          <a:p>
            <a:pPr marL="342900" indent="-342900">
              <a:spcBef>
                <a:spcPts val="800"/>
              </a:spcBef>
              <a:buFont typeface="Arial" panose="020B0604020202020204" pitchFamily="34" charset="0"/>
              <a:buChar char="•"/>
            </a:pPr>
            <a:r>
              <a:rPr lang="en-US" sz="2000" b="1" dirty="0">
                <a:solidFill>
                  <a:srgbClr val="4C4C4C"/>
                </a:solidFill>
                <a:latin typeface="Arial" panose="020B0604020202020204" pitchFamily="34" charset="0"/>
                <a:ea typeface="Calibri"/>
                <a:cs typeface="Arial" panose="020B0604020202020204" pitchFamily="34" charset="0"/>
              </a:rPr>
              <a:t>Products manufactured with a restraint system</a:t>
            </a:r>
            <a:r>
              <a:rPr lang="en-US" sz="2000" dirty="0">
                <a:solidFill>
                  <a:srgbClr val="4C4C4C"/>
                </a:solidFill>
                <a:latin typeface="Arial" panose="020B0604020202020204" pitchFamily="34" charset="0"/>
                <a:ea typeface="Calibri"/>
                <a:cs typeface="Arial" panose="020B0604020202020204" pitchFamily="34" charset="0"/>
              </a:rPr>
              <a:t>:</a:t>
            </a:r>
          </a:p>
          <a:p>
            <a:pPr marL="800100" lvl="1" indent="-342900">
              <a:buFont typeface="Wingdings" panose="05000000000000000000" pitchFamily="2" charset="2"/>
              <a:buChar char="Ø"/>
            </a:pPr>
            <a:r>
              <a:rPr lang="en-US" sz="2000" b="1" dirty="0">
                <a:solidFill>
                  <a:srgbClr val="1A2857"/>
                </a:solidFill>
                <a:latin typeface="Arial" panose="020B0604020202020204" pitchFamily="34" charset="0"/>
                <a:ea typeface="Calibri"/>
                <a:cs typeface="Arial" panose="020B0604020202020204" pitchFamily="34" charset="0"/>
              </a:rPr>
              <a:t>WARNING</a:t>
            </a:r>
            <a:r>
              <a:rPr lang="en-US" sz="2000" dirty="0">
                <a:solidFill>
                  <a:srgbClr val="1A2857"/>
                </a:solidFill>
                <a:latin typeface="Arial" panose="020B0604020202020204" pitchFamily="34" charset="0"/>
                <a:ea typeface="Calibri"/>
                <a:cs typeface="Arial" panose="020B0604020202020204" pitchFamily="34" charset="0"/>
              </a:rPr>
              <a:t> Avoid serious injury from falling or sliding out. 	 	 </a:t>
            </a:r>
          </a:p>
          <a:p>
            <a:pPr lvl="1"/>
            <a:r>
              <a:rPr lang="en-US" sz="2000" dirty="0">
                <a:solidFill>
                  <a:srgbClr val="1A2857"/>
                </a:solidFill>
                <a:latin typeface="Arial" panose="020B0604020202020204" pitchFamily="34" charset="0"/>
                <a:ea typeface="Calibri"/>
                <a:cs typeface="Arial" panose="020B0604020202020204" pitchFamily="34" charset="0"/>
              </a:rPr>
              <a:t>Always use seat belt (or manufacturer may insert another word(s) to describe their restraint system).</a:t>
            </a:r>
            <a:endParaRPr lang="en-US" sz="2000" dirty="0">
              <a:solidFill>
                <a:srgbClr val="4C4C4C"/>
              </a:solidFill>
              <a:latin typeface="Arial" panose="020B0604020202020204" pitchFamily="34" charset="0"/>
              <a:ea typeface="Calibri"/>
              <a:cs typeface="Arial" panose="020B0604020202020204" pitchFamily="34" charset="0"/>
            </a:endParaRPr>
          </a:p>
          <a:p>
            <a:pPr marL="342900" indent="-342900">
              <a:spcBef>
                <a:spcPts val="800"/>
              </a:spcBef>
              <a:buFont typeface="Arial" panose="020B0604020202020204" pitchFamily="34" charset="0"/>
              <a:buChar char="•"/>
            </a:pPr>
            <a:r>
              <a:rPr lang="en-US" sz="2000" b="1" dirty="0">
                <a:solidFill>
                  <a:srgbClr val="4C4C4C"/>
                </a:solidFill>
                <a:latin typeface="Arial" panose="020B0604020202020204" pitchFamily="34" charset="0"/>
                <a:ea typeface="Calibri"/>
                <a:cs typeface="Arial" panose="020B0604020202020204" pitchFamily="34" charset="0"/>
              </a:rPr>
              <a:t>Products with reclined carriage position(s):</a:t>
            </a:r>
          </a:p>
          <a:p>
            <a:pPr marL="742950" lvl="1" indent="-342900">
              <a:buFont typeface="Wingdings" panose="05000000000000000000" pitchFamily="2" charset="2"/>
              <a:buChar char="Ø"/>
            </a:pPr>
            <a:r>
              <a:rPr lang="en-US" sz="2000" b="1" dirty="0">
                <a:solidFill>
                  <a:srgbClr val="1A2857"/>
                </a:solidFill>
                <a:latin typeface="Arial" panose="020B0604020202020204" pitchFamily="34" charset="0"/>
                <a:ea typeface="Calibri"/>
                <a:cs typeface="Arial" panose="020B0604020202020204" pitchFamily="34" charset="0"/>
              </a:rPr>
              <a:t>WARNING</a:t>
            </a:r>
            <a:r>
              <a:rPr lang="en-US" sz="2000" dirty="0">
                <a:solidFill>
                  <a:srgbClr val="1A2857"/>
                </a:solidFill>
                <a:latin typeface="Arial" panose="020B0604020202020204" pitchFamily="34" charset="0"/>
                <a:ea typeface="Calibri"/>
                <a:cs typeface="Arial" panose="020B0604020202020204" pitchFamily="34" charset="0"/>
              </a:rPr>
              <a:t> Child may slip into leg openings and strangle. Never use in reclined carriage position(s) unless (manufacturer to insert product specific instructions.) (Not required on units that do not have openings or that automatically reduce the size of all openings.)</a:t>
            </a:r>
            <a:endParaRPr lang="en-US" sz="2000" dirty="0">
              <a:solidFill>
                <a:srgbClr val="4C4C4C"/>
              </a:solidFill>
              <a:latin typeface="Arial" panose="020B0604020202020204" pitchFamily="34" charset="0"/>
              <a:ea typeface="Calibri"/>
              <a:cs typeface="Arial" panose="020B0604020202020204" pitchFamily="34" charset="0"/>
            </a:endParaRPr>
          </a:p>
          <a:p>
            <a:pPr marL="342900" indent="-342900">
              <a:spcBef>
                <a:spcPts val="800"/>
              </a:spcBef>
              <a:buFont typeface="Arial" panose="020B0604020202020204" pitchFamily="34" charset="0"/>
              <a:buChar char="•"/>
            </a:pPr>
            <a:r>
              <a:rPr lang="en-US" sz="2000" b="1" dirty="0">
                <a:solidFill>
                  <a:srgbClr val="4C4C4C"/>
                </a:solidFill>
                <a:latin typeface="Arial" panose="020B0604020202020204" pitchFamily="34" charset="0"/>
                <a:ea typeface="Calibri"/>
                <a:cs typeface="Arial" panose="020B0604020202020204" pitchFamily="34" charset="0"/>
              </a:rPr>
              <a:t>Products with removable-wheel fork assembly or three wheeled strollers (such as jogging strollers) with locking front swivel wheel require</a:t>
            </a:r>
            <a:r>
              <a:rPr lang="en-US" sz="2000" dirty="0">
                <a:solidFill>
                  <a:srgbClr val="4C4C4C"/>
                </a:solidFill>
                <a:latin typeface="Arial" panose="020B0604020202020204" pitchFamily="34" charset="0"/>
                <a:ea typeface="Calibri"/>
                <a:cs typeface="Arial" panose="020B0604020202020204" pitchFamily="34" charset="0"/>
              </a:rPr>
              <a:t> additional warning statements.</a:t>
            </a:r>
          </a:p>
          <a:p>
            <a:pPr marL="342900" indent="-342900">
              <a:spcBef>
                <a:spcPts val="800"/>
              </a:spcBef>
              <a:buFont typeface="Arial" panose="020B0604020202020204" pitchFamily="34" charset="0"/>
              <a:buChar char="•"/>
            </a:pPr>
            <a:r>
              <a:rPr lang="en-US" sz="2000" b="1" dirty="0">
                <a:solidFill>
                  <a:srgbClr val="4C4C4C"/>
                </a:solidFill>
                <a:latin typeface="Arial" panose="020B0604020202020204" pitchFamily="34" charset="0"/>
                <a:ea typeface="Calibri"/>
                <a:cs typeface="Arial" panose="020B0604020202020204" pitchFamily="34" charset="0"/>
              </a:rPr>
              <a:t>Other: WARNING</a:t>
            </a:r>
            <a:r>
              <a:rPr lang="en-US" sz="2000" dirty="0">
                <a:solidFill>
                  <a:srgbClr val="4C4C4C"/>
                </a:solidFill>
                <a:latin typeface="Arial" panose="020B0604020202020204" pitchFamily="34" charset="0"/>
                <a:ea typeface="Calibri"/>
                <a:cs typeface="Arial" panose="020B0604020202020204" pitchFamily="34" charset="0"/>
              </a:rPr>
              <a:t> Children can choke on foam. Only use with the cover installed.</a:t>
            </a:r>
            <a:endParaRPr lang="en-US" sz="2000" b="1" dirty="0">
              <a:solidFill>
                <a:srgbClr val="4C4C4C"/>
              </a:solidFill>
              <a:latin typeface="Arial" panose="020B0604020202020204" pitchFamily="34" charset="0"/>
              <a:ea typeface="Calibri"/>
              <a:cs typeface="Arial" panose="020B0604020202020204" pitchFamily="34" charset="0"/>
            </a:endParaRPr>
          </a:p>
          <a:p>
            <a:endParaRPr lang="en-US" sz="2000" dirty="0">
              <a:solidFill>
                <a:srgbClr val="4C4C4C"/>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812" y="3378142"/>
            <a:ext cx="735282" cy="64337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987" y="4831030"/>
            <a:ext cx="735282" cy="6433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240" y="2192856"/>
            <a:ext cx="735282" cy="64337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812" y="5748714"/>
            <a:ext cx="735282" cy="643372"/>
          </a:xfrm>
          <a:prstGeom prst="rect">
            <a:avLst/>
          </a:prstGeom>
        </p:spPr>
      </p:pic>
    </p:spTree>
    <p:extLst>
      <p:ext uri="{BB962C8B-B14F-4D97-AF65-F5344CB8AC3E}">
        <p14:creationId xmlns:p14="http://schemas.microsoft.com/office/powerpoint/2010/main" val="899129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noFill/>
          <a:ln w="38100">
            <a:noFill/>
          </a:ln>
          <a:effectLst/>
        </p:spPr>
        <p:style>
          <a:lnRef idx="3">
            <a:schemeClr val="lt1"/>
          </a:lnRef>
          <a:fillRef idx="1">
            <a:schemeClr val="accent3"/>
          </a:fillRef>
          <a:effectRef idx="1">
            <a:schemeClr val="accent3"/>
          </a:effectRef>
          <a:fontRef idx="minor">
            <a:schemeClr val="lt1"/>
          </a:fontRef>
        </p:style>
        <p:txBody>
          <a:bodyPr>
            <a:noAutofit/>
          </a:bodyPr>
          <a:lstStyle/>
          <a:p>
            <a:pPr marL="457200" indent="-457200">
              <a:buFont typeface="Arial" panose="020B0604020202020204" pitchFamily="34" charset="0"/>
              <a:buChar char="•"/>
            </a:pPr>
            <a:r>
              <a:rPr lang="en-US" sz="2800" dirty="0">
                <a:solidFill>
                  <a:srgbClr val="4C4C4C"/>
                </a:solidFill>
                <a:latin typeface="Arial" panose="020B0604020202020204" pitchFamily="34" charset="0"/>
                <a:cs typeface="Arial" panose="020B0604020202020204" pitchFamily="34" charset="0"/>
              </a:rPr>
              <a:t>Instructional literature may be on the package or included in leaflet form.</a:t>
            </a:r>
          </a:p>
          <a:p>
            <a:pPr marL="457200" indent="-457200">
              <a:buFont typeface="Arial" panose="020B0604020202020204" pitchFamily="34" charset="0"/>
              <a:buChar char="•"/>
            </a:pPr>
            <a:r>
              <a:rPr lang="en-US" sz="2800" dirty="0">
                <a:solidFill>
                  <a:srgbClr val="4C4C4C"/>
                </a:solidFill>
                <a:latin typeface="Arial" panose="020B0604020202020204" pitchFamily="34" charset="0"/>
                <a:cs typeface="Arial" panose="020B0604020202020204" pitchFamily="34" charset="0"/>
              </a:rPr>
              <a:t>Shall be easy to read and understand and in English. </a:t>
            </a:r>
          </a:p>
          <a:p>
            <a:pPr marL="457200" indent="-457200">
              <a:buFont typeface="Arial" panose="020B0604020202020204" pitchFamily="34" charset="0"/>
              <a:buChar char="•"/>
            </a:pPr>
            <a:r>
              <a:rPr lang="en-US" sz="2800" dirty="0">
                <a:solidFill>
                  <a:srgbClr val="4C4C4C"/>
                </a:solidFill>
                <a:latin typeface="Arial" panose="020B0604020202020204" pitchFamily="34" charset="0"/>
                <a:cs typeface="Arial" panose="020B0604020202020204" pitchFamily="34" charset="0"/>
              </a:rPr>
              <a:t>Instructions shall include assembly, maintenance, cleaning, and operating (including folding) information.</a:t>
            </a:r>
          </a:p>
          <a:p>
            <a:pPr marL="457200" indent="-457200">
              <a:buFont typeface="Arial" panose="020B0604020202020204" pitchFamily="34" charset="0"/>
              <a:buChar char="•"/>
            </a:pPr>
            <a:r>
              <a:rPr lang="en-US" sz="2800" dirty="0">
                <a:solidFill>
                  <a:srgbClr val="4C4C4C"/>
                </a:solidFill>
                <a:latin typeface="Arial" panose="020B0604020202020204" pitchFamily="34" charset="0"/>
                <a:cs typeface="Arial" panose="020B0604020202020204" pitchFamily="34" charset="0"/>
              </a:rPr>
              <a:t>Instructions must state the maximum weight of the intended user.</a:t>
            </a:r>
          </a:p>
          <a:p>
            <a:pPr marL="457200" indent="-457200">
              <a:buFont typeface="Arial" panose="020B0604020202020204" pitchFamily="34" charset="0"/>
              <a:buChar char="•"/>
            </a:pPr>
            <a:r>
              <a:rPr lang="en-US" sz="2800" dirty="0">
                <a:solidFill>
                  <a:srgbClr val="4C4C4C"/>
                </a:solidFill>
                <a:latin typeface="Arial" panose="020B0604020202020204" pitchFamily="34" charset="0"/>
                <a:cs typeface="Arial" panose="020B0604020202020204" pitchFamily="34" charset="0"/>
              </a:rPr>
              <a:t>Instructions must also contain the same warnings as required for the product.</a:t>
            </a:r>
          </a:p>
          <a:p>
            <a:pPr marL="457200" indent="-457200">
              <a:buFont typeface="Arial" panose="020B0604020202020204" pitchFamily="34" charset="0"/>
              <a:buChar char="•"/>
            </a:pPr>
            <a:r>
              <a:rPr lang="en-US" sz="2800" dirty="0">
                <a:solidFill>
                  <a:srgbClr val="4C4C4C"/>
                </a:solidFill>
                <a:latin typeface="Arial" panose="020B0604020202020204" pitchFamily="34" charset="0"/>
                <a:cs typeface="Arial" panose="020B0604020202020204" pitchFamily="34" charset="0"/>
              </a:rPr>
              <a:t>Depending on the design of the product, warning statements related to arm bar foam may also be needed.</a:t>
            </a:r>
          </a:p>
          <a:p>
            <a:endParaRPr lang="en-US" sz="2800" dirty="0">
              <a:solidFill>
                <a:srgbClr val="4C4C4C"/>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rgbClr val="4C4C4C"/>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rgbClr val="4C4C4C"/>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800" dirty="0">
              <a:solidFill>
                <a:srgbClr val="4C4C4C"/>
              </a:solidFill>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endParaRPr lang="en-US" sz="2600" dirty="0">
              <a:solidFill>
                <a:srgbClr val="4C4C4C"/>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sz="2200" dirty="0">
              <a:solidFill>
                <a:srgbClr val="4C4C4C"/>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rgbClr val="4C4C4C"/>
              </a:solidFill>
              <a:latin typeface="Arial" panose="020B0604020202020204" pitchFamily="34" charset="0"/>
              <a:ea typeface="SimSun" pitchFamily="2" charset="-122"/>
              <a:cs typeface="Arial" panose="020B0604020202020204" pitchFamily="34" charset="0"/>
            </a:endParaRPr>
          </a:p>
          <a:p>
            <a:pPr marL="971550" lvl="1" indent="-514350">
              <a:buFont typeface="Arial" panose="020B0604020202020204" pitchFamily="34" charset="0"/>
              <a:buChar char="•"/>
            </a:pPr>
            <a:endParaRPr lang="en-US" dirty="0">
              <a:solidFill>
                <a:srgbClr val="4C4C4C"/>
              </a:solidFill>
              <a:latin typeface="Arial" panose="020B0604020202020204" pitchFamily="34" charset="0"/>
              <a:ea typeface="SimSun" pitchFamily="2" charset="-122"/>
              <a:cs typeface="Arial" panose="020B0604020202020204" pitchFamily="34" charset="0"/>
            </a:endParaRPr>
          </a:p>
          <a:p>
            <a:pPr marL="342900" indent="-342900">
              <a:buFont typeface="Arial" panose="020B0604020202020204" pitchFamily="34" charset="0"/>
              <a:buChar char="•"/>
            </a:pPr>
            <a:endParaRPr lang="en-US" sz="2400" dirty="0">
              <a:solidFill>
                <a:srgbClr val="4C4C4C"/>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a:solidFill>
                <a:srgbClr val="4C4C4C"/>
              </a:solidFill>
              <a:latin typeface="Arial" panose="020B0604020202020204" pitchFamily="34" charset="0"/>
              <a:cs typeface="Arial" panose="020B0604020202020204" pitchFamily="34" charset="0"/>
            </a:endParaRPr>
          </a:p>
        </p:txBody>
      </p:sp>
      <p:sp>
        <p:nvSpPr>
          <p:cNvPr id="7" name="Title 1"/>
          <p:cNvSpPr txBox="1">
            <a:spLocks/>
          </p:cNvSpPr>
          <p:nvPr/>
        </p:nvSpPr>
        <p:spPr>
          <a:xfrm>
            <a:off x="378232" y="386080"/>
            <a:ext cx="11024225" cy="9910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2E74B5"/>
                </a:solidFill>
                <a:uFill>
                  <a:solidFill>
                    <a:srgbClr val="00B0F0"/>
                  </a:solidFill>
                </a:uFill>
                <a:latin typeface="Calibri Light" panose="020F0302020204030204" pitchFamily="34" charset="0"/>
                <a:cs typeface="Calibri" pitchFamily="34" charset="0"/>
              </a:rPr>
              <a:t>Instructional Literature Requirements</a:t>
            </a:r>
          </a:p>
        </p:txBody>
      </p:sp>
    </p:spTree>
    <p:extLst>
      <p:ext uri="{BB962C8B-B14F-4D97-AF65-F5344CB8AC3E}">
        <p14:creationId xmlns:p14="http://schemas.microsoft.com/office/powerpoint/2010/main" val="1124463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1840" y="1295400"/>
            <a:ext cx="10485120" cy="5105400"/>
          </a:xfrm>
          <a:noFill/>
          <a:ln w="38100">
            <a:noFill/>
          </a:ln>
          <a:effectLst/>
        </p:spPr>
        <p:style>
          <a:lnRef idx="3">
            <a:schemeClr val="lt1"/>
          </a:lnRef>
          <a:fillRef idx="1">
            <a:schemeClr val="accent3"/>
          </a:fillRef>
          <a:effectRef idx="1">
            <a:schemeClr val="accent3"/>
          </a:effectRef>
          <a:fontRef idx="minor">
            <a:schemeClr val="lt1"/>
          </a:fontRef>
        </p:style>
        <p:txBody>
          <a:bodyPr>
            <a:noAutofit/>
          </a:bodyPr>
          <a:lstStyle/>
          <a:p>
            <a:r>
              <a:rPr lang="en-US" sz="2200" b="1" dirty="0">
                <a:solidFill>
                  <a:srgbClr val="4C4C4C"/>
                </a:solidFill>
                <a:latin typeface="Arial" panose="020B0604020202020204" pitchFamily="34" charset="0"/>
                <a:cs typeface="Arial" panose="020B0604020202020204" pitchFamily="34" charset="0"/>
              </a:rPr>
              <a:t>Additional instructions for products as follows:</a:t>
            </a:r>
          </a:p>
          <a:p>
            <a:pPr marL="800100" lvl="1" indent="-342900">
              <a:buFont typeface="Arial" panose="020B0604020202020204" pitchFamily="34" charset="0"/>
              <a:buChar char="•"/>
            </a:pPr>
            <a:r>
              <a:rPr lang="en-US" sz="2200" u="sng" dirty="0">
                <a:solidFill>
                  <a:srgbClr val="00246A"/>
                </a:solidFill>
                <a:latin typeface="Arial" panose="020B0604020202020204" pitchFamily="34" charset="0"/>
                <a:cs typeface="Arial" panose="020B0604020202020204" pitchFamily="34" charset="0"/>
              </a:rPr>
              <a:t>Units manufactured with restraint system </a:t>
            </a:r>
            <a:r>
              <a:rPr lang="en-US" sz="2200" dirty="0">
                <a:solidFill>
                  <a:srgbClr val="00246A"/>
                </a:solidFill>
                <a:latin typeface="Arial" panose="020B0604020202020204" pitchFamily="34" charset="0"/>
                <a:cs typeface="Arial" panose="020B0604020202020204" pitchFamily="34" charset="0"/>
              </a:rPr>
              <a:t>– instructions describing the use of the restraint system, and </a:t>
            </a:r>
          </a:p>
          <a:p>
            <a:pPr marL="857250" lvl="2"/>
            <a:r>
              <a:rPr lang="en-US" sz="2200" dirty="0">
                <a:solidFill>
                  <a:srgbClr val="FF0000"/>
                </a:solidFill>
                <a:latin typeface="Arial" panose="020B0604020202020204" pitchFamily="34" charset="0"/>
                <a:ea typeface="Calibri"/>
                <a:cs typeface="Arial" panose="020B0604020202020204" pitchFamily="34" charset="0"/>
              </a:rPr>
              <a:t>WARNING</a:t>
            </a:r>
            <a:r>
              <a:rPr lang="en-US" sz="2200" dirty="0">
                <a:solidFill>
                  <a:srgbClr val="1F497D"/>
                </a:solidFill>
                <a:latin typeface="Arial" panose="020B0604020202020204" pitchFamily="34" charset="0"/>
                <a:ea typeface="Calibri"/>
                <a:cs typeface="Arial" panose="020B0604020202020204" pitchFamily="34" charset="0"/>
              </a:rPr>
              <a:t> Avoid serious injury from falling or sliding out. Always use seat belt (or manufacturer may insert another word(s) to describe their restraint system.)</a:t>
            </a:r>
          </a:p>
          <a:p>
            <a:pPr lvl="1"/>
            <a:endParaRPr lang="en-US" sz="2200" dirty="0">
              <a:solidFill>
                <a:srgbClr val="00246A"/>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200" u="sng" dirty="0">
                <a:solidFill>
                  <a:srgbClr val="00246A"/>
                </a:solidFill>
                <a:latin typeface="Arial" panose="020B0604020202020204" pitchFamily="34" charset="0"/>
                <a:cs typeface="Arial" panose="020B0604020202020204" pitchFamily="34" charset="0"/>
              </a:rPr>
              <a:t>Convertible carriage/strollers requiring manual operation to comply with occupant retention requirements</a:t>
            </a:r>
            <a:r>
              <a:rPr lang="en-US" sz="2200" dirty="0">
                <a:solidFill>
                  <a:srgbClr val="00246A"/>
                </a:solidFill>
                <a:latin typeface="Arial" panose="020B0604020202020204" pitchFamily="34" charset="0"/>
                <a:cs typeface="Arial" panose="020B0604020202020204" pitchFamily="34" charset="0"/>
              </a:rPr>
              <a:t> -</a:t>
            </a:r>
            <a:r>
              <a:rPr lang="en-US" sz="2200" u="sng" dirty="0">
                <a:solidFill>
                  <a:srgbClr val="00246A"/>
                </a:solidFill>
                <a:latin typeface="Arial" panose="020B0604020202020204" pitchFamily="34" charset="0"/>
                <a:cs typeface="Arial" panose="020B0604020202020204" pitchFamily="34" charset="0"/>
              </a:rPr>
              <a:t> </a:t>
            </a:r>
          </a:p>
          <a:p>
            <a:pPr marL="857250" lvl="2"/>
            <a:r>
              <a:rPr lang="en-US" sz="2200" dirty="0">
                <a:solidFill>
                  <a:srgbClr val="FF0000"/>
                </a:solidFill>
                <a:latin typeface="Arial" panose="020B0604020202020204" pitchFamily="34" charset="0"/>
                <a:ea typeface="Calibri"/>
                <a:cs typeface="Arial" panose="020B0604020202020204" pitchFamily="34" charset="0"/>
              </a:rPr>
              <a:t>WARNING</a:t>
            </a:r>
            <a:r>
              <a:rPr lang="en-US" sz="2200" dirty="0">
                <a:solidFill>
                  <a:srgbClr val="1F497D"/>
                </a:solidFill>
                <a:latin typeface="Arial" panose="020B0604020202020204" pitchFamily="34" charset="0"/>
                <a:ea typeface="Calibri"/>
                <a:cs typeface="Arial" panose="020B0604020202020204" pitchFamily="34" charset="0"/>
              </a:rPr>
              <a:t> Child may slip into leg openings and strangle. Never use in reclined carriage position(s) unless (manufacturer to insert product specific instructions.) </a:t>
            </a:r>
          </a:p>
          <a:p>
            <a:pPr marL="800100" lvl="1" indent="-342900">
              <a:buFont typeface="Wingdings" panose="05000000000000000000" pitchFamily="2" charset="2"/>
              <a:buChar char="v"/>
            </a:pPr>
            <a:endParaRPr lang="en-US" sz="2200" dirty="0">
              <a:solidFill>
                <a:srgbClr val="1F497D"/>
              </a:solidFill>
              <a:latin typeface="Arial" panose="020B0604020202020204" pitchFamily="34" charset="0"/>
              <a:ea typeface="Calibri"/>
              <a:cs typeface="Arial" panose="020B0604020202020204" pitchFamily="34" charset="0"/>
            </a:endParaRPr>
          </a:p>
          <a:p>
            <a:pPr lvl="1"/>
            <a:endParaRPr lang="en-US" sz="2200" dirty="0">
              <a:solidFill>
                <a:srgbClr val="1F497D"/>
              </a:solidFill>
              <a:latin typeface="Arial" panose="020B0604020202020204" pitchFamily="34" charset="0"/>
              <a:ea typeface="Calibri"/>
              <a:cs typeface="Arial" panose="020B0604020202020204" pitchFamily="34" charset="0"/>
            </a:endParaRPr>
          </a:p>
          <a:p>
            <a:pPr lvl="1"/>
            <a:endParaRPr lang="en-US" sz="2200" dirty="0">
              <a:solidFill>
                <a:srgbClr val="00246A"/>
              </a:solidFill>
              <a:latin typeface="Arial" panose="020B0604020202020204" pitchFamily="34" charset="0"/>
              <a:cs typeface="Arial" panose="020B0604020202020204" pitchFamily="34" charset="0"/>
            </a:endParaRPr>
          </a:p>
          <a:p>
            <a:pPr lvl="2">
              <a:buFont typeface="Wingdings" panose="05000000000000000000" pitchFamily="2" charset="2"/>
              <a:buChar char="v"/>
            </a:pPr>
            <a:endParaRPr lang="en-US" sz="2200" dirty="0">
              <a:solidFill>
                <a:srgbClr val="00246A"/>
              </a:solidFill>
              <a:latin typeface="Arial" panose="020B0604020202020204" pitchFamily="34" charset="0"/>
              <a:cs typeface="Arial" panose="020B0604020202020204" pitchFamily="34" charset="0"/>
            </a:endParaRPr>
          </a:p>
          <a:p>
            <a:pPr lvl="1"/>
            <a:endParaRPr lang="en-US" sz="2200" dirty="0">
              <a:solidFill>
                <a:srgbClr val="00246A"/>
              </a:solidFill>
              <a:latin typeface="Arial" panose="020B0604020202020204" pitchFamily="34" charset="0"/>
              <a:cs typeface="Arial" panose="020B0604020202020204" pitchFamily="34" charset="0"/>
            </a:endParaRPr>
          </a:p>
          <a:p>
            <a:pPr lvl="1">
              <a:buFont typeface="Wingdings" panose="05000000000000000000" pitchFamily="2" charset="2"/>
              <a:buChar char="v"/>
            </a:pPr>
            <a:endParaRPr lang="en-US" sz="2200" dirty="0">
              <a:solidFill>
                <a:srgbClr val="00246A"/>
              </a:solidFill>
              <a:latin typeface="Arial" panose="020B0604020202020204" pitchFamily="34" charset="0"/>
              <a:cs typeface="Arial" panose="020B0604020202020204" pitchFamily="34" charset="0"/>
            </a:endParaRPr>
          </a:p>
          <a:p>
            <a:endParaRPr lang="en-US" sz="2200" dirty="0">
              <a:solidFill>
                <a:srgbClr val="00246A"/>
              </a:solidFill>
              <a:latin typeface="Arial" panose="020B0604020202020204" pitchFamily="34" charset="0"/>
              <a:cs typeface="Arial" panose="020B0604020202020204" pitchFamily="34" charset="0"/>
            </a:endParaRPr>
          </a:p>
          <a:p>
            <a:pPr lvl="1">
              <a:buFont typeface="Wingdings" panose="05000000000000000000" pitchFamily="2" charset="2"/>
              <a:buChar char="v"/>
            </a:pPr>
            <a:endParaRPr lang="en-US" sz="2200" dirty="0">
              <a:solidFill>
                <a:srgbClr val="00246A"/>
              </a:solidFill>
              <a:latin typeface="Arial" panose="020B0604020202020204" pitchFamily="34" charset="0"/>
              <a:cs typeface="Arial" panose="020B0604020202020204" pitchFamily="34" charset="0"/>
            </a:endParaRPr>
          </a:p>
          <a:p>
            <a:pPr lvl="1"/>
            <a:endParaRPr lang="en-US" sz="2200" dirty="0">
              <a:solidFill>
                <a:srgbClr val="00246A"/>
              </a:solidFill>
              <a:latin typeface="Arial" panose="020B0604020202020204" pitchFamily="34" charset="0"/>
              <a:cs typeface="Arial" panose="020B0604020202020204" pitchFamily="34" charset="0"/>
            </a:endParaRPr>
          </a:p>
          <a:p>
            <a:pPr lvl="1"/>
            <a:endParaRPr lang="en-US" sz="2200" dirty="0">
              <a:solidFill>
                <a:srgbClr val="00246A"/>
              </a:solidFill>
              <a:latin typeface="Arial" panose="020B0604020202020204" pitchFamily="34" charset="0"/>
              <a:ea typeface="SimSun" pitchFamily="2" charset="-122"/>
              <a:cs typeface="Arial" panose="020B0604020202020204" pitchFamily="34" charset="0"/>
            </a:endParaRPr>
          </a:p>
          <a:p>
            <a:pPr marL="971550" lvl="1" indent="-514350">
              <a:buFont typeface="Wingdings" panose="05000000000000000000" pitchFamily="2" charset="2"/>
              <a:buChar char="v"/>
            </a:pPr>
            <a:endParaRPr lang="en-US" sz="2200" dirty="0">
              <a:solidFill>
                <a:srgbClr val="00246A"/>
              </a:solidFill>
              <a:latin typeface="Arial" panose="020B0604020202020204" pitchFamily="34" charset="0"/>
              <a:ea typeface="SimSun" pitchFamily="2" charset="-122"/>
              <a:cs typeface="Arial" panose="020B0604020202020204" pitchFamily="34" charset="0"/>
            </a:endParaRPr>
          </a:p>
          <a:p>
            <a:endParaRPr lang="en-US" sz="2200" dirty="0">
              <a:solidFill>
                <a:srgbClr val="002060"/>
              </a:solidFill>
              <a:latin typeface="Arial" panose="020B0604020202020204" pitchFamily="34" charset="0"/>
              <a:cs typeface="Arial" panose="020B0604020202020204" pitchFamily="34" charset="0"/>
            </a:endParaRPr>
          </a:p>
          <a:p>
            <a:endParaRPr lang="en-US" sz="2200" dirty="0">
              <a:solidFill>
                <a:srgbClr val="002060"/>
              </a:solidFill>
              <a:latin typeface="Arial" panose="020B0604020202020204" pitchFamily="34" charset="0"/>
              <a:cs typeface="Arial" panose="020B0604020202020204" pitchFamily="34" charset="0"/>
            </a:endParaRPr>
          </a:p>
        </p:txBody>
      </p:sp>
      <p:sp>
        <p:nvSpPr>
          <p:cNvPr id="7" name="Title 1"/>
          <p:cNvSpPr txBox="1">
            <a:spLocks/>
          </p:cNvSpPr>
          <p:nvPr/>
        </p:nvSpPr>
        <p:spPr>
          <a:xfrm>
            <a:off x="0" y="388621"/>
            <a:ext cx="6807200" cy="8585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2E74B5"/>
                </a:solidFill>
                <a:uFill>
                  <a:solidFill>
                    <a:srgbClr val="00B0F0"/>
                  </a:solidFill>
                </a:uFill>
                <a:latin typeface="Calibri Light" panose="020F0302020204030204" pitchFamily="34" charset="0"/>
                <a:cs typeface="Calibri" pitchFamily="34" charset="0"/>
              </a:rPr>
              <a:t>Instructional Literature Requirements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545" y="2239010"/>
            <a:ext cx="685800" cy="60007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545" y="4319905"/>
            <a:ext cx="685800" cy="600075"/>
          </a:xfrm>
          <a:prstGeom prst="rect">
            <a:avLst/>
          </a:prstGeom>
        </p:spPr>
      </p:pic>
    </p:spTree>
    <p:extLst>
      <p:ext uri="{BB962C8B-B14F-4D97-AF65-F5344CB8AC3E}">
        <p14:creationId xmlns:p14="http://schemas.microsoft.com/office/powerpoint/2010/main" val="3300529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398" y="1330687"/>
            <a:ext cx="11465169" cy="4692040"/>
          </a:xfrm>
          <a:noFill/>
          <a:ln w="38100">
            <a:noFill/>
          </a:ln>
          <a:effectLst/>
        </p:spPr>
        <p:style>
          <a:lnRef idx="3">
            <a:schemeClr val="lt1"/>
          </a:lnRef>
          <a:fillRef idx="1">
            <a:schemeClr val="accent3"/>
          </a:fillRef>
          <a:effectRef idx="1">
            <a:schemeClr val="accent3"/>
          </a:effectRef>
          <a:fontRef idx="minor">
            <a:schemeClr val="lt1"/>
          </a:fontRef>
        </p:style>
        <p:txBody>
          <a:bodyPr>
            <a:noAutofit/>
          </a:bodyPr>
          <a:lstStyle/>
          <a:p>
            <a:r>
              <a:rPr lang="en-US" sz="2400" b="1" dirty="0">
                <a:solidFill>
                  <a:srgbClr val="4C4C4C"/>
                </a:solidFill>
                <a:latin typeface="Arial" panose="020B0604020202020204" pitchFamily="34" charset="0"/>
                <a:cs typeface="Arial" panose="020B0604020202020204" pitchFamily="34" charset="0"/>
              </a:rPr>
              <a:t>Additional instructions for products as follows:</a:t>
            </a:r>
          </a:p>
          <a:p>
            <a:pPr marL="800100" lvl="1" indent="-342900">
              <a:buFont typeface="Arial" panose="020B0604020202020204" pitchFamily="34" charset="0"/>
              <a:buChar char="•"/>
            </a:pPr>
            <a:r>
              <a:rPr lang="en-US" u="sng" dirty="0">
                <a:solidFill>
                  <a:srgbClr val="4C4C4C"/>
                </a:solidFill>
                <a:latin typeface="Arial" panose="020B0604020202020204" pitchFamily="34" charset="0"/>
                <a:ea typeface="Calibri"/>
                <a:cs typeface="Arial" panose="020B0604020202020204" pitchFamily="34" charset="0"/>
              </a:rPr>
              <a:t>Products with removable fork assembly</a:t>
            </a:r>
            <a:r>
              <a:rPr lang="en-US" dirty="0">
                <a:solidFill>
                  <a:srgbClr val="4C4C4C"/>
                </a:solidFill>
                <a:latin typeface="Arial" panose="020B0604020202020204" pitchFamily="34" charset="0"/>
                <a:ea typeface="Calibri"/>
                <a:cs typeface="Arial" panose="020B0604020202020204" pitchFamily="34" charset="0"/>
              </a:rPr>
              <a:t> - describe proper assembly and maintenance procedures for these mechanisms.</a:t>
            </a:r>
          </a:p>
          <a:p>
            <a:pPr lvl="1"/>
            <a:endParaRPr lang="en-US" dirty="0">
              <a:solidFill>
                <a:srgbClr val="4C4C4C"/>
              </a:solidFill>
              <a:latin typeface="Arial" panose="020B0604020202020204" pitchFamily="34" charset="0"/>
              <a:ea typeface="Calibri"/>
              <a:cs typeface="Arial" panose="020B0604020202020204" pitchFamily="34" charset="0"/>
            </a:endParaRPr>
          </a:p>
          <a:p>
            <a:pPr marL="800100" lvl="1" indent="-342900">
              <a:buFont typeface="Arial" panose="020B0604020202020204" pitchFamily="34" charset="0"/>
              <a:buChar char="•"/>
            </a:pPr>
            <a:r>
              <a:rPr lang="en-US" u="sng" dirty="0">
                <a:solidFill>
                  <a:srgbClr val="4C4C4C"/>
                </a:solidFill>
                <a:latin typeface="Arial" panose="020B0604020202020204" pitchFamily="34" charset="0"/>
                <a:ea typeface="Calibri"/>
                <a:cs typeface="Arial" panose="020B0604020202020204" pitchFamily="34" charset="0"/>
              </a:rPr>
              <a:t>Products supplied with package carrying accessories with original equipment</a:t>
            </a:r>
            <a:r>
              <a:rPr lang="en-US" dirty="0">
                <a:solidFill>
                  <a:srgbClr val="4C4C4C"/>
                </a:solidFill>
                <a:latin typeface="Arial" panose="020B0604020202020204" pitchFamily="34" charset="0"/>
                <a:ea typeface="Calibri"/>
                <a:cs typeface="Arial" panose="020B0604020202020204" pitchFamily="34" charset="0"/>
              </a:rPr>
              <a:t>- state the maximum weight recommended and warn that excessive weight may cause hazardous unstable condition to exist.</a:t>
            </a:r>
          </a:p>
          <a:p>
            <a:pPr lvl="1"/>
            <a:endParaRPr lang="en-US" dirty="0">
              <a:solidFill>
                <a:srgbClr val="4C4C4C"/>
              </a:solidFill>
              <a:latin typeface="Arial" panose="020B0604020202020204" pitchFamily="34" charset="0"/>
              <a:ea typeface="Calibri"/>
              <a:cs typeface="Arial" panose="020B0604020202020204" pitchFamily="34" charset="0"/>
            </a:endParaRPr>
          </a:p>
          <a:p>
            <a:pPr marL="800100" lvl="1" indent="-342900">
              <a:buFont typeface="Arial" panose="020B0604020202020204" pitchFamily="34" charset="0"/>
              <a:buChar char="•"/>
            </a:pPr>
            <a:r>
              <a:rPr lang="en-US" u="sng" dirty="0">
                <a:solidFill>
                  <a:srgbClr val="4C4C4C"/>
                </a:solidFill>
                <a:latin typeface="Arial" panose="020B0604020202020204" pitchFamily="34" charset="0"/>
                <a:ea typeface="Calibri"/>
                <a:cs typeface="Arial" panose="020B0604020202020204" pitchFamily="34" charset="0"/>
              </a:rPr>
              <a:t>Products not supplied with package carrying accessories</a:t>
            </a:r>
            <a:r>
              <a:rPr lang="en-US" dirty="0">
                <a:solidFill>
                  <a:srgbClr val="4C4C4C"/>
                </a:solidFill>
                <a:latin typeface="Arial" panose="020B0604020202020204" pitchFamily="34" charset="0"/>
                <a:ea typeface="Calibri"/>
                <a:cs typeface="Arial" panose="020B0604020202020204" pitchFamily="34" charset="0"/>
              </a:rPr>
              <a:t> - warn that unstable hazardous conditions may exist if these accessories are added onto the product.</a:t>
            </a:r>
          </a:p>
          <a:p>
            <a:pPr marL="800100" lvl="1" indent="-342900">
              <a:buFont typeface="Wingdings" panose="05000000000000000000" pitchFamily="2" charset="2"/>
              <a:buChar char="v"/>
            </a:pPr>
            <a:endParaRPr lang="en-US" dirty="0">
              <a:solidFill>
                <a:srgbClr val="1F497D"/>
              </a:solidFill>
              <a:latin typeface="Arial" panose="020B0604020202020204" pitchFamily="34" charset="0"/>
              <a:ea typeface="Calibri"/>
              <a:cs typeface="Arial" panose="020B0604020202020204" pitchFamily="34" charset="0"/>
            </a:endParaRPr>
          </a:p>
          <a:p>
            <a:pPr lvl="1"/>
            <a:endParaRPr lang="en-US" dirty="0">
              <a:solidFill>
                <a:srgbClr val="1F497D"/>
              </a:solidFill>
              <a:latin typeface="Arial" panose="020B0604020202020204" pitchFamily="34" charset="0"/>
              <a:ea typeface="Calibri"/>
              <a:cs typeface="Arial" panose="020B0604020202020204" pitchFamily="34" charset="0"/>
            </a:endParaRPr>
          </a:p>
          <a:p>
            <a:pPr lvl="1"/>
            <a:endParaRPr lang="en-US" dirty="0">
              <a:solidFill>
                <a:srgbClr val="00246A"/>
              </a:solidFill>
              <a:latin typeface="Arial" panose="020B0604020202020204" pitchFamily="34" charset="0"/>
              <a:cs typeface="Arial" panose="020B0604020202020204" pitchFamily="34" charset="0"/>
            </a:endParaRPr>
          </a:p>
          <a:p>
            <a:pPr lvl="2">
              <a:buFont typeface="Wingdings" panose="05000000000000000000" pitchFamily="2" charset="2"/>
              <a:buChar char="v"/>
            </a:pPr>
            <a:endParaRPr lang="en-US" dirty="0">
              <a:solidFill>
                <a:srgbClr val="00246A"/>
              </a:solidFill>
              <a:latin typeface="Arial" panose="020B0604020202020204" pitchFamily="34" charset="0"/>
              <a:cs typeface="Arial" panose="020B0604020202020204" pitchFamily="34" charset="0"/>
            </a:endParaRPr>
          </a:p>
          <a:p>
            <a:pPr lvl="1"/>
            <a:endParaRPr lang="en-US" dirty="0">
              <a:solidFill>
                <a:srgbClr val="00246A"/>
              </a:solidFill>
              <a:latin typeface="Arial" panose="020B0604020202020204" pitchFamily="34" charset="0"/>
              <a:cs typeface="Arial" panose="020B0604020202020204" pitchFamily="34" charset="0"/>
            </a:endParaRPr>
          </a:p>
          <a:p>
            <a:pPr lvl="1">
              <a:buFont typeface="Wingdings" panose="05000000000000000000" pitchFamily="2" charset="2"/>
              <a:buChar char="v"/>
            </a:pPr>
            <a:endParaRPr lang="en-US" dirty="0">
              <a:solidFill>
                <a:srgbClr val="00246A"/>
              </a:solidFill>
              <a:latin typeface="Arial" panose="020B0604020202020204" pitchFamily="34" charset="0"/>
              <a:cs typeface="Arial" panose="020B0604020202020204" pitchFamily="34" charset="0"/>
            </a:endParaRPr>
          </a:p>
          <a:p>
            <a:endParaRPr lang="en-US" sz="2800" dirty="0">
              <a:solidFill>
                <a:srgbClr val="00246A"/>
              </a:solidFill>
              <a:latin typeface="Arial" panose="020B0604020202020204" pitchFamily="34" charset="0"/>
              <a:cs typeface="Arial" panose="020B0604020202020204" pitchFamily="34" charset="0"/>
            </a:endParaRPr>
          </a:p>
          <a:p>
            <a:pPr lvl="1">
              <a:buFont typeface="Wingdings" panose="05000000000000000000" pitchFamily="2" charset="2"/>
              <a:buChar char="v"/>
            </a:pPr>
            <a:endParaRPr lang="en-US" sz="2600" dirty="0">
              <a:solidFill>
                <a:srgbClr val="00246A"/>
              </a:solidFill>
              <a:latin typeface="Arial" panose="020B0604020202020204" pitchFamily="34" charset="0"/>
              <a:cs typeface="Arial" panose="020B0604020202020204" pitchFamily="34" charset="0"/>
            </a:endParaRPr>
          </a:p>
          <a:p>
            <a:pPr lvl="1"/>
            <a:endParaRPr lang="en-US" sz="2200" dirty="0">
              <a:solidFill>
                <a:srgbClr val="00246A"/>
              </a:solidFill>
              <a:latin typeface="Arial" panose="020B0604020202020204" pitchFamily="34" charset="0"/>
              <a:cs typeface="Arial" panose="020B0604020202020204" pitchFamily="34" charset="0"/>
            </a:endParaRPr>
          </a:p>
          <a:p>
            <a:pPr lvl="1"/>
            <a:endParaRPr lang="en-US" dirty="0">
              <a:solidFill>
                <a:srgbClr val="00246A"/>
              </a:solidFill>
              <a:latin typeface="Arial" panose="020B0604020202020204" pitchFamily="34" charset="0"/>
              <a:ea typeface="SimSun" pitchFamily="2" charset="-122"/>
              <a:cs typeface="Arial" panose="020B0604020202020204" pitchFamily="34" charset="0"/>
            </a:endParaRPr>
          </a:p>
          <a:p>
            <a:pPr marL="971550" lvl="1" indent="-514350">
              <a:buFont typeface="Wingdings" panose="05000000000000000000" pitchFamily="2" charset="2"/>
              <a:buChar char="v"/>
            </a:pPr>
            <a:endParaRPr lang="en-US" dirty="0">
              <a:solidFill>
                <a:srgbClr val="00246A"/>
              </a:solidFill>
              <a:latin typeface="Arial" panose="020B0604020202020204" pitchFamily="34" charset="0"/>
              <a:ea typeface="SimSun" pitchFamily="2" charset="-122"/>
              <a:cs typeface="Arial" panose="020B0604020202020204" pitchFamily="34" charset="0"/>
            </a:endParaRPr>
          </a:p>
          <a:p>
            <a:endParaRPr lang="en-US" sz="2400" dirty="0">
              <a:solidFill>
                <a:srgbClr val="002060"/>
              </a:solidFill>
              <a:latin typeface="Arial" panose="020B0604020202020204" pitchFamily="34" charset="0"/>
              <a:cs typeface="Arial" panose="020B0604020202020204" pitchFamily="34" charset="0"/>
            </a:endParaRPr>
          </a:p>
          <a:p>
            <a:endParaRPr lang="en-US" sz="2400" dirty="0">
              <a:solidFill>
                <a:srgbClr val="002060"/>
              </a:solidFill>
              <a:latin typeface="Arial" panose="020B0604020202020204" pitchFamily="34" charset="0"/>
              <a:cs typeface="Arial" panose="020B0604020202020204" pitchFamily="34" charset="0"/>
            </a:endParaRPr>
          </a:p>
        </p:txBody>
      </p:sp>
      <p:sp>
        <p:nvSpPr>
          <p:cNvPr id="7" name="Title 1"/>
          <p:cNvSpPr txBox="1">
            <a:spLocks/>
          </p:cNvSpPr>
          <p:nvPr/>
        </p:nvSpPr>
        <p:spPr>
          <a:xfrm>
            <a:off x="406398" y="304800"/>
            <a:ext cx="11271481" cy="9290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2E74B5"/>
                </a:solidFill>
                <a:uFill>
                  <a:solidFill>
                    <a:srgbClr val="00B0F0"/>
                  </a:solidFill>
                </a:uFill>
                <a:latin typeface="Calibri Light" panose="020F0302020204030204" pitchFamily="34" charset="0"/>
                <a:cs typeface="Calibri" pitchFamily="34" charset="0"/>
              </a:rPr>
              <a:t>Instructional Literature Requirements</a:t>
            </a:r>
          </a:p>
        </p:txBody>
      </p:sp>
    </p:spTree>
    <p:extLst>
      <p:ext uri="{BB962C8B-B14F-4D97-AF65-F5344CB8AC3E}">
        <p14:creationId xmlns:p14="http://schemas.microsoft.com/office/powerpoint/2010/main" val="690254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4148960"/>
            <a:ext cx="3048000" cy="2175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63679" y="462726"/>
            <a:ext cx="11148948" cy="457200"/>
          </a:xfrm>
        </p:spPr>
        <p:txBody>
          <a:bodyPr>
            <a:noAutofit/>
          </a:bodyPr>
          <a:lstStyle/>
          <a:p>
            <a:r>
              <a:rPr lang="en-US" dirty="0">
                <a:uFill>
                  <a:solidFill>
                    <a:srgbClr val="00B0F0"/>
                  </a:solidFill>
                </a:uFill>
                <a:cs typeface="Calibri" pitchFamily="34" charset="0"/>
              </a:rPr>
              <a:t> Product Registration Requirement</a:t>
            </a:r>
          </a:p>
        </p:txBody>
      </p:sp>
      <p:sp>
        <p:nvSpPr>
          <p:cNvPr id="3" name="Content Placeholder 2"/>
          <p:cNvSpPr>
            <a:spLocks noGrp="1"/>
          </p:cNvSpPr>
          <p:nvPr>
            <p:ph idx="1"/>
          </p:nvPr>
        </p:nvSpPr>
        <p:spPr>
          <a:xfrm>
            <a:off x="583894" y="1244334"/>
            <a:ext cx="10928733" cy="4876800"/>
          </a:xfrm>
          <a:noFill/>
          <a:ln w="38100">
            <a:solidFill>
              <a:srgbClr val="002060"/>
            </a:solidFill>
          </a:ln>
          <a:effectLst/>
        </p:spPr>
        <p:style>
          <a:lnRef idx="3">
            <a:schemeClr val="lt1"/>
          </a:lnRef>
          <a:fillRef idx="1">
            <a:schemeClr val="accent3"/>
          </a:fillRef>
          <a:effectRef idx="1">
            <a:schemeClr val="accent3"/>
          </a:effectRef>
          <a:fontRef idx="minor">
            <a:schemeClr val="lt1"/>
          </a:fontRef>
        </p:style>
        <p:txBody>
          <a:bodyPr>
            <a:noAutofit/>
          </a:bodyPr>
          <a:lstStyle/>
          <a:p>
            <a:pPr marL="342900" indent="-342900">
              <a:buFont typeface="Arial" panose="020B0604020202020204" pitchFamily="34" charset="0"/>
              <a:buChar char="•"/>
            </a:pPr>
            <a:r>
              <a:rPr lang="en-US" sz="2400" dirty="0">
                <a:solidFill>
                  <a:srgbClr val="4C4C4C"/>
                </a:solidFill>
                <a:latin typeface="Arial" panose="020B0604020202020204" pitchFamily="34" charset="0"/>
                <a:cs typeface="Arial" panose="020B0604020202020204" pitchFamily="34" charset="0"/>
              </a:rPr>
              <a:t>Manufacturers of </a:t>
            </a:r>
            <a:r>
              <a:rPr lang="en-US" sz="2400" b="1" dirty="0">
                <a:solidFill>
                  <a:srgbClr val="4C4C4C"/>
                </a:solidFill>
                <a:latin typeface="Arial" panose="020B0604020202020204" pitchFamily="34" charset="0"/>
                <a:cs typeface="Arial" panose="020B0604020202020204" pitchFamily="34" charset="0"/>
              </a:rPr>
              <a:t>Durable Infant or Toddler Products </a:t>
            </a:r>
            <a:r>
              <a:rPr lang="en-US" sz="2400" dirty="0">
                <a:solidFill>
                  <a:srgbClr val="4C4C4C"/>
                </a:solidFill>
                <a:latin typeface="Arial" panose="020B0604020202020204" pitchFamily="34" charset="0"/>
                <a:cs typeface="Arial" panose="020B0604020202020204" pitchFamily="34" charset="0"/>
              </a:rPr>
              <a:t>must include a product registration form </a:t>
            </a:r>
            <a:r>
              <a:rPr lang="en-US" sz="2400" b="1" u="sng" dirty="0">
                <a:solidFill>
                  <a:srgbClr val="4C4C4C"/>
                </a:solidFill>
                <a:latin typeface="Arial" panose="020B0604020202020204" pitchFamily="34" charset="0"/>
                <a:cs typeface="Arial" panose="020B0604020202020204" pitchFamily="34" charset="0"/>
              </a:rPr>
              <a:t>attached to the product</a:t>
            </a:r>
            <a:r>
              <a:rPr lang="en-US" sz="2400" dirty="0">
                <a:solidFill>
                  <a:srgbClr val="4C4C4C"/>
                </a:solidFill>
                <a:latin typeface="Arial" panose="020B0604020202020204" pitchFamily="34" charset="0"/>
                <a:cs typeface="Arial" panose="020B0604020202020204" pitchFamily="34" charset="0"/>
              </a:rPr>
              <a:t> – 16 C.F.R. Part 1130.</a:t>
            </a:r>
          </a:p>
          <a:p>
            <a:pPr marL="800100" lvl="1" indent="-342900">
              <a:buFont typeface="Wingdings" panose="05000000000000000000" pitchFamily="2" charset="2"/>
              <a:buChar char="Ø"/>
            </a:pPr>
            <a:r>
              <a:rPr lang="en-US" sz="2200" dirty="0">
                <a:solidFill>
                  <a:srgbClr val="00246A"/>
                </a:solidFill>
                <a:latin typeface="Arial" panose="020B0604020202020204" pitchFamily="34" charset="0"/>
                <a:cs typeface="Arial" panose="020B0604020202020204" pitchFamily="34" charset="0"/>
              </a:rPr>
              <a:t>Provide consumers with </a:t>
            </a:r>
            <a:r>
              <a:rPr lang="en-US" sz="2200" u="sng" dirty="0">
                <a:solidFill>
                  <a:srgbClr val="00246A"/>
                </a:solidFill>
                <a:latin typeface="Arial" panose="020B0604020202020204" pitchFamily="34" charset="0"/>
                <a:cs typeface="Arial" panose="020B0604020202020204" pitchFamily="34" charset="0"/>
              </a:rPr>
              <a:t>postage-paid product registration card</a:t>
            </a:r>
          </a:p>
          <a:p>
            <a:pPr marL="800100" lvl="1" indent="-342900">
              <a:buFont typeface="Wingdings" panose="05000000000000000000" pitchFamily="2" charset="2"/>
              <a:buChar char="Ø"/>
            </a:pPr>
            <a:r>
              <a:rPr lang="en-US" sz="2200" u="sng" dirty="0">
                <a:solidFill>
                  <a:srgbClr val="00246A"/>
                </a:solidFill>
                <a:latin typeface="Arial" panose="020B0604020202020204" pitchFamily="34" charset="0"/>
                <a:cs typeface="Arial" panose="020B0604020202020204" pitchFamily="34" charset="0"/>
              </a:rPr>
              <a:t>Maintain records</a:t>
            </a:r>
            <a:r>
              <a:rPr lang="en-US" sz="2200" dirty="0">
                <a:solidFill>
                  <a:srgbClr val="00246A"/>
                </a:solidFill>
                <a:latin typeface="Arial" panose="020B0604020202020204" pitchFamily="34" charset="0"/>
                <a:cs typeface="Arial" panose="020B0604020202020204" pitchFamily="34" charset="0"/>
              </a:rPr>
              <a:t> of names, addresses, emails, and other contact info on consumers that register their products</a:t>
            </a:r>
          </a:p>
          <a:p>
            <a:pPr marL="800100" lvl="1" indent="-342900">
              <a:buFont typeface="Wingdings" panose="05000000000000000000" pitchFamily="2" charset="2"/>
              <a:buChar char="Ø"/>
            </a:pPr>
            <a:r>
              <a:rPr lang="en-US" sz="2200" dirty="0">
                <a:solidFill>
                  <a:srgbClr val="00246A"/>
                </a:solidFill>
                <a:latin typeface="Arial" panose="020B0604020202020204" pitchFamily="34" charset="0"/>
                <a:cs typeface="Arial" panose="020B0604020202020204" pitchFamily="34" charset="0"/>
              </a:rPr>
              <a:t>Permanently place the manufacturer or importer’s name and U.S.-based contact info, model name and number, and date of manufacture on each durable product</a:t>
            </a:r>
          </a:p>
          <a:p>
            <a:pPr marL="1200150" lvl="2" indent="-285750">
              <a:buFont typeface="Arial" panose="020B0604020202020204" pitchFamily="34" charset="0"/>
              <a:buChar char="•"/>
            </a:pPr>
            <a:r>
              <a:rPr lang="en-US" sz="1800" dirty="0">
                <a:solidFill>
                  <a:srgbClr val="1A2857"/>
                </a:solidFill>
              </a:rPr>
              <a:t>Please note, even if your company is located outside of United States, you must have U.S. contact information. </a:t>
            </a:r>
            <a:endParaRPr lang="en-US" sz="1800" dirty="0">
              <a:solidFill>
                <a:srgbClr val="1A2857"/>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Ø"/>
            </a:pPr>
            <a:r>
              <a:rPr lang="en-US" sz="2200" dirty="0">
                <a:solidFill>
                  <a:srgbClr val="00246A"/>
                </a:solidFill>
                <a:latin typeface="Arial" panose="020B0604020202020204" pitchFamily="34" charset="0"/>
                <a:cs typeface="Arial" panose="020B0604020202020204" pitchFamily="34" charset="0"/>
              </a:rPr>
              <a:t>Intended to improve recall effectiveness</a:t>
            </a:r>
          </a:p>
          <a:p>
            <a:pPr marL="800100" lvl="1" indent="-342900">
              <a:buFont typeface="Wingdings" panose="05000000000000000000" pitchFamily="2" charset="2"/>
              <a:buChar char="Ø"/>
            </a:pPr>
            <a:r>
              <a:rPr lang="en-US" sz="2200" dirty="0">
                <a:solidFill>
                  <a:srgbClr val="00246A"/>
                </a:solidFill>
                <a:latin typeface="Arial" panose="020B0604020202020204" pitchFamily="34" charset="0"/>
                <a:cs typeface="Arial" panose="020B0604020202020204" pitchFamily="34" charset="0"/>
              </a:rPr>
              <a:t>Alert consumers in the event of recall.</a:t>
            </a:r>
          </a:p>
          <a:p>
            <a:pPr marL="342900" indent="-342900">
              <a:buFont typeface="Arial" panose="020B0604020202020204" pitchFamily="34" charset="0"/>
              <a:buChar char="•"/>
            </a:pPr>
            <a:r>
              <a:rPr lang="en-US" sz="2400" dirty="0">
                <a:solidFill>
                  <a:srgbClr val="4C4C4C"/>
                </a:solidFill>
                <a:latin typeface="Arial" panose="020B0604020202020204" pitchFamily="34" charset="0"/>
                <a:cs typeface="Arial" panose="020B0604020202020204" pitchFamily="34" charset="0"/>
                <a:hlinkClick r:id="rId4"/>
              </a:rPr>
              <a:t>Product Registration Card FAQs</a:t>
            </a:r>
            <a:r>
              <a:rPr lang="en-US" sz="2400" dirty="0">
                <a:solidFill>
                  <a:srgbClr val="4C4C4C"/>
                </a:solidFill>
                <a:latin typeface="Arial" panose="020B0604020202020204" pitchFamily="34" charset="0"/>
                <a:cs typeface="Arial" panose="020B0604020202020204" pitchFamily="34" charset="0"/>
              </a:rPr>
              <a:t> </a:t>
            </a:r>
          </a:p>
          <a:p>
            <a:r>
              <a:rPr lang="en-US" sz="2400" dirty="0">
                <a:solidFill>
                  <a:srgbClr val="4C4C4C"/>
                </a:solidFill>
                <a:latin typeface="Arial" panose="020B0604020202020204" pitchFamily="34" charset="0"/>
                <a:cs typeface="Arial" panose="020B0604020202020204" pitchFamily="34" charset="0"/>
              </a:rPr>
              <a:t>    site is a good reference</a:t>
            </a:r>
          </a:p>
          <a:p>
            <a:pPr lvl="1"/>
            <a:r>
              <a:rPr lang="en-US" sz="2200" dirty="0">
                <a:solidFill>
                  <a:srgbClr val="00246A"/>
                </a:solidFill>
                <a:latin typeface="Arial" panose="020B0604020202020204" pitchFamily="34" charset="0"/>
                <a:cs typeface="Arial" panose="020B0604020202020204" pitchFamily="34" charset="0"/>
              </a:rPr>
              <a:t>	</a:t>
            </a:r>
          </a:p>
          <a:p>
            <a:pPr lvl="1">
              <a:buFont typeface="Wingdings" panose="05000000000000000000" pitchFamily="2" charset="2"/>
              <a:buChar char="v"/>
            </a:pPr>
            <a:endParaRPr lang="en-US" dirty="0">
              <a:solidFill>
                <a:srgbClr val="00246A"/>
              </a:solidFill>
              <a:latin typeface="Arial" panose="020B0604020202020204" pitchFamily="34" charset="0"/>
              <a:cs typeface="Arial" panose="020B0604020202020204" pitchFamily="34" charset="0"/>
            </a:endParaRPr>
          </a:p>
          <a:p>
            <a:pPr lvl="1"/>
            <a:endParaRPr lang="en-US" sz="3000" dirty="0">
              <a:solidFill>
                <a:srgbClr val="00246A"/>
              </a:solidFill>
              <a:latin typeface="Arial" panose="020B0604020202020204" pitchFamily="34" charset="0"/>
              <a:cs typeface="Arial" panose="020B0604020202020204" pitchFamily="34" charset="0"/>
            </a:endParaRPr>
          </a:p>
          <a:p>
            <a:pPr lvl="1"/>
            <a:endParaRPr lang="en-US" sz="2200" dirty="0">
              <a:solidFill>
                <a:srgbClr val="00246A"/>
              </a:solidFill>
              <a:latin typeface="Arial" panose="020B0604020202020204" pitchFamily="34" charset="0"/>
              <a:cs typeface="Arial" panose="020B0604020202020204" pitchFamily="34" charset="0"/>
            </a:endParaRPr>
          </a:p>
          <a:p>
            <a:pPr lvl="1"/>
            <a:endParaRPr lang="en-US" dirty="0">
              <a:solidFill>
                <a:srgbClr val="00246A"/>
              </a:solidFill>
              <a:latin typeface="Arial" panose="020B0604020202020204" pitchFamily="34" charset="0"/>
              <a:ea typeface="SimSun" pitchFamily="2" charset="-122"/>
              <a:cs typeface="Arial" panose="020B0604020202020204" pitchFamily="34" charset="0"/>
            </a:endParaRPr>
          </a:p>
          <a:p>
            <a:pPr marL="971550" lvl="1" indent="-514350">
              <a:buFont typeface="Wingdings" panose="05000000000000000000" pitchFamily="2" charset="2"/>
              <a:buChar char="v"/>
            </a:pPr>
            <a:endParaRPr lang="en-US" dirty="0">
              <a:solidFill>
                <a:srgbClr val="00246A"/>
              </a:solidFill>
              <a:latin typeface="Arial" panose="020B0604020202020204" pitchFamily="34" charset="0"/>
              <a:ea typeface="SimSun" pitchFamily="2" charset="-122"/>
              <a:cs typeface="Arial" panose="020B0604020202020204" pitchFamily="34" charset="0"/>
            </a:endParaRPr>
          </a:p>
          <a:p>
            <a:endParaRPr lang="en-US" sz="2400" dirty="0">
              <a:solidFill>
                <a:srgbClr val="002060"/>
              </a:solidFill>
              <a:latin typeface="Arial" panose="020B0604020202020204" pitchFamily="34" charset="0"/>
              <a:cs typeface="Arial" panose="020B0604020202020204" pitchFamily="34" charset="0"/>
            </a:endParaRPr>
          </a:p>
          <a:p>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5621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76798" y="1151647"/>
            <a:ext cx="7077669" cy="2590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2676797" y="3742447"/>
            <a:ext cx="7077669" cy="25146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5943600" y="1151647"/>
            <a:ext cx="0" cy="25908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753592" y="1412175"/>
            <a:ext cx="2895600" cy="461665"/>
          </a:xfrm>
          <a:prstGeom prst="rect">
            <a:avLst/>
          </a:prstGeom>
          <a:noFill/>
        </p:spPr>
        <p:txBody>
          <a:bodyPr wrap="square" rtlCol="0">
            <a:spAutoFit/>
          </a:bodyPr>
          <a:lstStyle/>
          <a:p>
            <a:pPr algn="ctr"/>
            <a:r>
              <a:rPr lang="en-US" sz="1200" b="1" dirty="0"/>
              <a:t>PRODUCT REGISTRATION FOR SAFETY ALERT OR RECALL ONLY </a:t>
            </a:r>
          </a:p>
        </p:txBody>
      </p:sp>
      <p:cxnSp>
        <p:nvCxnSpPr>
          <p:cNvPr id="10" name="Straight Connector 9"/>
          <p:cNvCxnSpPr/>
          <p:nvPr/>
        </p:nvCxnSpPr>
        <p:spPr>
          <a:xfrm>
            <a:off x="2814206" y="2057400"/>
            <a:ext cx="282055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781589" y="2240963"/>
            <a:ext cx="2933122" cy="1169551"/>
          </a:xfrm>
          <a:prstGeom prst="rect">
            <a:avLst/>
          </a:prstGeom>
          <a:noFill/>
        </p:spPr>
        <p:txBody>
          <a:bodyPr wrap="square" rtlCol="0">
            <a:spAutoFit/>
          </a:bodyPr>
          <a:lstStyle/>
          <a:p>
            <a:r>
              <a:rPr lang="en-US" sz="1000" b="1" dirty="0"/>
              <a:t>We will use the information provided on this card to contact you only if there is a safety alert or recall for this product. We will not sell, rent, or share your personal information. To register your product, please complete and mail the bottom part of this card, or visit our online registration at: www.website.com</a:t>
            </a:r>
          </a:p>
        </p:txBody>
      </p:sp>
      <p:pic>
        <p:nvPicPr>
          <p:cNvPr id="12" name="Picture 11"/>
          <p:cNvPicPr>
            <a:picLocks noChangeAspect="1"/>
          </p:cNvPicPr>
          <p:nvPr/>
        </p:nvPicPr>
        <p:blipFill rotWithShape="1">
          <a:blip r:embed="rId2"/>
          <a:srcRect l="11868" t="49149" r="4242" b="9989"/>
          <a:stretch/>
        </p:blipFill>
        <p:spPr>
          <a:xfrm>
            <a:off x="2790292" y="3885751"/>
            <a:ext cx="3017520" cy="2194560"/>
          </a:xfrm>
          <a:prstGeom prst="rect">
            <a:avLst/>
          </a:prstGeom>
        </p:spPr>
      </p:pic>
      <p:sp>
        <p:nvSpPr>
          <p:cNvPr id="15" name="TextBox 14"/>
          <p:cNvSpPr txBox="1"/>
          <p:nvPr/>
        </p:nvSpPr>
        <p:spPr>
          <a:xfrm>
            <a:off x="6457950" y="1261981"/>
            <a:ext cx="2895600" cy="276999"/>
          </a:xfrm>
          <a:prstGeom prst="rect">
            <a:avLst/>
          </a:prstGeom>
          <a:noFill/>
        </p:spPr>
        <p:txBody>
          <a:bodyPr wrap="square" rtlCol="0">
            <a:spAutoFit/>
          </a:bodyPr>
          <a:lstStyle/>
          <a:p>
            <a:pPr algn="ctr"/>
            <a:r>
              <a:rPr lang="en-US" sz="1200" b="1" u="sng" dirty="0"/>
              <a:t>Manufacturer’s Contact Information</a:t>
            </a:r>
          </a:p>
        </p:txBody>
      </p:sp>
      <p:sp>
        <p:nvSpPr>
          <p:cNvPr id="16" name="TextBox 15"/>
          <p:cNvSpPr txBox="1"/>
          <p:nvPr/>
        </p:nvSpPr>
        <p:spPr>
          <a:xfrm>
            <a:off x="6394450" y="1513018"/>
            <a:ext cx="2895600" cy="830997"/>
          </a:xfrm>
          <a:prstGeom prst="rect">
            <a:avLst/>
          </a:prstGeom>
          <a:noFill/>
        </p:spPr>
        <p:txBody>
          <a:bodyPr wrap="square" rtlCol="0">
            <a:spAutoFit/>
          </a:bodyPr>
          <a:lstStyle/>
          <a:p>
            <a:pPr algn="ctr"/>
            <a:r>
              <a:rPr lang="en-US" sz="1200" dirty="0"/>
              <a:t>Manufacturer’s Name</a:t>
            </a:r>
          </a:p>
          <a:p>
            <a:pPr algn="ctr"/>
            <a:r>
              <a:rPr lang="en-US" sz="1200" dirty="0"/>
              <a:t>111 Main St., Anytown, ST 01234</a:t>
            </a:r>
          </a:p>
          <a:p>
            <a:pPr algn="ctr"/>
            <a:r>
              <a:rPr lang="en-US" sz="1200" dirty="0"/>
              <a:t>www.website.com</a:t>
            </a:r>
          </a:p>
          <a:p>
            <a:pPr algn="ctr"/>
            <a:r>
              <a:rPr lang="en-US" sz="1200" dirty="0"/>
              <a:t>Phone Number-Toll-Free (if available)</a:t>
            </a:r>
          </a:p>
        </p:txBody>
      </p:sp>
      <p:sp>
        <p:nvSpPr>
          <p:cNvPr id="18" name="TextBox 17"/>
          <p:cNvSpPr txBox="1"/>
          <p:nvPr/>
        </p:nvSpPr>
        <p:spPr>
          <a:xfrm>
            <a:off x="6237964" y="2419773"/>
            <a:ext cx="3200400" cy="646331"/>
          </a:xfrm>
          <a:prstGeom prst="rect">
            <a:avLst/>
          </a:prstGeom>
          <a:noFill/>
          <a:ln>
            <a:solidFill>
              <a:schemeClr val="tx1"/>
            </a:solidFill>
          </a:ln>
        </p:spPr>
        <p:txBody>
          <a:bodyPr wrap="square" rtlCol="0">
            <a:spAutoFit/>
          </a:bodyPr>
          <a:lstStyle/>
          <a:p>
            <a:r>
              <a:rPr lang="en-US" sz="1200" b="1" dirty="0"/>
              <a:t>Model Name</a:t>
            </a:r>
            <a:r>
              <a:rPr lang="en-US" sz="1200" dirty="0"/>
              <a:t>: ABC</a:t>
            </a:r>
          </a:p>
          <a:p>
            <a:r>
              <a:rPr lang="en-US" sz="1200" b="1" dirty="0"/>
              <a:t>Model Number</a:t>
            </a:r>
            <a:r>
              <a:rPr lang="en-US" sz="1200" dirty="0"/>
              <a:t>: 123</a:t>
            </a:r>
          </a:p>
          <a:p>
            <a:r>
              <a:rPr lang="en-US" sz="1200" b="1" dirty="0"/>
              <a:t>Manufacture Date</a:t>
            </a:r>
            <a:r>
              <a:rPr lang="en-US" sz="1200" dirty="0"/>
              <a:t>: January 1, 2020</a:t>
            </a:r>
          </a:p>
        </p:txBody>
      </p:sp>
      <p:sp>
        <p:nvSpPr>
          <p:cNvPr id="19" name="TextBox 18"/>
          <p:cNvSpPr txBox="1"/>
          <p:nvPr/>
        </p:nvSpPr>
        <p:spPr>
          <a:xfrm>
            <a:off x="6176818" y="3179681"/>
            <a:ext cx="3467100" cy="461665"/>
          </a:xfrm>
          <a:prstGeom prst="rect">
            <a:avLst/>
          </a:prstGeom>
          <a:noFill/>
        </p:spPr>
        <p:txBody>
          <a:bodyPr wrap="square" rtlCol="0">
            <a:spAutoFit/>
          </a:bodyPr>
          <a:lstStyle/>
          <a:p>
            <a:pPr algn="ctr"/>
            <a:r>
              <a:rPr lang="en-US" sz="1200" b="1" dirty="0"/>
              <a:t>KEEP THIS TOP PART FOR YOUR RECORD. FILL OUT AND RETURN BOTTOM PART.</a:t>
            </a:r>
          </a:p>
        </p:txBody>
      </p:sp>
      <p:sp>
        <p:nvSpPr>
          <p:cNvPr id="20" name="TextBox 19"/>
          <p:cNvSpPr txBox="1"/>
          <p:nvPr/>
        </p:nvSpPr>
        <p:spPr>
          <a:xfrm>
            <a:off x="6248833" y="5501306"/>
            <a:ext cx="3200400" cy="646331"/>
          </a:xfrm>
          <a:prstGeom prst="rect">
            <a:avLst/>
          </a:prstGeom>
          <a:noFill/>
          <a:ln>
            <a:solidFill>
              <a:schemeClr val="tx1"/>
            </a:solidFill>
          </a:ln>
        </p:spPr>
        <p:txBody>
          <a:bodyPr wrap="square" rtlCol="0">
            <a:spAutoFit/>
          </a:bodyPr>
          <a:lstStyle/>
          <a:p>
            <a:r>
              <a:rPr lang="en-US" sz="1200" b="1" dirty="0"/>
              <a:t>Model Name</a:t>
            </a:r>
            <a:r>
              <a:rPr lang="en-US" sz="1200" dirty="0"/>
              <a:t>: ABC</a:t>
            </a:r>
          </a:p>
          <a:p>
            <a:r>
              <a:rPr lang="en-US" sz="1200" b="1" dirty="0"/>
              <a:t>Model Number</a:t>
            </a:r>
            <a:r>
              <a:rPr lang="en-US" sz="1200" dirty="0"/>
              <a:t>: 123</a:t>
            </a:r>
          </a:p>
          <a:p>
            <a:r>
              <a:rPr lang="en-US" sz="1200" b="1" dirty="0"/>
              <a:t>Manufacture Date</a:t>
            </a:r>
            <a:r>
              <a:rPr lang="en-US" sz="1200" dirty="0"/>
              <a:t>: January 1, 2020</a:t>
            </a:r>
          </a:p>
        </p:txBody>
      </p:sp>
      <p:sp>
        <p:nvSpPr>
          <p:cNvPr id="22" name="TextBox 21"/>
          <p:cNvSpPr txBox="1"/>
          <p:nvPr/>
        </p:nvSpPr>
        <p:spPr>
          <a:xfrm>
            <a:off x="6111300" y="3806113"/>
            <a:ext cx="3643167" cy="276999"/>
          </a:xfrm>
          <a:prstGeom prst="rect">
            <a:avLst/>
          </a:prstGeom>
          <a:noFill/>
        </p:spPr>
        <p:txBody>
          <a:bodyPr wrap="square" rtlCol="0">
            <a:spAutoFit/>
          </a:bodyPr>
          <a:lstStyle/>
          <a:p>
            <a:pPr algn="ctr"/>
            <a:r>
              <a:rPr lang="en-US" sz="1200" b="1" u="sng" dirty="0"/>
              <a:t>Consumer’s Address And Contact Information</a:t>
            </a:r>
          </a:p>
        </p:txBody>
      </p:sp>
      <p:sp>
        <p:nvSpPr>
          <p:cNvPr id="21" name="TextBox 20"/>
          <p:cNvSpPr txBox="1"/>
          <p:nvPr/>
        </p:nvSpPr>
        <p:spPr>
          <a:xfrm>
            <a:off x="2971800" y="5195557"/>
            <a:ext cx="1752600" cy="830997"/>
          </a:xfrm>
          <a:prstGeom prst="rect">
            <a:avLst/>
          </a:prstGeom>
          <a:solidFill>
            <a:schemeClr val="bg1"/>
          </a:solidFill>
        </p:spPr>
        <p:txBody>
          <a:bodyPr wrap="square" rtlCol="0">
            <a:spAutoFit/>
          </a:bodyPr>
          <a:lstStyle/>
          <a:p>
            <a:pPr algn="ctr"/>
            <a:r>
              <a:rPr lang="en-US" sz="1200" b="1" dirty="0"/>
              <a:t>Manufacturer’s Name</a:t>
            </a:r>
          </a:p>
          <a:p>
            <a:pPr algn="ctr"/>
            <a:r>
              <a:rPr lang="en-US" sz="1200" b="1" dirty="0"/>
              <a:t>Post Office Box 0000</a:t>
            </a:r>
          </a:p>
          <a:p>
            <a:pPr algn="ctr"/>
            <a:r>
              <a:rPr lang="en-US" sz="1200" b="1" dirty="0"/>
              <a:t>Anytown, ST 01234</a:t>
            </a:r>
          </a:p>
          <a:p>
            <a:pPr algn="ctr"/>
            <a:endParaRPr lang="en-US" sz="1200" b="1" dirty="0"/>
          </a:p>
        </p:txBody>
      </p:sp>
      <p:sp>
        <p:nvSpPr>
          <p:cNvPr id="23" name="Title 1"/>
          <p:cNvSpPr>
            <a:spLocks noGrp="1"/>
          </p:cNvSpPr>
          <p:nvPr>
            <p:ph type="title"/>
          </p:nvPr>
        </p:nvSpPr>
        <p:spPr>
          <a:xfrm>
            <a:off x="149224" y="314122"/>
            <a:ext cx="5537201" cy="947859"/>
          </a:xfrm>
        </p:spPr>
        <p:txBody>
          <a:bodyPr>
            <a:noAutofit/>
          </a:bodyPr>
          <a:lstStyle/>
          <a:p>
            <a:pPr algn="l"/>
            <a:r>
              <a:rPr lang="en-US" sz="2400" dirty="0"/>
              <a:t>An example of a registration form </a:t>
            </a:r>
            <a:br>
              <a:rPr lang="en-US" sz="2400" dirty="0"/>
            </a:br>
            <a:r>
              <a:rPr lang="zh-CN" altLang="en-US" sz="2400" dirty="0"/>
              <a:t>产品注册表的范例</a:t>
            </a:r>
            <a:r>
              <a:rPr lang="en-US" sz="2400" dirty="0"/>
              <a:t>			</a:t>
            </a:r>
            <a:endParaRPr lang="en-US" sz="2400" u="sng" dirty="0"/>
          </a:p>
        </p:txBody>
      </p:sp>
      <p:sp>
        <p:nvSpPr>
          <p:cNvPr id="25" name="Left Brace 24"/>
          <p:cNvSpPr/>
          <p:nvPr/>
        </p:nvSpPr>
        <p:spPr>
          <a:xfrm>
            <a:off x="2529738" y="3793324"/>
            <a:ext cx="107980" cy="243082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6" name="Left Brace 25"/>
          <p:cNvSpPr/>
          <p:nvPr/>
        </p:nvSpPr>
        <p:spPr>
          <a:xfrm>
            <a:off x="2521350" y="1228677"/>
            <a:ext cx="121695" cy="247642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7" name="TextBox 26"/>
          <p:cNvSpPr txBox="1"/>
          <p:nvPr/>
        </p:nvSpPr>
        <p:spPr>
          <a:xfrm>
            <a:off x="797668" y="2158162"/>
            <a:ext cx="1934453" cy="523220"/>
          </a:xfrm>
          <a:prstGeom prst="rect">
            <a:avLst/>
          </a:prstGeom>
          <a:noFill/>
        </p:spPr>
        <p:txBody>
          <a:bodyPr wrap="square" rtlCol="0">
            <a:spAutoFit/>
          </a:bodyPr>
          <a:lstStyle/>
          <a:p>
            <a:r>
              <a:rPr lang="en-US" sz="1400" dirty="0">
                <a:solidFill>
                  <a:srgbClr val="4C4C4C"/>
                </a:solidFill>
              </a:rPr>
              <a:t>Consumer keeps</a:t>
            </a:r>
          </a:p>
          <a:p>
            <a:r>
              <a:rPr lang="ja-JP" altLang="en-US" sz="1400" dirty="0">
                <a:solidFill>
                  <a:srgbClr val="4C4C4C"/>
                </a:solidFill>
              </a:rPr>
              <a:t>消费者保存</a:t>
            </a:r>
            <a:endParaRPr lang="en-US" sz="1400" dirty="0">
              <a:solidFill>
                <a:srgbClr val="4C4C4C"/>
              </a:solidFill>
            </a:endParaRPr>
          </a:p>
        </p:txBody>
      </p:sp>
      <p:sp>
        <p:nvSpPr>
          <p:cNvPr id="28" name="TextBox 27"/>
          <p:cNvSpPr txBox="1"/>
          <p:nvPr/>
        </p:nvSpPr>
        <p:spPr>
          <a:xfrm>
            <a:off x="797668" y="4626685"/>
            <a:ext cx="1879127" cy="523220"/>
          </a:xfrm>
          <a:prstGeom prst="rect">
            <a:avLst/>
          </a:prstGeom>
          <a:noFill/>
        </p:spPr>
        <p:txBody>
          <a:bodyPr wrap="square" rtlCol="0">
            <a:spAutoFit/>
          </a:bodyPr>
          <a:lstStyle/>
          <a:p>
            <a:r>
              <a:rPr lang="en-US" sz="1400" dirty="0">
                <a:solidFill>
                  <a:srgbClr val="4C4C4C"/>
                </a:solidFill>
              </a:rPr>
              <a:t>Consumer mails out </a:t>
            </a:r>
          </a:p>
          <a:p>
            <a:r>
              <a:rPr lang="ja-JP" altLang="en-US" sz="1400" dirty="0">
                <a:solidFill>
                  <a:srgbClr val="4C4C4C"/>
                </a:solidFill>
              </a:rPr>
              <a:t>消费者邮寄</a:t>
            </a:r>
            <a:endParaRPr lang="en-US" sz="1400" dirty="0">
              <a:solidFill>
                <a:srgbClr val="4C4C4C"/>
              </a:solidFill>
            </a:endParaRPr>
          </a:p>
        </p:txBody>
      </p:sp>
      <p:sp>
        <p:nvSpPr>
          <p:cNvPr id="29" name="Right Arrow 28"/>
          <p:cNvSpPr/>
          <p:nvPr/>
        </p:nvSpPr>
        <p:spPr>
          <a:xfrm rot="8924417">
            <a:off x="3744500" y="1194508"/>
            <a:ext cx="529235" cy="8147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p:cNvSpPr txBox="1"/>
          <p:nvPr/>
        </p:nvSpPr>
        <p:spPr>
          <a:xfrm rot="21581625">
            <a:off x="4057521" y="789018"/>
            <a:ext cx="2414244" cy="276999"/>
          </a:xfrm>
          <a:prstGeom prst="rect">
            <a:avLst/>
          </a:prstGeom>
          <a:noFill/>
        </p:spPr>
        <p:txBody>
          <a:bodyPr wrap="square" rtlCol="0">
            <a:spAutoFit/>
          </a:bodyPr>
          <a:lstStyle/>
          <a:p>
            <a:r>
              <a:rPr lang="en-US" sz="1200" dirty="0">
                <a:solidFill>
                  <a:srgbClr val="4C4C4C"/>
                </a:solidFill>
              </a:rPr>
              <a:t>Purpose statement </a:t>
            </a:r>
            <a:r>
              <a:rPr lang="ja-JP" altLang="en-US" sz="1200" dirty="0">
                <a:solidFill>
                  <a:srgbClr val="4C4C4C"/>
                </a:solidFill>
              </a:rPr>
              <a:t>目的声明</a:t>
            </a:r>
            <a:r>
              <a:rPr lang="en-US" sz="1200" dirty="0">
                <a:solidFill>
                  <a:srgbClr val="4C4C4C"/>
                </a:solidFill>
              </a:rPr>
              <a:t> </a:t>
            </a:r>
          </a:p>
        </p:txBody>
      </p:sp>
      <p:sp>
        <p:nvSpPr>
          <p:cNvPr id="31" name="Right Arrow 30"/>
          <p:cNvSpPr/>
          <p:nvPr/>
        </p:nvSpPr>
        <p:spPr>
          <a:xfrm rot="20034960">
            <a:off x="2668828" y="6038093"/>
            <a:ext cx="521392" cy="18652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32" name="Right Arrow 31"/>
          <p:cNvSpPr/>
          <p:nvPr/>
        </p:nvSpPr>
        <p:spPr>
          <a:xfrm rot="2463542">
            <a:off x="5081864" y="3802991"/>
            <a:ext cx="469522" cy="8329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extBox 32"/>
          <p:cNvSpPr txBox="1"/>
          <p:nvPr/>
        </p:nvSpPr>
        <p:spPr>
          <a:xfrm>
            <a:off x="3952538" y="3432276"/>
            <a:ext cx="1932961" cy="276999"/>
          </a:xfrm>
          <a:prstGeom prst="rect">
            <a:avLst/>
          </a:prstGeom>
          <a:noFill/>
        </p:spPr>
        <p:txBody>
          <a:bodyPr wrap="square" rtlCol="0">
            <a:spAutoFit/>
          </a:bodyPr>
          <a:lstStyle/>
          <a:p>
            <a:r>
              <a:rPr lang="en-US" sz="1200" dirty="0">
                <a:solidFill>
                  <a:srgbClr val="FF0000"/>
                </a:solidFill>
              </a:rPr>
              <a:t>Postage paid </a:t>
            </a:r>
            <a:r>
              <a:rPr lang="ja-JP" altLang="en-US" sz="1200" dirty="0">
                <a:solidFill>
                  <a:srgbClr val="FF0000"/>
                </a:solidFill>
              </a:rPr>
              <a:t>邮资已付</a:t>
            </a:r>
            <a:endParaRPr lang="en-US" sz="1200" dirty="0">
              <a:solidFill>
                <a:srgbClr val="FF0000"/>
              </a:solidFill>
              <a:latin typeface="PMingLiU" panose="02020500000000000000" pitchFamily="18" charset="-120"/>
              <a:ea typeface="PMingLiU" panose="02020500000000000000" pitchFamily="18" charset="-120"/>
            </a:endParaRPr>
          </a:p>
        </p:txBody>
      </p:sp>
      <p:sp>
        <p:nvSpPr>
          <p:cNvPr id="34" name="TextBox 33"/>
          <p:cNvSpPr txBox="1"/>
          <p:nvPr/>
        </p:nvSpPr>
        <p:spPr>
          <a:xfrm>
            <a:off x="119478" y="5936806"/>
            <a:ext cx="2602704" cy="461665"/>
          </a:xfrm>
          <a:prstGeom prst="rect">
            <a:avLst/>
          </a:prstGeom>
          <a:noFill/>
        </p:spPr>
        <p:txBody>
          <a:bodyPr wrap="square" rtlCol="0">
            <a:spAutoFit/>
          </a:bodyPr>
          <a:lstStyle/>
          <a:p>
            <a:r>
              <a:rPr lang="en-US" sz="1200" dirty="0">
                <a:solidFill>
                  <a:srgbClr val="4C4C4C"/>
                </a:solidFill>
              </a:rPr>
              <a:t>Manufacturer’s U.S. mailing address.</a:t>
            </a:r>
            <a:r>
              <a:rPr lang="zh-CN" altLang="en-US" sz="1200" dirty="0">
                <a:solidFill>
                  <a:srgbClr val="4C4C4C"/>
                </a:solidFill>
              </a:rPr>
              <a:t> </a:t>
            </a:r>
            <a:endParaRPr lang="en-US" altLang="zh-CN" sz="1200" dirty="0">
              <a:solidFill>
                <a:srgbClr val="4C4C4C"/>
              </a:solidFill>
            </a:endParaRPr>
          </a:p>
          <a:p>
            <a:r>
              <a:rPr lang="zh-CN" altLang="en-US" sz="1200" dirty="0">
                <a:solidFill>
                  <a:srgbClr val="4C4C4C"/>
                </a:solidFill>
              </a:rPr>
              <a:t>制造商的美国邮寄地址</a:t>
            </a:r>
            <a:endParaRPr lang="en-US" sz="1200" dirty="0">
              <a:solidFill>
                <a:srgbClr val="4C4C4C"/>
              </a:solidFill>
            </a:endParaRPr>
          </a:p>
        </p:txBody>
      </p:sp>
      <p:sp>
        <p:nvSpPr>
          <p:cNvPr id="36" name="TextBox 35"/>
          <p:cNvSpPr txBox="1"/>
          <p:nvPr/>
        </p:nvSpPr>
        <p:spPr>
          <a:xfrm>
            <a:off x="6665774" y="439288"/>
            <a:ext cx="5248551" cy="646331"/>
          </a:xfrm>
          <a:prstGeom prst="rect">
            <a:avLst/>
          </a:prstGeom>
          <a:noFill/>
        </p:spPr>
        <p:txBody>
          <a:bodyPr wrap="square" rtlCol="0">
            <a:spAutoFit/>
          </a:bodyPr>
          <a:lstStyle/>
          <a:p>
            <a:r>
              <a:rPr lang="en-US" sz="1200" dirty="0">
                <a:solidFill>
                  <a:srgbClr val="4C4C4C"/>
                </a:solidFill>
              </a:rPr>
              <a:t>Manufacturer’s U.S. contact information: address and registration website. </a:t>
            </a:r>
          </a:p>
          <a:p>
            <a:r>
              <a:rPr lang="en-US" sz="1200" b="1" i="1" dirty="0">
                <a:solidFill>
                  <a:srgbClr val="4C4C4C"/>
                </a:solidFill>
              </a:rPr>
              <a:t>If no registration website, email is required</a:t>
            </a:r>
            <a:r>
              <a:rPr lang="en-US" sz="1200" dirty="0">
                <a:solidFill>
                  <a:srgbClr val="4C4C4C"/>
                </a:solidFill>
              </a:rPr>
              <a:t>. </a:t>
            </a:r>
            <a:r>
              <a:rPr lang="zh-CN" altLang="en-US" sz="1200" dirty="0">
                <a:solidFill>
                  <a:srgbClr val="4C4C4C"/>
                </a:solidFill>
              </a:rPr>
              <a:t>制造商的美国联系信息：</a:t>
            </a:r>
          </a:p>
          <a:p>
            <a:r>
              <a:rPr lang="zh-CN" altLang="en-US" sz="1200" dirty="0">
                <a:solidFill>
                  <a:srgbClr val="4C4C4C"/>
                </a:solidFill>
              </a:rPr>
              <a:t>地址和注册网站。如果没有注册网站， 则需要电子邮件。</a:t>
            </a:r>
            <a:endParaRPr lang="en-US" sz="1200" dirty="0">
              <a:solidFill>
                <a:srgbClr val="4C4C4C"/>
              </a:solidFill>
            </a:endParaRPr>
          </a:p>
        </p:txBody>
      </p:sp>
      <p:sp>
        <p:nvSpPr>
          <p:cNvPr id="39" name="TextBox 38"/>
          <p:cNvSpPr txBox="1"/>
          <p:nvPr/>
        </p:nvSpPr>
        <p:spPr>
          <a:xfrm>
            <a:off x="9747203" y="2387019"/>
            <a:ext cx="1770346" cy="461665"/>
          </a:xfrm>
          <a:prstGeom prst="rect">
            <a:avLst/>
          </a:prstGeom>
          <a:noFill/>
        </p:spPr>
        <p:txBody>
          <a:bodyPr wrap="square" rtlCol="0">
            <a:spAutoFit/>
          </a:bodyPr>
          <a:lstStyle/>
          <a:p>
            <a:r>
              <a:rPr lang="en-US" sz="1200" dirty="0">
                <a:solidFill>
                  <a:srgbClr val="4C4C4C"/>
                </a:solidFill>
              </a:rPr>
              <a:t>Pre-printed product info.</a:t>
            </a:r>
            <a:r>
              <a:rPr lang="zh-CN" altLang="en-US" sz="1200" dirty="0">
                <a:solidFill>
                  <a:srgbClr val="4C4C4C"/>
                </a:solidFill>
              </a:rPr>
              <a:t> 预印产品信息</a:t>
            </a:r>
            <a:r>
              <a:rPr lang="en-US" sz="1200" dirty="0">
                <a:solidFill>
                  <a:srgbClr val="4C4C4C"/>
                </a:solidFill>
              </a:rPr>
              <a:t> </a:t>
            </a:r>
          </a:p>
        </p:txBody>
      </p:sp>
      <p:sp>
        <p:nvSpPr>
          <p:cNvPr id="46" name="Left Brace 45"/>
          <p:cNvSpPr/>
          <p:nvPr/>
        </p:nvSpPr>
        <p:spPr>
          <a:xfrm flipH="1">
            <a:off x="9319509" y="1394255"/>
            <a:ext cx="266635" cy="9144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50" name="Elbow Connector 49"/>
          <p:cNvCxnSpPr/>
          <p:nvPr/>
        </p:nvCxnSpPr>
        <p:spPr>
          <a:xfrm rot="5400000">
            <a:off x="9509710" y="1369662"/>
            <a:ext cx="776504" cy="170787"/>
          </a:xfrm>
          <a:prstGeom prst="bentConnector3">
            <a:avLst>
              <a:gd name="adj1" fmla="val 99958"/>
            </a:avLst>
          </a:prstGeom>
          <a:ln>
            <a:tailEnd type="triangle"/>
          </a:ln>
        </p:spPr>
        <p:style>
          <a:lnRef idx="2">
            <a:schemeClr val="accent1"/>
          </a:lnRef>
          <a:fillRef idx="0">
            <a:schemeClr val="accent1"/>
          </a:fillRef>
          <a:effectRef idx="1">
            <a:schemeClr val="accent1"/>
          </a:effectRef>
          <a:fontRef idx="minor">
            <a:schemeClr val="tx1"/>
          </a:fontRef>
        </p:style>
      </p:cxnSp>
      <p:sp>
        <p:nvSpPr>
          <p:cNvPr id="57" name="Rectangle 4"/>
          <p:cNvSpPr>
            <a:spLocks noChangeArrowheads="1"/>
          </p:cNvSpPr>
          <p:nvPr/>
        </p:nvSpPr>
        <p:spPr bwMode="auto">
          <a:xfrm>
            <a:off x="3912782" y="6244582"/>
            <a:ext cx="914011"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eaLnBrk="0" fontAlgn="base" hangingPunct="0">
              <a:spcBef>
                <a:spcPct val="0"/>
              </a:spcBef>
              <a:spcAft>
                <a:spcPct val="0"/>
              </a:spcAft>
            </a:pPr>
            <a:r>
              <a:rPr lang="en-US" altLang="zh-TW" sz="2000" b="1" dirty="0">
                <a:latin typeface="Arial" panose="020B0604020202020204" pitchFamily="34" charset="0"/>
              </a:rPr>
              <a:t>FRONT</a:t>
            </a:r>
            <a:endParaRPr lang="zh-TW" altLang="en-US" sz="2000" b="1" dirty="0">
              <a:latin typeface="Arial" panose="020B0604020202020204" pitchFamily="34" charset="0"/>
            </a:endParaRPr>
          </a:p>
        </p:txBody>
      </p:sp>
      <p:sp>
        <p:nvSpPr>
          <p:cNvPr id="58" name="Rectangle 4"/>
          <p:cNvSpPr>
            <a:spLocks noChangeArrowheads="1"/>
          </p:cNvSpPr>
          <p:nvPr/>
        </p:nvSpPr>
        <p:spPr bwMode="auto">
          <a:xfrm>
            <a:off x="7281720" y="6232146"/>
            <a:ext cx="914011"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eaLnBrk="0" fontAlgn="base" hangingPunct="0">
              <a:spcBef>
                <a:spcPct val="0"/>
              </a:spcBef>
              <a:spcAft>
                <a:spcPct val="0"/>
              </a:spcAft>
            </a:pPr>
            <a:r>
              <a:rPr lang="en-US" altLang="zh-TW" sz="2000" b="1" dirty="0">
                <a:latin typeface="Arial" panose="020B0604020202020204" pitchFamily="34" charset="0"/>
              </a:rPr>
              <a:t>BACK</a:t>
            </a:r>
            <a:endParaRPr lang="zh-TW" altLang="en-US" sz="2000" b="1" dirty="0">
              <a:latin typeface="Arial" panose="020B0604020202020204" pitchFamily="34" charset="0"/>
            </a:endParaRPr>
          </a:p>
        </p:txBody>
      </p:sp>
      <p:sp>
        <p:nvSpPr>
          <p:cNvPr id="42" name="TextBox 41"/>
          <p:cNvSpPr txBox="1"/>
          <p:nvPr/>
        </p:nvSpPr>
        <p:spPr>
          <a:xfrm>
            <a:off x="9777177" y="5485024"/>
            <a:ext cx="1740372" cy="461665"/>
          </a:xfrm>
          <a:prstGeom prst="rect">
            <a:avLst/>
          </a:prstGeom>
          <a:noFill/>
        </p:spPr>
        <p:txBody>
          <a:bodyPr wrap="square" rtlCol="0">
            <a:spAutoFit/>
          </a:bodyPr>
          <a:lstStyle/>
          <a:p>
            <a:r>
              <a:rPr lang="en-US" sz="1200" dirty="0">
                <a:solidFill>
                  <a:srgbClr val="4C4C4C"/>
                </a:solidFill>
              </a:rPr>
              <a:t>Pre-printed product info.</a:t>
            </a:r>
            <a:r>
              <a:rPr lang="zh-CN" altLang="en-US" sz="1200" dirty="0">
                <a:solidFill>
                  <a:srgbClr val="4C4C4C"/>
                </a:solidFill>
              </a:rPr>
              <a:t> 预印产品信息</a:t>
            </a:r>
            <a:endParaRPr lang="en-US" sz="1200" dirty="0">
              <a:solidFill>
                <a:srgbClr val="4C4C4C"/>
              </a:solidFill>
            </a:endParaRPr>
          </a:p>
        </p:txBody>
      </p:sp>
      <p:sp>
        <p:nvSpPr>
          <p:cNvPr id="47" name="TextBox 46"/>
          <p:cNvSpPr txBox="1"/>
          <p:nvPr/>
        </p:nvSpPr>
        <p:spPr>
          <a:xfrm>
            <a:off x="9898533" y="3949673"/>
            <a:ext cx="1755203" cy="830997"/>
          </a:xfrm>
          <a:prstGeom prst="rect">
            <a:avLst/>
          </a:prstGeom>
          <a:noFill/>
        </p:spPr>
        <p:txBody>
          <a:bodyPr wrap="square" rtlCol="0">
            <a:spAutoFit/>
          </a:bodyPr>
          <a:lstStyle/>
          <a:p>
            <a:r>
              <a:rPr lang="en-US" sz="1200" dirty="0">
                <a:solidFill>
                  <a:srgbClr val="4C4C4C"/>
                </a:solidFill>
              </a:rPr>
              <a:t>Place for consumers to fill in their contact info.</a:t>
            </a:r>
            <a:r>
              <a:rPr lang="zh-CN" altLang="en-US" sz="1200" dirty="0">
                <a:solidFill>
                  <a:srgbClr val="4C4C4C"/>
                </a:solidFill>
              </a:rPr>
              <a:t> 消费者填写联系信息的地方。</a:t>
            </a:r>
            <a:endParaRPr lang="en-US" sz="1200" dirty="0">
              <a:solidFill>
                <a:srgbClr val="4C4C4C"/>
              </a:solidFill>
              <a:latin typeface="PMingLiU" panose="02020500000000000000" pitchFamily="18" charset="-120"/>
              <a:ea typeface="PMingLiU" panose="02020500000000000000" pitchFamily="18" charset="-120"/>
            </a:endParaRPr>
          </a:p>
        </p:txBody>
      </p:sp>
      <p:cxnSp>
        <p:nvCxnSpPr>
          <p:cNvPr id="48" name="Straight Connector 47"/>
          <p:cNvCxnSpPr/>
          <p:nvPr/>
        </p:nvCxnSpPr>
        <p:spPr>
          <a:xfrm>
            <a:off x="5943600" y="3760423"/>
            <a:ext cx="0" cy="249662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a:stretch>
            <a:fillRect/>
          </a:stretch>
        </p:blipFill>
        <p:spPr>
          <a:xfrm>
            <a:off x="6041560" y="4038344"/>
            <a:ext cx="3394333" cy="1368786"/>
          </a:xfrm>
          <a:prstGeom prst="rect">
            <a:avLst/>
          </a:prstGeom>
        </p:spPr>
      </p:pic>
    </p:spTree>
    <p:extLst>
      <p:ext uri="{BB962C8B-B14F-4D97-AF65-F5344CB8AC3E}">
        <p14:creationId xmlns:p14="http://schemas.microsoft.com/office/powerpoint/2010/main" val="243834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1000"/>
                                        <p:tgtEl>
                                          <p:spTgt spid="26"/>
                                        </p:tgtEl>
                                      </p:cBhvr>
                                    </p:animEffect>
                                    <p:anim calcmode="lin" valueType="num">
                                      <p:cBhvr>
                                        <p:cTn id="60" dur="1000" fill="hold"/>
                                        <p:tgtEl>
                                          <p:spTgt spid="26"/>
                                        </p:tgtEl>
                                        <p:attrNameLst>
                                          <p:attrName>ppt_x</p:attrName>
                                        </p:attrNameLst>
                                      </p:cBhvr>
                                      <p:tavLst>
                                        <p:tav tm="0">
                                          <p:val>
                                            <p:strVal val="#ppt_x"/>
                                          </p:val>
                                        </p:tav>
                                        <p:tav tm="100000">
                                          <p:val>
                                            <p:strVal val="#ppt_x"/>
                                          </p:val>
                                        </p:tav>
                                      </p:tavLst>
                                    </p:anim>
                                    <p:anim calcmode="lin" valueType="num">
                                      <p:cBhvr>
                                        <p:cTn id="6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circle(in)">
                                      <p:cBhvr>
                                        <p:cTn id="66" dur="2000"/>
                                        <p:tgtEl>
                                          <p:spTgt spid="5"/>
                                        </p:tgtEl>
                                      </p:cBhvr>
                                    </p:animEffect>
                                  </p:childTnLst>
                                </p:cTn>
                              </p:par>
                            </p:childTnLst>
                          </p:cTn>
                        </p:par>
                        <p:par>
                          <p:cTn id="67" fill="hold">
                            <p:stCondLst>
                              <p:cond delay="2000"/>
                            </p:stCondLst>
                            <p:childTnLst>
                              <p:par>
                                <p:cTn id="68" presetID="42" presetClass="entr" presetSubtype="0" fill="hold" nodeType="after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fade">
                                      <p:cBhvr>
                                        <p:cTn id="70" dur="1000"/>
                                        <p:tgtEl>
                                          <p:spTgt spid="48"/>
                                        </p:tgtEl>
                                      </p:cBhvr>
                                    </p:animEffect>
                                    <p:anim calcmode="lin" valueType="num">
                                      <p:cBhvr>
                                        <p:cTn id="71" dur="1000" fill="hold"/>
                                        <p:tgtEl>
                                          <p:spTgt spid="48"/>
                                        </p:tgtEl>
                                        <p:attrNameLst>
                                          <p:attrName>ppt_x</p:attrName>
                                        </p:attrNameLst>
                                      </p:cBhvr>
                                      <p:tavLst>
                                        <p:tav tm="0">
                                          <p:val>
                                            <p:strVal val="#ppt_x"/>
                                          </p:val>
                                        </p:tav>
                                        <p:tav tm="100000">
                                          <p:val>
                                            <p:strVal val="#ppt_x"/>
                                          </p:val>
                                        </p:tav>
                                      </p:tavLst>
                                    </p:anim>
                                    <p:anim calcmode="lin" valueType="num">
                                      <p:cBhvr>
                                        <p:cTn id="72" dur="1000" fill="hold"/>
                                        <p:tgtEl>
                                          <p:spTgt spid="48"/>
                                        </p:tgtEl>
                                        <p:attrNameLst>
                                          <p:attrName>ppt_y</p:attrName>
                                        </p:attrNameLst>
                                      </p:cBhvr>
                                      <p:tavLst>
                                        <p:tav tm="0">
                                          <p:val>
                                            <p:strVal val="#ppt_y+.1"/>
                                          </p:val>
                                        </p:tav>
                                        <p:tav tm="100000">
                                          <p:val>
                                            <p:strVal val="#ppt_y"/>
                                          </p:val>
                                        </p:tav>
                                      </p:tavLst>
                                    </p:anim>
                                  </p:childTnLst>
                                </p:cTn>
                              </p:par>
                              <p:par>
                                <p:cTn id="73" presetID="6" presetClass="entr" presetSubtype="16" fill="hold" nodeType="with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circle(in)">
                                      <p:cBhvr>
                                        <p:cTn id="75" dur="2000"/>
                                        <p:tgtEl>
                                          <p:spTgt spid="12"/>
                                        </p:tgtEl>
                                      </p:cBhvr>
                                    </p:animEffect>
                                  </p:childTnLst>
                                </p:cTn>
                              </p:par>
                              <p:par>
                                <p:cTn id="76" presetID="6" presetClass="entr" presetSubtype="16" fill="hold" grpId="0" nodeType="with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circle(in)">
                                      <p:cBhvr>
                                        <p:cTn id="78" dur="2000"/>
                                        <p:tgtEl>
                                          <p:spTgt spid="22"/>
                                        </p:tgtEl>
                                      </p:cBhvr>
                                    </p:animEffect>
                                  </p:childTnLst>
                                </p:cTn>
                              </p:par>
                              <p:par>
                                <p:cTn id="79" presetID="6" presetClass="entr" presetSubtype="16" fill="hold" nodeType="with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circle(in)">
                                      <p:cBhvr>
                                        <p:cTn id="81" dur="2000"/>
                                        <p:tgtEl>
                                          <p:spTgt spid="3"/>
                                        </p:tgtEl>
                                      </p:cBhvr>
                                    </p:animEffect>
                                  </p:childTnLst>
                                </p:cTn>
                              </p:par>
                              <p:par>
                                <p:cTn id="82" presetID="6" presetClass="entr" presetSubtype="16" fill="hold" grpId="0" nodeType="with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circle(in)">
                                      <p:cBhvr>
                                        <p:cTn id="84" dur="2000"/>
                                        <p:tgtEl>
                                          <p:spTgt spid="21"/>
                                        </p:tgtEl>
                                      </p:cBhvr>
                                    </p:animEffect>
                                  </p:childTnLst>
                                </p:cTn>
                              </p:par>
                              <p:par>
                                <p:cTn id="85" presetID="6" presetClass="entr" presetSubtype="16"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circle(in)">
                                      <p:cBhvr>
                                        <p:cTn id="87" dur="20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circle(in)">
                                      <p:cBhvr>
                                        <p:cTn id="92" dur="2000"/>
                                        <p:tgtEl>
                                          <p:spTgt spid="28"/>
                                        </p:tgtEl>
                                      </p:cBhvr>
                                    </p:animEffect>
                                  </p:childTnLst>
                                </p:cTn>
                              </p:par>
                              <p:par>
                                <p:cTn id="93" presetID="6" presetClass="entr" presetSubtype="16"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circle(in)">
                                      <p:cBhvr>
                                        <p:cTn id="95" dur="2000"/>
                                        <p:tgtEl>
                                          <p:spTgt spid="25"/>
                                        </p:tgtEl>
                                      </p:cBhvr>
                                    </p:animEffect>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57"/>
                                        </p:tgtEl>
                                        <p:attrNameLst>
                                          <p:attrName>style.visibility</p:attrName>
                                        </p:attrNameLst>
                                      </p:cBhvr>
                                      <p:to>
                                        <p:strVal val="visible"/>
                                      </p:to>
                                    </p:set>
                                    <p:anim calcmode="lin" valueType="num">
                                      <p:cBhvr additive="base">
                                        <p:cTn id="100" dur="500" fill="hold"/>
                                        <p:tgtEl>
                                          <p:spTgt spid="57"/>
                                        </p:tgtEl>
                                        <p:attrNameLst>
                                          <p:attrName>ppt_x</p:attrName>
                                        </p:attrNameLst>
                                      </p:cBhvr>
                                      <p:tavLst>
                                        <p:tav tm="0">
                                          <p:val>
                                            <p:strVal val="#ppt_x"/>
                                          </p:val>
                                        </p:tav>
                                        <p:tav tm="100000">
                                          <p:val>
                                            <p:strVal val="#ppt_x"/>
                                          </p:val>
                                        </p:tav>
                                      </p:tavLst>
                                    </p:anim>
                                    <p:anim calcmode="lin" valueType="num">
                                      <p:cBhvr additive="base">
                                        <p:cTn id="101" dur="500" fill="hold"/>
                                        <p:tgtEl>
                                          <p:spTgt spid="57"/>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58"/>
                                        </p:tgtEl>
                                        <p:attrNameLst>
                                          <p:attrName>style.visibility</p:attrName>
                                        </p:attrNameLst>
                                      </p:cBhvr>
                                      <p:to>
                                        <p:strVal val="visible"/>
                                      </p:to>
                                    </p:set>
                                    <p:anim calcmode="lin" valueType="num">
                                      <p:cBhvr additive="base">
                                        <p:cTn id="104" dur="500" fill="hold"/>
                                        <p:tgtEl>
                                          <p:spTgt spid="58"/>
                                        </p:tgtEl>
                                        <p:attrNameLst>
                                          <p:attrName>ppt_x</p:attrName>
                                        </p:attrNameLst>
                                      </p:cBhvr>
                                      <p:tavLst>
                                        <p:tav tm="0">
                                          <p:val>
                                            <p:strVal val="#ppt_x"/>
                                          </p:val>
                                        </p:tav>
                                        <p:tav tm="100000">
                                          <p:val>
                                            <p:strVal val="#ppt_x"/>
                                          </p:val>
                                        </p:tav>
                                      </p:tavLst>
                                    </p:anim>
                                    <p:anim calcmode="lin" valueType="num">
                                      <p:cBhvr additive="base">
                                        <p:cTn id="105"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30"/>
                                        </p:tgtEl>
                                        <p:attrNameLst>
                                          <p:attrName>style.visibility</p:attrName>
                                        </p:attrNameLst>
                                      </p:cBhvr>
                                      <p:to>
                                        <p:strVal val="visible"/>
                                      </p:to>
                                    </p:set>
                                    <p:animEffect transition="in" filter="barn(inVertical)">
                                      <p:cBhvr>
                                        <p:cTn id="110" dur="500"/>
                                        <p:tgtEl>
                                          <p:spTgt spid="30"/>
                                        </p:tgtEl>
                                      </p:cBhvr>
                                    </p:animEffect>
                                  </p:childTnLst>
                                </p:cTn>
                              </p:par>
                              <p:par>
                                <p:cTn id="111" presetID="16" presetClass="entr" presetSubtype="21" fill="hold" grpId="0" nodeType="withEffect">
                                  <p:stCondLst>
                                    <p:cond delay="0"/>
                                  </p:stCondLst>
                                  <p:childTnLst>
                                    <p:set>
                                      <p:cBhvr>
                                        <p:cTn id="112" dur="1" fill="hold">
                                          <p:stCondLst>
                                            <p:cond delay="0"/>
                                          </p:stCondLst>
                                        </p:cTn>
                                        <p:tgtEl>
                                          <p:spTgt spid="29"/>
                                        </p:tgtEl>
                                        <p:attrNameLst>
                                          <p:attrName>style.visibility</p:attrName>
                                        </p:attrNameLst>
                                      </p:cBhvr>
                                      <p:to>
                                        <p:strVal val="visible"/>
                                      </p:to>
                                    </p:set>
                                    <p:animEffect transition="in" filter="barn(inVertical)">
                                      <p:cBhvr>
                                        <p:cTn id="113" dur="500"/>
                                        <p:tgtEl>
                                          <p:spTgt spid="29"/>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barn(inVertical)">
                                      <p:cBhvr>
                                        <p:cTn id="118" dur="500"/>
                                        <p:tgtEl>
                                          <p:spTgt spid="36"/>
                                        </p:tgtEl>
                                      </p:cBhvr>
                                    </p:animEffect>
                                  </p:childTnLst>
                                </p:cTn>
                              </p:par>
                              <p:par>
                                <p:cTn id="119" presetID="16" presetClass="entr" presetSubtype="21" fill="hold" nodeType="withEffect">
                                  <p:stCondLst>
                                    <p:cond delay="0"/>
                                  </p:stCondLst>
                                  <p:childTnLst>
                                    <p:set>
                                      <p:cBhvr>
                                        <p:cTn id="120" dur="1" fill="hold">
                                          <p:stCondLst>
                                            <p:cond delay="0"/>
                                          </p:stCondLst>
                                        </p:cTn>
                                        <p:tgtEl>
                                          <p:spTgt spid="50"/>
                                        </p:tgtEl>
                                        <p:attrNameLst>
                                          <p:attrName>style.visibility</p:attrName>
                                        </p:attrNameLst>
                                      </p:cBhvr>
                                      <p:to>
                                        <p:strVal val="visible"/>
                                      </p:to>
                                    </p:set>
                                    <p:animEffect transition="in" filter="barn(inVertical)">
                                      <p:cBhvr>
                                        <p:cTn id="121" dur="500"/>
                                        <p:tgtEl>
                                          <p:spTgt spid="50"/>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46"/>
                                        </p:tgtEl>
                                        <p:attrNameLst>
                                          <p:attrName>style.visibility</p:attrName>
                                        </p:attrNameLst>
                                      </p:cBhvr>
                                      <p:to>
                                        <p:strVal val="visible"/>
                                      </p:to>
                                    </p:set>
                                    <p:animEffect transition="in" filter="barn(inVertical)">
                                      <p:cBhvr>
                                        <p:cTn id="124" dur="500"/>
                                        <p:tgtEl>
                                          <p:spTgt spid="46"/>
                                        </p:tgtEl>
                                      </p:cBhvr>
                                    </p:animEffec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grpId="0" nodeType="clickEffect">
                                  <p:stCondLst>
                                    <p:cond delay="0"/>
                                  </p:stCondLst>
                                  <p:childTnLst>
                                    <p:set>
                                      <p:cBhvr>
                                        <p:cTn id="128" dur="1" fill="hold">
                                          <p:stCondLst>
                                            <p:cond delay="0"/>
                                          </p:stCondLst>
                                        </p:cTn>
                                        <p:tgtEl>
                                          <p:spTgt spid="39"/>
                                        </p:tgtEl>
                                        <p:attrNameLst>
                                          <p:attrName>style.visibility</p:attrName>
                                        </p:attrNameLst>
                                      </p:cBhvr>
                                      <p:to>
                                        <p:strVal val="visible"/>
                                      </p:to>
                                    </p:set>
                                    <p:animEffect transition="in" filter="barn(inVertical)">
                                      <p:cBhvr>
                                        <p:cTn id="129" dur="500"/>
                                        <p:tgtEl>
                                          <p:spTgt spid="39"/>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33"/>
                                        </p:tgtEl>
                                        <p:attrNameLst>
                                          <p:attrName>style.visibility</p:attrName>
                                        </p:attrNameLst>
                                      </p:cBhvr>
                                      <p:to>
                                        <p:strVal val="visible"/>
                                      </p:to>
                                    </p:set>
                                    <p:animEffect transition="in" filter="wipe(down)">
                                      <p:cBhvr>
                                        <p:cTn id="134" dur="500"/>
                                        <p:tgtEl>
                                          <p:spTgt spid="33"/>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32"/>
                                        </p:tgtEl>
                                        <p:attrNameLst>
                                          <p:attrName>style.visibility</p:attrName>
                                        </p:attrNameLst>
                                      </p:cBhvr>
                                      <p:to>
                                        <p:strVal val="visible"/>
                                      </p:to>
                                    </p:set>
                                    <p:animEffect transition="in" filter="wipe(down)">
                                      <p:cBhvr>
                                        <p:cTn id="137" dur="500"/>
                                        <p:tgtEl>
                                          <p:spTgt spid="32"/>
                                        </p:tgtEl>
                                      </p:cBhvr>
                                    </p:animEffect>
                                  </p:childTnLst>
                                </p:cTn>
                              </p:par>
                            </p:childTnLst>
                          </p:cTn>
                        </p:par>
                      </p:childTnLst>
                    </p:cTn>
                  </p:par>
                  <p:par>
                    <p:cTn id="138" fill="hold">
                      <p:stCondLst>
                        <p:cond delay="indefinite"/>
                      </p:stCondLst>
                      <p:childTnLst>
                        <p:par>
                          <p:cTn id="139" fill="hold">
                            <p:stCondLst>
                              <p:cond delay="0"/>
                            </p:stCondLst>
                            <p:childTnLst>
                              <p:par>
                                <p:cTn id="140" presetID="6" presetClass="entr" presetSubtype="16" fill="hold" grpId="0" nodeType="clickEffect">
                                  <p:stCondLst>
                                    <p:cond delay="0"/>
                                  </p:stCondLst>
                                  <p:childTnLst>
                                    <p:set>
                                      <p:cBhvr>
                                        <p:cTn id="141" dur="1" fill="hold">
                                          <p:stCondLst>
                                            <p:cond delay="0"/>
                                          </p:stCondLst>
                                        </p:cTn>
                                        <p:tgtEl>
                                          <p:spTgt spid="31"/>
                                        </p:tgtEl>
                                        <p:attrNameLst>
                                          <p:attrName>style.visibility</p:attrName>
                                        </p:attrNameLst>
                                      </p:cBhvr>
                                      <p:to>
                                        <p:strVal val="visible"/>
                                      </p:to>
                                    </p:set>
                                    <p:animEffect transition="in" filter="circle(in)">
                                      <p:cBhvr>
                                        <p:cTn id="142" dur="2000"/>
                                        <p:tgtEl>
                                          <p:spTgt spid="31"/>
                                        </p:tgtEl>
                                      </p:cBhvr>
                                    </p:animEffect>
                                  </p:childTnLst>
                                </p:cTn>
                              </p:par>
                            </p:childTnLst>
                          </p:cTn>
                        </p:par>
                        <p:par>
                          <p:cTn id="143" fill="hold">
                            <p:stCondLst>
                              <p:cond delay="2000"/>
                            </p:stCondLst>
                            <p:childTnLst>
                              <p:par>
                                <p:cTn id="144" presetID="6" presetClass="entr" presetSubtype="16" fill="hold" grpId="0" nodeType="afterEffect">
                                  <p:stCondLst>
                                    <p:cond delay="0"/>
                                  </p:stCondLst>
                                  <p:childTnLst>
                                    <p:set>
                                      <p:cBhvr>
                                        <p:cTn id="145" dur="1" fill="hold">
                                          <p:stCondLst>
                                            <p:cond delay="0"/>
                                          </p:stCondLst>
                                        </p:cTn>
                                        <p:tgtEl>
                                          <p:spTgt spid="34"/>
                                        </p:tgtEl>
                                        <p:attrNameLst>
                                          <p:attrName>style.visibility</p:attrName>
                                        </p:attrNameLst>
                                      </p:cBhvr>
                                      <p:to>
                                        <p:strVal val="visible"/>
                                      </p:to>
                                    </p:set>
                                    <p:animEffect transition="in" filter="circle(in)">
                                      <p:cBhvr>
                                        <p:cTn id="146" dur="2000"/>
                                        <p:tgtEl>
                                          <p:spTgt spid="34"/>
                                        </p:tgtEl>
                                      </p:cBhvr>
                                    </p:animEffect>
                                  </p:childTnLst>
                                </p:cTn>
                              </p:par>
                            </p:childTnLst>
                          </p:cTn>
                        </p:par>
                      </p:childTnLst>
                    </p:cTn>
                  </p:par>
                  <p:par>
                    <p:cTn id="147" fill="hold">
                      <p:stCondLst>
                        <p:cond delay="indefinite"/>
                      </p:stCondLst>
                      <p:childTnLst>
                        <p:par>
                          <p:cTn id="148" fill="hold">
                            <p:stCondLst>
                              <p:cond delay="0"/>
                            </p:stCondLst>
                            <p:childTnLst>
                              <p:par>
                                <p:cTn id="149" presetID="6" presetClass="entr" presetSubtype="16" fill="hold" grpId="0" nodeType="clickEffect">
                                  <p:stCondLst>
                                    <p:cond delay="0"/>
                                  </p:stCondLst>
                                  <p:childTnLst>
                                    <p:set>
                                      <p:cBhvr>
                                        <p:cTn id="150" dur="1" fill="hold">
                                          <p:stCondLst>
                                            <p:cond delay="0"/>
                                          </p:stCondLst>
                                        </p:cTn>
                                        <p:tgtEl>
                                          <p:spTgt spid="47"/>
                                        </p:tgtEl>
                                        <p:attrNameLst>
                                          <p:attrName>style.visibility</p:attrName>
                                        </p:attrNameLst>
                                      </p:cBhvr>
                                      <p:to>
                                        <p:strVal val="visible"/>
                                      </p:to>
                                    </p:set>
                                    <p:animEffect transition="in" filter="circle(in)">
                                      <p:cBhvr>
                                        <p:cTn id="151" dur="2000"/>
                                        <p:tgtEl>
                                          <p:spTgt spid="47"/>
                                        </p:tgtEl>
                                      </p:cBhvr>
                                    </p:animEffect>
                                  </p:childTnLst>
                                </p:cTn>
                              </p:par>
                            </p:childTnLst>
                          </p:cTn>
                        </p:par>
                      </p:childTnLst>
                    </p:cTn>
                  </p:par>
                  <p:par>
                    <p:cTn id="152" fill="hold">
                      <p:stCondLst>
                        <p:cond delay="indefinite"/>
                      </p:stCondLst>
                      <p:childTnLst>
                        <p:par>
                          <p:cTn id="153" fill="hold">
                            <p:stCondLst>
                              <p:cond delay="0"/>
                            </p:stCondLst>
                            <p:childTnLst>
                              <p:par>
                                <p:cTn id="154" presetID="6" presetClass="entr" presetSubtype="16" fill="hold" grpId="0" nodeType="clickEffect">
                                  <p:stCondLst>
                                    <p:cond delay="0"/>
                                  </p:stCondLst>
                                  <p:childTnLst>
                                    <p:set>
                                      <p:cBhvr>
                                        <p:cTn id="155" dur="1" fill="hold">
                                          <p:stCondLst>
                                            <p:cond delay="0"/>
                                          </p:stCondLst>
                                        </p:cTn>
                                        <p:tgtEl>
                                          <p:spTgt spid="42"/>
                                        </p:tgtEl>
                                        <p:attrNameLst>
                                          <p:attrName>style.visibility</p:attrName>
                                        </p:attrNameLst>
                                      </p:cBhvr>
                                      <p:to>
                                        <p:strVal val="visible"/>
                                      </p:to>
                                    </p:set>
                                    <p:animEffect transition="in" filter="circle(in)">
                                      <p:cBhvr>
                                        <p:cTn id="156"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5" grpId="0"/>
      <p:bldP spid="16" grpId="0"/>
      <p:bldP spid="18" grpId="0" animBg="1"/>
      <p:bldP spid="19" grpId="0"/>
      <p:bldP spid="20" grpId="0" animBg="1"/>
      <p:bldP spid="22" grpId="0"/>
      <p:bldP spid="21" grpId="0" animBg="1"/>
      <p:bldP spid="25" grpId="0" animBg="1"/>
      <p:bldP spid="26" grpId="0" animBg="1"/>
      <p:bldP spid="27" grpId="0"/>
      <p:bldP spid="28" grpId="0"/>
      <p:bldP spid="29" grpId="0" animBg="1"/>
      <p:bldP spid="30" grpId="0"/>
      <p:bldP spid="31" grpId="0" animBg="1"/>
      <p:bldP spid="32" grpId="0" animBg="1"/>
      <p:bldP spid="33" grpId="0"/>
      <p:bldP spid="34" grpId="0"/>
      <p:bldP spid="36" grpId="0"/>
      <p:bldP spid="39" grpId="0"/>
      <p:bldP spid="46" grpId="0" animBg="1"/>
      <p:bldP spid="57" grpId="0" animBg="1"/>
      <p:bldP spid="58" grpId="0" animBg="1"/>
      <p:bldP spid="42" grpId="0"/>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4147468" y="3876661"/>
            <a:ext cx="3886198" cy="23622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4147468" y="1181559"/>
            <a:ext cx="3886198" cy="23622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4675167" y="1953398"/>
            <a:ext cx="282055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666212" y="2129853"/>
            <a:ext cx="2933122" cy="1169551"/>
          </a:xfrm>
          <a:prstGeom prst="rect">
            <a:avLst/>
          </a:prstGeom>
          <a:noFill/>
        </p:spPr>
        <p:txBody>
          <a:bodyPr wrap="square" rtlCol="0">
            <a:spAutoFit/>
          </a:bodyPr>
          <a:lstStyle/>
          <a:p>
            <a:r>
              <a:rPr lang="en-US" sz="1000" b="1" dirty="0"/>
              <a:t>We will use the information provided on this card to contact you only if there is a safety alert or recall for this product. We will not sell, rent, or share your personal information. To register your product, please complete and mail the bottom part of this card, or visit our online registration at: www.website.com</a:t>
            </a:r>
          </a:p>
        </p:txBody>
      </p:sp>
      <p:sp>
        <p:nvSpPr>
          <p:cNvPr id="15" name="TextBox 14"/>
          <p:cNvSpPr txBox="1"/>
          <p:nvPr/>
        </p:nvSpPr>
        <p:spPr>
          <a:xfrm>
            <a:off x="4600121" y="3935761"/>
            <a:ext cx="2895600" cy="276999"/>
          </a:xfrm>
          <a:prstGeom prst="rect">
            <a:avLst/>
          </a:prstGeom>
          <a:noFill/>
        </p:spPr>
        <p:txBody>
          <a:bodyPr wrap="square" rtlCol="0">
            <a:spAutoFit/>
          </a:bodyPr>
          <a:lstStyle/>
          <a:p>
            <a:pPr algn="ctr"/>
            <a:r>
              <a:rPr lang="en-US" sz="1200" b="1" u="sng" dirty="0"/>
              <a:t>Manufacturer’s Contact Information</a:t>
            </a:r>
          </a:p>
        </p:txBody>
      </p:sp>
      <p:sp>
        <p:nvSpPr>
          <p:cNvPr id="16" name="TextBox 15"/>
          <p:cNvSpPr txBox="1"/>
          <p:nvPr/>
        </p:nvSpPr>
        <p:spPr>
          <a:xfrm>
            <a:off x="4572000" y="4212760"/>
            <a:ext cx="2895600" cy="830997"/>
          </a:xfrm>
          <a:prstGeom prst="rect">
            <a:avLst/>
          </a:prstGeom>
          <a:noFill/>
        </p:spPr>
        <p:txBody>
          <a:bodyPr wrap="square" rtlCol="0">
            <a:spAutoFit/>
          </a:bodyPr>
          <a:lstStyle/>
          <a:p>
            <a:pPr algn="ctr"/>
            <a:r>
              <a:rPr lang="en-US" sz="1200" dirty="0"/>
              <a:t>Manufacturer’s Name</a:t>
            </a:r>
          </a:p>
          <a:p>
            <a:pPr algn="ctr"/>
            <a:r>
              <a:rPr lang="en-US" sz="1200" dirty="0"/>
              <a:t>111 Main St., Anytown, ST 01234</a:t>
            </a:r>
          </a:p>
          <a:p>
            <a:pPr algn="ctr"/>
            <a:r>
              <a:rPr lang="en-US" sz="1200" dirty="0"/>
              <a:t>www.website.com</a:t>
            </a:r>
          </a:p>
          <a:p>
            <a:pPr algn="ctr"/>
            <a:r>
              <a:rPr lang="en-US" sz="1200" dirty="0"/>
              <a:t>Phone Number-Toll-Free (if available)</a:t>
            </a:r>
          </a:p>
        </p:txBody>
      </p:sp>
      <p:sp>
        <p:nvSpPr>
          <p:cNvPr id="18" name="TextBox 17"/>
          <p:cNvSpPr txBox="1"/>
          <p:nvPr/>
        </p:nvSpPr>
        <p:spPr>
          <a:xfrm>
            <a:off x="4490367" y="5057762"/>
            <a:ext cx="3200400" cy="646331"/>
          </a:xfrm>
          <a:prstGeom prst="rect">
            <a:avLst/>
          </a:prstGeom>
          <a:noFill/>
          <a:ln>
            <a:solidFill>
              <a:schemeClr val="tx1"/>
            </a:solidFill>
          </a:ln>
        </p:spPr>
        <p:txBody>
          <a:bodyPr wrap="square" rtlCol="0">
            <a:spAutoFit/>
          </a:bodyPr>
          <a:lstStyle/>
          <a:p>
            <a:r>
              <a:rPr lang="en-US" sz="1200" b="1" dirty="0"/>
              <a:t>Model Name</a:t>
            </a:r>
            <a:r>
              <a:rPr lang="en-US" sz="1200" dirty="0"/>
              <a:t>: ABC</a:t>
            </a:r>
          </a:p>
          <a:p>
            <a:r>
              <a:rPr lang="en-US" sz="1200" b="1" dirty="0"/>
              <a:t>Model Number</a:t>
            </a:r>
            <a:r>
              <a:rPr lang="en-US" sz="1200" dirty="0"/>
              <a:t>: 123</a:t>
            </a:r>
          </a:p>
          <a:p>
            <a:r>
              <a:rPr lang="en-US" sz="1200" b="1" dirty="0"/>
              <a:t>Manufacture Date</a:t>
            </a:r>
            <a:r>
              <a:rPr lang="en-US" sz="1200" dirty="0"/>
              <a:t>: January 1, 2020</a:t>
            </a:r>
          </a:p>
        </p:txBody>
      </p:sp>
      <p:sp>
        <p:nvSpPr>
          <p:cNvPr id="19" name="TextBox 18"/>
          <p:cNvSpPr txBox="1"/>
          <p:nvPr/>
        </p:nvSpPr>
        <p:spPr>
          <a:xfrm>
            <a:off x="4351893" y="5740645"/>
            <a:ext cx="3467100" cy="461665"/>
          </a:xfrm>
          <a:prstGeom prst="rect">
            <a:avLst/>
          </a:prstGeom>
          <a:noFill/>
        </p:spPr>
        <p:txBody>
          <a:bodyPr wrap="square" rtlCol="0">
            <a:spAutoFit/>
          </a:bodyPr>
          <a:lstStyle/>
          <a:p>
            <a:pPr algn="ctr"/>
            <a:r>
              <a:rPr lang="en-US" sz="1200" b="1" dirty="0"/>
              <a:t>KEEP THIS TOP PART FOR YOUR RECORD. FILL OUT AND RETURN BOTTOM PART.</a:t>
            </a:r>
          </a:p>
        </p:txBody>
      </p:sp>
      <p:sp>
        <p:nvSpPr>
          <p:cNvPr id="23" name="Title 1"/>
          <p:cNvSpPr>
            <a:spLocks noGrp="1"/>
          </p:cNvSpPr>
          <p:nvPr>
            <p:ph type="title"/>
          </p:nvPr>
        </p:nvSpPr>
        <p:spPr/>
        <p:txBody>
          <a:bodyPr>
            <a:normAutofit/>
          </a:bodyPr>
          <a:lstStyle/>
          <a:p>
            <a:r>
              <a:rPr lang="en-US" sz="2800" dirty="0"/>
              <a:t>Registration Form</a:t>
            </a:r>
            <a:br>
              <a:rPr lang="en-US" sz="2800" dirty="0"/>
            </a:br>
            <a:r>
              <a:rPr lang="en-US" sz="2800" dirty="0"/>
              <a:t>		</a:t>
            </a:r>
            <a:endParaRPr lang="en-US" sz="2800" u="sng" dirty="0"/>
          </a:p>
        </p:txBody>
      </p:sp>
      <p:sp>
        <p:nvSpPr>
          <p:cNvPr id="24" name="Rectangle 4"/>
          <p:cNvSpPr>
            <a:spLocks noChangeArrowheads="1"/>
          </p:cNvSpPr>
          <p:nvPr/>
        </p:nvSpPr>
        <p:spPr bwMode="auto">
          <a:xfrm>
            <a:off x="526122" y="886620"/>
            <a:ext cx="3532670"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eaLnBrk="0" hangingPunct="0"/>
            <a:r>
              <a:rPr lang="ja-JP" altLang="en-US" sz="2000" b="1" dirty="0">
                <a:solidFill>
                  <a:srgbClr val="2E74B5"/>
                </a:solidFill>
                <a:latin typeface="PMingLiU" panose="02020500000000000000" pitchFamily="18" charset="-120"/>
                <a:ea typeface="PMingLiU" panose="02020500000000000000" pitchFamily="18" charset="-120"/>
              </a:rPr>
              <a:t>产品注册表</a:t>
            </a:r>
            <a:r>
              <a:rPr lang="en-US" altLang="zh-TW" sz="2000" b="1" dirty="0">
                <a:solidFill>
                  <a:srgbClr val="2E74B5"/>
                </a:solidFill>
                <a:latin typeface="PMingLiU" panose="02020500000000000000" pitchFamily="18" charset="-120"/>
                <a:ea typeface="PMingLiU" panose="02020500000000000000" pitchFamily="18" charset="-120"/>
              </a:rPr>
              <a:t>: </a:t>
            </a:r>
            <a:r>
              <a:rPr lang="zh-CN" altLang="en-US" sz="2000" b="1" dirty="0">
                <a:solidFill>
                  <a:srgbClr val="2E74B5"/>
                </a:solidFill>
                <a:latin typeface="PMingLiU" panose="02020500000000000000" pitchFamily="18" charset="-120"/>
                <a:ea typeface="PMingLiU" panose="02020500000000000000" pitchFamily="18" charset="-120"/>
              </a:rPr>
              <a:t>消费者保存的部分</a:t>
            </a:r>
            <a:r>
              <a:rPr lang="en-US" altLang="zh-TW" sz="2000" b="1" dirty="0">
                <a:solidFill>
                  <a:srgbClr val="2E74B5"/>
                </a:solidFill>
                <a:latin typeface="PMingLiU" panose="02020500000000000000" pitchFamily="18" charset="-120"/>
                <a:ea typeface="PMingLiU" panose="02020500000000000000" pitchFamily="18" charset="-120"/>
              </a:rPr>
              <a:t> </a:t>
            </a:r>
            <a:endParaRPr lang="zh-TW" altLang="en-US" sz="2000" b="1" dirty="0">
              <a:solidFill>
                <a:srgbClr val="2E74B5"/>
              </a:solidFill>
              <a:latin typeface="PMingLiU" panose="02020500000000000000" pitchFamily="18" charset="-120"/>
              <a:ea typeface="PMingLiU" panose="02020500000000000000" pitchFamily="18" charset="-120"/>
            </a:endParaRPr>
          </a:p>
        </p:txBody>
      </p:sp>
      <p:sp>
        <p:nvSpPr>
          <p:cNvPr id="26" name="Left Brace 25"/>
          <p:cNvSpPr/>
          <p:nvPr/>
        </p:nvSpPr>
        <p:spPr>
          <a:xfrm>
            <a:off x="3775944" y="1385065"/>
            <a:ext cx="189225" cy="1955188"/>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7" name="TextBox 26"/>
          <p:cNvSpPr txBox="1"/>
          <p:nvPr/>
        </p:nvSpPr>
        <p:spPr>
          <a:xfrm>
            <a:off x="2345796" y="2175087"/>
            <a:ext cx="1297577" cy="307777"/>
          </a:xfrm>
          <a:prstGeom prst="rect">
            <a:avLst/>
          </a:prstGeom>
          <a:noFill/>
        </p:spPr>
        <p:txBody>
          <a:bodyPr wrap="square" rtlCol="0">
            <a:spAutoFit/>
          </a:bodyPr>
          <a:lstStyle/>
          <a:p>
            <a:r>
              <a:rPr lang="en-US" sz="1400" b="1" dirty="0">
                <a:solidFill>
                  <a:srgbClr val="4C4C4C"/>
                </a:solidFill>
              </a:rPr>
              <a:t>front side </a:t>
            </a:r>
            <a:r>
              <a:rPr lang="ja-JP" altLang="en-US" sz="1400" b="1" dirty="0">
                <a:solidFill>
                  <a:srgbClr val="4C4C4C"/>
                </a:solidFill>
                <a:latin typeface="PMingLiU" panose="02020500000000000000" pitchFamily="18" charset="-120"/>
                <a:ea typeface="PMingLiU" panose="02020500000000000000" pitchFamily="18" charset="-120"/>
              </a:rPr>
              <a:t>前面</a:t>
            </a:r>
            <a:endParaRPr lang="en-US" sz="1400" b="1" dirty="0">
              <a:solidFill>
                <a:srgbClr val="4C4C4C"/>
              </a:solidFill>
              <a:latin typeface="PMingLiU" panose="02020500000000000000" pitchFamily="18" charset="-120"/>
              <a:ea typeface="PMingLiU" panose="02020500000000000000" pitchFamily="18" charset="-120"/>
            </a:endParaRPr>
          </a:p>
        </p:txBody>
      </p:sp>
      <p:sp>
        <p:nvSpPr>
          <p:cNvPr id="8" name="TextBox 7"/>
          <p:cNvSpPr txBox="1"/>
          <p:nvPr/>
        </p:nvSpPr>
        <p:spPr>
          <a:xfrm>
            <a:off x="4600121" y="1383607"/>
            <a:ext cx="2895600" cy="461665"/>
          </a:xfrm>
          <a:prstGeom prst="rect">
            <a:avLst/>
          </a:prstGeom>
          <a:noFill/>
        </p:spPr>
        <p:txBody>
          <a:bodyPr wrap="square" rtlCol="0">
            <a:spAutoFit/>
          </a:bodyPr>
          <a:lstStyle/>
          <a:p>
            <a:pPr algn="ctr"/>
            <a:r>
              <a:rPr lang="en-US" sz="1200" b="1" dirty="0"/>
              <a:t>PRODUCT REGISTRATION FOR SAFETY ALERT OR RECALL ONLY </a:t>
            </a:r>
          </a:p>
        </p:txBody>
      </p:sp>
      <p:sp>
        <p:nvSpPr>
          <p:cNvPr id="17" name="Right Brace 16"/>
          <p:cNvSpPr/>
          <p:nvPr/>
        </p:nvSpPr>
        <p:spPr>
          <a:xfrm>
            <a:off x="8224165" y="3893378"/>
            <a:ext cx="152400" cy="23519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5" name="TextBox 44"/>
          <p:cNvSpPr txBox="1"/>
          <p:nvPr/>
        </p:nvSpPr>
        <p:spPr>
          <a:xfrm>
            <a:off x="8567065" y="4796151"/>
            <a:ext cx="1363581" cy="523220"/>
          </a:xfrm>
          <a:prstGeom prst="rect">
            <a:avLst/>
          </a:prstGeom>
          <a:noFill/>
        </p:spPr>
        <p:txBody>
          <a:bodyPr wrap="square" rtlCol="0">
            <a:spAutoFit/>
          </a:bodyPr>
          <a:lstStyle/>
          <a:p>
            <a:r>
              <a:rPr lang="en-US" sz="1400" b="1" dirty="0">
                <a:solidFill>
                  <a:srgbClr val="4C4C4C"/>
                </a:solidFill>
              </a:rPr>
              <a:t>back side </a:t>
            </a:r>
          </a:p>
          <a:p>
            <a:r>
              <a:rPr lang="ja-JP" altLang="en-US" sz="1400" b="1" dirty="0">
                <a:solidFill>
                  <a:srgbClr val="4C4C4C"/>
                </a:solidFill>
                <a:latin typeface="PMingLiU" panose="02020500000000000000" pitchFamily="18" charset="-120"/>
                <a:ea typeface="PMingLiU" panose="02020500000000000000" pitchFamily="18" charset="-120"/>
              </a:rPr>
              <a:t>后面 </a:t>
            </a:r>
            <a:endParaRPr lang="en-US" altLang="ja-JP" sz="1400" b="1" dirty="0">
              <a:solidFill>
                <a:srgbClr val="4C4C4C"/>
              </a:solidFill>
              <a:latin typeface="PMingLiU" panose="02020500000000000000" pitchFamily="18" charset="-120"/>
              <a:ea typeface="PMingLiU" panose="02020500000000000000" pitchFamily="18" charset="-120"/>
            </a:endParaRPr>
          </a:p>
        </p:txBody>
      </p:sp>
      <p:sp>
        <p:nvSpPr>
          <p:cNvPr id="49" name="Right Arrow 48"/>
          <p:cNvSpPr/>
          <p:nvPr/>
        </p:nvSpPr>
        <p:spPr>
          <a:xfrm rot="9558984">
            <a:off x="7520695" y="1380423"/>
            <a:ext cx="843635" cy="176204"/>
          </a:xfrm>
          <a:prstGeom prs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Right Arrow 63"/>
          <p:cNvSpPr/>
          <p:nvPr/>
        </p:nvSpPr>
        <p:spPr>
          <a:xfrm rot="8242399">
            <a:off x="7541302" y="2079216"/>
            <a:ext cx="1153552" cy="191742"/>
          </a:xfrm>
          <a:prstGeom prs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TextBox 64"/>
          <p:cNvSpPr txBox="1"/>
          <p:nvPr/>
        </p:nvSpPr>
        <p:spPr>
          <a:xfrm rot="21581625">
            <a:off x="8547082" y="1178014"/>
            <a:ext cx="1739145" cy="553998"/>
          </a:xfrm>
          <a:prstGeom prst="rect">
            <a:avLst/>
          </a:prstGeom>
          <a:noFill/>
        </p:spPr>
        <p:txBody>
          <a:bodyPr wrap="square" rtlCol="0">
            <a:spAutoFit/>
          </a:bodyPr>
          <a:lstStyle/>
          <a:p>
            <a:pPr marL="171450" indent="-171450">
              <a:buFont typeface="Wingdings" panose="05000000000000000000" pitchFamily="2" charset="2"/>
              <a:buChar char="ü"/>
            </a:pPr>
            <a:r>
              <a:rPr lang="en-US" sz="1200" dirty="0">
                <a:solidFill>
                  <a:srgbClr val="4C4C4C"/>
                </a:solidFill>
              </a:rPr>
              <a:t>Purpose statement</a:t>
            </a:r>
          </a:p>
          <a:p>
            <a:r>
              <a:rPr lang="ja-JP" altLang="en-US" dirty="0">
                <a:solidFill>
                  <a:srgbClr val="4C4C4C"/>
                </a:solidFill>
              </a:rPr>
              <a:t> </a:t>
            </a:r>
            <a:r>
              <a:rPr lang="ja-JP" altLang="en-US" dirty="0">
                <a:solidFill>
                  <a:srgbClr val="4C4C4C"/>
                </a:solidFill>
                <a:latin typeface="PMingLiU" panose="02020500000000000000" pitchFamily="18" charset="-120"/>
                <a:ea typeface="PMingLiU" panose="02020500000000000000" pitchFamily="18" charset="-120"/>
              </a:rPr>
              <a:t>目的声明</a:t>
            </a:r>
            <a:endParaRPr lang="en-US" sz="1600" dirty="0">
              <a:solidFill>
                <a:srgbClr val="4C4C4C"/>
              </a:solidFill>
              <a:latin typeface="PMingLiU" panose="02020500000000000000" pitchFamily="18" charset="-120"/>
              <a:ea typeface="PMingLiU" panose="02020500000000000000" pitchFamily="18" charset="-120"/>
            </a:endParaRPr>
          </a:p>
        </p:txBody>
      </p:sp>
      <p:sp>
        <p:nvSpPr>
          <p:cNvPr id="67" name="Right Arrow 66"/>
          <p:cNvSpPr/>
          <p:nvPr/>
        </p:nvSpPr>
        <p:spPr>
          <a:xfrm rot="1434607">
            <a:off x="3981399" y="4336292"/>
            <a:ext cx="685697" cy="185018"/>
          </a:xfrm>
          <a:prstGeom prs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TextBox 67"/>
          <p:cNvSpPr txBox="1"/>
          <p:nvPr/>
        </p:nvSpPr>
        <p:spPr>
          <a:xfrm>
            <a:off x="680936" y="3783816"/>
            <a:ext cx="3305023" cy="1754326"/>
          </a:xfrm>
          <a:prstGeom prst="rect">
            <a:avLst/>
          </a:prstGeom>
          <a:noFill/>
        </p:spPr>
        <p:txBody>
          <a:bodyPr wrap="square" rtlCol="0">
            <a:spAutoFit/>
          </a:bodyPr>
          <a:lstStyle/>
          <a:p>
            <a:pPr marL="285750" indent="-285750">
              <a:buFont typeface="Wingdings" panose="05000000000000000000" pitchFamily="2" charset="2"/>
              <a:buChar char="ü"/>
            </a:pPr>
            <a:r>
              <a:rPr lang="en-US" sz="1200" dirty="0">
                <a:solidFill>
                  <a:srgbClr val="4C4C4C"/>
                </a:solidFill>
              </a:rPr>
              <a:t>Manufacturer’s U.S. contact information: address and registration website. </a:t>
            </a:r>
            <a:r>
              <a:rPr lang="en-US" sz="1200" b="1" i="1" dirty="0">
                <a:solidFill>
                  <a:srgbClr val="4C4C4C"/>
                </a:solidFill>
              </a:rPr>
              <a:t>If no registration website, email is required.</a:t>
            </a:r>
            <a:endParaRPr lang="en-US" sz="1200" dirty="0">
              <a:solidFill>
                <a:srgbClr val="4C4C4C"/>
              </a:solidFill>
            </a:endParaRPr>
          </a:p>
          <a:p>
            <a:r>
              <a:rPr lang="zh-TW" altLang="en-US" dirty="0">
                <a:solidFill>
                  <a:srgbClr val="4C4C4C"/>
                </a:solidFill>
                <a:latin typeface="MS Gothic" panose="020B0609070205080204" pitchFamily="49" charset="-128"/>
                <a:ea typeface="MS Gothic" panose="020B0609070205080204" pitchFamily="49" charset="-128"/>
              </a:rPr>
              <a:t> </a:t>
            </a:r>
            <a:r>
              <a:rPr lang="zh-CN" altLang="en-US" dirty="0">
                <a:solidFill>
                  <a:srgbClr val="4C4C4C"/>
                </a:solidFill>
                <a:latin typeface="PMingLiU" panose="02020500000000000000" pitchFamily="18" charset="-120"/>
                <a:ea typeface="PMingLiU" panose="02020500000000000000" pitchFamily="18" charset="-120"/>
              </a:rPr>
              <a:t>制造商的美国联系信息：</a:t>
            </a:r>
            <a:endParaRPr lang="en-US" altLang="zh-CN" dirty="0">
              <a:solidFill>
                <a:srgbClr val="4C4C4C"/>
              </a:solidFill>
              <a:latin typeface="PMingLiU" panose="02020500000000000000" pitchFamily="18" charset="-120"/>
              <a:ea typeface="PMingLiU" panose="02020500000000000000" pitchFamily="18" charset="-120"/>
            </a:endParaRPr>
          </a:p>
          <a:p>
            <a:r>
              <a:rPr lang="en-US" altLang="zh-CN" dirty="0">
                <a:solidFill>
                  <a:srgbClr val="4C4C4C"/>
                </a:solidFill>
                <a:latin typeface="PMingLiU" panose="02020500000000000000" pitchFamily="18" charset="-120"/>
                <a:ea typeface="PMingLiU" panose="02020500000000000000" pitchFamily="18" charset="-120"/>
              </a:rPr>
              <a:t> </a:t>
            </a:r>
            <a:r>
              <a:rPr lang="zh-CN" altLang="en-US" dirty="0">
                <a:solidFill>
                  <a:srgbClr val="4C4C4C"/>
                </a:solidFill>
                <a:latin typeface="PMingLiU" panose="02020500000000000000" pitchFamily="18" charset="-120"/>
                <a:ea typeface="PMingLiU" panose="02020500000000000000" pitchFamily="18" charset="-120"/>
              </a:rPr>
              <a:t>地址和注册网站。</a:t>
            </a:r>
          </a:p>
          <a:p>
            <a:r>
              <a:rPr lang="zh-CN" altLang="en-US" dirty="0">
                <a:solidFill>
                  <a:srgbClr val="4C4C4C"/>
                </a:solidFill>
                <a:latin typeface="PMingLiU" panose="02020500000000000000" pitchFamily="18" charset="-120"/>
                <a:ea typeface="PMingLiU" panose="02020500000000000000" pitchFamily="18" charset="-120"/>
              </a:rPr>
              <a:t> 如果没有注册网站，</a:t>
            </a:r>
          </a:p>
          <a:p>
            <a:r>
              <a:rPr lang="zh-CN" altLang="en-US" dirty="0">
                <a:solidFill>
                  <a:srgbClr val="4C4C4C"/>
                </a:solidFill>
                <a:latin typeface="PMingLiU" panose="02020500000000000000" pitchFamily="18" charset="-120"/>
                <a:ea typeface="PMingLiU" panose="02020500000000000000" pitchFamily="18" charset="-120"/>
              </a:rPr>
              <a:t> 则需要电子邮件。</a:t>
            </a:r>
            <a:endParaRPr lang="en-US" sz="1600" dirty="0">
              <a:solidFill>
                <a:srgbClr val="4C4C4C"/>
              </a:solidFill>
              <a:latin typeface="PMingLiU" panose="02020500000000000000" pitchFamily="18" charset="-120"/>
              <a:ea typeface="PMingLiU" panose="02020500000000000000" pitchFamily="18" charset="-120"/>
            </a:endParaRPr>
          </a:p>
        </p:txBody>
      </p:sp>
      <p:sp>
        <p:nvSpPr>
          <p:cNvPr id="69" name="TextBox 68"/>
          <p:cNvSpPr txBox="1"/>
          <p:nvPr/>
        </p:nvSpPr>
        <p:spPr>
          <a:xfrm>
            <a:off x="8543798" y="5400177"/>
            <a:ext cx="2048002" cy="553998"/>
          </a:xfrm>
          <a:prstGeom prst="rect">
            <a:avLst/>
          </a:prstGeom>
          <a:noFill/>
        </p:spPr>
        <p:txBody>
          <a:bodyPr wrap="square" rtlCol="0">
            <a:spAutoFit/>
          </a:bodyPr>
          <a:lstStyle/>
          <a:p>
            <a:pPr marL="171450" indent="-171450">
              <a:buFont typeface="Wingdings" panose="05000000000000000000" pitchFamily="2" charset="2"/>
              <a:buChar char="ü"/>
            </a:pPr>
            <a:r>
              <a:rPr lang="en-US" sz="1200" dirty="0">
                <a:solidFill>
                  <a:srgbClr val="4C4C4C"/>
                </a:solidFill>
              </a:rPr>
              <a:t>Pre-printed product info.</a:t>
            </a:r>
          </a:p>
          <a:p>
            <a:r>
              <a:rPr lang="zh-TW" altLang="en-US" b="1" dirty="0">
                <a:solidFill>
                  <a:srgbClr val="4C4C4C"/>
                </a:solidFill>
                <a:latin typeface="MS Gothic" panose="020B0609070205080204" pitchFamily="49" charset="-128"/>
                <a:ea typeface="MS Gothic" panose="020B0609070205080204" pitchFamily="49" charset="-128"/>
              </a:rPr>
              <a:t> </a:t>
            </a:r>
            <a:r>
              <a:rPr lang="zh-CN" altLang="en-US" dirty="0">
                <a:solidFill>
                  <a:srgbClr val="4C4C4C"/>
                </a:solidFill>
                <a:latin typeface="PMingLiU" panose="02020500000000000000" pitchFamily="18" charset="-120"/>
                <a:ea typeface="PMingLiU" panose="02020500000000000000" pitchFamily="18" charset="-120"/>
              </a:rPr>
              <a:t>预印产品信息</a:t>
            </a:r>
            <a:endParaRPr lang="en-US" sz="1600" dirty="0">
              <a:solidFill>
                <a:srgbClr val="4C4C4C"/>
              </a:solidFill>
              <a:latin typeface="PMingLiU" panose="02020500000000000000" pitchFamily="18" charset="-120"/>
              <a:ea typeface="PMingLiU" panose="02020500000000000000" pitchFamily="18" charset="-120"/>
            </a:endParaRPr>
          </a:p>
        </p:txBody>
      </p:sp>
      <p:sp>
        <p:nvSpPr>
          <p:cNvPr id="70" name="Right Arrow 69"/>
          <p:cNvSpPr/>
          <p:nvPr/>
        </p:nvSpPr>
        <p:spPr>
          <a:xfrm rot="12275193">
            <a:off x="7739029" y="5376751"/>
            <a:ext cx="798468" cy="207176"/>
          </a:xfrm>
          <a:prstGeom prs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9634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1"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heel(1)">
                                      <p:cBhvr>
                                        <p:cTn id="21" dur="2000"/>
                                        <p:tgtEl>
                                          <p:spTgt spid="2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heel(1)">
                                      <p:cBhvr>
                                        <p:cTn id="24" dur="20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2000"/>
                                        <p:tgtEl>
                                          <p:spTgt spid="42"/>
                                        </p:tgtEl>
                                      </p:cBhvr>
                                    </p:animEffect>
                                    <p:anim calcmode="lin" valueType="num">
                                      <p:cBhvr>
                                        <p:cTn id="30" dur="2000" fill="hold"/>
                                        <p:tgtEl>
                                          <p:spTgt spid="42"/>
                                        </p:tgtEl>
                                        <p:attrNameLst>
                                          <p:attrName>ppt_w</p:attrName>
                                        </p:attrNameLst>
                                      </p:cBhvr>
                                      <p:tavLst>
                                        <p:tav tm="0" fmla="#ppt_w*sin(2.5*pi*$)">
                                          <p:val>
                                            <p:fltVal val="0"/>
                                          </p:val>
                                        </p:tav>
                                        <p:tav tm="100000">
                                          <p:val>
                                            <p:fltVal val="1"/>
                                          </p:val>
                                        </p:tav>
                                      </p:tavLst>
                                    </p:anim>
                                    <p:anim calcmode="lin" valueType="num">
                                      <p:cBhvr>
                                        <p:cTn id="31" dur="2000" fill="hold"/>
                                        <p:tgtEl>
                                          <p:spTgt spid="42"/>
                                        </p:tgtEl>
                                        <p:attrNameLst>
                                          <p:attrName>ppt_h</p:attrName>
                                        </p:attrNameLst>
                                      </p:cBhvr>
                                      <p:tavLst>
                                        <p:tav tm="0">
                                          <p:val>
                                            <p:strVal val="#ppt_h"/>
                                          </p:val>
                                        </p:tav>
                                        <p:tav tm="100000">
                                          <p:val>
                                            <p:strVal val="#ppt_h"/>
                                          </p:val>
                                        </p:tav>
                                      </p:tavLst>
                                    </p:anim>
                                  </p:childTnLst>
                                </p:cTn>
                              </p:par>
                              <p:par>
                                <p:cTn id="32" presetID="45"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2000"/>
                                        <p:tgtEl>
                                          <p:spTgt spid="15"/>
                                        </p:tgtEl>
                                      </p:cBhvr>
                                    </p:animEffect>
                                    <p:anim calcmode="lin" valueType="num">
                                      <p:cBhvr>
                                        <p:cTn id="35" dur="2000" fill="hold"/>
                                        <p:tgtEl>
                                          <p:spTgt spid="15"/>
                                        </p:tgtEl>
                                        <p:attrNameLst>
                                          <p:attrName>ppt_w</p:attrName>
                                        </p:attrNameLst>
                                      </p:cBhvr>
                                      <p:tavLst>
                                        <p:tav tm="0" fmla="#ppt_w*sin(2.5*pi*$)">
                                          <p:val>
                                            <p:fltVal val="0"/>
                                          </p:val>
                                        </p:tav>
                                        <p:tav tm="100000">
                                          <p:val>
                                            <p:fltVal val="1"/>
                                          </p:val>
                                        </p:tav>
                                      </p:tavLst>
                                    </p:anim>
                                    <p:anim calcmode="lin" valueType="num">
                                      <p:cBhvr>
                                        <p:cTn id="36" dur="2000" fill="hold"/>
                                        <p:tgtEl>
                                          <p:spTgt spid="15"/>
                                        </p:tgtEl>
                                        <p:attrNameLst>
                                          <p:attrName>ppt_h</p:attrName>
                                        </p:attrNameLst>
                                      </p:cBhvr>
                                      <p:tavLst>
                                        <p:tav tm="0">
                                          <p:val>
                                            <p:strVal val="#ppt_h"/>
                                          </p:val>
                                        </p:tav>
                                        <p:tav tm="100000">
                                          <p:val>
                                            <p:strVal val="#ppt_h"/>
                                          </p:val>
                                        </p:tav>
                                      </p:tavLst>
                                    </p:anim>
                                  </p:childTnLst>
                                </p:cTn>
                              </p:par>
                              <p:par>
                                <p:cTn id="37" presetID="45"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anim calcmode="lin" valueType="num">
                                      <p:cBhvr>
                                        <p:cTn id="40" dur="2000" fill="hold"/>
                                        <p:tgtEl>
                                          <p:spTgt spid="16"/>
                                        </p:tgtEl>
                                        <p:attrNameLst>
                                          <p:attrName>ppt_w</p:attrName>
                                        </p:attrNameLst>
                                      </p:cBhvr>
                                      <p:tavLst>
                                        <p:tav tm="0" fmla="#ppt_w*sin(2.5*pi*$)">
                                          <p:val>
                                            <p:fltVal val="0"/>
                                          </p:val>
                                        </p:tav>
                                        <p:tav tm="100000">
                                          <p:val>
                                            <p:fltVal val="1"/>
                                          </p:val>
                                        </p:tav>
                                      </p:tavLst>
                                    </p:anim>
                                    <p:anim calcmode="lin" valueType="num">
                                      <p:cBhvr>
                                        <p:cTn id="41" dur="2000" fill="hold"/>
                                        <p:tgtEl>
                                          <p:spTgt spid="16"/>
                                        </p:tgtEl>
                                        <p:attrNameLst>
                                          <p:attrName>ppt_h</p:attrName>
                                        </p:attrNameLst>
                                      </p:cBhvr>
                                      <p:tavLst>
                                        <p:tav tm="0">
                                          <p:val>
                                            <p:strVal val="#ppt_h"/>
                                          </p:val>
                                        </p:tav>
                                        <p:tav tm="100000">
                                          <p:val>
                                            <p:strVal val="#ppt_h"/>
                                          </p:val>
                                        </p:tav>
                                      </p:tavLst>
                                    </p:anim>
                                  </p:childTnLst>
                                </p:cTn>
                              </p:par>
                              <p:par>
                                <p:cTn id="42" presetID="45"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000"/>
                                        <p:tgtEl>
                                          <p:spTgt spid="18"/>
                                        </p:tgtEl>
                                      </p:cBhvr>
                                    </p:animEffect>
                                    <p:anim calcmode="lin" valueType="num">
                                      <p:cBhvr>
                                        <p:cTn id="45" dur="2000" fill="hold"/>
                                        <p:tgtEl>
                                          <p:spTgt spid="18"/>
                                        </p:tgtEl>
                                        <p:attrNameLst>
                                          <p:attrName>ppt_w</p:attrName>
                                        </p:attrNameLst>
                                      </p:cBhvr>
                                      <p:tavLst>
                                        <p:tav tm="0" fmla="#ppt_w*sin(2.5*pi*$)">
                                          <p:val>
                                            <p:fltVal val="0"/>
                                          </p:val>
                                        </p:tav>
                                        <p:tav tm="100000">
                                          <p:val>
                                            <p:fltVal val="1"/>
                                          </p:val>
                                        </p:tav>
                                      </p:tavLst>
                                    </p:anim>
                                    <p:anim calcmode="lin" valueType="num">
                                      <p:cBhvr>
                                        <p:cTn id="46" dur="2000" fill="hold"/>
                                        <p:tgtEl>
                                          <p:spTgt spid="18"/>
                                        </p:tgtEl>
                                        <p:attrNameLst>
                                          <p:attrName>ppt_h</p:attrName>
                                        </p:attrNameLst>
                                      </p:cBhvr>
                                      <p:tavLst>
                                        <p:tav tm="0">
                                          <p:val>
                                            <p:strVal val="#ppt_h"/>
                                          </p:val>
                                        </p:tav>
                                        <p:tav tm="100000">
                                          <p:val>
                                            <p:strVal val="#ppt_h"/>
                                          </p:val>
                                        </p:tav>
                                      </p:tavLst>
                                    </p:anim>
                                  </p:childTnLst>
                                </p:cTn>
                              </p:par>
                              <p:par>
                                <p:cTn id="47" presetID="45"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2000"/>
                                        <p:tgtEl>
                                          <p:spTgt spid="19"/>
                                        </p:tgtEl>
                                      </p:cBhvr>
                                    </p:animEffect>
                                    <p:anim calcmode="lin" valueType="num">
                                      <p:cBhvr>
                                        <p:cTn id="50" dur="2000" fill="hold"/>
                                        <p:tgtEl>
                                          <p:spTgt spid="19"/>
                                        </p:tgtEl>
                                        <p:attrNameLst>
                                          <p:attrName>ppt_w</p:attrName>
                                        </p:attrNameLst>
                                      </p:cBhvr>
                                      <p:tavLst>
                                        <p:tav tm="0" fmla="#ppt_w*sin(2.5*pi*$)">
                                          <p:val>
                                            <p:fltVal val="0"/>
                                          </p:val>
                                        </p:tav>
                                        <p:tav tm="100000">
                                          <p:val>
                                            <p:fltVal val="1"/>
                                          </p:val>
                                        </p:tav>
                                      </p:tavLst>
                                    </p:anim>
                                    <p:anim calcmode="lin" valueType="num">
                                      <p:cBhvr>
                                        <p:cTn id="51"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heel(1)">
                                      <p:cBhvr>
                                        <p:cTn id="56" dur="2000"/>
                                        <p:tgtEl>
                                          <p:spTgt spid="17"/>
                                        </p:tgtEl>
                                      </p:cBhvr>
                                    </p:animEffect>
                                  </p:childTnLst>
                                </p:cTn>
                              </p:par>
                              <p:par>
                                <p:cTn id="57" presetID="21" presetClass="entr" presetSubtype="1"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heel(1)">
                                      <p:cBhvr>
                                        <p:cTn id="59" dur="2000"/>
                                        <p:tgtEl>
                                          <p:spTgt spid="45"/>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fade">
                                      <p:cBhvr>
                                        <p:cTn id="64" dur="1000"/>
                                        <p:tgtEl>
                                          <p:spTgt spid="49"/>
                                        </p:tgtEl>
                                      </p:cBhvr>
                                    </p:animEffect>
                                    <p:anim calcmode="lin" valueType="num">
                                      <p:cBhvr>
                                        <p:cTn id="65" dur="1000" fill="hold"/>
                                        <p:tgtEl>
                                          <p:spTgt spid="49"/>
                                        </p:tgtEl>
                                        <p:attrNameLst>
                                          <p:attrName>ppt_x</p:attrName>
                                        </p:attrNameLst>
                                      </p:cBhvr>
                                      <p:tavLst>
                                        <p:tav tm="0">
                                          <p:val>
                                            <p:strVal val="#ppt_x"/>
                                          </p:val>
                                        </p:tav>
                                        <p:tav tm="100000">
                                          <p:val>
                                            <p:strVal val="#ppt_x"/>
                                          </p:val>
                                        </p:tav>
                                      </p:tavLst>
                                    </p:anim>
                                    <p:anim calcmode="lin" valueType="num">
                                      <p:cBhvr>
                                        <p:cTn id="66" dur="1000" fill="hold"/>
                                        <p:tgtEl>
                                          <p:spTgt spid="49"/>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1000"/>
                                        <p:tgtEl>
                                          <p:spTgt spid="64"/>
                                        </p:tgtEl>
                                      </p:cBhvr>
                                    </p:animEffect>
                                    <p:anim calcmode="lin" valueType="num">
                                      <p:cBhvr>
                                        <p:cTn id="70" dur="1000" fill="hold"/>
                                        <p:tgtEl>
                                          <p:spTgt spid="64"/>
                                        </p:tgtEl>
                                        <p:attrNameLst>
                                          <p:attrName>ppt_x</p:attrName>
                                        </p:attrNameLst>
                                      </p:cBhvr>
                                      <p:tavLst>
                                        <p:tav tm="0">
                                          <p:val>
                                            <p:strVal val="#ppt_x"/>
                                          </p:val>
                                        </p:tav>
                                        <p:tav tm="100000">
                                          <p:val>
                                            <p:strVal val="#ppt_x"/>
                                          </p:val>
                                        </p:tav>
                                      </p:tavLst>
                                    </p:anim>
                                    <p:anim calcmode="lin" valueType="num">
                                      <p:cBhvr>
                                        <p:cTn id="71" dur="1000" fill="hold"/>
                                        <p:tgtEl>
                                          <p:spTgt spid="64"/>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65"/>
                                        </p:tgtEl>
                                        <p:attrNameLst>
                                          <p:attrName>style.visibility</p:attrName>
                                        </p:attrNameLst>
                                      </p:cBhvr>
                                      <p:to>
                                        <p:strVal val="visible"/>
                                      </p:to>
                                    </p:set>
                                    <p:animEffect transition="in" filter="fade">
                                      <p:cBhvr>
                                        <p:cTn id="74" dur="1000"/>
                                        <p:tgtEl>
                                          <p:spTgt spid="65"/>
                                        </p:tgtEl>
                                      </p:cBhvr>
                                    </p:animEffect>
                                    <p:anim calcmode="lin" valueType="num">
                                      <p:cBhvr>
                                        <p:cTn id="75" dur="1000" fill="hold"/>
                                        <p:tgtEl>
                                          <p:spTgt spid="65"/>
                                        </p:tgtEl>
                                        <p:attrNameLst>
                                          <p:attrName>ppt_x</p:attrName>
                                        </p:attrNameLst>
                                      </p:cBhvr>
                                      <p:tavLst>
                                        <p:tav tm="0">
                                          <p:val>
                                            <p:strVal val="#ppt_x"/>
                                          </p:val>
                                        </p:tav>
                                        <p:tav tm="100000">
                                          <p:val>
                                            <p:strVal val="#ppt_x"/>
                                          </p:val>
                                        </p:tav>
                                      </p:tavLst>
                                    </p:anim>
                                    <p:anim calcmode="lin" valueType="num">
                                      <p:cBhvr>
                                        <p:cTn id="76"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68"/>
                                        </p:tgtEl>
                                        <p:attrNameLst>
                                          <p:attrName>style.visibility</p:attrName>
                                        </p:attrNameLst>
                                      </p:cBhvr>
                                      <p:to>
                                        <p:strVal val="visible"/>
                                      </p:to>
                                    </p:set>
                                    <p:animEffect transition="in" filter="fade">
                                      <p:cBhvr>
                                        <p:cTn id="81" dur="1000"/>
                                        <p:tgtEl>
                                          <p:spTgt spid="68"/>
                                        </p:tgtEl>
                                      </p:cBhvr>
                                    </p:animEffect>
                                    <p:anim calcmode="lin" valueType="num">
                                      <p:cBhvr>
                                        <p:cTn id="82" dur="1000" fill="hold"/>
                                        <p:tgtEl>
                                          <p:spTgt spid="68"/>
                                        </p:tgtEl>
                                        <p:attrNameLst>
                                          <p:attrName>ppt_x</p:attrName>
                                        </p:attrNameLst>
                                      </p:cBhvr>
                                      <p:tavLst>
                                        <p:tav tm="0">
                                          <p:val>
                                            <p:strVal val="#ppt_x"/>
                                          </p:val>
                                        </p:tav>
                                        <p:tav tm="100000">
                                          <p:val>
                                            <p:strVal val="#ppt_x"/>
                                          </p:val>
                                        </p:tav>
                                      </p:tavLst>
                                    </p:anim>
                                    <p:anim calcmode="lin" valueType="num">
                                      <p:cBhvr>
                                        <p:cTn id="83" dur="1000" fill="hold"/>
                                        <p:tgtEl>
                                          <p:spTgt spid="68"/>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67"/>
                                        </p:tgtEl>
                                        <p:attrNameLst>
                                          <p:attrName>style.visibility</p:attrName>
                                        </p:attrNameLst>
                                      </p:cBhvr>
                                      <p:to>
                                        <p:strVal val="visible"/>
                                      </p:to>
                                    </p:set>
                                    <p:animEffect transition="in" filter="fade">
                                      <p:cBhvr>
                                        <p:cTn id="86" dur="1000"/>
                                        <p:tgtEl>
                                          <p:spTgt spid="67"/>
                                        </p:tgtEl>
                                      </p:cBhvr>
                                    </p:animEffect>
                                    <p:anim calcmode="lin" valueType="num">
                                      <p:cBhvr>
                                        <p:cTn id="87" dur="1000" fill="hold"/>
                                        <p:tgtEl>
                                          <p:spTgt spid="67"/>
                                        </p:tgtEl>
                                        <p:attrNameLst>
                                          <p:attrName>ppt_x</p:attrName>
                                        </p:attrNameLst>
                                      </p:cBhvr>
                                      <p:tavLst>
                                        <p:tav tm="0">
                                          <p:val>
                                            <p:strVal val="#ppt_x"/>
                                          </p:val>
                                        </p:tav>
                                        <p:tav tm="100000">
                                          <p:val>
                                            <p:strVal val="#ppt_x"/>
                                          </p:val>
                                        </p:tav>
                                      </p:tavLst>
                                    </p:anim>
                                    <p:anim calcmode="lin" valueType="num">
                                      <p:cBhvr>
                                        <p:cTn id="88"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69"/>
                                        </p:tgtEl>
                                        <p:attrNameLst>
                                          <p:attrName>style.visibility</p:attrName>
                                        </p:attrNameLst>
                                      </p:cBhvr>
                                      <p:to>
                                        <p:strVal val="visible"/>
                                      </p:to>
                                    </p:set>
                                    <p:animEffect transition="in" filter="fade">
                                      <p:cBhvr>
                                        <p:cTn id="93" dur="1000"/>
                                        <p:tgtEl>
                                          <p:spTgt spid="69"/>
                                        </p:tgtEl>
                                      </p:cBhvr>
                                    </p:animEffect>
                                    <p:anim calcmode="lin" valueType="num">
                                      <p:cBhvr>
                                        <p:cTn id="94" dur="1000" fill="hold"/>
                                        <p:tgtEl>
                                          <p:spTgt spid="69"/>
                                        </p:tgtEl>
                                        <p:attrNameLst>
                                          <p:attrName>ppt_x</p:attrName>
                                        </p:attrNameLst>
                                      </p:cBhvr>
                                      <p:tavLst>
                                        <p:tav tm="0">
                                          <p:val>
                                            <p:strVal val="#ppt_x"/>
                                          </p:val>
                                        </p:tav>
                                        <p:tav tm="100000">
                                          <p:val>
                                            <p:strVal val="#ppt_x"/>
                                          </p:val>
                                        </p:tav>
                                      </p:tavLst>
                                    </p:anim>
                                    <p:anim calcmode="lin" valueType="num">
                                      <p:cBhvr>
                                        <p:cTn id="95" dur="1000" fill="hold"/>
                                        <p:tgtEl>
                                          <p:spTgt spid="69"/>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70"/>
                                        </p:tgtEl>
                                        <p:attrNameLst>
                                          <p:attrName>style.visibility</p:attrName>
                                        </p:attrNameLst>
                                      </p:cBhvr>
                                      <p:to>
                                        <p:strVal val="visible"/>
                                      </p:to>
                                    </p:set>
                                    <p:animEffect transition="in" filter="fade">
                                      <p:cBhvr>
                                        <p:cTn id="98" dur="1000"/>
                                        <p:tgtEl>
                                          <p:spTgt spid="70"/>
                                        </p:tgtEl>
                                      </p:cBhvr>
                                    </p:animEffect>
                                    <p:anim calcmode="lin" valueType="num">
                                      <p:cBhvr>
                                        <p:cTn id="99" dur="1000" fill="hold"/>
                                        <p:tgtEl>
                                          <p:spTgt spid="70"/>
                                        </p:tgtEl>
                                        <p:attrNameLst>
                                          <p:attrName>ppt_x</p:attrName>
                                        </p:attrNameLst>
                                      </p:cBhvr>
                                      <p:tavLst>
                                        <p:tav tm="0">
                                          <p:val>
                                            <p:strVal val="#ppt_x"/>
                                          </p:val>
                                        </p:tav>
                                        <p:tav tm="100000">
                                          <p:val>
                                            <p:strVal val="#ppt_x"/>
                                          </p:val>
                                        </p:tav>
                                      </p:tavLst>
                                    </p:anim>
                                    <p:anim calcmode="lin" valueType="num">
                                      <p:cBhvr>
                                        <p:cTn id="100"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3" grpId="0" animBg="1"/>
      <p:bldP spid="11" grpId="0"/>
      <p:bldP spid="15" grpId="0"/>
      <p:bldP spid="16" grpId="0"/>
      <p:bldP spid="18" grpId="0" animBg="1"/>
      <p:bldP spid="19" grpId="0"/>
      <p:bldP spid="26" grpId="0" animBg="1"/>
      <p:bldP spid="27" grpId="0"/>
      <p:bldP spid="8" grpId="0"/>
      <p:bldP spid="17" grpId="0" animBg="1"/>
      <p:bldP spid="45" grpId="0"/>
      <p:bldP spid="49" grpId="0" animBg="1"/>
      <p:bldP spid="64" grpId="0" animBg="1"/>
      <p:bldP spid="65" grpId="0"/>
      <p:bldP spid="67" grpId="0" animBg="1"/>
      <p:bldP spid="68" grpId="0"/>
      <p:bldP spid="69" grpId="0"/>
      <p:bldP spid="7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B6DA4E-9BCD-D146-843E-B69F19399D71}"/>
              </a:ext>
            </a:extLst>
          </p:cNvPr>
          <p:cNvSpPr>
            <a:spLocks noGrp="1"/>
          </p:cNvSpPr>
          <p:nvPr>
            <p:ph type="body" sz="quarter" idx="11"/>
          </p:nvPr>
        </p:nvSpPr>
        <p:spPr>
          <a:xfrm>
            <a:off x="753751" y="2369299"/>
            <a:ext cx="6245360" cy="2327808"/>
          </a:xfrm>
        </p:spPr>
        <p:txBody>
          <a:bodyPr>
            <a:normAutofit fontScale="92500"/>
          </a:bodyPr>
          <a:lstStyle/>
          <a:p>
            <a:pPr algn="ctr"/>
            <a:r>
              <a:rPr lang="en-US" dirty="0"/>
              <a:t>Podcast Series 2020</a:t>
            </a:r>
          </a:p>
          <a:p>
            <a:endParaRPr lang="en-US" sz="2800" dirty="0"/>
          </a:p>
          <a:p>
            <a:pPr algn="ctr"/>
            <a:r>
              <a:rPr lang="en-US" dirty="0"/>
              <a:t>Overview of U.S. Strollers and Carriages Requirements</a:t>
            </a:r>
          </a:p>
        </p:txBody>
      </p:sp>
      <p:sp>
        <p:nvSpPr>
          <p:cNvPr id="4" name="Rectangle 3"/>
          <p:cNvSpPr/>
          <p:nvPr/>
        </p:nvSpPr>
        <p:spPr>
          <a:xfrm>
            <a:off x="501869" y="4969912"/>
            <a:ext cx="5503274" cy="1338828"/>
          </a:xfrm>
          <a:prstGeom prst="rect">
            <a:avLst/>
          </a:prstGeom>
        </p:spPr>
        <p:txBody>
          <a:bodyPr wrap="square">
            <a:spAutoFit/>
          </a:bodyPr>
          <a:lstStyle/>
          <a:p>
            <a:pPr algn="ctr" defTabSz="685800">
              <a:spcBef>
                <a:spcPct val="50000"/>
              </a:spcBef>
            </a:pPr>
            <a:r>
              <a:rPr lang="en-US" i="1" dirty="0">
                <a:solidFill>
                  <a:srgbClr val="1F497D">
                    <a:lumMod val="50000"/>
                  </a:srgbClr>
                </a:solidFill>
                <a:effectLst>
                  <a:outerShdw blurRad="38100" dist="38100" dir="2700000" algn="tl">
                    <a:srgbClr val="000000">
                      <a:alpha val="43137"/>
                    </a:srgbClr>
                  </a:outerShdw>
                </a:effectLst>
                <a:latin typeface="Calibri" pitchFamily="34" charset="0"/>
                <a:cs typeface="Calibri" pitchFamily="34" charset="0"/>
              </a:rPr>
              <a:t>This presentation was prepared by CPSC Staff. It has not been reviewed or approved by the Commission and may not reflect its views. </a:t>
            </a:r>
          </a:p>
          <a:p>
            <a:pPr algn="ctr" defTabSz="685800">
              <a:spcBef>
                <a:spcPct val="50000"/>
              </a:spcBef>
            </a:pPr>
            <a:endParaRPr lang="en-US" i="1" dirty="0">
              <a:solidFill>
                <a:srgbClr val="1F497D">
                  <a:lumMod val="50000"/>
                </a:srgbClr>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1888440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a:spLocks noGrp="1"/>
          </p:cNvSpPr>
          <p:nvPr>
            <p:ph type="title"/>
          </p:nvPr>
        </p:nvSpPr>
        <p:spPr>
          <a:xfrm>
            <a:off x="382138" y="289553"/>
            <a:ext cx="11465169" cy="947859"/>
          </a:xfrm>
        </p:spPr>
        <p:txBody>
          <a:bodyPr>
            <a:normAutofit/>
          </a:bodyPr>
          <a:lstStyle/>
          <a:p>
            <a:r>
              <a:rPr lang="en-US" sz="2800" dirty="0"/>
              <a:t>Registration Form</a:t>
            </a:r>
            <a:br>
              <a:rPr lang="en-US" sz="2800" dirty="0"/>
            </a:br>
            <a:r>
              <a:rPr lang="zh-CN" altLang="en-US" sz="2800" dirty="0">
                <a:latin typeface="PMingLiU" panose="02020500000000000000" pitchFamily="18" charset="-120"/>
                <a:ea typeface="PMingLiU" panose="02020500000000000000" pitchFamily="18" charset="-120"/>
              </a:rPr>
              <a:t>产品注册表</a:t>
            </a:r>
            <a:r>
              <a:rPr lang="en-US" altLang="zh-CN" sz="2800" dirty="0">
                <a:latin typeface="PMingLiU" panose="02020500000000000000" pitchFamily="18" charset="-120"/>
                <a:ea typeface="PMingLiU" panose="02020500000000000000" pitchFamily="18" charset="-120"/>
              </a:rPr>
              <a:t>: </a:t>
            </a:r>
            <a:r>
              <a:rPr lang="zh-CN" altLang="en-US" sz="2800" dirty="0">
                <a:latin typeface="PMingLiU" panose="02020500000000000000" pitchFamily="18" charset="-120"/>
                <a:ea typeface="PMingLiU" panose="02020500000000000000" pitchFamily="18" charset="-120"/>
              </a:rPr>
              <a:t>消费者邮寄的部分</a:t>
            </a:r>
            <a:r>
              <a:rPr lang="en-US" sz="2800" dirty="0"/>
              <a:t>					</a:t>
            </a:r>
            <a:endParaRPr lang="en-US" sz="2800" u="sng" dirty="0"/>
          </a:p>
        </p:txBody>
      </p:sp>
      <p:sp>
        <p:nvSpPr>
          <p:cNvPr id="35" name="Rectangle 34"/>
          <p:cNvSpPr/>
          <p:nvPr/>
        </p:nvSpPr>
        <p:spPr>
          <a:xfrm>
            <a:off x="4039952" y="1243424"/>
            <a:ext cx="3886199" cy="2443053"/>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7" name="Picture 46"/>
          <p:cNvPicPr>
            <a:picLocks noChangeAspect="1"/>
          </p:cNvPicPr>
          <p:nvPr/>
        </p:nvPicPr>
        <p:blipFill rotWithShape="1">
          <a:blip r:embed="rId2"/>
          <a:srcRect l="11868" t="49149" r="4242" b="9989"/>
          <a:stretch/>
        </p:blipFill>
        <p:spPr>
          <a:xfrm>
            <a:off x="4417234" y="1297612"/>
            <a:ext cx="3017520" cy="2194560"/>
          </a:xfrm>
          <a:prstGeom prst="rect">
            <a:avLst/>
          </a:prstGeom>
        </p:spPr>
      </p:pic>
      <p:sp>
        <p:nvSpPr>
          <p:cNvPr id="48" name="TextBox 47"/>
          <p:cNvSpPr txBox="1"/>
          <p:nvPr/>
        </p:nvSpPr>
        <p:spPr>
          <a:xfrm>
            <a:off x="4512064" y="2661176"/>
            <a:ext cx="1752600" cy="830997"/>
          </a:xfrm>
          <a:prstGeom prst="rect">
            <a:avLst/>
          </a:prstGeom>
          <a:solidFill>
            <a:schemeClr val="bg1"/>
          </a:solidFill>
        </p:spPr>
        <p:txBody>
          <a:bodyPr wrap="square" rtlCol="0">
            <a:spAutoFit/>
          </a:bodyPr>
          <a:lstStyle/>
          <a:p>
            <a:pPr algn="ctr"/>
            <a:r>
              <a:rPr lang="en-US" sz="1200" b="1" dirty="0"/>
              <a:t>Manufacturer’s Name</a:t>
            </a:r>
          </a:p>
          <a:p>
            <a:pPr algn="ctr"/>
            <a:r>
              <a:rPr lang="en-US" sz="1200" b="1" dirty="0"/>
              <a:t>Post Office Box 0000</a:t>
            </a:r>
          </a:p>
          <a:p>
            <a:pPr algn="ctr"/>
            <a:r>
              <a:rPr lang="en-US" sz="1200" b="1" dirty="0"/>
              <a:t>Anytown, ST 01234</a:t>
            </a:r>
          </a:p>
          <a:p>
            <a:pPr algn="ctr"/>
            <a:endParaRPr lang="en-US" sz="1200" b="1" dirty="0"/>
          </a:p>
        </p:txBody>
      </p:sp>
      <p:sp>
        <p:nvSpPr>
          <p:cNvPr id="37" name="Left Brace 36"/>
          <p:cNvSpPr/>
          <p:nvPr/>
        </p:nvSpPr>
        <p:spPr>
          <a:xfrm>
            <a:off x="3797330" y="1242652"/>
            <a:ext cx="121695" cy="244382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1" name="TextBox 50"/>
          <p:cNvSpPr txBox="1"/>
          <p:nvPr/>
        </p:nvSpPr>
        <p:spPr>
          <a:xfrm>
            <a:off x="2557955" y="2180439"/>
            <a:ext cx="990600" cy="523220"/>
          </a:xfrm>
          <a:prstGeom prst="rect">
            <a:avLst/>
          </a:prstGeom>
          <a:noFill/>
        </p:spPr>
        <p:txBody>
          <a:bodyPr wrap="square" rtlCol="0">
            <a:spAutoFit/>
          </a:bodyPr>
          <a:lstStyle/>
          <a:p>
            <a:r>
              <a:rPr lang="en-US" sz="1400" b="1" dirty="0">
                <a:solidFill>
                  <a:srgbClr val="4C4C4C"/>
                </a:solidFill>
              </a:rPr>
              <a:t>front side </a:t>
            </a:r>
          </a:p>
          <a:p>
            <a:r>
              <a:rPr lang="ja-JP" altLang="en-US" sz="1400" dirty="0">
                <a:solidFill>
                  <a:srgbClr val="4C4C4C"/>
                </a:solidFill>
                <a:latin typeface="PMingLiU" panose="02020500000000000000" pitchFamily="18" charset="-120"/>
                <a:ea typeface="PMingLiU" panose="02020500000000000000" pitchFamily="18" charset="-120"/>
              </a:rPr>
              <a:t>前面</a:t>
            </a:r>
            <a:endParaRPr lang="en-US" sz="1400" dirty="0">
              <a:solidFill>
                <a:srgbClr val="4C4C4C"/>
              </a:solidFill>
              <a:latin typeface="PMingLiU" panose="02020500000000000000" pitchFamily="18" charset="-120"/>
              <a:ea typeface="PMingLiU" panose="02020500000000000000" pitchFamily="18" charset="-120"/>
            </a:endParaRPr>
          </a:p>
        </p:txBody>
      </p:sp>
      <p:sp>
        <p:nvSpPr>
          <p:cNvPr id="59" name="Rectangle 58"/>
          <p:cNvSpPr/>
          <p:nvPr/>
        </p:nvSpPr>
        <p:spPr>
          <a:xfrm>
            <a:off x="4020707" y="3917385"/>
            <a:ext cx="3941538" cy="2457457"/>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TextBox 59"/>
          <p:cNvSpPr txBox="1"/>
          <p:nvPr/>
        </p:nvSpPr>
        <p:spPr>
          <a:xfrm>
            <a:off x="4267201" y="5616853"/>
            <a:ext cx="3245973" cy="649937"/>
          </a:xfrm>
          <a:prstGeom prst="rect">
            <a:avLst/>
          </a:prstGeom>
          <a:noFill/>
          <a:ln>
            <a:solidFill>
              <a:schemeClr val="tx1"/>
            </a:solidFill>
          </a:ln>
        </p:spPr>
        <p:txBody>
          <a:bodyPr wrap="square" rtlCol="0">
            <a:spAutoFit/>
          </a:bodyPr>
          <a:lstStyle/>
          <a:p>
            <a:r>
              <a:rPr lang="en-US" sz="1200" b="1" dirty="0"/>
              <a:t>Model Name</a:t>
            </a:r>
            <a:r>
              <a:rPr lang="en-US" sz="1200" dirty="0"/>
              <a:t>: ABC</a:t>
            </a:r>
          </a:p>
          <a:p>
            <a:r>
              <a:rPr lang="en-US" sz="1200" b="1" dirty="0"/>
              <a:t>Model Number</a:t>
            </a:r>
            <a:r>
              <a:rPr lang="en-US" sz="1200" dirty="0"/>
              <a:t>: 123</a:t>
            </a:r>
          </a:p>
          <a:p>
            <a:r>
              <a:rPr lang="en-US" sz="1200" b="1" dirty="0"/>
              <a:t>Manufacture Date</a:t>
            </a:r>
            <a:r>
              <a:rPr lang="en-US" sz="1200" dirty="0"/>
              <a:t>: January 1, 2020</a:t>
            </a:r>
          </a:p>
        </p:txBody>
      </p:sp>
      <p:sp>
        <p:nvSpPr>
          <p:cNvPr id="61" name="TextBox 60"/>
          <p:cNvSpPr txBox="1"/>
          <p:nvPr/>
        </p:nvSpPr>
        <p:spPr>
          <a:xfrm>
            <a:off x="4267201" y="3940806"/>
            <a:ext cx="3695045" cy="278544"/>
          </a:xfrm>
          <a:prstGeom prst="rect">
            <a:avLst/>
          </a:prstGeom>
          <a:noFill/>
        </p:spPr>
        <p:txBody>
          <a:bodyPr wrap="square" rtlCol="0">
            <a:spAutoFit/>
          </a:bodyPr>
          <a:lstStyle/>
          <a:p>
            <a:pPr algn="ctr"/>
            <a:r>
              <a:rPr lang="en-US" sz="1200" b="1" u="sng" dirty="0"/>
              <a:t>Consumer’s Address And Contact Information</a:t>
            </a:r>
          </a:p>
        </p:txBody>
      </p:sp>
      <p:sp>
        <p:nvSpPr>
          <p:cNvPr id="38" name="Right Brace 37"/>
          <p:cNvSpPr/>
          <p:nvPr/>
        </p:nvSpPr>
        <p:spPr>
          <a:xfrm>
            <a:off x="8084614" y="3917887"/>
            <a:ext cx="207227" cy="244382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3" name="TextBox 62"/>
          <p:cNvSpPr txBox="1"/>
          <p:nvPr/>
        </p:nvSpPr>
        <p:spPr>
          <a:xfrm>
            <a:off x="8414208" y="4835804"/>
            <a:ext cx="1981200" cy="523220"/>
          </a:xfrm>
          <a:prstGeom prst="rect">
            <a:avLst/>
          </a:prstGeom>
          <a:noFill/>
        </p:spPr>
        <p:txBody>
          <a:bodyPr wrap="square" rtlCol="0">
            <a:spAutoFit/>
          </a:bodyPr>
          <a:lstStyle/>
          <a:p>
            <a:r>
              <a:rPr lang="en-US" sz="1400" b="1" dirty="0">
                <a:solidFill>
                  <a:srgbClr val="4C4C4C"/>
                </a:solidFill>
              </a:rPr>
              <a:t>back side </a:t>
            </a:r>
          </a:p>
          <a:p>
            <a:r>
              <a:rPr lang="ja-JP" altLang="en-US" sz="1400" dirty="0">
                <a:solidFill>
                  <a:srgbClr val="4C4C4C"/>
                </a:solidFill>
              </a:rPr>
              <a:t>后面</a:t>
            </a:r>
            <a:endParaRPr lang="en-US" sz="1400" dirty="0">
              <a:solidFill>
                <a:srgbClr val="4C4C4C"/>
              </a:solidFill>
            </a:endParaRPr>
          </a:p>
        </p:txBody>
      </p:sp>
      <p:sp>
        <p:nvSpPr>
          <p:cNvPr id="28" name="Right Arrow 27"/>
          <p:cNvSpPr/>
          <p:nvPr/>
        </p:nvSpPr>
        <p:spPr>
          <a:xfrm rot="9558984">
            <a:off x="7495447" y="1465801"/>
            <a:ext cx="843635" cy="176204"/>
          </a:xfrm>
          <a:prstGeom prs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p:cNvSpPr txBox="1"/>
          <p:nvPr/>
        </p:nvSpPr>
        <p:spPr>
          <a:xfrm>
            <a:off x="8394943" y="1093077"/>
            <a:ext cx="1739145" cy="523220"/>
          </a:xfrm>
          <a:prstGeom prst="rect">
            <a:avLst/>
          </a:prstGeom>
          <a:noFill/>
        </p:spPr>
        <p:txBody>
          <a:bodyPr wrap="square" rtlCol="0">
            <a:spAutoFit/>
          </a:bodyPr>
          <a:lstStyle/>
          <a:p>
            <a:pPr marL="171450" indent="-171450">
              <a:buFont typeface="Wingdings" panose="05000000000000000000" pitchFamily="2" charset="2"/>
              <a:buChar char="ü"/>
            </a:pPr>
            <a:r>
              <a:rPr lang="en-US" sz="1200" dirty="0">
                <a:solidFill>
                  <a:srgbClr val="4C4C4C"/>
                </a:solidFill>
              </a:rPr>
              <a:t>Postage paid</a:t>
            </a:r>
          </a:p>
          <a:p>
            <a:r>
              <a:rPr lang="ja-JP" altLang="en-US" sz="1600" dirty="0">
                <a:solidFill>
                  <a:srgbClr val="4C4C4C"/>
                </a:solidFill>
                <a:latin typeface="MS Gothic" panose="020B0609070205080204" pitchFamily="49" charset="-128"/>
                <a:ea typeface="MS Gothic" panose="020B0609070205080204" pitchFamily="49" charset="-128"/>
              </a:rPr>
              <a:t> </a:t>
            </a:r>
            <a:r>
              <a:rPr lang="ja-JP" altLang="en-US" sz="1600" dirty="0">
                <a:solidFill>
                  <a:srgbClr val="4C4C4C"/>
                </a:solidFill>
                <a:latin typeface="SimSun" panose="02010600030101010101" pitchFamily="2" charset="-122"/>
                <a:ea typeface="SimSun" panose="02010600030101010101" pitchFamily="2" charset="-122"/>
              </a:rPr>
              <a:t>邮资已付</a:t>
            </a:r>
            <a:endParaRPr lang="en-US" sz="1600" dirty="0">
              <a:solidFill>
                <a:srgbClr val="4C4C4C"/>
              </a:solidFill>
              <a:latin typeface="SimSun" panose="02010600030101010101" pitchFamily="2" charset="-122"/>
              <a:ea typeface="SimSun" panose="02010600030101010101" pitchFamily="2" charset="-122"/>
            </a:endParaRPr>
          </a:p>
        </p:txBody>
      </p:sp>
      <p:sp>
        <p:nvSpPr>
          <p:cNvPr id="30" name="TextBox 29"/>
          <p:cNvSpPr txBox="1"/>
          <p:nvPr/>
        </p:nvSpPr>
        <p:spPr>
          <a:xfrm>
            <a:off x="8122630" y="2586789"/>
            <a:ext cx="3180909" cy="523220"/>
          </a:xfrm>
          <a:prstGeom prst="rect">
            <a:avLst/>
          </a:prstGeom>
          <a:noFill/>
        </p:spPr>
        <p:txBody>
          <a:bodyPr wrap="square" rtlCol="0">
            <a:spAutoFit/>
          </a:bodyPr>
          <a:lstStyle/>
          <a:p>
            <a:pPr marL="285750" indent="-285750">
              <a:buFont typeface="Wingdings" panose="05000000000000000000" pitchFamily="2" charset="2"/>
              <a:buChar char="ü"/>
            </a:pPr>
            <a:r>
              <a:rPr lang="en-US" sz="1200" dirty="0">
                <a:solidFill>
                  <a:srgbClr val="4C4C4C"/>
                </a:solidFill>
              </a:rPr>
              <a:t>Manufacturer’s U.S. mailing address</a:t>
            </a:r>
          </a:p>
          <a:p>
            <a:r>
              <a:rPr lang="zh-CN" altLang="en-US" sz="1600" dirty="0">
                <a:solidFill>
                  <a:srgbClr val="4C4C4C"/>
                </a:solidFill>
                <a:latin typeface="SimSun" panose="02010600030101010101" pitchFamily="2" charset="-122"/>
                <a:ea typeface="SimSun" panose="02010600030101010101" pitchFamily="2" charset="-122"/>
              </a:rPr>
              <a:t> 制造商的美国邮寄地址</a:t>
            </a:r>
            <a:endParaRPr lang="en-US" sz="1600" dirty="0">
              <a:solidFill>
                <a:srgbClr val="4C4C4C"/>
              </a:solidFill>
              <a:latin typeface="SimSun" panose="02010600030101010101" pitchFamily="2" charset="-122"/>
              <a:ea typeface="SimSun" panose="02010600030101010101" pitchFamily="2" charset="-122"/>
            </a:endParaRPr>
          </a:p>
        </p:txBody>
      </p:sp>
      <p:sp>
        <p:nvSpPr>
          <p:cNvPr id="31" name="Right Arrow 30"/>
          <p:cNvSpPr/>
          <p:nvPr/>
        </p:nvSpPr>
        <p:spPr>
          <a:xfrm rot="10800000">
            <a:off x="6281026" y="2767273"/>
            <a:ext cx="1803586" cy="204527"/>
          </a:xfrm>
          <a:prstGeom prs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extBox 31"/>
          <p:cNvSpPr txBox="1"/>
          <p:nvPr/>
        </p:nvSpPr>
        <p:spPr>
          <a:xfrm>
            <a:off x="1600201" y="3897086"/>
            <a:ext cx="2298139" cy="954107"/>
          </a:xfrm>
          <a:prstGeom prst="rect">
            <a:avLst/>
          </a:prstGeom>
          <a:noFill/>
        </p:spPr>
        <p:txBody>
          <a:bodyPr wrap="square" rtlCol="0">
            <a:spAutoFit/>
          </a:bodyPr>
          <a:lstStyle/>
          <a:p>
            <a:pPr marL="171450" indent="-171450">
              <a:buFont typeface="Wingdings" panose="05000000000000000000" pitchFamily="2" charset="2"/>
              <a:buChar char="ü"/>
            </a:pPr>
            <a:r>
              <a:rPr lang="en-US" sz="1200" dirty="0">
                <a:solidFill>
                  <a:srgbClr val="4C4C4C"/>
                </a:solidFill>
              </a:rPr>
              <a:t>Place for consumers to fill in their contact info.</a:t>
            </a:r>
          </a:p>
          <a:p>
            <a:r>
              <a:rPr lang="zh-TW" altLang="en-US" sz="1600" dirty="0">
                <a:solidFill>
                  <a:srgbClr val="4C4C4C"/>
                </a:solidFill>
                <a:latin typeface="MS Gothic" panose="020B0609070205080204" pitchFamily="49" charset="-128"/>
                <a:ea typeface="MS Gothic" panose="020B0609070205080204" pitchFamily="49" charset="-128"/>
              </a:rPr>
              <a:t> </a:t>
            </a:r>
            <a:r>
              <a:rPr lang="zh-CN" altLang="en-US" sz="1600" dirty="0">
                <a:solidFill>
                  <a:srgbClr val="4C4C4C"/>
                </a:solidFill>
                <a:latin typeface="SimSun" panose="02010600030101010101" pitchFamily="2" charset="-122"/>
                <a:ea typeface="SimSun" panose="02010600030101010101" pitchFamily="2" charset="-122"/>
              </a:rPr>
              <a:t>消费者填写联系信息</a:t>
            </a:r>
          </a:p>
          <a:p>
            <a:r>
              <a:rPr lang="zh-CN" altLang="en-US" sz="1600" dirty="0">
                <a:solidFill>
                  <a:srgbClr val="4C4C4C"/>
                </a:solidFill>
                <a:latin typeface="SimSun" panose="02010600030101010101" pitchFamily="2" charset="-122"/>
                <a:ea typeface="SimSun" panose="02010600030101010101" pitchFamily="2" charset="-122"/>
              </a:rPr>
              <a:t> 的地方</a:t>
            </a:r>
            <a:endParaRPr lang="en-US" sz="1600" dirty="0">
              <a:solidFill>
                <a:srgbClr val="4C4C4C"/>
              </a:solidFill>
              <a:latin typeface="SimSun" panose="02010600030101010101" pitchFamily="2" charset="-122"/>
              <a:ea typeface="SimSun" panose="02010600030101010101" pitchFamily="2" charset="-122"/>
            </a:endParaRPr>
          </a:p>
        </p:txBody>
      </p:sp>
      <p:sp>
        <p:nvSpPr>
          <p:cNvPr id="33" name="Right Arrow 32"/>
          <p:cNvSpPr/>
          <p:nvPr/>
        </p:nvSpPr>
        <p:spPr>
          <a:xfrm rot="1137718">
            <a:off x="3653551" y="4556014"/>
            <a:ext cx="489576" cy="188520"/>
          </a:xfrm>
          <a:prstGeom prs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TextBox 33"/>
          <p:cNvSpPr txBox="1"/>
          <p:nvPr/>
        </p:nvSpPr>
        <p:spPr>
          <a:xfrm>
            <a:off x="1636192" y="5410200"/>
            <a:ext cx="2104968" cy="523220"/>
          </a:xfrm>
          <a:prstGeom prst="rect">
            <a:avLst/>
          </a:prstGeom>
          <a:noFill/>
        </p:spPr>
        <p:txBody>
          <a:bodyPr wrap="square" rtlCol="0">
            <a:spAutoFit/>
          </a:bodyPr>
          <a:lstStyle/>
          <a:p>
            <a:pPr marL="171450" indent="-171450">
              <a:buFont typeface="Wingdings" panose="05000000000000000000" pitchFamily="2" charset="2"/>
              <a:buChar char="ü"/>
            </a:pPr>
            <a:r>
              <a:rPr lang="en-US" sz="1200" dirty="0">
                <a:solidFill>
                  <a:srgbClr val="4C4C4C"/>
                </a:solidFill>
              </a:rPr>
              <a:t>Pre-printed product info.</a:t>
            </a:r>
          </a:p>
          <a:p>
            <a:r>
              <a:rPr lang="zh-TW" altLang="en-US" sz="1600" dirty="0">
                <a:solidFill>
                  <a:srgbClr val="4C4C4C"/>
                </a:solidFill>
                <a:latin typeface="MS Gothic" panose="020B0609070205080204" pitchFamily="49" charset="-128"/>
                <a:ea typeface="MS Gothic" panose="020B0609070205080204" pitchFamily="49" charset="-128"/>
              </a:rPr>
              <a:t> </a:t>
            </a:r>
            <a:r>
              <a:rPr lang="zh-CN" altLang="en-US" sz="1600" dirty="0">
                <a:solidFill>
                  <a:srgbClr val="4C4C4C"/>
                </a:solidFill>
                <a:latin typeface="SimSun" panose="02010600030101010101" pitchFamily="2" charset="-122"/>
                <a:ea typeface="SimSun" panose="02010600030101010101" pitchFamily="2" charset="-122"/>
              </a:rPr>
              <a:t>预印产品信息</a:t>
            </a:r>
            <a:endParaRPr lang="en-US" sz="1600" dirty="0">
              <a:solidFill>
                <a:srgbClr val="4C4C4C"/>
              </a:solidFill>
              <a:latin typeface="SimSun" panose="02010600030101010101" pitchFamily="2" charset="-122"/>
              <a:ea typeface="SimSun" panose="02010600030101010101" pitchFamily="2" charset="-122"/>
            </a:endParaRPr>
          </a:p>
        </p:txBody>
      </p:sp>
      <p:sp>
        <p:nvSpPr>
          <p:cNvPr id="36" name="Right Arrow 35"/>
          <p:cNvSpPr/>
          <p:nvPr/>
        </p:nvSpPr>
        <p:spPr>
          <a:xfrm rot="1137718">
            <a:off x="3583418" y="5635355"/>
            <a:ext cx="598345" cy="224982"/>
          </a:xfrm>
          <a:prstGeom prs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Picture 25"/>
          <p:cNvPicPr>
            <a:picLocks noChangeAspect="1"/>
          </p:cNvPicPr>
          <p:nvPr/>
        </p:nvPicPr>
        <p:blipFill>
          <a:blip r:embed="rId3"/>
          <a:stretch>
            <a:fillRect/>
          </a:stretch>
        </p:blipFill>
        <p:spPr>
          <a:xfrm>
            <a:off x="4228828" y="4233708"/>
            <a:ext cx="3394333" cy="1368786"/>
          </a:xfrm>
          <a:prstGeom prst="rect">
            <a:avLst/>
          </a:prstGeom>
        </p:spPr>
      </p:pic>
    </p:spTree>
    <p:extLst>
      <p:ext uri="{BB962C8B-B14F-4D97-AF65-F5344CB8AC3E}">
        <p14:creationId xmlns:p14="http://schemas.microsoft.com/office/powerpoint/2010/main" val="244472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80">
                                          <p:stCondLst>
                                            <p:cond delay="0"/>
                                          </p:stCondLst>
                                        </p:cTn>
                                        <p:tgtEl>
                                          <p:spTgt spid="35"/>
                                        </p:tgtEl>
                                      </p:cBhvr>
                                    </p:animEffect>
                                    <p:anim calcmode="lin" valueType="num">
                                      <p:cBhvr>
                                        <p:cTn id="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3" dur="26">
                                          <p:stCondLst>
                                            <p:cond delay="650"/>
                                          </p:stCondLst>
                                        </p:cTn>
                                        <p:tgtEl>
                                          <p:spTgt spid="35"/>
                                        </p:tgtEl>
                                      </p:cBhvr>
                                      <p:to x="100000" y="60000"/>
                                    </p:animScale>
                                    <p:animScale>
                                      <p:cBhvr>
                                        <p:cTn id="14" dur="166" decel="50000">
                                          <p:stCondLst>
                                            <p:cond delay="676"/>
                                          </p:stCondLst>
                                        </p:cTn>
                                        <p:tgtEl>
                                          <p:spTgt spid="35"/>
                                        </p:tgtEl>
                                      </p:cBhvr>
                                      <p:to x="100000" y="100000"/>
                                    </p:animScale>
                                    <p:animScale>
                                      <p:cBhvr>
                                        <p:cTn id="15" dur="26">
                                          <p:stCondLst>
                                            <p:cond delay="1312"/>
                                          </p:stCondLst>
                                        </p:cTn>
                                        <p:tgtEl>
                                          <p:spTgt spid="35"/>
                                        </p:tgtEl>
                                      </p:cBhvr>
                                      <p:to x="100000" y="80000"/>
                                    </p:animScale>
                                    <p:animScale>
                                      <p:cBhvr>
                                        <p:cTn id="16" dur="166" decel="50000">
                                          <p:stCondLst>
                                            <p:cond delay="1338"/>
                                          </p:stCondLst>
                                        </p:cTn>
                                        <p:tgtEl>
                                          <p:spTgt spid="35"/>
                                        </p:tgtEl>
                                      </p:cBhvr>
                                      <p:to x="100000" y="100000"/>
                                    </p:animScale>
                                    <p:animScale>
                                      <p:cBhvr>
                                        <p:cTn id="17" dur="26">
                                          <p:stCondLst>
                                            <p:cond delay="1642"/>
                                          </p:stCondLst>
                                        </p:cTn>
                                        <p:tgtEl>
                                          <p:spTgt spid="35"/>
                                        </p:tgtEl>
                                      </p:cBhvr>
                                      <p:to x="100000" y="90000"/>
                                    </p:animScale>
                                    <p:animScale>
                                      <p:cBhvr>
                                        <p:cTn id="18" dur="166" decel="50000">
                                          <p:stCondLst>
                                            <p:cond delay="1668"/>
                                          </p:stCondLst>
                                        </p:cTn>
                                        <p:tgtEl>
                                          <p:spTgt spid="35"/>
                                        </p:tgtEl>
                                      </p:cBhvr>
                                      <p:to x="100000" y="100000"/>
                                    </p:animScale>
                                    <p:animScale>
                                      <p:cBhvr>
                                        <p:cTn id="19" dur="26">
                                          <p:stCondLst>
                                            <p:cond delay="1808"/>
                                          </p:stCondLst>
                                        </p:cTn>
                                        <p:tgtEl>
                                          <p:spTgt spid="35"/>
                                        </p:tgtEl>
                                      </p:cBhvr>
                                      <p:to x="100000" y="95000"/>
                                    </p:animScale>
                                    <p:animScale>
                                      <p:cBhvr>
                                        <p:cTn id="20" dur="166" decel="50000">
                                          <p:stCondLst>
                                            <p:cond delay="1834"/>
                                          </p:stCondLst>
                                        </p:cTn>
                                        <p:tgtEl>
                                          <p:spTgt spid="3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80">
                                          <p:stCondLst>
                                            <p:cond delay="0"/>
                                          </p:stCondLst>
                                        </p:cTn>
                                        <p:tgtEl>
                                          <p:spTgt spid="47"/>
                                        </p:tgtEl>
                                      </p:cBhvr>
                                    </p:animEffect>
                                    <p:anim calcmode="lin" valueType="num">
                                      <p:cBhvr>
                                        <p:cTn id="24"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9" dur="26">
                                          <p:stCondLst>
                                            <p:cond delay="650"/>
                                          </p:stCondLst>
                                        </p:cTn>
                                        <p:tgtEl>
                                          <p:spTgt spid="47"/>
                                        </p:tgtEl>
                                      </p:cBhvr>
                                      <p:to x="100000" y="60000"/>
                                    </p:animScale>
                                    <p:animScale>
                                      <p:cBhvr>
                                        <p:cTn id="30" dur="166" decel="50000">
                                          <p:stCondLst>
                                            <p:cond delay="676"/>
                                          </p:stCondLst>
                                        </p:cTn>
                                        <p:tgtEl>
                                          <p:spTgt spid="47"/>
                                        </p:tgtEl>
                                      </p:cBhvr>
                                      <p:to x="100000" y="100000"/>
                                    </p:animScale>
                                    <p:animScale>
                                      <p:cBhvr>
                                        <p:cTn id="31" dur="26">
                                          <p:stCondLst>
                                            <p:cond delay="1312"/>
                                          </p:stCondLst>
                                        </p:cTn>
                                        <p:tgtEl>
                                          <p:spTgt spid="47"/>
                                        </p:tgtEl>
                                      </p:cBhvr>
                                      <p:to x="100000" y="80000"/>
                                    </p:animScale>
                                    <p:animScale>
                                      <p:cBhvr>
                                        <p:cTn id="32" dur="166" decel="50000">
                                          <p:stCondLst>
                                            <p:cond delay="1338"/>
                                          </p:stCondLst>
                                        </p:cTn>
                                        <p:tgtEl>
                                          <p:spTgt spid="47"/>
                                        </p:tgtEl>
                                      </p:cBhvr>
                                      <p:to x="100000" y="100000"/>
                                    </p:animScale>
                                    <p:animScale>
                                      <p:cBhvr>
                                        <p:cTn id="33" dur="26">
                                          <p:stCondLst>
                                            <p:cond delay="1642"/>
                                          </p:stCondLst>
                                        </p:cTn>
                                        <p:tgtEl>
                                          <p:spTgt spid="47"/>
                                        </p:tgtEl>
                                      </p:cBhvr>
                                      <p:to x="100000" y="90000"/>
                                    </p:animScale>
                                    <p:animScale>
                                      <p:cBhvr>
                                        <p:cTn id="34" dur="166" decel="50000">
                                          <p:stCondLst>
                                            <p:cond delay="1668"/>
                                          </p:stCondLst>
                                        </p:cTn>
                                        <p:tgtEl>
                                          <p:spTgt spid="47"/>
                                        </p:tgtEl>
                                      </p:cBhvr>
                                      <p:to x="100000" y="100000"/>
                                    </p:animScale>
                                    <p:animScale>
                                      <p:cBhvr>
                                        <p:cTn id="35" dur="26">
                                          <p:stCondLst>
                                            <p:cond delay="1808"/>
                                          </p:stCondLst>
                                        </p:cTn>
                                        <p:tgtEl>
                                          <p:spTgt spid="47"/>
                                        </p:tgtEl>
                                      </p:cBhvr>
                                      <p:to x="100000" y="95000"/>
                                    </p:animScale>
                                    <p:animScale>
                                      <p:cBhvr>
                                        <p:cTn id="36" dur="166" decel="50000">
                                          <p:stCondLst>
                                            <p:cond delay="1834"/>
                                          </p:stCondLst>
                                        </p:cTn>
                                        <p:tgtEl>
                                          <p:spTgt spid="47"/>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wipe(down)">
                                      <p:cBhvr>
                                        <p:cTn id="39" dur="580">
                                          <p:stCondLst>
                                            <p:cond delay="0"/>
                                          </p:stCondLst>
                                        </p:cTn>
                                        <p:tgtEl>
                                          <p:spTgt spid="48"/>
                                        </p:tgtEl>
                                      </p:cBhvr>
                                    </p:animEffect>
                                    <p:anim calcmode="lin" valueType="num">
                                      <p:cBhvr>
                                        <p:cTn id="40"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45" dur="26">
                                          <p:stCondLst>
                                            <p:cond delay="650"/>
                                          </p:stCondLst>
                                        </p:cTn>
                                        <p:tgtEl>
                                          <p:spTgt spid="48"/>
                                        </p:tgtEl>
                                      </p:cBhvr>
                                      <p:to x="100000" y="60000"/>
                                    </p:animScale>
                                    <p:animScale>
                                      <p:cBhvr>
                                        <p:cTn id="46" dur="166" decel="50000">
                                          <p:stCondLst>
                                            <p:cond delay="676"/>
                                          </p:stCondLst>
                                        </p:cTn>
                                        <p:tgtEl>
                                          <p:spTgt spid="48"/>
                                        </p:tgtEl>
                                      </p:cBhvr>
                                      <p:to x="100000" y="100000"/>
                                    </p:animScale>
                                    <p:animScale>
                                      <p:cBhvr>
                                        <p:cTn id="47" dur="26">
                                          <p:stCondLst>
                                            <p:cond delay="1312"/>
                                          </p:stCondLst>
                                        </p:cTn>
                                        <p:tgtEl>
                                          <p:spTgt spid="48"/>
                                        </p:tgtEl>
                                      </p:cBhvr>
                                      <p:to x="100000" y="80000"/>
                                    </p:animScale>
                                    <p:animScale>
                                      <p:cBhvr>
                                        <p:cTn id="48" dur="166" decel="50000">
                                          <p:stCondLst>
                                            <p:cond delay="1338"/>
                                          </p:stCondLst>
                                        </p:cTn>
                                        <p:tgtEl>
                                          <p:spTgt spid="48"/>
                                        </p:tgtEl>
                                      </p:cBhvr>
                                      <p:to x="100000" y="100000"/>
                                    </p:animScale>
                                    <p:animScale>
                                      <p:cBhvr>
                                        <p:cTn id="49" dur="26">
                                          <p:stCondLst>
                                            <p:cond delay="1642"/>
                                          </p:stCondLst>
                                        </p:cTn>
                                        <p:tgtEl>
                                          <p:spTgt spid="48"/>
                                        </p:tgtEl>
                                      </p:cBhvr>
                                      <p:to x="100000" y="90000"/>
                                    </p:animScale>
                                    <p:animScale>
                                      <p:cBhvr>
                                        <p:cTn id="50" dur="166" decel="50000">
                                          <p:stCondLst>
                                            <p:cond delay="1668"/>
                                          </p:stCondLst>
                                        </p:cTn>
                                        <p:tgtEl>
                                          <p:spTgt spid="48"/>
                                        </p:tgtEl>
                                      </p:cBhvr>
                                      <p:to x="100000" y="100000"/>
                                    </p:animScale>
                                    <p:animScale>
                                      <p:cBhvr>
                                        <p:cTn id="51" dur="26">
                                          <p:stCondLst>
                                            <p:cond delay="1808"/>
                                          </p:stCondLst>
                                        </p:cTn>
                                        <p:tgtEl>
                                          <p:spTgt spid="48"/>
                                        </p:tgtEl>
                                      </p:cBhvr>
                                      <p:to x="100000" y="95000"/>
                                    </p:animScale>
                                    <p:animScale>
                                      <p:cBhvr>
                                        <p:cTn id="52" dur="166" decel="50000">
                                          <p:stCondLst>
                                            <p:cond delay="1834"/>
                                          </p:stCondLst>
                                        </p:cTn>
                                        <p:tgtEl>
                                          <p:spTgt spid="48"/>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1000"/>
                                        <p:tgtEl>
                                          <p:spTgt spid="37"/>
                                        </p:tgtEl>
                                      </p:cBhvr>
                                    </p:animEffect>
                                    <p:anim calcmode="lin" valueType="num">
                                      <p:cBhvr>
                                        <p:cTn id="58" dur="1000" fill="hold"/>
                                        <p:tgtEl>
                                          <p:spTgt spid="37"/>
                                        </p:tgtEl>
                                        <p:attrNameLst>
                                          <p:attrName>ppt_x</p:attrName>
                                        </p:attrNameLst>
                                      </p:cBhvr>
                                      <p:tavLst>
                                        <p:tav tm="0">
                                          <p:val>
                                            <p:strVal val="#ppt_x"/>
                                          </p:val>
                                        </p:tav>
                                        <p:tav tm="100000">
                                          <p:val>
                                            <p:strVal val="#ppt_x"/>
                                          </p:val>
                                        </p:tav>
                                      </p:tavLst>
                                    </p:anim>
                                    <p:anim calcmode="lin" valueType="num">
                                      <p:cBhvr>
                                        <p:cTn id="59" dur="1000" fill="hold"/>
                                        <p:tgtEl>
                                          <p:spTgt spid="3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fade">
                                      <p:cBhvr>
                                        <p:cTn id="62" dur="1000"/>
                                        <p:tgtEl>
                                          <p:spTgt spid="51"/>
                                        </p:tgtEl>
                                      </p:cBhvr>
                                    </p:animEffect>
                                    <p:anim calcmode="lin" valueType="num">
                                      <p:cBhvr>
                                        <p:cTn id="63" dur="1000" fill="hold"/>
                                        <p:tgtEl>
                                          <p:spTgt spid="51"/>
                                        </p:tgtEl>
                                        <p:attrNameLst>
                                          <p:attrName>ppt_x</p:attrName>
                                        </p:attrNameLst>
                                      </p:cBhvr>
                                      <p:tavLst>
                                        <p:tav tm="0">
                                          <p:val>
                                            <p:strVal val="#ppt_x"/>
                                          </p:val>
                                        </p:tav>
                                        <p:tav tm="100000">
                                          <p:val>
                                            <p:strVal val="#ppt_x"/>
                                          </p:val>
                                        </p:tav>
                                      </p:tavLst>
                                    </p:anim>
                                    <p:anim calcmode="lin" valueType="num">
                                      <p:cBhvr>
                                        <p:cTn id="6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5" presetClass="entr" presetSubtype="0" fill="hold" grpId="0" nodeType="click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fade">
                                      <p:cBhvr>
                                        <p:cTn id="69" dur="2000"/>
                                        <p:tgtEl>
                                          <p:spTgt spid="59"/>
                                        </p:tgtEl>
                                      </p:cBhvr>
                                    </p:animEffect>
                                    <p:anim calcmode="lin" valueType="num">
                                      <p:cBhvr>
                                        <p:cTn id="70" dur="2000" fill="hold"/>
                                        <p:tgtEl>
                                          <p:spTgt spid="59"/>
                                        </p:tgtEl>
                                        <p:attrNameLst>
                                          <p:attrName>ppt_w</p:attrName>
                                        </p:attrNameLst>
                                      </p:cBhvr>
                                      <p:tavLst>
                                        <p:tav tm="0" fmla="#ppt_w*sin(2.5*pi*$)">
                                          <p:val>
                                            <p:fltVal val="0"/>
                                          </p:val>
                                        </p:tav>
                                        <p:tav tm="100000">
                                          <p:val>
                                            <p:fltVal val="1"/>
                                          </p:val>
                                        </p:tav>
                                      </p:tavLst>
                                    </p:anim>
                                    <p:anim calcmode="lin" valueType="num">
                                      <p:cBhvr>
                                        <p:cTn id="71" dur="2000" fill="hold"/>
                                        <p:tgtEl>
                                          <p:spTgt spid="59"/>
                                        </p:tgtEl>
                                        <p:attrNameLst>
                                          <p:attrName>ppt_h</p:attrName>
                                        </p:attrNameLst>
                                      </p:cBhvr>
                                      <p:tavLst>
                                        <p:tav tm="0">
                                          <p:val>
                                            <p:strVal val="#ppt_h"/>
                                          </p:val>
                                        </p:tav>
                                        <p:tav tm="100000">
                                          <p:val>
                                            <p:strVal val="#ppt_h"/>
                                          </p:val>
                                        </p:tav>
                                      </p:tavLst>
                                    </p:anim>
                                  </p:childTnLst>
                                </p:cTn>
                              </p:par>
                              <p:par>
                                <p:cTn id="72" presetID="45" presetClass="entr" presetSubtype="0" fill="hold" grpId="0" nodeType="with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fade">
                                      <p:cBhvr>
                                        <p:cTn id="74" dur="2000"/>
                                        <p:tgtEl>
                                          <p:spTgt spid="61"/>
                                        </p:tgtEl>
                                      </p:cBhvr>
                                    </p:animEffect>
                                    <p:anim calcmode="lin" valueType="num">
                                      <p:cBhvr>
                                        <p:cTn id="75" dur="2000" fill="hold"/>
                                        <p:tgtEl>
                                          <p:spTgt spid="61"/>
                                        </p:tgtEl>
                                        <p:attrNameLst>
                                          <p:attrName>ppt_w</p:attrName>
                                        </p:attrNameLst>
                                      </p:cBhvr>
                                      <p:tavLst>
                                        <p:tav tm="0" fmla="#ppt_w*sin(2.5*pi*$)">
                                          <p:val>
                                            <p:fltVal val="0"/>
                                          </p:val>
                                        </p:tav>
                                        <p:tav tm="100000">
                                          <p:val>
                                            <p:fltVal val="1"/>
                                          </p:val>
                                        </p:tav>
                                      </p:tavLst>
                                    </p:anim>
                                    <p:anim calcmode="lin" valueType="num">
                                      <p:cBhvr>
                                        <p:cTn id="76" dur="2000" fill="hold"/>
                                        <p:tgtEl>
                                          <p:spTgt spid="61"/>
                                        </p:tgtEl>
                                        <p:attrNameLst>
                                          <p:attrName>ppt_h</p:attrName>
                                        </p:attrNameLst>
                                      </p:cBhvr>
                                      <p:tavLst>
                                        <p:tav tm="0">
                                          <p:val>
                                            <p:strVal val="#ppt_h"/>
                                          </p:val>
                                        </p:tav>
                                        <p:tav tm="100000">
                                          <p:val>
                                            <p:strVal val="#ppt_h"/>
                                          </p:val>
                                        </p:tav>
                                      </p:tavLst>
                                    </p:anim>
                                  </p:childTnLst>
                                </p:cTn>
                              </p:par>
                              <p:par>
                                <p:cTn id="77" presetID="45" presetClass="entr" presetSubtype="0"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2000"/>
                                        <p:tgtEl>
                                          <p:spTgt spid="60"/>
                                        </p:tgtEl>
                                      </p:cBhvr>
                                    </p:animEffect>
                                    <p:anim calcmode="lin" valueType="num">
                                      <p:cBhvr>
                                        <p:cTn id="80" dur="2000" fill="hold"/>
                                        <p:tgtEl>
                                          <p:spTgt spid="60"/>
                                        </p:tgtEl>
                                        <p:attrNameLst>
                                          <p:attrName>ppt_w</p:attrName>
                                        </p:attrNameLst>
                                      </p:cBhvr>
                                      <p:tavLst>
                                        <p:tav tm="0" fmla="#ppt_w*sin(2.5*pi*$)">
                                          <p:val>
                                            <p:fltVal val="0"/>
                                          </p:val>
                                        </p:tav>
                                        <p:tav tm="100000">
                                          <p:val>
                                            <p:fltVal val="1"/>
                                          </p:val>
                                        </p:tav>
                                      </p:tavLst>
                                    </p:anim>
                                    <p:anim calcmode="lin" valueType="num">
                                      <p:cBhvr>
                                        <p:cTn id="81" dur="2000" fill="hold"/>
                                        <p:tgtEl>
                                          <p:spTgt spid="60"/>
                                        </p:tgtEl>
                                        <p:attrNameLst>
                                          <p:attrName>ppt_h</p:attrName>
                                        </p:attrNameLst>
                                      </p:cBhvr>
                                      <p:tavLst>
                                        <p:tav tm="0">
                                          <p:val>
                                            <p:strVal val="#ppt_h"/>
                                          </p:val>
                                        </p:tav>
                                        <p:tav tm="100000">
                                          <p:val>
                                            <p:strVal val="#ppt_h"/>
                                          </p:val>
                                        </p:tav>
                                      </p:tavLst>
                                    </p:anim>
                                  </p:childTnLst>
                                </p:cTn>
                              </p:par>
                            </p:childTnLst>
                          </p:cTn>
                        </p:par>
                        <p:par>
                          <p:cTn id="82" fill="hold">
                            <p:stCondLst>
                              <p:cond delay="2000"/>
                            </p:stCondLst>
                            <p:childTnLst>
                              <p:par>
                                <p:cTn id="83" presetID="21" presetClass="entr" presetSubtype="1" fill="hold" nodeType="after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wheel(1)">
                                      <p:cBhvr>
                                        <p:cTn id="85" dur="2000"/>
                                        <p:tgtEl>
                                          <p:spTgt spid="26"/>
                                        </p:tgtEl>
                                      </p:cBhvr>
                                    </p:animEffec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63"/>
                                        </p:tgtEl>
                                        <p:attrNameLst>
                                          <p:attrName>style.visibility</p:attrName>
                                        </p:attrNameLst>
                                      </p:cBhvr>
                                      <p:to>
                                        <p:strVal val="visible"/>
                                      </p:to>
                                    </p:set>
                                    <p:animEffect transition="in" filter="fade">
                                      <p:cBhvr>
                                        <p:cTn id="90" dur="1000"/>
                                        <p:tgtEl>
                                          <p:spTgt spid="63"/>
                                        </p:tgtEl>
                                      </p:cBhvr>
                                    </p:animEffect>
                                    <p:anim calcmode="lin" valueType="num">
                                      <p:cBhvr>
                                        <p:cTn id="91" dur="1000" fill="hold"/>
                                        <p:tgtEl>
                                          <p:spTgt spid="63"/>
                                        </p:tgtEl>
                                        <p:attrNameLst>
                                          <p:attrName>ppt_x</p:attrName>
                                        </p:attrNameLst>
                                      </p:cBhvr>
                                      <p:tavLst>
                                        <p:tav tm="0">
                                          <p:val>
                                            <p:strVal val="#ppt_x"/>
                                          </p:val>
                                        </p:tav>
                                        <p:tav tm="100000">
                                          <p:val>
                                            <p:strVal val="#ppt_x"/>
                                          </p:val>
                                        </p:tav>
                                      </p:tavLst>
                                    </p:anim>
                                    <p:anim calcmode="lin" valueType="num">
                                      <p:cBhvr>
                                        <p:cTn id="92" dur="1000" fill="hold"/>
                                        <p:tgtEl>
                                          <p:spTgt spid="63"/>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1000"/>
                                        <p:tgtEl>
                                          <p:spTgt spid="38"/>
                                        </p:tgtEl>
                                      </p:cBhvr>
                                    </p:animEffect>
                                    <p:anim calcmode="lin" valueType="num">
                                      <p:cBhvr>
                                        <p:cTn id="96" dur="1000" fill="hold"/>
                                        <p:tgtEl>
                                          <p:spTgt spid="38"/>
                                        </p:tgtEl>
                                        <p:attrNameLst>
                                          <p:attrName>ppt_x</p:attrName>
                                        </p:attrNameLst>
                                      </p:cBhvr>
                                      <p:tavLst>
                                        <p:tav tm="0">
                                          <p:val>
                                            <p:strVal val="#ppt_x"/>
                                          </p:val>
                                        </p:tav>
                                        <p:tav tm="100000">
                                          <p:val>
                                            <p:strVal val="#ppt_x"/>
                                          </p:val>
                                        </p:tav>
                                      </p:tavLst>
                                    </p:anim>
                                    <p:anim calcmode="lin" valueType="num">
                                      <p:cBhvr>
                                        <p:cTn id="9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fade">
                                      <p:cBhvr>
                                        <p:cTn id="102" dur="1000"/>
                                        <p:tgtEl>
                                          <p:spTgt spid="29"/>
                                        </p:tgtEl>
                                      </p:cBhvr>
                                    </p:animEffect>
                                    <p:anim calcmode="lin" valueType="num">
                                      <p:cBhvr>
                                        <p:cTn id="103" dur="1000" fill="hold"/>
                                        <p:tgtEl>
                                          <p:spTgt spid="29"/>
                                        </p:tgtEl>
                                        <p:attrNameLst>
                                          <p:attrName>ppt_x</p:attrName>
                                        </p:attrNameLst>
                                      </p:cBhvr>
                                      <p:tavLst>
                                        <p:tav tm="0">
                                          <p:val>
                                            <p:strVal val="#ppt_x"/>
                                          </p:val>
                                        </p:tav>
                                        <p:tav tm="100000">
                                          <p:val>
                                            <p:strVal val="#ppt_x"/>
                                          </p:val>
                                        </p:tav>
                                      </p:tavLst>
                                    </p:anim>
                                    <p:anim calcmode="lin" valueType="num">
                                      <p:cBhvr>
                                        <p:cTn id="104" dur="1000" fill="hold"/>
                                        <p:tgtEl>
                                          <p:spTgt spid="29"/>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fade">
                                      <p:cBhvr>
                                        <p:cTn id="107" dur="1000"/>
                                        <p:tgtEl>
                                          <p:spTgt spid="28"/>
                                        </p:tgtEl>
                                      </p:cBhvr>
                                    </p:animEffect>
                                    <p:anim calcmode="lin" valueType="num">
                                      <p:cBhvr>
                                        <p:cTn id="108" dur="1000" fill="hold"/>
                                        <p:tgtEl>
                                          <p:spTgt spid="28"/>
                                        </p:tgtEl>
                                        <p:attrNameLst>
                                          <p:attrName>ppt_x</p:attrName>
                                        </p:attrNameLst>
                                      </p:cBhvr>
                                      <p:tavLst>
                                        <p:tav tm="0">
                                          <p:val>
                                            <p:strVal val="#ppt_x"/>
                                          </p:val>
                                        </p:tav>
                                        <p:tav tm="100000">
                                          <p:val>
                                            <p:strVal val="#ppt_x"/>
                                          </p:val>
                                        </p:tav>
                                      </p:tavLst>
                                    </p:anim>
                                    <p:anim calcmode="lin" valueType="num">
                                      <p:cBhvr>
                                        <p:cTn id="10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fade">
                                      <p:cBhvr>
                                        <p:cTn id="114" dur="1000"/>
                                        <p:tgtEl>
                                          <p:spTgt spid="30"/>
                                        </p:tgtEl>
                                      </p:cBhvr>
                                    </p:animEffect>
                                    <p:anim calcmode="lin" valueType="num">
                                      <p:cBhvr>
                                        <p:cTn id="115" dur="1000" fill="hold"/>
                                        <p:tgtEl>
                                          <p:spTgt spid="30"/>
                                        </p:tgtEl>
                                        <p:attrNameLst>
                                          <p:attrName>ppt_x</p:attrName>
                                        </p:attrNameLst>
                                      </p:cBhvr>
                                      <p:tavLst>
                                        <p:tav tm="0">
                                          <p:val>
                                            <p:strVal val="#ppt_x"/>
                                          </p:val>
                                        </p:tav>
                                        <p:tav tm="100000">
                                          <p:val>
                                            <p:strVal val="#ppt_x"/>
                                          </p:val>
                                        </p:tav>
                                      </p:tavLst>
                                    </p:anim>
                                    <p:anim calcmode="lin" valueType="num">
                                      <p:cBhvr>
                                        <p:cTn id="116" dur="1000" fill="hold"/>
                                        <p:tgtEl>
                                          <p:spTgt spid="30"/>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31"/>
                                        </p:tgtEl>
                                        <p:attrNameLst>
                                          <p:attrName>style.visibility</p:attrName>
                                        </p:attrNameLst>
                                      </p:cBhvr>
                                      <p:to>
                                        <p:strVal val="visible"/>
                                      </p:to>
                                    </p:set>
                                    <p:animEffect transition="in" filter="fade">
                                      <p:cBhvr>
                                        <p:cTn id="119" dur="1000"/>
                                        <p:tgtEl>
                                          <p:spTgt spid="31"/>
                                        </p:tgtEl>
                                      </p:cBhvr>
                                    </p:animEffect>
                                    <p:anim calcmode="lin" valueType="num">
                                      <p:cBhvr>
                                        <p:cTn id="120" dur="1000" fill="hold"/>
                                        <p:tgtEl>
                                          <p:spTgt spid="31"/>
                                        </p:tgtEl>
                                        <p:attrNameLst>
                                          <p:attrName>ppt_x</p:attrName>
                                        </p:attrNameLst>
                                      </p:cBhvr>
                                      <p:tavLst>
                                        <p:tav tm="0">
                                          <p:val>
                                            <p:strVal val="#ppt_x"/>
                                          </p:val>
                                        </p:tav>
                                        <p:tav tm="100000">
                                          <p:val>
                                            <p:strVal val="#ppt_x"/>
                                          </p:val>
                                        </p:tav>
                                      </p:tavLst>
                                    </p:anim>
                                    <p:anim calcmode="lin" valueType="num">
                                      <p:cBhvr>
                                        <p:cTn id="12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32"/>
                                        </p:tgtEl>
                                        <p:attrNameLst>
                                          <p:attrName>style.visibility</p:attrName>
                                        </p:attrNameLst>
                                      </p:cBhvr>
                                      <p:to>
                                        <p:strVal val="visible"/>
                                      </p:to>
                                    </p:set>
                                    <p:animEffect transition="in" filter="fade">
                                      <p:cBhvr>
                                        <p:cTn id="126" dur="1000"/>
                                        <p:tgtEl>
                                          <p:spTgt spid="32"/>
                                        </p:tgtEl>
                                      </p:cBhvr>
                                    </p:animEffect>
                                    <p:anim calcmode="lin" valueType="num">
                                      <p:cBhvr>
                                        <p:cTn id="127" dur="1000" fill="hold"/>
                                        <p:tgtEl>
                                          <p:spTgt spid="32"/>
                                        </p:tgtEl>
                                        <p:attrNameLst>
                                          <p:attrName>ppt_x</p:attrName>
                                        </p:attrNameLst>
                                      </p:cBhvr>
                                      <p:tavLst>
                                        <p:tav tm="0">
                                          <p:val>
                                            <p:strVal val="#ppt_x"/>
                                          </p:val>
                                        </p:tav>
                                        <p:tav tm="100000">
                                          <p:val>
                                            <p:strVal val="#ppt_x"/>
                                          </p:val>
                                        </p:tav>
                                      </p:tavLst>
                                    </p:anim>
                                    <p:anim calcmode="lin" valueType="num">
                                      <p:cBhvr>
                                        <p:cTn id="128" dur="1000" fill="hold"/>
                                        <p:tgtEl>
                                          <p:spTgt spid="32"/>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33"/>
                                        </p:tgtEl>
                                        <p:attrNameLst>
                                          <p:attrName>style.visibility</p:attrName>
                                        </p:attrNameLst>
                                      </p:cBhvr>
                                      <p:to>
                                        <p:strVal val="visible"/>
                                      </p:to>
                                    </p:set>
                                    <p:animEffect transition="in" filter="fade">
                                      <p:cBhvr>
                                        <p:cTn id="131" dur="1000"/>
                                        <p:tgtEl>
                                          <p:spTgt spid="33"/>
                                        </p:tgtEl>
                                      </p:cBhvr>
                                    </p:animEffect>
                                    <p:anim calcmode="lin" valueType="num">
                                      <p:cBhvr>
                                        <p:cTn id="132" dur="1000" fill="hold"/>
                                        <p:tgtEl>
                                          <p:spTgt spid="33"/>
                                        </p:tgtEl>
                                        <p:attrNameLst>
                                          <p:attrName>ppt_x</p:attrName>
                                        </p:attrNameLst>
                                      </p:cBhvr>
                                      <p:tavLst>
                                        <p:tav tm="0">
                                          <p:val>
                                            <p:strVal val="#ppt_x"/>
                                          </p:val>
                                        </p:tav>
                                        <p:tav tm="100000">
                                          <p:val>
                                            <p:strVal val="#ppt_x"/>
                                          </p:val>
                                        </p:tav>
                                      </p:tavLst>
                                    </p:anim>
                                    <p:anim calcmode="lin" valueType="num">
                                      <p:cBhvr>
                                        <p:cTn id="1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42" presetClass="entr" presetSubtype="0" fill="hold" grpId="0" nodeType="click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fade">
                                      <p:cBhvr>
                                        <p:cTn id="138" dur="1000"/>
                                        <p:tgtEl>
                                          <p:spTgt spid="34"/>
                                        </p:tgtEl>
                                      </p:cBhvr>
                                    </p:animEffect>
                                    <p:anim calcmode="lin" valueType="num">
                                      <p:cBhvr>
                                        <p:cTn id="139" dur="1000" fill="hold"/>
                                        <p:tgtEl>
                                          <p:spTgt spid="34"/>
                                        </p:tgtEl>
                                        <p:attrNameLst>
                                          <p:attrName>ppt_x</p:attrName>
                                        </p:attrNameLst>
                                      </p:cBhvr>
                                      <p:tavLst>
                                        <p:tav tm="0">
                                          <p:val>
                                            <p:strVal val="#ppt_x"/>
                                          </p:val>
                                        </p:tav>
                                        <p:tav tm="100000">
                                          <p:val>
                                            <p:strVal val="#ppt_x"/>
                                          </p:val>
                                        </p:tav>
                                      </p:tavLst>
                                    </p:anim>
                                    <p:anim calcmode="lin" valueType="num">
                                      <p:cBhvr>
                                        <p:cTn id="140" dur="1000" fill="hold"/>
                                        <p:tgtEl>
                                          <p:spTgt spid="34"/>
                                        </p:tgtEl>
                                        <p:attrNameLst>
                                          <p:attrName>ppt_y</p:attrName>
                                        </p:attrNameLst>
                                      </p:cBhvr>
                                      <p:tavLst>
                                        <p:tav tm="0">
                                          <p:val>
                                            <p:strVal val="#ppt_y+.1"/>
                                          </p:val>
                                        </p:tav>
                                        <p:tav tm="100000">
                                          <p:val>
                                            <p:strVal val="#ppt_y"/>
                                          </p:val>
                                        </p:tav>
                                      </p:tavLst>
                                    </p:anim>
                                  </p:childTnLst>
                                </p:cTn>
                              </p:par>
                              <p:par>
                                <p:cTn id="141" presetID="42" presetClass="entr" presetSubtype="0" fill="hold" grpId="0" nodeType="withEffect">
                                  <p:stCondLst>
                                    <p:cond delay="0"/>
                                  </p:stCondLst>
                                  <p:childTnLst>
                                    <p:set>
                                      <p:cBhvr>
                                        <p:cTn id="142" dur="1" fill="hold">
                                          <p:stCondLst>
                                            <p:cond delay="0"/>
                                          </p:stCondLst>
                                        </p:cTn>
                                        <p:tgtEl>
                                          <p:spTgt spid="36"/>
                                        </p:tgtEl>
                                        <p:attrNameLst>
                                          <p:attrName>style.visibility</p:attrName>
                                        </p:attrNameLst>
                                      </p:cBhvr>
                                      <p:to>
                                        <p:strVal val="visible"/>
                                      </p:to>
                                    </p:set>
                                    <p:animEffect transition="in" filter="fade">
                                      <p:cBhvr>
                                        <p:cTn id="143" dur="1000"/>
                                        <p:tgtEl>
                                          <p:spTgt spid="36"/>
                                        </p:tgtEl>
                                      </p:cBhvr>
                                    </p:animEffect>
                                    <p:anim calcmode="lin" valueType="num">
                                      <p:cBhvr>
                                        <p:cTn id="144" dur="1000" fill="hold"/>
                                        <p:tgtEl>
                                          <p:spTgt spid="36"/>
                                        </p:tgtEl>
                                        <p:attrNameLst>
                                          <p:attrName>ppt_x</p:attrName>
                                        </p:attrNameLst>
                                      </p:cBhvr>
                                      <p:tavLst>
                                        <p:tav tm="0">
                                          <p:val>
                                            <p:strVal val="#ppt_x"/>
                                          </p:val>
                                        </p:tav>
                                        <p:tav tm="100000">
                                          <p:val>
                                            <p:strVal val="#ppt_x"/>
                                          </p:val>
                                        </p:tav>
                                      </p:tavLst>
                                    </p:anim>
                                    <p:anim calcmode="lin" valueType="num">
                                      <p:cBhvr>
                                        <p:cTn id="14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8" grpId="0" animBg="1"/>
      <p:bldP spid="37" grpId="0" animBg="1"/>
      <p:bldP spid="51" grpId="0"/>
      <p:bldP spid="59" grpId="0" animBg="1"/>
      <p:bldP spid="60" grpId="0" animBg="1"/>
      <p:bldP spid="61" grpId="0"/>
      <p:bldP spid="38" grpId="0" animBg="1"/>
      <p:bldP spid="63" grpId="0"/>
      <p:bldP spid="28" grpId="0" animBg="1"/>
      <p:bldP spid="29" grpId="0"/>
      <p:bldP spid="30" grpId="0"/>
      <p:bldP spid="31" grpId="0" animBg="1"/>
      <p:bldP spid="32" grpId="0"/>
      <p:bldP spid="33" grpId="0" animBg="1"/>
      <p:bldP spid="34" grpId="0"/>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uFill>
                  <a:solidFill>
                    <a:srgbClr val="00B0F0"/>
                  </a:solidFill>
                </a:uFill>
                <a:cs typeface="Calibri" pitchFamily="34" charset="0"/>
              </a:rPr>
              <a:t>Testing Requirements (Chemical) </a:t>
            </a:r>
          </a:p>
        </p:txBody>
      </p:sp>
      <p:sp>
        <p:nvSpPr>
          <p:cNvPr id="3" name="Content Placeholder 2"/>
          <p:cNvSpPr>
            <a:spLocks noGrp="1"/>
          </p:cNvSpPr>
          <p:nvPr>
            <p:ph idx="1"/>
          </p:nvPr>
        </p:nvSpPr>
        <p:spPr>
          <a:noFill/>
          <a:ln w="38100">
            <a:noFill/>
          </a:ln>
          <a:effectLst/>
        </p:spPr>
        <p:style>
          <a:lnRef idx="3">
            <a:schemeClr val="lt1"/>
          </a:lnRef>
          <a:fillRef idx="1">
            <a:schemeClr val="accent3"/>
          </a:fillRef>
          <a:effectRef idx="1">
            <a:schemeClr val="accent3"/>
          </a:effectRef>
          <a:fontRef idx="minor">
            <a:schemeClr val="lt1"/>
          </a:fontRef>
        </p:style>
        <p:txBody>
          <a:bodyPr>
            <a:noAutofit/>
          </a:bodyPr>
          <a:lstStyle/>
          <a:p>
            <a:pPr marL="457200" indent="-457200">
              <a:buFont typeface="Arial" panose="020B0604020202020204" pitchFamily="34" charset="0"/>
              <a:buChar char="•"/>
            </a:pPr>
            <a:r>
              <a:rPr lang="en-US" sz="2800" dirty="0">
                <a:solidFill>
                  <a:srgbClr val="4C4C4C"/>
                </a:solidFill>
                <a:latin typeface="Arial" panose="020B0604020202020204" pitchFamily="34" charset="0"/>
                <a:cs typeface="Arial" panose="020B0604020202020204" pitchFamily="34" charset="0"/>
              </a:rPr>
              <a:t>Lead Content Testing – 15 U.S.C. §1278a</a:t>
            </a:r>
          </a:p>
          <a:p>
            <a:pPr marL="800100" lvl="1" indent="-342900">
              <a:buFont typeface="Wingdings" panose="05000000000000000000" pitchFamily="2" charset="2"/>
              <a:buChar char="Ø"/>
            </a:pPr>
            <a:r>
              <a:rPr lang="en-US" u="sng" dirty="0">
                <a:solidFill>
                  <a:srgbClr val="00246A"/>
                </a:solidFill>
                <a:latin typeface="Arial" panose="020B0604020202020204" pitchFamily="34" charset="0"/>
                <a:cs typeface="Arial" panose="020B0604020202020204" pitchFamily="34" charset="0"/>
              </a:rPr>
              <a:t>Limit:</a:t>
            </a:r>
            <a:r>
              <a:rPr lang="en-US" dirty="0">
                <a:solidFill>
                  <a:srgbClr val="00246A"/>
                </a:solidFill>
                <a:latin typeface="Arial" panose="020B0604020202020204" pitchFamily="34" charset="0"/>
                <a:cs typeface="Arial" panose="020B0604020202020204" pitchFamily="34" charset="0"/>
              </a:rPr>
              <a:t> No more than 100 ppm in any accessible parts of children’s products</a:t>
            </a:r>
          </a:p>
          <a:p>
            <a:pPr lvl="1"/>
            <a:endParaRPr lang="en-US" dirty="0">
              <a:solidFill>
                <a:srgbClr val="00246A"/>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Ø"/>
            </a:pPr>
            <a:r>
              <a:rPr lang="en-US" u="sng" dirty="0">
                <a:solidFill>
                  <a:srgbClr val="00246A"/>
                </a:solidFill>
                <a:latin typeface="Arial" panose="020B0604020202020204" pitchFamily="34" charset="0"/>
                <a:cs typeface="Arial" panose="020B0604020202020204" pitchFamily="34" charset="0"/>
              </a:rPr>
              <a:t>Materials that do not exceed the lead limit in untreated, unadulterated state </a:t>
            </a:r>
            <a:r>
              <a:rPr lang="en-US" dirty="0">
                <a:solidFill>
                  <a:srgbClr val="00246A"/>
                </a:solidFill>
                <a:latin typeface="Arial" panose="020B0604020202020204" pitchFamily="34" charset="0"/>
                <a:cs typeface="Arial" panose="020B0604020202020204" pitchFamily="34" charset="0"/>
              </a:rPr>
              <a:t>– </a:t>
            </a:r>
            <a:r>
              <a:rPr lang="en-US" dirty="0">
                <a:solidFill>
                  <a:srgbClr val="00246A"/>
                </a:solidFill>
                <a:latin typeface="Arial" panose="020B0604020202020204" pitchFamily="34" charset="0"/>
                <a:cs typeface="Arial" panose="020B0604020202020204" pitchFamily="34" charset="0"/>
                <a:hlinkClick r:id="rId3"/>
              </a:rPr>
              <a:t>16 CFR §1500.91</a:t>
            </a:r>
            <a:endParaRPr lang="en-US" dirty="0">
              <a:solidFill>
                <a:srgbClr val="00246A"/>
              </a:solidFill>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en-US" dirty="0">
                <a:solidFill>
                  <a:srgbClr val="00246A"/>
                </a:solidFill>
                <a:latin typeface="Arial" panose="020B0604020202020204" pitchFamily="34" charset="0"/>
                <a:cs typeface="Arial" panose="020B0604020202020204" pitchFamily="34" charset="0"/>
              </a:rPr>
              <a:t>Wood, Paper and similar materials made from wood</a:t>
            </a:r>
          </a:p>
          <a:p>
            <a:pPr marL="1257300" lvl="2" indent="-342900">
              <a:buFont typeface="Arial" panose="020B0604020202020204" pitchFamily="34" charset="0"/>
              <a:buChar char="•"/>
            </a:pPr>
            <a:r>
              <a:rPr lang="en-US" dirty="0">
                <a:solidFill>
                  <a:srgbClr val="00246A"/>
                </a:solidFill>
                <a:latin typeface="Arial" panose="020B0604020202020204" pitchFamily="34" charset="0"/>
                <a:cs typeface="Arial" panose="020B0604020202020204" pitchFamily="34" charset="0"/>
              </a:rPr>
              <a:t>CMYK process printing inks</a:t>
            </a:r>
          </a:p>
          <a:p>
            <a:pPr marL="1257300" lvl="2" indent="-342900">
              <a:buFont typeface="Arial" panose="020B0604020202020204" pitchFamily="34" charset="0"/>
              <a:buChar char="•"/>
            </a:pPr>
            <a:r>
              <a:rPr lang="en-US" dirty="0">
                <a:solidFill>
                  <a:srgbClr val="00246A"/>
                </a:solidFill>
                <a:latin typeface="Arial" panose="020B0604020202020204" pitchFamily="34" charset="0"/>
                <a:cs typeface="Arial" panose="020B0604020202020204" pitchFamily="34" charset="0"/>
              </a:rPr>
              <a:t>Natural fibers (dyed or undyed) including, but not limited to, cotton, linen, hemp, bamboo, sisal, silk, wool (sheep)</a:t>
            </a:r>
          </a:p>
          <a:p>
            <a:pPr marL="1257300" lvl="2" indent="-342900">
              <a:buFont typeface="Arial" panose="020B0604020202020204" pitchFamily="34" charset="0"/>
              <a:buChar char="•"/>
            </a:pPr>
            <a:r>
              <a:rPr lang="en-US" dirty="0">
                <a:solidFill>
                  <a:srgbClr val="00246A"/>
                </a:solidFill>
                <a:latin typeface="Arial" panose="020B0604020202020204" pitchFamily="34" charset="0"/>
                <a:cs typeface="Arial" panose="020B0604020202020204" pitchFamily="34" charset="0"/>
              </a:rPr>
              <a:t>Manufactured fibers (dyed or undyed) including, but not limited to, rayon, lyocell, acetate, triacetate, rubber, polyester, nylon, acrylic, modacrylic, spandex</a:t>
            </a:r>
          </a:p>
          <a:p>
            <a:pPr marL="800100" lvl="1" indent="-342900">
              <a:buFont typeface="Arial" panose="020B0604020202020204" pitchFamily="34" charset="0"/>
              <a:buChar char="•"/>
            </a:pPr>
            <a:endParaRPr lang="en-US" sz="2000" dirty="0">
              <a:solidFill>
                <a:srgbClr val="00246A"/>
              </a:solidFill>
              <a:latin typeface="Arial" panose="020B0604020202020204" pitchFamily="34" charset="0"/>
              <a:cs typeface="Arial" panose="020B0604020202020204" pitchFamily="34" charset="0"/>
            </a:endParaRPr>
          </a:p>
          <a:p>
            <a:pPr lvl="1"/>
            <a:endParaRPr lang="en-US" dirty="0">
              <a:solidFill>
                <a:srgbClr val="00246A"/>
              </a:solidFill>
              <a:latin typeface="Arial" panose="020B0604020202020204" pitchFamily="34" charset="0"/>
              <a:ea typeface="SimSun" pitchFamily="2" charset="-122"/>
              <a:cs typeface="Arial" panose="020B0604020202020204" pitchFamily="34" charset="0"/>
            </a:endParaRPr>
          </a:p>
          <a:p>
            <a:endParaRPr lang="en-US" sz="2400" dirty="0">
              <a:solidFill>
                <a:srgbClr val="002060"/>
              </a:solidFill>
              <a:latin typeface="Arial" panose="020B0604020202020204" pitchFamily="34" charset="0"/>
              <a:cs typeface="Arial" panose="020B0604020202020204" pitchFamily="34" charset="0"/>
            </a:endParaRPr>
          </a:p>
          <a:p>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0206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uFill>
                  <a:solidFill>
                    <a:srgbClr val="00B0F0"/>
                  </a:solidFill>
                </a:uFill>
                <a:cs typeface="Calibri" pitchFamily="34" charset="0"/>
              </a:rPr>
              <a:t>Testing Requirements (Chemical)</a:t>
            </a:r>
          </a:p>
        </p:txBody>
      </p:sp>
      <p:sp>
        <p:nvSpPr>
          <p:cNvPr id="3" name="Content Placeholder 2"/>
          <p:cNvSpPr>
            <a:spLocks noGrp="1"/>
          </p:cNvSpPr>
          <p:nvPr>
            <p:ph idx="1"/>
          </p:nvPr>
        </p:nvSpPr>
        <p:spPr>
          <a:noFill/>
          <a:ln w="38100">
            <a:noFill/>
          </a:ln>
          <a:effectLst/>
        </p:spPr>
        <p:style>
          <a:lnRef idx="3">
            <a:schemeClr val="lt1"/>
          </a:lnRef>
          <a:fillRef idx="1">
            <a:schemeClr val="accent3"/>
          </a:fillRef>
          <a:effectRef idx="1">
            <a:schemeClr val="accent3"/>
          </a:effectRef>
          <a:fontRef idx="minor">
            <a:schemeClr val="lt1"/>
          </a:fontRef>
        </p:style>
        <p:txBody>
          <a:bodyPr>
            <a:noAutofit/>
          </a:bodyPr>
          <a:lstStyle/>
          <a:p>
            <a:pPr marL="457200" indent="-457200">
              <a:buFont typeface="Arial" panose="020B0604020202020204" pitchFamily="34" charset="0"/>
              <a:buChar char="•"/>
            </a:pPr>
            <a:r>
              <a:rPr lang="en-US" sz="2800" dirty="0">
                <a:solidFill>
                  <a:srgbClr val="4C4C4C"/>
                </a:solidFill>
                <a:latin typeface="Arial" panose="020B0604020202020204" pitchFamily="34" charset="0"/>
                <a:cs typeface="Arial" panose="020B0604020202020204" pitchFamily="34" charset="0"/>
              </a:rPr>
              <a:t>Lead in Paint and Similar Surface Coatings – 16 C.F.R. Part 1303</a:t>
            </a:r>
          </a:p>
          <a:p>
            <a:pPr marL="800100" lvl="1" indent="-342900">
              <a:buFont typeface="Wingdings" panose="05000000000000000000" pitchFamily="2" charset="2"/>
              <a:buChar char="Ø"/>
            </a:pPr>
            <a:r>
              <a:rPr lang="en-US" u="sng" dirty="0">
                <a:solidFill>
                  <a:srgbClr val="00246A"/>
                </a:solidFill>
                <a:latin typeface="Arial" panose="020B0604020202020204" pitchFamily="34" charset="0"/>
                <a:cs typeface="Arial" panose="020B0604020202020204" pitchFamily="34" charset="0"/>
              </a:rPr>
              <a:t>Limit:</a:t>
            </a:r>
            <a:r>
              <a:rPr lang="en-US" dirty="0">
                <a:solidFill>
                  <a:srgbClr val="00246A"/>
                </a:solidFill>
                <a:latin typeface="Arial" panose="020B0604020202020204" pitchFamily="34" charset="0"/>
                <a:cs typeface="Arial" panose="020B0604020202020204" pitchFamily="34" charset="0"/>
              </a:rPr>
              <a:t> No more than 90 ppm in paint and surface coatings</a:t>
            </a:r>
          </a:p>
          <a:p>
            <a:pPr lvl="1"/>
            <a:endParaRPr lang="en-US" sz="1000" dirty="0">
              <a:solidFill>
                <a:srgbClr val="00246A"/>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solidFill>
                  <a:srgbClr val="4C4C4C"/>
                </a:solidFill>
                <a:latin typeface="Arial" panose="020B0604020202020204" pitchFamily="34" charset="0"/>
                <a:cs typeface="Arial" panose="020B0604020202020204" pitchFamily="34" charset="0"/>
              </a:rPr>
              <a:t>Phthalates (plasticizers) – 16 CFR Part 1307 </a:t>
            </a:r>
          </a:p>
          <a:p>
            <a:pPr marL="800100" lvl="1" indent="-342900">
              <a:buFont typeface="Wingdings" panose="05000000000000000000" pitchFamily="2" charset="2"/>
              <a:buChar char="Ø"/>
            </a:pPr>
            <a:r>
              <a:rPr lang="en-US" dirty="0">
                <a:solidFill>
                  <a:srgbClr val="00246A"/>
                </a:solidFill>
                <a:latin typeface="Arial" panose="020B0604020202020204" pitchFamily="34" charset="0"/>
                <a:cs typeface="Arial" panose="020B0604020202020204" pitchFamily="34" charset="0"/>
              </a:rPr>
              <a:t>Carriages and strollers that contain plasticized parts designed, marketed, or intended to facilitate sleep (</a:t>
            </a:r>
            <a:r>
              <a:rPr lang="en-US" i="1" dirty="0">
                <a:solidFill>
                  <a:srgbClr val="00246A"/>
                </a:solidFill>
                <a:latin typeface="Arial" panose="020B0604020202020204" pitchFamily="34" charset="0"/>
                <a:cs typeface="Arial" panose="020B0604020202020204" pitchFamily="34" charset="0"/>
              </a:rPr>
              <a:t>i.e</a:t>
            </a:r>
            <a:r>
              <a:rPr lang="en-US" dirty="0">
                <a:solidFill>
                  <a:srgbClr val="00246A"/>
                </a:solidFill>
                <a:latin typeface="Arial" panose="020B0604020202020204" pitchFamily="34" charset="0"/>
                <a:cs typeface="Arial" panose="020B0604020202020204" pitchFamily="34" charset="0"/>
              </a:rPr>
              <a:t>., carriages or reclining strollers) or facilitate eating (</a:t>
            </a:r>
            <a:r>
              <a:rPr lang="en-US" i="1" dirty="0">
                <a:solidFill>
                  <a:srgbClr val="00246A"/>
                </a:solidFill>
                <a:latin typeface="Arial" panose="020B0604020202020204" pitchFamily="34" charset="0"/>
                <a:cs typeface="Arial" panose="020B0604020202020204" pitchFamily="34" charset="0"/>
              </a:rPr>
              <a:t>i.e</a:t>
            </a:r>
            <a:r>
              <a:rPr lang="en-US" dirty="0">
                <a:solidFill>
                  <a:srgbClr val="00246A"/>
                </a:solidFill>
                <a:latin typeface="Arial" panose="020B0604020202020204" pitchFamily="34" charset="0"/>
                <a:cs typeface="Arial" panose="020B0604020202020204" pitchFamily="34" charset="0"/>
              </a:rPr>
              <a:t>., food tray.)</a:t>
            </a:r>
          </a:p>
          <a:p>
            <a:pPr marL="800100" lvl="1" indent="-342900">
              <a:buFont typeface="Wingdings" panose="05000000000000000000" pitchFamily="2" charset="2"/>
              <a:buChar char="Ø"/>
            </a:pPr>
            <a:r>
              <a:rPr lang="en-US" u="sng" dirty="0">
                <a:solidFill>
                  <a:srgbClr val="00246A"/>
                </a:solidFill>
                <a:latin typeface="Arial" panose="020B0604020202020204" pitchFamily="34" charset="0"/>
                <a:cs typeface="Arial" panose="020B0604020202020204" pitchFamily="34" charset="0"/>
              </a:rPr>
              <a:t>Limit:</a:t>
            </a:r>
            <a:r>
              <a:rPr lang="en-US" dirty="0">
                <a:solidFill>
                  <a:srgbClr val="00246A"/>
                </a:solidFill>
                <a:latin typeface="Arial" panose="020B0604020202020204" pitchFamily="34" charset="0"/>
                <a:cs typeface="Arial" panose="020B0604020202020204" pitchFamily="34" charset="0"/>
              </a:rPr>
              <a:t> Permanent Ban –No more than 0.1% of DEHP, DBP, BBP, DINP, DIBP, DPENP, DHEXP, or DCHP.</a:t>
            </a:r>
            <a:endParaRPr lang="en-US" dirty="0">
              <a:solidFill>
                <a:srgbClr val="00246A"/>
              </a:solidFill>
              <a:latin typeface="Arial" panose="020B0604020202020204" pitchFamily="34" charset="0"/>
              <a:ea typeface="SimSun" pitchFamily="2" charset="-122"/>
              <a:cs typeface="Arial" panose="020B0604020202020204" pitchFamily="34" charset="0"/>
            </a:endParaRPr>
          </a:p>
          <a:p>
            <a:pPr marL="971550" lvl="1" indent="-514350">
              <a:buFont typeface="Wingdings" panose="05000000000000000000" pitchFamily="2" charset="2"/>
              <a:buChar char="v"/>
            </a:pPr>
            <a:endParaRPr lang="en-US" dirty="0">
              <a:solidFill>
                <a:srgbClr val="00246A"/>
              </a:solidFill>
              <a:latin typeface="Arial" panose="020B0604020202020204" pitchFamily="34" charset="0"/>
              <a:ea typeface="SimSun" pitchFamily="2" charset="-122"/>
              <a:cs typeface="Arial" panose="020B0604020202020204" pitchFamily="34" charset="0"/>
            </a:endParaRPr>
          </a:p>
          <a:p>
            <a:endParaRPr lang="en-US" sz="2400" dirty="0">
              <a:solidFill>
                <a:srgbClr val="002060"/>
              </a:solidFill>
              <a:latin typeface="Arial" panose="020B0604020202020204" pitchFamily="34" charset="0"/>
              <a:cs typeface="Arial" panose="020B0604020202020204" pitchFamily="34" charset="0"/>
            </a:endParaRPr>
          </a:p>
          <a:p>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0247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uFill>
                  <a:solidFill>
                    <a:srgbClr val="00B0F0"/>
                  </a:solidFill>
                </a:uFill>
                <a:cs typeface="Calibri" pitchFamily="34" charset="0"/>
              </a:rPr>
              <a:t>Testing Requirements (Chemical)</a:t>
            </a:r>
          </a:p>
        </p:txBody>
      </p:sp>
      <p:sp>
        <p:nvSpPr>
          <p:cNvPr id="3" name="Content Placeholder 2"/>
          <p:cNvSpPr>
            <a:spLocks noGrp="1"/>
          </p:cNvSpPr>
          <p:nvPr>
            <p:ph idx="1"/>
          </p:nvPr>
        </p:nvSpPr>
        <p:spPr>
          <a:noFill/>
          <a:ln w="38100">
            <a:noFill/>
          </a:ln>
          <a:effectLst/>
        </p:spPr>
        <p:style>
          <a:lnRef idx="3">
            <a:schemeClr val="lt1"/>
          </a:lnRef>
          <a:fillRef idx="1">
            <a:schemeClr val="accent3"/>
          </a:fillRef>
          <a:effectRef idx="1">
            <a:schemeClr val="accent3"/>
          </a:effectRef>
          <a:fontRef idx="minor">
            <a:schemeClr val="lt1"/>
          </a:fontRef>
        </p:style>
        <p:txBody>
          <a:bodyPr>
            <a:noAutofit/>
          </a:bodyPr>
          <a:lstStyle/>
          <a:p>
            <a:pPr marL="342900" indent="-342900">
              <a:buFont typeface="Arial" panose="020B0604020202020204" pitchFamily="34" charset="0"/>
              <a:buChar char="•"/>
              <a:defRPr/>
            </a:pPr>
            <a:r>
              <a:rPr lang="en-US" altLang="zh-CN" sz="2800" dirty="0">
                <a:solidFill>
                  <a:srgbClr val="4C4C4C"/>
                </a:solidFill>
                <a:latin typeface="Arial" panose="020B0604020202020204" pitchFamily="34" charset="0"/>
                <a:ea typeface="SimSun" pitchFamily="2" charset="-122"/>
                <a:cs typeface="Arial" panose="020B0604020202020204" pitchFamily="34" charset="0"/>
              </a:rPr>
              <a:t>Phthalates: Determinations Regarding Certain Plastics - 16 C.F.R. Part 1308 </a:t>
            </a:r>
          </a:p>
          <a:p>
            <a:pPr marL="800100" lvl="1" indent="-342900">
              <a:buFont typeface="Wingdings" panose="05000000000000000000" pitchFamily="2" charset="2"/>
              <a:buChar char="Ø"/>
              <a:defRPr/>
            </a:pPr>
            <a:r>
              <a:rPr lang="en-US" altLang="zh-CN" dirty="0">
                <a:solidFill>
                  <a:srgbClr val="C00000"/>
                </a:solidFill>
                <a:latin typeface="Arial" panose="020B0604020202020204" pitchFamily="34" charset="0"/>
                <a:ea typeface="SimSun" pitchFamily="2" charset="-122"/>
                <a:cs typeface="Arial" panose="020B0604020202020204" pitchFamily="34" charset="0"/>
              </a:rPr>
              <a:t>Effective Date: September 29, 2017</a:t>
            </a:r>
          </a:p>
          <a:p>
            <a:pPr lvl="1">
              <a:defRPr/>
            </a:pPr>
            <a:endParaRPr lang="en-US" altLang="zh-CN" dirty="0">
              <a:solidFill>
                <a:srgbClr val="C00000"/>
              </a:solidFill>
              <a:latin typeface="Arial" panose="020B0604020202020204" pitchFamily="34" charset="0"/>
              <a:ea typeface="SimSun" pitchFamily="2" charset="-122"/>
              <a:cs typeface="Arial" panose="020B0604020202020204" pitchFamily="34" charset="0"/>
            </a:endParaRPr>
          </a:p>
          <a:p>
            <a:pPr marL="800100" lvl="1" indent="-342900">
              <a:buFont typeface="Wingdings" panose="05000000000000000000" pitchFamily="2" charset="2"/>
              <a:buChar char="Ø"/>
              <a:defRPr/>
            </a:pPr>
            <a:r>
              <a:rPr lang="en-US" dirty="0">
                <a:solidFill>
                  <a:srgbClr val="00246A"/>
                </a:solidFill>
                <a:latin typeface="Arial" panose="020B0604020202020204" pitchFamily="34" charset="0"/>
                <a:cs typeface="Arial" panose="020B0604020202020204" pitchFamily="34" charset="0"/>
              </a:rPr>
              <a:t>Seven plastics removed from independent third-party testing requirement for compliance with phthalates prohibitions</a:t>
            </a:r>
            <a:r>
              <a:rPr lang="en-US" altLang="zh-CN" dirty="0">
                <a:solidFill>
                  <a:srgbClr val="00246A"/>
                </a:solidFill>
                <a:latin typeface="Arial" panose="020B0604020202020204" pitchFamily="34" charset="0"/>
                <a:ea typeface="SimSun" pitchFamily="2" charset="-122"/>
                <a:cs typeface="Arial" panose="020B0604020202020204" pitchFamily="34" charset="0"/>
              </a:rPr>
              <a:t>:</a:t>
            </a:r>
          </a:p>
          <a:p>
            <a:pPr marL="1257300" lvl="2" indent="-342900">
              <a:buFont typeface="Arial" panose="020B0604020202020204" pitchFamily="34" charset="0"/>
              <a:buChar char="•"/>
              <a:defRPr/>
            </a:pPr>
            <a:r>
              <a:rPr lang="en-US" altLang="zh-CN" dirty="0">
                <a:solidFill>
                  <a:srgbClr val="00246A"/>
                </a:solidFill>
                <a:latin typeface="Arial" panose="020B0604020202020204" pitchFamily="34" charset="0"/>
                <a:ea typeface="SimSun" pitchFamily="2" charset="-122"/>
                <a:cs typeface="Arial" panose="020B0604020202020204" pitchFamily="34" charset="0"/>
              </a:rPr>
              <a:t>Polypropylene (PP)</a:t>
            </a:r>
          </a:p>
          <a:p>
            <a:pPr marL="1257300" lvl="2" indent="-342900">
              <a:buFont typeface="Arial" panose="020B0604020202020204" pitchFamily="34" charset="0"/>
              <a:buChar char="•"/>
              <a:defRPr/>
            </a:pPr>
            <a:r>
              <a:rPr lang="en-US" altLang="zh-CN" dirty="0">
                <a:solidFill>
                  <a:srgbClr val="00246A"/>
                </a:solidFill>
                <a:latin typeface="Arial" panose="020B0604020202020204" pitchFamily="34" charset="0"/>
                <a:ea typeface="SimSun" pitchFamily="2" charset="-122"/>
                <a:cs typeface="Arial" panose="020B0604020202020204" pitchFamily="34" charset="0"/>
              </a:rPr>
              <a:t>Polyethylene (PE)</a:t>
            </a:r>
          </a:p>
          <a:p>
            <a:pPr marL="1257300" lvl="2" indent="-342900">
              <a:buFont typeface="Arial" panose="020B0604020202020204" pitchFamily="34" charset="0"/>
              <a:buChar char="•"/>
              <a:defRPr/>
            </a:pPr>
            <a:r>
              <a:rPr lang="en-US" altLang="zh-CN" dirty="0">
                <a:solidFill>
                  <a:srgbClr val="00246A"/>
                </a:solidFill>
                <a:latin typeface="Arial" panose="020B0604020202020204" pitchFamily="34" charset="0"/>
                <a:ea typeface="SimSun" pitchFamily="2" charset="-122"/>
                <a:cs typeface="Arial" panose="020B0604020202020204" pitchFamily="34" charset="0"/>
              </a:rPr>
              <a:t>High-impact polystyrene (HIPS)</a:t>
            </a:r>
          </a:p>
          <a:p>
            <a:pPr marL="1257300" lvl="2" indent="-342900">
              <a:buFont typeface="Arial" panose="020B0604020202020204" pitchFamily="34" charset="0"/>
              <a:buChar char="•"/>
              <a:defRPr/>
            </a:pPr>
            <a:r>
              <a:rPr lang="en-US" altLang="zh-CN" dirty="0">
                <a:solidFill>
                  <a:srgbClr val="00246A"/>
                </a:solidFill>
                <a:latin typeface="Arial" panose="020B0604020202020204" pitchFamily="34" charset="0"/>
                <a:ea typeface="SimSun" pitchFamily="2" charset="-122"/>
                <a:cs typeface="Arial" panose="020B0604020202020204" pitchFamily="34" charset="0"/>
              </a:rPr>
              <a:t>Acrylonitrile butadiene styrene (ABS)</a:t>
            </a:r>
          </a:p>
          <a:p>
            <a:pPr marL="1257300" lvl="2" indent="-342900">
              <a:buFont typeface="Arial" panose="020B0604020202020204" pitchFamily="34" charset="0"/>
              <a:buChar char="•"/>
              <a:defRPr/>
            </a:pPr>
            <a:r>
              <a:rPr lang="en-US" altLang="zh-CN" dirty="0">
                <a:solidFill>
                  <a:srgbClr val="00246A"/>
                </a:solidFill>
                <a:latin typeface="Arial" panose="020B0604020202020204" pitchFamily="34" charset="0"/>
                <a:ea typeface="SimSun" pitchFamily="2" charset="-122"/>
                <a:cs typeface="Arial" panose="020B0604020202020204" pitchFamily="34" charset="0"/>
              </a:rPr>
              <a:t>General purpose polystyrene (GPPS)</a:t>
            </a:r>
          </a:p>
          <a:p>
            <a:pPr marL="1257300" lvl="2" indent="-342900">
              <a:buFont typeface="Arial" panose="020B0604020202020204" pitchFamily="34" charset="0"/>
              <a:buChar char="•"/>
              <a:defRPr/>
            </a:pPr>
            <a:r>
              <a:rPr lang="en-US" altLang="zh-CN" dirty="0">
                <a:solidFill>
                  <a:srgbClr val="00246A"/>
                </a:solidFill>
                <a:latin typeface="Arial" panose="020B0604020202020204" pitchFamily="34" charset="0"/>
                <a:ea typeface="SimSun" pitchFamily="2" charset="-122"/>
                <a:cs typeface="Arial" panose="020B0604020202020204" pitchFamily="34" charset="0"/>
              </a:rPr>
              <a:t>Medium-impact polystyrene (MIPS)</a:t>
            </a:r>
          </a:p>
          <a:p>
            <a:pPr marL="1257300" lvl="2" indent="-342900">
              <a:buFont typeface="Arial" panose="020B0604020202020204" pitchFamily="34" charset="0"/>
              <a:buChar char="•"/>
              <a:defRPr/>
            </a:pPr>
            <a:r>
              <a:rPr lang="en-US" altLang="zh-CN" dirty="0">
                <a:solidFill>
                  <a:srgbClr val="00246A"/>
                </a:solidFill>
                <a:latin typeface="Arial" panose="020B0604020202020204" pitchFamily="34" charset="0"/>
                <a:ea typeface="SimSun" pitchFamily="2" charset="-122"/>
                <a:cs typeface="Arial" panose="020B0604020202020204" pitchFamily="34" charset="0"/>
              </a:rPr>
              <a:t>Super-high-impact polystyrene (SHIPS)</a:t>
            </a:r>
          </a:p>
          <a:p>
            <a:pPr lvl="1"/>
            <a:endParaRPr lang="en-US" sz="2200" dirty="0">
              <a:solidFill>
                <a:srgbClr val="00246A"/>
              </a:solidFill>
              <a:latin typeface="Arial" panose="020B0604020202020204" pitchFamily="34" charset="0"/>
              <a:cs typeface="Arial" panose="020B0604020202020204" pitchFamily="34" charset="0"/>
            </a:endParaRPr>
          </a:p>
          <a:p>
            <a:pPr lvl="1"/>
            <a:endParaRPr lang="en-US" dirty="0">
              <a:solidFill>
                <a:srgbClr val="00246A"/>
              </a:solidFill>
              <a:latin typeface="Arial" panose="020B0604020202020204" pitchFamily="34" charset="0"/>
              <a:ea typeface="SimSun" pitchFamily="2" charset="-122"/>
              <a:cs typeface="Arial" panose="020B0604020202020204" pitchFamily="34" charset="0"/>
            </a:endParaRPr>
          </a:p>
          <a:p>
            <a:pPr marL="971550" lvl="1" indent="-514350">
              <a:buFont typeface="Wingdings" panose="05000000000000000000" pitchFamily="2" charset="2"/>
              <a:buChar char="v"/>
            </a:pPr>
            <a:endParaRPr lang="en-US" dirty="0">
              <a:solidFill>
                <a:srgbClr val="00246A"/>
              </a:solidFill>
              <a:latin typeface="Arial" panose="020B0604020202020204" pitchFamily="34" charset="0"/>
              <a:ea typeface="SimSun" pitchFamily="2" charset="-122"/>
              <a:cs typeface="Arial" panose="020B0604020202020204" pitchFamily="34" charset="0"/>
            </a:endParaRPr>
          </a:p>
          <a:p>
            <a:endParaRPr lang="en-US" sz="2400" dirty="0">
              <a:solidFill>
                <a:srgbClr val="002060"/>
              </a:solidFill>
              <a:latin typeface="Arial" panose="020B0604020202020204" pitchFamily="34" charset="0"/>
              <a:cs typeface="Arial" panose="020B0604020202020204" pitchFamily="34" charset="0"/>
            </a:endParaRPr>
          </a:p>
          <a:p>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9661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Autofit/>
          </a:bodyPr>
          <a:lstStyle/>
          <a:p>
            <a:r>
              <a:rPr lang="en-US" dirty="0">
                <a:uFill>
                  <a:solidFill>
                    <a:srgbClr val="00B0F0"/>
                  </a:solidFill>
                </a:uFill>
                <a:cs typeface="Calibri" pitchFamily="34" charset="0"/>
              </a:rPr>
              <a:t>Testing Requirements (Physical &amp; Mechanical)</a:t>
            </a:r>
          </a:p>
        </p:txBody>
      </p:sp>
      <p:sp>
        <p:nvSpPr>
          <p:cNvPr id="3" name="Content Placeholder 2"/>
          <p:cNvSpPr>
            <a:spLocks noGrp="1"/>
          </p:cNvSpPr>
          <p:nvPr>
            <p:ph idx="1"/>
          </p:nvPr>
        </p:nvSpPr>
        <p:spPr>
          <a:xfrm>
            <a:off x="406399" y="1231535"/>
            <a:ext cx="11465169" cy="5224350"/>
          </a:xfrm>
          <a:noFill/>
          <a:ln w="38100">
            <a:noFill/>
          </a:ln>
          <a:effectLst/>
        </p:spPr>
        <p:style>
          <a:lnRef idx="3">
            <a:schemeClr val="lt1"/>
          </a:lnRef>
          <a:fillRef idx="1">
            <a:schemeClr val="accent3"/>
          </a:fillRef>
          <a:effectRef idx="1">
            <a:schemeClr val="accent3"/>
          </a:effectRef>
          <a:fontRef idx="minor">
            <a:schemeClr val="lt1"/>
          </a:fontRef>
        </p:style>
        <p:txBody>
          <a:bodyPr>
            <a:noAutofit/>
          </a:bodyPr>
          <a:lstStyle/>
          <a:p>
            <a:pPr marL="342900" indent="-342900">
              <a:lnSpc>
                <a:spcPct val="90000"/>
              </a:lnSpc>
              <a:buFont typeface="Arial" panose="020B0604020202020204" pitchFamily="34" charset="0"/>
              <a:buChar char="•"/>
              <a:defRPr/>
            </a:pPr>
            <a:r>
              <a:rPr lang="en-US" altLang="en-US" sz="2400" b="1" dirty="0">
                <a:solidFill>
                  <a:srgbClr val="4C4C4C"/>
                </a:solidFill>
                <a:latin typeface="Arial" panose="020B0604020202020204" pitchFamily="34" charset="0"/>
                <a:cs typeface="Arial" panose="020B0604020202020204" pitchFamily="34" charset="0"/>
              </a:rPr>
              <a:t>Small Parts – 16 C.F.R. Part 1501</a:t>
            </a:r>
          </a:p>
          <a:p>
            <a:pPr marL="800100" lvl="1" indent="-342900">
              <a:lnSpc>
                <a:spcPct val="90000"/>
              </a:lnSpc>
              <a:buFont typeface="Wingdings" panose="05000000000000000000" pitchFamily="2" charset="2"/>
              <a:buChar char="Ø"/>
              <a:defRPr/>
            </a:pPr>
            <a:r>
              <a:rPr lang="en-US" altLang="en-US" sz="2000" dirty="0">
                <a:solidFill>
                  <a:srgbClr val="00246A"/>
                </a:solidFill>
                <a:latin typeface="Arial" panose="020B0604020202020204" pitchFamily="34" charset="0"/>
                <a:cs typeface="Arial" panose="020B0604020202020204" pitchFamily="34" charset="0"/>
              </a:rPr>
              <a:t>Small part fits entirely into a small parts cylinder specified in the regulation</a:t>
            </a:r>
          </a:p>
          <a:p>
            <a:pPr marL="800100" lvl="1" indent="-342900">
              <a:lnSpc>
                <a:spcPct val="90000"/>
              </a:lnSpc>
              <a:buFont typeface="Wingdings" panose="05000000000000000000" pitchFamily="2" charset="2"/>
              <a:buChar char="Ø"/>
              <a:defRPr/>
            </a:pPr>
            <a:r>
              <a:rPr lang="en-US" altLang="en-US" sz="2000" dirty="0">
                <a:solidFill>
                  <a:srgbClr val="00246A"/>
                </a:solidFill>
                <a:latin typeface="Arial" panose="020B0604020202020204" pitchFamily="34" charset="0"/>
                <a:cs typeface="Arial" panose="020B0604020202020204" pitchFamily="34" charset="0"/>
              </a:rPr>
              <a:t>No small parts can be included on the stroller or carriage before testing or liberated during testing</a:t>
            </a:r>
          </a:p>
          <a:p>
            <a:pPr lvl="1">
              <a:lnSpc>
                <a:spcPct val="90000"/>
              </a:lnSpc>
              <a:defRPr/>
            </a:pPr>
            <a:endParaRPr lang="en-US" altLang="en-US" dirty="0">
              <a:solidFill>
                <a:srgbClr val="00246A"/>
              </a:solidFill>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defRPr/>
            </a:pPr>
            <a:r>
              <a:rPr lang="en-US" sz="2400" b="1" dirty="0">
                <a:solidFill>
                  <a:srgbClr val="4C4C4C"/>
                </a:solidFill>
                <a:latin typeface="Arial" panose="020B0604020202020204" pitchFamily="34" charset="0"/>
                <a:cs typeface="Arial" panose="020B0604020202020204" pitchFamily="34" charset="0"/>
              </a:rPr>
              <a:t>Exposed Wood Parts </a:t>
            </a:r>
            <a:r>
              <a:rPr lang="en-US" sz="2400" dirty="0">
                <a:solidFill>
                  <a:srgbClr val="4C4C4C"/>
                </a:solidFill>
                <a:latin typeface="Arial" panose="020B0604020202020204" pitchFamily="34" charset="0"/>
                <a:cs typeface="Arial" panose="020B0604020202020204" pitchFamily="34" charset="0"/>
              </a:rPr>
              <a:t>– must be smooth and free of splinters</a:t>
            </a:r>
          </a:p>
          <a:p>
            <a:pPr>
              <a:lnSpc>
                <a:spcPct val="90000"/>
              </a:lnSpc>
              <a:defRPr/>
            </a:pPr>
            <a:endParaRPr lang="en-US" sz="2400" dirty="0">
              <a:solidFill>
                <a:srgbClr val="4C4C4C"/>
              </a:solidFill>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defRPr/>
            </a:pPr>
            <a:r>
              <a:rPr lang="en-US" sz="2400" b="1" dirty="0">
                <a:solidFill>
                  <a:srgbClr val="4C4C4C"/>
                </a:solidFill>
                <a:latin typeface="Arial" panose="020B0604020202020204" pitchFamily="34" charset="0"/>
                <a:cs typeface="Arial" panose="020B0604020202020204" pitchFamily="34" charset="0"/>
              </a:rPr>
              <a:t>Hazardous Sharp Points or Edges </a:t>
            </a:r>
            <a:r>
              <a:rPr lang="en-US" sz="2400" dirty="0">
                <a:solidFill>
                  <a:srgbClr val="4C4C4C"/>
                </a:solidFill>
                <a:latin typeface="Arial" panose="020B0604020202020204" pitchFamily="34" charset="0"/>
                <a:cs typeface="Arial" panose="020B0604020202020204" pitchFamily="34" charset="0"/>
              </a:rPr>
              <a:t>- 16 C.F.R. §§1500.48, 1500.49</a:t>
            </a:r>
          </a:p>
          <a:p>
            <a:pPr marL="800100" lvl="1" indent="-342900">
              <a:lnSpc>
                <a:spcPct val="90000"/>
              </a:lnSpc>
              <a:buFont typeface="Wingdings" panose="05000000000000000000" pitchFamily="2" charset="2"/>
              <a:buChar char="Ø"/>
              <a:defRPr/>
            </a:pPr>
            <a:r>
              <a:rPr lang="en-US" sz="2000" dirty="0">
                <a:solidFill>
                  <a:srgbClr val="00246A"/>
                </a:solidFill>
                <a:latin typeface="Arial" panose="020B0604020202020204" pitchFamily="34" charset="0"/>
                <a:cs typeface="Arial" panose="020B0604020202020204" pitchFamily="34" charset="0"/>
              </a:rPr>
              <a:t>No sharp points or edges before and after testing.</a:t>
            </a:r>
          </a:p>
          <a:p>
            <a:pPr lvl="1">
              <a:lnSpc>
                <a:spcPct val="90000"/>
              </a:lnSpc>
              <a:defRPr/>
            </a:pPr>
            <a:endParaRPr lang="en-US" dirty="0">
              <a:solidFill>
                <a:srgbClr val="00246A"/>
              </a:solidFill>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defRPr/>
            </a:pPr>
            <a:r>
              <a:rPr lang="en-US" sz="2400" b="1" dirty="0">
                <a:solidFill>
                  <a:srgbClr val="4C4C4C"/>
                </a:solidFill>
                <a:latin typeface="Arial" panose="020B0604020202020204" pitchFamily="34" charset="0"/>
                <a:cs typeface="Arial" panose="020B0604020202020204" pitchFamily="34" charset="0"/>
              </a:rPr>
              <a:t>Exposed coil springs - </a:t>
            </a:r>
            <a:r>
              <a:rPr lang="en-US" sz="2400" dirty="0">
                <a:solidFill>
                  <a:srgbClr val="4C4C4C"/>
                </a:solidFill>
                <a:latin typeface="Arial" panose="020B0604020202020204" pitchFamily="34" charset="0"/>
                <a:cs typeface="Arial" panose="020B0604020202020204" pitchFamily="34" charset="0"/>
              </a:rPr>
              <a:t>accessible to the occupant must be covered or designed to prevent injury from entrapment.</a:t>
            </a:r>
          </a:p>
          <a:p>
            <a:pPr>
              <a:lnSpc>
                <a:spcPct val="90000"/>
              </a:lnSpc>
              <a:defRPr/>
            </a:pPr>
            <a:endParaRPr lang="en-US" sz="2400" dirty="0">
              <a:solidFill>
                <a:srgbClr val="4C4C4C"/>
              </a:solidFill>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defRPr/>
            </a:pPr>
            <a:r>
              <a:rPr lang="en-US" sz="2400" b="1" dirty="0">
                <a:solidFill>
                  <a:srgbClr val="4C4C4C"/>
                </a:solidFill>
                <a:latin typeface="Arial" panose="020B0604020202020204" pitchFamily="34" charset="0"/>
                <a:cs typeface="Arial" panose="020B0604020202020204" pitchFamily="34" charset="0"/>
              </a:rPr>
              <a:t>Restraint system - </a:t>
            </a:r>
            <a:r>
              <a:rPr lang="en-US" sz="2400" dirty="0">
                <a:solidFill>
                  <a:srgbClr val="4C4C4C"/>
                </a:solidFill>
                <a:latin typeface="Arial" panose="020B0604020202020204" pitchFamily="34" charset="0"/>
                <a:cs typeface="Arial" panose="020B0604020202020204" pitchFamily="34" charset="0"/>
              </a:rPr>
              <a:t>required on all products except carriages designed only for an infant, must include waist and crotch restraint and meet additional performance specifications.</a:t>
            </a:r>
            <a:endParaRPr lang="en-US" sz="2400" b="1" dirty="0">
              <a:solidFill>
                <a:srgbClr val="4C4C4C"/>
              </a:solidFill>
              <a:latin typeface="Arial" panose="020B0604020202020204" pitchFamily="34" charset="0"/>
              <a:cs typeface="Arial" panose="020B0604020202020204" pitchFamily="34" charset="0"/>
            </a:endParaRPr>
          </a:p>
          <a:p>
            <a:pPr>
              <a:lnSpc>
                <a:spcPct val="90000"/>
              </a:lnSpc>
              <a:defRPr/>
            </a:pPr>
            <a:endParaRPr lang="en-US" altLang="en-US" dirty="0">
              <a:solidFill>
                <a:srgbClr val="00246A"/>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sz="2200" b="1" dirty="0">
              <a:solidFill>
                <a:srgbClr val="00246A"/>
              </a:solidFill>
              <a:latin typeface="Arial" panose="020B0604020202020204" pitchFamily="34" charset="0"/>
              <a:cs typeface="Arial" panose="020B0604020202020204" pitchFamily="34" charset="0"/>
            </a:endParaRPr>
          </a:p>
          <a:p>
            <a:pPr marL="800100" lvl="1" indent="-342900">
              <a:lnSpc>
                <a:spcPct val="90000"/>
              </a:lnSpc>
              <a:buFont typeface="Arial" panose="020B0604020202020204" pitchFamily="34" charset="0"/>
              <a:buChar char="•"/>
              <a:defRPr/>
            </a:pPr>
            <a:endParaRPr lang="en-US" sz="2200" dirty="0">
              <a:solidFill>
                <a:srgbClr val="00246A"/>
              </a:solidFill>
              <a:latin typeface="Arial" panose="020B0604020202020204" pitchFamily="34" charset="0"/>
              <a:ea typeface="SimSun" pitchFamily="2" charset="-122"/>
              <a:cs typeface="Arial" panose="020B0604020202020204" pitchFamily="34" charset="0"/>
            </a:endParaRPr>
          </a:p>
          <a:p>
            <a:pPr marL="342900" indent="-342900">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0315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uFill>
                  <a:solidFill>
                    <a:srgbClr val="00B0F0"/>
                  </a:solidFill>
                </a:uFill>
                <a:cs typeface="Calibri" pitchFamily="34" charset="0"/>
              </a:rPr>
              <a:t>Testing Requirements (Physical &amp; Mechanical)</a:t>
            </a:r>
          </a:p>
        </p:txBody>
      </p:sp>
      <p:sp>
        <p:nvSpPr>
          <p:cNvPr id="3" name="Content Placeholder 2"/>
          <p:cNvSpPr>
            <a:spLocks noGrp="1"/>
          </p:cNvSpPr>
          <p:nvPr>
            <p:ph idx="1"/>
          </p:nvPr>
        </p:nvSpPr>
        <p:spPr>
          <a:noFill/>
          <a:ln w="38100">
            <a:noFill/>
          </a:ln>
          <a:effectLst/>
        </p:spPr>
        <p:style>
          <a:lnRef idx="3">
            <a:schemeClr val="lt1"/>
          </a:lnRef>
          <a:fillRef idx="1">
            <a:schemeClr val="accent3"/>
          </a:fillRef>
          <a:effectRef idx="1">
            <a:schemeClr val="accent3"/>
          </a:effectRef>
          <a:fontRef idx="minor">
            <a:schemeClr val="lt1"/>
          </a:fontRef>
        </p:style>
        <p:txBody>
          <a:bodyPr>
            <a:noAutofit/>
          </a:bodyPr>
          <a:lstStyle/>
          <a:p>
            <a:pPr marL="342900" indent="-342900">
              <a:buFont typeface="Arial" panose="020B0604020202020204" pitchFamily="34" charset="0"/>
              <a:buChar char="•"/>
            </a:pPr>
            <a:r>
              <a:rPr lang="en-US" sz="2400" b="1" dirty="0">
                <a:solidFill>
                  <a:srgbClr val="4C4C4C"/>
                </a:solidFill>
                <a:latin typeface="Arial" panose="020B0604020202020204" pitchFamily="34" charset="0"/>
                <a:cs typeface="Arial" panose="020B0604020202020204" pitchFamily="34" charset="0"/>
              </a:rPr>
              <a:t>Latching Mechanisms – </a:t>
            </a:r>
            <a:r>
              <a:rPr lang="en-US" sz="2400" dirty="0">
                <a:solidFill>
                  <a:srgbClr val="4C4C4C"/>
                </a:solidFill>
                <a:latin typeface="Arial" panose="020B0604020202020204" pitchFamily="34" charset="0"/>
                <a:cs typeface="Arial" panose="020B0604020202020204" pitchFamily="34" charset="0"/>
              </a:rPr>
              <a:t>units that fold shall have a latching device that prevents the unit from unintentional folding when placed in the manufacturer’s recommended use position.</a:t>
            </a:r>
            <a:endParaRPr lang="en-US" sz="2400" b="1" dirty="0">
              <a:solidFill>
                <a:srgbClr val="4C4C4C"/>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b="1" dirty="0">
                <a:solidFill>
                  <a:srgbClr val="4C4C4C"/>
                </a:solidFill>
                <a:latin typeface="Arial" panose="020B0604020202020204" pitchFamily="34" charset="0"/>
                <a:cs typeface="Arial" panose="020B0604020202020204" pitchFamily="34" charset="0"/>
              </a:rPr>
              <a:t>Scissoring, Shearing, and Pinching – </a:t>
            </a:r>
            <a:r>
              <a:rPr lang="en-US" sz="2400" dirty="0">
                <a:solidFill>
                  <a:srgbClr val="4C4C4C"/>
                </a:solidFill>
                <a:latin typeface="Arial" panose="020B0604020202020204" pitchFamily="34" charset="0"/>
                <a:cs typeface="Arial" panose="020B0604020202020204" pitchFamily="34" charset="0"/>
              </a:rPr>
              <a:t>unit must be designed to prevent injuries such as finger amputations, laceration, and crush injuries to the occupant when members or components rotate or move relative to one another.</a:t>
            </a:r>
          </a:p>
          <a:p>
            <a:pPr marL="342900" indent="-342900">
              <a:buFont typeface="Arial" panose="020B0604020202020204" pitchFamily="34" charset="0"/>
              <a:buChar char="•"/>
            </a:pPr>
            <a:r>
              <a:rPr lang="en-US" sz="2400" b="1" dirty="0">
                <a:solidFill>
                  <a:srgbClr val="4C4C4C"/>
                </a:solidFill>
                <a:latin typeface="Arial" panose="020B0604020202020204" pitchFamily="34" charset="0"/>
                <a:cs typeface="Arial" panose="020B0604020202020204" pitchFamily="34" charset="0"/>
              </a:rPr>
              <a:t>Toy Accessories</a:t>
            </a:r>
            <a:r>
              <a:rPr lang="en-US" sz="2400" dirty="0">
                <a:solidFill>
                  <a:srgbClr val="4C4C4C"/>
                </a:solidFill>
                <a:latin typeface="Arial" panose="020B0604020202020204" pitchFamily="34" charset="0"/>
                <a:cs typeface="Arial" panose="020B0604020202020204" pitchFamily="34" charset="0"/>
              </a:rPr>
              <a:t> – if sold with unit must meet US Toy Standard, ASTM F963 requirements.</a:t>
            </a:r>
          </a:p>
          <a:p>
            <a:pPr marL="342900" indent="-342900">
              <a:buFont typeface="Arial" panose="020B0604020202020204" pitchFamily="34" charset="0"/>
              <a:buChar char="•"/>
            </a:pPr>
            <a:r>
              <a:rPr lang="en-US" sz="2400" b="1" dirty="0">
                <a:solidFill>
                  <a:srgbClr val="4C4C4C"/>
                </a:solidFill>
                <a:latin typeface="Arial" panose="020B0604020202020204" pitchFamily="34" charset="0"/>
                <a:cs typeface="Arial" panose="020B0604020202020204" pitchFamily="34" charset="0"/>
              </a:rPr>
              <a:t>Cord/Strap Length – </a:t>
            </a:r>
            <a:r>
              <a:rPr lang="en-US" sz="2400" dirty="0">
                <a:solidFill>
                  <a:srgbClr val="4C4C4C"/>
                </a:solidFill>
                <a:latin typeface="Arial" panose="020B0604020202020204" pitchFamily="34" charset="0"/>
                <a:cs typeface="Arial" panose="020B0604020202020204" pitchFamily="34" charset="0"/>
              </a:rPr>
              <a:t>limitations on loop perimeter length and free stretched length of cords and straps originating within or extending into occupant space in order to prevent strangulation in the cord.</a:t>
            </a:r>
            <a:endParaRPr lang="en-US" sz="2000" b="1" dirty="0">
              <a:solidFill>
                <a:srgbClr val="4C4C4C"/>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sz="2000" dirty="0">
              <a:solidFill>
                <a:srgbClr val="4C4C4C"/>
              </a:solidFill>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endParaRPr lang="en-US" sz="3000" dirty="0">
              <a:solidFill>
                <a:srgbClr val="4C4C4C"/>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sz="2200" dirty="0">
              <a:solidFill>
                <a:srgbClr val="4C4C4C"/>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rgbClr val="4C4C4C"/>
              </a:solidFill>
              <a:latin typeface="Arial" panose="020B0604020202020204" pitchFamily="34" charset="0"/>
              <a:ea typeface="SimSun" pitchFamily="2" charset="-122"/>
              <a:cs typeface="Arial" panose="020B0604020202020204" pitchFamily="34" charset="0"/>
            </a:endParaRPr>
          </a:p>
          <a:p>
            <a:pPr marL="971550" lvl="1" indent="-514350">
              <a:buFont typeface="Arial" panose="020B0604020202020204" pitchFamily="34" charset="0"/>
              <a:buChar char="•"/>
            </a:pPr>
            <a:endParaRPr lang="en-US" dirty="0">
              <a:solidFill>
                <a:srgbClr val="4C4C4C"/>
              </a:solidFill>
              <a:latin typeface="Arial" panose="020B0604020202020204" pitchFamily="34" charset="0"/>
              <a:ea typeface="SimSun" pitchFamily="2" charset="-122"/>
              <a:cs typeface="Arial" panose="020B0604020202020204" pitchFamily="34" charset="0"/>
            </a:endParaRPr>
          </a:p>
          <a:p>
            <a:pPr marL="342900" indent="-342900">
              <a:buFont typeface="Arial" panose="020B0604020202020204" pitchFamily="34" charset="0"/>
              <a:buChar char="•"/>
            </a:pPr>
            <a:endParaRPr lang="en-US" sz="2400" dirty="0">
              <a:solidFill>
                <a:srgbClr val="4C4C4C"/>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a:solidFill>
                <a:srgbClr val="4C4C4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6339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uFill>
                  <a:solidFill>
                    <a:srgbClr val="00B0F0"/>
                  </a:solidFill>
                </a:uFill>
              </a:rPr>
              <a:t>Testing Requirements (Physical &amp; Mechanical)</a:t>
            </a:r>
          </a:p>
        </p:txBody>
      </p:sp>
      <p:sp>
        <p:nvSpPr>
          <p:cNvPr id="3" name="Content Placeholder 2"/>
          <p:cNvSpPr>
            <a:spLocks noGrp="1"/>
          </p:cNvSpPr>
          <p:nvPr>
            <p:ph idx="1"/>
          </p:nvPr>
        </p:nvSpPr>
        <p:spPr>
          <a:noFill/>
          <a:ln w="38100">
            <a:noFill/>
          </a:ln>
          <a:effectLst/>
        </p:spPr>
        <p:style>
          <a:lnRef idx="3">
            <a:schemeClr val="lt1"/>
          </a:lnRef>
          <a:fillRef idx="1">
            <a:schemeClr val="accent3"/>
          </a:fillRef>
          <a:effectRef idx="1">
            <a:schemeClr val="accent3"/>
          </a:effectRef>
          <a:fontRef idx="minor">
            <a:schemeClr val="lt1"/>
          </a:fontRef>
        </p:style>
        <p:txBody>
          <a:bodyPr>
            <a:noAutofit/>
          </a:bodyPr>
          <a:lstStyle/>
          <a:p>
            <a:r>
              <a:rPr lang="en-US" dirty="0">
                <a:solidFill>
                  <a:srgbClr val="4C4C4C"/>
                </a:solidFill>
                <a:latin typeface="Arial" panose="020B0604020202020204" pitchFamily="34" charset="0"/>
                <a:cs typeface="Arial" panose="020B0604020202020204" pitchFamily="34" charset="0"/>
              </a:rPr>
              <a:t>Performance Requirements:</a:t>
            </a:r>
            <a:br>
              <a:rPr lang="en-US" sz="1600" dirty="0">
                <a:solidFill>
                  <a:srgbClr val="4C4C4C"/>
                </a:solidFill>
                <a:latin typeface="Arial" panose="020B0604020202020204" pitchFamily="34" charset="0"/>
                <a:cs typeface="Arial" panose="020B0604020202020204" pitchFamily="34" charset="0"/>
              </a:rPr>
            </a:br>
            <a:endParaRPr lang="en-US" sz="1600" dirty="0">
              <a:solidFill>
                <a:srgbClr val="4C4C4C"/>
              </a:solidFill>
              <a:latin typeface="Arial" panose="020B0604020202020204" pitchFamily="34" charset="0"/>
              <a:cs typeface="Arial" panose="020B0604020202020204" pitchFamily="34" charset="0"/>
            </a:endParaRPr>
          </a:p>
          <a:p>
            <a:pPr marL="800100" lvl="1" indent="-342900">
              <a:spcBef>
                <a:spcPts val="600"/>
              </a:spcBef>
              <a:buFont typeface="Wingdings" panose="05000000000000000000" pitchFamily="2" charset="2"/>
              <a:buChar char="Ø"/>
            </a:pPr>
            <a:r>
              <a:rPr lang="en-US" b="1" dirty="0">
                <a:solidFill>
                  <a:srgbClr val="00246A"/>
                </a:solidFill>
                <a:latin typeface="Arial" panose="020B0604020202020204" pitchFamily="34" charset="0"/>
                <a:cs typeface="Arial" panose="020B0604020202020204" pitchFamily="34" charset="0"/>
              </a:rPr>
              <a:t>Parking Brake </a:t>
            </a:r>
            <a:r>
              <a:rPr lang="en-US" dirty="0">
                <a:solidFill>
                  <a:srgbClr val="00246A"/>
                </a:solidFill>
                <a:latin typeface="Arial" panose="020B0604020202020204" pitchFamily="34" charset="0"/>
                <a:cs typeface="Arial" panose="020B0604020202020204" pitchFamily="34" charset="0"/>
              </a:rPr>
              <a:t>to address fall hazard</a:t>
            </a:r>
          </a:p>
          <a:p>
            <a:pPr marL="800100" lvl="1" indent="-342900">
              <a:spcBef>
                <a:spcPts val="600"/>
              </a:spcBef>
              <a:buFont typeface="Wingdings" panose="05000000000000000000" pitchFamily="2" charset="2"/>
              <a:buChar char="Ø"/>
            </a:pPr>
            <a:r>
              <a:rPr lang="en-US" b="1" dirty="0">
                <a:solidFill>
                  <a:srgbClr val="00246A"/>
                </a:solidFill>
                <a:latin typeface="Arial" panose="020B0604020202020204" pitchFamily="34" charset="0"/>
                <a:cs typeface="Arial" panose="020B0604020202020204" pitchFamily="34" charset="0"/>
              </a:rPr>
              <a:t>Static Load </a:t>
            </a:r>
            <a:r>
              <a:rPr lang="en-US" dirty="0">
                <a:solidFill>
                  <a:srgbClr val="00246A"/>
                </a:solidFill>
                <a:latin typeface="Arial" panose="020B0604020202020204" pitchFamily="34" charset="0"/>
                <a:cs typeface="Arial" panose="020B0604020202020204" pitchFamily="34" charset="0"/>
              </a:rPr>
              <a:t>to address tip overs and collapses</a:t>
            </a:r>
          </a:p>
          <a:p>
            <a:pPr marL="800100" lvl="1" indent="-342900">
              <a:spcBef>
                <a:spcPts val="600"/>
              </a:spcBef>
              <a:buFont typeface="Wingdings" panose="05000000000000000000" pitchFamily="2" charset="2"/>
              <a:buChar char="Ø"/>
            </a:pPr>
            <a:r>
              <a:rPr lang="en-US" b="1" dirty="0">
                <a:solidFill>
                  <a:srgbClr val="00246A"/>
                </a:solidFill>
                <a:latin typeface="Arial" panose="020B0604020202020204" pitchFamily="34" charset="0"/>
                <a:cs typeface="Arial" panose="020B0604020202020204" pitchFamily="34" charset="0"/>
              </a:rPr>
              <a:t>Stability </a:t>
            </a:r>
            <a:r>
              <a:rPr lang="en-US" dirty="0">
                <a:solidFill>
                  <a:srgbClr val="00246A"/>
                </a:solidFill>
                <a:latin typeface="Arial" panose="020B0604020202020204" pitchFamily="34" charset="0"/>
                <a:cs typeface="Arial" panose="020B0604020202020204" pitchFamily="34" charset="0"/>
              </a:rPr>
              <a:t>to address tip overs</a:t>
            </a:r>
          </a:p>
          <a:p>
            <a:pPr marL="800100" lvl="1" indent="-342900">
              <a:spcBef>
                <a:spcPts val="600"/>
              </a:spcBef>
              <a:buFont typeface="Wingdings" panose="05000000000000000000" pitchFamily="2" charset="2"/>
              <a:buChar char="Ø"/>
            </a:pPr>
            <a:r>
              <a:rPr lang="en-US" b="1" dirty="0">
                <a:solidFill>
                  <a:srgbClr val="00246A"/>
                </a:solidFill>
                <a:latin typeface="Arial" panose="020B0604020202020204" pitchFamily="34" charset="0"/>
                <a:cs typeface="Arial" panose="020B0604020202020204" pitchFamily="34" charset="0"/>
              </a:rPr>
              <a:t>Restraining System </a:t>
            </a:r>
            <a:r>
              <a:rPr lang="en-US" dirty="0">
                <a:solidFill>
                  <a:srgbClr val="00246A"/>
                </a:solidFill>
                <a:latin typeface="Arial" panose="020B0604020202020204" pitchFamily="34" charset="0"/>
                <a:cs typeface="Arial" panose="020B0604020202020204" pitchFamily="34" charset="0"/>
              </a:rPr>
              <a:t>to address fall hazard</a:t>
            </a:r>
          </a:p>
          <a:p>
            <a:pPr marL="800100" lvl="1" indent="-342900">
              <a:spcBef>
                <a:spcPts val="600"/>
              </a:spcBef>
              <a:buFont typeface="Wingdings" panose="05000000000000000000" pitchFamily="2" charset="2"/>
              <a:buChar char="Ø"/>
            </a:pPr>
            <a:r>
              <a:rPr lang="en-US" b="1" dirty="0">
                <a:solidFill>
                  <a:srgbClr val="00246A"/>
                </a:solidFill>
                <a:latin typeface="Arial" panose="020B0604020202020204" pitchFamily="34" charset="0"/>
                <a:cs typeface="Arial" panose="020B0604020202020204" pitchFamily="34" charset="0"/>
              </a:rPr>
              <a:t>Occupant Retention</a:t>
            </a:r>
            <a:r>
              <a:rPr lang="en-US" dirty="0">
                <a:solidFill>
                  <a:srgbClr val="00246A"/>
                </a:solidFill>
                <a:latin typeface="Arial" panose="020B0604020202020204" pitchFamily="34" charset="0"/>
                <a:cs typeface="Arial" panose="020B0604020202020204" pitchFamily="34" charset="0"/>
              </a:rPr>
              <a:t> for carriages and convertible carriages/strollers to address falls</a:t>
            </a:r>
          </a:p>
          <a:p>
            <a:pPr marL="800100" lvl="1" indent="-342900">
              <a:spcBef>
                <a:spcPts val="600"/>
              </a:spcBef>
              <a:buFont typeface="Wingdings" panose="05000000000000000000" pitchFamily="2" charset="2"/>
              <a:buChar char="Ø"/>
            </a:pPr>
            <a:r>
              <a:rPr lang="en-US" b="1" dirty="0">
                <a:solidFill>
                  <a:srgbClr val="00246A"/>
                </a:solidFill>
                <a:latin typeface="Arial" panose="020B0604020202020204" pitchFamily="34" charset="0"/>
                <a:cs typeface="Arial" panose="020B0604020202020204" pitchFamily="34" charset="0"/>
              </a:rPr>
              <a:t>Combination Unit of a Car Seat on a Stroller </a:t>
            </a:r>
            <a:r>
              <a:rPr lang="en-US" dirty="0">
                <a:solidFill>
                  <a:srgbClr val="00246A"/>
                </a:solidFill>
                <a:latin typeface="Arial" panose="020B0604020202020204" pitchFamily="34" charset="0"/>
                <a:cs typeface="Arial" panose="020B0604020202020204" pitchFamily="34" charset="0"/>
              </a:rPr>
              <a:t>to address falls, tip overs, and collapses</a:t>
            </a:r>
          </a:p>
        </p:txBody>
      </p:sp>
    </p:spTree>
    <p:extLst>
      <p:ext uri="{BB962C8B-B14F-4D97-AF65-F5344CB8AC3E}">
        <p14:creationId xmlns:p14="http://schemas.microsoft.com/office/powerpoint/2010/main" val="2348342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uFill>
                  <a:solidFill>
                    <a:srgbClr val="00B0F0"/>
                  </a:solidFill>
                </a:uFill>
                <a:cs typeface="Calibri" pitchFamily="34" charset="0"/>
              </a:rPr>
              <a:t>Testing Requirements (Physical &amp; Mechanical)</a:t>
            </a:r>
          </a:p>
        </p:txBody>
      </p:sp>
      <p:sp>
        <p:nvSpPr>
          <p:cNvPr id="3" name="Content Placeholder 2"/>
          <p:cNvSpPr>
            <a:spLocks noGrp="1"/>
          </p:cNvSpPr>
          <p:nvPr>
            <p:ph idx="1"/>
          </p:nvPr>
        </p:nvSpPr>
        <p:spPr>
          <a:noFill/>
          <a:ln w="38100">
            <a:noFill/>
          </a:ln>
          <a:effectLst/>
        </p:spPr>
        <p:style>
          <a:lnRef idx="3">
            <a:schemeClr val="lt1"/>
          </a:lnRef>
          <a:fillRef idx="1">
            <a:schemeClr val="accent3"/>
          </a:fillRef>
          <a:effectRef idx="1">
            <a:schemeClr val="accent3"/>
          </a:effectRef>
          <a:fontRef idx="minor">
            <a:schemeClr val="lt1"/>
          </a:fontRef>
        </p:style>
        <p:txBody>
          <a:bodyPr>
            <a:noAutofit/>
          </a:bodyPr>
          <a:lstStyle/>
          <a:p>
            <a:r>
              <a:rPr lang="en-US" sz="2800" dirty="0">
                <a:solidFill>
                  <a:srgbClr val="4C4C4C"/>
                </a:solidFill>
                <a:latin typeface="Arial" panose="020B0604020202020204" pitchFamily="34" charset="0"/>
                <a:cs typeface="Arial" panose="020B0604020202020204" pitchFamily="34" charset="0"/>
              </a:rPr>
              <a:t>Performance Requirements:</a:t>
            </a:r>
            <a:endParaRPr lang="en-US" sz="1200" dirty="0">
              <a:solidFill>
                <a:srgbClr val="4C4C4C"/>
              </a:solidFill>
              <a:latin typeface="Arial" panose="020B0604020202020204" pitchFamily="34" charset="0"/>
              <a:cs typeface="Arial" panose="020B0604020202020204" pitchFamily="34" charset="0"/>
            </a:endParaRPr>
          </a:p>
          <a:p>
            <a:endParaRPr lang="en-US" sz="1600" b="1" dirty="0">
              <a:solidFill>
                <a:srgbClr val="4C4C4C"/>
              </a:solidFill>
              <a:latin typeface="Arial" panose="020B0604020202020204" pitchFamily="34" charset="0"/>
              <a:cs typeface="Arial" panose="020B0604020202020204" pitchFamily="34" charset="0"/>
            </a:endParaRPr>
          </a:p>
          <a:p>
            <a:pPr marL="800100" lvl="1" indent="-342900">
              <a:spcBef>
                <a:spcPts val="600"/>
              </a:spcBef>
              <a:buFont typeface="Wingdings" panose="05000000000000000000" pitchFamily="2" charset="2"/>
              <a:buChar char="Ø"/>
            </a:pPr>
            <a:r>
              <a:rPr lang="en-US" b="1" dirty="0">
                <a:solidFill>
                  <a:srgbClr val="00246A"/>
                </a:solidFill>
                <a:latin typeface="Arial" panose="020B0604020202020204" pitchFamily="34" charset="0"/>
                <a:cs typeface="Arial" panose="020B0604020202020204" pitchFamily="34" charset="0"/>
              </a:rPr>
              <a:t>Impact Test</a:t>
            </a:r>
            <a:r>
              <a:rPr lang="en-US" dirty="0">
                <a:solidFill>
                  <a:srgbClr val="00246A"/>
                </a:solidFill>
                <a:latin typeface="Arial" panose="020B0604020202020204" pitchFamily="34" charset="0"/>
                <a:cs typeface="Arial" panose="020B0604020202020204" pitchFamily="34" charset="0"/>
              </a:rPr>
              <a:t> to address car seat detachment and to ensure product integrity</a:t>
            </a:r>
          </a:p>
          <a:p>
            <a:pPr marL="800100" lvl="1" indent="-342900">
              <a:spcBef>
                <a:spcPts val="600"/>
              </a:spcBef>
              <a:buFont typeface="Wingdings" panose="05000000000000000000" pitchFamily="2" charset="2"/>
              <a:buChar char="Ø"/>
            </a:pPr>
            <a:r>
              <a:rPr lang="en-US" b="1" dirty="0">
                <a:solidFill>
                  <a:srgbClr val="00246A"/>
                </a:solidFill>
                <a:latin typeface="Arial" panose="020B0604020202020204" pitchFamily="34" charset="0"/>
                <a:cs typeface="Arial" panose="020B0604020202020204" pitchFamily="34" charset="0"/>
              </a:rPr>
              <a:t>Passive Containment/Foot Opening </a:t>
            </a:r>
            <a:r>
              <a:rPr lang="en-US" dirty="0">
                <a:solidFill>
                  <a:srgbClr val="00246A"/>
                </a:solidFill>
                <a:latin typeface="Arial" panose="020B0604020202020204" pitchFamily="34" charset="0"/>
                <a:cs typeface="Arial" panose="020B0604020202020204" pitchFamily="34" charset="0"/>
              </a:rPr>
              <a:t>to address head and torso entrapment</a:t>
            </a:r>
          </a:p>
          <a:p>
            <a:pPr marL="800100" lvl="1" indent="-342900">
              <a:spcBef>
                <a:spcPts val="600"/>
              </a:spcBef>
              <a:buFont typeface="Wingdings" panose="05000000000000000000" pitchFamily="2" charset="2"/>
              <a:buChar char="Ø"/>
            </a:pPr>
            <a:r>
              <a:rPr lang="en-US" b="1" dirty="0">
                <a:solidFill>
                  <a:srgbClr val="00246A"/>
                </a:solidFill>
                <a:latin typeface="Arial" panose="020B0604020202020204" pitchFamily="34" charset="0"/>
                <a:cs typeface="Arial" panose="020B0604020202020204" pitchFamily="34" charset="0"/>
              </a:rPr>
              <a:t>Wheel and Swivel Assemblies Detachment </a:t>
            </a:r>
            <a:r>
              <a:rPr lang="en-US" dirty="0">
                <a:solidFill>
                  <a:srgbClr val="00246A"/>
                </a:solidFill>
                <a:latin typeface="Arial" panose="020B0604020202020204" pitchFamily="34" charset="0"/>
                <a:cs typeface="Arial" panose="020B0604020202020204" pitchFamily="34" charset="0"/>
              </a:rPr>
              <a:t>to address falls and tip overs</a:t>
            </a:r>
          </a:p>
          <a:p>
            <a:pPr marL="800100" lvl="1" indent="-342900">
              <a:spcBef>
                <a:spcPts val="600"/>
              </a:spcBef>
              <a:buFont typeface="Wingdings" panose="05000000000000000000" pitchFamily="2" charset="2"/>
              <a:buChar char="Ø"/>
            </a:pPr>
            <a:r>
              <a:rPr lang="en-US" b="1" dirty="0">
                <a:solidFill>
                  <a:srgbClr val="00246A"/>
                </a:solidFill>
                <a:latin typeface="Arial" panose="020B0604020202020204" pitchFamily="34" charset="0"/>
                <a:cs typeface="Arial" panose="020B0604020202020204" pitchFamily="34" charset="0"/>
              </a:rPr>
              <a:t>Car Seat on a Stroller or Convertible Carriage/Stroller Test </a:t>
            </a:r>
            <a:r>
              <a:rPr lang="en-US" dirty="0">
                <a:solidFill>
                  <a:srgbClr val="00246A"/>
                </a:solidFill>
                <a:latin typeface="Arial" panose="020B0604020202020204" pitchFamily="34" charset="0"/>
                <a:cs typeface="Arial" panose="020B0604020202020204" pitchFamily="34" charset="0"/>
              </a:rPr>
              <a:t>to address head entrapment</a:t>
            </a:r>
          </a:p>
          <a:p>
            <a:pPr marL="800100" lvl="1" indent="-342900">
              <a:spcBef>
                <a:spcPts val="600"/>
              </a:spcBef>
              <a:buFont typeface="Wingdings" panose="05000000000000000000" pitchFamily="2" charset="2"/>
              <a:buChar char="Ø"/>
            </a:pPr>
            <a:r>
              <a:rPr lang="en-US" b="1" dirty="0">
                <a:solidFill>
                  <a:srgbClr val="00246A"/>
                </a:solidFill>
                <a:latin typeface="Arial" panose="020B0604020202020204" pitchFamily="34" charset="0"/>
                <a:cs typeface="Arial" panose="020B0604020202020204" pitchFamily="34" charset="0"/>
              </a:rPr>
              <a:t>Tray/Grab Bar </a:t>
            </a:r>
            <a:r>
              <a:rPr lang="en-US" dirty="0">
                <a:solidFill>
                  <a:srgbClr val="00246A"/>
                </a:solidFill>
                <a:latin typeface="Arial" panose="020B0604020202020204" pitchFamily="34" charset="0"/>
                <a:cs typeface="Arial" panose="020B0604020202020204" pitchFamily="34" charset="0"/>
              </a:rPr>
              <a:t>must have a protective covering</a:t>
            </a:r>
          </a:p>
        </p:txBody>
      </p:sp>
    </p:spTree>
    <p:extLst>
      <p:ext uri="{BB962C8B-B14F-4D97-AF65-F5344CB8AC3E}">
        <p14:creationId xmlns:p14="http://schemas.microsoft.com/office/powerpoint/2010/main" val="2048600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213717"/>
            <a:ext cx="9067800" cy="1143000"/>
          </a:xfrm>
        </p:spPr>
        <p:txBody>
          <a:bodyPr>
            <a:noAutofit/>
          </a:bodyPr>
          <a:lstStyle/>
          <a:p>
            <a:r>
              <a:rPr lang="en-US" dirty="0">
                <a:uFill>
                  <a:solidFill>
                    <a:srgbClr val="00B0F0"/>
                  </a:solidFill>
                </a:uFill>
                <a:cs typeface="Calibri" pitchFamily="34" charset="0"/>
              </a:rPr>
              <a:t>Product Hazards </a:t>
            </a:r>
          </a:p>
        </p:txBody>
      </p:sp>
      <p:sp>
        <p:nvSpPr>
          <p:cNvPr id="3" name="Content Placeholder 2"/>
          <p:cNvSpPr>
            <a:spLocks noGrp="1"/>
          </p:cNvSpPr>
          <p:nvPr>
            <p:ph idx="1"/>
          </p:nvPr>
        </p:nvSpPr>
        <p:spPr>
          <a:xfrm>
            <a:off x="1981200" y="1219200"/>
            <a:ext cx="8458200" cy="5181600"/>
          </a:xfrm>
          <a:noFill/>
          <a:ln w="38100">
            <a:solidFill>
              <a:srgbClr val="002060"/>
            </a:solidFill>
          </a:ln>
          <a:effectLst/>
        </p:spPr>
        <p:style>
          <a:lnRef idx="3">
            <a:schemeClr val="lt1"/>
          </a:lnRef>
          <a:fillRef idx="1">
            <a:schemeClr val="accent3"/>
          </a:fillRef>
          <a:effectRef idx="1">
            <a:schemeClr val="accent3"/>
          </a:effectRef>
          <a:fontRef idx="minor">
            <a:schemeClr val="lt1"/>
          </a:fontRef>
        </p:style>
        <p:txBody>
          <a:bodyPr>
            <a:noAutofit/>
          </a:bodyPr>
          <a:lstStyle/>
          <a:p>
            <a:pPr>
              <a:buFont typeface="Wingdings" panose="05000000000000000000" pitchFamily="2" charset="2"/>
              <a:buChar char="v"/>
            </a:pPr>
            <a:endParaRPr lang="en-US" b="1" dirty="0">
              <a:solidFill>
                <a:srgbClr val="00246A"/>
              </a:solidFill>
              <a:latin typeface="Calibri" panose="020F0502020204030204" pitchFamily="34" charset="0"/>
            </a:endParaRPr>
          </a:p>
          <a:p>
            <a:endParaRPr lang="en-US" b="1" dirty="0">
              <a:solidFill>
                <a:srgbClr val="00246A"/>
              </a:solidFill>
              <a:latin typeface="Calibri" panose="020F0502020204030204" pitchFamily="34" charset="0"/>
            </a:endParaRPr>
          </a:p>
          <a:p>
            <a:pPr>
              <a:buFont typeface="Wingdings" panose="05000000000000000000" pitchFamily="2" charset="2"/>
              <a:buChar char="v"/>
            </a:pPr>
            <a:endParaRPr lang="en-US" b="1" dirty="0">
              <a:solidFill>
                <a:srgbClr val="00246A"/>
              </a:solidFill>
              <a:latin typeface="Calibri" panose="020F0502020204030204" pitchFamily="34" charset="0"/>
            </a:endParaRPr>
          </a:p>
          <a:p>
            <a:pPr>
              <a:buFont typeface="Wingdings" panose="05000000000000000000" pitchFamily="2" charset="2"/>
              <a:buChar char="v"/>
            </a:pPr>
            <a:endParaRPr lang="en-US" b="1" dirty="0">
              <a:solidFill>
                <a:srgbClr val="00246A"/>
              </a:solidFill>
              <a:latin typeface="Calibri" panose="020F0502020204030204" pitchFamily="34" charset="0"/>
            </a:endParaRPr>
          </a:p>
          <a:p>
            <a:endParaRPr lang="en-US" sz="1400" dirty="0">
              <a:solidFill>
                <a:srgbClr val="00246A"/>
              </a:solidFill>
              <a:latin typeface="Calibri" panose="020F0502020204030204"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l="29460" t="15050" r="30898"/>
          <a:stretch>
            <a:fillRect/>
          </a:stretch>
        </p:blipFill>
        <p:spPr bwMode="auto">
          <a:xfrm>
            <a:off x="2743200" y="1949412"/>
            <a:ext cx="1981200" cy="286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09800" y="1447800"/>
            <a:ext cx="3276600" cy="523220"/>
          </a:xfrm>
          <a:prstGeom prst="rect">
            <a:avLst/>
          </a:prstGeom>
          <a:noFill/>
        </p:spPr>
        <p:txBody>
          <a:bodyPr wrap="square" rtlCol="0">
            <a:spAutoFit/>
          </a:bodyPr>
          <a:lstStyle/>
          <a:p>
            <a:pPr marL="457200" indent="-457200">
              <a:buFont typeface="Wingdings" panose="05000000000000000000" pitchFamily="2" charset="2"/>
              <a:buChar char="v"/>
            </a:pPr>
            <a:r>
              <a:rPr lang="en-US" sz="2800" b="1" dirty="0">
                <a:solidFill>
                  <a:srgbClr val="00246A"/>
                </a:solidFill>
                <a:latin typeface="Calibri" panose="020F0502020204030204" pitchFamily="34" charset="0"/>
              </a:rPr>
              <a:t>Collapsed Stroller</a:t>
            </a:r>
          </a:p>
        </p:txBody>
      </p:sp>
      <p:sp>
        <p:nvSpPr>
          <p:cNvPr id="6" name="TextBox 5"/>
          <p:cNvSpPr txBox="1"/>
          <p:nvPr/>
        </p:nvSpPr>
        <p:spPr>
          <a:xfrm>
            <a:off x="2286000" y="5004138"/>
            <a:ext cx="3200400" cy="1015663"/>
          </a:xfrm>
          <a:prstGeom prst="rect">
            <a:avLst/>
          </a:prstGeom>
          <a:noFill/>
        </p:spPr>
        <p:txBody>
          <a:bodyPr wrap="square" rtlCol="0">
            <a:spAutoFit/>
          </a:bodyPr>
          <a:lstStyle/>
          <a:p>
            <a:pPr algn="ctr"/>
            <a:r>
              <a:rPr lang="en-US" sz="2000" dirty="0">
                <a:solidFill>
                  <a:srgbClr val="00246A"/>
                </a:solidFill>
                <a:latin typeface="Calibri" panose="020F0502020204030204" pitchFamily="34" charset="0"/>
              </a:rPr>
              <a:t>Latching Mechanisms Testing required for prevention of unintentional folding. </a:t>
            </a:r>
          </a:p>
        </p:txBody>
      </p:sp>
      <p:grpSp>
        <p:nvGrpSpPr>
          <p:cNvPr id="13" name="Group 9"/>
          <p:cNvGrpSpPr>
            <a:grpSpLocks/>
          </p:cNvGrpSpPr>
          <p:nvPr/>
        </p:nvGrpSpPr>
        <p:grpSpPr bwMode="auto">
          <a:xfrm>
            <a:off x="6172200" y="1994832"/>
            <a:ext cx="3429794" cy="2577168"/>
            <a:chOff x="4894750" y="1228436"/>
            <a:chExt cx="3043237" cy="2043401"/>
          </a:xfrm>
        </p:grpSpPr>
        <p:pic>
          <p:nvPicPr>
            <p:cNvPr id="14" name="Picture 12"/>
            <p:cNvPicPr>
              <a:picLocks noChangeAspect="1" noChangeArrowheads="1"/>
            </p:cNvPicPr>
            <p:nvPr/>
          </p:nvPicPr>
          <p:blipFill>
            <a:blip r:embed="rId4">
              <a:extLst>
                <a:ext uri="{28A0092B-C50C-407E-A947-70E740481C1C}">
                  <a14:useLocalDpi xmlns:a14="http://schemas.microsoft.com/office/drawing/2010/main" val="0"/>
                </a:ext>
              </a:extLst>
            </a:blip>
            <a:srcRect l="20644" t="56311" r="55966" b="15755"/>
            <a:stretch>
              <a:fillRect/>
            </a:stretch>
          </p:blipFill>
          <p:spPr bwMode="auto">
            <a:xfrm>
              <a:off x="4894750" y="1228436"/>
              <a:ext cx="3043237" cy="2043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Freeform 14"/>
            <p:cNvSpPr/>
            <p:nvPr/>
          </p:nvSpPr>
          <p:spPr>
            <a:xfrm>
              <a:off x="6144116" y="2372167"/>
              <a:ext cx="54626" cy="220132"/>
            </a:xfrm>
            <a:custGeom>
              <a:avLst/>
              <a:gdLst>
                <a:gd name="connsiteX0" fmla="*/ 28059 w 54381"/>
                <a:gd name="connsiteY0" fmla="*/ 0 h 221621"/>
                <a:gd name="connsiteX1" fmla="*/ 42347 w 54381"/>
                <a:gd name="connsiteY1" fmla="*/ 19050 h 221621"/>
                <a:gd name="connsiteX2" fmla="*/ 51872 w 54381"/>
                <a:gd name="connsiteY2" fmla="*/ 33338 h 221621"/>
                <a:gd name="connsiteX3" fmla="*/ 47109 w 54381"/>
                <a:gd name="connsiteY3" fmla="*/ 47625 h 221621"/>
                <a:gd name="connsiteX4" fmla="*/ 32822 w 54381"/>
                <a:gd name="connsiteY4" fmla="*/ 85725 h 221621"/>
                <a:gd name="connsiteX5" fmla="*/ 18534 w 54381"/>
                <a:gd name="connsiteY5" fmla="*/ 90488 h 221621"/>
                <a:gd name="connsiteX6" fmla="*/ 13772 w 54381"/>
                <a:gd name="connsiteY6" fmla="*/ 219075 h 221621"/>
                <a:gd name="connsiteX7" fmla="*/ 18534 w 54381"/>
                <a:gd name="connsiteY7" fmla="*/ 180975 h 221621"/>
                <a:gd name="connsiteX8" fmla="*/ 28059 w 54381"/>
                <a:gd name="connsiteY8" fmla="*/ 152400 h 221621"/>
                <a:gd name="connsiteX9" fmla="*/ 32822 w 54381"/>
                <a:gd name="connsiteY9" fmla="*/ 133350 h 221621"/>
                <a:gd name="connsiteX10" fmla="*/ 37584 w 54381"/>
                <a:gd name="connsiteY10" fmla="*/ 109538 h 221621"/>
                <a:gd name="connsiteX11" fmla="*/ 42347 w 54381"/>
                <a:gd name="connsiteY11" fmla="*/ 95250 h 221621"/>
                <a:gd name="connsiteX12" fmla="*/ 37584 w 54381"/>
                <a:gd name="connsiteY12" fmla="*/ 52388 h 221621"/>
                <a:gd name="connsiteX13" fmla="*/ 28059 w 54381"/>
                <a:gd name="connsiteY13" fmla="*/ 80963 h 221621"/>
                <a:gd name="connsiteX14" fmla="*/ 23297 w 54381"/>
                <a:gd name="connsiteY14" fmla="*/ 95250 h 221621"/>
                <a:gd name="connsiteX15" fmla="*/ 18534 w 54381"/>
                <a:gd name="connsiteY15" fmla="*/ 109538 h 221621"/>
                <a:gd name="connsiteX16" fmla="*/ 13772 w 54381"/>
                <a:gd name="connsiteY16" fmla="*/ 166688 h 22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381" h="221621">
                  <a:moveTo>
                    <a:pt x="28059" y="0"/>
                  </a:moveTo>
                  <a:cubicBezTo>
                    <a:pt x="77306" y="9850"/>
                    <a:pt x="42347" y="-4776"/>
                    <a:pt x="42347" y="19050"/>
                  </a:cubicBezTo>
                  <a:cubicBezTo>
                    <a:pt x="42347" y="24774"/>
                    <a:pt x="48697" y="28575"/>
                    <a:pt x="51872" y="33338"/>
                  </a:cubicBezTo>
                  <a:cubicBezTo>
                    <a:pt x="50284" y="38100"/>
                    <a:pt x="48327" y="42755"/>
                    <a:pt x="47109" y="47625"/>
                  </a:cubicBezTo>
                  <a:cubicBezTo>
                    <a:pt x="43720" y="61180"/>
                    <a:pt x="45073" y="75925"/>
                    <a:pt x="32822" y="85725"/>
                  </a:cubicBezTo>
                  <a:cubicBezTo>
                    <a:pt x="28902" y="88861"/>
                    <a:pt x="23297" y="88900"/>
                    <a:pt x="18534" y="90488"/>
                  </a:cubicBezTo>
                  <a:cubicBezTo>
                    <a:pt x="-10880" y="134607"/>
                    <a:pt x="349" y="111689"/>
                    <a:pt x="13772" y="219075"/>
                  </a:cubicBezTo>
                  <a:cubicBezTo>
                    <a:pt x="15359" y="231775"/>
                    <a:pt x="15852" y="193490"/>
                    <a:pt x="18534" y="180975"/>
                  </a:cubicBezTo>
                  <a:cubicBezTo>
                    <a:pt x="20638" y="171158"/>
                    <a:pt x="25624" y="162140"/>
                    <a:pt x="28059" y="152400"/>
                  </a:cubicBezTo>
                  <a:cubicBezTo>
                    <a:pt x="29647" y="146050"/>
                    <a:pt x="31402" y="139740"/>
                    <a:pt x="32822" y="133350"/>
                  </a:cubicBezTo>
                  <a:cubicBezTo>
                    <a:pt x="34578" y="125448"/>
                    <a:pt x="35621" y="117391"/>
                    <a:pt x="37584" y="109538"/>
                  </a:cubicBezTo>
                  <a:cubicBezTo>
                    <a:pt x="38802" y="104668"/>
                    <a:pt x="40759" y="100013"/>
                    <a:pt x="42347" y="95250"/>
                  </a:cubicBezTo>
                  <a:cubicBezTo>
                    <a:pt x="40759" y="80963"/>
                    <a:pt x="47749" y="62552"/>
                    <a:pt x="37584" y="52388"/>
                  </a:cubicBezTo>
                  <a:cubicBezTo>
                    <a:pt x="30484" y="45289"/>
                    <a:pt x="31234" y="71438"/>
                    <a:pt x="28059" y="80963"/>
                  </a:cubicBezTo>
                  <a:lnTo>
                    <a:pt x="23297" y="95250"/>
                  </a:lnTo>
                  <a:lnTo>
                    <a:pt x="18534" y="109538"/>
                  </a:lnTo>
                  <a:cubicBezTo>
                    <a:pt x="12206" y="147508"/>
                    <a:pt x="13772" y="128457"/>
                    <a:pt x="13772" y="166688"/>
                  </a:cubicBezTo>
                </a:path>
              </a:pathLst>
            </a:custGeom>
            <a:noFill/>
            <a:ln>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6" name="TextBox 15"/>
          <p:cNvSpPr txBox="1"/>
          <p:nvPr/>
        </p:nvSpPr>
        <p:spPr>
          <a:xfrm>
            <a:off x="5638800" y="1447800"/>
            <a:ext cx="4495800" cy="523220"/>
          </a:xfrm>
          <a:prstGeom prst="rect">
            <a:avLst/>
          </a:prstGeom>
          <a:noFill/>
        </p:spPr>
        <p:txBody>
          <a:bodyPr wrap="square" rtlCol="0">
            <a:spAutoFit/>
          </a:bodyPr>
          <a:lstStyle/>
          <a:p>
            <a:pPr marL="457200" indent="-457200">
              <a:buFont typeface="Wingdings" panose="05000000000000000000" pitchFamily="2" charset="2"/>
              <a:buChar char="v"/>
            </a:pPr>
            <a:r>
              <a:rPr lang="en-US" sz="2800" b="1" dirty="0">
                <a:solidFill>
                  <a:srgbClr val="00246A"/>
                </a:solidFill>
                <a:latin typeface="Calibri" panose="020F0502020204030204" pitchFamily="34" charset="0"/>
              </a:rPr>
              <a:t>Wheel Issues/Fall Hazard</a:t>
            </a:r>
          </a:p>
        </p:txBody>
      </p:sp>
      <p:sp>
        <p:nvSpPr>
          <p:cNvPr id="17" name="TextBox 16"/>
          <p:cNvSpPr txBox="1"/>
          <p:nvPr/>
        </p:nvSpPr>
        <p:spPr>
          <a:xfrm>
            <a:off x="5715000" y="4508718"/>
            <a:ext cx="4381500" cy="1815882"/>
          </a:xfrm>
          <a:prstGeom prst="rect">
            <a:avLst/>
          </a:prstGeom>
          <a:noFill/>
        </p:spPr>
        <p:txBody>
          <a:bodyPr wrap="square" rtlCol="0">
            <a:spAutoFit/>
          </a:bodyPr>
          <a:lstStyle/>
          <a:p>
            <a:pPr algn="ctr"/>
            <a:r>
              <a:rPr lang="en-US" sz="2000" dirty="0">
                <a:solidFill>
                  <a:srgbClr val="00246A"/>
                </a:solidFill>
                <a:latin typeface="Calibri" panose="020F0502020204030204" pitchFamily="34" charset="0"/>
              </a:rPr>
              <a:t>Wheel and Swivel Assemblies Detachment Testing required.</a:t>
            </a:r>
          </a:p>
          <a:p>
            <a:pPr algn="ctr"/>
            <a:endParaRPr lang="en-US" sz="1200" dirty="0">
              <a:solidFill>
                <a:srgbClr val="00246A"/>
              </a:solidFill>
              <a:latin typeface="Calibri" panose="020F0502020204030204" pitchFamily="34" charset="0"/>
            </a:endParaRPr>
          </a:p>
          <a:p>
            <a:pPr algn="ctr"/>
            <a:r>
              <a:rPr lang="en-US" sz="2000" dirty="0">
                <a:solidFill>
                  <a:srgbClr val="00246A"/>
                </a:solidFill>
                <a:latin typeface="Calibri" panose="020F0502020204030204" pitchFamily="34" charset="0"/>
              </a:rPr>
              <a:t>Warning Label Requirement on Jogging Strollers to LOCK front swivel wheel (where equipped) before jogging.</a:t>
            </a:r>
          </a:p>
        </p:txBody>
      </p:sp>
      <p:sp>
        <p:nvSpPr>
          <p:cNvPr id="18" name="TextBox 17"/>
          <p:cNvSpPr txBox="1"/>
          <p:nvPr/>
        </p:nvSpPr>
        <p:spPr>
          <a:xfrm>
            <a:off x="2057400" y="6110884"/>
            <a:ext cx="8001000" cy="276999"/>
          </a:xfrm>
          <a:prstGeom prst="rect">
            <a:avLst/>
          </a:prstGeom>
          <a:noFill/>
        </p:spPr>
        <p:txBody>
          <a:bodyPr wrap="square" rtlCol="0">
            <a:spAutoFit/>
          </a:bodyPr>
          <a:lstStyle/>
          <a:p>
            <a:r>
              <a:rPr lang="en-US" sz="1200" dirty="0">
                <a:solidFill>
                  <a:srgbClr val="00246A"/>
                </a:solidFill>
                <a:latin typeface="Calibri" panose="020F0502020204030204" pitchFamily="34" charset="0"/>
              </a:rPr>
              <a:t>*Photos are for illustration purposes only. </a:t>
            </a:r>
          </a:p>
        </p:txBody>
      </p:sp>
    </p:spTree>
    <p:extLst>
      <p:ext uri="{BB962C8B-B14F-4D97-AF65-F5344CB8AC3E}">
        <p14:creationId xmlns:p14="http://schemas.microsoft.com/office/powerpoint/2010/main" val="4048233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uFill>
                  <a:solidFill>
                    <a:srgbClr val="00B0F0"/>
                  </a:solidFill>
                </a:uFill>
                <a:cs typeface="Calibri" pitchFamily="34" charset="0"/>
              </a:rPr>
              <a:t>Product Hazards </a:t>
            </a:r>
          </a:p>
        </p:txBody>
      </p:sp>
      <p:sp>
        <p:nvSpPr>
          <p:cNvPr id="3" name="Content Placeholder 2"/>
          <p:cNvSpPr>
            <a:spLocks noGrp="1"/>
          </p:cNvSpPr>
          <p:nvPr>
            <p:ph idx="4294967295"/>
          </p:nvPr>
        </p:nvSpPr>
        <p:spPr>
          <a:xfrm>
            <a:off x="1946672" y="1305169"/>
            <a:ext cx="8458200" cy="5181600"/>
          </a:xfrm>
          <a:noFill/>
          <a:ln w="38100">
            <a:solidFill>
              <a:srgbClr val="002060"/>
            </a:solidFill>
          </a:ln>
          <a:effectLst/>
        </p:spPr>
        <p:style>
          <a:lnRef idx="3">
            <a:schemeClr val="lt1"/>
          </a:lnRef>
          <a:fillRef idx="1">
            <a:schemeClr val="accent3"/>
          </a:fillRef>
          <a:effectRef idx="1">
            <a:schemeClr val="accent3"/>
          </a:effectRef>
          <a:fontRef idx="minor">
            <a:schemeClr val="lt1"/>
          </a:fontRef>
        </p:style>
        <p:txBody>
          <a:bodyPr>
            <a:noAutofit/>
          </a:bodyPr>
          <a:lstStyle/>
          <a:p>
            <a:pPr>
              <a:buFont typeface="Wingdings" panose="05000000000000000000" pitchFamily="2" charset="2"/>
              <a:buChar char="v"/>
            </a:pPr>
            <a:endParaRPr lang="en-US" b="1" dirty="0">
              <a:solidFill>
                <a:srgbClr val="00246A"/>
              </a:solidFill>
              <a:latin typeface="Calibri" panose="020F0502020204030204" pitchFamily="34" charset="0"/>
            </a:endParaRPr>
          </a:p>
          <a:p>
            <a:endParaRPr lang="en-US" b="1" dirty="0">
              <a:solidFill>
                <a:srgbClr val="00246A"/>
              </a:solidFill>
              <a:latin typeface="Calibri" panose="020F0502020204030204" pitchFamily="34" charset="0"/>
            </a:endParaRPr>
          </a:p>
          <a:p>
            <a:pPr>
              <a:buFont typeface="Wingdings" panose="05000000000000000000" pitchFamily="2" charset="2"/>
              <a:buChar char="v"/>
            </a:pPr>
            <a:endParaRPr lang="en-US" b="1" dirty="0">
              <a:solidFill>
                <a:srgbClr val="00246A"/>
              </a:solidFill>
              <a:latin typeface="Calibri" panose="020F0502020204030204" pitchFamily="34" charset="0"/>
            </a:endParaRPr>
          </a:p>
          <a:p>
            <a:pPr>
              <a:buFont typeface="Wingdings" panose="05000000000000000000" pitchFamily="2" charset="2"/>
              <a:buChar char="v"/>
            </a:pPr>
            <a:endParaRPr lang="en-US" b="1" dirty="0">
              <a:solidFill>
                <a:srgbClr val="00246A"/>
              </a:solidFill>
              <a:latin typeface="Calibri" panose="020F0502020204030204" pitchFamily="34" charset="0"/>
            </a:endParaRPr>
          </a:p>
          <a:p>
            <a:endParaRPr lang="en-US" sz="1400" dirty="0">
              <a:solidFill>
                <a:srgbClr val="00246A"/>
              </a:solidFill>
              <a:latin typeface="Calibri" panose="020F0502020204030204" pitchFamily="34" charset="0"/>
            </a:endParaRPr>
          </a:p>
        </p:txBody>
      </p:sp>
      <p:sp>
        <p:nvSpPr>
          <p:cNvPr id="5" name="TextBox 4"/>
          <p:cNvSpPr txBox="1"/>
          <p:nvPr/>
        </p:nvSpPr>
        <p:spPr>
          <a:xfrm>
            <a:off x="2064544" y="1371600"/>
            <a:ext cx="8451056" cy="523220"/>
          </a:xfrm>
          <a:prstGeom prst="rect">
            <a:avLst/>
          </a:prstGeom>
          <a:noFill/>
        </p:spPr>
        <p:txBody>
          <a:bodyPr wrap="square" rtlCol="0">
            <a:spAutoFit/>
          </a:bodyPr>
          <a:lstStyle/>
          <a:p>
            <a:r>
              <a:rPr lang="en-US" sz="2800" b="1" dirty="0">
                <a:solidFill>
                  <a:srgbClr val="00246A"/>
                </a:solidFill>
                <a:latin typeface="Calibri" panose="020F0502020204030204" pitchFamily="34" charset="0"/>
              </a:rPr>
              <a:t> Pinch Points (shown on Frame, Hinges, and Canopy)</a:t>
            </a:r>
          </a:p>
        </p:txBody>
      </p:sp>
      <p:sp>
        <p:nvSpPr>
          <p:cNvPr id="6" name="TextBox 5"/>
          <p:cNvSpPr txBox="1"/>
          <p:nvPr/>
        </p:nvSpPr>
        <p:spPr>
          <a:xfrm>
            <a:off x="2369344" y="4807804"/>
            <a:ext cx="7612857" cy="830997"/>
          </a:xfrm>
          <a:prstGeom prst="rect">
            <a:avLst/>
          </a:prstGeom>
          <a:noFill/>
        </p:spPr>
        <p:txBody>
          <a:bodyPr wrap="square" rtlCol="0">
            <a:spAutoFit/>
          </a:bodyPr>
          <a:lstStyle/>
          <a:p>
            <a:r>
              <a:rPr lang="en-US" sz="2400" dirty="0">
                <a:solidFill>
                  <a:srgbClr val="00246A"/>
                </a:solidFill>
                <a:latin typeface="Arial" panose="020B0604020202020204" pitchFamily="34" charset="0"/>
                <a:cs typeface="Arial" panose="020B0604020202020204" pitchFamily="34" charset="0"/>
              </a:rPr>
              <a:t>Scissoring, Shearing, and Pinching testing required using test probes of specified diameter. </a:t>
            </a:r>
          </a:p>
        </p:txBody>
      </p:sp>
      <p:grpSp>
        <p:nvGrpSpPr>
          <p:cNvPr id="18" name="Group 11"/>
          <p:cNvGrpSpPr>
            <a:grpSpLocks/>
          </p:cNvGrpSpPr>
          <p:nvPr/>
        </p:nvGrpSpPr>
        <p:grpSpPr bwMode="auto">
          <a:xfrm>
            <a:off x="4975648" y="1971020"/>
            <a:ext cx="2648313" cy="2608182"/>
            <a:chOff x="2552700" y="1866900"/>
            <a:chExt cx="4038600" cy="3124200"/>
          </a:xfrm>
        </p:grpSpPr>
        <p:pic>
          <p:nvPicPr>
            <p:cNvPr id="19"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700" y="1866900"/>
              <a:ext cx="40386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6"/>
            <p:cNvPicPr>
              <a:picLocks noChangeAspect="1" noChangeArrowheads="1"/>
            </p:cNvPicPr>
            <p:nvPr/>
          </p:nvPicPr>
          <p:blipFill>
            <a:blip r:embed="rId4">
              <a:extLst>
                <a:ext uri="{28A0092B-C50C-407E-A947-70E740481C1C}">
                  <a14:useLocalDpi xmlns:a14="http://schemas.microsoft.com/office/drawing/2010/main" val="0"/>
                </a:ext>
              </a:extLst>
            </a:blip>
            <a:srcRect l="79720" r="6895"/>
            <a:stretch>
              <a:fillRect/>
            </a:stretch>
          </p:blipFill>
          <p:spPr bwMode="auto">
            <a:xfrm rot="3768001">
              <a:off x="5581102" y="2737272"/>
              <a:ext cx="432349"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2"/>
          <p:cNvGrpSpPr>
            <a:grpSpLocks/>
          </p:cNvGrpSpPr>
          <p:nvPr/>
        </p:nvGrpSpPr>
        <p:grpSpPr bwMode="auto">
          <a:xfrm>
            <a:off x="2286000" y="2043074"/>
            <a:ext cx="2438400" cy="2536129"/>
            <a:chOff x="990601" y="3211858"/>
            <a:chExt cx="3733800" cy="2799393"/>
          </a:xfrm>
        </p:grpSpPr>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1" y="3211858"/>
              <a:ext cx="3733800" cy="2799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Flowchart: Manual Input 22"/>
            <p:cNvSpPr/>
            <p:nvPr/>
          </p:nvSpPr>
          <p:spPr>
            <a:xfrm rot="15861748" flipH="1">
              <a:off x="3787404" y="4043685"/>
              <a:ext cx="275246" cy="1598748"/>
            </a:xfrm>
            <a:prstGeom prst="flowChartManualInput">
              <a:avLst/>
            </a:prstGeom>
            <a:solidFill>
              <a:srgbClr val="5E5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24" name="Group 6"/>
          <p:cNvGrpSpPr>
            <a:grpSpLocks/>
          </p:cNvGrpSpPr>
          <p:nvPr/>
        </p:nvGrpSpPr>
        <p:grpSpPr bwMode="auto">
          <a:xfrm>
            <a:off x="7696200" y="1981201"/>
            <a:ext cx="2438400" cy="2536127"/>
            <a:chOff x="762000" y="609600"/>
            <a:chExt cx="7539264" cy="8010525"/>
          </a:xfrm>
        </p:grpSpPr>
        <p:pic>
          <p:nvPicPr>
            <p:cNvPr id="2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609600"/>
              <a:ext cx="7524750"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2590799"/>
              <a:ext cx="7524749" cy="200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4600575"/>
              <a:ext cx="7524750"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6514" y="6610350"/>
              <a:ext cx="7524750"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 name="TextBox 28"/>
          <p:cNvSpPr txBox="1"/>
          <p:nvPr/>
        </p:nvSpPr>
        <p:spPr>
          <a:xfrm>
            <a:off x="2057400" y="6096001"/>
            <a:ext cx="8001000" cy="276999"/>
          </a:xfrm>
          <a:prstGeom prst="rect">
            <a:avLst/>
          </a:prstGeom>
          <a:noFill/>
        </p:spPr>
        <p:txBody>
          <a:bodyPr wrap="square" rtlCol="0">
            <a:spAutoFit/>
          </a:bodyPr>
          <a:lstStyle/>
          <a:p>
            <a:r>
              <a:rPr lang="en-US" sz="1200" dirty="0">
                <a:solidFill>
                  <a:srgbClr val="00246A"/>
                </a:solidFill>
                <a:latin typeface="Calibri" panose="020F0502020204030204" pitchFamily="34" charset="0"/>
              </a:rPr>
              <a:t>*Photos are for illustration purposes only. </a:t>
            </a:r>
          </a:p>
        </p:txBody>
      </p:sp>
    </p:spTree>
    <p:extLst>
      <p:ext uri="{BB962C8B-B14F-4D97-AF65-F5344CB8AC3E}">
        <p14:creationId xmlns:p14="http://schemas.microsoft.com/office/powerpoint/2010/main" val="1279592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Biographies</a:t>
            </a:r>
          </a:p>
        </p:txBody>
      </p:sp>
      <p:sp>
        <p:nvSpPr>
          <p:cNvPr id="8" name="Content Placeholder 7"/>
          <p:cNvSpPr>
            <a:spLocks noGrp="1"/>
          </p:cNvSpPr>
          <p:nvPr>
            <p:ph idx="1"/>
          </p:nvPr>
        </p:nvSpPr>
        <p:spPr>
          <a:xfrm>
            <a:off x="406399" y="2704392"/>
            <a:ext cx="11465169" cy="2325512"/>
          </a:xfrm>
        </p:spPr>
        <p:txBody>
          <a:bodyPr>
            <a:normAutofit/>
          </a:bodyPr>
          <a:lstStyle/>
          <a:p>
            <a:r>
              <a:rPr lang="en-US" sz="1400" dirty="0"/>
              <a:t>Sylvia Chen is Program Manager for East Asia and Pacific at the U.S. Consumer Product Safety Commission (CPSC). In that role, she is responsible for managing the Commission’s bilateral and multi-lateral programs related to consumer product safety in Australia, Japan, Korea, Taiwan and New Zealand. She also supports the CPSC’s work with China. Since she joined the CPSC in 2008, Sylvia has been working with product safety regulators, industry organizations, manufacturers, exporters, buyers and other sourcing professionals to provide them with guidance and technical support in understanding U.S. requirements, in particular, the latest requirements for consumer products. To that end, she has organized or coordinated many of the agency’s international education and outreach activities.    </a:t>
            </a:r>
          </a:p>
          <a:p>
            <a:r>
              <a:rPr lang="en-US" sz="1400" dirty="0"/>
              <a:t> </a:t>
            </a:r>
          </a:p>
          <a:p>
            <a:r>
              <a:rPr lang="en-US" sz="1400" dirty="0"/>
              <a:t>Sylvia has a Bachelor of Arts degree in English and American Literature from Peking University. In 1991, she graduated from The Ohio State University with a Master’s degree in East Asian Studies. </a:t>
            </a:r>
          </a:p>
        </p:txBody>
      </p:sp>
      <p:sp>
        <p:nvSpPr>
          <p:cNvPr id="3" name="Text Placeholder 2"/>
          <p:cNvSpPr>
            <a:spLocks noGrp="1"/>
          </p:cNvSpPr>
          <p:nvPr>
            <p:ph type="body" idx="4294967295"/>
          </p:nvPr>
        </p:nvSpPr>
        <p:spPr>
          <a:xfrm>
            <a:off x="2934661" y="1422148"/>
            <a:ext cx="3881438" cy="1223962"/>
          </a:xfrm>
        </p:spPr>
        <p:txBody>
          <a:bodyPr>
            <a:normAutofit/>
          </a:bodyPr>
          <a:lstStyle/>
          <a:p>
            <a:r>
              <a:rPr lang="en-US" sz="1400" dirty="0">
                <a:solidFill>
                  <a:srgbClr val="232323">
                    <a:alpha val="65000"/>
                  </a:srgbClr>
                </a:solidFill>
              </a:rPr>
              <a:t>Sylvia Chen</a:t>
            </a:r>
          </a:p>
          <a:p>
            <a:r>
              <a:rPr lang="en-US" sz="1400" dirty="0">
                <a:solidFill>
                  <a:srgbClr val="232323">
                    <a:alpha val="65000"/>
                  </a:srgbClr>
                </a:solidFill>
              </a:rPr>
              <a:t>U.S. Consumer Product Safety Commission</a:t>
            </a:r>
          </a:p>
          <a:p>
            <a:r>
              <a:rPr lang="en-US" sz="1400" dirty="0">
                <a:solidFill>
                  <a:srgbClr val="232323">
                    <a:alpha val="65000"/>
                  </a:srgbClr>
                </a:solidFill>
              </a:rPr>
              <a:t>Program Manager for East Asia and Pacific </a:t>
            </a:r>
          </a:p>
          <a:p>
            <a:r>
              <a:rPr lang="en-US" sz="1400" dirty="0">
                <a:solidFill>
                  <a:srgbClr val="232323">
                    <a:alpha val="65000"/>
                  </a:srgbClr>
                </a:solidFill>
              </a:rPr>
              <a:t>Office of International Programs </a:t>
            </a:r>
          </a:p>
          <a:p>
            <a:endParaRPr lang="en-US" sz="1200" dirty="0">
              <a:solidFill>
                <a:srgbClr val="232323">
                  <a:alpha val="65000"/>
                </a:srgbClr>
              </a:solidFill>
            </a:endParaRPr>
          </a:p>
        </p:txBody>
      </p:sp>
      <p:pic>
        <p:nvPicPr>
          <p:cNvPr id="9" name="Picture 8"/>
          <p:cNvPicPr>
            <a:picLocks noChangeAspect="1"/>
          </p:cNvPicPr>
          <p:nvPr/>
        </p:nvPicPr>
        <p:blipFill>
          <a:blip r:embed="rId2"/>
          <a:stretch>
            <a:fillRect/>
          </a:stretch>
        </p:blipFill>
        <p:spPr>
          <a:xfrm>
            <a:off x="510117" y="1287582"/>
            <a:ext cx="2424544" cy="1371654"/>
          </a:xfrm>
          <a:prstGeom prst="rect">
            <a:avLst/>
          </a:prstGeom>
        </p:spPr>
      </p:pic>
    </p:spTree>
    <p:extLst>
      <p:ext uri="{BB962C8B-B14F-4D97-AF65-F5344CB8AC3E}">
        <p14:creationId xmlns:p14="http://schemas.microsoft.com/office/powerpoint/2010/main" val="3526595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267933"/>
            <a:ext cx="9067800" cy="923467"/>
          </a:xfrm>
        </p:spPr>
        <p:txBody>
          <a:bodyPr>
            <a:noAutofit/>
          </a:bodyPr>
          <a:lstStyle/>
          <a:p>
            <a:r>
              <a:rPr lang="en-US" dirty="0">
                <a:uFill>
                  <a:solidFill>
                    <a:srgbClr val="00B0F0"/>
                  </a:solidFill>
                </a:uFill>
                <a:cs typeface="Calibri" pitchFamily="34" charset="0"/>
              </a:rPr>
              <a:t>Product Hazards </a:t>
            </a:r>
          </a:p>
        </p:txBody>
      </p:sp>
      <p:sp>
        <p:nvSpPr>
          <p:cNvPr id="3" name="Content Placeholder 2"/>
          <p:cNvSpPr>
            <a:spLocks noGrp="1"/>
          </p:cNvSpPr>
          <p:nvPr>
            <p:ph idx="1"/>
          </p:nvPr>
        </p:nvSpPr>
        <p:spPr>
          <a:xfrm>
            <a:off x="1981200" y="1219200"/>
            <a:ext cx="8458200" cy="5181600"/>
          </a:xfrm>
          <a:noFill/>
          <a:ln w="38100">
            <a:solidFill>
              <a:srgbClr val="002060"/>
            </a:solidFill>
          </a:ln>
          <a:effectLst/>
        </p:spPr>
        <p:style>
          <a:lnRef idx="3">
            <a:schemeClr val="lt1"/>
          </a:lnRef>
          <a:fillRef idx="1">
            <a:schemeClr val="accent3"/>
          </a:fillRef>
          <a:effectRef idx="1">
            <a:schemeClr val="accent3"/>
          </a:effectRef>
          <a:fontRef idx="minor">
            <a:schemeClr val="lt1"/>
          </a:fontRef>
        </p:style>
        <p:txBody>
          <a:bodyPr>
            <a:noAutofit/>
          </a:bodyPr>
          <a:lstStyle/>
          <a:p>
            <a:pPr>
              <a:buFont typeface="Wingdings" panose="05000000000000000000" pitchFamily="2" charset="2"/>
              <a:buChar char="v"/>
            </a:pPr>
            <a:endParaRPr lang="en-US" b="1" dirty="0">
              <a:solidFill>
                <a:srgbClr val="00246A"/>
              </a:solidFill>
              <a:latin typeface="Calibri" panose="020F0502020204030204" pitchFamily="34" charset="0"/>
            </a:endParaRPr>
          </a:p>
          <a:p>
            <a:endParaRPr lang="en-US" b="1" dirty="0">
              <a:solidFill>
                <a:srgbClr val="00246A"/>
              </a:solidFill>
              <a:latin typeface="Calibri" panose="020F0502020204030204" pitchFamily="34" charset="0"/>
            </a:endParaRPr>
          </a:p>
          <a:p>
            <a:pPr>
              <a:buFont typeface="Wingdings" panose="05000000000000000000" pitchFamily="2" charset="2"/>
              <a:buChar char="v"/>
            </a:pPr>
            <a:endParaRPr lang="en-US" b="1" dirty="0">
              <a:solidFill>
                <a:srgbClr val="00246A"/>
              </a:solidFill>
              <a:latin typeface="Calibri" panose="020F0502020204030204" pitchFamily="34" charset="0"/>
            </a:endParaRPr>
          </a:p>
          <a:p>
            <a:pPr>
              <a:buFont typeface="Wingdings" panose="05000000000000000000" pitchFamily="2" charset="2"/>
              <a:buChar char="v"/>
            </a:pPr>
            <a:endParaRPr lang="en-US" b="1" dirty="0">
              <a:solidFill>
                <a:srgbClr val="00246A"/>
              </a:solidFill>
              <a:latin typeface="Calibri" panose="020F0502020204030204" pitchFamily="34" charset="0"/>
            </a:endParaRPr>
          </a:p>
          <a:p>
            <a:endParaRPr lang="en-US" sz="1400" dirty="0">
              <a:solidFill>
                <a:srgbClr val="00246A"/>
              </a:solidFill>
              <a:latin typeface="Calibri" panose="020F0502020204030204" pitchFamily="34" charset="0"/>
            </a:endParaRPr>
          </a:p>
        </p:txBody>
      </p:sp>
      <p:sp>
        <p:nvSpPr>
          <p:cNvPr id="5" name="TextBox 4"/>
          <p:cNvSpPr txBox="1"/>
          <p:nvPr/>
        </p:nvSpPr>
        <p:spPr>
          <a:xfrm>
            <a:off x="2133600" y="1295401"/>
            <a:ext cx="8128000" cy="830997"/>
          </a:xfrm>
          <a:prstGeom prst="rect">
            <a:avLst/>
          </a:prstGeom>
          <a:noFill/>
        </p:spPr>
        <p:txBody>
          <a:bodyPr wrap="square" rtlCol="0">
            <a:spAutoFit/>
          </a:bodyPr>
          <a:lstStyle/>
          <a:p>
            <a:pPr algn="ctr"/>
            <a:r>
              <a:rPr lang="en-US" sz="2400" b="1" dirty="0">
                <a:solidFill>
                  <a:srgbClr val="00246A"/>
                </a:solidFill>
                <a:latin typeface="Arial" panose="020B0604020202020204" pitchFamily="34" charset="0"/>
                <a:cs typeface="Arial" panose="020B0604020202020204" pitchFamily="34" charset="0"/>
              </a:rPr>
              <a:t>Entrapment (shown at food tray, stroller handle with car seat, and at grab bar) </a:t>
            </a:r>
          </a:p>
        </p:txBody>
      </p:sp>
      <p:sp>
        <p:nvSpPr>
          <p:cNvPr id="6" name="TextBox 5"/>
          <p:cNvSpPr txBox="1"/>
          <p:nvPr/>
        </p:nvSpPr>
        <p:spPr>
          <a:xfrm>
            <a:off x="4463882" y="4752103"/>
            <a:ext cx="5797718" cy="1200329"/>
          </a:xfrm>
          <a:prstGeom prst="rect">
            <a:avLst/>
          </a:prstGeom>
          <a:noFill/>
        </p:spPr>
        <p:txBody>
          <a:bodyPr wrap="square" rtlCol="0">
            <a:spAutoFit/>
          </a:bodyPr>
          <a:lstStyle/>
          <a:p>
            <a:r>
              <a:rPr lang="en-US" sz="2400" dirty="0">
                <a:solidFill>
                  <a:srgbClr val="00246A"/>
                </a:solidFill>
                <a:latin typeface="Arial" panose="020B0604020202020204" pitchFamily="34" charset="0"/>
                <a:cs typeface="Arial" panose="020B0604020202020204" pitchFamily="34" charset="0"/>
              </a:rPr>
              <a:t>Passive Containment/Foot Opening Testing required using head and torso probes.</a:t>
            </a:r>
          </a:p>
        </p:txBody>
      </p:sp>
      <p:grpSp>
        <p:nvGrpSpPr>
          <p:cNvPr id="18" name="Group 2"/>
          <p:cNvGrpSpPr>
            <a:grpSpLocks/>
          </p:cNvGrpSpPr>
          <p:nvPr/>
        </p:nvGrpSpPr>
        <p:grpSpPr bwMode="auto">
          <a:xfrm>
            <a:off x="2315459" y="2373474"/>
            <a:ext cx="1981200" cy="3038894"/>
            <a:chOff x="4267200" y="2438400"/>
            <a:chExt cx="1652587" cy="3124200"/>
          </a:xfrm>
        </p:grpSpPr>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438400"/>
              <a:ext cx="1652587"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4876160" y="4420419"/>
              <a:ext cx="305556" cy="7558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pic>
        <p:nvPicPr>
          <p:cNvPr id="21" name="Picture 3"/>
          <p:cNvPicPr>
            <a:picLocks noChangeAspect="1" noChangeArrowheads="1"/>
          </p:cNvPicPr>
          <p:nvPr/>
        </p:nvPicPr>
        <p:blipFill>
          <a:blip r:embed="rId4">
            <a:extLst>
              <a:ext uri="{28A0092B-C50C-407E-A947-70E740481C1C}">
                <a14:useLocalDpi xmlns:a14="http://schemas.microsoft.com/office/drawing/2010/main" val="0"/>
              </a:ext>
            </a:extLst>
          </a:blip>
          <a:srcRect l="11984"/>
          <a:stretch>
            <a:fillRect/>
          </a:stretch>
        </p:blipFill>
        <p:spPr bwMode="auto">
          <a:xfrm>
            <a:off x="4429763" y="2409518"/>
            <a:ext cx="2821178" cy="2219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G:\USERS\EXPA\JMcgoogan\SBO\Grab Bar\P60300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2429990"/>
            <a:ext cx="2794000" cy="20955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057400" y="6096001"/>
            <a:ext cx="8001000" cy="276999"/>
          </a:xfrm>
          <a:prstGeom prst="rect">
            <a:avLst/>
          </a:prstGeom>
          <a:noFill/>
        </p:spPr>
        <p:txBody>
          <a:bodyPr wrap="square" rtlCol="0">
            <a:spAutoFit/>
          </a:bodyPr>
          <a:lstStyle/>
          <a:p>
            <a:r>
              <a:rPr lang="en-US" sz="1200" dirty="0">
                <a:solidFill>
                  <a:srgbClr val="00246A"/>
                </a:solidFill>
                <a:latin typeface="Calibri" panose="020F0502020204030204" pitchFamily="34" charset="0"/>
              </a:rPr>
              <a:t>*Photos are for illustration purposes only. </a:t>
            </a:r>
          </a:p>
        </p:txBody>
      </p:sp>
    </p:spTree>
    <p:extLst>
      <p:ext uri="{BB962C8B-B14F-4D97-AF65-F5344CB8AC3E}">
        <p14:creationId xmlns:p14="http://schemas.microsoft.com/office/powerpoint/2010/main" val="13369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806448"/>
            <a:ext cx="10165080" cy="565152"/>
          </a:xfrm>
        </p:spPr>
        <p:txBody>
          <a:bodyPr>
            <a:noAutofit/>
          </a:bodyPr>
          <a:lstStyle/>
          <a:p>
            <a:r>
              <a:rPr lang="en-US" dirty="0">
                <a:uFill>
                  <a:solidFill>
                    <a:srgbClr val="00B0F0"/>
                  </a:solidFill>
                </a:uFill>
                <a:cs typeface="Calibri" pitchFamily="34" charset="0"/>
              </a:rPr>
              <a:t>Testing Requirements: Finding a Testing Lab</a:t>
            </a:r>
            <a:br>
              <a:rPr lang="en-US" dirty="0">
                <a:uFill>
                  <a:solidFill>
                    <a:srgbClr val="00B0F0"/>
                  </a:solidFill>
                </a:uFill>
                <a:cs typeface="Calibri" pitchFamily="34" charset="0"/>
              </a:rPr>
            </a:br>
            <a:endParaRPr lang="en-US" dirty="0">
              <a:uFill>
                <a:solidFill>
                  <a:srgbClr val="00B0F0"/>
                </a:solidFill>
              </a:uFill>
              <a:cs typeface="Calibri" pitchFamily="34" charset="0"/>
            </a:endParaRPr>
          </a:p>
        </p:txBody>
      </p:sp>
      <p:sp>
        <p:nvSpPr>
          <p:cNvPr id="3" name="Content Placeholder 2"/>
          <p:cNvSpPr>
            <a:spLocks noGrp="1"/>
          </p:cNvSpPr>
          <p:nvPr>
            <p:ph idx="1"/>
          </p:nvPr>
        </p:nvSpPr>
        <p:spPr>
          <a:xfrm>
            <a:off x="568960" y="1371600"/>
            <a:ext cx="10891520" cy="4495800"/>
          </a:xfrm>
          <a:noFill/>
          <a:ln w="38100">
            <a:noFill/>
          </a:ln>
          <a:effectLst/>
        </p:spPr>
        <p:style>
          <a:lnRef idx="3">
            <a:schemeClr val="lt1"/>
          </a:lnRef>
          <a:fillRef idx="1">
            <a:schemeClr val="accent3"/>
          </a:fillRef>
          <a:effectRef idx="1">
            <a:schemeClr val="accent3"/>
          </a:effectRef>
          <a:fontRef idx="minor">
            <a:schemeClr val="lt1"/>
          </a:fontRef>
        </p:style>
        <p:txBody>
          <a:bodyPr>
            <a:noAutofit/>
          </a:bodyPr>
          <a:lstStyle/>
          <a:p>
            <a:pPr marL="457200" indent="-457200">
              <a:buFont typeface="Arial" panose="020B0604020202020204" pitchFamily="34" charset="0"/>
              <a:buChar char="•"/>
              <a:defRPr/>
            </a:pPr>
            <a:r>
              <a:rPr lang="en-US" sz="2800" b="1" dirty="0">
                <a:solidFill>
                  <a:srgbClr val="4C4C4C"/>
                </a:solidFill>
                <a:latin typeface="Arial" panose="020B0604020202020204" pitchFamily="34" charset="0"/>
                <a:cs typeface="Arial" panose="020B0604020202020204" pitchFamily="34" charset="0"/>
              </a:rPr>
              <a:t>Find a CPSC-accepted lab via our website: </a:t>
            </a:r>
            <a:r>
              <a:rPr lang="en-US" sz="2800" dirty="0">
                <a:solidFill>
                  <a:srgbClr val="4C4C4C"/>
                </a:solidFill>
                <a:latin typeface="Arial" panose="020B0604020202020204" pitchFamily="34" charset="0"/>
                <a:cs typeface="Arial" panose="020B0604020202020204" pitchFamily="34" charset="0"/>
                <a:hlinkClick r:id="rId3"/>
              </a:rPr>
              <a:t>www.cpsc.gov/labsearch</a:t>
            </a:r>
            <a:r>
              <a:rPr lang="en-US" sz="2800" dirty="0">
                <a:solidFill>
                  <a:srgbClr val="4C4C4C"/>
                </a:solidFill>
                <a:latin typeface="Arial" panose="020B0604020202020204" pitchFamily="34" charset="0"/>
                <a:cs typeface="Arial" panose="020B0604020202020204" pitchFamily="34" charset="0"/>
              </a:rPr>
              <a:t> </a:t>
            </a:r>
          </a:p>
          <a:p>
            <a:pPr marL="914400" lvl="1" indent="-457200">
              <a:buFont typeface="Wingdings" panose="05000000000000000000" pitchFamily="2" charset="2"/>
              <a:buChar char="Ø"/>
              <a:defRPr/>
            </a:pPr>
            <a:r>
              <a:rPr lang="en-US" sz="2800" dirty="0">
                <a:solidFill>
                  <a:srgbClr val="002060"/>
                </a:solidFill>
                <a:latin typeface="Arial" panose="020B0604020202020204" pitchFamily="34" charset="0"/>
                <a:cs typeface="Arial" panose="020B0604020202020204" pitchFamily="34" charset="0"/>
              </a:rPr>
              <a:t>Can Narrow search by </a:t>
            </a:r>
            <a:r>
              <a:rPr lang="en-US" sz="2800" b="1" dirty="0">
                <a:solidFill>
                  <a:srgbClr val="002060"/>
                </a:solidFill>
                <a:latin typeface="Arial" panose="020B0604020202020204" pitchFamily="34" charset="0"/>
                <a:cs typeface="Arial" panose="020B0604020202020204" pitchFamily="34" charset="0"/>
              </a:rPr>
              <a:t>Region</a:t>
            </a:r>
            <a:r>
              <a:rPr lang="en-US" sz="2800" dirty="0">
                <a:solidFill>
                  <a:srgbClr val="002060"/>
                </a:solidFill>
                <a:latin typeface="Arial" panose="020B0604020202020204" pitchFamily="34" charset="0"/>
                <a:cs typeface="Arial" panose="020B0604020202020204" pitchFamily="34" charset="0"/>
              </a:rPr>
              <a:t> (by country)</a:t>
            </a:r>
          </a:p>
          <a:p>
            <a:pPr marL="914400" lvl="1" indent="-457200">
              <a:buFont typeface="Wingdings" panose="05000000000000000000" pitchFamily="2" charset="2"/>
              <a:buChar char="Ø"/>
              <a:defRPr/>
            </a:pPr>
            <a:r>
              <a:rPr lang="en-US" sz="2800" dirty="0">
                <a:solidFill>
                  <a:srgbClr val="002060"/>
                </a:solidFill>
                <a:latin typeface="Arial" panose="020B0604020202020204" pitchFamily="34" charset="0"/>
                <a:cs typeface="Arial" panose="020B0604020202020204" pitchFamily="34" charset="0"/>
              </a:rPr>
              <a:t>Can Narrow search by </a:t>
            </a:r>
            <a:r>
              <a:rPr lang="en-US" sz="2800" b="1" dirty="0">
                <a:solidFill>
                  <a:srgbClr val="002060"/>
                </a:solidFill>
                <a:latin typeface="Arial" panose="020B0604020202020204" pitchFamily="34" charset="0"/>
                <a:cs typeface="Arial" panose="020B0604020202020204" pitchFamily="34" charset="0"/>
              </a:rPr>
              <a:t>Scope</a:t>
            </a:r>
            <a:r>
              <a:rPr lang="en-US" sz="2800" dirty="0">
                <a:solidFill>
                  <a:srgbClr val="002060"/>
                </a:solidFill>
                <a:latin typeface="Arial" panose="020B0604020202020204" pitchFamily="34" charset="0"/>
                <a:cs typeface="Arial" panose="020B0604020202020204" pitchFamily="34" charset="0"/>
              </a:rPr>
              <a:t> (or specific product testing needed)</a:t>
            </a:r>
          </a:p>
          <a:p>
            <a:pPr marL="1371600" lvl="2" indent="-457200">
              <a:buFont typeface="Arial" panose="020B0604020202020204" pitchFamily="34" charset="0"/>
              <a:buChar char="•"/>
              <a:defRPr/>
            </a:pPr>
            <a:r>
              <a:rPr lang="en-US" sz="2400" dirty="0">
                <a:solidFill>
                  <a:srgbClr val="002060"/>
                </a:solidFill>
                <a:latin typeface="Arial" panose="020B0604020202020204" pitchFamily="34" charset="0"/>
                <a:cs typeface="Arial" panose="020B0604020202020204" pitchFamily="34" charset="0"/>
              </a:rPr>
              <a:t>16 C.F.R. Part 1227, Safety Standard for Carriages and Strollers (incorporating by reference ASTM F833-19)</a:t>
            </a:r>
          </a:p>
          <a:p>
            <a:pPr lvl="2">
              <a:defRPr/>
            </a:pPr>
            <a:endParaRPr lang="en-US" sz="2400" dirty="0">
              <a:solidFill>
                <a:srgbClr val="002060"/>
              </a:solidFill>
              <a:latin typeface="Arial" panose="020B0604020202020204" pitchFamily="34" charset="0"/>
              <a:cs typeface="Arial" panose="020B0604020202020204" pitchFamily="34" charset="0"/>
            </a:endParaRPr>
          </a:p>
          <a:p>
            <a:pPr lvl="2">
              <a:defRPr/>
            </a:pPr>
            <a:endParaRPr lang="en-US" sz="2800" dirty="0">
              <a:solidFill>
                <a:srgbClr val="002060"/>
              </a:solidFill>
              <a:latin typeface="Arial" panose="020B0604020202020204" pitchFamily="34" charset="0"/>
              <a:cs typeface="Arial" panose="020B0604020202020204" pitchFamily="34" charset="0"/>
            </a:endParaRPr>
          </a:p>
          <a:p>
            <a:pPr lvl="1"/>
            <a:r>
              <a:rPr lang="en-US" sz="2800" b="1" dirty="0">
                <a:solidFill>
                  <a:srgbClr val="00246A"/>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19774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uFill>
                  <a:solidFill>
                    <a:srgbClr val="00B0F0"/>
                  </a:solidFill>
                </a:uFill>
                <a:cs typeface="Calibri" pitchFamily="34" charset="0"/>
              </a:rPr>
              <a:t>Testing Requirements: Frequency of Testing</a:t>
            </a:r>
          </a:p>
        </p:txBody>
      </p:sp>
      <p:sp>
        <p:nvSpPr>
          <p:cNvPr id="3" name="Content Placeholder 2"/>
          <p:cNvSpPr>
            <a:spLocks noGrp="1"/>
          </p:cNvSpPr>
          <p:nvPr>
            <p:ph idx="1"/>
          </p:nvPr>
        </p:nvSpPr>
        <p:spPr>
          <a:xfrm>
            <a:off x="406399" y="1321647"/>
            <a:ext cx="11465169" cy="5013051"/>
          </a:xfrm>
          <a:noFill/>
          <a:ln w="38100">
            <a:noFill/>
          </a:ln>
          <a:effectLst/>
        </p:spPr>
        <p:style>
          <a:lnRef idx="3">
            <a:schemeClr val="lt1"/>
          </a:lnRef>
          <a:fillRef idx="1">
            <a:schemeClr val="accent3"/>
          </a:fillRef>
          <a:effectRef idx="1">
            <a:schemeClr val="accent3"/>
          </a:effectRef>
          <a:fontRef idx="minor">
            <a:schemeClr val="lt1"/>
          </a:fontRef>
        </p:style>
        <p:txBody>
          <a:bodyPr>
            <a:noAutofit/>
          </a:bodyPr>
          <a:lstStyle/>
          <a:p>
            <a:pPr marL="457200" indent="-457200">
              <a:buFont typeface="Arial" panose="020B0604020202020204" pitchFamily="34" charset="0"/>
              <a:buChar char="•"/>
              <a:defRPr/>
            </a:pPr>
            <a:r>
              <a:rPr lang="en-US" sz="2200" b="1" dirty="0">
                <a:solidFill>
                  <a:srgbClr val="4C4C4C"/>
                </a:solidFill>
                <a:latin typeface="Arial" panose="020B0604020202020204" pitchFamily="34" charset="0"/>
                <a:cs typeface="Arial" panose="020B0604020202020204" pitchFamily="34" charset="0"/>
              </a:rPr>
              <a:t>Periodic Testing Rule (for products in continuous production) </a:t>
            </a:r>
            <a:r>
              <a:rPr lang="en-US" sz="2200" dirty="0">
                <a:solidFill>
                  <a:srgbClr val="4C4C4C"/>
                </a:solidFill>
                <a:latin typeface="Arial" panose="020B0604020202020204" pitchFamily="34" charset="0"/>
                <a:cs typeface="Arial" panose="020B0604020202020204" pitchFamily="34" charset="0"/>
              </a:rPr>
              <a:t>– 16 C.F.R. §1107.21</a:t>
            </a:r>
          </a:p>
          <a:p>
            <a:pPr>
              <a:defRPr/>
            </a:pPr>
            <a:endParaRPr lang="en-US" sz="2200" dirty="0">
              <a:solidFill>
                <a:srgbClr val="4C4C4C"/>
              </a:solidFill>
              <a:latin typeface="Arial" panose="020B0604020202020204" pitchFamily="34" charset="0"/>
              <a:cs typeface="Arial" panose="020B0604020202020204" pitchFamily="34" charset="0"/>
            </a:endParaRPr>
          </a:p>
          <a:p>
            <a:pPr>
              <a:defRPr/>
            </a:pPr>
            <a:r>
              <a:rPr lang="en-US" sz="2200" dirty="0">
                <a:solidFill>
                  <a:srgbClr val="00246A"/>
                </a:solidFill>
                <a:latin typeface="Arial" panose="020B0604020202020204" pitchFamily="34" charset="0"/>
                <a:cs typeface="Arial" panose="020B0604020202020204" pitchFamily="34" charset="0"/>
              </a:rPr>
              <a:t> After initial testing, periodic testing required at a minimum of:</a:t>
            </a:r>
          </a:p>
          <a:p>
            <a:pPr marL="800100" lvl="1" indent="-342900">
              <a:buFont typeface="Wingdings" panose="05000000000000000000" pitchFamily="2" charset="2"/>
              <a:buChar char="Ø"/>
              <a:defRPr/>
            </a:pPr>
            <a:r>
              <a:rPr lang="en-US" sz="2000" dirty="0">
                <a:solidFill>
                  <a:srgbClr val="00246A"/>
                </a:solidFill>
                <a:latin typeface="Arial" panose="020B0604020202020204" pitchFamily="34" charset="0"/>
                <a:cs typeface="Arial" panose="020B0604020202020204" pitchFamily="34" charset="0"/>
              </a:rPr>
              <a:t>Once per year</a:t>
            </a:r>
          </a:p>
          <a:p>
            <a:pPr marL="800100" lvl="1" indent="-342900">
              <a:buFont typeface="Wingdings" panose="05000000000000000000" pitchFamily="2" charset="2"/>
              <a:buChar char="Ø"/>
              <a:defRPr/>
            </a:pPr>
            <a:r>
              <a:rPr lang="en-US" sz="2000" dirty="0">
                <a:solidFill>
                  <a:srgbClr val="00246A"/>
                </a:solidFill>
                <a:latin typeface="Arial" panose="020B0604020202020204" pitchFamily="34" charset="0"/>
                <a:cs typeface="Arial" panose="020B0604020202020204" pitchFamily="34" charset="0"/>
              </a:rPr>
              <a:t>Every two years with a Production Testing Plan</a:t>
            </a:r>
          </a:p>
          <a:p>
            <a:pPr marL="800100" lvl="1" indent="-342900">
              <a:buFont typeface="Wingdings" panose="05000000000000000000" pitchFamily="2" charset="2"/>
              <a:buChar char="Ø"/>
              <a:defRPr/>
            </a:pPr>
            <a:r>
              <a:rPr lang="en-US" sz="2000" dirty="0">
                <a:solidFill>
                  <a:srgbClr val="00246A"/>
                </a:solidFill>
                <a:latin typeface="Arial" panose="020B0604020202020204" pitchFamily="34" charset="0"/>
                <a:cs typeface="Arial" panose="020B0604020202020204" pitchFamily="34" charset="0"/>
              </a:rPr>
              <a:t>Every three years using a testing laboratory accredited to ISO/IEC 17025:2005(E).</a:t>
            </a:r>
          </a:p>
          <a:p>
            <a:pPr marL="800100" lvl="1" indent="-342900">
              <a:buFont typeface="Wingdings" panose="05000000000000000000" pitchFamily="2" charset="2"/>
              <a:buChar char="Ø"/>
              <a:defRPr/>
            </a:pPr>
            <a:r>
              <a:rPr lang="en-US" sz="2000" u="sng" dirty="0">
                <a:solidFill>
                  <a:srgbClr val="00246A"/>
                </a:solidFill>
                <a:latin typeface="Arial" panose="020B0604020202020204" pitchFamily="34" charset="0"/>
                <a:cs typeface="Arial" panose="020B0604020202020204" pitchFamily="34" charset="0"/>
              </a:rPr>
              <a:t>***Vast majority of manufacturers and importers must test children’s products once per year.</a:t>
            </a:r>
          </a:p>
          <a:p>
            <a:pPr>
              <a:defRPr/>
            </a:pPr>
            <a:endParaRPr lang="en-US" sz="2200" u="sng" dirty="0">
              <a:solidFill>
                <a:srgbClr val="00246A"/>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200" b="1" dirty="0">
                <a:solidFill>
                  <a:srgbClr val="4C4C4C"/>
                </a:solidFill>
                <a:latin typeface="Arial" panose="020B0604020202020204" pitchFamily="34" charset="0"/>
                <a:cs typeface="Arial" panose="020B0604020202020204" pitchFamily="34" charset="0"/>
              </a:rPr>
              <a:t>Material Change </a:t>
            </a:r>
            <a:r>
              <a:rPr lang="en-US" sz="2200" dirty="0">
                <a:solidFill>
                  <a:srgbClr val="4C4C4C"/>
                </a:solidFill>
                <a:latin typeface="Arial" panose="020B0604020202020204" pitchFamily="34" charset="0"/>
                <a:cs typeface="Arial" panose="020B0604020202020204" pitchFamily="34" charset="0"/>
              </a:rPr>
              <a:t>– 16 C.F.R. §1107.23</a:t>
            </a:r>
          </a:p>
          <a:p>
            <a:pPr marL="400050" lvl="1">
              <a:defRPr/>
            </a:pPr>
            <a:r>
              <a:rPr lang="en-US" sz="2200" dirty="0">
                <a:solidFill>
                  <a:srgbClr val="00246A"/>
                </a:solidFill>
                <a:latin typeface="Arial" panose="020B0604020202020204" pitchFamily="34" charset="0"/>
                <a:cs typeface="Arial" panose="020B0604020202020204" pitchFamily="34" charset="0"/>
              </a:rPr>
              <a:t>Change that the manufacturer makes to their product’s </a:t>
            </a:r>
            <a:r>
              <a:rPr lang="en-US" sz="2200" u="sng" dirty="0">
                <a:solidFill>
                  <a:srgbClr val="00246A"/>
                </a:solidFill>
                <a:latin typeface="Arial" panose="020B0604020202020204" pitchFamily="34" charset="0"/>
                <a:cs typeface="Arial" panose="020B0604020202020204" pitchFamily="34" charset="0"/>
              </a:rPr>
              <a:t>design</a:t>
            </a:r>
            <a:r>
              <a:rPr lang="en-US" sz="2200" dirty="0">
                <a:solidFill>
                  <a:srgbClr val="00246A"/>
                </a:solidFill>
                <a:latin typeface="Arial" panose="020B0604020202020204" pitchFamily="34" charset="0"/>
                <a:cs typeface="Arial" panose="020B0604020202020204" pitchFamily="34" charset="0"/>
              </a:rPr>
              <a:t>, to the </a:t>
            </a:r>
            <a:r>
              <a:rPr lang="en-US" sz="2200" u="sng" dirty="0">
                <a:solidFill>
                  <a:srgbClr val="00246A"/>
                </a:solidFill>
                <a:latin typeface="Arial" panose="020B0604020202020204" pitchFamily="34" charset="0"/>
                <a:cs typeface="Arial" panose="020B0604020202020204" pitchFamily="34" charset="0"/>
              </a:rPr>
              <a:t>manufacturing process</a:t>
            </a:r>
            <a:r>
              <a:rPr lang="en-US" sz="2200" dirty="0">
                <a:solidFill>
                  <a:srgbClr val="00246A"/>
                </a:solidFill>
                <a:latin typeface="Arial" panose="020B0604020202020204" pitchFamily="34" charset="0"/>
                <a:cs typeface="Arial" panose="020B0604020202020204" pitchFamily="34" charset="0"/>
              </a:rPr>
              <a:t>, or to the </a:t>
            </a:r>
            <a:r>
              <a:rPr lang="en-US" sz="2200" u="sng" dirty="0">
                <a:solidFill>
                  <a:srgbClr val="00246A"/>
                </a:solidFill>
                <a:latin typeface="Arial" panose="020B0604020202020204" pitchFamily="34" charset="0"/>
                <a:cs typeface="Arial" panose="020B0604020202020204" pitchFamily="34" charset="0"/>
              </a:rPr>
              <a:t>source of component parts</a:t>
            </a:r>
            <a:r>
              <a:rPr lang="en-US" sz="2200" dirty="0">
                <a:solidFill>
                  <a:srgbClr val="00246A"/>
                </a:solidFill>
                <a:latin typeface="Arial" panose="020B0604020202020204" pitchFamily="34" charset="0"/>
                <a:cs typeface="Arial" panose="020B0604020202020204" pitchFamily="34" charset="0"/>
              </a:rPr>
              <a:t> for the product, which a manufacturer, exercising due care, knows, or should know, </a:t>
            </a:r>
            <a:r>
              <a:rPr lang="en-US" sz="2200" u="sng" dirty="0">
                <a:solidFill>
                  <a:srgbClr val="00246A"/>
                </a:solidFill>
                <a:latin typeface="Arial" panose="020B0604020202020204" pitchFamily="34" charset="0"/>
                <a:cs typeface="Arial" panose="020B0604020202020204" pitchFamily="34" charset="0"/>
              </a:rPr>
              <a:t>could affect the product’s ability to comply</a:t>
            </a:r>
            <a:r>
              <a:rPr lang="en-US" sz="2200" dirty="0">
                <a:solidFill>
                  <a:srgbClr val="00246A"/>
                </a:solidFill>
                <a:latin typeface="Arial" panose="020B0604020202020204" pitchFamily="34" charset="0"/>
                <a:cs typeface="Arial" panose="020B0604020202020204" pitchFamily="34" charset="0"/>
              </a:rPr>
              <a:t> with the applicable children’s product standards.</a:t>
            </a:r>
          </a:p>
          <a:p>
            <a:pPr lvl="2">
              <a:defRPr/>
            </a:pPr>
            <a:endParaRPr lang="en-US" sz="2200" dirty="0">
              <a:solidFill>
                <a:srgbClr val="002060"/>
              </a:solidFill>
              <a:latin typeface="Arial" panose="020B0604020202020204" pitchFamily="34" charset="0"/>
              <a:cs typeface="Arial" panose="020B0604020202020204" pitchFamily="34" charset="0"/>
            </a:endParaRPr>
          </a:p>
          <a:p>
            <a:pPr lvl="1"/>
            <a:r>
              <a:rPr lang="en-US" sz="2200" b="1" dirty="0">
                <a:solidFill>
                  <a:srgbClr val="00246A"/>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87405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Autofit/>
          </a:bodyPr>
          <a:lstStyle/>
          <a:p>
            <a:pPr algn="l"/>
            <a:r>
              <a:rPr lang="en-US" dirty="0">
                <a:uFill>
                  <a:solidFill>
                    <a:srgbClr val="00B0F0"/>
                  </a:solidFill>
                </a:uFill>
                <a:cs typeface="Calibri" pitchFamily="34" charset="0"/>
              </a:rPr>
              <a:t>Children’s Product Certificates</a:t>
            </a:r>
          </a:p>
        </p:txBody>
      </p:sp>
      <p:sp>
        <p:nvSpPr>
          <p:cNvPr id="8" name="TextBox 7"/>
          <p:cNvSpPr txBox="1"/>
          <p:nvPr/>
        </p:nvSpPr>
        <p:spPr>
          <a:xfrm>
            <a:off x="853440" y="1143001"/>
            <a:ext cx="10505439" cy="5109091"/>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lvl="1" indent="-342900">
              <a:buClr>
                <a:srgbClr val="002060"/>
              </a:buClr>
              <a:buFont typeface="Arial" panose="020B0604020202020204" pitchFamily="34" charset="0"/>
              <a:buChar char="•"/>
            </a:pPr>
            <a:r>
              <a:rPr lang="en-US" sz="2200" b="1" dirty="0">
                <a:solidFill>
                  <a:srgbClr val="4C4C4C"/>
                </a:solidFill>
                <a:latin typeface="Arial" panose="020B0604020202020204" pitchFamily="34" charset="0"/>
                <a:cs typeface="Arial" panose="020B0604020202020204" pitchFamily="34" charset="0"/>
              </a:rPr>
              <a:t>All children’s products require a Children’s Product Certificate (CPC)</a:t>
            </a:r>
          </a:p>
          <a:p>
            <a:pPr marL="800100" lvl="1" indent="-342900">
              <a:buClr>
                <a:srgbClr val="002060"/>
              </a:buClr>
              <a:buFont typeface="Arial" panose="020B0604020202020204" pitchFamily="34" charset="0"/>
              <a:buChar char="•"/>
            </a:pPr>
            <a:endParaRPr lang="en-US" sz="2200" b="1" dirty="0">
              <a:solidFill>
                <a:srgbClr val="4C4C4C"/>
              </a:solidFill>
              <a:latin typeface="Arial" panose="020B0604020202020204" pitchFamily="34" charset="0"/>
              <a:cs typeface="Arial" panose="020B0604020202020204" pitchFamily="34" charset="0"/>
            </a:endParaRPr>
          </a:p>
          <a:p>
            <a:pPr marL="800100" lvl="1" indent="-342900">
              <a:buClr>
                <a:srgbClr val="002060"/>
              </a:buClr>
              <a:buFont typeface="Arial" panose="020B0604020202020204" pitchFamily="34" charset="0"/>
              <a:buChar char="•"/>
            </a:pPr>
            <a:endParaRPr lang="en-US" sz="2200" b="1" dirty="0">
              <a:solidFill>
                <a:srgbClr val="4C4C4C"/>
              </a:solidFill>
              <a:latin typeface="Arial" panose="020B0604020202020204" pitchFamily="34" charset="0"/>
              <a:cs typeface="Arial" panose="020B0604020202020204" pitchFamily="34" charset="0"/>
            </a:endParaRPr>
          </a:p>
          <a:p>
            <a:endParaRPr lang="en-US" sz="1000" b="1" dirty="0">
              <a:solidFill>
                <a:srgbClr val="4C4C4C"/>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b="1" dirty="0">
                <a:solidFill>
                  <a:srgbClr val="4C4C4C"/>
                </a:solidFill>
                <a:latin typeface="Arial" panose="020B0604020202020204" pitchFamily="34" charset="0"/>
                <a:cs typeface="Arial" panose="020B0604020202020204" pitchFamily="34" charset="0"/>
              </a:rPr>
              <a:t>Availability of Certificates (CPC/GCC) – </a:t>
            </a:r>
          </a:p>
          <a:p>
            <a:pPr marL="800100" lvl="1" indent="-342900">
              <a:buFont typeface="Wingdings" panose="05000000000000000000" pitchFamily="2" charset="2"/>
              <a:buChar char="Ø"/>
            </a:pPr>
            <a:r>
              <a:rPr lang="en-US" sz="2000" dirty="0">
                <a:solidFill>
                  <a:srgbClr val="002060"/>
                </a:solidFill>
                <a:latin typeface="Arial" panose="020B0604020202020204" pitchFamily="34" charset="0"/>
                <a:cs typeface="Arial" panose="020B0604020202020204" pitchFamily="34" charset="0"/>
              </a:rPr>
              <a:t>Certificates must “</a:t>
            </a:r>
            <a:r>
              <a:rPr lang="en-US" sz="2000" i="1" dirty="0">
                <a:solidFill>
                  <a:srgbClr val="002060"/>
                </a:solidFill>
                <a:latin typeface="Arial" panose="020B0604020202020204" pitchFamily="34" charset="0"/>
                <a:cs typeface="Arial" panose="020B0604020202020204" pitchFamily="34" charset="0"/>
              </a:rPr>
              <a:t>accompany</a:t>
            </a:r>
            <a:r>
              <a:rPr lang="en-US" sz="2000" dirty="0">
                <a:solidFill>
                  <a:srgbClr val="002060"/>
                </a:solidFill>
                <a:latin typeface="Arial" panose="020B0604020202020204" pitchFamily="34" charset="0"/>
                <a:cs typeface="Arial" panose="020B0604020202020204" pitchFamily="34" charset="0"/>
              </a:rPr>
              <a:t>” each product or shipment of products covered by the same certificate.</a:t>
            </a:r>
          </a:p>
          <a:p>
            <a:pPr marL="800100" lvl="1" indent="-342900">
              <a:buFont typeface="Wingdings" panose="05000000000000000000" pitchFamily="2" charset="2"/>
              <a:buChar char="Ø"/>
            </a:pPr>
            <a:r>
              <a:rPr lang="en-US" sz="2000" dirty="0">
                <a:solidFill>
                  <a:srgbClr val="002060"/>
                </a:solidFill>
                <a:latin typeface="Arial" panose="020B0604020202020204" pitchFamily="34" charset="0"/>
                <a:cs typeface="Arial" panose="020B0604020202020204" pitchFamily="34" charset="0"/>
              </a:rPr>
              <a:t>A copy of the certificate must be “</a:t>
            </a:r>
            <a:r>
              <a:rPr lang="en-US" sz="2000" i="1" dirty="0">
                <a:solidFill>
                  <a:srgbClr val="002060"/>
                </a:solidFill>
                <a:latin typeface="Arial" panose="020B0604020202020204" pitchFamily="34" charset="0"/>
                <a:cs typeface="Arial" panose="020B0604020202020204" pitchFamily="34" charset="0"/>
              </a:rPr>
              <a:t>furnished</a:t>
            </a:r>
            <a:r>
              <a:rPr lang="en-US" sz="2000" dirty="0">
                <a:solidFill>
                  <a:srgbClr val="002060"/>
                </a:solidFill>
                <a:latin typeface="Arial" panose="020B0604020202020204" pitchFamily="34" charset="0"/>
                <a:cs typeface="Arial" panose="020B0604020202020204" pitchFamily="34" charset="0"/>
              </a:rPr>
              <a:t> to each distributor or retailer of the product” (no requirement to provide to ultimate consumer).</a:t>
            </a:r>
          </a:p>
          <a:p>
            <a:pPr marL="800100" lvl="1" indent="-342900">
              <a:buFont typeface="Wingdings" panose="05000000000000000000" pitchFamily="2" charset="2"/>
              <a:buChar char="Ø"/>
            </a:pPr>
            <a:r>
              <a:rPr lang="en-US" sz="2000" dirty="0">
                <a:solidFill>
                  <a:srgbClr val="002060"/>
                </a:solidFill>
                <a:latin typeface="Arial" panose="020B0604020202020204" pitchFamily="34" charset="0"/>
                <a:cs typeface="Arial" panose="020B0604020202020204" pitchFamily="34" charset="0"/>
              </a:rPr>
              <a:t>A copy of the certificate must be made available to the Commission and Customs </a:t>
            </a:r>
            <a:r>
              <a:rPr lang="en-US" sz="2000" i="1" dirty="0">
                <a:solidFill>
                  <a:srgbClr val="002060"/>
                </a:solidFill>
                <a:latin typeface="Arial" panose="020B0604020202020204" pitchFamily="34" charset="0"/>
                <a:cs typeface="Arial" panose="020B0604020202020204" pitchFamily="34" charset="0"/>
              </a:rPr>
              <a:t>upon request.</a:t>
            </a:r>
          </a:p>
          <a:p>
            <a:pPr lvl="1"/>
            <a:endParaRPr lang="en-US" sz="2400" i="1"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b="1" dirty="0">
                <a:solidFill>
                  <a:srgbClr val="4C4C4C"/>
                </a:solidFill>
                <a:latin typeface="Arial" panose="020B0604020202020204" pitchFamily="34" charset="0"/>
                <a:cs typeface="Arial" panose="020B0604020202020204" pitchFamily="34" charset="0"/>
              </a:rPr>
              <a:t>Electronic certificates </a:t>
            </a:r>
            <a:r>
              <a:rPr lang="en-US" sz="2400" dirty="0">
                <a:solidFill>
                  <a:srgbClr val="4C4C4C"/>
                </a:solidFill>
                <a:latin typeface="Arial" panose="020B0604020202020204" pitchFamily="34" charset="0"/>
                <a:cs typeface="Arial" panose="020B0604020202020204" pitchFamily="34" charset="0"/>
              </a:rPr>
              <a:t>are acceptable but must be created in advance and made available to the Commission or to the Customs authorities as soon as the product or shipment itself is available for inspection.</a:t>
            </a:r>
          </a:p>
          <a:p>
            <a:pPr marL="628650" lvl="1" indent="-171450">
              <a:buFont typeface="Arial" panose="020B0604020202020204" pitchFamily="34" charset="0"/>
              <a:buChar char="•"/>
            </a:pPr>
            <a:endParaRPr lang="en-US" sz="1000" i="1" dirty="0">
              <a:solidFill>
                <a:srgbClr val="002060"/>
              </a:solidFill>
              <a:latin typeface="Arial" panose="020B0604020202020204" pitchFamily="34" charset="0"/>
              <a:cs typeface="Arial" panose="020B0604020202020204" pitchFamily="34" charset="0"/>
            </a:endParaRPr>
          </a:p>
        </p:txBody>
      </p:sp>
      <p:sp>
        <p:nvSpPr>
          <p:cNvPr id="7" name="TextBox 6"/>
          <p:cNvSpPr txBox="1"/>
          <p:nvPr/>
        </p:nvSpPr>
        <p:spPr>
          <a:xfrm>
            <a:off x="4155440" y="1687324"/>
            <a:ext cx="2590800" cy="446276"/>
          </a:xfrm>
          <a:prstGeom prst="rect">
            <a:avLst/>
          </a:prstGeom>
          <a:noFill/>
          <a:ln>
            <a:solidFill>
              <a:srgbClr val="002060"/>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300" b="1" dirty="0">
                <a:solidFill>
                  <a:srgbClr val="002060"/>
                </a:solidFill>
                <a:latin typeface="Calibri" pitchFamily="34" charset="0"/>
                <a:cs typeface="Calibri" pitchFamily="34" charset="0"/>
              </a:rPr>
              <a:t> </a:t>
            </a:r>
            <a:r>
              <a:rPr lang="en-US" sz="2300" b="1" dirty="0">
                <a:solidFill>
                  <a:srgbClr val="002060"/>
                </a:solidFill>
                <a:latin typeface="Calibri" pitchFamily="34" charset="0"/>
                <a:cs typeface="Calibri" pitchFamily="34" charset="0"/>
                <a:hlinkClick r:id="rId3"/>
              </a:rPr>
              <a:t>www.cpsc.gov/CPC</a:t>
            </a:r>
            <a:endParaRPr lang="en-US" sz="2300" b="1" dirty="0">
              <a:solidFill>
                <a:srgbClr val="002060"/>
              </a:solidFill>
              <a:latin typeface="Calibri" pitchFamily="34" charset="0"/>
              <a:cs typeface="Calibri" pitchFamily="34" charset="0"/>
            </a:endParaRPr>
          </a:p>
        </p:txBody>
      </p:sp>
    </p:spTree>
    <p:extLst>
      <p:ext uri="{BB962C8B-B14F-4D97-AF65-F5344CB8AC3E}">
        <p14:creationId xmlns:p14="http://schemas.microsoft.com/office/powerpoint/2010/main" val="416269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 y="437842"/>
            <a:ext cx="7005320" cy="665480"/>
          </a:xfrm>
        </p:spPr>
        <p:txBody>
          <a:bodyPr>
            <a:noAutofit/>
          </a:bodyPr>
          <a:lstStyle/>
          <a:p>
            <a:pPr algn="ctr"/>
            <a:r>
              <a:rPr lang="en-US" dirty="0">
                <a:uFill>
                  <a:solidFill>
                    <a:srgbClr val="00B0F0"/>
                  </a:solidFill>
                </a:uFill>
                <a:cs typeface="Calibri" pitchFamily="34" charset="0"/>
              </a:rPr>
              <a:t>Children’s Product Certificates</a:t>
            </a:r>
          </a:p>
        </p:txBody>
      </p:sp>
      <p:sp>
        <p:nvSpPr>
          <p:cNvPr id="8" name="TextBox 7"/>
          <p:cNvSpPr txBox="1"/>
          <p:nvPr/>
        </p:nvSpPr>
        <p:spPr>
          <a:xfrm>
            <a:off x="711200" y="1158241"/>
            <a:ext cx="10383520" cy="5293757"/>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914400" lvl="1" indent="-457200">
              <a:spcBef>
                <a:spcPts val="600"/>
              </a:spcBef>
              <a:buFont typeface="+mj-lt"/>
              <a:buAutoNum type="arabicPeriod"/>
            </a:pPr>
            <a:r>
              <a:rPr lang="en-US" sz="2200" dirty="0">
                <a:solidFill>
                  <a:srgbClr val="002060"/>
                </a:solidFill>
                <a:latin typeface="Arial" panose="020B0604020202020204" pitchFamily="34" charset="0"/>
                <a:cs typeface="Arial" panose="020B0604020202020204" pitchFamily="34" charset="0"/>
              </a:rPr>
              <a:t>Description of product(s) covered by certificate</a:t>
            </a:r>
          </a:p>
          <a:p>
            <a:pPr marL="914400" lvl="1" indent="-457200">
              <a:spcBef>
                <a:spcPts val="600"/>
              </a:spcBef>
              <a:buFont typeface="+mj-lt"/>
              <a:buAutoNum type="arabicPeriod"/>
            </a:pPr>
            <a:r>
              <a:rPr lang="en-US" sz="2200" dirty="0">
                <a:solidFill>
                  <a:srgbClr val="002060"/>
                </a:solidFill>
                <a:latin typeface="Arial" panose="020B0604020202020204" pitchFamily="34" charset="0"/>
                <a:cs typeface="Arial" panose="020B0604020202020204" pitchFamily="34" charset="0"/>
              </a:rPr>
              <a:t>Citation to each CPSC safety rule to which you are certifying compliance</a:t>
            </a:r>
          </a:p>
          <a:p>
            <a:pPr marL="1371600" lvl="2" indent="-457200">
              <a:buFont typeface="+mj-lt"/>
              <a:buAutoNum type="alphaLcParenR"/>
            </a:pPr>
            <a:r>
              <a:rPr lang="en-US" sz="2200" dirty="0">
                <a:solidFill>
                  <a:srgbClr val="C00000"/>
                </a:solidFill>
                <a:latin typeface="Arial" panose="020B0604020202020204" pitchFamily="34" charset="0"/>
                <a:cs typeface="Arial" panose="020B0604020202020204" pitchFamily="34" charset="0"/>
              </a:rPr>
              <a:t>15 U.S.C. §1278a - Total Lead Content</a:t>
            </a:r>
          </a:p>
          <a:p>
            <a:pPr marL="1371600" lvl="2" indent="-457200">
              <a:buFont typeface="+mj-lt"/>
              <a:buAutoNum type="alphaLcParenR"/>
            </a:pPr>
            <a:r>
              <a:rPr lang="en-US" sz="2200" dirty="0">
                <a:solidFill>
                  <a:srgbClr val="C00000"/>
                </a:solidFill>
                <a:latin typeface="Arial" panose="020B0604020202020204" pitchFamily="34" charset="0"/>
                <a:cs typeface="Arial" panose="020B0604020202020204" pitchFamily="34" charset="0"/>
              </a:rPr>
              <a:t>16 C.F.R. Part 1303 – Lead in Paint and Surface Coatings</a:t>
            </a:r>
          </a:p>
          <a:p>
            <a:pPr marL="1371600" lvl="2" indent="-457200">
              <a:buFont typeface="+mj-lt"/>
              <a:buAutoNum type="alphaLcParenR"/>
            </a:pPr>
            <a:r>
              <a:rPr lang="en-US" sz="2200" dirty="0">
                <a:solidFill>
                  <a:srgbClr val="C00000"/>
                </a:solidFill>
                <a:latin typeface="Arial" panose="020B0604020202020204" pitchFamily="34" charset="0"/>
                <a:cs typeface="Arial" panose="020B0604020202020204" pitchFamily="34" charset="0"/>
              </a:rPr>
              <a:t>15 U.S.C. §2057c – Ban on Phthalates in Toys and Child Care Articles Used to Facilitate Sleeping or Eating (if applicable based on how product is designed, intended for use, and marketed)</a:t>
            </a:r>
          </a:p>
          <a:p>
            <a:pPr marL="1371600" lvl="2" indent="-457200">
              <a:buFont typeface="+mj-lt"/>
              <a:buAutoNum type="alphaLcParenR"/>
            </a:pPr>
            <a:r>
              <a:rPr lang="en-US" sz="2200" dirty="0">
                <a:solidFill>
                  <a:srgbClr val="C00000"/>
                </a:solidFill>
                <a:latin typeface="Arial" panose="020B0604020202020204" pitchFamily="34" charset="0"/>
                <a:cs typeface="Arial" panose="020B0604020202020204" pitchFamily="34" charset="0"/>
              </a:rPr>
              <a:t>16 C.F.R. Part 1501 – Small Parts Regulation</a:t>
            </a:r>
          </a:p>
          <a:p>
            <a:pPr marL="1371600" lvl="2" indent="-457200">
              <a:buFont typeface="+mj-lt"/>
              <a:buAutoNum type="alphaLcParenR"/>
            </a:pPr>
            <a:r>
              <a:rPr lang="en-US" sz="2200" dirty="0">
                <a:solidFill>
                  <a:srgbClr val="C00000"/>
                </a:solidFill>
                <a:latin typeface="Arial" panose="020B0604020202020204" pitchFamily="34" charset="0"/>
                <a:cs typeface="Arial" panose="020B0604020202020204" pitchFamily="34" charset="0"/>
              </a:rPr>
              <a:t>16 C.F.R. Part 1227, ASTM F833-19 – Carriages &amp; Strollers </a:t>
            </a:r>
          </a:p>
          <a:p>
            <a:pPr marL="914400" lvl="1" indent="-457200">
              <a:spcBef>
                <a:spcPts val="600"/>
              </a:spcBef>
              <a:buFont typeface="+mj-lt"/>
              <a:buAutoNum type="arabicPeriod"/>
            </a:pPr>
            <a:r>
              <a:rPr lang="en-US" sz="2200" dirty="0">
                <a:solidFill>
                  <a:srgbClr val="002060"/>
                </a:solidFill>
                <a:latin typeface="Arial" panose="020B0604020202020204" pitchFamily="34" charset="0"/>
                <a:cs typeface="Arial" panose="020B0604020202020204" pitchFamily="34" charset="0"/>
              </a:rPr>
              <a:t>Importer/Domestic Manufacturer contact information</a:t>
            </a:r>
          </a:p>
          <a:p>
            <a:pPr marL="914400" lvl="1" indent="-457200">
              <a:spcBef>
                <a:spcPts val="600"/>
              </a:spcBef>
              <a:buFont typeface="+mj-lt"/>
              <a:buAutoNum type="arabicPeriod"/>
            </a:pPr>
            <a:r>
              <a:rPr lang="en-US" sz="2200" dirty="0">
                <a:solidFill>
                  <a:srgbClr val="002060"/>
                </a:solidFill>
                <a:latin typeface="Arial" panose="020B0604020202020204" pitchFamily="34" charset="0"/>
                <a:cs typeface="Arial" panose="020B0604020202020204" pitchFamily="34" charset="0"/>
              </a:rPr>
              <a:t>Contact information for person maintaining test records</a:t>
            </a:r>
          </a:p>
          <a:p>
            <a:pPr marL="914400" lvl="1" indent="-457200">
              <a:spcBef>
                <a:spcPts val="600"/>
              </a:spcBef>
              <a:buFont typeface="+mj-lt"/>
              <a:buAutoNum type="arabicPeriod"/>
            </a:pPr>
            <a:r>
              <a:rPr lang="en-US" sz="2200" dirty="0">
                <a:solidFill>
                  <a:srgbClr val="002060"/>
                </a:solidFill>
                <a:latin typeface="Arial" panose="020B0604020202020204" pitchFamily="34" charset="0"/>
                <a:cs typeface="Arial" panose="020B0604020202020204" pitchFamily="34" charset="0"/>
              </a:rPr>
              <a:t>Date and Place of Manufacture</a:t>
            </a:r>
          </a:p>
          <a:p>
            <a:pPr marL="914400" lvl="1" indent="-457200">
              <a:spcBef>
                <a:spcPts val="600"/>
              </a:spcBef>
              <a:buFont typeface="+mj-lt"/>
              <a:buAutoNum type="arabicPeriod"/>
            </a:pPr>
            <a:r>
              <a:rPr lang="en-US" sz="2200" dirty="0">
                <a:solidFill>
                  <a:srgbClr val="002060"/>
                </a:solidFill>
                <a:latin typeface="Arial" panose="020B0604020202020204" pitchFamily="34" charset="0"/>
                <a:cs typeface="Arial" panose="020B0604020202020204" pitchFamily="34" charset="0"/>
              </a:rPr>
              <a:t>Location of Testing and Date of Test on which certification is based</a:t>
            </a:r>
          </a:p>
          <a:p>
            <a:pPr marL="914400" lvl="1" indent="-457200">
              <a:spcBef>
                <a:spcPts val="600"/>
              </a:spcBef>
              <a:buFont typeface="+mj-lt"/>
              <a:buAutoNum type="arabicPeriod"/>
            </a:pPr>
            <a:r>
              <a:rPr lang="en-US" sz="2200" dirty="0">
                <a:solidFill>
                  <a:srgbClr val="002060"/>
                </a:solidFill>
                <a:latin typeface="Arial" panose="020B0604020202020204" pitchFamily="34" charset="0"/>
                <a:cs typeface="Arial" panose="020B0604020202020204" pitchFamily="34" charset="0"/>
              </a:rPr>
              <a:t>Contact information of testing laboratory</a:t>
            </a:r>
          </a:p>
        </p:txBody>
      </p:sp>
    </p:spTree>
    <p:extLst>
      <p:ext uri="{BB962C8B-B14F-4D97-AF65-F5344CB8AC3E}">
        <p14:creationId xmlns:p14="http://schemas.microsoft.com/office/powerpoint/2010/main" val="3525519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00660" y="401320"/>
            <a:ext cx="4668520" cy="6654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2E74B5"/>
                </a:solidFill>
                <a:uFill>
                  <a:solidFill>
                    <a:srgbClr val="00B0F0"/>
                  </a:solidFill>
                </a:uFill>
                <a:latin typeface="Calibri Light" panose="020F0302020204030204" pitchFamily="34" charset="0"/>
                <a:cs typeface="Calibri" pitchFamily="34" charset="0"/>
              </a:rPr>
              <a:t>Recall Examples</a:t>
            </a:r>
          </a:p>
        </p:txBody>
      </p:sp>
      <p:sp>
        <p:nvSpPr>
          <p:cNvPr id="4" name="Rectangle 3"/>
          <p:cNvSpPr/>
          <p:nvPr/>
        </p:nvSpPr>
        <p:spPr>
          <a:xfrm>
            <a:off x="4343400" y="3276600"/>
            <a:ext cx="5181600"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30575"/>
          <a:stretch/>
        </p:blipFill>
        <p:spPr bwMode="auto">
          <a:xfrm>
            <a:off x="2219325" y="2032724"/>
            <a:ext cx="7829550" cy="3325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111022" y="1923343"/>
            <a:ext cx="8037689" cy="3544712"/>
          </a:xfrm>
          <a:prstGeom prst="rect">
            <a:avLst/>
          </a:prstGeom>
          <a:noFill/>
          <a:ln w="28575">
            <a:solidFill>
              <a:srgbClr val="1A2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47908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81201" y="1284515"/>
            <a:ext cx="8155055" cy="5016758"/>
          </a:xfrm>
          <a:prstGeom prst="rect">
            <a:avLst/>
          </a:prstGeom>
          <a:noFill/>
          <a:ln w="38100">
            <a:solidFill>
              <a:srgbClr val="00206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sz="2000" dirty="0">
              <a:solidFill>
                <a:srgbClr val="002060"/>
              </a:solidFill>
              <a:latin typeface="Calibri" pitchFamily="34" charset="0"/>
              <a:cs typeface="Calibri" pitchFamily="34" charset="0"/>
            </a:endParaRPr>
          </a:p>
          <a:p>
            <a:endParaRPr lang="en-US" sz="2000" dirty="0">
              <a:solidFill>
                <a:srgbClr val="002060"/>
              </a:solidFill>
              <a:latin typeface="Calibri" pitchFamily="34" charset="0"/>
              <a:cs typeface="Calibri" pitchFamily="34" charset="0"/>
            </a:endParaRPr>
          </a:p>
          <a:p>
            <a:endParaRPr lang="en-US" sz="2000" dirty="0">
              <a:solidFill>
                <a:srgbClr val="002060"/>
              </a:solidFill>
              <a:latin typeface="Calibri" pitchFamily="34" charset="0"/>
              <a:cs typeface="Calibri" pitchFamily="34" charset="0"/>
            </a:endParaRPr>
          </a:p>
          <a:p>
            <a:endParaRPr lang="en-US" sz="2000" dirty="0">
              <a:solidFill>
                <a:srgbClr val="002060"/>
              </a:solidFill>
              <a:latin typeface="Calibri" pitchFamily="34" charset="0"/>
              <a:cs typeface="Calibri" pitchFamily="34" charset="0"/>
            </a:endParaRPr>
          </a:p>
          <a:p>
            <a:endParaRPr lang="en-US" sz="2000" dirty="0">
              <a:solidFill>
                <a:srgbClr val="002060"/>
              </a:solidFill>
              <a:latin typeface="Calibri" pitchFamily="34" charset="0"/>
              <a:cs typeface="Calibri" pitchFamily="34" charset="0"/>
            </a:endParaRPr>
          </a:p>
          <a:p>
            <a:endParaRPr lang="en-US" sz="2000" dirty="0">
              <a:solidFill>
                <a:srgbClr val="002060"/>
              </a:solidFill>
              <a:latin typeface="Calibri" pitchFamily="34" charset="0"/>
              <a:cs typeface="Calibri" pitchFamily="34" charset="0"/>
            </a:endParaRPr>
          </a:p>
          <a:p>
            <a:endParaRPr lang="en-US" sz="2000" dirty="0">
              <a:solidFill>
                <a:srgbClr val="002060"/>
              </a:solidFill>
              <a:latin typeface="Calibri" pitchFamily="34" charset="0"/>
              <a:cs typeface="Calibri" pitchFamily="34" charset="0"/>
            </a:endParaRPr>
          </a:p>
          <a:p>
            <a:endParaRPr lang="en-US" sz="2000" dirty="0">
              <a:solidFill>
                <a:srgbClr val="002060"/>
              </a:solidFill>
              <a:latin typeface="Calibri" pitchFamily="34" charset="0"/>
              <a:cs typeface="Calibri" pitchFamily="34" charset="0"/>
            </a:endParaRPr>
          </a:p>
          <a:p>
            <a:endParaRPr lang="en-US" sz="2000" dirty="0">
              <a:solidFill>
                <a:srgbClr val="002060"/>
              </a:solidFill>
              <a:latin typeface="Calibri" pitchFamily="34" charset="0"/>
              <a:cs typeface="Calibri" pitchFamily="34" charset="0"/>
            </a:endParaRPr>
          </a:p>
          <a:p>
            <a:endParaRPr lang="en-US" sz="2000" dirty="0">
              <a:solidFill>
                <a:srgbClr val="002060"/>
              </a:solidFill>
              <a:latin typeface="Calibri" pitchFamily="34" charset="0"/>
              <a:cs typeface="Calibri" pitchFamily="34" charset="0"/>
            </a:endParaRPr>
          </a:p>
          <a:p>
            <a:endParaRPr lang="en-US" sz="2000" dirty="0">
              <a:solidFill>
                <a:srgbClr val="002060"/>
              </a:solidFill>
              <a:latin typeface="Calibri" pitchFamily="34" charset="0"/>
              <a:cs typeface="Calibri" pitchFamily="34" charset="0"/>
            </a:endParaRPr>
          </a:p>
          <a:p>
            <a:endParaRPr lang="en-US" sz="2000" dirty="0">
              <a:solidFill>
                <a:srgbClr val="002060"/>
              </a:solidFill>
              <a:latin typeface="Calibri" pitchFamily="34" charset="0"/>
              <a:cs typeface="Calibri" pitchFamily="34" charset="0"/>
            </a:endParaRPr>
          </a:p>
          <a:p>
            <a:endParaRPr lang="en-US" sz="2000" dirty="0">
              <a:solidFill>
                <a:srgbClr val="002060"/>
              </a:solidFill>
              <a:latin typeface="Calibri" pitchFamily="34" charset="0"/>
              <a:cs typeface="Calibri" pitchFamily="34" charset="0"/>
            </a:endParaRPr>
          </a:p>
          <a:p>
            <a:endParaRPr lang="en-US" sz="2000" dirty="0">
              <a:solidFill>
                <a:srgbClr val="002060"/>
              </a:solidFill>
              <a:latin typeface="Calibri" pitchFamily="34" charset="0"/>
              <a:cs typeface="Calibri" pitchFamily="34" charset="0"/>
            </a:endParaRPr>
          </a:p>
          <a:p>
            <a:endParaRPr lang="en-US" sz="2000" dirty="0">
              <a:solidFill>
                <a:srgbClr val="002060"/>
              </a:solidFill>
              <a:latin typeface="Calibri" pitchFamily="34" charset="0"/>
              <a:cs typeface="Calibri" pitchFamily="34" charset="0"/>
            </a:endParaRPr>
          </a:p>
          <a:p>
            <a:endParaRPr lang="en-US" sz="2000" dirty="0">
              <a:solidFill>
                <a:srgbClr val="002060"/>
              </a:solidFill>
              <a:latin typeface="Calibri" pitchFamily="34" charset="0"/>
              <a:cs typeface="Calibri" pitchFamily="34" charset="0"/>
            </a:endParaRPr>
          </a:p>
        </p:txBody>
      </p:sp>
      <p:sp>
        <p:nvSpPr>
          <p:cNvPr id="2" name="Rectangle 1"/>
          <p:cNvSpPr/>
          <p:nvPr/>
        </p:nvSpPr>
        <p:spPr>
          <a:xfrm>
            <a:off x="4343400" y="3459594"/>
            <a:ext cx="5562600" cy="9600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1" y="1355716"/>
            <a:ext cx="8015287" cy="4892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txBox="1">
            <a:spLocks/>
          </p:cNvSpPr>
          <p:nvPr/>
        </p:nvSpPr>
        <p:spPr>
          <a:xfrm>
            <a:off x="-353059" y="486955"/>
            <a:ext cx="4668520" cy="6654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2E74B5"/>
                </a:solidFill>
                <a:uFill>
                  <a:solidFill>
                    <a:srgbClr val="00B0F0"/>
                  </a:solidFill>
                </a:uFill>
                <a:latin typeface="Calibri Light" panose="020F0302020204030204" pitchFamily="34" charset="0"/>
                <a:cs typeface="Calibri" pitchFamily="34" charset="0"/>
              </a:rPr>
              <a:t>Recall Examples</a:t>
            </a:r>
          </a:p>
        </p:txBody>
      </p:sp>
    </p:spTree>
    <p:extLst>
      <p:ext uri="{BB962C8B-B14F-4D97-AF65-F5344CB8AC3E}">
        <p14:creationId xmlns:p14="http://schemas.microsoft.com/office/powerpoint/2010/main" val="2976212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Rot="1" noChangeArrowheads="1"/>
          </p:cNvSpPr>
          <p:nvPr>
            <p:ph type="title"/>
          </p:nvPr>
        </p:nvSpPr>
        <p:spPr>
          <a:xfrm>
            <a:off x="4947871" y="1484624"/>
            <a:ext cx="2181958" cy="857250"/>
          </a:xfrm>
        </p:spPr>
        <p:txBody>
          <a:bodyPr>
            <a:noAutofit/>
          </a:bodyPr>
          <a:lstStyle/>
          <a:p>
            <a:r>
              <a:rPr lang="en-US" sz="3000" dirty="0">
                <a:uFill>
                  <a:solidFill>
                    <a:srgbClr val="990000"/>
                  </a:solidFill>
                </a:uFill>
                <a:latin typeface="Calibri" pitchFamily="34" charset="0"/>
                <a:cs typeface="Calibri" pitchFamily="34" charset="0"/>
              </a:rPr>
              <a:t>Questions?</a:t>
            </a:r>
          </a:p>
        </p:txBody>
      </p:sp>
      <p:sp>
        <p:nvSpPr>
          <p:cNvPr id="4" name="TextBox 3"/>
          <p:cNvSpPr txBox="1"/>
          <p:nvPr/>
        </p:nvSpPr>
        <p:spPr>
          <a:xfrm>
            <a:off x="3628292" y="2085975"/>
            <a:ext cx="4914900" cy="1477328"/>
          </a:xfrm>
          <a:prstGeom prst="rect">
            <a:avLst/>
          </a:prstGeom>
          <a:noFill/>
        </p:spPr>
        <p:txBody>
          <a:bodyPr wrap="square" rtlCol="0">
            <a:spAutoFit/>
          </a:bodyPr>
          <a:lstStyle/>
          <a:p>
            <a:pPr algn="ctr"/>
            <a:endParaRPr lang="en-US" b="1" u="sng" dirty="0">
              <a:solidFill>
                <a:srgbClr val="002060"/>
              </a:solidFill>
              <a:effectLst>
                <a:outerShdw blurRad="38100" dist="38100" dir="2700000" algn="tl">
                  <a:srgbClr val="000000">
                    <a:alpha val="43137"/>
                  </a:srgbClr>
                </a:outerShdw>
              </a:effectLst>
              <a:latin typeface="Calibri" panose="020F0502020204030204" pitchFamily="34" charset="0"/>
            </a:endParaRPr>
          </a:p>
          <a:p>
            <a:pPr algn="ctr"/>
            <a:r>
              <a:rPr lang="en-US" sz="2400" dirty="0">
                <a:solidFill>
                  <a:srgbClr val="002060"/>
                </a:solidFill>
                <a:latin typeface="+mj-lt"/>
              </a:rPr>
              <a:t>Submit questions in English or Chinese to this podcast:</a:t>
            </a:r>
          </a:p>
          <a:p>
            <a:pPr algn="ctr"/>
            <a:r>
              <a:rPr lang="en-US" sz="2400" dirty="0">
                <a:solidFill>
                  <a:srgbClr val="002060"/>
                </a:solidFill>
                <a:latin typeface="+mj-lt"/>
                <a:hlinkClick r:id="rId3"/>
              </a:rPr>
              <a:t>CPSCinChina@CPSC.GOV</a:t>
            </a:r>
            <a:r>
              <a:rPr lang="en-US" sz="2400" dirty="0">
                <a:solidFill>
                  <a:srgbClr val="002060"/>
                </a:solidFill>
                <a:latin typeface="+mj-lt"/>
              </a:rPr>
              <a:t> </a:t>
            </a:r>
          </a:p>
        </p:txBody>
      </p:sp>
      <p:pic>
        <p:nvPicPr>
          <p:cNvPr id="5" name="Picture 3" descr="C:\Users\rchan\Desktop\Projects\CPSC Logos\CPSC seal Bluesma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1367" y="3908756"/>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1900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pPr algn="ctr"/>
            <a:r>
              <a:rPr lang="en-US" dirty="0"/>
              <a:t>Resources</a:t>
            </a:r>
          </a:p>
        </p:txBody>
      </p:sp>
    </p:spTree>
    <p:extLst>
      <p:ext uri="{BB962C8B-B14F-4D97-AF65-F5344CB8AC3E}">
        <p14:creationId xmlns:p14="http://schemas.microsoft.com/office/powerpoint/2010/main" val="2252500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2017031"/>
            <a:ext cx="3769042" cy="1178241"/>
          </a:xfrm>
        </p:spPr>
        <p:txBody>
          <a:bodyPr>
            <a:normAutofit fontScale="77500" lnSpcReduction="20000"/>
          </a:bodyPr>
          <a:lstStyle/>
          <a:p>
            <a:pPr algn="ctr"/>
            <a:r>
              <a:rPr lang="en-US" dirty="0"/>
              <a:t>Chinese Resources at cpsc.gov</a:t>
            </a:r>
          </a:p>
        </p:txBody>
      </p:sp>
      <p:pic>
        <p:nvPicPr>
          <p:cNvPr id="11" name="Content Placeholder 10"/>
          <p:cNvPicPr>
            <a:picLocks noGrp="1"/>
          </p:cNvPicPr>
          <p:nvPr>
            <p:ph idx="4294967295"/>
          </p:nvPr>
        </p:nvPicPr>
        <p:blipFill>
          <a:blip r:embed="rId2"/>
          <a:stretch>
            <a:fillRect/>
          </a:stretch>
        </p:blipFill>
        <p:spPr>
          <a:xfrm>
            <a:off x="4681413" y="1038165"/>
            <a:ext cx="7018215" cy="4314214"/>
          </a:xfrm>
          <a:prstGeom prst="rect">
            <a:avLst/>
          </a:prstGeom>
        </p:spPr>
      </p:pic>
      <p:sp>
        <p:nvSpPr>
          <p:cNvPr id="6" name="Rectangle 5"/>
          <p:cNvSpPr/>
          <p:nvPr/>
        </p:nvSpPr>
        <p:spPr>
          <a:xfrm>
            <a:off x="4647221" y="590585"/>
            <a:ext cx="7086601" cy="338554"/>
          </a:xfrm>
          <a:prstGeom prst="rect">
            <a:avLst/>
          </a:prstGeom>
        </p:spPr>
        <p:txBody>
          <a:bodyPr wrap="square">
            <a:spAutoFit/>
          </a:bodyPr>
          <a:lstStyle/>
          <a:p>
            <a:pPr lvl="0" algn="ctr">
              <a:spcBef>
                <a:spcPct val="20000"/>
              </a:spcBef>
            </a:pPr>
            <a:r>
              <a:rPr lang="en-US" sz="1600" u="sng" dirty="0">
                <a:hlinkClick r:id="rId3"/>
              </a:rPr>
              <a:t>https://www.cpsc.gov/zh-CN/Business--Manufacturing/Business-Education</a:t>
            </a:r>
            <a:endParaRPr lang="en-US" sz="1600" u="sng" dirty="0">
              <a:solidFill>
                <a:srgbClr val="1F497D"/>
              </a:solidFill>
              <a:latin typeface="Calibri"/>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0520" y="4485098"/>
            <a:ext cx="1555988" cy="1952613"/>
          </a:xfrm>
          <a:prstGeom prst="rect">
            <a:avLst/>
          </a:prstGeom>
        </p:spPr>
      </p:pic>
    </p:spTree>
    <p:extLst>
      <p:ext uri="{BB962C8B-B14F-4D97-AF65-F5344CB8AC3E}">
        <p14:creationId xmlns:p14="http://schemas.microsoft.com/office/powerpoint/2010/main" val="1736257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Picture1.png"/>
          <p:cNvPicPr>
            <a:picLocks noChangeAspect="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a:off x="350438" y="601967"/>
            <a:ext cx="2857571" cy="283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1"/>
          </p:nvPr>
        </p:nvSpPr>
        <p:spPr>
          <a:xfrm>
            <a:off x="1600677" y="1361281"/>
            <a:ext cx="2951003" cy="642765"/>
          </a:xfrm>
        </p:spPr>
        <p:txBody>
          <a:bodyPr>
            <a:noAutofit/>
          </a:bodyPr>
          <a:lstStyle/>
          <a:p>
            <a:r>
              <a:rPr lang="en-US" sz="4000" dirty="0">
                <a:effectLst>
                  <a:outerShdw blurRad="38100" dist="38100" dir="2700000" algn="tl">
                    <a:srgbClr val="000000">
                      <a:alpha val="43137"/>
                    </a:srgbClr>
                  </a:outerShdw>
                </a:effectLst>
              </a:rPr>
              <a:t>$1 Trillion</a:t>
            </a:r>
          </a:p>
        </p:txBody>
      </p:sp>
      <p:sp>
        <p:nvSpPr>
          <p:cNvPr id="3" name="Text Placeholder 2"/>
          <p:cNvSpPr>
            <a:spLocks noGrp="1"/>
          </p:cNvSpPr>
          <p:nvPr>
            <p:ph type="body" sz="quarter" idx="12"/>
          </p:nvPr>
        </p:nvSpPr>
        <p:spPr>
          <a:xfrm>
            <a:off x="1560038" y="2004046"/>
            <a:ext cx="2991642" cy="2120914"/>
          </a:xfrm>
        </p:spPr>
        <p:txBody>
          <a:bodyPr>
            <a:normAutofit fontScale="62500" lnSpcReduction="20000"/>
          </a:bodyPr>
          <a:lstStyle/>
          <a:p>
            <a:r>
              <a:rPr lang="en-US" dirty="0">
                <a:effectLst>
                  <a:outerShdw blurRad="38100" dist="38100" dir="2700000" algn="tl">
                    <a:srgbClr val="000000">
                      <a:alpha val="43137"/>
                    </a:srgbClr>
                  </a:outerShdw>
                </a:effectLst>
              </a:rPr>
              <a:t>Deaths, injuries, and property damage from consumer product incidents cost the nation more than $1 trillion annually.</a:t>
            </a:r>
            <a:r>
              <a:rPr lang="en-US" baseline="30000" dirty="0">
                <a:effectLst>
                  <a:outerShdw blurRad="38100" dist="38100" dir="2700000" algn="tl">
                    <a:srgbClr val="000000">
                      <a:alpha val="43137"/>
                    </a:srgbClr>
                  </a:outerShdw>
                </a:effectLst>
              </a:rPr>
              <a:t>1</a:t>
            </a:r>
            <a:r>
              <a:rPr lang="en-US" dirty="0">
                <a:effectLst>
                  <a:outerShdw blurRad="38100" dist="38100" dir="2700000" algn="tl">
                    <a:srgbClr val="000000">
                      <a:alpha val="43137"/>
                    </a:srgbClr>
                  </a:outerShdw>
                </a:effectLst>
              </a:rPr>
              <a:t> </a:t>
            </a:r>
          </a:p>
          <a:p>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sz="quarter" idx="13"/>
          </p:nvPr>
        </p:nvSpPr>
        <p:spPr>
          <a:xfrm>
            <a:off x="4790598" y="345440"/>
            <a:ext cx="5684362" cy="3312161"/>
          </a:xfrm>
        </p:spPr>
        <p:txBody>
          <a:bodyPr>
            <a:normAutofit/>
          </a:bodyPr>
          <a:lstStyle/>
          <a:p>
            <a:r>
              <a:rPr lang="en-US" dirty="0">
                <a:solidFill>
                  <a:schemeClr val="tx1">
                    <a:alpha val="65000"/>
                  </a:schemeClr>
                </a:solidFill>
                <a:effectLst>
                  <a:outerShdw blurRad="38100" dist="38100" dir="2700000" algn="tl">
                    <a:srgbClr val="000000">
                      <a:alpha val="43137"/>
                    </a:srgbClr>
                  </a:outerShdw>
                </a:effectLst>
              </a:rPr>
              <a:t>The US CPSC is a federal government agency charged with protecting the public from unreasonable risks of injury or death associated with the use of consumer products under the agency's jurisdiction. </a:t>
            </a:r>
          </a:p>
        </p:txBody>
      </p:sp>
      <p:sp>
        <p:nvSpPr>
          <p:cNvPr id="5" name="Text Placeholder 3"/>
          <p:cNvSpPr txBox="1">
            <a:spLocks/>
          </p:cNvSpPr>
          <p:nvPr/>
        </p:nvSpPr>
        <p:spPr>
          <a:xfrm>
            <a:off x="213360" y="4514850"/>
            <a:ext cx="11684000" cy="2190750"/>
          </a:xfrm>
          <a:prstGeom prst="rect">
            <a:avLst/>
          </a:prstGeom>
        </p:spPr>
        <p:txBody>
          <a:bodyPr vert="horz" lIns="91440" tIns="45720" rIns="91440" bIns="45720" rtlCol="0">
            <a:noAutofit/>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2000" kern="0" dirty="0">
                <a:solidFill>
                  <a:schemeClr val="bg2">
                    <a:alpha val="65000"/>
                  </a:schemeClr>
                </a:solidFill>
                <a:effectLst>
                  <a:outerShdw blurRad="38100" dist="38100" dir="2700000" algn="tl">
                    <a:srgbClr val="000000">
                      <a:alpha val="43137"/>
                    </a:srgbClr>
                  </a:outerShdw>
                </a:effectLst>
              </a:rPr>
              <a:t>CPSC is committed to protecting consumers from products that pose a fire, electrical, chemical, biological, or mechanical hazard.   </a:t>
            </a:r>
          </a:p>
          <a:p>
            <a:endParaRPr lang="en-US" sz="2000" kern="0" dirty="0">
              <a:effectLst>
                <a:outerShdw blurRad="38100" dist="38100" dir="2700000" algn="tl">
                  <a:srgbClr val="000000">
                    <a:alpha val="43137"/>
                  </a:srgbClr>
                </a:outerShdw>
              </a:effectLst>
            </a:endParaRPr>
          </a:p>
          <a:p>
            <a:r>
              <a:rPr lang="en-US" sz="2000" kern="0" dirty="0">
                <a:solidFill>
                  <a:schemeClr val="bg2">
                    <a:alpha val="65000"/>
                  </a:schemeClr>
                </a:solidFill>
                <a:effectLst>
                  <a:outerShdw blurRad="38100" dist="38100" dir="2700000" algn="tl">
                    <a:srgbClr val="000000">
                      <a:alpha val="43137"/>
                    </a:srgbClr>
                  </a:outerShdw>
                </a:effectLst>
              </a:rPr>
              <a:t>CPSC's work to improve the safety of the more than 15,000 types of consumer products in its jurisdiction  - such as toys, cribs, power tools, cigarette lighters, textiles, and  household chemicals – has contributed to a  decline in the rate of deaths and injuries associated with consumer products over the past 40 years.</a:t>
            </a:r>
          </a:p>
        </p:txBody>
      </p:sp>
      <p:cxnSp>
        <p:nvCxnSpPr>
          <p:cNvPr id="6" name="Straight Connector 5"/>
          <p:cNvCxnSpPr/>
          <p:nvPr/>
        </p:nvCxnSpPr>
        <p:spPr>
          <a:xfrm>
            <a:off x="350438" y="5247530"/>
            <a:ext cx="1147580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8" name="TextBox 7"/>
          <p:cNvSpPr txBox="1"/>
          <p:nvPr/>
        </p:nvSpPr>
        <p:spPr>
          <a:xfrm>
            <a:off x="9426819" y="3929219"/>
            <a:ext cx="2861310" cy="219291"/>
          </a:xfrm>
          <a:prstGeom prst="rect">
            <a:avLst/>
          </a:prstGeom>
          <a:noFill/>
        </p:spPr>
        <p:txBody>
          <a:bodyPr wrap="square" rtlCol="0">
            <a:spAutoFit/>
          </a:bodyPr>
          <a:lstStyle/>
          <a:p>
            <a:pPr defTabSz="685800"/>
            <a:r>
              <a:rPr lang="en-US" sz="825" baseline="30000" dirty="0">
                <a:solidFill>
                  <a:prstClr val="black"/>
                </a:solidFill>
              </a:rPr>
              <a:t>1</a:t>
            </a:r>
            <a:r>
              <a:rPr lang="en-US" sz="825" dirty="0">
                <a:solidFill>
                  <a:prstClr val="black"/>
                </a:solidFill>
              </a:rPr>
              <a:t>  https://www.cpsc.gov/s3fs-public/FY2019PBR.pdf</a:t>
            </a:r>
          </a:p>
        </p:txBody>
      </p:sp>
    </p:spTree>
    <p:extLst>
      <p:ext uri="{BB962C8B-B14F-4D97-AF65-F5344CB8AC3E}">
        <p14:creationId xmlns:p14="http://schemas.microsoft.com/office/powerpoint/2010/main" val="1907832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60785" y="2317880"/>
            <a:ext cx="3769042" cy="1178241"/>
          </a:xfrm>
        </p:spPr>
        <p:txBody>
          <a:bodyPr>
            <a:normAutofit fontScale="77500" lnSpcReduction="20000"/>
          </a:bodyPr>
          <a:lstStyle/>
          <a:p>
            <a:pPr algn="ctr"/>
            <a:r>
              <a:rPr lang="en-US" dirty="0"/>
              <a:t>Chinese Resources at cpsc.gov</a:t>
            </a:r>
          </a:p>
        </p:txBody>
      </p:sp>
      <p:sp>
        <p:nvSpPr>
          <p:cNvPr id="8" name="Rectangle 7"/>
          <p:cNvSpPr/>
          <p:nvPr/>
        </p:nvSpPr>
        <p:spPr>
          <a:xfrm>
            <a:off x="4689760" y="4765975"/>
            <a:ext cx="3733799" cy="1723549"/>
          </a:xfrm>
          <a:prstGeom prst="rect">
            <a:avLst/>
          </a:prstGeom>
        </p:spPr>
        <p:txBody>
          <a:bodyPr wrap="square">
            <a:spAutoFit/>
          </a:bodyPr>
          <a:lstStyle/>
          <a:p>
            <a:r>
              <a:rPr lang="en-US" sz="1600" dirty="0">
                <a:hlinkClick r:id="rId3"/>
              </a:rPr>
              <a:t>https://www.cpsc.gov/s3fs-public/HandbookforManufacturingChinese.pdf</a:t>
            </a:r>
            <a:r>
              <a:rPr lang="en-US" sz="1600" dirty="0"/>
              <a:t> (</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4"/>
              </a:rPr>
              <a:t>https://www.cpsc.gov/s3fs-public/pdfs/blk_pdf_handbookenglishaug05.pdf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p:txBody>
      </p:sp>
      <p:sp>
        <p:nvSpPr>
          <p:cNvPr id="9" name="Rectangle 8"/>
          <p:cNvSpPr/>
          <p:nvPr/>
        </p:nvSpPr>
        <p:spPr>
          <a:xfrm>
            <a:off x="8375072" y="4765975"/>
            <a:ext cx="3581400" cy="2400657"/>
          </a:xfrm>
          <a:prstGeom prst="rect">
            <a:avLst/>
          </a:prstGeom>
        </p:spPr>
        <p:txBody>
          <a:bodyPr wrap="square">
            <a:spAutoFit/>
          </a:bodyPr>
          <a:lstStyle/>
          <a:p>
            <a:r>
              <a:rPr lang="en-US" sz="1600" dirty="0">
                <a:hlinkClick r:id="rId5"/>
              </a:rPr>
              <a:t>https://www.cpsc.gov/s3fs-public/THE%20REGULATED%20PRODUCT%20HANDBOOK_050613%20CHN%20Final_0.pdf</a:t>
            </a:r>
            <a:r>
              <a:rPr lang="zh-CN" altLang="en-US" sz="1600" dirty="0"/>
              <a:t> </a:t>
            </a:r>
            <a:r>
              <a:rPr lang="en-US" sz="1600" dirty="0"/>
              <a:t>(</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6"/>
              </a:rPr>
              <a:t>https://www.cpsc.gov/s3fs-public/RegulatedProductsHandbook.pdf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a:p>
            <a:endParaRPr lang="en-US" sz="1400" dirty="0"/>
          </a:p>
          <a:p>
            <a:endParaRPr lang="en-US" sz="1400" dirty="0"/>
          </a:p>
        </p:txBody>
      </p:sp>
      <p:pic>
        <p:nvPicPr>
          <p:cNvPr id="2" name="Picture 1"/>
          <p:cNvPicPr>
            <a:picLocks noChangeAspect="1"/>
          </p:cNvPicPr>
          <p:nvPr/>
        </p:nvPicPr>
        <p:blipFill>
          <a:blip r:embed="rId7"/>
          <a:stretch>
            <a:fillRect/>
          </a:stretch>
        </p:blipFill>
        <p:spPr>
          <a:xfrm>
            <a:off x="4980706" y="720844"/>
            <a:ext cx="3151909" cy="3986238"/>
          </a:xfrm>
          <a:prstGeom prst="rect">
            <a:avLst/>
          </a:prstGeom>
        </p:spPr>
      </p:pic>
      <p:pic>
        <p:nvPicPr>
          <p:cNvPr id="11" name="Picture 10"/>
          <p:cNvPicPr/>
          <p:nvPr/>
        </p:nvPicPr>
        <p:blipFill>
          <a:blip r:embed="rId8"/>
          <a:stretch>
            <a:fillRect/>
          </a:stretch>
        </p:blipFill>
        <p:spPr>
          <a:xfrm>
            <a:off x="8375072" y="720844"/>
            <a:ext cx="3096491" cy="3986237"/>
          </a:xfrm>
          <a:prstGeom prst="rect">
            <a:avLst/>
          </a:prstGeom>
        </p:spPr>
      </p:pic>
    </p:spTree>
    <p:extLst>
      <p:ext uri="{BB962C8B-B14F-4D97-AF65-F5344CB8AC3E}">
        <p14:creationId xmlns:p14="http://schemas.microsoft.com/office/powerpoint/2010/main" val="3241371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73782" y="4031268"/>
            <a:ext cx="3206822" cy="1377762"/>
          </a:xfrm>
        </p:spPr>
        <p:txBody>
          <a:bodyPr>
            <a:noAutofit/>
          </a:bodyPr>
          <a:lstStyle/>
          <a:p>
            <a:r>
              <a:rPr lang="en-US" sz="1800" b="1" dirty="0">
                <a:solidFill>
                  <a:srgbClr val="002060"/>
                </a:solidFill>
              </a:rPr>
              <a:t>CFR: Commercial Practices</a:t>
            </a:r>
            <a:endParaRPr lang="en-US" sz="1800" dirty="0">
              <a:solidFill>
                <a:srgbClr val="1A2857"/>
              </a:solidFill>
              <a:hlinkClick r:id="rId3"/>
            </a:endParaRPr>
          </a:p>
          <a:p>
            <a:r>
              <a:rPr lang="en-US" sz="1600" dirty="0">
                <a:solidFill>
                  <a:srgbClr val="1A2857"/>
                </a:solidFill>
                <a:hlinkClick r:id="rId3"/>
              </a:rPr>
              <a:t>https://www.govinfo.gov/content/pkg/CFR-2017-title16-vol2/pdf/CFR-2017-title16-vol2.pdf</a:t>
            </a:r>
            <a:r>
              <a:rPr lang="en-US" sz="1600" dirty="0">
                <a:solidFill>
                  <a:srgbClr val="1A2857"/>
                </a:solidFill>
              </a:rPr>
              <a:t> </a:t>
            </a:r>
            <a:r>
              <a:rPr lang="en-US" sz="1600" dirty="0">
                <a:solidFill>
                  <a:schemeClr val="tx1"/>
                </a:solidFill>
              </a:rPr>
              <a:t>(</a:t>
            </a:r>
            <a:r>
              <a:rPr lang="zh-CN" altLang="en-US" sz="1600" dirty="0">
                <a:solidFill>
                  <a:schemeClr val="tx1"/>
                </a:solidFill>
              </a:rPr>
              <a:t>英文版本</a:t>
            </a:r>
            <a:r>
              <a:rPr lang="en-US" altLang="zh-CN" sz="1600" dirty="0">
                <a:solidFill>
                  <a:schemeClr val="tx1"/>
                </a:solidFill>
              </a:rPr>
              <a:t>)</a:t>
            </a:r>
            <a:endParaRPr lang="en-US" sz="1600" dirty="0">
              <a:solidFill>
                <a:srgbClr val="4C4C4C"/>
              </a:solidFill>
            </a:endParaRPr>
          </a:p>
          <a:p>
            <a:pPr lvl="0"/>
            <a:endParaRPr lang="en-US" sz="1600" dirty="0">
              <a:solidFill>
                <a:srgbClr val="1A2857"/>
              </a:solidFill>
            </a:endParaRPr>
          </a:p>
        </p:txBody>
      </p:sp>
      <p:sp>
        <p:nvSpPr>
          <p:cNvPr id="6" name="Text Placeholder 5"/>
          <p:cNvSpPr>
            <a:spLocks noGrp="1"/>
          </p:cNvSpPr>
          <p:nvPr>
            <p:ph type="body" sz="quarter" idx="11"/>
          </p:nvPr>
        </p:nvSpPr>
        <p:spPr>
          <a:xfrm>
            <a:off x="8378031" y="3960061"/>
            <a:ext cx="3438831" cy="2897939"/>
          </a:xfrm>
        </p:spPr>
        <p:txBody>
          <a:bodyPr>
            <a:noAutofit/>
          </a:bodyPr>
          <a:lstStyle/>
          <a:p>
            <a:r>
              <a:rPr lang="en-US" sz="1800" b="1" cap="none" dirty="0">
                <a:solidFill>
                  <a:srgbClr val="002060"/>
                </a:solidFill>
              </a:rPr>
              <a:t>CPSC Laboratory Manuals:</a:t>
            </a:r>
          </a:p>
          <a:p>
            <a:pPr lvl="0"/>
            <a:r>
              <a:rPr lang="en-US" sz="1600" b="0" dirty="0">
                <a:solidFill>
                  <a:srgbClr val="4C4C4C"/>
                </a:solidFill>
                <a:hlinkClick r:id="rId4"/>
              </a:rPr>
              <a:t>https://www.cpsc.gov/s3fs-public/Laboratory-test-manual-16-CFR-Part-1610-Ch.pdf?MhtbUWNy6jmOPx9b6f.RErt.n.2n_d_h</a:t>
            </a:r>
            <a:r>
              <a:rPr lang="en-US" sz="1600" b="0" dirty="0">
                <a:solidFill>
                  <a:srgbClr val="4C4C4C"/>
                </a:solidFill>
              </a:rPr>
              <a:t> </a:t>
            </a:r>
            <a:r>
              <a:rPr lang="en-US" sz="1600" b="0" dirty="0">
                <a:solidFill>
                  <a:schemeClr val="tx1"/>
                </a:solidFill>
              </a:rPr>
              <a:t>(</a:t>
            </a:r>
            <a:r>
              <a:rPr lang="zh-CN" altLang="en-US" sz="1600" b="0" dirty="0">
                <a:solidFill>
                  <a:schemeClr val="tx1"/>
                </a:solidFill>
              </a:rPr>
              <a:t>中文版本</a:t>
            </a:r>
            <a:r>
              <a:rPr lang="en-US" altLang="zh-CN" sz="1600" b="0" dirty="0">
                <a:solidFill>
                  <a:schemeClr val="tx1"/>
                </a:solidFill>
              </a:rPr>
              <a:t>)</a:t>
            </a:r>
          </a:p>
          <a:p>
            <a:pPr lvl="0"/>
            <a:endParaRPr lang="en-US" sz="1600" b="0" dirty="0">
              <a:solidFill>
                <a:schemeClr val="tx1"/>
              </a:solidFill>
            </a:endParaRPr>
          </a:p>
          <a:p>
            <a:pPr lvl="0"/>
            <a:r>
              <a:rPr lang="en-US" sz="1400" b="0" dirty="0">
                <a:solidFill>
                  <a:schemeClr val="tx1"/>
                </a:solidFill>
                <a:hlinkClick r:id="rId5"/>
              </a:rPr>
              <a:t>https://www.cpsc.gov/s3fs-public/Flammability%20of%20Clothing%20Textiles%20Test%20Manual_1610.pdf</a:t>
            </a:r>
            <a:r>
              <a:rPr lang="zh-CN" altLang="en-US" sz="1400" b="0" dirty="0">
                <a:solidFill>
                  <a:schemeClr val="tx1"/>
                </a:solidFill>
              </a:rPr>
              <a:t> </a:t>
            </a:r>
            <a:r>
              <a:rPr lang="en-US" sz="1400" b="0" dirty="0">
                <a:solidFill>
                  <a:schemeClr val="tx1"/>
                </a:solidFill>
              </a:rPr>
              <a:t>(</a:t>
            </a:r>
            <a:r>
              <a:rPr lang="zh-CN" altLang="en-US" sz="1400" b="0" dirty="0">
                <a:solidFill>
                  <a:schemeClr val="tx1"/>
                </a:solidFill>
              </a:rPr>
              <a:t>英文版本</a:t>
            </a:r>
            <a:r>
              <a:rPr lang="en-US" altLang="zh-CN" sz="1400" b="0" dirty="0">
                <a:solidFill>
                  <a:schemeClr val="tx1"/>
                </a:solidFill>
              </a:rPr>
              <a:t>)</a:t>
            </a:r>
            <a:endParaRPr lang="en-US" sz="1400" b="0" dirty="0">
              <a:solidFill>
                <a:srgbClr val="4C4C4C"/>
              </a:solidFill>
            </a:endParaRPr>
          </a:p>
        </p:txBody>
      </p:sp>
      <p:pic>
        <p:nvPicPr>
          <p:cNvPr id="8" name="Content Placeholder 7"/>
          <p:cNvPicPr>
            <a:picLocks noGrp="1" noChangeAspect="1"/>
          </p:cNvPicPr>
          <p:nvPr>
            <p:ph sz="half" idx="4294967295"/>
          </p:nvPr>
        </p:nvPicPr>
        <p:blipFill>
          <a:blip r:embed="rId6" cstate="print">
            <a:extLst>
              <a:ext uri="{28A0092B-C50C-407E-A947-70E740481C1C}">
                <a14:useLocalDpi xmlns:a14="http://schemas.microsoft.com/office/drawing/2010/main" val="0"/>
              </a:ext>
            </a:extLst>
          </a:blip>
          <a:stretch>
            <a:fillRect/>
          </a:stretch>
        </p:blipFill>
        <p:spPr>
          <a:xfrm>
            <a:off x="4973782" y="229594"/>
            <a:ext cx="2840181" cy="3614737"/>
          </a:xfrm>
          <a:prstGeom prst="rect">
            <a:avLst/>
          </a:prstGeom>
          <a:ln w="19050">
            <a:solidFill>
              <a:srgbClr val="002060"/>
            </a:solidFill>
          </a:ln>
        </p:spPr>
      </p:pic>
      <p:sp>
        <p:nvSpPr>
          <p:cNvPr id="7" name="Rectangle 6"/>
          <p:cNvSpPr/>
          <p:nvPr/>
        </p:nvSpPr>
        <p:spPr>
          <a:xfrm>
            <a:off x="321108" y="2565750"/>
            <a:ext cx="3855028" cy="954107"/>
          </a:xfrm>
          <a:prstGeom prst="rect">
            <a:avLst/>
          </a:prstGeom>
        </p:spPr>
        <p:txBody>
          <a:bodyPr wrap="square">
            <a:spAutoFit/>
          </a:bodyPr>
          <a:lstStyle/>
          <a:p>
            <a:pPr lvl="0" algn="ctr">
              <a:buClr>
                <a:srgbClr val="1D2757"/>
              </a:buClr>
            </a:pPr>
            <a:r>
              <a:rPr lang="en-US" sz="2800" b="1" kern="0" dirty="0">
                <a:solidFill>
                  <a:srgbClr val="FFFFFF"/>
                </a:solidFill>
                <a:latin typeface="Arial" panose="020B0604020202020204" pitchFamily="34" charset="0"/>
                <a:cs typeface="Arial" panose="020B0604020202020204" pitchFamily="34" charset="0"/>
              </a:rPr>
              <a:t>Chinese Resources at cpsc.gov</a:t>
            </a:r>
          </a:p>
        </p:txBody>
      </p:sp>
      <p:pic>
        <p:nvPicPr>
          <p:cNvPr id="10" name="Picture 9"/>
          <p:cNvPicPr/>
          <p:nvPr/>
        </p:nvPicPr>
        <p:blipFill>
          <a:blip r:embed="rId7"/>
          <a:stretch>
            <a:fillRect/>
          </a:stretch>
        </p:blipFill>
        <p:spPr>
          <a:xfrm>
            <a:off x="8378031" y="229594"/>
            <a:ext cx="3040061" cy="3593749"/>
          </a:xfrm>
          <a:prstGeom prst="rect">
            <a:avLst/>
          </a:prstGeom>
        </p:spPr>
      </p:pic>
    </p:spTree>
    <p:extLst>
      <p:ext uri="{BB962C8B-B14F-4D97-AF65-F5344CB8AC3E}">
        <p14:creationId xmlns:p14="http://schemas.microsoft.com/office/powerpoint/2010/main" val="423820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2170150"/>
            <a:ext cx="3769042" cy="1178241"/>
          </a:xfrm>
        </p:spPr>
        <p:txBody>
          <a:bodyPr>
            <a:normAutofit lnSpcReduction="10000"/>
          </a:bodyPr>
          <a:lstStyle/>
          <a:p>
            <a:pPr algn="ctr"/>
            <a:r>
              <a:rPr lang="en-US" dirty="0">
                <a:uFill>
                  <a:solidFill>
                    <a:srgbClr val="990000"/>
                  </a:solidFill>
                </a:uFill>
                <a:latin typeface="Calibri" pitchFamily="34" charset="0"/>
                <a:cs typeface="Calibri" pitchFamily="34" charset="0"/>
              </a:rPr>
              <a:t>CPSC Business Resources</a:t>
            </a:r>
            <a:endParaRPr lang="en-US" dirty="0"/>
          </a:p>
        </p:txBody>
      </p:sp>
      <p:sp>
        <p:nvSpPr>
          <p:cNvPr id="3" name="Rectangle 2"/>
          <p:cNvSpPr/>
          <p:nvPr/>
        </p:nvSpPr>
        <p:spPr>
          <a:xfrm>
            <a:off x="6392984" y="4741145"/>
            <a:ext cx="3970216" cy="1815882"/>
          </a:xfrm>
          <a:prstGeom prst="rect">
            <a:avLst/>
          </a:prstGeom>
        </p:spPr>
        <p:txBody>
          <a:bodyPr wrap="square">
            <a:spAutoFit/>
          </a:bodyPr>
          <a:lstStyle/>
          <a:p>
            <a:pPr algn="ctr">
              <a:defRPr/>
            </a:pPr>
            <a:r>
              <a:rPr lang="en-US" sz="2400" dirty="0">
                <a:solidFill>
                  <a:srgbClr val="002060"/>
                </a:solidFill>
                <a:latin typeface="Arial" panose="020B0604020202020204" pitchFamily="34" charset="0"/>
                <a:cs typeface="Arial" panose="020B0604020202020204" pitchFamily="34" charset="0"/>
              </a:rPr>
              <a:t>CPSC-Accepted Laboratories Search Page:</a:t>
            </a:r>
          </a:p>
          <a:p>
            <a:pPr algn="ctr">
              <a:defRPr/>
            </a:pPr>
            <a:r>
              <a:rPr lang="en-US" sz="2400" b="1" dirty="0">
                <a:solidFill>
                  <a:srgbClr val="002060"/>
                </a:solidFill>
                <a:latin typeface="Arial" panose="020B0604020202020204" pitchFamily="34" charset="0"/>
                <a:cs typeface="Arial" panose="020B0604020202020204" pitchFamily="34" charset="0"/>
                <a:hlinkClick r:id="rId3"/>
              </a:rPr>
              <a:t>www.cpsc.gov/LabSearch</a:t>
            </a:r>
            <a:endParaRPr lang="en-US" sz="2400" b="1" dirty="0">
              <a:solidFill>
                <a:srgbClr val="002060"/>
              </a:solidFill>
              <a:latin typeface="Arial" panose="020B0604020202020204" pitchFamily="34" charset="0"/>
              <a:cs typeface="Arial" panose="020B0604020202020204" pitchFamily="34" charset="0"/>
            </a:endParaRPr>
          </a:p>
          <a:p>
            <a:pPr algn="ctr">
              <a:defRPr/>
            </a:pPr>
            <a:endParaRPr lang="en-US" sz="2000" b="1" dirty="0">
              <a:solidFill>
                <a:srgbClr val="002060"/>
              </a:solidFill>
              <a:latin typeface="Arial" panose="020B0604020202020204" pitchFamily="34" charset="0"/>
              <a:cs typeface="Arial" panose="020B0604020202020204" pitchFamily="34" charset="0"/>
            </a:endParaRPr>
          </a:p>
          <a:p>
            <a:pPr algn="ctr">
              <a:defRPr/>
            </a:pPr>
            <a:r>
              <a:rPr lang="en-US" sz="2000" b="1" dirty="0">
                <a:solidFill>
                  <a:srgbClr val="002060"/>
                </a:solidFill>
                <a:latin typeface="Arial" panose="020B0604020202020204" pitchFamily="34" charset="0"/>
                <a:cs typeface="Arial" panose="020B0604020202020204" pitchFamily="34" charset="0"/>
              </a:rPr>
              <a:t> </a:t>
            </a:r>
          </a:p>
        </p:txBody>
      </p:sp>
      <p:sp>
        <p:nvSpPr>
          <p:cNvPr id="2" name="Rectangle 1"/>
          <p:cNvSpPr/>
          <p:nvPr/>
        </p:nvSpPr>
        <p:spPr>
          <a:xfrm>
            <a:off x="4937220" y="1235777"/>
            <a:ext cx="7119816" cy="3046988"/>
          </a:xfrm>
          <a:prstGeom prst="rect">
            <a:avLst/>
          </a:prstGeom>
        </p:spPr>
        <p:txBody>
          <a:bodyPr wrap="square">
            <a:spAutoFit/>
          </a:bodyPr>
          <a:lstStyle/>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Definition of children’s product – 16 CFR Part 1200 </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Certificates of conformity – 16 CFR Part 1110</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Third-party testing – 16 CFR Parts 1107, 1109, and 1112</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Tracking information – 15 USC § 2063(a)(5)</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Mandatory reporting requirements – 15 USC §2064</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01922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742284" y="2187424"/>
            <a:ext cx="10962751" cy="4036732"/>
          </a:xfrm>
        </p:spPr>
        <p:txBody>
          <a:bodyPr>
            <a:normAutofit/>
          </a:bodyPr>
          <a:lstStyle/>
          <a:p>
            <a:pPr algn="ctr"/>
            <a:r>
              <a:rPr lang="en-US" sz="2900" dirty="0">
                <a:hlinkClick r:id="rId3"/>
              </a:rPr>
              <a:t>http://business.cpsc.gov</a:t>
            </a:r>
            <a:r>
              <a:rPr lang="en-US" sz="2900" dirty="0"/>
              <a:t> </a:t>
            </a:r>
          </a:p>
          <a:p>
            <a:r>
              <a:rPr lang="en-US" sz="2900" b="0" dirty="0">
                <a:solidFill>
                  <a:srgbClr val="4C4C4C"/>
                </a:solidFill>
                <a:latin typeface="Arial" panose="020B0604020202020204" pitchFamily="34" charset="0"/>
              </a:rPr>
              <a:t>Online tool designed specifically to help businesses comply with federal consumer product safety requirements.</a:t>
            </a:r>
          </a:p>
          <a:p>
            <a:r>
              <a:rPr lang="en-US" sz="2900" b="0" dirty="0">
                <a:solidFill>
                  <a:srgbClr val="4C4C4C"/>
                </a:solidFill>
                <a:latin typeface="Arial" panose="020B0604020202020204" pitchFamily="34" charset="0"/>
              </a:rPr>
              <a:t>Asks a series of guided questions, and based on the answers produces a downloadable (PDF) report. </a:t>
            </a:r>
          </a:p>
          <a:p>
            <a:r>
              <a:rPr lang="en-US" sz="2900" b="0" dirty="0">
                <a:solidFill>
                  <a:srgbClr val="4C4C4C"/>
                </a:solidFill>
                <a:latin typeface="Arial" panose="020B0604020202020204" pitchFamily="34" charset="0"/>
              </a:rPr>
              <a:t>Provides customized guidance with links to product safety regulations that may apply to the product and important information on labeling, certification and testing requirements. </a:t>
            </a:r>
          </a:p>
        </p:txBody>
      </p:sp>
      <p:pic>
        <p:nvPicPr>
          <p:cNvPr id="5" name="Picture 4"/>
          <p:cNvPicPr>
            <a:picLocks noChangeAspect="1"/>
          </p:cNvPicPr>
          <p:nvPr/>
        </p:nvPicPr>
        <p:blipFill>
          <a:blip r:embed="rId4"/>
          <a:stretch>
            <a:fillRect/>
          </a:stretch>
        </p:blipFill>
        <p:spPr>
          <a:xfrm>
            <a:off x="3758044" y="499077"/>
            <a:ext cx="4931229" cy="150495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7016" y="591695"/>
            <a:ext cx="1414604" cy="1595729"/>
          </a:xfrm>
          <a:prstGeom prst="rect">
            <a:avLst/>
          </a:prstGeom>
        </p:spPr>
      </p:pic>
    </p:spTree>
    <p:extLst>
      <p:ext uri="{BB962C8B-B14F-4D97-AF65-F5344CB8AC3E}">
        <p14:creationId xmlns:p14="http://schemas.microsoft.com/office/powerpoint/2010/main" val="2007960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Regulatory Robot </a:t>
            </a:r>
          </a:p>
        </p:txBody>
      </p:sp>
      <p:sp>
        <p:nvSpPr>
          <p:cNvPr id="3" name="Text Placeholder 2"/>
          <p:cNvSpPr>
            <a:spLocks noGrp="1"/>
          </p:cNvSpPr>
          <p:nvPr>
            <p:ph idx="1"/>
          </p:nvPr>
        </p:nvSpPr>
        <p:spPr>
          <a:xfrm>
            <a:off x="1244865" y="1170325"/>
            <a:ext cx="9788236" cy="2040466"/>
          </a:xfrm>
        </p:spPr>
        <p:txBody>
          <a:bodyPr>
            <a:normAutofit/>
          </a:bodyPr>
          <a:lstStyle/>
          <a:p>
            <a:r>
              <a:rPr lang="en-US" sz="2800" dirty="0">
                <a:solidFill>
                  <a:srgbClr val="4C4C4C"/>
                </a:solidFill>
              </a:rPr>
              <a:t>Regulatory Robot is a tool to help identify which mandatory standards are applicable</a:t>
            </a:r>
          </a:p>
          <a:p>
            <a:pPr marL="800100" lvl="1" indent="-342900">
              <a:buFont typeface="Wingdings" panose="05000000000000000000" pitchFamily="2" charset="2"/>
              <a:buChar char="Ø"/>
            </a:pPr>
            <a:r>
              <a:rPr lang="en-US" b="1" u="sng" dirty="0">
                <a:solidFill>
                  <a:srgbClr val="1A2857"/>
                </a:solidFill>
              </a:rPr>
              <a:t>Does not</a:t>
            </a:r>
            <a:r>
              <a:rPr lang="en-US" b="1" dirty="0">
                <a:solidFill>
                  <a:srgbClr val="1A2857"/>
                </a:solidFill>
              </a:rPr>
              <a:t> </a:t>
            </a:r>
            <a:r>
              <a:rPr lang="en-US" dirty="0">
                <a:solidFill>
                  <a:srgbClr val="1A2857"/>
                </a:solidFill>
              </a:rPr>
              <a:t>give details of requirements </a:t>
            </a:r>
            <a:r>
              <a:rPr lang="en-US" b="1" u="sng" dirty="0">
                <a:solidFill>
                  <a:srgbClr val="1A2857"/>
                </a:solidFill>
              </a:rPr>
              <a:t>within</a:t>
            </a:r>
            <a:r>
              <a:rPr lang="en-US" dirty="0">
                <a:solidFill>
                  <a:srgbClr val="1A2857"/>
                </a:solidFill>
              </a:rPr>
              <a:t> a specific standard</a:t>
            </a:r>
          </a:p>
        </p:txBody>
      </p:sp>
      <p:graphicFrame>
        <p:nvGraphicFramePr>
          <p:cNvPr id="5" name="Diagram 4"/>
          <p:cNvGraphicFramePr/>
          <p:nvPr>
            <p:extLst/>
          </p:nvPr>
        </p:nvGraphicFramePr>
        <p:xfrm>
          <a:off x="859536" y="2423160"/>
          <a:ext cx="10853928" cy="3319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01353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normAutofit fontScale="92500" lnSpcReduction="20000"/>
          </a:bodyPr>
          <a:lstStyle/>
          <a:p>
            <a:r>
              <a:rPr lang="pt-BR" b="1" dirty="0">
                <a:solidFill>
                  <a:srgbClr val="1A2857"/>
                </a:solidFill>
              </a:rPr>
              <a:t>Revisions to Safety Standard for Carriages and Strollers</a:t>
            </a:r>
            <a:endParaRPr lang="pt-BR" b="1" dirty="0">
              <a:solidFill>
                <a:srgbClr val="1A2857"/>
              </a:solidFill>
              <a:hlinkClick r:id="rId2"/>
            </a:endParaRPr>
          </a:p>
          <a:p>
            <a:r>
              <a:rPr lang="pt-BR" u="sng" dirty="0">
                <a:hlinkClick r:id="rId2"/>
              </a:rPr>
              <a:t>https://www.federalregister.gov/d/2019-16524</a:t>
            </a:r>
            <a:r>
              <a:rPr lang="pt-BR" u="sng" dirty="0"/>
              <a:t> </a:t>
            </a:r>
            <a:endParaRPr lang="pt-BR" dirty="0"/>
          </a:p>
          <a:p>
            <a:endParaRPr lang="pt-BR" u="sng" dirty="0">
              <a:hlinkClick r:id="rId3"/>
            </a:endParaRPr>
          </a:p>
          <a:p>
            <a:r>
              <a:rPr lang="pt-BR" b="1" dirty="0">
                <a:solidFill>
                  <a:srgbClr val="1A2857"/>
                </a:solidFill>
              </a:rPr>
              <a:t>Carriages and Strollers Buisnesss Guidance &amp; Small Entity Compliance Guide</a:t>
            </a:r>
            <a:endParaRPr lang="pt-BR" b="1" dirty="0">
              <a:solidFill>
                <a:srgbClr val="1A2857"/>
              </a:solidFill>
              <a:hlinkClick r:id="rId3"/>
            </a:endParaRPr>
          </a:p>
          <a:p>
            <a:r>
              <a:rPr lang="pt-BR" u="sng" dirty="0">
                <a:hlinkClick r:id="rId3"/>
              </a:rPr>
              <a:t>https://www.cpsc.gov/Business--Manufacturing/Business-Education/Business-Guidance/Carriages-and-Strollers/</a:t>
            </a:r>
            <a:r>
              <a:rPr lang="pt-BR" u="sng" dirty="0"/>
              <a:t> </a:t>
            </a:r>
            <a:endParaRPr lang="pt-BR" dirty="0"/>
          </a:p>
          <a:p>
            <a:endParaRPr lang="pt-BR" b="1" u="sng" dirty="0">
              <a:solidFill>
                <a:srgbClr val="1A2857"/>
              </a:solidFill>
              <a:hlinkClick r:id="rId4"/>
            </a:endParaRPr>
          </a:p>
          <a:p>
            <a:r>
              <a:rPr lang="pt-BR" b="1" dirty="0">
                <a:solidFill>
                  <a:srgbClr val="1A2857"/>
                </a:solidFill>
              </a:rPr>
              <a:t>Regulatory Robot Report</a:t>
            </a:r>
            <a:endParaRPr lang="pt-BR" b="1" dirty="0">
              <a:solidFill>
                <a:srgbClr val="1A2857"/>
              </a:solidFill>
              <a:hlinkClick r:id="rId4"/>
            </a:endParaRPr>
          </a:p>
          <a:p>
            <a:r>
              <a:rPr lang="pt-BR" u="sng" dirty="0">
                <a:hlinkClick r:id="rId4"/>
              </a:rPr>
              <a:t>https://business.cpsc.gov/robot/decision/viewreport/6-82.30-82</a:t>
            </a:r>
            <a:r>
              <a:rPr lang="pt-BR" dirty="0"/>
              <a:t> </a:t>
            </a:r>
          </a:p>
          <a:p>
            <a:endParaRPr lang="en-US" dirty="0"/>
          </a:p>
        </p:txBody>
      </p:sp>
      <p:sp>
        <p:nvSpPr>
          <p:cNvPr id="5" name="Text Placeholder 4"/>
          <p:cNvSpPr txBox="1">
            <a:spLocks/>
          </p:cNvSpPr>
          <p:nvPr/>
        </p:nvSpPr>
        <p:spPr>
          <a:xfrm>
            <a:off x="557783" y="2157984"/>
            <a:ext cx="3342187" cy="2414016"/>
          </a:xfrm>
          <a:prstGeom prst="rect">
            <a:avLst/>
          </a:prstGeom>
        </p:spPr>
        <p:txBody>
          <a:bodyPr vert="horz" lIns="91440" tIns="45720" rIns="91440" bIns="45720" rtlCol="0">
            <a:noAutofit/>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kern="0" dirty="0">
                <a:uFill>
                  <a:solidFill>
                    <a:srgbClr val="990000"/>
                  </a:solidFill>
                </a:uFill>
                <a:latin typeface="Calibri" pitchFamily="34" charset="0"/>
                <a:cs typeface="Calibri" pitchFamily="34" charset="0"/>
              </a:rPr>
              <a:t>CPSC Business Resources-Carriages and Strollers</a:t>
            </a:r>
            <a:endParaRPr lang="en-US" kern="0" dirty="0"/>
          </a:p>
        </p:txBody>
      </p:sp>
    </p:spTree>
    <p:extLst>
      <p:ext uri="{BB962C8B-B14F-4D97-AF65-F5344CB8AC3E}">
        <p14:creationId xmlns:p14="http://schemas.microsoft.com/office/powerpoint/2010/main" val="4133592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algn="ctr"/>
            <a:r>
              <a:rPr lang="en-US" sz="3100" dirty="0"/>
              <a:t>CPSC’s Podcast Series</a:t>
            </a:r>
            <a:endParaRPr lang="en-US" dirty="0"/>
          </a:p>
          <a:p>
            <a:pPr algn="ct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828447524"/>
              </p:ext>
            </p:extLst>
          </p:nvPr>
        </p:nvGraphicFramePr>
        <p:xfrm>
          <a:off x="1689654" y="1605707"/>
          <a:ext cx="9116892" cy="2966720"/>
        </p:xfrm>
        <a:graphic>
          <a:graphicData uri="http://schemas.openxmlformats.org/drawingml/2006/table">
            <a:tbl>
              <a:tblPr firstRow="1" bandRow="1">
                <a:tableStyleId>{5C22544A-7EE6-4342-B048-85BDC9FD1C3A}</a:tableStyleId>
              </a:tblPr>
              <a:tblGrid>
                <a:gridCol w="1280037">
                  <a:extLst>
                    <a:ext uri="{9D8B030D-6E8A-4147-A177-3AD203B41FA5}">
                      <a16:colId xmlns:a16="http://schemas.microsoft.com/office/drawing/2014/main" val="20000"/>
                    </a:ext>
                  </a:extLst>
                </a:gridCol>
                <a:gridCol w="7836855">
                  <a:extLst>
                    <a:ext uri="{9D8B030D-6E8A-4147-A177-3AD203B41FA5}">
                      <a16:colId xmlns:a16="http://schemas.microsoft.com/office/drawing/2014/main" val="20001"/>
                    </a:ext>
                  </a:extLst>
                </a:gridCol>
              </a:tblGrid>
              <a:tr h="370840">
                <a:tc>
                  <a:txBody>
                    <a:bodyPr/>
                    <a:lstStyle/>
                    <a:p>
                      <a:pPr algn="ctr"/>
                      <a:r>
                        <a:rPr lang="en-US" sz="1800" b="1" dirty="0">
                          <a:solidFill>
                            <a:schemeClr val="bg2"/>
                          </a:solidFill>
                          <a:latin typeface="+mn-lt"/>
                        </a:rPr>
                        <a:t>Podcast</a:t>
                      </a:r>
                    </a:p>
                  </a:txBody>
                  <a:tcPr/>
                </a:tc>
                <a:tc>
                  <a:txBody>
                    <a:bodyPr/>
                    <a:lstStyle/>
                    <a:p>
                      <a:pPr algn="ctr"/>
                      <a:r>
                        <a:rPr lang="en-US" sz="1800" b="1" dirty="0">
                          <a:solidFill>
                            <a:schemeClr val="bg2"/>
                          </a:solidFill>
                          <a:latin typeface="+mn-lt"/>
                        </a:rPr>
                        <a:t>Topics</a:t>
                      </a:r>
                    </a:p>
                  </a:txBody>
                  <a:tcPr/>
                </a:tc>
                <a:extLst>
                  <a:ext uri="{0D108BD9-81ED-4DB2-BD59-A6C34878D82A}">
                    <a16:rowId xmlns:a16="http://schemas.microsoft.com/office/drawing/2014/main" val="10000"/>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#1</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Selling Safe Electrical</a:t>
                      </a:r>
                      <a:r>
                        <a:rPr lang="en-US" sz="1800" baseline="0" dirty="0">
                          <a:effectLst/>
                          <a:latin typeface="+mn-lt"/>
                          <a:ea typeface="Calibri" panose="020F0502020204030204" pitchFamily="34" charset="0"/>
                        </a:rPr>
                        <a:t> Products to the U.S.</a:t>
                      </a:r>
                      <a:r>
                        <a:rPr lang="en-US" sz="1800" dirty="0">
                          <a:effectLst/>
                          <a:latin typeface="+mn-lt"/>
                          <a:ea typeface="Calibri" panose="020F0502020204030204" pitchFamily="34" charset="0"/>
                        </a:rPr>
                        <a:t> Market</a:t>
                      </a:r>
                    </a:p>
                  </a:txBody>
                  <a:tcPr marL="0" marR="0" marT="0" marB="0"/>
                </a:tc>
                <a:extLst>
                  <a:ext uri="{0D108BD9-81ED-4DB2-BD59-A6C34878D82A}">
                    <a16:rowId xmlns:a16="http://schemas.microsoft.com/office/drawing/2014/main" val="10001"/>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#2</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Overview of U.S.</a:t>
                      </a:r>
                      <a:r>
                        <a:rPr lang="en-US" sz="1800" baseline="0" dirty="0">
                          <a:effectLst/>
                          <a:latin typeface="+mn-lt"/>
                          <a:ea typeface="Calibri" panose="020F0502020204030204" pitchFamily="34" charset="0"/>
                        </a:rPr>
                        <a:t> Apparel </a:t>
                      </a:r>
                      <a:r>
                        <a:rPr lang="en-US" sz="1800" dirty="0">
                          <a:effectLst/>
                          <a:latin typeface="+mn-lt"/>
                          <a:ea typeface="Calibri" panose="020F0502020204030204" pitchFamily="34" charset="0"/>
                        </a:rPr>
                        <a:t>Requirements</a:t>
                      </a:r>
                    </a:p>
                  </a:txBody>
                  <a:tcPr marL="0" marR="0" marT="0" marB="0"/>
                </a:tc>
                <a:extLst>
                  <a:ext uri="{0D108BD9-81ED-4DB2-BD59-A6C34878D82A}">
                    <a16:rowId xmlns:a16="http://schemas.microsoft.com/office/drawing/2014/main" val="10002"/>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#3</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Bicycle Regulations Safety Standards </a:t>
                      </a:r>
                    </a:p>
                  </a:txBody>
                  <a:tcPr marL="0" marR="0" marT="0" marB="0"/>
                </a:tc>
                <a:extLst>
                  <a:ext uri="{0D108BD9-81ED-4DB2-BD59-A6C34878D82A}">
                    <a16:rowId xmlns:a16="http://schemas.microsoft.com/office/drawing/2014/main" val="10003"/>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#4</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Overview of U.S. Mattress</a:t>
                      </a:r>
                      <a:r>
                        <a:rPr lang="en-US" sz="1800" baseline="0" dirty="0">
                          <a:effectLst/>
                          <a:latin typeface="+mn-lt"/>
                          <a:ea typeface="Calibri" panose="020F0502020204030204" pitchFamily="34" charset="0"/>
                        </a:rPr>
                        <a:t> Requirements</a:t>
                      </a:r>
                      <a:endParaRPr lang="en-US" sz="1800" dirty="0">
                        <a:effectLst/>
                        <a:latin typeface="+mn-lt"/>
                        <a:ea typeface="Calibri" panose="020F0502020204030204" pitchFamily="34" charset="0"/>
                      </a:endParaRPr>
                    </a:p>
                  </a:txBody>
                  <a:tcPr marL="0" marR="0" marT="0" marB="0"/>
                </a:tc>
                <a:extLst>
                  <a:ext uri="{0D108BD9-81ED-4DB2-BD59-A6C34878D82A}">
                    <a16:rowId xmlns:a16="http://schemas.microsoft.com/office/drawing/2014/main" val="10004"/>
                  </a:ext>
                </a:extLst>
              </a:tr>
              <a:tr h="370840">
                <a:tc>
                  <a:txBody>
                    <a:bodyPr/>
                    <a:lstStyle/>
                    <a:p>
                      <a:pPr marL="0" marR="0" algn="ctr">
                        <a:spcBef>
                          <a:spcPts val="0"/>
                        </a:spcBef>
                        <a:spcAft>
                          <a:spcPts val="0"/>
                        </a:spcAft>
                      </a:pPr>
                      <a:r>
                        <a:rPr lang="en-US" sz="1800" b="0" dirty="0">
                          <a:effectLst/>
                          <a:latin typeface="+mn-lt"/>
                          <a:ea typeface="Calibri" panose="020F0502020204030204" pitchFamily="34" charset="0"/>
                        </a:rPr>
                        <a:t>#5</a:t>
                      </a:r>
                    </a:p>
                  </a:txBody>
                  <a:tcPr marL="0" marR="0" marT="0" marB="0"/>
                </a:tc>
                <a:tc>
                  <a:txBody>
                    <a:bodyPr/>
                    <a:lstStyle/>
                    <a:p>
                      <a:pPr marL="0" marR="0" algn="l">
                        <a:spcBef>
                          <a:spcPts val="0"/>
                        </a:spcBef>
                        <a:spcAft>
                          <a:spcPts val="0"/>
                        </a:spcAft>
                      </a:pPr>
                      <a:r>
                        <a:rPr lang="en-US" sz="1800" dirty="0">
                          <a:solidFill>
                            <a:schemeClr val="dk1"/>
                          </a:solidFill>
                          <a:effectLst/>
                          <a:latin typeface="+mn-lt"/>
                          <a:ea typeface="+mn-ea"/>
                          <a:cs typeface="+mn-cs"/>
                        </a:rPr>
                        <a:t>Durable Infant or Toddler Products Common Requirements</a:t>
                      </a:r>
                      <a:endParaRPr lang="en-US" sz="1800" b="0" dirty="0">
                        <a:effectLst/>
                        <a:latin typeface="+mn-lt"/>
                        <a:ea typeface="Calibri" panose="020F0502020204030204" pitchFamily="34" charset="0"/>
                      </a:endParaRPr>
                    </a:p>
                  </a:txBody>
                  <a:tcPr marL="0" marR="0" marT="0" marB="0"/>
                </a:tc>
                <a:extLst>
                  <a:ext uri="{0D108BD9-81ED-4DB2-BD59-A6C34878D82A}">
                    <a16:rowId xmlns:a16="http://schemas.microsoft.com/office/drawing/2014/main" val="10005"/>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#6</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Overview of U.S. Strollers</a:t>
                      </a:r>
                      <a:r>
                        <a:rPr lang="en-US" sz="1800" baseline="0" dirty="0">
                          <a:effectLst/>
                          <a:latin typeface="+mn-lt"/>
                          <a:ea typeface="Calibri" panose="020F0502020204030204" pitchFamily="34" charset="0"/>
                        </a:rPr>
                        <a:t> and Carriages Requirements</a:t>
                      </a:r>
                      <a:endParaRPr lang="en-US" sz="1800" dirty="0">
                        <a:effectLst/>
                        <a:latin typeface="+mn-lt"/>
                        <a:ea typeface="Calibri" panose="020F0502020204030204" pitchFamily="34" charset="0"/>
                      </a:endParaRPr>
                    </a:p>
                  </a:txBody>
                  <a:tcPr marL="0" marR="0" marT="0" marB="0"/>
                </a:tc>
                <a:extLst>
                  <a:ext uri="{0D108BD9-81ED-4DB2-BD59-A6C34878D82A}">
                    <a16:rowId xmlns:a16="http://schemas.microsoft.com/office/drawing/2014/main" val="10006"/>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#7</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Toy</a:t>
                      </a:r>
                      <a:r>
                        <a:rPr lang="en-US" sz="1800" baseline="0" dirty="0">
                          <a:effectLst/>
                          <a:latin typeface="+mn-lt"/>
                          <a:ea typeface="Calibri" panose="020F0502020204030204" pitchFamily="34" charset="0"/>
                        </a:rPr>
                        <a:t> Safety</a:t>
                      </a:r>
                      <a:endParaRPr lang="en-US" sz="1800" dirty="0">
                        <a:effectLst/>
                        <a:latin typeface="+mn-lt"/>
                        <a:ea typeface="Calibri" panose="020F0502020204030204" pitchFamily="34" charset="0"/>
                      </a:endParaRPr>
                    </a:p>
                  </a:txBody>
                  <a:tcPr marL="0" marR="0" marT="0" marB="0"/>
                </a:tc>
                <a:extLst>
                  <a:ext uri="{0D108BD9-81ED-4DB2-BD59-A6C34878D82A}">
                    <a16:rowId xmlns:a16="http://schemas.microsoft.com/office/drawing/2014/main" val="10007"/>
                  </a:ext>
                </a:extLst>
              </a:tr>
            </a:tbl>
          </a:graphicData>
        </a:graphic>
      </p:graphicFrame>
      <p:sp>
        <p:nvSpPr>
          <p:cNvPr id="3" name="Rectangle 2"/>
          <p:cNvSpPr/>
          <p:nvPr/>
        </p:nvSpPr>
        <p:spPr>
          <a:xfrm>
            <a:off x="3056372" y="4997828"/>
            <a:ext cx="6096000" cy="954107"/>
          </a:xfrm>
          <a:prstGeom prst="rect">
            <a:avLst/>
          </a:prstGeom>
        </p:spPr>
        <p:txBody>
          <a:bodyPr>
            <a:spAutoFit/>
          </a:bodyPr>
          <a:lstStyle/>
          <a:p>
            <a:pPr algn="ctr"/>
            <a:r>
              <a:rPr lang="en-US" sz="2800" dirty="0">
                <a:latin typeface="Calibri" panose="020F0502020204030204" pitchFamily="34" charset="0"/>
                <a:ea typeface="SimSun" panose="02010600030101010101" pitchFamily="2" charset="-122"/>
                <a:cs typeface="Times New Roman" panose="02020603050405020304" pitchFamily="18" charset="0"/>
              </a:rPr>
              <a:t>“Questions on this Presentation?  Send an email to </a:t>
            </a:r>
            <a:r>
              <a:rPr lang="en-US" sz="2800" u="sng" dirty="0">
                <a:solidFill>
                  <a:srgbClr val="0563C1"/>
                </a:solidFill>
                <a:latin typeface="Calibri" panose="020F0502020204030204" pitchFamily="34" charset="0"/>
                <a:ea typeface="SimSun" panose="02010600030101010101" pitchFamily="2" charset="-122"/>
                <a:cs typeface="Times New Roman" panose="02020603050405020304" pitchFamily="18" charset="0"/>
                <a:hlinkClick r:id="rId3"/>
              </a:rPr>
              <a:t>CPSCinChina@cpsc.gov</a:t>
            </a:r>
            <a:r>
              <a:rPr lang="en-US" sz="2800" dirty="0">
                <a:latin typeface="Calibri" panose="020F0502020204030204" pitchFamily="34" charset="0"/>
                <a:ea typeface="SimSun" panose="02010600030101010101" pitchFamily="2" charset="-122"/>
                <a:cs typeface="Times New Roman" panose="02020603050405020304" pitchFamily="18" charset="0"/>
              </a:rPr>
              <a:t>”</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706176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r>
              <a:rPr lang="en-US" sz="3200" dirty="0">
                <a:solidFill>
                  <a:srgbClr val="4C4C4C"/>
                </a:solidFill>
              </a:rPr>
              <a:t>The slides used in this podcast are not a comprehensive statement of legal requirements or policy and should not be relied upon for that purpose. You should consult official versions of U.S. statutes and regulations, as well as published CPSC guidance when making decisions that could affect the safety and compliance of products entering U.S. commerce. Note that references are provided at the end of the presentation. </a:t>
            </a:r>
          </a:p>
          <a:p>
            <a:endParaRPr lang="en-US" dirty="0"/>
          </a:p>
        </p:txBody>
      </p:sp>
    </p:spTree>
    <p:extLst>
      <p:ext uri="{BB962C8B-B14F-4D97-AF65-F5344CB8AC3E}">
        <p14:creationId xmlns:p14="http://schemas.microsoft.com/office/powerpoint/2010/main" val="1338954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22997" y="2767062"/>
            <a:ext cx="10962751" cy="1053823"/>
          </a:xfrm>
        </p:spPr>
        <p:txBody>
          <a:bodyPr>
            <a:normAutofit fontScale="92500"/>
          </a:bodyPr>
          <a:lstStyle/>
          <a:p>
            <a:pPr algn="ctr"/>
            <a:r>
              <a:rPr lang="en-US" sz="4000" dirty="0"/>
              <a:t>Overview of U.S. Strollers and Carriages Requirements</a:t>
            </a:r>
          </a:p>
        </p:txBody>
      </p:sp>
    </p:spTree>
    <p:extLst>
      <p:ext uri="{BB962C8B-B14F-4D97-AF65-F5344CB8AC3E}">
        <p14:creationId xmlns:p14="http://schemas.microsoft.com/office/powerpoint/2010/main" val="412081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360" y="227807"/>
            <a:ext cx="9067800" cy="1143000"/>
          </a:xfrm>
        </p:spPr>
        <p:txBody>
          <a:bodyPr>
            <a:noAutofit/>
          </a:bodyPr>
          <a:lstStyle/>
          <a:p>
            <a:r>
              <a:rPr lang="en-US" dirty="0">
                <a:uFill>
                  <a:solidFill>
                    <a:srgbClr val="00B0F0"/>
                  </a:solidFill>
                </a:uFill>
                <a:cs typeface="Calibri" pitchFamily="34" charset="0"/>
              </a:rPr>
              <a:t>Topics</a:t>
            </a:r>
            <a:endParaRPr lang="en-US" sz="2800" dirty="0">
              <a:uFill>
                <a:solidFill>
                  <a:srgbClr val="00B0F0"/>
                </a:solidFill>
              </a:uFill>
              <a:cs typeface="Calibri" pitchFamily="34" charset="0"/>
            </a:endParaRPr>
          </a:p>
        </p:txBody>
      </p:sp>
      <p:sp>
        <p:nvSpPr>
          <p:cNvPr id="3" name="Content Placeholder 2"/>
          <p:cNvSpPr>
            <a:spLocks noGrp="1"/>
          </p:cNvSpPr>
          <p:nvPr>
            <p:ph idx="1"/>
          </p:nvPr>
        </p:nvSpPr>
        <p:spPr>
          <a:xfrm>
            <a:off x="533400" y="1370807"/>
            <a:ext cx="9677400" cy="4525963"/>
          </a:xfrm>
          <a:noFill/>
          <a:ln w="38100">
            <a:noFill/>
          </a:ln>
          <a:effectLst/>
        </p:spPr>
        <p:style>
          <a:lnRef idx="3">
            <a:schemeClr val="lt1"/>
          </a:lnRef>
          <a:fillRef idx="1">
            <a:schemeClr val="accent3"/>
          </a:fillRef>
          <a:effectRef idx="1">
            <a:schemeClr val="accent3"/>
          </a:effectRef>
          <a:fontRef idx="minor">
            <a:schemeClr val="lt1"/>
          </a:fontRef>
        </p:style>
        <p:txBody>
          <a:bodyPr>
            <a:normAutofit/>
          </a:bodyPr>
          <a:lstStyle/>
          <a:p>
            <a:pPr marL="571500" indent="-514350">
              <a:buFont typeface="Wingdings" panose="05000000000000000000" pitchFamily="2" charset="2"/>
              <a:buChar char="Ø"/>
            </a:pPr>
            <a:r>
              <a:rPr lang="en-US" sz="2800" dirty="0">
                <a:solidFill>
                  <a:srgbClr val="00246A"/>
                </a:solidFill>
                <a:latin typeface="Arial" panose="020B0604020202020204" pitchFamily="34" charset="0"/>
                <a:ea typeface="SimSun" pitchFamily="2" charset="-122"/>
                <a:cs typeface="Arial" panose="020B0604020202020204" pitchFamily="34" charset="0"/>
                <a:hlinkClick r:id="rId3" action="ppaction://hlinksldjump"/>
              </a:rPr>
              <a:t>Carriages and Strollers History</a:t>
            </a:r>
            <a:endParaRPr lang="en-US" sz="2800" dirty="0">
              <a:solidFill>
                <a:srgbClr val="00246A"/>
              </a:solidFill>
              <a:latin typeface="Arial" panose="020B0604020202020204" pitchFamily="34" charset="0"/>
              <a:ea typeface="SimSun" pitchFamily="2" charset="-122"/>
              <a:cs typeface="Arial" panose="020B0604020202020204" pitchFamily="34" charset="0"/>
            </a:endParaRPr>
          </a:p>
          <a:p>
            <a:pPr marL="571500" indent="-514350">
              <a:buFont typeface="Wingdings" panose="05000000000000000000" pitchFamily="2" charset="2"/>
              <a:buChar char="Ø"/>
            </a:pPr>
            <a:r>
              <a:rPr lang="en-US" sz="2800" dirty="0">
                <a:solidFill>
                  <a:srgbClr val="00246A"/>
                </a:solidFill>
                <a:latin typeface="Arial" panose="020B0604020202020204" pitchFamily="34" charset="0"/>
                <a:ea typeface="SimSun" pitchFamily="2" charset="-122"/>
                <a:cs typeface="Arial" panose="020B0604020202020204" pitchFamily="34" charset="0"/>
                <a:hlinkClick r:id="rId4" action="ppaction://hlinksldjump"/>
              </a:rPr>
              <a:t>Defining Carriages &amp; Strollers</a:t>
            </a:r>
            <a:endParaRPr lang="en-US" sz="2800" dirty="0">
              <a:solidFill>
                <a:srgbClr val="00246A"/>
              </a:solidFill>
              <a:latin typeface="Arial" panose="020B0604020202020204" pitchFamily="34" charset="0"/>
              <a:ea typeface="SimSun" pitchFamily="2" charset="-122"/>
              <a:cs typeface="Arial" panose="020B0604020202020204" pitchFamily="34" charset="0"/>
            </a:endParaRPr>
          </a:p>
          <a:p>
            <a:pPr marL="571500" indent="-514350">
              <a:buFont typeface="Wingdings" panose="05000000000000000000" pitchFamily="2" charset="2"/>
              <a:buChar char="Ø"/>
            </a:pPr>
            <a:r>
              <a:rPr lang="en-US" sz="2800" dirty="0">
                <a:solidFill>
                  <a:srgbClr val="00246A"/>
                </a:solidFill>
                <a:latin typeface="Arial" panose="020B0604020202020204" pitchFamily="34" charset="0"/>
                <a:ea typeface="SimSun" pitchFamily="2" charset="-122"/>
                <a:cs typeface="Arial" panose="020B0604020202020204" pitchFamily="34" charset="0"/>
                <a:hlinkClick r:id="rId5" action="ppaction://hlinksldjump"/>
              </a:rPr>
              <a:t>Labeling &amp; Instructional Literature Requirements</a:t>
            </a:r>
            <a:endParaRPr lang="en-US" sz="2800" dirty="0">
              <a:solidFill>
                <a:srgbClr val="00246A"/>
              </a:solidFill>
              <a:latin typeface="Arial" panose="020B0604020202020204" pitchFamily="34" charset="0"/>
              <a:ea typeface="SimSun" pitchFamily="2" charset="-122"/>
              <a:cs typeface="Arial" panose="020B0604020202020204" pitchFamily="34" charset="0"/>
            </a:endParaRPr>
          </a:p>
          <a:p>
            <a:pPr marL="571500" indent="-514350">
              <a:buFont typeface="Wingdings" panose="05000000000000000000" pitchFamily="2" charset="2"/>
              <a:buChar char="Ø"/>
            </a:pPr>
            <a:r>
              <a:rPr lang="en-US" sz="2800" dirty="0">
                <a:solidFill>
                  <a:srgbClr val="00246A"/>
                </a:solidFill>
                <a:latin typeface="Arial" panose="020B0604020202020204" pitchFamily="34" charset="0"/>
                <a:ea typeface="SimSun" pitchFamily="2" charset="-122"/>
                <a:cs typeface="Arial" panose="020B0604020202020204" pitchFamily="34" charset="0"/>
                <a:hlinkClick r:id="rId6" action="ppaction://hlinksldjump"/>
              </a:rPr>
              <a:t>Product Registration Requirement </a:t>
            </a:r>
            <a:endParaRPr lang="en-US" sz="2800" dirty="0">
              <a:solidFill>
                <a:srgbClr val="00246A"/>
              </a:solidFill>
              <a:latin typeface="Arial" panose="020B0604020202020204" pitchFamily="34" charset="0"/>
              <a:ea typeface="SimSun" pitchFamily="2" charset="-122"/>
              <a:cs typeface="Arial" panose="020B0604020202020204" pitchFamily="34" charset="0"/>
            </a:endParaRPr>
          </a:p>
          <a:p>
            <a:pPr marL="571500" indent="-514350">
              <a:buFont typeface="Wingdings" panose="05000000000000000000" pitchFamily="2" charset="2"/>
              <a:buChar char="Ø"/>
            </a:pPr>
            <a:r>
              <a:rPr lang="en-US" sz="2800" dirty="0">
                <a:solidFill>
                  <a:srgbClr val="00246A"/>
                </a:solidFill>
                <a:latin typeface="Arial" panose="020B0604020202020204" pitchFamily="34" charset="0"/>
                <a:ea typeface="SimSun" pitchFamily="2" charset="-122"/>
                <a:cs typeface="Arial" panose="020B0604020202020204" pitchFamily="34" charset="0"/>
                <a:hlinkClick r:id="rId7" action="ppaction://hlinksldjump"/>
              </a:rPr>
              <a:t>Testing Requirements </a:t>
            </a:r>
            <a:endParaRPr lang="en-US" sz="2800" dirty="0">
              <a:solidFill>
                <a:srgbClr val="00246A"/>
              </a:solidFill>
              <a:latin typeface="Arial" panose="020B0604020202020204" pitchFamily="34" charset="0"/>
              <a:ea typeface="SimSun" pitchFamily="2" charset="-122"/>
              <a:cs typeface="Arial" panose="020B0604020202020204" pitchFamily="34" charset="0"/>
            </a:endParaRPr>
          </a:p>
          <a:p>
            <a:pPr marL="571500" indent="-514350">
              <a:buFont typeface="Wingdings" panose="05000000000000000000" pitchFamily="2" charset="2"/>
              <a:buChar char="Ø"/>
            </a:pPr>
            <a:r>
              <a:rPr lang="en-US" sz="2800" dirty="0">
                <a:solidFill>
                  <a:srgbClr val="00246A"/>
                </a:solidFill>
                <a:latin typeface="Arial" panose="020B0604020202020204" pitchFamily="34" charset="0"/>
                <a:ea typeface="SimSun" pitchFamily="2" charset="-122"/>
                <a:cs typeface="Arial" panose="020B0604020202020204" pitchFamily="34" charset="0"/>
                <a:hlinkClick r:id="rId8" action="ppaction://hlinksldjump"/>
              </a:rPr>
              <a:t>Product Hazards</a:t>
            </a:r>
            <a:endParaRPr lang="en-US" sz="2800" dirty="0">
              <a:solidFill>
                <a:srgbClr val="00246A"/>
              </a:solidFill>
              <a:latin typeface="Arial" panose="020B0604020202020204" pitchFamily="34" charset="0"/>
              <a:ea typeface="SimSun" pitchFamily="2" charset="-122"/>
              <a:cs typeface="Arial" panose="020B0604020202020204" pitchFamily="34" charset="0"/>
            </a:endParaRPr>
          </a:p>
          <a:p>
            <a:pPr marL="571500" indent="-514350">
              <a:buFont typeface="Wingdings" panose="05000000000000000000" pitchFamily="2" charset="2"/>
              <a:buChar char="Ø"/>
            </a:pPr>
            <a:r>
              <a:rPr lang="en-US" sz="2800" dirty="0">
                <a:solidFill>
                  <a:srgbClr val="00246A"/>
                </a:solidFill>
                <a:latin typeface="Arial" panose="020B0604020202020204" pitchFamily="34" charset="0"/>
                <a:ea typeface="SimSun" pitchFamily="2" charset="-122"/>
                <a:cs typeface="Arial" panose="020B0604020202020204" pitchFamily="34" charset="0"/>
                <a:hlinkClick r:id="rId9" action="ppaction://hlinksldjump"/>
              </a:rPr>
              <a:t>Children’s Product Certificate</a:t>
            </a:r>
            <a:endParaRPr lang="en-US" sz="2800" dirty="0">
              <a:solidFill>
                <a:srgbClr val="00246A"/>
              </a:solidFill>
              <a:latin typeface="Arial" panose="020B0604020202020204" pitchFamily="34" charset="0"/>
              <a:ea typeface="SimSun" pitchFamily="2" charset="-122"/>
              <a:cs typeface="Arial" panose="020B0604020202020204" pitchFamily="34" charset="0"/>
            </a:endParaRPr>
          </a:p>
          <a:p>
            <a:pPr marL="571500" indent="-514350">
              <a:buFont typeface="Wingdings" panose="05000000000000000000" pitchFamily="2" charset="2"/>
              <a:buChar char="Ø"/>
            </a:pPr>
            <a:r>
              <a:rPr lang="en-US" sz="2800" dirty="0">
                <a:solidFill>
                  <a:srgbClr val="00246A"/>
                </a:solidFill>
                <a:latin typeface="Arial" panose="020B0604020202020204" pitchFamily="34" charset="0"/>
                <a:ea typeface="SimSun" pitchFamily="2" charset="-122"/>
                <a:cs typeface="Arial" panose="020B0604020202020204" pitchFamily="34" charset="0"/>
                <a:hlinkClick r:id="rId10" action="ppaction://hlinksldjump"/>
              </a:rPr>
              <a:t>Recall Examples</a:t>
            </a:r>
            <a:endParaRPr lang="en-US" sz="2800" dirty="0">
              <a:solidFill>
                <a:srgbClr val="00246A"/>
              </a:solidFill>
              <a:latin typeface="Arial" panose="020B0604020202020204" pitchFamily="34" charset="0"/>
              <a:ea typeface="SimSun" pitchFamily="2" charset="-122"/>
              <a:cs typeface="Arial" panose="020B0604020202020204" pitchFamily="34" charset="0"/>
            </a:endParaRPr>
          </a:p>
          <a:p>
            <a:pPr marL="571500" indent="-514350">
              <a:buFont typeface="Wingdings" panose="05000000000000000000" pitchFamily="2" charset="2"/>
              <a:buChar char="Ø"/>
            </a:pPr>
            <a:r>
              <a:rPr lang="en-US" sz="2800" dirty="0">
                <a:solidFill>
                  <a:srgbClr val="00246A"/>
                </a:solidFill>
                <a:latin typeface="Arial" panose="020B0604020202020204" pitchFamily="34" charset="0"/>
                <a:ea typeface="SimSun" pitchFamily="2" charset="-122"/>
                <a:cs typeface="Arial" panose="020B0604020202020204" pitchFamily="34" charset="0"/>
                <a:hlinkClick r:id="rId11" action="ppaction://hlinksldjump"/>
              </a:rPr>
              <a:t>Have Questions?</a:t>
            </a:r>
            <a:endParaRPr lang="en-US" sz="2800" dirty="0">
              <a:solidFill>
                <a:srgbClr val="00246A"/>
              </a:solidFill>
              <a:latin typeface="Arial" panose="020B0604020202020204" pitchFamily="34" charset="0"/>
              <a:ea typeface="SimSun" pitchFamily="2" charset="-122"/>
              <a:cs typeface="Arial" panose="020B0604020202020204" pitchFamily="34" charset="0"/>
            </a:endParaRPr>
          </a:p>
          <a:p>
            <a:pPr marL="571500" indent="-514350">
              <a:buFont typeface="Wingdings" panose="05000000000000000000" pitchFamily="2" charset="2"/>
              <a:buChar char="Ø"/>
            </a:pPr>
            <a:r>
              <a:rPr lang="en-US" sz="2800" dirty="0">
                <a:solidFill>
                  <a:srgbClr val="00246A"/>
                </a:solidFill>
                <a:latin typeface="Arial" panose="020B0604020202020204" pitchFamily="34" charset="0"/>
                <a:ea typeface="SimSun" pitchFamily="2" charset="-122"/>
                <a:cs typeface="Arial" panose="020B0604020202020204" pitchFamily="34" charset="0"/>
                <a:hlinkClick r:id="rId12" action="ppaction://hlinksldjump"/>
              </a:rPr>
              <a:t>CPSC Business Resources</a:t>
            </a:r>
            <a:endParaRPr lang="en-US" sz="2800" dirty="0">
              <a:solidFill>
                <a:srgbClr val="00246A"/>
              </a:solidFill>
              <a:latin typeface="Arial" panose="020B0604020202020204" pitchFamily="34" charset="0"/>
              <a:ea typeface="SimSun" pitchFamily="2" charset="-122"/>
              <a:cs typeface="Arial" panose="020B0604020202020204" pitchFamily="34" charset="0"/>
            </a:endParaRPr>
          </a:p>
          <a:p>
            <a:pPr lvl="1"/>
            <a:endParaRPr lang="en-US" dirty="0">
              <a:solidFill>
                <a:srgbClr val="00246A"/>
              </a:solidFill>
              <a:latin typeface="Calibri" panose="020F0502020204030204" pitchFamily="34" charset="0"/>
              <a:ea typeface="SimSun" pitchFamily="2" charset="-122"/>
            </a:endParaRPr>
          </a:p>
          <a:p>
            <a:pPr marL="971550" lvl="1" indent="-514350">
              <a:buFont typeface="Wingdings" panose="05000000000000000000" pitchFamily="2" charset="2"/>
              <a:buChar char="v"/>
            </a:pPr>
            <a:endParaRPr lang="en-US" dirty="0">
              <a:solidFill>
                <a:srgbClr val="00246A"/>
              </a:solidFill>
              <a:latin typeface="Calibri" panose="020F0502020204030204" pitchFamily="34" charset="0"/>
              <a:ea typeface="SimSun" pitchFamily="2" charset="-122"/>
            </a:endParaRPr>
          </a:p>
          <a:p>
            <a:endParaRPr lang="en-US" dirty="0">
              <a:solidFill>
                <a:srgbClr val="002060"/>
              </a:solidFill>
            </a:endParaRPr>
          </a:p>
          <a:p>
            <a:endParaRPr lang="en-US" dirty="0">
              <a:solidFill>
                <a:srgbClr val="002060"/>
              </a:solidFill>
            </a:endParaRPr>
          </a:p>
        </p:txBody>
      </p:sp>
    </p:spTree>
    <p:extLst>
      <p:ext uri="{BB962C8B-B14F-4D97-AF65-F5344CB8AC3E}">
        <p14:creationId xmlns:p14="http://schemas.microsoft.com/office/powerpoint/2010/main" val="1327294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880" y="250823"/>
            <a:ext cx="9067800" cy="1143000"/>
          </a:xfrm>
        </p:spPr>
        <p:txBody>
          <a:bodyPr>
            <a:noAutofit/>
          </a:bodyPr>
          <a:lstStyle/>
          <a:p>
            <a:r>
              <a:rPr lang="en-US" dirty="0">
                <a:uFill>
                  <a:solidFill>
                    <a:srgbClr val="00B0F0"/>
                  </a:solidFill>
                </a:uFill>
                <a:cs typeface="Calibri" pitchFamily="34" charset="0"/>
              </a:rPr>
              <a:t>Carriages &amp; Strollers History</a:t>
            </a:r>
          </a:p>
        </p:txBody>
      </p:sp>
      <p:sp>
        <p:nvSpPr>
          <p:cNvPr id="3" name="Content Placeholder 2"/>
          <p:cNvSpPr>
            <a:spLocks noGrp="1"/>
          </p:cNvSpPr>
          <p:nvPr>
            <p:ph idx="1"/>
          </p:nvPr>
        </p:nvSpPr>
        <p:spPr>
          <a:xfrm>
            <a:off x="553720" y="1281114"/>
            <a:ext cx="10195560" cy="5261926"/>
          </a:xfrm>
          <a:noFill/>
          <a:ln w="38100">
            <a:noFill/>
          </a:ln>
          <a:effectLst/>
        </p:spPr>
        <p:style>
          <a:lnRef idx="3">
            <a:schemeClr val="lt1"/>
          </a:lnRef>
          <a:fillRef idx="1">
            <a:schemeClr val="accent3"/>
          </a:fillRef>
          <a:effectRef idx="1">
            <a:schemeClr val="accent3"/>
          </a:effectRef>
          <a:fontRef idx="minor">
            <a:schemeClr val="lt1"/>
          </a:fontRef>
        </p:style>
        <p:txBody>
          <a:bodyPr>
            <a:noAutofit/>
          </a:bodyPr>
          <a:lstStyle/>
          <a:p>
            <a:pPr marL="457200" indent="-457200">
              <a:buFont typeface="Arial" panose="020B0604020202020204" pitchFamily="34" charset="0"/>
              <a:buChar char="•"/>
            </a:pPr>
            <a:r>
              <a:rPr lang="en-US" sz="2400" dirty="0">
                <a:solidFill>
                  <a:srgbClr val="4C4C4C"/>
                </a:solidFill>
                <a:latin typeface="Arial" panose="020B0604020202020204" pitchFamily="34" charset="0"/>
                <a:cs typeface="Arial" panose="020B0604020202020204" pitchFamily="34" charset="0"/>
              </a:rPr>
              <a:t>Notice of Proposed Rulemaking - May 20, 2013</a:t>
            </a:r>
          </a:p>
          <a:p>
            <a:pPr marL="342900" indent="-342900">
              <a:buFont typeface="Arial" panose="020B0604020202020204" pitchFamily="34" charset="0"/>
              <a:buChar char="•"/>
            </a:pPr>
            <a:r>
              <a:rPr lang="en-US" sz="2400" b="1" u="sng" dirty="0">
                <a:solidFill>
                  <a:srgbClr val="4C4C4C"/>
                </a:solidFill>
                <a:latin typeface="Arial" panose="020B0604020202020204" pitchFamily="34" charset="0"/>
                <a:cs typeface="Arial" panose="020B0604020202020204" pitchFamily="34" charset="0"/>
              </a:rPr>
              <a:t>Previous Standards:</a:t>
            </a:r>
            <a:r>
              <a:rPr lang="en-US" sz="2400" b="1" dirty="0">
                <a:solidFill>
                  <a:srgbClr val="4C4C4C"/>
                </a:solidFill>
                <a:latin typeface="Arial" panose="020B0604020202020204" pitchFamily="34" charset="0"/>
                <a:cs typeface="Arial" panose="020B0604020202020204" pitchFamily="34" charset="0"/>
              </a:rPr>
              <a:t> </a:t>
            </a:r>
            <a:r>
              <a:rPr lang="en-US" sz="2400" dirty="0">
                <a:solidFill>
                  <a:srgbClr val="4C4C4C"/>
                </a:solidFill>
                <a:latin typeface="Arial" panose="020B0604020202020204" pitchFamily="34" charset="0"/>
                <a:cs typeface="Arial" panose="020B0604020202020204" pitchFamily="34" charset="0"/>
              </a:rPr>
              <a:t>Incorporated </a:t>
            </a:r>
            <a:r>
              <a:rPr lang="en-US" sz="2400" dirty="0">
                <a:solidFill>
                  <a:srgbClr val="4C4C4C"/>
                </a:solidFill>
                <a:latin typeface="Arial" panose="020B0604020202020204" pitchFamily="34" charset="0"/>
                <a:cs typeface="Arial" panose="020B0604020202020204" pitchFamily="34" charset="0"/>
                <a:hlinkClick r:id="rId3"/>
              </a:rPr>
              <a:t>ASTM F833-13b </a:t>
            </a:r>
            <a:r>
              <a:rPr lang="en-US" sz="2400" dirty="0">
                <a:solidFill>
                  <a:srgbClr val="4C4C4C"/>
                </a:solidFill>
                <a:latin typeface="Arial" panose="020B0604020202020204" pitchFamily="34" charset="0"/>
                <a:cs typeface="Arial" panose="020B0604020202020204" pitchFamily="34" charset="0"/>
              </a:rPr>
              <a:t>with a modification to address head entrapment hazards associated with multi-positional/adjustable grab bars.</a:t>
            </a:r>
          </a:p>
          <a:p>
            <a:pPr marL="800100" lvl="1" indent="-342900">
              <a:buFont typeface="Wingdings" panose="05000000000000000000" pitchFamily="2" charset="2"/>
              <a:buChar char="Ø"/>
            </a:pPr>
            <a:r>
              <a:rPr lang="en-US" sz="2000" dirty="0">
                <a:solidFill>
                  <a:srgbClr val="1A2857"/>
                </a:solidFill>
                <a:latin typeface="Arial" panose="020B0604020202020204" pitchFamily="34" charset="0"/>
                <a:cs typeface="Arial" panose="020B0604020202020204" pitchFamily="34" charset="0"/>
              </a:rPr>
              <a:t>Applied to products manufactured beginning on September 10, 2015 through October 1, 2016</a:t>
            </a:r>
            <a:r>
              <a:rPr lang="en-US" dirty="0">
                <a:solidFill>
                  <a:srgbClr val="1A2857"/>
                </a:solidFill>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2400" dirty="0">
                <a:solidFill>
                  <a:srgbClr val="4C4C4C"/>
                </a:solidFill>
                <a:latin typeface="Arial" panose="020B0604020202020204" pitchFamily="34" charset="0"/>
                <a:cs typeface="Arial" panose="020B0604020202020204" pitchFamily="34" charset="0"/>
                <a:hlinkClick r:id="rId4"/>
              </a:rPr>
              <a:t>16 C.F.R. Part 1227</a:t>
            </a:r>
            <a:r>
              <a:rPr lang="en-US" sz="2400" dirty="0">
                <a:solidFill>
                  <a:srgbClr val="4C4C4C"/>
                </a:solidFill>
                <a:latin typeface="Arial" panose="020B0604020202020204" pitchFamily="34" charset="0"/>
                <a:cs typeface="Arial" panose="020B0604020202020204" pitchFamily="34" charset="0"/>
              </a:rPr>
              <a:t> incorporating </a:t>
            </a:r>
            <a:r>
              <a:rPr lang="en-US" sz="2400" dirty="0">
                <a:solidFill>
                  <a:srgbClr val="4C4C4C"/>
                </a:solidFill>
                <a:latin typeface="Arial" panose="020B0604020202020204" pitchFamily="34" charset="0"/>
                <a:cs typeface="Arial" panose="020B0604020202020204" pitchFamily="34" charset="0"/>
                <a:hlinkClick r:id="rId5"/>
              </a:rPr>
              <a:t>ASTM F833-15</a:t>
            </a:r>
            <a:r>
              <a:rPr lang="en-US" sz="2400" dirty="0">
                <a:solidFill>
                  <a:srgbClr val="4C4C4C"/>
                </a:solidFill>
                <a:latin typeface="Arial" panose="020B0604020202020204" pitchFamily="34" charset="0"/>
                <a:cs typeface="Arial" panose="020B0604020202020204" pitchFamily="34" charset="0"/>
              </a:rPr>
              <a:t> (without modification.)</a:t>
            </a:r>
          </a:p>
          <a:p>
            <a:pPr marL="800100" lvl="1" indent="-342900">
              <a:buFont typeface="Wingdings" panose="05000000000000000000" pitchFamily="2" charset="2"/>
              <a:buChar char="Ø"/>
            </a:pPr>
            <a:r>
              <a:rPr lang="en-US" u="sng" dirty="0">
                <a:solidFill>
                  <a:srgbClr val="00246A"/>
                </a:solidFill>
                <a:latin typeface="Arial" panose="020B0604020202020204" pitchFamily="34" charset="0"/>
                <a:cs typeface="Arial" panose="020B0604020202020204" pitchFamily="34" charset="0"/>
              </a:rPr>
              <a:t>Effective date:</a:t>
            </a:r>
            <a:r>
              <a:rPr lang="en-US" dirty="0">
                <a:solidFill>
                  <a:srgbClr val="00246A"/>
                </a:solidFill>
                <a:latin typeface="Arial" panose="020B0604020202020204" pitchFamily="34" charset="0"/>
                <a:cs typeface="Arial" panose="020B0604020202020204" pitchFamily="34" charset="0"/>
              </a:rPr>
              <a:t> October 2, 2016 (on products manufactured on or after this date.)</a:t>
            </a:r>
          </a:p>
          <a:p>
            <a:pPr marL="457200" indent="-457200">
              <a:buFont typeface="Arial" panose="020B0604020202020204" pitchFamily="34" charset="0"/>
              <a:buChar char="•"/>
            </a:pPr>
            <a:r>
              <a:rPr lang="en-US" sz="2400" b="1" u="sng" dirty="0">
                <a:solidFill>
                  <a:srgbClr val="4C4C4C"/>
                </a:solidFill>
                <a:latin typeface="Arial" panose="020B0604020202020204" pitchFamily="34" charset="0"/>
                <a:cs typeface="Arial" panose="020B0604020202020204" pitchFamily="34" charset="0"/>
              </a:rPr>
              <a:t>Current Standard:</a:t>
            </a:r>
            <a:r>
              <a:rPr lang="en-US" sz="2400" b="1" dirty="0">
                <a:solidFill>
                  <a:srgbClr val="4C4C4C"/>
                </a:solidFill>
                <a:latin typeface="Arial" panose="020B0604020202020204" pitchFamily="34" charset="0"/>
                <a:cs typeface="Arial" panose="020B0604020202020204" pitchFamily="34" charset="0"/>
              </a:rPr>
              <a:t> </a:t>
            </a:r>
            <a:r>
              <a:rPr lang="en-US" sz="2400" dirty="0">
                <a:solidFill>
                  <a:srgbClr val="4C4C4C"/>
                </a:solidFill>
                <a:latin typeface="Arial" panose="020B0604020202020204" pitchFamily="34" charset="0"/>
                <a:cs typeface="Arial" panose="020B0604020202020204" pitchFamily="34" charset="0"/>
                <a:hlinkClick r:id="rId4"/>
              </a:rPr>
              <a:t>16 C.F.R. Part 1227</a:t>
            </a:r>
            <a:r>
              <a:rPr lang="en-US" sz="2400" dirty="0">
                <a:solidFill>
                  <a:srgbClr val="4C4C4C"/>
                </a:solidFill>
                <a:latin typeface="Arial" panose="020B0604020202020204" pitchFamily="34" charset="0"/>
                <a:cs typeface="Arial" panose="020B0604020202020204" pitchFamily="34" charset="0"/>
              </a:rPr>
              <a:t> incorporating ASTM F833-19 (without modification.)</a:t>
            </a:r>
          </a:p>
          <a:p>
            <a:pPr marL="914400" lvl="1" indent="-457200">
              <a:buFont typeface="Wingdings" panose="05000000000000000000" pitchFamily="2" charset="2"/>
              <a:buChar char="Ø"/>
            </a:pPr>
            <a:r>
              <a:rPr lang="en-US" u="sng" dirty="0">
                <a:solidFill>
                  <a:srgbClr val="1A2857"/>
                </a:solidFill>
                <a:latin typeface="Arial" panose="020B0604020202020204" pitchFamily="34" charset="0"/>
                <a:cs typeface="Arial" panose="020B0604020202020204" pitchFamily="34" charset="0"/>
              </a:rPr>
              <a:t>Effective date:</a:t>
            </a:r>
            <a:r>
              <a:rPr lang="en-US" dirty="0">
                <a:solidFill>
                  <a:srgbClr val="1A2857"/>
                </a:solidFill>
                <a:latin typeface="Arial" panose="020B0604020202020204" pitchFamily="34" charset="0"/>
                <a:cs typeface="Arial" panose="020B0604020202020204" pitchFamily="34" charset="0"/>
              </a:rPr>
              <a:t> November 5, 2019 (on products manufactured on or after this date.)</a:t>
            </a:r>
          </a:p>
          <a:p>
            <a:pPr marL="800100" lvl="1" indent="-342900">
              <a:buFont typeface="Wingdings" panose="05000000000000000000" pitchFamily="2" charset="2"/>
              <a:buChar char="Ø"/>
            </a:pPr>
            <a:endParaRPr lang="en-US" dirty="0">
              <a:solidFill>
                <a:srgbClr val="1A2857"/>
              </a:solidFill>
              <a:latin typeface="Arial" panose="020B0604020202020204" pitchFamily="34" charset="0"/>
              <a:cs typeface="Arial" panose="020B0604020202020204" pitchFamily="34" charset="0"/>
            </a:endParaRPr>
          </a:p>
          <a:p>
            <a:endParaRPr lang="en-US" dirty="0">
              <a:solidFill>
                <a:srgbClr val="1A2857"/>
              </a:solidFill>
              <a:latin typeface="Arial" panose="020B0604020202020204" pitchFamily="34" charset="0"/>
              <a:cs typeface="Arial" panose="020B0604020202020204" pitchFamily="34" charset="0"/>
            </a:endParaRPr>
          </a:p>
          <a:p>
            <a:pPr lvl="1"/>
            <a:endParaRPr lang="en-US" dirty="0">
              <a:solidFill>
                <a:srgbClr val="1A2857"/>
              </a:solidFill>
              <a:latin typeface="Arial" panose="020B0604020202020204" pitchFamily="34" charset="0"/>
              <a:cs typeface="Arial" panose="020B0604020202020204" pitchFamily="34" charset="0"/>
              <a:hlinkClick r:id="rId4"/>
            </a:endParaRPr>
          </a:p>
          <a:p>
            <a:pPr marL="800100" lvl="1" indent="-342900">
              <a:buFont typeface="Arial" panose="020B0604020202020204" pitchFamily="34" charset="0"/>
              <a:buChar char="•"/>
            </a:pPr>
            <a:endParaRPr lang="en-US" sz="2200" dirty="0">
              <a:solidFill>
                <a:srgbClr val="00246A"/>
              </a:solidFill>
              <a:latin typeface="Calibri" panose="020F0502020204030204" pitchFamily="34" charset="0"/>
            </a:endParaRPr>
          </a:p>
          <a:p>
            <a:pPr marL="800100" lvl="1" indent="-342900">
              <a:buFont typeface="Arial" panose="020B0604020202020204" pitchFamily="34" charset="0"/>
              <a:buChar char="•"/>
            </a:pPr>
            <a:endParaRPr lang="en-US" dirty="0">
              <a:solidFill>
                <a:srgbClr val="00246A"/>
              </a:solidFill>
              <a:latin typeface="Calibri" panose="020F0502020204030204" pitchFamily="34" charset="0"/>
              <a:ea typeface="SimSun" pitchFamily="2" charset="-122"/>
            </a:endParaRPr>
          </a:p>
          <a:p>
            <a:pPr marL="971550" lvl="1" indent="-514350">
              <a:buFont typeface="Arial" panose="020B0604020202020204" pitchFamily="34" charset="0"/>
              <a:buChar char="•"/>
            </a:pPr>
            <a:endParaRPr lang="en-US" dirty="0">
              <a:solidFill>
                <a:srgbClr val="00246A"/>
              </a:solidFill>
              <a:latin typeface="Calibri" panose="020F0502020204030204" pitchFamily="34" charset="0"/>
              <a:ea typeface="SimSun" pitchFamily="2" charset="-122"/>
            </a:endParaRPr>
          </a:p>
          <a:p>
            <a:endParaRPr lang="en-US" sz="2400" dirty="0">
              <a:solidFill>
                <a:srgbClr val="002060"/>
              </a:solidFill>
              <a:latin typeface="Calibri" panose="020F0502020204030204" pitchFamily="34" charset="0"/>
            </a:endParaRPr>
          </a:p>
          <a:p>
            <a:endParaRPr lang="en-US" sz="2400" dirty="0">
              <a:solidFill>
                <a:srgbClr val="002060"/>
              </a:solidFill>
              <a:latin typeface="Calibri" panose="020F0502020204030204" pitchFamily="34" charset="0"/>
            </a:endParaRPr>
          </a:p>
        </p:txBody>
      </p:sp>
    </p:spTree>
    <p:extLst>
      <p:ext uri="{BB962C8B-B14F-4D97-AF65-F5344CB8AC3E}">
        <p14:creationId xmlns:p14="http://schemas.microsoft.com/office/powerpoint/2010/main" val="2035712009"/>
      </p:ext>
    </p:extLst>
  </p:cSld>
  <p:clrMapOvr>
    <a:masterClrMapping/>
  </p:clrMapOvr>
</p:sld>
</file>

<file path=ppt/theme/theme1.xml><?xml version="1.0" encoding="utf-8"?>
<a:theme xmlns:a="http://schemas.openxmlformats.org/drawingml/2006/main" name="18-ABC-0078_PPTTemplate">
  <a:themeElements>
    <a:clrScheme name="CPSC">
      <a:dk1>
        <a:srgbClr val="1D2757"/>
      </a:dk1>
      <a:lt1>
        <a:srgbClr val="83D3EF"/>
      </a:lt1>
      <a:dk2>
        <a:srgbClr val="1D2757"/>
      </a:dk2>
      <a:lt2>
        <a:srgbClr val="FFFFFF"/>
      </a:lt2>
      <a:accent1>
        <a:srgbClr val="83D3EF"/>
      </a:accent1>
      <a:accent2>
        <a:srgbClr val="CF1F2F"/>
      </a:accent2>
      <a:accent3>
        <a:srgbClr val="EE334F"/>
      </a:accent3>
      <a:accent4>
        <a:srgbClr val="FC7DB9"/>
      </a:accent4>
      <a:accent5>
        <a:srgbClr val="FFFFFF"/>
      </a:accent5>
      <a:accent6>
        <a:srgbClr val="83D3EF"/>
      </a:accent6>
      <a:hlink>
        <a:srgbClr val="CF1F2F"/>
      </a:hlink>
      <a:folHlink>
        <a:srgbClr val="7F1F2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PSC_PowerPoint_template--sample as of March 27" id="{75EDE25A-E792-4A31-A4AA-C457BAEC2112}" vid="{33F5FBCF-1DD7-4B5F-830B-EF357BD17F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orate xmlns="a13d7d47-5e6d-43e2-97f1-eafbdde66bfb"/>
    <IconOverlay xmlns="http://schemas.microsoft.com/sharepoint/v4" xsi:nil="true"/>
    <From xmlns="a13d7d47-5e6d-43e2-97f1-eafbdde66bfb">
      <UserInfo>
        <DisplayName/>
        <AccountId/>
        <AccountType/>
      </UserInfo>
    </From>
    <Due_x0020_Date xmlns="a13d7d47-5e6d-43e2-97f1-eafbdde66bfb" xsi:nil="true"/>
    <Purpose xmlns="a13d7d47-5e6d-43e2-97f1-eafbdde66bfb" xsi:nil="true"/>
    <Commissioner_x002f_Chairman_x0020_Signature_x0020_Required xmlns="a13d7d47-5e6d-43e2-97f1-eafbdde66bfb" xsi:nil="true"/>
    <Posted_x0020_on_x0020_Internet xmlns="a13d7d47-5e6d-43e2-97f1-eafbdde66bf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1E88890B794C4E9085AB97CDBEE2A6" ma:contentTypeVersion="62" ma:contentTypeDescription="Create a new document." ma:contentTypeScope="" ma:versionID="3d0e833c4b928aeb56e20027670fd30d">
  <xsd:schema xmlns:xsd="http://www.w3.org/2001/XMLSchema" xmlns:xs="http://www.w3.org/2001/XMLSchema" xmlns:p="http://schemas.microsoft.com/office/2006/metadata/properties" xmlns:ns2="a13d7d47-5e6d-43e2-97f1-eafbdde66bfb" xmlns:ns3="http://schemas.microsoft.com/sharepoint/v4" targetNamespace="http://schemas.microsoft.com/office/2006/metadata/properties" ma:root="true" ma:fieldsID="2a2505c81a938e44cd3c1012df56cfa0" ns2:_="" ns3:_="">
    <xsd:import namespace="a13d7d47-5e6d-43e2-97f1-eafbdde66bfb"/>
    <xsd:import namespace="http://schemas.microsoft.com/sharepoint/v4"/>
    <xsd:element name="properties">
      <xsd:complexType>
        <xsd:sequence>
          <xsd:element name="documentManagement">
            <xsd:complexType>
              <xsd:all>
                <xsd:element ref="ns2:Directorate"/>
                <xsd:element ref="ns2:From"/>
                <xsd:element ref="ns2:Purpose" minOccurs="0"/>
                <xsd:element ref="ns2:Due_x0020_Date" minOccurs="0"/>
                <xsd:element ref="ns2:Commissioner_x002f_Chairman_x0020_Signature_x0020_Required" minOccurs="0"/>
                <xsd:element ref="ns3:IconOverlay" minOccurs="0"/>
                <xsd:element ref="ns2:Posted_x0020_on_x0020_Interne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3d7d47-5e6d-43e2-97f1-eafbdde66bfb" elementFormDefault="qualified">
    <xsd:import namespace="http://schemas.microsoft.com/office/2006/documentManagement/types"/>
    <xsd:import namespace="http://schemas.microsoft.com/office/infopath/2007/PartnerControls"/>
    <xsd:element name="Directorate" ma:index="4" ma:displayName="Directorate" ma:default="Select Directorate" ma:description="Originating Office" ma:format="Dropdown" ma:internalName="Directorate">
      <xsd:simpleType>
        <xsd:restriction base="dms:Choice">
          <xsd:enumeration value="Select Directorate"/>
          <xsd:enumeration value="Office of R. Adler"/>
          <xsd:enumeration value="Office of A. Buerkle"/>
          <xsd:enumeration value="Office of M. Robinson"/>
          <xsd:enumeration value="Compliance - EXC"/>
          <xsd:enumeration value="Congressional Relations - OCR"/>
          <xsd:enumeration value="Economics - EC"/>
          <xsd:enumeration value="Engineering Sciences - ES"/>
          <xsd:enumeration value="Epidemiology - EP"/>
          <xsd:enumeration value="EEO - OEO"/>
          <xsd:enumeration value="Executive Director - OEX"/>
          <xsd:enumeration value="Facilities Services - EXFS"/>
          <xsd:enumeration value="Financial Mgmt - EXFM"/>
          <xsd:enumeration value="General Counsel - OGC"/>
          <xsd:enumeration value="Global Outreach - EXGO"/>
          <xsd:enumeration value="Hazard ID and Reduction - EXHR"/>
          <xsd:enumeration value="Health Sciences - HS"/>
          <xsd:enumeration value="Human Resources - EXRM"/>
          <xsd:enumeration value="Import Surveillance - EXIS"/>
          <xsd:enumeration value="Information Technology - EXIT"/>
          <xsd:enumeration value="Inspector General - OIG"/>
          <xsd:enumeration value="International Programs - EXIP"/>
          <xsd:enumeration value="Laboratory Sciences - LS"/>
          <xsd:enumeration value="Office of the Secretary - OS"/>
          <xsd:enumeration value="Public Affairs - EXPA"/>
        </xsd:restriction>
      </xsd:simpleType>
    </xsd:element>
    <xsd:element name="From" ma:index="5" ma:displayName="Project Manager" ma:description="Person wanting the document cleared" ma:list="UserInfo" ma:SharePointGroup="0" ma:internalName="From"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Purpose" ma:index="6" nillable="true" ma:displayName="Purpose" ma:description="The intended audience/purpose" ma:internalName="Purpose" ma:readOnly="false">
      <xsd:simpleType>
        <xsd:restriction base="dms:Note">
          <xsd:maxLength value="255"/>
        </xsd:restriction>
      </xsd:simpleType>
    </xsd:element>
    <xsd:element name="Due_x0020_Date" ma:index="13" nillable="true" ma:displayName="Due Date" ma:format="DateOnly" ma:internalName="Due_x0020_Date" ma:readOnly="false">
      <xsd:simpleType>
        <xsd:restriction base="dms:DateTime"/>
      </xsd:simpleType>
    </xsd:element>
    <xsd:element name="Commissioner_x002f_Chairman_x0020_Signature_x0020_Required" ma:index="30" nillable="true" ma:displayName="Commissioner/Chairman Signature Required" ma:default="No" ma:description="For directives only" ma:format="Dropdown" ma:internalName="Commissioner_x002f_Chairman_x0020_Signature_x0020_Required">
      <xsd:simpleType>
        <xsd:restriction base="dms:Choice">
          <xsd:enumeration value="No"/>
          <xsd:enumeration value="Yes"/>
        </xsd:restriction>
      </xsd:simpleType>
    </xsd:element>
    <xsd:element name="Posted_x0020_on_x0020_Internet" ma:index="41" nillable="true" ma:displayName="Posted on Internet" ma:default="No" ma:description="Is the document intended to be posted on one of CPSC's public web sites?" ma:format="Dropdown" ma:internalName="Posted_x0020_on_x0020_Internet">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3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ma:readOnly="true"/>
        <xsd:element ref="dc:title" minOccurs="0" maxOccurs="1" ma:index="3" ma:displayName="Project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044338-8F7D-4420-A102-57C86E277431}">
  <ds:schemaRefs>
    <ds:schemaRef ds:uri="http://schemas.microsoft.com/sharepoint/v3/contenttype/forms"/>
  </ds:schemaRefs>
</ds:datastoreItem>
</file>

<file path=customXml/itemProps2.xml><?xml version="1.0" encoding="utf-8"?>
<ds:datastoreItem xmlns:ds="http://schemas.openxmlformats.org/officeDocument/2006/customXml" ds:itemID="{C882F606-D21F-4FC3-9506-F4D7FF86C32A}">
  <ds:schemaRefs>
    <ds:schemaRef ds:uri="http://schemas.microsoft.com/office/2006/documentManagement/types"/>
    <ds:schemaRef ds:uri="http://purl.org/dc/dcmitype/"/>
    <ds:schemaRef ds:uri="a13d7d47-5e6d-43e2-97f1-eafbdde66bfb"/>
    <ds:schemaRef ds:uri="http://schemas.microsoft.com/sharepoint/v4"/>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F3332F7A-CC9E-46B6-B568-E29525004D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3d7d47-5e6d-43e2-97f1-eafbdde66bfb"/>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CPSC_PowerPoint_template--sample as of March 27</Template>
  <TotalTime>3870</TotalTime>
  <Words>4198</Words>
  <Application>Microsoft Office PowerPoint</Application>
  <PresentationFormat>Widescreen</PresentationFormat>
  <Paragraphs>516</Paragraphs>
  <Slides>45</Slides>
  <Notes>37</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45</vt:i4>
      </vt:variant>
    </vt:vector>
  </HeadingPairs>
  <TitlesOfParts>
    <vt:vector size="59" baseType="lpstr">
      <vt:lpstr>メイリオ</vt:lpstr>
      <vt:lpstr>MS Gothic</vt:lpstr>
      <vt:lpstr>PMingLiU</vt:lpstr>
      <vt:lpstr>PMingLiU</vt:lpstr>
      <vt:lpstr>SimSun</vt:lpstr>
      <vt:lpstr>SimSun</vt:lpstr>
      <vt:lpstr>Arial</vt:lpstr>
      <vt:lpstr>Calibri</vt:lpstr>
      <vt:lpstr>Calibri Light</vt:lpstr>
      <vt:lpstr>Georgia</vt:lpstr>
      <vt:lpstr>Tahoma</vt:lpstr>
      <vt:lpstr>Times New Roman</vt:lpstr>
      <vt:lpstr>Wingdings</vt:lpstr>
      <vt:lpstr>18-ABC-0078_PPTTemplate</vt:lpstr>
      <vt:lpstr>Video: Welcome to the 2020 CPSC Podcast Series-Overview of U.S. Strollers and Carriages Requirements </vt:lpstr>
      <vt:lpstr>PowerPoint Presentation</vt:lpstr>
      <vt:lpstr>Biographies</vt:lpstr>
      <vt:lpstr>PowerPoint Presentation</vt:lpstr>
      <vt:lpstr>PowerPoint Presentation</vt:lpstr>
      <vt:lpstr>PowerPoint Presentation</vt:lpstr>
      <vt:lpstr>PowerPoint Presentation</vt:lpstr>
      <vt:lpstr>Topics</vt:lpstr>
      <vt:lpstr>Carriages &amp; Strollers History</vt:lpstr>
      <vt:lpstr>Defining Carriages &amp; Strollers</vt:lpstr>
      <vt:lpstr>Examples of Carriages &amp; Strollers </vt:lpstr>
      <vt:lpstr>Labeling Information</vt:lpstr>
      <vt:lpstr>Warning Requirements</vt:lpstr>
      <vt:lpstr>PowerPoint Presentation</vt:lpstr>
      <vt:lpstr>PowerPoint Presentation</vt:lpstr>
      <vt:lpstr>PowerPoint Presentation</vt:lpstr>
      <vt:lpstr> Product Registration Requirement</vt:lpstr>
      <vt:lpstr>An example of a registration form  产品注册表的范例   </vt:lpstr>
      <vt:lpstr>Registration Form   </vt:lpstr>
      <vt:lpstr>Registration Form 产品注册表: 消费者邮寄的部分     </vt:lpstr>
      <vt:lpstr>Testing Requirements (Chemical) </vt:lpstr>
      <vt:lpstr>Testing Requirements (Chemical)</vt:lpstr>
      <vt:lpstr>Testing Requirements (Chemical)</vt:lpstr>
      <vt:lpstr>Testing Requirements (Physical &amp; Mechanical)</vt:lpstr>
      <vt:lpstr>Testing Requirements (Physical &amp; Mechanical)</vt:lpstr>
      <vt:lpstr>Testing Requirements (Physical &amp; Mechanical)</vt:lpstr>
      <vt:lpstr>Testing Requirements (Physical &amp; Mechanical)</vt:lpstr>
      <vt:lpstr>Product Hazards </vt:lpstr>
      <vt:lpstr>Product Hazards </vt:lpstr>
      <vt:lpstr>Product Hazards </vt:lpstr>
      <vt:lpstr>Testing Requirements: Finding a Testing Lab </vt:lpstr>
      <vt:lpstr>Testing Requirements: Frequency of Testing</vt:lpstr>
      <vt:lpstr>Children’s Product Certificates</vt:lpstr>
      <vt:lpstr>Children’s Product Certificates</vt:lpstr>
      <vt:lpstr>PowerPoint Presentation</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Regulatory Robot </vt:lpstr>
      <vt:lpstr>PowerPoint Presentation</vt:lpstr>
    </vt:vector>
  </TitlesOfParts>
  <Company>US CPSC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for Carriages and Strollers Podcast</dc:title>
  <dc:creator>Williams, Stephen</dc:creator>
  <cp:lastModifiedBy>Schott, Jane</cp:lastModifiedBy>
  <cp:revision>206</cp:revision>
  <dcterms:created xsi:type="dcterms:W3CDTF">2020-03-30T14:06:50Z</dcterms:created>
  <dcterms:modified xsi:type="dcterms:W3CDTF">2021-04-12T14:57:39Z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0x010100391E88890B794C4E9085AB97CDBEE2A6</vt:lpwstr>
  </property>
</Properties>
</file>