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694" r:id="rId5"/>
  </p:sldMasterIdLst>
  <p:notesMasterIdLst>
    <p:notesMasterId r:id="rId46"/>
  </p:notesMasterIdLst>
  <p:sldIdLst>
    <p:sldId id="258" r:id="rId6"/>
    <p:sldId id="260" r:id="rId7"/>
    <p:sldId id="26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263" r:id="rId37"/>
    <p:sldId id="264" r:id="rId38"/>
    <p:sldId id="265" r:id="rId39"/>
    <p:sldId id="312" r:id="rId40"/>
    <p:sldId id="269" r:id="rId41"/>
    <p:sldId id="270" r:id="rId42"/>
    <p:sldId id="307" r:id="rId43"/>
    <p:sldId id="309" r:id="rId44"/>
    <p:sldId id="266"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Stephen" initials="WS" lastIdx="0" clrIdx="0">
    <p:extLst>
      <p:ext uri="{19B8F6BF-5375-455C-9EA6-DF929625EA0E}">
        <p15:presenceInfo xmlns:p15="http://schemas.microsoft.com/office/powerpoint/2012/main" userId="S-1-5-21-2022136750-1135477324-312552118-22141" providerId="AD"/>
      </p:ext>
    </p:extLst>
  </p:cmAuthor>
  <p:cmAuthor id="2" name="Schott, Jane" initials="SJ" lastIdx="0" clrIdx="1">
    <p:extLst>
      <p:ext uri="{19B8F6BF-5375-455C-9EA6-DF929625EA0E}">
        <p15:presenceInfo xmlns:p15="http://schemas.microsoft.com/office/powerpoint/2012/main" userId="S-1-5-21-2022136750-1135477324-312552118-28237" providerId="AD"/>
      </p:ext>
    </p:extLst>
  </p:cmAuthor>
  <p:cmAuthor id="3" name="Williams, Eileen" initials="WE" lastIdx="0" clrIdx="2">
    <p:extLst>
      <p:ext uri="{19B8F6BF-5375-455C-9EA6-DF929625EA0E}">
        <p15:presenceInfo xmlns:p15="http://schemas.microsoft.com/office/powerpoint/2012/main" userId="S-1-5-21-2022136750-1135477324-312552118-15019" providerId="AD"/>
      </p:ext>
    </p:extLst>
  </p:cmAuthor>
  <p:cmAuthor id="4" name="Boniface, Duane" initials="BD" lastIdx="0" clrIdx="3">
    <p:extLst>
      <p:ext uri="{19B8F6BF-5375-455C-9EA6-DF929625EA0E}">
        <p15:presenceInfo xmlns:p15="http://schemas.microsoft.com/office/powerpoint/2012/main" userId="S-1-5-21-2022136750-1135477324-312552118-22040" providerId="AD"/>
      </p:ext>
    </p:extLst>
  </p:cmAuthor>
  <p:cmAuthor id="5" name="Campbell, Jacqueline" initials="CJ" lastIdx="0" clrIdx="4"/>
  <p:cmAuthor id="6" name="Jocelyn Adele Gonzalez Junco" initials="JAGJ" lastIdx="1" clrIdx="5">
    <p:extLst>
      <p:ext uri="{19B8F6BF-5375-455C-9EA6-DF929625EA0E}">
        <p15:presenceInfo xmlns:p15="http://schemas.microsoft.com/office/powerpoint/2012/main" userId="6e2e0795b50ed1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B5"/>
    <a:srgbClr val="4C4C4C"/>
    <a:srgbClr val="1A2857"/>
    <a:srgbClr val="232323"/>
    <a:srgbClr val="CF202F"/>
    <a:srgbClr val="83D4EF"/>
    <a:srgbClr val="ED3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8" autoAdjust="0"/>
    <p:restoredTop sz="92621" autoAdjust="0"/>
  </p:normalViewPr>
  <p:slideViewPr>
    <p:cSldViewPr snapToGrid="0" snapToObjects="1">
      <p:cViewPr varScale="1">
        <p:scale>
          <a:sx n="66" d="100"/>
          <a:sy n="66" d="100"/>
        </p:scale>
        <p:origin x="678" y="66"/>
      </p:cViewPr>
      <p:guideLst/>
    </p:cSldViewPr>
  </p:slideViewPr>
  <p:notesTextViewPr>
    <p:cViewPr>
      <p:scale>
        <a:sx n="1" d="1"/>
        <a:sy n="1" d="1"/>
      </p:scale>
      <p:origin x="0" y="0"/>
    </p:cViewPr>
  </p:notesTextViewPr>
  <p:sorterViewPr>
    <p:cViewPr varScale="1">
      <p:scale>
        <a:sx n="1" d="1"/>
        <a:sy n="1" d="1"/>
      </p:scale>
      <p:origin x="0" y="-2366"/>
    </p:cViewPr>
  </p:sorterViewPr>
  <p:notesViewPr>
    <p:cSldViewPr snapToGrid="0" snapToObjects="1">
      <p:cViewPr varScale="1">
        <p:scale>
          <a:sx n="96" d="100"/>
          <a:sy n="96" d="100"/>
        </p:scale>
        <p:origin x="5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13402-EE4B-4182-96EF-28598EBE72A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F9369218-931F-43A5-A790-308D454A1861}" type="parTrans" cxnId="{8E877CCD-B464-426E-A89C-568681F02F76}">
      <dgm:prSet/>
      <dgm:spPr/>
      <dgm:t>
        <a:bodyPr/>
        <a:lstStyle/>
        <a:p>
          <a:endParaRPr lang="en-US"/>
        </a:p>
      </dgm:t>
    </dgm:pt>
    <dgm:pt modelId="{5E06E112-DDC8-4435-BAA5-CDD60B0AECAB}">
      <dgm:prSet phldrT="[Text]" custT="1"/>
      <dgm:spPr/>
      <dgm:t>
        <a:bodyPr/>
        <a:lstStyle/>
        <a:p>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ingresa las c</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aracterísticas del producto</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87BC8939-6D88-4399-A63F-32E2CEA02F27}" type="sibTrans" cxnId="{8E877CCD-B464-426E-A89C-568681F02F76}">
      <dgm:prSet/>
      <dgm:spPr/>
      <dgm:t>
        <a:bodyPr/>
        <a:lstStyle/>
        <a:p>
          <a:endParaRPr lang="en-US" dirty="0"/>
        </a:p>
      </dgm:t>
    </dgm:pt>
    <dgm:pt modelId="{A35A2699-18C8-4086-A396-9B1EC773CC76}" type="parTrans" cxnId="{A49739C1-C415-4243-BFF2-CD86145F4507}">
      <dgm:prSet/>
      <dgm:spPr/>
      <dgm:t>
        <a:bodyPr/>
        <a:lstStyle/>
        <a:p>
          <a:endParaRPr lang="en-US"/>
        </a:p>
      </dgm:t>
    </dgm:pt>
    <dgm:pt modelId="{2A2F16A0-9C3D-4C9D-A397-58E38B78C6BA}">
      <dgm:prSet phldrT="[Text]" custT="1"/>
      <dgm:spPr/>
      <dgm:t>
        <a:bodyPr/>
        <a:lstStyle/>
        <a:p>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robot regulador produce li</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sta de </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reglamentos </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 y requ</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erimientos</a:t>
          </a:r>
          <a:r>
            <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 de los productos</a:t>
          </a:r>
          <a:r>
            <a:rPr lang="en-US"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752FCA0E-7BFD-49AA-AFDC-DB5944198FA7}" type="sibTrans" cxnId="{A49739C1-C415-4243-BFF2-CD86145F4507}">
      <dgm:prSet/>
      <dgm:spPr/>
      <dgm:t>
        <a:bodyPr/>
        <a:lstStyle/>
        <a:p>
          <a:endParaRPr lang="en-US" dirty="0"/>
        </a:p>
      </dgm:t>
    </dgm:pt>
    <dgm:pt modelId="{00369966-13B6-490D-86D8-B91CB4415347}" type="parTrans" cxnId="{FCE8BCFA-5FBC-491B-8E19-CCA3F32C55DF}">
      <dgm:prSet/>
      <dgm:spPr/>
      <dgm:t>
        <a:bodyPr/>
        <a:lstStyle/>
        <a:p>
          <a:endParaRPr lang="en-US"/>
        </a:p>
      </dgm:t>
    </dgm:pt>
    <dgm:pt modelId="{450F0AA0-0099-47A0-859F-C61271C5AE08}">
      <dgm:prSet phldrT="[Text]" custT="1"/>
      <dgm:spPr/>
      <dgm:t>
        <a:bodyPr/>
        <a:lstStyle/>
        <a:p>
          <a:r>
            <a:rPr lang="en-US"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usa los documentos originales como referencia sobre requerimientos </a:t>
          </a:r>
          <a:r>
            <a:rPr lang="en-US" sz="2500" b="1" i="0" strike="noStrike" cap="none" spc="0" baseline="0" dirty="0" err="1">
              <a:solidFill>
                <a:srgbClr val="1A2857"/>
              </a:solidFill>
              <a:effectLst>
                <a:outerShdw blurRad="38100" dist="38100" dir="2700000" algn="tl">
                  <a:srgbClr val="000000">
                    <a:alpha val="43137"/>
                  </a:srgbClr>
                </a:outerShdw>
              </a:effectLst>
              <a:latin typeface="Calibri"/>
              <a:ea typeface="Calibri"/>
              <a:cs typeface="Calibri"/>
            </a:rPr>
            <a:t>espec</a:t>
          </a:r>
          <a:r>
            <a:rPr lang="es-ES" sz="2500" b="1" i="0" strike="noStrike" cap="none" spc="0" baseline="0" dirty="0" err="1">
              <a:solidFill>
                <a:srgbClr val="1A2857"/>
              </a:solidFill>
              <a:effectLst>
                <a:outerShdw blurRad="38100" dist="38100" dir="2700000" algn="tl">
                  <a:srgbClr val="000000">
                    <a:alpha val="43137"/>
                  </a:srgbClr>
                </a:outerShdw>
              </a:effectLst>
              <a:latin typeface="Calibri"/>
              <a:ea typeface="Calibri"/>
              <a:cs typeface="Calibri"/>
            </a:rPr>
            <a:t>íficos</a:t>
          </a:r>
          <a:r>
            <a:rPr lang="es-ES"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500" b="1" i="0" strike="noStrike"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gm:t>
    </dgm:pt>
    <dgm:pt modelId="{4E40A198-7FE9-4056-8322-C3564C718BE8}" type="sibTrans" cxnId="{FCE8BCFA-5FBC-491B-8E19-CCA3F32C55DF}">
      <dgm:prSet/>
      <dgm:spPr/>
      <dgm:t>
        <a:bodyPr/>
        <a:lstStyle/>
        <a:p>
          <a:endParaRPr lang="en-US"/>
        </a:p>
      </dgm:t>
    </dgm:pt>
    <dgm:pt modelId="{0C2FE490-8D01-4951-A66C-C9EC545B86FF}" type="pres">
      <dgm:prSet presAssocID="{4E713402-EE4B-4182-96EF-28598EBE72A9}" presName="Name0" presStyleCnt="0">
        <dgm:presLayoutVars>
          <dgm:dir/>
          <dgm:resizeHandles val="exact"/>
        </dgm:presLayoutVars>
      </dgm:prSet>
      <dgm:spPr/>
    </dgm:pt>
    <dgm:pt modelId="{98483C95-4BD5-441D-928D-C3330797655F}" type="pres">
      <dgm:prSet presAssocID="{5E06E112-DDC8-4435-BAA5-CDD60B0AECAB}" presName="node" presStyleLbl="node1" presStyleIdx="0" presStyleCnt="3">
        <dgm:presLayoutVars>
          <dgm:bulletEnabled val="1"/>
        </dgm:presLayoutVars>
      </dgm:prSet>
      <dgm:spPr/>
    </dgm:pt>
    <dgm:pt modelId="{248EE7FD-8153-4AC9-A694-777AA8930A22}" type="pres">
      <dgm:prSet presAssocID="{87BC8939-6D88-4399-A63F-32E2CEA02F27}" presName="sibTrans" presStyleLbl="sibTrans2D1" presStyleIdx="0" presStyleCnt="2"/>
      <dgm:spPr/>
    </dgm:pt>
    <dgm:pt modelId="{751032A0-D844-4B0F-BDFE-F9C854DE4AA0}" type="pres">
      <dgm:prSet presAssocID="{87BC8939-6D88-4399-A63F-32E2CEA02F27}" presName="connectorText" presStyleLbl="sibTrans2D1" presStyleIdx="0" presStyleCnt="2"/>
      <dgm:spPr/>
    </dgm:pt>
    <dgm:pt modelId="{85177C65-4501-4BA3-A131-0E5DDF5A6D53}" type="pres">
      <dgm:prSet presAssocID="{2A2F16A0-9C3D-4C9D-A397-58E38B78C6BA}" presName="node" presStyleLbl="node1" presStyleIdx="1" presStyleCnt="3">
        <dgm:presLayoutVars>
          <dgm:bulletEnabled val="1"/>
        </dgm:presLayoutVars>
      </dgm:prSet>
      <dgm:spPr/>
    </dgm:pt>
    <dgm:pt modelId="{905C1706-B0FE-4726-9267-A3FE01E78B18}" type="pres">
      <dgm:prSet presAssocID="{752FCA0E-7BFD-49AA-AFDC-DB5944198FA7}" presName="sibTrans" presStyleLbl="sibTrans2D1" presStyleIdx="1" presStyleCnt="2"/>
      <dgm:spPr/>
    </dgm:pt>
    <dgm:pt modelId="{DFCF6156-C19A-44D4-AEA1-68BDC1113B0F}" type="pres">
      <dgm:prSet presAssocID="{752FCA0E-7BFD-49AA-AFDC-DB5944198FA7}" presName="connectorText" presStyleLbl="sibTrans2D1" presStyleIdx="1" presStyleCnt="2"/>
      <dgm:spPr/>
    </dgm:pt>
    <dgm:pt modelId="{73F3EB05-D099-497B-A6C0-EBE0C5DC884D}" type="pres">
      <dgm:prSet presAssocID="{450F0AA0-0099-47A0-859F-C61271C5AE08}" presName="node" presStyleLbl="node1" presStyleIdx="2" presStyleCnt="3">
        <dgm:presLayoutVars>
          <dgm:bulletEnabled val="1"/>
        </dgm:presLayoutVars>
      </dgm:prSet>
      <dgm:spPr/>
    </dgm:pt>
  </dgm:ptLst>
  <dgm:cxnLst>
    <dgm:cxn modelId="{7E7D6B08-9A07-4E4C-B299-C49AB99B2B5C}" type="presOf" srcId="{87BC8939-6D88-4399-A63F-32E2CEA02F27}" destId="{248EE7FD-8153-4AC9-A694-777AA8930A22}" srcOrd="0" destOrd="0" presId="urn:microsoft.com/office/officeart/2005/8/layout/process1"/>
    <dgm:cxn modelId="{791E4614-1A7C-4604-B525-25381740B8F9}" type="presOf" srcId="{2A2F16A0-9C3D-4C9D-A397-58E38B78C6BA}" destId="{85177C65-4501-4BA3-A131-0E5DDF5A6D53}" srcOrd="0" destOrd="0" presId="urn:microsoft.com/office/officeart/2005/8/layout/process1"/>
    <dgm:cxn modelId="{F1E4F116-B774-421F-867A-8E4745503B59}" type="presOf" srcId="{752FCA0E-7BFD-49AA-AFDC-DB5944198FA7}" destId="{DFCF6156-C19A-44D4-AEA1-68BDC1113B0F}" srcOrd="1" destOrd="0" presId="urn:microsoft.com/office/officeart/2005/8/layout/process1"/>
    <dgm:cxn modelId="{1FFE2498-59D2-4B20-8955-BAA3ED63CFD7}" type="presOf" srcId="{450F0AA0-0099-47A0-859F-C61271C5AE08}" destId="{73F3EB05-D099-497B-A6C0-EBE0C5DC884D}" srcOrd="0" destOrd="0" presId="urn:microsoft.com/office/officeart/2005/8/layout/process1"/>
    <dgm:cxn modelId="{B825E9AF-60E6-48F0-A3D8-7DB4F829E7C2}" type="presOf" srcId="{87BC8939-6D88-4399-A63F-32E2CEA02F27}" destId="{751032A0-D844-4B0F-BDFE-F9C854DE4AA0}" srcOrd="1" destOrd="0" presId="urn:microsoft.com/office/officeart/2005/8/layout/process1"/>
    <dgm:cxn modelId="{A49739C1-C415-4243-BFF2-CD86145F4507}" srcId="{4E713402-EE4B-4182-96EF-28598EBE72A9}" destId="{2A2F16A0-9C3D-4C9D-A397-58E38B78C6BA}" srcOrd="1" destOrd="0" parTransId="{A35A2699-18C8-4086-A396-9B1EC773CC76}" sibTransId="{752FCA0E-7BFD-49AA-AFDC-DB5944198FA7}"/>
    <dgm:cxn modelId="{8E877CCD-B464-426E-A89C-568681F02F76}" srcId="{4E713402-EE4B-4182-96EF-28598EBE72A9}" destId="{5E06E112-DDC8-4435-BAA5-CDD60B0AECAB}" srcOrd="0" destOrd="0" parTransId="{F9369218-931F-43A5-A790-308D454A1861}" sibTransId="{87BC8939-6D88-4399-A63F-32E2CEA02F27}"/>
    <dgm:cxn modelId="{B25A5CCE-6A5C-46BF-B29F-419F039F76F9}" type="presOf" srcId="{4E713402-EE4B-4182-96EF-28598EBE72A9}" destId="{0C2FE490-8D01-4951-A66C-C9EC545B86FF}" srcOrd="0" destOrd="0" presId="urn:microsoft.com/office/officeart/2005/8/layout/process1"/>
    <dgm:cxn modelId="{9239BDE9-421E-453F-BCC9-D37255F43B0C}" type="presOf" srcId="{752FCA0E-7BFD-49AA-AFDC-DB5944198FA7}" destId="{905C1706-B0FE-4726-9267-A3FE01E78B18}" srcOrd="0" destOrd="0" presId="urn:microsoft.com/office/officeart/2005/8/layout/process1"/>
    <dgm:cxn modelId="{2B4CB5F8-0928-4323-8458-94A0619F01EF}" type="presOf" srcId="{5E06E112-DDC8-4435-BAA5-CDD60B0AECAB}" destId="{98483C95-4BD5-441D-928D-C3330797655F}" srcOrd="0" destOrd="0" presId="urn:microsoft.com/office/officeart/2005/8/layout/process1"/>
    <dgm:cxn modelId="{FCE8BCFA-5FBC-491B-8E19-CCA3F32C55DF}" srcId="{4E713402-EE4B-4182-96EF-28598EBE72A9}" destId="{450F0AA0-0099-47A0-859F-C61271C5AE08}" srcOrd="2" destOrd="0" parTransId="{00369966-13B6-490D-86D8-B91CB4415347}" sibTransId="{4E40A198-7FE9-4056-8322-C3564C718BE8}"/>
    <dgm:cxn modelId="{7F57BEA5-5050-4DA7-ABF5-FBFE5226EF70}" type="presParOf" srcId="{0C2FE490-8D01-4951-A66C-C9EC545B86FF}" destId="{98483C95-4BD5-441D-928D-C3330797655F}" srcOrd="0" destOrd="0" presId="urn:microsoft.com/office/officeart/2005/8/layout/process1"/>
    <dgm:cxn modelId="{FEFC69EE-4770-4BE6-8E60-3E0F7F26F683}" type="presParOf" srcId="{0C2FE490-8D01-4951-A66C-C9EC545B86FF}" destId="{248EE7FD-8153-4AC9-A694-777AA8930A22}" srcOrd="1" destOrd="0" presId="urn:microsoft.com/office/officeart/2005/8/layout/process1"/>
    <dgm:cxn modelId="{7AFEABB5-76A5-422E-8FCC-ADFE63E24379}" type="presParOf" srcId="{248EE7FD-8153-4AC9-A694-777AA8930A22}" destId="{751032A0-D844-4B0F-BDFE-F9C854DE4AA0}" srcOrd="0" destOrd="0" presId="urn:microsoft.com/office/officeart/2005/8/layout/process1"/>
    <dgm:cxn modelId="{A47DEA35-18FD-4D37-A648-4CE752D19F26}" type="presParOf" srcId="{0C2FE490-8D01-4951-A66C-C9EC545B86FF}" destId="{85177C65-4501-4BA3-A131-0E5DDF5A6D53}" srcOrd="2" destOrd="0" presId="urn:microsoft.com/office/officeart/2005/8/layout/process1"/>
    <dgm:cxn modelId="{1BF90436-C6EE-4D03-8D41-17C8DDDC142B}" type="presParOf" srcId="{0C2FE490-8D01-4951-A66C-C9EC545B86FF}" destId="{905C1706-B0FE-4726-9267-A3FE01E78B18}" srcOrd="3" destOrd="0" presId="urn:microsoft.com/office/officeart/2005/8/layout/process1"/>
    <dgm:cxn modelId="{D04BFED7-F6BD-4321-BF2B-32603A365E6F}" type="presParOf" srcId="{905C1706-B0FE-4726-9267-A3FE01E78B18}" destId="{DFCF6156-C19A-44D4-AEA1-68BDC1113B0F}" srcOrd="0" destOrd="0" presId="urn:microsoft.com/office/officeart/2005/8/layout/process1"/>
    <dgm:cxn modelId="{340C8C98-FFFB-47EF-A3CE-188DA81D3D9C}" type="presParOf" srcId="{0C2FE490-8D01-4951-A66C-C9EC545B86FF}" destId="{73F3EB05-D099-497B-A6C0-EBE0C5DC884D}" srcOrd="4" destOrd="0" presId="urn:microsoft.com/office/officeart/2005/8/layout/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3C95-4BD5-441D-928D-C3330797655F}">
      <dsp:nvSpPr>
        <dsp:cNvPr id="0" name=""/>
        <dsp:cNvSpPr/>
      </dsp:nvSpPr>
      <dsp:spPr>
        <a:xfrm>
          <a:off x="9539"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ingresa las c</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aracterísticas del producto</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80784" y="514633"/>
        <a:ext cx="2708786" cy="2290004"/>
      </dsp:txXfrm>
    </dsp:sp>
    <dsp:sp modelId="{248EE7FD-8153-4AC9-A694-777AA8930A22}">
      <dsp:nvSpPr>
        <dsp:cNvPr id="0" name=""/>
        <dsp:cNvSpPr/>
      </dsp:nvSpPr>
      <dsp:spPr>
        <a:xfrm>
          <a:off x="3145943"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45943" y="1447500"/>
        <a:ext cx="423129" cy="424270"/>
      </dsp:txXfrm>
    </dsp:sp>
    <dsp:sp modelId="{85177C65-4501-4BA3-A131-0E5DDF5A6D53}">
      <dsp:nvSpPr>
        <dsp:cNvPr id="0" name=""/>
        <dsp:cNvSpPr/>
      </dsp:nvSpPr>
      <dsp:spPr>
        <a:xfrm>
          <a:off x="4001325"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robot regulador produce li</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sta de </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reglamentos </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 y requ</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erimientos</a:t>
          </a:r>
          <a:r>
            <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 de los productos</a:t>
          </a:r>
          <a:r>
            <a:rPr lang="en-US"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0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4072570" y="514633"/>
        <a:ext cx="2708786" cy="2290004"/>
      </dsp:txXfrm>
    </dsp:sp>
    <dsp:sp modelId="{905C1706-B0FE-4726-9267-A3FE01E78B18}">
      <dsp:nvSpPr>
        <dsp:cNvPr id="0" name=""/>
        <dsp:cNvSpPr/>
      </dsp:nvSpPr>
      <dsp:spPr>
        <a:xfrm>
          <a:off x="7137729"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137729" y="1447500"/>
        <a:ext cx="423129" cy="424270"/>
      </dsp:txXfrm>
    </dsp:sp>
    <dsp:sp modelId="{73F3EB05-D099-497B-A6C0-EBE0C5DC884D}">
      <dsp:nvSpPr>
        <dsp:cNvPr id="0" name=""/>
        <dsp:cNvSpPr/>
      </dsp:nvSpPr>
      <dsp:spPr>
        <a:xfrm>
          <a:off x="7993112" y="443388"/>
          <a:ext cx="2851276" cy="2432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El usuario usa los documentos originales como referencia sobre requerimientos </a:t>
          </a:r>
          <a:r>
            <a:rPr lang="en-US" sz="2500" b="1" i="0" strike="noStrike" kern="1200" cap="none" spc="0" baseline="0" dirty="0" err="1">
              <a:solidFill>
                <a:srgbClr val="1A2857"/>
              </a:solidFill>
              <a:effectLst>
                <a:outerShdw blurRad="38100" dist="38100" dir="2700000" algn="tl">
                  <a:srgbClr val="000000">
                    <a:alpha val="43137"/>
                  </a:srgbClr>
                </a:outerShdw>
              </a:effectLst>
              <a:latin typeface="Calibri"/>
              <a:ea typeface="Calibri"/>
              <a:cs typeface="Calibri"/>
            </a:rPr>
            <a:t>espec</a:t>
          </a:r>
          <a:r>
            <a:rPr lang="es-ES" sz="2500" b="1" i="0" strike="noStrike" kern="1200" cap="none" spc="0" baseline="0" dirty="0" err="1">
              <a:solidFill>
                <a:srgbClr val="1A2857"/>
              </a:solidFill>
              <a:effectLst>
                <a:outerShdw blurRad="38100" dist="38100" dir="2700000" algn="tl">
                  <a:srgbClr val="000000">
                    <a:alpha val="43137"/>
                  </a:srgbClr>
                </a:outerShdw>
              </a:effectLst>
              <a:latin typeface="Calibri"/>
              <a:ea typeface="Calibri"/>
              <a:cs typeface="Calibri"/>
            </a:rPr>
            <a:t>íficos</a:t>
          </a:r>
          <a:r>
            <a:rPr lang="es-ES"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rPr>
            <a:t>.</a:t>
          </a:r>
          <a:endParaRPr lang="x-none" sz="2500" b="1" i="0" strike="noStrike" kern="1200" cap="none" spc="0" baseline="0" dirty="0">
            <a:solidFill>
              <a:srgbClr val="1A2857"/>
            </a:solidFill>
            <a:effectLst>
              <a:outerShdw blurRad="38100" dist="38100" dir="2700000" algn="tl">
                <a:srgbClr val="000000">
                  <a:alpha val="43137"/>
                </a:srgbClr>
              </a:outerShdw>
            </a:effectLst>
            <a:latin typeface="Calibri"/>
            <a:ea typeface="Calibri"/>
            <a:cs typeface="Calibri"/>
          </a:endParaRPr>
        </a:p>
      </dsp:txBody>
      <dsp:txXfrm>
        <a:off x="8064357" y="514633"/>
        <a:ext cx="2708786" cy="22900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6BC2-C617-A74A-AA35-2AD1B514282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DBC63-04CE-AE4D-AA93-442818775CB2}" type="slidenum">
              <a:rPr lang="en-US" smtClean="0"/>
              <a:t>‹#›</a:t>
            </a:fld>
            <a:endParaRPr lang="en-US" dirty="0"/>
          </a:p>
        </p:txBody>
      </p:sp>
    </p:spTree>
    <p:extLst>
      <p:ext uri="{BB962C8B-B14F-4D97-AF65-F5344CB8AC3E}">
        <p14:creationId xmlns:p14="http://schemas.microsoft.com/office/powerpoint/2010/main" val="38586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1</a:t>
            </a:fld>
            <a:endParaRPr lang="en-US" dirty="0"/>
          </a:p>
        </p:txBody>
      </p:sp>
    </p:spTree>
    <p:extLst>
      <p:ext uri="{BB962C8B-B14F-4D97-AF65-F5344CB8AC3E}">
        <p14:creationId xmlns:p14="http://schemas.microsoft.com/office/powerpoint/2010/main" val="16260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11</a:t>
            </a:fld>
            <a:endParaRPr lang="en-US" dirty="0"/>
          </a:p>
        </p:txBody>
      </p:sp>
    </p:spTree>
    <p:extLst>
      <p:ext uri="{BB962C8B-B14F-4D97-AF65-F5344CB8AC3E}">
        <p14:creationId xmlns:p14="http://schemas.microsoft.com/office/powerpoint/2010/main" val="118499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t>12</a:t>
            </a:fld>
            <a:endParaRPr lang="en-US" dirty="0"/>
          </a:p>
        </p:txBody>
      </p:sp>
    </p:spTree>
    <p:extLst>
      <p:ext uri="{BB962C8B-B14F-4D97-AF65-F5344CB8AC3E}">
        <p14:creationId xmlns:p14="http://schemas.microsoft.com/office/powerpoint/2010/main" val="267839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13</a:t>
            </a:fld>
            <a:endParaRPr lang="en-US" dirty="0"/>
          </a:p>
        </p:txBody>
      </p:sp>
    </p:spTree>
    <p:extLst>
      <p:ext uri="{BB962C8B-B14F-4D97-AF65-F5344CB8AC3E}">
        <p14:creationId xmlns:p14="http://schemas.microsoft.com/office/powerpoint/2010/main" val="83488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14</a:t>
            </a:fld>
            <a:endParaRPr lang="en-US" dirty="0"/>
          </a:p>
        </p:txBody>
      </p:sp>
    </p:spTree>
    <p:extLst>
      <p:ext uri="{BB962C8B-B14F-4D97-AF65-F5344CB8AC3E}">
        <p14:creationId xmlns:p14="http://schemas.microsoft.com/office/powerpoint/2010/main" val="272860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15</a:t>
            </a:fld>
            <a:endParaRPr lang="en-US" dirty="0"/>
          </a:p>
        </p:txBody>
      </p:sp>
    </p:spTree>
    <p:extLst>
      <p:ext uri="{BB962C8B-B14F-4D97-AF65-F5344CB8AC3E}">
        <p14:creationId xmlns:p14="http://schemas.microsoft.com/office/powerpoint/2010/main" val="1689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16</a:t>
            </a:fld>
            <a:endParaRPr lang="en-US" dirty="0"/>
          </a:p>
        </p:txBody>
      </p:sp>
    </p:spTree>
    <p:extLst>
      <p:ext uri="{BB962C8B-B14F-4D97-AF65-F5344CB8AC3E}">
        <p14:creationId xmlns:p14="http://schemas.microsoft.com/office/powerpoint/2010/main" val="372916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B9E2EC4-3AED-41CA-A2EA-24E9A129AB00}" type="slidenum">
              <a:rPr lang="en-US" smtClean="0"/>
              <a:t>17</a:t>
            </a:fld>
            <a:endParaRPr lang="en-US" dirty="0"/>
          </a:p>
        </p:txBody>
      </p:sp>
    </p:spTree>
    <p:extLst>
      <p:ext uri="{BB962C8B-B14F-4D97-AF65-F5344CB8AC3E}">
        <p14:creationId xmlns:p14="http://schemas.microsoft.com/office/powerpoint/2010/main" val="193263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18</a:t>
            </a:fld>
            <a:endParaRPr lang="en-US" dirty="0"/>
          </a:p>
        </p:txBody>
      </p:sp>
    </p:spTree>
    <p:extLst>
      <p:ext uri="{BB962C8B-B14F-4D97-AF65-F5344CB8AC3E}">
        <p14:creationId xmlns:p14="http://schemas.microsoft.com/office/powerpoint/2010/main" val="225368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19</a:t>
            </a:fld>
            <a:endParaRPr lang="en-US" dirty="0"/>
          </a:p>
        </p:txBody>
      </p:sp>
    </p:spTree>
    <p:extLst>
      <p:ext uri="{BB962C8B-B14F-4D97-AF65-F5344CB8AC3E}">
        <p14:creationId xmlns:p14="http://schemas.microsoft.com/office/powerpoint/2010/main" val="413834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20</a:t>
            </a:fld>
            <a:endParaRPr lang="en-US" dirty="0"/>
          </a:p>
        </p:txBody>
      </p:sp>
    </p:spTree>
    <p:extLst>
      <p:ext uri="{BB962C8B-B14F-4D97-AF65-F5344CB8AC3E}">
        <p14:creationId xmlns:p14="http://schemas.microsoft.com/office/powerpoint/2010/main" val="169698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a:t>
            </a:fld>
            <a:endParaRPr lang="en-US" dirty="0"/>
          </a:p>
        </p:txBody>
      </p:sp>
    </p:spTree>
    <p:extLst>
      <p:ext uri="{BB962C8B-B14F-4D97-AF65-F5344CB8AC3E}">
        <p14:creationId xmlns:p14="http://schemas.microsoft.com/office/powerpoint/2010/main" val="32210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21</a:t>
            </a:fld>
            <a:endParaRPr lang="en-US" dirty="0"/>
          </a:p>
        </p:txBody>
      </p:sp>
    </p:spTree>
    <p:extLst>
      <p:ext uri="{BB962C8B-B14F-4D97-AF65-F5344CB8AC3E}">
        <p14:creationId xmlns:p14="http://schemas.microsoft.com/office/powerpoint/2010/main" val="287457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22</a:t>
            </a:fld>
            <a:endParaRPr lang="en-US" dirty="0"/>
          </a:p>
        </p:txBody>
      </p:sp>
    </p:spTree>
    <p:extLst>
      <p:ext uri="{BB962C8B-B14F-4D97-AF65-F5344CB8AC3E}">
        <p14:creationId xmlns:p14="http://schemas.microsoft.com/office/powerpoint/2010/main" val="233131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23</a:t>
            </a:fld>
            <a:endParaRPr lang="en-US" dirty="0"/>
          </a:p>
        </p:txBody>
      </p:sp>
    </p:spTree>
    <p:extLst>
      <p:ext uri="{BB962C8B-B14F-4D97-AF65-F5344CB8AC3E}">
        <p14:creationId xmlns:p14="http://schemas.microsoft.com/office/powerpoint/2010/main" val="221867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24</a:t>
            </a:fld>
            <a:endParaRPr lang="en-US" dirty="0"/>
          </a:p>
        </p:txBody>
      </p:sp>
    </p:spTree>
    <p:extLst>
      <p:ext uri="{BB962C8B-B14F-4D97-AF65-F5344CB8AC3E}">
        <p14:creationId xmlns:p14="http://schemas.microsoft.com/office/powerpoint/2010/main" val="853836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25</a:t>
            </a:fld>
            <a:endParaRPr lang="en-US" dirty="0"/>
          </a:p>
        </p:txBody>
      </p:sp>
    </p:spTree>
    <p:extLst>
      <p:ext uri="{BB962C8B-B14F-4D97-AF65-F5344CB8AC3E}">
        <p14:creationId xmlns:p14="http://schemas.microsoft.com/office/powerpoint/2010/main" val="346865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26</a:t>
            </a:fld>
            <a:endParaRPr lang="en-US" dirty="0"/>
          </a:p>
        </p:txBody>
      </p:sp>
    </p:spTree>
    <p:extLst>
      <p:ext uri="{BB962C8B-B14F-4D97-AF65-F5344CB8AC3E}">
        <p14:creationId xmlns:p14="http://schemas.microsoft.com/office/powerpoint/2010/main" val="40629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27</a:t>
            </a:fld>
            <a:endParaRPr lang="en-US" dirty="0"/>
          </a:p>
        </p:txBody>
      </p:sp>
    </p:spTree>
    <p:extLst>
      <p:ext uri="{BB962C8B-B14F-4D97-AF65-F5344CB8AC3E}">
        <p14:creationId xmlns:p14="http://schemas.microsoft.com/office/powerpoint/2010/main" val="49229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28</a:t>
            </a:fld>
            <a:endParaRPr lang="en-US" dirty="0"/>
          </a:p>
        </p:txBody>
      </p:sp>
    </p:spTree>
    <p:extLst>
      <p:ext uri="{BB962C8B-B14F-4D97-AF65-F5344CB8AC3E}">
        <p14:creationId xmlns:p14="http://schemas.microsoft.com/office/powerpoint/2010/main" val="290905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29</a:t>
            </a:fld>
            <a:endParaRPr lang="en-US" dirty="0"/>
          </a:p>
        </p:txBody>
      </p:sp>
    </p:spTree>
    <p:extLst>
      <p:ext uri="{BB962C8B-B14F-4D97-AF65-F5344CB8AC3E}">
        <p14:creationId xmlns:p14="http://schemas.microsoft.com/office/powerpoint/2010/main" val="3551524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30</a:t>
            </a:fld>
            <a:endParaRPr lang="en-US" dirty="0"/>
          </a:p>
        </p:txBody>
      </p:sp>
    </p:spTree>
    <p:extLst>
      <p:ext uri="{BB962C8B-B14F-4D97-AF65-F5344CB8AC3E}">
        <p14:creationId xmlns:p14="http://schemas.microsoft.com/office/powerpoint/2010/main" val="54226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4</a:t>
            </a:fld>
            <a:endParaRPr lang="en-US" dirty="0"/>
          </a:p>
        </p:txBody>
      </p:sp>
    </p:spTree>
    <p:extLst>
      <p:ext uri="{BB962C8B-B14F-4D97-AF65-F5344CB8AC3E}">
        <p14:creationId xmlns:p14="http://schemas.microsoft.com/office/powerpoint/2010/main" val="1557460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t>31</a:t>
            </a:fld>
            <a:endParaRPr lang="en-US" dirty="0"/>
          </a:p>
        </p:txBody>
      </p:sp>
    </p:spTree>
    <p:extLst>
      <p:ext uri="{BB962C8B-B14F-4D97-AF65-F5344CB8AC3E}">
        <p14:creationId xmlns:p14="http://schemas.microsoft.com/office/powerpoint/2010/main" val="3576143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r>
              <a:rPr lang="x-none" sz="1200" b="0" i="0" strike="noStrike" cap="none" spc="0" baseline="0">
                <a:solidFill>
                  <a:srgbClr val="1F497D"/>
                </a:solidFill>
                <a:effectLst/>
                <a:latin typeface="Tahoma"/>
                <a:ea typeface="Tahoma"/>
                <a:cs typeface="Tahoma"/>
              </a:rPr>
              <a:t>Esta presentación fue preparada por el personal de la CPSC, no ha sido revisada ni aprobada por la Comisión y pudiera no reflejar las opiniones de ésta.</a:t>
            </a:r>
          </a:p>
        </p:txBody>
      </p:sp>
      <p:sp>
        <p:nvSpPr>
          <p:cNvPr id="49156" name="Rectangle 2"/>
          <p:cNvSpPr>
            <a:spLocks noGrp="1" noRot="1" noChangeAspect="1" noChangeArrowheads="1" noTextEdit="1"/>
          </p:cNvSpPr>
          <p:nvPr>
            <p:ph type="sldImg"/>
          </p:nvPr>
        </p:nvSpPr>
        <p:spPr>
          <a:xfrm>
            <a:off x="393700" y="692150"/>
            <a:ext cx="6146800" cy="3457575"/>
          </a:xfrm>
        </p:spPr>
      </p:sp>
      <p:sp>
        <p:nvSpPr>
          <p:cNvPr id="49157" name="Rectangle 3"/>
          <p:cNvSpPr>
            <a:spLocks noGrp="1" noChangeArrowheads="1"/>
          </p:cNvSpPr>
          <p:nvPr>
            <p:ph type="body" idx="5"/>
          </p:nvPr>
        </p:nvSpPr>
        <p:spPr>
          <a:xfrm>
            <a:off x="924876" y="4380227"/>
            <a:ext cx="5084452" cy="4148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3817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33</a:t>
            </a:fld>
            <a:endParaRPr lang="en-US" dirty="0"/>
          </a:p>
        </p:txBody>
      </p:sp>
    </p:spTree>
    <p:extLst>
      <p:ext uri="{BB962C8B-B14F-4D97-AF65-F5344CB8AC3E}">
        <p14:creationId xmlns:p14="http://schemas.microsoft.com/office/powerpoint/2010/main" val="281939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36</a:t>
            </a:fld>
            <a:endParaRPr lang="en-US" dirty="0"/>
          </a:p>
        </p:txBody>
      </p:sp>
    </p:spTree>
    <p:extLst>
      <p:ext uri="{BB962C8B-B14F-4D97-AF65-F5344CB8AC3E}">
        <p14:creationId xmlns:p14="http://schemas.microsoft.com/office/powerpoint/2010/main" val="1793964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37</a:t>
            </a:fld>
            <a:endParaRPr lang="en-US" dirty="0"/>
          </a:p>
        </p:txBody>
      </p:sp>
    </p:spTree>
    <p:extLst>
      <p:ext uri="{BB962C8B-B14F-4D97-AF65-F5344CB8AC3E}">
        <p14:creationId xmlns:p14="http://schemas.microsoft.com/office/powerpoint/2010/main" val="579382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39</a:t>
            </a:fld>
            <a:endParaRPr lang="en-US" dirty="0"/>
          </a:p>
        </p:txBody>
      </p:sp>
    </p:spTree>
    <p:extLst>
      <p:ext uri="{BB962C8B-B14F-4D97-AF65-F5344CB8AC3E}">
        <p14:creationId xmlns:p14="http://schemas.microsoft.com/office/powerpoint/2010/main" val="1268325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anose="05000000000000000000" pitchFamily="2" charset="2"/>
              <a:buChar char="n"/>
              <a:defRPr sz="2900">
                <a:solidFill>
                  <a:schemeClr val="tx1"/>
                </a:solidFill>
                <a:latin typeface="Times New Roman" pitchFamily="18" charset="0"/>
                <a:cs typeface="Times New Roman" pitchFamily="18" charset="0"/>
              </a:defRPr>
            </a:lvl9pPr>
          </a:lstStyle>
          <a:p>
            <a:pPr eaLnBrk="1" hangingPunct="1"/>
            <a:r>
              <a:rPr lang="x-none" sz="1200" b="0" i="0" strike="noStrike" cap="none" spc="0" baseline="0">
                <a:solidFill>
                  <a:srgbClr val="1F497D"/>
                </a:solidFill>
                <a:effectLst/>
                <a:latin typeface="Tahoma"/>
                <a:ea typeface="Tahoma"/>
                <a:cs typeface="Tahoma"/>
              </a:rPr>
              <a:t>Esta presentación fue preparada por el personal de la CPSC, no ha sido revisada ni aprobada por la Comisión y pudiera no reflejar las opiniones de ésta.</a:t>
            </a:r>
          </a:p>
        </p:txBody>
      </p:sp>
      <p:sp>
        <p:nvSpPr>
          <p:cNvPr id="49156" name="Rectangle 2"/>
          <p:cNvSpPr>
            <a:spLocks noGrp="1" noRot="1" noChangeAspect="1" noChangeArrowheads="1" noTextEdit="1"/>
          </p:cNvSpPr>
          <p:nvPr>
            <p:ph type="sldImg"/>
          </p:nvPr>
        </p:nvSpPr>
        <p:spPr>
          <a:xfrm>
            <a:off x="393700" y="692150"/>
            <a:ext cx="6146800" cy="3457575"/>
          </a:xfrm>
        </p:spPr>
      </p:sp>
      <p:sp>
        <p:nvSpPr>
          <p:cNvPr id="49157" name="Rectangle 3"/>
          <p:cNvSpPr>
            <a:spLocks noGrp="1" noChangeArrowheads="1"/>
          </p:cNvSpPr>
          <p:nvPr>
            <p:ph type="body" idx="5"/>
          </p:nvPr>
        </p:nvSpPr>
        <p:spPr>
          <a:xfrm>
            <a:off x="924876" y="4380227"/>
            <a:ext cx="5084452" cy="4148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0392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5</a:t>
            </a:fld>
            <a:endParaRPr lang="en-US" dirty="0"/>
          </a:p>
        </p:txBody>
      </p:sp>
    </p:spTree>
    <p:extLst>
      <p:ext uri="{BB962C8B-B14F-4D97-AF65-F5344CB8AC3E}">
        <p14:creationId xmlns:p14="http://schemas.microsoft.com/office/powerpoint/2010/main" val="199486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6</a:t>
            </a:fld>
            <a:endParaRPr lang="en-US" dirty="0"/>
          </a:p>
        </p:txBody>
      </p:sp>
    </p:spTree>
    <p:extLst>
      <p:ext uri="{BB962C8B-B14F-4D97-AF65-F5344CB8AC3E}">
        <p14:creationId xmlns:p14="http://schemas.microsoft.com/office/powerpoint/2010/main" val="212685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7</a:t>
            </a:fld>
            <a:endParaRPr lang="en-US" dirty="0"/>
          </a:p>
        </p:txBody>
      </p:sp>
    </p:spTree>
    <p:extLst>
      <p:ext uri="{BB962C8B-B14F-4D97-AF65-F5344CB8AC3E}">
        <p14:creationId xmlns:p14="http://schemas.microsoft.com/office/powerpoint/2010/main" val="11723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8</a:t>
            </a:fld>
            <a:endParaRPr lang="en-US" dirty="0"/>
          </a:p>
        </p:txBody>
      </p:sp>
    </p:spTree>
    <p:extLst>
      <p:ext uri="{BB962C8B-B14F-4D97-AF65-F5344CB8AC3E}">
        <p14:creationId xmlns:p14="http://schemas.microsoft.com/office/powerpoint/2010/main" val="41943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9</a:t>
            </a:fld>
            <a:endParaRPr lang="en-US" dirty="0"/>
          </a:p>
        </p:txBody>
      </p:sp>
    </p:spTree>
    <p:extLst>
      <p:ext uri="{BB962C8B-B14F-4D97-AF65-F5344CB8AC3E}">
        <p14:creationId xmlns:p14="http://schemas.microsoft.com/office/powerpoint/2010/main" val="237742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t>10</a:t>
            </a:fld>
            <a:endParaRPr lang="en-US" dirty="0"/>
          </a:p>
        </p:txBody>
      </p:sp>
    </p:spTree>
    <p:extLst>
      <p:ext uri="{BB962C8B-B14F-4D97-AF65-F5344CB8AC3E}">
        <p14:creationId xmlns:p14="http://schemas.microsoft.com/office/powerpoint/2010/main" val="23221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a:t>Presentation</a:t>
            </a:r>
          </a:p>
        </p:txBody>
      </p:sp>
    </p:spTree>
    <p:extLst>
      <p:ext uri="{BB962C8B-B14F-4D97-AF65-F5344CB8AC3E}">
        <p14:creationId xmlns:p14="http://schemas.microsoft.com/office/powerpoint/2010/main" val="4112658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3"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0406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Graph title p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E2D07CF-AC60-D446-924F-1E626F7BE3ED}"/>
              </a:ext>
            </a:extLst>
          </p:cNvPr>
          <p:cNvSpPr>
            <a:spLocks noGrp="1"/>
          </p:cNvSpPr>
          <p:nvPr>
            <p:ph type="pic" sz="quarter" idx="10"/>
          </p:nvPr>
        </p:nvSpPr>
        <p:spPr>
          <a:xfrm>
            <a:off x="0" y="0"/>
            <a:ext cx="5994400" cy="4917440"/>
          </a:xfrm>
        </p:spPr>
        <p:txBody>
          <a:bodyPr anchor="ctr"/>
          <a:lstStyle>
            <a:lvl1pPr algn="ctr">
              <a:defRPr/>
            </a:lvl1pPr>
          </a:lstStyle>
          <a:p>
            <a:r>
              <a:rPr lang="en-US" dirty="0"/>
              <a:t>Click icon to add picture</a:t>
            </a:r>
          </a:p>
        </p:txBody>
      </p:sp>
      <p:sp>
        <p:nvSpPr>
          <p:cNvPr id="9" name="Rectangle 8">
            <a:extLst>
              <a:ext uri="{FF2B5EF4-FFF2-40B4-BE49-F238E27FC236}">
                <a16:creationId xmlns:a16="http://schemas.microsoft.com/office/drawing/2014/main" id="{D55EE583-0812-F84F-B14A-B50E0F57F71A}"/>
              </a:ext>
            </a:extLst>
          </p:cNvPr>
          <p:cNvSpPr/>
          <p:nvPr userDrawn="1"/>
        </p:nvSpPr>
        <p:spPr>
          <a:xfrm>
            <a:off x="0" y="4917440"/>
            <a:ext cx="5994400" cy="1940561"/>
          </a:xfrm>
          <a:prstGeom prst="rect">
            <a:avLst/>
          </a:prstGeom>
          <a:solidFill>
            <a:srgbClr val="ED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1">
            <a:extLst>
              <a:ext uri="{FF2B5EF4-FFF2-40B4-BE49-F238E27FC236}">
                <a16:creationId xmlns:a16="http://schemas.microsoft.com/office/drawing/2014/main" id="{B7F2105B-5568-1B4A-AA27-8D0264A00146}"/>
              </a:ext>
            </a:extLst>
          </p:cNvPr>
          <p:cNvSpPr>
            <a:spLocks noGrp="1"/>
          </p:cNvSpPr>
          <p:nvPr>
            <p:ph type="body" sz="quarter" idx="14" hasCustomPrompt="1"/>
          </p:nvPr>
        </p:nvSpPr>
        <p:spPr>
          <a:xfrm>
            <a:off x="1229519" y="5619664"/>
            <a:ext cx="3535362" cy="656090"/>
          </a:xfrm>
        </p:spPr>
        <p:txBody>
          <a:bodyPr>
            <a:noAutofit/>
          </a:bodyPr>
          <a:lstStyle>
            <a:lvl1pPr marL="0" indent="0">
              <a:buNone/>
              <a:defRPr sz="1800">
                <a:solidFill>
                  <a:schemeClr val="bg1"/>
                </a:solidFill>
              </a:defRPr>
            </a:lvl1pPr>
          </a:lstStyle>
          <a:p>
            <a:pPr lvl="0"/>
            <a:r>
              <a:rPr lang="en-US"/>
              <a:t>Call-Outs and important copy goes here.</a:t>
            </a:r>
          </a:p>
        </p:txBody>
      </p:sp>
      <p:sp>
        <p:nvSpPr>
          <p:cNvPr id="14" name="Text Placeholder 11">
            <a:extLst>
              <a:ext uri="{FF2B5EF4-FFF2-40B4-BE49-F238E27FC236}">
                <a16:creationId xmlns:a16="http://schemas.microsoft.com/office/drawing/2014/main" id="{D216E21A-9E71-534B-B6F4-1C35BF09E360}"/>
              </a:ext>
            </a:extLst>
          </p:cNvPr>
          <p:cNvSpPr>
            <a:spLocks noGrp="1"/>
          </p:cNvSpPr>
          <p:nvPr>
            <p:ph type="body" sz="quarter" idx="11"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Section</a:t>
            </a:r>
          </a:p>
        </p:txBody>
      </p:sp>
      <p:sp>
        <p:nvSpPr>
          <p:cNvPr id="15"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a:t>PAGE TITLE</a:t>
            </a:r>
          </a:p>
        </p:txBody>
      </p:sp>
      <p:sp>
        <p:nvSpPr>
          <p:cNvPr id="16" name="Text Placeholder 15">
            <a:extLst>
              <a:ext uri="{FF2B5EF4-FFF2-40B4-BE49-F238E27FC236}">
                <a16:creationId xmlns:a16="http://schemas.microsoft.com/office/drawing/2014/main" id="{1CE01934-0406-2D4E-A524-27D8A9491231}"/>
              </a:ext>
            </a:extLst>
          </p:cNvPr>
          <p:cNvSpPr>
            <a:spLocks noGrp="1"/>
          </p:cNvSpPr>
          <p:nvPr>
            <p:ph type="body" sz="quarter" idx="13"/>
          </p:nvPr>
        </p:nvSpPr>
        <p:spPr>
          <a:xfrm>
            <a:off x="6345078" y="2115967"/>
            <a:ext cx="5567045" cy="177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hart Placeholder 17">
            <a:extLst>
              <a:ext uri="{FF2B5EF4-FFF2-40B4-BE49-F238E27FC236}">
                <a16:creationId xmlns:a16="http://schemas.microsoft.com/office/drawing/2014/main" id="{99037B85-F508-5645-8B3C-4D283163FA70}"/>
              </a:ext>
            </a:extLst>
          </p:cNvPr>
          <p:cNvSpPr>
            <a:spLocks noGrp="1"/>
          </p:cNvSpPr>
          <p:nvPr>
            <p:ph type="chart" sz="quarter" idx="15"/>
          </p:nvPr>
        </p:nvSpPr>
        <p:spPr>
          <a:xfrm>
            <a:off x="6345078" y="4277995"/>
            <a:ext cx="5567045" cy="2082800"/>
          </a:xfrm>
        </p:spPr>
        <p:txBody>
          <a:bodyPr/>
          <a:lstStyle/>
          <a:p>
            <a:r>
              <a:rPr lang="en-US" dirty="0"/>
              <a:t>Click icon to add chart</a:t>
            </a:r>
          </a:p>
        </p:txBody>
      </p:sp>
    </p:spTree>
    <p:extLst>
      <p:ext uri="{BB962C8B-B14F-4D97-AF65-F5344CB8AC3E}">
        <p14:creationId xmlns:p14="http://schemas.microsoft.com/office/powerpoint/2010/main" val="40352416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st titl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419279-279A-BF4C-B04B-E5AD9B2C628A}"/>
              </a:ext>
            </a:extLst>
          </p:cNvPr>
          <p:cNvSpPr/>
          <p:nvPr userDrawn="1"/>
        </p:nvSpPr>
        <p:spPr>
          <a:xfrm>
            <a:off x="0" y="0"/>
            <a:ext cx="4432852"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6D86317C-B180-EB42-8297-AF3AA30979DD}"/>
              </a:ext>
            </a:extLst>
          </p:cNvPr>
          <p:cNvSpPr>
            <a:spLocks noGrp="1"/>
          </p:cNvSpPr>
          <p:nvPr>
            <p:ph type="body" sz="quarter" idx="10" hasCustomPrompt="1"/>
          </p:nvPr>
        </p:nvSpPr>
        <p:spPr>
          <a:xfrm>
            <a:off x="427038" y="2368063"/>
            <a:ext cx="3535362" cy="497376"/>
          </a:xfrm>
        </p:spPr>
        <p:txBody>
          <a:bodyPr/>
          <a:lstStyle>
            <a:lvl1pPr marL="0" indent="0">
              <a:buNone/>
              <a:defRPr>
                <a:solidFill>
                  <a:schemeClr val="bg2"/>
                </a:solidFill>
              </a:defRPr>
            </a:lvl1pPr>
          </a:lstStyle>
          <a:p>
            <a:pPr lvl="0"/>
            <a:r>
              <a:rPr lang="en-US"/>
              <a:t>SECTION</a:t>
            </a:r>
          </a:p>
        </p:txBody>
      </p:sp>
      <p:sp>
        <p:nvSpPr>
          <p:cNvPr id="14" name="Text Placeholder 13">
            <a:extLst>
              <a:ext uri="{FF2B5EF4-FFF2-40B4-BE49-F238E27FC236}">
                <a16:creationId xmlns:a16="http://schemas.microsoft.com/office/drawing/2014/main" id="{C66CD9FB-930B-8B4F-B90D-3E04EB684DE4}"/>
              </a:ext>
            </a:extLst>
          </p:cNvPr>
          <p:cNvSpPr>
            <a:spLocks noGrp="1"/>
          </p:cNvSpPr>
          <p:nvPr>
            <p:ph type="body" sz="quarter" idx="11" hasCustomPrompt="1"/>
          </p:nvPr>
        </p:nvSpPr>
        <p:spPr>
          <a:xfrm>
            <a:off x="427039" y="2865438"/>
            <a:ext cx="3769042" cy="1178241"/>
          </a:xfrm>
        </p:spPr>
        <p:txBody>
          <a:bodyPr>
            <a:normAutofit/>
          </a:bodyPr>
          <a:lstStyle>
            <a:lvl1pPr marL="0" indent="0">
              <a:buNone/>
              <a:defRPr sz="3600" b="1">
                <a:solidFill>
                  <a:schemeClr val="bg2"/>
                </a:solidFill>
              </a:defRPr>
            </a:lvl1pPr>
          </a:lstStyle>
          <a:p>
            <a:pPr lvl="0"/>
            <a:r>
              <a:rPr lang="en-US"/>
              <a:t>PAGE TITLE</a:t>
            </a:r>
          </a:p>
        </p:txBody>
      </p:sp>
      <p:sp>
        <p:nvSpPr>
          <p:cNvPr id="16" name="Text Placeholder 15">
            <a:extLst>
              <a:ext uri="{FF2B5EF4-FFF2-40B4-BE49-F238E27FC236}">
                <a16:creationId xmlns:a16="http://schemas.microsoft.com/office/drawing/2014/main" id="{95528B55-96E3-D541-916C-5BE3233FC052}"/>
              </a:ext>
            </a:extLst>
          </p:cNvPr>
          <p:cNvSpPr>
            <a:spLocks noGrp="1"/>
          </p:cNvSpPr>
          <p:nvPr>
            <p:ph type="body" sz="quarter" idx="12"/>
          </p:nvPr>
        </p:nvSpPr>
        <p:spPr>
          <a:xfrm>
            <a:off x="4856163" y="558800"/>
            <a:ext cx="6684962" cy="578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7792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A3BCE-5650-2844-827E-00C245AE3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712" y="5120640"/>
            <a:ext cx="1257056" cy="1270000"/>
          </a:xfrm>
          <a:prstGeom prst="rect">
            <a:avLst/>
          </a:prstGeom>
        </p:spPr>
      </p:pic>
      <p:sp>
        <p:nvSpPr>
          <p:cNvPr id="4"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1786768" y="2208807"/>
            <a:ext cx="8728805" cy="566594"/>
          </a:xfrm>
        </p:spPr>
        <p:txBody>
          <a:bodyPr>
            <a:normAutofit/>
          </a:bodyPr>
          <a:lstStyle>
            <a:lvl1pPr marL="0" indent="0">
              <a:buNone/>
              <a:defRPr sz="2000" b="0" baseline="0">
                <a:solidFill>
                  <a:schemeClr val="tx1"/>
                </a:solidFill>
              </a:defRPr>
            </a:lvl1pPr>
          </a:lstStyle>
          <a:p>
            <a:pPr lvl="0"/>
            <a:r>
              <a:rPr lang="en-US"/>
              <a:t>Please remember to have AT LEAST ½ inch margin from border for all text.</a:t>
            </a:r>
          </a:p>
        </p:txBody>
      </p:sp>
    </p:spTree>
    <p:extLst>
      <p:ext uri="{BB962C8B-B14F-4D97-AF65-F5344CB8AC3E}">
        <p14:creationId xmlns:p14="http://schemas.microsoft.com/office/powerpoint/2010/main" val="8093373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20003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7322"/>
            <a:ext cx="10972800" cy="105031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9511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a:t>Presentation</a:t>
            </a:r>
          </a:p>
        </p:txBody>
      </p:sp>
      <p:pic>
        <p:nvPicPr>
          <p:cNvPr id="7" name="Picture 6">
            <a:extLst>
              <a:ext uri="{FF2B5EF4-FFF2-40B4-BE49-F238E27FC236}">
                <a16:creationId xmlns:a16="http://schemas.microsoft.com/office/drawing/2014/main" id="{040712C1-3301-8249-A516-FE063E313B5A}"/>
              </a:ext>
            </a:extLst>
          </p:cNvPr>
          <p:cNvPicPr>
            <a:picLocks noChangeAspect="1"/>
          </p:cNvPicPr>
          <p:nvPr userDrawn="1"/>
        </p:nvPicPr>
        <p:blipFill>
          <a:blip r:embed="rId3"/>
          <a:stretch>
            <a:fillRect/>
          </a:stretch>
        </p:blipFill>
        <p:spPr>
          <a:xfrm>
            <a:off x="4949112" y="6846"/>
            <a:ext cx="7242888" cy="6858000"/>
          </a:xfrm>
          <a:prstGeom prst="rect">
            <a:avLst/>
          </a:prstGeom>
        </p:spPr>
      </p:pic>
    </p:spTree>
    <p:extLst>
      <p:ext uri="{BB962C8B-B14F-4D97-AF65-F5344CB8AC3E}">
        <p14:creationId xmlns:p14="http://schemas.microsoft.com/office/powerpoint/2010/main" val="7442681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99164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4321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lstStyle/>
          <a:p>
            <a:r>
              <a:rPr lang="en-US"/>
              <a:t>Click to edit Master title style</a:t>
            </a:r>
          </a:p>
        </p:txBody>
      </p:sp>
      <p:sp>
        <p:nvSpPr>
          <p:cNvPr id="3" name="Content Placeholder 2"/>
          <p:cNvSpPr>
            <a:spLocks noGrp="1"/>
          </p:cNvSpPr>
          <p:nvPr>
            <p:ph idx="1"/>
          </p:nvPr>
        </p:nvSpPr>
        <p:spPr>
          <a:xfrm>
            <a:off x="406399" y="1484923"/>
            <a:ext cx="11465169" cy="4692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80492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08505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uthor/Present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Presenter</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3230560" cy="1074434"/>
          </a:xfrm>
        </p:spPr>
        <p:txBody>
          <a:bodyPr>
            <a:normAutofit/>
          </a:bodyPr>
          <a:lstStyle>
            <a:lvl1pPr marL="0" indent="0">
              <a:buNone/>
              <a:defRPr sz="3600" b="1">
                <a:solidFill>
                  <a:srgbClr val="83D4EF"/>
                </a:solidFill>
              </a:defRPr>
            </a:lvl1pPr>
          </a:lstStyle>
          <a:p>
            <a:pPr lvl="0"/>
            <a:r>
              <a:rPr lang="en-US"/>
              <a:t>Author name</a:t>
            </a:r>
          </a:p>
          <a:p>
            <a:pPr lvl="0"/>
            <a:r>
              <a:rPr lang="en-US"/>
              <a:t>Author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hasCustomPrompt="1"/>
          </p:nvPr>
        </p:nvSpPr>
        <p:spPr>
          <a:xfrm>
            <a:off x="4790598" y="734207"/>
            <a:ext cx="5684362" cy="2923394"/>
          </a:xfrm>
        </p:spPr>
        <p:txBody>
          <a:bodyPr/>
          <a:lstStyle>
            <a:lvl1pPr>
              <a:defRPr baseline="0"/>
            </a:lvl1pPr>
          </a:lstStyle>
          <a:p>
            <a:pPr lvl="0"/>
            <a:r>
              <a:rPr lang="en-US"/>
              <a:t>Brief description of author and presentation.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1034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spTree>
    <p:extLst>
      <p:ext uri="{BB962C8B-B14F-4D97-AF65-F5344CB8AC3E}">
        <p14:creationId xmlns:p14="http://schemas.microsoft.com/office/powerpoint/2010/main" val="1572931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uthor/Present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Presenter</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3230560" cy="1074434"/>
          </a:xfrm>
        </p:spPr>
        <p:txBody>
          <a:bodyPr>
            <a:normAutofit/>
          </a:bodyPr>
          <a:lstStyle>
            <a:lvl1pPr marL="0" indent="0">
              <a:buNone/>
              <a:defRPr sz="3600" b="1">
                <a:solidFill>
                  <a:srgbClr val="83D4EF"/>
                </a:solidFill>
              </a:defRPr>
            </a:lvl1pPr>
          </a:lstStyle>
          <a:p>
            <a:pPr lvl="0"/>
            <a:r>
              <a:rPr lang="en-US" dirty="0"/>
              <a:t>Author name</a:t>
            </a:r>
          </a:p>
          <a:p>
            <a:pPr lvl="0"/>
            <a:r>
              <a:rPr lang="en-US" dirty="0"/>
              <a:t>Author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hasCustomPrompt="1"/>
          </p:nvPr>
        </p:nvSpPr>
        <p:spPr>
          <a:xfrm>
            <a:off x="4790598" y="734207"/>
            <a:ext cx="5684362" cy="2923394"/>
          </a:xfrm>
        </p:spPr>
        <p:txBody>
          <a:bodyPr/>
          <a:lstStyle>
            <a:lvl1pPr>
              <a:defRPr baseline="0"/>
            </a:lvl1pPr>
          </a:lstStyle>
          <a:p>
            <a:pPr lvl="0"/>
            <a:r>
              <a:rPr lang="en-US" dirty="0"/>
              <a:t>Brief description of author and presentation.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2657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136491-7820-8F48-A358-05066F1E4CE8}"/>
              </a:ext>
            </a:extLst>
          </p:cNvPr>
          <p:cNvSpPr>
            <a:spLocks noGrp="1"/>
          </p:cNvSpPr>
          <p:nvPr>
            <p:ph type="pic" sz="quarter" idx="10"/>
          </p:nvPr>
        </p:nvSpPr>
        <p:spPr>
          <a:xfrm>
            <a:off x="-1" y="0"/>
            <a:ext cx="5974077" cy="6858000"/>
          </a:xfrm>
        </p:spPr>
        <p:txBody>
          <a:bodyPr anchor="ctr"/>
          <a:lstStyle>
            <a:lvl1pPr algn="ctr">
              <a:defRPr/>
            </a:lvl1pPr>
          </a:lstStyle>
          <a:p>
            <a:r>
              <a:rPr lang="en-US" dirty="0"/>
              <a:t>Click icon to add picture</a:t>
            </a:r>
          </a:p>
        </p:txBody>
      </p:sp>
      <p:sp>
        <p:nvSpPr>
          <p:cNvPr id="10" name="Text Placeholder 11">
            <a:extLst>
              <a:ext uri="{FF2B5EF4-FFF2-40B4-BE49-F238E27FC236}">
                <a16:creationId xmlns:a16="http://schemas.microsoft.com/office/drawing/2014/main" id="{6671DC36-7913-0B4D-8487-677C5F55F9BB}"/>
              </a:ext>
            </a:extLst>
          </p:cNvPr>
          <p:cNvSpPr>
            <a:spLocks noGrp="1"/>
          </p:cNvSpPr>
          <p:nvPr>
            <p:ph type="body" sz="quarter" idx="11" hasCustomPrompt="1"/>
          </p:nvPr>
        </p:nvSpPr>
        <p:spPr>
          <a:xfrm>
            <a:off x="6319519" y="836354"/>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1" name="Text Placeholder 13">
            <a:extLst>
              <a:ext uri="{FF2B5EF4-FFF2-40B4-BE49-F238E27FC236}">
                <a16:creationId xmlns:a16="http://schemas.microsoft.com/office/drawing/2014/main" id="{46D46D19-325C-1B4E-9834-FB7AA488872A}"/>
              </a:ext>
            </a:extLst>
          </p:cNvPr>
          <p:cNvSpPr>
            <a:spLocks noGrp="1"/>
          </p:cNvSpPr>
          <p:nvPr>
            <p:ph type="body" sz="quarter" idx="12" hasCustomPrompt="1"/>
          </p:nvPr>
        </p:nvSpPr>
        <p:spPr>
          <a:xfrm>
            <a:off x="6319519" y="1258628"/>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2" name="Text Placeholder 15">
            <a:extLst>
              <a:ext uri="{FF2B5EF4-FFF2-40B4-BE49-F238E27FC236}">
                <a16:creationId xmlns:a16="http://schemas.microsoft.com/office/drawing/2014/main" id="{0EDD13E5-18C1-264F-A2AF-9AB612321F6A}"/>
              </a:ext>
            </a:extLst>
          </p:cNvPr>
          <p:cNvSpPr>
            <a:spLocks noGrp="1"/>
          </p:cNvSpPr>
          <p:nvPr>
            <p:ph type="body" sz="quarter" idx="13"/>
          </p:nvPr>
        </p:nvSpPr>
        <p:spPr>
          <a:xfrm>
            <a:off x="6299515" y="2035871"/>
            <a:ext cx="5567045" cy="262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7BA130D-2C6E-8548-8073-1DC02762D159}"/>
              </a:ext>
            </a:extLst>
          </p:cNvPr>
          <p:cNvSpPr/>
          <p:nvPr userDrawn="1"/>
        </p:nvSpPr>
        <p:spPr>
          <a:xfrm>
            <a:off x="6319519" y="4859167"/>
            <a:ext cx="4205763" cy="1524001"/>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a:extLst>
              <a:ext uri="{FF2B5EF4-FFF2-40B4-BE49-F238E27FC236}">
                <a16:creationId xmlns:a16="http://schemas.microsoft.com/office/drawing/2014/main" id="{0DB07ED3-4CC5-8A4A-98FB-6EBD2CA16D8C}"/>
              </a:ext>
            </a:extLst>
          </p:cNvPr>
          <p:cNvSpPr>
            <a:spLocks noGrp="1"/>
          </p:cNvSpPr>
          <p:nvPr>
            <p:ph type="body" sz="quarter" idx="14" hasCustomPrompt="1"/>
          </p:nvPr>
        </p:nvSpPr>
        <p:spPr>
          <a:xfrm>
            <a:off x="6613528" y="5128798"/>
            <a:ext cx="3535362" cy="984738"/>
          </a:xfrm>
        </p:spPr>
        <p:txBody>
          <a:bodyPr>
            <a:noAutofit/>
          </a:bodyPr>
          <a:lstStyle>
            <a:lvl1pPr marL="0" indent="0">
              <a:buNone/>
              <a:defRPr sz="1800">
                <a:solidFill>
                  <a:schemeClr val="bg2"/>
                </a:solidFill>
              </a:defRPr>
            </a:lvl1pPr>
          </a:lstStyle>
          <a:p>
            <a:pPr lvl="0"/>
            <a:r>
              <a:rPr lang="en-US" dirty="0"/>
              <a:t>Call-Outs and important copy goes here.</a:t>
            </a:r>
          </a:p>
        </p:txBody>
      </p:sp>
    </p:spTree>
    <p:extLst>
      <p:ext uri="{BB962C8B-B14F-4D97-AF65-F5344CB8AC3E}">
        <p14:creationId xmlns:p14="http://schemas.microsoft.com/office/powerpoint/2010/main" val="416511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2A29F5-4B3B-CD4A-8126-F446CFFEDFC1}"/>
              </a:ext>
            </a:extLst>
          </p:cNvPr>
          <p:cNvSpPr>
            <a:spLocks noGrp="1"/>
          </p:cNvSpPr>
          <p:nvPr>
            <p:ph type="pic" sz="quarter" idx="10"/>
          </p:nvPr>
        </p:nvSpPr>
        <p:spPr>
          <a:xfrm>
            <a:off x="1503998" y="1249363"/>
            <a:ext cx="4246562" cy="4246562"/>
          </a:xfrm>
        </p:spPr>
        <p:txBody>
          <a:bodyPr/>
          <a:lstStyle/>
          <a:p>
            <a:r>
              <a:rPr lang="en-US" dirty="0"/>
              <a:t>Click icon to add picture</a:t>
            </a:r>
          </a:p>
        </p:txBody>
      </p:sp>
      <p:sp>
        <p:nvSpPr>
          <p:cNvPr id="10" name="Text Placeholder 13">
            <a:extLst>
              <a:ext uri="{FF2B5EF4-FFF2-40B4-BE49-F238E27FC236}">
                <a16:creationId xmlns:a16="http://schemas.microsoft.com/office/drawing/2014/main" id="{F950D8FD-3C87-FD4C-98C0-AECE95625DA6}"/>
              </a:ext>
            </a:extLst>
          </p:cNvPr>
          <p:cNvSpPr>
            <a:spLocks noGrp="1"/>
          </p:cNvSpPr>
          <p:nvPr>
            <p:ph type="body" sz="quarter" idx="14" hasCustomPrompt="1"/>
          </p:nvPr>
        </p:nvSpPr>
        <p:spPr>
          <a:xfrm>
            <a:off x="6426678" y="1280160"/>
            <a:ext cx="3769042" cy="4246880"/>
          </a:xfrm>
        </p:spPr>
        <p:txBody>
          <a:bodyPr anchor="ctr">
            <a:normAutofit/>
          </a:bodyPr>
          <a:lstStyle>
            <a:lvl1pPr marL="0" indent="0">
              <a:buNone/>
              <a:defRPr sz="3600" b="1">
                <a:solidFill>
                  <a:srgbClr val="83D4EF"/>
                </a:solidFill>
              </a:defRPr>
            </a:lvl1pPr>
          </a:lstStyle>
          <a:p>
            <a:pPr lvl="0"/>
            <a:r>
              <a:rPr lang="en-US" dirty="0"/>
              <a:t>PAGE TITLE</a:t>
            </a:r>
          </a:p>
        </p:txBody>
      </p:sp>
    </p:spTree>
    <p:extLst>
      <p:ext uri="{BB962C8B-B14F-4D97-AF65-F5344CB8AC3E}">
        <p14:creationId xmlns:p14="http://schemas.microsoft.com/office/powerpoint/2010/main" val="3278853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ll out quote, divid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81F8AC-75F5-AC43-B0CD-1B397CF247AC}"/>
              </a:ext>
            </a:extLst>
          </p:cNvPr>
          <p:cNvSpPr/>
          <p:nvPr userDrawn="1"/>
        </p:nvSpPr>
        <p:spPr>
          <a:xfrm>
            <a:off x="0" y="0"/>
            <a:ext cx="12192000"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3">
            <a:extLst>
              <a:ext uri="{FF2B5EF4-FFF2-40B4-BE49-F238E27FC236}">
                <a16:creationId xmlns:a16="http://schemas.microsoft.com/office/drawing/2014/main" id="{7D58C685-B8F6-AC46-AB59-F76C6F3B1F58}"/>
              </a:ext>
            </a:extLst>
          </p:cNvPr>
          <p:cNvSpPr>
            <a:spLocks noGrp="1"/>
          </p:cNvSpPr>
          <p:nvPr>
            <p:ph type="body" sz="quarter" idx="12" hasCustomPrompt="1"/>
          </p:nvPr>
        </p:nvSpPr>
        <p:spPr>
          <a:xfrm>
            <a:off x="4371579" y="3145703"/>
            <a:ext cx="3448842" cy="566594"/>
          </a:xfrm>
        </p:spPr>
        <p:txBody>
          <a:bodyPr>
            <a:normAutofit/>
          </a:bodyPr>
          <a:lstStyle>
            <a:lvl1pPr marL="0" indent="0">
              <a:buNone/>
              <a:defRPr sz="3600" b="1">
                <a:solidFill>
                  <a:schemeClr val="bg2"/>
                </a:solidFill>
              </a:defRPr>
            </a:lvl1pPr>
          </a:lstStyle>
          <a:p>
            <a:pPr lvl="0"/>
            <a:r>
              <a:rPr lang="en-US" dirty="0"/>
              <a:t>Pull Out Quote</a:t>
            </a:r>
          </a:p>
        </p:txBody>
      </p:sp>
    </p:spTree>
    <p:extLst>
      <p:ext uri="{BB962C8B-B14F-4D97-AF65-F5344CB8AC3E}">
        <p14:creationId xmlns:p14="http://schemas.microsoft.com/office/powerpoint/2010/main" val="1655858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title pag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6EB8A1F7-9EB9-7940-942A-8AAEDDF10FC6}"/>
              </a:ext>
            </a:extLst>
          </p:cNvPr>
          <p:cNvSpPr>
            <a:spLocks noGrp="1"/>
          </p:cNvSpPr>
          <p:nvPr>
            <p:ph type="body" sz="quarter" idx="13"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6" name="Text Placeholder 13">
            <a:extLst>
              <a:ext uri="{FF2B5EF4-FFF2-40B4-BE49-F238E27FC236}">
                <a16:creationId xmlns:a16="http://schemas.microsoft.com/office/drawing/2014/main" id="{50BF8431-02A1-FD49-94D9-6AC1E8675BFF}"/>
              </a:ext>
            </a:extLst>
          </p:cNvPr>
          <p:cNvSpPr>
            <a:spLocks noGrp="1"/>
          </p:cNvSpPr>
          <p:nvPr>
            <p:ph type="body" sz="quarter" idx="14"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7" name="Text Placeholder 15">
            <a:extLst>
              <a:ext uri="{FF2B5EF4-FFF2-40B4-BE49-F238E27FC236}">
                <a16:creationId xmlns:a16="http://schemas.microsoft.com/office/drawing/2014/main" id="{392BD3A4-3215-D44F-B0FC-D424AC41F159}"/>
              </a:ext>
            </a:extLst>
          </p:cNvPr>
          <p:cNvSpPr>
            <a:spLocks noGrp="1"/>
          </p:cNvSpPr>
          <p:nvPr>
            <p:ph type="body" sz="quarter" idx="15"/>
          </p:nvPr>
        </p:nvSpPr>
        <p:spPr>
          <a:xfrm>
            <a:off x="6345078" y="2115966"/>
            <a:ext cx="5151353" cy="360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0">
            <a:extLst>
              <a:ext uri="{FF2B5EF4-FFF2-40B4-BE49-F238E27FC236}">
                <a16:creationId xmlns:a16="http://schemas.microsoft.com/office/drawing/2014/main" id="{FA4FA19F-F6C9-674B-BA8A-538CD6765D24}"/>
              </a:ext>
            </a:extLst>
          </p:cNvPr>
          <p:cNvSpPr>
            <a:spLocks noGrp="1"/>
          </p:cNvSpPr>
          <p:nvPr>
            <p:ph type="chart" sz="quarter" idx="16"/>
          </p:nvPr>
        </p:nvSpPr>
        <p:spPr>
          <a:xfrm>
            <a:off x="762000" y="995363"/>
            <a:ext cx="5089525" cy="4724400"/>
          </a:xfrm>
        </p:spPr>
        <p:txBody>
          <a:bodyPr/>
          <a:lstStyle/>
          <a:p>
            <a:r>
              <a:rPr lang="en-US" dirty="0"/>
              <a:t>Click icon to add chart</a:t>
            </a:r>
          </a:p>
        </p:txBody>
      </p:sp>
    </p:spTree>
    <p:extLst>
      <p:ext uri="{BB962C8B-B14F-4D97-AF65-F5344CB8AC3E}">
        <p14:creationId xmlns:p14="http://schemas.microsoft.com/office/powerpoint/2010/main" val="3361610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6907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1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a:lstStyle>
            <a:lvl1pPr>
              <a:defRPr b="1">
                <a:solidFill>
                  <a:srgbClr val="2E74B5">
                    <a:alpha val="65000"/>
                  </a:srgbClr>
                </a:solidFill>
                <a:latin typeface="Calibri Light" panose="020F03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293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page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2"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379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page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3"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198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136491-7820-8F48-A358-05066F1E4CE8}"/>
              </a:ext>
            </a:extLst>
          </p:cNvPr>
          <p:cNvSpPr>
            <a:spLocks noGrp="1"/>
          </p:cNvSpPr>
          <p:nvPr>
            <p:ph type="pic" sz="quarter" idx="10"/>
          </p:nvPr>
        </p:nvSpPr>
        <p:spPr>
          <a:xfrm>
            <a:off x="-1" y="0"/>
            <a:ext cx="5974077" cy="6858000"/>
          </a:xfrm>
        </p:spPr>
        <p:txBody>
          <a:bodyPr anchor="ctr"/>
          <a:lstStyle>
            <a:lvl1pPr algn="ctr">
              <a:defRPr/>
            </a:lvl1pPr>
          </a:lstStyle>
          <a:p>
            <a:r>
              <a:rPr lang="en-US" dirty="0"/>
              <a:t>Click icon to add picture</a:t>
            </a:r>
          </a:p>
        </p:txBody>
      </p:sp>
      <p:sp>
        <p:nvSpPr>
          <p:cNvPr id="10" name="Text Placeholder 11">
            <a:extLst>
              <a:ext uri="{FF2B5EF4-FFF2-40B4-BE49-F238E27FC236}">
                <a16:creationId xmlns:a16="http://schemas.microsoft.com/office/drawing/2014/main" id="{6671DC36-7913-0B4D-8487-677C5F55F9BB}"/>
              </a:ext>
            </a:extLst>
          </p:cNvPr>
          <p:cNvSpPr>
            <a:spLocks noGrp="1"/>
          </p:cNvSpPr>
          <p:nvPr>
            <p:ph type="body" sz="quarter" idx="11" hasCustomPrompt="1"/>
          </p:nvPr>
        </p:nvSpPr>
        <p:spPr>
          <a:xfrm>
            <a:off x="6319519" y="836354"/>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Section</a:t>
            </a:r>
          </a:p>
        </p:txBody>
      </p:sp>
      <p:sp>
        <p:nvSpPr>
          <p:cNvPr id="11" name="Text Placeholder 13">
            <a:extLst>
              <a:ext uri="{FF2B5EF4-FFF2-40B4-BE49-F238E27FC236}">
                <a16:creationId xmlns:a16="http://schemas.microsoft.com/office/drawing/2014/main" id="{46D46D19-325C-1B4E-9834-FB7AA488872A}"/>
              </a:ext>
            </a:extLst>
          </p:cNvPr>
          <p:cNvSpPr>
            <a:spLocks noGrp="1"/>
          </p:cNvSpPr>
          <p:nvPr>
            <p:ph type="body" sz="quarter" idx="12" hasCustomPrompt="1"/>
          </p:nvPr>
        </p:nvSpPr>
        <p:spPr>
          <a:xfrm>
            <a:off x="6319519" y="1258628"/>
            <a:ext cx="3769042" cy="566594"/>
          </a:xfrm>
        </p:spPr>
        <p:txBody>
          <a:bodyPr>
            <a:normAutofit/>
          </a:bodyPr>
          <a:lstStyle>
            <a:lvl1pPr marL="0" indent="0">
              <a:buNone/>
              <a:defRPr sz="3600" b="1">
                <a:solidFill>
                  <a:srgbClr val="83D4EF"/>
                </a:solidFill>
              </a:defRPr>
            </a:lvl1pPr>
          </a:lstStyle>
          <a:p>
            <a:pPr lvl="0"/>
            <a:r>
              <a:rPr lang="en-US"/>
              <a:t>PAGE TITLE</a:t>
            </a:r>
          </a:p>
        </p:txBody>
      </p:sp>
      <p:sp>
        <p:nvSpPr>
          <p:cNvPr id="12" name="Text Placeholder 15">
            <a:extLst>
              <a:ext uri="{FF2B5EF4-FFF2-40B4-BE49-F238E27FC236}">
                <a16:creationId xmlns:a16="http://schemas.microsoft.com/office/drawing/2014/main" id="{0EDD13E5-18C1-264F-A2AF-9AB612321F6A}"/>
              </a:ext>
            </a:extLst>
          </p:cNvPr>
          <p:cNvSpPr>
            <a:spLocks noGrp="1"/>
          </p:cNvSpPr>
          <p:nvPr>
            <p:ph type="body" sz="quarter" idx="13"/>
          </p:nvPr>
        </p:nvSpPr>
        <p:spPr>
          <a:xfrm>
            <a:off x="6299515" y="2035871"/>
            <a:ext cx="5567045" cy="262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7BA130D-2C6E-8548-8073-1DC02762D159}"/>
              </a:ext>
            </a:extLst>
          </p:cNvPr>
          <p:cNvSpPr/>
          <p:nvPr userDrawn="1"/>
        </p:nvSpPr>
        <p:spPr>
          <a:xfrm>
            <a:off x="6319519" y="4859167"/>
            <a:ext cx="4205763" cy="1524001"/>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a:extLst>
              <a:ext uri="{FF2B5EF4-FFF2-40B4-BE49-F238E27FC236}">
                <a16:creationId xmlns:a16="http://schemas.microsoft.com/office/drawing/2014/main" id="{0DB07ED3-4CC5-8A4A-98FB-6EBD2CA16D8C}"/>
              </a:ext>
            </a:extLst>
          </p:cNvPr>
          <p:cNvSpPr>
            <a:spLocks noGrp="1"/>
          </p:cNvSpPr>
          <p:nvPr>
            <p:ph type="body" sz="quarter" idx="14" hasCustomPrompt="1"/>
          </p:nvPr>
        </p:nvSpPr>
        <p:spPr>
          <a:xfrm>
            <a:off x="6613528" y="5128798"/>
            <a:ext cx="3535362" cy="984738"/>
          </a:xfrm>
        </p:spPr>
        <p:txBody>
          <a:bodyPr>
            <a:noAutofit/>
          </a:bodyPr>
          <a:lstStyle>
            <a:lvl1pPr marL="0" indent="0">
              <a:buNone/>
              <a:defRPr sz="1800">
                <a:solidFill>
                  <a:schemeClr val="bg2"/>
                </a:solidFill>
              </a:defRPr>
            </a:lvl1pPr>
          </a:lstStyle>
          <a:p>
            <a:pPr lvl="0"/>
            <a:r>
              <a:rPr lang="en-US"/>
              <a:t>Call-Outs and important copy goes here.</a:t>
            </a:r>
          </a:p>
        </p:txBody>
      </p:sp>
    </p:spTree>
    <p:extLst>
      <p:ext uri="{BB962C8B-B14F-4D97-AF65-F5344CB8AC3E}">
        <p14:creationId xmlns:p14="http://schemas.microsoft.com/office/powerpoint/2010/main" val="25995607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Graph title p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E2D07CF-AC60-D446-924F-1E626F7BE3ED}"/>
              </a:ext>
            </a:extLst>
          </p:cNvPr>
          <p:cNvSpPr>
            <a:spLocks noGrp="1"/>
          </p:cNvSpPr>
          <p:nvPr>
            <p:ph type="pic" sz="quarter" idx="10"/>
          </p:nvPr>
        </p:nvSpPr>
        <p:spPr>
          <a:xfrm>
            <a:off x="0" y="0"/>
            <a:ext cx="5994400" cy="4917440"/>
          </a:xfrm>
        </p:spPr>
        <p:txBody>
          <a:bodyPr anchor="ctr"/>
          <a:lstStyle>
            <a:lvl1pPr algn="ctr">
              <a:defRPr/>
            </a:lvl1pPr>
          </a:lstStyle>
          <a:p>
            <a:r>
              <a:rPr lang="en-US" dirty="0"/>
              <a:t>Click icon to add picture</a:t>
            </a:r>
          </a:p>
        </p:txBody>
      </p:sp>
      <p:sp>
        <p:nvSpPr>
          <p:cNvPr id="9" name="Rectangle 8">
            <a:extLst>
              <a:ext uri="{FF2B5EF4-FFF2-40B4-BE49-F238E27FC236}">
                <a16:creationId xmlns:a16="http://schemas.microsoft.com/office/drawing/2014/main" id="{D55EE583-0812-F84F-B14A-B50E0F57F71A}"/>
              </a:ext>
            </a:extLst>
          </p:cNvPr>
          <p:cNvSpPr/>
          <p:nvPr userDrawn="1"/>
        </p:nvSpPr>
        <p:spPr>
          <a:xfrm>
            <a:off x="0" y="4917440"/>
            <a:ext cx="5994400" cy="1940561"/>
          </a:xfrm>
          <a:prstGeom prst="rect">
            <a:avLst/>
          </a:prstGeom>
          <a:solidFill>
            <a:srgbClr val="ED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1">
            <a:extLst>
              <a:ext uri="{FF2B5EF4-FFF2-40B4-BE49-F238E27FC236}">
                <a16:creationId xmlns:a16="http://schemas.microsoft.com/office/drawing/2014/main" id="{B7F2105B-5568-1B4A-AA27-8D0264A00146}"/>
              </a:ext>
            </a:extLst>
          </p:cNvPr>
          <p:cNvSpPr>
            <a:spLocks noGrp="1"/>
          </p:cNvSpPr>
          <p:nvPr>
            <p:ph type="body" sz="quarter" idx="14" hasCustomPrompt="1"/>
          </p:nvPr>
        </p:nvSpPr>
        <p:spPr>
          <a:xfrm>
            <a:off x="1229519" y="5619664"/>
            <a:ext cx="3535362" cy="656090"/>
          </a:xfrm>
        </p:spPr>
        <p:txBody>
          <a:bodyPr>
            <a:noAutofit/>
          </a:bodyPr>
          <a:lstStyle>
            <a:lvl1pPr marL="0" indent="0">
              <a:buNone/>
              <a:defRPr sz="1800">
                <a:solidFill>
                  <a:schemeClr val="bg1"/>
                </a:solidFill>
              </a:defRPr>
            </a:lvl1pPr>
          </a:lstStyle>
          <a:p>
            <a:pPr lvl="0"/>
            <a:r>
              <a:rPr lang="en-US" dirty="0"/>
              <a:t>Call-Outs and important copy goes here.</a:t>
            </a:r>
          </a:p>
        </p:txBody>
      </p:sp>
      <p:sp>
        <p:nvSpPr>
          <p:cNvPr id="14" name="Text Placeholder 11">
            <a:extLst>
              <a:ext uri="{FF2B5EF4-FFF2-40B4-BE49-F238E27FC236}">
                <a16:creationId xmlns:a16="http://schemas.microsoft.com/office/drawing/2014/main" id="{D216E21A-9E71-534B-B6F4-1C35BF09E360}"/>
              </a:ext>
            </a:extLst>
          </p:cNvPr>
          <p:cNvSpPr>
            <a:spLocks noGrp="1"/>
          </p:cNvSpPr>
          <p:nvPr>
            <p:ph type="body" sz="quarter" idx="11"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1CE01934-0406-2D4E-A524-27D8A9491231}"/>
              </a:ext>
            </a:extLst>
          </p:cNvPr>
          <p:cNvSpPr>
            <a:spLocks noGrp="1"/>
          </p:cNvSpPr>
          <p:nvPr>
            <p:ph type="body" sz="quarter" idx="13"/>
          </p:nvPr>
        </p:nvSpPr>
        <p:spPr>
          <a:xfrm>
            <a:off x="6345078" y="2115967"/>
            <a:ext cx="5567045" cy="177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hart Placeholder 17">
            <a:extLst>
              <a:ext uri="{FF2B5EF4-FFF2-40B4-BE49-F238E27FC236}">
                <a16:creationId xmlns:a16="http://schemas.microsoft.com/office/drawing/2014/main" id="{99037B85-F508-5645-8B3C-4D283163FA70}"/>
              </a:ext>
            </a:extLst>
          </p:cNvPr>
          <p:cNvSpPr>
            <a:spLocks noGrp="1"/>
          </p:cNvSpPr>
          <p:nvPr>
            <p:ph type="chart" sz="quarter" idx="15"/>
          </p:nvPr>
        </p:nvSpPr>
        <p:spPr>
          <a:xfrm>
            <a:off x="6345078" y="4277995"/>
            <a:ext cx="5567045" cy="2082800"/>
          </a:xfrm>
        </p:spPr>
        <p:txBody>
          <a:bodyPr/>
          <a:lstStyle/>
          <a:p>
            <a:r>
              <a:rPr lang="en-US" dirty="0"/>
              <a:t>Click icon to add chart</a:t>
            </a:r>
          </a:p>
        </p:txBody>
      </p:sp>
    </p:spTree>
    <p:extLst>
      <p:ext uri="{BB962C8B-B14F-4D97-AF65-F5344CB8AC3E}">
        <p14:creationId xmlns:p14="http://schemas.microsoft.com/office/powerpoint/2010/main" val="39567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ost titl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419279-279A-BF4C-B04B-E5AD9B2C628A}"/>
              </a:ext>
            </a:extLst>
          </p:cNvPr>
          <p:cNvSpPr/>
          <p:nvPr userDrawn="1"/>
        </p:nvSpPr>
        <p:spPr>
          <a:xfrm>
            <a:off x="0" y="0"/>
            <a:ext cx="4432852"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6D86317C-B180-EB42-8297-AF3AA30979DD}"/>
              </a:ext>
            </a:extLst>
          </p:cNvPr>
          <p:cNvSpPr>
            <a:spLocks noGrp="1"/>
          </p:cNvSpPr>
          <p:nvPr>
            <p:ph type="body" sz="quarter" idx="10" hasCustomPrompt="1"/>
          </p:nvPr>
        </p:nvSpPr>
        <p:spPr>
          <a:xfrm>
            <a:off x="427038" y="2368063"/>
            <a:ext cx="3535362" cy="497376"/>
          </a:xfrm>
        </p:spPr>
        <p:txBody>
          <a:bodyPr/>
          <a:lstStyle>
            <a:lvl1pPr marL="0" indent="0">
              <a:buNone/>
              <a:defRPr>
                <a:solidFill>
                  <a:schemeClr val="bg2"/>
                </a:solidFill>
              </a:defRPr>
            </a:lvl1pPr>
          </a:lstStyle>
          <a:p>
            <a:pPr lvl="0"/>
            <a:r>
              <a:rPr lang="en-US" dirty="0"/>
              <a:t>SECTION</a:t>
            </a:r>
          </a:p>
        </p:txBody>
      </p:sp>
      <p:sp>
        <p:nvSpPr>
          <p:cNvPr id="14" name="Text Placeholder 13">
            <a:extLst>
              <a:ext uri="{FF2B5EF4-FFF2-40B4-BE49-F238E27FC236}">
                <a16:creationId xmlns:a16="http://schemas.microsoft.com/office/drawing/2014/main" id="{C66CD9FB-930B-8B4F-B90D-3E04EB684DE4}"/>
              </a:ext>
            </a:extLst>
          </p:cNvPr>
          <p:cNvSpPr>
            <a:spLocks noGrp="1"/>
          </p:cNvSpPr>
          <p:nvPr>
            <p:ph type="body" sz="quarter" idx="11" hasCustomPrompt="1"/>
          </p:nvPr>
        </p:nvSpPr>
        <p:spPr>
          <a:xfrm>
            <a:off x="427039" y="2865438"/>
            <a:ext cx="3769042" cy="1178241"/>
          </a:xfrm>
        </p:spPr>
        <p:txBody>
          <a:bodyPr>
            <a:normAutofit/>
          </a:bodyPr>
          <a:lstStyle>
            <a:lvl1pPr marL="0" indent="0">
              <a:buNone/>
              <a:defRPr sz="3600" b="1">
                <a:solidFill>
                  <a:schemeClr val="bg2"/>
                </a:solidFill>
              </a:defRPr>
            </a:lvl1pPr>
          </a:lstStyle>
          <a:p>
            <a:pPr lvl="0"/>
            <a:r>
              <a:rPr lang="en-US" dirty="0"/>
              <a:t>PAGE TITLE</a:t>
            </a:r>
          </a:p>
        </p:txBody>
      </p:sp>
      <p:sp>
        <p:nvSpPr>
          <p:cNvPr id="16" name="Text Placeholder 15">
            <a:extLst>
              <a:ext uri="{FF2B5EF4-FFF2-40B4-BE49-F238E27FC236}">
                <a16:creationId xmlns:a16="http://schemas.microsoft.com/office/drawing/2014/main" id="{95528B55-96E3-D541-916C-5BE3233FC052}"/>
              </a:ext>
            </a:extLst>
          </p:cNvPr>
          <p:cNvSpPr>
            <a:spLocks noGrp="1"/>
          </p:cNvSpPr>
          <p:nvPr>
            <p:ph type="body" sz="quarter" idx="12"/>
          </p:nvPr>
        </p:nvSpPr>
        <p:spPr>
          <a:xfrm>
            <a:off x="4856163" y="558800"/>
            <a:ext cx="6684962" cy="578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188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A3BCE-5650-2844-827E-00C245AE3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712" y="5120640"/>
            <a:ext cx="1257056" cy="1270000"/>
          </a:xfrm>
          <a:prstGeom prst="rect">
            <a:avLst/>
          </a:prstGeom>
        </p:spPr>
      </p:pic>
      <p:sp>
        <p:nvSpPr>
          <p:cNvPr id="4"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1786768" y="2208807"/>
            <a:ext cx="8728805" cy="566594"/>
          </a:xfrm>
        </p:spPr>
        <p:txBody>
          <a:bodyPr>
            <a:normAutofit/>
          </a:bodyPr>
          <a:lstStyle>
            <a:lvl1pPr marL="0" indent="0">
              <a:buNone/>
              <a:defRPr sz="2000" b="0" baseline="0">
                <a:solidFill>
                  <a:schemeClr val="tx1"/>
                </a:solidFill>
              </a:defRPr>
            </a:lvl1pPr>
          </a:lstStyle>
          <a:p>
            <a:pPr lvl="0"/>
            <a:r>
              <a:rPr lang="en-US" dirty="0"/>
              <a:t>Please remember to have AT LEAST ½ inch margin from border for all text.</a:t>
            </a:r>
          </a:p>
        </p:txBody>
      </p:sp>
    </p:spTree>
    <p:extLst>
      <p:ext uri="{BB962C8B-B14F-4D97-AF65-F5344CB8AC3E}">
        <p14:creationId xmlns:p14="http://schemas.microsoft.com/office/powerpoint/2010/main" val="287422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878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7322"/>
            <a:ext cx="10972800" cy="105031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6288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365126"/>
            <a:ext cx="10515600" cy="940043"/>
          </a:xfrm>
        </p:spPr>
        <p:txBody>
          <a:bodyPr/>
          <a:lstStyle/>
          <a:p>
            <a:r>
              <a:rPr lang="en-US" dirty="0"/>
              <a:t>Click to edit Master title style</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7533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pic>
        <p:nvPicPr>
          <p:cNvPr id="7" name="Picture 6">
            <a:extLst>
              <a:ext uri="{FF2B5EF4-FFF2-40B4-BE49-F238E27FC236}">
                <a16:creationId xmlns:a16="http://schemas.microsoft.com/office/drawing/2014/main" id="{040712C1-3301-8249-A516-FE063E313B5A}"/>
              </a:ext>
            </a:extLst>
          </p:cNvPr>
          <p:cNvPicPr>
            <a:picLocks noChangeAspect="1"/>
          </p:cNvPicPr>
          <p:nvPr userDrawn="1"/>
        </p:nvPicPr>
        <p:blipFill>
          <a:blip r:embed="rId3"/>
          <a:stretch>
            <a:fillRect/>
          </a:stretch>
        </p:blipFill>
        <p:spPr>
          <a:xfrm>
            <a:off x="4949112" y="6846"/>
            <a:ext cx="7242888" cy="6858000"/>
          </a:xfrm>
          <a:prstGeom prst="rect">
            <a:avLst/>
          </a:prstGeom>
        </p:spPr>
      </p:pic>
    </p:spTree>
    <p:extLst>
      <p:ext uri="{BB962C8B-B14F-4D97-AF65-F5344CB8AC3E}">
        <p14:creationId xmlns:p14="http://schemas.microsoft.com/office/powerpoint/2010/main" val="2114830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07"/>
            <a:ext cx="10972800" cy="114959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05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99164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3750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lstStyle/>
          <a:p>
            <a:r>
              <a:rPr lang="en-US" dirty="0"/>
              <a:t>Click to edit Master title style</a:t>
            </a:r>
          </a:p>
        </p:txBody>
      </p:sp>
      <p:sp>
        <p:nvSpPr>
          <p:cNvPr id="3" name="Content Placeholder 2"/>
          <p:cNvSpPr>
            <a:spLocks noGrp="1"/>
          </p:cNvSpPr>
          <p:nvPr>
            <p:ph idx="1"/>
          </p:nvPr>
        </p:nvSpPr>
        <p:spPr>
          <a:xfrm>
            <a:off x="406399" y="1484923"/>
            <a:ext cx="11465169" cy="4692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26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2A29F5-4B3B-CD4A-8126-F446CFFEDFC1}"/>
              </a:ext>
            </a:extLst>
          </p:cNvPr>
          <p:cNvSpPr>
            <a:spLocks noGrp="1"/>
          </p:cNvSpPr>
          <p:nvPr>
            <p:ph type="pic" sz="quarter" idx="10"/>
          </p:nvPr>
        </p:nvSpPr>
        <p:spPr>
          <a:xfrm>
            <a:off x="1503998" y="1249363"/>
            <a:ext cx="4246562" cy="4246562"/>
          </a:xfrm>
        </p:spPr>
        <p:txBody>
          <a:bodyPr/>
          <a:lstStyle/>
          <a:p>
            <a:r>
              <a:rPr lang="en-US" dirty="0"/>
              <a:t>Click icon to add picture</a:t>
            </a:r>
          </a:p>
        </p:txBody>
      </p:sp>
      <p:sp>
        <p:nvSpPr>
          <p:cNvPr id="10" name="Text Placeholder 13">
            <a:extLst>
              <a:ext uri="{FF2B5EF4-FFF2-40B4-BE49-F238E27FC236}">
                <a16:creationId xmlns:a16="http://schemas.microsoft.com/office/drawing/2014/main" id="{F950D8FD-3C87-FD4C-98C0-AECE95625DA6}"/>
              </a:ext>
            </a:extLst>
          </p:cNvPr>
          <p:cNvSpPr>
            <a:spLocks noGrp="1"/>
          </p:cNvSpPr>
          <p:nvPr>
            <p:ph type="body" sz="quarter" idx="14" hasCustomPrompt="1"/>
          </p:nvPr>
        </p:nvSpPr>
        <p:spPr>
          <a:xfrm>
            <a:off x="6426678" y="1280160"/>
            <a:ext cx="3769042" cy="4246880"/>
          </a:xfrm>
        </p:spPr>
        <p:txBody>
          <a:bodyPr anchor="ctr">
            <a:normAutofit/>
          </a:bodyPr>
          <a:lstStyle>
            <a:lvl1pPr marL="0" indent="0">
              <a:buNone/>
              <a:defRPr sz="3600" b="1">
                <a:solidFill>
                  <a:srgbClr val="83D4EF"/>
                </a:solidFill>
              </a:defRPr>
            </a:lvl1pPr>
          </a:lstStyle>
          <a:p>
            <a:pPr lvl="0"/>
            <a:r>
              <a:rPr lang="en-US"/>
              <a:t>PAGE TITLE</a:t>
            </a:r>
          </a:p>
        </p:txBody>
      </p:sp>
    </p:spTree>
    <p:extLst>
      <p:ext uri="{BB962C8B-B14F-4D97-AF65-F5344CB8AC3E}">
        <p14:creationId xmlns:p14="http://schemas.microsoft.com/office/powerpoint/2010/main" val="21812627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6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out quote, divid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81F8AC-75F5-AC43-B0CD-1B397CF247AC}"/>
              </a:ext>
            </a:extLst>
          </p:cNvPr>
          <p:cNvSpPr/>
          <p:nvPr userDrawn="1"/>
        </p:nvSpPr>
        <p:spPr>
          <a:xfrm>
            <a:off x="0" y="0"/>
            <a:ext cx="12192000"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3">
            <a:extLst>
              <a:ext uri="{FF2B5EF4-FFF2-40B4-BE49-F238E27FC236}">
                <a16:creationId xmlns:a16="http://schemas.microsoft.com/office/drawing/2014/main" id="{7D58C685-B8F6-AC46-AB59-F76C6F3B1F58}"/>
              </a:ext>
            </a:extLst>
          </p:cNvPr>
          <p:cNvSpPr>
            <a:spLocks noGrp="1"/>
          </p:cNvSpPr>
          <p:nvPr>
            <p:ph type="body" sz="quarter" idx="12" hasCustomPrompt="1"/>
          </p:nvPr>
        </p:nvSpPr>
        <p:spPr>
          <a:xfrm>
            <a:off x="4371579" y="3145703"/>
            <a:ext cx="3448842" cy="566594"/>
          </a:xfrm>
        </p:spPr>
        <p:txBody>
          <a:bodyPr>
            <a:normAutofit/>
          </a:bodyPr>
          <a:lstStyle>
            <a:lvl1pPr marL="0" indent="0">
              <a:buNone/>
              <a:defRPr sz="3600" b="1">
                <a:solidFill>
                  <a:schemeClr val="bg2"/>
                </a:solidFill>
              </a:defRPr>
            </a:lvl1pPr>
          </a:lstStyle>
          <a:p>
            <a:pPr lvl="0"/>
            <a:r>
              <a:rPr lang="en-US"/>
              <a:t>Pull Out Quote</a:t>
            </a:r>
          </a:p>
        </p:txBody>
      </p:sp>
    </p:spTree>
    <p:extLst>
      <p:ext uri="{BB962C8B-B14F-4D97-AF65-F5344CB8AC3E}">
        <p14:creationId xmlns:p14="http://schemas.microsoft.com/office/powerpoint/2010/main" val="2663021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title pag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6EB8A1F7-9EB9-7940-942A-8AAEDDF10FC6}"/>
              </a:ext>
            </a:extLst>
          </p:cNvPr>
          <p:cNvSpPr>
            <a:spLocks noGrp="1"/>
          </p:cNvSpPr>
          <p:nvPr>
            <p:ph type="body" sz="quarter" idx="13"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Section</a:t>
            </a:r>
          </a:p>
        </p:txBody>
      </p:sp>
      <p:sp>
        <p:nvSpPr>
          <p:cNvPr id="6" name="Text Placeholder 13">
            <a:extLst>
              <a:ext uri="{FF2B5EF4-FFF2-40B4-BE49-F238E27FC236}">
                <a16:creationId xmlns:a16="http://schemas.microsoft.com/office/drawing/2014/main" id="{50BF8431-02A1-FD49-94D9-6AC1E8675BFF}"/>
              </a:ext>
            </a:extLst>
          </p:cNvPr>
          <p:cNvSpPr>
            <a:spLocks noGrp="1"/>
          </p:cNvSpPr>
          <p:nvPr>
            <p:ph type="body" sz="quarter" idx="14"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a:t>PAGE TITLE</a:t>
            </a:r>
          </a:p>
        </p:txBody>
      </p:sp>
      <p:sp>
        <p:nvSpPr>
          <p:cNvPr id="7" name="Text Placeholder 15">
            <a:extLst>
              <a:ext uri="{FF2B5EF4-FFF2-40B4-BE49-F238E27FC236}">
                <a16:creationId xmlns:a16="http://schemas.microsoft.com/office/drawing/2014/main" id="{392BD3A4-3215-D44F-B0FC-D424AC41F159}"/>
              </a:ext>
            </a:extLst>
          </p:cNvPr>
          <p:cNvSpPr>
            <a:spLocks noGrp="1"/>
          </p:cNvSpPr>
          <p:nvPr>
            <p:ph type="body" sz="quarter" idx="15"/>
          </p:nvPr>
        </p:nvSpPr>
        <p:spPr>
          <a:xfrm>
            <a:off x="6345078" y="2115966"/>
            <a:ext cx="5151353" cy="360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hart Placeholder 10">
            <a:extLst>
              <a:ext uri="{FF2B5EF4-FFF2-40B4-BE49-F238E27FC236}">
                <a16:creationId xmlns:a16="http://schemas.microsoft.com/office/drawing/2014/main" id="{FA4FA19F-F6C9-674B-BA8A-538CD6765D24}"/>
              </a:ext>
            </a:extLst>
          </p:cNvPr>
          <p:cNvSpPr>
            <a:spLocks noGrp="1"/>
          </p:cNvSpPr>
          <p:nvPr>
            <p:ph type="chart" sz="quarter" idx="16"/>
          </p:nvPr>
        </p:nvSpPr>
        <p:spPr>
          <a:xfrm>
            <a:off x="762000" y="995363"/>
            <a:ext cx="5089525" cy="4724400"/>
          </a:xfrm>
        </p:spPr>
        <p:txBody>
          <a:bodyPr/>
          <a:lstStyle/>
          <a:p>
            <a:r>
              <a:rPr lang="en-US" dirty="0"/>
              <a:t>Click icon to add chart</a:t>
            </a:r>
          </a:p>
        </p:txBody>
      </p:sp>
    </p:spTree>
    <p:extLst>
      <p:ext uri="{BB962C8B-B14F-4D97-AF65-F5344CB8AC3E}">
        <p14:creationId xmlns:p14="http://schemas.microsoft.com/office/powerpoint/2010/main" val="2541586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2350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1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a:lstStyle>
            <a:lvl1pPr>
              <a:defRPr b="1">
                <a:solidFill>
                  <a:srgbClr val="2E74B5">
                    <a:alpha val="65000"/>
                  </a:srgbClr>
                </a:solidFill>
                <a:latin typeface="Calibri Light"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6978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2"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46065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A48ACC-AF4D-6643-9901-918A2420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91A0C04B-2F5B-124E-9AC1-03AAF0A923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4184567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50" r:id="rId3"/>
    <p:sldLayoutId id="2147483656" r:id="rId4"/>
    <p:sldLayoutId id="2147483652" r:id="rId5"/>
    <p:sldLayoutId id="2147483655" r:id="rId6"/>
    <p:sldLayoutId id="2147483653" r:id="rId7"/>
    <p:sldLayoutId id="2147483676" r:id="rId8"/>
    <p:sldLayoutId id="2147483677" r:id="rId9"/>
    <p:sldLayoutId id="2147483678" r:id="rId10"/>
    <p:sldLayoutId id="2147483651" r:id="rId11"/>
    <p:sldLayoutId id="2147483649" r:id="rId12"/>
    <p:sldLayoutId id="2147483654" r:id="rId13"/>
    <p:sldLayoutId id="2147483684" r:id="rId14"/>
    <p:sldLayoutId id="2147483685" r:id="rId15"/>
    <p:sldLayoutId id="2147483687" r:id="rId16"/>
    <p:sldLayoutId id="2147483689" r:id="rId17"/>
    <p:sldLayoutId id="2147483690" r:id="rId18"/>
    <p:sldLayoutId id="2147483692" r:id="rId19"/>
  </p:sldLayoutIdLst>
  <p:transition/>
  <p:hf hdr="0" ftr="0" dt="0"/>
  <p:txStyles>
    <p:titleStyle>
      <a:lvl1pPr eaLnBrk="1" hangingPunct="1">
        <a:defRPr sz="3000" b="1">
          <a:solidFill>
            <a:srgbClr val="2E74B5"/>
          </a:solidFill>
          <a:latin typeface="Calibri Light" pitchFamily="34" charset="0"/>
          <a:ea typeface="+mj-ea"/>
          <a:cs typeface="Arial" panose="020B0604020202020204" pitchFamily="34" charset="0"/>
        </a:defRPr>
      </a:lvl1pPr>
    </p:titleStyle>
    <p:bodyStyle>
      <a:lvl1pPr marL="0" indent="0" eaLnBrk="1" hangingPunct="1">
        <a:buClr>
          <a:schemeClr val="tx2"/>
        </a:buClr>
        <a:buFont typeface="Wingdings" panose="05000000000000000000"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anose="05000000000000000000"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anose="05000000000000000000"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anose="05000000000000000000"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anose="05000000000000000000"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A48ACC-AF4D-6643-9901-918A2420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91A0C04B-2F5B-124E-9AC1-03AAF0A923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58093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hf hdr="0" ftr="0" dt="0"/>
  <p:txStyles>
    <p:titleStyle>
      <a:lvl1pPr eaLnBrk="1" hangingPunct="1">
        <a:defRPr sz="3000" b="1">
          <a:solidFill>
            <a:srgbClr val="2E74B5"/>
          </a:solidFill>
          <a:latin typeface="Calibri Light" panose="020F0302020204030204" pitchFamily="34" charset="0"/>
          <a:ea typeface="+mj-ea"/>
          <a:cs typeface="Arial" panose="020B0604020202020204" pitchFamily="34" charset="0"/>
        </a:defRPr>
      </a:lvl1pPr>
    </p:titleStyle>
    <p:body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psc.gov/s3fs-public/pdfs/blk_media_drawstringrule.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psc.gov/s3fs-public/StatementofPolicyEnforcmentDiscretionRegardingGeneralConformityAdultWearingApparelExemptfromTesting.pdf"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mailto:CPSCenlasAMERICAS@cpsc.gov"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hyperlink" Target="http://business.cpsc.gov/"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psc.gov/s3fs-public/Flammability%20of%20Clothing%20Textiles%20Test%20Manual_1610.pdf" TargetMode="External"/><Relationship Id="rId2" Type="http://schemas.openxmlformats.org/officeDocument/2006/relationships/hyperlink" Target="https://www.cpsc.gov/Regulations-Laws--Standards/Statutes/Flammable-Fabrics-Act/" TargetMode="External"/><Relationship Id="rId1" Type="http://schemas.openxmlformats.org/officeDocument/2006/relationships/slideLayout" Target="../slideLayouts/slideLayout12.xml"/><Relationship Id="rId4" Type="http://schemas.openxmlformats.org/officeDocument/2006/relationships/hyperlink" Target="https://www.cpsc.gov/s3fs-public/Flammability%20of%20Children's%20Sleepwear%20Test%20Manual_1615_1616.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nvlpubs.nist.gov/nistpubs/ir/2016/NIST.IR.8115.pdf"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22.xml"/><Relationship Id="rId12" Type="http://schemas.openxmlformats.org/officeDocument/2006/relationships/slide" Target="slide3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21.xml"/><Relationship Id="rId11" Type="http://schemas.openxmlformats.org/officeDocument/2006/relationships/slide" Target="slide29.xml"/><Relationship Id="rId5" Type="http://schemas.openxmlformats.org/officeDocument/2006/relationships/slide" Target="slide7.xml"/><Relationship Id="rId10" Type="http://schemas.openxmlformats.org/officeDocument/2006/relationships/slide" Target="slide27.xml"/><Relationship Id="rId4" Type="http://schemas.openxmlformats.org/officeDocument/2006/relationships/slide" Target="slide6.xml"/><Relationship Id="rId9" Type="http://schemas.openxmlformats.org/officeDocument/2006/relationships/slide" Target="slide26.xml"/></Relationships>
</file>

<file path=ppt/slides/_rels/slide40.xml.rels><?xml version="1.0" encoding="UTF-8" standalone="yes"?>
<Relationships xmlns="http://schemas.openxmlformats.org/package/2006/relationships"><Relationship Id="rId3" Type="http://schemas.openxmlformats.org/officeDocument/2006/relationships/hyperlink" Target="http://www.cpsc.gov/LabSearch"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B6DA4E-9BCD-D146-843E-B69F19399D71}"/>
              </a:ext>
            </a:extLst>
          </p:cNvPr>
          <p:cNvSpPr>
            <a:spLocks noGrp="1"/>
          </p:cNvSpPr>
          <p:nvPr>
            <p:ph type="body" sz="quarter" idx="11"/>
          </p:nvPr>
        </p:nvSpPr>
        <p:spPr>
          <a:xfrm>
            <a:off x="665019" y="2185061"/>
            <a:ext cx="5842660" cy="2493818"/>
          </a:xfrm>
        </p:spPr>
        <p:txBody>
          <a:bodyPr>
            <a:normAutofit fontScale="95000" lnSpcReduction="10000"/>
          </a:bodyPr>
          <a:lstStyle/>
          <a:p>
            <a:endParaRPr lang="en-US" sz="2800" dirty="0"/>
          </a:p>
          <a:p>
            <a:pPr algn="ctr"/>
            <a:r>
              <a:rPr lang="x-none" sz="3600" b="1" i="0" strike="noStrike" cap="none" spc="0" baseline="0" dirty="0">
                <a:solidFill>
                  <a:srgbClr val="1A2857"/>
                </a:solidFill>
                <a:effectLst/>
                <a:latin typeface="Arial"/>
                <a:ea typeface="Arial"/>
                <a:cs typeface="Arial"/>
              </a:rPr>
              <a:t>Resumen de los requ</a:t>
            </a:r>
            <a:r>
              <a:rPr lang="en-US" dirty="0">
                <a:latin typeface="Arial"/>
                <a:ea typeface="Arial"/>
                <a:cs typeface="Arial"/>
              </a:rPr>
              <a:t>erimientos</a:t>
            </a:r>
            <a:r>
              <a:rPr lang="x-none" sz="3600" b="1" i="0" strike="noStrike" cap="none" spc="0" baseline="0" dirty="0">
                <a:solidFill>
                  <a:srgbClr val="1A2857"/>
                </a:solidFill>
                <a:effectLst/>
                <a:latin typeface="Arial"/>
                <a:ea typeface="Arial"/>
                <a:cs typeface="Arial"/>
              </a:rPr>
              <a:t> para </a:t>
            </a:r>
            <a:r>
              <a:rPr lang="en-US" dirty="0">
                <a:latin typeface="Arial"/>
                <a:ea typeface="Arial"/>
                <a:cs typeface="Arial"/>
              </a:rPr>
              <a:t>las </a:t>
            </a:r>
            <a:r>
              <a:rPr lang="x-none" sz="3600" b="1" i="0" strike="noStrike" cap="none" spc="0" baseline="0" dirty="0">
                <a:solidFill>
                  <a:srgbClr val="1A2857"/>
                </a:solidFill>
                <a:effectLst/>
                <a:latin typeface="Arial"/>
                <a:ea typeface="Arial"/>
                <a:cs typeface="Arial"/>
              </a:rPr>
              <a:t>prendas de vestir en </a:t>
            </a:r>
            <a:r>
              <a:rPr lang="en-US" dirty="0">
                <a:latin typeface="Arial"/>
                <a:ea typeface="Arial"/>
                <a:cs typeface="Arial"/>
              </a:rPr>
              <a:t>los Estados Unidos</a:t>
            </a:r>
            <a:endParaRPr lang="en-US" sz="3600" b="1" i="0" strike="noStrike" cap="none" spc="0" baseline="0" dirty="0">
              <a:solidFill>
                <a:srgbClr val="1A2857"/>
              </a:solidFill>
              <a:effectLst/>
              <a:latin typeface="Arial"/>
              <a:ea typeface="Arial"/>
              <a:cs typeface="Arial"/>
            </a:endParaRPr>
          </a:p>
        </p:txBody>
      </p:sp>
      <p:sp>
        <p:nvSpPr>
          <p:cNvPr id="4" name="Rectangle 3"/>
          <p:cNvSpPr/>
          <p:nvPr/>
        </p:nvSpPr>
        <p:spPr>
          <a:xfrm>
            <a:off x="499117" y="4969912"/>
            <a:ext cx="5508778" cy="1327206"/>
          </a:xfrm>
          <a:prstGeom prst="rect">
            <a:avLst/>
          </a:prstGeom>
        </p:spPr>
        <p:txBody>
          <a:bodyPr wrap="square">
            <a:spAutoFit/>
          </a:bodyPr>
          <a:lstStyle/>
          <a:p>
            <a:pPr algn="ctr" defTabSz="685800">
              <a:spcBef>
                <a:spcPct val="50000"/>
              </a:spcBef>
            </a:pPr>
            <a:r>
              <a:rPr lang="x-none" sz="1800" b="0" i="1" strike="noStrike" cap="none" spc="0" baseline="0" dirty="0">
                <a:solidFill>
                  <a:srgbClr val="0F253F"/>
                </a:solidFill>
                <a:effectLst>
                  <a:outerShdw blurRad="38100" dist="38100" dir="2700000" algn="tl">
                    <a:srgbClr val="000000">
                      <a:alpha val="43137"/>
                    </a:srgbClr>
                  </a:outerShdw>
                </a:effectLst>
                <a:latin typeface="Calibri"/>
                <a:ea typeface="Calibri"/>
                <a:cs typeface="Calibri"/>
              </a:rPr>
              <a:t>Esta presentación fue preparada por el personal de la CPSC. No ha sido revisada ni aprobada por la Comisión y pudiera no reflejar sus opiniones. </a:t>
            </a:r>
          </a:p>
          <a:p>
            <a:pPr algn="ctr" defTabSz="685800">
              <a:spcBef>
                <a:spcPct val="50000"/>
              </a:spcBef>
            </a:pPr>
            <a:endParaRPr lang="en-US" i="1" dirty="0">
              <a:solidFill>
                <a:srgbClr val="1F497D">
                  <a:lumMod val="50000"/>
                </a:srgb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2763801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a:xfrm>
            <a:off x="406400" y="1484923"/>
            <a:ext cx="5681786" cy="4692040"/>
          </a:xfrm>
        </p:spPr>
        <p:txBody>
          <a:bodyPr>
            <a:normAutofit/>
          </a:bodyPr>
          <a:lstStyle/>
          <a:p>
            <a:r>
              <a:rPr lang="x-none" sz="3000" b="0" i="0" strike="noStrike" cap="none" spc="0" baseline="0" dirty="0">
                <a:solidFill>
                  <a:srgbClr val="4C4C4C"/>
                </a:solidFill>
                <a:effectLst/>
                <a:latin typeface="Arial"/>
                <a:ea typeface="Arial"/>
                <a:cs typeface="Arial"/>
              </a:rPr>
              <a:t>Procedimiento para la prueba</a:t>
            </a:r>
          </a:p>
          <a:p>
            <a:endParaRPr lang="en-US" sz="1400" dirty="0">
              <a:solidFill>
                <a:srgbClr val="4C4C4C"/>
              </a:solidFill>
            </a:endParaRPr>
          </a:p>
          <a:p>
            <a:pPr marL="800100" lvl="1" indent="-342900">
              <a:buFont typeface="Arial" panose="020B0604020202020204" pitchFamily="34" charset="0"/>
              <a:buChar char="•"/>
            </a:pPr>
            <a:r>
              <a:rPr lang="es-419" sz="2400" b="0" i="0" strike="noStrike" cap="none" spc="0" baseline="0" dirty="0">
                <a:solidFill>
                  <a:srgbClr val="4C4C4C"/>
                </a:solidFill>
                <a:effectLst/>
                <a:latin typeface="Arial"/>
                <a:ea typeface="Arial"/>
                <a:cs typeface="Arial"/>
              </a:rPr>
              <a:t>La llama de 16 mm (5/8 pulg.) se aplica al espécimen montado en un ángulo de 45 grados durante 1 segundo.</a:t>
            </a:r>
          </a:p>
          <a:p>
            <a:pPr marL="800100" lvl="1" indent="-342900">
              <a:buFont typeface="Arial" panose="020B0604020202020204" pitchFamily="34" charset="0"/>
              <a:buChar char="•"/>
            </a:pPr>
            <a:r>
              <a:rPr lang="es-419" sz="2400" b="0" i="0" strike="noStrike" cap="none" spc="0" baseline="0" dirty="0">
                <a:solidFill>
                  <a:srgbClr val="4C4C4C"/>
                </a:solidFill>
                <a:effectLst/>
                <a:latin typeface="Arial"/>
                <a:ea typeface="Arial"/>
                <a:cs typeface="Arial"/>
              </a:rPr>
              <a:t>Se registra el tiempo que tarda quemar toda la longitud o hasta que el hilo de referencia se rompa.</a:t>
            </a:r>
          </a:p>
          <a:p>
            <a:pPr marL="800100" lvl="1" indent="-342900">
              <a:buFont typeface="Arial" panose="020B0604020202020204" pitchFamily="34" charset="0"/>
              <a:buChar char="•"/>
            </a:pPr>
            <a:r>
              <a:rPr lang="es-419" sz="2400" b="0" i="0" strike="noStrike" cap="none" spc="0" baseline="0" dirty="0">
                <a:solidFill>
                  <a:srgbClr val="4C4C4C"/>
                </a:solidFill>
                <a:effectLst/>
                <a:latin typeface="Arial"/>
                <a:ea typeface="Arial"/>
                <a:cs typeface="Arial"/>
              </a:rPr>
              <a:t>Se promedian los resultados de varias pruebas y se asigna una designación de clase</a:t>
            </a:r>
            <a:r>
              <a:rPr lang="es-419" sz="2400" b="0" i="0" strike="noStrike" cap="none" spc="0" baseline="0" dirty="0">
                <a:solidFill>
                  <a:srgbClr val="4C4C4C">
                    <a:alpha val="65098"/>
                  </a:srgbClr>
                </a:solidFill>
                <a:effectLst/>
                <a:latin typeface="Arial"/>
                <a:ea typeface="Arial"/>
                <a:cs typeface="Aria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4799" y="1656861"/>
            <a:ext cx="4564063" cy="34225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1743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a:xfrm>
            <a:off x="461107" y="1133231"/>
            <a:ext cx="11465169" cy="4692040"/>
          </a:xfrm>
        </p:spPr>
        <p:txBody>
          <a:bodyPr>
            <a:normAutofit/>
          </a:bodyPr>
          <a:lstStyle/>
          <a:p>
            <a:r>
              <a:rPr lang="x-none" sz="2400" b="0" i="0" strike="noStrike" cap="none" spc="0" baseline="0" dirty="0">
                <a:solidFill>
                  <a:srgbClr val="4C4C4C"/>
                </a:solidFill>
                <a:effectLst/>
                <a:latin typeface="Arial"/>
                <a:ea typeface="Arial"/>
                <a:cs typeface="Arial"/>
              </a:rPr>
              <a:t>Clasificación</a:t>
            </a:r>
          </a:p>
          <a:p>
            <a:pPr marL="742950" lvl="1" indent="-285750">
              <a:buFont typeface="Arial" panose="020B0604020202020204" pitchFamily="34" charset="0"/>
              <a:buChar char="•"/>
            </a:pPr>
            <a:r>
              <a:rPr lang="x-none" sz="2000" b="0" i="0" strike="noStrike" cap="none" spc="0" baseline="0" dirty="0">
                <a:solidFill>
                  <a:srgbClr val="4C4C4C"/>
                </a:solidFill>
                <a:effectLst/>
                <a:latin typeface="Arial"/>
                <a:ea typeface="Arial"/>
                <a:cs typeface="Arial"/>
              </a:rPr>
              <a:t>Clase 1</a:t>
            </a:r>
          </a:p>
          <a:p>
            <a:pPr marL="1200150" lvl="2"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Telas de superficie de fibra lisa y elevada </a:t>
            </a:r>
          </a:p>
          <a:p>
            <a:pPr marL="1200150" lvl="2"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No presenta</a:t>
            </a:r>
            <a:r>
              <a:rPr lang="es-ES" sz="1800" b="0" i="0" strike="noStrike" cap="none" spc="0" baseline="0" dirty="0">
                <a:solidFill>
                  <a:srgbClr val="1A2857"/>
                </a:solidFill>
                <a:effectLst/>
                <a:latin typeface="Arial"/>
                <a:ea typeface="Arial"/>
                <a:cs typeface="Arial"/>
              </a:rPr>
              <a:t>n</a:t>
            </a:r>
            <a:r>
              <a:rPr lang="x-none" sz="1800" b="0" i="0" strike="noStrike" cap="none" spc="0" baseline="0" dirty="0">
                <a:solidFill>
                  <a:srgbClr val="1A2857"/>
                </a:solidFill>
                <a:effectLst/>
                <a:latin typeface="Arial"/>
                <a:ea typeface="Arial"/>
                <a:cs typeface="Arial"/>
              </a:rPr>
              <a:t> características inusuales de quemado y </a:t>
            </a:r>
            <a:r>
              <a:rPr lang="es-ES" sz="1800" dirty="0">
                <a:solidFill>
                  <a:srgbClr val="1A2857"/>
                </a:solidFill>
                <a:latin typeface="Arial"/>
                <a:ea typeface="Arial"/>
                <a:cs typeface="Arial"/>
              </a:rPr>
              <a:t>son</a:t>
            </a:r>
            <a:r>
              <a:rPr lang="x-none" sz="1800" b="0" i="0" strike="noStrike" cap="none" spc="0" baseline="0" dirty="0">
                <a:solidFill>
                  <a:srgbClr val="1A2857"/>
                </a:solidFill>
                <a:effectLst/>
                <a:latin typeface="Arial"/>
                <a:ea typeface="Arial"/>
                <a:cs typeface="Arial"/>
              </a:rPr>
              <a:t> aceptable</a:t>
            </a:r>
            <a:r>
              <a:rPr lang="en-US" sz="1800" b="0" i="0" strike="noStrike" cap="none" spc="0" baseline="0" dirty="0">
                <a:solidFill>
                  <a:srgbClr val="1A2857"/>
                </a:solidFill>
                <a:effectLst/>
                <a:latin typeface="Arial"/>
                <a:ea typeface="Arial"/>
                <a:cs typeface="Arial"/>
              </a:rPr>
              <a:t>s</a:t>
            </a:r>
            <a:r>
              <a:rPr lang="x-none" sz="1800" b="0" i="0" strike="noStrike" cap="none" spc="0" baseline="0" dirty="0">
                <a:solidFill>
                  <a:srgbClr val="1A2857"/>
                </a:solidFill>
                <a:effectLst/>
                <a:latin typeface="Arial"/>
                <a:ea typeface="Arial"/>
                <a:cs typeface="Arial"/>
              </a:rPr>
              <a:t> para</a:t>
            </a:r>
            <a:r>
              <a:rPr lang="es-ES" sz="1800" b="0" i="0" strike="noStrike" cap="none" spc="0" dirty="0">
                <a:solidFill>
                  <a:srgbClr val="1A2857"/>
                </a:solidFill>
                <a:effectLst/>
                <a:latin typeface="Arial"/>
                <a:ea typeface="Arial"/>
                <a:cs typeface="Arial"/>
              </a:rPr>
              <a:t> </a:t>
            </a:r>
            <a:r>
              <a:rPr lang="x-none" sz="1800" b="0" i="0" strike="noStrike" cap="none" spc="0" baseline="0" dirty="0">
                <a:solidFill>
                  <a:srgbClr val="1A2857"/>
                </a:solidFill>
                <a:effectLst/>
                <a:latin typeface="Arial"/>
                <a:ea typeface="Arial"/>
                <a:cs typeface="Arial"/>
              </a:rPr>
              <a:t>uso en prendas de vestir</a:t>
            </a:r>
            <a:r>
              <a:rPr lang="en-US" sz="1800" b="0" i="0" strike="noStrike" cap="none" spc="0" baseline="0" dirty="0">
                <a:solidFill>
                  <a:srgbClr val="1A2857"/>
                </a:solidFill>
                <a:effectLst/>
                <a:latin typeface="Arial"/>
                <a:ea typeface="Arial"/>
                <a:cs typeface="Arial"/>
              </a:rPr>
              <a:t>.</a:t>
            </a:r>
            <a:r>
              <a:rPr lang="x-none" sz="1800" b="0" i="0" strike="noStrike" cap="none" spc="0" baseline="0" dirty="0">
                <a:solidFill>
                  <a:srgbClr val="1A2857"/>
                </a:solidFill>
                <a:effectLst/>
                <a:latin typeface="Arial"/>
                <a:ea typeface="Arial"/>
                <a:cs typeface="Arial"/>
              </a:rPr>
              <a:t> </a:t>
            </a:r>
          </a:p>
          <a:p>
            <a:pPr marL="742950" lvl="1" indent="-285750">
              <a:buFont typeface="Arial" panose="020B0604020202020204" pitchFamily="34" charset="0"/>
              <a:buChar char="•"/>
            </a:pPr>
            <a:r>
              <a:rPr lang="x-none" sz="2000" b="0" i="0" strike="noStrike" cap="none" spc="0" baseline="0" dirty="0">
                <a:solidFill>
                  <a:srgbClr val="4C4C4C"/>
                </a:solidFill>
                <a:effectLst/>
                <a:latin typeface="Arial"/>
                <a:ea typeface="Arial"/>
                <a:cs typeface="Arial"/>
              </a:rPr>
              <a:t>Clase 2</a:t>
            </a:r>
          </a:p>
          <a:p>
            <a:pPr marL="1200150" lvl="2"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Telas de superficie de fibra elevada solamente</a:t>
            </a:r>
          </a:p>
          <a:p>
            <a:pPr marL="1200150" lvl="2"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Inflamabilidad intermedia: usar con precaución</a:t>
            </a:r>
          </a:p>
          <a:p>
            <a:pPr marL="742950" lvl="1" indent="-285750">
              <a:buFont typeface="Arial" panose="020B0604020202020204" pitchFamily="34" charset="0"/>
              <a:buChar char="•"/>
            </a:pPr>
            <a:r>
              <a:rPr lang="x-none" sz="2000" b="0" i="0" strike="noStrike" cap="none" spc="0" baseline="0" dirty="0">
                <a:solidFill>
                  <a:srgbClr val="4C4C4C"/>
                </a:solidFill>
                <a:effectLst/>
                <a:latin typeface="Arial"/>
                <a:ea typeface="Arial"/>
                <a:cs typeface="Arial"/>
              </a:rPr>
              <a:t>Clase 3</a:t>
            </a:r>
          </a:p>
          <a:p>
            <a:pPr marL="1200150" lvl="2"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Telas de superficie de fibra lisa y elevada </a:t>
            </a:r>
          </a:p>
          <a:p>
            <a:pPr marL="1200150" lvl="2" indent="-285750">
              <a:buFont typeface="Wingdings" panose="05000000000000000000" pitchFamily="2" charset="2"/>
              <a:buChar char="Ø"/>
            </a:pPr>
            <a:r>
              <a:rPr lang="en-US" sz="1800" b="0" i="0" strike="noStrike" cap="none" spc="0" baseline="0" dirty="0">
                <a:solidFill>
                  <a:srgbClr val="1A2857"/>
                </a:solidFill>
                <a:effectLst/>
                <a:latin typeface="Arial"/>
                <a:ea typeface="Arial"/>
                <a:cs typeface="Arial"/>
              </a:rPr>
              <a:t>Telas que </a:t>
            </a:r>
            <a:r>
              <a:rPr lang="x-none" sz="1800" b="0" i="0" strike="noStrike" cap="none" spc="0" baseline="0" dirty="0">
                <a:solidFill>
                  <a:srgbClr val="1A2857"/>
                </a:solidFill>
                <a:effectLst/>
                <a:latin typeface="Arial"/>
                <a:ea typeface="Arial"/>
                <a:cs typeface="Arial"/>
              </a:rPr>
              <a:t>son peligrosamente inflamables y NO pueden ser usad</a:t>
            </a:r>
            <a:r>
              <a:rPr lang="en-US" sz="1800" dirty="0">
                <a:solidFill>
                  <a:srgbClr val="1A2857"/>
                </a:solidFill>
                <a:latin typeface="Arial"/>
                <a:ea typeface="Arial"/>
                <a:cs typeface="Arial"/>
              </a:rPr>
              <a:t>a</a:t>
            </a:r>
            <a:r>
              <a:rPr lang="x-none" sz="1800" b="0" i="0" strike="noStrike" cap="none" spc="0" baseline="0" dirty="0">
                <a:solidFill>
                  <a:srgbClr val="1A2857"/>
                </a:solidFill>
                <a:effectLst/>
                <a:latin typeface="Arial"/>
                <a:ea typeface="Arial"/>
                <a:cs typeface="Arial"/>
              </a:rPr>
              <a:t>s en prendas de vestir</a:t>
            </a:r>
          </a:p>
          <a:p>
            <a:pPr marL="800100" lvl="1" indent="-342900">
              <a:buFont typeface="Wingdings" panose="05000000000000000000" pitchFamily="2" charset="2"/>
              <a:buChar char="Ø"/>
            </a:pPr>
            <a:endParaRPr lang="en-US" dirty="0">
              <a:solidFill>
                <a:srgbClr val="1A2857"/>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34063569"/>
              </p:ext>
            </p:extLst>
          </p:nvPr>
        </p:nvGraphicFramePr>
        <p:xfrm>
          <a:off x="1991986" y="4503151"/>
          <a:ext cx="8293994" cy="2072640"/>
        </p:xfrm>
        <a:graphic>
          <a:graphicData uri="http://schemas.openxmlformats.org/drawingml/2006/table">
            <a:tbl>
              <a:tblPr firstRow="1" bandRow="1">
                <a:tableStyleId>{5C22544A-7EE6-4342-B048-85BDC9FD1C3A}</a:tableStyleId>
              </a:tblPr>
              <a:tblGrid>
                <a:gridCol w="1741739">
                  <a:extLst>
                    <a:ext uri="{9D8B030D-6E8A-4147-A177-3AD203B41FA5}">
                      <a16:colId xmlns:a16="http://schemas.microsoft.com/office/drawing/2014/main" val="20000"/>
                    </a:ext>
                  </a:extLst>
                </a:gridCol>
                <a:gridCol w="2986612">
                  <a:extLst>
                    <a:ext uri="{9D8B030D-6E8A-4147-A177-3AD203B41FA5}">
                      <a16:colId xmlns:a16="http://schemas.microsoft.com/office/drawing/2014/main" val="20001"/>
                    </a:ext>
                  </a:extLst>
                </a:gridCol>
                <a:gridCol w="3565643">
                  <a:extLst>
                    <a:ext uri="{9D8B030D-6E8A-4147-A177-3AD203B41FA5}">
                      <a16:colId xmlns:a16="http://schemas.microsoft.com/office/drawing/2014/main" val="20002"/>
                    </a:ext>
                  </a:extLst>
                </a:gridCol>
              </a:tblGrid>
              <a:tr h="287384">
                <a:tc>
                  <a:txBody>
                    <a:bodyPr/>
                    <a:lstStyle/>
                    <a:p>
                      <a:r>
                        <a:rPr lang="x-none" sz="1400" b="1" i="0" u="sng" strike="noStrike" cap="none" spc="0" baseline="0" dirty="0">
                          <a:solidFill>
                            <a:srgbClr val="FFFFFF"/>
                          </a:solidFill>
                          <a:effectLst>
                            <a:outerShdw blurRad="38100" dist="38100" dir="2700000" algn="tl">
                              <a:srgbClr val="000000">
                                <a:alpha val="43137"/>
                              </a:srgbClr>
                            </a:outerShdw>
                          </a:effectLst>
                          <a:uFill>
                            <a:solidFill>
                              <a:srgbClr val="FFFFFF"/>
                            </a:solidFill>
                          </a:uFill>
                          <a:latin typeface="Calibri"/>
                          <a:ea typeface="Calibri"/>
                          <a:cs typeface="Calibri"/>
                        </a:rPr>
                        <a:t>Clasificación </a:t>
                      </a:r>
                    </a:p>
                  </a:txBody>
                  <a:tcPr/>
                </a:tc>
                <a:tc>
                  <a:txBody>
                    <a:bodyPr/>
                    <a:lstStyle/>
                    <a:p>
                      <a:r>
                        <a:rPr lang="x-none" sz="1400" b="1" i="0" u="sng" strike="noStrike" cap="none" spc="0" baseline="0" dirty="0">
                          <a:solidFill>
                            <a:srgbClr val="FFFFFF"/>
                          </a:solidFill>
                          <a:effectLst>
                            <a:outerShdw blurRad="38100" dist="38100" dir="2700000" algn="tl">
                              <a:srgbClr val="000000">
                                <a:alpha val="43137"/>
                              </a:srgbClr>
                            </a:outerShdw>
                          </a:effectLst>
                          <a:uFill>
                            <a:solidFill>
                              <a:srgbClr val="FFFFFF"/>
                            </a:solidFill>
                          </a:uFill>
                          <a:latin typeface="Calibri"/>
                          <a:ea typeface="Calibri"/>
                          <a:cs typeface="Calibri"/>
                        </a:rPr>
                        <a:t>Superficie plana </a:t>
                      </a:r>
                    </a:p>
                  </a:txBody>
                  <a:tcPr/>
                </a:tc>
                <a:tc>
                  <a:txBody>
                    <a:bodyPr/>
                    <a:lstStyle/>
                    <a:p>
                      <a:r>
                        <a:rPr lang="x-none" sz="1400" b="1" i="0" u="sng" strike="noStrike" cap="none" spc="0" baseline="0">
                          <a:solidFill>
                            <a:srgbClr val="FFFFFF"/>
                          </a:solidFill>
                          <a:effectLst>
                            <a:outerShdw blurRad="38100" dist="38100" dir="2700000" algn="tl">
                              <a:srgbClr val="000000">
                                <a:alpha val="43137"/>
                              </a:srgbClr>
                            </a:outerShdw>
                          </a:effectLst>
                          <a:uFill>
                            <a:solidFill>
                              <a:srgbClr val="FFFFFF"/>
                            </a:solidFill>
                          </a:uFill>
                          <a:latin typeface="Calibri"/>
                          <a:ea typeface="Calibri"/>
                          <a:cs typeface="Calibri"/>
                        </a:rPr>
                        <a:t>Superficie de fibra flevada</a:t>
                      </a:r>
                    </a:p>
                  </a:txBody>
                  <a:tcPr/>
                </a:tc>
                <a:extLst>
                  <a:ext uri="{0D108BD9-81ED-4DB2-BD59-A6C34878D82A}">
                    <a16:rowId xmlns:a16="http://schemas.microsoft.com/office/drawing/2014/main" val="10000"/>
                  </a:ext>
                </a:extLst>
              </a:tr>
              <a:tr h="575138">
                <a:tc>
                  <a:txBody>
                    <a:bodyPr/>
                    <a:lstStyle/>
                    <a:p>
                      <a:r>
                        <a:rPr lang="x-none" sz="1400" b="0" i="0" strike="noStrike" cap="none" spc="0" baseline="0">
                          <a:solidFill>
                            <a:srgbClr val="1D2757"/>
                          </a:solidFill>
                          <a:effectLst/>
                          <a:latin typeface="Calibri"/>
                          <a:ea typeface="Calibri"/>
                          <a:cs typeface="Calibri"/>
                        </a:rPr>
                        <a:t>Clase 1</a:t>
                      </a:r>
                    </a:p>
                  </a:txBody>
                  <a:tcPr/>
                </a:tc>
                <a:tc>
                  <a:txBody>
                    <a:bodyPr/>
                    <a:lstStyle/>
                    <a:p>
                      <a:r>
                        <a:rPr lang="x-none" sz="1400" b="0" i="0" strike="noStrike" cap="none" spc="0" baseline="0" dirty="0">
                          <a:solidFill>
                            <a:srgbClr val="1D2757"/>
                          </a:solidFill>
                          <a:effectLst/>
                          <a:latin typeface="Calibri"/>
                          <a:ea typeface="Calibri"/>
                          <a:cs typeface="Calibri"/>
                        </a:rPr>
                        <a:t>Tiempo promedio de combustión </a:t>
                      </a:r>
                      <a:r>
                        <a:rPr lang="x-none" sz="1400" b="0" i="0" u="sng" strike="noStrike" cap="none" spc="0" baseline="0" dirty="0">
                          <a:solidFill>
                            <a:srgbClr val="1D2757"/>
                          </a:solidFill>
                          <a:effectLst/>
                          <a:uFill>
                            <a:solidFill>
                              <a:srgbClr val="1D2757"/>
                            </a:solidFill>
                          </a:uFill>
                          <a:latin typeface="Calibri"/>
                          <a:ea typeface="Calibri"/>
                          <a:cs typeface="Calibri"/>
                        </a:rPr>
                        <a:t>&gt;</a:t>
                      </a:r>
                      <a:r>
                        <a:rPr lang="x-none" sz="1400" b="0" i="0" strike="noStrike" cap="none" spc="0" baseline="0" dirty="0">
                          <a:solidFill>
                            <a:srgbClr val="1D2757"/>
                          </a:solidFill>
                          <a:effectLst/>
                          <a:latin typeface="Calibri"/>
                          <a:ea typeface="Calibri"/>
                          <a:cs typeface="Calibri"/>
                        </a:rPr>
                        <a:t> 3.5 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x-none" sz="1400" b="0" i="0" strike="noStrike" cap="none" spc="0" baseline="0" dirty="0">
                          <a:solidFill>
                            <a:srgbClr val="1D2757"/>
                          </a:solidFill>
                          <a:effectLst/>
                          <a:latin typeface="Calibri"/>
                          <a:ea typeface="Calibri"/>
                          <a:cs typeface="Calibri"/>
                        </a:rPr>
                        <a:t>Tiempo promedio de combustión &gt; 7.0 s O El tiempo promedio de combustión es de 0-7 s sin quemaduras </a:t>
                      </a:r>
                      <a:r>
                        <a:rPr lang="en-US" sz="1400" b="0" i="0" strike="noStrike" cap="none" spc="0" baseline="0" dirty="0">
                          <a:solidFill>
                            <a:srgbClr val="1D2757"/>
                          </a:solidFill>
                          <a:effectLst/>
                          <a:latin typeface="Calibri"/>
                          <a:ea typeface="Calibri"/>
                          <a:cs typeface="Calibri"/>
                        </a:rPr>
                        <a:t>de la tela </a:t>
                      </a:r>
                      <a:r>
                        <a:rPr lang="x-none" sz="1400" b="0" i="0" strike="noStrike" cap="none" spc="0" baseline="0" dirty="0">
                          <a:solidFill>
                            <a:srgbClr val="1D2757"/>
                          </a:solidFill>
                          <a:effectLst/>
                          <a:latin typeface="Calibri"/>
                          <a:ea typeface="Calibri"/>
                          <a:cs typeface="Calibri"/>
                        </a:rPr>
                        <a:t>base (SFBB)</a:t>
                      </a:r>
                    </a:p>
                  </a:txBody>
                  <a:tcPr/>
                </a:tc>
                <a:extLst>
                  <a:ext uri="{0D108BD9-81ED-4DB2-BD59-A6C34878D82A}">
                    <a16:rowId xmlns:a16="http://schemas.microsoft.com/office/drawing/2014/main" val="10001"/>
                  </a:ext>
                </a:extLst>
              </a:tr>
              <a:tr h="407389">
                <a:tc>
                  <a:txBody>
                    <a:bodyPr/>
                    <a:lstStyle/>
                    <a:p>
                      <a:r>
                        <a:rPr lang="x-none" sz="1400" b="0" i="0" strike="noStrike" cap="none" spc="0" baseline="0">
                          <a:solidFill>
                            <a:srgbClr val="1D2757"/>
                          </a:solidFill>
                          <a:effectLst/>
                          <a:latin typeface="Calibri"/>
                          <a:ea typeface="Calibri"/>
                          <a:cs typeface="Calibri"/>
                        </a:rPr>
                        <a:t>Clase 2</a:t>
                      </a:r>
                    </a:p>
                  </a:txBody>
                  <a:tcPr/>
                </a:tc>
                <a:tc>
                  <a:txBody>
                    <a:bodyPr/>
                    <a:lstStyle/>
                    <a:p>
                      <a:r>
                        <a:rPr lang="x-none" sz="1400" b="0" i="0" strike="noStrike" cap="none" spc="0" baseline="0">
                          <a:solidFill>
                            <a:srgbClr val="1D2757"/>
                          </a:solidFill>
                          <a:effectLst/>
                          <a:latin typeface="Calibri"/>
                          <a:ea typeface="Calibri"/>
                          <a:cs typeface="Calibri"/>
                        </a:rPr>
                        <a:t>N/A</a:t>
                      </a:r>
                    </a:p>
                  </a:txBody>
                  <a:tcPr/>
                </a:tc>
                <a:tc>
                  <a:txBody>
                    <a:bodyPr/>
                    <a:lstStyle/>
                    <a:p>
                      <a:r>
                        <a:rPr lang="x-none" sz="1400" b="0" i="0" strike="noStrike" cap="none" spc="0" baseline="0" dirty="0">
                          <a:solidFill>
                            <a:srgbClr val="1D2757"/>
                          </a:solidFill>
                          <a:effectLst/>
                          <a:latin typeface="Calibri"/>
                          <a:ea typeface="Calibri"/>
                          <a:cs typeface="Calibri"/>
                        </a:rPr>
                        <a:t>Tiempo promedio de combustión es de 4-7 s con quemaduras de</a:t>
                      </a:r>
                      <a:r>
                        <a:rPr lang="en-US" sz="1400" b="0" i="0" strike="noStrike" cap="none" spc="0" baseline="0" dirty="0">
                          <a:solidFill>
                            <a:srgbClr val="1D2757"/>
                          </a:solidFill>
                          <a:effectLst/>
                          <a:latin typeface="Calibri"/>
                          <a:ea typeface="Calibri"/>
                          <a:cs typeface="Calibri"/>
                        </a:rPr>
                        <a:t> la tela</a:t>
                      </a:r>
                      <a:r>
                        <a:rPr lang="x-none" sz="1400" b="0" i="0" strike="noStrike" cap="none" spc="0" baseline="0" dirty="0">
                          <a:solidFill>
                            <a:srgbClr val="1D2757"/>
                          </a:solidFill>
                          <a:effectLst/>
                          <a:latin typeface="Calibri"/>
                          <a:ea typeface="Calibri"/>
                          <a:cs typeface="Calibri"/>
                        </a:rPr>
                        <a:t> base (SFBB)</a:t>
                      </a:r>
                    </a:p>
                  </a:txBody>
                  <a:tcPr/>
                </a:tc>
                <a:extLst>
                  <a:ext uri="{0D108BD9-81ED-4DB2-BD59-A6C34878D82A}">
                    <a16:rowId xmlns:a16="http://schemas.microsoft.com/office/drawing/2014/main" val="10002"/>
                  </a:ext>
                </a:extLst>
              </a:tr>
              <a:tr h="407389">
                <a:tc>
                  <a:txBody>
                    <a:bodyPr/>
                    <a:lstStyle/>
                    <a:p>
                      <a:r>
                        <a:rPr lang="x-none" sz="1400" b="0" i="0" strike="noStrike" cap="none" spc="0" baseline="0">
                          <a:solidFill>
                            <a:srgbClr val="1D2757"/>
                          </a:solidFill>
                          <a:effectLst/>
                          <a:latin typeface="Calibri"/>
                          <a:ea typeface="Calibri"/>
                          <a:cs typeface="Calibri"/>
                        </a:rPr>
                        <a:t>Clase 3</a:t>
                      </a:r>
                    </a:p>
                  </a:txBody>
                  <a:tcPr/>
                </a:tc>
                <a:tc>
                  <a:txBody>
                    <a:bodyPr/>
                    <a:lstStyle/>
                    <a:p>
                      <a:r>
                        <a:rPr lang="x-none" sz="1400" b="0" i="0" strike="noStrike" cap="none" spc="0" baseline="0" dirty="0">
                          <a:solidFill>
                            <a:srgbClr val="1D2757"/>
                          </a:solidFill>
                          <a:effectLst/>
                          <a:latin typeface="Calibri"/>
                          <a:ea typeface="Calibri"/>
                          <a:cs typeface="Calibri"/>
                        </a:rPr>
                        <a:t>Tiempo promedio de combustión </a:t>
                      </a:r>
                      <a:r>
                        <a:rPr lang="en-US" sz="1400" b="0" i="0" strike="noStrike" cap="none" spc="0" baseline="0" dirty="0">
                          <a:solidFill>
                            <a:srgbClr val="1D2757"/>
                          </a:solidFill>
                          <a:effectLst/>
                          <a:latin typeface="Calibri"/>
                          <a:ea typeface="Calibri"/>
                          <a:cs typeface="Calibri"/>
                        </a:rPr>
                        <a:t>&lt; </a:t>
                      </a:r>
                      <a:r>
                        <a:rPr lang="x-none" sz="1400" b="0" i="0" strike="noStrike" cap="none" spc="0" baseline="0" dirty="0">
                          <a:solidFill>
                            <a:srgbClr val="1D2757"/>
                          </a:solidFill>
                          <a:effectLst/>
                          <a:latin typeface="Calibri"/>
                          <a:ea typeface="Calibri"/>
                          <a:cs typeface="Calibri"/>
                        </a:rPr>
                        <a:t>3.5 s</a:t>
                      </a:r>
                    </a:p>
                  </a:txBody>
                  <a:tcPr/>
                </a:tc>
                <a:tc>
                  <a:txBody>
                    <a:bodyPr/>
                    <a:lstStyle/>
                    <a:p>
                      <a:r>
                        <a:rPr lang="x-none" sz="1400" b="0" i="0" strike="noStrike" cap="none" spc="0" baseline="0" dirty="0">
                          <a:solidFill>
                            <a:srgbClr val="1D2757"/>
                          </a:solidFill>
                          <a:effectLst/>
                          <a:latin typeface="Calibri"/>
                          <a:ea typeface="Calibri"/>
                          <a:cs typeface="Calibri"/>
                        </a:rPr>
                        <a:t>Tiempo promedio de combustión es de  &lt; 4.0 s con quemaduras de</a:t>
                      </a:r>
                      <a:r>
                        <a:rPr lang="en-US" sz="1400" b="0" i="0" strike="noStrike" cap="none" spc="0" baseline="0" dirty="0">
                          <a:solidFill>
                            <a:srgbClr val="1D2757"/>
                          </a:solidFill>
                          <a:effectLst/>
                          <a:latin typeface="Calibri"/>
                          <a:ea typeface="Calibri"/>
                          <a:cs typeface="Calibri"/>
                        </a:rPr>
                        <a:t> la tela</a:t>
                      </a:r>
                      <a:r>
                        <a:rPr lang="x-none" sz="1400" b="0" i="0" strike="noStrike" cap="none" spc="0" baseline="0" dirty="0">
                          <a:solidFill>
                            <a:srgbClr val="1D2757"/>
                          </a:solidFill>
                          <a:effectLst/>
                          <a:latin typeface="Calibri"/>
                          <a:ea typeface="Calibri"/>
                          <a:cs typeface="Calibri"/>
                        </a:rPr>
                        <a:t> base (SFBB)</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36144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814997"/>
          </a:xfrm>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a:xfrm>
            <a:off x="1867437" y="1180123"/>
            <a:ext cx="8731876" cy="535354"/>
          </a:xfrm>
        </p:spPr>
        <p:txBody>
          <a:bodyPr>
            <a:normAutofit fontScale="87500"/>
          </a:bodyPr>
          <a:lstStyle/>
          <a:p>
            <a:pPr algn="ctr"/>
            <a:r>
              <a:rPr lang="x-none" sz="2800" b="0" i="0" strike="noStrike" cap="none" spc="0" baseline="0" dirty="0">
                <a:solidFill>
                  <a:srgbClr val="4C4C4C"/>
                </a:solidFill>
                <a:effectLst/>
                <a:latin typeface="Arial"/>
                <a:ea typeface="Arial"/>
                <a:cs typeface="Arial"/>
              </a:rPr>
              <a:t>Códigos de clasificación (sólo superficies de fibra elevada)</a:t>
            </a:r>
          </a:p>
        </p:txBody>
      </p:sp>
      <p:pic>
        <p:nvPicPr>
          <p:cNvPr id="5" name="Picture 4">
            <a:extLst>
              <a:ext uri="{FF2B5EF4-FFF2-40B4-BE49-F238E27FC236}">
                <a16:creationId xmlns:a16="http://schemas.microsoft.com/office/drawing/2014/main" id="{7C457F2B-D10B-46DA-A025-98A46F1C607F}"/>
              </a:ext>
            </a:extLst>
          </p:cNvPr>
          <p:cNvPicPr>
            <a:picLocks noChangeAspect="1"/>
          </p:cNvPicPr>
          <p:nvPr/>
        </p:nvPicPr>
        <p:blipFill>
          <a:blip r:embed="rId3"/>
          <a:stretch>
            <a:fillRect/>
          </a:stretch>
        </p:blipFill>
        <p:spPr>
          <a:xfrm>
            <a:off x="2627454" y="1715477"/>
            <a:ext cx="6705600" cy="4724400"/>
          </a:xfrm>
          <a:prstGeom prst="rect">
            <a:avLst/>
          </a:prstGeom>
        </p:spPr>
      </p:pic>
    </p:spTree>
    <p:extLst>
      <p:ext uri="{BB962C8B-B14F-4D97-AF65-F5344CB8AC3E}">
        <p14:creationId xmlns:p14="http://schemas.microsoft.com/office/powerpoint/2010/main" val="19444331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a:xfrm>
            <a:off x="515815" y="1336431"/>
            <a:ext cx="6267939" cy="4692040"/>
          </a:xfrm>
        </p:spPr>
        <p:txBody>
          <a:bodyPr>
            <a:normAutofit/>
          </a:bodyPr>
          <a:lstStyle/>
          <a:p>
            <a:pPr marL="457200" indent="-457200">
              <a:buFont typeface="Arial" panose="020B0604020202020204" pitchFamily="34" charset="0"/>
              <a:buChar char="•"/>
            </a:pPr>
            <a:r>
              <a:rPr lang="es-419" sz="2800" b="0" i="0" strike="noStrike" cap="none" spc="0" baseline="0" dirty="0">
                <a:solidFill>
                  <a:srgbClr val="4C4C4C"/>
                </a:solidFill>
                <a:effectLst/>
                <a:latin typeface="Arial"/>
                <a:ea typeface="Arial"/>
                <a:cs typeface="Arial"/>
              </a:rPr>
              <a:t>Tipos comunes de telas que no cumplen con los requisitos</a:t>
            </a:r>
          </a:p>
          <a:p>
            <a:endParaRPr lang="es-419" sz="1400" dirty="0">
              <a:solidFill>
                <a:srgbClr val="4C4C4C"/>
              </a:solidFill>
            </a:endParaRPr>
          </a:p>
          <a:p>
            <a:pPr marL="800100" lvl="1" indent="-342900">
              <a:buFont typeface="Wingdings" panose="05000000000000000000" pitchFamily="2" charset="2"/>
              <a:buChar char="Ø"/>
            </a:pPr>
            <a:r>
              <a:rPr lang="es-419" sz="2400" b="0" i="0" strike="noStrike" cap="none" spc="0" baseline="0" dirty="0">
                <a:solidFill>
                  <a:srgbClr val="1A2857"/>
                </a:solidFill>
                <a:effectLst/>
                <a:latin typeface="Calibri"/>
                <a:ea typeface="Calibri"/>
                <a:cs typeface="Calibri"/>
              </a:rPr>
              <a:t>Textiles ligeros, telas transparentes de rayón y seda</a:t>
            </a:r>
          </a:p>
          <a:p>
            <a:pPr marL="1200150" lvl="2" indent="-342900">
              <a:buFont typeface="Arial" panose="020B0604020202020204" pitchFamily="34" charset="0"/>
              <a:buChar char="•"/>
            </a:pPr>
            <a:r>
              <a:rPr lang="es-419" sz="2000" b="0" i="0" strike="noStrike" cap="none" spc="0" baseline="0" dirty="0">
                <a:solidFill>
                  <a:srgbClr val="1A2857"/>
                </a:solidFill>
                <a:effectLst/>
                <a:latin typeface="Calibri"/>
                <a:ea typeface="Calibri"/>
                <a:cs typeface="Calibri"/>
              </a:rPr>
              <a:t>Ejemplo: Bufandas </a:t>
            </a:r>
          </a:p>
          <a:p>
            <a:pPr marL="857250" lvl="2"/>
            <a:endParaRPr lang="es-419" dirty="0">
              <a:solidFill>
                <a:srgbClr val="1A2857"/>
              </a:solidFill>
              <a:latin typeface="Calibri" pitchFamily="34" charset="0"/>
              <a:cs typeface="Calibri" pitchFamily="34" charset="0"/>
            </a:endParaRPr>
          </a:p>
          <a:p>
            <a:pPr marL="800100" lvl="1" indent="-342900">
              <a:buFont typeface="Wingdings" panose="05000000000000000000" pitchFamily="2" charset="2"/>
              <a:buChar char="Ø"/>
            </a:pPr>
            <a:r>
              <a:rPr lang="es-419" sz="2400" b="0" i="0" strike="noStrike" cap="none" spc="0" baseline="0" dirty="0">
                <a:solidFill>
                  <a:srgbClr val="1A2857"/>
                </a:solidFill>
                <a:effectLst/>
                <a:latin typeface="Calibri"/>
                <a:ea typeface="Calibri"/>
                <a:cs typeface="Calibri"/>
              </a:rPr>
              <a:t>Superficie de fibra elevada de celulosa o telas de combinaci</a:t>
            </a:r>
            <a:r>
              <a:rPr lang="es-ES" dirty="0">
                <a:solidFill>
                  <a:srgbClr val="1A2857"/>
                </a:solidFill>
                <a:latin typeface="Calibri"/>
                <a:ea typeface="Calibri"/>
                <a:cs typeface="Calibri"/>
              </a:rPr>
              <a:t>ón</a:t>
            </a:r>
            <a:r>
              <a:rPr lang="es-419" sz="2400" b="0" i="0" strike="noStrike" cap="none" spc="0" baseline="0" dirty="0">
                <a:solidFill>
                  <a:srgbClr val="1A2857"/>
                </a:solidFill>
                <a:effectLst/>
                <a:latin typeface="Calibri"/>
                <a:ea typeface="Calibri"/>
                <a:cs typeface="Calibri"/>
              </a:rPr>
              <a:t> de celulosa</a:t>
            </a:r>
          </a:p>
          <a:p>
            <a:pPr marL="1200150" lvl="2" indent="-342900">
              <a:buFont typeface="Arial" panose="020B0604020202020204" pitchFamily="34" charset="0"/>
              <a:buChar char="•"/>
            </a:pPr>
            <a:r>
              <a:rPr lang="es-419" sz="2000" b="0" i="0" strike="noStrike" cap="none" spc="0" baseline="0" dirty="0">
                <a:solidFill>
                  <a:srgbClr val="1A2857"/>
                </a:solidFill>
                <a:effectLst/>
                <a:latin typeface="Calibri"/>
                <a:ea typeface="Calibri"/>
                <a:cs typeface="Calibri"/>
              </a:rPr>
              <a:t>Ejemplos: rayón,  mezcla de rayón y chenilla, algodón y mezcla de algodón y vellón, felpa de algodón</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68" l="1160" r="100000"/>
                    </a14:imgEffect>
                  </a14:imgLayer>
                </a14:imgProps>
              </a:ext>
              <a:ext uri="{28A0092B-C50C-407E-A947-70E740481C1C}">
                <a14:useLocalDpi xmlns:a14="http://schemas.microsoft.com/office/drawing/2010/main" val="0"/>
              </a:ext>
            </a:extLst>
          </a:blip>
          <a:stretch>
            <a:fillRect/>
          </a:stretch>
        </p:blipFill>
        <p:spPr bwMode="auto">
          <a:xfrm>
            <a:off x="7535986" y="1577138"/>
            <a:ext cx="3319584" cy="33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5819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97208"/>
            <a:ext cx="11465169" cy="947859"/>
          </a:xfrm>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2734" y="1065102"/>
            <a:ext cx="8458200" cy="440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ABAB7F7-AE87-49B8-83BA-C52F09DC3F84}"/>
              </a:ext>
            </a:extLst>
          </p:cNvPr>
          <p:cNvSpPr txBox="1"/>
          <p:nvPr/>
        </p:nvSpPr>
        <p:spPr>
          <a:xfrm>
            <a:off x="1491798" y="5419084"/>
            <a:ext cx="9208404" cy="1200329"/>
          </a:xfrm>
          <a:prstGeom prst="rect">
            <a:avLst/>
          </a:prstGeom>
          <a:noFill/>
          <a:ln>
            <a:solidFill>
              <a:srgbClr val="4C4C4C"/>
            </a:solidFill>
          </a:ln>
        </p:spPr>
        <p:txBody>
          <a:bodyPr wrap="square" rtlCol="0">
            <a:spAutoFit/>
          </a:bodyPr>
          <a:lstStyle/>
          <a:p>
            <a:r>
              <a:rPr lang="es-ES" b="1" dirty="0">
                <a:solidFill>
                  <a:srgbClr val="4C4C4C"/>
                </a:solidFill>
              </a:rPr>
              <a:t>Peligro:</a:t>
            </a:r>
          </a:p>
          <a:p>
            <a:r>
              <a:rPr lang="es-ES" dirty="0">
                <a:solidFill>
                  <a:srgbClr val="4C4C4C"/>
                </a:solidFill>
              </a:rPr>
              <a:t>Los bufandas para mujer no cumplen con  el reglamento federal de inflamabilidad para los textiles de prendas de vestir, lo que presenta un peligro de lesiones por quemaduras para los consumidores</a:t>
            </a:r>
            <a:r>
              <a:rPr lang="es-ES" dirty="0"/>
              <a:t>.</a:t>
            </a:r>
            <a:endParaRPr lang="es-419" dirty="0"/>
          </a:p>
        </p:txBody>
      </p:sp>
    </p:spTree>
    <p:extLst>
      <p:ext uri="{BB962C8B-B14F-4D97-AF65-F5344CB8AC3E}">
        <p14:creationId xmlns:p14="http://schemas.microsoft.com/office/powerpoint/2010/main" val="8703023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p:txBody>
          <a:bodyPr>
            <a:normAutofit/>
          </a:bodyPr>
          <a:lstStyle/>
          <a:p>
            <a:pPr marL="342900" lvl="1" indent="-342900">
              <a:lnSpc>
                <a:spcPct val="150000"/>
              </a:lnSpc>
              <a:buFont typeface="Arial" panose="020B0604020202020204" pitchFamily="34" charset="0"/>
              <a:buChar char="•"/>
            </a:pPr>
            <a:r>
              <a:rPr lang="x-none" sz="3200" b="0" i="0" strike="noStrike" cap="none" spc="0" baseline="0" dirty="0">
                <a:solidFill>
                  <a:srgbClr val="4C4C4C"/>
                </a:solidFill>
                <a:effectLst/>
                <a:latin typeface="Arial"/>
                <a:ea typeface="Arial"/>
                <a:cs typeface="Arial"/>
              </a:rPr>
              <a:t>Mantenimiento de registros (véase §1610.38)</a:t>
            </a:r>
          </a:p>
          <a:p>
            <a:pPr marL="914400" lvl="1" indent="-457200">
              <a:spcBef>
                <a:spcPts val="1200"/>
              </a:spcBef>
              <a:buFont typeface="Wingdings" panose="05000000000000000000" pitchFamily="2" charset="2"/>
              <a:buChar char="Ø"/>
            </a:pPr>
            <a:r>
              <a:rPr lang="x-none" sz="2800" b="0" i="0" strike="noStrike" cap="none" spc="0" baseline="0" dirty="0">
                <a:solidFill>
                  <a:srgbClr val="1A2857"/>
                </a:solidFill>
                <a:effectLst/>
                <a:latin typeface="Arial"/>
                <a:ea typeface="Arial"/>
                <a:cs typeface="Arial"/>
              </a:rPr>
              <a:t>Resultado de las pruebas, incluyendo la clasificación</a:t>
            </a:r>
          </a:p>
          <a:p>
            <a:pPr marL="914400" lvl="1" indent="-457200">
              <a:spcBef>
                <a:spcPts val="1200"/>
              </a:spcBef>
              <a:buFont typeface="Wingdings" panose="05000000000000000000" pitchFamily="2" charset="2"/>
              <a:buChar char="Ø"/>
            </a:pPr>
            <a:r>
              <a:rPr lang="x-none" sz="2800" b="0" i="0" strike="noStrike" cap="none" spc="0" baseline="0" dirty="0">
                <a:solidFill>
                  <a:srgbClr val="1A2857"/>
                </a:solidFill>
                <a:effectLst/>
                <a:latin typeface="Arial"/>
                <a:ea typeface="Arial"/>
                <a:cs typeface="Arial"/>
              </a:rPr>
              <a:t>La composición de la fibra, el acabado y el tipo </a:t>
            </a:r>
            <a:r>
              <a:rPr lang="en-US" sz="2800" b="0" i="0" strike="noStrike" cap="none" spc="0" baseline="0" dirty="0">
                <a:solidFill>
                  <a:srgbClr val="1A2857"/>
                </a:solidFill>
                <a:effectLst/>
                <a:latin typeface="Arial"/>
                <a:ea typeface="Arial"/>
                <a:cs typeface="Arial"/>
              </a:rPr>
              <a:t>de tela</a:t>
            </a:r>
            <a:r>
              <a:rPr lang="x-none" sz="2800" b="0" i="0" strike="noStrike" cap="none" spc="0" baseline="0" dirty="0">
                <a:solidFill>
                  <a:srgbClr val="1A2857"/>
                </a:solidFill>
                <a:effectLst/>
                <a:latin typeface="Arial"/>
                <a:ea typeface="Arial"/>
                <a:cs typeface="Arial"/>
              </a:rPr>
              <a:t>, y cualquier otra información de identificación</a:t>
            </a:r>
          </a:p>
          <a:p>
            <a:pPr marL="914400" lvl="1" indent="-457200">
              <a:spcBef>
                <a:spcPts val="1200"/>
              </a:spcBef>
              <a:buFont typeface="Wingdings" panose="05000000000000000000" pitchFamily="2" charset="2"/>
              <a:buChar char="Ø"/>
            </a:pPr>
            <a:r>
              <a:rPr lang="en-US" sz="2800" b="0" i="0" strike="noStrike" cap="none" spc="0" baseline="0" dirty="0">
                <a:solidFill>
                  <a:srgbClr val="1A2857"/>
                </a:solidFill>
                <a:effectLst/>
                <a:latin typeface="Arial"/>
                <a:ea typeface="Arial"/>
                <a:cs typeface="Arial"/>
              </a:rPr>
              <a:t>Esp</a:t>
            </a:r>
            <a:r>
              <a:rPr lang="es-ES" sz="2800" b="0" i="0" strike="noStrike" cap="none" spc="0" baseline="0" dirty="0">
                <a:solidFill>
                  <a:srgbClr val="1A2857"/>
                </a:solidFill>
                <a:effectLst/>
                <a:latin typeface="Arial"/>
                <a:ea typeface="Arial"/>
                <a:cs typeface="Arial"/>
              </a:rPr>
              <a:t>écimen</a:t>
            </a:r>
            <a:r>
              <a:rPr lang="en-US" sz="2800" b="0" i="0" strike="noStrike" cap="none" spc="0" baseline="0" dirty="0">
                <a:solidFill>
                  <a:srgbClr val="1A2857"/>
                </a:solidFill>
                <a:effectLst/>
                <a:latin typeface="Arial"/>
                <a:ea typeface="Arial"/>
                <a:cs typeface="Arial"/>
              </a:rPr>
              <a:t> representativo</a:t>
            </a:r>
            <a:r>
              <a:rPr lang="x-none" sz="2800" b="0" i="0" strike="noStrike" cap="none" spc="0" baseline="0" dirty="0">
                <a:solidFill>
                  <a:srgbClr val="1A2857"/>
                </a:solidFill>
                <a:effectLst/>
                <a:latin typeface="Arial"/>
                <a:ea typeface="Arial"/>
                <a:cs typeface="Arial"/>
              </a:rPr>
              <a:t> </a:t>
            </a:r>
            <a:r>
              <a:rPr lang="en-US" sz="2800" b="0" i="0" strike="noStrike" cap="none" spc="0" baseline="0" dirty="0">
                <a:solidFill>
                  <a:srgbClr val="1A2857"/>
                </a:solidFill>
                <a:effectLst/>
                <a:latin typeface="Arial"/>
                <a:ea typeface="Arial"/>
                <a:cs typeface="Arial"/>
              </a:rPr>
              <a:t>de la tela</a:t>
            </a:r>
            <a:endParaRPr lang="x-none" sz="2800" b="0" i="0" strike="noStrike" cap="none" spc="0" baseline="0" dirty="0">
              <a:solidFill>
                <a:srgbClr val="1A2857"/>
              </a:solidFill>
              <a:effectLst/>
              <a:latin typeface="Arial"/>
              <a:ea typeface="Arial"/>
              <a:cs typeface="Arial"/>
            </a:endParaRPr>
          </a:p>
          <a:p>
            <a:pPr lvl="1"/>
            <a:endParaRPr lang="en-US" sz="2300" dirty="0">
              <a:solidFill>
                <a:srgbClr val="1F497D"/>
              </a:solidFill>
              <a:latin typeface="Calibri" pitchFamily="34" charset="0"/>
              <a:cs typeface="Calibri" pitchFamily="34" charset="0"/>
            </a:endParaRPr>
          </a:p>
        </p:txBody>
      </p:sp>
    </p:spTree>
    <p:extLst>
      <p:ext uri="{BB962C8B-B14F-4D97-AF65-F5344CB8AC3E}">
        <p14:creationId xmlns:p14="http://schemas.microsoft.com/office/powerpoint/2010/main" val="6442232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600" b="1" i="0" strike="noStrike" cap="none" spc="0" baseline="0" dirty="0">
                <a:solidFill>
                  <a:srgbClr val="2E74B5"/>
                </a:solidFill>
                <a:effectLst/>
                <a:latin typeface="Calibri Light"/>
                <a:ea typeface="Calibri Light"/>
                <a:cs typeface="Calibri Light"/>
              </a:rPr>
              <a:t>Película</a:t>
            </a:r>
            <a:r>
              <a:rPr lang="x-none" sz="3600" b="1" i="0" strike="noStrike" cap="none" spc="0" baseline="0" dirty="0">
                <a:solidFill>
                  <a:srgbClr val="2E74B5"/>
                </a:solidFill>
                <a:effectLst/>
                <a:latin typeface="Calibri Light"/>
                <a:ea typeface="Calibri Light"/>
                <a:cs typeface="Calibri Light"/>
              </a:rPr>
              <a:t> plástic</a:t>
            </a:r>
            <a:r>
              <a:rPr lang="es-ES" sz="3600" b="1" i="0" strike="noStrike" cap="none" spc="0" baseline="0" dirty="0">
                <a:solidFill>
                  <a:srgbClr val="2E74B5"/>
                </a:solidFill>
                <a:effectLst/>
                <a:latin typeface="Calibri Light"/>
                <a:ea typeface="Calibri Light"/>
                <a:cs typeface="Calibri Light"/>
              </a:rPr>
              <a:t>a</a:t>
            </a:r>
            <a:r>
              <a:rPr lang="x-none" sz="3600" b="1" i="0" strike="noStrike" cap="none" spc="0" baseline="0" dirty="0">
                <a:solidFill>
                  <a:srgbClr val="2E74B5"/>
                </a:solidFill>
                <a:effectLst/>
                <a:latin typeface="Calibri Light"/>
                <a:ea typeface="Calibri Light"/>
                <a:cs typeface="Calibri Light"/>
              </a:rPr>
              <a:t> de vinilo</a:t>
            </a:r>
          </a:p>
        </p:txBody>
      </p:sp>
      <p:sp>
        <p:nvSpPr>
          <p:cNvPr id="3" name="Content Placeholder 2"/>
          <p:cNvSpPr>
            <a:spLocks noGrp="1"/>
          </p:cNvSpPr>
          <p:nvPr>
            <p:ph idx="1"/>
          </p:nvPr>
        </p:nvSpPr>
        <p:spPr>
          <a:xfrm>
            <a:off x="406399" y="1334868"/>
            <a:ext cx="11465169" cy="4692040"/>
          </a:xfrm>
        </p:spPr>
        <p:txBody>
          <a:bodyPr>
            <a:normAutofit fontScale="90000" lnSpcReduction="20000"/>
          </a:bodyPr>
          <a:lstStyle/>
          <a:p>
            <a:pPr marL="457200" indent="-457200">
              <a:buFont typeface="Arial" panose="020B0604020202020204" pitchFamily="34" charset="0"/>
              <a:buChar char="•"/>
            </a:pPr>
            <a:r>
              <a:rPr lang="es-ES" sz="3000" b="0" i="0" strike="noStrike" cap="none" spc="0" baseline="0" dirty="0">
                <a:solidFill>
                  <a:srgbClr val="4C4C4C"/>
                </a:solidFill>
                <a:effectLst/>
                <a:latin typeface="Arial"/>
                <a:ea typeface="Arial"/>
                <a:cs typeface="Arial"/>
              </a:rPr>
              <a:t>Reglamento</a:t>
            </a:r>
            <a:r>
              <a:rPr lang="es-ES" sz="3000" b="0" i="0" strike="noStrike" cap="none" spc="0" dirty="0">
                <a:solidFill>
                  <a:srgbClr val="4C4C4C"/>
                </a:solidFill>
                <a:effectLst/>
                <a:latin typeface="Arial"/>
                <a:ea typeface="Arial"/>
                <a:cs typeface="Arial"/>
              </a:rPr>
              <a:t> </a:t>
            </a:r>
            <a:r>
              <a:rPr lang="x-none" sz="3000" b="0" i="0" strike="noStrike" cap="none" spc="0" baseline="0" dirty="0">
                <a:solidFill>
                  <a:srgbClr val="4C4C4C"/>
                </a:solidFill>
                <a:effectLst/>
                <a:latin typeface="Arial"/>
                <a:ea typeface="Arial"/>
                <a:cs typeface="Arial"/>
              </a:rPr>
              <a:t>de inflamabilidad de películas plásticas de vinilo (16 CFR parte 1611)</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Se aplica a </a:t>
            </a:r>
            <a:r>
              <a:rPr lang="es-ES" dirty="0">
                <a:solidFill>
                  <a:srgbClr val="4C4C4C"/>
                </a:solidFill>
                <a:latin typeface="Arial"/>
                <a:ea typeface="Arial"/>
                <a:cs typeface="Arial"/>
              </a:rPr>
              <a:t>películas</a:t>
            </a:r>
            <a:r>
              <a:rPr lang="x-none" sz="3000" b="0" i="0" strike="noStrike" cap="none" spc="0" baseline="0" dirty="0">
                <a:solidFill>
                  <a:srgbClr val="4C4C4C"/>
                </a:solidFill>
                <a:effectLst/>
                <a:latin typeface="Arial"/>
                <a:ea typeface="Arial"/>
                <a:cs typeface="Arial"/>
              </a:rPr>
              <a:t> plástic</a:t>
            </a:r>
            <a:r>
              <a:rPr lang="es-E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s de vinilo no rígidos y sin soporte, incluyendo material transparente, translúcido y opaco usado en prendas de vestir sujetas a la FFA</a:t>
            </a:r>
            <a:r>
              <a:rPr lang="en-US" sz="3000" b="0" i="0" strike="noStrike" cap="none" spc="0" baseline="0" dirty="0">
                <a:solidFill>
                  <a:srgbClr val="4C4C4C"/>
                </a:solidFill>
                <a:effectLst/>
                <a:latin typeface="Arial"/>
                <a:ea typeface="Arial"/>
                <a:cs typeface="Arial"/>
              </a:rPr>
              <a:t>.</a:t>
            </a:r>
            <a:endParaRPr lang="x-none" sz="3000" b="0" i="0" strike="noStrike" cap="none" spc="0" baseline="0" dirty="0">
              <a:solidFill>
                <a:srgbClr val="4C4C4C"/>
              </a:solidFill>
              <a:effectLst/>
              <a:latin typeface="Arial"/>
              <a:ea typeface="Arial"/>
              <a:cs typeface="Aria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Ejemplos: pañales desechables, abrigos impermeables, algunos disfraces</a:t>
            </a:r>
          </a:p>
          <a:p>
            <a:pPr lvl="1"/>
            <a:endParaRPr lang="en-US"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Especifica los procedimientos de prueba para determinar el tiempo medio de combustión de un</a:t>
            </a:r>
            <a:r>
              <a:rPr lang="es-E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 </a:t>
            </a:r>
            <a:r>
              <a:rPr lang="es-ES" sz="3000" b="0" i="0" strike="noStrike" cap="none" spc="0" baseline="0" dirty="0">
                <a:solidFill>
                  <a:srgbClr val="4C4C4C"/>
                </a:solidFill>
                <a:effectLst/>
                <a:latin typeface="Arial"/>
                <a:ea typeface="Arial"/>
                <a:cs typeface="Arial"/>
              </a:rPr>
              <a:t>película</a:t>
            </a:r>
            <a:r>
              <a:rPr lang="x-none" sz="3000" b="0" i="0" strike="noStrike" cap="none" spc="0" baseline="0" dirty="0">
                <a:solidFill>
                  <a:srgbClr val="4C4C4C"/>
                </a:solidFill>
                <a:effectLst/>
                <a:latin typeface="Arial"/>
                <a:ea typeface="Arial"/>
                <a:cs typeface="Arial"/>
              </a:rPr>
              <a:t> plástic</a:t>
            </a:r>
            <a:r>
              <a:rPr lang="es-E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 de vinilo</a:t>
            </a:r>
            <a:r>
              <a:rPr lang="en-US" sz="3000" b="0" i="0" strike="noStrike" cap="none" spc="0" baseline="0" dirty="0">
                <a:solidFill>
                  <a:srgbClr val="4C4C4C"/>
                </a:solidFill>
                <a:effectLst/>
                <a:latin typeface="Arial"/>
                <a:ea typeface="Arial"/>
                <a:cs typeface="Arial"/>
              </a:rPr>
              <a:t>.</a:t>
            </a:r>
            <a:endParaRPr lang="x-none" sz="3000" b="0" i="0" strike="noStrike" cap="none" spc="0" baseline="0" dirty="0">
              <a:solidFill>
                <a:srgbClr val="4C4C4C"/>
              </a:solidFill>
              <a:effectLst/>
              <a:latin typeface="Arial"/>
              <a:ea typeface="Arial"/>
              <a:cs typeface="Aria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No puede superar 1.2 pulgadas</a:t>
            </a:r>
            <a:r>
              <a:rPr lang="en-US" sz="2400" b="0" i="0" strike="noStrike" cap="none" spc="0" baseline="0" dirty="0">
                <a:solidFill>
                  <a:srgbClr val="1A2857"/>
                </a:solidFill>
                <a:effectLst/>
                <a:latin typeface="Arial"/>
                <a:ea typeface="Arial"/>
                <a:cs typeface="Arial"/>
              </a:rPr>
              <a:t> (3.05 cm)</a:t>
            </a:r>
            <a:r>
              <a:rPr lang="x-none" sz="2400" b="0" i="0" strike="noStrike" cap="none" spc="0" baseline="0" dirty="0">
                <a:solidFill>
                  <a:srgbClr val="1A2857"/>
                </a:solidFill>
                <a:effectLst/>
                <a:latin typeface="Arial"/>
                <a:ea typeface="Arial"/>
                <a:cs typeface="Arial"/>
              </a:rPr>
              <a:t> por segundo (en promedio)</a:t>
            </a:r>
          </a:p>
          <a:p>
            <a:pPr lvl="1"/>
            <a:endParaRPr lang="en-US" dirty="0">
              <a:solidFill>
                <a:srgbClr val="1A2857"/>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El mismo mantenimiento de registros </a:t>
            </a:r>
            <a:r>
              <a:rPr lang="es-ES" sz="3000" b="0" i="0" strike="noStrike" cap="none" spc="0" baseline="0" dirty="0">
                <a:solidFill>
                  <a:srgbClr val="4C4C4C"/>
                </a:solidFill>
                <a:effectLst/>
                <a:latin typeface="Arial"/>
                <a:ea typeface="Arial"/>
                <a:cs typeface="Arial"/>
              </a:rPr>
              <a:t>requerido</a:t>
            </a:r>
            <a:r>
              <a:rPr lang="x-none" sz="3000" b="0" i="0" strike="noStrike" cap="none" spc="0" baseline="0" dirty="0">
                <a:solidFill>
                  <a:srgbClr val="4C4C4C"/>
                </a:solidFill>
                <a:effectLst/>
                <a:latin typeface="Arial"/>
                <a:ea typeface="Arial"/>
                <a:cs typeface="Arial"/>
              </a:rPr>
              <a:t> en el 16 CFR parte 1610</a:t>
            </a:r>
          </a:p>
        </p:txBody>
      </p:sp>
    </p:spTree>
    <p:extLst>
      <p:ext uri="{BB962C8B-B14F-4D97-AF65-F5344CB8AC3E}">
        <p14:creationId xmlns:p14="http://schemas.microsoft.com/office/powerpoint/2010/main" val="25766679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Cordones</a:t>
            </a:r>
          </a:p>
        </p:txBody>
      </p:sp>
      <p:sp>
        <p:nvSpPr>
          <p:cNvPr id="3" name="Content Placeholder 2"/>
          <p:cNvSpPr>
            <a:spLocks noGrp="1"/>
          </p:cNvSpPr>
          <p:nvPr>
            <p:ph idx="1"/>
          </p:nvPr>
        </p:nvSpPr>
        <p:spPr>
          <a:xfrm>
            <a:off x="406398" y="1322399"/>
            <a:ext cx="11465169" cy="4692040"/>
          </a:xfrm>
        </p:spPr>
        <p:txBody>
          <a:bodyPr>
            <a:normAutofit lnSpcReduction="10000"/>
          </a:bodyPr>
          <a:lstStyle/>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Los niños pequeños pueden resultar gravemente heridos o sufrir un enredo mortal si los cordones de la ropa exterior para la parte superior que llevan puesta se enganchan o atascan.</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La CPSC emitió directrices (1996) que posteriormente fueron adoptadas por la ASTM en 1997 (ASTM F1816-97)</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Carta de mayo de 2006 a la industria  </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Comisión determinó en 2011 que los cordones en la </a:t>
            </a:r>
            <a:r>
              <a:rPr lang="es-ES" sz="2400" b="0" i="0" strike="noStrike" cap="none" spc="0" baseline="0" dirty="0">
                <a:solidFill>
                  <a:srgbClr val="1A2857"/>
                </a:solidFill>
                <a:effectLst/>
                <a:latin typeface="Arial"/>
                <a:ea typeface="Arial"/>
                <a:cs typeface="Arial"/>
              </a:rPr>
              <a:t>ropa </a:t>
            </a:r>
            <a:r>
              <a:rPr lang="x-none" sz="2400" b="0" i="0" strike="noStrike" cap="none" spc="0" baseline="0" dirty="0">
                <a:solidFill>
                  <a:srgbClr val="1A2857"/>
                </a:solidFill>
                <a:effectLst/>
                <a:latin typeface="Arial"/>
                <a:ea typeface="Arial"/>
                <a:cs typeface="Arial"/>
              </a:rPr>
              <a:t>exterior para</a:t>
            </a:r>
            <a:r>
              <a:rPr lang="en-US" sz="2400" b="0" i="0" strike="noStrike" cap="none" spc="0" baseline="0" dirty="0">
                <a:solidFill>
                  <a:srgbClr val="1A2857"/>
                </a:solidFill>
                <a:effectLst/>
                <a:latin typeface="Arial"/>
                <a:ea typeface="Arial"/>
                <a:cs typeface="Arial"/>
              </a:rPr>
              <a:t> la parte superior para</a:t>
            </a:r>
            <a:r>
              <a:rPr lang="x-none" sz="2400" b="0" i="0" strike="noStrike" cap="none" spc="0" baseline="0" dirty="0">
                <a:solidFill>
                  <a:srgbClr val="1A2857"/>
                </a:solidFill>
                <a:effectLst/>
                <a:latin typeface="Arial"/>
                <a:ea typeface="Arial"/>
                <a:cs typeface="Arial"/>
              </a:rPr>
              <a:t> niños presentan un peligro sustancial de producto y emitió una </a:t>
            </a:r>
            <a:r>
              <a:rPr lang="en-US" sz="2400" b="0" i="0" strike="noStrike" cap="none" spc="0" baseline="0" dirty="0">
                <a:solidFill>
                  <a:srgbClr val="1A2857"/>
                </a:solidFill>
                <a:effectLst/>
                <a:latin typeface="Arial"/>
                <a:ea typeface="Arial"/>
                <a:cs typeface="Arial"/>
              </a:rPr>
              <a:t>regla</a:t>
            </a:r>
            <a:r>
              <a:rPr lang="x-none" sz="2400" b="0" i="0" strike="noStrike" cap="none" spc="0" baseline="0" dirty="0">
                <a:solidFill>
                  <a:srgbClr val="1A2857"/>
                </a:solidFill>
                <a:effectLst/>
                <a:latin typeface="Arial"/>
                <a:ea typeface="Arial"/>
                <a:cs typeface="Arial"/>
              </a:rPr>
              <a:t> en virtud del artículo 15(j) de la Ley para la Seguridad de </a:t>
            </a:r>
            <a:r>
              <a:rPr lang="en-US" sz="2400" b="0" i="0" strike="noStrike" cap="none" spc="0" baseline="0" dirty="0">
                <a:solidFill>
                  <a:srgbClr val="1A2857"/>
                </a:solidFill>
                <a:effectLst/>
                <a:latin typeface="Arial"/>
                <a:ea typeface="Arial"/>
                <a:cs typeface="Arial"/>
              </a:rPr>
              <a:t>los </a:t>
            </a:r>
            <a:r>
              <a:rPr lang="x-none" sz="2400" b="0" i="0" strike="noStrike" cap="none" spc="0" baseline="0" dirty="0">
                <a:solidFill>
                  <a:srgbClr val="1A2857"/>
                </a:solidFill>
                <a:effectLst/>
                <a:latin typeface="Arial"/>
                <a:ea typeface="Arial"/>
                <a:cs typeface="Arial"/>
              </a:rPr>
              <a:t>Productos de Consumo (CPSA, por sus siglas en inglés).</a:t>
            </a:r>
          </a:p>
          <a:p>
            <a:pPr marL="800100" lvl="1" indent="-342900">
              <a:buFont typeface="Wingdings" panose="05000000000000000000" pitchFamily="2" charset="2"/>
              <a:buChar char="Ø"/>
            </a:pPr>
            <a:r>
              <a:rPr lang="x-none" sz="2400" b="0" i="0" u="sng" strike="noStrike" cap="none" spc="0" baseline="0" dirty="0">
                <a:solidFill>
                  <a:srgbClr val="4C4C4C">
                    <a:alpha val="65098"/>
                  </a:srgbClr>
                </a:solidFill>
                <a:effectLst/>
                <a:uFill>
                  <a:solidFill>
                    <a:srgbClr val="4C4C4C">
                      <a:alpha val="65098"/>
                    </a:srgbClr>
                  </a:solidFill>
                </a:uFill>
                <a:latin typeface="Arial"/>
                <a:ea typeface="Arial"/>
                <a:cs typeface="Arial"/>
                <a:hlinkClick r:id="rId3" history="0"/>
              </a:rPr>
              <a:t>https://www.cpsc.gov/s3fs-public/pdfs/blk_media_drawstringrule.pdf</a:t>
            </a:r>
          </a:p>
        </p:txBody>
      </p:sp>
    </p:spTree>
    <p:extLst>
      <p:ext uri="{BB962C8B-B14F-4D97-AF65-F5344CB8AC3E}">
        <p14:creationId xmlns:p14="http://schemas.microsoft.com/office/powerpoint/2010/main" val="37899038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Cordones</a:t>
            </a:r>
          </a:p>
        </p:txBody>
      </p:sp>
      <p:sp>
        <p:nvSpPr>
          <p:cNvPr id="3" name="Content Placeholder 2"/>
          <p:cNvSpPr>
            <a:spLocks noGrp="1"/>
          </p:cNvSpPr>
          <p:nvPr>
            <p:ph idx="1"/>
          </p:nvPr>
        </p:nvSpPr>
        <p:spPr>
          <a:xfrm>
            <a:off x="406399" y="1312985"/>
            <a:ext cx="11465169" cy="4692040"/>
          </a:xfrm>
        </p:spPr>
        <p:txBody>
          <a:bodyPr>
            <a:normAutofit fontScale="92500"/>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Se aplica a los cordones en el cuello o la cintura en </a:t>
            </a:r>
            <a:r>
              <a:rPr lang="es-ES" sz="3000" b="0" i="0" u="sng" strike="noStrike" cap="none" spc="0" baseline="0" dirty="0">
                <a:solidFill>
                  <a:srgbClr val="4C4C4C"/>
                </a:solidFill>
                <a:effectLst/>
                <a:latin typeface="Arial"/>
                <a:ea typeface="Arial"/>
                <a:cs typeface="Arial"/>
              </a:rPr>
              <a:t>la ropa</a:t>
            </a:r>
            <a:r>
              <a:rPr lang="x-none" sz="3000" b="0" i="0" u="sng" strike="noStrike" cap="none" spc="0" baseline="0" dirty="0">
                <a:solidFill>
                  <a:srgbClr val="4C4C4C"/>
                </a:solidFill>
                <a:effectLst/>
                <a:latin typeface="Arial"/>
                <a:ea typeface="Arial"/>
                <a:cs typeface="Arial"/>
              </a:rPr>
              <a:t> </a:t>
            </a:r>
            <a:r>
              <a:rPr lang="x-none" sz="3000" b="0" i="0" u="sng" strike="noStrike" cap="none" spc="0" baseline="0" dirty="0">
                <a:solidFill>
                  <a:srgbClr val="4C4C4C"/>
                </a:solidFill>
                <a:effectLst/>
                <a:uFill>
                  <a:solidFill>
                    <a:srgbClr val="4C4C4C"/>
                  </a:solidFill>
                </a:uFill>
                <a:latin typeface="Arial"/>
                <a:ea typeface="Arial"/>
                <a:cs typeface="Arial"/>
              </a:rPr>
              <a:t>exterior que se ponen en la parte superior del cuerpo.</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Ropa generalmente destinada a ser usada por encima de otras prendas (por ejemplo, chaquetas, chalecos de esquí, anoraks y sudaderas).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Los lazos se consideran cordones y están sujetos a los requisitos.</a:t>
            </a:r>
          </a:p>
          <a:p>
            <a:pPr lvl="1"/>
            <a:endParaRPr lang="en-US" dirty="0">
              <a:solidFill>
                <a:srgbClr val="1A2857"/>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No se aplica 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Ropa interior, capas de ropa interior, pantalones, </a:t>
            </a:r>
            <a:r>
              <a:rPr lang="en-US" dirty="0">
                <a:solidFill>
                  <a:srgbClr val="1A2857"/>
                </a:solidFill>
                <a:latin typeface="Arial"/>
                <a:ea typeface="Arial"/>
                <a:cs typeface="Arial"/>
              </a:rPr>
              <a:t>pantalones cortos</a:t>
            </a:r>
            <a:r>
              <a:rPr lang="x-none" sz="2400" b="0" i="0" strike="noStrike" cap="none" spc="0" baseline="0" dirty="0">
                <a:solidFill>
                  <a:srgbClr val="1A2857"/>
                </a:solidFill>
                <a:effectLst/>
                <a:latin typeface="Arial"/>
                <a:ea typeface="Arial"/>
                <a:cs typeface="Arial"/>
              </a:rPr>
              <a:t>, trajes de baño, vestidos y faldas. Estos artículos no se consideran </a:t>
            </a:r>
            <a:r>
              <a:rPr lang="en-US" sz="2400" b="0" i="0" strike="noStrike" cap="none" spc="0" baseline="0" dirty="0">
                <a:solidFill>
                  <a:srgbClr val="1A2857"/>
                </a:solidFill>
                <a:effectLst/>
                <a:latin typeface="Arial"/>
                <a:ea typeface="Arial"/>
                <a:cs typeface="Arial"/>
              </a:rPr>
              <a:t>ropa </a:t>
            </a:r>
            <a:r>
              <a:rPr lang="x-none" sz="2400" b="0" i="0" strike="noStrike" cap="none" spc="0" baseline="0" dirty="0">
                <a:solidFill>
                  <a:srgbClr val="1A2857"/>
                </a:solidFill>
                <a:effectLst/>
                <a:latin typeface="Arial"/>
                <a:ea typeface="Arial"/>
                <a:cs typeface="Arial"/>
              </a:rPr>
              <a:t>exterior para la parte superior del cuerpo.</a:t>
            </a:r>
          </a:p>
          <a:p>
            <a:pPr lvl="1"/>
            <a:endParaRPr lang="en-US" dirty="0">
              <a:solidFill>
                <a:srgbClr val="1A2857"/>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Los cinturones no son cordones y no están sujetos a los requisit</a:t>
            </a:r>
            <a:r>
              <a:rPr lang="en-US" dirty="0">
                <a:solidFill>
                  <a:srgbClr val="4C4C4C"/>
                </a:solidFill>
                <a:latin typeface="Arial"/>
                <a:ea typeface="Arial"/>
                <a:cs typeface="Arial"/>
              </a:rPr>
              <a:t>o</a:t>
            </a:r>
            <a:r>
              <a:rPr lang="x-none" sz="3000" b="0" i="0" strike="noStrike" cap="none" spc="0" baseline="0" dirty="0">
                <a:solidFill>
                  <a:srgbClr val="4C4C4C"/>
                </a:solidFill>
                <a:effectLst/>
                <a:latin typeface="Arial"/>
                <a:ea typeface="Arial"/>
                <a:cs typeface="Arial"/>
              </a:rPr>
              <a:t>s</a:t>
            </a:r>
            <a:r>
              <a:rPr lang="en-US" sz="3000" b="0" i="0" strike="noStrike" cap="none" spc="0" baseline="0" dirty="0">
                <a:solidFill>
                  <a:srgbClr val="4C4C4C"/>
                </a:solidFill>
                <a:effectLst/>
                <a:latin typeface="Arial"/>
                <a:ea typeface="Arial"/>
                <a:cs typeface="Arial"/>
              </a:rPr>
              <a:t>.</a:t>
            </a:r>
            <a:r>
              <a:rPr lang="x-none" sz="3000" b="0" i="0" strike="noStrike" cap="none" spc="0" baseline="0" dirty="0">
                <a:solidFill>
                  <a:srgbClr val="FFFFFF"/>
                </a:solidFill>
                <a:effectLst/>
                <a:latin typeface="Arial"/>
                <a:ea typeface="Arial"/>
                <a:cs typeface="Arial"/>
              </a:rPr>
              <a:t>.</a:t>
            </a:r>
          </a:p>
        </p:txBody>
      </p:sp>
    </p:spTree>
    <p:extLst>
      <p:ext uri="{BB962C8B-B14F-4D97-AF65-F5344CB8AC3E}">
        <p14:creationId xmlns:p14="http://schemas.microsoft.com/office/powerpoint/2010/main" val="16653548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Cordones</a:t>
            </a:r>
          </a:p>
        </p:txBody>
      </p:sp>
      <p:sp>
        <p:nvSpPr>
          <p:cNvPr id="3" name="Content Placeholder 2"/>
          <p:cNvSpPr>
            <a:spLocks noGrp="1"/>
          </p:cNvSpPr>
          <p:nvPr>
            <p:ph idx="1"/>
          </p:nvPr>
        </p:nvSpPr>
        <p:spPr>
          <a:xfrm>
            <a:off x="406398" y="1332790"/>
            <a:ext cx="11465169" cy="4692040"/>
          </a:xfrm>
        </p:spPr>
        <p:txBody>
          <a:bodyPr>
            <a:normAutofit/>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Capucha y zona del cuello (tallas 2T a 12)</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No está</a:t>
            </a:r>
            <a:r>
              <a:rPr lang="en-US" sz="2400" b="0" i="0" strike="noStrike" cap="none" spc="0" baseline="0" dirty="0">
                <a:solidFill>
                  <a:srgbClr val="1A2857"/>
                </a:solidFill>
                <a:effectLst/>
                <a:latin typeface="Arial"/>
                <a:ea typeface="Arial"/>
                <a:cs typeface="Arial"/>
              </a:rPr>
              <a:t>n</a:t>
            </a:r>
            <a:r>
              <a:rPr lang="x-none" sz="2400" b="0" i="0" strike="noStrike" cap="none" spc="0" baseline="0" dirty="0">
                <a:solidFill>
                  <a:srgbClr val="1A2857"/>
                </a:solidFill>
                <a:effectLst/>
                <a:latin typeface="Arial"/>
                <a:ea typeface="Arial"/>
                <a:cs typeface="Arial"/>
              </a:rPr>
              <a:t> permitido</a:t>
            </a:r>
            <a:r>
              <a:rPr lang="en-US" sz="2400" b="0" i="0" strike="noStrike" cap="none" spc="0" baseline="0" dirty="0">
                <a:solidFill>
                  <a:srgbClr val="1A2857"/>
                </a:solidFill>
                <a:effectLst/>
                <a:latin typeface="Arial"/>
                <a:ea typeface="Arial"/>
                <a:cs typeface="Arial"/>
              </a:rPr>
              <a:t>s.</a:t>
            </a:r>
            <a:endParaRPr lang="x-none" sz="2400" b="0" i="0" strike="noStrike" cap="none" spc="0" baseline="0" dirty="0">
              <a:solidFill>
                <a:srgbClr val="1A2857"/>
              </a:solidFill>
              <a:effectLst/>
              <a:latin typeface="Arial"/>
              <a:ea typeface="Arial"/>
              <a:cs typeface="Aria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Use cierres alternativos, como broches, botones, velcro y elásticos.</a:t>
            </a:r>
          </a:p>
          <a:p>
            <a:pPr lvl="1"/>
            <a:endParaRPr lang="en-US" dirty="0">
              <a:solidFill>
                <a:srgbClr val="1A2857"/>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Cordones de cintura y </a:t>
            </a:r>
            <a:r>
              <a:rPr lang="en-US" sz="3000" b="0" i="0" strike="noStrike" cap="none" spc="0" baseline="0" dirty="0">
                <a:solidFill>
                  <a:srgbClr val="4C4C4C"/>
                </a:solidFill>
                <a:effectLst/>
                <a:latin typeface="Arial"/>
                <a:ea typeface="Arial"/>
                <a:cs typeface="Arial"/>
              </a:rPr>
              <a:t>en el borde inferior </a:t>
            </a:r>
            <a:r>
              <a:rPr lang="x-none" sz="3000" b="0" i="0" strike="noStrike" cap="none" spc="0" baseline="0" dirty="0">
                <a:solidFill>
                  <a:srgbClr val="4C4C4C"/>
                </a:solidFill>
                <a:effectLst/>
                <a:latin typeface="Arial"/>
                <a:ea typeface="Arial"/>
                <a:cs typeface="Arial"/>
              </a:rPr>
              <a:t>(tallas 2T a 16) </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Está</a:t>
            </a:r>
            <a:r>
              <a:rPr lang="en-US" sz="2400" b="0" i="0" strike="noStrike" cap="none" spc="0" baseline="0" dirty="0">
                <a:solidFill>
                  <a:srgbClr val="1A2857"/>
                </a:solidFill>
                <a:effectLst/>
                <a:latin typeface="Arial"/>
                <a:ea typeface="Arial"/>
                <a:cs typeface="Arial"/>
              </a:rPr>
              <a:t>n</a:t>
            </a:r>
            <a:r>
              <a:rPr lang="x-none" sz="2400" b="0" i="0" strike="noStrike" cap="none" spc="0" baseline="0" dirty="0">
                <a:solidFill>
                  <a:srgbClr val="1A2857"/>
                </a:solidFill>
                <a:effectLst/>
                <a:latin typeface="Arial"/>
                <a:ea typeface="Arial"/>
                <a:cs typeface="Arial"/>
              </a:rPr>
              <a:t> permitido, pero debe cumplir ciertos requisitos:</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Los cordones no deben extenderse más de 3 pulgadas</a:t>
            </a:r>
            <a:r>
              <a:rPr lang="es-ES" sz="2000" b="0" i="0" strike="noStrike" cap="none" spc="0" baseline="0" dirty="0">
                <a:solidFill>
                  <a:srgbClr val="1A2857"/>
                </a:solidFill>
                <a:effectLst/>
                <a:latin typeface="Arial"/>
                <a:ea typeface="Arial"/>
                <a:cs typeface="Arial"/>
              </a:rPr>
              <a:t> </a:t>
            </a:r>
            <a:r>
              <a:rPr lang="en-US" sz="2000" b="0" i="0" strike="noStrike" cap="none" spc="0" baseline="0" dirty="0">
                <a:solidFill>
                  <a:srgbClr val="1A2857"/>
                </a:solidFill>
                <a:effectLst/>
                <a:latin typeface="Arial"/>
                <a:ea typeface="Arial"/>
                <a:cs typeface="Arial"/>
              </a:rPr>
              <a:t>(7.62 cm)</a:t>
            </a:r>
            <a:r>
              <a:rPr lang="x-none" sz="2000" b="0" i="0" strike="noStrike" cap="none" spc="0" baseline="0" dirty="0">
                <a:solidFill>
                  <a:srgbClr val="1A2857"/>
                </a:solidFill>
                <a:effectLst/>
                <a:latin typeface="Arial"/>
                <a:ea typeface="Arial"/>
                <a:cs typeface="Arial"/>
              </a:rPr>
              <a:t> desde el canal del cordón cuando la prenda se extiende a su máximo ancho.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Los cordones continuos deben ser remachados o cosidos para evitar que el cordón sea extraído por su canal.</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Se prohíben </a:t>
            </a:r>
            <a:r>
              <a:rPr lang="en-US" sz="2000" b="0" i="0" strike="noStrike" cap="none" spc="0" baseline="0" dirty="0">
                <a:solidFill>
                  <a:srgbClr val="1A2857"/>
                </a:solidFill>
                <a:effectLst/>
                <a:latin typeface="Arial"/>
                <a:ea typeface="Arial"/>
                <a:cs typeface="Arial"/>
              </a:rPr>
              <a:t>los ajustadores de </a:t>
            </a:r>
            <a:r>
              <a:rPr lang="x-none" sz="2000" b="0" i="0" strike="noStrike" cap="none" spc="0" baseline="0" dirty="0">
                <a:solidFill>
                  <a:srgbClr val="1A2857"/>
                </a:solidFill>
                <a:effectLst/>
                <a:latin typeface="Arial"/>
                <a:ea typeface="Arial"/>
                <a:cs typeface="Arial"/>
              </a:rPr>
              <a:t>cordón, los nudos, </a:t>
            </a:r>
            <a:r>
              <a:rPr lang="en-US" sz="2000" b="0" i="0" strike="noStrike" cap="none" spc="0" baseline="0" dirty="0">
                <a:solidFill>
                  <a:srgbClr val="1A2857"/>
                </a:solidFill>
                <a:effectLst/>
                <a:latin typeface="Arial"/>
                <a:ea typeface="Arial"/>
                <a:cs typeface="Arial"/>
              </a:rPr>
              <a:t>los botones de palanca </a:t>
            </a:r>
            <a:r>
              <a:rPr lang="x-none" sz="2000" b="0" i="0" strike="noStrike" cap="none" spc="0" baseline="0" dirty="0">
                <a:solidFill>
                  <a:srgbClr val="1A2857"/>
                </a:solidFill>
                <a:effectLst/>
                <a:latin typeface="Arial"/>
                <a:ea typeface="Arial"/>
                <a:cs typeface="Arial"/>
              </a:rPr>
              <a:t>u otros accesorios en los extremos libres de los cordones (incluso en los cordones totalmente retráctiles).</a:t>
            </a:r>
          </a:p>
        </p:txBody>
      </p:sp>
    </p:spTree>
    <p:extLst>
      <p:ext uri="{BB962C8B-B14F-4D97-AF65-F5344CB8AC3E}">
        <p14:creationId xmlns:p14="http://schemas.microsoft.com/office/powerpoint/2010/main" val="28274603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icture1.png"/>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bwMode="auto">
          <a:xfrm>
            <a:off x="350438" y="601967"/>
            <a:ext cx="2857571" cy="283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1"/>
          </p:nvPr>
        </p:nvSpPr>
        <p:spPr>
          <a:xfrm>
            <a:off x="1600677" y="1361281"/>
            <a:ext cx="2951003" cy="642765"/>
          </a:xfrm>
        </p:spPr>
        <p:txBody>
          <a:bodyPr>
            <a:noAutofit/>
          </a:bodyPr>
          <a:lstStyle/>
          <a:p>
            <a:r>
              <a:rPr lang="x-none" sz="4000" b="0" i="0" strike="noStrike" cap="none" spc="0" baseline="0" dirty="0">
                <a:solidFill>
                  <a:srgbClr val="CF202F"/>
                </a:solidFill>
                <a:effectLst>
                  <a:outerShdw blurRad="38100" dist="38100" dir="2700000" algn="tl">
                    <a:srgbClr val="000000">
                      <a:alpha val="43137"/>
                    </a:srgbClr>
                  </a:outerShdw>
                </a:effectLst>
                <a:latin typeface="Georgia"/>
                <a:ea typeface="Georgia"/>
                <a:cs typeface="Georgia"/>
              </a:rPr>
              <a:t>$1 </a:t>
            </a:r>
            <a:r>
              <a:rPr lang="en-US" sz="4000" dirty="0">
                <a:effectLst>
                  <a:outerShdw blurRad="38100" dist="38100" dir="2700000" algn="tl">
                    <a:srgbClr val="000000">
                      <a:alpha val="43137"/>
                    </a:srgbClr>
                  </a:outerShdw>
                </a:effectLst>
                <a:latin typeface="Georgia"/>
                <a:ea typeface="Georgia"/>
                <a:cs typeface="Georgia"/>
              </a:rPr>
              <a:t>bill</a:t>
            </a:r>
            <a:r>
              <a:rPr lang="x-none" sz="4000" b="0" i="0" strike="noStrike" cap="none" spc="0" baseline="0" dirty="0">
                <a:solidFill>
                  <a:srgbClr val="CF202F"/>
                </a:solidFill>
                <a:effectLst>
                  <a:outerShdw blurRad="38100" dist="38100" dir="2700000" algn="tl">
                    <a:srgbClr val="000000">
                      <a:alpha val="43137"/>
                    </a:srgbClr>
                  </a:outerShdw>
                </a:effectLst>
                <a:latin typeface="Georgia"/>
                <a:ea typeface="Georgia"/>
                <a:cs typeface="Georgia"/>
              </a:rPr>
              <a:t>ón</a:t>
            </a:r>
          </a:p>
        </p:txBody>
      </p:sp>
      <p:sp>
        <p:nvSpPr>
          <p:cNvPr id="3" name="Text Placeholder 2"/>
          <p:cNvSpPr>
            <a:spLocks noGrp="1"/>
          </p:cNvSpPr>
          <p:nvPr>
            <p:ph type="body" sz="quarter" idx="12"/>
          </p:nvPr>
        </p:nvSpPr>
        <p:spPr>
          <a:xfrm>
            <a:off x="1472540" y="2004046"/>
            <a:ext cx="3318057" cy="2120914"/>
          </a:xfrm>
        </p:spPr>
        <p:txBody>
          <a:bodyPr>
            <a:normAutofit fontScale="55000" lnSpcReduction="20000"/>
          </a:bodyPr>
          <a:lstStyle/>
          <a:p>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Las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muertes,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las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lesiones y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los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daños a la propiedad derivados de incidentes con productos de consumo le cuestan a la nación más de un </a:t>
            </a:r>
            <a:r>
              <a:rPr lang="en-US"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billon </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de dólares anuales.</a:t>
            </a:r>
            <a:r>
              <a:rPr lang="x-none" sz="3600" b="1" i="0" strike="noStrike" cap="none" spc="0" baseline="30000" dirty="0">
                <a:solidFill>
                  <a:srgbClr val="83D4EF"/>
                </a:solidFill>
                <a:effectLst>
                  <a:outerShdw blurRad="38100" dist="38100" dir="2700000" algn="tl">
                    <a:srgbClr val="000000">
                      <a:alpha val="43137"/>
                    </a:srgbClr>
                  </a:outerShdw>
                </a:effectLst>
                <a:latin typeface="Arial"/>
                <a:ea typeface="Arial"/>
                <a:cs typeface="Arial"/>
              </a:rPr>
              <a:t>1</a:t>
            </a:r>
            <a:r>
              <a:rPr lang="x-none" sz="3600" b="1" i="0" strike="noStrike" cap="none" spc="0" baseline="0" dirty="0">
                <a:solidFill>
                  <a:srgbClr val="83D4EF"/>
                </a:solidFill>
                <a:effectLst>
                  <a:outerShdw blurRad="38100" dist="38100" dir="2700000" algn="tl">
                    <a:srgbClr val="000000">
                      <a:alpha val="43137"/>
                    </a:srgbClr>
                  </a:outerShdw>
                </a:effectLst>
                <a:latin typeface="Arial"/>
                <a:ea typeface="Arial"/>
                <a:cs typeface="Arial"/>
              </a:rPr>
              <a:t> </a:t>
            </a: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a:xfrm>
            <a:off x="4790598" y="345440"/>
            <a:ext cx="5684362" cy="3312161"/>
          </a:xfrm>
        </p:spPr>
        <p:txBody>
          <a:bodyPr>
            <a:normAutofit fontScale="97500" lnSpcReduction="10000"/>
          </a:bodyPr>
          <a:lstStyle/>
          <a:p>
            <a:r>
              <a:rPr lang="x-none" sz="3000" b="0" i="0" strike="noStrike" cap="none" spc="0" baseline="0" dirty="0">
                <a:solidFill>
                  <a:srgbClr val="1D2757">
                    <a:alpha val="65098"/>
                  </a:srgbClr>
                </a:solidFill>
                <a:effectLst>
                  <a:outerShdw blurRad="38100" dist="38100" dir="2700000" algn="tl">
                    <a:srgbClr val="000000">
                      <a:alpha val="43137"/>
                    </a:srgbClr>
                  </a:outerShdw>
                </a:effectLst>
                <a:latin typeface="Arial"/>
                <a:ea typeface="Arial"/>
                <a:cs typeface="Arial"/>
              </a:rPr>
              <a:t>La CPSC es una agencia del gobierno federal de los Estados Unidos encargada de proteger al público de los riesgos irrazonables de lesiones o muerte asociados al uso de productos de consumo bajo la jurisdicción de la agencia. </a:t>
            </a:r>
          </a:p>
        </p:txBody>
      </p:sp>
      <p:sp>
        <p:nvSpPr>
          <p:cNvPr id="5" name="Text Placeholder 3"/>
          <p:cNvSpPr txBox="1"/>
          <p:nvPr/>
        </p:nvSpPr>
        <p:spPr>
          <a:xfrm>
            <a:off x="213360" y="4514850"/>
            <a:ext cx="11684000" cy="2190750"/>
          </a:xfrm>
          <a:prstGeom prst="rect">
            <a:avLst/>
          </a:prstGeom>
        </p:spPr>
        <p:txBody>
          <a:bodyPr vert="horz" lIns="91440" tIns="45720" rIns="91440" bIns="45720" rtlCol="0">
            <a:noAutofit/>
          </a:bodyPr>
          <a:lstStyle>
            <a:lvl1pPr marL="0" indent="0" eaLnBrk="1" hangingPunct="1">
              <a:buClr>
                <a:schemeClr val="tx2"/>
              </a:buClr>
              <a:buFont typeface="Wingdings" panose="05000000000000000000"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anose="05000000000000000000"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anose="05000000000000000000"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anose="05000000000000000000"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anose="05000000000000000000"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La CPSC se dedica a proteger a los consumidores de los productos que </a:t>
            </a:r>
            <a:r>
              <a:rPr lang="es-ES"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presentan</a:t>
            </a:r>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 un riesgo de incendio, eléctrico, químico, biológico o mecánico.   </a:t>
            </a:r>
          </a:p>
          <a:p>
            <a:endParaRPr lang="en-US" sz="2000" kern="0" dirty="0">
              <a:effectLst>
                <a:outerShdw blurRad="38100" dist="38100" dir="2700000" algn="tl">
                  <a:srgbClr val="000000">
                    <a:alpha val="43137"/>
                  </a:srgbClr>
                </a:outerShdw>
              </a:effectLst>
            </a:endParaRPr>
          </a:p>
          <a:p>
            <a:r>
              <a:rPr lang="x-none" sz="2000" b="0" i="0" strike="noStrike" cap="none" spc="0" baseline="0" dirty="0">
                <a:solidFill>
                  <a:srgbClr val="FFFFFF">
                    <a:alpha val="65098"/>
                  </a:srgbClr>
                </a:solidFill>
                <a:effectLst>
                  <a:outerShdw blurRad="38100" dist="38100" dir="2700000" algn="tl">
                    <a:srgbClr val="000000">
                      <a:alpha val="43137"/>
                    </a:srgbClr>
                  </a:outerShdw>
                </a:effectLst>
                <a:latin typeface="Arial"/>
                <a:ea typeface="Arial"/>
                <a:cs typeface="Arial"/>
              </a:rPr>
              <a:t>La labor de la CPSC para mejorar la seguridad de los más de 15,000 tipos de productos de consumo que se encuentran en su jurisdicción -como juguetes, cunas, herramientas eléctricas, encendedores, textiles y productos químicos para el hogar- ha contribuido a reducir la tasa de muertes y lesiones relacionadas con los productos de consumo en los últimos 40 años.</a:t>
            </a:r>
          </a:p>
        </p:txBody>
      </p:sp>
      <p:cxnSp>
        <p:nvCxnSpPr>
          <p:cNvPr id="6" name="Straight Connector 5"/>
          <p:cNvCxnSpPr/>
          <p:nvPr/>
        </p:nvCxnSpPr>
        <p:spPr>
          <a:xfrm>
            <a:off x="350438" y="5247530"/>
            <a:ext cx="11475802"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8938092" y="3929219"/>
            <a:ext cx="2864171" cy="217387"/>
          </a:xfrm>
          <a:prstGeom prst="rect">
            <a:avLst/>
          </a:prstGeom>
          <a:noFill/>
        </p:spPr>
        <p:txBody>
          <a:bodyPr wrap="square" rtlCol="0">
            <a:spAutoFit/>
          </a:bodyPr>
          <a:lstStyle/>
          <a:p>
            <a:pPr defTabSz="685800"/>
            <a:r>
              <a:rPr lang="x-none" sz="825" b="0" i="0" strike="noStrike" cap="none" spc="0" baseline="30000" dirty="0">
                <a:solidFill>
                  <a:srgbClr val="000000"/>
                </a:solidFill>
                <a:effectLst/>
                <a:latin typeface="Calibri"/>
                <a:ea typeface="Calibri"/>
                <a:cs typeface="Calibri"/>
              </a:rPr>
              <a:t>1</a:t>
            </a:r>
            <a:r>
              <a:rPr lang="x-none" sz="825" b="0" i="0" strike="noStrike" cap="none" spc="0" baseline="0" dirty="0">
                <a:solidFill>
                  <a:srgbClr val="000000"/>
                </a:solidFill>
                <a:effectLst/>
                <a:latin typeface="Calibri"/>
                <a:ea typeface="Calibri"/>
                <a:cs typeface="Calibri"/>
              </a:rPr>
              <a:t>  https://www.cpsc.gov/s3fs-public/FY2019PBR.pdf</a:t>
            </a:r>
          </a:p>
        </p:txBody>
      </p:sp>
    </p:spTree>
    <p:extLst>
      <p:ext uri="{BB962C8B-B14F-4D97-AF65-F5344CB8AC3E}">
        <p14:creationId xmlns:p14="http://schemas.microsoft.com/office/powerpoint/2010/main" val="16316185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l="12520" t="30988" r="12367" b="9087"/>
          <a:stretch>
            <a:fillRect/>
          </a:stretch>
        </p:blipFill>
        <p:spPr bwMode="auto">
          <a:xfrm>
            <a:off x="1752600" y="1093382"/>
            <a:ext cx="8698734" cy="431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06399" y="240080"/>
            <a:ext cx="11465169" cy="947859"/>
          </a:xfrm>
        </p:spPr>
        <p:txBody>
          <a:bodyPr>
            <a:normAutofit/>
          </a:bodyPr>
          <a:lstStyle/>
          <a:p>
            <a:pPr algn="l"/>
            <a:r>
              <a:rPr lang="x-none" sz="3200" b="1" i="0" strike="noStrike" cap="none" spc="0" baseline="0">
                <a:solidFill>
                  <a:srgbClr val="2E74B5"/>
                </a:solidFill>
                <a:effectLst/>
                <a:latin typeface="Calibri Light"/>
                <a:ea typeface="Calibri Light"/>
                <a:cs typeface="Calibri Light"/>
              </a:rPr>
              <a:t>Cordones</a:t>
            </a:r>
          </a:p>
        </p:txBody>
      </p:sp>
      <p:sp>
        <p:nvSpPr>
          <p:cNvPr id="3" name="TextBox 2">
            <a:extLst>
              <a:ext uri="{FF2B5EF4-FFF2-40B4-BE49-F238E27FC236}">
                <a16:creationId xmlns:a16="http://schemas.microsoft.com/office/drawing/2014/main" id="{31566BCD-12E9-4C18-B176-4B8E2E3106F9}"/>
              </a:ext>
            </a:extLst>
          </p:cNvPr>
          <p:cNvSpPr txBox="1"/>
          <p:nvPr/>
        </p:nvSpPr>
        <p:spPr>
          <a:xfrm>
            <a:off x="1954479" y="5371011"/>
            <a:ext cx="8360229" cy="1169551"/>
          </a:xfrm>
          <a:prstGeom prst="rect">
            <a:avLst/>
          </a:prstGeom>
          <a:noFill/>
          <a:ln>
            <a:solidFill>
              <a:schemeClr val="tx1">
                <a:lumMod val="50000"/>
              </a:schemeClr>
            </a:solidFill>
          </a:ln>
        </p:spPr>
        <p:txBody>
          <a:bodyPr wrap="square" rtlCol="0">
            <a:spAutoFit/>
          </a:bodyPr>
          <a:lstStyle/>
          <a:p>
            <a:r>
              <a:rPr lang="es-ES" sz="1400" b="1" dirty="0">
                <a:solidFill>
                  <a:srgbClr val="4C4C4C"/>
                </a:solidFill>
              </a:rPr>
              <a:t>Peligro:</a:t>
            </a:r>
          </a:p>
          <a:p>
            <a:r>
              <a:rPr lang="es-ES" sz="1400" dirty="0">
                <a:solidFill>
                  <a:srgbClr val="4C4C4C"/>
                </a:solidFill>
              </a:rPr>
              <a:t>El chaleco que se vende con estos conjuntos tiene un medio cinturón falso cosido en las costuras laterales con un cierre de gancho y argolla en la cintura que podría engancharse o quedar atrapado en espacios pequeños o en las puertas de los vehículos, y representa un peligro de enredo. En febrero de 1996, la CPSC publicó directrices sobre los cordones en la ropa exterior superior para niños.</a:t>
            </a:r>
            <a:endParaRPr lang="es-419" sz="1400" dirty="0">
              <a:solidFill>
                <a:srgbClr val="4C4C4C"/>
              </a:solidFill>
            </a:endParaRPr>
          </a:p>
        </p:txBody>
      </p:sp>
    </p:spTree>
    <p:extLst>
      <p:ext uri="{BB962C8B-B14F-4D97-AF65-F5344CB8AC3E}">
        <p14:creationId xmlns:p14="http://schemas.microsoft.com/office/powerpoint/2010/main" val="19529893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374168" y="2823620"/>
            <a:ext cx="9062655" cy="1074434"/>
          </a:xfrm>
        </p:spPr>
        <p:txBody>
          <a:bodyPr>
            <a:noAutofit/>
          </a:bodyPr>
          <a:lstStyle/>
          <a:p>
            <a:pPr lvl="0" algn="l">
              <a:buClr>
                <a:srgbClr val="1D2757"/>
              </a:buClr>
            </a:pPr>
            <a:r>
              <a:rPr lang="x-none" sz="1800" b="0" i="0" strike="noStrike" cap="none" spc="0" baseline="0" dirty="0">
                <a:solidFill>
                  <a:srgbClr val="CF202F"/>
                </a:solidFill>
                <a:effectLst/>
                <a:latin typeface="Georgia"/>
                <a:ea typeface="Georgia"/>
                <a:cs typeface="Georgia"/>
              </a:rPr>
              <a:t>Certificación, Contenido de sustancias químicas, Etiquetas de rastreo, P</a:t>
            </a:r>
            <a:r>
              <a:rPr lang="en-US" sz="1800" b="0" i="0" strike="noStrike" cap="none" spc="0" baseline="0" dirty="0">
                <a:solidFill>
                  <a:srgbClr val="CF202F"/>
                </a:solidFill>
                <a:effectLst/>
                <a:latin typeface="Georgia"/>
                <a:ea typeface="Georgia"/>
                <a:cs typeface="Georgia"/>
              </a:rPr>
              <a:t>iezas </a:t>
            </a:r>
            <a:r>
              <a:rPr lang="x-none" sz="1800" b="0" i="0" strike="noStrike" cap="none" spc="0" baseline="0" dirty="0">
                <a:solidFill>
                  <a:srgbClr val="CF202F"/>
                </a:solidFill>
                <a:effectLst/>
                <a:latin typeface="Georgia"/>
                <a:ea typeface="Georgia"/>
                <a:cs typeface="Georgia"/>
              </a:rPr>
              <a:t>pequeñas </a:t>
            </a:r>
          </a:p>
          <a:p>
            <a:pPr algn="l"/>
            <a:r>
              <a:rPr lang="x-none" sz="4400" b="1" i="0" strike="noStrike" cap="none" spc="0" baseline="0" dirty="0">
                <a:solidFill>
                  <a:srgbClr val="1A2857"/>
                </a:solidFill>
                <a:effectLst/>
                <a:latin typeface="Arial"/>
                <a:ea typeface="Arial"/>
                <a:cs typeface="Arial"/>
              </a:rPr>
              <a:t>Otr</a:t>
            </a:r>
            <a:r>
              <a:rPr lang="en-US" sz="4400" b="1" i="0" strike="noStrike" cap="none" spc="0" baseline="0" dirty="0">
                <a:solidFill>
                  <a:srgbClr val="1A2857"/>
                </a:solidFill>
                <a:effectLst/>
                <a:latin typeface="Arial"/>
                <a:ea typeface="Arial"/>
                <a:cs typeface="Arial"/>
              </a:rPr>
              <a:t>o</a:t>
            </a:r>
            <a:r>
              <a:rPr lang="x-none" sz="4400" b="1" i="0" strike="noStrike" cap="none" spc="0" baseline="0" dirty="0">
                <a:solidFill>
                  <a:srgbClr val="1A2857"/>
                </a:solidFill>
                <a:effectLst/>
                <a:latin typeface="Arial"/>
                <a:ea typeface="Arial"/>
                <a:cs typeface="Arial"/>
              </a:rPr>
              <a:t>s </a:t>
            </a:r>
            <a:r>
              <a:rPr lang="es-ES" sz="4400" b="1" i="0" strike="noStrike" cap="none" spc="0" baseline="0" dirty="0">
                <a:solidFill>
                  <a:srgbClr val="1A2857"/>
                </a:solidFill>
                <a:effectLst/>
                <a:latin typeface="Arial"/>
                <a:ea typeface="Arial"/>
                <a:cs typeface="Arial"/>
              </a:rPr>
              <a:t>requerimientos</a:t>
            </a:r>
            <a:r>
              <a:rPr lang="x-none" sz="4400" b="1" i="0" strike="noStrike" cap="none" spc="0" baseline="0" dirty="0">
                <a:solidFill>
                  <a:srgbClr val="1A2857"/>
                </a:solidFill>
                <a:effectLst/>
                <a:latin typeface="Arial"/>
                <a:ea typeface="Arial"/>
                <a:cs typeface="Arial"/>
              </a:rPr>
              <a:t> de la CPSC</a:t>
            </a:r>
          </a:p>
        </p:txBody>
      </p:sp>
    </p:spTree>
    <p:extLst>
      <p:ext uri="{BB962C8B-B14F-4D97-AF65-F5344CB8AC3E}">
        <p14:creationId xmlns:p14="http://schemas.microsoft.com/office/powerpoint/2010/main" val="29886715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Certificación</a:t>
            </a:r>
          </a:p>
        </p:txBody>
      </p:sp>
      <p:sp>
        <p:nvSpPr>
          <p:cNvPr id="3" name="Content Placeholder 2"/>
          <p:cNvSpPr>
            <a:spLocks noGrp="1"/>
          </p:cNvSpPr>
          <p:nvPr>
            <p:ph idx="1"/>
          </p:nvPr>
        </p:nvSpPr>
        <p:spPr>
          <a:xfrm>
            <a:off x="406399" y="1312984"/>
            <a:ext cx="11465169" cy="5073301"/>
          </a:xfrm>
        </p:spPr>
        <p:txBody>
          <a:bodyPr>
            <a:noAutofit/>
          </a:bodyPr>
          <a:lstStyle/>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Producto para uso general</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Certificado de Conformidad General (GCC, por sus siglas en inglés)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No requiere pruebas por parte de </a:t>
            </a:r>
            <a:r>
              <a:rPr lang="es-ES" sz="2000" b="0" i="0" strike="noStrike" cap="none" spc="0" baseline="0" dirty="0">
                <a:solidFill>
                  <a:srgbClr val="1A2857"/>
                </a:solidFill>
                <a:effectLst/>
                <a:latin typeface="Arial"/>
                <a:ea typeface="Arial"/>
                <a:cs typeface="Arial"/>
              </a:rPr>
              <a:t>laboratorios independientes</a:t>
            </a:r>
            <a:endParaRPr lang="x-none" sz="2000" b="0" i="0" strike="noStrike" cap="none" spc="0" baseline="0" dirty="0">
              <a:solidFill>
                <a:srgbClr val="1A2857"/>
              </a:solidFill>
              <a:effectLst/>
              <a:latin typeface="Arial"/>
              <a:ea typeface="Arial"/>
              <a:cs typeface="Arial"/>
            </a:endParaRP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Se aplica a prendas de vestir para adultos</a:t>
            </a:r>
          </a:p>
          <a:p>
            <a:pPr lvl="1"/>
            <a:endParaRPr lang="en-US" sz="2000" dirty="0">
              <a:solidFill>
                <a:srgbClr val="1A2857"/>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Producto para niños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Certificado de Producto para Niños (CPC, por sus siglas en inglés)</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Requiere pruebas llevadas a cabo por un laboratorio independiente y aceptado por la CPSC para todas l</a:t>
            </a:r>
            <a:r>
              <a:rPr lang="en-US" sz="2000" b="0" i="0" strike="noStrike" cap="none" spc="0" baseline="0" dirty="0">
                <a:solidFill>
                  <a:srgbClr val="1A2857"/>
                </a:solidFill>
                <a:effectLst/>
                <a:latin typeface="Arial"/>
                <a:ea typeface="Arial"/>
                <a:cs typeface="Arial"/>
              </a:rPr>
              <a:t>os reglamentos</a:t>
            </a:r>
            <a:r>
              <a:rPr lang="x-none" sz="2000" b="0" i="0" strike="noStrike" cap="none" spc="0" baseline="0" dirty="0">
                <a:solidFill>
                  <a:srgbClr val="1A2857"/>
                </a:solidFill>
                <a:effectLst/>
                <a:latin typeface="Arial"/>
                <a:ea typeface="Arial"/>
                <a:cs typeface="Arial"/>
              </a:rPr>
              <a:t> a l</a:t>
            </a:r>
            <a:r>
              <a:rPr lang="en-US" sz="2000" b="0" i="0" strike="noStrike" cap="none" spc="0" baseline="0" dirty="0">
                <a:solidFill>
                  <a:srgbClr val="1A2857"/>
                </a:solidFill>
                <a:effectLst/>
                <a:latin typeface="Arial"/>
                <a:ea typeface="Arial"/>
                <a:cs typeface="Arial"/>
              </a:rPr>
              <a:t>o</a:t>
            </a:r>
            <a:r>
              <a:rPr lang="x-none" sz="2000" b="0" i="0" strike="noStrike" cap="none" spc="0" baseline="0" dirty="0">
                <a:solidFill>
                  <a:srgbClr val="1A2857"/>
                </a:solidFill>
                <a:effectLst/>
                <a:latin typeface="Arial"/>
                <a:ea typeface="Arial"/>
                <a:cs typeface="Arial"/>
              </a:rPr>
              <a:t>s que el producto está sujeto.</a:t>
            </a:r>
          </a:p>
          <a:p>
            <a:pPr marL="800100" lvl="1"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Se aplica a todas las prendas de vestir </a:t>
            </a:r>
            <a:r>
              <a:rPr lang="es-ES" sz="2000" dirty="0">
                <a:solidFill>
                  <a:srgbClr val="1A2857"/>
                </a:solidFill>
                <a:latin typeface="Arial"/>
                <a:ea typeface="Arial"/>
                <a:cs typeface="Arial"/>
              </a:rPr>
              <a:t>para </a:t>
            </a:r>
            <a:r>
              <a:rPr lang="x-none" sz="2000" b="0" i="0" strike="noStrike" cap="none" spc="0" baseline="0" dirty="0">
                <a:solidFill>
                  <a:srgbClr val="1A2857"/>
                </a:solidFill>
                <a:effectLst/>
                <a:latin typeface="Arial"/>
                <a:ea typeface="Arial"/>
                <a:cs typeface="Arial"/>
              </a:rPr>
              <a:t>niños</a:t>
            </a:r>
          </a:p>
          <a:p>
            <a:endParaRPr lang="en-US" sz="2000" i="1" dirty="0"/>
          </a:p>
          <a:p>
            <a:pPr algn="ct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Emitido por el fabricante (si es </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fabricado en los Estados Unidos</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o el impo</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r</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tador registrado. Un importador puede confiar en las pruebas realizadas por un fabricante para emitir un certificado siempre y cuando se ejerza la</a:t>
            </a:r>
            <a:r>
              <a:rPr lang="es-E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diligencia</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debida y se cumpla</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con</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todos los requ</a:t>
            </a:r>
            <a:r>
              <a:rPr lang="en-US"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erimientos</a:t>
            </a:r>
            <a:r>
              <a:rPr lang="x-none" sz="2200" b="0" i="1" strike="noStrike" cap="none" spc="0" baseline="0" dirty="0">
                <a:solidFill>
                  <a:srgbClr val="C00000"/>
                </a:solidFill>
                <a:effectLst>
                  <a:outerShdw blurRad="38100" dist="38100" dir="2700000" algn="tl">
                    <a:srgbClr val="000000">
                      <a:alpha val="43137"/>
                    </a:srgbClr>
                  </a:outerShdw>
                </a:effectLst>
                <a:latin typeface="Arial"/>
                <a:ea typeface="Arial"/>
                <a:cs typeface="Arial"/>
              </a:rPr>
              <a:t> de la CPSC.</a:t>
            </a:r>
          </a:p>
          <a:p>
            <a:endParaRPr lang="en-US" dirty="0">
              <a:solidFill>
                <a:schemeClr val="bg2"/>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4881591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258251"/>
            <a:ext cx="11465169" cy="947859"/>
          </a:xfrm>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Contenido de sustancias químicas</a:t>
            </a:r>
          </a:p>
        </p:txBody>
      </p:sp>
      <p:sp>
        <p:nvSpPr>
          <p:cNvPr id="3" name="Content Placeholder 2"/>
          <p:cNvSpPr>
            <a:spLocks noGrp="1"/>
          </p:cNvSpPr>
          <p:nvPr>
            <p:ph idx="1"/>
          </p:nvPr>
        </p:nvSpPr>
        <p:spPr>
          <a:xfrm>
            <a:off x="406399" y="1032956"/>
            <a:ext cx="11465169" cy="4942132"/>
          </a:xfrm>
        </p:spPr>
        <p:txBody>
          <a:bodyPr>
            <a:normAutofit fontScale="87500" lnSpcReduction="20000"/>
          </a:bodyPr>
          <a:lstStyle/>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Contenido de plomo (FHSA)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Productos principalmente diseñados para y destinados a niños de 12 años o menos </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los 100 ppm</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la ropa </a:t>
            </a:r>
            <a:r>
              <a:rPr lang="es-ES" sz="2400" b="0" i="0" strike="noStrike" cap="none" spc="0" baseline="0" dirty="0">
                <a:solidFill>
                  <a:srgbClr val="1A2857"/>
                </a:solidFill>
                <a:effectLst/>
                <a:latin typeface="Arial"/>
                <a:ea typeface="Arial"/>
                <a:cs typeface="Arial"/>
              </a:rPr>
              <a:t>para</a:t>
            </a:r>
            <a:r>
              <a:rPr lang="x-none" sz="2400" b="0" i="0" strike="noStrike" cap="none" spc="0" baseline="0" dirty="0">
                <a:solidFill>
                  <a:srgbClr val="1A2857"/>
                </a:solidFill>
                <a:effectLst/>
                <a:latin typeface="Arial"/>
                <a:ea typeface="Arial"/>
                <a:cs typeface="Arial"/>
              </a:rPr>
              <a:t> niños y a la ropa de dormir (cierres tipo zíper, botones, etc.)</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lvl="1"/>
            <a:endParaRPr lang="en-US" dirty="0">
              <a:solidFill>
                <a:srgbClr val="1A2857"/>
              </a:solidFill>
            </a:endParaRPr>
          </a:p>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Plomo en pintura y revestimientos superficiales (CPSA)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Productos principalmente diseñados para y destinados a niños de 12 años o menos y algunos muebles de uso general</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los 90 ppm</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la ropa para niños en general y a la ropa de dormir (estampados)</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lvl="1"/>
            <a:endParaRPr lang="en-US" dirty="0">
              <a:solidFill>
                <a:srgbClr val="1A2857"/>
              </a:solidFill>
            </a:endParaRPr>
          </a:p>
          <a:p>
            <a:pPr marL="457200" indent="-457200">
              <a:buFont typeface="Arial" panose="020B0604020202020204" pitchFamily="34" charset="0"/>
              <a:buChar char="•"/>
            </a:pPr>
            <a:r>
              <a:rPr lang="x-none" sz="3400" b="0" i="0" strike="noStrike" cap="none" spc="0" baseline="0" dirty="0">
                <a:solidFill>
                  <a:srgbClr val="4C4C4C"/>
                </a:solidFill>
                <a:effectLst/>
                <a:latin typeface="Arial"/>
                <a:ea typeface="Arial"/>
                <a:cs typeface="Arial"/>
              </a:rPr>
              <a:t>Contenido de ftalatos (CPSA)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Juguetes infantiles y </a:t>
            </a:r>
            <a:r>
              <a:rPr lang="x-none" sz="2400" b="0" i="1" strike="noStrike" cap="none" spc="0" baseline="0" dirty="0">
                <a:solidFill>
                  <a:srgbClr val="1A2857"/>
                </a:solidFill>
                <a:effectLst/>
                <a:latin typeface="Arial"/>
                <a:ea typeface="Arial"/>
                <a:cs typeface="Arial"/>
              </a:rPr>
              <a:t>artículos </a:t>
            </a:r>
            <a:r>
              <a:rPr lang="es-ES" sz="2400" b="0" i="1" strike="noStrike" cap="none" spc="0" baseline="0" dirty="0">
                <a:solidFill>
                  <a:srgbClr val="1A2857"/>
                </a:solidFill>
                <a:effectLst/>
                <a:latin typeface="Arial"/>
                <a:ea typeface="Arial"/>
                <a:cs typeface="Arial"/>
              </a:rPr>
              <a:t>de cuidado</a:t>
            </a:r>
            <a:r>
              <a:rPr lang="es-ES" sz="2400" b="0" i="1" strike="noStrike" cap="none" spc="0" dirty="0">
                <a:solidFill>
                  <a:srgbClr val="1A2857"/>
                </a:solidFill>
                <a:effectLst/>
                <a:latin typeface="Arial"/>
                <a:ea typeface="Arial"/>
                <a:cs typeface="Arial"/>
              </a:rPr>
              <a:t> infantil </a:t>
            </a:r>
            <a:r>
              <a:rPr lang="x-none" sz="2400" b="0" i="0" strike="noStrike" cap="none" spc="0" baseline="0" dirty="0">
                <a:solidFill>
                  <a:srgbClr val="1A2857"/>
                </a:solidFill>
                <a:effectLst/>
                <a:latin typeface="Arial"/>
                <a:ea typeface="Arial"/>
                <a:cs typeface="Arial"/>
              </a:rPr>
              <a:t>(productos utilizados para facilitar el sueño y la alimentación de los niños de 3 años o menores)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Solo ciertos ftalatos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 concentración no puede superar 0.1%</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Se aplica a ropa de dormir para niños y cierta indumentaria infantil (baberos)</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p:txBody>
      </p:sp>
      <p:sp>
        <p:nvSpPr>
          <p:cNvPr id="4" name="Rectangle 3"/>
          <p:cNvSpPr/>
          <p:nvPr/>
        </p:nvSpPr>
        <p:spPr>
          <a:xfrm>
            <a:off x="2101932" y="5810717"/>
            <a:ext cx="8538359" cy="823783"/>
          </a:xfrm>
          <a:prstGeom prst="rect">
            <a:avLst/>
          </a:prstGeom>
        </p:spPr>
        <p:txBody>
          <a:bodyPr wrap="square">
            <a:spAutoFit/>
          </a:bodyPr>
          <a:lstStyle/>
          <a:p>
            <a:pPr algn="ctr"/>
            <a:r>
              <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Requieren pruebas por parte de</a:t>
            </a:r>
            <a:r>
              <a:rPr lang="x-none" sz="20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 </a:t>
            </a:r>
            <a:r>
              <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un laboratorio independiente aceptado por la CPSC</a:t>
            </a:r>
            <a:r>
              <a:rPr lang="en-US"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rPr>
              <a:t>.</a:t>
            </a:r>
            <a:endParaRPr lang="x-none" sz="2400" b="0" i="1" strike="noStrike" cap="none" spc="0" baseline="0" dirty="0">
              <a:solidFill>
                <a:srgbClr val="C00000"/>
              </a:solidFill>
              <a:effectLst>
                <a:outerShdw blurRad="38100" dist="38100" dir="2700000" algn="tl">
                  <a:srgbClr val="000000">
                    <a:alpha val="43137"/>
                  </a:srgbClr>
                </a:outerShdw>
              </a:effectLst>
              <a:latin typeface="Calibri"/>
              <a:ea typeface="Calibri"/>
              <a:cs typeface="Calibri"/>
            </a:endParaRPr>
          </a:p>
        </p:txBody>
      </p:sp>
    </p:spTree>
    <p:extLst>
      <p:ext uri="{BB962C8B-B14F-4D97-AF65-F5344CB8AC3E}">
        <p14:creationId xmlns:p14="http://schemas.microsoft.com/office/powerpoint/2010/main" val="8027182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Contenido de sustancias químicas</a:t>
            </a:r>
          </a:p>
        </p:txBody>
      </p:sp>
      <p:sp>
        <p:nvSpPr>
          <p:cNvPr id="3" name="Content Placeholder 2"/>
          <p:cNvSpPr>
            <a:spLocks noGrp="1"/>
          </p:cNvSpPr>
          <p:nvPr>
            <p:ph idx="1"/>
          </p:nvPr>
        </p:nvSpPr>
        <p:spPr>
          <a:xfrm>
            <a:off x="406399" y="1312985"/>
            <a:ext cx="11465169" cy="4692040"/>
          </a:xfrm>
        </p:spPr>
        <p:txBody>
          <a:bodyPr>
            <a:normAutofit/>
          </a:bodyPr>
          <a:lstStyle/>
          <a:p>
            <a:r>
              <a:rPr lang="x-none" sz="3000" b="0" i="0" strike="noStrike" cap="none" spc="0" baseline="0" dirty="0">
                <a:solidFill>
                  <a:srgbClr val="4C4C4C"/>
                </a:solidFill>
                <a:effectLst/>
                <a:latin typeface="Arial"/>
                <a:ea typeface="Arial"/>
                <a:cs typeface="Arial"/>
              </a:rPr>
              <a:t>Determinaciones</a:t>
            </a:r>
          </a:p>
          <a:p>
            <a:endParaRPr lang="en-US" sz="1800" dirty="0">
              <a:solidFill>
                <a:srgbClr val="4C4C4C"/>
              </a:solidFill>
            </a:endParaRPr>
          </a:p>
          <a:p>
            <a:pPr marL="800100" lvl="1"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Plomo</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§1500.91: Ciertos materiales no superarán los límites del contenido de plomo.</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Te</a:t>
            </a:r>
            <a:r>
              <a:rPr lang="en-US" sz="2000" b="0" i="0" strike="noStrike" cap="none" spc="0" baseline="0" dirty="0">
                <a:solidFill>
                  <a:srgbClr val="1A2857"/>
                </a:solidFill>
                <a:effectLst/>
                <a:latin typeface="Arial"/>
                <a:ea typeface="Arial"/>
                <a:cs typeface="Arial"/>
              </a:rPr>
              <a:t>las</a:t>
            </a:r>
            <a:r>
              <a:rPr lang="x-none" sz="2000" b="0" i="0" strike="noStrike" cap="none" spc="0" baseline="0" dirty="0">
                <a:solidFill>
                  <a:srgbClr val="1A2857"/>
                </a:solidFill>
                <a:effectLst/>
                <a:latin typeface="Arial"/>
                <a:ea typeface="Arial"/>
                <a:cs typeface="Arial"/>
              </a:rPr>
              <a:t> hech</a:t>
            </a:r>
            <a:r>
              <a:rPr lang="en-US" sz="2000" b="0" i="0" strike="noStrike" cap="none" spc="0" baseline="0" dirty="0">
                <a:solidFill>
                  <a:srgbClr val="1A2857"/>
                </a:solidFill>
                <a:effectLst/>
                <a:latin typeface="Arial"/>
                <a:ea typeface="Arial"/>
                <a:cs typeface="Arial"/>
              </a:rPr>
              <a:t>a</a:t>
            </a:r>
            <a:r>
              <a:rPr lang="x-none" sz="2000" b="0" i="0" strike="noStrike" cap="none" spc="0" baseline="0">
                <a:solidFill>
                  <a:srgbClr val="1A2857"/>
                </a:solidFill>
                <a:effectLst/>
                <a:latin typeface="Arial"/>
                <a:ea typeface="Arial"/>
                <a:cs typeface="Arial"/>
              </a:rPr>
              <a:t>s </a:t>
            </a:r>
            <a:r>
              <a:rPr lang="x-none" sz="2000" b="0" i="0" strike="noStrike" cap="none" spc="0" baseline="0" dirty="0">
                <a:solidFill>
                  <a:srgbClr val="1A2857"/>
                </a:solidFill>
                <a:effectLst/>
                <a:latin typeface="Arial"/>
                <a:ea typeface="Arial"/>
                <a:cs typeface="Arial"/>
              </a:rPr>
              <a:t>de ciertos tipos de fibras, teñidos y sin teñir (incluyendo algunos estampados).</a:t>
            </a:r>
          </a:p>
          <a:p>
            <a:pPr lvl="2"/>
            <a:endParaRPr lang="en-US" dirty="0">
              <a:solidFill>
                <a:srgbClr val="1A2857"/>
              </a:solidFill>
            </a:endParaRPr>
          </a:p>
          <a:p>
            <a:pPr marL="800100" lvl="1"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Ftalatos</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§1308.2: Ciertos plásticos con aditivos específicos no rebasarán los límites de contenido de ftalatos especificados.</a:t>
            </a:r>
          </a:p>
          <a:p>
            <a:pPr marL="1257300" lvl="2" indent="-342900">
              <a:buFont typeface="Wingdings" panose="05000000000000000000" pitchFamily="2" charset="2"/>
              <a:buChar char="Ø"/>
            </a:pPr>
            <a:r>
              <a:rPr lang="x-none" sz="2000" b="0" i="0" strike="noStrike" cap="none" spc="0" baseline="0" dirty="0">
                <a:solidFill>
                  <a:srgbClr val="1A2857"/>
                </a:solidFill>
                <a:effectLst/>
                <a:latin typeface="Arial"/>
                <a:ea typeface="Arial"/>
                <a:cs typeface="Arial"/>
              </a:rPr>
              <a:t>Incluye polipropileno y polietileno. </a:t>
            </a:r>
          </a:p>
        </p:txBody>
      </p:sp>
    </p:spTree>
    <p:extLst>
      <p:ext uri="{BB962C8B-B14F-4D97-AF65-F5344CB8AC3E}">
        <p14:creationId xmlns:p14="http://schemas.microsoft.com/office/powerpoint/2010/main" val="4905208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200" b="1" i="0" strike="noStrike" cap="none" spc="0" baseline="0">
                <a:solidFill>
                  <a:srgbClr val="2E74B5"/>
                </a:solidFill>
                <a:effectLst/>
                <a:latin typeface="Calibri Light"/>
                <a:ea typeface="Calibri Light"/>
                <a:cs typeface="Calibri Light"/>
              </a:rPr>
              <a:t>Contenido de sustancias químicas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7552" y="1219201"/>
            <a:ext cx="8340153" cy="384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06B0339-E1E7-47D6-B83A-255C6C26AE1C}"/>
              </a:ext>
            </a:extLst>
          </p:cNvPr>
          <p:cNvSpPr txBox="1"/>
          <p:nvPr/>
        </p:nvSpPr>
        <p:spPr>
          <a:xfrm>
            <a:off x="1876301" y="4991845"/>
            <a:ext cx="8716488" cy="1200329"/>
          </a:xfrm>
          <a:prstGeom prst="rect">
            <a:avLst/>
          </a:prstGeom>
          <a:noFill/>
          <a:ln>
            <a:solidFill>
              <a:srgbClr val="4C4C4C"/>
            </a:solidFill>
          </a:ln>
        </p:spPr>
        <p:txBody>
          <a:bodyPr wrap="square" rtlCol="0">
            <a:spAutoFit/>
          </a:bodyPr>
          <a:lstStyle/>
          <a:p>
            <a:r>
              <a:rPr lang="es-ES" b="1" dirty="0">
                <a:solidFill>
                  <a:schemeClr val="tx2">
                    <a:lumMod val="50000"/>
                  </a:schemeClr>
                </a:solidFill>
              </a:rPr>
              <a:t>Peligro:</a:t>
            </a:r>
          </a:p>
          <a:p>
            <a:r>
              <a:rPr lang="es-ES" dirty="0">
                <a:solidFill>
                  <a:schemeClr val="tx2">
                    <a:lumMod val="50000"/>
                  </a:schemeClr>
                </a:solidFill>
              </a:rPr>
              <a:t>Las joyas y los elementos decorativos en este traje para niñas contienen altos niveles de plomo. El plomo es tóxico si es ingerido por niños pequeños y puede causar efectos adversos para la salud.</a:t>
            </a:r>
            <a:endParaRPr lang="es-419" dirty="0">
              <a:solidFill>
                <a:schemeClr val="tx2">
                  <a:lumMod val="50000"/>
                </a:schemeClr>
              </a:solidFill>
            </a:endParaRPr>
          </a:p>
        </p:txBody>
      </p:sp>
    </p:spTree>
    <p:extLst>
      <p:ext uri="{BB962C8B-B14F-4D97-AF65-F5344CB8AC3E}">
        <p14:creationId xmlns:p14="http://schemas.microsoft.com/office/powerpoint/2010/main" val="1045452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62" y="305751"/>
            <a:ext cx="11465169" cy="947859"/>
          </a:xfrm>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Etiquetas de rastreo</a:t>
            </a:r>
          </a:p>
        </p:txBody>
      </p:sp>
      <p:sp>
        <p:nvSpPr>
          <p:cNvPr id="3" name="Content Placeholder 2"/>
          <p:cNvSpPr>
            <a:spLocks noGrp="1"/>
          </p:cNvSpPr>
          <p:nvPr>
            <p:ph idx="1"/>
          </p:nvPr>
        </p:nvSpPr>
        <p:spPr>
          <a:xfrm>
            <a:off x="382649" y="1059544"/>
            <a:ext cx="6956302" cy="4692040"/>
          </a:xfrm>
        </p:spPr>
        <p:txBody>
          <a:bodyPr>
            <a:noAutofit/>
          </a:bodyPr>
          <a:lstStyle/>
          <a:p>
            <a:r>
              <a:rPr lang="x-none" sz="2400" b="0" i="0" strike="noStrike" cap="none" spc="0" baseline="0" dirty="0">
                <a:solidFill>
                  <a:srgbClr val="4C4C4C"/>
                </a:solidFill>
                <a:effectLst/>
                <a:latin typeface="Arial"/>
                <a:ea typeface="Arial"/>
                <a:cs typeface="Arial"/>
              </a:rPr>
              <a:t>En el caso de los productos principalmente diseñados para y destinados a niños de 12 años de edad o menos, se debe colocar una marca distintiva permanente (etiqueta de rastreo) que debe:</a:t>
            </a:r>
          </a:p>
          <a:p>
            <a:endParaRPr lang="en-US" sz="1600" dirty="0">
              <a:solidFill>
                <a:srgbClr val="4C4C4C"/>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Estar pegada al producto y a su </a:t>
            </a:r>
            <a:r>
              <a:rPr lang="es-ES" sz="2400" b="0" i="0" strike="noStrike" cap="none" spc="0" baseline="0" dirty="0">
                <a:solidFill>
                  <a:srgbClr val="4C4C4C"/>
                </a:solidFill>
                <a:effectLst/>
                <a:latin typeface="Arial"/>
                <a:ea typeface="Arial"/>
                <a:cs typeface="Arial"/>
              </a:rPr>
              <a:t>empaque</a:t>
            </a:r>
            <a:r>
              <a:rPr lang="x-none" sz="2400" b="0" i="0" strike="noStrike" cap="none" spc="0" baseline="0" dirty="0">
                <a:solidFill>
                  <a:srgbClr val="4C4C4C"/>
                </a:solidFill>
                <a:effectLst/>
                <a:latin typeface="Arial"/>
                <a:ea typeface="Arial"/>
                <a:cs typeface="Arial"/>
              </a:rPr>
              <a:t>, de forma visible y legible. </a:t>
            </a:r>
          </a:p>
          <a:p>
            <a:endParaRPr lang="en-US" sz="1600" dirty="0">
              <a:solidFill>
                <a:srgbClr val="4C4C4C"/>
              </a:solidFill>
            </a:endParaRPr>
          </a:p>
          <a:p>
            <a:pPr marL="342900" indent="-342900">
              <a:buFont typeface="Arial" panose="020B0604020202020204" pitchFamily="34" charset="0"/>
              <a:buChar char="•"/>
            </a:pPr>
            <a:r>
              <a:rPr lang="x-none" sz="2400" b="0" i="0" strike="noStrike" cap="none" spc="0" baseline="0" dirty="0">
                <a:solidFill>
                  <a:srgbClr val="4C4C4C"/>
                </a:solidFill>
                <a:effectLst/>
                <a:latin typeface="Arial"/>
                <a:ea typeface="Arial"/>
                <a:cs typeface="Arial"/>
              </a:rPr>
              <a:t>Proporcionar cierta información identificable:</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El nombre del fabricante o del etiquetador privado;</a:t>
            </a:r>
          </a:p>
          <a:p>
            <a:pPr marL="742950" lvl="1" indent="-285750">
              <a:buFont typeface="Wingdings" panose="05000000000000000000" pitchFamily="2" charset="2"/>
              <a:buChar char="Ø"/>
            </a:pPr>
            <a:r>
              <a:rPr lang="en-US" sz="1800" b="0" i="0" strike="noStrike" cap="none" spc="0" baseline="0" dirty="0">
                <a:solidFill>
                  <a:srgbClr val="1A2857"/>
                </a:solidFill>
                <a:effectLst/>
                <a:latin typeface="Arial"/>
                <a:ea typeface="Arial"/>
                <a:cs typeface="Arial"/>
              </a:rPr>
              <a:t>El lugar </a:t>
            </a:r>
            <a:r>
              <a:rPr lang="x-none" sz="1800" b="0" i="0" strike="noStrike" cap="none" spc="0" baseline="0" dirty="0">
                <a:solidFill>
                  <a:srgbClr val="1A2857"/>
                </a:solidFill>
                <a:effectLst/>
                <a:latin typeface="Arial"/>
                <a:ea typeface="Arial"/>
                <a:cs typeface="Arial"/>
              </a:rPr>
              <a:t>y </a:t>
            </a:r>
            <a:r>
              <a:rPr lang="en-US" sz="1800" b="0" i="0" strike="noStrike" cap="none" spc="0" baseline="0" dirty="0">
                <a:solidFill>
                  <a:srgbClr val="1A2857"/>
                </a:solidFill>
                <a:effectLst/>
                <a:latin typeface="Arial"/>
                <a:ea typeface="Arial"/>
                <a:cs typeface="Arial"/>
              </a:rPr>
              <a:t>la </a:t>
            </a:r>
            <a:r>
              <a:rPr lang="x-none" sz="1800" b="0" i="0" strike="noStrike" cap="none" spc="0" baseline="0" dirty="0">
                <a:solidFill>
                  <a:srgbClr val="1A2857"/>
                </a:solidFill>
                <a:effectLst/>
                <a:latin typeface="Arial"/>
                <a:ea typeface="Arial"/>
                <a:cs typeface="Arial"/>
              </a:rPr>
              <a:t>fecha de </a:t>
            </a:r>
            <a:r>
              <a:rPr lang="es-ES" sz="1800" b="0" i="0" strike="noStrike" cap="none" spc="0" baseline="0" dirty="0">
                <a:solidFill>
                  <a:srgbClr val="1A2857"/>
                </a:solidFill>
                <a:effectLst/>
                <a:latin typeface="Arial"/>
                <a:ea typeface="Arial"/>
                <a:cs typeface="Arial"/>
              </a:rPr>
              <a:t>fabricación</a:t>
            </a:r>
            <a:r>
              <a:rPr lang="x-none" sz="1800" b="0" i="0" strike="noStrike" cap="none" spc="0" baseline="0" dirty="0">
                <a:solidFill>
                  <a:srgbClr val="1A2857"/>
                </a:solidFill>
                <a:effectLst/>
                <a:latin typeface="Arial"/>
                <a:ea typeface="Arial"/>
                <a:cs typeface="Arial"/>
              </a:rPr>
              <a:t>;</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Información detallada sobre el proceso de </a:t>
            </a:r>
            <a:r>
              <a:rPr lang="es-ES" sz="1800" b="0" i="0" strike="noStrike" cap="none" spc="0" baseline="0" dirty="0">
                <a:solidFill>
                  <a:srgbClr val="1A2857"/>
                </a:solidFill>
                <a:effectLst/>
                <a:latin typeface="Arial"/>
                <a:ea typeface="Arial"/>
                <a:cs typeface="Arial"/>
              </a:rPr>
              <a:t>fabricación</a:t>
            </a:r>
            <a:r>
              <a:rPr lang="es-ES" sz="1800" b="0" i="0" strike="noStrike" cap="none" spc="0" dirty="0">
                <a:solidFill>
                  <a:srgbClr val="1A2857"/>
                </a:solidFill>
                <a:effectLst/>
                <a:latin typeface="Arial"/>
                <a:ea typeface="Arial"/>
                <a:cs typeface="Arial"/>
              </a:rPr>
              <a:t> </a:t>
            </a:r>
            <a:r>
              <a:rPr lang="x-none" sz="1800" b="0" i="0" strike="noStrike" cap="none" spc="0" baseline="0" dirty="0">
                <a:solidFill>
                  <a:srgbClr val="1A2857"/>
                </a:solidFill>
                <a:effectLst/>
                <a:latin typeface="Arial"/>
                <a:ea typeface="Arial"/>
                <a:cs typeface="Arial"/>
              </a:rPr>
              <a:t>(por ej., el número del lote, tirada o modelo), u otras características de identificación; y</a:t>
            </a:r>
          </a:p>
          <a:p>
            <a:pPr marL="742950" lvl="1" indent="-285750">
              <a:buFont typeface="Wingdings" panose="05000000000000000000" pitchFamily="2" charset="2"/>
              <a:buChar char="Ø"/>
            </a:pPr>
            <a:r>
              <a:rPr lang="x-none" sz="1800" b="0" i="0" strike="noStrike" cap="none" spc="0" baseline="0" dirty="0">
                <a:solidFill>
                  <a:srgbClr val="1A2857"/>
                </a:solidFill>
                <a:effectLst/>
                <a:latin typeface="Arial"/>
                <a:ea typeface="Arial"/>
                <a:cs typeface="Arial"/>
              </a:rPr>
              <a:t>Cualquier otra información que </a:t>
            </a:r>
            <a:r>
              <a:rPr lang="en-US" sz="1800" b="0" i="0" strike="noStrike" cap="none" spc="0" baseline="0" dirty="0">
                <a:solidFill>
                  <a:srgbClr val="1A2857"/>
                </a:solidFill>
                <a:effectLst/>
                <a:latin typeface="Arial"/>
                <a:ea typeface="Arial"/>
                <a:cs typeface="Arial"/>
              </a:rPr>
              <a:t>permita establecer</a:t>
            </a:r>
            <a:r>
              <a:rPr lang="x-none" sz="1800" b="0" i="0" strike="noStrike" cap="none" spc="0" baseline="0" dirty="0">
                <a:solidFill>
                  <a:srgbClr val="1A2857"/>
                </a:solidFill>
                <a:effectLst/>
                <a:latin typeface="Arial"/>
                <a:ea typeface="Arial"/>
                <a:cs typeface="Arial"/>
              </a:rPr>
              <a:t> </a:t>
            </a:r>
            <a:r>
              <a:rPr lang="es-ES" sz="1800" b="0" i="0" strike="noStrike" cap="none" spc="0" baseline="0" dirty="0">
                <a:solidFill>
                  <a:srgbClr val="1A2857"/>
                </a:solidFill>
                <a:effectLst/>
                <a:latin typeface="Arial"/>
                <a:ea typeface="Arial"/>
                <a:cs typeface="Arial"/>
              </a:rPr>
              <a:t>el origen</a:t>
            </a:r>
            <a:r>
              <a:rPr lang="es-ES" sz="1800" b="0" i="0" strike="noStrike" cap="none" spc="0" dirty="0">
                <a:solidFill>
                  <a:srgbClr val="1A2857"/>
                </a:solidFill>
                <a:effectLst/>
                <a:latin typeface="Arial"/>
                <a:ea typeface="Arial"/>
                <a:cs typeface="Arial"/>
              </a:rPr>
              <a:t> </a:t>
            </a:r>
            <a:r>
              <a:rPr lang="x-none" sz="1800" b="0" i="0" strike="noStrike" cap="none" spc="0" baseline="0" dirty="0">
                <a:solidFill>
                  <a:srgbClr val="1A2857"/>
                </a:solidFill>
                <a:effectLst/>
                <a:latin typeface="Arial"/>
                <a:ea typeface="Arial"/>
                <a:cs typeface="Arial"/>
              </a:rPr>
              <a:t>específic</a:t>
            </a:r>
            <a:r>
              <a:rPr lang="en-US" sz="1800" b="0" i="0" strike="noStrike" cap="none" spc="0" baseline="0" dirty="0">
                <a:solidFill>
                  <a:srgbClr val="1A2857"/>
                </a:solidFill>
                <a:effectLst/>
                <a:latin typeface="Arial"/>
                <a:ea typeface="Arial"/>
                <a:cs typeface="Arial"/>
              </a:rPr>
              <a:t>o</a:t>
            </a:r>
            <a:r>
              <a:rPr lang="x-none" sz="1800" b="0" i="0" strike="noStrike" cap="none" spc="0" baseline="0" dirty="0">
                <a:solidFill>
                  <a:srgbClr val="1A2857"/>
                </a:solidFill>
                <a:effectLst/>
                <a:latin typeface="Arial"/>
                <a:ea typeface="Arial"/>
                <a:cs typeface="Arial"/>
              </a:rPr>
              <a:t> del producto.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2817" y="1616706"/>
            <a:ext cx="3691092" cy="38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0991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P</a:t>
            </a:r>
            <a:r>
              <a:rPr lang="en-US" sz="3600" b="1" i="0" strike="noStrike" cap="none" spc="0" baseline="0" dirty="0">
                <a:solidFill>
                  <a:srgbClr val="2E74B5"/>
                </a:solidFill>
                <a:effectLst/>
                <a:latin typeface="Calibri Light"/>
                <a:ea typeface="Calibri Light"/>
                <a:cs typeface="Calibri Light"/>
              </a:rPr>
              <a:t>iezas</a:t>
            </a:r>
            <a:r>
              <a:rPr lang="x-none" sz="3600" b="1" i="0" strike="noStrike" cap="none" spc="0" baseline="0" dirty="0">
                <a:solidFill>
                  <a:srgbClr val="2E74B5"/>
                </a:solidFill>
                <a:effectLst/>
                <a:latin typeface="Calibri Light"/>
                <a:ea typeface="Calibri Light"/>
                <a:cs typeface="Calibri Light"/>
              </a:rPr>
              <a:t> pequeñas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Destinada a</a:t>
            </a:r>
            <a:r>
              <a:rPr lang="x-none" sz="3000" b="0" i="0" strike="noStrike" cap="none" spc="0" baseline="0" dirty="0">
                <a:solidFill>
                  <a:srgbClr val="4C4C4C"/>
                </a:solidFill>
                <a:effectLst/>
                <a:latin typeface="Arial"/>
                <a:ea typeface="Arial"/>
                <a:cs typeface="Arial"/>
              </a:rPr>
              <a:t> prevenir las muertes y lesiones de los niños por atragantamiento</a:t>
            </a:r>
          </a:p>
          <a:p>
            <a:endParaRPr lang="en-US" sz="2400" dirty="0">
              <a:solidFill>
                <a:srgbClr val="4C4C4C"/>
              </a:solidFill>
            </a:endParaRPr>
          </a:p>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Productos concebidos para</a:t>
            </a:r>
            <a:r>
              <a:rPr lang="x-none" sz="3000" b="0" i="0" strike="noStrike" cap="none" spc="0" baseline="0" dirty="0">
                <a:solidFill>
                  <a:srgbClr val="4C4C4C"/>
                </a:solidFill>
                <a:effectLst/>
                <a:latin typeface="Arial"/>
                <a:ea typeface="Arial"/>
                <a:cs typeface="Arial"/>
              </a:rPr>
              <a:t> niños menores de 3 años</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Ropa y accesorios infantiles</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Las telas y los botones están exentos de los reglamentos de piezas pequeñas y de los requ</a:t>
            </a:r>
            <a:r>
              <a:rPr lang="en-US" sz="2400" b="0" i="0" strike="noStrike" cap="none" spc="0" baseline="0" dirty="0">
                <a:solidFill>
                  <a:srgbClr val="1A2857"/>
                </a:solidFill>
                <a:effectLst/>
                <a:latin typeface="Arial"/>
                <a:ea typeface="Arial"/>
                <a:cs typeface="Arial"/>
              </a:rPr>
              <a:t>erimientos</a:t>
            </a:r>
            <a:r>
              <a:rPr lang="x-none" sz="2400" b="0" i="0" strike="noStrike" cap="none" spc="0" baseline="0" dirty="0">
                <a:solidFill>
                  <a:srgbClr val="1A2857"/>
                </a:solidFill>
                <a:effectLst/>
                <a:latin typeface="Arial"/>
                <a:ea typeface="Arial"/>
                <a:cs typeface="Arial"/>
              </a:rPr>
              <a:t> de prueba</a:t>
            </a:r>
            <a:r>
              <a:rPr lang="en-US" sz="2400" b="0" i="0" strike="noStrike" cap="none" spc="0" baseline="0" dirty="0">
                <a:solidFill>
                  <a:srgbClr val="1A2857"/>
                </a:solidFill>
                <a:effectLst/>
                <a:latin typeface="Arial"/>
                <a:ea typeface="Arial"/>
                <a:cs typeface="Arial"/>
              </a:rPr>
              <a:t>.</a:t>
            </a:r>
            <a:endParaRPr lang="x-none" sz="2400" b="0" i="0" strike="noStrike" cap="none" spc="0" baseline="0" dirty="0">
              <a:solidFill>
                <a:srgbClr val="1A2857"/>
              </a:solidFill>
              <a:effectLst/>
              <a:latin typeface="Arial"/>
              <a:ea typeface="Arial"/>
              <a:cs typeface="Arial"/>
            </a:endParaRP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 1501.3(d)</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Si los botones no son seguros debido a una construcción deficiente, pueden </a:t>
            </a:r>
            <a:r>
              <a:rPr lang="es-ES" sz="2000" b="0" i="0" strike="noStrike" cap="none" spc="0" baseline="0" dirty="0">
                <a:solidFill>
                  <a:srgbClr val="1A2857"/>
                </a:solidFill>
                <a:effectLst/>
                <a:latin typeface="Arial"/>
                <a:ea typeface="Arial"/>
                <a:cs typeface="Arial"/>
              </a:rPr>
              <a:t>presentar</a:t>
            </a:r>
            <a:r>
              <a:rPr lang="x-none" sz="2000" b="0" i="0" strike="noStrike" cap="none" spc="0" baseline="0" dirty="0">
                <a:solidFill>
                  <a:srgbClr val="1A2857"/>
                </a:solidFill>
                <a:effectLst/>
                <a:latin typeface="Arial"/>
                <a:ea typeface="Arial"/>
                <a:cs typeface="Arial"/>
              </a:rPr>
              <a:t> un riesgo sustancial </a:t>
            </a:r>
            <a:r>
              <a:rPr lang="en-US" sz="2000" b="0" i="0" strike="noStrike" cap="none" spc="0" baseline="0" dirty="0">
                <a:solidFill>
                  <a:srgbClr val="1A2857"/>
                </a:solidFill>
                <a:effectLst/>
                <a:latin typeface="Arial"/>
                <a:ea typeface="Arial"/>
                <a:cs typeface="Arial"/>
              </a:rPr>
              <a:t>d</a:t>
            </a:r>
            <a:r>
              <a:rPr lang="x-none" sz="2000" b="0" i="0" strike="noStrike" cap="none" spc="0" baseline="0" dirty="0">
                <a:solidFill>
                  <a:srgbClr val="1A2857"/>
                </a:solidFill>
                <a:effectLst/>
                <a:latin typeface="Arial"/>
                <a:ea typeface="Arial"/>
                <a:cs typeface="Arial"/>
              </a:rPr>
              <a:t>el producto y </a:t>
            </a:r>
            <a:r>
              <a:rPr lang="en-US" sz="2000" b="0" i="0" strike="noStrike" cap="none" spc="0" baseline="0" dirty="0">
                <a:solidFill>
                  <a:srgbClr val="1A2857"/>
                </a:solidFill>
                <a:effectLst/>
                <a:latin typeface="Arial"/>
                <a:ea typeface="Arial"/>
                <a:cs typeface="Arial"/>
              </a:rPr>
              <a:t>se debe </a:t>
            </a:r>
            <a:r>
              <a:rPr lang="x-none" sz="2000" b="0" i="0" strike="noStrike" cap="none" spc="0" baseline="0" dirty="0">
                <a:solidFill>
                  <a:srgbClr val="1A2857"/>
                </a:solidFill>
                <a:effectLst/>
                <a:latin typeface="Arial"/>
                <a:ea typeface="Arial"/>
                <a:cs typeface="Arial"/>
              </a:rPr>
              <a:t>comunica</a:t>
            </a:r>
            <a:r>
              <a:rPr lang="en-US" sz="2000" b="0" i="0" strike="noStrike" cap="none" spc="0" baseline="0" dirty="0">
                <a:solidFill>
                  <a:srgbClr val="1A2857"/>
                </a:solidFill>
                <a:effectLst/>
                <a:latin typeface="Arial"/>
                <a:ea typeface="Arial"/>
                <a:cs typeface="Arial"/>
              </a:rPr>
              <a:t>r</a:t>
            </a:r>
            <a:r>
              <a:rPr lang="x-none" sz="2000" b="0" i="0" strike="noStrike" cap="none" spc="0" baseline="0" dirty="0">
                <a:solidFill>
                  <a:srgbClr val="1A2857"/>
                </a:solidFill>
                <a:effectLst/>
                <a:latin typeface="Arial"/>
                <a:ea typeface="Arial"/>
                <a:cs typeface="Arial"/>
              </a:rPr>
              <a:t> a la CPSC</a:t>
            </a:r>
            <a:r>
              <a:rPr lang="en-US" sz="2000" b="0" i="0" strike="noStrike" cap="none" spc="0" baseline="0" dirty="0">
                <a:solidFill>
                  <a:srgbClr val="1A2857"/>
                </a:solidFill>
                <a:effectLst/>
                <a:latin typeface="Arial"/>
                <a:ea typeface="Arial"/>
                <a:cs typeface="Arial"/>
              </a:rPr>
              <a:t>.</a:t>
            </a:r>
            <a:endParaRPr lang="x-none" sz="2000" b="0" i="0" strike="noStrike" cap="none" spc="0" baseline="0" dirty="0">
              <a:solidFill>
                <a:srgbClr val="1A2857"/>
              </a:solidFill>
              <a:effectLst/>
              <a:latin typeface="Arial"/>
              <a:ea typeface="Arial"/>
              <a:cs typeface="Arial"/>
            </a:endParaRPr>
          </a:p>
          <a:p>
            <a:endParaRPr lang="en-US" dirty="0"/>
          </a:p>
          <a:p>
            <a:endParaRPr lang="en-US" dirty="0"/>
          </a:p>
        </p:txBody>
      </p:sp>
    </p:spTree>
    <p:extLst>
      <p:ext uri="{BB962C8B-B14F-4D97-AF65-F5344CB8AC3E}">
        <p14:creationId xmlns:p14="http://schemas.microsoft.com/office/powerpoint/2010/main" val="10091138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419" sz="3600" dirty="0"/>
              <a:t>Piezas pequeñas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49709" y="1223963"/>
            <a:ext cx="716518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114161BD-E23A-4E3D-9B22-F2A0888E808A}"/>
              </a:ext>
            </a:extLst>
          </p:cNvPr>
          <p:cNvSpPr txBox="1"/>
          <p:nvPr/>
        </p:nvSpPr>
        <p:spPr>
          <a:xfrm>
            <a:off x="1080655" y="4957763"/>
            <a:ext cx="9844644" cy="923330"/>
          </a:xfrm>
          <a:prstGeom prst="rect">
            <a:avLst/>
          </a:prstGeom>
          <a:noFill/>
          <a:ln>
            <a:solidFill>
              <a:schemeClr val="tx1"/>
            </a:solidFill>
          </a:ln>
        </p:spPr>
        <p:txBody>
          <a:bodyPr wrap="square" rtlCol="0">
            <a:spAutoFit/>
          </a:bodyPr>
          <a:lstStyle/>
          <a:p>
            <a:r>
              <a:rPr lang="es-ES" b="1" dirty="0">
                <a:solidFill>
                  <a:schemeClr val="tx2">
                    <a:lumMod val="50000"/>
                  </a:schemeClr>
                </a:solidFill>
              </a:rPr>
              <a:t>Peligro: </a:t>
            </a:r>
          </a:p>
          <a:p>
            <a:r>
              <a:rPr lang="es-ES" dirty="0">
                <a:solidFill>
                  <a:schemeClr val="tx2">
                    <a:lumMod val="50000"/>
                  </a:schemeClr>
                </a:solidFill>
              </a:rPr>
              <a:t>Los broches de las prendas de una sola pieza pueden desprenderse, lo que presenta un peligro de atragantamiento para los niños pequeños.</a:t>
            </a:r>
            <a:endParaRPr lang="es-419" dirty="0">
              <a:solidFill>
                <a:schemeClr val="tx2">
                  <a:lumMod val="50000"/>
                </a:schemeClr>
              </a:solidFill>
            </a:endParaRPr>
          </a:p>
        </p:txBody>
      </p:sp>
    </p:spTree>
    <p:extLst>
      <p:ext uri="{BB962C8B-B14F-4D97-AF65-F5344CB8AC3E}">
        <p14:creationId xmlns:p14="http://schemas.microsoft.com/office/powerpoint/2010/main" val="37028283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06385" y="2618855"/>
            <a:ext cx="10509315" cy="981595"/>
          </a:xfrm>
        </p:spPr>
        <p:txBody>
          <a:bodyPr>
            <a:noAutofit/>
          </a:bodyPr>
          <a:lstStyle/>
          <a:p>
            <a:pPr lvl="0" algn="l">
              <a:buClr>
                <a:srgbClr val="1D2757"/>
              </a:buClr>
            </a:pPr>
            <a:r>
              <a:rPr lang="en-US" sz="2400" b="0" dirty="0">
                <a:solidFill>
                  <a:srgbClr val="CF202F"/>
                </a:solidFill>
                <a:latin typeface="Georgia"/>
                <a:ea typeface="Georgia"/>
                <a:cs typeface="Georgia"/>
              </a:rPr>
              <a:t>Ropa</a:t>
            </a:r>
            <a:r>
              <a:rPr lang="x-none" sz="2400" b="0" i="0" strike="noStrike" cap="none" spc="0" baseline="0" dirty="0">
                <a:solidFill>
                  <a:srgbClr val="CF202F"/>
                </a:solidFill>
                <a:effectLst/>
                <a:latin typeface="Georgia"/>
                <a:ea typeface="Georgia"/>
                <a:cs typeface="Georgia"/>
              </a:rPr>
              <a:t> para adultos y niños</a:t>
            </a:r>
          </a:p>
          <a:p>
            <a:pPr algn="l"/>
            <a:r>
              <a:rPr lang="x-none" sz="3600" b="1" i="0" strike="noStrike" cap="none" spc="0" baseline="0" dirty="0">
                <a:solidFill>
                  <a:srgbClr val="1A2857"/>
                </a:solidFill>
                <a:effectLst/>
                <a:latin typeface="Arial"/>
                <a:ea typeface="Arial"/>
                <a:cs typeface="Arial"/>
              </a:rPr>
              <a:t>Resumen de los req</a:t>
            </a:r>
            <a:r>
              <a:rPr lang="en-US" sz="3600" b="1" i="0" strike="noStrike" cap="none" spc="0" baseline="0" dirty="0">
                <a:solidFill>
                  <a:srgbClr val="1A2857"/>
                </a:solidFill>
                <a:effectLst/>
                <a:latin typeface="Arial"/>
                <a:ea typeface="Arial"/>
                <a:cs typeface="Arial"/>
              </a:rPr>
              <a:t>uerimientos</a:t>
            </a:r>
            <a:r>
              <a:rPr lang="x-none" sz="3600" b="1" i="0" strike="noStrike" cap="none" spc="0" baseline="0" dirty="0">
                <a:solidFill>
                  <a:srgbClr val="1A2857"/>
                </a:solidFill>
                <a:effectLst/>
                <a:latin typeface="Arial"/>
                <a:ea typeface="Arial"/>
                <a:cs typeface="Arial"/>
              </a:rPr>
              <a:t> de la CPSC</a:t>
            </a:r>
            <a:r>
              <a:rPr lang="en-US" sz="3600" b="1" i="0" strike="noStrike" cap="none" spc="0" baseline="0" dirty="0">
                <a:solidFill>
                  <a:srgbClr val="1A2857"/>
                </a:solidFill>
                <a:effectLst/>
                <a:latin typeface="Arial"/>
                <a:ea typeface="Arial"/>
                <a:cs typeface="Arial"/>
              </a:rPr>
              <a:t> para</a:t>
            </a:r>
            <a:r>
              <a:rPr lang="x-none" sz="3600" b="1" i="0" strike="noStrike" cap="none" spc="0" baseline="0" dirty="0">
                <a:solidFill>
                  <a:srgbClr val="1A2857"/>
                </a:solidFill>
                <a:effectLst/>
                <a:latin typeface="Arial"/>
                <a:ea typeface="Arial"/>
                <a:cs typeface="Arial"/>
              </a:rPr>
              <a:t> prendas de vestir</a:t>
            </a:r>
          </a:p>
        </p:txBody>
      </p:sp>
    </p:spTree>
    <p:extLst>
      <p:ext uri="{BB962C8B-B14F-4D97-AF65-F5344CB8AC3E}">
        <p14:creationId xmlns:p14="http://schemas.microsoft.com/office/powerpoint/2010/main" val="416951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x-none" sz="3200" b="1" i="0" strike="noStrike" cap="none" spc="0" baseline="0" dirty="0">
                <a:solidFill>
                  <a:srgbClr val="4C4C4C"/>
                </a:solidFill>
                <a:effectLst/>
                <a:latin typeface="Calibri Light"/>
                <a:ea typeface="Calibri Light"/>
                <a:cs typeface="Calibri Light"/>
              </a:rPr>
              <a:t>Las diapositivas utilizadas en este podcast no constituyen una declaración exhaustiva de los requ</a:t>
            </a:r>
            <a:r>
              <a:rPr lang="en-US" sz="3200" b="1" i="0" strike="noStrike" cap="none" spc="0" baseline="0" dirty="0">
                <a:solidFill>
                  <a:srgbClr val="4C4C4C"/>
                </a:solidFill>
                <a:effectLst/>
                <a:latin typeface="Calibri Light"/>
                <a:ea typeface="Calibri Light"/>
                <a:cs typeface="Calibri Light"/>
              </a:rPr>
              <a:t>erimientos</a:t>
            </a:r>
            <a:r>
              <a:rPr lang="x-none" sz="3200" b="1" i="0" strike="noStrike" cap="none" spc="0" baseline="0" dirty="0">
                <a:solidFill>
                  <a:srgbClr val="4C4C4C"/>
                </a:solidFill>
                <a:effectLst/>
                <a:latin typeface="Calibri Light"/>
                <a:ea typeface="Calibri Light"/>
                <a:cs typeface="Calibri Light"/>
              </a:rPr>
              <a:t> legales o de la política</a:t>
            </a:r>
            <a:r>
              <a:rPr lang="en-US" sz="3200" b="1" i="0" strike="noStrike" cap="none" spc="0" baseline="0" dirty="0">
                <a:solidFill>
                  <a:srgbClr val="4C4C4C"/>
                </a:solidFill>
                <a:effectLst/>
                <a:latin typeface="Calibri Light"/>
                <a:ea typeface="Calibri Light"/>
                <a:cs typeface="Calibri Light"/>
              </a:rPr>
              <a:t>,</a:t>
            </a:r>
            <a:r>
              <a:rPr lang="x-none" sz="3200" b="1" i="0" strike="noStrike" cap="none" spc="0" baseline="0" dirty="0">
                <a:solidFill>
                  <a:srgbClr val="4C4C4C"/>
                </a:solidFill>
                <a:effectLst/>
                <a:latin typeface="Calibri Light"/>
                <a:ea typeface="Calibri Light"/>
                <a:cs typeface="Calibri Light"/>
              </a:rPr>
              <a:t> y no deben utilizarse con ese fin. </a:t>
            </a:r>
            <a:r>
              <a:rPr lang="en-US" sz="3200" b="1" i="0" strike="noStrike" cap="none" spc="0" baseline="0" dirty="0">
                <a:solidFill>
                  <a:srgbClr val="4C4C4C"/>
                </a:solidFill>
                <a:effectLst/>
                <a:latin typeface="Calibri Light"/>
                <a:ea typeface="Calibri Light"/>
                <a:cs typeface="Calibri Light"/>
              </a:rPr>
              <a:t> Adem</a:t>
            </a:r>
            <a:r>
              <a:rPr lang="es-ES" sz="3200" dirty="0">
                <a:solidFill>
                  <a:srgbClr val="4C4C4C"/>
                </a:solidFill>
                <a:latin typeface="Calibri Light"/>
                <a:ea typeface="Calibri Light"/>
                <a:cs typeface="Calibri Light"/>
              </a:rPr>
              <a:t>ás, con el paso del tiempo</a:t>
            </a:r>
            <a:r>
              <a:rPr lang="es-ES" sz="3200">
                <a:solidFill>
                  <a:srgbClr val="4C4C4C"/>
                </a:solidFill>
                <a:latin typeface="Calibri Light"/>
                <a:ea typeface="Calibri Light"/>
                <a:cs typeface="Calibri Light"/>
              </a:rPr>
              <a:t>, podrían </a:t>
            </a:r>
            <a:r>
              <a:rPr lang="es-ES" sz="3200" dirty="0">
                <a:solidFill>
                  <a:srgbClr val="4C4C4C"/>
                </a:solidFill>
                <a:latin typeface="Calibri Light"/>
                <a:ea typeface="Calibri Light"/>
                <a:cs typeface="Calibri Light"/>
              </a:rPr>
              <a:t>no reflejar la información más reciente. </a:t>
            </a:r>
            <a:r>
              <a:rPr lang="x-none" sz="3200" b="1" i="0" strike="noStrike" cap="none" spc="0" baseline="0" dirty="0">
                <a:solidFill>
                  <a:srgbClr val="4C4C4C"/>
                </a:solidFill>
                <a:effectLst/>
                <a:latin typeface="Calibri Light"/>
                <a:ea typeface="Calibri Light"/>
                <a:cs typeface="Calibri Light"/>
              </a:rPr>
              <a:t>Debe consultar las versiones oficiales de los estatutos y reglamentos de los EE.UU., así como la orientación publicada por la CPSC cuando tome decisiones que puedan afectar la seguridad y </a:t>
            </a:r>
            <a:r>
              <a:rPr lang="en-US" sz="3200" dirty="0">
                <a:solidFill>
                  <a:srgbClr val="4C4C4C"/>
                </a:solidFill>
                <a:latin typeface="Calibri Light"/>
                <a:ea typeface="Calibri Light"/>
                <a:cs typeface="Calibri Light"/>
              </a:rPr>
              <a:t>la </a:t>
            </a:r>
            <a:r>
              <a:rPr lang="en-US" sz="3200" b="1" i="0" strike="noStrike" cap="none" spc="0" baseline="0" dirty="0" err="1">
                <a:solidFill>
                  <a:srgbClr val="4C4C4C"/>
                </a:solidFill>
                <a:effectLst/>
                <a:latin typeface="Calibri Light"/>
                <a:ea typeface="Calibri Light"/>
                <a:cs typeface="Calibri Light"/>
              </a:rPr>
              <a:t>conformidad</a:t>
            </a:r>
            <a:r>
              <a:rPr lang="en-US" sz="3200" b="1" i="0" strike="noStrike" cap="none" spc="0" baseline="0" dirty="0">
                <a:solidFill>
                  <a:srgbClr val="4C4C4C"/>
                </a:solidFill>
                <a:effectLst/>
                <a:latin typeface="Calibri Light"/>
                <a:ea typeface="Calibri Light"/>
                <a:cs typeface="Calibri Light"/>
              </a:rPr>
              <a:t> </a:t>
            </a:r>
            <a:r>
              <a:rPr lang="x-none" sz="3200" b="1" i="0" strike="noStrike" cap="none" spc="0" baseline="0" dirty="0">
                <a:solidFill>
                  <a:srgbClr val="4C4C4C"/>
                </a:solidFill>
                <a:effectLst/>
                <a:latin typeface="Calibri Light"/>
                <a:ea typeface="Calibri Light"/>
                <a:cs typeface="Calibri Light"/>
              </a:rPr>
              <a:t>de los productos que se introducen en el ámbito comercial de los EE.UU. </a:t>
            </a:r>
            <a:r>
              <a:rPr lang="en-US" sz="3200" b="1" i="0" strike="noStrike" cap="none" spc="0" baseline="0" dirty="0">
                <a:solidFill>
                  <a:srgbClr val="4C4C4C"/>
                </a:solidFill>
                <a:effectLst/>
                <a:latin typeface="Calibri Light"/>
                <a:ea typeface="Calibri Light"/>
                <a:cs typeface="Calibri Light"/>
              </a:rPr>
              <a:t> Al final</a:t>
            </a:r>
            <a:r>
              <a:rPr lang="en-US" sz="3200" b="1" i="0" strike="noStrike" cap="none" spc="0" dirty="0">
                <a:solidFill>
                  <a:srgbClr val="4C4C4C"/>
                </a:solidFill>
                <a:effectLst/>
                <a:latin typeface="Calibri Light"/>
                <a:ea typeface="Calibri Light"/>
                <a:cs typeface="Calibri Light"/>
              </a:rPr>
              <a:t> de </a:t>
            </a:r>
            <a:r>
              <a:rPr lang="x-none" sz="3200" b="1" i="0" strike="noStrike" cap="none" spc="0" baseline="0" dirty="0">
                <a:solidFill>
                  <a:srgbClr val="4C4C4C"/>
                </a:solidFill>
                <a:effectLst/>
                <a:latin typeface="Calibri Light"/>
                <a:ea typeface="Calibri Light"/>
                <a:cs typeface="Calibri Light"/>
              </a:rPr>
              <a:t>la presentación</a:t>
            </a:r>
            <a:r>
              <a:rPr lang="en-US" sz="3200" b="1" i="0" strike="noStrike" cap="none" spc="0" baseline="0" dirty="0">
                <a:solidFill>
                  <a:srgbClr val="4C4C4C"/>
                </a:solidFill>
                <a:effectLst/>
                <a:latin typeface="Calibri Light"/>
                <a:ea typeface="Calibri Light"/>
                <a:cs typeface="Calibri Light"/>
              </a:rPr>
              <a:t> se incluyen las referencias</a:t>
            </a:r>
            <a:r>
              <a:rPr lang="x-none" sz="3200" b="1" i="0" strike="noStrike" cap="none" spc="0" baseline="0" dirty="0">
                <a:solidFill>
                  <a:srgbClr val="4C4C4C"/>
                </a:solidFill>
                <a:effectLst/>
                <a:latin typeface="Calibri Light"/>
                <a:ea typeface="Calibri Light"/>
                <a:cs typeface="Calibri Light"/>
              </a:rPr>
              <a:t>.</a:t>
            </a:r>
          </a:p>
          <a:p>
            <a:endParaRPr lang="en-US" dirty="0"/>
          </a:p>
        </p:txBody>
      </p:sp>
    </p:spTree>
    <p:extLst>
      <p:ext uri="{BB962C8B-B14F-4D97-AF65-F5344CB8AC3E}">
        <p14:creationId xmlns:p14="http://schemas.microsoft.com/office/powerpoint/2010/main" val="18114492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i="0" strike="noStrike" cap="none" spc="0" baseline="0" dirty="0">
                <a:solidFill>
                  <a:srgbClr val="2E74B5"/>
                </a:solidFill>
                <a:effectLst/>
                <a:latin typeface="Calibri Light"/>
                <a:ea typeface="Calibri Light"/>
                <a:cs typeface="Calibri Light"/>
              </a:rPr>
              <a:t>Ropa</a:t>
            </a:r>
            <a:r>
              <a:rPr lang="x-none" sz="3600" b="1" i="0" strike="noStrike" cap="none" spc="0" baseline="0" dirty="0">
                <a:solidFill>
                  <a:srgbClr val="2E74B5"/>
                </a:solidFill>
                <a:effectLst/>
                <a:latin typeface="Calibri Light"/>
                <a:ea typeface="Calibri Light"/>
                <a:cs typeface="Calibri Light"/>
              </a:rPr>
              <a:t> para adultos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GCC</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Debe cumplir con los requ</a:t>
            </a:r>
            <a:r>
              <a:rPr lang="en-US" sz="3000" b="0" i="0" strike="noStrike" cap="none" spc="0" baseline="0" dirty="0">
                <a:solidFill>
                  <a:srgbClr val="4C4C4C"/>
                </a:solidFill>
                <a:effectLst/>
                <a:latin typeface="Arial"/>
                <a:ea typeface="Arial"/>
                <a:cs typeface="Arial"/>
              </a:rPr>
              <a:t>erimientos</a:t>
            </a:r>
            <a:r>
              <a:rPr lang="x-none" sz="3000" b="0" i="0" strike="noStrike" cap="none" spc="0" baseline="0" dirty="0">
                <a:solidFill>
                  <a:srgbClr val="4C4C4C"/>
                </a:solidFill>
                <a:effectLst/>
                <a:latin typeface="Arial"/>
                <a:ea typeface="Arial"/>
                <a:cs typeface="Arial"/>
              </a:rPr>
              <a:t> relativos a l</a:t>
            </a:r>
            <a:r>
              <a:rPr lang="en-U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s telas (o </a:t>
            </a:r>
            <a:r>
              <a:rPr lang="es-ES" sz="3000" b="0" i="0" strike="noStrike" cap="none" spc="0" baseline="0" dirty="0">
                <a:solidFill>
                  <a:srgbClr val="4C4C4C"/>
                </a:solidFill>
                <a:effectLst/>
                <a:latin typeface="Arial"/>
                <a:ea typeface="Arial"/>
                <a:cs typeface="Arial"/>
              </a:rPr>
              <a:t>pel</a:t>
            </a:r>
            <a:r>
              <a:rPr lang="es-ES" dirty="0">
                <a:solidFill>
                  <a:srgbClr val="4C4C4C"/>
                </a:solidFill>
                <a:latin typeface="Arial"/>
                <a:ea typeface="Arial"/>
                <a:cs typeface="Arial"/>
              </a:rPr>
              <a:t>ículas</a:t>
            </a:r>
            <a:r>
              <a:rPr lang="x-none" sz="3000" b="0" i="0" strike="noStrike" cap="none" spc="0" baseline="0" dirty="0">
                <a:solidFill>
                  <a:srgbClr val="4C4C4C"/>
                </a:solidFill>
                <a:effectLst/>
                <a:latin typeface="Arial"/>
                <a:ea typeface="Arial"/>
                <a:cs typeface="Arial"/>
              </a:rPr>
              <a:t> plástic</a:t>
            </a:r>
            <a:r>
              <a:rPr lang="es-E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s de vinilo) para prendas de vestir.</a:t>
            </a:r>
          </a:p>
          <a:p>
            <a:endParaRPr lang="en-US" sz="2400"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Política de aplicación</a:t>
            </a:r>
            <a:r>
              <a:rPr lang="en-US" sz="3000" b="0" i="0" strike="noStrike" cap="none" spc="0" baseline="0" dirty="0">
                <a:solidFill>
                  <a:srgbClr val="4C4C4C"/>
                </a:solidFill>
                <a:effectLst/>
                <a:latin typeface="Arial"/>
                <a:ea typeface="Arial"/>
                <a:cs typeface="Arial"/>
              </a:rPr>
              <a:t> del reglamento</a:t>
            </a:r>
            <a:r>
              <a:rPr lang="x-none" sz="3000" b="0" i="0" strike="noStrike" cap="none" spc="0" baseline="0" dirty="0">
                <a:solidFill>
                  <a:srgbClr val="4C4C4C"/>
                </a:solidFill>
                <a:effectLst/>
                <a:latin typeface="Arial"/>
                <a:ea typeface="Arial"/>
                <a:cs typeface="Arial"/>
              </a:rPr>
              <a:t> (marzo de 2016)</a:t>
            </a:r>
          </a:p>
          <a:p>
            <a:endParaRPr lang="en-US" sz="1200" dirty="0">
              <a:solidFill>
                <a:srgbClr val="4C4C4C"/>
              </a:solidFil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Las prendas de vestir para adultos exentas de pruebas no requieren la emisión de un GCC.</a:t>
            </a:r>
          </a:p>
          <a:p>
            <a:pPr marL="800100" lvl="1" indent="-342900">
              <a:buFont typeface="Wingdings" panose="05000000000000000000" pitchFamily="2" charset="2"/>
              <a:buChar char="Ø"/>
            </a:pPr>
            <a:r>
              <a:rPr lang="x-none" sz="2400" b="0" i="0" strike="noStrike" cap="none" spc="0" baseline="0" dirty="0">
                <a:solidFill>
                  <a:srgbClr val="4C4C4C"/>
                </a:solidFill>
                <a:effectLst/>
                <a:latin typeface="Arial"/>
                <a:ea typeface="Arial"/>
                <a:cs typeface="Arial"/>
                <a:hlinkClick r:id="rId3" history="0"/>
              </a:rPr>
              <a:t>https://www.cpsc.gov/s3fs-public/StatementofPolicyEnforcmentDiscretionRegardingGeneralConformityAdultWearingApparelExemptfromTesting.pdf</a:t>
            </a:r>
            <a:r>
              <a:rPr lang="x-none" sz="2400" b="0" i="0" strike="noStrike" cap="none" spc="0" baseline="0" dirty="0">
                <a:solidFill>
                  <a:srgbClr val="4C4C4C"/>
                </a:solidFill>
                <a:effectLst/>
                <a:latin typeface="Arial"/>
                <a:ea typeface="Arial"/>
                <a:cs typeface="Arial"/>
              </a:rPr>
              <a:t> </a:t>
            </a:r>
          </a:p>
        </p:txBody>
      </p:sp>
    </p:spTree>
    <p:extLst>
      <p:ext uri="{BB962C8B-B14F-4D97-AF65-F5344CB8AC3E}">
        <p14:creationId xmlns:p14="http://schemas.microsoft.com/office/powerpoint/2010/main" val="11592603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latin typeface="Calibri Light"/>
                <a:ea typeface="Calibri Light"/>
                <a:cs typeface="Calibri Light"/>
              </a:rPr>
              <a:t>Ropa</a:t>
            </a:r>
            <a:r>
              <a:rPr lang="x-none" sz="3600" b="1" i="0" strike="noStrike" cap="none" spc="0" baseline="0" dirty="0">
                <a:solidFill>
                  <a:srgbClr val="2E74B5"/>
                </a:solidFill>
                <a:effectLst/>
                <a:latin typeface="Calibri Light"/>
                <a:ea typeface="Calibri Light"/>
                <a:cs typeface="Calibri Light"/>
              </a:rPr>
              <a:t> para niños</a:t>
            </a:r>
          </a:p>
        </p:txBody>
      </p:sp>
      <p:sp>
        <p:nvSpPr>
          <p:cNvPr id="3" name="Content Placeholder 2"/>
          <p:cNvSpPr>
            <a:spLocks noGrp="1"/>
          </p:cNvSpPr>
          <p:nvPr>
            <p:ph idx="1"/>
          </p:nvPr>
        </p:nvSpPr>
        <p:spPr>
          <a:xfrm>
            <a:off x="406398" y="1343181"/>
            <a:ext cx="11465169" cy="4692040"/>
          </a:xfrm>
        </p:spPr>
        <p:txBody>
          <a:bodyPr>
            <a:normAutofit fontScale="82500" lnSpcReduction="20000"/>
          </a:bodyPr>
          <a:lstStyle/>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CPC y pruebas realizadas por un laboratorio independiente aceptado por la CPSC</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Telas (o </a:t>
            </a:r>
            <a:r>
              <a:rPr lang="en-US" sz="3000" b="0" i="0" strike="noStrike" cap="none" spc="0" baseline="0" dirty="0">
                <a:solidFill>
                  <a:srgbClr val="4C4C4C"/>
                </a:solidFill>
                <a:effectLst/>
                <a:latin typeface="Arial"/>
                <a:ea typeface="Arial"/>
                <a:cs typeface="Arial"/>
              </a:rPr>
              <a:t>pel</a:t>
            </a:r>
            <a:r>
              <a:rPr lang="es-ES" sz="3000" b="0" i="0" strike="noStrike" cap="none" spc="0" baseline="0" dirty="0">
                <a:solidFill>
                  <a:srgbClr val="4C4C4C"/>
                </a:solidFill>
                <a:effectLst/>
                <a:latin typeface="Arial"/>
                <a:ea typeface="Arial"/>
                <a:cs typeface="Arial"/>
              </a:rPr>
              <a:t>ículas </a:t>
            </a:r>
            <a:r>
              <a:rPr lang="x-none" sz="3000" b="0" i="0" strike="noStrike" cap="none" spc="0" baseline="0" dirty="0">
                <a:solidFill>
                  <a:srgbClr val="4C4C4C"/>
                </a:solidFill>
                <a:effectLst/>
                <a:latin typeface="Arial"/>
                <a:ea typeface="Arial"/>
                <a:cs typeface="Arial"/>
              </a:rPr>
              <a:t>plástic</a:t>
            </a:r>
            <a:r>
              <a:rPr lang="es-ES" sz="3000" b="0" i="0" strike="noStrike" cap="none" spc="0" baseline="0" dirty="0">
                <a:solidFill>
                  <a:srgbClr val="4C4C4C"/>
                </a:solidFill>
                <a:effectLst/>
                <a:latin typeface="Arial"/>
                <a:ea typeface="Arial"/>
                <a:cs typeface="Arial"/>
              </a:rPr>
              <a:t>a</a:t>
            </a:r>
            <a:r>
              <a:rPr lang="x-none" sz="3000" b="0" i="0" strike="noStrike" cap="none" spc="0" baseline="0" dirty="0">
                <a:solidFill>
                  <a:srgbClr val="4C4C4C"/>
                </a:solidFill>
                <a:effectLst/>
                <a:latin typeface="Arial"/>
                <a:ea typeface="Arial"/>
                <a:cs typeface="Arial"/>
              </a:rPr>
              <a:t>s de vinilo) para prendas de vestir  </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Contenido de plomo (zíperes, botones)</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Contenido de p</a:t>
            </a:r>
            <a:r>
              <a:rPr lang="en-US" sz="3000" b="0" i="0" strike="noStrike" cap="none" spc="0" baseline="0" dirty="0">
                <a:solidFill>
                  <a:srgbClr val="4C4C4C"/>
                </a:solidFill>
                <a:effectLst/>
                <a:latin typeface="Arial"/>
                <a:ea typeface="Arial"/>
                <a:cs typeface="Arial"/>
              </a:rPr>
              <a:t>l</a:t>
            </a:r>
            <a:r>
              <a:rPr lang="x-none" sz="3000" b="0" i="0" strike="noStrike" cap="none" spc="0" baseline="0" dirty="0">
                <a:solidFill>
                  <a:srgbClr val="4C4C4C"/>
                </a:solidFill>
                <a:effectLst/>
                <a:latin typeface="Arial"/>
                <a:ea typeface="Arial"/>
                <a:cs typeface="Arial"/>
              </a:rPr>
              <a:t>omo en pintura o revestimientos de la superficie (estampado/serigrafiado)</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Ftalato (baberos)</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Etiqueta de rastreo</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Cordones, no requiere certificación pero deberá cumplirse la norma.</a:t>
            </a:r>
          </a:p>
          <a:p>
            <a:endParaRPr lang="en-US" dirty="0"/>
          </a:p>
          <a:p>
            <a:endParaRPr lang="en-US" dirty="0"/>
          </a:p>
        </p:txBody>
      </p:sp>
    </p:spTree>
    <p:extLst>
      <p:ext uri="{BB962C8B-B14F-4D97-AF65-F5344CB8AC3E}">
        <p14:creationId xmlns:p14="http://schemas.microsoft.com/office/powerpoint/2010/main" val="76426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a:xfrm>
            <a:off x="4291623" y="513862"/>
            <a:ext cx="2909277" cy="1143000"/>
          </a:xfrm>
        </p:spPr>
        <p:txBody>
          <a:bodyPr>
            <a:noAutofit/>
          </a:bodyPr>
          <a:lstStyle/>
          <a:p>
            <a:r>
              <a:rPr lang="x-none" sz="4000" b="1" i="0" strike="noStrike" cap="none" spc="0" baseline="0">
                <a:solidFill>
                  <a:srgbClr val="2E74B5"/>
                </a:solidFill>
                <a:effectLst/>
                <a:latin typeface="Calibri"/>
                <a:ea typeface="Calibri"/>
                <a:cs typeface="Calibri"/>
              </a:rPr>
              <a:t>¿Preguntas?</a:t>
            </a:r>
          </a:p>
        </p:txBody>
      </p:sp>
      <p:sp>
        <p:nvSpPr>
          <p:cNvPr id="4" name="TextBox 3"/>
          <p:cNvSpPr txBox="1"/>
          <p:nvPr/>
        </p:nvSpPr>
        <p:spPr>
          <a:xfrm>
            <a:off x="2466385" y="1588477"/>
            <a:ext cx="6559754" cy="1938992"/>
          </a:xfrm>
          <a:prstGeom prst="rect">
            <a:avLst/>
          </a:prstGeom>
          <a:noFill/>
        </p:spPr>
        <p:txBody>
          <a:bodyPr wrap="square" rtlCol="0">
            <a:spAutoFit/>
          </a:bodyPr>
          <a:lstStyle/>
          <a:p>
            <a:pPr algn="ctr"/>
            <a:endParaRPr lang="en-US" sz="2400" b="1" u="sng" dirty="0">
              <a:solidFill>
                <a:srgbClr val="002060"/>
              </a:solidFill>
              <a:effectLst>
                <a:outerShdw blurRad="38100" dist="38100" dir="2700000" algn="tl">
                  <a:srgbClr val="000000">
                    <a:alpha val="43137"/>
                  </a:srgbClr>
                </a:outerShdw>
              </a:effectLst>
              <a:latin typeface="Calibri" pitchFamily="34" charset="0"/>
            </a:endParaRPr>
          </a:p>
          <a:p>
            <a:pPr algn="ctr"/>
            <a:r>
              <a:rPr lang="x-none" sz="3200" b="0" i="0" strike="noStrike" cap="none" spc="0" baseline="0" dirty="0">
                <a:solidFill>
                  <a:srgbClr val="002060"/>
                </a:solidFill>
                <a:effectLst/>
                <a:latin typeface="Calibri"/>
                <a:ea typeface="Calibri"/>
                <a:cs typeface="Calibri"/>
              </a:rPr>
              <a:t>Envíe sus preguntas en </a:t>
            </a:r>
            <a:r>
              <a:rPr lang="en-US" sz="3200" b="0" i="0" strike="noStrike" cap="none" spc="0" baseline="0" dirty="0">
                <a:solidFill>
                  <a:srgbClr val="002060"/>
                </a:solidFill>
                <a:effectLst/>
                <a:latin typeface="Calibri"/>
                <a:ea typeface="Calibri"/>
                <a:cs typeface="Calibri"/>
              </a:rPr>
              <a:t>espa</a:t>
            </a:r>
            <a:r>
              <a:rPr lang="es-ES" sz="3200" dirty="0">
                <a:solidFill>
                  <a:srgbClr val="002060"/>
                </a:solidFill>
                <a:latin typeface="Calibri"/>
                <a:ea typeface="Calibri"/>
                <a:cs typeface="Calibri"/>
              </a:rPr>
              <a:t>ñol o en </a:t>
            </a:r>
            <a:r>
              <a:rPr lang="x-none" sz="3200" b="0" i="0" strike="noStrike" cap="none" spc="0" baseline="0" dirty="0">
                <a:solidFill>
                  <a:srgbClr val="002060"/>
                </a:solidFill>
                <a:effectLst/>
                <a:latin typeface="Calibri"/>
                <a:ea typeface="Calibri"/>
                <a:cs typeface="Calibri"/>
              </a:rPr>
              <a:t>inglés </a:t>
            </a:r>
            <a:r>
              <a:rPr lang="es-ES" sz="3200" b="0" i="0" strike="noStrike" cap="none" spc="0" baseline="0" dirty="0">
                <a:solidFill>
                  <a:srgbClr val="002060"/>
                </a:solidFill>
                <a:effectLst/>
                <a:latin typeface="Calibri"/>
                <a:ea typeface="Calibri"/>
                <a:cs typeface="Calibri"/>
              </a:rPr>
              <a:t>a este buzón</a:t>
            </a:r>
            <a:r>
              <a:rPr lang="x-none" sz="3200" b="0" i="0" strike="noStrike" cap="none" spc="0" baseline="0" dirty="0">
                <a:solidFill>
                  <a:srgbClr val="002060"/>
                </a:solidFill>
                <a:effectLst/>
                <a:latin typeface="Calibri"/>
                <a:ea typeface="Calibri"/>
                <a:cs typeface="Calibri"/>
              </a:rPr>
              <a:t>:</a:t>
            </a:r>
            <a:endParaRPr lang="es-ES" sz="3200" b="0" i="0" strike="noStrike" cap="none" spc="0" baseline="0" dirty="0">
              <a:solidFill>
                <a:srgbClr val="002060"/>
              </a:solidFill>
              <a:effectLst/>
              <a:latin typeface="Calibri"/>
              <a:ea typeface="Calibri"/>
              <a:cs typeface="Calibri"/>
            </a:endParaRPr>
          </a:p>
          <a:p>
            <a:pPr algn="ctr"/>
            <a:r>
              <a:rPr lang="es-ES" sz="3200" u="sng" dirty="0">
                <a:hlinkClick r:id="rId3"/>
              </a:rPr>
              <a:t>CPSCenlasAMERICAS@cpsc.gov</a:t>
            </a:r>
            <a:endParaRPr lang="x-none" sz="3200" b="0" i="0" strike="noStrike" cap="none" spc="0" baseline="0" dirty="0">
              <a:solidFill>
                <a:srgbClr val="002060"/>
              </a:solidFill>
              <a:effectLst/>
              <a:latin typeface="Calibri"/>
              <a:ea typeface="Calibri"/>
              <a:cs typeface="Calibri"/>
            </a:endParaRPr>
          </a:p>
        </p:txBody>
      </p:sp>
      <p:pic>
        <p:nvPicPr>
          <p:cNvPr id="5" name="Picture 3" descr="C:\Users\rchan\Desktop\Projects\CPSC Logos\CPSC seal Bluesmall.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3761" y="40686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299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algn="ctr"/>
            <a:r>
              <a:rPr lang="x-none" sz="3600" b="1" i="0" strike="noStrike" cap="none" spc="0" baseline="0">
                <a:solidFill>
                  <a:srgbClr val="FFFFFF"/>
                </a:solidFill>
                <a:effectLst/>
                <a:latin typeface="Arial"/>
                <a:ea typeface="Arial"/>
                <a:cs typeface="Arial"/>
              </a:rPr>
              <a:t>Recursos</a:t>
            </a:r>
          </a:p>
        </p:txBody>
      </p:sp>
    </p:spTree>
    <p:extLst>
      <p:ext uri="{BB962C8B-B14F-4D97-AF65-F5344CB8AC3E}">
        <p14:creationId xmlns:p14="http://schemas.microsoft.com/office/powerpoint/2010/main" val="9673147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Recursos en espa</a:t>
            </a:r>
            <a:r>
              <a:rPr lang="es-ES" sz="3200" dirty="0"/>
              <a:t>ñol en</a:t>
            </a:r>
            <a:r>
              <a:rPr lang="en-US" sz="3200" dirty="0"/>
              <a:t> cpsc.gov</a:t>
            </a:r>
          </a:p>
        </p:txBody>
      </p:sp>
      <p:sp>
        <p:nvSpPr>
          <p:cNvPr id="6" name="Rectangle 5"/>
          <p:cNvSpPr/>
          <p:nvPr/>
        </p:nvSpPr>
        <p:spPr>
          <a:xfrm>
            <a:off x="4613027" y="542541"/>
            <a:ext cx="7086601" cy="338554"/>
          </a:xfrm>
          <a:prstGeom prst="rect">
            <a:avLst/>
          </a:prstGeom>
        </p:spPr>
        <p:txBody>
          <a:bodyPr wrap="square">
            <a:spAutoFit/>
          </a:bodyPr>
          <a:lstStyle/>
          <a:p>
            <a:pPr lvl="0" algn="ctr">
              <a:spcBef>
                <a:spcPct val="20000"/>
              </a:spcBef>
            </a:pPr>
            <a:r>
              <a:rPr lang="en-US" sz="1600" u="sng" dirty="0">
                <a:solidFill>
                  <a:srgbClr val="1F497D"/>
                </a:solidFill>
              </a:rPr>
              <a:t>https://www.cpsc.gov/es/Business--Manufacturing/Business-Education</a:t>
            </a:r>
            <a:endParaRPr kumimoji="0" lang="en-US" sz="1600" b="0" i="0" u="sng" strike="noStrike" kern="1200" cap="none" spc="0" normalizeH="0" baseline="0" noProof="0" dirty="0">
              <a:ln>
                <a:noFill/>
              </a:ln>
              <a:solidFill>
                <a:srgbClr val="1F497D"/>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B30E6D6-0083-43C1-A76D-778DA22ECB81}"/>
              </a:ext>
            </a:extLst>
          </p:cNvPr>
          <p:cNvPicPr>
            <a:picLocks noChangeAspect="1"/>
          </p:cNvPicPr>
          <p:nvPr/>
        </p:nvPicPr>
        <p:blipFill>
          <a:blip r:embed="rId2"/>
          <a:stretch>
            <a:fillRect/>
          </a:stretch>
        </p:blipFill>
        <p:spPr>
          <a:xfrm>
            <a:off x="4435057" y="1611086"/>
            <a:ext cx="7509495" cy="4078469"/>
          </a:xfrm>
          <a:prstGeom prst="rect">
            <a:avLst/>
          </a:prstGeom>
        </p:spPr>
      </p:pic>
    </p:spTree>
    <p:extLst>
      <p:ext uri="{BB962C8B-B14F-4D97-AF65-F5344CB8AC3E}">
        <p14:creationId xmlns:p14="http://schemas.microsoft.com/office/powerpoint/2010/main" val="126585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Recursos en espa</a:t>
            </a:r>
            <a:r>
              <a:rPr lang="es-ES" sz="3200" dirty="0"/>
              <a:t>ñol en</a:t>
            </a:r>
            <a:r>
              <a:rPr lang="en-US" sz="3200" dirty="0"/>
              <a:t> cpsc.gov</a:t>
            </a:r>
          </a:p>
        </p:txBody>
      </p:sp>
      <p:pic>
        <p:nvPicPr>
          <p:cNvPr id="4" name="Picture 3">
            <a:extLst>
              <a:ext uri="{FF2B5EF4-FFF2-40B4-BE49-F238E27FC236}">
                <a16:creationId xmlns:a16="http://schemas.microsoft.com/office/drawing/2014/main" id="{A51B91D7-09CB-47E8-9BF4-0490D5517A36}"/>
              </a:ext>
            </a:extLst>
          </p:cNvPr>
          <p:cNvPicPr>
            <a:picLocks noChangeAspect="1"/>
          </p:cNvPicPr>
          <p:nvPr/>
        </p:nvPicPr>
        <p:blipFill>
          <a:blip r:embed="rId2"/>
          <a:stretch>
            <a:fillRect/>
          </a:stretch>
        </p:blipFill>
        <p:spPr>
          <a:xfrm>
            <a:off x="4491718" y="579561"/>
            <a:ext cx="3905250" cy="5010150"/>
          </a:xfrm>
          <a:prstGeom prst="rect">
            <a:avLst/>
          </a:prstGeom>
        </p:spPr>
      </p:pic>
      <p:sp>
        <p:nvSpPr>
          <p:cNvPr id="7" name="TextBox 6">
            <a:extLst>
              <a:ext uri="{FF2B5EF4-FFF2-40B4-BE49-F238E27FC236}">
                <a16:creationId xmlns:a16="http://schemas.microsoft.com/office/drawing/2014/main" id="{F9F7AB7C-6882-4C1B-A4DE-5AB7529F29C0}"/>
              </a:ext>
            </a:extLst>
          </p:cNvPr>
          <p:cNvSpPr txBox="1"/>
          <p:nvPr/>
        </p:nvSpPr>
        <p:spPr>
          <a:xfrm>
            <a:off x="4564291" y="5816774"/>
            <a:ext cx="3832677" cy="923330"/>
          </a:xfrm>
          <a:prstGeom prst="rect">
            <a:avLst/>
          </a:prstGeom>
          <a:noFill/>
        </p:spPr>
        <p:txBody>
          <a:bodyPr wrap="square" rtlCol="0">
            <a:spAutoFit/>
          </a:bodyPr>
          <a:lstStyle/>
          <a:p>
            <a:r>
              <a:rPr lang="en-US" dirty="0"/>
              <a:t>https://www.cpsc.gov/s3fs-public/pdfs/blk_pdf_handbookspanishjul06.pdf</a:t>
            </a:r>
          </a:p>
        </p:txBody>
      </p:sp>
      <p:pic>
        <p:nvPicPr>
          <p:cNvPr id="2" name="Picture 1">
            <a:extLst>
              <a:ext uri="{FF2B5EF4-FFF2-40B4-BE49-F238E27FC236}">
                <a16:creationId xmlns:a16="http://schemas.microsoft.com/office/drawing/2014/main" id="{C9052C6E-5CB8-4181-9C15-7BFA5313402F}"/>
              </a:ext>
            </a:extLst>
          </p:cNvPr>
          <p:cNvPicPr>
            <a:picLocks noChangeAspect="1"/>
          </p:cNvPicPr>
          <p:nvPr/>
        </p:nvPicPr>
        <p:blipFill>
          <a:blip r:embed="rId3"/>
          <a:stretch>
            <a:fillRect/>
          </a:stretch>
        </p:blipFill>
        <p:spPr>
          <a:xfrm>
            <a:off x="8396968" y="812295"/>
            <a:ext cx="3710113" cy="4777416"/>
          </a:xfrm>
          <a:prstGeom prst="rect">
            <a:avLst/>
          </a:prstGeom>
        </p:spPr>
      </p:pic>
      <p:sp>
        <p:nvSpPr>
          <p:cNvPr id="3" name="TextBox 2">
            <a:extLst>
              <a:ext uri="{FF2B5EF4-FFF2-40B4-BE49-F238E27FC236}">
                <a16:creationId xmlns:a16="http://schemas.microsoft.com/office/drawing/2014/main" id="{3DF5493D-794F-471A-A0EF-D29639C3FBA7}"/>
              </a:ext>
            </a:extLst>
          </p:cNvPr>
          <p:cNvSpPr txBox="1"/>
          <p:nvPr/>
        </p:nvSpPr>
        <p:spPr>
          <a:xfrm>
            <a:off x="8737600" y="5816774"/>
            <a:ext cx="3265714" cy="923330"/>
          </a:xfrm>
          <a:prstGeom prst="rect">
            <a:avLst/>
          </a:prstGeom>
          <a:noFill/>
        </p:spPr>
        <p:txBody>
          <a:bodyPr wrap="square" rtlCol="0">
            <a:spAutoFit/>
          </a:bodyPr>
          <a:lstStyle/>
          <a:p>
            <a:r>
              <a:rPr lang="en-US" dirty="0"/>
              <a:t>https://www.cpsc.gov/s3fs-public/TheRegulatedProductsHandbookSp.pdf</a:t>
            </a:r>
          </a:p>
        </p:txBody>
      </p:sp>
    </p:spTree>
    <p:extLst>
      <p:ext uri="{BB962C8B-B14F-4D97-AF65-F5344CB8AC3E}">
        <p14:creationId xmlns:p14="http://schemas.microsoft.com/office/powerpoint/2010/main" val="355122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42284" y="2187424"/>
            <a:ext cx="10962751" cy="4036732"/>
          </a:xfrm>
        </p:spPr>
        <p:txBody>
          <a:bodyPr>
            <a:normAutofit fontScale="97500" lnSpcReduction="10000"/>
          </a:bodyPr>
          <a:lstStyle/>
          <a:p>
            <a:pPr algn="ctr"/>
            <a:r>
              <a:rPr lang="x-none" sz="2900" b="1" i="0" strike="noStrike" cap="none" spc="0" baseline="0" dirty="0">
                <a:solidFill>
                  <a:srgbClr val="2E74B5">
                    <a:alpha val="65098"/>
                  </a:srgbClr>
                </a:solidFill>
                <a:effectLst/>
                <a:latin typeface="Calibri Light"/>
                <a:ea typeface="Calibri Light"/>
                <a:cs typeface="Calibri Light"/>
                <a:hlinkClick r:id="rId3" history="0"/>
              </a:rPr>
              <a:t>http://business.cpsc.gov</a:t>
            </a:r>
            <a:r>
              <a:rPr lang="x-none" sz="2900" b="1" i="0" strike="noStrike" cap="none" spc="0" baseline="0" dirty="0">
                <a:solidFill>
                  <a:srgbClr val="2E74B5">
                    <a:alpha val="65098"/>
                  </a:srgbClr>
                </a:solidFill>
                <a:effectLst/>
                <a:latin typeface="Calibri Light"/>
                <a:ea typeface="Calibri Light"/>
                <a:cs typeface="Calibri Light"/>
              </a:rPr>
              <a:t> </a:t>
            </a:r>
          </a:p>
          <a:p>
            <a:r>
              <a:rPr lang="x-none" sz="2900" b="0" i="0" strike="noStrike" cap="none" spc="0" baseline="0" dirty="0">
                <a:solidFill>
                  <a:srgbClr val="4C4C4C"/>
                </a:solidFill>
                <a:effectLst/>
                <a:latin typeface="Arial"/>
                <a:ea typeface="Arial"/>
                <a:cs typeface="Arial"/>
              </a:rPr>
              <a:t>Herramienta en línea diseñada específicamente para ayudar a las empresas a cumplir con los requ</a:t>
            </a:r>
            <a:r>
              <a:rPr lang="en-US" sz="2900" b="0" i="0" strike="noStrike" cap="none" spc="0" baseline="0" dirty="0">
                <a:solidFill>
                  <a:srgbClr val="4C4C4C"/>
                </a:solidFill>
                <a:effectLst/>
                <a:latin typeface="Arial"/>
                <a:ea typeface="Arial"/>
                <a:cs typeface="Arial"/>
              </a:rPr>
              <a:t>erimientos</a:t>
            </a:r>
            <a:r>
              <a:rPr lang="x-none" sz="2900" b="0" i="0" strike="noStrike" cap="none" spc="0" baseline="0" dirty="0">
                <a:solidFill>
                  <a:srgbClr val="4C4C4C"/>
                </a:solidFill>
                <a:effectLst/>
                <a:latin typeface="Arial"/>
                <a:ea typeface="Arial"/>
                <a:cs typeface="Arial"/>
              </a:rPr>
              <a:t> federales de seguridad de los productos de consumo.</a:t>
            </a:r>
          </a:p>
          <a:p>
            <a:r>
              <a:rPr lang="x-none" sz="2900" b="0" i="0" strike="noStrike" cap="none" spc="0" baseline="0" dirty="0">
                <a:solidFill>
                  <a:srgbClr val="4C4C4C"/>
                </a:solidFill>
                <a:effectLst/>
                <a:latin typeface="Arial"/>
                <a:ea typeface="Arial"/>
                <a:cs typeface="Arial"/>
              </a:rPr>
              <a:t>Hace una serie de preguntas guiadas y, en base a las respuestas, produce un informe descargable (PDF). </a:t>
            </a:r>
          </a:p>
          <a:p>
            <a:r>
              <a:rPr lang="x-none" sz="2900" b="0" i="0" strike="noStrike" cap="none" spc="0" baseline="0" dirty="0">
                <a:solidFill>
                  <a:srgbClr val="4C4C4C"/>
                </a:solidFill>
                <a:effectLst/>
                <a:latin typeface="Arial"/>
                <a:ea typeface="Arial"/>
                <a:cs typeface="Arial"/>
              </a:rPr>
              <a:t>Ofrece orientación personalizada con enlaces a las normas de seguridad del producto que podrían corresponder al mismo e información importante sobre los requ</a:t>
            </a:r>
            <a:r>
              <a:rPr lang="en-US" sz="2900" b="0" i="0" strike="noStrike" cap="none" spc="0" baseline="0" dirty="0">
                <a:solidFill>
                  <a:srgbClr val="4C4C4C"/>
                </a:solidFill>
                <a:effectLst/>
                <a:latin typeface="Arial"/>
                <a:ea typeface="Arial"/>
                <a:cs typeface="Arial"/>
              </a:rPr>
              <a:t>erimientos</a:t>
            </a:r>
            <a:r>
              <a:rPr lang="x-none" sz="2900" b="0" i="0" strike="noStrike" cap="none" spc="0" baseline="0" dirty="0">
                <a:solidFill>
                  <a:srgbClr val="4C4C4C"/>
                </a:solidFill>
                <a:effectLst/>
                <a:latin typeface="Arial"/>
                <a:ea typeface="Arial"/>
                <a:cs typeface="Arial"/>
              </a:rPr>
              <a:t> de etiquetado, certificación y pruebas. </a:t>
            </a:r>
          </a:p>
        </p:txBody>
      </p:sp>
      <p:pic>
        <p:nvPicPr>
          <p:cNvPr id="5" name="Picture 4"/>
          <p:cNvPicPr>
            <a:picLocks noChangeAspect="1"/>
          </p:cNvPicPr>
          <p:nvPr/>
        </p:nvPicPr>
        <p:blipFill>
          <a:blip r:embed="rId4"/>
          <a:stretch>
            <a:fillRect/>
          </a:stretch>
        </p:blipFill>
        <p:spPr>
          <a:xfrm>
            <a:off x="3758044" y="499077"/>
            <a:ext cx="4931229" cy="15049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7016" y="591695"/>
            <a:ext cx="1414604" cy="1595729"/>
          </a:xfrm>
          <a:prstGeom prst="rect">
            <a:avLst/>
          </a:prstGeom>
        </p:spPr>
      </p:pic>
    </p:spTree>
    <p:extLst>
      <p:ext uri="{BB962C8B-B14F-4D97-AF65-F5344CB8AC3E}">
        <p14:creationId xmlns:p14="http://schemas.microsoft.com/office/powerpoint/2010/main" val="11474201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600" b="1" i="0" strike="noStrike" cap="none" spc="0" baseline="0" dirty="0">
                <a:solidFill>
                  <a:srgbClr val="2E74B5"/>
                </a:solidFill>
                <a:effectLst/>
                <a:latin typeface="Calibri Light"/>
                <a:ea typeface="Calibri Light"/>
                <a:cs typeface="Calibri Light"/>
              </a:rPr>
              <a:t>Robot regulador </a:t>
            </a:r>
          </a:p>
        </p:txBody>
      </p:sp>
      <p:sp>
        <p:nvSpPr>
          <p:cNvPr id="3" name="Text Placeholder 2"/>
          <p:cNvSpPr>
            <a:spLocks noGrp="1"/>
          </p:cNvSpPr>
          <p:nvPr>
            <p:ph idx="1"/>
          </p:nvPr>
        </p:nvSpPr>
        <p:spPr>
          <a:xfrm>
            <a:off x="1244865" y="1170325"/>
            <a:ext cx="9788236" cy="2040466"/>
          </a:xfrm>
        </p:spPr>
        <p:txBody>
          <a:bodyPr>
            <a:normAutofit/>
          </a:bodyPr>
          <a:lstStyle/>
          <a:p>
            <a:r>
              <a:rPr lang="x-none" sz="2800" b="0" i="0" strike="noStrike" cap="none" spc="0" baseline="0" dirty="0">
                <a:solidFill>
                  <a:srgbClr val="4C4C4C"/>
                </a:solidFill>
                <a:effectLst/>
                <a:latin typeface="Arial"/>
                <a:ea typeface="Arial"/>
                <a:cs typeface="Arial"/>
              </a:rPr>
              <a:t>El robot regulador es una herramienta para ayudar a identificar cuáles </a:t>
            </a:r>
            <a:r>
              <a:rPr lang="es-ES" sz="2800" b="0" i="0" strike="noStrike" cap="none" spc="0" baseline="0" dirty="0">
                <a:solidFill>
                  <a:srgbClr val="4C4C4C"/>
                </a:solidFill>
                <a:effectLst/>
                <a:latin typeface="Arial"/>
                <a:ea typeface="Arial"/>
                <a:cs typeface="Arial"/>
              </a:rPr>
              <a:t>reglamentos</a:t>
            </a:r>
            <a:r>
              <a:rPr lang="x-none" sz="2800" b="0" i="0" strike="noStrike" cap="none" spc="0" baseline="0" dirty="0">
                <a:solidFill>
                  <a:srgbClr val="4C4C4C"/>
                </a:solidFill>
                <a:effectLst/>
                <a:latin typeface="Arial"/>
                <a:ea typeface="Arial"/>
                <a:cs typeface="Arial"/>
              </a:rPr>
              <a:t> son aplicables</a:t>
            </a:r>
          </a:p>
          <a:p>
            <a:pPr marL="800100" lvl="1" indent="-342900">
              <a:buFont typeface="Arial" panose="020B0604020202020204" pitchFamily="34" charset="0"/>
              <a:buChar char="•"/>
            </a:pPr>
            <a:r>
              <a:rPr lang="x-none" sz="2400" b="1" i="0" u="sng" strike="noStrike" cap="none" spc="0" baseline="0" dirty="0">
                <a:solidFill>
                  <a:srgbClr val="4C4C4C"/>
                </a:solidFill>
                <a:effectLst/>
                <a:uFill>
                  <a:solidFill>
                    <a:srgbClr val="4C4C4C"/>
                  </a:solidFill>
                </a:uFill>
                <a:latin typeface="Arial"/>
                <a:ea typeface="Arial"/>
                <a:cs typeface="Arial"/>
              </a:rPr>
              <a:t>No</a:t>
            </a:r>
            <a:r>
              <a:rPr lang="x-none" sz="2400" b="1" i="0" strike="noStrike" cap="none" spc="0" baseline="0" dirty="0">
                <a:solidFill>
                  <a:srgbClr val="4C4C4C"/>
                </a:solidFill>
                <a:effectLst/>
                <a:latin typeface="Arial"/>
                <a:ea typeface="Arial"/>
                <a:cs typeface="Arial"/>
              </a:rPr>
              <a:t> </a:t>
            </a:r>
            <a:r>
              <a:rPr lang="x-none" sz="2400" b="0" i="0" strike="noStrike" cap="none" spc="0" baseline="0" dirty="0">
                <a:solidFill>
                  <a:srgbClr val="4C4C4C"/>
                </a:solidFill>
                <a:effectLst/>
                <a:latin typeface="Arial"/>
                <a:ea typeface="Arial"/>
                <a:cs typeface="Arial"/>
              </a:rPr>
              <a:t>ofrece detalles de requerimientos </a:t>
            </a:r>
            <a:r>
              <a:rPr lang="x-none" sz="2400" b="1" i="0" u="sng" strike="noStrike" cap="none" spc="0" baseline="0" dirty="0">
                <a:solidFill>
                  <a:srgbClr val="4C4C4C"/>
                </a:solidFill>
                <a:effectLst/>
                <a:uFill>
                  <a:solidFill>
                    <a:srgbClr val="4C4C4C"/>
                  </a:solidFill>
                </a:uFill>
                <a:latin typeface="Arial"/>
                <a:ea typeface="Arial"/>
                <a:cs typeface="Arial"/>
              </a:rPr>
              <a:t>dentro de</a:t>
            </a:r>
            <a:r>
              <a:rPr lang="x-none" sz="2400" b="0" i="0" strike="noStrike" cap="none" spc="0" baseline="0" dirty="0">
                <a:solidFill>
                  <a:srgbClr val="4C4C4C"/>
                </a:solidFill>
                <a:effectLst/>
                <a:latin typeface="Arial"/>
                <a:ea typeface="Arial"/>
                <a:cs typeface="Arial"/>
              </a:rPr>
              <a:t> </a:t>
            </a:r>
            <a:r>
              <a:rPr lang="es-ES" sz="2400" b="0" i="0" strike="noStrike" cap="none" spc="0" baseline="0" dirty="0">
                <a:solidFill>
                  <a:srgbClr val="4C4C4C"/>
                </a:solidFill>
                <a:effectLst/>
                <a:latin typeface="Arial"/>
                <a:ea typeface="Arial"/>
                <a:cs typeface="Arial"/>
              </a:rPr>
              <a:t>un reglamento </a:t>
            </a:r>
            <a:r>
              <a:rPr lang="x-none" sz="2400" b="0" i="0" strike="noStrike" cap="none" spc="0" baseline="0" dirty="0">
                <a:solidFill>
                  <a:srgbClr val="4C4C4C"/>
                </a:solidFill>
                <a:effectLst/>
                <a:latin typeface="Arial"/>
                <a:ea typeface="Arial"/>
                <a:cs typeface="Arial"/>
              </a:rPr>
              <a:t>específi</a:t>
            </a:r>
            <a:r>
              <a:rPr lang="es-ES" sz="2400" b="0" i="0" strike="noStrike" cap="none" spc="0" baseline="0" dirty="0">
                <a:solidFill>
                  <a:srgbClr val="4C4C4C"/>
                </a:solidFill>
                <a:effectLst/>
                <a:latin typeface="Arial"/>
                <a:ea typeface="Arial"/>
                <a:cs typeface="Arial"/>
              </a:rPr>
              <a:t>co.</a:t>
            </a:r>
            <a:endParaRPr lang="x-none" sz="2400" b="0" i="0" strike="noStrike" cap="none" spc="0" baseline="0" dirty="0">
              <a:solidFill>
                <a:srgbClr val="4C4C4C"/>
              </a:solidFill>
              <a:effectLst/>
              <a:latin typeface="Arial"/>
              <a:ea typeface="Arial"/>
              <a:cs typeface="Arial"/>
            </a:endParaRPr>
          </a:p>
        </p:txBody>
      </p:sp>
      <p:graphicFrame>
        <p:nvGraphicFramePr>
          <p:cNvPr id="5" name="Diagram 4"/>
          <p:cNvGraphicFramePr/>
          <p:nvPr>
            <p:extLst>
              <p:ext uri="{D42A27DB-BD31-4B8C-83A1-F6EECF244321}">
                <p14:modId xmlns:p14="http://schemas.microsoft.com/office/powerpoint/2010/main" val="2084883658"/>
              </p:ext>
            </p:extLst>
          </p:nvPr>
        </p:nvGraphicFramePr>
        <p:xfrm>
          <a:off x="859536" y="2423160"/>
          <a:ext cx="10853928"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5951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7039" y="2481944"/>
            <a:ext cx="3769042" cy="2627086"/>
          </a:xfrm>
        </p:spPr>
        <p:txBody>
          <a:bodyPr>
            <a:normAutofit fontScale="70000" lnSpcReduction="20000"/>
          </a:bodyPr>
          <a:lstStyle/>
          <a:p>
            <a:pPr algn="ctr"/>
            <a:r>
              <a:rPr lang="es-419" sz="4600" dirty="0"/>
              <a:t>Recursos en materia de prendas de vestir</a:t>
            </a:r>
          </a:p>
          <a:p>
            <a:pPr algn="ctr"/>
            <a:endParaRPr lang="es-419" sz="4600" dirty="0"/>
          </a:p>
          <a:p>
            <a:pPr algn="ctr"/>
            <a:r>
              <a:rPr lang="en-US" dirty="0"/>
              <a:t>(En ingl</a:t>
            </a:r>
            <a:r>
              <a:rPr lang="es-ES" dirty="0"/>
              <a:t>és</a:t>
            </a:r>
            <a:r>
              <a:rPr lang="en-US" dirty="0"/>
              <a:t>)</a:t>
            </a:r>
            <a:endParaRPr lang="es-419" dirty="0"/>
          </a:p>
        </p:txBody>
      </p:sp>
      <p:sp>
        <p:nvSpPr>
          <p:cNvPr id="6" name="Text Placeholder 5"/>
          <p:cNvSpPr>
            <a:spLocks noGrp="1"/>
          </p:cNvSpPr>
          <p:nvPr>
            <p:ph type="body" sz="quarter" idx="12"/>
          </p:nvPr>
        </p:nvSpPr>
        <p:spPr>
          <a:xfrm>
            <a:off x="4856163" y="558800"/>
            <a:ext cx="6684962" cy="6032005"/>
          </a:xfrm>
        </p:spPr>
        <p:txBody>
          <a:bodyPr>
            <a:normAutofit fontScale="77500" lnSpcReduction="20000"/>
          </a:bodyPr>
          <a:lstStyle/>
          <a:p>
            <a:r>
              <a:rPr lang="es-419" b="1" dirty="0">
                <a:solidFill>
                  <a:srgbClr val="4C4C4C"/>
                </a:solidFill>
              </a:rPr>
              <a:t>Reglamentos</a:t>
            </a:r>
          </a:p>
          <a:p>
            <a:endParaRPr lang="es-419" b="1" dirty="0">
              <a:solidFill>
                <a:srgbClr val="4C4C4C"/>
              </a:solidFill>
            </a:endParaRPr>
          </a:p>
          <a:p>
            <a:r>
              <a:rPr lang="es-419" dirty="0">
                <a:solidFill>
                  <a:srgbClr val="4C4C4C"/>
                </a:solidFill>
                <a:hlinkClick r:id="rId2"/>
              </a:rPr>
              <a:t>https://www.cpsc.gov/Regulations-Laws--Standards/Statutes/Flammable-Fabrics-Act/</a:t>
            </a:r>
            <a:r>
              <a:rPr lang="es-419" dirty="0">
                <a:solidFill>
                  <a:srgbClr val="4C4C4C"/>
                </a:solidFill>
              </a:rPr>
              <a:t> </a:t>
            </a:r>
          </a:p>
          <a:p>
            <a:pPr lvl="1"/>
            <a:endParaRPr lang="es-419" b="1" dirty="0">
              <a:solidFill>
                <a:srgbClr val="4C4C4C"/>
              </a:solidFill>
            </a:endParaRPr>
          </a:p>
          <a:p>
            <a:r>
              <a:rPr lang="es-419" b="1" dirty="0">
                <a:solidFill>
                  <a:srgbClr val="4C4C4C"/>
                </a:solidFill>
              </a:rPr>
              <a:t>Manual de pruebas de laboratorio para el CFR 16 Parte 1610: Reglamento para la inflamabilidad de los textiles para prendas de vestir</a:t>
            </a:r>
          </a:p>
          <a:p>
            <a:endParaRPr lang="es-419" dirty="0">
              <a:solidFill>
                <a:srgbClr val="4C4C4C"/>
              </a:solidFill>
              <a:hlinkClick r:id="rId3"/>
            </a:endParaRPr>
          </a:p>
          <a:p>
            <a:r>
              <a:rPr lang="es-419" dirty="0">
                <a:solidFill>
                  <a:srgbClr val="4C4C4C"/>
                </a:solidFill>
                <a:hlinkClick r:id="rId3"/>
              </a:rPr>
              <a:t>https://www.cpsc.gov/s3fs-public/Flammability%20of%20Clothing%20Textiles%20Test%20Manual_1610.pdf</a:t>
            </a:r>
            <a:r>
              <a:rPr lang="es-419" dirty="0">
                <a:solidFill>
                  <a:srgbClr val="4C4C4C"/>
                </a:solidFill>
              </a:rPr>
              <a:t>  </a:t>
            </a:r>
          </a:p>
          <a:p>
            <a:r>
              <a:rPr lang="es-419" dirty="0">
                <a:solidFill>
                  <a:srgbClr val="4C4C4C"/>
                </a:solidFill>
              </a:rPr>
              <a:t> </a:t>
            </a:r>
          </a:p>
          <a:p>
            <a:r>
              <a:rPr lang="es-419" b="1" dirty="0">
                <a:solidFill>
                  <a:srgbClr val="4C4C4C"/>
                </a:solidFill>
              </a:rPr>
              <a:t>Manual de pruebas de laboratorio para el CFR 16 Partes 1615 y 1616: Reglamento de inflamabilidad de la ropa de dormir para niños</a:t>
            </a:r>
          </a:p>
          <a:p>
            <a:endParaRPr lang="es-419" dirty="0">
              <a:solidFill>
                <a:srgbClr val="4C4C4C"/>
              </a:solidFill>
              <a:hlinkClick r:id="rId4"/>
            </a:endParaRPr>
          </a:p>
          <a:p>
            <a:r>
              <a:rPr lang="es-419" dirty="0">
                <a:solidFill>
                  <a:srgbClr val="4C4C4C"/>
                </a:solidFill>
                <a:hlinkClick r:id="rId4"/>
              </a:rPr>
              <a:t>https://www.cpsc.gov/s3fs-public/Flammability%20of%20Children's%20Sleepwear%20Test%20Manual_1615_1616.pdf</a:t>
            </a:r>
            <a:r>
              <a:rPr lang="es-419" dirty="0">
                <a:solidFill>
                  <a:srgbClr val="4C4C4C"/>
                </a:solidFill>
              </a:rPr>
              <a:t>   </a:t>
            </a:r>
          </a:p>
          <a:p>
            <a:endParaRPr lang="en-US" dirty="0">
              <a:solidFill>
                <a:srgbClr val="4C4C4C"/>
              </a:solidFill>
            </a:endParaRPr>
          </a:p>
        </p:txBody>
      </p:sp>
    </p:spTree>
    <p:extLst>
      <p:ext uri="{BB962C8B-B14F-4D97-AF65-F5344CB8AC3E}">
        <p14:creationId xmlns:p14="http://schemas.microsoft.com/office/powerpoint/2010/main" val="11164083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endParaRPr lang="en-US" dirty="0"/>
          </a:p>
          <a:p>
            <a:endParaRPr lang="en-US" dirty="0"/>
          </a:p>
        </p:txBody>
      </p:sp>
      <p:sp>
        <p:nvSpPr>
          <p:cNvPr id="6" name="Text Placeholder 5"/>
          <p:cNvSpPr>
            <a:spLocks noGrp="1"/>
          </p:cNvSpPr>
          <p:nvPr>
            <p:ph type="body" sz="quarter" idx="11"/>
          </p:nvPr>
        </p:nvSpPr>
        <p:spPr>
          <a:xfrm>
            <a:off x="480154" y="2136680"/>
            <a:ext cx="3769042" cy="2348882"/>
          </a:xfrm>
        </p:spPr>
        <p:txBody>
          <a:bodyPr>
            <a:normAutofit fontScale="92500" lnSpcReduction="10000"/>
          </a:bodyPr>
          <a:lstStyle/>
          <a:p>
            <a:pPr algn="ctr"/>
            <a:r>
              <a:rPr lang="es-419" sz="3500" dirty="0"/>
              <a:t>Recursos en materia de prendas de vestir</a:t>
            </a:r>
          </a:p>
          <a:p>
            <a:pPr algn="ctr"/>
            <a:endParaRPr lang="es-419" dirty="0"/>
          </a:p>
          <a:p>
            <a:pPr algn="ctr"/>
            <a:r>
              <a:rPr lang="es-419" sz="2700" dirty="0"/>
              <a:t>(En ingl</a:t>
            </a:r>
            <a:r>
              <a:rPr lang="es-ES" sz="2700" dirty="0"/>
              <a:t>és</a:t>
            </a:r>
            <a:r>
              <a:rPr lang="en-US" sz="2700" dirty="0"/>
              <a:t>)</a:t>
            </a:r>
            <a:endParaRPr lang="es-419" sz="2700" dirty="0"/>
          </a:p>
        </p:txBody>
      </p:sp>
      <p:sp>
        <p:nvSpPr>
          <p:cNvPr id="4" name="TextBox 3"/>
          <p:cNvSpPr txBox="1"/>
          <p:nvPr/>
        </p:nvSpPr>
        <p:spPr>
          <a:xfrm>
            <a:off x="5489864" y="5701469"/>
            <a:ext cx="6326998" cy="400110"/>
          </a:xfrm>
          <a:prstGeom prst="rect">
            <a:avLst/>
          </a:prstGeom>
          <a:noFill/>
        </p:spPr>
        <p:txBody>
          <a:bodyPr wrap="square" rtlCol="0">
            <a:spAutoFit/>
          </a:bodyPr>
          <a:lstStyle/>
          <a:p>
            <a:r>
              <a:rPr lang="en-US" altLang="zh-CN" sz="2000" dirty="0">
                <a:solidFill>
                  <a:schemeClr val="tx2"/>
                </a:solidFill>
                <a:hlinkClick r:id="rId3"/>
              </a:rPr>
              <a:t>https://nvlpubs.nist.gov/nistpubs/ir/2016/NIST.IR.8115.pdf</a:t>
            </a:r>
            <a:endParaRPr lang="en-US" altLang="zh-CN" sz="20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592" y="550863"/>
            <a:ext cx="3853562" cy="4993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1589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Temas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x-none" sz="3000" b="0" i="0" strike="noStrike" cap="none" spc="0" baseline="0" dirty="0">
                <a:solidFill>
                  <a:srgbClr val="4C4C4C">
                    <a:alpha val="65098"/>
                  </a:srgbClr>
                </a:solidFill>
                <a:effectLst/>
                <a:latin typeface="Arial"/>
                <a:ea typeface="Arial"/>
                <a:cs typeface="Arial"/>
                <a:hlinkClick r:id="rId3" action="ppaction://hlinksldjump"/>
              </a:rPr>
              <a:t>Ley </a:t>
            </a:r>
            <a:r>
              <a:rPr lang="en-US" sz="3000" b="0" i="0" strike="noStrike" cap="none" spc="0" baseline="0" dirty="0">
                <a:solidFill>
                  <a:srgbClr val="4C4C4C">
                    <a:alpha val="65098"/>
                  </a:srgbClr>
                </a:solidFill>
                <a:effectLst/>
                <a:latin typeface="Arial"/>
                <a:ea typeface="Arial"/>
                <a:cs typeface="Arial"/>
                <a:hlinkClick r:id="rId3" action="ppaction://hlinksldjump"/>
              </a:rPr>
              <a:t>sobre telas</a:t>
            </a:r>
            <a:r>
              <a:rPr lang="x-none" sz="3000" b="0" i="0" strike="noStrike" cap="none" spc="0" baseline="0" dirty="0">
                <a:solidFill>
                  <a:srgbClr val="4C4C4C">
                    <a:alpha val="65098"/>
                  </a:srgbClr>
                </a:solidFill>
                <a:effectLst/>
                <a:latin typeface="Arial"/>
                <a:ea typeface="Arial"/>
                <a:cs typeface="Arial"/>
                <a:hlinkClick r:id="rId3" action="ppaction://hlinksldjump"/>
              </a:rPr>
              <a:t> inflamables</a:t>
            </a:r>
          </a:p>
          <a:p>
            <a:pPr marL="457200" indent="-457200">
              <a:buFont typeface="Wingdings" panose="05000000000000000000" pitchFamily="2" charset="2"/>
              <a:buChar char="Ø"/>
            </a:pPr>
            <a:r>
              <a:rPr lang="x-none" sz="3000" b="0" i="0" strike="noStrike" cap="none" spc="0" baseline="0" dirty="0">
                <a:solidFill>
                  <a:srgbClr val="4C4C4C">
                    <a:alpha val="65098"/>
                  </a:srgbClr>
                </a:solidFill>
                <a:effectLst/>
                <a:latin typeface="Arial"/>
                <a:ea typeface="Arial"/>
                <a:cs typeface="Arial"/>
                <a:hlinkClick r:id="rId4" action="ppaction://hlinksldjump"/>
              </a:rPr>
              <a:t>Alcance de los requ</a:t>
            </a:r>
            <a:r>
              <a:rPr lang="en-US" sz="3000" b="0" i="0" strike="noStrike" cap="none" spc="0" baseline="0" dirty="0">
                <a:solidFill>
                  <a:srgbClr val="4C4C4C">
                    <a:alpha val="65098"/>
                  </a:srgbClr>
                </a:solidFill>
                <a:effectLst/>
                <a:latin typeface="Arial"/>
                <a:ea typeface="Arial"/>
                <a:cs typeface="Arial"/>
                <a:hlinkClick r:id="rId4" action="ppaction://hlinksldjump"/>
              </a:rPr>
              <a:t>erimientos</a:t>
            </a:r>
            <a:r>
              <a:rPr lang="x-none" sz="3000" b="0" i="0" strike="noStrike" cap="none" spc="0" baseline="0" dirty="0">
                <a:solidFill>
                  <a:srgbClr val="4C4C4C">
                    <a:alpha val="65098"/>
                  </a:srgbClr>
                </a:solidFill>
                <a:effectLst/>
                <a:latin typeface="Arial"/>
                <a:ea typeface="Arial"/>
                <a:cs typeface="Arial"/>
                <a:hlinkClick r:id="rId4" action="ppaction://hlinksldjump"/>
              </a:rPr>
              <a:t> para prendas de vestir</a:t>
            </a:r>
          </a:p>
          <a:p>
            <a:pPr marL="800100" lvl="1" indent="-342900">
              <a:buFont typeface="Arial" panose="020B0604020202020204" pitchFamily="34" charset="0"/>
              <a:buChar char="•"/>
            </a:pPr>
            <a:r>
              <a:rPr lang="x-none" sz="2400" b="0" i="0" strike="noStrike" cap="none" spc="0" baseline="0" dirty="0">
                <a:solidFill>
                  <a:srgbClr val="4C4C4C">
                    <a:alpha val="65098"/>
                  </a:srgbClr>
                </a:solidFill>
                <a:effectLst/>
                <a:latin typeface="Arial"/>
                <a:ea typeface="Arial"/>
                <a:cs typeface="Arial"/>
                <a:hlinkClick r:id="rId5" action="ppaction://hlinksldjump"/>
              </a:rPr>
              <a:t>Textiles para vestimenta, cordones</a:t>
            </a:r>
          </a:p>
          <a:p>
            <a:pPr marL="457200" indent="-457200">
              <a:buFont typeface="Wingdings" panose="05000000000000000000" pitchFamily="2" charset="2"/>
              <a:buChar char="Ø"/>
            </a:pPr>
            <a:r>
              <a:rPr lang="x-none" sz="3000" b="0" i="0" strike="noStrike" cap="none" spc="0" baseline="0" dirty="0">
                <a:solidFill>
                  <a:srgbClr val="4C4C4C">
                    <a:alpha val="65098"/>
                  </a:srgbClr>
                </a:solidFill>
                <a:effectLst/>
                <a:latin typeface="Arial"/>
                <a:ea typeface="Arial"/>
                <a:cs typeface="Arial"/>
                <a:hlinkClick r:id="rId6" action="ppaction://hlinksldjump"/>
              </a:rPr>
              <a:t>Otr</a:t>
            </a:r>
            <a:r>
              <a:rPr lang="en-US" sz="3000" b="0" i="0" strike="noStrike" cap="none" spc="0" baseline="0" dirty="0">
                <a:solidFill>
                  <a:srgbClr val="4C4C4C">
                    <a:alpha val="65098"/>
                  </a:srgbClr>
                </a:solidFill>
                <a:effectLst/>
                <a:latin typeface="Arial"/>
                <a:ea typeface="Arial"/>
                <a:cs typeface="Arial"/>
                <a:hlinkClick r:id="rId6" action="ppaction://hlinksldjump"/>
              </a:rPr>
              <a:t>o</a:t>
            </a:r>
            <a:r>
              <a:rPr lang="x-none" sz="3000" b="0" i="0" strike="noStrike" cap="none" spc="0" baseline="0" dirty="0">
                <a:solidFill>
                  <a:srgbClr val="4C4C4C">
                    <a:alpha val="65098"/>
                  </a:srgbClr>
                </a:solidFill>
                <a:effectLst/>
                <a:latin typeface="Arial"/>
                <a:ea typeface="Arial"/>
                <a:cs typeface="Arial"/>
                <a:hlinkClick r:id="rId6" action="ppaction://hlinksldjump"/>
              </a:rPr>
              <a:t>s </a:t>
            </a:r>
            <a:r>
              <a:rPr lang="en-US" sz="3000" b="0" i="0" strike="noStrike" cap="none" spc="0" baseline="0" dirty="0">
                <a:solidFill>
                  <a:srgbClr val="4C4C4C">
                    <a:alpha val="65098"/>
                  </a:srgbClr>
                </a:solidFill>
                <a:effectLst/>
                <a:latin typeface="Arial"/>
                <a:ea typeface="Arial"/>
                <a:cs typeface="Arial"/>
                <a:hlinkClick r:id="rId6" action="ppaction://hlinksldjump"/>
              </a:rPr>
              <a:t>requerimientos</a:t>
            </a:r>
            <a:r>
              <a:rPr lang="x-none" sz="3000" b="0" i="0" strike="noStrike" cap="none" spc="0" baseline="0" dirty="0">
                <a:solidFill>
                  <a:srgbClr val="4C4C4C">
                    <a:alpha val="65098"/>
                  </a:srgbClr>
                </a:solidFill>
                <a:effectLst/>
                <a:latin typeface="Arial"/>
                <a:ea typeface="Arial"/>
                <a:cs typeface="Arial"/>
                <a:hlinkClick r:id="rId6" action="ppaction://hlinksldjump"/>
              </a:rPr>
              <a:t> de la CPSA</a:t>
            </a:r>
            <a:endParaRPr lang="x-none" sz="3000" b="0" i="0" strike="noStrike" cap="none" spc="0" baseline="0" dirty="0">
              <a:solidFill>
                <a:srgbClr val="4C4C4C">
                  <a:alpha val="65098"/>
                </a:srgbClr>
              </a:solidFill>
              <a:effectLst/>
              <a:latin typeface="Arial"/>
              <a:ea typeface="Arial"/>
              <a:cs typeface="Arial"/>
            </a:endParaRPr>
          </a:p>
          <a:p>
            <a:pPr marL="800100" lvl="1" indent="-342900">
              <a:buFont typeface="Arial" panose="020B0604020202020204" pitchFamily="34" charset="0"/>
              <a:buChar char="•"/>
            </a:pPr>
            <a:r>
              <a:rPr lang="x-none" sz="2400" b="0" i="0" strike="noStrike" cap="none" spc="0" baseline="0" dirty="0">
                <a:solidFill>
                  <a:srgbClr val="4C4C4C">
                    <a:alpha val="65098"/>
                  </a:srgbClr>
                </a:solidFill>
                <a:effectLst/>
                <a:latin typeface="Arial"/>
                <a:ea typeface="Arial"/>
                <a:cs typeface="Arial"/>
                <a:hlinkClick r:id="rId7" action="ppaction://hlinksldjump"/>
              </a:rPr>
              <a:t>Requ</a:t>
            </a:r>
            <a:r>
              <a:rPr lang="en-US" sz="2400" b="0" i="0" strike="noStrike" cap="none" spc="0" baseline="0" dirty="0">
                <a:solidFill>
                  <a:srgbClr val="4C4C4C">
                    <a:alpha val="65098"/>
                  </a:srgbClr>
                </a:solidFill>
                <a:effectLst/>
                <a:latin typeface="Arial"/>
                <a:ea typeface="Arial"/>
                <a:cs typeface="Arial"/>
                <a:hlinkClick r:id="rId7" action="ppaction://hlinksldjump"/>
              </a:rPr>
              <a:t>erimientos</a:t>
            </a:r>
            <a:r>
              <a:rPr lang="x-none" sz="2400" b="0" i="0" strike="noStrike" cap="none" spc="0" baseline="0" dirty="0">
                <a:solidFill>
                  <a:srgbClr val="4C4C4C">
                    <a:alpha val="65098"/>
                  </a:srgbClr>
                </a:solidFill>
                <a:effectLst/>
                <a:latin typeface="Arial"/>
                <a:ea typeface="Arial"/>
                <a:cs typeface="Arial"/>
                <a:hlinkClick r:id="rId7" action="ppaction://hlinksldjump"/>
              </a:rPr>
              <a:t> de certificación</a:t>
            </a:r>
            <a:endParaRPr lang="x-none" sz="2400" b="0" i="0" strike="noStrike" cap="none" spc="0" baseline="0" dirty="0">
              <a:solidFill>
                <a:srgbClr val="4C4C4C">
                  <a:alpha val="65098"/>
                </a:srgbClr>
              </a:solidFill>
              <a:effectLst/>
              <a:latin typeface="Arial"/>
              <a:ea typeface="Arial"/>
              <a:cs typeface="Arial"/>
            </a:endParaRPr>
          </a:p>
          <a:p>
            <a:pPr marL="800100" lvl="1" indent="-342900">
              <a:buFont typeface="Arial" panose="020B0604020202020204" pitchFamily="34" charset="0"/>
              <a:buChar char="•"/>
            </a:pPr>
            <a:r>
              <a:rPr lang="x-none" sz="2400" b="0" i="0" strike="noStrike" cap="none" spc="0" baseline="0" dirty="0">
                <a:solidFill>
                  <a:srgbClr val="4C4C4C">
                    <a:alpha val="65098"/>
                  </a:srgbClr>
                </a:solidFill>
                <a:effectLst/>
                <a:latin typeface="Arial"/>
                <a:ea typeface="Arial"/>
                <a:cs typeface="Arial"/>
                <a:hlinkClick r:id="rId8" action="ppaction://hlinksldjump"/>
              </a:rPr>
              <a:t>Contenido de sustancias químicas</a:t>
            </a:r>
            <a:endParaRPr lang="x-none" sz="2400" b="0" i="0" strike="noStrike" cap="none" spc="0" baseline="0" dirty="0">
              <a:solidFill>
                <a:srgbClr val="4C4C4C">
                  <a:alpha val="65098"/>
                </a:srgbClr>
              </a:solidFill>
              <a:effectLst/>
              <a:latin typeface="Arial"/>
              <a:ea typeface="Arial"/>
              <a:cs typeface="Arial"/>
            </a:endParaRPr>
          </a:p>
          <a:p>
            <a:pPr marL="800100" lvl="1" indent="-342900">
              <a:buFont typeface="Arial" panose="020B0604020202020204" pitchFamily="34" charset="0"/>
              <a:buChar char="•"/>
            </a:pPr>
            <a:r>
              <a:rPr lang="x-none" sz="2400" b="0" i="0" strike="noStrike" cap="none" spc="0" baseline="0" dirty="0">
                <a:solidFill>
                  <a:srgbClr val="4C4C4C">
                    <a:alpha val="65098"/>
                  </a:srgbClr>
                </a:solidFill>
                <a:effectLst/>
                <a:latin typeface="Arial"/>
                <a:ea typeface="Arial"/>
                <a:cs typeface="Arial"/>
                <a:hlinkClick r:id="rId9" action="ppaction://hlinksldjump"/>
              </a:rPr>
              <a:t>Etiquetas de rastreo</a:t>
            </a:r>
            <a:endParaRPr lang="x-none" sz="2400" b="0" i="0" strike="noStrike" cap="none" spc="0" baseline="0" dirty="0">
              <a:solidFill>
                <a:srgbClr val="4C4C4C">
                  <a:alpha val="65098"/>
                </a:srgbClr>
              </a:solidFill>
              <a:effectLst/>
              <a:latin typeface="Arial"/>
              <a:ea typeface="Arial"/>
              <a:cs typeface="Arial"/>
            </a:endParaRPr>
          </a:p>
          <a:p>
            <a:pPr marL="800100" lvl="1" indent="-342900">
              <a:buFont typeface="Arial" panose="020B0604020202020204" pitchFamily="34" charset="0"/>
              <a:buChar char="•"/>
            </a:pPr>
            <a:r>
              <a:rPr lang="en-US" sz="2400" b="0" i="0" strike="noStrike" cap="none" spc="0" baseline="0" dirty="0">
                <a:solidFill>
                  <a:srgbClr val="4C4C4C">
                    <a:alpha val="65098"/>
                  </a:srgbClr>
                </a:solidFill>
                <a:effectLst/>
                <a:latin typeface="Arial"/>
                <a:ea typeface="Arial"/>
                <a:cs typeface="Arial"/>
                <a:hlinkClick r:id="rId10" action="ppaction://hlinksldjump"/>
              </a:rPr>
              <a:t>Piezas</a:t>
            </a:r>
            <a:r>
              <a:rPr lang="x-none" sz="2400" b="0" i="0" strike="noStrike" cap="none" spc="0" baseline="0" dirty="0">
                <a:solidFill>
                  <a:srgbClr val="4C4C4C">
                    <a:alpha val="65098"/>
                  </a:srgbClr>
                </a:solidFill>
                <a:effectLst/>
                <a:latin typeface="Arial"/>
                <a:ea typeface="Arial"/>
                <a:cs typeface="Arial"/>
                <a:hlinkClick r:id="rId10" action="ppaction://hlinksldjump"/>
              </a:rPr>
              <a:t> pequeñas</a:t>
            </a:r>
            <a:endParaRPr lang="x-none" sz="2400" b="0" i="0" strike="noStrike" cap="none" spc="0" baseline="0" dirty="0">
              <a:solidFill>
                <a:srgbClr val="4C4C4C">
                  <a:alpha val="65098"/>
                </a:srgbClr>
              </a:solidFill>
              <a:effectLst/>
              <a:latin typeface="Arial"/>
              <a:ea typeface="Arial"/>
              <a:cs typeface="Arial"/>
            </a:endParaRPr>
          </a:p>
          <a:p>
            <a:pPr marL="457200" indent="-457200">
              <a:buFont typeface="Wingdings" panose="05000000000000000000" pitchFamily="2" charset="2"/>
              <a:buChar char="Ø"/>
            </a:pPr>
            <a:r>
              <a:rPr lang="x-none" sz="3000" b="0" i="0" strike="noStrike" cap="none" spc="0" baseline="0" dirty="0">
                <a:solidFill>
                  <a:srgbClr val="4C4C4C">
                    <a:alpha val="65098"/>
                  </a:srgbClr>
                </a:solidFill>
                <a:effectLst/>
                <a:latin typeface="Arial"/>
                <a:ea typeface="Arial"/>
                <a:cs typeface="Arial"/>
                <a:hlinkClick r:id="rId11" action="ppaction://hlinksldjump"/>
              </a:rPr>
              <a:t>Resumen de los requ</a:t>
            </a:r>
            <a:r>
              <a:rPr lang="en-US" sz="3000" b="0" i="0" strike="noStrike" cap="none" spc="0" baseline="0" dirty="0">
                <a:solidFill>
                  <a:srgbClr val="4C4C4C">
                    <a:alpha val="65098"/>
                  </a:srgbClr>
                </a:solidFill>
                <a:effectLst/>
                <a:latin typeface="Arial"/>
                <a:ea typeface="Arial"/>
                <a:cs typeface="Arial"/>
                <a:hlinkClick r:id="rId11" action="ppaction://hlinksldjump"/>
              </a:rPr>
              <a:t>erimientos</a:t>
            </a:r>
            <a:r>
              <a:rPr lang="x-none" sz="3000" b="0" i="0" strike="noStrike" cap="none" spc="0" baseline="0" dirty="0">
                <a:solidFill>
                  <a:srgbClr val="4C4C4C">
                    <a:alpha val="65098"/>
                  </a:srgbClr>
                </a:solidFill>
                <a:effectLst/>
                <a:latin typeface="Arial"/>
                <a:ea typeface="Arial"/>
                <a:cs typeface="Arial"/>
                <a:hlinkClick r:id="rId11" action="ppaction://hlinksldjump"/>
              </a:rPr>
              <a:t> por tipo de producto</a:t>
            </a:r>
            <a:endParaRPr lang="x-none" sz="3000" b="0" i="0" strike="noStrike" cap="none" spc="0" baseline="0" dirty="0">
              <a:solidFill>
                <a:srgbClr val="4C4C4C">
                  <a:alpha val="65098"/>
                </a:srgbClr>
              </a:solidFill>
              <a:effectLst/>
              <a:latin typeface="Arial"/>
              <a:ea typeface="Arial"/>
              <a:cs typeface="Arial"/>
            </a:endParaRPr>
          </a:p>
          <a:p>
            <a:pPr marL="457200" indent="-457200">
              <a:buFont typeface="Wingdings" panose="05000000000000000000" pitchFamily="2" charset="2"/>
              <a:buChar char="Ø"/>
            </a:pPr>
            <a:r>
              <a:rPr lang="en-US" sz="3000" b="0" i="0" strike="noStrike" cap="none" spc="0" baseline="0" dirty="0">
                <a:solidFill>
                  <a:srgbClr val="4C4C4C">
                    <a:alpha val="65098"/>
                  </a:srgbClr>
                </a:solidFill>
                <a:effectLst/>
                <a:latin typeface="Arial"/>
                <a:ea typeface="Arial"/>
                <a:cs typeface="Arial"/>
                <a:hlinkClick r:id="rId12" action="ppaction://hlinksldjump"/>
              </a:rPr>
              <a:t>Recursos</a:t>
            </a:r>
            <a:endParaRPr lang="x-none" sz="3000" b="0" i="0" strike="noStrike" cap="none" spc="0" baseline="0" dirty="0">
              <a:solidFill>
                <a:srgbClr val="4C4C4C">
                  <a:alpha val="65098"/>
                </a:srgbClr>
              </a:solidFill>
              <a:effectLst/>
              <a:latin typeface="Arial"/>
              <a:ea typeface="Arial"/>
              <a:cs typeface="Arial"/>
            </a:endParaRPr>
          </a:p>
        </p:txBody>
      </p:sp>
    </p:spTree>
    <p:extLst>
      <p:ext uri="{BB962C8B-B14F-4D97-AF65-F5344CB8AC3E}">
        <p14:creationId xmlns:p14="http://schemas.microsoft.com/office/powerpoint/2010/main" val="10891318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35410"/>
            <a:ext cx="3769042" cy="2355904"/>
          </a:xfrm>
        </p:spPr>
        <p:txBody>
          <a:bodyPr>
            <a:normAutofit fontScale="97500" lnSpcReduction="10000"/>
          </a:bodyPr>
          <a:lstStyle/>
          <a:p>
            <a:pPr algn="ctr"/>
            <a:r>
              <a:rPr lang="x-none" b="1" i="0" strike="noStrike" cap="none" spc="0" baseline="0" dirty="0">
                <a:solidFill>
                  <a:srgbClr val="FFFFFF"/>
                </a:solidFill>
                <a:effectLst/>
                <a:ea typeface="Calibri"/>
              </a:rPr>
              <a:t>Recursos de la CPSC para </a:t>
            </a:r>
            <a:r>
              <a:rPr lang="en-US" b="1" i="0" strike="noStrike" cap="none" spc="0" baseline="0" dirty="0">
                <a:solidFill>
                  <a:srgbClr val="FFFFFF"/>
                </a:solidFill>
                <a:effectLst/>
                <a:ea typeface="Calibri"/>
              </a:rPr>
              <a:t>empresas</a:t>
            </a:r>
          </a:p>
          <a:p>
            <a:pPr algn="ctr"/>
            <a:endParaRPr lang="en-US" b="1" i="0" strike="noStrike" cap="none" spc="0" baseline="0" dirty="0">
              <a:solidFill>
                <a:srgbClr val="FFFFFF"/>
              </a:solidFill>
              <a:effectLst/>
              <a:ea typeface="Calibri"/>
            </a:endParaRPr>
          </a:p>
          <a:p>
            <a:pPr algn="ctr"/>
            <a:r>
              <a:rPr lang="en-US" sz="2600" dirty="0">
                <a:solidFill>
                  <a:srgbClr val="FFFFFF"/>
                </a:solidFill>
                <a:ea typeface="Calibri"/>
              </a:rPr>
              <a:t>(En ingl</a:t>
            </a:r>
            <a:r>
              <a:rPr lang="es-ES" sz="2600" dirty="0">
                <a:solidFill>
                  <a:srgbClr val="FFFFFF"/>
                </a:solidFill>
                <a:ea typeface="Calibri"/>
              </a:rPr>
              <a:t>és</a:t>
            </a:r>
            <a:r>
              <a:rPr lang="en-US" sz="2600" dirty="0">
                <a:solidFill>
                  <a:srgbClr val="FFFFFF"/>
                </a:solidFill>
                <a:ea typeface="Calibri"/>
              </a:rPr>
              <a:t>)</a:t>
            </a:r>
            <a:endParaRPr lang="x-none" sz="2600" b="1" i="0" strike="noStrike" cap="none" spc="0" baseline="0" dirty="0">
              <a:solidFill>
                <a:srgbClr val="FFFFFF"/>
              </a:solidFill>
              <a:effectLst/>
              <a:ea typeface="Calibri"/>
            </a:endParaRPr>
          </a:p>
        </p:txBody>
      </p:sp>
      <p:sp>
        <p:nvSpPr>
          <p:cNvPr id="3" name="Rectangle 2"/>
          <p:cNvSpPr/>
          <p:nvPr/>
        </p:nvSpPr>
        <p:spPr>
          <a:xfrm>
            <a:off x="4920344" y="4891314"/>
            <a:ext cx="7271656" cy="2185214"/>
          </a:xfrm>
          <a:prstGeom prst="rect">
            <a:avLst/>
          </a:prstGeom>
        </p:spPr>
        <p:txBody>
          <a:bodyPr wrap="square">
            <a:spAutoFit/>
          </a:bodyPr>
          <a:lstStyle/>
          <a:p>
            <a:pPr>
              <a:defRPr/>
            </a:pPr>
            <a:r>
              <a:rPr lang="x-none" sz="2400" b="0" i="0" strike="noStrike" cap="none" spc="0" baseline="0" dirty="0">
                <a:solidFill>
                  <a:srgbClr val="002060"/>
                </a:solidFill>
                <a:effectLst/>
                <a:latin typeface="Arial"/>
                <a:ea typeface="Arial"/>
                <a:cs typeface="Arial"/>
              </a:rPr>
              <a:t>Página de búsqueda de laboratorios aceptados por la CPSC:</a:t>
            </a:r>
            <a:r>
              <a:rPr lang="en-US" sz="2400" b="0" i="0" strike="noStrike" cap="none" spc="0" baseline="0" dirty="0">
                <a:solidFill>
                  <a:srgbClr val="002060"/>
                </a:solidFill>
                <a:effectLst/>
                <a:latin typeface="Arial"/>
                <a:ea typeface="Arial"/>
                <a:cs typeface="Arial"/>
              </a:rPr>
              <a:t>   </a:t>
            </a:r>
            <a:r>
              <a:rPr lang="x-none" sz="2400" b="1" i="0" strike="noStrike" cap="none" spc="0" baseline="0" dirty="0">
                <a:solidFill>
                  <a:srgbClr val="002060"/>
                </a:solidFill>
                <a:effectLst/>
                <a:latin typeface="Arial"/>
                <a:ea typeface="Arial"/>
                <a:cs typeface="Arial"/>
                <a:hlinkClick r:id="rId3" history="0"/>
              </a:rPr>
              <a:t>www.cpsc.gov/LabSearch</a:t>
            </a:r>
            <a:endParaRPr lang="en-US" sz="2400" b="1" i="0" strike="noStrike" cap="none" spc="0" baseline="0" dirty="0">
              <a:solidFill>
                <a:srgbClr val="002060"/>
              </a:solidFill>
              <a:effectLst/>
              <a:latin typeface="Arial"/>
              <a:ea typeface="Arial"/>
              <a:cs typeface="Arial"/>
              <a:hlinkClick r:id="rId3" history="0"/>
            </a:endParaRPr>
          </a:p>
          <a:p>
            <a:pPr>
              <a:defRPr/>
            </a:pPr>
            <a:endParaRPr lang="en-US" sz="2400" b="1" dirty="0">
              <a:solidFill>
                <a:srgbClr val="002060"/>
              </a:solidFill>
              <a:latin typeface="Arial"/>
              <a:ea typeface="Arial"/>
              <a:cs typeface="Arial"/>
              <a:hlinkClick r:id="rId3" history="0"/>
            </a:endParaRPr>
          </a:p>
          <a:p>
            <a:pPr>
              <a:defRPr/>
            </a:pPr>
            <a:endParaRPr lang="x-none" sz="2400" b="1" i="0" strike="noStrike" cap="none" spc="0" baseline="0" dirty="0">
              <a:solidFill>
                <a:srgbClr val="002060"/>
              </a:solidFill>
              <a:effectLst/>
              <a:latin typeface="Arial"/>
              <a:ea typeface="Arial"/>
              <a:cs typeface="Arial"/>
              <a:hlinkClick r:id="rId3" history="0"/>
            </a:endParaRPr>
          </a:p>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2060"/>
                </a:solidFill>
                <a:latin typeface="Arial" panose="020B0604020202020204" pitchFamily="34" charset="0"/>
                <a:cs typeface="Arial" panose="020B0604020202020204" pitchFamily="34" charset="0"/>
              </a:rPr>
              <a:t> </a:t>
            </a:r>
          </a:p>
        </p:txBody>
      </p:sp>
      <p:sp>
        <p:nvSpPr>
          <p:cNvPr id="2" name="Rectangle 1"/>
          <p:cNvSpPr/>
          <p:nvPr/>
        </p:nvSpPr>
        <p:spPr>
          <a:xfrm>
            <a:off x="4937220" y="788968"/>
            <a:ext cx="7126937" cy="3416320"/>
          </a:xfrm>
          <a:prstGeom prst="rect">
            <a:avLst/>
          </a:prstGeom>
        </p:spPr>
        <p:txBody>
          <a:bodyPr wrap="square">
            <a:spAutoFit/>
          </a:bodyPr>
          <a:lstStyle/>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Definición de productos para niños – 16 CFR Parte 1200 </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Certificados de conformidad – 16 CFR Parte 1110</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Pruebas por </a:t>
            </a:r>
            <a:r>
              <a:rPr lang="en-US" sz="2400" b="0" i="0" strike="noStrike" cap="none" spc="0" baseline="0" dirty="0">
                <a:solidFill>
                  <a:srgbClr val="3648A1"/>
                </a:solidFill>
                <a:effectLst/>
                <a:latin typeface="Arial"/>
                <a:ea typeface="Arial"/>
                <a:cs typeface="Arial"/>
              </a:rPr>
              <a:t>laboratorios independientes</a:t>
            </a:r>
            <a:r>
              <a:rPr lang="x-none" sz="2400" b="0" i="0" strike="noStrike" cap="none" spc="0" baseline="0" dirty="0">
                <a:solidFill>
                  <a:srgbClr val="3648A1"/>
                </a:solidFill>
                <a:effectLst/>
                <a:latin typeface="Arial"/>
                <a:ea typeface="Arial"/>
                <a:cs typeface="Arial"/>
              </a:rPr>
              <a:t>– 16 CFR Partes 1107, 1109 y 1112</a:t>
            </a:r>
          </a:p>
          <a:p>
            <a:pPr marL="342900" indent="-342900">
              <a:buFont typeface="Arial" panose="020B0604020202020204" pitchFamily="34" charset="0"/>
              <a:buChar char="•"/>
            </a:pPr>
            <a:r>
              <a:rPr lang="x-none" sz="2400" b="0" i="0" strike="noStrike" cap="none" spc="0" baseline="0" dirty="0">
                <a:solidFill>
                  <a:srgbClr val="3648A1"/>
                </a:solidFill>
                <a:effectLst/>
                <a:latin typeface="Arial"/>
                <a:ea typeface="Arial"/>
                <a:cs typeface="Arial"/>
              </a:rPr>
              <a:t>Información de rastreo – 15 USC § 2063(a)(5)</a:t>
            </a:r>
          </a:p>
          <a:p>
            <a:pPr marL="342900" indent="-342900">
              <a:buFont typeface="Arial" panose="020B0604020202020204" pitchFamily="34" charset="0"/>
              <a:buChar char="•"/>
            </a:pPr>
            <a:r>
              <a:rPr lang="es-419" sz="2400" b="0" i="0" strike="noStrike" cap="none" spc="0" baseline="0" dirty="0">
                <a:solidFill>
                  <a:srgbClr val="3648A1"/>
                </a:solidFill>
                <a:effectLst/>
                <a:latin typeface="Arial"/>
                <a:ea typeface="Arial"/>
                <a:cs typeface="Arial"/>
              </a:rPr>
              <a:t>Requisito obligatorio de notificaci</a:t>
            </a:r>
            <a:r>
              <a:rPr lang="es-ES" sz="2400" dirty="0">
                <a:solidFill>
                  <a:srgbClr val="3648A1"/>
                </a:solidFill>
                <a:latin typeface="Arial"/>
                <a:ea typeface="Arial"/>
                <a:cs typeface="Arial"/>
              </a:rPr>
              <a:t>ón</a:t>
            </a:r>
            <a:r>
              <a:rPr lang="es-419" sz="2400" b="0" i="0" strike="noStrike" cap="none" spc="0" baseline="0" dirty="0">
                <a:solidFill>
                  <a:srgbClr val="3648A1"/>
                </a:solidFill>
                <a:effectLst/>
                <a:latin typeface="Arial"/>
                <a:ea typeface="Arial"/>
                <a:cs typeface="Arial"/>
              </a:rPr>
              <a:t> – 15 USC §2064</a:t>
            </a:r>
          </a:p>
        </p:txBody>
      </p:sp>
    </p:spTree>
    <p:extLst>
      <p:ext uri="{BB962C8B-B14F-4D97-AF65-F5344CB8AC3E}">
        <p14:creationId xmlns:p14="http://schemas.microsoft.com/office/powerpoint/2010/main" val="14902375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dirty="0">
                <a:solidFill>
                  <a:srgbClr val="2E74B5"/>
                </a:solidFill>
                <a:effectLst/>
                <a:latin typeface="Calibri Light"/>
                <a:ea typeface="Calibri Light"/>
                <a:cs typeface="Calibri Light"/>
              </a:rPr>
              <a:t>Ley </a:t>
            </a:r>
            <a:r>
              <a:rPr lang="en-US" sz="3600" b="1" i="0" strike="noStrike" cap="none" spc="0" baseline="0" dirty="0">
                <a:solidFill>
                  <a:srgbClr val="2E74B5"/>
                </a:solidFill>
                <a:effectLst/>
                <a:latin typeface="Calibri Light"/>
                <a:ea typeface="Calibri Light"/>
                <a:cs typeface="Calibri Light"/>
              </a:rPr>
              <a:t>sobre </a:t>
            </a:r>
            <a:r>
              <a:rPr lang="es-419" sz="3600" b="1" i="0" strike="noStrike" cap="none" spc="0" baseline="0" dirty="0">
                <a:solidFill>
                  <a:srgbClr val="2E74B5"/>
                </a:solidFill>
                <a:effectLst/>
                <a:latin typeface="Calibri Light"/>
                <a:ea typeface="Calibri Light"/>
                <a:cs typeface="Calibri Light"/>
              </a:rPr>
              <a:t>Telas Inflamables (FFA, por sus siglas en inglés)</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Autoridad principal para los textiles regulados por la CPSC</a:t>
            </a:r>
          </a:p>
          <a:p>
            <a:pPr marL="457200" indent="-457200">
              <a:buFont typeface="Arial" panose="020B0604020202020204" pitchFamily="34" charset="0"/>
              <a:buChar char="•"/>
            </a:pPr>
            <a:r>
              <a:rPr lang="en-US" sz="3000" b="0" i="0" strike="noStrike" cap="none" spc="0" baseline="0" dirty="0">
                <a:solidFill>
                  <a:srgbClr val="4C4C4C"/>
                </a:solidFill>
                <a:effectLst/>
                <a:latin typeface="Arial"/>
                <a:ea typeface="Arial"/>
                <a:cs typeface="Arial"/>
              </a:rPr>
              <a:t>Se enfoca</a:t>
            </a:r>
            <a:r>
              <a:rPr lang="x-none" sz="3000" b="0" i="0" strike="noStrike" cap="none" spc="0" baseline="0" dirty="0">
                <a:solidFill>
                  <a:srgbClr val="4C4C4C"/>
                </a:solidFill>
                <a:effectLst/>
                <a:latin typeface="Arial"/>
                <a:ea typeface="Arial"/>
                <a:cs typeface="Arial"/>
              </a:rPr>
              <a:t> en el desempeño en cuanto a la inflamabilidad</a:t>
            </a: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Re</a:t>
            </a:r>
            <a:r>
              <a:rPr lang="en-US" sz="3000" b="0" i="0" strike="noStrike" cap="none" spc="0" baseline="0" dirty="0">
                <a:solidFill>
                  <a:srgbClr val="4C4C4C"/>
                </a:solidFill>
                <a:effectLst/>
                <a:latin typeface="Arial"/>
                <a:ea typeface="Arial"/>
                <a:cs typeface="Arial"/>
              </a:rPr>
              <a:t>glamentos</a:t>
            </a:r>
            <a:r>
              <a:rPr lang="x-none" sz="3000" b="0" i="0" strike="noStrike" cap="none" spc="0" baseline="0" dirty="0">
                <a:solidFill>
                  <a:srgbClr val="4C4C4C"/>
                </a:solidFill>
                <a:effectLst/>
                <a:latin typeface="Arial"/>
                <a:ea typeface="Arial"/>
                <a:cs typeface="Arial"/>
              </a:rPr>
              <a:t>:</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Textiles para prendas de vestir</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1610</a:t>
            </a:r>
          </a:p>
          <a:p>
            <a:pPr marL="800100" lvl="1" indent="-342900">
              <a:buFont typeface="Wingdings" panose="05000000000000000000" pitchFamily="2" charset="2"/>
              <a:buChar char="Ø"/>
            </a:pPr>
            <a:r>
              <a:rPr lang="es-ES" sz="2400" b="0" i="0" strike="noStrike" cap="none" spc="0" baseline="0" dirty="0">
                <a:solidFill>
                  <a:srgbClr val="1A2857"/>
                </a:solidFill>
                <a:effectLst/>
                <a:latin typeface="Arial"/>
                <a:ea typeface="Arial"/>
                <a:cs typeface="Arial"/>
              </a:rPr>
              <a:t>Película </a:t>
            </a:r>
            <a:r>
              <a:rPr lang="x-none" sz="2400" b="0" i="0" strike="noStrike" cap="none" spc="0" baseline="0" dirty="0">
                <a:solidFill>
                  <a:srgbClr val="1A2857"/>
                </a:solidFill>
                <a:effectLst/>
                <a:latin typeface="Arial"/>
                <a:ea typeface="Arial"/>
                <a:cs typeface="Arial"/>
              </a:rPr>
              <a:t>plástic</a:t>
            </a:r>
            <a:r>
              <a:rPr lang="es-ES" sz="2400" b="0" i="0" strike="noStrike" cap="none" spc="0" baseline="0" dirty="0">
                <a:solidFill>
                  <a:srgbClr val="1A2857"/>
                </a:solidFill>
                <a:effectLst/>
                <a:latin typeface="Arial"/>
                <a:ea typeface="Arial"/>
                <a:cs typeface="Arial"/>
              </a:rPr>
              <a:t>a</a:t>
            </a:r>
            <a:r>
              <a:rPr lang="x-none" sz="2400" b="0" i="0" strike="noStrike" cap="none" spc="0" baseline="0" dirty="0">
                <a:solidFill>
                  <a:srgbClr val="1A2857"/>
                </a:solidFill>
                <a:effectLst/>
                <a:latin typeface="Arial"/>
                <a:ea typeface="Arial"/>
                <a:cs typeface="Arial"/>
              </a:rPr>
              <a:t> de vinilo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1611</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Ropa de dormir para niños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partes 1615/1616</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Alfombras y tapetes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partes 1630/1631</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Colchones y cubrecolchones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1632</a:t>
            </a:r>
          </a:p>
          <a:p>
            <a:pPr marL="800100" lvl="1" indent="-342900">
              <a:buFont typeface="Wingdings" panose="05000000000000000000" pitchFamily="2" charset="2"/>
              <a:buChar char="Ø"/>
            </a:pPr>
            <a:r>
              <a:rPr lang="en-US" dirty="0">
                <a:solidFill>
                  <a:srgbClr val="1A2857"/>
                </a:solidFill>
                <a:latin typeface="Arial"/>
                <a:ea typeface="Arial"/>
                <a:cs typeface="Arial"/>
              </a:rPr>
              <a:t>Conjuntos</a:t>
            </a:r>
            <a:r>
              <a:rPr lang="x-none" sz="2400" b="0" i="0" strike="noStrike" cap="none" spc="0" baseline="0" dirty="0">
                <a:solidFill>
                  <a:srgbClr val="1A2857"/>
                </a:solidFill>
                <a:effectLst/>
                <a:latin typeface="Arial"/>
                <a:ea typeface="Arial"/>
                <a:cs typeface="Arial"/>
              </a:rPr>
              <a:t> de colchones </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Arial"/>
                <a:ea typeface="Arial"/>
                <a:cs typeface="Arial"/>
              </a:rPr>
              <a:t>16 CFR parte 1633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7418" y="2280062"/>
            <a:ext cx="2366643" cy="36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0984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20914" y="2743200"/>
            <a:ext cx="11451771" cy="1439470"/>
          </a:xfrm>
        </p:spPr>
        <p:txBody>
          <a:bodyPr>
            <a:normAutofit fontScale="95000"/>
          </a:bodyPr>
          <a:lstStyle/>
          <a:p>
            <a:pPr lvl="0">
              <a:buClr>
                <a:srgbClr val="1D2757"/>
              </a:buClr>
            </a:pPr>
            <a:r>
              <a:rPr lang="x-none" sz="1600" b="0" i="0" strike="noStrike" cap="none" spc="0" baseline="0" dirty="0">
                <a:solidFill>
                  <a:srgbClr val="CF202F"/>
                </a:solidFill>
                <a:effectLst/>
                <a:latin typeface="Georgia"/>
                <a:ea typeface="Georgia"/>
                <a:cs typeface="Georgia"/>
              </a:rPr>
              <a:t>Textiles para </a:t>
            </a:r>
            <a:r>
              <a:rPr lang="en-US" sz="1600" b="0" i="0" strike="noStrike" cap="none" spc="0" baseline="0" dirty="0">
                <a:solidFill>
                  <a:srgbClr val="CF202F"/>
                </a:solidFill>
                <a:effectLst/>
                <a:latin typeface="Georgia"/>
                <a:ea typeface="Georgia"/>
                <a:cs typeface="Georgia"/>
              </a:rPr>
              <a:t>ropa</a:t>
            </a:r>
            <a:r>
              <a:rPr lang="x-none" sz="1600" b="0" i="0" strike="noStrike" cap="none" spc="0" baseline="0" dirty="0">
                <a:solidFill>
                  <a:srgbClr val="CF202F"/>
                </a:solidFill>
                <a:effectLst/>
                <a:latin typeface="Georgia"/>
                <a:ea typeface="Georgia"/>
                <a:cs typeface="Georgia"/>
              </a:rPr>
              <a:t> y cordones</a:t>
            </a:r>
          </a:p>
          <a:p>
            <a:r>
              <a:rPr lang="en-US" sz="3600" b="1" i="0" strike="noStrike" cap="none" spc="0" baseline="0" dirty="0">
                <a:solidFill>
                  <a:srgbClr val="1A2857"/>
                </a:solidFill>
                <a:effectLst/>
                <a:latin typeface="Arial"/>
                <a:ea typeface="Arial"/>
                <a:cs typeface="Arial"/>
              </a:rPr>
              <a:t>Requerimientos </a:t>
            </a:r>
            <a:r>
              <a:rPr lang="x-none" sz="3600" b="1" i="0" strike="noStrike" cap="none" spc="0" baseline="0" dirty="0">
                <a:solidFill>
                  <a:srgbClr val="1A2857"/>
                </a:solidFill>
                <a:effectLst/>
                <a:latin typeface="Arial"/>
                <a:ea typeface="Arial"/>
                <a:cs typeface="Arial"/>
              </a:rPr>
              <a:t>de la CPSC para las prendas de vestir</a:t>
            </a:r>
          </a:p>
        </p:txBody>
      </p:sp>
    </p:spTree>
    <p:extLst>
      <p:ext uri="{BB962C8B-B14F-4D97-AF65-F5344CB8AC3E}">
        <p14:creationId xmlns:p14="http://schemas.microsoft.com/office/powerpoint/2010/main" val="6143486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Se aplica 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Arial"/>
                <a:ea typeface="Arial"/>
                <a:cs typeface="Arial"/>
              </a:rPr>
              <a:t>Todas las telas </a:t>
            </a:r>
            <a:r>
              <a:rPr lang="en-US" sz="2400" b="0" i="0" strike="noStrike" cap="none" spc="0" baseline="0" dirty="0">
                <a:solidFill>
                  <a:srgbClr val="1A2857"/>
                </a:solidFill>
                <a:effectLst/>
                <a:latin typeface="Arial"/>
                <a:ea typeface="Arial"/>
                <a:cs typeface="Arial"/>
              </a:rPr>
              <a:t>utilizadas</a:t>
            </a:r>
            <a:r>
              <a:rPr lang="x-none" sz="2400" b="0" i="0" strike="noStrike" cap="none" spc="0" baseline="0" dirty="0">
                <a:solidFill>
                  <a:srgbClr val="1A2857"/>
                </a:solidFill>
                <a:effectLst/>
                <a:latin typeface="Arial"/>
                <a:ea typeface="Arial"/>
                <a:cs typeface="Arial"/>
              </a:rPr>
              <a:t> en</a:t>
            </a:r>
            <a:r>
              <a:rPr lang="en-US" sz="2400" b="0" i="0" strike="noStrike" cap="none" spc="0" baseline="0" dirty="0">
                <a:solidFill>
                  <a:srgbClr val="1A2857"/>
                </a:solidFill>
                <a:effectLst/>
                <a:latin typeface="Arial"/>
                <a:ea typeface="Arial"/>
                <a:cs typeface="Arial"/>
              </a:rPr>
              <a:t> prendas de vestir</a:t>
            </a:r>
            <a:r>
              <a:rPr lang="en-US" sz="2400" b="0" i="0" strike="noStrike" cap="none" spc="0" dirty="0">
                <a:solidFill>
                  <a:srgbClr val="1A2857"/>
                </a:solidFill>
                <a:effectLst/>
                <a:latin typeface="Arial"/>
                <a:ea typeface="Arial"/>
                <a:cs typeface="Arial"/>
              </a:rPr>
              <a:t> </a:t>
            </a:r>
            <a:r>
              <a:rPr lang="x-none" sz="2400" b="0" i="0" strike="noStrike" cap="none" spc="0" baseline="0" dirty="0">
                <a:solidFill>
                  <a:srgbClr val="1A2857"/>
                </a:solidFill>
                <a:effectLst/>
                <a:latin typeface="Arial"/>
                <a:ea typeface="Arial"/>
                <a:cs typeface="Arial"/>
              </a:rPr>
              <a:t>para adultos y niños.</a:t>
            </a:r>
          </a:p>
          <a:p>
            <a:pPr lvl="1"/>
            <a:endParaRPr lang="en-US" dirty="0">
              <a:solidFill>
                <a:srgbClr val="4C4C4C"/>
              </a:solidFill>
            </a:endParaRPr>
          </a:p>
          <a:p>
            <a:pPr marL="457200" indent="-457200">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No se aplica a:</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Calibri"/>
                <a:ea typeface="Calibri"/>
                <a:cs typeface="Calibri"/>
              </a:rPr>
              <a:t>Sombreros, guantes, calzado y telas de entretela, con algunas excepciones (véase §1610.1(c)).</a:t>
            </a: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Calibri"/>
                <a:ea typeface="Calibri"/>
                <a:cs typeface="Calibri"/>
              </a:rPr>
              <a:t>La ropa de dormir para niños debe cumplir con </a:t>
            </a:r>
            <a:r>
              <a:rPr lang="en-US" sz="2400" b="0" i="0" strike="noStrike" cap="none" spc="0" baseline="0" dirty="0">
                <a:solidFill>
                  <a:srgbClr val="1A2857"/>
                </a:solidFill>
                <a:effectLst/>
                <a:latin typeface="Calibri"/>
                <a:ea typeface="Calibri"/>
                <a:cs typeface="Calibri"/>
              </a:rPr>
              <a:t>un reglamento </a:t>
            </a:r>
            <a:r>
              <a:rPr lang="x-none" sz="2400" b="0" i="0" strike="noStrike" cap="none" spc="0" baseline="0" dirty="0">
                <a:solidFill>
                  <a:srgbClr val="1A2857"/>
                </a:solidFill>
                <a:effectLst/>
                <a:latin typeface="Calibri"/>
                <a:ea typeface="Calibri"/>
                <a:cs typeface="Calibri"/>
              </a:rPr>
              <a:t>más estrict</a:t>
            </a:r>
            <a:r>
              <a:rPr lang="en-US" sz="2400" b="0" i="0" strike="noStrike" cap="none" spc="0" baseline="0" dirty="0">
                <a:solidFill>
                  <a:srgbClr val="1A2857"/>
                </a:solidFill>
                <a:effectLst/>
                <a:latin typeface="Calibri"/>
                <a:ea typeface="Calibri"/>
                <a:cs typeface="Calibri"/>
              </a:rPr>
              <a:t>o</a:t>
            </a:r>
            <a:r>
              <a:rPr lang="x-none" sz="2400" b="0" i="0" strike="noStrike" cap="none" spc="0" baseline="0" dirty="0">
                <a:solidFill>
                  <a:srgbClr val="1A2857"/>
                </a:solidFill>
                <a:effectLst/>
                <a:latin typeface="Calibri"/>
                <a:ea typeface="Calibri"/>
                <a:cs typeface="Calibri"/>
              </a:rPr>
              <a:t>.</a:t>
            </a:r>
          </a:p>
        </p:txBody>
      </p:sp>
    </p:spTree>
    <p:extLst>
      <p:ext uri="{BB962C8B-B14F-4D97-AF65-F5344CB8AC3E}">
        <p14:creationId xmlns:p14="http://schemas.microsoft.com/office/powerpoint/2010/main" val="16257027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s-419" sz="3000" b="0" i="0" strike="noStrike" cap="none" spc="0" baseline="0" dirty="0">
                <a:solidFill>
                  <a:srgbClr val="4C4C4C"/>
                </a:solidFill>
                <a:effectLst/>
                <a:latin typeface="Arial"/>
                <a:ea typeface="Arial"/>
                <a:cs typeface="Arial"/>
              </a:rPr>
              <a:t>Algunas telas están exentas de los requerimientos de prueba:</a:t>
            </a:r>
          </a:p>
          <a:p>
            <a:endParaRPr lang="es-419" sz="1400" dirty="0">
              <a:solidFill>
                <a:srgbClr val="4C4C4C"/>
              </a:solidFill>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Calibri"/>
                <a:ea typeface="Calibri"/>
                <a:cs typeface="Calibri"/>
              </a:rPr>
              <a:t>Todas las telas de superficie lisa mayores o iguales a 88.2 g/m</a:t>
            </a:r>
            <a:r>
              <a:rPr lang="x-none" sz="2400" b="0" i="0" strike="noStrike" cap="none" spc="0" baseline="30000" dirty="0">
                <a:solidFill>
                  <a:srgbClr val="1A2857"/>
                </a:solidFill>
                <a:effectLst/>
                <a:latin typeface="Calibri"/>
                <a:ea typeface="Calibri"/>
                <a:cs typeface="Calibri"/>
              </a:rPr>
              <a:t>2</a:t>
            </a:r>
            <a:r>
              <a:rPr lang="x-none" sz="2400" b="0" i="0" strike="noStrike" cap="none" spc="0" baseline="0" dirty="0">
                <a:solidFill>
                  <a:srgbClr val="1A2857"/>
                </a:solidFill>
                <a:effectLst/>
                <a:latin typeface="Calibri"/>
                <a:ea typeface="Calibri"/>
                <a:cs typeface="Calibri"/>
              </a:rPr>
              <a:t> (2.6 oz/yd</a:t>
            </a:r>
            <a:r>
              <a:rPr lang="x-none" sz="2400" b="0" i="0" strike="noStrike" cap="none" spc="0" baseline="30000" dirty="0">
                <a:solidFill>
                  <a:srgbClr val="1A2857"/>
                </a:solidFill>
                <a:effectLst/>
                <a:latin typeface="Calibri"/>
                <a:ea typeface="Calibri"/>
                <a:cs typeface="Calibri"/>
              </a:rPr>
              <a:t>2</a:t>
            </a:r>
            <a:r>
              <a:rPr lang="x-none" sz="2400" b="0" i="0" strike="noStrike" cap="none" spc="0" baseline="0" dirty="0">
                <a:solidFill>
                  <a:srgbClr val="1A2857"/>
                </a:solidFill>
                <a:effectLst/>
                <a:latin typeface="Calibri"/>
                <a:ea typeface="Calibri"/>
                <a:cs typeface="Calibri"/>
              </a:rPr>
              <a:t>).</a:t>
            </a:r>
          </a:p>
          <a:p>
            <a:pPr lvl="1"/>
            <a:endParaRPr lang="en-US" dirty="0">
              <a:solidFill>
                <a:srgbClr val="1A2857"/>
              </a:solidFill>
              <a:latin typeface="Calibri" pitchFamily="34" charset="0"/>
              <a:cs typeface="Calibri" pitchFamily="34" charset="0"/>
            </a:endParaRPr>
          </a:p>
          <a:p>
            <a:pPr marL="800100" lvl="1" indent="-342900">
              <a:buFont typeface="Wingdings" panose="05000000000000000000" pitchFamily="2" charset="2"/>
              <a:buChar char="Ø"/>
            </a:pPr>
            <a:r>
              <a:rPr lang="x-none" sz="2400" b="0" i="0" strike="noStrike" cap="none" spc="0" baseline="0" dirty="0">
                <a:solidFill>
                  <a:srgbClr val="1A2857"/>
                </a:solidFill>
                <a:effectLst/>
                <a:latin typeface="Calibri"/>
                <a:ea typeface="Calibri"/>
                <a:cs typeface="Calibri"/>
              </a:rPr>
              <a:t>Cualquier material hecho en su totalidad o con una </a:t>
            </a:r>
            <a:r>
              <a:rPr lang="en-US" sz="2400" b="0" i="0" strike="noStrike" cap="none" spc="0" baseline="0" dirty="0">
                <a:solidFill>
                  <a:srgbClr val="1A2857"/>
                </a:solidFill>
                <a:effectLst/>
                <a:latin typeface="Calibri"/>
                <a:ea typeface="Calibri"/>
                <a:cs typeface="Calibri"/>
              </a:rPr>
              <a:t>combinaci</a:t>
            </a:r>
            <a:r>
              <a:rPr lang="es-ES" dirty="0">
                <a:solidFill>
                  <a:srgbClr val="1A2857"/>
                </a:solidFill>
                <a:latin typeface="Calibri"/>
                <a:ea typeface="Calibri"/>
                <a:cs typeface="Calibri"/>
              </a:rPr>
              <a:t>ón</a:t>
            </a:r>
            <a:r>
              <a:rPr lang="x-none" sz="2400" b="0" i="0" strike="noStrike" cap="none" spc="0" baseline="0" dirty="0">
                <a:solidFill>
                  <a:srgbClr val="1A2857"/>
                </a:solidFill>
                <a:effectLst/>
                <a:latin typeface="Calibri"/>
                <a:ea typeface="Calibri"/>
                <a:cs typeface="Calibri"/>
              </a:rPr>
              <a:t> de los siguientes tipos de fibra solamente:</a:t>
            </a:r>
          </a:p>
          <a:p>
            <a:pPr marL="1257300" lvl="2" indent="-342900">
              <a:buFont typeface="Arial" panose="020B0604020202020204" pitchFamily="34" charset="0"/>
              <a:buChar char="•"/>
            </a:pPr>
            <a:r>
              <a:rPr lang="x-none" sz="2000" b="0" i="0" strike="noStrike" cap="none" spc="0" baseline="0" dirty="0">
                <a:solidFill>
                  <a:srgbClr val="1A2857"/>
                </a:solidFill>
                <a:effectLst/>
                <a:latin typeface="Calibri"/>
                <a:ea typeface="Calibri"/>
                <a:cs typeface="Calibri"/>
              </a:rPr>
              <a:t>Acrílico, modacrílico, nylon, olefina, poliéster, lana.</a:t>
            </a:r>
          </a:p>
          <a:p>
            <a:pPr algn="ctr"/>
            <a:endParaRPr lang="en-US" i="1" dirty="0">
              <a:solidFill>
                <a:srgbClr val="4C4C4C"/>
              </a:solidFill>
              <a:latin typeface="Calibri" pitchFamily="34" charset="0"/>
              <a:cs typeface="Calibri" pitchFamily="34" charset="0"/>
            </a:endParaRPr>
          </a:p>
          <a:p>
            <a:pPr algn="ctr"/>
            <a:r>
              <a:rPr lang="x-none" sz="3000" b="0" i="1" strike="noStrike" cap="none" spc="0" baseline="0" dirty="0">
                <a:solidFill>
                  <a:srgbClr val="CF202F"/>
                </a:solidFill>
                <a:effectLst>
                  <a:outerShdw blurRad="38100" dist="38100" dir="2700000" algn="tl">
                    <a:srgbClr val="000000">
                      <a:alpha val="43137"/>
                    </a:srgbClr>
                  </a:outerShdw>
                </a:effectLst>
                <a:latin typeface="Calibri"/>
                <a:ea typeface="Calibri"/>
                <a:cs typeface="Calibri"/>
              </a:rPr>
              <a:t>Conozca el tipo de superficie de la tela, el tipo o tipos de fibra y el peso de la tela.</a:t>
            </a:r>
          </a:p>
        </p:txBody>
      </p:sp>
    </p:spTree>
    <p:extLst>
      <p:ext uri="{BB962C8B-B14F-4D97-AF65-F5344CB8AC3E}">
        <p14:creationId xmlns:p14="http://schemas.microsoft.com/office/powerpoint/2010/main" val="29635290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3600" b="1" i="0" strike="noStrike" cap="none" spc="0" baseline="0">
                <a:solidFill>
                  <a:srgbClr val="2E74B5"/>
                </a:solidFill>
                <a:effectLst/>
                <a:latin typeface="Calibri Light"/>
                <a:ea typeface="Calibri Light"/>
                <a:cs typeface="Calibri Light"/>
              </a:rPr>
              <a:t>Textiles para prendas de vestir</a:t>
            </a:r>
          </a:p>
        </p:txBody>
      </p:sp>
      <p:sp>
        <p:nvSpPr>
          <p:cNvPr id="3" name="Content Placeholder 2"/>
          <p:cNvSpPr>
            <a:spLocks noGrp="1"/>
          </p:cNvSpPr>
          <p:nvPr>
            <p:ph idx="1"/>
          </p:nvPr>
        </p:nvSpPr>
        <p:spPr>
          <a:xfrm>
            <a:off x="406399" y="1259298"/>
            <a:ext cx="11465169" cy="4692040"/>
          </a:xfrm>
        </p:spPr>
        <p:txBody>
          <a:bodyPr>
            <a:normAutofit fontScale="90000" lnSpcReduction="10000"/>
          </a:bodyPr>
          <a:lstStyle/>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Determinar el tipo de fibra y la construcción de la tela</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Prueba preliminar</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Prepara</a:t>
            </a:r>
            <a:r>
              <a:rPr lang="es-ES" sz="3000" b="0" i="0" strike="noStrike" cap="none" spc="0" baseline="0" dirty="0">
                <a:solidFill>
                  <a:srgbClr val="4C4C4C"/>
                </a:solidFill>
                <a:effectLst/>
                <a:latin typeface="Arial"/>
                <a:ea typeface="Arial"/>
                <a:cs typeface="Arial"/>
              </a:rPr>
              <a:t>r</a:t>
            </a:r>
            <a:r>
              <a:rPr lang="x-none" sz="3000" b="0" i="0" strike="noStrike" cap="none" spc="0" baseline="0" dirty="0">
                <a:solidFill>
                  <a:srgbClr val="4C4C4C"/>
                </a:solidFill>
                <a:effectLst/>
                <a:latin typeface="Arial"/>
                <a:ea typeface="Arial"/>
                <a:cs typeface="Arial"/>
              </a:rPr>
              <a:t> y acondicionar</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Realizar la prueba</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Clasificación preliminar</a:t>
            </a:r>
          </a:p>
          <a:p>
            <a:pPr marL="457200" indent="-457200">
              <a:lnSpc>
                <a:spcPct val="150000"/>
              </a:lnSpc>
              <a:buFont typeface="Arial" panose="020B0604020202020204" pitchFamily="34" charset="0"/>
              <a:buChar char="•"/>
            </a:pPr>
            <a:r>
              <a:rPr lang="en-US" sz="3000" b="0" i="0" strike="noStrike" cap="none" spc="0" baseline="0" dirty="0">
                <a:solidFill>
                  <a:srgbClr val="4C4C4C"/>
                </a:solidFill>
                <a:effectLst/>
                <a:latin typeface="Arial"/>
                <a:ea typeface="Arial"/>
                <a:cs typeface="Arial"/>
              </a:rPr>
              <a:t>Lavar </a:t>
            </a:r>
            <a:r>
              <a:rPr lang="x-none" sz="3000" b="0" i="0" strike="noStrike" cap="none" spc="0" baseline="0" dirty="0">
                <a:solidFill>
                  <a:srgbClr val="4C4C4C"/>
                </a:solidFill>
                <a:effectLst/>
                <a:latin typeface="Arial"/>
                <a:ea typeface="Arial"/>
                <a:cs typeface="Arial"/>
              </a:rPr>
              <a:t>y repetir la prueba</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Clasificación final</a:t>
            </a:r>
          </a:p>
          <a:p>
            <a:pPr marL="457200" indent="-457200">
              <a:lnSpc>
                <a:spcPct val="150000"/>
              </a:lnSpc>
              <a:buFont typeface="Arial" panose="020B0604020202020204" pitchFamily="34" charset="0"/>
              <a:buChar char="•"/>
            </a:pPr>
            <a:r>
              <a:rPr lang="x-none" sz="3000" b="0" i="0" strike="noStrike" cap="none" spc="0" baseline="0" dirty="0">
                <a:solidFill>
                  <a:srgbClr val="4C4C4C"/>
                </a:solidFill>
                <a:effectLst/>
                <a:latin typeface="Arial"/>
                <a:ea typeface="Arial"/>
                <a:cs typeface="Arial"/>
              </a:rPr>
              <a:t>Informe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2712" y="1676106"/>
            <a:ext cx="3693226" cy="50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9127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18-ABC-0078_PPTTemplate">
  <a:themeElements>
    <a:clrScheme name="CPSC">
      <a:dk1>
        <a:srgbClr val="1D2757"/>
      </a:dk1>
      <a:lt1>
        <a:srgbClr val="83D3EF"/>
      </a:lt1>
      <a:dk2>
        <a:srgbClr val="1D2757"/>
      </a:dk2>
      <a:lt2>
        <a:srgbClr val="FFFFFF"/>
      </a:lt2>
      <a:accent1>
        <a:srgbClr val="83D3EF"/>
      </a:accent1>
      <a:accent2>
        <a:srgbClr val="CF1F2F"/>
      </a:accent2>
      <a:accent3>
        <a:srgbClr val="EE334F"/>
      </a:accent3>
      <a:accent4>
        <a:srgbClr val="FC7DB9"/>
      </a:accent4>
      <a:accent5>
        <a:srgbClr val="FFFFFF"/>
      </a:accent5>
      <a:accent6>
        <a:srgbClr val="83D3EF"/>
      </a:accent6>
      <a:hlink>
        <a:srgbClr val="CF1F2F"/>
      </a:hlink>
      <a:folHlink>
        <a:srgbClr val="7F1F2F"/>
      </a:folHlink>
    </a:clrScheme>
    <a:fontScheme name="Calibri">
      <a:maj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SC_PowerPoint_template--sample as of March 27" id="{75EDE25A-E792-4A31-A4AA-C457BAEC2112}" vid="{33F5FBCF-1DD7-4B5F-830B-EF357BD17FEE}"/>
    </a:ext>
  </a:extLst>
</a:theme>
</file>

<file path=ppt/theme/theme2.xml><?xml version="1.0" encoding="utf-8"?>
<a:theme xmlns:a="http://schemas.openxmlformats.org/drawingml/2006/main" name="1_18-ABC-0078_PPTTemplate">
  <a:themeElements>
    <a:clrScheme name="CPSC">
      <a:dk1>
        <a:srgbClr val="1D2757"/>
      </a:dk1>
      <a:lt1>
        <a:srgbClr val="83D3EF"/>
      </a:lt1>
      <a:dk2>
        <a:srgbClr val="1D2757"/>
      </a:dk2>
      <a:lt2>
        <a:srgbClr val="FFFFFF"/>
      </a:lt2>
      <a:accent1>
        <a:srgbClr val="83D3EF"/>
      </a:accent1>
      <a:accent2>
        <a:srgbClr val="CF1F2F"/>
      </a:accent2>
      <a:accent3>
        <a:srgbClr val="EE334F"/>
      </a:accent3>
      <a:accent4>
        <a:srgbClr val="FC7DB9"/>
      </a:accent4>
      <a:accent5>
        <a:srgbClr val="FFFFFF"/>
      </a:accent5>
      <a:accent6>
        <a:srgbClr val="83D3EF"/>
      </a:accent6>
      <a:hlink>
        <a:srgbClr val="CF1F2F"/>
      </a:hlink>
      <a:folHlink>
        <a:srgbClr val="7F1F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SC_PowerPoint_template--sample as of March 27" id="{75EDE25A-E792-4A31-A4AA-C457BAEC2112}" vid="{33F5FBCF-1DD7-4B5F-830B-EF357BD17F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1E88890B794C4E9085AB97CDBEE2A6" ma:contentTypeVersion="62" ma:contentTypeDescription="Create a new document." ma:contentTypeScope="" ma:versionID="ac614bba492b0d80c5a8034337ab45fb">
  <xsd:schema xmlns:xsd="http://www.w3.org/2001/XMLSchema" xmlns:xs="http://www.w3.org/2001/XMLSchema" xmlns:p="http://schemas.microsoft.com/office/2006/metadata/properties" xmlns:ns2="a13d7d47-5e6d-43e2-97f1-eafbdde66bfb" xmlns:ns3="http://schemas.microsoft.com/sharepoint/v4" targetNamespace="http://schemas.microsoft.com/office/2006/metadata/properties" ma:root="true" ma:fieldsID="b188cded0fd3d1221a69c3ae701d9b39" ns2:_="" ns3:_="">
    <xsd:import namespace="a13d7d47-5e6d-43e2-97f1-eafbdde66bfb"/>
    <xsd:import namespace="http://schemas.microsoft.com/sharepoint/v4"/>
    <xsd:element name="properties">
      <xsd:complexType>
        <xsd:sequence>
          <xsd:element name="documentManagement">
            <xsd:complexType>
              <xsd:all>
                <xsd:element ref="ns2:Directorate"/>
                <xsd:element ref="ns2:From"/>
                <xsd:element ref="ns2:Purpose" minOccurs="0"/>
                <xsd:element ref="ns2:Due_x0020_Date" minOccurs="0"/>
                <xsd:element ref="ns2:Commissioner_x002f_Chairman_x0020_Signature_x0020_Required" minOccurs="0"/>
                <xsd:element ref="ns3:IconOverlay" minOccurs="0"/>
                <xsd:element ref="ns2:Posted_x0020_on_x0020_Inter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7d47-5e6d-43e2-97f1-eafbdde66bfb" elementFormDefault="qualified">
    <xsd:import namespace="http://schemas.microsoft.com/office/2006/documentManagement/types"/>
    <xsd:import namespace="http://schemas.microsoft.com/office/infopath/2007/PartnerControls"/>
    <xsd:element name="Directorate" ma:index="4" ma:displayName="Directorate" ma:default="Select Directorate" ma:description="Originating Office" ma:format="Dropdown" ma:internalName="Directorate">
      <xsd:simpleType>
        <xsd:restriction base="dms:Choice">
          <xsd:enumeration value="Select Directorate"/>
          <xsd:enumeration value="Office of R. Adler"/>
          <xsd:enumeration value="Office of A. Buerkle"/>
          <xsd:enumeration value="Office of M. Robinson"/>
          <xsd:enumeration value="Compliance - EXC"/>
          <xsd:enumeration value="Congressional Relations - OCR"/>
          <xsd:enumeration value="Economics - EC"/>
          <xsd:enumeration value="Engineering Sciences - ES"/>
          <xsd:enumeration value="Epidemiology - EP"/>
          <xsd:enumeration value="EEO - OEO"/>
          <xsd:enumeration value="Executive Director - OEX"/>
          <xsd:enumeration value="Facilities Services - EXFS"/>
          <xsd:enumeration value="Financial Mgmt - EXFM"/>
          <xsd:enumeration value="General Counsel - OGC"/>
          <xsd:enumeration value="Global Outreach - EXGO"/>
          <xsd:enumeration value="Hazard ID and Reduction - EXHR"/>
          <xsd:enumeration value="Health Sciences - HS"/>
          <xsd:enumeration value="Human Resources - EXRM"/>
          <xsd:enumeration value="Import Surveillance - EXIS"/>
          <xsd:enumeration value="Information Technology - EXIT"/>
          <xsd:enumeration value="Inspector General - OIG"/>
          <xsd:enumeration value="International Programs - EXIP"/>
          <xsd:enumeration value="Laboratory Sciences - LS"/>
          <xsd:enumeration value="Office of the Secretary - OS"/>
          <xsd:enumeration value="Public Affairs - EXPA"/>
        </xsd:restriction>
      </xsd:simpleType>
    </xsd:element>
    <xsd:element name="From" ma:index="5" ma:displayName="Project Manager" ma:description="Person wanting the document cleared" ma:list="UserInfo" ma:SharePointGroup="0" ma:internalName="From"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rpose" ma:index="6" nillable="true" ma:displayName="Purpose" ma:description="The intended audience/purpose" ma:internalName="Purpose" ma:readOnly="false">
      <xsd:simpleType>
        <xsd:restriction base="dms:Note">
          <xsd:maxLength value="255"/>
        </xsd:restriction>
      </xsd:simpleType>
    </xsd:element>
    <xsd:element name="Due_x0020_Date" ma:index="13" nillable="true" ma:displayName="Due Date" ma:format="DateOnly" ma:internalName="Due_x0020_Date" ma:readOnly="false">
      <xsd:simpleType>
        <xsd:restriction base="dms:DateTime"/>
      </xsd:simpleType>
    </xsd:element>
    <xsd:element name="Commissioner_x002f_Chairman_x0020_Signature_x0020_Required" ma:index="30" nillable="true" ma:displayName="Commissioner/Chairman Signature Required" ma:default="No" ma:description="For directives only" ma:format="Dropdown" ma:internalName="Commissioner_x002f_Chairman_x0020_Signature_x0020_Required">
      <xsd:simpleType>
        <xsd:restriction base="dms:Choice">
          <xsd:enumeration value="No"/>
          <xsd:enumeration value="Yes"/>
        </xsd:restriction>
      </xsd:simpleType>
    </xsd:element>
    <xsd:element name="Posted_x0020_on_x0020_Internet" ma:index="41" nillable="true" ma:displayName="Posted on Internet" ma:default="No" ma:description="Is the document intended to be posted on one of CPSC's public web sites?" ma:format="Dropdown" ma:internalName="Posted_x0020_on_x0020_Intern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orate xmlns="a13d7d47-5e6d-43e2-97f1-eafbdde66bfb">International Programs - EXIP</Directorate>
    <IconOverlay xmlns="http://schemas.microsoft.com/sharepoint/v4" xsi:nil="true"/>
    <From xmlns="a13d7d47-5e6d-43e2-97f1-eafbdde66bfb">
      <UserInfo>
        <DisplayName>Schott, Jane</DisplayName>
        <AccountId>1323</AccountId>
        <AccountType/>
      </UserInfo>
    </From>
    <Due_x0020_Date xmlns="a13d7d47-5e6d-43e2-97f1-eafbdde66bfb">2020-05-01T04:00:00+00:00</Due_x0020_Date>
    <Purpose xmlns="a13d7d47-5e6d-43e2-97f1-eafbdde66bfb">This is the second podcast in the China Podcast Series 2020. </Purpose>
    <Commissioner_x002f_Chairman_x0020_Signature_x0020_Required xmlns="a13d7d47-5e6d-43e2-97f1-eafbdde66bfb">No</Commissioner_x002f_Chairman_x0020_Signature_x0020_Required>
    <Posted_x0020_on_x0020_Internet xmlns="a13d7d47-5e6d-43e2-97f1-eafbdde66bfb">No</Posted_x0020_on_x0020_Internet>
  </documentManagement>
</p:properties>
</file>

<file path=customXml/itemProps1.xml><?xml version="1.0" encoding="utf-8"?>
<ds:datastoreItem xmlns:ds="http://schemas.openxmlformats.org/officeDocument/2006/customXml" ds:itemID="{5F0A0D26-88F5-49BA-9CCF-43E63F1A1D6E}">
  <ds:schemaRefs>
    <ds:schemaRef ds:uri="http://schemas.microsoft.com/sharepoint/v3/contenttype/forms"/>
  </ds:schemaRefs>
</ds:datastoreItem>
</file>

<file path=customXml/itemProps2.xml><?xml version="1.0" encoding="utf-8"?>
<ds:datastoreItem xmlns:ds="http://schemas.openxmlformats.org/officeDocument/2006/customXml" ds:itemID="{1A23F8BE-069B-4F86-9B90-12ECDF9D7A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7d47-5e6d-43e2-97f1-eafbdde66bf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1AF7D-C5B7-4FF9-B228-1500C4385647}">
  <ds:schemaRef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sharepoint/v4"/>
    <ds:schemaRef ds:uri="a13d7d47-5e6d-43e2-97f1-eafbdde66bfb"/>
  </ds:schemaRefs>
</ds:datastoreItem>
</file>

<file path=docProps/app.xml><?xml version="1.0" encoding="utf-8"?>
<Properties xmlns="http://schemas.openxmlformats.org/officeDocument/2006/extended-properties" xmlns:vt="http://schemas.openxmlformats.org/officeDocument/2006/docPropsVTypes">
  <Template>CPSC_PowerPoint_template--sample as of March 27</Template>
  <TotalTime>5127</TotalTime>
  <Words>3046</Words>
  <Application>Microsoft Office PowerPoint</Application>
  <PresentationFormat>Widescreen</PresentationFormat>
  <Paragraphs>325</Paragraphs>
  <Slides>40</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宋体</vt:lpstr>
      <vt:lpstr>Arial</vt:lpstr>
      <vt:lpstr>Calibri</vt:lpstr>
      <vt:lpstr>Calibri Light</vt:lpstr>
      <vt:lpstr>Georgia</vt:lpstr>
      <vt:lpstr>Tahoma</vt:lpstr>
      <vt:lpstr>Times New Roman</vt:lpstr>
      <vt:lpstr>Wingdings</vt:lpstr>
      <vt:lpstr>18-ABC-0078_PPTTemplate</vt:lpstr>
      <vt:lpstr>1_18-ABC-0078_PPTTemplate</vt:lpstr>
      <vt:lpstr>PowerPoint Presentation</vt:lpstr>
      <vt:lpstr>PowerPoint Presentation</vt:lpstr>
      <vt:lpstr>PowerPoint Presentation</vt:lpstr>
      <vt:lpstr>Temas</vt:lpstr>
      <vt:lpstr>Ley sobre Telas Inflamables (FFA, por sus siglas en inglés)</vt:lpstr>
      <vt:lpstr>PowerPoint Presentation</vt:lpstr>
      <vt:lpstr>Textiles para prendas de vestir</vt:lpstr>
      <vt:lpstr>Textiles para prendas de vestir</vt:lpstr>
      <vt:lpstr>Textiles para prendas de vestir</vt:lpstr>
      <vt:lpstr>Textiles para prendas de vestir</vt:lpstr>
      <vt:lpstr>Textiles para prendas de vestir</vt:lpstr>
      <vt:lpstr>Textiles para prendas de vestir</vt:lpstr>
      <vt:lpstr>Textiles para prendas de vestir</vt:lpstr>
      <vt:lpstr>Textiles para prendas de vestir</vt:lpstr>
      <vt:lpstr>Textiles para prendas de vestir</vt:lpstr>
      <vt:lpstr>Película plástica de vinilo</vt:lpstr>
      <vt:lpstr>Cordones</vt:lpstr>
      <vt:lpstr>Cordones</vt:lpstr>
      <vt:lpstr>Cordones</vt:lpstr>
      <vt:lpstr>Cordones</vt:lpstr>
      <vt:lpstr>PowerPoint Presentation</vt:lpstr>
      <vt:lpstr>Certificación</vt:lpstr>
      <vt:lpstr>Contenido de sustancias químicas</vt:lpstr>
      <vt:lpstr>Contenido de sustancias químicas</vt:lpstr>
      <vt:lpstr>Contenido de sustancias químicas</vt:lpstr>
      <vt:lpstr>Etiquetas de rastreo</vt:lpstr>
      <vt:lpstr>Piezas pequeñas</vt:lpstr>
      <vt:lpstr>Piezas pequeñas</vt:lpstr>
      <vt:lpstr>PowerPoint Presentation</vt:lpstr>
      <vt:lpstr>Ropa para adultos</vt:lpstr>
      <vt:lpstr>Ropa para niños</vt:lpstr>
      <vt:lpstr>¿Preguntas?</vt:lpstr>
      <vt:lpstr>PowerPoint Presentation</vt:lpstr>
      <vt:lpstr>PowerPoint Presentation</vt:lpstr>
      <vt:lpstr>PowerPoint Presentation</vt:lpstr>
      <vt:lpstr>PowerPoint Presentation</vt:lpstr>
      <vt:lpstr>Robot regulador </vt:lpstr>
      <vt:lpstr>PowerPoint Presentation</vt:lpstr>
      <vt:lpstr>PowerPoint Presentation</vt:lpstr>
      <vt:lpstr>PowerPoint Presentation</vt:lpstr>
    </vt:vector>
  </TitlesOfParts>
  <Company>US CPSC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for "China Podcast Series 2020, Overview of U.S. Apparel Requirements"</dc:title>
  <dc:creator>Williams, Stephen</dc:creator>
  <cp:lastModifiedBy>Bernal Salazar, Tilven</cp:lastModifiedBy>
  <cp:revision>278</cp:revision>
  <dcterms:created xsi:type="dcterms:W3CDTF">2020-03-30T14:06:50Z</dcterms:created>
  <dcterms:modified xsi:type="dcterms:W3CDTF">2021-09-07T19:26:16Z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0x010100391E88890B794C4E9085AB97CDBEE2A6</vt:lpwstr>
  </property>
</Properties>
</file>