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Lst>
  <p:notesMasterIdLst>
    <p:notesMasterId r:id="rId48"/>
  </p:notesMasterIdLst>
  <p:sldIdLst>
    <p:sldId id="262" r:id="rId5"/>
    <p:sldId id="258" r:id="rId6"/>
    <p:sldId id="334" r:id="rId7"/>
    <p:sldId id="273" r:id="rId8"/>
    <p:sldId id="335" r:id="rId9"/>
    <p:sldId id="275" r:id="rId10"/>
    <p:sldId id="276"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3" r:id="rId25"/>
    <p:sldId id="326" r:id="rId26"/>
    <p:sldId id="322" r:id="rId27"/>
    <p:sldId id="324" r:id="rId28"/>
    <p:sldId id="290" r:id="rId29"/>
    <p:sldId id="336" r:id="rId30"/>
    <p:sldId id="337" r:id="rId31"/>
    <p:sldId id="338" r:id="rId32"/>
    <p:sldId id="339" r:id="rId33"/>
    <p:sldId id="340" r:id="rId34"/>
    <p:sldId id="341" r:id="rId35"/>
    <p:sldId id="297" r:id="rId36"/>
    <p:sldId id="298" r:id="rId37"/>
    <p:sldId id="325" r:id="rId38"/>
    <p:sldId id="342" r:id="rId39"/>
    <p:sldId id="343" r:id="rId40"/>
    <p:sldId id="344" r:id="rId41"/>
    <p:sldId id="345" r:id="rId42"/>
    <p:sldId id="346" r:id="rId43"/>
    <p:sldId id="347" r:id="rId44"/>
    <p:sldId id="307" r:id="rId45"/>
    <p:sldId id="349" r:id="rId46"/>
    <p:sldId id="34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y Maling" initials="EM" lastIdx="1" clrIdx="6">
    <p:extLst>
      <p:ext uri="{19B8F6BF-5375-455C-9EA6-DF929625EA0E}">
        <p15:presenceInfo xmlns:p15="http://schemas.microsoft.com/office/powerpoint/2012/main" userId="Emily Maling" providerId="None"/>
      </p:ext>
    </p:extLst>
  </p:cmAuthor>
  <p:cmAuthor id="1" name="Williams, Stephen" initials="WS" lastIdx="12" clrIdx="0">
    <p:extLst>
      <p:ext uri="{19B8F6BF-5375-455C-9EA6-DF929625EA0E}">
        <p15:presenceInfo xmlns:p15="http://schemas.microsoft.com/office/powerpoint/2012/main" userId="S-1-5-21-2022136750-1135477324-312552118-22141" providerId="AD"/>
      </p:ext>
    </p:extLst>
  </p:cmAuthor>
  <p:cmAuthor id="8" name="Flecha Castro, Arlene" initials="FCA" lastIdx="7" clrIdx="7">
    <p:extLst>
      <p:ext uri="{19B8F6BF-5375-455C-9EA6-DF929625EA0E}">
        <p15:presenceInfo xmlns:p15="http://schemas.microsoft.com/office/powerpoint/2012/main" userId="S-1-5-21-2022136750-1135477324-312552118-9128" providerId="AD"/>
      </p:ext>
    </p:extLst>
  </p:cmAuthor>
  <p:cmAuthor id="2" name="Schott, Jane" initials="SJ" lastIdx="2" clrIdx="1">
    <p:extLst>
      <p:ext uri="{19B8F6BF-5375-455C-9EA6-DF929625EA0E}">
        <p15:presenceInfo xmlns:p15="http://schemas.microsoft.com/office/powerpoint/2012/main" userId="S-1-5-21-2022136750-1135477324-312552118-28237" providerId="AD"/>
      </p:ext>
    </p:extLst>
  </p:cmAuthor>
  <p:cmAuthor id="3" name="Williams, Eileen" initials="WE" lastIdx="21" clrIdx="2">
    <p:extLst>
      <p:ext uri="{19B8F6BF-5375-455C-9EA6-DF929625EA0E}">
        <p15:presenceInfo xmlns:p15="http://schemas.microsoft.com/office/powerpoint/2012/main" userId="S-1-5-21-2022136750-1135477324-312552118-15019" providerId="AD"/>
      </p:ext>
    </p:extLst>
  </p:cmAuthor>
  <p:cmAuthor id="4" name="Boniface, Duane" initials="BD" lastIdx="1" clrIdx="3">
    <p:extLst>
      <p:ext uri="{19B8F6BF-5375-455C-9EA6-DF929625EA0E}">
        <p15:presenceInfo xmlns:p15="http://schemas.microsoft.com/office/powerpoint/2012/main" userId="S-1-5-21-2022136750-1135477324-312552118-22040" providerId="AD"/>
      </p:ext>
    </p:extLst>
  </p:cmAuthor>
  <p:cmAuthor id="5" name="Campbell, Jacqueline" initials="CJ" lastIdx="6" clrIdx="4"/>
  <p:cmAuthor id="6" name="Duane Boniface" initials="DB" lastIdx="1" clrIdx="5">
    <p:extLst>
      <p:ext uri="{19B8F6BF-5375-455C-9EA6-DF929625EA0E}">
        <p15:presenceInfo xmlns:p15="http://schemas.microsoft.com/office/powerpoint/2012/main" userId="Duane Bonifa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857"/>
    <a:srgbClr val="4C4C4C"/>
    <a:srgbClr val="2E74B5"/>
    <a:srgbClr val="232323"/>
    <a:srgbClr val="CF202F"/>
    <a:srgbClr val="83D4EF"/>
    <a:srgbClr val="ED3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0" autoAdjust="0"/>
    <p:restoredTop sz="92261" autoAdjust="0"/>
  </p:normalViewPr>
  <p:slideViewPr>
    <p:cSldViewPr snapToGrid="0" snapToObjects="1">
      <p:cViewPr varScale="1">
        <p:scale>
          <a:sx n="53" d="100"/>
          <a:sy n="53" d="100"/>
        </p:scale>
        <p:origin x="706" y="43"/>
      </p:cViewPr>
      <p:guideLst/>
    </p:cSldViewPr>
  </p:slideViewPr>
  <p:notesTextViewPr>
    <p:cViewPr>
      <p:scale>
        <a:sx n="1" d="1"/>
        <a:sy n="1" d="1"/>
      </p:scale>
      <p:origin x="0" y="0"/>
    </p:cViewPr>
  </p:notesTextViewPr>
  <p:sorterViewPr>
    <p:cViewPr>
      <p:scale>
        <a:sx n="64" d="100"/>
        <a:sy n="64" d="100"/>
      </p:scale>
      <p:origin x="0" y="0"/>
    </p:cViewPr>
  </p:sorterViewPr>
  <p:notesViewPr>
    <p:cSldViewPr snapToGrid="0" snapToObjects="1">
      <p:cViewPr varScale="1">
        <p:scale>
          <a:sx n="96" d="100"/>
          <a:sy n="96" d="100"/>
        </p:scale>
        <p:origin x="533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13402-EE4B-4182-96EF-28598EBE72A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a:p>
      </dgm:t>
    </dgm:pt>
    <dgm:pt modelId="{F9369218-931F-43A5-A790-308D454A1861}" type="parTrans" cxnId="{8E877CCD-B464-426E-A89C-568681F02F76}">
      <dgm:prSet/>
      <dgm:spPr/>
      <dgm:t>
        <a:bodyPr/>
        <a:lstStyle/>
        <a:p>
          <a:endParaRPr lang="en-US"/>
        </a:p>
      </dgm:t>
    </dgm:pt>
    <dgm:pt modelId="{5E06E112-DDC8-4435-BAA5-CDD60B0AECAB}">
      <dgm:prSet phldrT="[Text]" custT="1"/>
      <dgm:spPr/>
      <dgm:t>
        <a:bodyPr/>
        <a:lstStyle/>
        <a:p>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El usuario ingresa las c</a:t>
          </a:r>
          <a:r>
            <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aracterísticas del producto</a:t>
          </a:r>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a:t>
          </a:r>
          <a:endPar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gm:t>
    </dgm:pt>
    <dgm:pt modelId="{87BC8939-6D88-4399-A63F-32E2CEA02F27}" type="sibTrans" cxnId="{8E877CCD-B464-426E-A89C-568681F02F76}">
      <dgm:prSet/>
      <dgm:spPr/>
      <dgm:t>
        <a:bodyPr/>
        <a:lstStyle/>
        <a:p>
          <a:endParaRPr lang="en-US" dirty="0"/>
        </a:p>
      </dgm:t>
    </dgm:pt>
    <dgm:pt modelId="{A35A2699-18C8-4086-A396-9B1EC773CC76}" type="parTrans" cxnId="{A49739C1-C415-4243-BFF2-CD86145F4507}">
      <dgm:prSet/>
      <dgm:spPr/>
      <dgm:t>
        <a:bodyPr/>
        <a:lstStyle/>
        <a:p>
          <a:endParaRPr lang="en-US"/>
        </a:p>
      </dgm:t>
    </dgm:pt>
    <dgm:pt modelId="{2A2F16A0-9C3D-4C9D-A397-58E38B78C6BA}">
      <dgm:prSet phldrT="[Text]" custT="1"/>
      <dgm:spPr/>
      <dgm:t>
        <a:bodyPr/>
        <a:lstStyle/>
        <a:p>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El robot reglamentario produce li</a:t>
          </a:r>
          <a:r>
            <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sta de </a:t>
          </a:r>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reglamentos </a:t>
          </a:r>
          <a:r>
            <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 y requ</a:t>
          </a:r>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erimientos</a:t>
          </a:r>
          <a:r>
            <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 de los productos</a:t>
          </a:r>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a:t>
          </a:r>
          <a:endPar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gm:t>
    </dgm:pt>
    <dgm:pt modelId="{752FCA0E-7BFD-49AA-AFDC-DB5944198FA7}" type="sibTrans" cxnId="{A49739C1-C415-4243-BFF2-CD86145F4507}">
      <dgm:prSet/>
      <dgm:spPr/>
      <dgm:t>
        <a:bodyPr/>
        <a:lstStyle/>
        <a:p>
          <a:endParaRPr lang="en-US" dirty="0"/>
        </a:p>
      </dgm:t>
    </dgm:pt>
    <dgm:pt modelId="{00369966-13B6-490D-86D8-B91CB4415347}" type="parTrans" cxnId="{FCE8BCFA-5FBC-491B-8E19-CCA3F32C55DF}">
      <dgm:prSet/>
      <dgm:spPr/>
      <dgm:t>
        <a:bodyPr/>
        <a:lstStyle/>
        <a:p>
          <a:endParaRPr lang="en-US"/>
        </a:p>
      </dgm:t>
    </dgm:pt>
    <dgm:pt modelId="{450F0AA0-0099-47A0-859F-C61271C5AE08}">
      <dgm:prSet phldrT="[Text]" custT="1"/>
      <dgm:spPr/>
      <dgm:t>
        <a:bodyPr/>
        <a:lstStyle/>
        <a:p>
          <a:r>
            <a:rPr lang="en-US" sz="25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El usuario usa los documentos originales como referencia sobre requerimientos espec</a:t>
          </a:r>
          <a:r>
            <a:rPr lang="es-ES" sz="25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íficos.</a:t>
          </a:r>
          <a:endParaRPr lang="x-none" sz="25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gm:t>
    </dgm:pt>
    <dgm:pt modelId="{4E40A198-7FE9-4056-8322-C3564C718BE8}" type="sibTrans" cxnId="{FCE8BCFA-5FBC-491B-8E19-CCA3F32C55DF}">
      <dgm:prSet/>
      <dgm:spPr/>
      <dgm:t>
        <a:bodyPr/>
        <a:lstStyle/>
        <a:p>
          <a:endParaRPr lang="en-US"/>
        </a:p>
      </dgm:t>
    </dgm:pt>
    <dgm:pt modelId="{0C2FE490-8D01-4951-A66C-C9EC545B86FF}" type="pres">
      <dgm:prSet presAssocID="{4E713402-EE4B-4182-96EF-28598EBE72A9}" presName="Name0" presStyleCnt="0">
        <dgm:presLayoutVars>
          <dgm:dir/>
          <dgm:resizeHandles val="exact"/>
        </dgm:presLayoutVars>
      </dgm:prSet>
      <dgm:spPr/>
    </dgm:pt>
    <dgm:pt modelId="{98483C95-4BD5-441D-928D-C3330797655F}" type="pres">
      <dgm:prSet presAssocID="{5E06E112-DDC8-4435-BAA5-CDD60B0AECAB}" presName="node" presStyleLbl="node1" presStyleIdx="0" presStyleCnt="3">
        <dgm:presLayoutVars>
          <dgm:bulletEnabled val="1"/>
        </dgm:presLayoutVars>
      </dgm:prSet>
      <dgm:spPr/>
    </dgm:pt>
    <dgm:pt modelId="{248EE7FD-8153-4AC9-A694-777AA8930A22}" type="pres">
      <dgm:prSet presAssocID="{87BC8939-6D88-4399-A63F-32E2CEA02F27}" presName="sibTrans" presStyleLbl="sibTrans2D1" presStyleIdx="0" presStyleCnt="2"/>
      <dgm:spPr/>
    </dgm:pt>
    <dgm:pt modelId="{751032A0-D844-4B0F-BDFE-F9C854DE4AA0}" type="pres">
      <dgm:prSet presAssocID="{87BC8939-6D88-4399-A63F-32E2CEA02F27}" presName="connectorText" presStyleLbl="sibTrans2D1" presStyleIdx="0" presStyleCnt="2"/>
      <dgm:spPr/>
    </dgm:pt>
    <dgm:pt modelId="{85177C65-4501-4BA3-A131-0E5DDF5A6D53}" type="pres">
      <dgm:prSet presAssocID="{2A2F16A0-9C3D-4C9D-A397-58E38B78C6BA}" presName="node" presStyleLbl="node1" presStyleIdx="1" presStyleCnt="3">
        <dgm:presLayoutVars>
          <dgm:bulletEnabled val="1"/>
        </dgm:presLayoutVars>
      </dgm:prSet>
      <dgm:spPr/>
    </dgm:pt>
    <dgm:pt modelId="{905C1706-B0FE-4726-9267-A3FE01E78B18}" type="pres">
      <dgm:prSet presAssocID="{752FCA0E-7BFD-49AA-AFDC-DB5944198FA7}" presName="sibTrans" presStyleLbl="sibTrans2D1" presStyleIdx="1" presStyleCnt="2"/>
      <dgm:spPr/>
    </dgm:pt>
    <dgm:pt modelId="{DFCF6156-C19A-44D4-AEA1-68BDC1113B0F}" type="pres">
      <dgm:prSet presAssocID="{752FCA0E-7BFD-49AA-AFDC-DB5944198FA7}" presName="connectorText" presStyleLbl="sibTrans2D1" presStyleIdx="1" presStyleCnt="2"/>
      <dgm:spPr/>
    </dgm:pt>
    <dgm:pt modelId="{73F3EB05-D099-497B-A6C0-EBE0C5DC884D}" type="pres">
      <dgm:prSet presAssocID="{450F0AA0-0099-47A0-859F-C61271C5AE08}" presName="node" presStyleLbl="node1" presStyleIdx="2" presStyleCnt="3">
        <dgm:presLayoutVars>
          <dgm:bulletEnabled val="1"/>
        </dgm:presLayoutVars>
      </dgm:prSet>
      <dgm:spPr/>
    </dgm:pt>
  </dgm:ptLst>
  <dgm:cxnLst>
    <dgm:cxn modelId="{7E7D6B08-9A07-4E4C-B299-C49AB99B2B5C}" type="presOf" srcId="{87BC8939-6D88-4399-A63F-32E2CEA02F27}" destId="{248EE7FD-8153-4AC9-A694-777AA8930A22}" srcOrd="0" destOrd="0" presId="urn:microsoft.com/office/officeart/2005/8/layout/process1"/>
    <dgm:cxn modelId="{791E4614-1A7C-4604-B525-25381740B8F9}" type="presOf" srcId="{2A2F16A0-9C3D-4C9D-A397-58E38B78C6BA}" destId="{85177C65-4501-4BA3-A131-0E5DDF5A6D53}" srcOrd="0" destOrd="0" presId="urn:microsoft.com/office/officeart/2005/8/layout/process1"/>
    <dgm:cxn modelId="{F1E4F116-B774-421F-867A-8E4745503B59}" type="presOf" srcId="{752FCA0E-7BFD-49AA-AFDC-DB5944198FA7}" destId="{DFCF6156-C19A-44D4-AEA1-68BDC1113B0F}" srcOrd="1" destOrd="0" presId="urn:microsoft.com/office/officeart/2005/8/layout/process1"/>
    <dgm:cxn modelId="{1FFE2498-59D2-4B20-8955-BAA3ED63CFD7}" type="presOf" srcId="{450F0AA0-0099-47A0-859F-C61271C5AE08}" destId="{73F3EB05-D099-497B-A6C0-EBE0C5DC884D}" srcOrd="0" destOrd="0" presId="urn:microsoft.com/office/officeart/2005/8/layout/process1"/>
    <dgm:cxn modelId="{B825E9AF-60E6-48F0-A3D8-7DB4F829E7C2}" type="presOf" srcId="{87BC8939-6D88-4399-A63F-32E2CEA02F27}" destId="{751032A0-D844-4B0F-BDFE-F9C854DE4AA0}" srcOrd="1" destOrd="0" presId="urn:microsoft.com/office/officeart/2005/8/layout/process1"/>
    <dgm:cxn modelId="{A49739C1-C415-4243-BFF2-CD86145F4507}" srcId="{4E713402-EE4B-4182-96EF-28598EBE72A9}" destId="{2A2F16A0-9C3D-4C9D-A397-58E38B78C6BA}" srcOrd="1" destOrd="0" parTransId="{A35A2699-18C8-4086-A396-9B1EC773CC76}" sibTransId="{752FCA0E-7BFD-49AA-AFDC-DB5944198FA7}"/>
    <dgm:cxn modelId="{8E877CCD-B464-426E-A89C-568681F02F76}" srcId="{4E713402-EE4B-4182-96EF-28598EBE72A9}" destId="{5E06E112-DDC8-4435-BAA5-CDD60B0AECAB}" srcOrd="0" destOrd="0" parTransId="{F9369218-931F-43A5-A790-308D454A1861}" sibTransId="{87BC8939-6D88-4399-A63F-32E2CEA02F27}"/>
    <dgm:cxn modelId="{B25A5CCE-6A5C-46BF-B29F-419F039F76F9}" type="presOf" srcId="{4E713402-EE4B-4182-96EF-28598EBE72A9}" destId="{0C2FE490-8D01-4951-A66C-C9EC545B86FF}" srcOrd="0" destOrd="0" presId="urn:microsoft.com/office/officeart/2005/8/layout/process1"/>
    <dgm:cxn modelId="{9239BDE9-421E-453F-BCC9-D37255F43B0C}" type="presOf" srcId="{752FCA0E-7BFD-49AA-AFDC-DB5944198FA7}" destId="{905C1706-B0FE-4726-9267-A3FE01E78B18}" srcOrd="0" destOrd="0" presId="urn:microsoft.com/office/officeart/2005/8/layout/process1"/>
    <dgm:cxn modelId="{2B4CB5F8-0928-4323-8458-94A0619F01EF}" type="presOf" srcId="{5E06E112-DDC8-4435-BAA5-CDD60B0AECAB}" destId="{98483C95-4BD5-441D-928D-C3330797655F}" srcOrd="0" destOrd="0" presId="urn:microsoft.com/office/officeart/2005/8/layout/process1"/>
    <dgm:cxn modelId="{FCE8BCFA-5FBC-491B-8E19-CCA3F32C55DF}" srcId="{4E713402-EE4B-4182-96EF-28598EBE72A9}" destId="{450F0AA0-0099-47A0-859F-C61271C5AE08}" srcOrd="2" destOrd="0" parTransId="{00369966-13B6-490D-86D8-B91CB4415347}" sibTransId="{4E40A198-7FE9-4056-8322-C3564C718BE8}"/>
    <dgm:cxn modelId="{7F57BEA5-5050-4DA7-ABF5-FBFE5226EF70}" type="presParOf" srcId="{0C2FE490-8D01-4951-A66C-C9EC545B86FF}" destId="{98483C95-4BD5-441D-928D-C3330797655F}" srcOrd="0" destOrd="0" presId="urn:microsoft.com/office/officeart/2005/8/layout/process1"/>
    <dgm:cxn modelId="{FEFC69EE-4770-4BE6-8E60-3E0F7F26F683}" type="presParOf" srcId="{0C2FE490-8D01-4951-A66C-C9EC545B86FF}" destId="{248EE7FD-8153-4AC9-A694-777AA8930A22}" srcOrd="1" destOrd="0" presId="urn:microsoft.com/office/officeart/2005/8/layout/process1"/>
    <dgm:cxn modelId="{7AFEABB5-76A5-422E-8FCC-ADFE63E24379}" type="presParOf" srcId="{248EE7FD-8153-4AC9-A694-777AA8930A22}" destId="{751032A0-D844-4B0F-BDFE-F9C854DE4AA0}" srcOrd="0" destOrd="0" presId="urn:microsoft.com/office/officeart/2005/8/layout/process1"/>
    <dgm:cxn modelId="{A47DEA35-18FD-4D37-A648-4CE752D19F26}" type="presParOf" srcId="{0C2FE490-8D01-4951-A66C-C9EC545B86FF}" destId="{85177C65-4501-4BA3-A131-0E5DDF5A6D53}" srcOrd="2" destOrd="0" presId="urn:microsoft.com/office/officeart/2005/8/layout/process1"/>
    <dgm:cxn modelId="{1BF90436-C6EE-4D03-8D41-17C8DDDC142B}" type="presParOf" srcId="{0C2FE490-8D01-4951-A66C-C9EC545B86FF}" destId="{905C1706-B0FE-4726-9267-A3FE01E78B18}" srcOrd="3" destOrd="0" presId="urn:microsoft.com/office/officeart/2005/8/layout/process1"/>
    <dgm:cxn modelId="{D04BFED7-F6BD-4321-BF2B-32603A365E6F}" type="presParOf" srcId="{905C1706-B0FE-4726-9267-A3FE01E78B18}" destId="{DFCF6156-C19A-44D4-AEA1-68BDC1113B0F}" srcOrd="0" destOrd="0" presId="urn:microsoft.com/office/officeart/2005/8/layout/process1"/>
    <dgm:cxn modelId="{340C8C98-FFFB-47EF-A3CE-188DA81D3D9C}" type="presParOf" srcId="{0C2FE490-8D01-4951-A66C-C9EC545B86FF}" destId="{73F3EB05-D099-497B-A6C0-EBE0C5DC884D}" srcOrd="4" destOrd="0" presId="urn:microsoft.com/office/officeart/2005/8/layout/process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3C95-4BD5-441D-928D-C3330797655F}">
      <dsp:nvSpPr>
        <dsp:cNvPr id="0" name=""/>
        <dsp:cNvSpPr/>
      </dsp:nvSpPr>
      <dsp:spPr>
        <a:xfrm>
          <a:off x="9539" y="443388"/>
          <a:ext cx="2851276" cy="2432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El usuario ingresa las c</a:t>
          </a:r>
          <a:r>
            <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aracterísticas del producto</a:t>
          </a: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a:t>
          </a:r>
          <a:endPar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sp:txBody>
      <dsp:txXfrm>
        <a:off x="80784" y="514633"/>
        <a:ext cx="2708786" cy="2290004"/>
      </dsp:txXfrm>
    </dsp:sp>
    <dsp:sp modelId="{248EE7FD-8153-4AC9-A694-777AA8930A22}">
      <dsp:nvSpPr>
        <dsp:cNvPr id="0" name=""/>
        <dsp:cNvSpPr/>
      </dsp:nvSpPr>
      <dsp:spPr>
        <a:xfrm>
          <a:off x="3145943" y="1306077"/>
          <a:ext cx="604470" cy="7071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145943" y="1447500"/>
        <a:ext cx="423129" cy="424270"/>
      </dsp:txXfrm>
    </dsp:sp>
    <dsp:sp modelId="{85177C65-4501-4BA3-A131-0E5DDF5A6D53}">
      <dsp:nvSpPr>
        <dsp:cNvPr id="0" name=""/>
        <dsp:cNvSpPr/>
      </dsp:nvSpPr>
      <dsp:spPr>
        <a:xfrm>
          <a:off x="4001325" y="443388"/>
          <a:ext cx="2851276" cy="2432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El robot reglamentario produce li</a:t>
          </a:r>
          <a:r>
            <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sta de </a:t>
          </a: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reglamentos </a:t>
          </a:r>
          <a:r>
            <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 y requ</a:t>
          </a: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erimientos</a:t>
          </a:r>
          <a:r>
            <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 de los productos</a:t>
          </a: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a:t>
          </a:r>
          <a:endPar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sp:txBody>
      <dsp:txXfrm>
        <a:off x="4072570" y="514633"/>
        <a:ext cx="2708786" cy="2290004"/>
      </dsp:txXfrm>
    </dsp:sp>
    <dsp:sp modelId="{905C1706-B0FE-4726-9267-A3FE01E78B18}">
      <dsp:nvSpPr>
        <dsp:cNvPr id="0" name=""/>
        <dsp:cNvSpPr/>
      </dsp:nvSpPr>
      <dsp:spPr>
        <a:xfrm>
          <a:off x="7137729" y="1306077"/>
          <a:ext cx="604470" cy="7071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137729" y="1447500"/>
        <a:ext cx="423129" cy="424270"/>
      </dsp:txXfrm>
    </dsp:sp>
    <dsp:sp modelId="{73F3EB05-D099-497B-A6C0-EBE0C5DC884D}">
      <dsp:nvSpPr>
        <dsp:cNvPr id="0" name=""/>
        <dsp:cNvSpPr/>
      </dsp:nvSpPr>
      <dsp:spPr>
        <a:xfrm>
          <a:off x="7993112" y="443388"/>
          <a:ext cx="2851276" cy="2432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El usuario usa los documentos originales como referencia sobre requerimientos espec</a:t>
          </a:r>
          <a:r>
            <a:rPr lang="es-ES" sz="25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íficos.</a:t>
          </a:r>
          <a:endParaRPr lang="x-none" sz="25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sp:txBody>
      <dsp:txXfrm>
        <a:off x="8064357" y="514633"/>
        <a:ext cx="2708786" cy="22900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7FB6BC2-C617-A74A-AA35-2AD1B514282D}" type="datetimeFigureOut">
              <a:rPr lang="en-US" smtClean="0"/>
              <a:pPr/>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02DBC63-04CE-AE4D-AA93-442818775CB2}" type="slidenum">
              <a:rPr lang="en-US" smtClean="0"/>
              <a:pPr/>
              <a:t>‹#›</a:t>
            </a:fld>
            <a:endParaRPr lang="en-US" dirty="0"/>
          </a:p>
        </p:txBody>
      </p:sp>
    </p:spTree>
    <p:extLst>
      <p:ext uri="{BB962C8B-B14F-4D97-AF65-F5344CB8AC3E}">
        <p14:creationId xmlns:p14="http://schemas.microsoft.com/office/powerpoint/2010/main" val="385864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1</a:t>
            </a:fld>
            <a:endParaRPr lang="en-US" dirty="0"/>
          </a:p>
        </p:txBody>
      </p:sp>
    </p:spTree>
    <p:extLst>
      <p:ext uri="{BB962C8B-B14F-4D97-AF65-F5344CB8AC3E}">
        <p14:creationId xmlns:p14="http://schemas.microsoft.com/office/powerpoint/2010/main" val="32210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9E2EC4-3AED-41CA-A2EA-24E9A129AB00}" type="slidenum">
              <a:rPr lang="en-US" smtClean="0"/>
              <a:pPr/>
              <a:t>11</a:t>
            </a:fld>
            <a:endParaRPr lang="en-US" dirty="0"/>
          </a:p>
        </p:txBody>
      </p:sp>
    </p:spTree>
    <p:extLst>
      <p:ext uri="{BB962C8B-B14F-4D97-AF65-F5344CB8AC3E}">
        <p14:creationId xmlns:p14="http://schemas.microsoft.com/office/powerpoint/2010/main" val="3722442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12</a:t>
            </a:fld>
            <a:endParaRPr lang="en-US" dirty="0"/>
          </a:p>
        </p:txBody>
      </p:sp>
    </p:spTree>
    <p:extLst>
      <p:ext uri="{BB962C8B-B14F-4D97-AF65-F5344CB8AC3E}">
        <p14:creationId xmlns:p14="http://schemas.microsoft.com/office/powerpoint/2010/main" val="3133505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13</a:t>
            </a:fld>
            <a:endParaRPr lang="en-US" dirty="0"/>
          </a:p>
        </p:txBody>
      </p:sp>
    </p:spTree>
    <p:extLst>
      <p:ext uri="{BB962C8B-B14F-4D97-AF65-F5344CB8AC3E}">
        <p14:creationId xmlns:p14="http://schemas.microsoft.com/office/powerpoint/2010/main" val="16240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14</a:t>
            </a:fld>
            <a:endParaRPr lang="en-US" dirty="0"/>
          </a:p>
        </p:txBody>
      </p:sp>
    </p:spTree>
    <p:extLst>
      <p:ext uri="{BB962C8B-B14F-4D97-AF65-F5344CB8AC3E}">
        <p14:creationId xmlns:p14="http://schemas.microsoft.com/office/powerpoint/2010/main" val="255026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15</a:t>
            </a:fld>
            <a:endParaRPr lang="en-US" dirty="0"/>
          </a:p>
        </p:txBody>
      </p:sp>
    </p:spTree>
    <p:extLst>
      <p:ext uri="{BB962C8B-B14F-4D97-AF65-F5344CB8AC3E}">
        <p14:creationId xmlns:p14="http://schemas.microsoft.com/office/powerpoint/2010/main" val="250506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16</a:t>
            </a:fld>
            <a:endParaRPr lang="en-US" dirty="0"/>
          </a:p>
        </p:txBody>
      </p:sp>
    </p:spTree>
    <p:extLst>
      <p:ext uri="{BB962C8B-B14F-4D97-AF65-F5344CB8AC3E}">
        <p14:creationId xmlns:p14="http://schemas.microsoft.com/office/powerpoint/2010/main" val="2314164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17</a:t>
            </a:fld>
            <a:endParaRPr lang="en-US" dirty="0"/>
          </a:p>
        </p:txBody>
      </p:sp>
    </p:spTree>
    <p:extLst>
      <p:ext uri="{BB962C8B-B14F-4D97-AF65-F5344CB8AC3E}">
        <p14:creationId xmlns:p14="http://schemas.microsoft.com/office/powerpoint/2010/main" val="46720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18</a:t>
            </a:fld>
            <a:endParaRPr lang="en-US" dirty="0"/>
          </a:p>
        </p:txBody>
      </p:sp>
    </p:spTree>
    <p:extLst>
      <p:ext uri="{BB962C8B-B14F-4D97-AF65-F5344CB8AC3E}">
        <p14:creationId xmlns:p14="http://schemas.microsoft.com/office/powerpoint/2010/main" val="115327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19</a:t>
            </a:fld>
            <a:endParaRPr lang="en-US" dirty="0"/>
          </a:p>
        </p:txBody>
      </p:sp>
    </p:spTree>
    <p:extLst>
      <p:ext uri="{BB962C8B-B14F-4D97-AF65-F5344CB8AC3E}">
        <p14:creationId xmlns:p14="http://schemas.microsoft.com/office/powerpoint/2010/main" val="3644612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20</a:t>
            </a:fld>
            <a:endParaRPr lang="en-US" dirty="0"/>
          </a:p>
        </p:txBody>
      </p:sp>
    </p:spTree>
    <p:extLst>
      <p:ext uri="{BB962C8B-B14F-4D97-AF65-F5344CB8AC3E}">
        <p14:creationId xmlns:p14="http://schemas.microsoft.com/office/powerpoint/2010/main" val="285782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2</a:t>
            </a:fld>
            <a:endParaRPr lang="en-US" dirty="0"/>
          </a:p>
        </p:txBody>
      </p:sp>
    </p:spTree>
    <p:extLst>
      <p:ext uri="{BB962C8B-B14F-4D97-AF65-F5344CB8AC3E}">
        <p14:creationId xmlns:p14="http://schemas.microsoft.com/office/powerpoint/2010/main" val="162603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21</a:t>
            </a:fld>
            <a:endParaRPr lang="en-US" dirty="0"/>
          </a:p>
        </p:txBody>
      </p:sp>
    </p:spTree>
    <p:extLst>
      <p:ext uri="{BB962C8B-B14F-4D97-AF65-F5344CB8AC3E}">
        <p14:creationId xmlns:p14="http://schemas.microsoft.com/office/powerpoint/2010/main" val="3454104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22</a:t>
            </a:fld>
            <a:endParaRPr lang="en-US" dirty="0"/>
          </a:p>
        </p:txBody>
      </p:sp>
    </p:spTree>
    <p:extLst>
      <p:ext uri="{BB962C8B-B14F-4D97-AF65-F5344CB8AC3E}">
        <p14:creationId xmlns:p14="http://schemas.microsoft.com/office/powerpoint/2010/main" val="2227604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23</a:t>
            </a:fld>
            <a:endParaRPr lang="en-US" dirty="0"/>
          </a:p>
        </p:txBody>
      </p:sp>
    </p:spTree>
    <p:extLst>
      <p:ext uri="{BB962C8B-B14F-4D97-AF65-F5344CB8AC3E}">
        <p14:creationId xmlns:p14="http://schemas.microsoft.com/office/powerpoint/2010/main" val="3691739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24</a:t>
            </a:fld>
            <a:endParaRPr lang="en-US" dirty="0"/>
          </a:p>
        </p:txBody>
      </p:sp>
    </p:spTree>
    <p:extLst>
      <p:ext uri="{BB962C8B-B14F-4D97-AF65-F5344CB8AC3E}">
        <p14:creationId xmlns:p14="http://schemas.microsoft.com/office/powerpoint/2010/main" val="772783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25</a:t>
            </a:fld>
            <a:endParaRPr lang="en-US" dirty="0"/>
          </a:p>
        </p:txBody>
      </p:sp>
    </p:spTree>
    <p:extLst>
      <p:ext uri="{BB962C8B-B14F-4D97-AF65-F5344CB8AC3E}">
        <p14:creationId xmlns:p14="http://schemas.microsoft.com/office/powerpoint/2010/main" val="2874574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26</a:t>
            </a:fld>
            <a:endParaRPr lang="en-US" dirty="0"/>
          </a:p>
        </p:txBody>
      </p:sp>
    </p:spTree>
    <p:extLst>
      <p:ext uri="{BB962C8B-B14F-4D97-AF65-F5344CB8AC3E}">
        <p14:creationId xmlns:p14="http://schemas.microsoft.com/office/powerpoint/2010/main" val="2331312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27</a:t>
            </a:fld>
            <a:endParaRPr lang="en-US" dirty="0"/>
          </a:p>
        </p:txBody>
      </p:sp>
    </p:spTree>
    <p:extLst>
      <p:ext uri="{BB962C8B-B14F-4D97-AF65-F5344CB8AC3E}">
        <p14:creationId xmlns:p14="http://schemas.microsoft.com/office/powerpoint/2010/main" val="2218675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28</a:t>
            </a:fld>
            <a:endParaRPr lang="en-US" dirty="0"/>
          </a:p>
        </p:txBody>
      </p:sp>
    </p:spTree>
    <p:extLst>
      <p:ext uri="{BB962C8B-B14F-4D97-AF65-F5344CB8AC3E}">
        <p14:creationId xmlns:p14="http://schemas.microsoft.com/office/powerpoint/2010/main" val="853836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29</a:t>
            </a:fld>
            <a:endParaRPr lang="en-US" dirty="0"/>
          </a:p>
        </p:txBody>
      </p:sp>
    </p:spTree>
    <p:extLst>
      <p:ext uri="{BB962C8B-B14F-4D97-AF65-F5344CB8AC3E}">
        <p14:creationId xmlns:p14="http://schemas.microsoft.com/office/powerpoint/2010/main" val="3468654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30</a:t>
            </a:fld>
            <a:endParaRPr lang="en-US" dirty="0"/>
          </a:p>
        </p:txBody>
      </p:sp>
    </p:spTree>
    <p:extLst>
      <p:ext uri="{BB962C8B-B14F-4D97-AF65-F5344CB8AC3E}">
        <p14:creationId xmlns:p14="http://schemas.microsoft.com/office/powerpoint/2010/main" val="406297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4</a:t>
            </a:fld>
            <a:endParaRPr lang="en-US" dirty="0"/>
          </a:p>
        </p:txBody>
      </p:sp>
    </p:spTree>
    <p:extLst>
      <p:ext uri="{BB962C8B-B14F-4D97-AF65-F5344CB8AC3E}">
        <p14:creationId xmlns:p14="http://schemas.microsoft.com/office/powerpoint/2010/main" val="1557460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31</a:t>
            </a:fld>
            <a:endParaRPr lang="en-US" dirty="0"/>
          </a:p>
        </p:txBody>
      </p:sp>
    </p:spTree>
    <p:extLst>
      <p:ext uri="{BB962C8B-B14F-4D97-AF65-F5344CB8AC3E}">
        <p14:creationId xmlns:p14="http://schemas.microsoft.com/office/powerpoint/2010/main" val="492291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32</a:t>
            </a:fld>
            <a:endParaRPr lang="en-US" dirty="0"/>
          </a:p>
        </p:txBody>
      </p:sp>
    </p:spTree>
    <p:extLst>
      <p:ext uri="{BB962C8B-B14F-4D97-AF65-F5344CB8AC3E}">
        <p14:creationId xmlns:p14="http://schemas.microsoft.com/office/powerpoint/2010/main" val="2909056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33</a:t>
            </a:fld>
            <a:endParaRPr lang="en-US" dirty="0"/>
          </a:p>
        </p:txBody>
      </p:sp>
    </p:spTree>
    <p:extLst>
      <p:ext uri="{BB962C8B-B14F-4D97-AF65-F5344CB8AC3E}">
        <p14:creationId xmlns:p14="http://schemas.microsoft.com/office/powerpoint/2010/main" val="3551524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34</a:t>
            </a:fld>
            <a:endParaRPr lang="en-US" dirty="0"/>
          </a:p>
        </p:txBody>
      </p:sp>
    </p:spTree>
    <p:extLst>
      <p:ext uri="{BB962C8B-B14F-4D97-AF65-F5344CB8AC3E}">
        <p14:creationId xmlns:p14="http://schemas.microsoft.com/office/powerpoint/2010/main" val="2536534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9/7/2021</a:t>
            </a:fld>
            <a:endParaRPr lang="en-US" sz="1200" dirty="0">
              <a:solidFill>
                <a:srgbClr val="1F497D"/>
              </a:solidFill>
              <a:latin typeface="Tahoma" pitchFamily="34" charset="0"/>
            </a:endParaRPr>
          </a:p>
        </p:txBody>
      </p:sp>
      <p:sp>
        <p:nvSpPr>
          <p:cNvPr id="49155"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9pPr>
          </a:lstStyle>
          <a:p>
            <a:pPr eaLnBrk="1" hangingPunct="1"/>
            <a:r>
              <a:rPr lang="x-none" sz="1200" b="0" i="0" strike="noStrike" cap="none" spc="0" baseline="0">
                <a:solidFill>
                  <a:srgbClr val="1F497D"/>
                </a:solidFill>
                <a:effectLst/>
                <a:latin typeface="Tahoma"/>
                <a:ea typeface="Tahoma"/>
                <a:cs typeface="Tahoma"/>
              </a:rPr>
              <a:t>Esta presentación fue preparada por el personal de la CPSC, no ha sido revisada ni aprobada por la Comisión y pudiera no reflejar las opiniones de ésta.</a:t>
            </a:r>
          </a:p>
        </p:txBody>
      </p:sp>
      <p:sp>
        <p:nvSpPr>
          <p:cNvPr id="49156" name="Rectangle 2"/>
          <p:cNvSpPr>
            <a:spLocks noGrp="1" noRot="1" noChangeAspect="1" noChangeArrowheads="1" noTextEdit="1"/>
          </p:cNvSpPr>
          <p:nvPr>
            <p:ph type="sldImg"/>
          </p:nvPr>
        </p:nvSpPr>
        <p:spPr>
          <a:xfrm>
            <a:off x="393700" y="692150"/>
            <a:ext cx="6146800" cy="3457575"/>
          </a:xfrm>
        </p:spPr>
      </p:sp>
      <p:sp>
        <p:nvSpPr>
          <p:cNvPr id="49157" name="Rectangle 3"/>
          <p:cNvSpPr>
            <a:spLocks noGrp="1" noChangeArrowheads="1"/>
          </p:cNvSpPr>
          <p:nvPr>
            <p:ph type="body" idx="5"/>
          </p:nvPr>
        </p:nvSpPr>
        <p:spPr>
          <a:xfrm>
            <a:off x="924876" y="4380227"/>
            <a:ext cx="5084452" cy="4148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3817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36</a:t>
            </a:fld>
            <a:endParaRPr lang="en-US" dirty="0"/>
          </a:p>
        </p:txBody>
      </p:sp>
    </p:spTree>
    <p:extLst>
      <p:ext uri="{BB962C8B-B14F-4D97-AF65-F5344CB8AC3E}">
        <p14:creationId xmlns:p14="http://schemas.microsoft.com/office/powerpoint/2010/main" val="2819393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39</a:t>
            </a:fld>
            <a:endParaRPr lang="en-US" dirty="0"/>
          </a:p>
        </p:txBody>
      </p:sp>
    </p:spTree>
    <p:extLst>
      <p:ext uri="{BB962C8B-B14F-4D97-AF65-F5344CB8AC3E}">
        <p14:creationId xmlns:p14="http://schemas.microsoft.com/office/powerpoint/2010/main" val="1793964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40</a:t>
            </a:fld>
            <a:endParaRPr lang="en-US" dirty="0"/>
          </a:p>
        </p:txBody>
      </p:sp>
    </p:spTree>
    <p:extLst>
      <p:ext uri="{BB962C8B-B14F-4D97-AF65-F5344CB8AC3E}">
        <p14:creationId xmlns:p14="http://schemas.microsoft.com/office/powerpoint/2010/main" val="579382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42</a:t>
            </a:fld>
            <a:endParaRPr lang="en-US" dirty="0"/>
          </a:p>
        </p:txBody>
      </p:sp>
    </p:spTree>
    <p:extLst>
      <p:ext uri="{BB962C8B-B14F-4D97-AF65-F5344CB8AC3E}">
        <p14:creationId xmlns:p14="http://schemas.microsoft.com/office/powerpoint/2010/main" val="1268325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9/7/2021</a:t>
            </a:fld>
            <a:endParaRPr lang="en-US" sz="1200" dirty="0">
              <a:solidFill>
                <a:srgbClr val="1F497D"/>
              </a:solidFill>
              <a:latin typeface="Tahoma" pitchFamily="34" charset="0"/>
            </a:endParaRPr>
          </a:p>
        </p:txBody>
      </p:sp>
      <p:sp>
        <p:nvSpPr>
          <p:cNvPr id="49155"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9pPr>
          </a:lstStyle>
          <a:p>
            <a:pPr eaLnBrk="1" hangingPunct="1"/>
            <a:r>
              <a:rPr lang="x-none" sz="1200" b="0" i="0" strike="noStrike" cap="none" spc="0" baseline="0">
                <a:solidFill>
                  <a:srgbClr val="1F497D"/>
                </a:solidFill>
                <a:effectLst/>
                <a:latin typeface="Tahoma"/>
                <a:ea typeface="Tahoma"/>
                <a:cs typeface="Tahoma"/>
              </a:rPr>
              <a:t>Esta presentación fue preparada por el personal de la CPSC, no ha sido revisada ni aprobada por la Comisión y pudiera no reflejar las opiniones de ésta.</a:t>
            </a:r>
          </a:p>
        </p:txBody>
      </p:sp>
      <p:sp>
        <p:nvSpPr>
          <p:cNvPr id="49156" name="Rectangle 2"/>
          <p:cNvSpPr>
            <a:spLocks noGrp="1" noRot="1" noChangeAspect="1" noChangeArrowheads="1" noTextEdit="1"/>
          </p:cNvSpPr>
          <p:nvPr>
            <p:ph type="sldImg"/>
          </p:nvPr>
        </p:nvSpPr>
        <p:spPr>
          <a:xfrm>
            <a:off x="393700" y="692150"/>
            <a:ext cx="6146800" cy="3457575"/>
          </a:xfrm>
        </p:spPr>
      </p:sp>
      <p:sp>
        <p:nvSpPr>
          <p:cNvPr id="49157" name="Rectangle 3"/>
          <p:cNvSpPr>
            <a:spLocks noGrp="1" noChangeArrowheads="1"/>
          </p:cNvSpPr>
          <p:nvPr>
            <p:ph type="body" idx="5"/>
          </p:nvPr>
        </p:nvSpPr>
        <p:spPr>
          <a:xfrm>
            <a:off x="924876" y="4380227"/>
            <a:ext cx="5084452" cy="4148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30392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5</a:t>
            </a:fld>
            <a:endParaRPr lang="en-US" dirty="0"/>
          </a:p>
        </p:txBody>
      </p:sp>
    </p:spTree>
    <p:extLst>
      <p:ext uri="{BB962C8B-B14F-4D97-AF65-F5344CB8AC3E}">
        <p14:creationId xmlns:p14="http://schemas.microsoft.com/office/powerpoint/2010/main" val="1994861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6</a:t>
            </a:fld>
            <a:endParaRPr lang="en-US" dirty="0"/>
          </a:p>
        </p:txBody>
      </p:sp>
    </p:spTree>
    <p:extLst>
      <p:ext uri="{BB962C8B-B14F-4D97-AF65-F5344CB8AC3E}">
        <p14:creationId xmlns:p14="http://schemas.microsoft.com/office/powerpoint/2010/main" val="212685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7</a:t>
            </a:fld>
            <a:endParaRPr lang="en-US" dirty="0"/>
          </a:p>
        </p:txBody>
      </p:sp>
    </p:spTree>
    <p:extLst>
      <p:ext uri="{BB962C8B-B14F-4D97-AF65-F5344CB8AC3E}">
        <p14:creationId xmlns:p14="http://schemas.microsoft.com/office/powerpoint/2010/main" val="117233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8</a:t>
            </a:fld>
            <a:endParaRPr lang="en-US" dirty="0"/>
          </a:p>
        </p:txBody>
      </p:sp>
    </p:spTree>
    <p:extLst>
      <p:ext uri="{BB962C8B-B14F-4D97-AF65-F5344CB8AC3E}">
        <p14:creationId xmlns:p14="http://schemas.microsoft.com/office/powerpoint/2010/main" val="85663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9</a:t>
            </a:fld>
            <a:endParaRPr lang="en-US" dirty="0"/>
          </a:p>
        </p:txBody>
      </p:sp>
    </p:spTree>
    <p:extLst>
      <p:ext uri="{BB962C8B-B14F-4D97-AF65-F5344CB8AC3E}">
        <p14:creationId xmlns:p14="http://schemas.microsoft.com/office/powerpoint/2010/main" val="9060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10</a:t>
            </a:fld>
            <a:endParaRPr lang="en-US" dirty="0"/>
          </a:p>
        </p:txBody>
      </p:sp>
    </p:spTree>
    <p:extLst>
      <p:ext uri="{BB962C8B-B14F-4D97-AF65-F5344CB8AC3E}">
        <p14:creationId xmlns:p14="http://schemas.microsoft.com/office/powerpoint/2010/main" val="1820262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no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EDDFE9-484E-1246-BFD4-725C53E5B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463" y="614276"/>
            <a:ext cx="8094285" cy="1353315"/>
          </a:xfrm>
          <a:prstGeom prst="rect">
            <a:avLst/>
          </a:prstGeom>
        </p:spPr>
      </p:pic>
      <p:sp>
        <p:nvSpPr>
          <p:cNvPr id="12" name="Text Placeholder 13">
            <a:extLst>
              <a:ext uri="{FF2B5EF4-FFF2-40B4-BE49-F238E27FC236}">
                <a16:creationId xmlns:a16="http://schemas.microsoft.com/office/drawing/2014/main" id="{A77F1EF4-B9BC-8249-ABC9-EC8F06B55E43}"/>
              </a:ext>
            </a:extLst>
          </p:cNvPr>
          <p:cNvSpPr>
            <a:spLocks noGrp="1"/>
          </p:cNvSpPr>
          <p:nvPr>
            <p:ph type="body" sz="quarter" idx="11" hasCustomPrompt="1"/>
          </p:nvPr>
        </p:nvSpPr>
        <p:spPr>
          <a:xfrm>
            <a:off x="2064135" y="2337498"/>
            <a:ext cx="3769042" cy="1178241"/>
          </a:xfrm>
        </p:spPr>
        <p:txBody>
          <a:bodyPr>
            <a:normAutofit/>
          </a:bodyPr>
          <a:lstStyle>
            <a:lvl1pPr marL="0" indent="0">
              <a:buNone/>
              <a:defRPr sz="3600" b="1">
                <a:solidFill>
                  <a:srgbClr val="1A2857"/>
                </a:solidFill>
              </a:defRPr>
            </a:lvl1pPr>
          </a:lstStyle>
          <a:p>
            <a:pPr lvl="0"/>
            <a:r>
              <a:rPr lang="en-US" dirty="0"/>
              <a:t>Presentation</a:t>
            </a:r>
          </a:p>
        </p:txBody>
      </p:sp>
    </p:spTree>
    <p:extLst>
      <p:ext uri="{BB962C8B-B14F-4D97-AF65-F5344CB8AC3E}">
        <p14:creationId xmlns:p14="http://schemas.microsoft.com/office/powerpoint/2010/main" val="411265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numCol="3" spcCol="182880"/>
          <a:lstStyle>
            <a:lvl1pPr>
              <a:defRPr b="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52604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Graph title p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E2D07CF-AC60-D446-924F-1E626F7BE3ED}"/>
              </a:ext>
            </a:extLst>
          </p:cNvPr>
          <p:cNvSpPr>
            <a:spLocks noGrp="1"/>
          </p:cNvSpPr>
          <p:nvPr>
            <p:ph type="pic" sz="quarter" idx="10"/>
          </p:nvPr>
        </p:nvSpPr>
        <p:spPr>
          <a:xfrm>
            <a:off x="0" y="0"/>
            <a:ext cx="5994400" cy="4917440"/>
          </a:xfrm>
        </p:spPr>
        <p:txBody>
          <a:bodyPr anchor="ctr"/>
          <a:lstStyle>
            <a:lvl1pPr algn="ctr">
              <a:defRPr/>
            </a:lvl1pPr>
          </a:lstStyle>
          <a:p>
            <a:r>
              <a:rPr lang="en-US" dirty="0"/>
              <a:t>Click icon to add picture</a:t>
            </a:r>
          </a:p>
        </p:txBody>
      </p:sp>
      <p:sp>
        <p:nvSpPr>
          <p:cNvPr id="9" name="Rectangle 8">
            <a:extLst>
              <a:ext uri="{FF2B5EF4-FFF2-40B4-BE49-F238E27FC236}">
                <a16:creationId xmlns:a16="http://schemas.microsoft.com/office/drawing/2014/main" id="{D55EE583-0812-F84F-B14A-B50E0F57F71A}"/>
              </a:ext>
            </a:extLst>
          </p:cNvPr>
          <p:cNvSpPr/>
          <p:nvPr userDrawn="1"/>
        </p:nvSpPr>
        <p:spPr>
          <a:xfrm>
            <a:off x="0" y="4917440"/>
            <a:ext cx="5994400" cy="1940561"/>
          </a:xfrm>
          <a:prstGeom prst="rect">
            <a:avLst/>
          </a:prstGeom>
          <a:solidFill>
            <a:srgbClr val="ED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 Placeholder 11">
            <a:extLst>
              <a:ext uri="{FF2B5EF4-FFF2-40B4-BE49-F238E27FC236}">
                <a16:creationId xmlns:a16="http://schemas.microsoft.com/office/drawing/2014/main" id="{B7F2105B-5568-1B4A-AA27-8D0264A00146}"/>
              </a:ext>
            </a:extLst>
          </p:cNvPr>
          <p:cNvSpPr>
            <a:spLocks noGrp="1"/>
          </p:cNvSpPr>
          <p:nvPr>
            <p:ph type="body" sz="quarter" idx="14" hasCustomPrompt="1"/>
          </p:nvPr>
        </p:nvSpPr>
        <p:spPr>
          <a:xfrm>
            <a:off x="1229519" y="5619664"/>
            <a:ext cx="3535362" cy="656090"/>
          </a:xfrm>
        </p:spPr>
        <p:txBody>
          <a:bodyPr>
            <a:noAutofit/>
          </a:bodyPr>
          <a:lstStyle>
            <a:lvl1pPr marL="0" indent="0">
              <a:buNone/>
              <a:defRPr sz="1800">
                <a:solidFill>
                  <a:schemeClr val="bg1"/>
                </a:solidFill>
              </a:defRPr>
            </a:lvl1pPr>
          </a:lstStyle>
          <a:p>
            <a:pPr lvl="0"/>
            <a:r>
              <a:rPr lang="en-US" dirty="0"/>
              <a:t>Call-Outs and important copy goes here.</a:t>
            </a:r>
          </a:p>
        </p:txBody>
      </p:sp>
      <p:sp>
        <p:nvSpPr>
          <p:cNvPr id="14" name="Text Placeholder 11">
            <a:extLst>
              <a:ext uri="{FF2B5EF4-FFF2-40B4-BE49-F238E27FC236}">
                <a16:creationId xmlns:a16="http://schemas.microsoft.com/office/drawing/2014/main" id="{D216E21A-9E71-534B-B6F4-1C35BF09E360}"/>
              </a:ext>
            </a:extLst>
          </p:cNvPr>
          <p:cNvSpPr>
            <a:spLocks noGrp="1"/>
          </p:cNvSpPr>
          <p:nvPr>
            <p:ph type="body" sz="quarter" idx="11" hasCustomPrompt="1"/>
          </p:nvPr>
        </p:nvSpPr>
        <p:spPr>
          <a:xfrm>
            <a:off x="6345078" y="845330"/>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CC351042-2347-C846-BC5F-7DDDC170C509}"/>
              </a:ext>
            </a:extLst>
          </p:cNvPr>
          <p:cNvSpPr>
            <a:spLocks noGrp="1"/>
          </p:cNvSpPr>
          <p:nvPr>
            <p:ph type="body" sz="quarter" idx="12" hasCustomPrompt="1"/>
          </p:nvPr>
        </p:nvSpPr>
        <p:spPr>
          <a:xfrm>
            <a:off x="6345078" y="1272367"/>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1CE01934-0406-2D4E-A524-27D8A9491231}"/>
              </a:ext>
            </a:extLst>
          </p:cNvPr>
          <p:cNvSpPr>
            <a:spLocks noGrp="1"/>
          </p:cNvSpPr>
          <p:nvPr>
            <p:ph type="body" sz="quarter" idx="13"/>
          </p:nvPr>
        </p:nvSpPr>
        <p:spPr>
          <a:xfrm>
            <a:off x="6345078" y="2115967"/>
            <a:ext cx="5567045" cy="1775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hart Placeholder 17">
            <a:extLst>
              <a:ext uri="{FF2B5EF4-FFF2-40B4-BE49-F238E27FC236}">
                <a16:creationId xmlns:a16="http://schemas.microsoft.com/office/drawing/2014/main" id="{99037B85-F508-5645-8B3C-4D283163FA70}"/>
              </a:ext>
            </a:extLst>
          </p:cNvPr>
          <p:cNvSpPr>
            <a:spLocks noGrp="1"/>
          </p:cNvSpPr>
          <p:nvPr>
            <p:ph type="chart" sz="quarter" idx="15"/>
          </p:nvPr>
        </p:nvSpPr>
        <p:spPr>
          <a:xfrm>
            <a:off x="6345078" y="4277995"/>
            <a:ext cx="5567045" cy="2082800"/>
          </a:xfrm>
        </p:spPr>
        <p:txBody>
          <a:bodyPr/>
          <a:lstStyle/>
          <a:p>
            <a:r>
              <a:rPr lang="en-US" dirty="0"/>
              <a:t>Click icon to add chart</a:t>
            </a:r>
          </a:p>
        </p:txBody>
      </p:sp>
    </p:spTree>
    <p:extLst>
      <p:ext uri="{BB962C8B-B14F-4D97-AF65-F5344CB8AC3E}">
        <p14:creationId xmlns:p14="http://schemas.microsoft.com/office/powerpoint/2010/main" val="4035241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st title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419279-279A-BF4C-B04B-E5AD9B2C628A}"/>
              </a:ext>
            </a:extLst>
          </p:cNvPr>
          <p:cNvSpPr/>
          <p:nvPr userDrawn="1"/>
        </p:nvSpPr>
        <p:spPr>
          <a:xfrm>
            <a:off x="0" y="0"/>
            <a:ext cx="4432852" cy="6858000"/>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Text Placeholder 11">
            <a:extLst>
              <a:ext uri="{FF2B5EF4-FFF2-40B4-BE49-F238E27FC236}">
                <a16:creationId xmlns:a16="http://schemas.microsoft.com/office/drawing/2014/main" id="{6D86317C-B180-EB42-8297-AF3AA30979DD}"/>
              </a:ext>
            </a:extLst>
          </p:cNvPr>
          <p:cNvSpPr>
            <a:spLocks noGrp="1"/>
          </p:cNvSpPr>
          <p:nvPr>
            <p:ph type="body" sz="quarter" idx="10" hasCustomPrompt="1"/>
          </p:nvPr>
        </p:nvSpPr>
        <p:spPr>
          <a:xfrm>
            <a:off x="427038" y="2368063"/>
            <a:ext cx="3535362" cy="497376"/>
          </a:xfrm>
        </p:spPr>
        <p:txBody>
          <a:bodyPr/>
          <a:lstStyle>
            <a:lvl1pPr marL="0" indent="0">
              <a:buNone/>
              <a:defRPr>
                <a:solidFill>
                  <a:schemeClr val="bg2"/>
                </a:solidFill>
              </a:defRPr>
            </a:lvl1pPr>
          </a:lstStyle>
          <a:p>
            <a:pPr lvl="0"/>
            <a:r>
              <a:rPr lang="en-US" dirty="0"/>
              <a:t>SECTION</a:t>
            </a:r>
          </a:p>
        </p:txBody>
      </p:sp>
      <p:sp>
        <p:nvSpPr>
          <p:cNvPr id="14" name="Text Placeholder 13">
            <a:extLst>
              <a:ext uri="{FF2B5EF4-FFF2-40B4-BE49-F238E27FC236}">
                <a16:creationId xmlns:a16="http://schemas.microsoft.com/office/drawing/2014/main" id="{C66CD9FB-930B-8B4F-B90D-3E04EB684DE4}"/>
              </a:ext>
            </a:extLst>
          </p:cNvPr>
          <p:cNvSpPr>
            <a:spLocks noGrp="1"/>
          </p:cNvSpPr>
          <p:nvPr>
            <p:ph type="body" sz="quarter" idx="11" hasCustomPrompt="1"/>
          </p:nvPr>
        </p:nvSpPr>
        <p:spPr>
          <a:xfrm>
            <a:off x="427039" y="2865438"/>
            <a:ext cx="3769042" cy="1178241"/>
          </a:xfrm>
        </p:spPr>
        <p:txBody>
          <a:bodyPr>
            <a:normAutofit/>
          </a:bodyPr>
          <a:lstStyle>
            <a:lvl1pPr marL="0" indent="0">
              <a:buNone/>
              <a:defRPr sz="3600" b="1">
                <a:solidFill>
                  <a:schemeClr val="bg2"/>
                </a:solidFill>
              </a:defRPr>
            </a:lvl1pPr>
          </a:lstStyle>
          <a:p>
            <a:pPr lvl="0"/>
            <a:r>
              <a:rPr lang="en-US" dirty="0"/>
              <a:t>PAGE TITLE</a:t>
            </a:r>
          </a:p>
        </p:txBody>
      </p:sp>
      <p:sp>
        <p:nvSpPr>
          <p:cNvPr id="16" name="Text Placeholder 15">
            <a:extLst>
              <a:ext uri="{FF2B5EF4-FFF2-40B4-BE49-F238E27FC236}">
                <a16:creationId xmlns:a16="http://schemas.microsoft.com/office/drawing/2014/main" id="{95528B55-96E3-D541-916C-5BE3233FC052}"/>
              </a:ext>
            </a:extLst>
          </p:cNvPr>
          <p:cNvSpPr>
            <a:spLocks noGrp="1"/>
          </p:cNvSpPr>
          <p:nvPr>
            <p:ph type="body" sz="quarter" idx="12"/>
          </p:nvPr>
        </p:nvSpPr>
        <p:spPr>
          <a:xfrm>
            <a:off x="4856163" y="558800"/>
            <a:ext cx="6684962" cy="578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277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EA3BCE-5650-2844-827E-00C245AE3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712" y="5120640"/>
            <a:ext cx="1257056" cy="1270000"/>
          </a:xfrm>
          <a:prstGeom prst="rect">
            <a:avLst/>
          </a:prstGeom>
        </p:spPr>
      </p:pic>
      <p:sp>
        <p:nvSpPr>
          <p:cNvPr id="4" name="Text Placeholder 13">
            <a:extLst>
              <a:ext uri="{FF2B5EF4-FFF2-40B4-BE49-F238E27FC236}">
                <a16:creationId xmlns:a16="http://schemas.microsoft.com/office/drawing/2014/main" id="{CC351042-2347-C846-BC5F-7DDDC170C509}"/>
              </a:ext>
            </a:extLst>
          </p:cNvPr>
          <p:cNvSpPr>
            <a:spLocks noGrp="1"/>
          </p:cNvSpPr>
          <p:nvPr>
            <p:ph type="body" sz="quarter" idx="12" hasCustomPrompt="1"/>
          </p:nvPr>
        </p:nvSpPr>
        <p:spPr>
          <a:xfrm>
            <a:off x="1786768" y="2208807"/>
            <a:ext cx="8728805" cy="566594"/>
          </a:xfrm>
        </p:spPr>
        <p:txBody>
          <a:bodyPr>
            <a:normAutofit/>
          </a:bodyPr>
          <a:lstStyle>
            <a:lvl1pPr marL="0" indent="0">
              <a:buNone/>
              <a:defRPr sz="2000" b="0" baseline="0">
                <a:solidFill>
                  <a:schemeClr val="tx1"/>
                </a:solidFill>
              </a:defRPr>
            </a:lvl1pPr>
          </a:lstStyle>
          <a:p>
            <a:pPr lvl="0"/>
            <a:r>
              <a:rPr lang="en-US" dirty="0"/>
              <a:t>Please remember to have AT LEAST ½ inch margin from border for all text.</a:t>
            </a:r>
          </a:p>
        </p:txBody>
      </p:sp>
    </p:spTree>
    <p:extLst>
      <p:ext uri="{BB962C8B-B14F-4D97-AF65-F5344CB8AC3E}">
        <p14:creationId xmlns:p14="http://schemas.microsoft.com/office/powerpoint/2010/main" val="80933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902000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7322"/>
            <a:ext cx="10972800" cy="105031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022951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with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EDDFE9-484E-1246-BFD4-725C53E5B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463" y="614276"/>
            <a:ext cx="8094285" cy="1353315"/>
          </a:xfrm>
          <a:prstGeom prst="rect">
            <a:avLst/>
          </a:prstGeom>
        </p:spPr>
      </p:pic>
      <p:sp>
        <p:nvSpPr>
          <p:cNvPr id="12" name="Text Placeholder 13">
            <a:extLst>
              <a:ext uri="{FF2B5EF4-FFF2-40B4-BE49-F238E27FC236}">
                <a16:creationId xmlns:a16="http://schemas.microsoft.com/office/drawing/2014/main" id="{A77F1EF4-B9BC-8249-ABC9-EC8F06B55E43}"/>
              </a:ext>
            </a:extLst>
          </p:cNvPr>
          <p:cNvSpPr>
            <a:spLocks noGrp="1"/>
          </p:cNvSpPr>
          <p:nvPr>
            <p:ph type="body" sz="quarter" idx="11" hasCustomPrompt="1"/>
          </p:nvPr>
        </p:nvSpPr>
        <p:spPr>
          <a:xfrm>
            <a:off x="2064135" y="2337498"/>
            <a:ext cx="3769042" cy="1178241"/>
          </a:xfrm>
        </p:spPr>
        <p:txBody>
          <a:bodyPr>
            <a:normAutofit/>
          </a:bodyPr>
          <a:lstStyle>
            <a:lvl1pPr marL="0" indent="0">
              <a:buNone/>
              <a:defRPr sz="3600" b="1">
                <a:solidFill>
                  <a:srgbClr val="1A2857"/>
                </a:solidFill>
              </a:defRPr>
            </a:lvl1pPr>
          </a:lstStyle>
          <a:p>
            <a:pPr lvl="0"/>
            <a:r>
              <a:rPr lang="en-US" dirty="0"/>
              <a:t>Presentation</a:t>
            </a:r>
          </a:p>
        </p:txBody>
      </p:sp>
      <p:pic>
        <p:nvPicPr>
          <p:cNvPr id="7" name="Picture 6">
            <a:extLst>
              <a:ext uri="{FF2B5EF4-FFF2-40B4-BE49-F238E27FC236}">
                <a16:creationId xmlns:a16="http://schemas.microsoft.com/office/drawing/2014/main" id="{040712C1-3301-8249-A516-FE063E313B5A}"/>
              </a:ext>
            </a:extLst>
          </p:cNvPr>
          <p:cNvPicPr>
            <a:picLocks noChangeAspect="1"/>
          </p:cNvPicPr>
          <p:nvPr userDrawn="1"/>
        </p:nvPicPr>
        <p:blipFill>
          <a:blip r:embed="rId3"/>
          <a:stretch>
            <a:fillRect/>
          </a:stretch>
        </p:blipFill>
        <p:spPr>
          <a:xfrm>
            <a:off x="4949112" y="6846"/>
            <a:ext cx="7242888" cy="6858000"/>
          </a:xfrm>
          <a:prstGeom prst="rect">
            <a:avLst/>
          </a:prstGeom>
        </p:spPr>
      </p:pic>
    </p:spTree>
    <p:extLst>
      <p:ext uri="{BB962C8B-B14F-4D97-AF65-F5344CB8AC3E}">
        <p14:creationId xmlns:p14="http://schemas.microsoft.com/office/powerpoint/2010/main" val="74426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2807"/>
            <a:ext cx="10972800" cy="114959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313762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99164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2991642" cy="107443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4790598" y="734207"/>
            <a:ext cx="5684362" cy="292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0432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399" y="365126"/>
            <a:ext cx="11465169" cy="947859"/>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06399" y="1484923"/>
            <a:ext cx="11465169" cy="4692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86804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uthor/Present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806161"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Presenter</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3230560" cy="1074434"/>
          </a:xfrm>
        </p:spPr>
        <p:txBody>
          <a:bodyPr>
            <a:normAutofit/>
          </a:bodyPr>
          <a:lstStyle>
            <a:lvl1pPr marL="0" indent="0">
              <a:buNone/>
              <a:defRPr sz="3600" b="1">
                <a:solidFill>
                  <a:srgbClr val="83D4EF"/>
                </a:solidFill>
              </a:defRPr>
            </a:lvl1pPr>
          </a:lstStyle>
          <a:p>
            <a:pPr lvl="0"/>
            <a:r>
              <a:rPr lang="en-US" dirty="0"/>
              <a:t>Author name</a:t>
            </a:r>
          </a:p>
          <a:p>
            <a:pPr lvl="0"/>
            <a:r>
              <a:rPr lang="en-US" dirty="0"/>
              <a:t>Author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hasCustomPrompt="1"/>
          </p:nvPr>
        </p:nvSpPr>
        <p:spPr>
          <a:xfrm>
            <a:off x="4790598" y="734207"/>
            <a:ext cx="5684362" cy="2923394"/>
          </a:xfrm>
        </p:spPr>
        <p:txBody>
          <a:bodyPr/>
          <a:lstStyle>
            <a:lvl1pPr>
              <a:defRPr baseline="0"/>
            </a:lvl1pPr>
          </a:lstStyle>
          <a:p>
            <a:pPr lvl="0"/>
            <a:r>
              <a:rPr lang="en-US" dirty="0"/>
              <a:t>Brief description of author and presentation.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9103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50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Content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136491-7820-8F48-A358-05066F1E4CE8}"/>
              </a:ext>
            </a:extLst>
          </p:cNvPr>
          <p:cNvSpPr>
            <a:spLocks noGrp="1"/>
          </p:cNvSpPr>
          <p:nvPr>
            <p:ph type="pic" sz="quarter" idx="10"/>
          </p:nvPr>
        </p:nvSpPr>
        <p:spPr>
          <a:xfrm>
            <a:off x="-1" y="0"/>
            <a:ext cx="5974077" cy="6858000"/>
          </a:xfrm>
        </p:spPr>
        <p:txBody>
          <a:bodyPr anchor="ctr"/>
          <a:lstStyle>
            <a:lvl1pPr algn="ctr">
              <a:defRPr/>
            </a:lvl1pPr>
          </a:lstStyle>
          <a:p>
            <a:r>
              <a:rPr lang="en-US" dirty="0"/>
              <a:t>Click icon to add picture</a:t>
            </a:r>
          </a:p>
        </p:txBody>
      </p:sp>
      <p:sp>
        <p:nvSpPr>
          <p:cNvPr id="10" name="Text Placeholder 11">
            <a:extLst>
              <a:ext uri="{FF2B5EF4-FFF2-40B4-BE49-F238E27FC236}">
                <a16:creationId xmlns:a16="http://schemas.microsoft.com/office/drawing/2014/main" id="{6671DC36-7913-0B4D-8487-677C5F55F9BB}"/>
              </a:ext>
            </a:extLst>
          </p:cNvPr>
          <p:cNvSpPr>
            <a:spLocks noGrp="1"/>
          </p:cNvSpPr>
          <p:nvPr>
            <p:ph type="body" sz="quarter" idx="11" hasCustomPrompt="1"/>
          </p:nvPr>
        </p:nvSpPr>
        <p:spPr>
          <a:xfrm>
            <a:off x="6319519" y="836354"/>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1" name="Text Placeholder 13">
            <a:extLst>
              <a:ext uri="{FF2B5EF4-FFF2-40B4-BE49-F238E27FC236}">
                <a16:creationId xmlns:a16="http://schemas.microsoft.com/office/drawing/2014/main" id="{46D46D19-325C-1B4E-9834-FB7AA488872A}"/>
              </a:ext>
            </a:extLst>
          </p:cNvPr>
          <p:cNvSpPr>
            <a:spLocks noGrp="1"/>
          </p:cNvSpPr>
          <p:nvPr>
            <p:ph type="body" sz="quarter" idx="12" hasCustomPrompt="1"/>
          </p:nvPr>
        </p:nvSpPr>
        <p:spPr>
          <a:xfrm>
            <a:off x="6319519" y="1258628"/>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12" name="Text Placeholder 15">
            <a:extLst>
              <a:ext uri="{FF2B5EF4-FFF2-40B4-BE49-F238E27FC236}">
                <a16:creationId xmlns:a16="http://schemas.microsoft.com/office/drawing/2014/main" id="{0EDD13E5-18C1-264F-A2AF-9AB612321F6A}"/>
              </a:ext>
            </a:extLst>
          </p:cNvPr>
          <p:cNvSpPr>
            <a:spLocks noGrp="1"/>
          </p:cNvSpPr>
          <p:nvPr>
            <p:ph type="body" sz="quarter" idx="13"/>
          </p:nvPr>
        </p:nvSpPr>
        <p:spPr>
          <a:xfrm>
            <a:off x="6299515" y="2035871"/>
            <a:ext cx="5567045" cy="262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27BA130D-2C6E-8548-8073-1DC02762D159}"/>
              </a:ext>
            </a:extLst>
          </p:cNvPr>
          <p:cNvSpPr/>
          <p:nvPr userDrawn="1"/>
        </p:nvSpPr>
        <p:spPr>
          <a:xfrm>
            <a:off x="6319519" y="4859167"/>
            <a:ext cx="4205763" cy="1524001"/>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 Placeholder 11">
            <a:extLst>
              <a:ext uri="{FF2B5EF4-FFF2-40B4-BE49-F238E27FC236}">
                <a16:creationId xmlns:a16="http://schemas.microsoft.com/office/drawing/2014/main" id="{0DB07ED3-4CC5-8A4A-98FB-6EBD2CA16D8C}"/>
              </a:ext>
            </a:extLst>
          </p:cNvPr>
          <p:cNvSpPr>
            <a:spLocks noGrp="1"/>
          </p:cNvSpPr>
          <p:nvPr>
            <p:ph type="body" sz="quarter" idx="14" hasCustomPrompt="1"/>
          </p:nvPr>
        </p:nvSpPr>
        <p:spPr>
          <a:xfrm>
            <a:off x="6613528" y="5128798"/>
            <a:ext cx="3535362" cy="984738"/>
          </a:xfrm>
        </p:spPr>
        <p:txBody>
          <a:bodyPr>
            <a:noAutofit/>
          </a:bodyPr>
          <a:lstStyle>
            <a:lvl1pPr marL="0" indent="0">
              <a:buNone/>
              <a:defRPr sz="1800">
                <a:solidFill>
                  <a:schemeClr val="bg2"/>
                </a:solidFill>
              </a:defRPr>
            </a:lvl1pPr>
          </a:lstStyle>
          <a:p>
            <a:pPr lvl="0"/>
            <a:r>
              <a:rPr lang="en-US" dirty="0"/>
              <a:t>Call-Outs and important copy goes here.</a:t>
            </a:r>
          </a:p>
        </p:txBody>
      </p:sp>
    </p:spTree>
    <p:extLst>
      <p:ext uri="{BB962C8B-B14F-4D97-AF65-F5344CB8AC3E}">
        <p14:creationId xmlns:p14="http://schemas.microsoft.com/office/powerpoint/2010/main" val="259956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92A29F5-4B3B-CD4A-8126-F446CFFEDFC1}"/>
              </a:ext>
            </a:extLst>
          </p:cNvPr>
          <p:cNvSpPr>
            <a:spLocks noGrp="1"/>
          </p:cNvSpPr>
          <p:nvPr>
            <p:ph type="pic" sz="quarter" idx="10"/>
          </p:nvPr>
        </p:nvSpPr>
        <p:spPr>
          <a:xfrm>
            <a:off x="1503998" y="1249363"/>
            <a:ext cx="4246562" cy="4246562"/>
          </a:xfrm>
        </p:spPr>
        <p:txBody>
          <a:bodyPr/>
          <a:lstStyle/>
          <a:p>
            <a:r>
              <a:rPr lang="en-US" dirty="0"/>
              <a:t>Click icon to add picture</a:t>
            </a:r>
          </a:p>
        </p:txBody>
      </p:sp>
      <p:sp>
        <p:nvSpPr>
          <p:cNvPr id="10" name="Text Placeholder 13">
            <a:extLst>
              <a:ext uri="{FF2B5EF4-FFF2-40B4-BE49-F238E27FC236}">
                <a16:creationId xmlns:a16="http://schemas.microsoft.com/office/drawing/2014/main" id="{F950D8FD-3C87-FD4C-98C0-AECE95625DA6}"/>
              </a:ext>
            </a:extLst>
          </p:cNvPr>
          <p:cNvSpPr>
            <a:spLocks noGrp="1"/>
          </p:cNvSpPr>
          <p:nvPr>
            <p:ph type="body" sz="quarter" idx="14" hasCustomPrompt="1"/>
          </p:nvPr>
        </p:nvSpPr>
        <p:spPr>
          <a:xfrm>
            <a:off x="6426678" y="1280160"/>
            <a:ext cx="3769042" cy="4246880"/>
          </a:xfrm>
        </p:spPr>
        <p:txBody>
          <a:bodyPr anchor="ctr">
            <a:normAutofit/>
          </a:bodyPr>
          <a:lstStyle>
            <a:lvl1pPr marL="0" indent="0">
              <a:buNone/>
              <a:defRPr sz="3600" b="1">
                <a:solidFill>
                  <a:srgbClr val="83D4EF"/>
                </a:solidFill>
              </a:defRPr>
            </a:lvl1pPr>
          </a:lstStyle>
          <a:p>
            <a:pPr lvl="0"/>
            <a:r>
              <a:rPr lang="en-US" dirty="0"/>
              <a:t>PAGE TITLE</a:t>
            </a:r>
          </a:p>
        </p:txBody>
      </p:sp>
    </p:spTree>
    <p:extLst>
      <p:ext uri="{BB962C8B-B14F-4D97-AF65-F5344CB8AC3E}">
        <p14:creationId xmlns:p14="http://schemas.microsoft.com/office/powerpoint/2010/main" val="218126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ll out quote, divider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81F8AC-75F5-AC43-B0CD-1B397CF247AC}"/>
              </a:ext>
            </a:extLst>
          </p:cNvPr>
          <p:cNvSpPr/>
          <p:nvPr userDrawn="1"/>
        </p:nvSpPr>
        <p:spPr>
          <a:xfrm>
            <a:off x="0" y="0"/>
            <a:ext cx="12192000" cy="6858000"/>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 Placeholder 13">
            <a:extLst>
              <a:ext uri="{FF2B5EF4-FFF2-40B4-BE49-F238E27FC236}">
                <a16:creationId xmlns:a16="http://schemas.microsoft.com/office/drawing/2014/main" id="{7D58C685-B8F6-AC46-AB59-F76C6F3B1F58}"/>
              </a:ext>
            </a:extLst>
          </p:cNvPr>
          <p:cNvSpPr>
            <a:spLocks noGrp="1"/>
          </p:cNvSpPr>
          <p:nvPr>
            <p:ph type="body" sz="quarter" idx="12" hasCustomPrompt="1"/>
          </p:nvPr>
        </p:nvSpPr>
        <p:spPr>
          <a:xfrm>
            <a:off x="4371579" y="3145703"/>
            <a:ext cx="3448842" cy="566594"/>
          </a:xfrm>
        </p:spPr>
        <p:txBody>
          <a:bodyPr>
            <a:normAutofit/>
          </a:bodyPr>
          <a:lstStyle>
            <a:lvl1pPr marL="0" indent="0">
              <a:buNone/>
              <a:defRPr sz="3600" b="1">
                <a:solidFill>
                  <a:schemeClr val="bg2"/>
                </a:solidFill>
              </a:defRPr>
            </a:lvl1pPr>
          </a:lstStyle>
          <a:p>
            <a:pPr lvl="0"/>
            <a:r>
              <a:rPr lang="en-US" dirty="0"/>
              <a:t>Pull Out Quote</a:t>
            </a:r>
          </a:p>
        </p:txBody>
      </p:sp>
    </p:spTree>
    <p:extLst>
      <p:ext uri="{BB962C8B-B14F-4D97-AF65-F5344CB8AC3E}">
        <p14:creationId xmlns:p14="http://schemas.microsoft.com/office/powerpoint/2010/main" val="266302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title pag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6EB8A1F7-9EB9-7940-942A-8AAEDDF10FC6}"/>
              </a:ext>
            </a:extLst>
          </p:cNvPr>
          <p:cNvSpPr>
            <a:spLocks noGrp="1"/>
          </p:cNvSpPr>
          <p:nvPr>
            <p:ph type="body" sz="quarter" idx="13" hasCustomPrompt="1"/>
          </p:nvPr>
        </p:nvSpPr>
        <p:spPr>
          <a:xfrm>
            <a:off x="6345078" y="845330"/>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6" name="Text Placeholder 13">
            <a:extLst>
              <a:ext uri="{FF2B5EF4-FFF2-40B4-BE49-F238E27FC236}">
                <a16:creationId xmlns:a16="http://schemas.microsoft.com/office/drawing/2014/main" id="{50BF8431-02A1-FD49-94D9-6AC1E8675BFF}"/>
              </a:ext>
            </a:extLst>
          </p:cNvPr>
          <p:cNvSpPr>
            <a:spLocks noGrp="1"/>
          </p:cNvSpPr>
          <p:nvPr>
            <p:ph type="body" sz="quarter" idx="14" hasCustomPrompt="1"/>
          </p:nvPr>
        </p:nvSpPr>
        <p:spPr>
          <a:xfrm>
            <a:off x="6345078" y="1272367"/>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7" name="Text Placeholder 15">
            <a:extLst>
              <a:ext uri="{FF2B5EF4-FFF2-40B4-BE49-F238E27FC236}">
                <a16:creationId xmlns:a16="http://schemas.microsoft.com/office/drawing/2014/main" id="{392BD3A4-3215-D44F-B0FC-D424AC41F159}"/>
              </a:ext>
            </a:extLst>
          </p:cNvPr>
          <p:cNvSpPr>
            <a:spLocks noGrp="1"/>
          </p:cNvSpPr>
          <p:nvPr>
            <p:ph type="body" sz="quarter" idx="15"/>
          </p:nvPr>
        </p:nvSpPr>
        <p:spPr>
          <a:xfrm>
            <a:off x="6345078" y="2115966"/>
            <a:ext cx="5151353" cy="360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hart Placeholder 10">
            <a:extLst>
              <a:ext uri="{FF2B5EF4-FFF2-40B4-BE49-F238E27FC236}">
                <a16:creationId xmlns:a16="http://schemas.microsoft.com/office/drawing/2014/main" id="{FA4FA19F-F6C9-674B-BA8A-538CD6765D24}"/>
              </a:ext>
            </a:extLst>
          </p:cNvPr>
          <p:cNvSpPr>
            <a:spLocks noGrp="1"/>
          </p:cNvSpPr>
          <p:nvPr>
            <p:ph type="chart" sz="quarter" idx="16"/>
          </p:nvPr>
        </p:nvSpPr>
        <p:spPr>
          <a:xfrm>
            <a:off x="762000" y="995363"/>
            <a:ext cx="5089525" cy="4724400"/>
          </a:xfrm>
        </p:spPr>
        <p:txBody>
          <a:bodyPr/>
          <a:lstStyle/>
          <a:p>
            <a:r>
              <a:rPr lang="en-US" dirty="0"/>
              <a:t>Click icon to add chart</a:t>
            </a:r>
          </a:p>
        </p:txBody>
      </p:sp>
    </p:spTree>
    <p:extLst>
      <p:ext uri="{BB962C8B-B14F-4D97-AF65-F5344CB8AC3E}">
        <p14:creationId xmlns:p14="http://schemas.microsoft.com/office/powerpoint/2010/main" val="254158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806161"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2991642" cy="107443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4790598" y="734207"/>
            <a:ext cx="5684362" cy="292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423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age 1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a:lstStyle>
            <a:lvl1pPr>
              <a:defRPr b="1">
                <a:solidFill>
                  <a:srgbClr val="2E74B5">
                    <a:alpha val="65000"/>
                  </a:srgbClr>
                </a:solidFill>
                <a:latin typeface="Calibri Light" panose="020F030202020403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37669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2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numCol="2" spcCol="182880"/>
          <a:lstStyle>
            <a:lvl1pPr>
              <a:defRPr b="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06460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2A48ACC-AF4D-6643-9901-918A2420A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91A0C04B-2F5B-124E-9AC1-03AAF0A9234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4184567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50" r:id="rId3"/>
    <p:sldLayoutId id="2147483656" r:id="rId4"/>
    <p:sldLayoutId id="2147483652" r:id="rId5"/>
    <p:sldLayoutId id="2147483655" r:id="rId6"/>
    <p:sldLayoutId id="2147483653" r:id="rId7"/>
    <p:sldLayoutId id="2147483676" r:id="rId8"/>
    <p:sldLayoutId id="2147483677" r:id="rId9"/>
    <p:sldLayoutId id="2147483678" r:id="rId10"/>
    <p:sldLayoutId id="2147483651" r:id="rId11"/>
    <p:sldLayoutId id="2147483649" r:id="rId12"/>
    <p:sldLayoutId id="2147483654" r:id="rId13"/>
    <p:sldLayoutId id="2147483684" r:id="rId14"/>
    <p:sldLayoutId id="2147483685" r:id="rId15"/>
    <p:sldLayoutId id="2147483687" r:id="rId16"/>
    <p:sldLayoutId id="2147483688" r:id="rId17"/>
    <p:sldLayoutId id="2147483689" r:id="rId18"/>
    <p:sldLayoutId id="2147483690" r:id="rId19"/>
    <p:sldLayoutId id="2147483692" r:id="rId20"/>
  </p:sldLayoutIdLst>
  <p:hf hdr="0" ftr="0" dt="0"/>
  <p:txStyles>
    <p:titleStyle>
      <a:lvl1pPr eaLnBrk="1" hangingPunct="1">
        <a:defRPr sz="4000" b="1">
          <a:solidFill>
            <a:srgbClr val="2E74B5"/>
          </a:solidFill>
          <a:latin typeface="Calibri Light" panose="020F0302020204030204" pitchFamily="34" charset="0"/>
          <a:ea typeface="+mj-ea"/>
          <a:cs typeface="Arial" panose="020B0604020202020204" pitchFamily="34" charset="0"/>
        </a:defRPr>
      </a:lvl1pPr>
    </p:titleStyle>
    <p:bodyStyle>
      <a:lvl1pPr marL="0" indent="0" eaLnBrk="1" hangingPunct="1">
        <a:buClr>
          <a:schemeClr val="tx2"/>
        </a:buClr>
        <a:buFont typeface="Wingdings" pitchFamily="2" charset="2"/>
        <a:buNone/>
        <a:defRPr sz="3000" b="0" i="0">
          <a:solidFill>
            <a:srgbClr val="4C4C4C">
              <a:alpha val="65000"/>
            </a:srgbClr>
          </a:solidFill>
          <a:latin typeface="Arial" panose="020B0604020202020204" pitchFamily="34" charset="0"/>
          <a:ea typeface="+mn-ea"/>
          <a:cs typeface="Arial" panose="020B0604020202020204" pitchFamily="34" charset="0"/>
        </a:defRPr>
      </a:lvl1pPr>
      <a:lvl2pPr marL="457200" indent="0" eaLnBrk="1" hangingPunct="1">
        <a:buClr>
          <a:schemeClr val="tx2"/>
        </a:buClr>
        <a:buFont typeface="Wingdings" pitchFamily="2" charset="2"/>
        <a:buNone/>
        <a:defRPr sz="2400" b="0" i="0">
          <a:solidFill>
            <a:srgbClr val="4C4C4C">
              <a:alpha val="65000"/>
            </a:srgbClr>
          </a:solidFill>
          <a:latin typeface="Arial" panose="020B0604020202020204" pitchFamily="34" charset="0"/>
          <a:ea typeface="+mn-ea"/>
          <a:cs typeface="Arial" panose="020B0604020202020204" pitchFamily="34" charset="0"/>
        </a:defRPr>
      </a:lvl2pPr>
      <a:lvl3pPr marL="914400" indent="0" eaLnBrk="1" hangingPunct="1">
        <a:buClr>
          <a:schemeClr val="tx2"/>
        </a:buClr>
        <a:buFont typeface="Wingdings" pitchFamily="2" charset="2"/>
        <a:buNone/>
        <a:defRPr sz="2000" b="0" i="0">
          <a:solidFill>
            <a:srgbClr val="4C4C4C">
              <a:alpha val="65000"/>
            </a:srgbClr>
          </a:solidFill>
          <a:latin typeface="Arial" panose="020B0604020202020204" pitchFamily="34" charset="0"/>
          <a:ea typeface="+mn-ea"/>
          <a:cs typeface="Arial" panose="020B0604020202020204" pitchFamily="34" charset="0"/>
        </a:defRPr>
      </a:lvl3pPr>
      <a:lvl4pPr marL="1371600" indent="0" eaLnBrk="1" hangingPunct="1">
        <a:buClr>
          <a:schemeClr val="tx2"/>
        </a:buClr>
        <a:buFont typeface="Wingdings" pitchFamily="2" charset="2"/>
        <a:buNone/>
        <a:defRPr sz="1600" b="0" i="0">
          <a:solidFill>
            <a:srgbClr val="4C4C4C">
              <a:alpha val="65000"/>
            </a:srgbClr>
          </a:solidFill>
          <a:latin typeface="Arial" panose="020B0604020202020204" pitchFamily="34" charset="0"/>
          <a:ea typeface="+mn-ea"/>
          <a:cs typeface="Arial" panose="020B0604020202020204" pitchFamily="34" charset="0"/>
        </a:defRPr>
      </a:lvl4pPr>
      <a:lvl5pPr marL="1828800" indent="0" eaLnBrk="1" hangingPunct="1">
        <a:buClr>
          <a:schemeClr val="tx2"/>
        </a:buClr>
        <a:buFont typeface="Wingdings" pitchFamily="2" charset="2"/>
        <a:buNone/>
        <a:defRPr sz="1200" b="0" i="0">
          <a:solidFill>
            <a:srgbClr val="4C4C4C">
              <a:alpha val="65000"/>
            </a:srgbClr>
          </a:solidFill>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mailto:CPSCenlasAMERICAS@cpsc.gov" TargetMode="External"/><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business.cpsc.gov/"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5.xml"/><Relationship Id="rId7" Type="http://schemas.openxmlformats.org/officeDocument/2006/relationships/slide" Target="slide26.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slide" Target="slide25.xml"/><Relationship Id="rId11" Type="http://schemas.openxmlformats.org/officeDocument/2006/relationships/slide" Target="slide33.xml"/><Relationship Id="rId5" Type="http://schemas.openxmlformats.org/officeDocument/2006/relationships/slide" Target="slide7.xml"/><Relationship Id="rId10" Type="http://schemas.openxmlformats.org/officeDocument/2006/relationships/slide" Target="slide31.xml"/><Relationship Id="rId4" Type="http://schemas.openxmlformats.org/officeDocument/2006/relationships/slide" Target="slide6.xml"/><Relationship Id="rId9" Type="http://schemas.openxmlformats.org/officeDocument/2006/relationships/slide" Target="slide30.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cpsc.gov/Regulations-Laws--Standards/Statutes/Flammable-Fabrics-Act/"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nvlpubs.nist.gov/nistpubs/ir/2016/NIST.IR.8115.pdf"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hyperlink" Target="http://www.cpsc.gov/LabSearch"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cpsc.gov/s3fs-public/pdfs/blk_pdf_sleepwearpolicy.pdf"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45350" y="610207"/>
            <a:ext cx="10962751" cy="5466305"/>
          </a:xfrm>
        </p:spPr>
        <p:txBody>
          <a:bodyPr>
            <a:normAutofit/>
          </a:bodyPr>
          <a:lstStyle/>
          <a:p>
            <a:r>
              <a:rPr lang="es-ES" dirty="0">
                <a:solidFill>
                  <a:srgbClr val="4C4C4C"/>
                </a:solidFill>
              </a:rPr>
              <a:t> Las diapositivas destacan los principales requisitos de seguridad de los productos vendidos en Estados Unidos para su discusión. El texto no es una declaración exhaustiva de los requerimientos legales o de  política y no debe usarse para ese fin. Además, con el paso del tiempo, es posible que no refleje la información más reciente. Debe consultar las versiones oficiales de los estatutos y reglamentos de EE.UU., así como las orientaciones publicadas por la CPSC cuando tome decisiones que puedan afectar la seguridad y la  conformidad de los productos que entran en el ámbito comercial de EE.UU.  Al final de la presentación se incluyen algunos recursos. </a:t>
            </a:r>
            <a:endParaRPr lang="en-US" dirty="0"/>
          </a:p>
        </p:txBody>
      </p:sp>
    </p:spTree>
    <p:extLst>
      <p:ext uri="{BB962C8B-B14F-4D97-AF65-F5344CB8AC3E}">
        <p14:creationId xmlns:p14="http://schemas.microsoft.com/office/powerpoint/2010/main" val="181144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s-ES" sz="3200" kern="1200" dirty="0">
                <a:solidFill>
                  <a:srgbClr val="4C4C4C"/>
                </a:solidFill>
              </a:rPr>
              <a:t>¿</a:t>
            </a:r>
            <a:r>
              <a:rPr lang="es-419" sz="3200" kern="1200" dirty="0">
                <a:solidFill>
                  <a:srgbClr val="4C4C4C"/>
                </a:solidFill>
              </a:rPr>
              <a:t>Qué productos no requieren pruebas para ropa de dormir?</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Pañales y ropa interior</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Prendas para bebés (9 meses o menores)</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Ropa de dormir ajustada</a:t>
            </a:r>
          </a:p>
          <a:p>
            <a:pPr marL="914400" lvl="1" indent="-457200" algn="l" rtl="0">
              <a:spcBef>
                <a:spcPct val="20000"/>
              </a:spcBef>
              <a:buClrTx/>
              <a:buFont typeface="Wingdings" panose="05000000000000000000" pitchFamily="2" charset="2"/>
              <a:buChar char="Ø"/>
            </a:pPr>
            <a:r>
              <a:rPr lang="es-419" sz="2800" i="1" kern="1200" dirty="0">
                <a:solidFill>
                  <a:srgbClr val="1F497D"/>
                </a:solidFill>
              </a:rPr>
              <a:t>Estas categorías se definen en §§1615.1(a)(1)-(3) y en 1616.2(a)(1)-(2).</a:t>
            </a:r>
          </a:p>
          <a:p>
            <a:pPr marL="342900" lvl="0" indent="-342900" algn="l" rtl="0">
              <a:spcBef>
                <a:spcPct val="20000"/>
              </a:spcBef>
              <a:buClrTx/>
              <a:buFont typeface="Arial" panose="020B0604020202020204" pitchFamily="34" charset="0"/>
              <a:buChar char="•"/>
            </a:pPr>
            <a:r>
              <a:rPr lang="es-419" sz="3200" kern="1200" dirty="0">
                <a:solidFill>
                  <a:srgbClr val="4C4C4C"/>
                </a:solidFill>
              </a:rPr>
              <a:t>Debe cumplir los requerimientos de textiles para ropa (1610 o 1611).</a:t>
            </a:r>
          </a:p>
        </p:txBody>
      </p:sp>
    </p:spTree>
    <p:extLst>
      <p:ext uri="{BB962C8B-B14F-4D97-AF65-F5344CB8AC3E}">
        <p14:creationId xmlns:p14="http://schemas.microsoft.com/office/powerpoint/2010/main" val="296548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n-US" sz="3200" kern="1200" dirty="0">
                <a:solidFill>
                  <a:srgbClr val="4C4C4C"/>
                </a:solidFill>
              </a:rPr>
              <a:t>¿</a:t>
            </a:r>
            <a:r>
              <a:rPr lang="es-419" sz="3200" kern="1200" dirty="0">
                <a:solidFill>
                  <a:srgbClr val="4C4C4C"/>
                </a:solidFill>
              </a:rPr>
              <a:t>Qué es una prenda de vestir para bebé?</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Talla 9 meses o menos (claramente etiquetada)</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Prenda de vestir de una sola pieza</a:t>
            </a:r>
          </a:p>
          <a:p>
            <a:pPr marL="1143000" lvl="2" indent="-228600" algn="l" rtl="0">
              <a:spcBef>
                <a:spcPct val="20000"/>
              </a:spcBef>
              <a:buClrTx/>
              <a:buFont typeface="Arial" panose="020B0604020202020204" pitchFamily="34" charset="0"/>
              <a:buChar char="•"/>
            </a:pPr>
            <a:r>
              <a:rPr lang="es-419" sz="2400" kern="1200" dirty="0">
                <a:solidFill>
                  <a:srgbClr val="1A2857"/>
                </a:solidFill>
              </a:rPr>
              <a:t>No supera los 64.8 cm (25.75”) de longitud.</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Prenda de vestir de dos piezas </a:t>
            </a:r>
          </a:p>
          <a:p>
            <a:pPr marL="1143000" lvl="2" indent="-228600" algn="l" rtl="0">
              <a:spcBef>
                <a:spcPct val="20000"/>
              </a:spcBef>
              <a:buClrTx/>
              <a:buFont typeface="Arial" panose="020B0604020202020204" pitchFamily="34" charset="0"/>
              <a:buChar char="•"/>
            </a:pPr>
            <a:r>
              <a:rPr lang="es-419" sz="2400" kern="1200" dirty="0">
                <a:solidFill>
                  <a:srgbClr val="1A2857"/>
                </a:solidFill>
              </a:rPr>
              <a:t>Ninguna de las dos piezas supera los 40 cm (15.75”) de longitud.</a:t>
            </a:r>
          </a:p>
        </p:txBody>
      </p:sp>
    </p:spTree>
    <p:extLst>
      <p:ext uri="{BB962C8B-B14F-4D97-AF65-F5344CB8AC3E}">
        <p14:creationId xmlns:p14="http://schemas.microsoft.com/office/powerpoint/2010/main" val="421437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a:xfrm>
            <a:off x="406399" y="1305284"/>
            <a:ext cx="11465169" cy="4692040"/>
          </a:xfrm>
        </p:spPr>
        <p:txBody>
          <a:bodyPr>
            <a:normAutofit/>
          </a:bodyPr>
          <a:lstStyle/>
          <a:p>
            <a:pPr marL="342900" lvl="0" indent="-342900" algn="l" rtl="0">
              <a:spcBef>
                <a:spcPct val="20000"/>
              </a:spcBef>
              <a:buClrTx/>
              <a:buFont typeface="Arial" panose="020B0604020202020204" pitchFamily="34" charset="0"/>
              <a:buChar char="•"/>
            </a:pPr>
            <a:r>
              <a:rPr lang="es-ES" sz="3200" kern="1200" dirty="0">
                <a:solidFill>
                  <a:srgbClr val="4C4C4C"/>
                </a:solidFill>
              </a:rPr>
              <a:t>¿Qué es una ropa de dormir ajustada?</a:t>
            </a:r>
            <a:endParaRPr lang="en-US" sz="3200" kern="1200" dirty="0">
              <a:solidFill>
                <a:srgbClr val="4C4C4C"/>
              </a:solidFill>
            </a:endParaRPr>
          </a:p>
          <a:p>
            <a:pPr marL="914400" lvl="1" indent="-457200" algn="l" rtl="0">
              <a:spcBef>
                <a:spcPct val="20000"/>
              </a:spcBef>
              <a:buClrTx/>
              <a:buFont typeface="Wingdings" panose="05000000000000000000" pitchFamily="2" charset="2"/>
              <a:buChar char="Ø"/>
            </a:pPr>
            <a:r>
              <a:rPr lang="es-ES" sz="2800" kern="1200" dirty="0">
                <a:solidFill>
                  <a:srgbClr val="1F497D"/>
                </a:solidFill>
              </a:rPr>
              <a:t>Con base en la talla, cumple con las dimensiones máximas prescritas en </a:t>
            </a:r>
            <a:r>
              <a:rPr lang="es-419" sz="2800" kern="1200" dirty="0">
                <a:solidFill>
                  <a:srgbClr val="1F497D"/>
                </a:solidFill>
              </a:rPr>
              <a:t>determinados punto de la prenda de vestir.</a:t>
            </a:r>
          </a:p>
          <a:p>
            <a:pPr marL="1143000" lvl="2" indent="-228600" algn="l" rtl="0">
              <a:spcBef>
                <a:spcPct val="20000"/>
              </a:spcBef>
              <a:buClrTx/>
              <a:buFont typeface="Arial" panose="020B0604020202020204" pitchFamily="34" charset="0"/>
              <a:buChar char="•"/>
            </a:pPr>
            <a:r>
              <a:rPr lang="es-419" sz="2400" kern="1200" dirty="0">
                <a:solidFill>
                  <a:srgbClr val="1F497D"/>
                </a:solidFill>
              </a:rPr>
              <a:t>Se pueden encontrar las tablas en §§1615.1(o) y 1616.2(m).</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Debe cumplir con los requisitos </a:t>
            </a:r>
            <a:r>
              <a:rPr lang="es-ES" sz="2800" kern="1200" dirty="0">
                <a:solidFill>
                  <a:srgbClr val="1F497D"/>
                </a:solidFill>
              </a:rPr>
              <a:t>de etiqueta permanente y etiqueta colgante</a:t>
            </a:r>
            <a:r>
              <a:rPr lang="en-US" sz="2800" kern="1200" dirty="0">
                <a:solidFill>
                  <a:srgbClr val="1F497D"/>
                </a:solidFill>
              </a:rPr>
              <a:t>.</a:t>
            </a:r>
          </a:p>
        </p:txBody>
      </p:sp>
      <p:pic>
        <p:nvPicPr>
          <p:cNvPr id="4" name="Picture 3"/>
          <p:cNvPicPr>
            <a:picLocks noChangeAspect="1"/>
          </p:cNvPicPr>
          <p:nvPr/>
        </p:nvPicPr>
        <p:blipFill>
          <a:blip r:embed="rId3"/>
          <a:stretch>
            <a:fillRect/>
          </a:stretch>
        </p:blipFill>
        <p:spPr>
          <a:xfrm>
            <a:off x="1719000" y="3830943"/>
            <a:ext cx="8839966" cy="2792210"/>
          </a:xfrm>
          <a:prstGeom prst="rect">
            <a:avLst/>
          </a:prstGeom>
        </p:spPr>
      </p:pic>
      <p:sp>
        <p:nvSpPr>
          <p:cNvPr id="5" name="TextBox 4">
            <a:extLst>
              <a:ext uri="{FF2B5EF4-FFF2-40B4-BE49-F238E27FC236}">
                <a16:creationId xmlns:a16="http://schemas.microsoft.com/office/drawing/2014/main" id="{2F5E7B55-417E-41B0-B7A7-E7B92B822444}"/>
              </a:ext>
            </a:extLst>
          </p:cNvPr>
          <p:cNvSpPr txBox="1"/>
          <p:nvPr/>
        </p:nvSpPr>
        <p:spPr>
          <a:xfrm>
            <a:off x="1840675" y="4524497"/>
            <a:ext cx="2660073" cy="584775"/>
          </a:xfrm>
          <a:prstGeom prst="rect">
            <a:avLst/>
          </a:prstGeom>
          <a:solidFill>
            <a:schemeClr val="bg2"/>
          </a:solidFill>
          <a:ln>
            <a:noFill/>
          </a:ln>
        </p:spPr>
        <p:txBody>
          <a:bodyPr wrap="square" rtlCol="0">
            <a:spAutoFit/>
          </a:bodyPr>
          <a:lstStyle/>
          <a:p>
            <a:r>
              <a:rPr lang="es-ES" sz="1600" b="1" dirty="0"/>
              <a:t>LLÉVESE AJUSTADA</a:t>
            </a:r>
          </a:p>
          <a:p>
            <a:r>
              <a:rPr lang="es-ES" sz="1600" b="1" dirty="0"/>
              <a:t>NO ES RESISTENTE AL FUEGO</a:t>
            </a:r>
          </a:p>
        </p:txBody>
      </p:sp>
      <p:sp>
        <p:nvSpPr>
          <p:cNvPr id="6" name="TextBox 5">
            <a:extLst>
              <a:ext uri="{FF2B5EF4-FFF2-40B4-BE49-F238E27FC236}">
                <a16:creationId xmlns:a16="http://schemas.microsoft.com/office/drawing/2014/main" id="{A56A0182-F43C-4B33-AD07-1C35AB053568}"/>
              </a:ext>
            </a:extLst>
          </p:cNvPr>
          <p:cNvSpPr txBox="1"/>
          <p:nvPr/>
        </p:nvSpPr>
        <p:spPr>
          <a:xfrm>
            <a:off x="7386450" y="4275120"/>
            <a:ext cx="3169676" cy="1277273"/>
          </a:xfrm>
          <a:prstGeom prst="rect">
            <a:avLst/>
          </a:prstGeom>
          <a:solidFill>
            <a:schemeClr val="bg2"/>
          </a:solidFill>
          <a:ln w="28575">
            <a:solidFill>
              <a:schemeClr val="tx2"/>
            </a:solidFill>
          </a:ln>
        </p:spPr>
        <p:txBody>
          <a:bodyPr wrap="square" rtlCol="0">
            <a:spAutoFit/>
          </a:bodyPr>
          <a:lstStyle/>
          <a:p>
            <a:r>
              <a:rPr lang="es-ES" sz="1300" b="1" dirty="0"/>
              <a:t>Para la seguridad del niño/a, la prenda de vestir debe quedar bien ajustada. Esta prenda de vestir no es resistente al fuego. Las prendas sueltas tienen más probabilidades de incendiarse.</a:t>
            </a:r>
          </a:p>
          <a:p>
            <a:endParaRPr lang="en-US" sz="1200" b="1" dirty="0"/>
          </a:p>
        </p:txBody>
      </p:sp>
    </p:spTree>
    <p:extLst>
      <p:ext uri="{BB962C8B-B14F-4D97-AF65-F5344CB8AC3E}">
        <p14:creationId xmlns:p14="http://schemas.microsoft.com/office/powerpoint/2010/main" val="380409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s-ES" sz="3200" kern="1200" dirty="0">
                <a:solidFill>
                  <a:srgbClr val="4C4C4C"/>
                </a:solidFill>
              </a:rPr>
              <a:t>¿Cómo se mide la ropa de dormir ajustada?</a:t>
            </a:r>
            <a:endParaRPr lang="en-US" sz="3200" kern="1200" dirty="0">
              <a:solidFill>
                <a:srgbClr val="4C4C4C"/>
              </a:solidFill>
            </a:endParaRPr>
          </a:p>
          <a:p>
            <a:pPr marL="914400" lvl="1" indent="-457200" algn="l" rtl="0">
              <a:spcBef>
                <a:spcPct val="20000"/>
              </a:spcBef>
              <a:buClrTx/>
              <a:buFont typeface="Wingdings" panose="05000000000000000000" pitchFamily="2" charset="2"/>
              <a:buChar char="Ø"/>
            </a:pPr>
            <a:r>
              <a:rPr lang="es-419" sz="2800" kern="1200" dirty="0">
                <a:solidFill>
                  <a:srgbClr val="1F497D"/>
                </a:solidFill>
              </a:rPr>
              <a:t>Diagramas 1-3 en 16 CFR partes 1615 y 1616</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Apéndice B en el manual de laboratorio</a:t>
            </a:r>
          </a:p>
        </p:txBody>
      </p:sp>
      <p:pic>
        <p:nvPicPr>
          <p:cNvPr id="5" name="Picture 4"/>
          <p:cNvPicPr>
            <a:picLocks noChangeAspect="1"/>
          </p:cNvPicPr>
          <p:nvPr/>
        </p:nvPicPr>
        <p:blipFill>
          <a:blip r:embed="rId3"/>
          <a:stretch>
            <a:fillRect/>
          </a:stretch>
        </p:blipFill>
        <p:spPr>
          <a:xfrm>
            <a:off x="406398" y="3543625"/>
            <a:ext cx="11465169" cy="2241970"/>
          </a:xfrm>
          <a:prstGeom prst="rect">
            <a:avLst/>
          </a:prstGeom>
        </p:spPr>
      </p:pic>
    </p:spTree>
    <p:extLst>
      <p:ext uri="{BB962C8B-B14F-4D97-AF65-F5344CB8AC3E}">
        <p14:creationId xmlns:p14="http://schemas.microsoft.com/office/powerpoint/2010/main" val="185831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sz="half" idx="2"/>
          </p:nvPr>
        </p:nvSpPr>
        <p:spPr>
          <a:xfrm>
            <a:off x="609600" y="1290918"/>
            <a:ext cx="5863569" cy="5015753"/>
          </a:xfrm>
        </p:spPr>
        <p:txBody>
          <a:bodyPr>
            <a:normAutofit fontScale="92500" lnSpcReduction="20000"/>
          </a:bodyPr>
          <a:lstStyle/>
          <a:p>
            <a:pPr marL="342900" lvl="0" indent="-342900" algn="l" rtl="0">
              <a:spcBef>
                <a:spcPct val="20000"/>
              </a:spcBef>
              <a:buClrTx/>
              <a:buFont typeface="Arial" panose="020B0604020202020204" pitchFamily="34" charset="0"/>
              <a:buChar char="•"/>
            </a:pPr>
            <a:r>
              <a:rPr lang="es-419" sz="3200" kern="1200" dirty="0">
                <a:solidFill>
                  <a:srgbClr val="4C4C4C"/>
                </a:solidFill>
              </a:rPr>
              <a:t>Muestreo de tela</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Muestreo</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Realizar prueba de laboratorio</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Lavar 50 veces</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Realizar prueba de laboratorio</a:t>
            </a:r>
          </a:p>
          <a:p>
            <a:pPr marL="342900" lvl="0" indent="-342900" algn="l" rtl="0">
              <a:spcBef>
                <a:spcPct val="20000"/>
              </a:spcBef>
              <a:buClrTx/>
              <a:buFont typeface="Arial" panose="020B0604020202020204" pitchFamily="34" charset="0"/>
              <a:buChar char="•"/>
            </a:pPr>
            <a:r>
              <a:rPr lang="es-419" sz="3200" kern="1200" dirty="0">
                <a:solidFill>
                  <a:srgbClr val="4C4C4C"/>
                </a:solidFill>
              </a:rPr>
              <a:t>Muestreo de prenda de vestir</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Prototipo</a:t>
            </a:r>
          </a:p>
          <a:p>
            <a:pPr marL="1143000" lvl="2" indent="-228600" algn="l" rtl="0">
              <a:spcBef>
                <a:spcPct val="20000"/>
              </a:spcBef>
              <a:buClrTx/>
              <a:buFont typeface="Arial" panose="020B0604020202020204" pitchFamily="34" charset="0"/>
              <a:buChar char="•"/>
            </a:pPr>
            <a:r>
              <a:rPr lang="es-419" sz="2400" kern="1200" dirty="0">
                <a:solidFill>
                  <a:srgbClr val="1F497D"/>
                </a:solidFill>
              </a:rPr>
              <a:t>Realizar pruebas en las costuras</a:t>
            </a:r>
          </a:p>
          <a:p>
            <a:pPr marL="1143000" lvl="2" indent="-228600" algn="l" rtl="0">
              <a:spcBef>
                <a:spcPct val="20000"/>
              </a:spcBef>
              <a:buClrTx/>
              <a:buFont typeface="Arial" panose="020B0604020202020204" pitchFamily="34" charset="0"/>
              <a:buChar char="•"/>
            </a:pPr>
            <a:r>
              <a:rPr lang="es-419" sz="2400" kern="1200" dirty="0">
                <a:solidFill>
                  <a:srgbClr val="1F497D"/>
                </a:solidFill>
              </a:rPr>
              <a:t>Realizar pruebas en los ribetes</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Producción</a:t>
            </a:r>
          </a:p>
          <a:p>
            <a:pPr marL="1143000" lvl="2" indent="-228600" algn="l" rtl="0">
              <a:spcBef>
                <a:spcPct val="20000"/>
              </a:spcBef>
              <a:buClrTx/>
              <a:buFont typeface="Arial" panose="020B0604020202020204" pitchFamily="34" charset="0"/>
              <a:buChar char="•"/>
            </a:pPr>
            <a:r>
              <a:rPr lang="es-419" sz="2400" kern="1200" dirty="0">
                <a:solidFill>
                  <a:srgbClr val="1F497D"/>
                </a:solidFill>
              </a:rPr>
              <a:t>Realizar prueba sólo en la costura más larga</a:t>
            </a:r>
          </a:p>
        </p:txBody>
      </p:sp>
      <p:pic>
        <p:nvPicPr>
          <p:cNvPr id="6" name="Content Placeholder 5">
            <a:extLst>
              <a:ext uri="{FF2B5EF4-FFF2-40B4-BE49-F238E27FC236}">
                <a16:creationId xmlns:a16="http://schemas.microsoft.com/office/drawing/2014/main" id="{7D16DA37-D1EB-4390-8A61-34E1EC42F194}"/>
              </a:ext>
            </a:extLst>
          </p:cNvPr>
          <p:cNvPicPr>
            <a:picLocks noGrp="1" noChangeAspect="1"/>
          </p:cNvPicPr>
          <p:nvPr>
            <p:ph sz="quarter" idx="4"/>
          </p:nvPr>
        </p:nvPicPr>
        <p:blipFill>
          <a:blip r:embed="rId3"/>
          <a:stretch>
            <a:fillRect/>
          </a:stretch>
        </p:blipFill>
        <p:spPr>
          <a:xfrm>
            <a:off x="6904653" y="272807"/>
            <a:ext cx="5109231" cy="6312386"/>
          </a:xfrm>
          <a:prstGeom prst="rect">
            <a:avLst/>
          </a:prstGeom>
        </p:spPr>
      </p:pic>
    </p:spTree>
    <p:extLst>
      <p:ext uri="{BB962C8B-B14F-4D97-AF65-F5344CB8AC3E}">
        <p14:creationId xmlns:p14="http://schemas.microsoft.com/office/powerpoint/2010/main" val="417439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a:xfrm>
            <a:off x="406399" y="1128156"/>
            <a:ext cx="11586818" cy="4876869"/>
          </a:xfrm>
        </p:spPr>
        <p:txBody>
          <a:bodyPr>
            <a:normAutofit/>
          </a:bodyPr>
          <a:lstStyle/>
          <a:p>
            <a:pPr marL="342900" lvl="0" indent="-342900" algn="l" rtl="0">
              <a:spcBef>
                <a:spcPct val="20000"/>
              </a:spcBef>
              <a:buClrTx/>
              <a:buFont typeface="Arial" panose="020B0604020202020204" pitchFamily="34" charset="0"/>
              <a:buChar char="•"/>
            </a:pPr>
            <a:r>
              <a:rPr lang="es-419" sz="3200" kern="1200" dirty="0">
                <a:solidFill>
                  <a:srgbClr val="4C4C4C"/>
                </a:solidFill>
              </a:rPr>
              <a:t>Muestreo de producción especificado</a:t>
            </a:r>
          </a:p>
          <a:p>
            <a:pPr marL="914400" lvl="1" indent="-457200" algn="l" rtl="0">
              <a:spcBef>
                <a:spcPct val="20000"/>
              </a:spcBef>
              <a:buClrTx/>
              <a:buFont typeface="Wingdings" panose="05000000000000000000" pitchFamily="2" charset="2"/>
              <a:buChar char="Ø"/>
            </a:pPr>
            <a:r>
              <a:rPr lang="es-ES" sz="2700" kern="1200" dirty="0">
                <a:solidFill>
                  <a:srgbClr val="1F497D"/>
                </a:solidFill>
              </a:rPr>
              <a:t>Se requieren múltiples etapas de pruebas, siguiendo los planes de muestreo prescriptivos (a continuación un plan riguroso de muestreo de telas</a:t>
            </a:r>
            <a:r>
              <a:rPr lang="es-ES" sz="2800" kern="1200" dirty="0">
                <a:solidFill>
                  <a:srgbClr val="1F497D"/>
                </a:solidFill>
              </a:rPr>
              <a:t>).</a:t>
            </a:r>
            <a:endParaRPr lang="en-US" sz="2800" kern="1200" dirty="0">
              <a:solidFill>
                <a:srgbClr val="1F497D"/>
              </a:solidFill>
            </a:endParaRPr>
          </a:p>
        </p:txBody>
      </p:sp>
      <p:pic>
        <p:nvPicPr>
          <p:cNvPr id="6" name="Picture 5">
            <a:extLst>
              <a:ext uri="{FF2B5EF4-FFF2-40B4-BE49-F238E27FC236}">
                <a16:creationId xmlns:a16="http://schemas.microsoft.com/office/drawing/2014/main" id="{CAA81FB3-F690-4538-BA78-8967B58D864F}"/>
              </a:ext>
            </a:extLst>
          </p:cNvPr>
          <p:cNvPicPr>
            <a:picLocks noChangeAspect="1"/>
          </p:cNvPicPr>
          <p:nvPr/>
        </p:nvPicPr>
        <p:blipFill>
          <a:blip r:embed="rId3"/>
          <a:stretch>
            <a:fillRect/>
          </a:stretch>
        </p:blipFill>
        <p:spPr>
          <a:xfrm>
            <a:off x="3778045" y="2838386"/>
            <a:ext cx="6206613" cy="3166639"/>
          </a:xfrm>
          <a:prstGeom prst="rect">
            <a:avLst/>
          </a:prstGeom>
        </p:spPr>
      </p:pic>
    </p:spTree>
    <p:extLst>
      <p:ext uri="{BB962C8B-B14F-4D97-AF65-F5344CB8AC3E}">
        <p14:creationId xmlns:p14="http://schemas.microsoft.com/office/powerpoint/2010/main" val="375240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a:xfrm>
            <a:off x="406399" y="1312984"/>
            <a:ext cx="11465169" cy="5061689"/>
          </a:xfrm>
        </p:spPr>
        <p:txBody>
          <a:bodyPr>
            <a:normAutofit fontScale="92500" lnSpcReduction="20000"/>
          </a:bodyPr>
          <a:lstStyle/>
          <a:p>
            <a:pPr marL="342900" lvl="0" indent="-342900" algn="l" rtl="0">
              <a:spcBef>
                <a:spcPct val="20000"/>
              </a:spcBef>
              <a:buClrTx/>
              <a:buFont typeface="Arial" panose="020B0604020202020204" pitchFamily="34" charset="0"/>
              <a:buChar char="•"/>
            </a:pPr>
            <a:r>
              <a:rPr lang="es-419" sz="2700" kern="1200" dirty="0">
                <a:solidFill>
                  <a:srgbClr val="4C4C4C"/>
                </a:solidFill>
              </a:rPr>
              <a:t>Unidad de producción de telas (FPU)</a:t>
            </a:r>
          </a:p>
          <a:p>
            <a:pPr marL="800100" lvl="1" indent="-342900" algn="l" rtl="0">
              <a:spcBef>
                <a:spcPct val="20000"/>
              </a:spcBef>
              <a:buClrTx/>
              <a:buFont typeface="Wingdings" panose="05000000000000000000" pitchFamily="2" charset="2"/>
              <a:buChar char="Ø"/>
            </a:pPr>
            <a:r>
              <a:rPr lang="es-419" kern="1200" dirty="0">
                <a:solidFill>
                  <a:srgbClr val="1F497D"/>
                </a:solidFill>
              </a:rPr>
              <a:t>4 o 6 muestras (5 espec</a:t>
            </a:r>
            <a:r>
              <a:rPr lang="es-ES" kern="1200" dirty="0">
                <a:solidFill>
                  <a:srgbClr val="1F497D"/>
                </a:solidFill>
              </a:rPr>
              <a:t>ímenes</a:t>
            </a:r>
            <a:r>
              <a:rPr lang="es-419" kern="1200" dirty="0">
                <a:solidFill>
                  <a:srgbClr val="1F497D"/>
                </a:solidFill>
              </a:rPr>
              <a:t> cada una).</a:t>
            </a:r>
          </a:p>
          <a:p>
            <a:pPr marL="800100" lvl="1" indent="-342900" algn="l" rtl="0">
              <a:spcBef>
                <a:spcPct val="20000"/>
              </a:spcBef>
              <a:buClrTx/>
              <a:buFont typeface="Wingdings" panose="05000000000000000000" pitchFamily="2" charset="2"/>
              <a:buChar char="Ø"/>
            </a:pPr>
            <a:r>
              <a:rPr lang="es-419" kern="1200" dirty="0">
                <a:solidFill>
                  <a:srgbClr val="1F497D"/>
                </a:solidFill>
              </a:rPr>
              <a:t>Realice la prueba, la mitad en estado de producto acabado (tal como se produce o después de 1 ciclo de lavado) y la otra mitad después de 50 ciclos de lavado.</a:t>
            </a:r>
          </a:p>
          <a:p>
            <a:pPr marL="342900" lvl="0" indent="-342900" algn="l" rtl="0">
              <a:spcBef>
                <a:spcPct val="20000"/>
              </a:spcBef>
              <a:buClrTx/>
              <a:buFont typeface="Arial" panose="020B0604020202020204" pitchFamily="34" charset="0"/>
              <a:buChar char="•"/>
            </a:pPr>
            <a:r>
              <a:rPr lang="es-419" sz="2700" kern="1200" dirty="0">
                <a:solidFill>
                  <a:srgbClr val="4C4C4C"/>
                </a:solidFill>
              </a:rPr>
              <a:t>Unidad de producción de ropa (GPU)</a:t>
            </a:r>
          </a:p>
          <a:p>
            <a:pPr marL="800100" lvl="1" indent="-342900" algn="l" rtl="0">
              <a:spcBef>
                <a:spcPct val="20000"/>
              </a:spcBef>
              <a:buClrTx/>
              <a:buFont typeface="Wingdings" panose="05000000000000000000" pitchFamily="2" charset="2"/>
              <a:buChar char="Ø"/>
            </a:pPr>
            <a:r>
              <a:rPr lang="es-419" kern="1200" dirty="0">
                <a:solidFill>
                  <a:srgbClr val="1F497D"/>
                </a:solidFill>
              </a:rPr>
              <a:t>Prototipo</a:t>
            </a:r>
          </a:p>
          <a:p>
            <a:pPr marL="1143000" lvl="2" indent="-228600" algn="l" rtl="0">
              <a:spcBef>
                <a:spcPct val="20000"/>
              </a:spcBef>
              <a:buClrTx/>
              <a:buFont typeface="Arial" panose="020B0604020202020204" pitchFamily="34" charset="0"/>
              <a:buChar char="•"/>
            </a:pPr>
            <a:r>
              <a:rPr lang="es-419" kern="1200" dirty="0">
                <a:solidFill>
                  <a:srgbClr val="1F497D"/>
                </a:solidFill>
              </a:rPr>
              <a:t>Costuras: para el tipo de costura más largo, 3 muestras (5 especímenes cada una) y 3 muestras (5 especímenes cada una) compuestas por los otros tipos de costura que tengan una longitud mínima de 10 pulgadas.</a:t>
            </a:r>
          </a:p>
          <a:p>
            <a:pPr marL="1143000" lvl="2" indent="-228600" algn="l" rtl="0">
              <a:spcBef>
                <a:spcPct val="20000"/>
              </a:spcBef>
              <a:buClrTx/>
              <a:buFont typeface="Arial" panose="020B0604020202020204" pitchFamily="34" charset="0"/>
              <a:buChar char="•"/>
            </a:pPr>
            <a:r>
              <a:rPr lang="es-419" kern="1200" dirty="0">
                <a:solidFill>
                  <a:srgbClr val="1F497D"/>
                </a:solidFill>
              </a:rPr>
              <a:t>Ribete: para cada tipo de ribete y orientación, 3 muestras (5 especímenes).</a:t>
            </a:r>
          </a:p>
          <a:p>
            <a:pPr marL="800100" lvl="1" indent="-342900" algn="l" rtl="0">
              <a:spcBef>
                <a:spcPct val="20000"/>
              </a:spcBef>
              <a:buClrTx/>
              <a:buFont typeface="Wingdings" panose="05000000000000000000" pitchFamily="2" charset="2"/>
              <a:buChar char="Ø"/>
            </a:pPr>
            <a:r>
              <a:rPr lang="es-419" kern="1200" dirty="0">
                <a:solidFill>
                  <a:srgbClr val="1F497D"/>
                </a:solidFill>
              </a:rPr>
              <a:t>Producción (prendas)</a:t>
            </a:r>
          </a:p>
          <a:p>
            <a:pPr marL="1143000" lvl="2" indent="-228600" algn="l" rtl="0">
              <a:spcBef>
                <a:spcPct val="20000"/>
              </a:spcBef>
              <a:buClrTx/>
              <a:buFont typeface="Arial" panose="020B0604020202020204" pitchFamily="34" charset="0"/>
              <a:buChar char="•"/>
            </a:pPr>
            <a:r>
              <a:rPr lang="es-419" kern="1200" dirty="0">
                <a:solidFill>
                  <a:srgbClr val="1F497D"/>
                </a:solidFill>
              </a:rPr>
              <a:t>Para el tipo de costura más largo, 3 muestras (5 especímenes cada una).</a:t>
            </a:r>
          </a:p>
          <a:p>
            <a:pPr marL="1143000" lvl="2" indent="-228600" algn="l" rtl="0">
              <a:spcBef>
                <a:spcPct val="20000"/>
              </a:spcBef>
              <a:buClrTx/>
              <a:buFont typeface="Arial" panose="020B0604020202020204" pitchFamily="34" charset="0"/>
              <a:buChar char="•"/>
            </a:pPr>
            <a:r>
              <a:rPr lang="es-419" kern="1200" dirty="0">
                <a:solidFill>
                  <a:srgbClr val="1F497D"/>
                </a:solidFill>
              </a:rPr>
              <a:t>Se requiere un segundo conjunto de muestras para llevar un registro.</a:t>
            </a:r>
          </a:p>
          <a:p>
            <a:pPr marL="0" lvl="1" algn="ctr" rtl="0">
              <a:spcBef>
                <a:spcPct val="20000"/>
              </a:spcBef>
              <a:buClrTx/>
            </a:pPr>
            <a:endParaRPr lang="en-US" i="1" kern="1200" dirty="0">
              <a:solidFill>
                <a:srgbClr val="FF0000"/>
              </a:solidFill>
            </a:endParaRPr>
          </a:p>
          <a:p>
            <a:pPr marL="0" lvl="1" algn="ctr" rtl="0">
              <a:spcBef>
                <a:spcPct val="20000"/>
              </a:spcBef>
              <a:buClrTx/>
            </a:pPr>
            <a:r>
              <a:rPr lang="es-ES" sz="2600" i="1" kern="1200" dirty="0">
                <a:solidFill>
                  <a:srgbClr val="FF0000"/>
                </a:solidFill>
              </a:rPr>
              <a:t>Se requiere producir y mantener un segundo conjunto de muestras llevar un registro.</a:t>
            </a:r>
            <a:endParaRPr lang="en-US" sz="2600" i="1" kern="1200" dirty="0">
              <a:solidFill>
                <a:srgbClr val="FF0000"/>
              </a:solidFill>
            </a:endParaRPr>
          </a:p>
        </p:txBody>
      </p:sp>
    </p:spTree>
    <p:extLst>
      <p:ext uri="{BB962C8B-B14F-4D97-AF65-F5344CB8AC3E}">
        <p14:creationId xmlns:p14="http://schemas.microsoft.com/office/powerpoint/2010/main" val="296445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s-ES" sz="3600" kern="1200" dirty="0">
                <a:solidFill>
                  <a:srgbClr val="4C4C4C"/>
                </a:solidFill>
              </a:rPr>
              <a:t>¿Qué puede ser parte de una FPU</a:t>
            </a:r>
            <a:r>
              <a:rPr lang="en-US" sz="3600" kern="1200" dirty="0">
                <a:solidFill>
                  <a:srgbClr val="1F497D"/>
                </a:solidFill>
              </a:rPr>
              <a:t>?</a:t>
            </a:r>
          </a:p>
          <a:p>
            <a:pPr marL="914400" lvl="1" indent="-457200" algn="l" rtl="0">
              <a:spcBef>
                <a:spcPct val="20000"/>
              </a:spcBef>
              <a:buClrTx/>
              <a:buFont typeface="Wingdings" panose="05000000000000000000" pitchFamily="2" charset="2"/>
              <a:buChar char="Ø"/>
            </a:pPr>
            <a:r>
              <a:rPr lang="es-ES" sz="3200" kern="1200" dirty="0">
                <a:solidFill>
                  <a:srgbClr val="1F497D"/>
                </a:solidFill>
              </a:rPr>
              <a:t>Hasta 4,600 m (5,000 yd) de tela; 9,200 m (10,000 yd) </a:t>
            </a:r>
            <a:r>
              <a:rPr lang="es-419" sz="3200" kern="1200" dirty="0">
                <a:solidFill>
                  <a:srgbClr val="1F497D"/>
                </a:solidFill>
              </a:rPr>
              <a:t>para un Plan de Muestreo Reducido</a:t>
            </a:r>
          </a:p>
          <a:p>
            <a:pPr marL="914400" lvl="1" indent="-457200" algn="l" rtl="0">
              <a:spcBef>
                <a:spcPct val="20000"/>
              </a:spcBef>
              <a:buClrTx/>
              <a:buFont typeface="Wingdings" panose="05000000000000000000" pitchFamily="2" charset="2"/>
              <a:buChar char="Ø"/>
            </a:pPr>
            <a:r>
              <a:rPr lang="es-419" sz="3200" kern="1200" dirty="0">
                <a:solidFill>
                  <a:srgbClr val="1F497D"/>
                </a:solidFill>
              </a:rPr>
              <a:t>Telas de distintos colores </a:t>
            </a:r>
            <a:r>
              <a:rPr lang="es-419" sz="3200" b="1" kern="1200" dirty="0">
                <a:solidFill>
                  <a:srgbClr val="1F497D"/>
                </a:solidFill>
              </a:rPr>
              <a:t>o</a:t>
            </a:r>
            <a:r>
              <a:rPr lang="es-419" sz="3200" kern="1200" dirty="0">
                <a:solidFill>
                  <a:srgbClr val="1F497D"/>
                </a:solidFill>
              </a:rPr>
              <a:t> distintos estampados (no ambas) en la misma tela</a:t>
            </a:r>
          </a:p>
          <a:p>
            <a:pPr marL="1371600" lvl="2" indent="-457200" algn="l" rtl="0">
              <a:spcBef>
                <a:spcPct val="20000"/>
              </a:spcBef>
              <a:buClrTx/>
              <a:buFont typeface="Arial" panose="020B0604020202020204" pitchFamily="34" charset="0"/>
              <a:buChar char="•"/>
            </a:pPr>
            <a:r>
              <a:rPr lang="es-ES" sz="2800" kern="1200" dirty="0">
                <a:solidFill>
                  <a:srgbClr val="1F497D"/>
                </a:solidFill>
              </a:rPr>
              <a:t>Para incluir diferentes colores o estampados en una misma FPU se debe demostrar un comportamiento equivalente mediante pruebas de laboratorio.</a:t>
            </a:r>
            <a:endParaRPr lang="en-US" sz="2800" kern="1200" dirty="0">
              <a:solidFill>
                <a:srgbClr val="1F497D"/>
              </a:solidFill>
            </a:endParaRPr>
          </a:p>
        </p:txBody>
      </p:sp>
    </p:spTree>
    <p:extLst>
      <p:ext uri="{BB962C8B-B14F-4D97-AF65-F5344CB8AC3E}">
        <p14:creationId xmlns:p14="http://schemas.microsoft.com/office/powerpoint/2010/main" val="206599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p:txBody>
          <a:bodyPr>
            <a:normAutofit lnSpcReduction="10000"/>
          </a:bodyPr>
          <a:lstStyle/>
          <a:p>
            <a:pPr marL="342900" lvl="0" indent="-342900" algn="l" rtl="0">
              <a:spcBef>
                <a:spcPct val="20000"/>
              </a:spcBef>
              <a:buClrTx/>
              <a:buFont typeface="Arial" panose="020B0604020202020204" pitchFamily="34" charset="0"/>
              <a:buChar char="•"/>
            </a:pPr>
            <a:r>
              <a:rPr lang="es-419" kern="1200" dirty="0">
                <a:solidFill>
                  <a:srgbClr val="4C4C4C"/>
                </a:solidFill>
              </a:rPr>
              <a:t>¿Qué puede ser parte de una GPU?</a:t>
            </a:r>
          </a:p>
          <a:p>
            <a:pPr marL="914400" lvl="1" indent="-457200" algn="l" rtl="0">
              <a:spcBef>
                <a:spcPct val="20000"/>
              </a:spcBef>
              <a:buClrTx/>
              <a:buFont typeface="Wingdings" panose="05000000000000000000" pitchFamily="2" charset="2"/>
              <a:buChar char="Ø"/>
            </a:pPr>
            <a:r>
              <a:rPr lang="es-419" sz="2600" kern="1200" dirty="0">
                <a:solidFill>
                  <a:srgbClr val="1F497D"/>
                </a:solidFill>
              </a:rPr>
              <a:t>Hasta 6,000 prendas acabadas</a:t>
            </a:r>
          </a:p>
          <a:p>
            <a:pPr marL="1143000" lvl="2" indent="-228600" algn="l" rtl="0">
              <a:spcBef>
                <a:spcPct val="20000"/>
              </a:spcBef>
              <a:buClrTx/>
              <a:buFont typeface="Arial" panose="020B0604020202020204" pitchFamily="34" charset="0"/>
              <a:buChar char="•"/>
            </a:pPr>
            <a:r>
              <a:rPr lang="es-419" sz="2200" kern="1200" dirty="0">
                <a:solidFill>
                  <a:srgbClr val="1F497D"/>
                </a:solidFill>
              </a:rPr>
              <a:t>Se debe mantener una identidad específica la cual utiliza la misma tela, hilo y tipo de costura m</a:t>
            </a:r>
            <a:r>
              <a:rPr lang="es-ES" sz="2200" kern="1200" dirty="0">
                <a:solidFill>
                  <a:srgbClr val="1F497D"/>
                </a:solidFill>
              </a:rPr>
              <a:t>ás largo. </a:t>
            </a:r>
          </a:p>
          <a:p>
            <a:pPr marL="1143000" lvl="2" indent="-228600" algn="l" rtl="0">
              <a:spcBef>
                <a:spcPct val="20000"/>
              </a:spcBef>
              <a:buClrTx/>
              <a:buFont typeface="Arial" panose="020B0604020202020204" pitchFamily="34" charset="0"/>
              <a:buChar char="•"/>
            </a:pPr>
            <a:r>
              <a:rPr lang="es-419" sz="2200" kern="1200" dirty="0">
                <a:solidFill>
                  <a:srgbClr val="1F497D"/>
                </a:solidFill>
              </a:rPr>
              <a:t>La talla, ribete, detalles, color y estampado no necesitan ser considerados.</a:t>
            </a:r>
          </a:p>
          <a:p>
            <a:pPr marL="1143000" lvl="2" indent="-228600" algn="l" rtl="0">
              <a:spcBef>
                <a:spcPct val="20000"/>
              </a:spcBef>
              <a:buClrTx/>
              <a:buFont typeface="Arial" panose="020B0604020202020204" pitchFamily="34" charset="0"/>
              <a:buChar char="•"/>
            </a:pPr>
            <a:r>
              <a:rPr lang="es-419" sz="2200" kern="1200" dirty="0">
                <a:solidFill>
                  <a:srgbClr val="1F497D"/>
                </a:solidFill>
              </a:rPr>
              <a:t>Colores sólidos o diferentes estampados (con el mismo comportamiento de inflamabilidad basado en pruebas), pero no ambos.</a:t>
            </a:r>
          </a:p>
          <a:p>
            <a:pPr marL="914400" lvl="1" indent="-457200" algn="l" rtl="0">
              <a:spcBef>
                <a:spcPct val="20000"/>
              </a:spcBef>
              <a:buClrTx/>
              <a:buFont typeface="Wingdings" panose="05000000000000000000" pitchFamily="2" charset="2"/>
              <a:buChar char="Ø"/>
            </a:pPr>
            <a:r>
              <a:rPr lang="es-419" sz="2600" kern="1200" dirty="0">
                <a:solidFill>
                  <a:srgbClr val="1F497D"/>
                </a:solidFill>
              </a:rPr>
              <a:t>Prototipo</a:t>
            </a:r>
          </a:p>
          <a:p>
            <a:pPr marL="1143000" lvl="2" indent="-228600" algn="l" rtl="0">
              <a:spcBef>
                <a:spcPct val="20000"/>
              </a:spcBef>
              <a:buClrTx/>
              <a:buFont typeface="Arial" panose="020B0604020202020204" pitchFamily="34" charset="0"/>
              <a:buChar char="•"/>
            </a:pPr>
            <a:r>
              <a:rPr lang="es-419" sz="2200" kern="1200" dirty="0">
                <a:solidFill>
                  <a:srgbClr val="1F497D"/>
                </a:solidFill>
              </a:rPr>
              <a:t>Caracterizar la inflamabilidad de todo tipo de costuras y ribetes decorativos.</a:t>
            </a:r>
          </a:p>
          <a:p>
            <a:pPr marL="914400" lvl="1" indent="-457200" algn="l" rtl="0">
              <a:spcBef>
                <a:spcPct val="20000"/>
              </a:spcBef>
              <a:buClrTx/>
              <a:buFont typeface="Wingdings" panose="05000000000000000000" pitchFamily="2" charset="2"/>
              <a:buChar char="Ø"/>
            </a:pPr>
            <a:r>
              <a:rPr lang="es-419" sz="2600" kern="1200" dirty="0">
                <a:solidFill>
                  <a:srgbClr val="1F497D"/>
                </a:solidFill>
              </a:rPr>
              <a:t>Producción</a:t>
            </a:r>
          </a:p>
          <a:p>
            <a:pPr marL="1143000" lvl="2" indent="-228600" algn="l" rtl="0">
              <a:spcBef>
                <a:spcPct val="20000"/>
              </a:spcBef>
              <a:buClrTx/>
              <a:buFont typeface="Arial" panose="020B0604020202020204" pitchFamily="34" charset="0"/>
              <a:buChar char="•"/>
            </a:pPr>
            <a:r>
              <a:rPr lang="es-419" sz="2200" kern="1200" dirty="0">
                <a:solidFill>
                  <a:srgbClr val="1F497D"/>
                </a:solidFill>
              </a:rPr>
              <a:t>Verificar el comportamiento de la inflamabilidad del prototipo después de la producción a gran escala.</a:t>
            </a:r>
          </a:p>
        </p:txBody>
      </p:sp>
    </p:spTree>
    <p:extLst>
      <p:ext uri="{BB962C8B-B14F-4D97-AF65-F5344CB8AC3E}">
        <p14:creationId xmlns:p14="http://schemas.microsoft.com/office/powerpoint/2010/main" val="398030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p:txBody>
          <a:bodyPr>
            <a:normAutofit/>
          </a:bodyPr>
          <a:lstStyle/>
          <a:p>
            <a:pPr marL="342900" lvl="0" indent="-342900" algn="l" rtl="0">
              <a:spcBef>
                <a:spcPct val="20000"/>
              </a:spcBef>
              <a:buClrTx/>
              <a:buFont typeface="Arial" panose="020B0604020202020204" pitchFamily="34" charset="0"/>
              <a:buChar char="•"/>
            </a:pPr>
            <a:r>
              <a:rPr lang="es-419" sz="3200" kern="1200" dirty="0">
                <a:solidFill>
                  <a:srgbClr val="4C4C4C"/>
                </a:solidFill>
              </a:rPr>
              <a:t>Costuras</a:t>
            </a:r>
          </a:p>
          <a:p>
            <a:pPr marL="914400" lvl="1" indent="-457200" algn="l" rtl="0">
              <a:spcBef>
                <a:spcPct val="20000"/>
              </a:spcBef>
              <a:buClrTx/>
              <a:buFont typeface="Wingdings" panose="05000000000000000000" pitchFamily="2" charset="2"/>
              <a:buChar char="Ø"/>
            </a:pPr>
            <a:r>
              <a:rPr lang="es-ES" sz="2800" kern="1200" dirty="0">
                <a:solidFill>
                  <a:srgbClr val="1F497D"/>
                </a:solidFill>
              </a:rPr>
              <a:t>Fase de prototipo: realizar pruebas en todos los tipos de costura de al menos 10 pulgadas de longitud, incluyendo las costuras laterales, los agujeros de los brazos, los cuellos o los canesúes, ya sean con volantes, rectos, fruncidos o una combinación.</a:t>
            </a:r>
            <a:endParaRPr lang="en-US" sz="2800" kern="1200" dirty="0">
              <a:solidFill>
                <a:srgbClr val="1F497D"/>
              </a:solidFill>
            </a:endParaRPr>
          </a:p>
          <a:p>
            <a:pPr marL="1143000" lvl="2" indent="-228600" algn="l" rtl="0">
              <a:spcBef>
                <a:spcPct val="20000"/>
              </a:spcBef>
              <a:buClrTx/>
              <a:buFont typeface="Arial" panose="020B0604020202020204" pitchFamily="34" charset="0"/>
              <a:buChar char="•"/>
            </a:pPr>
            <a:r>
              <a:rPr lang="es-ES" sz="2400" kern="1200" dirty="0">
                <a:solidFill>
                  <a:srgbClr val="1F497D"/>
                </a:solidFill>
              </a:rPr>
              <a:t>No someta a pruebas las costuras utilizadas para fijar los materiales funcionales o los detalles, ni los bordes sin recortar de los acabados o los dobladillos.</a:t>
            </a:r>
            <a:endParaRPr lang="en-US" sz="2400" kern="1200" dirty="0">
              <a:solidFill>
                <a:srgbClr val="1F497D"/>
              </a:solidFill>
            </a:endParaRPr>
          </a:p>
          <a:p>
            <a:pPr marL="914400" lvl="1" indent="-457200" algn="l" rtl="0">
              <a:spcBef>
                <a:spcPct val="20000"/>
              </a:spcBef>
              <a:buClrTx/>
              <a:buFont typeface="Wingdings" panose="05000000000000000000" pitchFamily="2" charset="2"/>
              <a:buChar char="Ø"/>
            </a:pPr>
            <a:r>
              <a:rPr lang="es-ES" sz="2800" kern="1200" dirty="0">
                <a:solidFill>
                  <a:srgbClr val="1F497D"/>
                </a:solidFill>
              </a:rPr>
              <a:t>Fase de producción: Sólo es necesario realizar prueba de laboratorio en el tipo de costura más largo</a:t>
            </a:r>
            <a:r>
              <a:rPr lang="en-US" sz="2800" kern="1200" dirty="0">
                <a:solidFill>
                  <a:srgbClr val="1F497D"/>
                </a:solidFill>
              </a:rPr>
              <a:t>.</a:t>
            </a:r>
          </a:p>
        </p:txBody>
      </p:sp>
    </p:spTree>
    <p:extLst>
      <p:ext uri="{BB962C8B-B14F-4D97-AF65-F5344CB8AC3E}">
        <p14:creationId xmlns:p14="http://schemas.microsoft.com/office/powerpoint/2010/main" val="419368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B6DA4E-9BCD-D146-843E-B69F19399D71}"/>
              </a:ext>
            </a:extLst>
          </p:cNvPr>
          <p:cNvSpPr>
            <a:spLocks noGrp="1"/>
          </p:cNvSpPr>
          <p:nvPr>
            <p:ph type="body" sz="quarter" idx="11"/>
          </p:nvPr>
        </p:nvSpPr>
        <p:spPr>
          <a:xfrm>
            <a:off x="945662" y="2369299"/>
            <a:ext cx="5486399" cy="2327808"/>
          </a:xfrm>
        </p:spPr>
        <p:txBody>
          <a:bodyPr>
            <a:normAutofit fontScale="92500"/>
          </a:bodyPr>
          <a:lstStyle/>
          <a:p>
            <a:endParaRPr lang="en-US" sz="2800" dirty="0"/>
          </a:p>
          <a:p>
            <a:pPr algn="ctr"/>
            <a:r>
              <a:rPr lang="en-US" dirty="0"/>
              <a:t>Resumen de los requerimientos para la ropa de dormir para ni</a:t>
            </a:r>
            <a:r>
              <a:rPr lang="es-ES" dirty="0"/>
              <a:t>ños</a:t>
            </a:r>
            <a:endParaRPr lang="en-US" dirty="0"/>
          </a:p>
        </p:txBody>
      </p:sp>
      <p:sp>
        <p:nvSpPr>
          <p:cNvPr id="4" name="Rectangle 3"/>
          <p:cNvSpPr/>
          <p:nvPr/>
        </p:nvSpPr>
        <p:spPr>
          <a:xfrm>
            <a:off x="501869" y="4969912"/>
            <a:ext cx="5503274" cy="1338828"/>
          </a:xfrm>
          <a:prstGeom prst="rect">
            <a:avLst/>
          </a:prstGeom>
        </p:spPr>
        <p:txBody>
          <a:bodyPr wrap="square">
            <a:spAutoFit/>
          </a:bodyPr>
          <a:lstStyle/>
          <a:p>
            <a:pPr algn="ctr" defTabSz="685800">
              <a:spcBef>
                <a:spcPct val="50000"/>
              </a:spcBef>
            </a:pPr>
            <a:r>
              <a:rPr lang="x-none" i="1" dirty="0">
                <a:solidFill>
                  <a:srgbClr val="0F253F"/>
                </a:solidFill>
                <a:effectLst>
                  <a:outerShdw blurRad="38100" dist="38100" dir="2700000" algn="tl">
                    <a:srgbClr val="000000">
                      <a:alpha val="43137"/>
                    </a:srgbClr>
                  </a:outerShdw>
                </a:effectLst>
                <a:ea typeface="Calibri"/>
                <a:cs typeface="Calibri"/>
              </a:rPr>
              <a:t>Esta presentación fue preparada por el personal de la CPSC. </a:t>
            </a:r>
            <a:r>
              <a:rPr lang="x-none" i="1">
                <a:solidFill>
                  <a:srgbClr val="0F253F"/>
                </a:solidFill>
                <a:effectLst>
                  <a:outerShdw blurRad="38100" dist="38100" dir="2700000" algn="tl">
                    <a:srgbClr val="000000">
                      <a:alpha val="43137"/>
                    </a:srgbClr>
                  </a:outerShdw>
                </a:effectLst>
                <a:ea typeface="Calibri"/>
                <a:cs typeface="Calibri"/>
              </a:rPr>
              <a:t>No ha sido revisada ni aprobada por la Comisión y pudiera no reflejar sus opiniones. </a:t>
            </a:r>
          </a:p>
          <a:p>
            <a:pPr algn="ctr" defTabSz="685800">
              <a:spcBef>
                <a:spcPct val="50000"/>
              </a:spcBef>
            </a:pPr>
            <a:endParaRPr lang="en-US" i="1" dirty="0">
              <a:solidFill>
                <a:srgbClr val="1F497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38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p:txBody>
          <a:bodyPr>
            <a:normAutofit fontScale="92500" lnSpcReduction="10000"/>
          </a:bodyPr>
          <a:lstStyle/>
          <a:p>
            <a:pPr marL="342900" lvl="0" indent="-342900" algn="l" rtl="0">
              <a:spcBef>
                <a:spcPct val="20000"/>
              </a:spcBef>
              <a:buClrTx/>
              <a:buFont typeface="Arial" panose="020B0604020202020204" pitchFamily="34" charset="0"/>
              <a:buChar char="•"/>
            </a:pPr>
            <a:r>
              <a:rPr lang="es-419" sz="3200" kern="1200" dirty="0">
                <a:solidFill>
                  <a:srgbClr val="4C4C4C"/>
                </a:solidFill>
              </a:rPr>
              <a:t>Ribetes</a:t>
            </a:r>
          </a:p>
          <a:p>
            <a:pPr marL="800100" lvl="1" indent="-342900" algn="l" rtl="0">
              <a:spcBef>
                <a:spcPct val="20000"/>
              </a:spcBef>
              <a:buClrTx/>
              <a:buFont typeface="Wingdings" panose="05000000000000000000" pitchFamily="2" charset="2"/>
              <a:buChar char="Ø"/>
            </a:pPr>
            <a:r>
              <a:rPr lang="es-419" kern="1200" dirty="0">
                <a:solidFill>
                  <a:srgbClr val="1F497D"/>
                </a:solidFill>
              </a:rPr>
              <a:t>Los ribetes se definen como materiales decorativos, como cintas, encajes, bordados, serigrafías o adornos.</a:t>
            </a:r>
          </a:p>
          <a:p>
            <a:pPr marL="800100" lvl="1" indent="-342900" algn="l" rtl="0">
              <a:spcBef>
                <a:spcPct val="20000"/>
              </a:spcBef>
              <a:buClrTx/>
              <a:buFont typeface="Wingdings" panose="05000000000000000000" pitchFamily="2" charset="2"/>
              <a:buChar char="Ø"/>
            </a:pPr>
            <a:r>
              <a:rPr lang="es-419" kern="1200" dirty="0">
                <a:solidFill>
                  <a:srgbClr val="1F497D"/>
                </a:solidFill>
              </a:rPr>
              <a:t>Someter a pruebas todos los tipos de elementos decorativos en la fase de prototipo.</a:t>
            </a:r>
          </a:p>
          <a:p>
            <a:pPr marL="800100" lvl="1" indent="-342900" algn="l" rtl="0">
              <a:spcBef>
                <a:spcPct val="20000"/>
              </a:spcBef>
              <a:buClrTx/>
              <a:buFont typeface="Wingdings" panose="05000000000000000000" pitchFamily="2" charset="2"/>
              <a:buChar char="Ø"/>
            </a:pPr>
            <a:r>
              <a:rPr lang="es-419" kern="1200" dirty="0">
                <a:solidFill>
                  <a:srgbClr val="1F497D"/>
                </a:solidFill>
              </a:rPr>
              <a:t>Los diferentes colores de los ribetes se consideran diferentes tipos de ribetes.</a:t>
            </a:r>
          </a:p>
          <a:p>
            <a:pPr marL="800100" lvl="1" indent="-342900" algn="l" rtl="0">
              <a:spcBef>
                <a:spcPct val="20000"/>
              </a:spcBef>
              <a:buClrTx/>
              <a:buFont typeface="Wingdings" panose="05000000000000000000" pitchFamily="2" charset="2"/>
              <a:buChar char="Ø"/>
            </a:pPr>
            <a:r>
              <a:rPr lang="es-419" kern="1200" dirty="0">
                <a:solidFill>
                  <a:srgbClr val="1F497D"/>
                </a:solidFill>
              </a:rPr>
              <a:t>Realice la prueba en una configuración horizontal o vertical, determinada por la ubicación y orientación en la prenda de vestir.</a:t>
            </a:r>
          </a:p>
          <a:p>
            <a:pPr marL="800100" lvl="1" indent="-342900" algn="l" rtl="0">
              <a:spcBef>
                <a:spcPct val="20000"/>
              </a:spcBef>
              <a:buClrTx/>
              <a:buFont typeface="Wingdings" panose="05000000000000000000" pitchFamily="2" charset="2"/>
              <a:buChar char="Ø"/>
            </a:pPr>
            <a:r>
              <a:rPr lang="es-419" kern="1200" dirty="0">
                <a:solidFill>
                  <a:srgbClr val="1F497D"/>
                </a:solidFill>
              </a:rPr>
              <a:t>No es necesario realizar pruebas en los bordes funcionales, los detalles funcionales (por ejemplo, cierres, botones) y las piezas individuales de menos de 5.08 cm (2 pulgadas).</a:t>
            </a:r>
          </a:p>
          <a:p>
            <a:pPr lvl="1" algn="l" rtl="0">
              <a:spcBef>
                <a:spcPct val="20000"/>
              </a:spcBef>
              <a:buClrTx/>
            </a:pPr>
            <a:endParaRPr lang="es-419" kern="1200" dirty="0">
              <a:solidFill>
                <a:srgbClr val="1F497D"/>
              </a:solidFill>
            </a:endParaRPr>
          </a:p>
          <a:p>
            <a:pPr lvl="0" algn="ctr" rtl="0">
              <a:spcBef>
                <a:spcPct val="20000"/>
              </a:spcBef>
              <a:buClrTx/>
            </a:pPr>
            <a:r>
              <a:rPr lang="es-419" sz="2700" i="1" kern="1200" dirty="0">
                <a:solidFill>
                  <a:srgbClr val="FF0000"/>
                </a:solidFill>
              </a:rPr>
              <a:t>Consulte el Apéndice E del manual del laboratorio de ropa de dormir para niños para obtener más información.</a:t>
            </a:r>
          </a:p>
        </p:txBody>
      </p:sp>
    </p:spTree>
    <p:extLst>
      <p:ext uri="{BB962C8B-B14F-4D97-AF65-F5344CB8AC3E}">
        <p14:creationId xmlns:p14="http://schemas.microsoft.com/office/powerpoint/2010/main" val="903682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17" y="237182"/>
            <a:ext cx="10972800" cy="1149593"/>
          </a:xfrm>
        </p:spPr>
        <p:txBody>
          <a:bodyPr>
            <a:normAutofit/>
          </a:bodyPr>
          <a:lstStyle/>
          <a:p>
            <a:pPr algn="l"/>
            <a:r>
              <a:rPr lang="es-419" dirty="0"/>
              <a:t>Ropa de dormir para niños</a:t>
            </a:r>
            <a:endParaRPr lang="en-US" dirty="0"/>
          </a:p>
        </p:txBody>
      </p:sp>
      <p:sp>
        <p:nvSpPr>
          <p:cNvPr id="3" name="Content Placeholder 2"/>
          <p:cNvSpPr>
            <a:spLocks noGrp="1"/>
          </p:cNvSpPr>
          <p:nvPr>
            <p:ph sz="half" idx="2"/>
          </p:nvPr>
        </p:nvSpPr>
        <p:spPr>
          <a:xfrm>
            <a:off x="187327" y="1535113"/>
            <a:ext cx="5386917" cy="4591050"/>
          </a:xfrm>
        </p:spPr>
        <p:txBody>
          <a:bodyPr>
            <a:normAutofit lnSpcReduction="10000"/>
          </a:bodyPr>
          <a:lstStyle/>
          <a:p>
            <a:pPr marL="342900" lvl="0" indent="-342900" algn="l" rtl="0">
              <a:spcBef>
                <a:spcPct val="20000"/>
              </a:spcBef>
              <a:buClrTx/>
              <a:buFont typeface="Arial" panose="020B0604020202020204" pitchFamily="34" charset="0"/>
              <a:buChar char="•"/>
            </a:pPr>
            <a:r>
              <a:rPr lang="es-419" sz="3200" kern="1200" dirty="0">
                <a:solidFill>
                  <a:srgbClr val="4C4C4C"/>
                </a:solidFill>
              </a:rPr>
              <a:t>Preparación de la prueba de laboratorio:</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Tamaño del esp</a:t>
            </a:r>
            <a:r>
              <a:rPr lang="es-ES" sz="2800" kern="1200" dirty="0">
                <a:solidFill>
                  <a:srgbClr val="1F497D"/>
                </a:solidFill>
              </a:rPr>
              <a:t>écimen</a:t>
            </a:r>
            <a:r>
              <a:rPr lang="es-419" sz="2800" kern="1200" dirty="0">
                <a:solidFill>
                  <a:srgbClr val="1F497D"/>
                </a:solidFill>
              </a:rPr>
              <a:t>: 8.9 cm x 25.4cm (3.5” x 10.0”)</a:t>
            </a:r>
          </a:p>
          <a:p>
            <a:pPr marL="914400" lvl="1" indent="-457200" algn="l" rtl="0">
              <a:spcBef>
                <a:spcPct val="20000"/>
              </a:spcBef>
              <a:buClrTx/>
              <a:buFont typeface="Wingdings" panose="05000000000000000000" pitchFamily="2" charset="2"/>
              <a:buChar char="Ø"/>
            </a:pPr>
            <a:r>
              <a:rPr lang="es-419" sz="2800" kern="1200" dirty="0">
                <a:solidFill>
                  <a:srgbClr val="1F497D"/>
                </a:solidFill>
              </a:rPr>
              <a:t>Requisitos de acondicionamiento:</a:t>
            </a:r>
          </a:p>
          <a:p>
            <a:pPr marL="1371600" lvl="2" indent="-457200" algn="l" rtl="0">
              <a:spcBef>
                <a:spcPct val="20000"/>
              </a:spcBef>
              <a:buClrTx/>
              <a:buFont typeface="Arial" panose="020B0604020202020204" pitchFamily="34" charset="0"/>
              <a:buChar char="•"/>
            </a:pPr>
            <a:r>
              <a:rPr lang="es-419" sz="2400" kern="1200" dirty="0">
                <a:solidFill>
                  <a:srgbClr val="1F497D"/>
                </a:solidFill>
              </a:rPr>
              <a:t>Temperatura del horno: 105 ± 3°C (221 ± 5 °F)</a:t>
            </a:r>
          </a:p>
          <a:p>
            <a:pPr marL="1371600" lvl="2" indent="-457200" algn="l" rtl="0">
              <a:spcBef>
                <a:spcPct val="20000"/>
              </a:spcBef>
              <a:buClrTx/>
              <a:buFont typeface="Arial" panose="020B0604020202020204" pitchFamily="34" charset="0"/>
              <a:buChar char="•"/>
            </a:pPr>
            <a:r>
              <a:rPr lang="es-419" sz="2400" kern="1200" dirty="0">
                <a:solidFill>
                  <a:srgbClr val="1F497D"/>
                </a:solidFill>
              </a:rPr>
              <a:t>Duración 30 ± 2 minutos</a:t>
            </a:r>
          </a:p>
        </p:txBody>
      </p:sp>
      <p:pic>
        <p:nvPicPr>
          <p:cNvPr id="8" name="Picture 5" descr="P7240053">
            <a:extLst>
              <a:ext uri="{FF2B5EF4-FFF2-40B4-BE49-F238E27FC236}">
                <a16:creationId xmlns:a16="http://schemas.microsoft.com/office/drawing/2014/main" id="{83363A5A-87A7-48C0-A2EE-FD86262C5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958138" y="3098800"/>
            <a:ext cx="4037012" cy="3027363"/>
          </a:xfrm>
          <a:prstGeom prst="rect">
            <a:avLst/>
          </a:prstGeom>
          <a:ln>
            <a:noFill/>
          </a:ln>
          <a:effectLst>
            <a:outerShdw blurRad="292100" dist="139700" dir="2700000" algn="tl" rotWithShape="0">
              <a:srgbClr val="333333">
                <a:alpha val="65000"/>
              </a:srgbClr>
            </a:outerShdw>
          </a:effectLst>
        </p:spPr>
      </p:pic>
      <p:pic>
        <p:nvPicPr>
          <p:cNvPr id="7" name="Picture 7" descr="P7240027">
            <a:extLst>
              <a:ext uri="{FF2B5EF4-FFF2-40B4-BE49-F238E27FC236}">
                <a16:creationId xmlns:a16="http://schemas.microsoft.com/office/drawing/2014/main" id="{F6F1DB33-70B3-4679-83DB-B45E77C80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136876" y="822376"/>
            <a:ext cx="4106331" cy="3080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072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sz="half" idx="2"/>
          </p:nvPr>
        </p:nvSpPr>
        <p:spPr>
          <a:xfrm>
            <a:off x="609600" y="1535113"/>
            <a:ext cx="5386917" cy="4591050"/>
          </a:xfrm>
        </p:spPr>
        <p:txBody>
          <a:bodyPr>
            <a:normAutofit fontScale="77500" lnSpcReduction="20000"/>
          </a:bodyPr>
          <a:lstStyle/>
          <a:p>
            <a:pPr marL="342900" lvl="0" indent="-342900" algn="l" rtl="0">
              <a:spcBef>
                <a:spcPct val="20000"/>
              </a:spcBef>
              <a:buClrTx/>
              <a:buFont typeface="Arial" panose="020B0604020202020204" pitchFamily="34" charset="0"/>
              <a:buChar char="•"/>
            </a:pPr>
            <a:r>
              <a:rPr lang="es-419" sz="3600" kern="1200" dirty="0">
                <a:solidFill>
                  <a:srgbClr val="4C4C4C"/>
                </a:solidFill>
              </a:rPr>
              <a:t>Procedimiento de prueba de laboratorio:</a:t>
            </a:r>
          </a:p>
          <a:p>
            <a:pPr marL="914400" lvl="1" indent="-457200" algn="l" rtl="0">
              <a:spcBef>
                <a:spcPct val="20000"/>
              </a:spcBef>
              <a:buClrTx/>
              <a:buFont typeface="Wingdings" panose="05000000000000000000" pitchFamily="2" charset="2"/>
              <a:buChar char="Ø"/>
            </a:pPr>
            <a:r>
              <a:rPr lang="es-419" sz="3200" kern="1200" dirty="0">
                <a:solidFill>
                  <a:srgbClr val="1F497D"/>
                </a:solidFill>
              </a:rPr>
              <a:t>La llama de 38 mm (1.5 pulg.) incide en el borde inferior de un espécimen montado verticalmente durante 3 segundos.</a:t>
            </a:r>
          </a:p>
          <a:p>
            <a:pPr marL="914400" lvl="1" indent="-457200" algn="l" rtl="0">
              <a:spcBef>
                <a:spcPct val="20000"/>
              </a:spcBef>
              <a:buClrTx/>
              <a:buFont typeface="Wingdings" panose="05000000000000000000" pitchFamily="2" charset="2"/>
              <a:buChar char="Ø"/>
            </a:pPr>
            <a:r>
              <a:rPr lang="es-419" sz="3200" kern="1200" dirty="0">
                <a:solidFill>
                  <a:srgbClr val="1F497D"/>
                </a:solidFill>
              </a:rPr>
              <a:t>Se deja arder hasta que la llama se extingue por sí misma o se quema todo el espécimen.</a:t>
            </a:r>
          </a:p>
          <a:p>
            <a:pPr marL="914400" lvl="1" indent="-457200" algn="l" rtl="0">
              <a:spcBef>
                <a:spcPct val="20000"/>
              </a:spcBef>
              <a:buClrTx/>
              <a:buFont typeface="Wingdings" panose="05000000000000000000" pitchFamily="2" charset="2"/>
              <a:buChar char="Ø"/>
            </a:pPr>
            <a:r>
              <a:rPr lang="es-419" sz="3200" kern="1200" dirty="0">
                <a:solidFill>
                  <a:srgbClr val="1F497D"/>
                </a:solidFill>
              </a:rPr>
              <a:t>Se mide la longitud del tramo quemado.</a:t>
            </a:r>
          </a:p>
        </p:txBody>
      </p:sp>
      <p:pic>
        <p:nvPicPr>
          <p:cNvPr id="6" name="Content Placeholder 5"/>
          <p:cNvPicPr>
            <a:picLocks noGrp="1" noChangeAspect="1"/>
          </p:cNvPicPr>
          <p:nvPr>
            <p:ph sz="quarter" idx="4"/>
          </p:nvPr>
        </p:nvPicPr>
        <p:blipFill>
          <a:blip r:embed="rId3"/>
          <a:stretch>
            <a:fillRect/>
          </a:stretch>
        </p:blipFill>
        <p:spPr>
          <a:xfrm>
            <a:off x="6895476" y="892414"/>
            <a:ext cx="3911112" cy="5233749"/>
          </a:xfrm>
          <a:prstGeom prst="rect">
            <a:avLst/>
          </a:prstGeom>
        </p:spPr>
      </p:pic>
    </p:spTree>
    <p:extLst>
      <p:ext uri="{BB962C8B-B14F-4D97-AF65-F5344CB8AC3E}">
        <p14:creationId xmlns:p14="http://schemas.microsoft.com/office/powerpoint/2010/main" val="4252087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p:txBody>
          <a:bodyPr>
            <a:normAutofit fontScale="92500" lnSpcReduction="10000"/>
          </a:bodyPr>
          <a:lstStyle/>
          <a:p>
            <a:pPr marL="342900" lvl="1" indent="-342900" algn="l" rtl="0">
              <a:spcBef>
                <a:spcPct val="20000"/>
              </a:spcBef>
              <a:buClrTx/>
              <a:buFont typeface="Arial" panose="020B0604020202020204" pitchFamily="34" charset="0"/>
              <a:buChar char="•"/>
            </a:pPr>
            <a:r>
              <a:rPr lang="es-419" sz="2800" kern="1200" dirty="0">
                <a:solidFill>
                  <a:srgbClr val="4C4C4C"/>
                </a:solidFill>
              </a:rPr>
              <a:t>Mantenimiento de registros (ver §§1615.31(e) y 1616.31(d))</a:t>
            </a:r>
          </a:p>
          <a:p>
            <a:pPr marL="800100" lvl="1" indent="-342900" algn="l" rtl="0">
              <a:spcBef>
                <a:spcPct val="20000"/>
              </a:spcBef>
              <a:buClrTx/>
              <a:buFont typeface="Wingdings" panose="05000000000000000000" pitchFamily="2" charset="2"/>
              <a:buChar char="Ø"/>
            </a:pPr>
            <a:r>
              <a:rPr lang="es-419" kern="1200" dirty="0">
                <a:solidFill>
                  <a:srgbClr val="1F497D"/>
                </a:solidFill>
              </a:rPr>
              <a:t>General</a:t>
            </a:r>
          </a:p>
          <a:p>
            <a:pPr lvl="2" algn="l" rtl="0">
              <a:spcBef>
                <a:spcPct val="20000"/>
              </a:spcBef>
              <a:buClrTx/>
            </a:pPr>
            <a:r>
              <a:rPr lang="es-419" kern="1200" dirty="0">
                <a:solidFill>
                  <a:srgbClr val="1F497D"/>
                </a:solidFill>
              </a:rPr>
              <a:t>Planes de muestreo; FPU o GPU de todas las prendas; </a:t>
            </a:r>
            <a:r>
              <a:rPr lang="es-419" kern="1200" dirty="0">
                <a:solidFill>
                  <a:srgbClr val="1A2857"/>
                </a:solidFill>
              </a:rPr>
              <a:t>resultado de todas las fases de las pruebas</a:t>
            </a:r>
            <a:r>
              <a:rPr lang="es-419" kern="1200" dirty="0">
                <a:solidFill>
                  <a:srgbClr val="1F497D"/>
                </a:solidFill>
              </a:rPr>
              <a:t> (incluidos los resultados de las pruebas utilizados para incluir diferentes colores o estampados); disposición de cualquier artículo fallido o rechazado; contenido de fibra y especificaciones de fabricación; identificación, composición y detalles de cualquier tratamiento ign</a:t>
            </a:r>
            <a:r>
              <a:rPr lang="es-ES" kern="1200" dirty="0">
                <a:solidFill>
                  <a:srgbClr val="1F497D"/>
                </a:solidFill>
              </a:rPr>
              <a:t>ífugo</a:t>
            </a:r>
            <a:r>
              <a:rPr lang="es-419" kern="1200" dirty="0">
                <a:solidFill>
                  <a:srgbClr val="1F497D"/>
                </a:solidFill>
              </a:rPr>
              <a:t> </a:t>
            </a:r>
            <a:r>
              <a:rPr lang="en-US" kern="1200" dirty="0">
                <a:solidFill>
                  <a:srgbClr val="1F497D"/>
                </a:solidFill>
              </a:rPr>
              <a:t>(</a:t>
            </a:r>
            <a:r>
              <a:rPr lang="es-419" kern="1200" dirty="0">
                <a:solidFill>
                  <a:srgbClr val="1F497D"/>
                </a:solidFill>
              </a:rPr>
              <a:t>FR); información de ventas.</a:t>
            </a:r>
          </a:p>
          <a:p>
            <a:pPr marL="800100" lvl="1" indent="-342900" algn="l" rtl="0">
              <a:spcBef>
                <a:spcPct val="20000"/>
              </a:spcBef>
              <a:buClrTx/>
              <a:buFont typeface="Wingdings" panose="05000000000000000000" pitchFamily="2" charset="2"/>
              <a:buChar char="Ø"/>
            </a:pPr>
            <a:r>
              <a:rPr lang="es-419" kern="1200" dirty="0">
                <a:solidFill>
                  <a:srgbClr val="1F497D"/>
                </a:solidFill>
              </a:rPr>
              <a:t>Telas</a:t>
            </a:r>
          </a:p>
          <a:p>
            <a:pPr lvl="2" algn="l" rtl="0">
              <a:spcBef>
                <a:spcPct val="20000"/>
              </a:spcBef>
              <a:buClrTx/>
            </a:pPr>
            <a:r>
              <a:rPr lang="es-419" kern="1200" dirty="0">
                <a:solidFill>
                  <a:srgbClr val="1F497D"/>
                </a:solidFill>
              </a:rPr>
              <a:t>Conjunto de muestras de telas idénticas a las que fueron sometidas a prueba de laboratorio (y detalles de la FPU).</a:t>
            </a:r>
          </a:p>
          <a:p>
            <a:pPr marL="800100" lvl="1" indent="-342900" algn="l" rtl="0">
              <a:spcBef>
                <a:spcPct val="20000"/>
              </a:spcBef>
              <a:buClrTx/>
              <a:buFont typeface="Wingdings" panose="05000000000000000000" pitchFamily="2" charset="2"/>
              <a:buChar char="Ø"/>
            </a:pPr>
            <a:r>
              <a:rPr lang="es-419" kern="1200" dirty="0">
                <a:solidFill>
                  <a:srgbClr val="1F497D"/>
                </a:solidFill>
              </a:rPr>
              <a:t>Prendas </a:t>
            </a:r>
          </a:p>
          <a:p>
            <a:pPr lvl="2" algn="l" rtl="0">
              <a:spcBef>
                <a:spcPct val="20000"/>
              </a:spcBef>
              <a:buClrTx/>
            </a:pPr>
            <a:r>
              <a:rPr lang="es-419" kern="1200" dirty="0">
                <a:solidFill>
                  <a:srgbClr val="1F497D"/>
                </a:solidFill>
              </a:rPr>
              <a:t>Detalles de construcción, contenido de fibra y especificaciones de fabricación; detalles de muestreo; conjunto idéntico de todas las muestras de prototipo y de producción a las sometidas a pruebas; restos de muestras sometidas a pruebas; detalles y registros de FPU y GPU; una prenda de vestir completa de cada estilo y tipo que no haya sido sometida a prueba.</a:t>
            </a:r>
          </a:p>
        </p:txBody>
      </p:sp>
    </p:spTree>
    <p:extLst>
      <p:ext uri="{BB962C8B-B14F-4D97-AF65-F5344CB8AC3E}">
        <p14:creationId xmlns:p14="http://schemas.microsoft.com/office/powerpoint/2010/main" val="3804975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pic>
        <p:nvPicPr>
          <p:cNvPr id="4" name="Content Placeholder 3"/>
          <p:cNvPicPr>
            <a:picLocks noGrp="1" noChangeAspect="1"/>
          </p:cNvPicPr>
          <p:nvPr>
            <p:ph idx="1"/>
          </p:nvPr>
        </p:nvPicPr>
        <p:blipFill>
          <a:blip r:embed="rId3"/>
          <a:stretch>
            <a:fillRect/>
          </a:stretch>
        </p:blipFill>
        <p:spPr>
          <a:xfrm>
            <a:off x="2502836" y="1484313"/>
            <a:ext cx="7272053" cy="4692650"/>
          </a:xfrm>
          <a:prstGeom prst="rect">
            <a:avLst/>
          </a:prstGeom>
        </p:spPr>
      </p:pic>
      <p:sp>
        <p:nvSpPr>
          <p:cNvPr id="3" name="TextBox 2">
            <a:extLst>
              <a:ext uri="{FF2B5EF4-FFF2-40B4-BE49-F238E27FC236}">
                <a16:creationId xmlns:a16="http://schemas.microsoft.com/office/drawing/2014/main" id="{94B415FC-F5FA-4AEA-B4D9-6A521D5AA1AD}"/>
              </a:ext>
            </a:extLst>
          </p:cNvPr>
          <p:cNvSpPr txBox="1"/>
          <p:nvPr/>
        </p:nvSpPr>
        <p:spPr>
          <a:xfrm>
            <a:off x="2693719" y="4896633"/>
            <a:ext cx="6804561" cy="954107"/>
          </a:xfrm>
          <a:prstGeom prst="rect">
            <a:avLst/>
          </a:prstGeom>
          <a:solidFill>
            <a:schemeClr val="bg2"/>
          </a:solidFill>
        </p:spPr>
        <p:txBody>
          <a:bodyPr wrap="square" rtlCol="0">
            <a:spAutoFit/>
          </a:bodyPr>
          <a:lstStyle/>
          <a:p>
            <a:r>
              <a:rPr lang="es-419" sz="1400" b="1" dirty="0">
                <a:solidFill>
                  <a:srgbClr val="4C4C4C"/>
                </a:solidFill>
              </a:rPr>
              <a:t>Peligro:</a:t>
            </a:r>
          </a:p>
          <a:p>
            <a:r>
              <a:rPr lang="es-ES" sz="1400" dirty="0">
                <a:solidFill>
                  <a:srgbClr val="4C4C4C"/>
                </a:solidFill>
              </a:rPr>
              <a:t>Los camisones para niños y los conjuntos de pijama de dos piezas no cumplen las normas federales de inflamabilidad para la ropa de dormir de los niños, lo que supone un riesgo de quemaduras para estos.</a:t>
            </a:r>
            <a:endParaRPr lang="en-US" sz="1400" dirty="0">
              <a:solidFill>
                <a:srgbClr val="4C4C4C"/>
              </a:solidFill>
            </a:endParaRPr>
          </a:p>
        </p:txBody>
      </p:sp>
      <p:sp>
        <p:nvSpPr>
          <p:cNvPr id="5" name="TextBox 4">
            <a:extLst>
              <a:ext uri="{FF2B5EF4-FFF2-40B4-BE49-F238E27FC236}">
                <a16:creationId xmlns:a16="http://schemas.microsoft.com/office/drawing/2014/main" id="{8F14F8E8-4767-456B-B989-2745836FAB47}"/>
              </a:ext>
            </a:extLst>
          </p:cNvPr>
          <p:cNvSpPr txBox="1"/>
          <p:nvPr/>
        </p:nvSpPr>
        <p:spPr>
          <a:xfrm>
            <a:off x="2693718" y="1398649"/>
            <a:ext cx="6804561" cy="461665"/>
          </a:xfrm>
          <a:prstGeom prst="rect">
            <a:avLst/>
          </a:prstGeom>
          <a:solidFill>
            <a:schemeClr val="accent6">
              <a:lumMod val="20000"/>
              <a:lumOff val="80000"/>
            </a:schemeClr>
          </a:solidFill>
        </p:spPr>
        <p:txBody>
          <a:bodyPr wrap="square" rtlCol="0">
            <a:spAutoFit/>
          </a:bodyPr>
          <a:lstStyle/>
          <a:p>
            <a:r>
              <a:rPr lang="es-419" sz="1200" dirty="0">
                <a:latin typeface="Arial" panose="020B0604020202020204" pitchFamily="34" charset="0"/>
                <a:cs typeface="Arial" panose="020B0604020202020204" pitchFamily="34" charset="0"/>
              </a:rPr>
              <a:t>Dondolo retira del mercado ropa de dormir para niños debido a violación del reglamento federal de inflamabilidad</a:t>
            </a:r>
          </a:p>
        </p:txBody>
      </p:sp>
    </p:spTree>
    <p:extLst>
      <p:ext uri="{BB962C8B-B14F-4D97-AF65-F5344CB8AC3E}">
        <p14:creationId xmlns:p14="http://schemas.microsoft.com/office/powerpoint/2010/main" val="2633580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401288" y="3120512"/>
            <a:ext cx="9535885" cy="1074434"/>
          </a:xfrm>
        </p:spPr>
        <p:txBody>
          <a:bodyPr>
            <a:noAutofit/>
          </a:bodyPr>
          <a:lstStyle/>
          <a:p>
            <a:pPr lvl="0" algn="l">
              <a:buClr>
                <a:srgbClr val="1D2757"/>
              </a:buClr>
            </a:pPr>
            <a:r>
              <a:rPr lang="es-ES" b="0" dirty="0">
                <a:solidFill>
                  <a:srgbClr val="CF202F"/>
                </a:solidFill>
                <a:latin typeface="Georgia" panose="02040502050405020303" pitchFamily="18" charset="0"/>
              </a:rPr>
              <a:t>Certificación, contenido químico, etiquetas de seguimiento, piezas pequeñas</a:t>
            </a:r>
            <a:endParaRPr lang="en-US" dirty="0">
              <a:solidFill>
                <a:srgbClr val="1A2857"/>
              </a:solidFill>
            </a:endParaRPr>
          </a:p>
          <a:p>
            <a:pPr algn="l"/>
            <a:r>
              <a:rPr lang="en-US" sz="4400" b="1" dirty="0">
                <a:solidFill>
                  <a:srgbClr val="1A2857"/>
                </a:solidFill>
                <a:latin typeface="Arial" panose="020B0604020202020204" pitchFamily="34" charset="0"/>
              </a:rPr>
              <a:t>Otros requerimientos de la CPSC</a:t>
            </a:r>
          </a:p>
        </p:txBody>
      </p:sp>
    </p:spTree>
    <p:extLst>
      <p:ext uri="{BB962C8B-B14F-4D97-AF65-F5344CB8AC3E}">
        <p14:creationId xmlns:p14="http://schemas.microsoft.com/office/powerpoint/2010/main" val="298867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Certificación</a:t>
            </a:r>
          </a:p>
        </p:txBody>
      </p:sp>
      <p:sp>
        <p:nvSpPr>
          <p:cNvPr id="3" name="Content Placeholder 2"/>
          <p:cNvSpPr>
            <a:spLocks noGrp="1"/>
          </p:cNvSpPr>
          <p:nvPr>
            <p:ph idx="1"/>
          </p:nvPr>
        </p:nvSpPr>
        <p:spPr>
          <a:xfrm>
            <a:off x="406399" y="1312984"/>
            <a:ext cx="11465169" cy="5073301"/>
          </a:xfrm>
        </p:spPr>
        <p:txBody>
          <a:bodyPr>
            <a:noAutofit/>
          </a:bodyPr>
          <a:lstStyle/>
          <a:p>
            <a:pPr marL="342900"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Producto para uso general</a:t>
            </a: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Certificado de Conformidad General (GCC, por sus siglas en inglés)</a:t>
            </a: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No requiere pruebas por parte de </a:t>
            </a:r>
            <a:r>
              <a:rPr lang="es-ES" sz="2000" b="0" i="0" strike="noStrike" cap="none" spc="0" baseline="0" dirty="0">
                <a:solidFill>
                  <a:srgbClr val="1A2857"/>
                </a:solidFill>
                <a:effectLst/>
                <a:latin typeface="Arial"/>
                <a:ea typeface="Arial"/>
                <a:cs typeface="Arial"/>
              </a:rPr>
              <a:t>laboratorios independientes</a:t>
            </a:r>
            <a:endParaRPr lang="x-none" sz="2000" b="0" i="0" strike="noStrike" cap="none" spc="0" baseline="0" dirty="0">
              <a:solidFill>
                <a:srgbClr val="1A2857"/>
              </a:solidFill>
              <a:effectLst/>
              <a:latin typeface="Arial"/>
              <a:ea typeface="Arial"/>
              <a:cs typeface="Arial"/>
            </a:endParaRP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Se aplica a prendas para adultos</a:t>
            </a:r>
          </a:p>
          <a:p>
            <a:pPr lvl="1"/>
            <a:endParaRPr lang="en-US" sz="2000" dirty="0">
              <a:solidFill>
                <a:srgbClr val="1A2857"/>
              </a:solidFill>
            </a:endParaRPr>
          </a:p>
          <a:p>
            <a:pPr marL="342900"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Producto para niños</a:t>
            </a: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Certificado de Producto para Niños (CPC, por sus siglas en inglés)</a:t>
            </a: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Requiere pruebas llevadas a cabo por un laboratorio independiente y aceptado por la CPSC para todas l</a:t>
            </a:r>
            <a:r>
              <a:rPr lang="en-US" sz="2000" b="0" i="0" strike="noStrike" cap="none" spc="0" baseline="0" dirty="0">
                <a:solidFill>
                  <a:srgbClr val="1A2857"/>
                </a:solidFill>
                <a:effectLst/>
                <a:latin typeface="Arial"/>
                <a:ea typeface="Arial"/>
                <a:cs typeface="Arial"/>
              </a:rPr>
              <a:t>os reglamentos</a:t>
            </a:r>
            <a:r>
              <a:rPr lang="x-none" sz="2000" b="0" i="0" strike="noStrike" cap="none" spc="0" baseline="0" dirty="0">
                <a:solidFill>
                  <a:srgbClr val="1A2857"/>
                </a:solidFill>
                <a:effectLst/>
                <a:latin typeface="Arial"/>
                <a:ea typeface="Arial"/>
                <a:cs typeface="Arial"/>
              </a:rPr>
              <a:t> a l</a:t>
            </a:r>
            <a:r>
              <a:rPr lang="en-US" sz="2000" b="0" i="0" strike="noStrike" cap="none" spc="0" baseline="0" dirty="0">
                <a:solidFill>
                  <a:srgbClr val="1A2857"/>
                </a:solidFill>
                <a:effectLst/>
                <a:latin typeface="Arial"/>
                <a:ea typeface="Arial"/>
                <a:cs typeface="Arial"/>
              </a:rPr>
              <a:t>o</a:t>
            </a:r>
            <a:r>
              <a:rPr lang="x-none" sz="2000" b="0" i="0" strike="noStrike" cap="none" spc="0" baseline="0" dirty="0">
                <a:solidFill>
                  <a:srgbClr val="1A2857"/>
                </a:solidFill>
                <a:effectLst/>
                <a:latin typeface="Arial"/>
                <a:ea typeface="Arial"/>
                <a:cs typeface="Arial"/>
              </a:rPr>
              <a:t>s que el producto está sujeto.</a:t>
            </a: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Se aplica a todas las prendas </a:t>
            </a:r>
            <a:r>
              <a:rPr lang="en-US" sz="2000" dirty="0">
                <a:solidFill>
                  <a:srgbClr val="1A2857"/>
                </a:solidFill>
                <a:latin typeface="Arial"/>
                <a:ea typeface="Arial"/>
                <a:cs typeface="Arial"/>
              </a:rPr>
              <a:t>pa</a:t>
            </a:r>
            <a:r>
              <a:rPr lang="es-ES" sz="2000" dirty="0">
                <a:solidFill>
                  <a:srgbClr val="1A2857"/>
                </a:solidFill>
                <a:latin typeface="Arial"/>
                <a:ea typeface="Arial"/>
                <a:cs typeface="Arial"/>
              </a:rPr>
              <a:t>ra </a:t>
            </a:r>
            <a:r>
              <a:rPr lang="x-none" sz="2000" b="0" i="0" strike="noStrike" cap="none" spc="0" baseline="0" dirty="0">
                <a:solidFill>
                  <a:srgbClr val="1A2857"/>
                </a:solidFill>
                <a:effectLst/>
                <a:latin typeface="Arial"/>
                <a:ea typeface="Arial"/>
                <a:cs typeface="Arial"/>
              </a:rPr>
              <a:t>niños</a:t>
            </a:r>
          </a:p>
          <a:p>
            <a:endParaRPr lang="en-US" sz="2000" i="1" dirty="0"/>
          </a:p>
          <a:p>
            <a:pPr algn="ct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Emitido por el fabricante (si es </a:t>
            </a:r>
            <a:r>
              <a:rPr lang="en-US"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fabricado en Estados Unidos</a:t>
            </a: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o el impo</a:t>
            </a:r>
            <a:r>
              <a:rPr lang="en-US"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r</a:t>
            </a: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tador registrado. Un importador puede confiar en las pruebas realizadas por un fabricante para emitir un certificado siempre y cuando se ejerza la</a:t>
            </a:r>
            <a:r>
              <a:rPr lang="es-ES"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diligencia</a:t>
            </a: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debida y se cumpla</a:t>
            </a:r>
            <a:r>
              <a:rPr lang="en-US"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con</a:t>
            </a: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todos los requ</a:t>
            </a:r>
            <a:r>
              <a:rPr lang="en-US"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erimientos</a:t>
            </a: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de la CPSC.</a:t>
            </a:r>
          </a:p>
          <a:p>
            <a:endParaRPr lang="en-US" dirty="0">
              <a:solidFill>
                <a:schemeClr val="bg2"/>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28707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258251"/>
            <a:ext cx="11465169" cy="947859"/>
          </a:xfrm>
        </p:spPr>
        <p:txBody>
          <a:bodyPr>
            <a:normAutofit/>
          </a:bodyPr>
          <a:lstStyle/>
          <a:p>
            <a:pPr algn="l"/>
            <a:r>
              <a:rPr lang="x-none" sz="3600" b="1" i="0" strike="noStrike" cap="none" spc="0" baseline="0" dirty="0">
                <a:solidFill>
                  <a:srgbClr val="2E74B5"/>
                </a:solidFill>
                <a:effectLst/>
                <a:latin typeface="Calibri Light"/>
                <a:ea typeface="Calibri Light"/>
                <a:cs typeface="Calibri Light"/>
              </a:rPr>
              <a:t>Contenido de sustancias químicas</a:t>
            </a:r>
          </a:p>
        </p:txBody>
      </p:sp>
      <p:sp>
        <p:nvSpPr>
          <p:cNvPr id="3" name="Content Placeholder 2"/>
          <p:cNvSpPr>
            <a:spLocks noGrp="1"/>
          </p:cNvSpPr>
          <p:nvPr>
            <p:ph idx="1"/>
          </p:nvPr>
        </p:nvSpPr>
        <p:spPr>
          <a:xfrm>
            <a:off x="406399" y="1032956"/>
            <a:ext cx="11465169" cy="4942132"/>
          </a:xfrm>
        </p:spPr>
        <p:txBody>
          <a:bodyPr>
            <a:normAutofit fontScale="87500" lnSpcReduction="20000"/>
          </a:bodyPr>
          <a:lstStyle/>
          <a:p>
            <a:pPr marL="457200" indent="-457200">
              <a:buFont typeface="Arial" panose="020B0604020202020204" pitchFamily="34" charset="0"/>
              <a:buChar char="•"/>
            </a:pPr>
            <a:r>
              <a:rPr lang="x-none" sz="3400" b="0" i="0" strike="noStrike" cap="none" spc="0" baseline="0" dirty="0">
                <a:solidFill>
                  <a:srgbClr val="4C4C4C"/>
                </a:solidFill>
                <a:effectLst/>
                <a:latin typeface="Arial"/>
                <a:ea typeface="Arial"/>
                <a:cs typeface="Arial"/>
              </a:rPr>
              <a:t>Contenido de plomo (FHSA)</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Productos principalmente diseñados para y destinados a niños de 12 años o menos </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La concentración no puede superar los 100 ppm</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Se aplica a la ropa </a:t>
            </a:r>
            <a:r>
              <a:rPr lang="es-ES" sz="2400" b="0" i="0" strike="noStrike" cap="none" spc="0" baseline="0" dirty="0">
                <a:solidFill>
                  <a:srgbClr val="1A2857"/>
                </a:solidFill>
                <a:effectLst/>
                <a:latin typeface="Arial"/>
                <a:ea typeface="Arial"/>
                <a:cs typeface="Arial"/>
              </a:rPr>
              <a:t>para</a:t>
            </a:r>
            <a:r>
              <a:rPr lang="x-none" sz="2400" b="0" i="0" strike="noStrike" cap="none" spc="0" baseline="0" dirty="0">
                <a:solidFill>
                  <a:srgbClr val="1A2857"/>
                </a:solidFill>
                <a:effectLst/>
                <a:latin typeface="Arial"/>
                <a:ea typeface="Arial"/>
                <a:cs typeface="Arial"/>
              </a:rPr>
              <a:t> niños y a la ropa de dormir (cierres tipo zíper, botones, etc.)</a:t>
            </a:r>
            <a:r>
              <a:rPr lang="en-US" sz="2400" b="0" i="0" strike="noStrike" cap="none" spc="0" baseline="0" dirty="0">
                <a:solidFill>
                  <a:srgbClr val="1A2857"/>
                </a:solidFill>
                <a:effectLst/>
                <a:latin typeface="Arial"/>
                <a:ea typeface="Arial"/>
                <a:cs typeface="Arial"/>
              </a:rPr>
              <a:t>.</a:t>
            </a:r>
            <a:endParaRPr lang="x-none" sz="2400" b="0" i="0" strike="noStrike" cap="none" spc="0" baseline="0" dirty="0">
              <a:solidFill>
                <a:srgbClr val="1A2857"/>
              </a:solidFill>
              <a:effectLst/>
              <a:latin typeface="Arial"/>
              <a:ea typeface="Arial"/>
              <a:cs typeface="Arial"/>
            </a:endParaRPr>
          </a:p>
          <a:p>
            <a:pPr lvl="1"/>
            <a:endParaRPr lang="en-US" dirty="0">
              <a:solidFill>
                <a:srgbClr val="1A2857"/>
              </a:solidFill>
            </a:endParaRPr>
          </a:p>
          <a:p>
            <a:pPr marL="457200" indent="-457200">
              <a:buFont typeface="Arial" panose="020B0604020202020204" pitchFamily="34" charset="0"/>
              <a:buChar char="•"/>
            </a:pPr>
            <a:r>
              <a:rPr lang="x-none" sz="3400" b="0" i="0" strike="noStrike" cap="none" spc="0" baseline="0" dirty="0">
                <a:solidFill>
                  <a:srgbClr val="4C4C4C"/>
                </a:solidFill>
                <a:effectLst/>
                <a:latin typeface="Arial"/>
                <a:ea typeface="Arial"/>
                <a:cs typeface="Arial"/>
              </a:rPr>
              <a:t>Plomo en pintura y revestimientos superficiales (CPSA)</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Productos principalmente diseñados para y destinados a niños de 12 años o menos y algunos muebles de uso general</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La concentración no puede superar los 90 ppm</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Se aplica a la ropa para niños en general y a la ropa de dormir (estampados)</a:t>
            </a:r>
            <a:r>
              <a:rPr lang="en-US" sz="2400" b="0" i="0" strike="noStrike" cap="none" spc="0" baseline="0" dirty="0">
                <a:solidFill>
                  <a:srgbClr val="1A2857"/>
                </a:solidFill>
                <a:effectLst/>
                <a:latin typeface="Arial"/>
                <a:ea typeface="Arial"/>
                <a:cs typeface="Arial"/>
              </a:rPr>
              <a:t>.</a:t>
            </a:r>
            <a:endParaRPr lang="x-none" sz="2400" b="0" i="0" strike="noStrike" cap="none" spc="0" baseline="0" dirty="0">
              <a:solidFill>
                <a:srgbClr val="1A2857"/>
              </a:solidFill>
              <a:effectLst/>
              <a:latin typeface="Arial"/>
              <a:ea typeface="Arial"/>
              <a:cs typeface="Arial"/>
            </a:endParaRPr>
          </a:p>
          <a:p>
            <a:pPr lvl="1"/>
            <a:endParaRPr lang="en-US" dirty="0">
              <a:solidFill>
                <a:srgbClr val="1A2857"/>
              </a:solidFill>
            </a:endParaRPr>
          </a:p>
          <a:p>
            <a:pPr marL="457200" indent="-457200">
              <a:buFont typeface="Arial" panose="020B0604020202020204" pitchFamily="34" charset="0"/>
              <a:buChar char="•"/>
            </a:pPr>
            <a:r>
              <a:rPr lang="x-none" sz="3400" b="0" i="0" strike="noStrike" cap="none" spc="0" baseline="0" dirty="0">
                <a:solidFill>
                  <a:srgbClr val="4C4C4C"/>
                </a:solidFill>
                <a:effectLst/>
                <a:latin typeface="Arial"/>
                <a:ea typeface="Arial"/>
                <a:cs typeface="Arial"/>
              </a:rPr>
              <a:t>Contenido de ftalatos (CPSA)</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Juguetes infantiles y </a:t>
            </a:r>
            <a:r>
              <a:rPr lang="x-none" sz="2400" b="0" i="1" strike="noStrike" cap="none" spc="0" baseline="0" dirty="0">
                <a:solidFill>
                  <a:srgbClr val="1A2857"/>
                </a:solidFill>
                <a:effectLst/>
                <a:latin typeface="Arial"/>
                <a:ea typeface="Arial"/>
                <a:cs typeface="Arial"/>
              </a:rPr>
              <a:t>artículos </a:t>
            </a:r>
            <a:r>
              <a:rPr lang="es-ES" sz="2400" b="0" i="1" strike="noStrike" cap="none" spc="0" baseline="0" dirty="0">
                <a:solidFill>
                  <a:srgbClr val="1A2857"/>
                </a:solidFill>
                <a:effectLst/>
                <a:latin typeface="Arial"/>
                <a:ea typeface="Arial"/>
                <a:cs typeface="Arial"/>
              </a:rPr>
              <a:t>de cuidado</a:t>
            </a:r>
            <a:r>
              <a:rPr lang="es-ES" sz="2400" b="0" i="1" strike="noStrike" cap="none" spc="0" dirty="0">
                <a:solidFill>
                  <a:srgbClr val="1A2857"/>
                </a:solidFill>
                <a:effectLst/>
                <a:latin typeface="Arial"/>
                <a:ea typeface="Arial"/>
                <a:cs typeface="Arial"/>
              </a:rPr>
              <a:t> infantil </a:t>
            </a:r>
            <a:r>
              <a:rPr lang="x-none" sz="2400" b="0" i="0" strike="noStrike" cap="none" spc="0" baseline="0" dirty="0">
                <a:solidFill>
                  <a:srgbClr val="1A2857"/>
                </a:solidFill>
                <a:effectLst/>
                <a:latin typeface="Arial"/>
                <a:ea typeface="Arial"/>
                <a:cs typeface="Arial"/>
              </a:rPr>
              <a:t>(productos utilizados para facilitar el sueño y la alimentación de los niños </a:t>
            </a:r>
            <a:r>
              <a:rPr lang="x-none" sz="2400" b="0" i="0" cap="none" spc="0" dirty="0">
                <a:solidFill>
                  <a:srgbClr val="1A2857"/>
                </a:solidFill>
                <a:effectLst/>
                <a:latin typeface="Arial"/>
                <a:ea typeface="Arial"/>
                <a:cs typeface="Arial"/>
              </a:rPr>
              <a:t>de 3 años o menores</a:t>
            </a:r>
            <a:r>
              <a:rPr lang="en-US" sz="2400" b="0" i="0" cap="none" spc="0" dirty="0">
                <a:solidFill>
                  <a:srgbClr val="1A2857"/>
                </a:solidFill>
                <a:effectLst/>
                <a:latin typeface="Arial"/>
                <a:ea typeface="Arial"/>
                <a:cs typeface="Arial"/>
              </a:rPr>
              <a:t>) </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Solo ciertos ftalatos</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La concentración no puede superar 0.1%</a:t>
            </a:r>
            <a:r>
              <a:rPr lang="en-US" sz="2400" b="0" i="0" strike="noStrike" cap="none" spc="0" baseline="0" dirty="0">
                <a:solidFill>
                  <a:srgbClr val="1A2857"/>
                </a:solidFill>
                <a:effectLst/>
                <a:latin typeface="Arial"/>
                <a:ea typeface="Arial"/>
                <a:cs typeface="Arial"/>
              </a:rPr>
              <a:t>.</a:t>
            </a:r>
            <a:endParaRPr lang="x-none" sz="2400" b="0" i="0" strike="noStrike" cap="none" spc="0" baseline="0" dirty="0">
              <a:solidFill>
                <a:srgbClr val="1A2857"/>
              </a:solidFill>
              <a:effectLst/>
              <a:latin typeface="Arial"/>
              <a:ea typeface="Arial"/>
              <a:cs typeface="Arial"/>
            </a:endParaRP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Se aplica a ropa de dormir para niños y cierta indumentaria infantil (baberos)</a:t>
            </a:r>
            <a:r>
              <a:rPr lang="en-US" sz="2400" b="0" i="0" strike="noStrike" cap="none" spc="0" baseline="0" dirty="0">
                <a:solidFill>
                  <a:srgbClr val="1A2857"/>
                </a:solidFill>
                <a:effectLst/>
                <a:latin typeface="Arial"/>
                <a:ea typeface="Arial"/>
                <a:cs typeface="Arial"/>
              </a:rPr>
              <a:t>.</a:t>
            </a:r>
            <a:endParaRPr lang="x-none" sz="2400" b="0" i="0" strike="noStrike" cap="none" spc="0" baseline="0" dirty="0">
              <a:solidFill>
                <a:srgbClr val="1A2857"/>
              </a:solidFill>
              <a:effectLst/>
              <a:latin typeface="Arial"/>
              <a:ea typeface="Arial"/>
              <a:cs typeface="Arial"/>
            </a:endParaRPr>
          </a:p>
        </p:txBody>
      </p:sp>
      <p:sp>
        <p:nvSpPr>
          <p:cNvPr id="4" name="Rectangle 3"/>
          <p:cNvSpPr/>
          <p:nvPr/>
        </p:nvSpPr>
        <p:spPr>
          <a:xfrm>
            <a:off x="2101932" y="5810717"/>
            <a:ext cx="8538359" cy="823783"/>
          </a:xfrm>
          <a:prstGeom prst="rect">
            <a:avLst/>
          </a:prstGeom>
        </p:spPr>
        <p:txBody>
          <a:bodyPr wrap="square">
            <a:spAutoFit/>
          </a:bodyPr>
          <a:lstStyle/>
          <a:p>
            <a:pPr algn="ctr"/>
            <a:r>
              <a:rPr lang="x-none" sz="2400" b="0" i="1" strike="noStrike" cap="none" spc="0" baseline="0" dirty="0">
                <a:solidFill>
                  <a:srgbClr val="C00000"/>
                </a:solidFill>
                <a:effectLst>
                  <a:outerShdw blurRad="38100" dist="38100" dir="2700000" algn="tl">
                    <a:srgbClr val="000000">
                      <a:alpha val="43137"/>
                    </a:srgbClr>
                  </a:outerShdw>
                </a:effectLst>
                <a:latin typeface="Calibri"/>
                <a:ea typeface="Calibri"/>
                <a:cs typeface="Calibri"/>
              </a:rPr>
              <a:t>Requieren pruebas por parte de</a:t>
            </a:r>
            <a:r>
              <a:rPr lang="x-none" sz="2000" b="0" i="1" strike="noStrike" cap="none" spc="0" baseline="0" dirty="0">
                <a:solidFill>
                  <a:srgbClr val="C00000"/>
                </a:solidFill>
                <a:effectLst>
                  <a:outerShdw blurRad="38100" dist="38100" dir="2700000" algn="tl">
                    <a:srgbClr val="000000">
                      <a:alpha val="43137"/>
                    </a:srgbClr>
                  </a:outerShdw>
                </a:effectLst>
                <a:latin typeface="Calibri"/>
                <a:ea typeface="Calibri"/>
                <a:cs typeface="Calibri"/>
              </a:rPr>
              <a:t> </a:t>
            </a:r>
            <a:r>
              <a:rPr lang="x-none" sz="2400" b="0" i="1" strike="noStrike" cap="none" spc="0" baseline="0" dirty="0">
                <a:solidFill>
                  <a:srgbClr val="C00000"/>
                </a:solidFill>
                <a:effectLst>
                  <a:outerShdw blurRad="38100" dist="38100" dir="2700000" algn="tl">
                    <a:srgbClr val="000000">
                      <a:alpha val="43137"/>
                    </a:srgbClr>
                  </a:outerShdw>
                </a:effectLst>
                <a:latin typeface="Calibri"/>
                <a:ea typeface="Calibri"/>
                <a:cs typeface="Calibri"/>
              </a:rPr>
              <a:t>un laboratorio independiente aceptado por la CPSC</a:t>
            </a:r>
            <a:r>
              <a:rPr lang="en-US" sz="2400" b="0" i="1" strike="noStrike" cap="none" spc="0" baseline="0" dirty="0">
                <a:solidFill>
                  <a:srgbClr val="C00000"/>
                </a:solidFill>
                <a:effectLst>
                  <a:outerShdw blurRad="38100" dist="38100" dir="2700000" algn="tl">
                    <a:srgbClr val="000000">
                      <a:alpha val="43137"/>
                    </a:srgbClr>
                  </a:outerShdw>
                </a:effectLst>
                <a:latin typeface="Calibri"/>
                <a:ea typeface="Calibri"/>
                <a:cs typeface="Calibri"/>
              </a:rPr>
              <a:t>.</a:t>
            </a:r>
            <a:endParaRPr lang="x-none" sz="2400" b="0" i="1" strike="noStrike" cap="none" spc="0" baseline="0" dirty="0">
              <a:solidFill>
                <a:srgbClr val="C00000"/>
              </a:solidFill>
              <a:effectLst>
                <a:outerShdw blurRad="38100" dist="38100" dir="2700000" algn="tl">
                  <a:srgbClr val="000000">
                    <a:alpha val="43137"/>
                  </a:srgbClr>
                </a:outerShdw>
              </a:effectLst>
              <a:latin typeface="Calibri"/>
              <a:ea typeface="Calibri"/>
              <a:cs typeface="Calibri"/>
            </a:endParaRPr>
          </a:p>
        </p:txBody>
      </p:sp>
    </p:spTree>
    <p:extLst>
      <p:ext uri="{BB962C8B-B14F-4D97-AF65-F5344CB8AC3E}">
        <p14:creationId xmlns:p14="http://schemas.microsoft.com/office/powerpoint/2010/main" val="203440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Contenido de sustancias químicas</a:t>
            </a:r>
          </a:p>
        </p:txBody>
      </p:sp>
      <p:sp>
        <p:nvSpPr>
          <p:cNvPr id="3" name="Content Placeholder 2"/>
          <p:cNvSpPr>
            <a:spLocks noGrp="1"/>
          </p:cNvSpPr>
          <p:nvPr>
            <p:ph idx="1"/>
          </p:nvPr>
        </p:nvSpPr>
        <p:spPr>
          <a:xfrm>
            <a:off x="406399" y="1312985"/>
            <a:ext cx="11465169" cy="4692040"/>
          </a:xfrm>
        </p:spPr>
        <p:txBody>
          <a:bodyPr>
            <a:normAutofit/>
          </a:bodyPr>
          <a:lstStyle/>
          <a:p>
            <a:r>
              <a:rPr lang="x-none" sz="3000" b="0" i="0" strike="noStrike" cap="none" spc="0" baseline="0" dirty="0">
                <a:solidFill>
                  <a:srgbClr val="4C4C4C"/>
                </a:solidFill>
                <a:effectLst/>
                <a:latin typeface="Arial"/>
                <a:ea typeface="Arial"/>
                <a:cs typeface="Arial"/>
              </a:rPr>
              <a:t>Determinaciones</a:t>
            </a:r>
          </a:p>
          <a:p>
            <a:endParaRPr lang="en-US" sz="1800" dirty="0">
              <a:solidFill>
                <a:srgbClr val="4C4C4C"/>
              </a:solidFill>
            </a:endParaRPr>
          </a:p>
          <a:p>
            <a:pPr marL="800100" lvl="1"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Plomo</a:t>
            </a:r>
          </a:p>
          <a:p>
            <a:pPr marL="1257300" lvl="2"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§1500.91: Ciertos materiales no superarán los límites del contenido de plomo.</a:t>
            </a:r>
          </a:p>
          <a:p>
            <a:pPr marL="1257300" lvl="2"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Te</a:t>
            </a:r>
            <a:r>
              <a:rPr lang="en-US" sz="2000" b="0" i="0" strike="noStrike" cap="none" spc="0" baseline="0" dirty="0">
                <a:solidFill>
                  <a:srgbClr val="1A2857"/>
                </a:solidFill>
                <a:effectLst/>
                <a:latin typeface="Arial"/>
                <a:ea typeface="Arial"/>
                <a:cs typeface="Arial"/>
              </a:rPr>
              <a:t>las</a:t>
            </a:r>
            <a:r>
              <a:rPr lang="x-none" sz="2000" b="0" i="0" strike="noStrike" cap="none" spc="0" baseline="0" dirty="0">
                <a:solidFill>
                  <a:srgbClr val="1A2857"/>
                </a:solidFill>
                <a:effectLst/>
                <a:latin typeface="Arial"/>
                <a:ea typeface="Arial"/>
                <a:cs typeface="Arial"/>
              </a:rPr>
              <a:t> hech</a:t>
            </a:r>
            <a:r>
              <a:rPr lang="en-US" sz="2000" b="0" i="0" strike="noStrike" cap="none" spc="0" baseline="0" dirty="0">
                <a:solidFill>
                  <a:srgbClr val="1A2857"/>
                </a:solidFill>
                <a:effectLst/>
                <a:latin typeface="Arial"/>
                <a:ea typeface="Arial"/>
                <a:cs typeface="Arial"/>
              </a:rPr>
              <a:t>a</a:t>
            </a:r>
            <a:r>
              <a:rPr lang="x-none" sz="2000" b="0" i="0" strike="noStrike" cap="none" spc="0" baseline="0" dirty="0">
                <a:solidFill>
                  <a:srgbClr val="1A2857"/>
                </a:solidFill>
                <a:effectLst/>
                <a:latin typeface="Arial"/>
                <a:ea typeface="Arial"/>
                <a:cs typeface="Arial"/>
              </a:rPr>
              <a:t>s de ciertos tipos de fibras, teñidos y sin teñir (incluyendo algunos estampados).</a:t>
            </a:r>
          </a:p>
          <a:p>
            <a:pPr lvl="2"/>
            <a:endParaRPr lang="en-US" dirty="0">
              <a:solidFill>
                <a:srgbClr val="1A2857"/>
              </a:solidFill>
            </a:endParaRPr>
          </a:p>
          <a:p>
            <a:pPr marL="800100" lvl="1"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Ftalatos</a:t>
            </a:r>
          </a:p>
          <a:p>
            <a:pPr marL="1257300" lvl="2"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§1308.2: Ciertos plásticos con aditivos específicos no rebasarán los límites de contenido de ftalatos especificados.</a:t>
            </a:r>
          </a:p>
          <a:p>
            <a:pPr marL="1257300" lvl="2"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Incluye polipropileno y polietileno. </a:t>
            </a:r>
          </a:p>
        </p:txBody>
      </p:sp>
    </p:spTree>
    <p:extLst>
      <p:ext uri="{BB962C8B-B14F-4D97-AF65-F5344CB8AC3E}">
        <p14:creationId xmlns:p14="http://schemas.microsoft.com/office/powerpoint/2010/main" val="3379540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200" b="1" i="0" strike="noStrike" cap="none" spc="0" baseline="0">
                <a:solidFill>
                  <a:srgbClr val="2E74B5"/>
                </a:solidFill>
                <a:effectLst/>
                <a:latin typeface="Calibri Light"/>
                <a:ea typeface="Calibri Light"/>
                <a:cs typeface="Calibri Light"/>
              </a:rPr>
              <a:t>Contenido de sustancias químicas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87552" y="1219201"/>
            <a:ext cx="8340153" cy="384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906B0339-E1E7-47D6-B83A-255C6C26AE1C}"/>
              </a:ext>
            </a:extLst>
          </p:cNvPr>
          <p:cNvSpPr txBox="1"/>
          <p:nvPr/>
        </p:nvSpPr>
        <p:spPr>
          <a:xfrm>
            <a:off x="1876301" y="4991845"/>
            <a:ext cx="8716488" cy="1200329"/>
          </a:xfrm>
          <a:prstGeom prst="rect">
            <a:avLst/>
          </a:prstGeom>
          <a:noFill/>
          <a:ln>
            <a:solidFill>
              <a:srgbClr val="4C4C4C"/>
            </a:solidFill>
          </a:ln>
        </p:spPr>
        <p:txBody>
          <a:bodyPr wrap="square" rtlCol="0">
            <a:spAutoFit/>
          </a:bodyPr>
          <a:lstStyle/>
          <a:p>
            <a:r>
              <a:rPr lang="es-ES" b="1" dirty="0">
                <a:solidFill>
                  <a:schemeClr val="tx2">
                    <a:lumMod val="50000"/>
                  </a:schemeClr>
                </a:solidFill>
              </a:rPr>
              <a:t>Peligro:</a:t>
            </a:r>
          </a:p>
          <a:p>
            <a:r>
              <a:rPr lang="es-ES" dirty="0">
                <a:solidFill>
                  <a:schemeClr val="tx2">
                    <a:lumMod val="50000"/>
                  </a:schemeClr>
                </a:solidFill>
              </a:rPr>
              <a:t>Las joyas y los elementos decorativos en este traje para niñas contienen altos niveles de plomo. El plomo es tóxico si es ingerido por niños pequeños y puede causar efectos adversos para la salud.</a:t>
            </a:r>
            <a:endParaRPr lang="es-419" dirty="0">
              <a:solidFill>
                <a:schemeClr val="tx2">
                  <a:lumMod val="50000"/>
                </a:schemeClr>
              </a:solidFill>
            </a:endParaRPr>
          </a:p>
        </p:txBody>
      </p:sp>
    </p:spTree>
    <p:extLst>
      <p:ext uri="{BB962C8B-B14F-4D97-AF65-F5344CB8AC3E}">
        <p14:creationId xmlns:p14="http://schemas.microsoft.com/office/powerpoint/2010/main" val="100675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Picture1.png"/>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bwMode="auto">
          <a:xfrm>
            <a:off x="350438" y="601967"/>
            <a:ext cx="2857571" cy="283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1"/>
          </p:nvPr>
        </p:nvSpPr>
        <p:spPr>
          <a:xfrm>
            <a:off x="1600677" y="1361281"/>
            <a:ext cx="2951003" cy="642765"/>
          </a:xfrm>
        </p:spPr>
        <p:txBody>
          <a:bodyPr>
            <a:noAutofit/>
          </a:bodyPr>
          <a:lstStyle/>
          <a:p>
            <a:r>
              <a:rPr lang="x-none" sz="4000" b="0" i="0" strike="noStrike" cap="none" spc="0" baseline="0" dirty="0">
                <a:solidFill>
                  <a:srgbClr val="CF202F"/>
                </a:solidFill>
                <a:effectLst>
                  <a:outerShdw blurRad="38100" dist="38100" dir="2700000" algn="tl">
                    <a:srgbClr val="000000">
                      <a:alpha val="43137"/>
                    </a:srgbClr>
                  </a:outerShdw>
                </a:effectLst>
                <a:latin typeface="Georgia"/>
                <a:ea typeface="Georgia"/>
                <a:cs typeface="Georgia"/>
              </a:rPr>
              <a:t>$1 </a:t>
            </a:r>
            <a:r>
              <a:rPr lang="en-US" sz="4000" dirty="0">
                <a:effectLst>
                  <a:outerShdw blurRad="38100" dist="38100" dir="2700000" algn="tl">
                    <a:srgbClr val="000000">
                      <a:alpha val="43137"/>
                    </a:srgbClr>
                  </a:outerShdw>
                </a:effectLst>
                <a:latin typeface="Georgia"/>
                <a:ea typeface="Georgia"/>
                <a:cs typeface="Georgia"/>
              </a:rPr>
              <a:t>bill</a:t>
            </a:r>
            <a:r>
              <a:rPr lang="x-none" sz="4000" b="0" i="0" strike="noStrike" cap="none" spc="0" baseline="0" dirty="0">
                <a:solidFill>
                  <a:srgbClr val="CF202F"/>
                </a:solidFill>
                <a:effectLst>
                  <a:outerShdw blurRad="38100" dist="38100" dir="2700000" algn="tl">
                    <a:srgbClr val="000000">
                      <a:alpha val="43137"/>
                    </a:srgbClr>
                  </a:outerShdw>
                </a:effectLst>
                <a:latin typeface="Georgia"/>
                <a:ea typeface="Georgia"/>
                <a:cs typeface="Georgia"/>
              </a:rPr>
              <a:t>ón</a:t>
            </a:r>
          </a:p>
        </p:txBody>
      </p:sp>
      <p:sp>
        <p:nvSpPr>
          <p:cNvPr id="3" name="Text Placeholder 2"/>
          <p:cNvSpPr>
            <a:spLocks noGrp="1"/>
          </p:cNvSpPr>
          <p:nvPr>
            <p:ph type="body" sz="quarter" idx="12"/>
          </p:nvPr>
        </p:nvSpPr>
        <p:spPr>
          <a:xfrm>
            <a:off x="1472540" y="2004046"/>
            <a:ext cx="3318057" cy="2120914"/>
          </a:xfrm>
        </p:spPr>
        <p:txBody>
          <a:bodyPr>
            <a:normAutofit fontScale="55000" lnSpcReduction="20000"/>
          </a:bodyPr>
          <a:lstStyle/>
          <a:p>
            <a:r>
              <a:rPr lang="en-US"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Las </a:t>
            </a:r>
            <a:r>
              <a:rPr lang="x-none"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muertes, </a:t>
            </a:r>
            <a:r>
              <a:rPr lang="en-US"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las </a:t>
            </a:r>
            <a:r>
              <a:rPr lang="x-none"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lesiones y </a:t>
            </a:r>
            <a:r>
              <a:rPr lang="en-US"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los </a:t>
            </a:r>
            <a:r>
              <a:rPr lang="x-none"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daños a l</a:t>
            </a:r>
            <a:r>
              <a:rPr lang="en-US"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a</a:t>
            </a:r>
            <a:r>
              <a:rPr lang="x-none"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 propiedad derivados de incidentes con productos de consumo le cuestan a la nación más de un </a:t>
            </a:r>
            <a:r>
              <a:rPr lang="en-US"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billon </a:t>
            </a:r>
            <a:r>
              <a:rPr lang="x-none"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de dólares anuales.</a:t>
            </a:r>
            <a:r>
              <a:rPr lang="x-none" sz="3600" b="1" i="0" strike="noStrike" cap="none" spc="0" baseline="30000" dirty="0">
                <a:solidFill>
                  <a:srgbClr val="83D4EF"/>
                </a:solidFill>
                <a:effectLst>
                  <a:outerShdw blurRad="38100" dist="38100" dir="2700000" algn="tl">
                    <a:srgbClr val="000000">
                      <a:alpha val="43137"/>
                    </a:srgbClr>
                  </a:outerShdw>
                </a:effectLst>
                <a:latin typeface="Arial"/>
                <a:ea typeface="Arial"/>
                <a:cs typeface="Arial"/>
              </a:rPr>
              <a:t>1</a:t>
            </a:r>
            <a:r>
              <a:rPr lang="x-none"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 </a:t>
            </a:r>
          </a:p>
          <a:p>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a:xfrm>
            <a:off x="4790598" y="345440"/>
            <a:ext cx="5684362" cy="3312161"/>
          </a:xfrm>
        </p:spPr>
        <p:txBody>
          <a:bodyPr>
            <a:normAutofit fontScale="97500" lnSpcReduction="10000"/>
          </a:bodyPr>
          <a:lstStyle/>
          <a:p>
            <a:r>
              <a:rPr lang="x-none" sz="3000" b="0" i="0" strike="noStrike" cap="none" spc="0" baseline="0" dirty="0">
                <a:solidFill>
                  <a:srgbClr val="1D2757">
                    <a:alpha val="65098"/>
                  </a:srgbClr>
                </a:solidFill>
                <a:effectLst>
                  <a:outerShdw blurRad="38100" dist="38100" dir="2700000" algn="tl">
                    <a:srgbClr val="000000">
                      <a:alpha val="43137"/>
                    </a:srgbClr>
                  </a:outerShdw>
                </a:effectLst>
                <a:latin typeface="Arial"/>
                <a:ea typeface="Arial"/>
                <a:cs typeface="Arial"/>
              </a:rPr>
              <a:t>La CPSC es una agencia del gobierno federal de Estados Unidos encargada de proteger al público de los riesgos irrazonables de lesiones o muerte asociados al uso de productos de consumo bajo la jurisdicción de la agencia. </a:t>
            </a:r>
          </a:p>
        </p:txBody>
      </p:sp>
      <p:sp>
        <p:nvSpPr>
          <p:cNvPr id="5" name="Text Placeholder 3"/>
          <p:cNvSpPr txBox="1"/>
          <p:nvPr/>
        </p:nvSpPr>
        <p:spPr>
          <a:xfrm>
            <a:off x="213360" y="4514850"/>
            <a:ext cx="11684000" cy="2190750"/>
          </a:xfrm>
          <a:prstGeom prst="rect">
            <a:avLst/>
          </a:prstGeom>
        </p:spPr>
        <p:txBody>
          <a:bodyPr vert="horz" lIns="91440" tIns="45720" rIns="91440" bIns="45720" rtlCol="0">
            <a:noAutofit/>
          </a:bodyPr>
          <a:lstStyle>
            <a:lvl1pPr marL="0" indent="0" eaLnBrk="1" hangingPunct="1">
              <a:buClr>
                <a:schemeClr val="tx2"/>
              </a:buClr>
              <a:buFont typeface="Wingdings" panose="05000000000000000000" pitchFamily="2" charset="2"/>
              <a:buNone/>
              <a:defRPr sz="3000" b="0" i="0">
                <a:solidFill>
                  <a:srgbClr val="4C4C4C">
                    <a:alpha val="65000"/>
                  </a:srgbClr>
                </a:solidFill>
                <a:latin typeface="Arial" panose="020B0604020202020204" pitchFamily="34" charset="0"/>
                <a:ea typeface="+mn-ea"/>
                <a:cs typeface="Arial" panose="020B0604020202020204" pitchFamily="34" charset="0"/>
              </a:defRPr>
            </a:lvl1pPr>
            <a:lvl2pPr marL="457200" indent="0" eaLnBrk="1" hangingPunct="1">
              <a:buClr>
                <a:schemeClr val="tx2"/>
              </a:buClr>
              <a:buFont typeface="Wingdings" panose="05000000000000000000" pitchFamily="2" charset="2"/>
              <a:buNone/>
              <a:defRPr sz="2400" b="0" i="0">
                <a:solidFill>
                  <a:srgbClr val="4C4C4C">
                    <a:alpha val="65000"/>
                  </a:srgbClr>
                </a:solidFill>
                <a:latin typeface="Arial" panose="020B0604020202020204" pitchFamily="34" charset="0"/>
                <a:ea typeface="+mn-ea"/>
                <a:cs typeface="Arial" panose="020B0604020202020204" pitchFamily="34" charset="0"/>
              </a:defRPr>
            </a:lvl2pPr>
            <a:lvl3pPr marL="914400" indent="0" eaLnBrk="1" hangingPunct="1">
              <a:buClr>
                <a:schemeClr val="tx2"/>
              </a:buClr>
              <a:buFont typeface="Wingdings" panose="05000000000000000000" pitchFamily="2" charset="2"/>
              <a:buNone/>
              <a:defRPr sz="2000" b="0" i="0">
                <a:solidFill>
                  <a:srgbClr val="4C4C4C">
                    <a:alpha val="65000"/>
                  </a:srgbClr>
                </a:solidFill>
                <a:latin typeface="Arial" panose="020B0604020202020204" pitchFamily="34" charset="0"/>
                <a:ea typeface="+mn-ea"/>
                <a:cs typeface="Arial" panose="020B0604020202020204" pitchFamily="34" charset="0"/>
              </a:defRPr>
            </a:lvl3pPr>
            <a:lvl4pPr marL="1371600" indent="0" eaLnBrk="1" hangingPunct="1">
              <a:buClr>
                <a:schemeClr val="tx2"/>
              </a:buClr>
              <a:buFont typeface="Wingdings" panose="05000000000000000000" pitchFamily="2" charset="2"/>
              <a:buNone/>
              <a:defRPr sz="1600" b="0" i="0">
                <a:solidFill>
                  <a:srgbClr val="4C4C4C">
                    <a:alpha val="65000"/>
                  </a:srgbClr>
                </a:solidFill>
                <a:latin typeface="Arial" panose="020B0604020202020204" pitchFamily="34" charset="0"/>
                <a:ea typeface="+mn-ea"/>
                <a:cs typeface="Arial" panose="020B0604020202020204" pitchFamily="34" charset="0"/>
              </a:defRPr>
            </a:lvl4pPr>
            <a:lvl5pPr marL="1828800" indent="0" eaLnBrk="1" hangingPunct="1">
              <a:buClr>
                <a:schemeClr val="tx2"/>
              </a:buClr>
              <a:buFont typeface="Wingdings" panose="05000000000000000000" pitchFamily="2" charset="2"/>
              <a:buNone/>
              <a:defRPr sz="1200" b="0" i="0">
                <a:solidFill>
                  <a:srgbClr val="4C4C4C">
                    <a:alpha val="65000"/>
                  </a:srgbClr>
                </a:solidFill>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x-none" sz="2000" b="0" i="0" strike="noStrike" cap="none" spc="0" baseline="0" dirty="0">
                <a:solidFill>
                  <a:srgbClr val="FFFFFF">
                    <a:alpha val="65098"/>
                  </a:srgbClr>
                </a:solidFill>
                <a:effectLst>
                  <a:outerShdw blurRad="38100" dist="38100" dir="2700000" algn="tl">
                    <a:srgbClr val="000000">
                      <a:alpha val="43137"/>
                    </a:srgbClr>
                  </a:outerShdw>
                </a:effectLst>
                <a:latin typeface="Arial"/>
                <a:ea typeface="Arial"/>
                <a:cs typeface="Arial"/>
              </a:rPr>
              <a:t>La CPSC se dedica a proteger a los consumidores de los productos que </a:t>
            </a:r>
            <a:r>
              <a:rPr lang="es-ES" sz="2000" b="0" i="0" strike="noStrike" cap="none" spc="0" baseline="0" dirty="0">
                <a:solidFill>
                  <a:srgbClr val="FFFFFF">
                    <a:alpha val="65098"/>
                  </a:srgbClr>
                </a:solidFill>
                <a:effectLst>
                  <a:outerShdw blurRad="38100" dist="38100" dir="2700000" algn="tl">
                    <a:srgbClr val="000000">
                      <a:alpha val="43137"/>
                    </a:srgbClr>
                  </a:outerShdw>
                </a:effectLst>
                <a:latin typeface="Arial"/>
                <a:ea typeface="Arial"/>
                <a:cs typeface="Arial"/>
              </a:rPr>
              <a:t>presentan</a:t>
            </a:r>
            <a:r>
              <a:rPr lang="x-none" sz="2000" b="0" i="0" strike="noStrike" cap="none" spc="0" baseline="0" dirty="0">
                <a:solidFill>
                  <a:srgbClr val="FFFFFF">
                    <a:alpha val="65098"/>
                  </a:srgbClr>
                </a:solidFill>
                <a:effectLst>
                  <a:outerShdw blurRad="38100" dist="38100" dir="2700000" algn="tl">
                    <a:srgbClr val="000000">
                      <a:alpha val="43137"/>
                    </a:srgbClr>
                  </a:outerShdw>
                </a:effectLst>
                <a:latin typeface="Arial"/>
                <a:ea typeface="Arial"/>
                <a:cs typeface="Arial"/>
              </a:rPr>
              <a:t> un riesgo de incendio, eléctrico, químico, biológico o mecánico.   </a:t>
            </a:r>
          </a:p>
          <a:p>
            <a:endParaRPr lang="en-US" sz="2000" kern="0" dirty="0">
              <a:effectLst>
                <a:outerShdw blurRad="38100" dist="38100" dir="2700000" algn="tl">
                  <a:srgbClr val="000000">
                    <a:alpha val="43137"/>
                  </a:srgbClr>
                </a:outerShdw>
              </a:effectLst>
            </a:endParaRPr>
          </a:p>
          <a:p>
            <a:r>
              <a:rPr lang="x-none" sz="2000" b="0" i="0" strike="noStrike" cap="none" spc="0" baseline="0" dirty="0">
                <a:solidFill>
                  <a:srgbClr val="FFFFFF">
                    <a:alpha val="65098"/>
                  </a:srgbClr>
                </a:solidFill>
                <a:effectLst>
                  <a:outerShdw blurRad="38100" dist="38100" dir="2700000" algn="tl">
                    <a:srgbClr val="000000">
                      <a:alpha val="43137"/>
                    </a:srgbClr>
                  </a:outerShdw>
                </a:effectLst>
                <a:latin typeface="Arial"/>
                <a:ea typeface="Arial"/>
                <a:cs typeface="Arial"/>
              </a:rPr>
              <a:t>La labor de la CPSC para mejorar la seguridad de los más de 15</a:t>
            </a:r>
            <a:r>
              <a:rPr lang="en-US" sz="2000" b="0" i="0" strike="noStrike" cap="none" spc="0" baseline="0" dirty="0">
                <a:solidFill>
                  <a:srgbClr val="FFFFFF">
                    <a:alpha val="65098"/>
                  </a:srgbClr>
                </a:solidFill>
                <a:effectLst>
                  <a:outerShdw blurRad="38100" dist="38100" dir="2700000" algn="tl">
                    <a:srgbClr val="000000">
                      <a:alpha val="43137"/>
                    </a:srgbClr>
                  </a:outerShdw>
                </a:effectLst>
                <a:latin typeface="Arial"/>
                <a:ea typeface="Arial"/>
                <a:cs typeface="Arial"/>
              </a:rPr>
              <a:t>.</a:t>
            </a:r>
            <a:r>
              <a:rPr lang="x-none" sz="2000" b="0" i="0" strike="noStrike" cap="none" spc="0" baseline="0" dirty="0">
                <a:solidFill>
                  <a:srgbClr val="FFFFFF">
                    <a:alpha val="65098"/>
                  </a:srgbClr>
                </a:solidFill>
                <a:effectLst>
                  <a:outerShdw blurRad="38100" dist="38100" dir="2700000" algn="tl">
                    <a:srgbClr val="000000">
                      <a:alpha val="43137"/>
                    </a:srgbClr>
                  </a:outerShdw>
                </a:effectLst>
                <a:latin typeface="Arial"/>
                <a:ea typeface="Arial"/>
                <a:cs typeface="Arial"/>
              </a:rPr>
              <a:t>000 tipos de productos de consumo que se encuentran en su jurisdicción -como juguetes, cunas, herramientas eléctricas, encendedores, textiles y productos químicos para el hogar- ha contribuido a reducir la tasa de muertes y lesiones relacionadas con los productos de consumo en los últimos 40 años.</a:t>
            </a:r>
          </a:p>
        </p:txBody>
      </p:sp>
      <p:cxnSp>
        <p:nvCxnSpPr>
          <p:cNvPr id="6" name="Straight Connector 5"/>
          <p:cNvCxnSpPr/>
          <p:nvPr/>
        </p:nvCxnSpPr>
        <p:spPr>
          <a:xfrm>
            <a:off x="350438" y="5247530"/>
            <a:ext cx="11475802" cy="0"/>
          </a:xfrm>
          <a:prstGeom prst="line">
            <a:avLst/>
          </a:prstGeom>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8938092" y="3929219"/>
            <a:ext cx="2864171" cy="217387"/>
          </a:xfrm>
          <a:prstGeom prst="rect">
            <a:avLst/>
          </a:prstGeom>
          <a:noFill/>
        </p:spPr>
        <p:txBody>
          <a:bodyPr wrap="square" rtlCol="0">
            <a:spAutoFit/>
          </a:bodyPr>
          <a:lstStyle/>
          <a:p>
            <a:pPr defTabSz="685800"/>
            <a:r>
              <a:rPr lang="x-none" sz="825" b="0" i="0" strike="noStrike" cap="none" spc="0" baseline="30000" dirty="0">
                <a:solidFill>
                  <a:srgbClr val="000000"/>
                </a:solidFill>
                <a:effectLst/>
                <a:latin typeface="Calibri"/>
                <a:ea typeface="Calibri"/>
                <a:cs typeface="Calibri"/>
              </a:rPr>
              <a:t>1</a:t>
            </a:r>
            <a:r>
              <a:rPr lang="x-none" sz="825" b="0" i="0" strike="noStrike" cap="none" spc="0" baseline="0" dirty="0">
                <a:solidFill>
                  <a:srgbClr val="000000"/>
                </a:solidFill>
                <a:effectLst/>
                <a:latin typeface="Calibri"/>
                <a:ea typeface="Calibri"/>
                <a:cs typeface="Calibri"/>
              </a:rPr>
              <a:t>  https://www.cpsc.gov/s3fs-public/FY2019PBR.pdf</a:t>
            </a:r>
          </a:p>
        </p:txBody>
      </p:sp>
    </p:spTree>
    <p:extLst>
      <p:ext uri="{BB962C8B-B14F-4D97-AF65-F5344CB8AC3E}">
        <p14:creationId xmlns:p14="http://schemas.microsoft.com/office/powerpoint/2010/main" val="1384418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62" y="305751"/>
            <a:ext cx="11465169" cy="947859"/>
          </a:xfrm>
        </p:spPr>
        <p:txBody>
          <a:bodyPr>
            <a:normAutofit/>
          </a:bodyPr>
          <a:lstStyle/>
          <a:p>
            <a:pPr algn="l"/>
            <a:r>
              <a:rPr lang="x-none" sz="3600" b="1" i="0" strike="noStrike" cap="none" spc="0" baseline="0" dirty="0">
                <a:solidFill>
                  <a:srgbClr val="2E74B5"/>
                </a:solidFill>
                <a:effectLst/>
                <a:latin typeface="Calibri Light"/>
                <a:ea typeface="Calibri Light"/>
                <a:cs typeface="Calibri Light"/>
              </a:rPr>
              <a:t>Etiquetas de rastreo</a:t>
            </a:r>
          </a:p>
        </p:txBody>
      </p:sp>
      <p:sp>
        <p:nvSpPr>
          <p:cNvPr id="3" name="Content Placeholder 2"/>
          <p:cNvSpPr>
            <a:spLocks noGrp="1"/>
          </p:cNvSpPr>
          <p:nvPr>
            <p:ph idx="1"/>
          </p:nvPr>
        </p:nvSpPr>
        <p:spPr>
          <a:xfrm>
            <a:off x="382649" y="1059544"/>
            <a:ext cx="6956302" cy="4692040"/>
          </a:xfrm>
        </p:spPr>
        <p:txBody>
          <a:bodyPr>
            <a:noAutofit/>
          </a:bodyPr>
          <a:lstStyle/>
          <a:p>
            <a:r>
              <a:rPr lang="x-none" sz="2400" b="0" i="0" strike="noStrike" cap="none" spc="0" baseline="0" dirty="0">
                <a:solidFill>
                  <a:srgbClr val="4C4C4C"/>
                </a:solidFill>
                <a:effectLst/>
                <a:latin typeface="Arial"/>
                <a:ea typeface="Arial"/>
                <a:cs typeface="Arial"/>
              </a:rPr>
              <a:t>En el caso de los productos principalmente diseñados para y destinados a niños de 12 años de edad o menos, se debe colocar una marca distintiva permanente (etiqueta de rastreo) que debe:</a:t>
            </a:r>
          </a:p>
          <a:p>
            <a:endParaRPr lang="en-US" sz="1600" dirty="0">
              <a:solidFill>
                <a:srgbClr val="4C4C4C"/>
              </a:solidFill>
            </a:endParaRPr>
          </a:p>
          <a:p>
            <a:pPr marL="342900"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Estar pegada al producto y a su </a:t>
            </a:r>
            <a:r>
              <a:rPr lang="es-ES" sz="2400" b="0" i="0" strike="noStrike" cap="none" spc="0" baseline="0" dirty="0">
                <a:solidFill>
                  <a:srgbClr val="4C4C4C"/>
                </a:solidFill>
                <a:effectLst/>
                <a:latin typeface="Arial"/>
                <a:ea typeface="Arial"/>
                <a:cs typeface="Arial"/>
              </a:rPr>
              <a:t>empaque</a:t>
            </a:r>
            <a:r>
              <a:rPr lang="x-none" sz="2400" b="0" i="0" strike="noStrike" cap="none" spc="0" baseline="0" dirty="0">
                <a:solidFill>
                  <a:srgbClr val="4C4C4C"/>
                </a:solidFill>
                <a:effectLst/>
                <a:latin typeface="Arial"/>
                <a:ea typeface="Arial"/>
                <a:cs typeface="Arial"/>
              </a:rPr>
              <a:t>, de forma visible y legible. </a:t>
            </a:r>
          </a:p>
          <a:p>
            <a:endParaRPr lang="en-US" sz="1600" dirty="0">
              <a:solidFill>
                <a:srgbClr val="4C4C4C"/>
              </a:solidFill>
            </a:endParaRPr>
          </a:p>
          <a:p>
            <a:pPr marL="342900"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Proporcionar cierta información identificable:</a:t>
            </a:r>
          </a:p>
          <a:p>
            <a:pPr marL="742950" lvl="1" indent="-285750">
              <a:buFont typeface="Wingdings" panose="05000000000000000000" pitchFamily="2" charset="2"/>
              <a:buChar char="Ø"/>
            </a:pPr>
            <a:r>
              <a:rPr lang="x-none" sz="1800" b="0" i="0" strike="noStrike" cap="none" spc="0" baseline="0" dirty="0">
                <a:solidFill>
                  <a:srgbClr val="1A2857"/>
                </a:solidFill>
                <a:effectLst/>
                <a:latin typeface="Arial"/>
                <a:ea typeface="Arial"/>
                <a:cs typeface="Arial"/>
              </a:rPr>
              <a:t>El nombre del fabricante o del etiquetador privado;</a:t>
            </a:r>
          </a:p>
          <a:p>
            <a:pPr marL="742950" lvl="1" indent="-285750">
              <a:buFont typeface="Wingdings" panose="05000000000000000000" pitchFamily="2" charset="2"/>
              <a:buChar char="Ø"/>
            </a:pPr>
            <a:r>
              <a:rPr lang="en-US" sz="1800" b="0" i="0" strike="noStrike" cap="none" spc="0" baseline="0" dirty="0">
                <a:solidFill>
                  <a:srgbClr val="1A2857"/>
                </a:solidFill>
                <a:effectLst/>
                <a:latin typeface="Arial"/>
                <a:ea typeface="Arial"/>
                <a:cs typeface="Arial"/>
              </a:rPr>
              <a:t>El lugar </a:t>
            </a:r>
            <a:r>
              <a:rPr lang="x-none" sz="1800" b="0" i="0" strike="noStrike" cap="none" spc="0" baseline="0" dirty="0">
                <a:solidFill>
                  <a:srgbClr val="1A2857"/>
                </a:solidFill>
                <a:effectLst/>
                <a:latin typeface="Arial"/>
                <a:ea typeface="Arial"/>
                <a:cs typeface="Arial"/>
              </a:rPr>
              <a:t>y </a:t>
            </a:r>
            <a:r>
              <a:rPr lang="en-US" sz="1800" b="0" i="0" strike="noStrike" cap="none" spc="0" baseline="0" dirty="0">
                <a:solidFill>
                  <a:srgbClr val="1A2857"/>
                </a:solidFill>
                <a:effectLst/>
                <a:latin typeface="Arial"/>
                <a:ea typeface="Arial"/>
                <a:cs typeface="Arial"/>
              </a:rPr>
              <a:t>la </a:t>
            </a:r>
            <a:r>
              <a:rPr lang="x-none" sz="1800" b="0" i="0" strike="noStrike" cap="none" spc="0" baseline="0" dirty="0">
                <a:solidFill>
                  <a:srgbClr val="1A2857"/>
                </a:solidFill>
                <a:effectLst/>
                <a:latin typeface="Arial"/>
                <a:ea typeface="Arial"/>
                <a:cs typeface="Arial"/>
              </a:rPr>
              <a:t>fecha de </a:t>
            </a:r>
            <a:r>
              <a:rPr lang="es-ES" sz="1800" b="0" i="0" strike="noStrike" cap="none" spc="0" baseline="0" dirty="0">
                <a:solidFill>
                  <a:srgbClr val="1A2857"/>
                </a:solidFill>
                <a:effectLst/>
                <a:latin typeface="Arial"/>
                <a:ea typeface="Arial"/>
                <a:cs typeface="Arial"/>
              </a:rPr>
              <a:t>fabricación</a:t>
            </a:r>
            <a:r>
              <a:rPr lang="x-none" sz="1800" b="0" i="0" strike="noStrike" cap="none" spc="0" baseline="0" dirty="0">
                <a:solidFill>
                  <a:srgbClr val="1A2857"/>
                </a:solidFill>
                <a:effectLst/>
                <a:latin typeface="Arial"/>
                <a:ea typeface="Arial"/>
                <a:cs typeface="Arial"/>
              </a:rPr>
              <a:t>;</a:t>
            </a:r>
          </a:p>
          <a:p>
            <a:pPr marL="742950" lvl="1" indent="-285750">
              <a:buFont typeface="Wingdings" panose="05000000000000000000" pitchFamily="2" charset="2"/>
              <a:buChar char="Ø"/>
            </a:pPr>
            <a:r>
              <a:rPr lang="x-none" sz="1800" b="0" i="0" strike="noStrike" cap="none" spc="0" baseline="0" dirty="0">
                <a:solidFill>
                  <a:srgbClr val="1A2857"/>
                </a:solidFill>
                <a:effectLst/>
                <a:latin typeface="Arial"/>
                <a:ea typeface="Arial"/>
                <a:cs typeface="Arial"/>
              </a:rPr>
              <a:t>Información detallada sobre el proceso de </a:t>
            </a:r>
            <a:r>
              <a:rPr lang="es-ES" sz="1800" b="0" i="0" strike="noStrike" cap="none" spc="0" baseline="0" dirty="0">
                <a:solidFill>
                  <a:srgbClr val="1A2857"/>
                </a:solidFill>
                <a:effectLst/>
                <a:latin typeface="Arial"/>
                <a:ea typeface="Arial"/>
                <a:cs typeface="Arial"/>
              </a:rPr>
              <a:t>fabricación</a:t>
            </a:r>
            <a:r>
              <a:rPr lang="es-ES" sz="1800" b="0" i="0" strike="noStrike" cap="none" spc="0" dirty="0">
                <a:solidFill>
                  <a:srgbClr val="1A2857"/>
                </a:solidFill>
                <a:effectLst/>
                <a:latin typeface="Arial"/>
                <a:ea typeface="Arial"/>
                <a:cs typeface="Arial"/>
              </a:rPr>
              <a:t> </a:t>
            </a:r>
            <a:r>
              <a:rPr lang="x-none" sz="1800" b="0" i="0" strike="noStrike" cap="none" spc="0" baseline="0" dirty="0">
                <a:solidFill>
                  <a:srgbClr val="1A2857"/>
                </a:solidFill>
                <a:effectLst/>
                <a:latin typeface="Arial"/>
                <a:ea typeface="Arial"/>
                <a:cs typeface="Arial"/>
              </a:rPr>
              <a:t>(por ej., el número del lote, tirada o modelo), u otras características de identificación; y</a:t>
            </a:r>
          </a:p>
          <a:p>
            <a:pPr marL="742950" lvl="1" indent="-285750">
              <a:buFont typeface="Wingdings" panose="05000000000000000000" pitchFamily="2" charset="2"/>
              <a:buChar char="Ø"/>
            </a:pPr>
            <a:r>
              <a:rPr lang="x-none" sz="1800" b="0" i="0" strike="noStrike" cap="none" spc="0" baseline="0" dirty="0">
                <a:solidFill>
                  <a:srgbClr val="1A2857"/>
                </a:solidFill>
                <a:effectLst/>
                <a:latin typeface="Arial"/>
                <a:ea typeface="Arial"/>
                <a:cs typeface="Arial"/>
              </a:rPr>
              <a:t>Cualquier otra información que </a:t>
            </a:r>
            <a:r>
              <a:rPr lang="en-US" sz="1800" b="0" i="0" strike="noStrike" cap="none" spc="0" baseline="0" dirty="0">
                <a:solidFill>
                  <a:srgbClr val="1A2857"/>
                </a:solidFill>
                <a:effectLst/>
                <a:latin typeface="Arial"/>
                <a:ea typeface="Arial"/>
                <a:cs typeface="Arial"/>
              </a:rPr>
              <a:t>permita establecer</a:t>
            </a:r>
            <a:r>
              <a:rPr lang="x-none" sz="1800" b="0" i="0" strike="noStrike" cap="none" spc="0" baseline="0" dirty="0">
                <a:solidFill>
                  <a:srgbClr val="1A2857"/>
                </a:solidFill>
                <a:effectLst/>
                <a:latin typeface="Arial"/>
                <a:ea typeface="Arial"/>
                <a:cs typeface="Arial"/>
              </a:rPr>
              <a:t> </a:t>
            </a:r>
            <a:r>
              <a:rPr lang="es-ES" sz="1800" b="0" i="0" strike="noStrike" cap="none" spc="0" baseline="0" dirty="0">
                <a:solidFill>
                  <a:srgbClr val="1A2857"/>
                </a:solidFill>
                <a:effectLst/>
                <a:latin typeface="Arial"/>
                <a:ea typeface="Arial"/>
                <a:cs typeface="Arial"/>
              </a:rPr>
              <a:t>el origen</a:t>
            </a:r>
            <a:r>
              <a:rPr lang="es-ES" sz="1800" b="0" i="0" strike="noStrike" cap="none" spc="0" dirty="0">
                <a:solidFill>
                  <a:srgbClr val="1A2857"/>
                </a:solidFill>
                <a:effectLst/>
                <a:latin typeface="Arial"/>
                <a:ea typeface="Arial"/>
                <a:cs typeface="Arial"/>
              </a:rPr>
              <a:t> </a:t>
            </a:r>
            <a:r>
              <a:rPr lang="x-none" sz="1800" b="0" i="0" strike="noStrike" cap="none" spc="0" baseline="0" dirty="0">
                <a:solidFill>
                  <a:srgbClr val="1A2857"/>
                </a:solidFill>
                <a:effectLst/>
                <a:latin typeface="Arial"/>
                <a:ea typeface="Arial"/>
                <a:cs typeface="Arial"/>
              </a:rPr>
              <a:t>específic</a:t>
            </a:r>
            <a:r>
              <a:rPr lang="en-US" sz="1800" b="0" i="0" strike="noStrike" cap="none" spc="0" baseline="0" dirty="0">
                <a:solidFill>
                  <a:srgbClr val="1A2857"/>
                </a:solidFill>
                <a:effectLst/>
                <a:latin typeface="Arial"/>
                <a:ea typeface="Arial"/>
                <a:cs typeface="Arial"/>
              </a:rPr>
              <a:t>o</a:t>
            </a:r>
            <a:r>
              <a:rPr lang="x-none" sz="1800" b="0" i="0" strike="noStrike" cap="none" spc="0" baseline="0" dirty="0">
                <a:solidFill>
                  <a:srgbClr val="1A2857"/>
                </a:solidFill>
                <a:effectLst/>
                <a:latin typeface="Arial"/>
                <a:ea typeface="Arial"/>
                <a:cs typeface="Arial"/>
              </a:rPr>
              <a:t> del producto.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42817" y="1616706"/>
            <a:ext cx="3691092" cy="38157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968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dirty="0">
                <a:solidFill>
                  <a:srgbClr val="2E74B5"/>
                </a:solidFill>
                <a:effectLst/>
                <a:latin typeface="Calibri Light"/>
                <a:ea typeface="Calibri Light"/>
                <a:cs typeface="Calibri Light"/>
              </a:rPr>
              <a:t>P</a:t>
            </a:r>
            <a:r>
              <a:rPr lang="en-US" sz="3600" b="1" i="0" strike="noStrike" cap="none" spc="0" baseline="0" dirty="0">
                <a:solidFill>
                  <a:srgbClr val="2E74B5"/>
                </a:solidFill>
                <a:effectLst/>
                <a:latin typeface="Calibri Light"/>
                <a:ea typeface="Calibri Light"/>
                <a:cs typeface="Calibri Light"/>
              </a:rPr>
              <a:t>iezas</a:t>
            </a:r>
            <a:r>
              <a:rPr lang="x-none" sz="3600" b="1" i="0" strike="noStrike" cap="none" spc="0" baseline="0" dirty="0">
                <a:solidFill>
                  <a:srgbClr val="2E74B5"/>
                </a:solidFill>
                <a:effectLst/>
                <a:latin typeface="Calibri Light"/>
                <a:ea typeface="Calibri Light"/>
                <a:cs typeface="Calibri Light"/>
              </a:rPr>
              <a:t> pequeñas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s-419" sz="3000" b="0" i="0" strike="noStrike" cap="none" spc="0" baseline="0" dirty="0">
                <a:solidFill>
                  <a:srgbClr val="4C4C4C"/>
                </a:solidFill>
                <a:effectLst/>
                <a:latin typeface="Arial"/>
                <a:ea typeface="Arial"/>
                <a:cs typeface="Arial"/>
              </a:rPr>
              <a:t>Destinada a</a:t>
            </a:r>
            <a:r>
              <a:rPr lang="x-none" sz="3000" b="0" i="0" strike="noStrike" cap="none" spc="0" baseline="0" dirty="0">
                <a:solidFill>
                  <a:srgbClr val="4C4C4C"/>
                </a:solidFill>
                <a:effectLst/>
                <a:latin typeface="Arial"/>
                <a:ea typeface="Arial"/>
                <a:cs typeface="Arial"/>
              </a:rPr>
              <a:t> prevenir las muertes y lesiones de los niños por atragantamiento</a:t>
            </a:r>
          </a:p>
          <a:p>
            <a:endParaRPr lang="en-US" sz="2400" dirty="0">
              <a:solidFill>
                <a:srgbClr val="4C4C4C"/>
              </a:solidFill>
            </a:endParaRPr>
          </a:p>
          <a:p>
            <a:pPr marL="457200" indent="-457200">
              <a:buFont typeface="Arial" panose="020B0604020202020204" pitchFamily="34" charset="0"/>
              <a:buChar char="•"/>
            </a:pPr>
            <a:r>
              <a:rPr lang="es-419" sz="3000" b="0" i="0" strike="noStrike" cap="none" spc="0" baseline="0" dirty="0">
                <a:solidFill>
                  <a:srgbClr val="4C4C4C"/>
                </a:solidFill>
                <a:effectLst/>
                <a:latin typeface="Arial"/>
                <a:ea typeface="Arial"/>
                <a:cs typeface="Arial"/>
              </a:rPr>
              <a:t>Productos concebidos para</a:t>
            </a:r>
            <a:r>
              <a:rPr lang="x-none" sz="3000" b="0" i="0" strike="noStrike" cap="none" spc="0" baseline="0" dirty="0">
                <a:solidFill>
                  <a:srgbClr val="4C4C4C"/>
                </a:solidFill>
                <a:effectLst/>
                <a:latin typeface="Arial"/>
                <a:ea typeface="Arial"/>
                <a:cs typeface="Arial"/>
              </a:rPr>
              <a:t> niños menores de 3 años</a:t>
            </a:r>
          </a:p>
          <a:p>
            <a:endParaRPr lang="en-US" sz="2400" dirty="0">
              <a:solidFill>
                <a:srgbClr val="4C4C4C"/>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Ropa y accesorios infantiles</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Las telas y los botones están exentos de los reglamentos de piezas pequeñas y de los requ</a:t>
            </a:r>
            <a:r>
              <a:rPr lang="en-US" sz="2400" b="0" i="0" strike="noStrike" cap="none" spc="0" baseline="0" dirty="0">
                <a:solidFill>
                  <a:srgbClr val="1A2857"/>
                </a:solidFill>
                <a:effectLst/>
                <a:latin typeface="Arial"/>
                <a:ea typeface="Arial"/>
                <a:cs typeface="Arial"/>
              </a:rPr>
              <a:t>erimientos</a:t>
            </a:r>
            <a:r>
              <a:rPr lang="x-none" sz="2400" b="0" i="0" strike="noStrike" cap="none" spc="0" baseline="0" dirty="0">
                <a:solidFill>
                  <a:srgbClr val="1A2857"/>
                </a:solidFill>
                <a:effectLst/>
                <a:latin typeface="Arial"/>
                <a:ea typeface="Arial"/>
                <a:cs typeface="Arial"/>
              </a:rPr>
              <a:t> de prueba</a:t>
            </a:r>
            <a:r>
              <a:rPr lang="en-US" sz="2400" b="0" i="0" strike="noStrike" cap="none" spc="0" baseline="0" dirty="0">
                <a:solidFill>
                  <a:srgbClr val="1A2857"/>
                </a:solidFill>
                <a:effectLst/>
                <a:latin typeface="Arial"/>
                <a:ea typeface="Arial"/>
                <a:cs typeface="Arial"/>
              </a:rPr>
              <a:t>.</a:t>
            </a:r>
            <a:endParaRPr lang="x-none" sz="2400" b="0" i="0" strike="noStrike" cap="none" spc="0" baseline="0" dirty="0">
              <a:solidFill>
                <a:srgbClr val="1A2857"/>
              </a:solidFill>
              <a:effectLst/>
              <a:latin typeface="Arial"/>
              <a:ea typeface="Arial"/>
              <a:cs typeface="Arial"/>
            </a:endParaRP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 1501.3(d)</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Si los botones no son seguros debido a una construcción deficiente, pueden </a:t>
            </a:r>
            <a:r>
              <a:rPr lang="es-ES" sz="2000" b="0" i="0" strike="noStrike" cap="none" spc="0" baseline="0" dirty="0">
                <a:solidFill>
                  <a:srgbClr val="1A2857"/>
                </a:solidFill>
                <a:effectLst/>
                <a:latin typeface="Arial"/>
                <a:ea typeface="Arial"/>
                <a:cs typeface="Arial"/>
              </a:rPr>
              <a:t>presentar</a:t>
            </a:r>
            <a:r>
              <a:rPr lang="x-none" sz="2000" b="0" i="0" strike="noStrike" cap="none" spc="0" baseline="0" dirty="0">
                <a:solidFill>
                  <a:srgbClr val="1A2857"/>
                </a:solidFill>
                <a:effectLst/>
                <a:latin typeface="Arial"/>
                <a:ea typeface="Arial"/>
                <a:cs typeface="Arial"/>
              </a:rPr>
              <a:t> un riesgo sustancial </a:t>
            </a:r>
            <a:r>
              <a:rPr lang="en-US" sz="2000" b="0" i="0" strike="noStrike" cap="none" spc="0" baseline="0" dirty="0">
                <a:solidFill>
                  <a:srgbClr val="1A2857"/>
                </a:solidFill>
                <a:effectLst/>
                <a:latin typeface="Arial"/>
                <a:ea typeface="Arial"/>
                <a:cs typeface="Arial"/>
              </a:rPr>
              <a:t>d</a:t>
            </a:r>
            <a:r>
              <a:rPr lang="x-none" sz="2000" b="0" i="0" strike="noStrike" cap="none" spc="0" baseline="0" dirty="0">
                <a:solidFill>
                  <a:srgbClr val="1A2857"/>
                </a:solidFill>
                <a:effectLst/>
                <a:latin typeface="Arial"/>
                <a:ea typeface="Arial"/>
                <a:cs typeface="Arial"/>
              </a:rPr>
              <a:t>el producto y </a:t>
            </a:r>
            <a:r>
              <a:rPr lang="en-US" sz="2000" b="0" i="0" strike="noStrike" cap="none" spc="0" baseline="0" dirty="0">
                <a:solidFill>
                  <a:srgbClr val="1A2857"/>
                </a:solidFill>
                <a:effectLst/>
                <a:latin typeface="Arial"/>
                <a:ea typeface="Arial"/>
                <a:cs typeface="Arial"/>
              </a:rPr>
              <a:t>se debe </a:t>
            </a:r>
            <a:r>
              <a:rPr lang="x-none" sz="2000" b="0" i="0" strike="noStrike" cap="none" spc="0" baseline="0" dirty="0">
                <a:solidFill>
                  <a:srgbClr val="1A2857"/>
                </a:solidFill>
                <a:effectLst/>
                <a:latin typeface="Arial"/>
                <a:ea typeface="Arial"/>
                <a:cs typeface="Arial"/>
              </a:rPr>
              <a:t>comunica</a:t>
            </a:r>
            <a:r>
              <a:rPr lang="en-US" sz="2000" b="0" i="0" strike="noStrike" cap="none" spc="0" baseline="0" dirty="0">
                <a:solidFill>
                  <a:srgbClr val="1A2857"/>
                </a:solidFill>
                <a:effectLst/>
                <a:latin typeface="Arial"/>
                <a:ea typeface="Arial"/>
                <a:cs typeface="Arial"/>
              </a:rPr>
              <a:t>r</a:t>
            </a:r>
            <a:r>
              <a:rPr lang="x-none" sz="2000" b="0" i="0" strike="noStrike" cap="none" spc="0" baseline="0" dirty="0">
                <a:solidFill>
                  <a:srgbClr val="1A2857"/>
                </a:solidFill>
                <a:effectLst/>
                <a:latin typeface="Arial"/>
                <a:ea typeface="Arial"/>
                <a:cs typeface="Arial"/>
              </a:rPr>
              <a:t> a la CPSC</a:t>
            </a:r>
            <a:r>
              <a:rPr lang="en-US" sz="2000" b="0" i="0" strike="noStrike" cap="none" spc="0" baseline="0" dirty="0">
                <a:solidFill>
                  <a:srgbClr val="1A2857"/>
                </a:solidFill>
                <a:effectLst/>
                <a:latin typeface="Arial"/>
                <a:ea typeface="Arial"/>
                <a:cs typeface="Arial"/>
              </a:rPr>
              <a:t>.</a:t>
            </a:r>
            <a:endParaRPr lang="x-none" sz="2000" b="0" i="0" strike="noStrike" cap="none" spc="0" baseline="0" dirty="0">
              <a:solidFill>
                <a:srgbClr val="1A2857"/>
              </a:solidFill>
              <a:effectLst/>
              <a:latin typeface="Arial"/>
              <a:ea typeface="Arial"/>
              <a:cs typeface="Arial"/>
            </a:endParaRPr>
          </a:p>
          <a:p>
            <a:endParaRPr lang="en-US" dirty="0"/>
          </a:p>
          <a:p>
            <a:endParaRPr lang="en-US" dirty="0"/>
          </a:p>
        </p:txBody>
      </p:sp>
    </p:spTree>
    <p:extLst>
      <p:ext uri="{BB962C8B-B14F-4D97-AF65-F5344CB8AC3E}">
        <p14:creationId xmlns:p14="http://schemas.microsoft.com/office/powerpoint/2010/main" val="1116273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Piezas pequeñas</a:t>
            </a:r>
          </a:p>
        </p:txBody>
      </p:sp>
      <p:sp>
        <p:nvSpPr>
          <p:cNvPr id="3" name="Content Placeholder 2"/>
          <p:cNvSpPr>
            <a:spLocks noGrp="1"/>
          </p:cNvSpPr>
          <p:nvPr>
            <p:ph idx="1"/>
          </p:nvPr>
        </p:nvSpPr>
        <p:spPr/>
        <p:txBody>
          <a:bodyPr>
            <a:normAutofit/>
          </a:bodyPr>
          <a:lstStyle/>
          <a:p>
            <a:endParaRPr lang="en-US" dirty="0"/>
          </a:p>
          <a:p>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49709" y="1251496"/>
            <a:ext cx="716518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76401" y="5191190"/>
            <a:ext cx="8511805"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7DEF8849-D0A3-489F-A587-E9678088E1B3}"/>
              </a:ext>
            </a:extLst>
          </p:cNvPr>
          <p:cNvSpPr txBox="1"/>
          <p:nvPr/>
        </p:nvSpPr>
        <p:spPr>
          <a:xfrm>
            <a:off x="1676401" y="5339124"/>
            <a:ext cx="8511805" cy="923330"/>
          </a:xfrm>
          <a:prstGeom prst="rect">
            <a:avLst/>
          </a:prstGeom>
          <a:solidFill>
            <a:schemeClr val="bg2"/>
          </a:solidFill>
          <a:ln>
            <a:noFill/>
          </a:ln>
        </p:spPr>
        <p:txBody>
          <a:bodyPr wrap="square" rtlCol="0">
            <a:spAutoFit/>
          </a:bodyPr>
          <a:lstStyle/>
          <a:p>
            <a:r>
              <a:rPr lang="es-ES" b="1" dirty="0">
                <a:solidFill>
                  <a:schemeClr val="tx2">
                    <a:lumMod val="50000"/>
                  </a:schemeClr>
                </a:solidFill>
              </a:rPr>
              <a:t>Peligro:</a:t>
            </a:r>
          </a:p>
          <a:p>
            <a:r>
              <a:rPr lang="es-ES" dirty="0">
                <a:solidFill>
                  <a:schemeClr val="tx2">
                    <a:lumMod val="50000"/>
                  </a:schemeClr>
                </a:solidFill>
              </a:rPr>
              <a:t>Los broches de las prendas de una sola pieza pueden desprenderse, lo que supone un riesgo de asfixia para los niños pequeños.</a:t>
            </a:r>
            <a:endParaRPr lang="es-419" dirty="0">
              <a:solidFill>
                <a:schemeClr val="tx2">
                  <a:lumMod val="50000"/>
                </a:schemeClr>
              </a:solidFill>
            </a:endParaRPr>
          </a:p>
        </p:txBody>
      </p:sp>
    </p:spTree>
    <p:extLst>
      <p:ext uri="{BB962C8B-B14F-4D97-AF65-F5344CB8AC3E}">
        <p14:creationId xmlns:p14="http://schemas.microsoft.com/office/powerpoint/2010/main" val="3702828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317812" y="2746830"/>
            <a:ext cx="9412941" cy="1475546"/>
          </a:xfrm>
        </p:spPr>
        <p:txBody>
          <a:bodyPr>
            <a:noAutofit/>
          </a:bodyPr>
          <a:lstStyle/>
          <a:p>
            <a:pPr lvl="0" algn="l">
              <a:buClr>
                <a:srgbClr val="1D2757"/>
              </a:buClr>
            </a:pPr>
            <a:r>
              <a:rPr lang="es-ES" sz="2400" dirty="0">
                <a:solidFill>
                  <a:srgbClr val="CF202F"/>
                </a:solidFill>
                <a:latin typeface="Georgia" panose="02040502050405020303" pitchFamily="18" charset="0"/>
              </a:rPr>
              <a:t>Ropa de dormir para niños</a:t>
            </a:r>
          </a:p>
          <a:p>
            <a:pPr lvl="0" algn="l">
              <a:buClr>
                <a:srgbClr val="1D2757"/>
              </a:buClr>
            </a:pPr>
            <a:r>
              <a:rPr lang="es-ES" sz="3200" b="1" dirty="0">
                <a:solidFill>
                  <a:srgbClr val="1A2857"/>
                </a:solidFill>
                <a:latin typeface="Arial" panose="020B0604020202020204" pitchFamily="34" charset="0"/>
              </a:rPr>
              <a:t>Resumen de los requerimientos de la CPSC en materia de ropa de dormir para niños</a:t>
            </a:r>
            <a:endParaRPr lang="en-US" sz="3200" b="1" dirty="0">
              <a:solidFill>
                <a:srgbClr val="1A2857"/>
              </a:solidFill>
              <a:latin typeface="Arial" panose="020B0604020202020204" pitchFamily="34" charset="0"/>
            </a:endParaRPr>
          </a:p>
        </p:txBody>
      </p:sp>
    </p:spTree>
    <p:extLst>
      <p:ext uri="{BB962C8B-B14F-4D97-AF65-F5344CB8AC3E}">
        <p14:creationId xmlns:p14="http://schemas.microsoft.com/office/powerpoint/2010/main" val="41695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solidFill>
                <a:schemeClr val="bg1">
                  <a:lumMod val="50000"/>
                </a:schemeClr>
              </a:solidFill>
            </a:endParaRPr>
          </a:p>
        </p:txBody>
      </p:sp>
      <p:sp>
        <p:nvSpPr>
          <p:cNvPr id="3" name="Content Placeholder 2"/>
          <p:cNvSpPr>
            <a:spLocks noGrp="1"/>
          </p:cNvSpPr>
          <p:nvPr>
            <p:ph idx="1"/>
          </p:nvPr>
        </p:nvSpPr>
        <p:spPr>
          <a:xfrm>
            <a:off x="406398" y="1343181"/>
            <a:ext cx="11465169" cy="4692040"/>
          </a:xfrm>
        </p:spPr>
        <p:txBody>
          <a:bodyPr>
            <a:normAutofit fontScale="92500" lnSpcReduction="10000"/>
          </a:bodyPr>
          <a:lstStyle/>
          <a:p>
            <a:pPr marL="342900" lvl="0" indent="-342900" algn="l" rtl="0">
              <a:spcBef>
                <a:spcPct val="20000"/>
              </a:spcBef>
              <a:buClrTx/>
              <a:buFont typeface="Arial" panose="020B0604020202020204" pitchFamily="34" charset="0"/>
              <a:buChar char="•"/>
            </a:pPr>
            <a:r>
              <a:rPr lang="es-ES" sz="3200" kern="1200" dirty="0">
                <a:solidFill>
                  <a:srgbClr val="4C4C4C"/>
                </a:solidFill>
                <a:cs typeface="+mn-cs"/>
              </a:rPr>
              <a:t>CPC y pruebas realizadas por un laboratorio independiente aceptado por la CPSC</a:t>
            </a:r>
          </a:p>
          <a:p>
            <a:pPr marL="342900" lvl="0" indent="-342900" algn="l" rtl="0">
              <a:spcBef>
                <a:spcPct val="20000"/>
              </a:spcBef>
              <a:buClrTx/>
              <a:buFont typeface="Arial" panose="020B0604020202020204" pitchFamily="34" charset="0"/>
              <a:buChar char="•"/>
            </a:pPr>
            <a:r>
              <a:rPr lang="es-ES" sz="3200" kern="1200" dirty="0">
                <a:solidFill>
                  <a:srgbClr val="4C4C4C"/>
                </a:solidFill>
                <a:cs typeface="+mn-cs"/>
              </a:rPr>
              <a:t>Ropa de dormir para niños (o textiles para ropa/película de plástico de vinilo)</a:t>
            </a:r>
          </a:p>
          <a:p>
            <a:pPr marL="342900" lvl="0" indent="-342900" algn="l" rtl="0">
              <a:spcBef>
                <a:spcPct val="20000"/>
              </a:spcBef>
              <a:buClrTx/>
              <a:buFont typeface="Arial" panose="020B0604020202020204" pitchFamily="34" charset="0"/>
              <a:buChar char="•"/>
            </a:pPr>
            <a:r>
              <a:rPr lang="es-ES" sz="3200" kern="1200" dirty="0">
                <a:solidFill>
                  <a:srgbClr val="4C4C4C"/>
                </a:solidFill>
                <a:cs typeface="+mn-cs"/>
              </a:rPr>
              <a:t>Contenido de plomo (cierres, botones)</a:t>
            </a:r>
          </a:p>
          <a:p>
            <a:pPr marL="342900" lvl="0" indent="-342900" algn="l" rtl="0">
              <a:spcBef>
                <a:spcPct val="20000"/>
              </a:spcBef>
              <a:buClrTx/>
              <a:buFont typeface="Arial" panose="020B0604020202020204" pitchFamily="34" charset="0"/>
              <a:buChar char="•"/>
            </a:pPr>
            <a:r>
              <a:rPr lang="es-ES" sz="3200" kern="1200" dirty="0">
                <a:solidFill>
                  <a:srgbClr val="4C4C4C"/>
                </a:solidFill>
                <a:cs typeface="+mn-cs"/>
              </a:rPr>
              <a:t>Plomo en la pintura o el revestimiento de la superficie (serigrafía)</a:t>
            </a:r>
          </a:p>
          <a:p>
            <a:pPr marL="342900" lvl="0" indent="-342900" algn="l" rtl="0">
              <a:spcBef>
                <a:spcPct val="20000"/>
              </a:spcBef>
              <a:buClrTx/>
              <a:buFont typeface="Arial" panose="020B0604020202020204" pitchFamily="34" charset="0"/>
              <a:buChar char="•"/>
            </a:pPr>
            <a:r>
              <a:rPr lang="es-ES" sz="3200" kern="1200" dirty="0">
                <a:solidFill>
                  <a:srgbClr val="4C4C4C"/>
                </a:solidFill>
                <a:cs typeface="+mn-cs"/>
              </a:rPr>
              <a:t>Ftalato (pies en pijamas; sólo en las destinadas a niños menores de 3 años)</a:t>
            </a:r>
          </a:p>
          <a:p>
            <a:pPr marL="342900" lvl="0" indent="-342900" algn="l" rtl="0">
              <a:spcBef>
                <a:spcPct val="20000"/>
              </a:spcBef>
              <a:buClrTx/>
              <a:buFont typeface="Arial" panose="020B0604020202020204" pitchFamily="34" charset="0"/>
              <a:buChar char="•"/>
            </a:pPr>
            <a:r>
              <a:rPr lang="es-ES" sz="3200" kern="1200" dirty="0">
                <a:solidFill>
                  <a:srgbClr val="4C4C4C"/>
                </a:solidFill>
                <a:cs typeface="+mn-cs"/>
              </a:rPr>
              <a:t>Etiqueta de rastreo</a:t>
            </a:r>
            <a:endParaRPr lang="en-US" dirty="0"/>
          </a:p>
        </p:txBody>
      </p:sp>
    </p:spTree>
    <p:extLst>
      <p:ext uri="{BB962C8B-B14F-4D97-AF65-F5344CB8AC3E}">
        <p14:creationId xmlns:p14="http://schemas.microsoft.com/office/powerpoint/2010/main" val="3784849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Rot="1" noChangeArrowheads="1"/>
          </p:cNvSpPr>
          <p:nvPr>
            <p:ph type="title"/>
          </p:nvPr>
        </p:nvSpPr>
        <p:spPr>
          <a:xfrm>
            <a:off x="4291623" y="513862"/>
            <a:ext cx="2909277" cy="1143000"/>
          </a:xfrm>
        </p:spPr>
        <p:txBody>
          <a:bodyPr>
            <a:noAutofit/>
          </a:bodyPr>
          <a:lstStyle/>
          <a:p>
            <a:r>
              <a:rPr lang="x-none" sz="4000" b="1" i="0" strike="noStrike" cap="none" spc="0" baseline="0">
                <a:solidFill>
                  <a:srgbClr val="2E74B5"/>
                </a:solidFill>
                <a:effectLst/>
                <a:latin typeface="Calibri"/>
                <a:ea typeface="Calibri"/>
                <a:cs typeface="Calibri"/>
              </a:rPr>
              <a:t>¿Preguntas?</a:t>
            </a:r>
          </a:p>
        </p:txBody>
      </p:sp>
      <p:sp>
        <p:nvSpPr>
          <p:cNvPr id="4" name="TextBox 3"/>
          <p:cNvSpPr txBox="1"/>
          <p:nvPr/>
        </p:nvSpPr>
        <p:spPr>
          <a:xfrm>
            <a:off x="2466385" y="1588477"/>
            <a:ext cx="6559754" cy="1938992"/>
          </a:xfrm>
          <a:prstGeom prst="rect">
            <a:avLst/>
          </a:prstGeom>
          <a:noFill/>
        </p:spPr>
        <p:txBody>
          <a:bodyPr wrap="square" rtlCol="0">
            <a:spAutoFit/>
          </a:bodyPr>
          <a:lstStyle/>
          <a:p>
            <a:pPr algn="ctr"/>
            <a:endParaRPr lang="en-US" sz="2400" b="1" u="sng" dirty="0">
              <a:solidFill>
                <a:srgbClr val="002060"/>
              </a:solidFill>
              <a:effectLst>
                <a:outerShdw blurRad="38100" dist="38100" dir="2700000" algn="tl">
                  <a:srgbClr val="000000">
                    <a:alpha val="43137"/>
                  </a:srgbClr>
                </a:outerShdw>
              </a:effectLst>
              <a:latin typeface="Calibri" pitchFamily="34" charset="0"/>
            </a:endParaRPr>
          </a:p>
          <a:p>
            <a:pPr algn="ctr"/>
            <a:r>
              <a:rPr lang="x-none" sz="3200" b="0" i="0" strike="noStrike" cap="none" spc="0" baseline="0" dirty="0">
                <a:solidFill>
                  <a:srgbClr val="002060"/>
                </a:solidFill>
                <a:effectLst/>
                <a:latin typeface="Calibri"/>
                <a:ea typeface="Calibri"/>
                <a:cs typeface="Calibri"/>
              </a:rPr>
              <a:t>Envíe sus preguntas en </a:t>
            </a:r>
            <a:r>
              <a:rPr lang="en-US" sz="3200" b="0" i="0" strike="noStrike" cap="none" spc="0" baseline="0" dirty="0">
                <a:solidFill>
                  <a:srgbClr val="002060"/>
                </a:solidFill>
                <a:effectLst/>
                <a:latin typeface="Calibri"/>
                <a:ea typeface="Calibri"/>
                <a:cs typeface="Calibri"/>
              </a:rPr>
              <a:t>espa</a:t>
            </a:r>
            <a:r>
              <a:rPr lang="es-ES" sz="3200" dirty="0">
                <a:solidFill>
                  <a:srgbClr val="002060"/>
                </a:solidFill>
                <a:latin typeface="Calibri"/>
                <a:ea typeface="Calibri"/>
                <a:cs typeface="Calibri"/>
              </a:rPr>
              <a:t>ñol o en </a:t>
            </a:r>
            <a:r>
              <a:rPr lang="x-none" sz="3200" b="0" i="0" strike="noStrike" cap="none" spc="0" baseline="0" dirty="0">
                <a:solidFill>
                  <a:srgbClr val="002060"/>
                </a:solidFill>
                <a:effectLst/>
                <a:latin typeface="Calibri"/>
                <a:ea typeface="Calibri"/>
                <a:cs typeface="Calibri"/>
              </a:rPr>
              <a:t>inglés </a:t>
            </a:r>
            <a:r>
              <a:rPr lang="es-ES" sz="3200" b="0" i="0" strike="noStrike" cap="none" spc="0" baseline="0" dirty="0">
                <a:solidFill>
                  <a:srgbClr val="002060"/>
                </a:solidFill>
                <a:effectLst/>
                <a:latin typeface="Calibri"/>
                <a:ea typeface="Calibri"/>
                <a:cs typeface="Calibri"/>
              </a:rPr>
              <a:t>a este buzón</a:t>
            </a:r>
            <a:r>
              <a:rPr lang="x-none" sz="3200" b="0" i="0" strike="noStrike" cap="none" spc="0" baseline="0" dirty="0">
                <a:solidFill>
                  <a:srgbClr val="002060"/>
                </a:solidFill>
                <a:effectLst/>
                <a:latin typeface="Calibri"/>
                <a:ea typeface="Calibri"/>
                <a:cs typeface="Calibri"/>
              </a:rPr>
              <a:t>:</a:t>
            </a:r>
            <a:endParaRPr lang="es-ES" sz="3200" b="0" i="0" strike="noStrike" cap="none" spc="0" baseline="0" dirty="0">
              <a:solidFill>
                <a:srgbClr val="002060"/>
              </a:solidFill>
              <a:effectLst/>
              <a:latin typeface="Calibri"/>
              <a:ea typeface="Calibri"/>
              <a:cs typeface="Calibri"/>
            </a:endParaRPr>
          </a:p>
          <a:p>
            <a:pPr algn="ctr"/>
            <a:r>
              <a:rPr lang="es-ES" sz="3200" u="sng" dirty="0">
                <a:hlinkClick r:id="rId3"/>
              </a:rPr>
              <a:t>CPSCenlasAMERICAS@cpsc.gov</a:t>
            </a:r>
            <a:endParaRPr lang="x-none" sz="3200" b="0" i="0" strike="noStrike" cap="none" spc="0" baseline="0" dirty="0">
              <a:solidFill>
                <a:srgbClr val="002060"/>
              </a:solidFill>
              <a:effectLst/>
              <a:latin typeface="Calibri"/>
              <a:ea typeface="Calibri"/>
              <a:cs typeface="Calibri"/>
            </a:endParaRPr>
          </a:p>
        </p:txBody>
      </p:sp>
      <p:pic>
        <p:nvPicPr>
          <p:cNvPr id="5" name="Picture 3" descr="C:\Users\rchan\Desktop\Projects\CPSC Logos\CPSC seal Bluesmall.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93761" y="406867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82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pPr algn="ctr"/>
            <a:r>
              <a:rPr lang="x-none" sz="3600" b="1" i="0" strike="noStrike" cap="none" spc="0" baseline="0">
                <a:solidFill>
                  <a:srgbClr val="FFFFFF"/>
                </a:solidFill>
                <a:effectLst/>
                <a:latin typeface="Arial"/>
                <a:ea typeface="Arial"/>
                <a:cs typeface="Arial"/>
              </a:rPr>
              <a:t>Recursos</a:t>
            </a:r>
          </a:p>
        </p:txBody>
      </p:sp>
    </p:spTree>
    <p:extLst>
      <p:ext uri="{BB962C8B-B14F-4D97-AF65-F5344CB8AC3E}">
        <p14:creationId xmlns:p14="http://schemas.microsoft.com/office/powerpoint/2010/main" val="2114087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526186"/>
            <a:ext cx="3769042" cy="1842614"/>
          </a:xfrm>
        </p:spPr>
        <p:txBody>
          <a:bodyPr>
            <a:noAutofit/>
          </a:bodyPr>
          <a:lstStyle/>
          <a:p>
            <a:pPr algn="ctr"/>
            <a:r>
              <a:rPr lang="en-US" sz="3200" dirty="0"/>
              <a:t>Recursos en espa</a:t>
            </a:r>
            <a:r>
              <a:rPr lang="es-ES" sz="3200" dirty="0"/>
              <a:t>ñol en</a:t>
            </a:r>
            <a:r>
              <a:rPr lang="en-US" sz="3200" dirty="0"/>
              <a:t> cpsc.gov</a:t>
            </a:r>
          </a:p>
        </p:txBody>
      </p:sp>
      <p:sp>
        <p:nvSpPr>
          <p:cNvPr id="6" name="Rectangle 5"/>
          <p:cNvSpPr/>
          <p:nvPr/>
        </p:nvSpPr>
        <p:spPr>
          <a:xfrm>
            <a:off x="4613027" y="542541"/>
            <a:ext cx="7086601" cy="338554"/>
          </a:xfrm>
          <a:prstGeom prst="rect">
            <a:avLst/>
          </a:prstGeom>
        </p:spPr>
        <p:txBody>
          <a:bodyPr wrap="square">
            <a:spAutoFit/>
          </a:bodyPr>
          <a:lstStyle/>
          <a:p>
            <a:pPr lvl="0" algn="ctr">
              <a:spcBef>
                <a:spcPct val="20000"/>
              </a:spcBef>
            </a:pPr>
            <a:r>
              <a:rPr lang="en-US" sz="1600" u="sng" dirty="0">
                <a:solidFill>
                  <a:srgbClr val="1F497D"/>
                </a:solidFill>
              </a:rPr>
              <a:t>https://www.cpsc.gov/es/Business--Manufacturing/Business-Education</a:t>
            </a:r>
            <a:endParaRPr kumimoji="0" lang="en-US" sz="1600" b="0" i="0" u="sng" strike="noStrike" kern="1200" cap="none" spc="0" normalizeH="0" baseline="0" noProof="0" dirty="0">
              <a:ln>
                <a:noFill/>
              </a:ln>
              <a:solidFill>
                <a:srgbClr val="1F497D"/>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7B30E6D6-0083-43C1-A76D-778DA22ECB81}"/>
              </a:ext>
            </a:extLst>
          </p:cNvPr>
          <p:cNvPicPr>
            <a:picLocks noChangeAspect="1"/>
          </p:cNvPicPr>
          <p:nvPr/>
        </p:nvPicPr>
        <p:blipFill>
          <a:blip r:embed="rId2"/>
          <a:stretch>
            <a:fillRect/>
          </a:stretch>
        </p:blipFill>
        <p:spPr>
          <a:xfrm>
            <a:off x="4435057" y="1611086"/>
            <a:ext cx="7509495" cy="4078469"/>
          </a:xfrm>
          <a:prstGeom prst="rect">
            <a:avLst/>
          </a:prstGeom>
        </p:spPr>
      </p:pic>
    </p:spTree>
    <p:extLst>
      <p:ext uri="{BB962C8B-B14F-4D97-AF65-F5344CB8AC3E}">
        <p14:creationId xmlns:p14="http://schemas.microsoft.com/office/powerpoint/2010/main" val="3985248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526186"/>
            <a:ext cx="3769042" cy="1842614"/>
          </a:xfrm>
        </p:spPr>
        <p:txBody>
          <a:bodyPr>
            <a:noAutofit/>
          </a:bodyPr>
          <a:lstStyle/>
          <a:p>
            <a:pPr algn="ctr"/>
            <a:r>
              <a:rPr lang="en-US" sz="3200" dirty="0"/>
              <a:t>Recursos en espa</a:t>
            </a:r>
            <a:r>
              <a:rPr lang="es-ES" sz="3200" dirty="0"/>
              <a:t>ñol en</a:t>
            </a:r>
            <a:r>
              <a:rPr lang="en-US" sz="3200" dirty="0"/>
              <a:t> cpsc.gov</a:t>
            </a:r>
          </a:p>
        </p:txBody>
      </p:sp>
      <p:pic>
        <p:nvPicPr>
          <p:cNvPr id="4" name="Picture 3">
            <a:extLst>
              <a:ext uri="{FF2B5EF4-FFF2-40B4-BE49-F238E27FC236}">
                <a16:creationId xmlns:a16="http://schemas.microsoft.com/office/drawing/2014/main" id="{A51B91D7-09CB-47E8-9BF4-0490D5517A36}"/>
              </a:ext>
            </a:extLst>
          </p:cNvPr>
          <p:cNvPicPr>
            <a:picLocks noChangeAspect="1"/>
          </p:cNvPicPr>
          <p:nvPr/>
        </p:nvPicPr>
        <p:blipFill>
          <a:blip r:embed="rId2"/>
          <a:stretch>
            <a:fillRect/>
          </a:stretch>
        </p:blipFill>
        <p:spPr>
          <a:xfrm>
            <a:off x="4491718" y="579561"/>
            <a:ext cx="3905250" cy="5010150"/>
          </a:xfrm>
          <a:prstGeom prst="rect">
            <a:avLst/>
          </a:prstGeom>
        </p:spPr>
      </p:pic>
      <p:sp>
        <p:nvSpPr>
          <p:cNvPr id="7" name="TextBox 6">
            <a:extLst>
              <a:ext uri="{FF2B5EF4-FFF2-40B4-BE49-F238E27FC236}">
                <a16:creationId xmlns:a16="http://schemas.microsoft.com/office/drawing/2014/main" id="{F9F7AB7C-6882-4C1B-A4DE-5AB7529F29C0}"/>
              </a:ext>
            </a:extLst>
          </p:cNvPr>
          <p:cNvSpPr txBox="1"/>
          <p:nvPr/>
        </p:nvSpPr>
        <p:spPr>
          <a:xfrm>
            <a:off x="4564291" y="5816774"/>
            <a:ext cx="3832677" cy="923330"/>
          </a:xfrm>
          <a:prstGeom prst="rect">
            <a:avLst/>
          </a:prstGeom>
          <a:noFill/>
        </p:spPr>
        <p:txBody>
          <a:bodyPr wrap="square" rtlCol="0">
            <a:spAutoFit/>
          </a:bodyPr>
          <a:lstStyle/>
          <a:p>
            <a:r>
              <a:rPr lang="en-US" dirty="0"/>
              <a:t>https://www.cpsc.gov/s3fs-public/pdfs/blk_pdf_handbookspanishjul06.pdf</a:t>
            </a:r>
          </a:p>
        </p:txBody>
      </p:sp>
      <p:pic>
        <p:nvPicPr>
          <p:cNvPr id="2" name="Picture 1">
            <a:extLst>
              <a:ext uri="{FF2B5EF4-FFF2-40B4-BE49-F238E27FC236}">
                <a16:creationId xmlns:a16="http://schemas.microsoft.com/office/drawing/2014/main" id="{C9052C6E-5CB8-4181-9C15-7BFA5313402F}"/>
              </a:ext>
            </a:extLst>
          </p:cNvPr>
          <p:cNvPicPr>
            <a:picLocks noChangeAspect="1"/>
          </p:cNvPicPr>
          <p:nvPr/>
        </p:nvPicPr>
        <p:blipFill>
          <a:blip r:embed="rId3"/>
          <a:stretch>
            <a:fillRect/>
          </a:stretch>
        </p:blipFill>
        <p:spPr>
          <a:xfrm>
            <a:off x="8396968" y="812295"/>
            <a:ext cx="3710113" cy="4777416"/>
          </a:xfrm>
          <a:prstGeom prst="rect">
            <a:avLst/>
          </a:prstGeom>
        </p:spPr>
      </p:pic>
      <p:sp>
        <p:nvSpPr>
          <p:cNvPr id="3" name="TextBox 2">
            <a:extLst>
              <a:ext uri="{FF2B5EF4-FFF2-40B4-BE49-F238E27FC236}">
                <a16:creationId xmlns:a16="http://schemas.microsoft.com/office/drawing/2014/main" id="{3DF5493D-794F-471A-A0EF-D29639C3FBA7}"/>
              </a:ext>
            </a:extLst>
          </p:cNvPr>
          <p:cNvSpPr txBox="1"/>
          <p:nvPr/>
        </p:nvSpPr>
        <p:spPr>
          <a:xfrm>
            <a:off x="8737600" y="5816774"/>
            <a:ext cx="3265714" cy="923330"/>
          </a:xfrm>
          <a:prstGeom prst="rect">
            <a:avLst/>
          </a:prstGeom>
          <a:noFill/>
        </p:spPr>
        <p:txBody>
          <a:bodyPr wrap="square" rtlCol="0">
            <a:spAutoFit/>
          </a:bodyPr>
          <a:lstStyle/>
          <a:p>
            <a:r>
              <a:rPr lang="en-US" dirty="0"/>
              <a:t>https://www.cpsc.gov/s3fs-public/TheRegulatedProductsHandbookSp.pdf</a:t>
            </a:r>
          </a:p>
        </p:txBody>
      </p:sp>
    </p:spTree>
    <p:extLst>
      <p:ext uri="{BB962C8B-B14F-4D97-AF65-F5344CB8AC3E}">
        <p14:creationId xmlns:p14="http://schemas.microsoft.com/office/powerpoint/2010/main" val="1817574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42284" y="2187424"/>
            <a:ext cx="10962751" cy="4036732"/>
          </a:xfrm>
        </p:spPr>
        <p:txBody>
          <a:bodyPr>
            <a:normAutofit fontScale="97500" lnSpcReduction="10000"/>
          </a:bodyPr>
          <a:lstStyle/>
          <a:p>
            <a:pPr algn="ctr"/>
            <a:r>
              <a:rPr lang="x-none" sz="2900" b="1" i="0" strike="noStrike" cap="none" spc="0" baseline="0" dirty="0">
                <a:solidFill>
                  <a:srgbClr val="2E74B5">
                    <a:alpha val="65098"/>
                  </a:srgbClr>
                </a:solidFill>
                <a:effectLst/>
                <a:latin typeface="Calibri Light"/>
                <a:ea typeface="Calibri Light"/>
                <a:cs typeface="Calibri Light"/>
                <a:hlinkClick r:id="rId3" history="0"/>
              </a:rPr>
              <a:t>http://business.cpsc.gov</a:t>
            </a:r>
            <a:r>
              <a:rPr lang="x-none" sz="2900" b="1" i="0" strike="noStrike" cap="none" spc="0" baseline="0" dirty="0">
                <a:solidFill>
                  <a:srgbClr val="2E74B5">
                    <a:alpha val="65098"/>
                  </a:srgbClr>
                </a:solidFill>
                <a:effectLst/>
                <a:latin typeface="Calibri Light"/>
                <a:ea typeface="Calibri Light"/>
                <a:cs typeface="Calibri Light"/>
              </a:rPr>
              <a:t> </a:t>
            </a:r>
          </a:p>
          <a:p>
            <a:r>
              <a:rPr lang="x-none" sz="2900" b="0" i="0" strike="noStrike" cap="none" spc="0" baseline="0" dirty="0">
                <a:solidFill>
                  <a:srgbClr val="4C4C4C"/>
                </a:solidFill>
                <a:effectLst/>
                <a:latin typeface="Arial"/>
                <a:ea typeface="Arial"/>
                <a:cs typeface="Arial"/>
              </a:rPr>
              <a:t>Herramienta en línea diseñada específicamente para ayudar a las empresas a cumplir con los requ</a:t>
            </a:r>
            <a:r>
              <a:rPr lang="en-US" sz="2900" b="0" i="0" strike="noStrike" cap="none" spc="0" baseline="0" dirty="0">
                <a:solidFill>
                  <a:srgbClr val="4C4C4C"/>
                </a:solidFill>
                <a:effectLst/>
                <a:latin typeface="Arial"/>
                <a:ea typeface="Arial"/>
                <a:cs typeface="Arial"/>
              </a:rPr>
              <a:t>erimientos</a:t>
            </a:r>
            <a:r>
              <a:rPr lang="x-none" sz="2900" b="0" i="0" strike="noStrike" cap="none" spc="0" baseline="0" dirty="0">
                <a:solidFill>
                  <a:srgbClr val="4C4C4C"/>
                </a:solidFill>
                <a:effectLst/>
                <a:latin typeface="Arial"/>
                <a:ea typeface="Arial"/>
                <a:cs typeface="Arial"/>
              </a:rPr>
              <a:t> federales de seguridad de los productos de consumo.</a:t>
            </a:r>
          </a:p>
          <a:p>
            <a:r>
              <a:rPr lang="x-none" sz="2900" b="0" i="0" strike="noStrike" cap="none" spc="0" baseline="0" dirty="0">
                <a:solidFill>
                  <a:srgbClr val="4C4C4C"/>
                </a:solidFill>
                <a:effectLst/>
                <a:latin typeface="Arial"/>
                <a:ea typeface="Arial"/>
                <a:cs typeface="Arial"/>
              </a:rPr>
              <a:t>Hace una serie de preguntas guiadas y, </a:t>
            </a:r>
            <a:r>
              <a:rPr lang="es-CO" sz="2900" b="0" i="0" strike="noStrike" cap="none" spc="0" baseline="0" dirty="0">
                <a:solidFill>
                  <a:srgbClr val="4C4C4C"/>
                </a:solidFill>
                <a:effectLst/>
                <a:latin typeface="Arial"/>
                <a:ea typeface="Arial"/>
                <a:cs typeface="Arial"/>
              </a:rPr>
              <a:t>con base </a:t>
            </a:r>
            <a:r>
              <a:rPr lang="x-none" sz="2900" b="0" i="0" strike="noStrike" cap="none" spc="0" baseline="0" dirty="0">
                <a:solidFill>
                  <a:srgbClr val="4C4C4C"/>
                </a:solidFill>
                <a:effectLst/>
                <a:latin typeface="Arial"/>
                <a:ea typeface="Arial"/>
                <a:cs typeface="Arial"/>
              </a:rPr>
              <a:t>en las respuestas, produce un informe descargable (PDF). </a:t>
            </a:r>
          </a:p>
          <a:p>
            <a:r>
              <a:rPr lang="x-none" sz="2900" b="0" i="0" strike="noStrike" cap="none" spc="0" baseline="0" dirty="0">
                <a:solidFill>
                  <a:srgbClr val="4C4C4C"/>
                </a:solidFill>
                <a:effectLst/>
                <a:latin typeface="Arial"/>
                <a:ea typeface="Arial"/>
                <a:cs typeface="Arial"/>
              </a:rPr>
              <a:t>Ofrece orientación personalizada con enlaces a </a:t>
            </a:r>
            <a:r>
              <a:rPr lang="es-CO" sz="2900" b="0" i="0" strike="noStrike" cap="none" spc="0" baseline="0" dirty="0">
                <a:solidFill>
                  <a:srgbClr val="4C4C4C"/>
                </a:solidFill>
                <a:effectLst/>
                <a:latin typeface="Arial"/>
                <a:ea typeface="Arial"/>
                <a:cs typeface="Arial"/>
              </a:rPr>
              <a:t>los requerimientos </a:t>
            </a:r>
            <a:r>
              <a:rPr lang="x-none" sz="2900" b="0" i="0" strike="noStrike" cap="none" spc="0" baseline="0" dirty="0">
                <a:solidFill>
                  <a:srgbClr val="4C4C4C"/>
                </a:solidFill>
                <a:effectLst/>
                <a:latin typeface="Arial"/>
                <a:ea typeface="Arial"/>
                <a:cs typeface="Arial"/>
              </a:rPr>
              <a:t>de seguridad del producto que podrían corresponder al mismo e información importante sobre los requ</a:t>
            </a:r>
            <a:r>
              <a:rPr lang="en-US" sz="2900" b="0" i="0" strike="noStrike" cap="none" spc="0" baseline="0" dirty="0">
                <a:solidFill>
                  <a:srgbClr val="4C4C4C"/>
                </a:solidFill>
                <a:effectLst/>
                <a:latin typeface="Arial"/>
                <a:ea typeface="Arial"/>
                <a:cs typeface="Arial"/>
              </a:rPr>
              <a:t>erimientos</a:t>
            </a:r>
            <a:r>
              <a:rPr lang="x-none" sz="2900" b="0" i="0" strike="noStrike" cap="none" spc="0" baseline="0" dirty="0">
                <a:solidFill>
                  <a:srgbClr val="4C4C4C"/>
                </a:solidFill>
                <a:effectLst/>
                <a:latin typeface="Arial"/>
                <a:ea typeface="Arial"/>
                <a:cs typeface="Arial"/>
              </a:rPr>
              <a:t> de etiquetado, certificación y pruebas. </a:t>
            </a:r>
          </a:p>
        </p:txBody>
      </p:sp>
      <p:pic>
        <p:nvPicPr>
          <p:cNvPr id="5" name="Picture 4"/>
          <p:cNvPicPr>
            <a:picLocks noChangeAspect="1"/>
          </p:cNvPicPr>
          <p:nvPr/>
        </p:nvPicPr>
        <p:blipFill>
          <a:blip r:embed="rId4"/>
          <a:stretch>
            <a:fillRect/>
          </a:stretch>
        </p:blipFill>
        <p:spPr>
          <a:xfrm>
            <a:off x="3758044" y="499077"/>
            <a:ext cx="4931229" cy="150495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7016" y="591695"/>
            <a:ext cx="1414604" cy="1595729"/>
          </a:xfrm>
          <a:prstGeom prst="rect">
            <a:avLst/>
          </a:prstGeom>
        </p:spPr>
      </p:pic>
    </p:spTree>
    <p:extLst>
      <p:ext uri="{BB962C8B-B14F-4D97-AF65-F5344CB8AC3E}">
        <p14:creationId xmlns:p14="http://schemas.microsoft.com/office/powerpoint/2010/main" val="133604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Temas</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Ø"/>
            </a:pPr>
            <a:r>
              <a:rPr lang="es-419" dirty="0">
                <a:solidFill>
                  <a:schemeClr val="tx1">
                    <a:lumMod val="75000"/>
                    <a:alpha val="65000"/>
                  </a:schemeClr>
                </a:solidFill>
                <a:hlinkClick r:id="rId3" action="ppaction://hlinksldjump"/>
              </a:rPr>
              <a:t>Ley sobre telas inflamables</a:t>
            </a:r>
            <a:endParaRPr lang="es-419" dirty="0">
              <a:solidFill>
                <a:schemeClr val="tx1">
                  <a:lumMod val="75000"/>
                  <a:alpha val="65000"/>
                </a:schemeClr>
              </a:solidFill>
            </a:endParaRPr>
          </a:p>
          <a:p>
            <a:pPr marL="457200" indent="-457200">
              <a:buFont typeface="Wingdings" panose="05000000000000000000" pitchFamily="2" charset="2"/>
              <a:buChar char="Ø"/>
            </a:pPr>
            <a:r>
              <a:rPr lang="es-419" dirty="0">
                <a:solidFill>
                  <a:schemeClr val="tx1">
                    <a:lumMod val="75000"/>
                    <a:alpha val="65000"/>
                  </a:schemeClr>
                </a:solidFill>
                <a:hlinkClick r:id="rId4" action="ppaction://hlinksldjump"/>
              </a:rPr>
              <a:t>Alcance de los requerimientos para prendas de vestir</a:t>
            </a:r>
            <a:endParaRPr lang="es-419" dirty="0">
              <a:solidFill>
                <a:schemeClr val="tx1">
                  <a:lumMod val="75000"/>
                  <a:alpha val="65000"/>
                </a:schemeClr>
              </a:solidFill>
            </a:endParaRPr>
          </a:p>
          <a:p>
            <a:pPr marL="800100" lvl="1" indent="-342900">
              <a:buFont typeface="Arial" panose="020B0604020202020204" pitchFamily="34" charset="0"/>
              <a:buChar char="•"/>
            </a:pPr>
            <a:r>
              <a:rPr lang="es-419" dirty="0">
                <a:solidFill>
                  <a:srgbClr val="C00000">
                    <a:alpha val="65000"/>
                  </a:srgbClr>
                </a:solidFill>
                <a:hlinkClick r:id="rId5" action="ppaction://hlinksldjump"/>
              </a:rPr>
              <a:t>Ropa de dormir para niños</a:t>
            </a:r>
            <a:endParaRPr lang="es-419" dirty="0">
              <a:solidFill>
                <a:schemeClr val="tx1">
                  <a:lumMod val="75000"/>
                  <a:alpha val="65000"/>
                </a:schemeClr>
              </a:solidFill>
            </a:endParaRPr>
          </a:p>
          <a:p>
            <a:pPr marL="457200" indent="-457200">
              <a:buFont typeface="Wingdings" panose="05000000000000000000" pitchFamily="2" charset="2"/>
              <a:buChar char="Ø"/>
            </a:pPr>
            <a:r>
              <a:rPr lang="es-419" dirty="0">
                <a:solidFill>
                  <a:schemeClr val="tx1">
                    <a:lumMod val="75000"/>
                    <a:alpha val="65000"/>
                  </a:schemeClr>
                </a:solidFill>
                <a:hlinkClick r:id="rId6" action="ppaction://hlinksldjump"/>
              </a:rPr>
              <a:t>Otros requerimientos de la CPSA</a:t>
            </a:r>
            <a:endParaRPr lang="es-419" dirty="0">
              <a:solidFill>
                <a:schemeClr val="tx1">
                  <a:lumMod val="75000"/>
                  <a:alpha val="65000"/>
                </a:schemeClr>
              </a:solidFill>
            </a:endParaRPr>
          </a:p>
          <a:p>
            <a:pPr marL="800100" lvl="1" indent="-342900">
              <a:buFont typeface="Arial" panose="020B0604020202020204" pitchFamily="34" charset="0"/>
              <a:buChar char="•"/>
            </a:pPr>
            <a:r>
              <a:rPr lang="es-419" dirty="0">
                <a:solidFill>
                  <a:schemeClr val="tx1">
                    <a:lumMod val="75000"/>
                    <a:alpha val="65000"/>
                  </a:schemeClr>
                </a:solidFill>
                <a:hlinkClick r:id="rId7" action="ppaction://hlinksldjump"/>
              </a:rPr>
              <a:t>Requerimientos de certificación</a:t>
            </a:r>
            <a:endParaRPr lang="es-419" dirty="0">
              <a:solidFill>
                <a:schemeClr val="tx1">
                  <a:lumMod val="75000"/>
                  <a:alpha val="65000"/>
                </a:schemeClr>
              </a:solidFill>
            </a:endParaRPr>
          </a:p>
          <a:p>
            <a:pPr marL="800100" lvl="1" indent="-342900">
              <a:buFont typeface="Arial" panose="020B0604020202020204" pitchFamily="34" charset="0"/>
              <a:buChar char="•"/>
            </a:pPr>
            <a:r>
              <a:rPr lang="es-419" dirty="0">
                <a:solidFill>
                  <a:schemeClr val="tx1">
                    <a:lumMod val="75000"/>
                    <a:alpha val="65000"/>
                  </a:schemeClr>
                </a:solidFill>
                <a:hlinkClick r:id="rId8" action="ppaction://hlinksldjump"/>
              </a:rPr>
              <a:t>Contenido de sustancias químicas</a:t>
            </a:r>
            <a:endParaRPr lang="es-419" dirty="0">
              <a:solidFill>
                <a:schemeClr val="tx1">
                  <a:lumMod val="75000"/>
                  <a:alpha val="65000"/>
                </a:schemeClr>
              </a:solidFill>
            </a:endParaRPr>
          </a:p>
          <a:p>
            <a:pPr marL="800100" lvl="1" indent="-342900">
              <a:buFont typeface="Arial" panose="020B0604020202020204" pitchFamily="34" charset="0"/>
              <a:buChar char="•"/>
            </a:pPr>
            <a:r>
              <a:rPr lang="es-419" dirty="0">
                <a:solidFill>
                  <a:schemeClr val="tx1">
                    <a:lumMod val="75000"/>
                    <a:alpha val="65000"/>
                  </a:schemeClr>
                </a:solidFill>
                <a:hlinkClick r:id="rId9" action="ppaction://hlinksldjump"/>
              </a:rPr>
              <a:t>Etiquetas de rastreo</a:t>
            </a:r>
            <a:endParaRPr lang="es-419" dirty="0">
              <a:solidFill>
                <a:schemeClr val="tx1">
                  <a:lumMod val="75000"/>
                  <a:alpha val="65000"/>
                </a:schemeClr>
              </a:solidFill>
            </a:endParaRPr>
          </a:p>
          <a:p>
            <a:pPr marL="800100" lvl="1" indent="-342900">
              <a:buFont typeface="Arial" panose="020B0604020202020204" pitchFamily="34" charset="0"/>
              <a:buChar char="•"/>
            </a:pPr>
            <a:r>
              <a:rPr lang="es-419" dirty="0">
                <a:solidFill>
                  <a:schemeClr val="tx1">
                    <a:lumMod val="75000"/>
                    <a:alpha val="65000"/>
                  </a:schemeClr>
                </a:solidFill>
                <a:hlinkClick r:id="rId10" action="ppaction://hlinksldjump"/>
              </a:rPr>
              <a:t>Piezas pequeñas</a:t>
            </a:r>
            <a:endParaRPr lang="es-419" dirty="0">
              <a:solidFill>
                <a:schemeClr val="tx1">
                  <a:lumMod val="75000"/>
                  <a:alpha val="65000"/>
                </a:schemeClr>
              </a:solidFill>
            </a:endParaRPr>
          </a:p>
          <a:p>
            <a:pPr marL="457200" indent="-457200">
              <a:buFont typeface="Wingdings" panose="05000000000000000000" pitchFamily="2" charset="2"/>
              <a:buChar char="Ø"/>
            </a:pPr>
            <a:r>
              <a:rPr lang="es-419" dirty="0">
                <a:solidFill>
                  <a:schemeClr val="tx1">
                    <a:lumMod val="75000"/>
                    <a:alpha val="65000"/>
                  </a:schemeClr>
                </a:solidFill>
                <a:hlinkClick r:id="rId11" action="ppaction://hlinksldjump"/>
              </a:rPr>
              <a:t>Resumen de los requerimientos por tipo de producto</a:t>
            </a:r>
            <a:endParaRPr lang="es-419" dirty="0">
              <a:solidFill>
                <a:schemeClr val="tx1">
                  <a:lumMod val="75000"/>
                  <a:alpha val="65000"/>
                </a:schemeClr>
              </a:solidFill>
            </a:endParaRPr>
          </a:p>
          <a:p>
            <a:pPr marL="457200" indent="-457200">
              <a:buFont typeface="Wingdings" panose="05000000000000000000" pitchFamily="2" charset="2"/>
              <a:buChar char="Ø"/>
            </a:pPr>
            <a:r>
              <a:rPr lang="es-419" dirty="0">
                <a:solidFill>
                  <a:schemeClr val="tx1">
                    <a:lumMod val="75000"/>
                    <a:alpha val="65000"/>
                  </a:schemeClr>
                </a:solidFill>
                <a:hlinkClick r:id="" action="ppaction://noaction"/>
              </a:rPr>
              <a:t>Recursos</a:t>
            </a:r>
            <a:endParaRPr lang="es-419" dirty="0">
              <a:solidFill>
                <a:schemeClr val="tx1">
                  <a:lumMod val="75000"/>
                  <a:alpha val="65000"/>
                </a:schemeClr>
              </a:solidFill>
            </a:endParaRPr>
          </a:p>
        </p:txBody>
      </p:sp>
    </p:spTree>
    <p:extLst>
      <p:ext uri="{BB962C8B-B14F-4D97-AF65-F5344CB8AC3E}">
        <p14:creationId xmlns:p14="http://schemas.microsoft.com/office/powerpoint/2010/main" val="1089131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i="0" strike="noStrike" cap="none" spc="0" baseline="0" dirty="0">
                <a:solidFill>
                  <a:srgbClr val="2E74B5"/>
                </a:solidFill>
                <a:effectLst/>
                <a:latin typeface="Calibri Light"/>
                <a:ea typeface="Calibri Light"/>
                <a:cs typeface="Calibri Light"/>
              </a:rPr>
              <a:t>Robot re</a:t>
            </a:r>
            <a:r>
              <a:rPr lang="es-CO" sz="3600" b="1" i="0" strike="noStrike" cap="none" spc="0" baseline="0" dirty="0">
                <a:solidFill>
                  <a:srgbClr val="2E74B5"/>
                </a:solidFill>
                <a:effectLst/>
                <a:latin typeface="Calibri Light"/>
                <a:ea typeface="Calibri Light"/>
                <a:cs typeface="Calibri Light"/>
              </a:rPr>
              <a:t>glamentario</a:t>
            </a:r>
            <a:r>
              <a:rPr lang="x-none" sz="3600" b="1" i="0" strike="noStrike" cap="none" spc="0" baseline="0" dirty="0">
                <a:solidFill>
                  <a:srgbClr val="2E74B5"/>
                </a:solidFill>
                <a:effectLst/>
                <a:latin typeface="Calibri Light"/>
                <a:ea typeface="Calibri Light"/>
                <a:cs typeface="Calibri Light"/>
              </a:rPr>
              <a:t> </a:t>
            </a:r>
          </a:p>
        </p:txBody>
      </p:sp>
      <p:sp>
        <p:nvSpPr>
          <p:cNvPr id="3" name="Text Placeholder 2"/>
          <p:cNvSpPr>
            <a:spLocks noGrp="1"/>
          </p:cNvSpPr>
          <p:nvPr>
            <p:ph idx="1"/>
          </p:nvPr>
        </p:nvSpPr>
        <p:spPr>
          <a:xfrm>
            <a:off x="1244865" y="1170325"/>
            <a:ext cx="9788236" cy="2040466"/>
          </a:xfrm>
        </p:spPr>
        <p:txBody>
          <a:bodyPr>
            <a:normAutofit/>
          </a:bodyPr>
          <a:lstStyle/>
          <a:p>
            <a:r>
              <a:rPr lang="x-none" sz="2800" b="0" i="0" strike="noStrike" cap="none" spc="0" baseline="0" dirty="0">
                <a:solidFill>
                  <a:srgbClr val="4C4C4C"/>
                </a:solidFill>
                <a:effectLst/>
                <a:latin typeface="Arial"/>
                <a:ea typeface="Arial"/>
                <a:cs typeface="Arial"/>
              </a:rPr>
              <a:t>El robot re</a:t>
            </a:r>
            <a:r>
              <a:rPr lang="es-CO" sz="2800" b="0" i="0" strike="noStrike" cap="none" spc="0" baseline="0" dirty="0">
                <a:solidFill>
                  <a:srgbClr val="4C4C4C"/>
                </a:solidFill>
                <a:effectLst/>
                <a:latin typeface="Arial"/>
                <a:ea typeface="Arial"/>
                <a:cs typeface="Arial"/>
              </a:rPr>
              <a:t>glamentario</a:t>
            </a:r>
            <a:r>
              <a:rPr lang="x-none" sz="2800" b="0" i="0" strike="noStrike" cap="none" spc="0" baseline="0" dirty="0">
                <a:solidFill>
                  <a:srgbClr val="4C4C4C"/>
                </a:solidFill>
                <a:effectLst/>
                <a:latin typeface="Arial"/>
                <a:ea typeface="Arial"/>
                <a:cs typeface="Arial"/>
              </a:rPr>
              <a:t> es una herramienta para ayudar a identificar cuáles </a:t>
            </a:r>
            <a:r>
              <a:rPr lang="es-ES" sz="2800" b="0" i="0" strike="noStrike" cap="none" spc="0" baseline="0" dirty="0">
                <a:solidFill>
                  <a:srgbClr val="4C4C4C"/>
                </a:solidFill>
                <a:effectLst/>
                <a:latin typeface="Arial"/>
                <a:ea typeface="Arial"/>
                <a:cs typeface="Arial"/>
              </a:rPr>
              <a:t>reglamentos</a:t>
            </a:r>
            <a:r>
              <a:rPr lang="x-none" sz="2800" b="0" i="0" strike="noStrike" cap="none" spc="0" baseline="0" dirty="0">
                <a:solidFill>
                  <a:srgbClr val="4C4C4C"/>
                </a:solidFill>
                <a:effectLst/>
                <a:latin typeface="Arial"/>
                <a:ea typeface="Arial"/>
                <a:cs typeface="Arial"/>
              </a:rPr>
              <a:t> son aplicables</a:t>
            </a:r>
          </a:p>
          <a:p>
            <a:pPr marL="800100" lvl="1" indent="-342900">
              <a:buFont typeface="Arial" panose="020B0604020202020204" pitchFamily="34" charset="0"/>
              <a:buChar char="•"/>
            </a:pPr>
            <a:r>
              <a:rPr lang="x-none" sz="2400" b="1" i="0" u="sng" strike="noStrike" cap="none" spc="0" baseline="0" dirty="0">
                <a:solidFill>
                  <a:srgbClr val="4C4C4C"/>
                </a:solidFill>
                <a:effectLst/>
                <a:uFill>
                  <a:solidFill>
                    <a:srgbClr val="4C4C4C"/>
                  </a:solidFill>
                </a:uFill>
                <a:latin typeface="Arial"/>
                <a:ea typeface="Arial"/>
                <a:cs typeface="Arial"/>
              </a:rPr>
              <a:t>No</a:t>
            </a:r>
            <a:r>
              <a:rPr lang="x-none" sz="2400" b="1" i="0" strike="noStrike" cap="none" spc="0" baseline="0" dirty="0">
                <a:solidFill>
                  <a:srgbClr val="4C4C4C"/>
                </a:solidFill>
                <a:effectLst/>
                <a:latin typeface="Arial"/>
                <a:ea typeface="Arial"/>
                <a:cs typeface="Arial"/>
              </a:rPr>
              <a:t> </a:t>
            </a:r>
            <a:r>
              <a:rPr lang="x-none" sz="2400" b="0" i="0" strike="noStrike" cap="none" spc="0" baseline="0" dirty="0">
                <a:solidFill>
                  <a:srgbClr val="4C4C4C"/>
                </a:solidFill>
                <a:effectLst/>
                <a:latin typeface="Arial"/>
                <a:ea typeface="Arial"/>
                <a:cs typeface="Arial"/>
              </a:rPr>
              <a:t>ofrece detalles de requerimientos </a:t>
            </a:r>
            <a:r>
              <a:rPr lang="x-none" sz="2400" b="1" i="0" u="sng" strike="noStrike" cap="none" spc="0" baseline="0" dirty="0">
                <a:solidFill>
                  <a:srgbClr val="4C4C4C"/>
                </a:solidFill>
                <a:effectLst/>
                <a:uFill>
                  <a:solidFill>
                    <a:srgbClr val="4C4C4C"/>
                  </a:solidFill>
                </a:uFill>
                <a:latin typeface="Arial"/>
                <a:ea typeface="Arial"/>
                <a:cs typeface="Arial"/>
              </a:rPr>
              <a:t>dentro de</a:t>
            </a:r>
            <a:r>
              <a:rPr lang="x-none" sz="2400" b="0" i="0" strike="noStrike" cap="none" spc="0" baseline="0" dirty="0">
                <a:solidFill>
                  <a:srgbClr val="4C4C4C"/>
                </a:solidFill>
                <a:effectLst/>
                <a:latin typeface="Arial"/>
                <a:ea typeface="Arial"/>
                <a:cs typeface="Arial"/>
              </a:rPr>
              <a:t> </a:t>
            </a:r>
            <a:r>
              <a:rPr lang="es-ES" sz="2400" b="0" i="0" strike="noStrike" cap="none" spc="0" baseline="0" dirty="0">
                <a:solidFill>
                  <a:srgbClr val="4C4C4C"/>
                </a:solidFill>
                <a:effectLst/>
                <a:latin typeface="Arial"/>
                <a:ea typeface="Arial"/>
                <a:cs typeface="Arial"/>
              </a:rPr>
              <a:t>un reglamento </a:t>
            </a:r>
            <a:r>
              <a:rPr lang="x-none" sz="2400" b="0" i="0" strike="noStrike" cap="none" spc="0" baseline="0" dirty="0">
                <a:solidFill>
                  <a:srgbClr val="4C4C4C"/>
                </a:solidFill>
                <a:effectLst/>
                <a:latin typeface="Arial"/>
                <a:ea typeface="Arial"/>
                <a:cs typeface="Arial"/>
              </a:rPr>
              <a:t>específi</a:t>
            </a:r>
            <a:r>
              <a:rPr lang="es-ES" sz="2400" b="0" i="0" strike="noStrike" cap="none" spc="0" baseline="0" dirty="0">
                <a:solidFill>
                  <a:srgbClr val="4C4C4C"/>
                </a:solidFill>
                <a:effectLst/>
                <a:latin typeface="Arial"/>
                <a:ea typeface="Arial"/>
                <a:cs typeface="Arial"/>
              </a:rPr>
              <a:t>co.</a:t>
            </a:r>
            <a:endParaRPr lang="x-none" sz="2400" b="0" i="0" strike="noStrike" cap="none" spc="0" baseline="0" dirty="0">
              <a:solidFill>
                <a:srgbClr val="4C4C4C"/>
              </a:solidFill>
              <a:effectLst/>
              <a:latin typeface="Arial"/>
              <a:ea typeface="Arial"/>
              <a:cs typeface="Arial"/>
            </a:endParaRPr>
          </a:p>
        </p:txBody>
      </p:sp>
      <p:graphicFrame>
        <p:nvGraphicFramePr>
          <p:cNvPr id="5" name="Diagram 4"/>
          <p:cNvGraphicFramePr/>
          <p:nvPr>
            <p:extLst>
              <p:ext uri="{D42A27DB-BD31-4B8C-83A1-F6EECF244321}">
                <p14:modId xmlns:p14="http://schemas.microsoft.com/office/powerpoint/2010/main" val="401976232"/>
              </p:ext>
            </p:extLst>
          </p:nvPr>
        </p:nvGraphicFramePr>
        <p:xfrm>
          <a:off x="859536" y="2423160"/>
          <a:ext cx="10853928" cy="331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8306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27039" y="2481944"/>
            <a:ext cx="3769042" cy="2627086"/>
          </a:xfrm>
        </p:spPr>
        <p:txBody>
          <a:bodyPr>
            <a:normAutofit fontScale="70000" lnSpcReduction="20000"/>
          </a:bodyPr>
          <a:lstStyle/>
          <a:p>
            <a:pPr algn="ctr"/>
            <a:r>
              <a:rPr lang="es-419" sz="4600" dirty="0"/>
              <a:t>Recursos en materia de prendas de vestir</a:t>
            </a:r>
          </a:p>
          <a:p>
            <a:pPr algn="ctr"/>
            <a:endParaRPr lang="es-419" sz="4600" dirty="0"/>
          </a:p>
          <a:p>
            <a:pPr algn="ctr"/>
            <a:r>
              <a:rPr lang="en-US" dirty="0"/>
              <a:t>(En ingl</a:t>
            </a:r>
            <a:r>
              <a:rPr lang="es-ES" dirty="0"/>
              <a:t>és</a:t>
            </a:r>
            <a:r>
              <a:rPr lang="en-US" dirty="0"/>
              <a:t>)</a:t>
            </a:r>
            <a:endParaRPr lang="es-419" dirty="0"/>
          </a:p>
        </p:txBody>
      </p:sp>
      <p:sp>
        <p:nvSpPr>
          <p:cNvPr id="6" name="Text Placeholder 5"/>
          <p:cNvSpPr>
            <a:spLocks noGrp="1"/>
          </p:cNvSpPr>
          <p:nvPr>
            <p:ph type="body" sz="quarter" idx="12"/>
          </p:nvPr>
        </p:nvSpPr>
        <p:spPr>
          <a:xfrm>
            <a:off x="4856163" y="558800"/>
            <a:ext cx="6684962" cy="6032005"/>
          </a:xfrm>
        </p:spPr>
        <p:txBody>
          <a:bodyPr>
            <a:normAutofit fontScale="77500" lnSpcReduction="20000"/>
          </a:bodyPr>
          <a:lstStyle/>
          <a:p>
            <a:r>
              <a:rPr lang="es-419" b="1" dirty="0">
                <a:solidFill>
                  <a:srgbClr val="4C4C4C"/>
                </a:solidFill>
              </a:rPr>
              <a:t>Reglamentos</a:t>
            </a:r>
          </a:p>
          <a:p>
            <a:endParaRPr lang="es-419" b="1" dirty="0">
              <a:solidFill>
                <a:srgbClr val="4C4C4C"/>
              </a:solidFill>
            </a:endParaRPr>
          </a:p>
          <a:p>
            <a:r>
              <a:rPr lang="es-419" dirty="0">
                <a:solidFill>
                  <a:srgbClr val="4C4C4C"/>
                </a:solidFill>
                <a:hlinkClick r:id="rId2"/>
              </a:rPr>
              <a:t>https://www.cpsc.gov/Regulations-Laws--Standards/Statutes/Flammable-Fabrics-Act/</a:t>
            </a:r>
            <a:r>
              <a:rPr lang="es-419" dirty="0">
                <a:solidFill>
                  <a:srgbClr val="4C4C4C"/>
                </a:solidFill>
              </a:rPr>
              <a:t> </a:t>
            </a:r>
          </a:p>
          <a:p>
            <a:pPr lvl="1"/>
            <a:endParaRPr lang="es-419" b="1" dirty="0">
              <a:solidFill>
                <a:srgbClr val="4C4C4C"/>
              </a:solidFill>
            </a:endParaRPr>
          </a:p>
          <a:p>
            <a:r>
              <a:rPr lang="es-419" b="1" dirty="0">
                <a:solidFill>
                  <a:srgbClr val="4C4C4C"/>
                </a:solidFill>
              </a:rPr>
              <a:t>Manual de pruebas de laboratorio para el CFR 16 Parte 1610: Reglamento para la inflamabilidad de los textiles para prendas de vestir</a:t>
            </a:r>
          </a:p>
          <a:p>
            <a:endParaRPr lang="es-419" dirty="0">
              <a:solidFill>
                <a:srgbClr val="4C4C4C"/>
              </a:solidFill>
              <a:hlinkClick r:id="" action="ppaction://noaction"/>
            </a:endParaRPr>
          </a:p>
          <a:p>
            <a:r>
              <a:rPr lang="es-419" dirty="0">
                <a:solidFill>
                  <a:srgbClr val="4C4C4C"/>
                </a:solidFill>
                <a:hlinkClick r:id="" action="ppaction://noaction"/>
              </a:rPr>
              <a:t>https://www.cpsc.gov/s3fs-public/Flammability%20of%20Clothing%20Textiles%20Test%20Manual_1610.pdf</a:t>
            </a:r>
            <a:r>
              <a:rPr lang="es-419" dirty="0">
                <a:solidFill>
                  <a:srgbClr val="4C4C4C"/>
                </a:solidFill>
              </a:rPr>
              <a:t>  </a:t>
            </a:r>
          </a:p>
          <a:p>
            <a:r>
              <a:rPr lang="es-419" dirty="0">
                <a:solidFill>
                  <a:srgbClr val="4C4C4C"/>
                </a:solidFill>
              </a:rPr>
              <a:t> </a:t>
            </a:r>
          </a:p>
          <a:p>
            <a:r>
              <a:rPr lang="es-419" b="1" dirty="0">
                <a:solidFill>
                  <a:srgbClr val="4C4C4C"/>
                </a:solidFill>
              </a:rPr>
              <a:t>Manual de pruebas de laboratorio para el CFR 16 Partes 1615 y 1616: Reglamento de inflamabilidad de la ropa de dormir para niños</a:t>
            </a:r>
          </a:p>
          <a:p>
            <a:endParaRPr lang="es-419" dirty="0">
              <a:solidFill>
                <a:srgbClr val="4C4C4C"/>
              </a:solidFill>
              <a:hlinkClick r:id="" action="ppaction://noaction"/>
            </a:endParaRPr>
          </a:p>
          <a:p>
            <a:r>
              <a:rPr lang="es-419" dirty="0">
                <a:solidFill>
                  <a:srgbClr val="4C4C4C"/>
                </a:solidFill>
                <a:hlinkClick r:id="" action="ppaction://noaction"/>
              </a:rPr>
              <a:t>https://www.cpsc.gov/s3fs-public/Flammability%20of%20Children's%20Sleepwear%20Test%20Manual_1615_1616.pdf</a:t>
            </a:r>
            <a:r>
              <a:rPr lang="es-419" dirty="0">
                <a:solidFill>
                  <a:srgbClr val="4C4C4C"/>
                </a:solidFill>
              </a:rPr>
              <a:t>   </a:t>
            </a:r>
          </a:p>
          <a:p>
            <a:endParaRPr lang="en-US" dirty="0">
              <a:solidFill>
                <a:srgbClr val="4C4C4C"/>
              </a:solidFill>
            </a:endParaRPr>
          </a:p>
        </p:txBody>
      </p:sp>
    </p:spTree>
    <p:extLst>
      <p:ext uri="{BB962C8B-B14F-4D97-AF65-F5344CB8AC3E}">
        <p14:creationId xmlns:p14="http://schemas.microsoft.com/office/powerpoint/2010/main" val="749702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92500" lnSpcReduction="10000"/>
          </a:bodyPr>
          <a:lstStyle/>
          <a:p>
            <a:endParaRPr lang="en-US" dirty="0"/>
          </a:p>
          <a:p>
            <a:endParaRPr lang="en-US" dirty="0"/>
          </a:p>
        </p:txBody>
      </p:sp>
      <p:sp>
        <p:nvSpPr>
          <p:cNvPr id="6" name="Text Placeholder 5"/>
          <p:cNvSpPr>
            <a:spLocks noGrp="1"/>
          </p:cNvSpPr>
          <p:nvPr>
            <p:ph type="body" sz="quarter" idx="11"/>
          </p:nvPr>
        </p:nvSpPr>
        <p:spPr>
          <a:xfrm>
            <a:off x="480154" y="2136680"/>
            <a:ext cx="3769042" cy="2348882"/>
          </a:xfrm>
        </p:spPr>
        <p:txBody>
          <a:bodyPr>
            <a:normAutofit fontScale="92500" lnSpcReduction="10000"/>
          </a:bodyPr>
          <a:lstStyle/>
          <a:p>
            <a:pPr algn="ctr"/>
            <a:r>
              <a:rPr lang="es-419" sz="3500" dirty="0"/>
              <a:t>Recursos en materia de prendas de vestir</a:t>
            </a:r>
          </a:p>
          <a:p>
            <a:pPr algn="ctr"/>
            <a:endParaRPr lang="es-419" dirty="0"/>
          </a:p>
          <a:p>
            <a:pPr algn="ctr"/>
            <a:r>
              <a:rPr lang="es-419" sz="2700" dirty="0"/>
              <a:t>(En ingl</a:t>
            </a:r>
            <a:r>
              <a:rPr lang="es-ES" sz="2700" dirty="0"/>
              <a:t>és</a:t>
            </a:r>
            <a:r>
              <a:rPr lang="en-US" sz="2700" dirty="0"/>
              <a:t>)</a:t>
            </a:r>
            <a:endParaRPr lang="es-419" sz="2700" dirty="0"/>
          </a:p>
        </p:txBody>
      </p:sp>
      <p:sp>
        <p:nvSpPr>
          <p:cNvPr id="4" name="TextBox 3"/>
          <p:cNvSpPr txBox="1"/>
          <p:nvPr/>
        </p:nvSpPr>
        <p:spPr>
          <a:xfrm>
            <a:off x="5489864" y="5701469"/>
            <a:ext cx="6326998" cy="400110"/>
          </a:xfrm>
          <a:prstGeom prst="rect">
            <a:avLst/>
          </a:prstGeom>
          <a:noFill/>
        </p:spPr>
        <p:txBody>
          <a:bodyPr wrap="square" rtlCol="0">
            <a:spAutoFit/>
          </a:bodyPr>
          <a:lstStyle/>
          <a:p>
            <a:r>
              <a:rPr lang="en-US" altLang="zh-CN" sz="2000" dirty="0">
                <a:solidFill>
                  <a:schemeClr val="tx2"/>
                </a:solidFill>
                <a:hlinkClick r:id="rId3"/>
              </a:rPr>
              <a:t>https://nvlpubs.nist.gov/nistpubs/ir/2016/NIST.IR.8115.pdf</a:t>
            </a:r>
            <a:endParaRPr lang="en-US" altLang="zh-CN" sz="2000" dirty="0">
              <a:solidFill>
                <a:schemeClr val="tx2"/>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592" y="550863"/>
            <a:ext cx="3853562" cy="4993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2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535410"/>
            <a:ext cx="3769042" cy="2355904"/>
          </a:xfrm>
        </p:spPr>
        <p:txBody>
          <a:bodyPr>
            <a:normAutofit fontScale="97500" lnSpcReduction="10000"/>
          </a:bodyPr>
          <a:lstStyle/>
          <a:p>
            <a:pPr algn="ctr"/>
            <a:r>
              <a:rPr lang="x-none" b="1" i="0" strike="noStrike" cap="none" spc="0" baseline="0" dirty="0">
                <a:solidFill>
                  <a:srgbClr val="FFFFFF"/>
                </a:solidFill>
                <a:effectLst/>
                <a:ea typeface="Calibri"/>
              </a:rPr>
              <a:t>Recursos de la CPSC para </a:t>
            </a:r>
            <a:r>
              <a:rPr lang="en-US" b="1" i="0" strike="noStrike" cap="none" spc="0" baseline="0" dirty="0">
                <a:solidFill>
                  <a:srgbClr val="FFFFFF"/>
                </a:solidFill>
                <a:effectLst/>
                <a:ea typeface="Calibri"/>
              </a:rPr>
              <a:t>empresas</a:t>
            </a:r>
          </a:p>
          <a:p>
            <a:pPr algn="ctr"/>
            <a:endParaRPr lang="en-US" b="1" i="0" strike="noStrike" cap="none" spc="0" baseline="0" dirty="0">
              <a:solidFill>
                <a:srgbClr val="FFFFFF"/>
              </a:solidFill>
              <a:effectLst/>
              <a:ea typeface="Calibri"/>
            </a:endParaRPr>
          </a:p>
          <a:p>
            <a:pPr algn="ctr"/>
            <a:r>
              <a:rPr lang="en-US" sz="2600" dirty="0">
                <a:solidFill>
                  <a:srgbClr val="FFFFFF"/>
                </a:solidFill>
                <a:ea typeface="Calibri"/>
              </a:rPr>
              <a:t>(En ingl</a:t>
            </a:r>
            <a:r>
              <a:rPr lang="es-ES" sz="2600" dirty="0">
                <a:solidFill>
                  <a:srgbClr val="FFFFFF"/>
                </a:solidFill>
                <a:ea typeface="Calibri"/>
              </a:rPr>
              <a:t>és</a:t>
            </a:r>
            <a:r>
              <a:rPr lang="en-US" sz="2600" dirty="0">
                <a:solidFill>
                  <a:srgbClr val="FFFFFF"/>
                </a:solidFill>
                <a:ea typeface="Calibri"/>
              </a:rPr>
              <a:t>)</a:t>
            </a:r>
            <a:endParaRPr lang="x-none" sz="2600" b="1" i="0" strike="noStrike" cap="none" spc="0" baseline="0" dirty="0">
              <a:solidFill>
                <a:srgbClr val="FFFFFF"/>
              </a:solidFill>
              <a:effectLst/>
              <a:ea typeface="Calibri"/>
            </a:endParaRPr>
          </a:p>
        </p:txBody>
      </p:sp>
      <p:sp>
        <p:nvSpPr>
          <p:cNvPr id="3" name="Rectangle 2"/>
          <p:cNvSpPr/>
          <p:nvPr/>
        </p:nvSpPr>
        <p:spPr>
          <a:xfrm>
            <a:off x="4920344" y="4891314"/>
            <a:ext cx="7271656" cy="2185214"/>
          </a:xfrm>
          <a:prstGeom prst="rect">
            <a:avLst/>
          </a:prstGeom>
        </p:spPr>
        <p:txBody>
          <a:bodyPr wrap="square">
            <a:spAutoFit/>
          </a:bodyPr>
          <a:lstStyle/>
          <a:p>
            <a:pPr>
              <a:defRPr/>
            </a:pPr>
            <a:r>
              <a:rPr lang="x-none" sz="2400" b="0" i="0" strike="noStrike" cap="none" spc="0" baseline="0" dirty="0">
                <a:solidFill>
                  <a:srgbClr val="002060"/>
                </a:solidFill>
                <a:effectLst/>
                <a:latin typeface="Arial"/>
                <a:ea typeface="Arial"/>
                <a:cs typeface="Arial"/>
              </a:rPr>
              <a:t>Página de búsqueda de laboratorios aceptados por la CPSC:</a:t>
            </a:r>
            <a:r>
              <a:rPr lang="en-US" sz="2400" b="0" i="0" strike="noStrike" cap="none" spc="0" baseline="0" dirty="0">
                <a:solidFill>
                  <a:srgbClr val="002060"/>
                </a:solidFill>
                <a:effectLst/>
                <a:latin typeface="Arial"/>
                <a:ea typeface="Arial"/>
                <a:cs typeface="Arial"/>
              </a:rPr>
              <a:t>   </a:t>
            </a:r>
            <a:r>
              <a:rPr lang="x-none" sz="2400" b="1" i="0" strike="noStrike" cap="none" spc="0" baseline="0" dirty="0">
                <a:solidFill>
                  <a:srgbClr val="002060"/>
                </a:solidFill>
                <a:effectLst/>
                <a:latin typeface="Arial"/>
                <a:ea typeface="Arial"/>
                <a:cs typeface="Arial"/>
                <a:hlinkClick r:id="rId3" history="0"/>
              </a:rPr>
              <a:t>www.cpsc.gov/LabSearch</a:t>
            </a:r>
            <a:endParaRPr lang="en-US" sz="2400" b="1" i="0" strike="noStrike" cap="none" spc="0" baseline="0" dirty="0">
              <a:solidFill>
                <a:srgbClr val="002060"/>
              </a:solidFill>
              <a:effectLst/>
              <a:latin typeface="Arial"/>
              <a:ea typeface="Arial"/>
              <a:cs typeface="Arial"/>
              <a:hlinkClick r:id="rId3" history="0"/>
            </a:endParaRPr>
          </a:p>
          <a:p>
            <a:pPr>
              <a:defRPr/>
            </a:pPr>
            <a:endParaRPr lang="en-US" sz="2400" b="1" dirty="0">
              <a:solidFill>
                <a:srgbClr val="002060"/>
              </a:solidFill>
              <a:latin typeface="Arial"/>
              <a:ea typeface="Arial"/>
              <a:cs typeface="Arial"/>
              <a:hlinkClick r:id="rId3" history="0"/>
            </a:endParaRPr>
          </a:p>
          <a:p>
            <a:pPr>
              <a:defRPr/>
            </a:pPr>
            <a:endParaRPr lang="x-none" sz="2400" b="1" i="0" strike="noStrike" cap="none" spc="0" baseline="0" dirty="0">
              <a:solidFill>
                <a:srgbClr val="002060"/>
              </a:solidFill>
              <a:effectLst/>
              <a:latin typeface="Arial"/>
              <a:ea typeface="Arial"/>
              <a:cs typeface="Arial"/>
              <a:hlinkClick r:id="rId3" history="0"/>
            </a:endParaRPr>
          </a:p>
          <a:p>
            <a:pPr algn="ctr">
              <a:defRPr/>
            </a:pPr>
            <a:endParaRPr lang="en-US" sz="2000" b="1" dirty="0">
              <a:solidFill>
                <a:srgbClr val="002060"/>
              </a:solidFill>
              <a:latin typeface="Arial" panose="020B0604020202020204" pitchFamily="34" charset="0"/>
              <a:cs typeface="Arial" panose="020B0604020202020204" pitchFamily="34" charset="0"/>
            </a:endParaRPr>
          </a:p>
          <a:p>
            <a:pPr algn="ctr">
              <a:defRPr/>
            </a:pPr>
            <a:r>
              <a:rPr lang="en-US" sz="2000" b="1" dirty="0">
                <a:solidFill>
                  <a:srgbClr val="002060"/>
                </a:solidFill>
                <a:latin typeface="Arial" panose="020B0604020202020204" pitchFamily="34" charset="0"/>
                <a:cs typeface="Arial" panose="020B0604020202020204" pitchFamily="34" charset="0"/>
              </a:rPr>
              <a:t> </a:t>
            </a:r>
          </a:p>
        </p:txBody>
      </p:sp>
      <p:sp>
        <p:nvSpPr>
          <p:cNvPr id="2" name="Rectangle 1"/>
          <p:cNvSpPr/>
          <p:nvPr/>
        </p:nvSpPr>
        <p:spPr>
          <a:xfrm>
            <a:off x="4937220" y="788968"/>
            <a:ext cx="7126937" cy="3416320"/>
          </a:xfrm>
          <a:prstGeom prst="rect">
            <a:avLst/>
          </a:prstGeom>
        </p:spPr>
        <p:txBody>
          <a:bodyPr wrap="square">
            <a:spAutoFit/>
          </a:bodyPr>
          <a:lstStyle/>
          <a:p>
            <a:pPr marL="342900" indent="-342900">
              <a:buFont typeface="Arial" panose="020B0604020202020204" pitchFamily="34" charset="0"/>
              <a:buChar char="•"/>
            </a:pPr>
            <a:r>
              <a:rPr lang="x-none" sz="2400" b="0" i="0" strike="noStrike" cap="none" spc="0" baseline="0" dirty="0">
                <a:solidFill>
                  <a:srgbClr val="3648A1"/>
                </a:solidFill>
                <a:effectLst/>
                <a:latin typeface="Arial"/>
                <a:ea typeface="Arial"/>
                <a:cs typeface="Arial"/>
              </a:rPr>
              <a:t>Definición de productos para niños – 16 CFR Parte 1200 </a:t>
            </a:r>
          </a:p>
          <a:p>
            <a:pPr marL="342900" indent="-342900">
              <a:buFont typeface="Arial" panose="020B0604020202020204" pitchFamily="34" charset="0"/>
              <a:buChar char="•"/>
            </a:pPr>
            <a:r>
              <a:rPr lang="x-none" sz="2400" b="0" i="0" strike="noStrike" cap="none" spc="0" baseline="0" dirty="0">
                <a:solidFill>
                  <a:srgbClr val="3648A1"/>
                </a:solidFill>
                <a:effectLst/>
                <a:latin typeface="Arial"/>
                <a:ea typeface="Arial"/>
                <a:cs typeface="Arial"/>
              </a:rPr>
              <a:t>Certificados de conformidad – 16 CFR Parte 1110</a:t>
            </a:r>
          </a:p>
          <a:p>
            <a:pPr marL="342900" indent="-342900">
              <a:buFont typeface="Arial" panose="020B0604020202020204" pitchFamily="34" charset="0"/>
              <a:buChar char="•"/>
            </a:pPr>
            <a:r>
              <a:rPr lang="x-none" sz="2400" b="0" i="0" strike="noStrike" cap="none" spc="0" baseline="0" dirty="0">
                <a:solidFill>
                  <a:srgbClr val="3648A1"/>
                </a:solidFill>
                <a:effectLst/>
                <a:latin typeface="Arial"/>
                <a:ea typeface="Arial"/>
                <a:cs typeface="Arial"/>
              </a:rPr>
              <a:t>Pruebas por </a:t>
            </a:r>
            <a:r>
              <a:rPr lang="en-US" sz="2400" b="0" i="0" strike="noStrike" cap="none" spc="0" baseline="0" dirty="0">
                <a:solidFill>
                  <a:srgbClr val="3648A1"/>
                </a:solidFill>
                <a:effectLst/>
                <a:latin typeface="Arial"/>
                <a:ea typeface="Arial"/>
                <a:cs typeface="Arial"/>
              </a:rPr>
              <a:t>laboratorios independientes</a:t>
            </a:r>
            <a:r>
              <a:rPr lang="x-none" sz="2400" b="0" i="0" strike="noStrike" cap="none" spc="0" baseline="0" dirty="0">
                <a:solidFill>
                  <a:srgbClr val="3648A1"/>
                </a:solidFill>
                <a:effectLst/>
                <a:latin typeface="Arial"/>
                <a:ea typeface="Arial"/>
                <a:cs typeface="Arial"/>
              </a:rPr>
              <a:t>– 16 CFR Partes 1107, 1109 y 1112</a:t>
            </a:r>
          </a:p>
          <a:p>
            <a:pPr marL="342900" indent="-342900">
              <a:buFont typeface="Arial" panose="020B0604020202020204" pitchFamily="34" charset="0"/>
              <a:buChar char="•"/>
            </a:pPr>
            <a:r>
              <a:rPr lang="x-none" sz="2400" b="0" i="0" strike="noStrike" cap="none" spc="0" baseline="0" dirty="0">
                <a:solidFill>
                  <a:srgbClr val="3648A1"/>
                </a:solidFill>
                <a:effectLst/>
                <a:latin typeface="Arial"/>
                <a:ea typeface="Arial"/>
                <a:cs typeface="Arial"/>
              </a:rPr>
              <a:t>Información de rastreo – 15 USC § 2063(a)(5)</a:t>
            </a:r>
          </a:p>
          <a:p>
            <a:pPr marL="342900" indent="-342900">
              <a:buFont typeface="Arial" panose="020B0604020202020204" pitchFamily="34" charset="0"/>
              <a:buChar char="•"/>
            </a:pPr>
            <a:r>
              <a:rPr lang="es-419" sz="2400" b="0" i="0" strike="noStrike" cap="none" spc="0" baseline="0" dirty="0">
                <a:solidFill>
                  <a:srgbClr val="3648A1"/>
                </a:solidFill>
                <a:effectLst/>
                <a:latin typeface="Arial"/>
                <a:ea typeface="Arial"/>
                <a:cs typeface="Arial"/>
              </a:rPr>
              <a:t>Requisito obligatorio de notificaci</a:t>
            </a:r>
            <a:r>
              <a:rPr lang="es-ES" sz="2400" dirty="0">
                <a:solidFill>
                  <a:srgbClr val="3648A1"/>
                </a:solidFill>
                <a:latin typeface="Arial"/>
                <a:ea typeface="Arial"/>
                <a:cs typeface="Arial"/>
              </a:rPr>
              <a:t>ón</a:t>
            </a:r>
            <a:r>
              <a:rPr lang="es-419" sz="2400" b="0" i="0" strike="noStrike" cap="none" spc="0" baseline="0" dirty="0">
                <a:solidFill>
                  <a:srgbClr val="3648A1"/>
                </a:solidFill>
                <a:effectLst/>
                <a:latin typeface="Arial"/>
                <a:ea typeface="Arial"/>
                <a:cs typeface="Arial"/>
              </a:rPr>
              <a:t> – 15 USC §2064</a:t>
            </a:r>
          </a:p>
        </p:txBody>
      </p:sp>
    </p:spTree>
    <p:extLst>
      <p:ext uri="{BB962C8B-B14F-4D97-AF65-F5344CB8AC3E}">
        <p14:creationId xmlns:p14="http://schemas.microsoft.com/office/powerpoint/2010/main" val="277476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dirty="0">
                <a:solidFill>
                  <a:srgbClr val="2E74B5"/>
                </a:solidFill>
                <a:effectLst/>
                <a:latin typeface="Calibri Light"/>
                <a:ea typeface="Calibri Light"/>
                <a:cs typeface="Calibri Light"/>
              </a:rPr>
              <a:t>Ley </a:t>
            </a:r>
            <a:r>
              <a:rPr lang="en-US" sz="3600" b="1" i="0" strike="noStrike" cap="none" spc="0" baseline="0" dirty="0">
                <a:solidFill>
                  <a:srgbClr val="2E74B5"/>
                </a:solidFill>
                <a:effectLst/>
                <a:latin typeface="Calibri Light"/>
                <a:ea typeface="Calibri Light"/>
                <a:cs typeface="Calibri Light"/>
              </a:rPr>
              <a:t>sobre </a:t>
            </a:r>
            <a:r>
              <a:rPr lang="es-419" sz="3600" b="1" i="0" strike="noStrike" cap="none" spc="0" baseline="0" dirty="0">
                <a:solidFill>
                  <a:srgbClr val="2E74B5"/>
                </a:solidFill>
                <a:effectLst/>
                <a:latin typeface="Calibri Light"/>
                <a:ea typeface="Calibri Light"/>
                <a:cs typeface="Calibri Light"/>
              </a:rPr>
              <a:t>Telas Inflamables (FFA, por sus siglas en inglés)</a:t>
            </a:r>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Autoridad principal para los textiles regulados por la CPSC</a:t>
            </a:r>
          </a:p>
          <a:p>
            <a:pPr marL="457200" indent="-457200">
              <a:buFont typeface="Arial" panose="020B0604020202020204" pitchFamily="34" charset="0"/>
              <a:buChar char="•"/>
            </a:pPr>
            <a:r>
              <a:rPr lang="en-US" sz="3000" b="0" i="0" strike="noStrike" cap="none" spc="0" baseline="0" dirty="0">
                <a:solidFill>
                  <a:srgbClr val="4C4C4C"/>
                </a:solidFill>
                <a:effectLst/>
                <a:latin typeface="Arial"/>
                <a:ea typeface="Arial"/>
                <a:cs typeface="Arial"/>
              </a:rPr>
              <a:t>Se enfoca</a:t>
            </a:r>
            <a:r>
              <a:rPr lang="x-none" sz="3000" b="0" i="0" strike="noStrike" cap="none" spc="0" baseline="0" dirty="0">
                <a:solidFill>
                  <a:srgbClr val="4C4C4C"/>
                </a:solidFill>
                <a:effectLst/>
                <a:latin typeface="Arial"/>
                <a:ea typeface="Arial"/>
                <a:cs typeface="Arial"/>
              </a:rPr>
              <a:t> en el desempeño en cuanto a la inflamabilidad</a:t>
            </a: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Re</a:t>
            </a:r>
            <a:r>
              <a:rPr lang="en-US" sz="3000" b="0" i="0" strike="noStrike" cap="none" spc="0" baseline="0" dirty="0">
                <a:solidFill>
                  <a:srgbClr val="4C4C4C"/>
                </a:solidFill>
                <a:effectLst/>
                <a:latin typeface="Arial"/>
                <a:ea typeface="Arial"/>
                <a:cs typeface="Arial"/>
              </a:rPr>
              <a:t>glamentos</a:t>
            </a:r>
            <a:r>
              <a:rPr lang="x-none" sz="3000" b="0" i="0" strike="noStrike" cap="none" spc="0" baseline="0" dirty="0">
                <a:solidFill>
                  <a:srgbClr val="4C4C4C"/>
                </a:solidFill>
                <a:effectLst/>
                <a:latin typeface="Arial"/>
                <a:ea typeface="Arial"/>
                <a:cs typeface="Arial"/>
              </a:rPr>
              <a:t>:</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Textiles para prendas de vestir</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 1610</a:t>
            </a:r>
          </a:p>
          <a:p>
            <a:pPr marL="800100" lvl="1" indent="-342900">
              <a:buFont typeface="Wingdings" panose="05000000000000000000" pitchFamily="2" charset="2"/>
              <a:buChar char="Ø"/>
            </a:pPr>
            <a:r>
              <a:rPr lang="es-ES" sz="2400" b="0" i="0" strike="noStrike" cap="none" spc="0" baseline="0" dirty="0">
                <a:solidFill>
                  <a:srgbClr val="1A2857"/>
                </a:solidFill>
                <a:effectLst/>
                <a:latin typeface="Arial"/>
                <a:ea typeface="Arial"/>
                <a:cs typeface="Arial"/>
              </a:rPr>
              <a:t>Película </a:t>
            </a:r>
            <a:r>
              <a:rPr lang="x-none" sz="2400" b="0" i="0" strike="noStrike" cap="none" spc="0" baseline="0" dirty="0">
                <a:solidFill>
                  <a:srgbClr val="1A2857"/>
                </a:solidFill>
                <a:effectLst/>
                <a:latin typeface="Arial"/>
                <a:ea typeface="Arial"/>
                <a:cs typeface="Arial"/>
              </a:rPr>
              <a:t>plástic</a:t>
            </a:r>
            <a:r>
              <a:rPr lang="es-ES" sz="2400" b="0" i="0" strike="noStrike" cap="none" spc="0" baseline="0" dirty="0">
                <a:solidFill>
                  <a:srgbClr val="1A2857"/>
                </a:solidFill>
                <a:effectLst/>
                <a:latin typeface="Arial"/>
                <a:ea typeface="Arial"/>
                <a:cs typeface="Arial"/>
              </a:rPr>
              <a:t>a</a:t>
            </a:r>
            <a:r>
              <a:rPr lang="x-none" sz="2400" b="0" i="0" strike="noStrike" cap="none" spc="0" baseline="0" dirty="0">
                <a:solidFill>
                  <a:srgbClr val="1A2857"/>
                </a:solidFill>
                <a:effectLst/>
                <a:latin typeface="Arial"/>
                <a:ea typeface="Arial"/>
                <a:cs typeface="Arial"/>
              </a:rPr>
              <a:t> de vinilo </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 1611</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Ropa de dormir para niños </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partes 1615/1616</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Alfombras y tapetes </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partes 1630/1631</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Colchones y cubrecolchones </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 1632</a:t>
            </a:r>
          </a:p>
          <a:p>
            <a:pPr marL="800100" lvl="1" indent="-342900">
              <a:buFont typeface="Wingdings" panose="05000000000000000000" pitchFamily="2" charset="2"/>
              <a:buChar char="Ø"/>
            </a:pPr>
            <a:r>
              <a:rPr lang="en-US" dirty="0">
                <a:solidFill>
                  <a:srgbClr val="1A2857"/>
                </a:solidFill>
                <a:latin typeface="Arial"/>
                <a:ea typeface="Arial"/>
                <a:cs typeface="Arial"/>
              </a:rPr>
              <a:t>Conjuntos</a:t>
            </a:r>
            <a:r>
              <a:rPr lang="x-none" sz="2400" b="0" i="0" strike="noStrike" cap="none" spc="0" baseline="0" dirty="0">
                <a:solidFill>
                  <a:srgbClr val="1A2857"/>
                </a:solidFill>
                <a:effectLst/>
                <a:latin typeface="Arial"/>
                <a:ea typeface="Arial"/>
                <a:cs typeface="Arial"/>
              </a:rPr>
              <a:t> de colchones </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 1633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37418" y="2280062"/>
            <a:ext cx="2366643" cy="365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98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162595" y="3056708"/>
            <a:ext cx="10249592" cy="1110343"/>
          </a:xfrm>
        </p:spPr>
        <p:txBody>
          <a:bodyPr>
            <a:normAutofit fontScale="92500" lnSpcReduction="10000"/>
          </a:bodyPr>
          <a:lstStyle/>
          <a:p>
            <a:pPr lvl="0">
              <a:buClr>
                <a:srgbClr val="1D2757"/>
              </a:buClr>
            </a:pPr>
            <a:r>
              <a:rPr lang="es-419" sz="2400" b="0" dirty="0">
                <a:solidFill>
                  <a:srgbClr val="CF202F"/>
                </a:solidFill>
                <a:latin typeface="Georgia" panose="02040502050405020303" pitchFamily="18" charset="0"/>
              </a:rPr>
              <a:t>Textiles </a:t>
            </a:r>
            <a:r>
              <a:rPr lang="es-419" sz="2400" dirty="0"/>
              <a:t>para</a:t>
            </a:r>
            <a:r>
              <a:rPr lang="es-419" sz="2400" b="0" dirty="0">
                <a:solidFill>
                  <a:srgbClr val="CF202F"/>
                </a:solidFill>
                <a:latin typeface="Georgia" panose="02040502050405020303" pitchFamily="18" charset="0"/>
              </a:rPr>
              <a:t> prendas de vestir</a:t>
            </a:r>
          </a:p>
          <a:p>
            <a:pPr lvl="0">
              <a:buClr>
                <a:srgbClr val="1D2757"/>
              </a:buClr>
            </a:pPr>
            <a:r>
              <a:rPr lang="es-419" sz="2800" b="1" dirty="0">
                <a:solidFill>
                  <a:srgbClr val="1A2857"/>
                </a:solidFill>
                <a:latin typeface="Arial" panose="020B0604020202020204" pitchFamily="34" charset="0"/>
              </a:rPr>
              <a:t>Requerimientos de la CPSC en </a:t>
            </a:r>
            <a:r>
              <a:rPr lang="es-ES" sz="2800" b="1" dirty="0">
                <a:solidFill>
                  <a:srgbClr val="1A2857"/>
                </a:solidFill>
                <a:latin typeface="Arial" panose="020B0604020202020204" pitchFamily="34" charset="0"/>
              </a:rPr>
              <a:t>materia de ropa de dormir para niños</a:t>
            </a:r>
            <a:endParaRPr lang="en-US" sz="2800" b="1" dirty="0">
              <a:solidFill>
                <a:srgbClr val="1A2857"/>
              </a:solidFill>
              <a:latin typeface="Arial" panose="020B0604020202020204" pitchFamily="34" charset="0"/>
            </a:endParaRPr>
          </a:p>
        </p:txBody>
      </p:sp>
    </p:spTree>
    <p:extLst>
      <p:ext uri="{BB962C8B-B14F-4D97-AF65-F5344CB8AC3E}">
        <p14:creationId xmlns:p14="http://schemas.microsoft.com/office/powerpoint/2010/main" val="61434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p>
        </p:txBody>
      </p:sp>
      <p:sp>
        <p:nvSpPr>
          <p:cNvPr id="3" name="Content Placeholder 2"/>
          <p:cNvSpPr>
            <a:spLocks noGrp="1"/>
          </p:cNvSpPr>
          <p:nvPr>
            <p:ph idx="1"/>
          </p:nvPr>
        </p:nvSpPr>
        <p:spPr/>
        <p:txBody>
          <a:bodyPr>
            <a:normAutofit fontScale="92500" lnSpcReduction="10000"/>
          </a:bodyPr>
          <a:lstStyle/>
          <a:p>
            <a:pPr marL="342900" lvl="0" indent="-342900" algn="l" rtl="0">
              <a:spcBef>
                <a:spcPct val="20000"/>
              </a:spcBef>
              <a:buClrTx/>
              <a:buFont typeface="Arial" panose="020B0604020202020204" pitchFamily="34" charset="0"/>
              <a:buChar char="•"/>
            </a:pPr>
            <a:r>
              <a:rPr lang="es-419" kern="1200" dirty="0">
                <a:solidFill>
                  <a:srgbClr val="4C4C4C"/>
                </a:solidFill>
                <a:cs typeface="+mn-cs"/>
              </a:rPr>
              <a:t>Reglamento sobre la inflamabilidad de la ropa de dormir para niños</a:t>
            </a:r>
          </a:p>
          <a:p>
            <a:pPr marL="914400" lvl="1" indent="-457200" algn="l" rtl="0">
              <a:spcBef>
                <a:spcPct val="20000"/>
              </a:spcBef>
              <a:buClrTx/>
              <a:buFont typeface="Wingdings" panose="05000000000000000000" pitchFamily="2" charset="2"/>
              <a:buChar char="Ø"/>
            </a:pPr>
            <a:r>
              <a:rPr lang="es-419" sz="2600" kern="1200" dirty="0">
                <a:solidFill>
                  <a:srgbClr val="1F497D"/>
                </a:solidFill>
                <a:cs typeface="+mn-cs"/>
              </a:rPr>
              <a:t>Tallas 0 a 6X (16 CFR parte 1615)</a:t>
            </a:r>
          </a:p>
          <a:p>
            <a:pPr marL="914400" lvl="1" indent="-457200" algn="l" rtl="0">
              <a:spcBef>
                <a:spcPct val="20000"/>
              </a:spcBef>
              <a:buClrTx/>
              <a:buFont typeface="Wingdings" panose="05000000000000000000" pitchFamily="2" charset="2"/>
              <a:buChar char="Ø"/>
            </a:pPr>
            <a:r>
              <a:rPr lang="es-419" sz="2600" kern="1200" dirty="0">
                <a:solidFill>
                  <a:srgbClr val="1F497D"/>
                </a:solidFill>
                <a:cs typeface="+mn-cs"/>
              </a:rPr>
              <a:t>Tallas 7 a 14 (16 CFR parte 1616)</a:t>
            </a:r>
          </a:p>
          <a:p>
            <a:pPr marL="342900" lvl="0" indent="-342900" algn="l" rtl="0">
              <a:spcBef>
                <a:spcPct val="20000"/>
              </a:spcBef>
              <a:buClrTx/>
              <a:buFont typeface="Arial" panose="020B0604020202020204" pitchFamily="34" charset="0"/>
              <a:buChar char="•"/>
            </a:pPr>
            <a:r>
              <a:rPr lang="es-419" kern="1200" dirty="0">
                <a:solidFill>
                  <a:srgbClr val="4C4C4C"/>
                </a:solidFill>
                <a:cs typeface="+mn-cs"/>
              </a:rPr>
              <a:t>Se aplica a la ropa destinada a ser usada principalmente para dormir o para actividades relacionadas con el sueño</a:t>
            </a:r>
          </a:p>
          <a:p>
            <a:pPr marL="914400" lvl="1" indent="-457200" algn="l" rtl="0">
              <a:spcBef>
                <a:spcPct val="20000"/>
              </a:spcBef>
              <a:buClrTx/>
              <a:buFont typeface="Wingdings" panose="05000000000000000000" pitchFamily="2" charset="2"/>
              <a:buChar char="Ø"/>
            </a:pPr>
            <a:r>
              <a:rPr lang="es-419" sz="2600" kern="1200" dirty="0">
                <a:solidFill>
                  <a:srgbClr val="1F497D"/>
                </a:solidFill>
                <a:cs typeface="+mn-cs"/>
              </a:rPr>
              <a:t>Ejemplos: camisones, pijamas, batas</a:t>
            </a:r>
          </a:p>
          <a:p>
            <a:pPr marL="342900" lvl="0" indent="-342900" algn="l" rtl="0">
              <a:spcBef>
                <a:spcPct val="20000"/>
              </a:spcBef>
              <a:buClrTx/>
              <a:buFont typeface="Arial" panose="020B0604020202020204" pitchFamily="34" charset="0"/>
              <a:buChar char="•"/>
            </a:pPr>
            <a:r>
              <a:rPr lang="es-419" kern="1200" dirty="0">
                <a:solidFill>
                  <a:srgbClr val="4C4C4C"/>
                </a:solidFill>
              </a:rPr>
              <a:t>Especifica un plan de muestreo y procedimientos de pruebas para determinar la inflamabilidad de la ropa de dormir para niños</a:t>
            </a:r>
          </a:p>
          <a:p>
            <a:pPr marL="914400" lvl="1" indent="-457200" algn="l" rtl="0">
              <a:spcBef>
                <a:spcPct val="20000"/>
              </a:spcBef>
              <a:buClrTx/>
              <a:buFont typeface="Wingdings" panose="05000000000000000000" pitchFamily="2" charset="2"/>
              <a:buChar char="Ø"/>
            </a:pPr>
            <a:r>
              <a:rPr lang="es-419" sz="2600" kern="1200" dirty="0">
                <a:solidFill>
                  <a:srgbClr val="1F497D"/>
                </a:solidFill>
              </a:rPr>
              <a:t>La longitud de de la sección quemada no puede superar 17.8 cm (7.0 pulg.) (promedio)</a:t>
            </a:r>
          </a:p>
          <a:p>
            <a:pPr marL="914400" lvl="1" indent="-457200" algn="l" rtl="0">
              <a:spcBef>
                <a:spcPct val="20000"/>
              </a:spcBef>
              <a:buClrTx/>
              <a:buFont typeface="Wingdings" panose="05000000000000000000" pitchFamily="2" charset="2"/>
              <a:buChar char="Ø"/>
            </a:pPr>
            <a:r>
              <a:rPr lang="es-419" sz="2600" kern="1200" dirty="0">
                <a:solidFill>
                  <a:srgbClr val="1F497D"/>
                </a:solidFill>
              </a:rPr>
              <a:t>Ninguna muestra puede quemarse por toda la longitud</a:t>
            </a:r>
          </a:p>
        </p:txBody>
      </p:sp>
    </p:spTree>
    <p:extLst>
      <p:ext uri="{BB962C8B-B14F-4D97-AF65-F5344CB8AC3E}">
        <p14:creationId xmlns:p14="http://schemas.microsoft.com/office/powerpoint/2010/main" val="162570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a:xfrm>
            <a:off x="406399" y="1199408"/>
            <a:ext cx="11465169" cy="4977555"/>
          </a:xfrm>
        </p:spPr>
        <p:txBody>
          <a:bodyPr>
            <a:normAutofit/>
          </a:bodyPr>
          <a:lstStyle/>
          <a:p>
            <a:pPr algn="ctr"/>
            <a:r>
              <a:rPr lang="es-ES" dirty="0">
                <a:solidFill>
                  <a:srgbClr val="4C4C4C"/>
                </a:solidFill>
              </a:rPr>
              <a:t>Todas las telas, ribetes y costuras de la ropa de dormir para niños deben ser resistentes a las llamas y autoextinguirse (no seguir ardiendo) cuando se retiran de una pequeña fuente de ignición de llama abierta</a:t>
            </a:r>
            <a:r>
              <a:rPr lang="en-US" dirty="0">
                <a:solidFill>
                  <a:srgbClr val="4C4C4C"/>
                </a:solidFill>
              </a:rPr>
              <a:t>.</a:t>
            </a:r>
          </a:p>
        </p:txBody>
      </p:sp>
      <p:pic>
        <p:nvPicPr>
          <p:cNvPr id="4" name="Picture 3"/>
          <p:cNvPicPr>
            <a:picLocks noChangeAspect="1"/>
          </p:cNvPicPr>
          <p:nvPr/>
        </p:nvPicPr>
        <p:blipFill>
          <a:blip r:embed="rId3"/>
          <a:stretch>
            <a:fillRect/>
          </a:stretch>
        </p:blipFill>
        <p:spPr>
          <a:xfrm>
            <a:off x="3593682" y="3005246"/>
            <a:ext cx="5090601" cy="3036071"/>
          </a:xfrm>
          <a:prstGeom prst="rect">
            <a:avLst/>
          </a:prstGeom>
        </p:spPr>
      </p:pic>
    </p:spTree>
    <p:extLst>
      <p:ext uri="{BB962C8B-B14F-4D97-AF65-F5344CB8AC3E}">
        <p14:creationId xmlns:p14="http://schemas.microsoft.com/office/powerpoint/2010/main" val="411669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dirty="0"/>
              <a:t>Ropa de dormir para niños</a:t>
            </a:r>
            <a:endParaRPr lang="en-US" dirty="0"/>
          </a:p>
        </p:txBody>
      </p:sp>
      <p:sp>
        <p:nvSpPr>
          <p:cNvPr id="3" name="Content Placeholder 2"/>
          <p:cNvSpPr>
            <a:spLocks noGrp="1"/>
          </p:cNvSpPr>
          <p:nvPr>
            <p:ph idx="1"/>
          </p:nvPr>
        </p:nvSpPr>
        <p:spPr/>
        <p:txBody>
          <a:bodyPr>
            <a:normAutofit lnSpcReduction="10000"/>
          </a:bodyPr>
          <a:lstStyle/>
          <a:p>
            <a:pPr marL="342900" lvl="0" indent="-342900" algn="l" rtl="0">
              <a:spcBef>
                <a:spcPct val="20000"/>
              </a:spcBef>
              <a:buClrTx/>
              <a:buFont typeface="Arial" panose="020B0604020202020204" pitchFamily="34" charset="0"/>
              <a:buChar char="•"/>
            </a:pPr>
            <a:r>
              <a:rPr lang="es-ES" sz="3200" kern="1200" dirty="0">
                <a:solidFill>
                  <a:srgbClr val="4C4C4C"/>
                </a:solidFill>
              </a:rPr>
              <a:t>¿Qué determina que una prenda de vestir se considere ropa de dormir para niños?</a:t>
            </a:r>
            <a:endParaRPr lang="en-US" sz="3200" kern="1200" dirty="0">
              <a:solidFill>
                <a:srgbClr val="4C4C4C"/>
              </a:solidFill>
            </a:endParaRPr>
          </a:p>
          <a:p>
            <a:pPr marL="914400" lvl="1" indent="-457200" algn="l" rtl="0">
              <a:spcBef>
                <a:spcPct val="20000"/>
              </a:spcBef>
              <a:buClrTx/>
              <a:buFont typeface="Wingdings" panose="05000000000000000000" pitchFamily="2" charset="2"/>
              <a:buChar char="Ø"/>
            </a:pPr>
            <a:r>
              <a:rPr lang="es-ES" sz="2800" kern="1200" dirty="0">
                <a:solidFill>
                  <a:srgbClr val="1F497D"/>
                </a:solidFill>
              </a:rPr>
              <a:t>Idoneidad para dormir, probabilidad de que la prenda se utilice para dormir</a:t>
            </a:r>
          </a:p>
          <a:p>
            <a:pPr marL="914400" lvl="1" indent="-457200" algn="l" rtl="0">
              <a:spcBef>
                <a:spcPct val="20000"/>
              </a:spcBef>
              <a:buClrTx/>
              <a:buFont typeface="Wingdings" panose="05000000000000000000" pitchFamily="2" charset="2"/>
              <a:buChar char="Ø"/>
            </a:pPr>
            <a:r>
              <a:rPr lang="es-ES" sz="2800" kern="1200" dirty="0">
                <a:solidFill>
                  <a:srgbClr val="1F497D"/>
                </a:solidFill>
              </a:rPr>
              <a:t>Características de la prenda y de la tela</a:t>
            </a:r>
          </a:p>
          <a:p>
            <a:pPr marL="914400" lvl="1" indent="-457200" algn="l" rtl="0">
              <a:spcBef>
                <a:spcPct val="20000"/>
              </a:spcBef>
              <a:buClrTx/>
              <a:buFont typeface="Wingdings" panose="05000000000000000000" pitchFamily="2" charset="2"/>
              <a:buChar char="Ø"/>
            </a:pPr>
            <a:r>
              <a:rPr lang="es-ES" sz="2800" kern="1200" dirty="0">
                <a:solidFill>
                  <a:srgbClr val="1F497D"/>
                </a:solidFill>
              </a:rPr>
              <a:t>Publicidad, comercialización/exhibición, uso previsto</a:t>
            </a:r>
            <a:endParaRPr lang="en-US" sz="2800" kern="1200" dirty="0">
              <a:solidFill>
                <a:srgbClr val="1F497D"/>
              </a:solidFill>
            </a:endParaRPr>
          </a:p>
          <a:p>
            <a:pPr marL="342900" lvl="0" indent="-342900" algn="l" rtl="0">
              <a:spcBef>
                <a:spcPct val="20000"/>
              </a:spcBef>
              <a:buClrTx/>
              <a:buFont typeface="Arial" panose="020B0604020202020204" pitchFamily="34" charset="0"/>
              <a:buChar char="•"/>
            </a:pPr>
            <a:r>
              <a:rPr lang="es-ES" sz="3200" kern="1200" dirty="0">
                <a:solidFill>
                  <a:srgbClr val="4C4C4C"/>
                </a:solidFill>
              </a:rPr>
              <a:t>Los artículos comercializados como "loungewear" (ropa para estar en casa) o términos similares también están sujetos a los requerimientos</a:t>
            </a:r>
            <a:r>
              <a:rPr lang="en-US" sz="3200" kern="1200" dirty="0">
                <a:solidFill>
                  <a:srgbClr val="4C4C4C"/>
                </a:solidFill>
              </a:rPr>
              <a:t>.</a:t>
            </a:r>
          </a:p>
          <a:p>
            <a:pPr marL="800100" lvl="1" indent="-342900" algn="l" rtl="0">
              <a:spcBef>
                <a:spcPct val="20000"/>
              </a:spcBef>
              <a:buClrTx/>
              <a:buFont typeface="Wingdings" panose="05000000000000000000" pitchFamily="2" charset="2"/>
              <a:buChar char="Ø"/>
            </a:pPr>
            <a:r>
              <a:rPr lang="en-US" sz="2800" kern="1200" dirty="0">
                <a:solidFill>
                  <a:srgbClr val="1F497D"/>
                </a:solidFill>
                <a:hlinkClick r:id="rId3"/>
              </a:rPr>
              <a:t>https://www.cpsc.gov/s3fs-public/pdfs/blk_pdf_sleepwearpolicy.pdf</a:t>
            </a:r>
            <a:r>
              <a:rPr lang="en-US" sz="2800" kern="1200" dirty="0">
                <a:solidFill>
                  <a:srgbClr val="1F497D"/>
                </a:solidFill>
              </a:rPr>
              <a:t> </a:t>
            </a:r>
          </a:p>
        </p:txBody>
      </p:sp>
    </p:spTree>
    <p:extLst>
      <p:ext uri="{BB962C8B-B14F-4D97-AF65-F5344CB8AC3E}">
        <p14:creationId xmlns:p14="http://schemas.microsoft.com/office/powerpoint/2010/main" val="2631869874"/>
      </p:ext>
    </p:extLst>
  </p:cSld>
  <p:clrMapOvr>
    <a:masterClrMapping/>
  </p:clrMapOvr>
</p:sld>
</file>

<file path=ppt/theme/theme1.xml><?xml version="1.0" encoding="utf-8"?>
<a:theme xmlns:a="http://schemas.openxmlformats.org/drawingml/2006/main" name="18-ABC-0078_PPTTemplate">
  <a:themeElements>
    <a:clrScheme name="CPSC">
      <a:dk1>
        <a:srgbClr val="1D2757"/>
      </a:dk1>
      <a:lt1>
        <a:srgbClr val="83D3EF"/>
      </a:lt1>
      <a:dk2>
        <a:srgbClr val="1D2757"/>
      </a:dk2>
      <a:lt2>
        <a:srgbClr val="FFFFFF"/>
      </a:lt2>
      <a:accent1>
        <a:srgbClr val="83D3EF"/>
      </a:accent1>
      <a:accent2>
        <a:srgbClr val="CF1F2F"/>
      </a:accent2>
      <a:accent3>
        <a:srgbClr val="EE334F"/>
      </a:accent3>
      <a:accent4>
        <a:srgbClr val="FC7DB9"/>
      </a:accent4>
      <a:accent5>
        <a:srgbClr val="FFFFFF"/>
      </a:accent5>
      <a:accent6>
        <a:srgbClr val="83D3EF"/>
      </a:accent6>
      <a:hlink>
        <a:srgbClr val="CF1F2F"/>
      </a:hlink>
      <a:folHlink>
        <a:srgbClr val="7F1F2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PSC_PowerPoint_template--sample as of March 27" id="{75EDE25A-E792-4A31-A4AA-C457BAEC2112}" vid="{33F5FBCF-1DD7-4B5F-830B-EF357BD17F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1E88890B794C4E9085AB97CDBEE2A6" ma:contentTypeVersion="62" ma:contentTypeDescription="Create a new document." ma:contentTypeScope="" ma:versionID="d61c2d808de587e4226966f99909c90b">
  <xsd:schema xmlns:xsd="http://www.w3.org/2001/XMLSchema" xmlns:xs="http://www.w3.org/2001/XMLSchema" xmlns:p="http://schemas.microsoft.com/office/2006/metadata/properties" xmlns:ns2="a13d7d47-5e6d-43e2-97f1-eafbdde66bfb" xmlns:ns3="http://schemas.microsoft.com/sharepoint/v4" targetNamespace="http://schemas.microsoft.com/office/2006/metadata/properties" ma:root="true" ma:fieldsID="ec796625f911a738ee2142bc7a83e58e" ns2:_="" ns3:_="">
    <xsd:import namespace="a13d7d47-5e6d-43e2-97f1-eafbdde66bfb"/>
    <xsd:import namespace="http://schemas.microsoft.com/sharepoint/v4"/>
    <xsd:element name="properties">
      <xsd:complexType>
        <xsd:sequence>
          <xsd:element name="documentManagement">
            <xsd:complexType>
              <xsd:all>
                <xsd:element ref="ns2:Directorate"/>
                <xsd:element ref="ns2:From"/>
                <xsd:element ref="ns2:Purpose" minOccurs="0"/>
                <xsd:element ref="ns2:Due_x0020_Date" minOccurs="0"/>
                <xsd:element ref="ns2:Commissioner_x002f_Chairman_x0020_Signature_x0020_Required" minOccurs="0"/>
                <xsd:element ref="ns3:IconOverlay" minOccurs="0"/>
                <xsd:element ref="ns2:Posted_x0020_on_x0020_Intern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d7d47-5e6d-43e2-97f1-eafbdde66bfb" elementFormDefault="qualified">
    <xsd:import namespace="http://schemas.microsoft.com/office/2006/documentManagement/types"/>
    <xsd:import namespace="http://schemas.microsoft.com/office/infopath/2007/PartnerControls"/>
    <xsd:element name="Directorate" ma:index="4" ma:displayName="Directorate" ma:default="Select Directorate" ma:description="Originating Office" ma:format="Dropdown" ma:internalName="Directorate">
      <xsd:simpleType>
        <xsd:restriction base="dms:Choice">
          <xsd:enumeration value="Select Directorate"/>
          <xsd:enumeration value="Office of R. Adler"/>
          <xsd:enumeration value="Office of A. Buerkle"/>
          <xsd:enumeration value="Office of M. Robinson"/>
          <xsd:enumeration value="Compliance - EXC"/>
          <xsd:enumeration value="Congressional Relations - OCR"/>
          <xsd:enumeration value="Economics - EC"/>
          <xsd:enumeration value="Engineering Sciences - ES"/>
          <xsd:enumeration value="Epidemiology - EP"/>
          <xsd:enumeration value="EEO - OEO"/>
          <xsd:enumeration value="Executive Director - OEX"/>
          <xsd:enumeration value="Facilities Services - EXFS"/>
          <xsd:enumeration value="Financial Mgmt - EXFM"/>
          <xsd:enumeration value="General Counsel - OGC"/>
          <xsd:enumeration value="Global Outreach - EXGO"/>
          <xsd:enumeration value="Hazard ID and Reduction - EXHR"/>
          <xsd:enumeration value="Health Sciences - HS"/>
          <xsd:enumeration value="Human Resources - EXRM"/>
          <xsd:enumeration value="Import Surveillance - EXIS"/>
          <xsd:enumeration value="Information Technology - EXIT"/>
          <xsd:enumeration value="Inspector General - OIG"/>
          <xsd:enumeration value="International Programs - EXIP"/>
          <xsd:enumeration value="Laboratory Sciences - LS"/>
          <xsd:enumeration value="Office of the Secretary - OS"/>
          <xsd:enumeration value="Public Affairs - EXPA"/>
        </xsd:restriction>
      </xsd:simpleType>
    </xsd:element>
    <xsd:element name="From" ma:index="5" ma:displayName="Project Manager" ma:description="Person wanting the document cleared" ma:list="UserInfo" ma:SharePointGroup="0" ma:internalName="From"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rpose" ma:index="6" nillable="true" ma:displayName="Purpose" ma:description="The intended audience/purpose" ma:internalName="Purpose" ma:readOnly="false">
      <xsd:simpleType>
        <xsd:restriction base="dms:Note">
          <xsd:maxLength value="255"/>
        </xsd:restriction>
      </xsd:simpleType>
    </xsd:element>
    <xsd:element name="Due_x0020_Date" ma:index="13" nillable="true" ma:displayName="Due Date" ma:format="DateOnly" ma:internalName="Due_x0020_Date" ma:readOnly="false">
      <xsd:simpleType>
        <xsd:restriction base="dms:DateTime"/>
      </xsd:simpleType>
    </xsd:element>
    <xsd:element name="Commissioner_x002f_Chairman_x0020_Signature_x0020_Required" ma:index="30" nillable="true" ma:displayName="Commissioner/Chairman Signature Required" ma:default="No" ma:description="For directives only" ma:format="Dropdown" ma:internalName="Commissioner_x002f_Chairman_x0020_Signature_x0020_Required">
      <xsd:simpleType>
        <xsd:restriction base="dms:Choice">
          <xsd:enumeration value="No"/>
          <xsd:enumeration value="Yes"/>
        </xsd:restriction>
      </xsd:simpleType>
    </xsd:element>
    <xsd:element name="Posted_x0020_on_x0020_Internet" ma:index="41" nillable="true" ma:displayName="Posted on Internet" ma:default="No" ma:description="Is the document intended to be posted on one of CPSC's public web sites?" ma:format="Dropdown" ma:internalName="Posted_x0020_on_x0020_Internet">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ma:readOnly="true"/>
        <xsd:element ref="dc:title" minOccurs="0" maxOccurs="1" ma:index="3" ma:displayName="Projec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orate xmlns="a13d7d47-5e6d-43e2-97f1-eafbdde66bfb"/>
    <IconOverlay xmlns="http://schemas.microsoft.com/sharepoint/v4" xsi:nil="true"/>
    <From xmlns="a13d7d47-5e6d-43e2-97f1-eafbdde66bfb">
      <UserInfo>
        <DisplayName/>
        <AccountId/>
        <AccountType/>
      </UserInfo>
    </From>
    <Due_x0020_Date xmlns="a13d7d47-5e6d-43e2-97f1-eafbdde66bfb" xsi:nil="true"/>
    <Purpose xmlns="a13d7d47-5e6d-43e2-97f1-eafbdde66bfb" xsi:nil="true"/>
    <Commissioner_x002f_Chairman_x0020_Signature_x0020_Required xmlns="a13d7d47-5e6d-43e2-97f1-eafbdde66bfb" xsi:nil="true"/>
    <Posted_x0020_on_x0020_Internet xmlns="a13d7d47-5e6d-43e2-97f1-eafbdde66bfb" xsi:nil="true"/>
  </documentManagement>
</p:properties>
</file>

<file path=customXml/itemProps1.xml><?xml version="1.0" encoding="utf-8"?>
<ds:datastoreItem xmlns:ds="http://schemas.openxmlformats.org/officeDocument/2006/customXml" ds:itemID="{5F0A0D26-88F5-49BA-9CCF-43E63F1A1D6E}">
  <ds:schemaRefs>
    <ds:schemaRef ds:uri="http://schemas.microsoft.com/sharepoint/v3/contenttype/forms"/>
  </ds:schemaRefs>
</ds:datastoreItem>
</file>

<file path=customXml/itemProps2.xml><?xml version="1.0" encoding="utf-8"?>
<ds:datastoreItem xmlns:ds="http://schemas.openxmlformats.org/officeDocument/2006/customXml" ds:itemID="{580236F2-1539-4239-8A26-8C74F63711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3d7d47-5e6d-43e2-97f1-eafbdde66bf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31AF7D-C5B7-4FF9-B228-1500C4385647}">
  <ds:schemaRefs>
    <ds:schemaRef ds:uri="http://www.w3.org/XML/1998/namespace"/>
    <ds:schemaRef ds:uri="http://purl.org/dc/dcmitype/"/>
    <ds:schemaRef ds:uri="http://purl.org/dc/terms/"/>
    <ds:schemaRef ds:uri="http://schemas.microsoft.com/office/infopath/2007/PartnerControls"/>
    <ds:schemaRef ds:uri="http://schemas.microsoft.com/sharepoint/v4"/>
    <ds:schemaRef ds:uri="http://schemas.microsoft.com/office/2006/documentManagement/types"/>
    <ds:schemaRef ds:uri="http://schemas.microsoft.com/office/2006/metadata/properties"/>
    <ds:schemaRef ds:uri="http://schemas.openxmlformats.org/package/2006/metadata/core-properties"/>
    <ds:schemaRef ds:uri="a13d7d47-5e6d-43e2-97f1-eafbdde66bf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7800</TotalTime>
  <Words>3362</Words>
  <Application>Microsoft Office PowerPoint</Application>
  <PresentationFormat>Widescreen</PresentationFormat>
  <Paragraphs>331</Paragraphs>
  <Slides>43</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宋体</vt:lpstr>
      <vt:lpstr>宋体</vt:lpstr>
      <vt:lpstr>Arial</vt:lpstr>
      <vt:lpstr>Calibri</vt:lpstr>
      <vt:lpstr>Calibri Light</vt:lpstr>
      <vt:lpstr>Georgia</vt:lpstr>
      <vt:lpstr>Tahoma</vt:lpstr>
      <vt:lpstr>Times New Roman</vt:lpstr>
      <vt:lpstr>Wingdings</vt:lpstr>
      <vt:lpstr>18-ABC-0078_PPTTemplate</vt:lpstr>
      <vt:lpstr>PowerPoint Presentation</vt:lpstr>
      <vt:lpstr>PowerPoint Presentation</vt:lpstr>
      <vt:lpstr>PowerPoint Presentation</vt:lpstr>
      <vt:lpstr>Temas</vt:lpstr>
      <vt:lpstr>Ley sobre Telas Inflamables (FFA, por sus siglas en inglés)</vt:lpstr>
      <vt:lpstr>PowerPoint Presentation</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Ropa de dormir para niños</vt:lpstr>
      <vt:lpstr>PowerPoint Presentation</vt:lpstr>
      <vt:lpstr>Certificación</vt:lpstr>
      <vt:lpstr>Contenido de sustancias químicas</vt:lpstr>
      <vt:lpstr>Contenido de sustancias químicas</vt:lpstr>
      <vt:lpstr>Contenido de sustancias químicas</vt:lpstr>
      <vt:lpstr>Etiquetas de rastreo</vt:lpstr>
      <vt:lpstr>Piezas pequeñas</vt:lpstr>
      <vt:lpstr>Piezas pequeñas</vt:lpstr>
      <vt:lpstr>PowerPoint Presentation</vt:lpstr>
      <vt:lpstr>Ropa de dormir para niños</vt:lpstr>
      <vt:lpstr>¿Preguntas?</vt:lpstr>
      <vt:lpstr>PowerPoint Presentation</vt:lpstr>
      <vt:lpstr>PowerPoint Presentation</vt:lpstr>
      <vt:lpstr>PowerPoint Presentation</vt:lpstr>
      <vt:lpstr>PowerPoint Presentation</vt:lpstr>
      <vt:lpstr>Robot reglamentario </vt:lpstr>
      <vt:lpstr>PowerPoint Presentation</vt:lpstr>
      <vt:lpstr>PowerPoint Presentation</vt:lpstr>
      <vt:lpstr>PowerPoint Presentation</vt:lpstr>
    </vt:vector>
  </TitlesOfParts>
  <Company>US CPSC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U.S. Children's Sleepwear Requirements Podcast</dc:title>
  <dc:creator>Williams, Stephen</dc:creator>
  <cp:lastModifiedBy>Flecha Castro, Arlene</cp:lastModifiedBy>
  <cp:revision>349</cp:revision>
  <dcterms:created xsi:type="dcterms:W3CDTF">2020-03-30T14:06:50Z</dcterms:created>
  <dcterms:modified xsi:type="dcterms:W3CDTF">2021-09-07T19:39:36Z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0x010100391E88890B794C4E9085AB97CDBEE2A6</vt:lpwstr>
  </property>
</Properties>
</file>