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8F_675998FE.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C_AA596EE4.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43"/>
  </p:notesMasterIdLst>
  <p:sldIdLst>
    <p:sldId id="332" r:id="rId5"/>
    <p:sldId id="257" r:id="rId6"/>
    <p:sldId id="333" r:id="rId7"/>
    <p:sldId id="329" r:id="rId8"/>
    <p:sldId id="260" r:id="rId9"/>
    <p:sldId id="331" r:id="rId10"/>
    <p:sldId id="450" r:id="rId11"/>
    <p:sldId id="407" r:id="rId12"/>
    <p:sldId id="439" r:id="rId13"/>
    <p:sldId id="446" r:id="rId14"/>
    <p:sldId id="447" r:id="rId15"/>
    <p:sldId id="440" r:id="rId16"/>
    <p:sldId id="448" r:id="rId17"/>
    <p:sldId id="449" r:id="rId18"/>
    <p:sldId id="376" r:id="rId19"/>
    <p:sldId id="378" r:id="rId20"/>
    <p:sldId id="379" r:id="rId21"/>
    <p:sldId id="384" r:id="rId22"/>
    <p:sldId id="386" r:id="rId23"/>
    <p:sldId id="390" r:id="rId24"/>
    <p:sldId id="445" r:id="rId25"/>
    <p:sldId id="392" r:id="rId26"/>
    <p:sldId id="437" r:id="rId27"/>
    <p:sldId id="394" r:id="rId28"/>
    <p:sldId id="443" r:id="rId29"/>
    <p:sldId id="399" r:id="rId30"/>
    <p:sldId id="397" r:id="rId31"/>
    <p:sldId id="441" r:id="rId32"/>
    <p:sldId id="442" r:id="rId33"/>
    <p:sldId id="404" r:id="rId34"/>
    <p:sldId id="263" r:id="rId35"/>
    <p:sldId id="264" r:id="rId36"/>
    <p:sldId id="267" r:id="rId37"/>
    <p:sldId id="578" r:id="rId38"/>
    <p:sldId id="268" r:id="rId39"/>
    <p:sldId id="266" r:id="rId40"/>
    <p:sldId id="269" r:id="rId41"/>
    <p:sldId id="27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A861EC-EFFA-19A2-CD90-33DC6704B281}" name="Manley, Carolyn" initials="MC" userId="S::CManley@cpsc.gov::700053e5-b92d-45f6-8f77-1d263b3289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1" clrIdx="0">
    <p:extLst>
      <p:ext uri="{19B8F6BF-5375-455C-9EA6-DF929625EA0E}">
        <p15:presenceInfo xmlns:p15="http://schemas.microsoft.com/office/powerpoint/2012/main" userId="S-1-5-21-2022136750-1135477324-312552118-22141" providerId="AD"/>
      </p:ext>
    </p:extLst>
  </p:cmAuthor>
  <p:cmAuthor id="2" name="Schott, Jane" initials="SJ" lastIdx="1" clrIdx="1">
    <p:extLst>
      <p:ext uri="{19B8F6BF-5375-455C-9EA6-DF929625EA0E}">
        <p15:presenceInfo xmlns:p15="http://schemas.microsoft.com/office/powerpoint/2012/main" userId="S-1-5-21-2022136750-1135477324-312552118-28237" providerId="AD"/>
      </p:ext>
    </p:extLst>
  </p:cmAuthor>
  <p:cmAuthor id="3" name="Boniface, Duane" initials="BD" lastIdx="5" clrIdx="2">
    <p:extLst>
      <p:ext uri="{19B8F6BF-5375-455C-9EA6-DF929625EA0E}">
        <p15:presenceInfo xmlns:p15="http://schemas.microsoft.com/office/powerpoint/2012/main" userId="Boniface, Duane" providerId="None"/>
      </p:ext>
    </p:extLst>
  </p:cmAuthor>
  <p:cmAuthor id="4" name="Stone, Pamela" initials="SP" lastIdx="6" clrIdx="3">
    <p:extLst>
      <p:ext uri="{19B8F6BF-5375-455C-9EA6-DF929625EA0E}">
        <p15:presenceInfo xmlns:p15="http://schemas.microsoft.com/office/powerpoint/2012/main" userId="Stone, Pame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657"/>
    <a:srgbClr val="000000"/>
    <a:srgbClr val="FFAFAF"/>
    <a:srgbClr val="D6868C"/>
    <a:srgbClr val="4CA5DC"/>
    <a:srgbClr val="E14D82"/>
    <a:srgbClr val="78121C"/>
    <a:srgbClr val="A0A2EE"/>
    <a:srgbClr val="D697FD"/>
    <a:srgbClr val="F9D3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94702"/>
  </p:normalViewPr>
  <p:slideViewPr>
    <p:cSldViewPr snapToGrid="0" snapToObjects="1">
      <p:cViewPr varScale="1">
        <p:scale>
          <a:sx n="62" d="100"/>
          <a:sy n="62" d="100"/>
        </p:scale>
        <p:origin x="828" y="56"/>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06AC-4842-B704-57E03F895F5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6AC-4842-B704-57E03F895F5E}"/>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6AC-4842-B704-57E03F895F5E}"/>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06AC-4842-B704-57E03F895F5E}"/>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06AC-4842-B704-57E03F895F5E}"/>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06AC-4842-B704-57E03F895F5E}"/>
              </c:ext>
            </c:extLst>
          </c:dPt>
          <c:dPt>
            <c:idx val="6"/>
            <c:bubble3D val="0"/>
            <c:spPr>
              <a:solidFill>
                <a:srgbClr val="F9D3D7"/>
              </a:solidFill>
              <a:ln w="19050">
                <a:solidFill>
                  <a:schemeClr val="lt1"/>
                </a:solidFill>
              </a:ln>
              <a:effectLst/>
            </c:spPr>
            <c:extLst>
              <c:ext xmlns:c16="http://schemas.microsoft.com/office/drawing/2014/chart" uri="{C3380CC4-5D6E-409C-BE32-E72D297353CC}">
                <c16:uniqueId val="{0000000D-06AC-4842-B704-57E03F895F5E}"/>
              </c:ext>
            </c:extLst>
          </c:dPt>
          <c:dPt>
            <c:idx val="7"/>
            <c:bubble3D val="0"/>
            <c:spPr>
              <a:solidFill>
                <a:srgbClr val="D697FD"/>
              </a:solidFill>
              <a:ln w="19050">
                <a:solidFill>
                  <a:schemeClr val="lt1"/>
                </a:solidFill>
              </a:ln>
              <a:effectLst/>
            </c:spPr>
            <c:extLst>
              <c:ext xmlns:c16="http://schemas.microsoft.com/office/drawing/2014/chart" uri="{C3380CC4-5D6E-409C-BE32-E72D297353CC}">
                <c16:uniqueId val="{0000000F-06AC-4842-B704-57E03F895F5E}"/>
              </c:ext>
            </c:extLst>
          </c:dPt>
          <c:dPt>
            <c:idx val="8"/>
            <c:bubble3D val="0"/>
            <c:spPr>
              <a:solidFill>
                <a:srgbClr val="A0A2EE"/>
              </a:solidFill>
              <a:ln w="19050">
                <a:solidFill>
                  <a:schemeClr val="lt1"/>
                </a:solidFill>
              </a:ln>
              <a:effectLst/>
            </c:spPr>
            <c:extLst>
              <c:ext xmlns:c16="http://schemas.microsoft.com/office/drawing/2014/chart" uri="{C3380CC4-5D6E-409C-BE32-E72D297353CC}">
                <c16:uniqueId val="{00000011-06AC-4842-B704-57E03F895F5E}"/>
              </c:ext>
            </c:extLst>
          </c:dPt>
          <c:dPt>
            <c:idx val="9"/>
            <c:bubble3D val="0"/>
            <c:spPr>
              <a:solidFill>
                <a:srgbClr val="78121C"/>
              </a:solidFill>
              <a:ln w="19050">
                <a:solidFill>
                  <a:schemeClr val="lt1"/>
                </a:solidFill>
              </a:ln>
              <a:effectLst/>
            </c:spPr>
            <c:extLst>
              <c:ext xmlns:c16="http://schemas.microsoft.com/office/drawing/2014/chart" uri="{C3380CC4-5D6E-409C-BE32-E72D297353CC}">
                <c16:uniqueId val="{00000013-06AC-4842-B704-57E03F895F5E}"/>
              </c:ext>
            </c:extLst>
          </c:dPt>
          <c:dPt>
            <c:idx val="10"/>
            <c:bubble3D val="0"/>
            <c:spPr>
              <a:solidFill>
                <a:srgbClr val="E14D82"/>
              </a:solidFill>
              <a:ln w="19050">
                <a:solidFill>
                  <a:schemeClr val="lt1"/>
                </a:solidFill>
              </a:ln>
              <a:effectLst/>
            </c:spPr>
            <c:extLst>
              <c:ext xmlns:c16="http://schemas.microsoft.com/office/drawing/2014/chart" uri="{C3380CC4-5D6E-409C-BE32-E72D297353CC}">
                <c16:uniqueId val="{00000015-06AC-4842-B704-57E03F895F5E}"/>
              </c:ext>
            </c:extLst>
          </c:dPt>
          <c:dPt>
            <c:idx val="11"/>
            <c:bubble3D val="0"/>
            <c:spPr>
              <a:solidFill>
                <a:srgbClr val="4CA5DC"/>
              </a:solidFill>
              <a:ln w="19050">
                <a:solidFill>
                  <a:schemeClr val="lt1"/>
                </a:solidFill>
              </a:ln>
              <a:effectLst/>
            </c:spPr>
            <c:extLst>
              <c:ext xmlns:c16="http://schemas.microsoft.com/office/drawing/2014/chart" uri="{C3380CC4-5D6E-409C-BE32-E72D297353CC}">
                <c16:uniqueId val="{00000017-06AC-4842-B704-57E03F895F5E}"/>
              </c:ext>
            </c:extLst>
          </c:dPt>
          <c:dPt>
            <c:idx val="12"/>
            <c:bubble3D val="0"/>
            <c:spPr>
              <a:solidFill>
                <a:srgbClr val="D6868C"/>
              </a:solidFill>
              <a:ln w="19050">
                <a:solidFill>
                  <a:schemeClr val="lt1"/>
                </a:solidFill>
              </a:ln>
              <a:effectLst/>
            </c:spPr>
            <c:extLst>
              <c:ext xmlns:c16="http://schemas.microsoft.com/office/drawing/2014/chart" uri="{C3380CC4-5D6E-409C-BE32-E72D297353CC}">
                <c16:uniqueId val="{00000019-06AC-4842-B704-57E03F895F5E}"/>
              </c:ext>
            </c:extLst>
          </c:dPt>
          <c:dPt>
            <c:idx val="13"/>
            <c:bubble3D val="0"/>
            <c:spPr>
              <a:solidFill>
                <a:srgbClr val="FFAFAF"/>
              </a:solidFill>
              <a:ln w="19050">
                <a:solidFill>
                  <a:schemeClr val="lt1"/>
                </a:solidFill>
              </a:ln>
              <a:effectLst/>
            </c:spPr>
            <c:extLst>
              <c:ext xmlns:c16="http://schemas.microsoft.com/office/drawing/2014/chart" uri="{C3380CC4-5D6E-409C-BE32-E72D297353CC}">
                <c16:uniqueId val="{0000001B-06AC-4842-B704-57E03F895F5E}"/>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3-06AC-4842-B704-57E03F895F5E}"/>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5-06AC-4842-B704-57E03F895F5E}"/>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9-06AC-4842-B704-57E03F895F5E}"/>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B-06AC-4842-B704-57E03F895F5E}"/>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D-06AC-4842-B704-57E03F895F5E}"/>
                </c:ext>
              </c:extLst>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F-06AC-4842-B704-57E03F895F5E}"/>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11-06AC-4842-B704-57E03F895F5E}"/>
                </c:ext>
              </c:extLst>
            </c:dLbl>
            <c:dLbl>
              <c:idx val="9"/>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9A0E9708-6BED-4720-BBF9-DEF8F9F4FB6D}" type="PERCENTAGE">
                      <a:rPr lang="en-US">
                        <a:latin typeface="Arial" panose="020B0604020202020204" pitchFamily="34" charset="0"/>
                      </a:rPr>
                      <a:pPr>
                        <a:defRPr sz="14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06AC-4842-B704-57E03F895F5E}"/>
                </c:ext>
              </c:extLst>
            </c:dLbl>
            <c:dLbl>
              <c:idx val="10"/>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53635F18-AC45-4737-A93C-564F12AE3E38}" type="PERCENTAGE">
                      <a:rPr lang="en-US">
                        <a:latin typeface="Arial" panose="020B0604020202020204" pitchFamily="34" charset="0"/>
                      </a:rPr>
                      <a:pPr>
                        <a:defRPr sz="14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06AC-4842-B704-57E03F895F5E}"/>
                </c:ext>
              </c:extLst>
            </c:dLbl>
            <c:dLbl>
              <c:idx val="11"/>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7B099972-9632-49C6-82F5-C4EE1BD1CB08}" type="PERCENTAGE">
                      <a:rPr lang="en-US">
                        <a:latin typeface="Arial" panose="020B0604020202020204" pitchFamily="34" charset="0"/>
                      </a:rPr>
                      <a:pPr>
                        <a:defRPr sz="14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06AC-4842-B704-57E03F895F5E}"/>
                </c:ext>
              </c:extLst>
            </c:dLbl>
            <c:dLbl>
              <c:idx val="12"/>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BCD790FD-A61F-4CC2-AFD0-019771156DE8}" type="PERCENTAGE">
                      <a:rPr lang="en-US">
                        <a:latin typeface="Arial" panose="020B0604020202020204" pitchFamily="34" charset="0"/>
                      </a:rPr>
                      <a:pPr>
                        <a:defRPr sz="14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06AC-4842-B704-57E03F895F5E}"/>
                </c:ext>
              </c:extLst>
            </c:dLbl>
            <c:dLbl>
              <c:idx val="1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1B-06AC-4842-B704-57E03F895F5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Sheet2!$C$1:$C$14</c:f>
              <c:strCache>
                <c:ptCount val="14"/>
                <c:pt idx="0">
                  <c:v>Toys</c:v>
                </c:pt>
                <c:pt idx="1">
                  <c:v>Clothing &amp; Footwear</c:v>
                </c:pt>
                <c:pt idx="2">
                  <c:v>ATVs</c:v>
                </c:pt>
                <c:pt idx="3">
                  <c:v>Baby/Toddler Products</c:v>
                </c:pt>
                <c:pt idx="4">
                  <c:v>Bicycles &amp; Accessories</c:v>
                </c:pt>
                <c:pt idx="5">
                  <c:v>Art Materials</c:v>
                </c:pt>
                <c:pt idx="6">
                  <c:v>Hair Dryers</c:v>
                </c:pt>
                <c:pt idx="7">
                  <c:v>Carpets &amp; Rugs</c:v>
                </c:pt>
                <c:pt idx="8">
                  <c:v>Extension Cords &amp; Power Strips</c:v>
                </c:pt>
                <c:pt idx="9">
                  <c:v>Bags &amp; Backpacks</c:v>
                </c:pt>
                <c:pt idx="10">
                  <c:v>Lighters</c:v>
                </c:pt>
                <c:pt idx="11">
                  <c:v>Sport Equipment</c:v>
                </c:pt>
                <c:pt idx="12">
                  <c:v>Furniture</c:v>
                </c:pt>
                <c:pt idx="13">
                  <c:v>Other</c:v>
                </c:pt>
              </c:strCache>
            </c:strRef>
          </c:cat>
          <c:val>
            <c:numRef>
              <c:f>Sheet2!$D$1:$D$14</c:f>
              <c:numCache>
                <c:formatCode>General</c:formatCode>
                <c:ptCount val="14"/>
                <c:pt idx="0">
                  <c:v>412</c:v>
                </c:pt>
                <c:pt idx="1">
                  <c:v>109</c:v>
                </c:pt>
                <c:pt idx="2">
                  <c:v>78</c:v>
                </c:pt>
                <c:pt idx="3">
                  <c:v>61</c:v>
                </c:pt>
                <c:pt idx="4">
                  <c:v>56</c:v>
                </c:pt>
                <c:pt idx="5">
                  <c:v>46</c:v>
                </c:pt>
                <c:pt idx="6">
                  <c:v>41</c:v>
                </c:pt>
                <c:pt idx="7">
                  <c:v>23</c:v>
                </c:pt>
                <c:pt idx="8">
                  <c:v>23</c:v>
                </c:pt>
                <c:pt idx="9">
                  <c:v>10</c:v>
                </c:pt>
                <c:pt idx="10">
                  <c:v>8</c:v>
                </c:pt>
                <c:pt idx="11">
                  <c:v>7</c:v>
                </c:pt>
                <c:pt idx="12">
                  <c:v>5</c:v>
                </c:pt>
                <c:pt idx="13">
                  <c:v>20</c:v>
                </c:pt>
              </c:numCache>
            </c:numRef>
          </c:val>
          <c:extLst>
            <c:ext xmlns:c16="http://schemas.microsoft.com/office/drawing/2014/chart" uri="{C3380CC4-5D6E-409C-BE32-E72D297353CC}">
              <c16:uniqueId val="{0000001C-06AC-4842-B704-57E03F895F5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2067058971274156"/>
          <c:y val="9.4961997439639068E-2"/>
          <c:w val="0.27114341677997605"/>
          <c:h val="0.8078021181167918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C_AA596EE4.xml><?xml version="1.0" encoding="utf-8"?>
<p188:cmLst xmlns:a="http://schemas.openxmlformats.org/drawingml/2006/main" xmlns:r="http://schemas.openxmlformats.org/officeDocument/2006/relationships" xmlns:p188="http://schemas.microsoft.com/office/powerpoint/2018/8/main">
  <p188:cm id="{43AD14D4-0A76-4E91-9D99-62C765F8C0CD}" authorId="{15A861EC-EFFA-19A2-CD90-33DC6704B281}" created="2022-07-21T21:42:36.889">
    <ac:deMkLst xmlns:ac="http://schemas.microsoft.com/office/drawing/2013/main/command">
      <pc:docMk xmlns:pc="http://schemas.microsoft.com/office/powerpoint/2013/main/command"/>
      <pc:sldMk xmlns:pc="http://schemas.microsoft.com/office/powerpoint/2013/main/command" cId="2857987812" sldId="268"/>
      <ac:picMk id="8" creationId="{00000000-0000-0000-0000-000000000000}"/>
    </ac:deMkLst>
    <p188:txBody>
      <a:bodyPr/>
      <a:lstStyle/>
      <a:p>
        <a:r>
          <a:rPr lang="en-US"/>
          <a:t>Need updated CFR photo</a:t>
        </a:r>
      </a:p>
    </p188:txBody>
  </p188:cm>
</p188:cmLst>
</file>

<file path=ppt/comments/modernComment_18F_675998FE.xml><?xml version="1.0" encoding="utf-8"?>
<p188:cmLst xmlns:a="http://schemas.openxmlformats.org/drawingml/2006/main" xmlns:r="http://schemas.openxmlformats.org/officeDocument/2006/relationships" xmlns:p188="http://schemas.microsoft.com/office/powerpoint/2018/8/main">
  <p188:cm id="{8D10A7E5-DBD5-4AEF-9765-47D196DB49EF}" authorId="{15A861EC-EFFA-19A2-CD90-33DC6704B281}" created="2022-07-21T21:33:48.476">
    <ac:deMkLst xmlns:ac="http://schemas.microsoft.com/office/drawing/2013/main/command">
      <pc:docMk xmlns:pc="http://schemas.microsoft.com/office/powerpoint/2013/main/command"/>
      <pc:sldMk xmlns:pc="http://schemas.microsoft.com/office/powerpoint/2013/main/command" cId="1733925118" sldId="399"/>
      <ac:spMk id="9" creationId="{384DB3A9-D328-41DC-B6DE-65D2B58160B5}"/>
    </ac:deMkLst>
    <p188:txBody>
      <a:bodyPr/>
      <a:lstStyle/>
      <a:p>
        <a:r>
          <a:rPr lang="en-US"/>
          <a:t>This slide should reflect FY21 violations.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err="1">
              <a:solidFill>
                <a:srgbClr val="1A2857"/>
              </a:solidFill>
              <a:effectLst>
                <a:outerShdw blurRad="38100" dist="38100" dir="2700000" algn="tl">
                  <a:srgbClr val="000000">
                    <a:alpha val="43137"/>
                  </a:srgbClr>
                </a:outerShdw>
              </a:effectLst>
            </a:rPr>
            <a:t>Các</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Tính</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năng</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Sản</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phẩm</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Đầu</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vào</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Người</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dùng</a:t>
          </a:r>
          <a:endParaRPr lang="en-US" b="1" dirty="0">
            <a:solidFill>
              <a:srgbClr val="1A2857"/>
            </a:solidFill>
            <a:effectLst>
              <a:outerShdw blurRad="38100" dist="38100" dir="2700000" algn="tl">
                <a:srgbClr val="000000">
                  <a:alpha val="43137"/>
                </a:srgbClr>
              </a:outerShdw>
            </a:effectLst>
          </a:endParaRP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dirty="0"/>
        </a:p>
      </dgm:t>
    </dgm:pt>
    <dgm:pt modelId="{2A2F16A0-9C3D-4C9D-A397-58E38B78C6BA}">
      <dgm:prSet phldrT="[Text]"/>
      <dgm:spPr/>
      <dgm:t>
        <a:bodyPr/>
        <a:lstStyle/>
        <a:p>
          <a:r>
            <a:rPr lang="en-US" b="1" dirty="0" err="1">
              <a:solidFill>
                <a:srgbClr val="1A2857"/>
              </a:solidFill>
              <a:effectLst>
                <a:outerShdw blurRad="38100" dist="38100" dir="2700000" algn="tl">
                  <a:srgbClr val="000000">
                    <a:alpha val="43137"/>
                  </a:srgbClr>
                </a:outerShdw>
              </a:effectLst>
            </a:rPr>
            <a:t>Danh</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sách</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các</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Yêu</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cầu</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Đầu</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ra</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của</a:t>
          </a:r>
          <a:r>
            <a:rPr lang="en-US" b="1" dirty="0">
              <a:solidFill>
                <a:srgbClr val="1A2857"/>
              </a:solidFill>
              <a:effectLst>
                <a:outerShdw blurRad="38100" dist="38100" dir="2700000" algn="tl">
                  <a:srgbClr val="000000">
                    <a:alpha val="43137"/>
                  </a:srgbClr>
                </a:outerShdw>
              </a:effectLst>
            </a:rPr>
            <a:t> Robot </a:t>
          </a:r>
          <a:r>
            <a:rPr lang="en-US" b="1" dirty="0" err="1">
              <a:solidFill>
                <a:srgbClr val="1A2857"/>
              </a:solidFill>
              <a:effectLst>
                <a:outerShdw blurRad="38100" dist="38100" dir="2700000" algn="tl">
                  <a:srgbClr val="000000">
                    <a:alpha val="43137"/>
                  </a:srgbClr>
                </a:outerShdw>
              </a:effectLst>
            </a:rPr>
            <a:t>Quản</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lý</a:t>
          </a:r>
          <a:endParaRPr lang="en-US" b="1" dirty="0">
            <a:solidFill>
              <a:srgbClr val="1A2857"/>
            </a:solidFill>
            <a:effectLst>
              <a:outerShdw blurRad="38100" dist="38100" dir="2700000" algn="tl">
                <a:srgbClr val="000000">
                  <a:alpha val="43137"/>
                </a:srgbClr>
              </a:outerShdw>
            </a:effectLst>
          </a:endParaRP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dirty="0"/>
        </a:p>
      </dgm:t>
    </dgm:pt>
    <dgm:pt modelId="{450F0AA0-0099-47A0-859F-C61271C5AE08}">
      <dgm:prSet phldrT="[Text]"/>
      <dgm:spPr/>
      <dgm:t>
        <a:bodyPr/>
        <a:lstStyle/>
        <a:p>
          <a:r>
            <a:rPr lang="en-US" b="1" dirty="0" err="1">
              <a:solidFill>
                <a:srgbClr val="1A2857"/>
              </a:solidFill>
              <a:effectLst>
                <a:outerShdw blurRad="38100" dist="38100" dir="2700000" algn="tl">
                  <a:srgbClr val="000000">
                    <a:alpha val="43137"/>
                  </a:srgbClr>
                </a:outerShdw>
              </a:effectLst>
            </a:rPr>
            <a:t>Người</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dùng</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tham</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khảo</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tài</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liệu</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nguồn</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cho</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các</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yêu</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cầu</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cụ</a:t>
          </a:r>
          <a:r>
            <a:rPr lang="en-US" b="1" dirty="0">
              <a:solidFill>
                <a:srgbClr val="1A2857"/>
              </a:solidFill>
              <a:effectLst>
                <a:outerShdw blurRad="38100" dist="38100" dir="2700000" algn="tl">
                  <a:srgbClr val="000000">
                    <a:alpha val="43137"/>
                  </a:srgbClr>
                </a:outerShdw>
              </a:effectLst>
            </a:rPr>
            <a:t> </a:t>
          </a:r>
          <a:r>
            <a:rPr lang="en-US" b="1" dirty="0" err="1">
              <a:solidFill>
                <a:srgbClr val="1A2857"/>
              </a:solidFill>
              <a:effectLst>
                <a:outerShdw blurRad="38100" dist="38100" dir="2700000" algn="tl">
                  <a:srgbClr val="000000">
                    <a:alpha val="43137"/>
                  </a:srgbClr>
                </a:outerShdw>
              </a:effectLst>
            </a:rPr>
            <a:t>thể</a:t>
          </a:r>
          <a:endParaRPr lang="en-US" b="1" dirty="0">
            <a:solidFill>
              <a:srgbClr val="1A2857"/>
            </a:solidFill>
            <a:effectLst>
              <a:outerShdw blurRad="38100" dist="38100" dir="2700000" algn="tl">
                <a:srgbClr val="000000">
                  <a:alpha val="43137"/>
                </a:srgbClr>
              </a:outerShdw>
            </a:effectLst>
          </a:endParaRP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22388B1A-BEE8-49BC-AB82-9AF5E6252BF1}" type="presOf" srcId="{87BC8939-6D88-4399-A63F-32E2CEA02F27}" destId="{248EE7FD-8153-4AC9-A694-777AA8930A22}" srcOrd="0" destOrd="0" presId="urn:microsoft.com/office/officeart/2005/8/layout/process1"/>
    <dgm:cxn modelId="{9DCAE21D-88E9-46FA-9C4F-A7F5CD44F4DD}" type="presOf" srcId="{2A2F16A0-9C3D-4C9D-A397-58E38B78C6BA}" destId="{85177C65-4501-4BA3-A131-0E5DDF5A6D53}"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1A79BC69-B712-42FF-BF65-FCFA54DE0023}" type="presOf" srcId="{87BC8939-6D88-4399-A63F-32E2CEA02F27}" destId="{751032A0-D844-4B0F-BDFE-F9C854DE4AA0}" srcOrd="1" destOrd="0" presId="urn:microsoft.com/office/officeart/2005/8/layout/process1"/>
    <dgm:cxn modelId="{20D3E874-AA7B-43D8-94E4-2D475E9EBEB2}" type="presOf" srcId="{450F0AA0-0099-47A0-859F-C61271C5AE08}" destId="{73F3EB05-D099-497B-A6C0-EBE0C5DC884D}" srcOrd="0" destOrd="0" presId="urn:microsoft.com/office/officeart/2005/8/layout/process1"/>
    <dgm:cxn modelId="{DEC8CC7B-3D81-4D15-8FF6-A15F80297300}" type="presOf" srcId="{752FCA0E-7BFD-49AA-AFDC-DB5944198FA7}" destId="{DFCF6156-C19A-44D4-AEA1-68BDC1113B0F}" srcOrd="1" destOrd="0" presId="urn:microsoft.com/office/officeart/2005/8/layout/process1"/>
    <dgm:cxn modelId="{B2B4AD96-7C68-4FAD-97B0-EF5CA0A2DD52}" type="presOf" srcId="{4E713402-EE4B-4182-96EF-28598EBE72A9}" destId="{0C2FE490-8D01-4951-A66C-C9EC545B86F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24AFDB9-CD7E-4F60-A8CE-5855CEB9A476}" type="presOf" srcId="{5E06E112-DDC8-4435-BAA5-CDD60B0AECAB}" destId="{98483C95-4BD5-441D-928D-C3330797655F}" srcOrd="0" destOrd="0" presId="urn:microsoft.com/office/officeart/2005/8/layout/process1"/>
    <dgm:cxn modelId="{1A5C2BD6-7D3E-4CFC-B5CB-038065E669AA}" type="presOf" srcId="{752FCA0E-7BFD-49AA-AFDC-DB5944198FA7}" destId="{905C1706-B0FE-4726-9267-A3FE01E78B18}" srcOrd="0" destOrd="0" presId="urn:microsoft.com/office/officeart/2005/8/layout/process1"/>
    <dgm:cxn modelId="{B750C774-6F12-46D4-9FA3-25980EF9BD39}" type="presParOf" srcId="{0C2FE490-8D01-4951-A66C-C9EC545B86FF}" destId="{98483C95-4BD5-441D-928D-C3330797655F}" srcOrd="0" destOrd="0" presId="urn:microsoft.com/office/officeart/2005/8/layout/process1"/>
    <dgm:cxn modelId="{E776571F-CE11-4F82-AE95-13D3906868E8}" type="presParOf" srcId="{0C2FE490-8D01-4951-A66C-C9EC545B86FF}" destId="{248EE7FD-8153-4AC9-A694-777AA8930A22}" srcOrd="1" destOrd="0" presId="urn:microsoft.com/office/officeart/2005/8/layout/process1"/>
    <dgm:cxn modelId="{79EBC9D3-5616-4A41-8F07-B379FCF87AD8}" type="presParOf" srcId="{248EE7FD-8153-4AC9-A694-777AA8930A22}" destId="{751032A0-D844-4B0F-BDFE-F9C854DE4AA0}" srcOrd="0" destOrd="0" presId="urn:microsoft.com/office/officeart/2005/8/layout/process1"/>
    <dgm:cxn modelId="{D12717CB-C325-46C0-BD4B-3014694B2B96}" type="presParOf" srcId="{0C2FE490-8D01-4951-A66C-C9EC545B86FF}" destId="{85177C65-4501-4BA3-A131-0E5DDF5A6D53}" srcOrd="2" destOrd="0" presId="urn:microsoft.com/office/officeart/2005/8/layout/process1"/>
    <dgm:cxn modelId="{D0DFF9D0-DDB3-4E04-91DA-E9F9B8B030FF}" type="presParOf" srcId="{0C2FE490-8D01-4951-A66C-C9EC545B86FF}" destId="{905C1706-B0FE-4726-9267-A3FE01E78B18}" srcOrd="3" destOrd="0" presId="urn:microsoft.com/office/officeart/2005/8/layout/process1"/>
    <dgm:cxn modelId="{08F4C536-0197-4650-8449-1DA3C8C51EDE}" type="presParOf" srcId="{905C1706-B0FE-4726-9267-A3FE01E78B18}" destId="{DFCF6156-C19A-44D4-AEA1-68BDC1113B0F}" srcOrd="0" destOrd="0" presId="urn:microsoft.com/office/officeart/2005/8/layout/process1"/>
    <dgm:cxn modelId="{DE4584F0-C446-4EC2-81E9-6C2DB876307F}"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1A2857"/>
              </a:solidFill>
              <a:effectLst>
                <a:outerShdw blurRad="38100" dist="38100" dir="2700000" algn="tl">
                  <a:srgbClr val="000000">
                    <a:alpha val="43137"/>
                  </a:srgbClr>
                </a:outerShdw>
              </a:effectLst>
            </a:rPr>
            <a:t>Các</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Tính</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năng</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Sản</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phẩm</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Đầu</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vào</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Người</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dùng</a:t>
          </a:r>
          <a:endParaRPr lang="en-US" sz="2500" b="1" kern="1200" dirty="0">
            <a:solidFill>
              <a:srgbClr val="1A2857"/>
            </a:solidFill>
            <a:effectLst>
              <a:outerShdw blurRad="38100" dist="38100" dir="2700000" algn="tl">
                <a:srgbClr val="000000">
                  <a:alpha val="43137"/>
                </a:srgbClr>
              </a:outerShdw>
            </a:effectLst>
          </a:endParaRP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1A2857"/>
              </a:solidFill>
              <a:effectLst>
                <a:outerShdw blurRad="38100" dist="38100" dir="2700000" algn="tl">
                  <a:srgbClr val="000000">
                    <a:alpha val="43137"/>
                  </a:srgbClr>
                </a:outerShdw>
              </a:effectLst>
            </a:rPr>
            <a:t>Danh</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sách</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các</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Yêu</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cầu</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Đầu</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ra</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của</a:t>
          </a:r>
          <a:r>
            <a:rPr lang="en-US" sz="2500" b="1" kern="1200" dirty="0">
              <a:solidFill>
                <a:srgbClr val="1A2857"/>
              </a:solidFill>
              <a:effectLst>
                <a:outerShdw blurRad="38100" dist="38100" dir="2700000" algn="tl">
                  <a:srgbClr val="000000">
                    <a:alpha val="43137"/>
                  </a:srgbClr>
                </a:outerShdw>
              </a:effectLst>
            </a:rPr>
            <a:t> Robot </a:t>
          </a:r>
          <a:r>
            <a:rPr lang="en-US" sz="2500" b="1" kern="1200" dirty="0" err="1">
              <a:solidFill>
                <a:srgbClr val="1A2857"/>
              </a:solidFill>
              <a:effectLst>
                <a:outerShdw blurRad="38100" dist="38100" dir="2700000" algn="tl">
                  <a:srgbClr val="000000">
                    <a:alpha val="43137"/>
                  </a:srgbClr>
                </a:outerShdw>
              </a:effectLst>
            </a:rPr>
            <a:t>Quản</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lý</a:t>
          </a:r>
          <a:endParaRPr lang="en-US" sz="2500" b="1" kern="1200" dirty="0">
            <a:solidFill>
              <a:srgbClr val="1A2857"/>
            </a:solidFill>
            <a:effectLst>
              <a:outerShdw blurRad="38100" dist="38100" dir="2700000" algn="tl">
                <a:srgbClr val="000000">
                  <a:alpha val="43137"/>
                </a:srgbClr>
              </a:outerShdw>
            </a:effectLst>
          </a:endParaRP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1A2857"/>
              </a:solidFill>
              <a:effectLst>
                <a:outerShdw blurRad="38100" dist="38100" dir="2700000" algn="tl">
                  <a:srgbClr val="000000">
                    <a:alpha val="43137"/>
                  </a:srgbClr>
                </a:outerShdw>
              </a:effectLst>
            </a:rPr>
            <a:t>Người</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dùng</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tham</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khảo</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tài</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liệu</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nguồn</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cho</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các</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yêu</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cầu</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cụ</a:t>
          </a:r>
          <a:r>
            <a:rPr lang="en-US" sz="2500" b="1" kern="1200" dirty="0">
              <a:solidFill>
                <a:srgbClr val="1A2857"/>
              </a:solidFill>
              <a:effectLst>
                <a:outerShdw blurRad="38100" dist="38100" dir="2700000" algn="tl">
                  <a:srgbClr val="000000">
                    <a:alpha val="43137"/>
                  </a:srgbClr>
                </a:outerShdw>
              </a:effectLst>
            </a:rPr>
            <a:t> </a:t>
          </a:r>
          <a:r>
            <a:rPr lang="en-US" sz="2500" b="1" kern="1200" dirty="0" err="1">
              <a:solidFill>
                <a:srgbClr val="1A2857"/>
              </a:solidFill>
              <a:effectLst>
                <a:outerShdw blurRad="38100" dist="38100" dir="2700000" algn="tl">
                  <a:srgbClr val="000000">
                    <a:alpha val="43137"/>
                  </a:srgbClr>
                </a:outerShdw>
              </a:effectLst>
            </a:rPr>
            <a:t>thể</a:t>
          </a:r>
          <a:endParaRPr lang="en-US" sz="2500" b="1" kern="1200" dirty="0">
            <a:solidFill>
              <a:srgbClr val="1A2857"/>
            </a:solidFill>
            <a:effectLst>
              <a:outerShdw blurRad="38100" dist="38100" dir="2700000" algn="tl">
                <a:srgbClr val="000000">
                  <a:alpha val="43137"/>
                </a:srgbClr>
              </a:outerShdw>
            </a:effectLst>
          </a:endParaRP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7FB6BC2-C617-A74A-AA35-2AD1B514282D}" type="datetimeFigureOut">
              <a:rPr lang="en-US" smtClean="0"/>
              <a:pPr/>
              <a:t>1/13/2023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02DBC63-04CE-AE4D-AA93-442818775CB2}" type="slidenum">
              <a:rPr lang="en-US" smtClean="0"/>
              <a:pPr/>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1/13/2023</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32</a:t>
            </a:fld>
            <a:endParaRPr lang="en-US" dirty="0"/>
          </a:p>
        </p:txBody>
      </p:sp>
    </p:spTree>
    <p:extLst>
      <p:ext uri="{BB962C8B-B14F-4D97-AF65-F5344CB8AC3E}">
        <p14:creationId xmlns:p14="http://schemas.microsoft.com/office/powerpoint/2010/main" val="281939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33</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34</a:t>
            </a:fld>
            <a:endParaRPr lang="en-US" dirty="0"/>
          </a:p>
        </p:txBody>
      </p:sp>
    </p:spTree>
    <p:extLst>
      <p:ext uri="{BB962C8B-B14F-4D97-AF65-F5344CB8AC3E}">
        <p14:creationId xmlns:p14="http://schemas.microsoft.com/office/powerpoint/2010/main" val="80786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35</a:t>
            </a:fld>
            <a:endParaRPr lang="en-US" dirty="0"/>
          </a:p>
        </p:txBody>
      </p:sp>
    </p:spTree>
    <p:extLst>
      <p:ext uri="{BB962C8B-B14F-4D97-AF65-F5344CB8AC3E}">
        <p14:creationId xmlns:p14="http://schemas.microsoft.com/office/powerpoint/2010/main" val="37775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1/13/2023</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37</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38</a:t>
            </a:fld>
            <a:endParaRPr lang="en-US" dirty="0"/>
          </a:p>
        </p:txBody>
      </p:sp>
    </p:spTree>
    <p:extLst>
      <p:ext uri="{BB962C8B-B14F-4D97-AF65-F5344CB8AC3E}">
        <p14:creationId xmlns:p14="http://schemas.microsoft.com/office/powerpoint/2010/main" val="5793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dirty="0"/>
          </a:p>
        </p:txBody>
      </p:sp>
    </p:spTree>
    <p:extLst>
      <p:ext uri="{BB962C8B-B14F-4D97-AF65-F5344CB8AC3E}">
        <p14:creationId xmlns:p14="http://schemas.microsoft.com/office/powerpoint/2010/main" val="368427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dirty="0"/>
          </a:p>
        </p:txBody>
      </p:sp>
    </p:spTree>
    <p:extLst>
      <p:ext uri="{BB962C8B-B14F-4D97-AF65-F5344CB8AC3E}">
        <p14:creationId xmlns:p14="http://schemas.microsoft.com/office/powerpoint/2010/main" val="339397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Tree>
    <p:extLst>
      <p:ext uri="{BB962C8B-B14F-4D97-AF65-F5344CB8AC3E}">
        <p14:creationId xmlns:p14="http://schemas.microsoft.com/office/powerpoint/2010/main" val="379462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9761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pPr/>
              <a:t>14</a:t>
            </a:fld>
            <a:endParaRPr lang="en-US" dirty="0"/>
          </a:p>
        </p:txBody>
      </p:sp>
    </p:spTree>
    <p:extLst>
      <p:ext uri="{BB962C8B-B14F-4D97-AF65-F5344CB8AC3E}">
        <p14:creationId xmlns:p14="http://schemas.microsoft.com/office/powerpoint/2010/main" val="3899126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26</a:t>
            </a:fld>
            <a:endParaRPr lang="en-US" dirty="0"/>
          </a:p>
        </p:txBody>
      </p:sp>
    </p:spTree>
    <p:extLst>
      <p:ext uri="{BB962C8B-B14F-4D97-AF65-F5344CB8AC3E}">
        <p14:creationId xmlns:p14="http://schemas.microsoft.com/office/powerpoint/2010/main" val="2757260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30</a:t>
            </a:fld>
            <a:endParaRPr lang="en-US" dirty="0"/>
          </a:p>
        </p:txBody>
      </p:sp>
    </p:spTree>
    <p:extLst>
      <p:ext uri="{BB962C8B-B14F-4D97-AF65-F5344CB8AC3E}">
        <p14:creationId xmlns:p14="http://schemas.microsoft.com/office/powerpoint/2010/main" val="4282831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868049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464" y="614278"/>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4" y="2337500"/>
            <a:ext cx="3769043"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rotWithShape="1">
          <a:blip r:embed="rId3"/>
          <a:srcRect r="7555" b="3810"/>
          <a:stretch/>
        </p:blipFill>
        <p:spPr>
          <a:xfrm>
            <a:off x="5496272" y="261288"/>
            <a:ext cx="6695728" cy="6596712"/>
          </a:xfrm>
          <a:prstGeom prst="rect">
            <a:avLst/>
          </a:prstGeom>
        </p:spPr>
      </p:pic>
    </p:spTree>
    <p:extLst>
      <p:ext uri="{BB962C8B-B14F-4D97-AF65-F5344CB8AC3E}">
        <p14:creationId xmlns:p14="http://schemas.microsoft.com/office/powerpoint/2010/main" val="1116377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7745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600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37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90" r:id="rId16"/>
    <p:sldLayoutId id="2147483691" r:id="rId17"/>
    <p:sldLayoutId id="2147483692" r:id="rId18"/>
    <p:sldLayoutId id="2147483693" r:id="rId19"/>
    <p:sldLayoutId id="2147483694" r:id="rId20"/>
  </p:sldLayoutIdLst>
  <p:txStyles>
    <p:titleStyle>
      <a:lvl1pPr eaLnBrk="1" hangingPunct="1">
        <a:defRPr sz="3600" b="1">
          <a:solidFill>
            <a:srgbClr val="2E74B5"/>
          </a:solidFill>
          <a:latin typeface="Arial" panose="020B060402020202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5.png"/><Relationship Id="rId5" Type="http://schemas.microsoft.com/office/2018/10/relationships/comments" Target="../comments/modernComment_18F_675998FE.xml"/><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5.png"/><Relationship Id="rId4" Type="http://schemas.openxmlformats.org/officeDocument/2006/relationships/hyperlink" Target="https://www.cpsc.gov/Business--Manufacturing/Testing-Certification/Lab-Accreditation"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5.png"/><Relationship Id="rId4" Type="http://schemas.openxmlformats.org/officeDocument/2006/relationships/hyperlink" Target="https://cpsc.gov/s3fs-public/pdfs/blk_media_adg.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5.png"/><Relationship Id="rId5" Type="http://schemas.openxmlformats.org/officeDocument/2006/relationships/hyperlink" Target="https://youtu.be/VeqDzfOJUeM" TargetMode="External"/><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17.png"/><Relationship Id="rId5" Type="http://schemas.openxmlformats.org/officeDocument/2006/relationships/hyperlink" Target="mailto:CPSCinVietnam@cpsc.gov" TargetMode="External"/><Relationship Id="rId4"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psc.gov/s3fs-public/Age-Determination-Guidelines-Relating-Consumer-Product-to-Characteristics-Skills-Play-Behavior-Intersts-to-Children-January-2020.pdf?VersionId=4nM3QIubBtIsckhdaIY81wgmmrTYlV_i"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cpsc.gov/s3fs-public/Human-Factors-Standard-Practice-Document-Final-ENGLISH-Feb03-2020_0.pdf?wAUEehL.VtEkpYpx8aLvYrTKqa9w0UMz" TargetMode="External"/></Relationships>
</file>

<file path=ppt/slides/_rels/slide35.xml.rels><?xml version="1.0" encoding="UTF-8" standalone="yes"?>
<Relationships xmlns="http://schemas.openxmlformats.org/package/2006/relationships"><Relationship Id="rId3" Type="http://schemas.microsoft.com/office/2018/10/relationships/comments" Target="../comments/modernComment_10C_AA596EE4.xml"/><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govinfo.gov/content/pkg/CFR-2017-title16-vol2/pdf/CFR-2017-title16-vol2.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23.jpe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2.png"/><Relationship Id="rId5" Type="http://schemas.openxmlformats.org/officeDocument/2006/relationships/hyperlink" Target="http://business.cpsc.gov/" TargetMode="External"/><Relationship Id="rId4"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hyperlink" Target="mailto:CPSCinVietnam@cpsc.gov"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16.xml"/><Relationship Id="rId7" Type="http://schemas.openxmlformats.org/officeDocument/2006/relationships/slide" Target="slide2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slide" Target="slide19.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Các </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slide</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 này nêu bật các yêu cầu chính về an toàn sản phẩm của Hoa Kỳ để thảo luận. </a:t>
            </a:r>
            <a:r>
              <a:rPr lang="en-US" altLang="en-US" sz="2400" dirty="0" err="1">
                <a:latin typeface="Arial Unicode MS" panose="020B0604020202020204" pitchFamily="34" charset="-128"/>
                <a:ea typeface="Times New Roman" panose="02020603050405020304" pitchFamily="18" charset="0"/>
                <a:cs typeface="Courier New" panose="02070309020205020404" pitchFamily="49" charset="0"/>
              </a:rPr>
              <a:t>Nội</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 dung </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không phải là một tuyên bố toàn diện về các yêu cầu pháp lý hoặc chính sách và không nên dựa vào </a:t>
            </a:r>
            <a:r>
              <a:rPr lang="en-US" altLang="en-US" sz="2400" dirty="0" err="1">
                <a:latin typeface="Arial Unicode MS" panose="020B0604020202020204" pitchFamily="34" charset="-128"/>
                <a:ea typeface="Times New Roman" panose="02020603050405020304" pitchFamily="18" charset="0"/>
                <a:cs typeface="Courier New" panose="02070309020205020404" pitchFamily="49" charset="0"/>
              </a:rPr>
              <a:t>chúng</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 </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cho mục đích </a:t>
            </a:r>
            <a:r>
              <a:rPr lang="en-US" altLang="en-US" sz="2400" dirty="0" err="1">
                <a:latin typeface="Arial Unicode MS" panose="020B0604020202020204" pitchFamily="34" charset="-128"/>
                <a:ea typeface="Times New Roman" panose="02020603050405020304" pitchFamily="18" charset="0"/>
                <a:cs typeface="Courier New" panose="02070309020205020404" pitchFamily="49" charset="0"/>
              </a:rPr>
              <a:t>này</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 Hơn nữa, </a:t>
            </a:r>
            <a:r>
              <a:rPr lang="en-US" altLang="en-US" sz="2400" dirty="0" err="1">
                <a:latin typeface="Arial Unicode MS" panose="020B0604020202020204" pitchFamily="34" charset="-128"/>
                <a:ea typeface="Times New Roman" panose="02020603050405020304" pitchFamily="18" charset="0"/>
                <a:cs typeface="Courier New" panose="02070309020205020404" pitchFamily="49" charset="0"/>
              </a:rPr>
              <a:t>theo</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 </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thời gian, các slide có thể không phản ánh thông tin mới nhất. </a:t>
            </a:r>
            <a:r>
              <a:rPr lang="en-US" altLang="en-US" sz="2400" dirty="0" err="1">
                <a:latin typeface="Arial Unicode MS" panose="020B0604020202020204" pitchFamily="34" charset="-128"/>
                <a:ea typeface="Times New Roman" panose="02020603050405020304" pitchFamily="18" charset="0"/>
                <a:cs typeface="Courier New" panose="02070309020205020404" pitchFamily="49" charset="0"/>
              </a:rPr>
              <a:t>Quý</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2400" dirty="0" err="1">
                <a:latin typeface="Arial Unicode MS" panose="020B0604020202020204" pitchFamily="34" charset="-128"/>
                <a:ea typeface="Times New Roman" panose="02020603050405020304" pitchFamily="18" charset="0"/>
                <a:cs typeface="Courier New" panose="02070309020205020404" pitchFamily="49" charset="0"/>
              </a:rPr>
              <a:t>vị</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 nên tham khảo các phiên bản chính thức của các đạo luật và quy định của Hoa Kỳ, cũng như hướng dẫn đã xuất bản</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2400" dirty="0" err="1">
                <a:latin typeface="Arial Unicode MS" panose="020B0604020202020204" pitchFamily="34" charset="-128"/>
                <a:ea typeface="Times New Roman" panose="02020603050405020304" pitchFamily="18" charset="0"/>
                <a:cs typeface="Courier New" panose="02070309020205020404" pitchFamily="49" charset="0"/>
              </a:rPr>
              <a:t>của</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 CPSC</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 khi đưa ra các quyết định có thể ảnh hưởng đến sự an toàn và tuân thủ của các sản phẩm tham gia </a:t>
            </a:r>
            <a:r>
              <a:rPr lang="en-US" altLang="en-US" sz="2400" dirty="0" err="1">
                <a:latin typeface="Arial Unicode MS" panose="020B0604020202020204" pitchFamily="34" charset="-128"/>
                <a:ea typeface="Times New Roman" panose="02020603050405020304" pitchFamily="18" charset="0"/>
                <a:cs typeface="Courier New" panose="02070309020205020404" pitchFamily="49" charset="0"/>
              </a:rPr>
              <a:t>thị</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2400" dirty="0" err="1">
                <a:latin typeface="Arial Unicode MS" panose="020B0604020202020204" pitchFamily="34" charset="-128"/>
                <a:ea typeface="Times New Roman" panose="02020603050405020304" pitchFamily="18" charset="0"/>
                <a:cs typeface="Courier New" panose="02070309020205020404" pitchFamily="49" charset="0"/>
              </a:rPr>
              <a:t>trường</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 Hoa Kỳ. </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Xin l</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ưu ý </a:t>
            </a:r>
            <a:r>
              <a:rPr lang="en-US" altLang="en-US" sz="2400" dirty="0">
                <a:latin typeface="Arial Unicode MS" panose="020B0604020202020204" pitchFamily="34" charset="-128"/>
                <a:ea typeface="Times New Roman" panose="02020603050405020304" pitchFamily="18" charset="0"/>
                <a:cs typeface="Courier New" panose="02070309020205020404" pitchFamily="49" charset="0"/>
              </a:rPr>
              <a:t>có</a:t>
            </a:r>
            <a:r>
              <a:rPr lang="vi-VN" altLang="en-US" sz="2400" dirty="0">
                <a:latin typeface="Arial Unicode MS" panose="020B0604020202020204" pitchFamily="34" charset="-128"/>
                <a:ea typeface="Times New Roman" panose="02020603050405020304" pitchFamily="18" charset="0"/>
                <a:cs typeface="Courier New" panose="02070309020205020404" pitchFamily="49" charset="0"/>
              </a:rPr>
              <a:t> các tài liệu tham khảo được liệt kê ở cuối bài thuyết trình.</a:t>
            </a:r>
            <a:r>
              <a:rPr lang="en-US" altLang="en-US" sz="1800" dirty="0"/>
              <a:t> </a:t>
            </a:r>
            <a:endParaRPr lang="en-US" sz="2000" dirty="0">
              <a:solidFill>
                <a:schemeClr val="tx2">
                  <a:lumMod val="60000"/>
                  <a:lumOff val="40000"/>
                </a:schemeClr>
              </a:solidFill>
              <a:effectLst/>
              <a:latin typeface="+mn-lt"/>
            </a:endParaRPr>
          </a:p>
        </p:txBody>
      </p:sp>
      <p:pic>
        <p:nvPicPr>
          <p:cNvPr id="2" name="slide 1">
            <a:hlinkClick r:id="" action="ppaction://media"/>
            <a:extLst>
              <a:ext uri="{FF2B5EF4-FFF2-40B4-BE49-F238E27FC236}">
                <a16:creationId xmlns:a16="http://schemas.microsoft.com/office/drawing/2014/main" id="{78BAF173-B200-AF76-D847-5B2B5C59E1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861842074"/>
      </p:ext>
    </p:extLst>
  </p:cSld>
  <p:clrMapOvr>
    <a:masterClrMapping/>
  </p:clrMapOvr>
  <mc:AlternateContent xmlns:mc="http://schemas.openxmlformats.org/markup-compatibility/2006" xmlns:p14="http://schemas.microsoft.com/office/powerpoint/2010/main">
    <mc:Choice Requires="p14">
      <p:transition spd="slow" p14:dur="2000" advTm="30256"/>
    </mc:Choice>
    <mc:Fallback xmlns="">
      <p:transition spd="slow" advTm="3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56" objId="2"/>
        <p14:stopEvt time="28502"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15" y="310008"/>
            <a:ext cx="11465169" cy="947859"/>
          </a:xfrm>
        </p:spPr>
        <p:txBody>
          <a:bodyPr>
            <a:normAutofit/>
          </a:bodyPr>
          <a:lstStyle/>
          <a:p>
            <a:r>
              <a:rPr lang="en-US" sz="4000" b="1" dirty="0" err="1"/>
              <a:t>Tổng</a:t>
            </a:r>
            <a:r>
              <a:rPr lang="en-US" sz="4000" b="1" dirty="0"/>
              <a:t> </a:t>
            </a:r>
            <a:r>
              <a:rPr lang="en-US" sz="4000" b="1" dirty="0" err="1"/>
              <a:t>quan</a:t>
            </a:r>
            <a:r>
              <a:rPr lang="en-US" sz="4000" b="1" dirty="0"/>
              <a:t> </a:t>
            </a:r>
            <a:r>
              <a:rPr lang="en-US" sz="4000" b="1" dirty="0" err="1"/>
              <a:t>về</a:t>
            </a:r>
            <a:r>
              <a:rPr lang="en-US" sz="4000" b="1" dirty="0"/>
              <a:t> </a:t>
            </a:r>
            <a:r>
              <a:rPr lang="en-US" sz="4000" b="1" dirty="0" err="1"/>
              <a:t>Nhập</a:t>
            </a:r>
            <a:r>
              <a:rPr lang="en-US" sz="4000" b="1" dirty="0"/>
              <a:t> </a:t>
            </a:r>
            <a:r>
              <a:rPr lang="en-US" sz="4000" b="1" dirty="0" err="1"/>
              <a:t>khẩu</a:t>
            </a:r>
            <a:r>
              <a:rPr lang="en-US" sz="4000" b="1" dirty="0"/>
              <a:t> - CPSC </a:t>
            </a:r>
            <a:r>
              <a:rPr lang="en-US" sz="4000" b="1" dirty="0" err="1"/>
              <a:t>tại</a:t>
            </a:r>
            <a:r>
              <a:rPr lang="en-US" sz="4000" b="1" dirty="0"/>
              <a:t> </a:t>
            </a:r>
            <a:r>
              <a:rPr lang="en-US" sz="4000" b="1" dirty="0" err="1"/>
              <a:t>Cảng</a:t>
            </a:r>
            <a:endParaRPr lang="en-US" sz="4000" b="1" dirty="0"/>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10</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9" name="Rectangle 8">
            <a:extLst>
              <a:ext uri="{FF2B5EF4-FFF2-40B4-BE49-F238E27FC236}">
                <a16:creationId xmlns:a16="http://schemas.microsoft.com/office/drawing/2014/main" id="{21E4DB30-A0EE-4C6F-811C-163E319025D1}"/>
              </a:ext>
            </a:extLst>
          </p:cNvPr>
          <p:cNvSpPr/>
          <p:nvPr/>
        </p:nvSpPr>
        <p:spPr>
          <a:xfrm>
            <a:off x="363415" y="1200937"/>
            <a:ext cx="11465168" cy="477054"/>
          </a:xfrm>
          <a:prstGeom prst="rect">
            <a:avLst/>
          </a:prstGeom>
        </p:spPr>
        <p:txBody>
          <a:bodyPr wrap="square">
            <a:spAutoFit/>
          </a:bodyPr>
          <a:lstStyle/>
          <a:p>
            <a:r>
              <a:rPr lang="en-US" sz="2500" dirty="0">
                <a:solidFill>
                  <a:srgbClr val="002060"/>
                </a:solidFill>
                <a:latin typeface="Arial" panose="020B0604020202020204" pitchFamily="34" charset="0"/>
                <a:cs typeface="Arial" panose="020B0604020202020204" pitchFamily="34" charset="0"/>
              </a:rPr>
              <a:t>2. </a:t>
            </a:r>
            <a:r>
              <a:rPr lang="en-US" sz="2500" dirty="0" err="1">
                <a:solidFill>
                  <a:srgbClr val="002060"/>
                </a:solidFill>
                <a:latin typeface="Arial" panose="020B0604020202020204" pitchFamily="34" charset="0"/>
                <a:cs typeface="Arial" panose="020B0604020202020204" pitchFamily="34" charset="0"/>
              </a:rPr>
              <a:t>Tàu</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đi</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đến</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Hoa</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Kỳ</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và</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vào</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một</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Cảng</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dỡ</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hàng</a:t>
            </a:r>
            <a:r>
              <a:rPr lang="en-US" sz="2500" dirty="0">
                <a:solidFill>
                  <a:srgbClr val="002060"/>
                </a:solidFill>
                <a:latin typeface="Arial" panose="020B0604020202020204" pitchFamily="34" charset="0"/>
                <a:cs typeface="Arial" panose="020B0604020202020204" pitchFamily="34" charset="0"/>
              </a:rPr>
              <a:t>.   </a:t>
            </a:r>
          </a:p>
        </p:txBody>
      </p:sp>
      <p:grpSp>
        <p:nvGrpSpPr>
          <p:cNvPr id="14" name="Group 13">
            <a:extLst>
              <a:ext uri="{FF2B5EF4-FFF2-40B4-BE49-F238E27FC236}">
                <a16:creationId xmlns:a16="http://schemas.microsoft.com/office/drawing/2014/main" id="{9BE20C42-7BCE-4F0F-8A51-8632D4DAF220}"/>
              </a:ext>
            </a:extLst>
          </p:cNvPr>
          <p:cNvGrpSpPr/>
          <p:nvPr/>
        </p:nvGrpSpPr>
        <p:grpSpPr>
          <a:xfrm>
            <a:off x="754913" y="2114497"/>
            <a:ext cx="9487265" cy="4332071"/>
            <a:chOff x="1886470" y="2966523"/>
            <a:chExt cx="8419061" cy="3471850"/>
          </a:xfrm>
        </p:grpSpPr>
        <p:pic>
          <p:nvPicPr>
            <p:cNvPr id="16" name="Content Placeholder 3">
              <a:extLst>
                <a:ext uri="{FF2B5EF4-FFF2-40B4-BE49-F238E27FC236}">
                  <a16:creationId xmlns:a16="http://schemas.microsoft.com/office/drawing/2014/main" id="{8A5829CB-45F0-4B84-9B3A-D7B9DEF27EC1}"/>
                </a:ext>
              </a:extLst>
            </p:cNvPr>
            <p:cNvPicPr>
              <a:picLocks noChangeAspect="1"/>
            </p:cNvPicPr>
            <p:nvPr/>
          </p:nvPicPr>
          <p:blipFill>
            <a:blip r:embed="rId4"/>
            <a:srcRect l="14" r="14"/>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34599E8E-3832-419C-88B4-9BB5A9488783}"/>
                </a:ext>
              </a:extLst>
            </p:cNvPr>
            <p:cNvPicPr>
              <a:picLocks noChangeAspect="1"/>
            </p:cNvPicPr>
            <p:nvPr/>
          </p:nvPicPr>
          <p:blipFill>
            <a:blip r:embed="rId5"/>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D958A32A-EF34-49D9-913F-8C9F92EDCD74}"/>
                </a:ext>
              </a:extLst>
            </p:cNvPr>
            <p:cNvSpPr txBox="1"/>
            <p:nvPr/>
          </p:nvSpPr>
          <p:spPr>
            <a:xfrm>
              <a:off x="8746170" y="5568734"/>
              <a:ext cx="1559361" cy="419324"/>
            </a:xfrm>
            <a:prstGeom prst="rect">
              <a:avLst/>
            </a:prstGeom>
            <a:noFill/>
          </p:spPr>
          <p:txBody>
            <a:bodyPr wrap="none" rtlCol="0">
              <a:spAutoFit/>
            </a:bodyPr>
            <a:lstStyle/>
            <a:p>
              <a:r>
                <a:rPr lang="en-US" sz="1400" b="1" dirty="0" err="1">
                  <a:latin typeface="Arial" panose="020B0604020202020204" pitchFamily="34" charset="0"/>
                </a:rPr>
                <a:t>Trụ</a:t>
              </a:r>
              <a:r>
                <a:rPr lang="en-US" sz="1400" b="1" dirty="0">
                  <a:latin typeface="Arial" panose="020B0604020202020204" pitchFamily="34" charset="0"/>
                </a:rPr>
                <a:t> </a:t>
              </a:r>
              <a:r>
                <a:rPr lang="en-US" sz="1400" b="1" dirty="0" err="1">
                  <a:latin typeface="Arial" panose="020B0604020202020204" pitchFamily="34" charset="0"/>
                </a:rPr>
                <a:t>sở</a:t>
              </a:r>
              <a:r>
                <a:rPr lang="en-US" sz="1400" b="1" dirty="0">
                  <a:latin typeface="Arial" panose="020B0604020202020204" pitchFamily="34" charset="0"/>
                </a:rPr>
                <a:t> CPSC </a:t>
              </a:r>
              <a:r>
                <a:rPr lang="en-US" sz="1400" b="1" dirty="0" err="1">
                  <a:latin typeface="Arial" panose="020B0604020202020204" pitchFamily="34" charset="0"/>
                </a:rPr>
                <a:t>và</a:t>
              </a:r>
              <a:r>
                <a:rPr lang="en-US" sz="1400" b="1" dirty="0">
                  <a:latin typeface="Arial" panose="020B0604020202020204" pitchFamily="34" charset="0"/>
                </a:rPr>
                <a:t> </a:t>
              </a:r>
              <a:br>
                <a:rPr lang="en-US" sz="1400" b="1" dirty="0">
                  <a:latin typeface="Arial" panose="020B0604020202020204" pitchFamily="34" charset="0"/>
                </a:rPr>
              </a:br>
              <a:r>
                <a:rPr lang="en-US" sz="1400" b="1" dirty="0">
                  <a:latin typeface="Arial" panose="020B0604020202020204" pitchFamily="34" charset="0"/>
                </a:rPr>
                <a:t>CPSC </a:t>
              </a:r>
              <a:r>
                <a:rPr lang="en-US" sz="1400" b="1" dirty="0" err="1">
                  <a:latin typeface="Arial" panose="020B0604020202020204" pitchFamily="34" charset="0"/>
                </a:rPr>
                <a:t>Địa</a:t>
              </a:r>
              <a:r>
                <a:rPr lang="en-US" sz="1400" b="1" dirty="0">
                  <a:latin typeface="Arial" panose="020B0604020202020204" pitchFamily="34" charset="0"/>
                </a:rPr>
                <a:t> </a:t>
              </a:r>
              <a:r>
                <a:rPr lang="en-US" sz="1400" b="1" dirty="0" err="1">
                  <a:latin typeface="Arial" panose="020B0604020202020204" pitchFamily="34" charset="0"/>
                </a:rPr>
                <a:t>phương</a:t>
              </a:r>
              <a:endParaRPr lang="en-US" sz="1400" b="1" dirty="0">
                <a:latin typeface="Arial" panose="020B0604020202020204" pitchFamily="34" charset="0"/>
              </a:endParaRPr>
            </a:p>
          </p:txBody>
        </p:sp>
        <p:cxnSp>
          <p:nvCxnSpPr>
            <p:cNvPr id="20" name="Straight Arrow Connector 19">
              <a:extLst>
                <a:ext uri="{FF2B5EF4-FFF2-40B4-BE49-F238E27FC236}">
                  <a16:creationId xmlns:a16="http://schemas.microsoft.com/office/drawing/2014/main" id="{647F4228-2EEE-4D40-9B92-FDC785D1DE20}"/>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1D61E4-AE5A-437F-BF2F-F1FB2894020B}"/>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97C246A9-B8B4-494E-81D7-C0C2E7A5E692}"/>
              </a:ext>
            </a:extLst>
          </p:cNvPr>
          <p:cNvSpPr/>
          <p:nvPr/>
        </p:nvSpPr>
        <p:spPr>
          <a:xfrm>
            <a:off x="532436" y="2349660"/>
            <a:ext cx="4247908" cy="14352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D36A942-6C88-8A24-5F72-ECDE17CB67CC}"/>
              </a:ext>
            </a:extLst>
          </p:cNvPr>
          <p:cNvSpPr txBox="1"/>
          <p:nvPr/>
        </p:nvSpPr>
        <p:spPr>
          <a:xfrm>
            <a:off x="1102662" y="2558580"/>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Bốc</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dỡ</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hóa</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35FDC891-BE74-038A-EDCD-2F66A9C0489A}"/>
              </a:ext>
            </a:extLst>
          </p:cNvPr>
          <p:cNvSpPr txBox="1"/>
          <p:nvPr/>
        </p:nvSpPr>
        <p:spPr>
          <a:xfrm>
            <a:off x="3003457" y="2542934"/>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C88DCD34-DA8B-42D9-F944-A47EFC2E5655}"/>
              </a:ext>
            </a:extLst>
          </p:cNvPr>
          <p:cNvSpPr txBox="1"/>
          <p:nvPr/>
        </p:nvSpPr>
        <p:spPr>
          <a:xfrm>
            <a:off x="4398896" y="275173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đến</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8" name="TextBox 7">
            <a:extLst>
              <a:ext uri="{FF2B5EF4-FFF2-40B4-BE49-F238E27FC236}">
                <a16:creationId xmlns:a16="http://schemas.microsoft.com/office/drawing/2014/main" id="{01AA83AC-91CE-C41B-8E1F-83387B8289AD}"/>
              </a:ext>
            </a:extLst>
          </p:cNvPr>
          <p:cNvSpPr txBox="1"/>
          <p:nvPr/>
        </p:nvSpPr>
        <p:spPr>
          <a:xfrm>
            <a:off x="5604692" y="2500239"/>
            <a:ext cx="1449619" cy="261610"/>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Kho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165005F0-996F-2F2D-B0E1-C5053390A6C6}"/>
              </a:ext>
            </a:extLst>
          </p:cNvPr>
          <p:cNvSpPr txBox="1"/>
          <p:nvPr/>
        </p:nvSpPr>
        <p:spPr>
          <a:xfrm>
            <a:off x="6354082" y="271954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từ</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11" name="TextBox 10">
            <a:extLst>
              <a:ext uri="{FF2B5EF4-FFF2-40B4-BE49-F238E27FC236}">
                <a16:creationId xmlns:a16="http://schemas.microsoft.com/office/drawing/2014/main" id="{DCAE55F8-EA9B-814B-F377-4436F57F7040}"/>
              </a:ext>
            </a:extLst>
          </p:cNvPr>
          <p:cNvSpPr txBox="1"/>
          <p:nvPr/>
        </p:nvSpPr>
        <p:spPr>
          <a:xfrm>
            <a:off x="7725984" y="2516025"/>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Nhận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805415AD-31B8-570F-28D0-5BC2495C21FD}"/>
              </a:ext>
            </a:extLst>
          </p:cNvPr>
          <p:cNvSpPr txBox="1"/>
          <p:nvPr/>
        </p:nvSpPr>
        <p:spPr>
          <a:xfrm>
            <a:off x="8928230" y="2516263"/>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Bên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giao</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9414DD0D-372F-13DA-0527-3DCCD812942E}"/>
              </a:ext>
            </a:extLst>
          </p:cNvPr>
          <p:cNvSpPr txBox="1"/>
          <p:nvPr/>
        </p:nvSpPr>
        <p:spPr>
          <a:xfrm>
            <a:off x="5613648" y="4037783"/>
            <a:ext cx="1345787" cy="430887"/>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Cho </a:t>
            </a:r>
            <a:r>
              <a:rPr lang="en-US" sz="1100" b="1" dirty="0" err="1">
                <a:solidFill>
                  <a:srgbClr val="000000"/>
                </a:solidFill>
                <a:latin typeface="Arial Narrow" panose="020B0604020202020204" pitchFamily="34" charset="0"/>
                <a:cs typeface="Arial Narrow" panose="020B0604020202020204" pitchFamily="34" charset="0"/>
              </a:rPr>
              <a:t>phép</a:t>
            </a:r>
            <a:r>
              <a:rPr lang="en-US" sz="1100" b="1" dirty="0">
                <a:solidFill>
                  <a:srgbClr val="000000"/>
                </a:solidFill>
                <a:latin typeface="Arial Narrow" panose="020B0604020202020204" pitchFamily="34" charset="0"/>
                <a:cs typeface="Arial Narrow" panose="020B0604020202020204" pitchFamily="34" charset="0"/>
              </a:rPr>
              <a:t>/</a:t>
            </a:r>
            <a:r>
              <a:rPr lang="en-US" sz="1100" b="1" dirty="0" err="1">
                <a:solidFill>
                  <a:srgbClr val="000000"/>
                </a:solidFill>
                <a:latin typeface="Arial Narrow" panose="020B0604020202020204" pitchFamily="34" charset="0"/>
                <a:cs typeface="Arial Narrow" panose="020B0604020202020204" pitchFamily="34" charset="0"/>
              </a:rPr>
              <a:t>phê</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duyệt</a:t>
            </a:r>
            <a:endParaRPr lang="en-US" sz="1100" b="1" dirty="0">
              <a:solidFill>
                <a:srgbClr val="000000"/>
              </a:solidFill>
              <a:latin typeface="Arial Narrow" panose="020B0604020202020204" pitchFamily="34" charset="0"/>
              <a:cs typeface="Arial Narrow" panose="020B0604020202020204" pitchFamily="34" charset="0"/>
            </a:endParaRPr>
          </a:p>
          <a:p>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A8D82368-5CDC-3A51-20D3-9B3E9072E7F8}"/>
              </a:ext>
            </a:extLst>
          </p:cNvPr>
          <p:cNvSpPr txBox="1"/>
          <p:nvPr/>
        </p:nvSpPr>
        <p:spPr>
          <a:xfrm>
            <a:off x="2814352" y="3996329"/>
            <a:ext cx="213290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Khai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thuế</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đối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với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nhập</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khẩu</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A06CB900-BA71-1AB4-31EE-5FB2A71FA441}"/>
              </a:ext>
            </a:extLst>
          </p:cNvPr>
          <p:cNvSpPr txBox="1"/>
          <p:nvPr/>
        </p:nvSpPr>
        <p:spPr>
          <a:xfrm>
            <a:off x="1051385" y="4729270"/>
            <a:ext cx="2224378" cy="307777"/>
          </a:xfrm>
          <a:prstGeom prst="rect">
            <a:avLst/>
          </a:prstGeom>
          <a:noFill/>
        </p:spPr>
        <p:txBody>
          <a:bodyPr wrap="square" rtlCol="0">
            <a:spAutoFit/>
          </a:bodyPr>
          <a:lstStyle/>
          <a:p>
            <a:r>
              <a:rPr lang="en-US" sz="1400" b="1" dirty="0" err="1">
                <a:solidFill>
                  <a:srgbClr val="000000"/>
                </a:solidFill>
                <a:latin typeface="Arial Narrow" panose="020B0604020202020204" pitchFamily="34" charset="0"/>
                <a:cs typeface="Arial Narrow" panose="020B0604020202020204" pitchFamily="34" charset="0"/>
              </a:rPr>
              <a:t>Thủ</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tục</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Văn</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phòng</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Hải</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quan</a:t>
            </a:r>
            <a:endParaRPr lang="en-US" sz="1400" b="1" dirty="0">
              <a:solidFill>
                <a:srgbClr val="000000"/>
              </a:solidFill>
              <a:latin typeface="Arial Narrow" panose="020B0604020202020204" pitchFamily="34" charset="0"/>
              <a:cs typeface="Arial Narrow" panose="020B0604020202020204" pitchFamily="34" charset="0"/>
            </a:endParaRPr>
          </a:p>
        </p:txBody>
      </p:sp>
      <p:sp>
        <p:nvSpPr>
          <p:cNvPr id="23" name="TextBox 22">
            <a:extLst>
              <a:ext uri="{FF2B5EF4-FFF2-40B4-BE49-F238E27FC236}">
                <a16:creationId xmlns:a16="http://schemas.microsoft.com/office/drawing/2014/main" id="{57C4A6FE-54CB-251C-8698-3A7639262BFB}"/>
              </a:ext>
            </a:extLst>
          </p:cNvPr>
          <p:cNvSpPr txBox="1"/>
          <p:nvPr/>
        </p:nvSpPr>
        <p:spPr>
          <a:xfrm>
            <a:off x="4459776" y="6155427"/>
            <a:ext cx="1894306" cy="307777"/>
          </a:xfrm>
          <a:prstGeom prst="rect">
            <a:avLst/>
          </a:prstGeom>
          <a:noFill/>
        </p:spPr>
        <p:txBody>
          <a:bodyPr wrap="square" rtlCol="0">
            <a:spAutoFit/>
          </a:bodyPr>
          <a:lstStyle/>
          <a:p>
            <a:r>
              <a:rPr lang="en-US" sz="1400" b="1" dirty="0" err="1">
                <a:solidFill>
                  <a:srgbClr val="000000"/>
                </a:solidFill>
                <a:latin typeface="Arial" panose="020B0604020202020204" pitchFamily="34" charset="0"/>
                <a:cs typeface="Arial" panose="020B0604020202020204" pitchFamily="34" charset="0"/>
              </a:rPr>
              <a:t>Văn</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phòng</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Hải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quan</a:t>
            </a:r>
            <a:endParaRPr lang="en-US" sz="1400" b="1" dirty="0">
              <a:solidFill>
                <a:srgbClr val="00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32DDB95-8A1F-AD45-3C9C-DBD3F963165E}"/>
              </a:ext>
            </a:extLst>
          </p:cNvPr>
          <p:cNvSpPr txBox="1"/>
          <p:nvPr/>
        </p:nvSpPr>
        <p:spPr>
          <a:xfrm>
            <a:off x="780286" y="2128730"/>
            <a:ext cx="1636539" cy="307777"/>
          </a:xfrm>
          <a:prstGeom prst="rect">
            <a:avLst/>
          </a:prstGeom>
          <a:noFill/>
        </p:spPr>
        <p:txBody>
          <a:bodyPr wrap="square" rtlCol="0">
            <a:spAutoFit/>
          </a:bodyPr>
          <a:lstStyle/>
          <a:p>
            <a:r>
              <a:rPr lang="en-US" sz="1400" b="1" dirty="0" err="1">
                <a:solidFill>
                  <a:schemeClr val="bg2"/>
                </a:solidFill>
                <a:latin typeface="Arial Narrow" panose="020B0604020202020204" pitchFamily="34" charset="0"/>
                <a:cs typeface="Arial Narrow" panose="020B0604020202020204" pitchFamily="34" charset="0"/>
              </a:rPr>
              <a:t>Thủ</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tục</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Nhập</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khẩu</a:t>
            </a:r>
            <a:endParaRPr lang="en-US" sz="1400" b="1" dirty="0">
              <a:solidFill>
                <a:schemeClr val="bg2"/>
              </a:solidFill>
              <a:latin typeface="Arial Narrow" panose="020B0604020202020204" pitchFamily="34" charset="0"/>
              <a:cs typeface="Arial Narrow" panose="020B0604020202020204" pitchFamily="34" charset="0"/>
            </a:endParaRPr>
          </a:p>
        </p:txBody>
      </p:sp>
      <p:pic>
        <p:nvPicPr>
          <p:cNvPr id="24" name="slide 10">
            <a:hlinkClick r:id="" action="ppaction://media"/>
            <a:extLst>
              <a:ext uri="{FF2B5EF4-FFF2-40B4-BE49-F238E27FC236}">
                <a16:creationId xmlns:a16="http://schemas.microsoft.com/office/drawing/2014/main" id="{EDB09CF2-81FF-3BFB-6CDC-5994997D3D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503474847"/>
      </p:ext>
    </p:extLst>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extLst>
    <p:ext uri="{E180D4A7-C9FB-4DFB-919C-405C955672EB}">
      <p14:showEvtLst xmlns:p14="http://schemas.microsoft.com/office/powerpoint/2010/main">
        <p14:playEvt time="32" objId="24"/>
        <p14:stopEvt time="5817" objId="2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15" y="207489"/>
            <a:ext cx="11465169" cy="947859"/>
          </a:xfrm>
        </p:spPr>
        <p:txBody>
          <a:bodyPr>
            <a:normAutofit/>
          </a:bodyPr>
          <a:lstStyle/>
          <a:p>
            <a:r>
              <a:rPr lang="en-US" sz="4000" b="1" dirty="0" err="1"/>
              <a:t>Tổn</a:t>
            </a:r>
            <a:r>
              <a:rPr lang="en-US" sz="4000" dirty="0" err="1"/>
              <a:t>g</a:t>
            </a:r>
            <a:r>
              <a:rPr lang="en-US" sz="4000" dirty="0"/>
              <a:t> </a:t>
            </a:r>
            <a:r>
              <a:rPr lang="en-US" sz="4000" dirty="0" err="1"/>
              <a:t>quan</a:t>
            </a:r>
            <a:r>
              <a:rPr lang="en-US" sz="4000" dirty="0"/>
              <a:t> </a:t>
            </a:r>
            <a:r>
              <a:rPr lang="en-US" sz="4000" dirty="0" err="1"/>
              <a:t>về</a:t>
            </a:r>
            <a:r>
              <a:rPr lang="en-US" sz="4000" dirty="0"/>
              <a:t> </a:t>
            </a:r>
            <a:r>
              <a:rPr lang="en-US" sz="4000" dirty="0" err="1"/>
              <a:t>Nhập</a:t>
            </a:r>
            <a:r>
              <a:rPr lang="en-US" sz="4000" dirty="0"/>
              <a:t> </a:t>
            </a:r>
            <a:r>
              <a:rPr lang="en-US" sz="4000" dirty="0" err="1"/>
              <a:t>khẩu</a:t>
            </a:r>
            <a:r>
              <a:rPr lang="en-US" sz="4000" b="1" dirty="0"/>
              <a:t>- CPSC </a:t>
            </a:r>
            <a:r>
              <a:rPr lang="en-US" sz="4000" b="1" dirty="0" err="1"/>
              <a:t>tại</a:t>
            </a:r>
            <a:r>
              <a:rPr lang="en-US" sz="4000" b="1" dirty="0"/>
              <a:t> </a:t>
            </a:r>
            <a:r>
              <a:rPr lang="en-US" sz="4000" b="1" dirty="0" err="1"/>
              <a:t>Cảng</a:t>
            </a:r>
            <a:endParaRPr lang="en-US" sz="4000" b="1" dirty="0"/>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11</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9" name="Rectangle 8">
            <a:extLst>
              <a:ext uri="{FF2B5EF4-FFF2-40B4-BE49-F238E27FC236}">
                <a16:creationId xmlns:a16="http://schemas.microsoft.com/office/drawing/2014/main" id="{21E4DB30-A0EE-4C6F-811C-163E319025D1}"/>
              </a:ext>
            </a:extLst>
          </p:cNvPr>
          <p:cNvSpPr/>
          <p:nvPr/>
        </p:nvSpPr>
        <p:spPr>
          <a:xfrm>
            <a:off x="363416" y="1017320"/>
            <a:ext cx="11465168" cy="861774"/>
          </a:xfrm>
          <a:prstGeom prst="rect">
            <a:avLst/>
          </a:prstGeom>
        </p:spPr>
        <p:txBody>
          <a:bodyPr wrap="square">
            <a:spAutoFit/>
          </a:bodyPr>
          <a:lstStyle/>
          <a:p>
            <a:r>
              <a:rPr lang="en-US" sz="2500" dirty="0">
                <a:solidFill>
                  <a:srgbClr val="002060"/>
                </a:solidFill>
                <a:latin typeface="Arial" panose="020B0604020202020204" pitchFamily="34" charset="0"/>
                <a:cs typeface="Arial" panose="020B0604020202020204" pitchFamily="34" charset="0"/>
              </a:rPr>
              <a:t>3. </a:t>
            </a:r>
            <a:r>
              <a:rPr lang="en-US" sz="2500" dirty="0" err="1">
                <a:solidFill>
                  <a:srgbClr val="002060"/>
                </a:solidFill>
                <a:latin typeface="Arial" panose="020B0604020202020204" pitchFamily="34" charset="0"/>
                <a:cs typeface="Arial" panose="020B0604020202020204" pitchFamily="34" charset="0"/>
              </a:rPr>
              <a:t>Kê</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khai</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hải</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quan</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đối</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với</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tất</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cả</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hàng</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hóa</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trên</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tàu</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trước</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hoặc</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sau</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khi</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đến</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bởi</a:t>
            </a:r>
            <a:r>
              <a:rPr lang="en-US" sz="2500" dirty="0">
                <a:solidFill>
                  <a:srgbClr val="002060"/>
                </a:solidFill>
                <a:latin typeface="Arial" panose="020B0604020202020204" pitchFamily="34" charset="0"/>
                <a:cs typeface="Arial" panose="020B0604020202020204" pitchFamily="34" charset="0"/>
              </a:rPr>
              <a:t> </a:t>
            </a:r>
            <a:r>
              <a:rPr lang="en-US" sz="2500" err="1">
                <a:solidFill>
                  <a:srgbClr val="002060"/>
                </a:solidFill>
                <a:latin typeface="Arial" panose="020B0604020202020204" pitchFamily="34" charset="0"/>
                <a:cs typeface="Arial" panose="020B0604020202020204" pitchFamily="34" charset="0"/>
              </a:rPr>
              <a:t>các</a:t>
            </a:r>
            <a:r>
              <a:rPr lang="en-US" sz="2500">
                <a:solidFill>
                  <a:srgbClr val="002060"/>
                </a:solidFill>
                <a:latin typeface="Arial" panose="020B0604020202020204" pitchFamily="34" charset="0"/>
                <a:cs typeface="Arial" panose="020B0604020202020204" pitchFamily="34" charset="0"/>
              </a:rPr>
              <a:t> đại lý Hải </a:t>
            </a:r>
            <a:r>
              <a:rPr lang="en-US" sz="2500" dirty="0" err="1">
                <a:solidFill>
                  <a:srgbClr val="002060"/>
                </a:solidFill>
                <a:latin typeface="Arial" panose="020B0604020202020204" pitchFamily="34" charset="0"/>
                <a:cs typeface="Arial" panose="020B0604020202020204" pitchFamily="34" charset="0"/>
              </a:rPr>
              <a:t>quan</a:t>
            </a:r>
            <a:r>
              <a:rPr lang="en-US" sz="2500" dirty="0">
                <a:solidFill>
                  <a:srgbClr val="002060"/>
                </a:solidFill>
                <a:latin typeface="Arial" panose="020B0604020202020204" pitchFamily="34" charset="0"/>
                <a:cs typeface="Arial" panose="020B0604020202020204" pitchFamily="34" charset="0"/>
              </a:rPr>
              <a:t>.</a:t>
            </a:r>
          </a:p>
        </p:txBody>
      </p:sp>
      <p:grpSp>
        <p:nvGrpSpPr>
          <p:cNvPr id="14" name="Group 13">
            <a:extLst>
              <a:ext uri="{FF2B5EF4-FFF2-40B4-BE49-F238E27FC236}">
                <a16:creationId xmlns:a16="http://schemas.microsoft.com/office/drawing/2014/main" id="{E3F57873-9EA6-483B-B829-BE503B2A4406}"/>
              </a:ext>
            </a:extLst>
          </p:cNvPr>
          <p:cNvGrpSpPr/>
          <p:nvPr/>
        </p:nvGrpSpPr>
        <p:grpSpPr>
          <a:xfrm>
            <a:off x="716813" y="2111258"/>
            <a:ext cx="9487265" cy="4332071"/>
            <a:chOff x="1886470" y="2966523"/>
            <a:chExt cx="8419061" cy="3471850"/>
          </a:xfrm>
        </p:grpSpPr>
        <p:pic>
          <p:nvPicPr>
            <p:cNvPr id="16" name="Content Placeholder 3">
              <a:extLst>
                <a:ext uri="{FF2B5EF4-FFF2-40B4-BE49-F238E27FC236}">
                  <a16:creationId xmlns:a16="http://schemas.microsoft.com/office/drawing/2014/main" id="{978E1B16-3F00-4A3A-889E-707DB29EBD7A}"/>
                </a:ext>
              </a:extLst>
            </p:cNvPr>
            <p:cNvPicPr>
              <a:picLocks noChangeAspect="1"/>
            </p:cNvPicPr>
            <p:nvPr/>
          </p:nvPicPr>
          <p:blipFill>
            <a:blip r:embed="rId4"/>
            <a:srcRect l="14" r="14"/>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ADABDA46-D059-4B45-8529-03BA04306786}"/>
                </a:ext>
              </a:extLst>
            </p:cNvPr>
            <p:cNvPicPr>
              <a:picLocks noChangeAspect="1"/>
            </p:cNvPicPr>
            <p:nvPr/>
          </p:nvPicPr>
          <p:blipFill>
            <a:blip r:embed="rId5"/>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7D344ACF-45C3-48D0-B4BF-1A9AE227781C}"/>
                </a:ext>
              </a:extLst>
            </p:cNvPr>
            <p:cNvSpPr txBox="1"/>
            <p:nvPr/>
          </p:nvSpPr>
          <p:spPr>
            <a:xfrm>
              <a:off x="8746170" y="5626455"/>
              <a:ext cx="1559361" cy="419324"/>
            </a:xfrm>
            <a:prstGeom prst="rect">
              <a:avLst/>
            </a:prstGeom>
            <a:noFill/>
          </p:spPr>
          <p:txBody>
            <a:bodyPr wrap="none" rtlCol="0">
              <a:spAutoFit/>
            </a:bodyPr>
            <a:lstStyle/>
            <a:p>
              <a:r>
                <a:rPr lang="en-US" sz="1400" b="1" dirty="0" err="1">
                  <a:latin typeface="Arial" panose="020B0604020202020204" pitchFamily="34" charset="0"/>
                </a:rPr>
                <a:t>Trụ</a:t>
              </a:r>
              <a:r>
                <a:rPr lang="en-US" sz="1400" b="1" dirty="0">
                  <a:latin typeface="Arial" panose="020B0604020202020204" pitchFamily="34" charset="0"/>
                </a:rPr>
                <a:t> </a:t>
              </a:r>
              <a:r>
                <a:rPr lang="en-US" sz="1400" b="1" dirty="0" err="1">
                  <a:latin typeface="Arial" panose="020B0604020202020204" pitchFamily="34" charset="0"/>
                </a:rPr>
                <a:t>sở</a:t>
              </a:r>
              <a:r>
                <a:rPr lang="en-US" sz="1400" b="1" dirty="0">
                  <a:latin typeface="Arial" panose="020B0604020202020204" pitchFamily="34" charset="0"/>
                </a:rPr>
                <a:t> CPSC </a:t>
              </a:r>
              <a:r>
                <a:rPr lang="en-US" sz="1400" b="1" dirty="0" err="1">
                  <a:latin typeface="Arial" panose="020B0604020202020204" pitchFamily="34" charset="0"/>
                </a:rPr>
                <a:t>và</a:t>
              </a:r>
              <a:r>
                <a:rPr lang="en-US" sz="1400" b="1" dirty="0">
                  <a:latin typeface="Arial" panose="020B0604020202020204" pitchFamily="34" charset="0"/>
                </a:rPr>
                <a:t> </a:t>
              </a:r>
              <a:br>
                <a:rPr lang="en-US" sz="1400" b="1" dirty="0">
                  <a:latin typeface="Arial" panose="020B0604020202020204" pitchFamily="34" charset="0"/>
                </a:rPr>
              </a:br>
              <a:r>
                <a:rPr lang="en-US" sz="1400" b="1" dirty="0">
                  <a:latin typeface="Arial" panose="020B0604020202020204" pitchFamily="34" charset="0"/>
                </a:rPr>
                <a:t>CPSC </a:t>
              </a:r>
              <a:r>
                <a:rPr lang="en-US" sz="1400" b="1" dirty="0" err="1">
                  <a:latin typeface="Arial" panose="020B0604020202020204" pitchFamily="34" charset="0"/>
                </a:rPr>
                <a:t>Địa</a:t>
              </a:r>
              <a:r>
                <a:rPr lang="en-US" sz="1400" b="1" dirty="0">
                  <a:latin typeface="Arial" panose="020B0604020202020204" pitchFamily="34" charset="0"/>
                </a:rPr>
                <a:t> </a:t>
              </a:r>
              <a:r>
                <a:rPr lang="en-US" sz="1400" b="1" dirty="0" err="1">
                  <a:latin typeface="Arial" panose="020B0604020202020204" pitchFamily="34" charset="0"/>
                </a:rPr>
                <a:t>phương</a:t>
              </a:r>
              <a:endParaRPr lang="en-US" sz="1400" b="1" dirty="0">
                <a:latin typeface="Arial" panose="020B0604020202020204" pitchFamily="34" charset="0"/>
              </a:endParaRPr>
            </a:p>
          </p:txBody>
        </p:sp>
        <p:cxnSp>
          <p:nvCxnSpPr>
            <p:cNvPr id="20" name="Straight Arrow Connector 19">
              <a:extLst>
                <a:ext uri="{FF2B5EF4-FFF2-40B4-BE49-F238E27FC236}">
                  <a16:creationId xmlns:a16="http://schemas.microsoft.com/office/drawing/2014/main" id="{9A905C30-C8CE-4729-AFA5-88A4DF2162B1}"/>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972C571-BD59-4390-9FE8-77F0ACA46605}"/>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B0A50608-BF13-4598-9B71-F655DB458F79}"/>
              </a:ext>
            </a:extLst>
          </p:cNvPr>
          <p:cNvSpPr/>
          <p:nvPr/>
        </p:nvSpPr>
        <p:spPr>
          <a:xfrm>
            <a:off x="4039565" y="3530279"/>
            <a:ext cx="2141315" cy="136545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0F16573-FCAA-D445-D483-8DAE99C6E111}"/>
              </a:ext>
            </a:extLst>
          </p:cNvPr>
          <p:cNvSpPr txBox="1"/>
          <p:nvPr/>
        </p:nvSpPr>
        <p:spPr>
          <a:xfrm>
            <a:off x="1102662" y="2558580"/>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Bốc</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dỡ</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hóa</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6BA70DB6-FCA1-E2AE-E89E-45DD369964FE}"/>
              </a:ext>
            </a:extLst>
          </p:cNvPr>
          <p:cNvSpPr txBox="1"/>
          <p:nvPr/>
        </p:nvSpPr>
        <p:spPr>
          <a:xfrm>
            <a:off x="3003457" y="2542934"/>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B0A0C63D-4472-A487-21B8-23408111501B}"/>
              </a:ext>
            </a:extLst>
          </p:cNvPr>
          <p:cNvSpPr txBox="1"/>
          <p:nvPr/>
        </p:nvSpPr>
        <p:spPr>
          <a:xfrm>
            <a:off x="4118269" y="275173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đến</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8" name="TextBox 7">
            <a:extLst>
              <a:ext uri="{FF2B5EF4-FFF2-40B4-BE49-F238E27FC236}">
                <a16:creationId xmlns:a16="http://schemas.microsoft.com/office/drawing/2014/main" id="{D3D4A96C-0502-D66F-4948-503DBDA44B58}"/>
              </a:ext>
            </a:extLst>
          </p:cNvPr>
          <p:cNvSpPr txBox="1"/>
          <p:nvPr/>
        </p:nvSpPr>
        <p:spPr>
          <a:xfrm>
            <a:off x="5561733" y="2500239"/>
            <a:ext cx="1449619" cy="261610"/>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Kho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B5F7D008-2717-C852-32FD-6E3176D095D0}"/>
              </a:ext>
            </a:extLst>
          </p:cNvPr>
          <p:cNvSpPr txBox="1"/>
          <p:nvPr/>
        </p:nvSpPr>
        <p:spPr>
          <a:xfrm>
            <a:off x="6354082" y="271954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từ</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11" name="TextBox 10">
            <a:extLst>
              <a:ext uri="{FF2B5EF4-FFF2-40B4-BE49-F238E27FC236}">
                <a16:creationId xmlns:a16="http://schemas.microsoft.com/office/drawing/2014/main" id="{E9AD88F7-AC22-2FA0-2F5F-B0460693FC7C}"/>
              </a:ext>
            </a:extLst>
          </p:cNvPr>
          <p:cNvSpPr txBox="1"/>
          <p:nvPr/>
        </p:nvSpPr>
        <p:spPr>
          <a:xfrm>
            <a:off x="7725984" y="2516025"/>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Nhận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BD5F039F-B0A8-1B02-6545-AD5CAD58E59D}"/>
              </a:ext>
            </a:extLst>
          </p:cNvPr>
          <p:cNvSpPr txBox="1"/>
          <p:nvPr/>
        </p:nvSpPr>
        <p:spPr>
          <a:xfrm>
            <a:off x="8946512" y="2500034"/>
            <a:ext cx="1208459" cy="430887"/>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Bên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giao</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a:p>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7F69CD1E-326C-36C7-0584-B0E54BD63CA0}"/>
              </a:ext>
            </a:extLst>
          </p:cNvPr>
          <p:cNvSpPr txBox="1"/>
          <p:nvPr/>
        </p:nvSpPr>
        <p:spPr>
          <a:xfrm>
            <a:off x="5613648" y="4037783"/>
            <a:ext cx="1345787" cy="430887"/>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Cho </a:t>
            </a:r>
            <a:r>
              <a:rPr lang="en-US" sz="1100" b="1" dirty="0" err="1">
                <a:solidFill>
                  <a:srgbClr val="000000"/>
                </a:solidFill>
                <a:latin typeface="Arial Narrow" panose="020B0604020202020204" pitchFamily="34" charset="0"/>
                <a:cs typeface="Arial Narrow" panose="020B0604020202020204" pitchFamily="34" charset="0"/>
              </a:rPr>
              <a:t>phép</a:t>
            </a:r>
            <a:r>
              <a:rPr lang="en-US" sz="1100" b="1" dirty="0">
                <a:solidFill>
                  <a:srgbClr val="000000"/>
                </a:solidFill>
                <a:latin typeface="Arial Narrow" panose="020B0604020202020204" pitchFamily="34" charset="0"/>
                <a:cs typeface="Arial Narrow" panose="020B0604020202020204" pitchFamily="34" charset="0"/>
              </a:rPr>
              <a:t>/</a:t>
            </a:r>
            <a:r>
              <a:rPr lang="en-US" sz="1100" b="1" dirty="0" err="1">
                <a:solidFill>
                  <a:srgbClr val="000000"/>
                </a:solidFill>
                <a:latin typeface="Arial Narrow" panose="020B0604020202020204" pitchFamily="34" charset="0"/>
                <a:cs typeface="Arial Narrow" panose="020B0604020202020204" pitchFamily="34" charset="0"/>
              </a:rPr>
              <a:t>phê</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duyệt</a:t>
            </a:r>
            <a:endParaRPr lang="en-US" sz="1100" b="1" dirty="0">
              <a:solidFill>
                <a:srgbClr val="000000"/>
              </a:solidFill>
              <a:latin typeface="Arial Narrow" panose="020B0604020202020204" pitchFamily="34" charset="0"/>
              <a:cs typeface="Arial Narrow" panose="020B0604020202020204" pitchFamily="34" charset="0"/>
            </a:endParaRPr>
          </a:p>
          <a:p>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ED30CE70-7E98-4420-AEDD-0AA10FD007CD}"/>
              </a:ext>
            </a:extLst>
          </p:cNvPr>
          <p:cNvSpPr txBox="1"/>
          <p:nvPr/>
        </p:nvSpPr>
        <p:spPr>
          <a:xfrm>
            <a:off x="2814352" y="3996329"/>
            <a:ext cx="213290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Khai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thuế</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đối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với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nhập</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khẩu</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199B7391-0988-EE74-9A07-B1BACBDCB5E9}"/>
              </a:ext>
            </a:extLst>
          </p:cNvPr>
          <p:cNvSpPr txBox="1"/>
          <p:nvPr/>
        </p:nvSpPr>
        <p:spPr>
          <a:xfrm>
            <a:off x="939853" y="4729270"/>
            <a:ext cx="2321157" cy="307777"/>
          </a:xfrm>
          <a:prstGeom prst="rect">
            <a:avLst/>
          </a:prstGeom>
          <a:noFill/>
        </p:spPr>
        <p:txBody>
          <a:bodyPr wrap="square" rtlCol="0">
            <a:spAutoFit/>
          </a:bodyPr>
          <a:lstStyle/>
          <a:p>
            <a:r>
              <a:rPr lang="en-US" sz="1400" b="1" dirty="0" err="1">
                <a:solidFill>
                  <a:srgbClr val="000000"/>
                </a:solidFill>
                <a:latin typeface="Arial Narrow" panose="020B0604020202020204" pitchFamily="34" charset="0"/>
                <a:cs typeface="Arial Narrow" panose="020B0604020202020204" pitchFamily="34" charset="0"/>
              </a:rPr>
              <a:t>Thủ</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tục</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Văn</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phòng</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Hải</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quan</a:t>
            </a:r>
            <a:endParaRPr lang="en-US" sz="1400" b="1" dirty="0">
              <a:solidFill>
                <a:srgbClr val="000000"/>
              </a:solidFill>
              <a:latin typeface="Arial Narrow" panose="020B0604020202020204" pitchFamily="34" charset="0"/>
              <a:cs typeface="Arial Narrow" panose="020B0604020202020204" pitchFamily="34" charset="0"/>
            </a:endParaRPr>
          </a:p>
        </p:txBody>
      </p:sp>
      <p:sp>
        <p:nvSpPr>
          <p:cNvPr id="23" name="TextBox 22">
            <a:extLst>
              <a:ext uri="{FF2B5EF4-FFF2-40B4-BE49-F238E27FC236}">
                <a16:creationId xmlns:a16="http://schemas.microsoft.com/office/drawing/2014/main" id="{4919C657-3FB6-A873-507F-AD235EAAE8BA}"/>
              </a:ext>
            </a:extLst>
          </p:cNvPr>
          <p:cNvSpPr txBox="1"/>
          <p:nvPr/>
        </p:nvSpPr>
        <p:spPr>
          <a:xfrm>
            <a:off x="4459776" y="6155427"/>
            <a:ext cx="1894306" cy="307777"/>
          </a:xfrm>
          <a:prstGeom prst="rect">
            <a:avLst/>
          </a:prstGeom>
          <a:noFill/>
        </p:spPr>
        <p:txBody>
          <a:bodyPr wrap="square" rtlCol="0">
            <a:spAutoFit/>
          </a:bodyPr>
          <a:lstStyle/>
          <a:p>
            <a:r>
              <a:rPr lang="en-US" sz="1400" b="1" dirty="0" err="1">
                <a:solidFill>
                  <a:srgbClr val="000000"/>
                </a:solidFill>
                <a:latin typeface="Arial" panose="020B0604020202020204" pitchFamily="34" charset="0"/>
                <a:cs typeface="Arial" panose="020B0604020202020204" pitchFamily="34" charset="0"/>
              </a:rPr>
              <a:t>Văn</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phòng</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Hải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quan</a:t>
            </a:r>
            <a:endParaRPr lang="en-US" sz="1400" b="1" dirty="0">
              <a:solidFill>
                <a:srgbClr val="00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C68D58B-CF18-CF77-F7B3-AD9BFCE0109D}"/>
              </a:ext>
            </a:extLst>
          </p:cNvPr>
          <p:cNvSpPr txBox="1"/>
          <p:nvPr/>
        </p:nvSpPr>
        <p:spPr>
          <a:xfrm>
            <a:off x="780287" y="2128730"/>
            <a:ext cx="1691608" cy="307777"/>
          </a:xfrm>
          <a:prstGeom prst="rect">
            <a:avLst/>
          </a:prstGeom>
          <a:noFill/>
        </p:spPr>
        <p:txBody>
          <a:bodyPr wrap="square" rtlCol="0">
            <a:spAutoFit/>
          </a:bodyPr>
          <a:lstStyle/>
          <a:p>
            <a:r>
              <a:rPr lang="en-US" sz="1400" b="1" dirty="0" err="1">
                <a:solidFill>
                  <a:schemeClr val="bg2"/>
                </a:solidFill>
                <a:latin typeface="Arial Narrow" panose="020B0604020202020204" pitchFamily="34" charset="0"/>
                <a:cs typeface="Arial Narrow" panose="020B0604020202020204" pitchFamily="34" charset="0"/>
              </a:rPr>
              <a:t>Thủ</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tục</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Nhập</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khẩu</a:t>
            </a:r>
            <a:endParaRPr lang="en-US" sz="1400" b="1" dirty="0">
              <a:solidFill>
                <a:schemeClr val="bg2"/>
              </a:solidFill>
              <a:latin typeface="Arial Narrow" panose="020B0604020202020204" pitchFamily="34" charset="0"/>
              <a:cs typeface="Arial Narrow" panose="020B0604020202020204" pitchFamily="34" charset="0"/>
            </a:endParaRPr>
          </a:p>
        </p:txBody>
      </p:sp>
      <p:pic>
        <p:nvPicPr>
          <p:cNvPr id="24" name="slide 11">
            <a:hlinkClick r:id="" action="ppaction://media"/>
            <a:extLst>
              <a:ext uri="{FF2B5EF4-FFF2-40B4-BE49-F238E27FC236}">
                <a16:creationId xmlns:a16="http://schemas.microsoft.com/office/drawing/2014/main" id="{A5979505-8D87-275C-EEFC-3845FC7957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85942540"/>
      </p:ext>
    </p:extLst>
  </p:cSld>
  <p:clrMapOvr>
    <a:masterClrMapping/>
  </p:clrMapOvr>
  <mc:AlternateContent xmlns:mc="http://schemas.openxmlformats.org/markup-compatibility/2006" xmlns:p14="http://schemas.microsoft.com/office/powerpoint/2010/main">
    <mc:Choice Requires="p14">
      <p:transition spd="slow" p14:dur="2000" advTm="21001"/>
    </mc:Choice>
    <mc:Fallback xmlns="">
      <p:transition spd="slow" advTm="21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extLst>
    <p:ext uri="{E180D4A7-C9FB-4DFB-919C-405C955672EB}">
      <p14:showEvtLst xmlns:p14="http://schemas.microsoft.com/office/powerpoint/2010/main">
        <p14:playEvt time="31" objId="24"/>
        <p14:stopEvt time="18590" objId="2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9" y="265080"/>
            <a:ext cx="11465169" cy="947859"/>
          </a:xfrm>
        </p:spPr>
        <p:txBody>
          <a:bodyPr>
            <a:normAutofit/>
          </a:bodyPr>
          <a:lstStyle/>
          <a:p>
            <a:r>
              <a:rPr lang="en-US" sz="4000" b="1" dirty="0" err="1"/>
              <a:t>Tổng</a:t>
            </a:r>
            <a:r>
              <a:rPr lang="en-US" sz="4000" b="1" dirty="0"/>
              <a:t> </a:t>
            </a:r>
            <a:r>
              <a:rPr lang="en-US" sz="4000" b="1" dirty="0" err="1"/>
              <a:t>quan</a:t>
            </a:r>
            <a:r>
              <a:rPr lang="en-US" sz="4000" b="1" dirty="0"/>
              <a:t> </a:t>
            </a:r>
            <a:r>
              <a:rPr lang="en-US" sz="4000" b="1" dirty="0" err="1"/>
              <a:t>về</a:t>
            </a:r>
            <a:r>
              <a:rPr lang="en-US" sz="4000" b="1" dirty="0"/>
              <a:t> </a:t>
            </a:r>
            <a:r>
              <a:rPr lang="en-US" sz="4000" b="1" dirty="0" err="1"/>
              <a:t>Nhập</a:t>
            </a:r>
            <a:r>
              <a:rPr lang="en-US" sz="4000" b="1" dirty="0"/>
              <a:t> </a:t>
            </a:r>
            <a:r>
              <a:rPr lang="en-US" sz="4000" b="1" dirty="0" err="1"/>
              <a:t>khẩu</a:t>
            </a:r>
            <a:r>
              <a:rPr lang="en-US" sz="4000" b="1" dirty="0"/>
              <a:t> - CPSC </a:t>
            </a:r>
            <a:r>
              <a:rPr lang="en-US" sz="4000" b="1" dirty="0" err="1"/>
              <a:t>tại</a:t>
            </a:r>
            <a:r>
              <a:rPr lang="en-US" sz="4000" b="1" dirty="0"/>
              <a:t> </a:t>
            </a:r>
            <a:r>
              <a:rPr lang="en-US" sz="4000" b="1" dirty="0" err="1"/>
              <a:t>Cảng</a:t>
            </a:r>
            <a:endParaRPr lang="en-US" sz="4000" b="1" dirty="0"/>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12</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6" name="Rectangle 5">
            <a:extLst>
              <a:ext uri="{FF2B5EF4-FFF2-40B4-BE49-F238E27FC236}">
                <a16:creationId xmlns:a16="http://schemas.microsoft.com/office/drawing/2014/main" id="{E2D15650-92CB-4B0D-9882-15665998E58B}"/>
              </a:ext>
            </a:extLst>
          </p:cNvPr>
          <p:cNvSpPr/>
          <p:nvPr/>
        </p:nvSpPr>
        <p:spPr>
          <a:xfrm>
            <a:off x="216569" y="1152813"/>
            <a:ext cx="11868548" cy="861774"/>
          </a:xfrm>
          <a:prstGeom prst="rect">
            <a:avLst/>
          </a:prstGeom>
        </p:spPr>
        <p:txBody>
          <a:bodyPr wrap="square">
            <a:spAutoFit/>
          </a:bodyPr>
          <a:lstStyle/>
          <a:p>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4. CBP, CPSC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xem</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xét</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tin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hàng</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quyết</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xem</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hàng</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nhập</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lô</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hàng</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cần</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thêm</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hay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5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14" name="Group 13">
            <a:extLst>
              <a:ext uri="{FF2B5EF4-FFF2-40B4-BE49-F238E27FC236}">
                <a16:creationId xmlns:a16="http://schemas.microsoft.com/office/drawing/2014/main" id="{1BC731D4-5980-4C07-AD9B-842D8C9D5BBD}"/>
              </a:ext>
            </a:extLst>
          </p:cNvPr>
          <p:cNvGrpSpPr/>
          <p:nvPr/>
        </p:nvGrpSpPr>
        <p:grpSpPr>
          <a:xfrm>
            <a:off x="697763" y="2111258"/>
            <a:ext cx="9521402" cy="4332071"/>
            <a:chOff x="1886470" y="2966523"/>
            <a:chExt cx="8449355" cy="3471850"/>
          </a:xfrm>
        </p:grpSpPr>
        <p:pic>
          <p:nvPicPr>
            <p:cNvPr id="16" name="Content Placeholder 3">
              <a:extLst>
                <a:ext uri="{FF2B5EF4-FFF2-40B4-BE49-F238E27FC236}">
                  <a16:creationId xmlns:a16="http://schemas.microsoft.com/office/drawing/2014/main" id="{1C334D9F-F299-446E-8D29-F7C6D9B2E15D}"/>
                </a:ext>
              </a:extLst>
            </p:cNvPr>
            <p:cNvPicPr>
              <a:picLocks noChangeAspect="1"/>
            </p:cNvPicPr>
            <p:nvPr/>
          </p:nvPicPr>
          <p:blipFill>
            <a:blip r:embed="rId4"/>
            <a:srcRect l="14" r="14"/>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821AF4B9-1328-44CA-BBA7-6276B41057A7}"/>
                </a:ext>
              </a:extLst>
            </p:cNvPr>
            <p:cNvPicPr>
              <a:picLocks noChangeAspect="1"/>
            </p:cNvPicPr>
            <p:nvPr/>
          </p:nvPicPr>
          <p:blipFill>
            <a:blip r:embed="rId5"/>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69662C3F-2E74-431F-9A25-76D1EC72506F}"/>
                </a:ext>
              </a:extLst>
            </p:cNvPr>
            <p:cNvSpPr txBox="1"/>
            <p:nvPr/>
          </p:nvSpPr>
          <p:spPr>
            <a:xfrm>
              <a:off x="8776464" y="5574508"/>
              <a:ext cx="1559361" cy="419324"/>
            </a:xfrm>
            <a:prstGeom prst="rect">
              <a:avLst/>
            </a:prstGeom>
            <a:noFill/>
          </p:spPr>
          <p:txBody>
            <a:bodyPr wrap="none" rtlCol="0">
              <a:spAutoFit/>
            </a:bodyPr>
            <a:lstStyle/>
            <a:p>
              <a:r>
                <a:rPr lang="en-US" sz="1400" b="1" dirty="0" err="1">
                  <a:latin typeface="Arial" panose="020B0604020202020204" pitchFamily="34" charset="0"/>
                </a:rPr>
                <a:t>Trụ</a:t>
              </a:r>
              <a:r>
                <a:rPr lang="en-US" sz="1400" b="1" dirty="0">
                  <a:latin typeface="Arial" panose="020B0604020202020204" pitchFamily="34" charset="0"/>
                </a:rPr>
                <a:t> </a:t>
              </a:r>
              <a:r>
                <a:rPr lang="en-US" sz="1400" b="1" dirty="0" err="1">
                  <a:latin typeface="Arial" panose="020B0604020202020204" pitchFamily="34" charset="0"/>
                </a:rPr>
                <a:t>sở</a:t>
              </a:r>
              <a:r>
                <a:rPr lang="en-US" sz="1400" b="1" dirty="0">
                  <a:latin typeface="Arial" panose="020B0604020202020204" pitchFamily="34" charset="0"/>
                </a:rPr>
                <a:t> CPSC </a:t>
              </a:r>
              <a:r>
                <a:rPr lang="en-US" sz="1400" b="1" dirty="0" err="1">
                  <a:latin typeface="Arial" panose="020B0604020202020204" pitchFamily="34" charset="0"/>
                </a:rPr>
                <a:t>và</a:t>
              </a:r>
              <a:r>
                <a:rPr lang="en-US" sz="1400" b="1" dirty="0">
                  <a:latin typeface="Arial" panose="020B0604020202020204" pitchFamily="34" charset="0"/>
                </a:rPr>
                <a:t> </a:t>
              </a:r>
              <a:br>
                <a:rPr lang="en-US" sz="1400" b="1" dirty="0">
                  <a:latin typeface="Arial" panose="020B0604020202020204" pitchFamily="34" charset="0"/>
                </a:rPr>
              </a:br>
              <a:r>
                <a:rPr lang="en-US" sz="1400" b="1" dirty="0">
                  <a:latin typeface="Arial" panose="020B0604020202020204" pitchFamily="34" charset="0"/>
                </a:rPr>
                <a:t>CPSC </a:t>
              </a:r>
              <a:r>
                <a:rPr lang="en-US" sz="1400" b="1" dirty="0" err="1">
                  <a:latin typeface="Arial" panose="020B0604020202020204" pitchFamily="34" charset="0"/>
                </a:rPr>
                <a:t>Địa</a:t>
              </a:r>
              <a:r>
                <a:rPr lang="en-US" sz="1400" b="1" dirty="0">
                  <a:latin typeface="Arial" panose="020B0604020202020204" pitchFamily="34" charset="0"/>
                </a:rPr>
                <a:t> </a:t>
              </a:r>
              <a:r>
                <a:rPr lang="en-US" sz="1400" b="1" dirty="0" err="1">
                  <a:latin typeface="Arial" panose="020B0604020202020204" pitchFamily="34" charset="0"/>
                </a:rPr>
                <a:t>phương</a:t>
              </a:r>
              <a:endParaRPr lang="en-US" sz="1400" b="1" dirty="0">
                <a:latin typeface="Arial" panose="020B0604020202020204" pitchFamily="34" charset="0"/>
              </a:endParaRPr>
            </a:p>
          </p:txBody>
        </p:sp>
        <p:cxnSp>
          <p:nvCxnSpPr>
            <p:cNvPr id="20" name="Straight Arrow Connector 19">
              <a:extLst>
                <a:ext uri="{FF2B5EF4-FFF2-40B4-BE49-F238E27FC236}">
                  <a16:creationId xmlns:a16="http://schemas.microsoft.com/office/drawing/2014/main" id="{40BC288C-B495-45CF-BC86-A60CAFE8B198}"/>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405A7DC-4594-4909-B31F-31CC1F28DDFA}"/>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DBEE5A5C-8A58-4970-8B37-F38B9ACA62B3}"/>
              </a:ext>
            </a:extLst>
          </p:cNvPr>
          <p:cNvSpPr/>
          <p:nvPr/>
        </p:nvSpPr>
        <p:spPr>
          <a:xfrm>
            <a:off x="4039565" y="3530279"/>
            <a:ext cx="2141315" cy="136545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620B277-E2F7-7DAC-402D-6ED3A3F38C69}"/>
              </a:ext>
            </a:extLst>
          </p:cNvPr>
          <p:cNvSpPr txBox="1"/>
          <p:nvPr/>
        </p:nvSpPr>
        <p:spPr>
          <a:xfrm>
            <a:off x="1102662" y="2558580"/>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Bốc</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dỡ</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hóa</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937A421A-55F9-2815-A653-01E14DEE6342}"/>
              </a:ext>
            </a:extLst>
          </p:cNvPr>
          <p:cNvSpPr txBox="1"/>
          <p:nvPr/>
        </p:nvSpPr>
        <p:spPr>
          <a:xfrm>
            <a:off x="3003457" y="2542934"/>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239AE024-B56C-CC47-FE7F-FE068D54BE33}"/>
              </a:ext>
            </a:extLst>
          </p:cNvPr>
          <p:cNvSpPr txBox="1"/>
          <p:nvPr/>
        </p:nvSpPr>
        <p:spPr>
          <a:xfrm>
            <a:off x="4118269" y="275173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đến</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9" name="TextBox 8">
            <a:extLst>
              <a:ext uri="{FF2B5EF4-FFF2-40B4-BE49-F238E27FC236}">
                <a16:creationId xmlns:a16="http://schemas.microsoft.com/office/drawing/2014/main" id="{4197FECB-7091-DCBF-E836-5ED6BAFC31A6}"/>
              </a:ext>
            </a:extLst>
          </p:cNvPr>
          <p:cNvSpPr txBox="1"/>
          <p:nvPr/>
        </p:nvSpPr>
        <p:spPr>
          <a:xfrm>
            <a:off x="5561733" y="2500239"/>
            <a:ext cx="1449619" cy="261610"/>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Kho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681652BB-A9AB-0908-F957-74C465B83820}"/>
              </a:ext>
            </a:extLst>
          </p:cNvPr>
          <p:cNvSpPr txBox="1"/>
          <p:nvPr/>
        </p:nvSpPr>
        <p:spPr>
          <a:xfrm>
            <a:off x="6354082" y="271954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từ</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11" name="TextBox 10">
            <a:extLst>
              <a:ext uri="{FF2B5EF4-FFF2-40B4-BE49-F238E27FC236}">
                <a16:creationId xmlns:a16="http://schemas.microsoft.com/office/drawing/2014/main" id="{5F8F9741-731D-56A3-4332-965E367A30BD}"/>
              </a:ext>
            </a:extLst>
          </p:cNvPr>
          <p:cNvSpPr txBox="1"/>
          <p:nvPr/>
        </p:nvSpPr>
        <p:spPr>
          <a:xfrm>
            <a:off x="7725984" y="2516025"/>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Nhận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2" name="TextBox 11">
            <a:extLst>
              <a:ext uri="{FF2B5EF4-FFF2-40B4-BE49-F238E27FC236}">
                <a16:creationId xmlns:a16="http://schemas.microsoft.com/office/drawing/2014/main" id="{4CA4AE70-34C8-C582-EF61-6D84A01F8E4A}"/>
              </a:ext>
            </a:extLst>
          </p:cNvPr>
          <p:cNvSpPr txBox="1"/>
          <p:nvPr/>
        </p:nvSpPr>
        <p:spPr>
          <a:xfrm>
            <a:off x="8893472" y="2500239"/>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Bên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giao</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8497B887-75A9-5E11-B172-33C07801A9EB}"/>
              </a:ext>
            </a:extLst>
          </p:cNvPr>
          <p:cNvSpPr txBox="1"/>
          <p:nvPr/>
        </p:nvSpPr>
        <p:spPr>
          <a:xfrm>
            <a:off x="5613648" y="4037783"/>
            <a:ext cx="1345787" cy="430887"/>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Cho </a:t>
            </a:r>
            <a:r>
              <a:rPr lang="en-US" sz="1100" b="1" dirty="0" err="1">
                <a:solidFill>
                  <a:srgbClr val="000000"/>
                </a:solidFill>
                <a:latin typeface="Arial Narrow" panose="020B0604020202020204" pitchFamily="34" charset="0"/>
                <a:cs typeface="Arial Narrow" panose="020B0604020202020204" pitchFamily="34" charset="0"/>
              </a:rPr>
              <a:t>phép</a:t>
            </a:r>
            <a:r>
              <a:rPr lang="en-US" sz="1100" b="1" dirty="0">
                <a:solidFill>
                  <a:srgbClr val="000000"/>
                </a:solidFill>
                <a:latin typeface="Arial Narrow" panose="020B0604020202020204" pitchFamily="34" charset="0"/>
                <a:cs typeface="Arial Narrow" panose="020B0604020202020204" pitchFamily="34" charset="0"/>
              </a:rPr>
              <a:t>/</a:t>
            </a:r>
            <a:r>
              <a:rPr lang="en-US" sz="1100" b="1" dirty="0" err="1">
                <a:solidFill>
                  <a:srgbClr val="000000"/>
                </a:solidFill>
                <a:latin typeface="Arial Narrow" panose="020B0604020202020204" pitchFamily="34" charset="0"/>
                <a:cs typeface="Arial Narrow" panose="020B0604020202020204" pitchFamily="34" charset="0"/>
              </a:rPr>
              <a:t>phê</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duyệt</a:t>
            </a:r>
            <a:endParaRPr lang="en-US" sz="1100" b="1" dirty="0">
              <a:solidFill>
                <a:srgbClr val="000000"/>
              </a:solidFill>
              <a:latin typeface="Arial Narrow" panose="020B0604020202020204" pitchFamily="34" charset="0"/>
              <a:cs typeface="Arial Narrow" panose="020B0604020202020204" pitchFamily="34" charset="0"/>
            </a:endParaRPr>
          </a:p>
          <a:p>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9D40D092-1A17-8AA0-2B4A-CCA7F5B128EC}"/>
              </a:ext>
            </a:extLst>
          </p:cNvPr>
          <p:cNvSpPr txBox="1"/>
          <p:nvPr/>
        </p:nvSpPr>
        <p:spPr>
          <a:xfrm>
            <a:off x="2814352" y="3996329"/>
            <a:ext cx="213290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Khai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thuế</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đối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với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nhập</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khẩu</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765F5BB8-FBF8-69EC-06F1-97559FFA4721}"/>
              </a:ext>
            </a:extLst>
          </p:cNvPr>
          <p:cNvSpPr txBox="1"/>
          <p:nvPr/>
        </p:nvSpPr>
        <p:spPr>
          <a:xfrm>
            <a:off x="1051385" y="4729270"/>
            <a:ext cx="2209625" cy="307777"/>
          </a:xfrm>
          <a:prstGeom prst="rect">
            <a:avLst/>
          </a:prstGeom>
          <a:noFill/>
        </p:spPr>
        <p:txBody>
          <a:bodyPr wrap="square" rtlCol="0">
            <a:spAutoFit/>
          </a:bodyPr>
          <a:lstStyle/>
          <a:p>
            <a:r>
              <a:rPr lang="en-US" sz="1400" b="1" dirty="0" err="1">
                <a:solidFill>
                  <a:srgbClr val="000000"/>
                </a:solidFill>
                <a:latin typeface="Arial Narrow" panose="020B0604020202020204" pitchFamily="34" charset="0"/>
                <a:cs typeface="Arial Narrow" panose="020B0604020202020204" pitchFamily="34" charset="0"/>
              </a:rPr>
              <a:t>Thủ</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tục</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Văn</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phòng</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Hải</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quan</a:t>
            </a:r>
            <a:endParaRPr lang="en-US" sz="1400" b="1" dirty="0">
              <a:solidFill>
                <a:srgbClr val="000000"/>
              </a:solidFill>
              <a:latin typeface="Arial Narrow" panose="020B0604020202020204" pitchFamily="34" charset="0"/>
              <a:cs typeface="Arial Narrow" panose="020B0604020202020204" pitchFamily="34" charset="0"/>
            </a:endParaRPr>
          </a:p>
        </p:txBody>
      </p:sp>
      <p:sp>
        <p:nvSpPr>
          <p:cNvPr id="23" name="TextBox 22">
            <a:extLst>
              <a:ext uri="{FF2B5EF4-FFF2-40B4-BE49-F238E27FC236}">
                <a16:creationId xmlns:a16="http://schemas.microsoft.com/office/drawing/2014/main" id="{02575ABC-9A32-451C-FC3D-810CBB931EAD}"/>
              </a:ext>
            </a:extLst>
          </p:cNvPr>
          <p:cNvSpPr txBox="1"/>
          <p:nvPr/>
        </p:nvSpPr>
        <p:spPr>
          <a:xfrm>
            <a:off x="4459776" y="6155427"/>
            <a:ext cx="1894306" cy="307777"/>
          </a:xfrm>
          <a:prstGeom prst="rect">
            <a:avLst/>
          </a:prstGeom>
          <a:noFill/>
        </p:spPr>
        <p:txBody>
          <a:bodyPr wrap="square" rtlCol="0">
            <a:spAutoFit/>
          </a:bodyPr>
          <a:lstStyle/>
          <a:p>
            <a:r>
              <a:rPr lang="en-US" sz="1400" b="1" dirty="0" err="1">
                <a:solidFill>
                  <a:srgbClr val="000000"/>
                </a:solidFill>
                <a:latin typeface="Arial" panose="020B0604020202020204" pitchFamily="34" charset="0"/>
                <a:cs typeface="Arial" panose="020B0604020202020204" pitchFamily="34" charset="0"/>
              </a:rPr>
              <a:t>Văn</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phòng</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Hải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quan</a:t>
            </a:r>
            <a:endParaRPr lang="en-US" sz="1400" b="1" dirty="0">
              <a:solidFill>
                <a:srgbClr val="00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4B25833-B22B-4783-1D23-37D57E22CDF6}"/>
              </a:ext>
            </a:extLst>
          </p:cNvPr>
          <p:cNvSpPr txBox="1"/>
          <p:nvPr/>
        </p:nvSpPr>
        <p:spPr>
          <a:xfrm>
            <a:off x="780287" y="2128730"/>
            <a:ext cx="1607772" cy="307777"/>
          </a:xfrm>
          <a:prstGeom prst="rect">
            <a:avLst/>
          </a:prstGeom>
          <a:noFill/>
        </p:spPr>
        <p:txBody>
          <a:bodyPr wrap="square" rtlCol="0">
            <a:spAutoFit/>
          </a:bodyPr>
          <a:lstStyle/>
          <a:p>
            <a:r>
              <a:rPr lang="en-US" sz="1400" b="1" dirty="0" err="1">
                <a:solidFill>
                  <a:schemeClr val="bg2"/>
                </a:solidFill>
                <a:latin typeface="Arial Narrow" panose="020B0604020202020204" pitchFamily="34" charset="0"/>
                <a:cs typeface="Arial Narrow" panose="020B0604020202020204" pitchFamily="34" charset="0"/>
              </a:rPr>
              <a:t>Thủ</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tục</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Nhập</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khẩu</a:t>
            </a:r>
            <a:endParaRPr lang="en-US" sz="1400" b="1" dirty="0">
              <a:solidFill>
                <a:schemeClr val="bg2"/>
              </a:solidFill>
              <a:latin typeface="Arial Narrow" panose="020B0604020202020204" pitchFamily="34" charset="0"/>
              <a:cs typeface="Arial Narrow" panose="020B0604020202020204" pitchFamily="34" charset="0"/>
            </a:endParaRPr>
          </a:p>
        </p:txBody>
      </p:sp>
      <p:pic>
        <p:nvPicPr>
          <p:cNvPr id="24" name="slide 12">
            <a:hlinkClick r:id="" action="ppaction://media"/>
            <a:extLst>
              <a:ext uri="{FF2B5EF4-FFF2-40B4-BE49-F238E27FC236}">
                <a16:creationId xmlns:a16="http://schemas.microsoft.com/office/drawing/2014/main" id="{AADF8195-C68C-DE1C-7849-BDF1315D95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901173721"/>
      </p:ext>
    </p:extLst>
  </p:cSld>
  <p:clrMapOvr>
    <a:masterClrMapping/>
  </p:clrMapOvr>
  <mc:AlternateContent xmlns:mc="http://schemas.openxmlformats.org/markup-compatibility/2006" xmlns:p14="http://schemas.microsoft.com/office/powerpoint/2010/main">
    <mc:Choice Requires="p14">
      <p:transition spd="slow" p14:dur="2000" advTm="20628"/>
    </mc:Choice>
    <mc:Fallback xmlns="">
      <p:transition spd="slow" advTm="2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77"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extLst>
    <p:ext uri="{E180D4A7-C9FB-4DFB-919C-405C955672EB}">
      <p14:showEvtLst xmlns:p14="http://schemas.microsoft.com/office/powerpoint/2010/main">
        <p14:playEvt time="34" objId="24"/>
        <p14:stopEvt time="18776" objId="2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15" y="266334"/>
            <a:ext cx="11465169" cy="947859"/>
          </a:xfrm>
        </p:spPr>
        <p:txBody>
          <a:bodyPr>
            <a:normAutofit/>
          </a:bodyPr>
          <a:lstStyle/>
          <a:p>
            <a:r>
              <a:rPr lang="en-US" sz="4000" b="1" dirty="0" err="1"/>
              <a:t>Tổng</a:t>
            </a:r>
            <a:r>
              <a:rPr lang="en-US" sz="4000" b="1" dirty="0"/>
              <a:t> </a:t>
            </a:r>
            <a:r>
              <a:rPr lang="en-US" sz="4000" b="1" dirty="0" err="1"/>
              <a:t>quan</a:t>
            </a:r>
            <a:r>
              <a:rPr lang="en-US" sz="4000" b="1" dirty="0"/>
              <a:t> </a:t>
            </a:r>
            <a:r>
              <a:rPr lang="en-US" sz="4000" b="1" dirty="0" err="1"/>
              <a:t>về</a:t>
            </a:r>
            <a:r>
              <a:rPr lang="en-US" sz="4000" b="1" dirty="0"/>
              <a:t> </a:t>
            </a:r>
            <a:r>
              <a:rPr lang="en-US" sz="4000" b="1" dirty="0" err="1"/>
              <a:t>Nhập</a:t>
            </a:r>
            <a:r>
              <a:rPr lang="en-US" sz="4000" b="1" dirty="0"/>
              <a:t> </a:t>
            </a:r>
            <a:r>
              <a:rPr lang="en-US" sz="4000" b="1" dirty="0" err="1"/>
              <a:t>khẩu</a:t>
            </a:r>
            <a:r>
              <a:rPr lang="en-US" sz="4000" b="1" dirty="0"/>
              <a:t>- CPSC </a:t>
            </a:r>
            <a:r>
              <a:rPr lang="en-US" sz="4000" dirty="0" err="1"/>
              <a:t>tại</a:t>
            </a:r>
            <a:r>
              <a:rPr lang="en-US" sz="4000" dirty="0"/>
              <a:t> </a:t>
            </a:r>
            <a:r>
              <a:rPr lang="en-US" sz="4000" dirty="0" err="1"/>
              <a:t>Cảng</a:t>
            </a:r>
            <a:endParaRPr lang="en-US" sz="4000" b="1" dirty="0"/>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13</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6" name="Rectangle 5">
            <a:extLst>
              <a:ext uri="{FF2B5EF4-FFF2-40B4-BE49-F238E27FC236}">
                <a16:creationId xmlns:a16="http://schemas.microsoft.com/office/drawing/2014/main" id="{E2D15650-92CB-4B0D-9882-15665998E58B}"/>
              </a:ext>
            </a:extLst>
          </p:cNvPr>
          <p:cNvSpPr/>
          <p:nvPr/>
        </p:nvSpPr>
        <p:spPr>
          <a:xfrm>
            <a:off x="363415" y="1176190"/>
            <a:ext cx="11868548" cy="477054"/>
          </a:xfrm>
          <a:prstGeom prst="rect">
            <a:avLst/>
          </a:prstGeom>
        </p:spPr>
        <p:txBody>
          <a:bodyPr wrap="square">
            <a:spAutoFit/>
          </a:bodyPr>
          <a:lstStyle/>
          <a:p>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5.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hàng</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lưu</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giữ</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xác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sung.</a:t>
            </a:r>
            <a:endParaRPr lang="en-US" sz="25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14" name="Group 13">
            <a:extLst>
              <a:ext uri="{FF2B5EF4-FFF2-40B4-BE49-F238E27FC236}">
                <a16:creationId xmlns:a16="http://schemas.microsoft.com/office/drawing/2014/main" id="{5E6D3F3D-2590-46EF-9559-EB50821AD706}"/>
              </a:ext>
            </a:extLst>
          </p:cNvPr>
          <p:cNvGrpSpPr/>
          <p:nvPr/>
        </p:nvGrpSpPr>
        <p:grpSpPr>
          <a:xfrm>
            <a:off x="735863" y="2111258"/>
            <a:ext cx="9487265" cy="4332071"/>
            <a:chOff x="1886470" y="2966523"/>
            <a:chExt cx="8419061" cy="3471850"/>
          </a:xfrm>
        </p:grpSpPr>
        <p:pic>
          <p:nvPicPr>
            <p:cNvPr id="16" name="Content Placeholder 3">
              <a:extLst>
                <a:ext uri="{FF2B5EF4-FFF2-40B4-BE49-F238E27FC236}">
                  <a16:creationId xmlns:a16="http://schemas.microsoft.com/office/drawing/2014/main" id="{145EF4C2-1196-4983-A69A-FB945F755053}"/>
                </a:ext>
              </a:extLst>
            </p:cNvPr>
            <p:cNvPicPr>
              <a:picLocks noChangeAspect="1"/>
            </p:cNvPicPr>
            <p:nvPr/>
          </p:nvPicPr>
          <p:blipFill>
            <a:blip r:embed="rId4"/>
            <a:srcRect l="14" r="14"/>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8ABB9BE2-1288-4831-9A4E-56415AC62510}"/>
                </a:ext>
              </a:extLst>
            </p:cNvPr>
            <p:cNvPicPr>
              <a:picLocks noChangeAspect="1"/>
            </p:cNvPicPr>
            <p:nvPr/>
          </p:nvPicPr>
          <p:blipFill>
            <a:blip r:embed="rId5"/>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16D08710-89CF-447E-B90D-F13239F9564A}"/>
                </a:ext>
              </a:extLst>
            </p:cNvPr>
            <p:cNvSpPr txBox="1"/>
            <p:nvPr/>
          </p:nvSpPr>
          <p:spPr>
            <a:xfrm>
              <a:off x="8746170" y="5574508"/>
              <a:ext cx="1559361" cy="419324"/>
            </a:xfrm>
            <a:prstGeom prst="rect">
              <a:avLst/>
            </a:prstGeom>
            <a:noFill/>
          </p:spPr>
          <p:txBody>
            <a:bodyPr wrap="none" rtlCol="0">
              <a:spAutoFit/>
            </a:bodyPr>
            <a:lstStyle/>
            <a:p>
              <a:r>
                <a:rPr lang="en-US" sz="1400" b="1" dirty="0" err="1">
                  <a:latin typeface="Arial" panose="020B0604020202020204" pitchFamily="34" charset="0"/>
                </a:rPr>
                <a:t>Trụ</a:t>
              </a:r>
              <a:r>
                <a:rPr lang="en-US" sz="1400" b="1" dirty="0">
                  <a:latin typeface="Arial" panose="020B0604020202020204" pitchFamily="34" charset="0"/>
                </a:rPr>
                <a:t> </a:t>
              </a:r>
              <a:r>
                <a:rPr lang="en-US" sz="1400" b="1" dirty="0" err="1">
                  <a:latin typeface="Arial" panose="020B0604020202020204" pitchFamily="34" charset="0"/>
                </a:rPr>
                <a:t>sở</a:t>
              </a:r>
              <a:r>
                <a:rPr lang="en-US" sz="1400" b="1" dirty="0">
                  <a:latin typeface="Arial" panose="020B0604020202020204" pitchFamily="34" charset="0"/>
                </a:rPr>
                <a:t> CPSC </a:t>
              </a:r>
              <a:r>
                <a:rPr lang="en-US" sz="1400" b="1" dirty="0" err="1">
                  <a:latin typeface="Arial" panose="020B0604020202020204" pitchFamily="34" charset="0"/>
                </a:rPr>
                <a:t>và</a:t>
              </a:r>
              <a:r>
                <a:rPr lang="en-US" sz="1400" b="1" dirty="0">
                  <a:latin typeface="Arial" panose="020B0604020202020204" pitchFamily="34" charset="0"/>
                </a:rPr>
                <a:t> </a:t>
              </a:r>
              <a:br>
                <a:rPr lang="en-US" sz="1400" b="1" dirty="0">
                  <a:latin typeface="Arial" panose="020B0604020202020204" pitchFamily="34" charset="0"/>
                </a:rPr>
              </a:br>
              <a:r>
                <a:rPr lang="en-US" sz="1400" b="1" dirty="0">
                  <a:latin typeface="Arial" panose="020B0604020202020204" pitchFamily="34" charset="0"/>
                </a:rPr>
                <a:t>CPSC </a:t>
              </a:r>
              <a:r>
                <a:rPr lang="en-US" sz="1400" b="1" dirty="0" err="1">
                  <a:latin typeface="Arial" panose="020B0604020202020204" pitchFamily="34" charset="0"/>
                </a:rPr>
                <a:t>Địa</a:t>
              </a:r>
              <a:r>
                <a:rPr lang="en-US" sz="1400" b="1" dirty="0">
                  <a:latin typeface="Arial" panose="020B0604020202020204" pitchFamily="34" charset="0"/>
                </a:rPr>
                <a:t> </a:t>
              </a:r>
              <a:r>
                <a:rPr lang="en-US" sz="1400" b="1" dirty="0" err="1">
                  <a:latin typeface="Arial" panose="020B0604020202020204" pitchFamily="34" charset="0"/>
                </a:rPr>
                <a:t>phương</a:t>
              </a:r>
              <a:endParaRPr lang="en-US" sz="1400" b="1" dirty="0">
                <a:latin typeface="Arial" panose="020B0604020202020204" pitchFamily="34" charset="0"/>
              </a:endParaRPr>
            </a:p>
          </p:txBody>
        </p:sp>
        <p:cxnSp>
          <p:nvCxnSpPr>
            <p:cNvPr id="20" name="Straight Arrow Connector 19">
              <a:extLst>
                <a:ext uri="{FF2B5EF4-FFF2-40B4-BE49-F238E27FC236}">
                  <a16:creationId xmlns:a16="http://schemas.microsoft.com/office/drawing/2014/main" id="{51A77B04-9CF0-4654-9E6A-67507A9BA5D0}"/>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224D365-4E10-45E7-BF54-A68562E2AD89}"/>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BE03EDC4-9D01-4813-9849-B62B82960BA3}"/>
              </a:ext>
            </a:extLst>
          </p:cNvPr>
          <p:cNvSpPr/>
          <p:nvPr/>
        </p:nvSpPr>
        <p:spPr>
          <a:xfrm>
            <a:off x="4886444" y="2370965"/>
            <a:ext cx="2419110" cy="14352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BA7BD9-ACFD-EEF9-4F15-123A49A4A3D8}"/>
              </a:ext>
            </a:extLst>
          </p:cNvPr>
          <p:cNvSpPr txBox="1"/>
          <p:nvPr/>
        </p:nvSpPr>
        <p:spPr>
          <a:xfrm>
            <a:off x="1102662" y="2558580"/>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Bốc</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dỡ</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hóa</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EEB9CA52-5A4A-5EEE-704B-46876F40E5FE}"/>
              </a:ext>
            </a:extLst>
          </p:cNvPr>
          <p:cNvSpPr txBox="1"/>
          <p:nvPr/>
        </p:nvSpPr>
        <p:spPr>
          <a:xfrm>
            <a:off x="3003457" y="2542934"/>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284E4575-B0AB-FC63-6A5E-C305C82731F7}"/>
              </a:ext>
            </a:extLst>
          </p:cNvPr>
          <p:cNvSpPr txBox="1"/>
          <p:nvPr/>
        </p:nvSpPr>
        <p:spPr>
          <a:xfrm>
            <a:off x="4118269" y="275173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đến</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9" name="TextBox 8">
            <a:extLst>
              <a:ext uri="{FF2B5EF4-FFF2-40B4-BE49-F238E27FC236}">
                <a16:creationId xmlns:a16="http://schemas.microsoft.com/office/drawing/2014/main" id="{E7801538-0415-EEF5-FC01-24B003EB288E}"/>
              </a:ext>
            </a:extLst>
          </p:cNvPr>
          <p:cNvSpPr txBox="1"/>
          <p:nvPr/>
        </p:nvSpPr>
        <p:spPr>
          <a:xfrm>
            <a:off x="5574072" y="2499610"/>
            <a:ext cx="1449619" cy="261610"/>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Kho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06B5E19B-3108-BBCA-7FE2-F9588DA0CF9A}"/>
              </a:ext>
            </a:extLst>
          </p:cNvPr>
          <p:cNvSpPr txBox="1"/>
          <p:nvPr/>
        </p:nvSpPr>
        <p:spPr>
          <a:xfrm>
            <a:off x="6354082" y="271954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từ</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11" name="TextBox 10">
            <a:extLst>
              <a:ext uri="{FF2B5EF4-FFF2-40B4-BE49-F238E27FC236}">
                <a16:creationId xmlns:a16="http://schemas.microsoft.com/office/drawing/2014/main" id="{BAFD0294-B224-D38C-D220-1632291EA523}"/>
              </a:ext>
            </a:extLst>
          </p:cNvPr>
          <p:cNvSpPr txBox="1"/>
          <p:nvPr/>
        </p:nvSpPr>
        <p:spPr>
          <a:xfrm>
            <a:off x="7725984" y="2516025"/>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Nhận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9BFACC1D-2327-57F1-53ED-D84216E3217C}"/>
              </a:ext>
            </a:extLst>
          </p:cNvPr>
          <p:cNvSpPr txBox="1"/>
          <p:nvPr/>
        </p:nvSpPr>
        <p:spPr>
          <a:xfrm>
            <a:off x="8885149" y="2499610"/>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Bên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giao</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4E47D198-FC9B-0265-EC52-9F831F1D2E38}"/>
              </a:ext>
            </a:extLst>
          </p:cNvPr>
          <p:cNvSpPr txBox="1"/>
          <p:nvPr/>
        </p:nvSpPr>
        <p:spPr>
          <a:xfrm>
            <a:off x="5613648" y="4037783"/>
            <a:ext cx="1345787" cy="430887"/>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Cho </a:t>
            </a:r>
            <a:r>
              <a:rPr lang="en-US" sz="1100" b="1" dirty="0" err="1">
                <a:solidFill>
                  <a:srgbClr val="000000"/>
                </a:solidFill>
                <a:latin typeface="Arial Narrow" panose="020B0604020202020204" pitchFamily="34" charset="0"/>
                <a:cs typeface="Arial Narrow" panose="020B0604020202020204" pitchFamily="34" charset="0"/>
              </a:rPr>
              <a:t>phép</a:t>
            </a:r>
            <a:r>
              <a:rPr lang="en-US" sz="1100" b="1" dirty="0">
                <a:solidFill>
                  <a:srgbClr val="000000"/>
                </a:solidFill>
                <a:latin typeface="Arial Narrow" panose="020B0604020202020204" pitchFamily="34" charset="0"/>
                <a:cs typeface="Arial Narrow" panose="020B0604020202020204" pitchFamily="34" charset="0"/>
              </a:rPr>
              <a:t>/</a:t>
            </a:r>
            <a:r>
              <a:rPr lang="en-US" sz="1100" b="1" dirty="0" err="1">
                <a:solidFill>
                  <a:srgbClr val="000000"/>
                </a:solidFill>
                <a:latin typeface="Arial Narrow" panose="020B0604020202020204" pitchFamily="34" charset="0"/>
                <a:cs typeface="Arial Narrow" panose="020B0604020202020204" pitchFamily="34" charset="0"/>
              </a:rPr>
              <a:t>phê</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duyệt</a:t>
            </a:r>
            <a:endParaRPr lang="en-US" sz="1100" b="1" dirty="0">
              <a:solidFill>
                <a:srgbClr val="000000"/>
              </a:solidFill>
              <a:latin typeface="Arial Narrow" panose="020B0604020202020204" pitchFamily="34" charset="0"/>
              <a:cs typeface="Arial Narrow" panose="020B0604020202020204" pitchFamily="34" charset="0"/>
            </a:endParaRPr>
          </a:p>
          <a:p>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B23766A7-53E0-B523-CF11-D66677473DD4}"/>
              </a:ext>
            </a:extLst>
          </p:cNvPr>
          <p:cNvSpPr txBox="1"/>
          <p:nvPr/>
        </p:nvSpPr>
        <p:spPr>
          <a:xfrm>
            <a:off x="2814352" y="3996329"/>
            <a:ext cx="213290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Khai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thuế</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đối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với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nhập</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khẩu</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15A804AA-F195-608A-4875-3BC459C537D6}"/>
              </a:ext>
            </a:extLst>
          </p:cNvPr>
          <p:cNvSpPr txBox="1"/>
          <p:nvPr/>
        </p:nvSpPr>
        <p:spPr>
          <a:xfrm>
            <a:off x="1051385" y="4729270"/>
            <a:ext cx="2304764" cy="307777"/>
          </a:xfrm>
          <a:prstGeom prst="rect">
            <a:avLst/>
          </a:prstGeom>
          <a:noFill/>
        </p:spPr>
        <p:txBody>
          <a:bodyPr wrap="square" rtlCol="0">
            <a:spAutoFit/>
          </a:bodyPr>
          <a:lstStyle/>
          <a:p>
            <a:r>
              <a:rPr lang="en-US" sz="1400" b="1" dirty="0" err="1">
                <a:solidFill>
                  <a:srgbClr val="000000"/>
                </a:solidFill>
                <a:latin typeface="Arial Narrow" panose="020B0604020202020204" pitchFamily="34" charset="0"/>
                <a:cs typeface="Arial Narrow" panose="020B0604020202020204" pitchFamily="34" charset="0"/>
              </a:rPr>
              <a:t>Thủ</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tục</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Văn</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phòng</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Hải</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quan</a:t>
            </a:r>
            <a:endParaRPr lang="en-US" sz="1400" b="1" dirty="0">
              <a:solidFill>
                <a:srgbClr val="000000"/>
              </a:solidFill>
              <a:latin typeface="Arial Narrow" panose="020B0604020202020204" pitchFamily="34" charset="0"/>
              <a:cs typeface="Arial Narrow" panose="020B0604020202020204" pitchFamily="34" charset="0"/>
            </a:endParaRPr>
          </a:p>
        </p:txBody>
      </p:sp>
      <p:sp>
        <p:nvSpPr>
          <p:cNvPr id="23" name="TextBox 22">
            <a:extLst>
              <a:ext uri="{FF2B5EF4-FFF2-40B4-BE49-F238E27FC236}">
                <a16:creationId xmlns:a16="http://schemas.microsoft.com/office/drawing/2014/main" id="{C0A83AA3-3848-1A09-3B2E-0839C3423F5A}"/>
              </a:ext>
            </a:extLst>
          </p:cNvPr>
          <p:cNvSpPr txBox="1"/>
          <p:nvPr/>
        </p:nvSpPr>
        <p:spPr>
          <a:xfrm>
            <a:off x="4459776" y="6155427"/>
            <a:ext cx="1894306" cy="307777"/>
          </a:xfrm>
          <a:prstGeom prst="rect">
            <a:avLst/>
          </a:prstGeom>
          <a:noFill/>
        </p:spPr>
        <p:txBody>
          <a:bodyPr wrap="square" rtlCol="0">
            <a:spAutoFit/>
          </a:bodyPr>
          <a:lstStyle/>
          <a:p>
            <a:r>
              <a:rPr lang="en-US" sz="1400" b="1" dirty="0" err="1">
                <a:solidFill>
                  <a:srgbClr val="000000"/>
                </a:solidFill>
                <a:latin typeface="Arial" panose="020B0604020202020204" pitchFamily="34" charset="0"/>
                <a:cs typeface="Arial" panose="020B0604020202020204" pitchFamily="34" charset="0"/>
              </a:rPr>
              <a:t>Văn</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phòng</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Hải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quan</a:t>
            </a:r>
            <a:endParaRPr lang="en-US" sz="1400" b="1" dirty="0">
              <a:solidFill>
                <a:srgbClr val="00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3198CBC-EDCF-0A07-B343-0212F37D35F2}"/>
              </a:ext>
            </a:extLst>
          </p:cNvPr>
          <p:cNvSpPr txBox="1"/>
          <p:nvPr/>
        </p:nvSpPr>
        <p:spPr>
          <a:xfrm>
            <a:off x="780286" y="2128730"/>
            <a:ext cx="1611221" cy="307777"/>
          </a:xfrm>
          <a:prstGeom prst="rect">
            <a:avLst/>
          </a:prstGeom>
          <a:noFill/>
        </p:spPr>
        <p:txBody>
          <a:bodyPr wrap="square" rtlCol="0">
            <a:spAutoFit/>
          </a:bodyPr>
          <a:lstStyle/>
          <a:p>
            <a:r>
              <a:rPr lang="en-US" sz="1400" b="1" dirty="0" err="1">
                <a:solidFill>
                  <a:schemeClr val="bg2"/>
                </a:solidFill>
                <a:latin typeface="Arial Narrow" panose="020B0604020202020204" pitchFamily="34" charset="0"/>
                <a:cs typeface="Arial Narrow" panose="020B0604020202020204" pitchFamily="34" charset="0"/>
              </a:rPr>
              <a:t>Thủ</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tục</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Nhập</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khẩu</a:t>
            </a:r>
            <a:endParaRPr lang="en-US" sz="1400" b="1" dirty="0">
              <a:solidFill>
                <a:schemeClr val="bg2"/>
              </a:solidFill>
              <a:latin typeface="Arial Narrow" panose="020B0604020202020204" pitchFamily="34" charset="0"/>
              <a:cs typeface="Arial Narrow" panose="020B0604020202020204" pitchFamily="34" charset="0"/>
            </a:endParaRPr>
          </a:p>
        </p:txBody>
      </p:sp>
      <p:pic>
        <p:nvPicPr>
          <p:cNvPr id="24" name="slide 13">
            <a:hlinkClick r:id="" action="ppaction://media"/>
            <a:extLst>
              <a:ext uri="{FF2B5EF4-FFF2-40B4-BE49-F238E27FC236}">
                <a16:creationId xmlns:a16="http://schemas.microsoft.com/office/drawing/2014/main" id="{15DF9D2C-5609-153D-3FF2-6E92A43954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704601480"/>
      </p:ext>
    </p:extLst>
  </p:cSld>
  <p:clrMapOvr>
    <a:masterClrMapping/>
  </p:clrMapOvr>
  <mc:AlternateContent xmlns:mc="http://schemas.openxmlformats.org/markup-compatibility/2006" xmlns:p14="http://schemas.microsoft.com/office/powerpoint/2010/main">
    <mc:Choice Requires="p14">
      <p:transition spd="slow" p14:dur="2000" advTm="19118"/>
    </mc:Choice>
    <mc:Fallback xmlns="">
      <p:transition spd="slow" advTm="1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extLst>
    <p:ext uri="{E180D4A7-C9FB-4DFB-919C-405C955672EB}">
      <p14:showEvtLst xmlns:p14="http://schemas.microsoft.com/office/powerpoint/2010/main">
        <p14:playEvt time="33" objId="24"/>
        <p14:stopEvt time="16935" objId="2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9" y="78302"/>
            <a:ext cx="11465169" cy="947859"/>
          </a:xfrm>
        </p:spPr>
        <p:txBody>
          <a:bodyPr>
            <a:normAutofit/>
          </a:bodyPr>
          <a:lstStyle/>
          <a:p>
            <a:r>
              <a:rPr lang="en-US" sz="4000" b="1" dirty="0" err="1"/>
              <a:t>Tổng</a:t>
            </a:r>
            <a:r>
              <a:rPr lang="en-US" sz="4000" b="1" dirty="0"/>
              <a:t> </a:t>
            </a:r>
            <a:r>
              <a:rPr lang="en-US" sz="4000" b="1" dirty="0" err="1"/>
              <a:t>quan</a:t>
            </a:r>
            <a:r>
              <a:rPr lang="en-US" sz="4000" b="1" dirty="0"/>
              <a:t> </a:t>
            </a:r>
            <a:r>
              <a:rPr lang="en-US" sz="4000" b="1" dirty="0" err="1"/>
              <a:t>về</a:t>
            </a:r>
            <a:r>
              <a:rPr lang="en-US" sz="4000" dirty="0"/>
              <a:t> </a:t>
            </a:r>
            <a:r>
              <a:rPr lang="en-US" sz="4000" dirty="0" err="1"/>
              <a:t>Nhập</a:t>
            </a:r>
            <a:r>
              <a:rPr lang="en-US" sz="4000" dirty="0"/>
              <a:t> </a:t>
            </a:r>
            <a:r>
              <a:rPr lang="en-US" sz="4000" dirty="0" err="1"/>
              <a:t>khẩu</a:t>
            </a:r>
            <a:r>
              <a:rPr lang="en-US" sz="4000" b="1" dirty="0"/>
              <a:t>- CPSC </a:t>
            </a:r>
            <a:r>
              <a:rPr lang="en-US" sz="4000" b="1" dirty="0" err="1"/>
              <a:t>tại</a:t>
            </a:r>
            <a:r>
              <a:rPr lang="en-US" sz="4000" b="1" dirty="0"/>
              <a:t> </a:t>
            </a:r>
            <a:r>
              <a:rPr lang="en-US" sz="4000" b="1" dirty="0" err="1"/>
              <a:t>Cảng</a:t>
            </a:r>
            <a:endParaRPr lang="en-US" sz="4000" b="1" dirty="0"/>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14</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grpSp>
        <p:nvGrpSpPr>
          <p:cNvPr id="8" name="Group 7">
            <a:extLst>
              <a:ext uri="{FF2B5EF4-FFF2-40B4-BE49-F238E27FC236}">
                <a16:creationId xmlns:a16="http://schemas.microsoft.com/office/drawing/2014/main" id="{482CCC19-83A0-4CAB-A056-33360EF79AB2}"/>
              </a:ext>
            </a:extLst>
          </p:cNvPr>
          <p:cNvGrpSpPr/>
          <p:nvPr/>
        </p:nvGrpSpPr>
        <p:grpSpPr>
          <a:xfrm>
            <a:off x="773963" y="2111258"/>
            <a:ext cx="9504692" cy="4332071"/>
            <a:chOff x="1886470" y="2966523"/>
            <a:chExt cx="8434526" cy="3471850"/>
          </a:xfrm>
        </p:grpSpPr>
        <p:pic>
          <p:nvPicPr>
            <p:cNvPr id="11" name="Content Placeholder 3">
              <a:extLst>
                <a:ext uri="{FF2B5EF4-FFF2-40B4-BE49-F238E27FC236}">
                  <a16:creationId xmlns:a16="http://schemas.microsoft.com/office/drawing/2014/main" id="{58A98A6C-96E3-443E-A269-862F4914D886}"/>
                </a:ext>
              </a:extLst>
            </p:cNvPr>
            <p:cNvPicPr>
              <a:picLocks noChangeAspect="1"/>
            </p:cNvPicPr>
            <p:nvPr/>
          </p:nvPicPr>
          <p:blipFill>
            <a:blip r:embed="rId5"/>
            <a:srcRect l="14" r="14"/>
            <a:stretch/>
          </p:blipFill>
          <p:spPr>
            <a:xfrm>
              <a:off x="1886470" y="2966523"/>
              <a:ext cx="8419060" cy="3471850"/>
            </a:xfrm>
            <a:prstGeom prst="rect">
              <a:avLst/>
            </a:prstGeom>
          </p:spPr>
        </p:pic>
        <p:pic>
          <p:nvPicPr>
            <p:cNvPr id="12" name="Picture 11">
              <a:extLst>
                <a:ext uri="{FF2B5EF4-FFF2-40B4-BE49-F238E27FC236}">
                  <a16:creationId xmlns:a16="http://schemas.microsoft.com/office/drawing/2014/main" id="{62D77C36-70C0-4C0B-B4F7-0F82E9DCC3F8}"/>
                </a:ext>
              </a:extLst>
            </p:cNvPr>
            <p:cNvPicPr>
              <a:picLocks noChangeAspect="1"/>
            </p:cNvPicPr>
            <p:nvPr/>
          </p:nvPicPr>
          <p:blipFill>
            <a:blip r:embed="rId6"/>
            <a:stretch>
              <a:fillRect/>
            </a:stretch>
          </p:blipFill>
          <p:spPr>
            <a:xfrm>
              <a:off x="7786500" y="5311337"/>
              <a:ext cx="1101713" cy="1049561"/>
            </a:xfrm>
            <a:prstGeom prst="rect">
              <a:avLst/>
            </a:prstGeom>
          </p:spPr>
        </p:pic>
        <p:sp>
          <p:nvSpPr>
            <p:cNvPr id="13" name="TextBox 12">
              <a:extLst>
                <a:ext uri="{FF2B5EF4-FFF2-40B4-BE49-F238E27FC236}">
                  <a16:creationId xmlns:a16="http://schemas.microsoft.com/office/drawing/2014/main" id="{435A767C-ED12-4A0A-BB89-20BABA7FB9EA}"/>
                </a:ext>
              </a:extLst>
            </p:cNvPr>
            <p:cNvSpPr txBox="1"/>
            <p:nvPr/>
          </p:nvSpPr>
          <p:spPr>
            <a:xfrm>
              <a:off x="8761635" y="5582244"/>
              <a:ext cx="1559361" cy="419324"/>
            </a:xfrm>
            <a:prstGeom prst="rect">
              <a:avLst/>
            </a:prstGeom>
            <a:noFill/>
          </p:spPr>
          <p:txBody>
            <a:bodyPr wrap="none" rtlCol="0">
              <a:spAutoFit/>
            </a:bodyPr>
            <a:lstStyle/>
            <a:p>
              <a:r>
                <a:rPr lang="en-US" sz="1400" b="1" dirty="0" err="1">
                  <a:latin typeface="Arial" panose="020B0604020202020204" pitchFamily="34" charset="0"/>
                </a:rPr>
                <a:t>Trụ</a:t>
              </a:r>
              <a:r>
                <a:rPr lang="en-US" sz="1400" b="1" dirty="0">
                  <a:latin typeface="Arial" panose="020B0604020202020204" pitchFamily="34" charset="0"/>
                </a:rPr>
                <a:t> </a:t>
              </a:r>
              <a:r>
                <a:rPr lang="en-US" sz="1400" b="1" dirty="0" err="1">
                  <a:latin typeface="Arial" panose="020B0604020202020204" pitchFamily="34" charset="0"/>
                </a:rPr>
                <a:t>sở</a:t>
              </a:r>
              <a:r>
                <a:rPr lang="en-US" sz="1400" b="1" dirty="0">
                  <a:latin typeface="Arial" panose="020B0604020202020204" pitchFamily="34" charset="0"/>
                </a:rPr>
                <a:t> CPSC </a:t>
              </a:r>
              <a:r>
                <a:rPr lang="en-US" sz="1400" b="1" dirty="0" err="1">
                  <a:latin typeface="Arial" panose="020B0604020202020204" pitchFamily="34" charset="0"/>
                </a:rPr>
                <a:t>và</a:t>
              </a:r>
              <a:r>
                <a:rPr lang="en-US" sz="1400" b="1" dirty="0">
                  <a:latin typeface="Arial" panose="020B0604020202020204" pitchFamily="34" charset="0"/>
                </a:rPr>
                <a:t> </a:t>
              </a:r>
              <a:br>
                <a:rPr lang="en-US" sz="1400" b="1" dirty="0">
                  <a:latin typeface="Arial" panose="020B0604020202020204" pitchFamily="34" charset="0"/>
                </a:rPr>
              </a:br>
              <a:r>
                <a:rPr lang="en-US" sz="1400" b="1" dirty="0">
                  <a:latin typeface="Arial" panose="020B0604020202020204" pitchFamily="34" charset="0"/>
                </a:rPr>
                <a:t>CPSC </a:t>
              </a:r>
              <a:r>
                <a:rPr lang="en-US" sz="1400" b="1" dirty="0" err="1">
                  <a:latin typeface="Arial" panose="020B0604020202020204" pitchFamily="34" charset="0"/>
                </a:rPr>
                <a:t>Địa</a:t>
              </a:r>
              <a:r>
                <a:rPr lang="en-US" sz="1400" b="1" dirty="0">
                  <a:latin typeface="Arial" panose="020B0604020202020204" pitchFamily="34" charset="0"/>
                </a:rPr>
                <a:t> </a:t>
              </a:r>
              <a:r>
                <a:rPr lang="en-US" sz="1400" b="1" dirty="0" err="1">
                  <a:latin typeface="Arial" panose="020B0604020202020204" pitchFamily="34" charset="0"/>
                </a:rPr>
                <a:t>phương</a:t>
              </a:r>
              <a:endParaRPr lang="en-US" sz="1400" b="1" dirty="0">
                <a:latin typeface="Arial" panose="020B0604020202020204" pitchFamily="34" charset="0"/>
              </a:endParaRPr>
            </a:p>
          </p:txBody>
        </p:sp>
        <p:cxnSp>
          <p:nvCxnSpPr>
            <p:cNvPr id="15" name="Straight Arrow Connector 14">
              <a:extLst>
                <a:ext uri="{FF2B5EF4-FFF2-40B4-BE49-F238E27FC236}">
                  <a16:creationId xmlns:a16="http://schemas.microsoft.com/office/drawing/2014/main" id="{EDFD9DE6-2B92-421F-B104-223F6CE83FF6}"/>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67062E6-EBC0-4614-B1D3-7A7C45137104}"/>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E2D15650-92CB-4B0D-9882-15665998E58B}"/>
              </a:ext>
            </a:extLst>
          </p:cNvPr>
          <p:cNvSpPr/>
          <p:nvPr/>
        </p:nvSpPr>
        <p:spPr>
          <a:xfrm>
            <a:off x="216569" y="864764"/>
            <a:ext cx="11868548" cy="1246495"/>
          </a:xfrm>
          <a:prstGeom prst="rect">
            <a:avLst/>
          </a:prstGeom>
        </p:spPr>
        <p:txBody>
          <a:bodyPr wrap="square">
            <a:spAutoFit/>
          </a:bodyPr>
          <a:lstStyle/>
          <a:p>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6.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container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bốc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dỡ</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phối</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tải</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đường</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sắt</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trực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tiếp</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nhập</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nếu</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trả</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trả</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kiện</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Trạm</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Hải</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nếu</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cần</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kiểm</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a:t>
            </a:r>
            <a:r>
              <a:rPr lang="en-US" sz="25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Oval 13">
            <a:extLst>
              <a:ext uri="{FF2B5EF4-FFF2-40B4-BE49-F238E27FC236}">
                <a16:creationId xmlns:a16="http://schemas.microsoft.com/office/drawing/2014/main" id="{1D450EE0-CB07-4414-8500-E5389DD61011}"/>
              </a:ext>
            </a:extLst>
          </p:cNvPr>
          <p:cNvSpPr/>
          <p:nvPr/>
        </p:nvSpPr>
        <p:spPr>
          <a:xfrm>
            <a:off x="6612407" y="2451804"/>
            <a:ext cx="2419110" cy="14352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06A664-73BE-A1FA-0F08-AC3208C2BAC0}"/>
              </a:ext>
            </a:extLst>
          </p:cNvPr>
          <p:cNvSpPr txBox="1"/>
          <p:nvPr/>
        </p:nvSpPr>
        <p:spPr>
          <a:xfrm>
            <a:off x="1102662" y="2558580"/>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Bốc</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dỡ</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hóa</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7D306752-CF83-FA3F-2FE8-163F37FA0FFD}"/>
              </a:ext>
            </a:extLst>
          </p:cNvPr>
          <p:cNvSpPr txBox="1"/>
          <p:nvPr/>
        </p:nvSpPr>
        <p:spPr>
          <a:xfrm>
            <a:off x="3003457" y="2542934"/>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719EEA0F-413A-007B-1CDF-50D6BCE2C2AB}"/>
              </a:ext>
            </a:extLst>
          </p:cNvPr>
          <p:cNvSpPr txBox="1"/>
          <p:nvPr/>
        </p:nvSpPr>
        <p:spPr>
          <a:xfrm>
            <a:off x="4118269" y="275173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đến</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10" name="TextBox 9">
            <a:extLst>
              <a:ext uri="{FF2B5EF4-FFF2-40B4-BE49-F238E27FC236}">
                <a16:creationId xmlns:a16="http://schemas.microsoft.com/office/drawing/2014/main" id="{2613A6E9-2780-EDB0-0BE0-8560066AF131}"/>
              </a:ext>
            </a:extLst>
          </p:cNvPr>
          <p:cNvSpPr txBox="1"/>
          <p:nvPr/>
        </p:nvSpPr>
        <p:spPr>
          <a:xfrm>
            <a:off x="5596019" y="2501207"/>
            <a:ext cx="1449619" cy="261610"/>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Kho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8DD11868-730A-9EAE-EB37-F4961258587D}"/>
              </a:ext>
            </a:extLst>
          </p:cNvPr>
          <p:cNvSpPr txBox="1"/>
          <p:nvPr/>
        </p:nvSpPr>
        <p:spPr>
          <a:xfrm>
            <a:off x="6354082" y="271954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từ</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17" name="TextBox 16">
            <a:extLst>
              <a:ext uri="{FF2B5EF4-FFF2-40B4-BE49-F238E27FC236}">
                <a16:creationId xmlns:a16="http://schemas.microsoft.com/office/drawing/2014/main" id="{6A86ED8B-0F6D-9F75-302D-28FCDB2276B6}"/>
              </a:ext>
            </a:extLst>
          </p:cNvPr>
          <p:cNvSpPr txBox="1"/>
          <p:nvPr/>
        </p:nvSpPr>
        <p:spPr>
          <a:xfrm>
            <a:off x="7725984" y="2516025"/>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Nhận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19" name="TextBox 18">
            <a:extLst>
              <a:ext uri="{FF2B5EF4-FFF2-40B4-BE49-F238E27FC236}">
                <a16:creationId xmlns:a16="http://schemas.microsoft.com/office/drawing/2014/main" id="{FE1BB306-ECF2-E9FA-32DB-C250A8B62844}"/>
              </a:ext>
            </a:extLst>
          </p:cNvPr>
          <p:cNvSpPr txBox="1"/>
          <p:nvPr/>
        </p:nvSpPr>
        <p:spPr>
          <a:xfrm>
            <a:off x="8936635" y="2501207"/>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Bên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giao</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0" name="TextBox 19">
            <a:extLst>
              <a:ext uri="{FF2B5EF4-FFF2-40B4-BE49-F238E27FC236}">
                <a16:creationId xmlns:a16="http://schemas.microsoft.com/office/drawing/2014/main" id="{D0A376C6-740D-5BA5-3A20-6DFDF642A180}"/>
              </a:ext>
            </a:extLst>
          </p:cNvPr>
          <p:cNvSpPr txBox="1"/>
          <p:nvPr/>
        </p:nvSpPr>
        <p:spPr>
          <a:xfrm>
            <a:off x="5613648" y="4037783"/>
            <a:ext cx="1345787" cy="430887"/>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Cho </a:t>
            </a:r>
            <a:r>
              <a:rPr lang="en-US" sz="1100" b="1" dirty="0" err="1">
                <a:solidFill>
                  <a:srgbClr val="000000"/>
                </a:solidFill>
                <a:latin typeface="Arial Narrow" panose="020B0604020202020204" pitchFamily="34" charset="0"/>
                <a:cs typeface="Arial Narrow" panose="020B0604020202020204" pitchFamily="34" charset="0"/>
              </a:rPr>
              <a:t>phép</a:t>
            </a:r>
            <a:r>
              <a:rPr lang="en-US" sz="1100" b="1" dirty="0">
                <a:solidFill>
                  <a:srgbClr val="000000"/>
                </a:solidFill>
                <a:latin typeface="Arial Narrow" panose="020B0604020202020204" pitchFamily="34" charset="0"/>
                <a:cs typeface="Arial Narrow" panose="020B0604020202020204" pitchFamily="34" charset="0"/>
              </a:rPr>
              <a:t>/</a:t>
            </a:r>
            <a:r>
              <a:rPr lang="en-US" sz="1100" b="1" dirty="0" err="1">
                <a:solidFill>
                  <a:srgbClr val="000000"/>
                </a:solidFill>
                <a:latin typeface="Arial Narrow" panose="020B0604020202020204" pitchFamily="34" charset="0"/>
                <a:cs typeface="Arial Narrow" panose="020B0604020202020204" pitchFamily="34" charset="0"/>
              </a:rPr>
              <a:t>phê</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duyệt</a:t>
            </a:r>
            <a:endParaRPr lang="en-US" sz="1100" b="1" dirty="0">
              <a:solidFill>
                <a:srgbClr val="000000"/>
              </a:solidFill>
              <a:latin typeface="Arial Narrow" panose="020B0604020202020204" pitchFamily="34" charset="0"/>
              <a:cs typeface="Arial Narrow" panose="020B0604020202020204" pitchFamily="34" charset="0"/>
            </a:endParaRPr>
          </a:p>
          <a:p>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1" name="TextBox 20">
            <a:extLst>
              <a:ext uri="{FF2B5EF4-FFF2-40B4-BE49-F238E27FC236}">
                <a16:creationId xmlns:a16="http://schemas.microsoft.com/office/drawing/2014/main" id="{76979D5F-D0F0-2DF4-BE7C-9E259F147C64}"/>
              </a:ext>
            </a:extLst>
          </p:cNvPr>
          <p:cNvSpPr txBox="1"/>
          <p:nvPr/>
        </p:nvSpPr>
        <p:spPr>
          <a:xfrm>
            <a:off x="2814352" y="3996329"/>
            <a:ext cx="213290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Khai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thuế</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đối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với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nhập</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khẩu</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EFA19957-79F3-6328-2CBB-0E1D22DB6747}"/>
              </a:ext>
            </a:extLst>
          </p:cNvPr>
          <p:cNvSpPr txBox="1"/>
          <p:nvPr/>
        </p:nvSpPr>
        <p:spPr>
          <a:xfrm>
            <a:off x="1051385" y="4729270"/>
            <a:ext cx="2284668" cy="307777"/>
          </a:xfrm>
          <a:prstGeom prst="rect">
            <a:avLst/>
          </a:prstGeom>
          <a:noFill/>
        </p:spPr>
        <p:txBody>
          <a:bodyPr wrap="square" rtlCol="0">
            <a:spAutoFit/>
          </a:bodyPr>
          <a:lstStyle/>
          <a:p>
            <a:r>
              <a:rPr lang="en-US" sz="1400" b="1" dirty="0" err="1">
                <a:solidFill>
                  <a:srgbClr val="000000"/>
                </a:solidFill>
                <a:latin typeface="Arial Narrow" panose="020B0604020202020204" pitchFamily="34" charset="0"/>
                <a:cs typeface="Arial Narrow" panose="020B0604020202020204" pitchFamily="34" charset="0"/>
              </a:rPr>
              <a:t>Thủ</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tục</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Văn</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phòng</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Hải</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quan</a:t>
            </a:r>
            <a:endParaRPr lang="en-US" sz="1400" b="1" dirty="0">
              <a:solidFill>
                <a:srgbClr val="000000"/>
              </a:solidFill>
              <a:latin typeface="Arial Narrow" panose="020B0604020202020204" pitchFamily="34" charset="0"/>
              <a:cs typeface="Arial Narrow" panose="020B0604020202020204" pitchFamily="34" charset="0"/>
            </a:endParaRPr>
          </a:p>
        </p:txBody>
      </p:sp>
      <p:sp>
        <p:nvSpPr>
          <p:cNvPr id="23" name="TextBox 22">
            <a:extLst>
              <a:ext uri="{FF2B5EF4-FFF2-40B4-BE49-F238E27FC236}">
                <a16:creationId xmlns:a16="http://schemas.microsoft.com/office/drawing/2014/main" id="{CC696118-5785-6A7B-C87A-C03835C5755B}"/>
              </a:ext>
            </a:extLst>
          </p:cNvPr>
          <p:cNvSpPr txBox="1"/>
          <p:nvPr/>
        </p:nvSpPr>
        <p:spPr>
          <a:xfrm>
            <a:off x="4459776" y="6155427"/>
            <a:ext cx="1894306" cy="307777"/>
          </a:xfrm>
          <a:prstGeom prst="rect">
            <a:avLst/>
          </a:prstGeom>
          <a:noFill/>
        </p:spPr>
        <p:txBody>
          <a:bodyPr wrap="square" rtlCol="0">
            <a:spAutoFit/>
          </a:bodyPr>
          <a:lstStyle/>
          <a:p>
            <a:r>
              <a:rPr lang="en-US" sz="1400" b="1" dirty="0" err="1">
                <a:solidFill>
                  <a:srgbClr val="000000"/>
                </a:solidFill>
                <a:latin typeface="Arial" panose="020B0604020202020204" pitchFamily="34" charset="0"/>
                <a:cs typeface="Arial" panose="020B0604020202020204" pitchFamily="34" charset="0"/>
              </a:rPr>
              <a:t>Văn</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phòng</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Hải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quan</a:t>
            </a:r>
            <a:endParaRPr lang="en-US" sz="1400" b="1" dirty="0">
              <a:solidFill>
                <a:srgbClr val="00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FFA9467-E41A-F59C-9054-05997B16AA8A}"/>
              </a:ext>
            </a:extLst>
          </p:cNvPr>
          <p:cNvSpPr txBox="1"/>
          <p:nvPr/>
        </p:nvSpPr>
        <p:spPr>
          <a:xfrm>
            <a:off x="780286" y="2128730"/>
            <a:ext cx="1671511" cy="307777"/>
          </a:xfrm>
          <a:prstGeom prst="rect">
            <a:avLst/>
          </a:prstGeom>
          <a:noFill/>
        </p:spPr>
        <p:txBody>
          <a:bodyPr wrap="square" rtlCol="0">
            <a:spAutoFit/>
          </a:bodyPr>
          <a:lstStyle/>
          <a:p>
            <a:r>
              <a:rPr lang="en-US" sz="1400" b="1" dirty="0" err="1">
                <a:solidFill>
                  <a:schemeClr val="bg2"/>
                </a:solidFill>
                <a:latin typeface="Arial Narrow" panose="020B0604020202020204" pitchFamily="34" charset="0"/>
                <a:cs typeface="Arial Narrow" panose="020B0604020202020204" pitchFamily="34" charset="0"/>
              </a:rPr>
              <a:t>Thủ</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tục</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Nhập</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khẩu</a:t>
            </a:r>
            <a:endParaRPr lang="en-US" sz="1400" b="1" dirty="0">
              <a:solidFill>
                <a:schemeClr val="bg2"/>
              </a:solidFill>
              <a:latin typeface="Arial Narrow" panose="020B0604020202020204" pitchFamily="34" charset="0"/>
              <a:cs typeface="Arial Narrow" panose="020B0604020202020204" pitchFamily="34" charset="0"/>
            </a:endParaRPr>
          </a:p>
        </p:txBody>
      </p:sp>
      <p:pic>
        <p:nvPicPr>
          <p:cNvPr id="24" name="slide 14">
            <a:hlinkClick r:id="" action="ppaction://media"/>
            <a:extLst>
              <a:ext uri="{FF2B5EF4-FFF2-40B4-BE49-F238E27FC236}">
                <a16:creationId xmlns:a16="http://schemas.microsoft.com/office/drawing/2014/main" id="{62513357-5638-EFB1-72B8-1ADB996429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805793547"/>
      </p:ext>
    </p:extLst>
  </p:cSld>
  <p:clrMapOvr>
    <a:masterClrMapping/>
  </p:clrMapOvr>
  <mc:AlternateContent xmlns:mc="http://schemas.openxmlformats.org/markup-compatibility/2006" xmlns:p14="http://schemas.microsoft.com/office/powerpoint/2010/main">
    <mc:Choice Requires="p14">
      <p:transition spd="slow" p14:dur="2000" advTm="73198"/>
    </mc:Choice>
    <mc:Fallback xmlns="">
      <p:transition spd="slow" advTm="7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extLst>
    <p:ext uri="{E180D4A7-C9FB-4DFB-919C-405C955672EB}">
      <p14:showEvtLst xmlns:p14="http://schemas.microsoft.com/office/powerpoint/2010/main">
        <p14:playEvt time="34" objId="24"/>
        <p14:stopEvt time="70094" objId="2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63" y="365126"/>
            <a:ext cx="11258805" cy="947859"/>
          </a:xfrm>
        </p:spPr>
        <p:txBody>
          <a:bodyPr>
            <a:normAutofit/>
          </a:bodyPr>
          <a:lstStyle/>
          <a:p>
            <a:r>
              <a:rPr lang="en-US" sz="4400" b="1" dirty="0"/>
              <a:t>CPSC </a:t>
            </a:r>
            <a:r>
              <a:rPr lang="en-US" sz="4400" b="1" dirty="0" err="1"/>
              <a:t>tại</a:t>
            </a:r>
            <a:r>
              <a:rPr lang="en-US" sz="4400" b="1" dirty="0"/>
              <a:t> </a:t>
            </a:r>
            <a:r>
              <a:rPr lang="en-US" sz="4400" b="1" dirty="0" err="1"/>
              <a:t>Cảng</a:t>
            </a:r>
            <a:endParaRPr lang="en-US" sz="4400" b="1" dirty="0"/>
          </a:p>
        </p:txBody>
      </p:sp>
      <p:sp>
        <p:nvSpPr>
          <p:cNvPr id="3" name="Slide Number Placeholder 2">
            <a:extLst>
              <a:ext uri="{FF2B5EF4-FFF2-40B4-BE49-F238E27FC236}">
                <a16:creationId xmlns:a16="http://schemas.microsoft.com/office/drawing/2014/main" id="{4DAAFE6A-1D42-C34F-B9EE-6B0314E0B6CC}"/>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15</a:t>
            </a:fld>
            <a:endParaRPr lang="en-US" dirty="0">
              <a:latin typeface="Arial" panose="020B0604020202020204" pitchFamily="34" charset="0"/>
            </a:endParaRPr>
          </a:p>
        </p:txBody>
      </p:sp>
      <p:pic>
        <p:nvPicPr>
          <p:cNvPr id="8" name="Picture Placeholder 7">
            <a:extLst>
              <a:ext uri="{FF2B5EF4-FFF2-40B4-BE49-F238E27FC236}">
                <a16:creationId xmlns:a16="http://schemas.microsoft.com/office/drawing/2014/main" id="{79BDCF64-5142-40AA-9843-0569306E9A21}"/>
              </a:ext>
            </a:extLst>
          </p:cNvPr>
          <p:cNvPicPr>
            <a:picLocks noChangeAspect="1"/>
          </p:cNvPicPr>
          <p:nvPr/>
        </p:nvPicPr>
        <p:blipFill>
          <a:blip r:embed="rId4"/>
          <a:srcRect t="13419" b="13419"/>
          <a:stretch>
            <a:fillRect/>
          </a:stretch>
        </p:blipFill>
        <p:spPr>
          <a:xfrm>
            <a:off x="1025263" y="1482862"/>
            <a:ext cx="4175545" cy="4793609"/>
          </a:xfrm>
          <a:prstGeom prst="rect">
            <a:avLst/>
          </a:prstGeom>
        </p:spPr>
      </p:pic>
      <p:sp>
        <p:nvSpPr>
          <p:cNvPr id="10" name="Text Placeholder 3">
            <a:extLst>
              <a:ext uri="{FF2B5EF4-FFF2-40B4-BE49-F238E27FC236}">
                <a16:creationId xmlns:a16="http://schemas.microsoft.com/office/drawing/2014/main" id="{237E88AA-54C3-4D81-A473-771F1C3EF01B}"/>
              </a:ext>
            </a:extLst>
          </p:cNvPr>
          <p:cNvSpPr txBox="1">
            <a:spLocks/>
          </p:cNvSpPr>
          <p:nvPr/>
        </p:nvSpPr>
        <p:spPr>
          <a:xfrm>
            <a:off x="5479571" y="1312985"/>
            <a:ext cx="6071572" cy="745252"/>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err="1">
                <a:solidFill>
                  <a:srgbClr val="232323"/>
                </a:solidFill>
                <a:latin typeface="Arial" panose="020B0604020202020204" pitchFamily="34" charset="0"/>
                <a:cs typeface="Arial" panose="020B0604020202020204" pitchFamily="34" charset="0"/>
              </a:rPr>
              <a:t>Các</a:t>
            </a:r>
            <a:r>
              <a:rPr lang="en-US" sz="3000" b="1" dirty="0">
                <a:solidFill>
                  <a:srgbClr val="232323"/>
                </a:solidFill>
                <a:latin typeface="Arial" panose="020B0604020202020204" pitchFamily="34" charset="0"/>
                <a:cs typeface="Arial" panose="020B0604020202020204" pitchFamily="34" charset="0"/>
              </a:rPr>
              <a:t> </a:t>
            </a:r>
            <a:r>
              <a:rPr lang="en-US" sz="3000" b="1" dirty="0" err="1">
                <a:solidFill>
                  <a:srgbClr val="232323"/>
                </a:solidFill>
                <a:latin typeface="Arial" panose="020B0604020202020204" pitchFamily="34" charset="0"/>
                <a:cs typeface="Arial" panose="020B0604020202020204" pitchFamily="34" charset="0"/>
              </a:rPr>
              <a:t>cuộc</a:t>
            </a:r>
            <a:r>
              <a:rPr lang="en-US" sz="3000" b="1" dirty="0">
                <a:solidFill>
                  <a:srgbClr val="232323"/>
                </a:solidFill>
                <a:latin typeface="Arial" panose="020B0604020202020204" pitchFamily="34" charset="0"/>
                <a:cs typeface="Arial" panose="020B0604020202020204" pitchFamily="34" charset="0"/>
              </a:rPr>
              <a:t> </a:t>
            </a:r>
            <a:r>
              <a:rPr lang="en-US" sz="3000" b="1" dirty="0" err="1">
                <a:solidFill>
                  <a:srgbClr val="232323"/>
                </a:solidFill>
                <a:latin typeface="Arial" panose="020B0604020202020204" pitchFamily="34" charset="0"/>
                <a:cs typeface="Arial" panose="020B0604020202020204" pitchFamily="34" charset="0"/>
              </a:rPr>
              <a:t>kiểm</a:t>
            </a:r>
            <a:r>
              <a:rPr lang="en-US" sz="3000" b="1" dirty="0">
                <a:solidFill>
                  <a:srgbClr val="232323"/>
                </a:solidFill>
                <a:latin typeface="Arial" panose="020B0604020202020204" pitchFamily="34" charset="0"/>
                <a:cs typeface="Arial" panose="020B0604020202020204" pitchFamily="34" charset="0"/>
              </a:rPr>
              <a:t> </a:t>
            </a:r>
            <a:r>
              <a:rPr lang="en-US" sz="3000" b="1" dirty="0" err="1">
                <a:solidFill>
                  <a:srgbClr val="232323"/>
                </a:solidFill>
                <a:latin typeface="Arial" panose="020B0604020202020204" pitchFamily="34" charset="0"/>
                <a:cs typeface="Arial" panose="020B0604020202020204" pitchFamily="34" charset="0"/>
              </a:rPr>
              <a:t>tra</a:t>
            </a:r>
            <a:r>
              <a:rPr lang="en-US" sz="3000" b="1" dirty="0">
                <a:solidFill>
                  <a:srgbClr val="232323"/>
                </a:solidFill>
                <a:latin typeface="Arial" panose="020B0604020202020204" pitchFamily="34" charset="0"/>
                <a:cs typeface="Arial" panose="020B0604020202020204" pitchFamily="34" charset="0"/>
              </a:rPr>
              <a:t> CPSC </a:t>
            </a:r>
            <a:r>
              <a:rPr lang="en-US" sz="3000" b="1" dirty="0" err="1">
                <a:solidFill>
                  <a:srgbClr val="232323"/>
                </a:solidFill>
                <a:latin typeface="Arial" panose="020B0604020202020204" pitchFamily="34" charset="0"/>
                <a:cs typeface="Arial" panose="020B0604020202020204" pitchFamily="34" charset="0"/>
              </a:rPr>
              <a:t>được</a:t>
            </a:r>
            <a:r>
              <a:rPr lang="en-US" sz="3000" b="1" dirty="0">
                <a:solidFill>
                  <a:srgbClr val="232323"/>
                </a:solidFill>
                <a:latin typeface="Arial" panose="020B0604020202020204" pitchFamily="34" charset="0"/>
                <a:cs typeface="Arial" panose="020B0604020202020204" pitchFamily="34" charset="0"/>
              </a:rPr>
              <a:t> </a:t>
            </a:r>
            <a:r>
              <a:rPr lang="en-US" sz="3000" b="1" dirty="0" err="1">
                <a:solidFill>
                  <a:srgbClr val="232323"/>
                </a:solidFill>
                <a:latin typeface="Arial" panose="020B0604020202020204" pitchFamily="34" charset="0"/>
                <a:cs typeface="Arial" panose="020B0604020202020204" pitchFamily="34" charset="0"/>
              </a:rPr>
              <a:t>xác</a:t>
            </a:r>
            <a:r>
              <a:rPr lang="en-US" sz="3000" b="1" dirty="0">
                <a:solidFill>
                  <a:srgbClr val="232323"/>
                </a:solidFill>
                <a:latin typeface="Arial" panose="020B0604020202020204" pitchFamily="34" charset="0"/>
                <a:cs typeface="Arial" panose="020B0604020202020204" pitchFamily="34" charset="0"/>
              </a:rPr>
              <a:t> </a:t>
            </a:r>
            <a:r>
              <a:rPr lang="en-US" sz="3000" b="1" dirty="0" err="1">
                <a:solidFill>
                  <a:srgbClr val="232323"/>
                </a:solidFill>
                <a:latin typeface="Arial" panose="020B0604020202020204" pitchFamily="34" charset="0"/>
                <a:cs typeface="Arial" panose="020B0604020202020204" pitchFamily="34" charset="0"/>
              </a:rPr>
              <a:t>định</a:t>
            </a:r>
            <a:r>
              <a:rPr lang="en-US" sz="3000" b="1" dirty="0">
                <a:solidFill>
                  <a:srgbClr val="232323"/>
                </a:solidFill>
                <a:latin typeface="Arial" panose="020B0604020202020204" pitchFamily="34" charset="0"/>
                <a:cs typeface="Arial" panose="020B0604020202020204" pitchFamily="34" charset="0"/>
              </a:rPr>
              <a:t> </a:t>
            </a:r>
            <a:r>
              <a:rPr lang="en-US" sz="3000" b="1" dirty="0" err="1">
                <a:solidFill>
                  <a:srgbClr val="232323"/>
                </a:solidFill>
                <a:latin typeface="Arial" panose="020B0604020202020204" pitchFamily="34" charset="0"/>
                <a:cs typeface="Arial" panose="020B0604020202020204" pitchFamily="34" charset="0"/>
              </a:rPr>
              <a:t>như</a:t>
            </a:r>
            <a:r>
              <a:rPr lang="en-US" sz="3000" b="1" dirty="0">
                <a:solidFill>
                  <a:srgbClr val="232323"/>
                </a:solidFill>
                <a:latin typeface="Arial" panose="020B0604020202020204" pitchFamily="34" charset="0"/>
                <a:cs typeface="Arial" panose="020B0604020202020204" pitchFamily="34" charset="0"/>
              </a:rPr>
              <a:t> </a:t>
            </a:r>
            <a:r>
              <a:rPr lang="en-US" sz="3000" b="1" dirty="0" err="1">
                <a:solidFill>
                  <a:srgbClr val="232323"/>
                </a:solidFill>
                <a:latin typeface="Arial" panose="020B0604020202020204" pitchFamily="34" charset="0"/>
                <a:cs typeface="Arial" panose="020B0604020202020204" pitchFamily="34" charset="0"/>
              </a:rPr>
              <a:t>thế</a:t>
            </a:r>
            <a:r>
              <a:rPr lang="en-US" sz="3000" b="1" dirty="0">
                <a:solidFill>
                  <a:srgbClr val="232323"/>
                </a:solidFill>
                <a:latin typeface="Arial" panose="020B0604020202020204" pitchFamily="34" charset="0"/>
                <a:cs typeface="Arial" panose="020B0604020202020204" pitchFamily="34" charset="0"/>
              </a:rPr>
              <a:t> </a:t>
            </a:r>
            <a:r>
              <a:rPr lang="en-US" sz="3000" b="1" dirty="0" err="1">
                <a:solidFill>
                  <a:srgbClr val="232323"/>
                </a:solidFill>
                <a:latin typeface="Arial" panose="020B0604020202020204" pitchFamily="34" charset="0"/>
                <a:cs typeface="Arial" panose="020B0604020202020204" pitchFamily="34" charset="0"/>
              </a:rPr>
              <a:t>nào</a:t>
            </a:r>
            <a:r>
              <a:rPr lang="en-US" sz="3000" b="1" dirty="0">
                <a:solidFill>
                  <a:srgbClr val="232323"/>
                </a:solidFill>
                <a:latin typeface="Arial" panose="020B0604020202020204" pitchFamily="34" charset="0"/>
                <a:cs typeface="Arial" panose="020B0604020202020204" pitchFamily="34" charset="0"/>
              </a:rPr>
              <a:t>?</a:t>
            </a:r>
          </a:p>
        </p:txBody>
      </p:sp>
      <p:sp>
        <p:nvSpPr>
          <p:cNvPr id="11" name="Text Placeholder 3">
            <a:extLst>
              <a:ext uri="{FF2B5EF4-FFF2-40B4-BE49-F238E27FC236}">
                <a16:creationId xmlns:a16="http://schemas.microsoft.com/office/drawing/2014/main" id="{51F46E36-B201-4145-AC59-9DC55860C808}"/>
              </a:ext>
            </a:extLst>
          </p:cNvPr>
          <p:cNvSpPr txBox="1">
            <a:spLocks/>
          </p:cNvSpPr>
          <p:nvPr/>
        </p:nvSpPr>
        <p:spPr>
          <a:xfrm>
            <a:off x="5702019" y="2187927"/>
            <a:ext cx="5626677" cy="4226767"/>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spcBef>
                <a:spcPts val="0"/>
              </a:spcBef>
            </a:pPr>
            <a:r>
              <a:rPr lang="en-US" sz="2800" dirty="0" err="1">
                <a:solidFill>
                  <a:srgbClr val="1A2857"/>
                </a:solidFill>
                <a:latin typeface="Arial" panose="020B0604020202020204" pitchFamily="34" charset="0"/>
                <a:cs typeface="Arial" panose="020B0604020202020204" pitchFamily="34" charset="0"/>
              </a:rPr>
              <a:t>Hoạt</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động</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Quốc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gia</a:t>
            </a:r>
            <a:endParaRPr lang="en-US" sz="2800" dirty="0">
              <a:solidFill>
                <a:srgbClr val="1A2857"/>
              </a:solidFill>
              <a:latin typeface="Arial" panose="020B0604020202020204" pitchFamily="34" charset="0"/>
              <a:cs typeface="Arial" panose="020B0604020202020204" pitchFamily="34" charset="0"/>
            </a:endParaRPr>
          </a:p>
          <a:p>
            <a:pPr marL="914400" lvl="1" indent="-457200"/>
            <a:r>
              <a:rPr lang="en-US" sz="2800" dirty="0" err="1">
                <a:solidFill>
                  <a:srgbClr val="1A2857"/>
                </a:solidFill>
                <a:latin typeface="Arial" panose="020B0604020202020204" pitchFamily="34" charset="0"/>
                <a:cs typeface="Arial" panose="020B0604020202020204" pitchFamily="34" charset="0"/>
              </a:rPr>
              <a:t>Xác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định</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Địa</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phương</a:t>
            </a:r>
            <a:endParaRPr lang="en-US" sz="2800" dirty="0">
              <a:solidFill>
                <a:srgbClr val="1A2857"/>
              </a:solidFill>
              <a:latin typeface="Arial" panose="020B0604020202020204" pitchFamily="34" charset="0"/>
              <a:cs typeface="Arial" panose="020B0604020202020204" pitchFamily="34" charset="0"/>
            </a:endParaRPr>
          </a:p>
          <a:p>
            <a:pPr marL="914400" lvl="1" indent="-457200"/>
            <a:r>
              <a:rPr lang="en-US" sz="2800" dirty="0" err="1">
                <a:solidFill>
                  <a:srgbClr val="1A2857"/>
                </a:solidFill>
                <a:latin typeface="Arial" panose="020B0604020202020204" pitchFamily="34" charset="0"/>
                <a:cs typeface="Arial" panose="020B0604020202020204" pitchFamily="34" charset="0"/>
              </a:rPr>
              <a:t>Đề</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xuất</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của</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Cơ</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quan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Hải</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quan</a:t>
            </a:r>
            <a:r>
              <a:rPr lang="en-US" sz="2800" dirty="0">
                <a:solidFill>
                  <a:srgbClr val="1A2857"/>
                </a:solidFill>
                <a:latin typeface="Arial" panose="020B0604020202020204" pitchFamily="34" charset="0"/>
                <a:cs typeface="Arial" panose="020B0604020202020204" pitchFamily="34" charset="0"/>
              </a:rPr>
              <a:t> &amp; </a:t>
            </a:r>
            <a:r>
              <a:rPr lang="en-US" sz="2800" dirty="0" err="1">
                <a:solidFill>
                  <a:srgbClr val="1A2857"/>
                </a:solidFill>
                <a:latin typeface="Arial" panose="020B0604020202020204" pitchFamily="34" charset="0"/>
                <a:cs typeface="Arial" panose="020B0604020202020204" pitchFamily="34" charset="0"/>
              </a:rPr>
              <a:t>Bảo</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vệ</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Biên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giới</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Hoa</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Kỳ</a:t>
            </a:r>
            <a:r>
              <a:rPr lang="en-US" sz="2800" dirty="0">
                <a:solidFill>
                  <a:srgbClr val="1A2857"/>
                </a:solidFill>
                <a:latin typeface="Arial" panose="020B0604020202020204" pitchFamily="34" charset="0"/>
                <a:cs typeface="Arial" panose="020B0604020202020204" pitchFamily="34" charset="0"/>
              </a:rPr>
              <a:t> (CBP)</a:t>
            </a:r>
          </a:p>
          <a:p>
            <a:pPr marL="914400" lvl="1" indent="-457200">
              <a:buFont typeface="Wingdings" panose="05000000000000000000" pitchFamily="2" charset="2"/>
              <a:buChar char="v"/>
            </a:pPr>
            <a:endParaRPr lang="en-US" dirty="0">
              <a:solidFill>
                <a:srgbClr val="1A2857"/>
              </a:solidFill>
              <a:latin typeface="Arial" panose="020B0604020202020204" pitchFamily="34" charset="0"/>
            </a:endParaRPr>
          </a:p>
        </p:txBody>
      </p:sp>
      <p:pic>
        <p:nvPicPr>
          <p:cNvPr id="4" name="slide 15">
            <a:hlinkClick r:id="" action="ppaction://media"/>
            <a:extLst>
              <a:ext uri="{FF2B5EF4-FFF2-40B4-BE49-F238E27FC236}">
                <a16:creationId xmlns:a16="http://schemas.microsoft.com/office/drawing/2014/main" id="{B6C404F9-A9E9-AA3B-A919-0662B3090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55574367"/>
      </p:ext>
    </p:extLst>
  </p:cSld>
  <p:clrMapOvr>
    <a:masterClrMapping/>
  </p:clrMapOvr>
  <mc:AlternateContent xmlns:mc="http://schemas.openxmlformats.org/markup-compatibility/2006" xmlns:p14="http://schemas.microsoft.com/office/powerpoint/2010/main">
    <mc:Choice Requires="p14">
      <p:transition spd="slow" p14:dur="2000" advTm="61334"/>
    </mc:Choice>
    <mc:Fallback xmlns="">
      <p:transition spd="slow" advTm="61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 objId="4"/>
        <p14:stopEvt time="58530"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CPSC </a:t>
            </a:r>
            <a:r>
              <a:rPr lang="en-US" sz="4400" b="1" dirty="0" err="1"/>
              <a:t>tại</a:t>
            </a:r>
            <a:r>
              <a:rPr lang="en-US" sz="4400" b="1" dirty="0"/>
              <a:t> </a:t>
            </a:r>
            <a:r>
              <a:rPr lang="en-US" sz="4400" b="1" dirty="0" err="1"/>
              <a:t>Cảng</a:t>
            </a:r>
            <a:endParaRPr lang="en-US" sz="4400" b="1" dirty="0"/>
          </a:p>
        </p:txBody>
      </p:sp>
      <p:sp>
        <p:nvSpPr>
          <p:cNvPr id="3" name="Slide Number Placeholder 2">
            <a:extLst>
              <a:ext uri="{FF2B5EF4-FFF2-40B4-BE49-F238E27FC236}">
                <a16:creationId xmlns:a16="http://schemas.microsoft.com/office/drawing/2014/main" id="{1852E918-0D96-B344-82EA-8AF715C64C66}"/>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16</a:t>
            </a:fld>
            <a:endParaRPr lang="en-US" dirty="0">
              <a:latin typeface="Arial" panose="020B0604020202020204" pitchFamily="34" charset="0"/>
            </a:endParaRPr>
          </a:p>
        </p:txBody>
      </p:sp>
      <p:sp>
        <p:nvSpPr>
          <p:cNvPr id="7" name="Text Placeholder 3">
            <a:extLst>
              <a:ext uri="{FF2B5EF4-FFF2-40B4-BE49-F238E27FC236}">
                <a16:creationId xmlns:a16="http://schemas.microsoft.com/office/drawing/2014/main" id="{237E88AA-54C3-4D81-A473-771F1C3EF01B}"/>
              </a:ext>
            </a:extLst>
          </p:cNvPr>
          <p:cNvSpPr txBox="1">
            <a:spLocks/>
          </p:cNvSpPr>
          <p:nvPr/>
        </p:nvSpPr>
        <p:spPr>
          <a:xfrm>
            <a:off x="5623080" y="505671"/>
            <a:ext cx="5927047" cy="666767"/>
          </a:xfrm>
          <a:prstGeom prst="rect">
            <a:avLst/>
          </a:prstGeom>
        </p:spPr>
        <p:txBody>
          <a:bodyPr vert="horz" lIns="91440" tIns="45720" rIns="91440" bIns="45720" rtlCol="0" anchor="ctr">
            <a:normAutofit fontScale="7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err="1">
                <a:solidFill>
                  <a:srgbClr val="232323"/>
                </a:solidFill>
                <a:latin typeface="Arial" panose="020B0604020202020204" pitchFamily="34" charset="0"/>
                <a:cs typeface="Arial" panose="020B0604020202020204" pitchFamily="34" charset="0"/>
              </a:rPr>
              <a:t>Các</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sản</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phẩm</a:t>
            </a:r>
            <a:r>
              <a:rPr lang="en-US" sz="3200" b="1" dirty="0">
                <a:solidFill>
                  <a:srgbClr val="232323"/>
                </a:solidFill>
                <a:latin typeface="Arial" panose="020B0604020202020204" pitchFamily="34" charset="0"/>
                <a:cs typeface="Arial" panose="020B0604020202020204" pitchFamily="34" charset="0"/>
              </a:rPr>
              <a:t> CPSC </a:t>
            </a:r>
            <a:r>
              <a:rPr lang="en-US" sz="3200" b="1" dirty="0" err="1">
                <a:solidFill>
                  <a:srgbClr val="232323"/>
                </a:solidFill>
                <a:latin typeface="Arial" panose="020B0604020202020204" pitchFamily="34" charset="0"/>
                <a:cs typeface="Arial" panose="020B0604020202020204" pitchFamily="34" charset="0"/>
              </a:rPr>
              <a:t>được</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sàng</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lọc</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như</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thế</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nào</a:t>
            </a:r>
            <a:r>
              <a:rPr lang="en-US" sz="3200" b="1" dirty="0">
                <a:solidFill>
                  <a:srgbClr val="232323"/>
                </a:solidFill>
                <a:latin typeface="Arial" panose="020B0604020202020204" pitchFamily="34" charset="0"/>
                <a:cs typeface="Arial" panose="020B0604020202020204" pitchFamily="34" charset="0"/>
              </a:rPr>
              <a:t>?</a:t>
            </a:r>
          </a:p>
        </p:txBody>
      </p:sp>
      <p:sp>
        <p:nvSpPr>
          <p:cNvPr id="8" name="Text Placeholder 3">
            <a:extLst>
              <a:ext uri="{FF2B5EF4-FFF2-40B4-BE49-F238E27FC236}">
                <a16:creationId xmlns:a16="http://schemas.microsoft.com/office/drawing/2014/main" id="{51F46E36-B201-4145-AC59-9DC55860C808}"/>
              </a:ext>
            </a:extLst>
          </p:cNvPr>
          <p:cNvSpPr txBox="1">
            <a:spLocks/>
          </p:cNvSpPr>
          <p:nvPr/>
        </p:nvSpPr>
        <p:spPr>
          <a:xfrm>
            <a:off x="5623080" y="1177635"/>
            <a:ext cx="6273425" cy="4632862"/>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dirty="0" err="1">
                <a:solidFill>
                  <a:srgbClr val="1A2857"/>
                </a:solidFill>
                <a:latin typeface="Arial" panose="020B0604020202020204" pitchFamily="34" charset="0"/>
                <a:cs typeface="Arial" panose="020B0604020202020204" pitchFamily="34" charset="0"/>
              </a:rPr>
              <a:t>Các</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sản</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phẩm</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được</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sàng</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lọc</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theo</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các</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yêu</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cầu</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hiện</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hành</a:t>
            </a:r>
            <a:r>
              <a:rPr lang="en-US" dirty="0">
                <a:solidFill>
                  <a:srgbClr val="1A2857"/>
                </a:solidFill>
                <a:latin typeface="Arial" panose="020B0604020202020204" pitchFamily="34" charset="0"/>
                <a:cs typeface="Arial" panose="020B0604020202020204" pitchFamily="34" charset="0"/>
              </a:rPr>
              <a:t>:</a:t>
            </a:r>
          </a:p>
          <a:p>
            <a:pPr marL="406400" lvl="1" indent="-406400"/>
            <a:r>
              <a:rPr lang="en-US" dirty="0" err="1">
                <a:solidFill>
                  <a:srgbClr val="1A2857"/>
                </a:solidFill>
                <a:latin typeface="Arial" panose="020B0604020202020204" pitchFamily="34" charset="0"/>
                <a:cs typeface="Arial" panose="020B0604020202020204" pitchFamily="34" charset="0"/>
              </a:rPr>
              <a:t>Đạo</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luật</a:t>
            </a:r>
            <a:r>
              <a:rPr lang="en-US" dirty="0">
                <a:solidFill>
                  <a:srgbClr val="1A2857"/>
                </a:solidFill>
                <a:latin typeface="Arial" panose="020B0604020202020204" pitchFamily="34" charset="0"/>
                <a:cs typeface="Arial" panose="020B0604020202020204" pitchFamily="34" charset="0"/>
              </a:rPr>
              <a:t> An </a:t>
            </a:r>
            <a:r>
              <a:rPr lang="en-US" dirty="0" err="1">
                <a:solidFill>
                  <a:srgbClr val="1A2857"/>
                </a:solidFill>
                <a:latin typeface="Arial" panose="020B0604020202020204" pitchFamily="34" charset="0"/>
                <a:cs typeface="Arial" panose="020B0604020202020204" pitchFamily="34" charset="0"/>
              </a:rPr>
              <a:t>toàn</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Sản</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phẩm</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Tiêu</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dùng</a:t>
            </a:r>
            <a:r>
              <a:rPr lang="en-US" dirty="0">
                <a:solidFill>
                  <a:srgbClr val="1A2857"/>
                </a:solidFill>
                <a:latin typeface="Arial" panose="020B0604020202020204" pitchFamily="34" charset="0"/>
                <a:cs typeface="Arial" panose="020B0604020202020204" pitchFamily="34" charset="0"/>
              </a:rPr>
              <a:t> (CPSA)</a:t>
            </a:r>
          </a:p>
          <a:p>
            <a:pPr marL="406400" lvl="1" indent="-406400"/>
            <a:r>
              <a:rPr lang="en-US" dirty="0" err="1">
                <a:solidFill>
                  <a:srgbClr val="1A2857"/>
                </a:solidFill>
                <a:latin typeface="Arial" panose="020B0604020202020204" pitchFamily="34" charset="0"/>
                <a:cs typeface="Arial" panose="020B0604020202020204" pitchFamily="34" charset="0"/>
              </a:rPr>
              <a:t>Đạo</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luật</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Cải</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thiện</a:t>
            </a:r>
            <a:r>
              <a:rPr lang="en-US" dirty="0">
                <a:solidFill>
                  <a:srgbClr val="1A2857"/>
                </a:solidFill>
                <a:latin typeface="Arial" panose="020B0604020202020204" pitchFamily="34" charset="0"/>
                <a:cs typeface="Arial" panose="020B0604020202020204" pitchFamily="34" charset="0"/>
              </a:rPr>
              <a:t> An </a:t>
            </a:r>
            <a:r>
              <a:rPr lang="en-US" dirty="0" err="1">
                <a:solidFill>
                  <a:srgbClr val="1A2857"/>
                </a:solidFill>
                <a:latin typeface="Arial" panose="020B0604020202020204" pitchFamily="34" charset="0"/>
                <a:cs typeface="Arial" panose="020B0604020202020204" pitchFamily="34" charset="0"/>
              </a:rPr>
              <a:t>toàn</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Sản</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phẩm</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Tiêu</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dùng</a:t>
            </a:r>
            <a:r>
              <a:rPr lang="en-US" dirty="0">
                <a:solidFill>
                  <a:srgbClr val="1A2857"/>
                </a:solidFill>
                <a:latin typeface="Arial" panose="020B0604020202020204" pitchFamily="34" charset="0"/>
                <a:cs typeface="Arial" panose="020B0604020202020204" pitchFamily="34" charset="0"/>
              </a:rPr>
              <a:t> (CPSIA)</a:t>
            </a:r>
          </a:p>
          <a:p>
            <a:pPr marL="406400" lvl="1" indent="-406400"/>
            <a:r>
              <a:rPr lang="en-US" dirty="0" err="1">
                <a:solidFill>
                  <a:srgbClr val="1A2857"/>
                </a:solidFill>
                <a:latin typeface="Arial" panose="020B0604020202020204" pitchFamily="34" charset="0"/>
                <a:cs typeface="Arial" panose="020B0604020202020204" pitchFamily="34" charset="0"/>
              </a:rPr>
              <a:t>Đạo</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luật</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các</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Chất</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độc</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hại</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Liên</a:t>
            </a:r>
            <a:r>
              <a:rPr lang="en-US" dirty="0">
                <a:solidFill>
                  <a:srgbClr val="1A2857"/>
                </a:solidFill>
                <a:latin typeface="Arial" panose="020B0604020202020204" pitchFamily="34" charset="0"/>
                <a:cs typeface="Arial" panose="020B0604020202020204" pitchFamily="34" charset="0"/>
              </a:rPr>
              <a:t> bang (FHSA)</a:t>
            </a:r>
          </a:p>
          <a:p>
            <a:pPr marL="406400" lvl="1" indent="-406400"/>
            <a:r>
              <a:rPr lang="en-US" dirty="0" err="1">
                <a:solidFill>
                  <a:srgbClr val="1A2857"/>
                </a:solidFill>
                <a:latin typeface="Arial" panose="020B0604020202020204" pitchFamily="34" charset="0"/>
                <a:cs typeface="Arial" panose="020B0604020202020204" pitchFamily="34" charset="0"/>
              </a:rPr>
              <a:t>Đạo</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luật</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Vải</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Dễ</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cháy</a:t>
            </a:r>
            <a:r>
              <a:rPr lang="en-US" dirty="0">
                <a:solidFill>
                  <a:srgbClr val="1A2857"/>
                </a:solidFill>
                <a:latin typeface="Arial" panose="020B0604020202020204" pitchFamily="34" charset="0"/>
                <a:cs typeface="Arial" panose="020B0604020202020204" pitchFamily="34" charset="0"/>
              </a:rPr>
              <a:t> (FFA)</a:t>
            </a:r>
          </a:p>
          <a:p>
            <a:pPr marL="406400" lvl="1" indent="-406400"/>
            <a:r>
              <a:rPr lang="en-US" dirty="0" err="1">
                <a:solidFill>
                  <a:srgbClr val="1A2857"/>
                </a:solidFill>
                <a:latin typeface="Arial" panose="020B0604020202020204" pitchFamily="34" charset="0"/>
                <a:cs typeface="Arial" panose="020B0604020202020204" pitchFamily="34" charset="0"/>
              </a:rPr>
              <a:t>Đạo</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luật</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Ghi</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nhãn</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Vật</a:t>
            </a:r>
            <a:r>
              <a:rPr lang="en-US" dirty="0">
                <a:solidFill>
                  <a:srgbClr val="1A2857"/>
                </a:solidFill>
                <a:latin typeface="Arial" panose="020B0604020202020204" pitchFamily="34" charset="0"/>
                <a:cs typeface="Arial" panose="020B0604020202020204" pitchFamily="34" charset="0"/>
              </a:rPr>
              <a:t> </a:t>
            </a:r>
            <a:r>
              <a:rPr lang="en-US" err="1">
                <a:solidFill>
                  <a:srgbClr val="1A2857"/>
                </a:solidFill>
                <a:latin typeface="Arial" panose="020B0604020202020204" pitchFamily="34" charset="0"/>
                <a:cs typeface="Arial" panose="020B0604020202020204" pitchFamily="34" charset="0"/>
              </a:rPr>
              <a:t>liệu</a:t>
            </a:r>
            <a:r>
              <a:rPr lang="en-US">
                <a:solidFill>
                  <a:srgbClr val="1A2857"/>
                </a:solidFill>
                <a:latin typeface="Arial" panose="020B0604020202020204" pitchFamily="34" charset="0"/>
                <a:cs typeface="Arial" panose="020B0604020202020204" pitchFamily="34" charset="0"/>
              </a:rPr>
              <a:t> Mỹ </a:t>
            </a:r>
            <a:r>
              <a:rPr lang="en-US" dirty="0" err="1">
                <a:solidFill>
                  <a:srgbClr val="1A2857"/>
                </a:solidFill>
                <a:latin typeface="Arial" panose="020B0604020202020204" pitchFamily="34" charset="0"/>
                <a:cs typeface="Arial" panose="020B0604020202020204" pitchFamily="34" charset="0"/>
              </a:rPr>
              <a:t>thuật</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Nguy</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hiểm</a:t>
            </a:r>
            <a:r>
              <a:rPr lang="en-US" dirty="0">
                <a:solidFill>
                  <a:srgbClr val="1A2857"/>
                </a:solidFill>
                <a:latin typeface="Arial" panose="020B0604020202020204" pitchFamily="34" charset="0"/>
                <a:cs typeface="Arial" panose="020B0604020202020204" pitchFamily="34" charset="0"/>
              </a:rPr>
              <a:t> (LHAMA)</a:t>
            </a:r>
          </a:p>
          <a:p>
            <a:pPr marL="406400" lvl="1" indent="-406400"/>
            <a:r>
              <a:rPr lang="en-US" dirty="0" err="1">
                <a:solidFill>
                  <a:srgbClr val="1A2857"/>
                </a:solidFill>
                <a:latin typeface="Arial" panose="020B0604020202020204" pitchFamily="34" charset="0"/>
                <a:cs typeface="Arial" panose="020B0604020202020204" pitchFamily="34" charset="0"/>
              </a:rPr>
              <a:t>Đạo</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luật</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Bao</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bì</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Phòng</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chống</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Chất</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độc</a:t>
            </a:r>
            <a:r>
              <a:rPr lang="en-US" dirty="0">
                <a:solidFill>
                  <a:srgbClr val="1A2857"/>
                </a:solidFill>
                <a:latin typeface="Arial" panose="020B0604020202020204" pitchFamily="34" charset="0"/>
                <a:cs typeface="Arial" panose="020B0604020202020204" pitchFamily="34" charset="0"/>
              </a:rPr>
              <a:t> (PPPA)</a:t>
            </a:r>
          </a:p>
          <a:p>
            <a:pPr marL="406400" lvl="1" indent="-406400"/>
            <a:r>
              <a:rPr lang="en-US" dirty="0" err="1">
                <a:solidFill>
                  <a:srgbClr val="1A2857"/>
                </a:solidFill>
                <a:latin typeface="Arial" panose="020B0604020202020204" pitchFamily="34" charset="0"/>
                <a:cs typeface="Arial" panose="020B0604020202020204" pitchFamily="34" charset="0"/>
              </a:rPr>
              <a:t>Tiêu</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chuẩn</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Đồ</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chơi</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Hoa</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Kỳ</a:t>
            </a:r>
            <a:r>
              <a:rPr lang="en-US" dirty="0">
                <a:solidFill>
                  <a:srgbClr val="1A2857"/>
                </a:solidFill>
                <a:latin typeface="Arial" panose="020B0604020202020204" pitchFamily="34" charset="0"/>
                <a:cs typeface="Arial" panose="020B0604020202020204" pitchFamily="34" charset="0"/>
              </a:rPr>
              <a:t> (ASTM F963-17)</a:t>
            </a:r>
          </a:p>
          <a:p>
            <a:pPr marL="406400" lvl="1" indent="-406400">
              <a:buFont typeface="Wingdings" panose="05000000000000000000" pitchFamily="2" charset="2"/>
              <a:buChar char="v"/>
            </a:pPr>
            <a:endParaRPr lang="en-US" dirty="0">
              <a:solidFill>
                <a:srgbClr val="1A2857"/>
              </a:solidFill>
              <a:latin typeface="Arial" panose="020B0604020202020204" pitchFamily="34" charset="0"/>
            </a:endParaRPr>
          </a:p>
        </p:txBody>
      </p:sp>
      <p:pic>
        <p:nvPicPr>
          <p:cNvPr id="9" name="Picture 8">
            <a:extLst>
              <a:ext uri="{FF2B5EF4-FFF2-40B4-BE49-F238E27FC236}">
                <a16:creationId xmlns:a16="http://schemas.microsoft.com/office/drawing/2014/main" id="{8B90A8C5-0552-465F-9B01-C0989C88D179}"/>
              </a:ext>
            </a:extLst>
          </p:cNvPr>
          <p:cNvPicPr>
            <a:picLocks noChangeAspect="1"/>
          </p:cNvPicPr>
          <p:nvPr/>
        </p:nvPicPr>
        <p:blipFill rotWithShape="1">
          <a:blip r:embed="rId4"/>
          <a:srcRect l="25705" r="24614"/>
          <a:stretch/>
        </p:blipFill>
        <p:spPr>
          <a:xfrm>
            <a:off x="1262039" y="1312985"/>
            <a:ext cx="3851812" cy="5149369"/>
          </a:xfrm>
          <a:prstGeom prst="rect">
            <a:avLst/>
          </a:prstGeom>
        </p:spPr>
      </p:pic>
      <p:pic>
        <p:nvPicPr>
          <p:cNvPr id="4" name="slide 16">
            <a:hlinkClick r:id="" action="ppaction://media"/>
            <a:extLst>
              <a:ext uri="{FF2B5EF4-FFF2-40B4-BE49-F238E27FC236}">
                <a16:creationId xmlns:a16="http://schemas.microsoft.com/office/drawing/2014/main" id="{7EC4FC26-A9F3-34E7-28B6-8F2FD5CF12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725091007"/>
      </p:ext>
    </p:extLst>
  </p:cSld>
  <p:clrMapOvr>
    <a:masterClrMapping/>
  </p:clrMapOvr>
  <mc:AlternateContent xmlns:mc="http://schemas.openxmlformats.org/markup-compatibility/2006" xmlns:p14="http://schemas.microsoft.com/office/powerpoint/2010/main">
    <mc:Choice Requires="p14">
      <p:transition spd="slow" p14:dur="2000" advTm="45404"/>
    </mc:Choice>
    <mc:Fallback xmlns="">
      <p:transition spd="slow" advTm="4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5" objId="4"/>
        <p14:stopEvt time="42675"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21" y="358112"/>
            <a:ext cx="11465169" cy="947859"/>
          </a:xfrm>
        </p:spPr>
        <p:txBody>
          <a:bodyPr/>
          <a:lstStyle/>
          <a:p>
            <a:r>
              <a:rPr lang="en-US" b="1" dirty="0"/>
              <a:t>CPSC </a:t>
            </a:r>
            <a:r>
              <a:rPr lang="en-US" b="1" dirty="0" err="1"/>
              <a:t>tại</a:t>
            </a:r>
            <a:r>
              <a:rPr lang="en-US" b="1" dirty="0"/>
              <a:t> </a:t>
            </a:r>
            <a:r>
              <a:rPr lang="en-US" dirty="0" err="1"/>
              <a:t>Cảng</a:t>
            </a:r>
            <a:endParaRPr lang="en-US" b="1" dirty="0"/>
          </a:p>
        </p:txBody>
      </p:sp>
      <p:sp>
        <p:nvSpPr>
          <p:cNvPr id="5" name="Content Placeholder 4">
            <a:extLst>
              <a:ext uri="{FF2B5EF4-FFF2-40B4-BE49-F238E27FC236}">
                <a16:creationId xmlns:a16="http://schemas.microsoft.com/office/drawing/2014/main" id="{C40B50C3-DC13-43B4-91FA-FBBEF4831861}"/>
              </a:ext>
            </a:extLst>
          </p:cNvPr>
          <p:cNvSpPr>
            <a:spLocks noGrp="1"/>
          </p:cNvSpPr>
          <p:nvPr>
            <p:ph idx="1"/>
          </p:nvPr>
        </p:nvSpPr>
        <p:spPr>
          <a:xfrm>
            <a:off x="406399" y="1158418"/>
            <a:ext cx="7472327" cy="5242381"/>
          </a:xfrm>
        </p:spPr>
        <p:txBody>
          <a:bodyPr>
            <a:normAutofit fontScale="92500" lnSpcReduction="10000"/>
          </a:bodyPr>
          <a:lstStyle/>
          <a:p>
            <a:pPr marL="0" lvl="1"/>
            <a:r>
              <a:rPr lang="en-US" sz="2800" b="1" dirty="0" err="1">
                <a:solidFill>
                  <a:srgbClr val="232323"/>
                </a:solidFill>
              </a:rPr>
              <a:t>Các</a:t>
            </a:r>
            <a:r>
              <a:rPr lang="en-US" sz="2800" b="1" dirty="0">
                <a:solidFill>
                  <a:srgbClr val="232323"/>
                </a:solidFill>
              </a:rPr>
              <a:t> </a:t>
            </a:r>
            <a:r>
              <a:rPr lang="en-US" sz="2800" b="1" dirty="0" err="1">
                <a:solidFill>
                  <a:srgbClr val="232323"/>
                </a:solidFill>
              </a:rPr>
              <a:t>sản</a:t>
            </a:r>
            <a:r>
              <a:rPr lang="en-US" sz="2800" b="1" dirty="0">
                <a:solidFill>
                  <a:srgbClr val="232323"/>
                </a:solidFill>
              </a:rPr>
              <a:t> </a:t>
            </a:r>
            <a:r>
              <a:rPr lang="en-US" sz="2800" b="1" dirty="0" err="1">
                <a:solidFill>
                  <a:srgbClr val="232323"/>
                </a:solidFill>
              </a:rPr>
              <a:t>phẩm</a:t>
            </a:r>
            <a:r>
              <a:rPr lang="en-US" sz="2800" b="1" dirty="0">
                <a:solidFill>
                  <a:srgbClr val="232323"/>
                </a:solidFill>
              </a:rPr>
              <a:t> CPSC </a:t>
            </a:r>
            <a:r>
              <a:rPr lang="en-US" sz="2800" b="1" dirty="0" err="1">
                <a:solidFill>
                  <a:srgbClr val="232323"/>
                </a:solidFill>
              </a:rPr>
              <a:t>được</a:t>
            </a:r>
            <a:r>
              <a:rPr lang="en-US" sz="2800" b="1" dirty="0">
                <a:solidFill>
                  <a:srgbClr val="232323"/>
                </a:solidFill>
              </a:rPr>
              <a:t> </a:t>
            </a:r>
            <a:r>
              <a:rPr lang="en-US" sz="2800" b="1" dirty="0" err="1">
                <a:solidFill>
                  <a:srgbClr val="232323"/>
                </a:solidFill>
              </a:rPr>
              <a:t>sàng</a:t>
            </a:r>
            <a:r>
              <a:rPr lang="en-US" sz="2800" b="1" dirty="0">
                <a:solidFill>
                  <a:srgbClr val="232323"/>
                </a:solidFill>
              </a:rPr>
              <a:t> </a:t>
            </a:r>
            <a:r>
              <a:rPr lang="en-US" sz="2800" b="1" dirty="0" err="1">
                <a:solidFill>
                  <a:srgbClr val="232323"/>
                </a:solidFill>
              </a:rPr>
              <a:t>lọc</a:t>
            </a:r>
            <a:r>
              <a:rPr lang="en-US" sz="2800" b="1" dirty="0">
                <a:solidFill>
                  <a:srgbClr val="232323"/>
                </a:solidFill>
              </a:rPr>
              <a:t> </a:t>
            </a:r>
            <a:r>
              <a:rPr lang="en-US" sz="2800" b="1" dirty="0" err="1">
                <a:solidFill>
                  <a:srgbClr val="232323"/>
                </a:solidFill>
              </a:rPr>
              <a:t>như</a:t>
            </a:r>
            <a:r>
              <a:rPr lang="en-US" sz="2800" b="1" dirty="0">
                <a:solidFill>
                  <a:srgbClr val="232323"/>
                </a:solidFill>
              </a:rPr>
              <a:t> </a:t>
            </a:r>
            <a:r>
              <a:rPr lang="en-US" sz="2800" b="1" dirty="0" err="1">
                <a:solidFill>
                  <a:srgbClr val="232323"/>
                </a:solidFill>
              </a:rPr>
              <a:t>thế</a:t>
            </a:r>
            <a:r>
              <a:rPr lang="en-US" sz="2800" b="1" dirty="0">
                <a:solidFill>
                  <a:srgbClr val="232323"/>
                </a:solidFill>
              </a:rPr>
              <a:t> </a:t>
            </a:r>
            <a:r>
              <a:rPr lang="en-US" sz="2800" b="1" dirty="0" err="1">
                <a:solidFill>
                  <a:srgbClr val="232323"/>
                </a:solidFill>
              </a:rPr>
              <a:t>nào</a:t>
            </a:r>
            <a:r>
              <a:rPr lang="en-US" sz="2800" b="1" dirty="0">
                <a:solidFill>
                  <a:srgbClr val="232323"/>
                </a:solidFill>
              </a:rPr>
              <a:t>?</a:t>
            </a:r>
          </a:p>
          <a:p>
            <a:pPr marL="0" lvl="1"/>
            <a:endParaRPr lang="en-US" sz="1100" b="1" dirty="0"/>
          </a:p>
          <a:p>
            <a:pPr marL="0" lvl="1"/>
            <a:r>
              <a:rPr lang="en-US" sz="2600" dirty="0" err="1">
                <a:solidFill>
                  <a:srgbClr val="1A2857"/>
                </a:solidFill>
              </a:rPr>
              <a:t>Các</a:t>
            </a:r>
            <a:r>
              <a:rPr lang="en-US" sz="2600" dirty="0">
                <a:solidFill>
                  <a:srgbClr val="1A2857"/>
                </a:solidFill>
              </a:rPr>
              <a:t> </a:t>
            </a:r>
            <a:r>
              <a:rPr lang="en-US" sz="2600" dirty="0" err="1">
                <a:solidFill>
                  <a:srgbClr val="1A2857"/>
                </a:solidFill>
              </a:rPr>
              <a:t>sản</a:t>
            </a:r>
            <a:r>
              <a:rPr lang="en-US" sz="2600" dirty="0">
                <a:solidFill>
                  <a:srgbClr val="1A2857"/>
                </a:solidFill>
              </a:rPr>
              <a:t> </a:t>
            </a:r>
            <a:r>
              <a:rPr lang="en-US" sz="2600" dirty="0" err="1">
                <a:solidFill>
                  <a:srgbClr val="1A2857"/>
                </a:solidFill>
              </a:rPr>
              <a:t>phẩm</a:t>
            </a:r>
            <a:r>
              <a:rPr lang="en-US" sz="2600" dirty="0">
                <a:solidFill>
                  <a:srgbClr val="1A2857"/>
                </a:solidFill>
              </a:rPr>
              <a:t> </a:t>
            </a:r>
            <a:r>
              <a:rPr lang="en-US" sz="2600" dirty="0" err="1">
                <a:solidFill>
                  <a:srgbClr val="1A2857"/>
                </a:solidFill>
              </a:rPr>
              <a:t>được</a:t>
            </a:r>
            <a:r>
              <a:rPr lang="en-US" sz="2600" dirty="0">
                <a:solidFill>
                  <a:srgbClr val="1A2857"/>
                </a:solidFill>
              </a:rPr>
              <a:t> </a:t>
            </a:r>
            <a:r>
              <a:rPr lang="en-US" sz="2600" dirty="0" err="1">
                <a:solidFill>
                  <a:srgbClr val="1A2857"/>
                </a:solidFill>
              </a:rPr>
              <a:t>sàng</a:t>
            </a:r>
            <a:r>
              <a:rPr lang="en-US" sz="2600" dirty="0">
                <a:solidFill>
                  <a:srgbClr val="1A2857"/>
                </a:solidFill>
              </a:rPr>
              <a:t> </a:t>
            </a:r>
            <a:r>
              <a:rPr lang="en-US" sz="2600" dirty="0" err="1">
                <a:solidFill>
                  <a:srgbClr val="1A2857"/>
                </a:solidFill>
              </a:rPr>
              <a:t>lọc</a:t>
            </a:r>
            <a:r>
              <a:rPr lang="en-US" sz="2600" dirty="0">
                <a:solidFill>
                  <a:srgbClr val="1A2857"/>
                </a:solidFill>
              </a:rPr>
              <a:t> </a:t>
            </a:r>
            <a:r>
              <a:rPr lang="en-US" sz="2600" dirty="0" err="1">
                <a:solidFill>
                  <a:srgbClr val="1A2857"/>
                </a:solidFill>
              </a:rPr>
              <a:t>bằng</a:t>
            </a:r>
            <a:r>
              <a:rPr lang="en-US" sz="2600" dirty="0">
                <a:solidFill>
                  <a:srgbClr val="1A2857"/>
                </a:solidFill>
              </a:rPr>
              <a:t> </a:t>
            </a:r>
            <a:r>
              <a:rPr lang="en-US" sz="2600" dirty="0" err="1">
                <a:solidFill>
                  <a:srgbClr val="1A2857"/>
                </a:solidFill>
              </a:rPr>
              <a:t>các</a:t>
            </a:r>
            <a:r>
              <a:rPr lang="en-US" sz="2600" dirty="0">
                <a:solidFill>
                  <a:srgbClr val="1A2857"/>
                </a:solidFill>
              </a:rPr>
              <a:t> </a:t>
            </a:r>
            <a:r>
              <a:rPr lang="en-US" sz="2600" dirty="0" err="1">
                <a:solidFill>
                  <a:srgbClr val="1A2857"/>
                </a:solidFill>
              </a:rPr>
              <a:t>công</a:t>
            </a:r>
            <a:r>
              <a:rPr lang="en-US" sz="2600" dirty="0">
                <a:solidFill>
                  <a:srgbClr val="1A2857"/>
                </a:solidFill>
              </a:rPr>
              <a:t> </a:t>
            </a:r>
            <a:r>
              <a:rPr lang="en-US" sz="2600" dirty="0" err="1">
                <a:solidFill>
                  <a:srgbClr val="1A2857"/>
                </a:solidFill>
              </a:rPr>
              <a:t>cụ</a:t>
            </a:r>
            <a:r>
              <a:rPr lang="en-US" sz="2600" dirty="0">
                <a:solidFill>
                  <a:srgbClr val="1A2857"/>
                </a:solidFill>
              </a:rPr>
              <a:t>, </a:t>
            </a:r>
            <a:r>
              <a:rPr lang="en-US" sz="2600" dirty="0" err="1">
                <a:solidFill>
                  <a:srgbClr val="1A2857"/>
                </a:solidFill>
              </a:rPr>
              <a:t>mẫu</a:t>
            </a:r>
            <a:r>
              <a:rPr lang="en-US" sz="2600" dirty="0">
                <a:solidFill>
                  <a:srgbClr val="1A2857"/>
                </a:solidFill>
              </a:rPr>
              <a:t> </a:t>
            </a:r>
            <a:r>
              <a:rPr lang="en-US" sz="2600" dirty="0" err="1">
                <a:solidFill>
                  <a:srgbClr val="1A2857"/>
                </a:solidFill>
              </a:rPr>
              <a:t>và</a:t>
            </a:r>
            <a:r>
              <a:rPr lang="en-US" sz="2600" dirty="0">
                <a:solidFill>
                  <a:srgbClr val="1A2857"/>
                </a:solidFill>
              </a:rPr>
              <a:t> </a:t>
            </a:r>
            <a:r>
              <a:rPr lang="en-US" sz="2600" dirty="0" err="1">
                <a:solidFill>
                  <a:srgbClr val="1A2857"/>
                </a:solidFill>
              </a:rPr>
              <a:t>hướng</a:t>
            </a:r>
            <a:r>
              <a:rPr lang="en-US" sz="2600" dirty="0">
                <a:solidFill>
                  <a:srgbClr val="1A2857"/>
                </a:solidFill>
              </a:rPr>
              <a:t> </a:t>
            </a:r>
            <a:r>
              <a:rPr lang="en-US" sz="2600" dirty="0" err="1">
                <a:solidFill>
                  <a:srgbClr val="1A2857"/>
                </a:solidFill>
              </a:rPr>
              <a:t>dẫn</a:t>
            </a:r>
            <a:r>
              <a:rPr lang="en-US" sz="2600" dirty="0">
                <a:solidFill>
                  <a:srgbClr val="1A2857"/>
                </a:solidFill>
              </a:rPr>
              <a:t> </a:t>
            </a:r>
            <a:r>
              <a:rPr lang="en-US" sz="2600" dirty="0" err="1">
                <a:solidFill>
                  <a:srgbClr val="1A2857"/>
                </a:solidFill>
              </a:rPr>
              <a:t>sàng</a:t>
            </a:r>
            <a:r>
              <a:rPr lang="en-US" sz="2600" dirty="0">
                <a:solidFill>
                  <a:srgbClr val="1A2857"/>
                </a:solidFill>
              </a:rPr>
              <a:t> </a:t>
            </a:r>
            <a:r>
              <a:rPr lang="en-US" sz="2600" dirty="0" err="1">
                <a:solidFill>
                  <a:srgbClr val="1A2857"/>
                </a:solidFill>
              </a:rPr>
              <a:t>lọc</a:t>
            </a:r>
            <a:r>
              <a:rPr lang="en-US" sz="2600" dirty="0">
                <a:solidFill>
                  <a:srgbClr val="1A2857"/>
                </a:solidFill>
              </a:rPr>
              <a:t>:</a:t>
            </a:r>
          </a:p>
          <a:p>
            <a:pPr lvl="1" indent="-457200">
              <a:spcBef>
                <a:spcPts val="1200"/>
              </a:spcBef>
              <a:spcAft>
                <a:spcPts val="600"/>
              </a:spcAft>
              <a:buFont typeface="Arial" panose="020B0604020202020204" pitchFamily="34" charset="0"/>
              <a:buChar char="•"/>
            </a:pPr>
            <a:r>
              <a:rPr lang="en-US" sz="2600" dirty="0">
                <a:solidFill>
                  <a:srgbClr val="1A2857"/>
                </a:solidFill>
              </a:rPr>
              <a:t>XRF:  </a:t>
            </a:r>
            <a:r>
              <a:rPr lang="en-US" sz="2600" dirty="0" err="1">
                <a:solidFill>
                  <a:srgbClr val="1A2857"/>
                </a:solidFill>
              </a:rPr>
              <a:t>Máy</a:t>
            </a:r>
            <a:r>
              <a:rPr lang="en-US" sz="2600" dirty="0">
                <a:solidFill>
                  <a:srgbClr val="1A2857"/>
                </a:solidFill>
              </a:rPr>
              <a:t> </a:t>
            </a:r>
            <a:r>
              <a:rPr lang="en-US" sz="2600" dirty="0" err="1">
                <a:solidFill>
                  <a:srgbClr val="1A2857"/>
                </a:solidFill>
              </a:rPr>
              <a:t>phân</a:t>
            </a:r>
            <a:r>
              <a:rPr lang="en-US" sz="2600" dirty="0">
                <a:solidFill>
                  <a:srgbClr val="1A2857"/>
                </a:solidFill>
              </a:rPr>
              <a:t> </a:t>
            </a:r>
            <a:r>
              <a:rPr lang="en-US" sz="2600" dirty="0" err="1">
                <a:solidFill>
                  <a:srgbClr val="1A2857"/>
                </a:solidFill>
              </a:rPr>
              <a:t>tích</a:t>
            </a:r>
            <a:r>
              <a:rPr lang="en-US" sz="2600" dirty="0">
                <a:solidFill>
                  <a:srgbClr val="1A2857"/>
                </a:solidFill>
              </a:rPr>
              <a:t> </a:t>
            </a:r>
            <a:r>
              <a:rPr lang="en-US" sz="2600" dirty="0" err="1">
                <a:solidFill>
                  <a:srgbClr val="1A2857"/>
                </a:solidFill>
              </a:rPr>
              <a:t>huỳnh</a:t>
            </a:r>
            <a:r>
              <a:rPr lang="en-US" sz="2600" dirty="0">
                <a:solidFill>
                  <a:srgbClr val="1A2857"/>
                </a:solidFill>
              </a:rPr>
              <a:t> </a:t>
            </a:r>
            <a:r>
              <a:rPr lang="en-US" sz="2600" dirty="0" err="1">
                <a:solidFill>
                  <a:srgbClr val="1A2857"/>
                </a:solidFill>
              </a:rPr>
              <a:t>quang</a:t>
            </a:r>
            <a:r>
              <a:rPr lang="en-US" sz="2600" dirty="0">
                <a:solidFill>
                  <a:srgbClr val="1A2857"/>
                </a:solidFill>
              </a:rPr>
              <a:t> </a:t>
            </a:r>
            <a:r>
              <a:rPr lang="en-US" sz="2600" dirty="0" err="1">
                <a:solidFill>
                  <a:srgbClr val="1A2857"/>
                </a:solidFill>
              </a:rPr>
              <a:t>tia</a:t>
            </a:r>
            <a:r>
              <a:rPr lang="en-US" sz="2600" dirty="0">
                <a:solidFill>
                  <a:srgbClr val="1A2857"/>
                </a:solidFill>
              </a:rPr>
              <a:t> X</a:t>
            </a:r>
          </a:p>
          <a:p>
            <a:pPr lvl="1" indent="-457200">
              <a:spcBef>
                <a:spcPts val="600"/>
              </a:spcBef>
              <a:spcAft>
                <a:spcPts val="600"/>
              </a:spcAft>
              <a:buFont typeface="Arial" panose="020B0604020202020204" pitchFamily="34" charset="0"/>
              <a:buChar char="•"/>
            </a:pPr>
            <a:r>
              <a:rPr lang="en-US" sz="2600" dirty="0">
                <a:solidFill>
                  <a:srgbClr val="1A2857"/>
                </a:solidFill>
              </a:rPr>
              <a:t>FTIR:  </a:t>
            </a:r>
            <a:r>
              <a:rPr lang="en-US" sz="2600" dirty="0" err="1">
                <a:solidFill>
                  <a:srgbClr val="1A2857"/>
                </a:solidFill>
              </a:rPr>
              <a:t>Thiết</a:t>
            </a:r>
            <a:r>
              <a:rPr lang="en-US" sz="2600" dirty="0">
                <a:solidFill>
                  <a:srgbClr val="1A2857"/>
                </a:solidFill>
              </a:rPr>
              <a:t> </a:t>
            </a:r>
            <a:r>
              <a:rPr lang="en-US" sz="2600" dirty="0" err="1">
                <a:solidFill>
                  <a:srgbClr val="1A2857"/>
                </a:solidFill>
              </a:rPr>
              <a:t>bị</a:t>
            </a:r>
            <a:r>
              <a:rPr lang="en-US" sz="2600" dirty="0">
                <a:solidFill>
                  <a:srgbClr val="1A2857"/>
                </a:solidFill>
              </a:rPr>
              <a:t> </a:t>
            </a:r>
            <a:r>
              <a:rPr lang="en-US" sz="2600" dirty="0" err="1">
                <a:solidFill>
                  <a:srgbClr val="1A2857"/>
                </a:solidFill>
              </a:rPr>
              <a:t>quang</a:t>
            </a:r>
            <a:r>
              <a:rPr lang="en-US" sz="2600" dirty="0">
                <a:solidFill>
                  <a:srgbClr val="1A2857"/>
                </a:solidFill>
              </a:rPr>
              <a:t> </a:t>
            </a:r>
            <a:r>
              <a:rPr lang="en-US" sz="2600" dirty="0" err="1">
                <a:solidFill>
                  <a:srgbClr val="1A2857"/>
                </a:solidFill>
              </a:rPr>
              <a:t>phổ</a:t>
            </a:r>
            <a:r>
              <a:rPr lang="en-US" sz="2600" dirty="0">
                <a:solidFill>
                  <a:srgbClr val="1A2857"/>
                </a:solidFill>
              </a:rPr>
              <a:t> </a:t>
            </a:r>
            <a:r>
              <a:rPr lang="en-US" sz="2600" dirty="0" err="1">
                <a:solidFill>
                  <a:srgbClr val="1A2857"/>
                </a:solidFill>
              </a:rPr>
              <a:t>hồng</a:t>
            </a:r>
            <a:r>
              <a:rPr lang="en-US" sz="2600" dirty="0">
                <a:solidFill>
                  <a:srgbClr val="1A2857"/>
                </a:solidFill>
              </a:rPr>
              <a:t> </a:t>
            </a:r>
            <a:r>
              <a:rPr lang="en-US" sz="2600" dirty="0" err="1">
                <a:solidFill>
                  <a:srgbClr val="1A2857"/>
                </a:solidFill>
              </a:rPr>
              <a:t>ngoại</a:t>
            </a:r>
            <a:endParaRPr lang="en-US" sz="2600" dirty="0">
              <a:solidFill>
                <a:srgbClr val="1A2857"/>
              </a:solidFill>
            </a:endParaRPr>
          </a:p>
          <a:p>
            <a:pPr lvl="1" indent="-457200">
              <a:spcBef>
                <a:spcPts val="600"/>
              </a:spcBef>
              <a:spcAft>
                <a:spcPts val="600"/>
              </a:spcAft>
              <a:buFont typeface="Arial" panose="020B0604020202020204" pitchFamily="34" charset="0"/>
              <a:buChar char="•"/>
            </a:pPr>
            <a:r>
              <a:rPr lang="en-US" sz="2600" dirty="0" err="1">
                <a:solidFill>
                  <a:srgbClr val="1A2857"/>
                </a:solidFill>
              </a:rPr>
              <a:t>Các</a:t>
            </a:r>
            <a:r>
              <a:rPr lang="en-US" sz="2600" dirty="0">
                <a:solidFill>
                  <a:srgbClr val="1A2857"/>
                </a:solidFill>
              </a:rPr>
              <a:t> </a:t>
            </a:r>
            <a:r>
              <a:rPr lang="en-US" sz="2600" dirty="0" err="1">
                <a:solidFill>
                  <a:srgbClr val="1A2857"/>
                </a:solidFill>
              </a:rPr>
              <a:t>mẫu</a:t>
            </a:r>
            <a:r>
              <a:rPr lang="en-US" sz="2600" dirty="0">
                <a:solidFill>
                  <a:srgbClr val="1A2857"/>
                </a:solidFill>
              </a:rPr>
              <a:t> </a:t>
            </a:r>
            <a:r>
              <a:rPr lang="en-US" sz="2600" dirty="0" err="1">
                <a:solidFill>
                  <a:srgbClr val="1A2857"/>
                </a:solidFill>
              </a:rPr>
              <a:t>sàng</a:t>
            </a:r>
            <a:r>
              <a:rPr lang="en-US" sz="2600" dirty="0">
                <a:solidFill>
                  <a:srgbClr val="1A2857"/>
                </a:solidFill>
              </a:rPr>
              <a:t> </a:t>
            </a:r>
            <a:r>
              <a:rPr lang="en-US" sz="2600" dirty="0" err="1">
                <a:solidFill>
                  <a:srgbClr val="1A2857"/>
                </a:solidFill>
              </a:rPr>
              <a:t>lọc</a:t>
            </a:r>
            <a:endParaRPr lang="en-US" sz="2600" dirty="0">
              <a:solidFill>
                <a:srgbClr val="1A2857"/>
              </a:solidFill>
            </a:endParaRPr>
          </a:p>
          <a:p>
            <a:pPr marL="914389" lvl="3" indent="-457200">
              <a:buFont typeface="Wingdings" panose="05000000000000000000" pitchFamily="2" charset="2"/>
              <a:buChar char="Ø"/>
            </a:pPr>
            <a:r>
              <a:rPr lang="en-US" sz="2600" dirty="0" err="1">
                <a:solidFill>
                  <a:srgbClr val="1A2857"/>
                </a:solidFill>
              </a:rPr>
              <a:t>Hình</a:t>
            </a:r>
            <a:r>
              <a:rPr lang="en-US" sz="2600" dirty="0">
                <a:solidFill>
                  <a:srgbClr val="1A2857"/>
                </a:solidFill>
              </a:rPr>
              <a:t> </a:t>
            </a:r>
            <a:r>
              <a:rPr lang="en-US" sz="2600" dirty="0" err="1">
                <a:solidFill>
                  <a:srgbClr val="1A2857"/>
                </a:solidFill>
              </a:rPr>
              <a:t>trụ</a:t>
            </a:r>
            <a:r>
              <a:rPr lang="en-US" sz="2600" dirty="0">
                <a:solidFill>
                  <a:srgbClr val="1A2857"/>
                </a:solidFill>
              </a:rPr>
              <a:t> </a:t>
            </a:r>
            <a:r>
              <a:rPr lang="en-US" sz="2600" dirty="0" err="1">
                <a:solidFill>
                  <a:srgbClr val="1A2857"/>
                </a:solidFill>
              </a:rPr>
              <a:t>các</a:t>
            </a:r>
            <a:r>
              <a:rPr lang="en-US" sz="2600" dirty="0">
                <a:solidFill>
                  <a:srgbClr val="1A2857"/>
                </a:solidFill>
              </a:rPr>
              <a:t> </a:t>
            </a:r>
            <a:r>
              <a:rPr lang="en-US" sz="2600" dirty="0" err="1">
                <a:solidFill>
                  <a:srgbClr val="1A2857"/>
                </a:solidFill>
              </a:rPr>
              <a:t>bộ</a:t>
            </a:r>
            <a:r>
              <a:rPr lang="en-US" sz="2600" dirty="0">
                <a:solidFill>
                  <a:srgbClr val="1A2857"/>
                </a:solidFill>
              </a:rPr>
              <a:t> </a:t>
            </a:r>
            <a:r>
              <a:rPr lang="en-US" sz="2600" dirty="0" err="1">
                <a:solidFill>
                  <a:srgbClr val="1A2857"/>
                </a:solidFill>
              </a:rPr>
              <a:t>phận</a:t>
            </a:r>
            <a:r>
              <a:rPr lang="en-US" sz="2600" dirty="0">
                <a:solidFill>
                  <a:srgbClr val="1A2857"/>
                </a:solidFill>
              </a:rPr>
              <a:t> </a:t>
            </a:r>
            <a:r>
              <a:rPr lang="en-US" sz="2600" dirty="0" err="1">
                <a:solidFill>
                  <a:srgbClr val="1A2857"/>
                </a:solidFill>
              </a:rPr>
              <a:t>nhỏ</a:t>
            </a:r>
            <a:endParaRPr lang="en-US" sz="2600" dirty="0">
              <a:solidFill>
                <a:srgbClr val="1A2857"/>
              </a:solidFill>
            </a:endParaRPr>
          </a:p>
          <a:p>
            <a:pPr marL="914389" lvl="3" indent="-457200">
              <a:buFont typeface="Wingdings" panose="05000000000000000000" pitchFamily="2" charset="2"/>
              <a:buChar char="Ø"/>
            </a:pPr>
            <a:r>
              <a:rPr lang="en-US" sz="2600" dirty="0" err="1">
                <a:solidFill>
                  <a:srgbClr val="1A2857"/>
                </a:solidFill>
              </a:rPr>
              <a:t>Mẫu</a:t>
            </a:r>
            <a:r>
              <a:rPr lang="en-US" sz="2600" dirty="0">
                <a:solidFill>
                  <a:srgbClr val="1A2857"/>
                </a:solidFill>
              </a:rPr>
              <a:t> </a:t>
            </a:r>
            <a:r>
              <a:rPr lang="en-US" sz="2600" dirty="0" err="1">
                <a:solidFill>
                  <a:srgbClr val="1A2857"/>
                </a:solidFill>
              </a:rPr>
              <a:t>xúc</a:t>
            </a:r>
            <a:r>
              <a:rPr lang="en-US" sz="2600" dirty="0">
                <a:solidFill>
                  <a:srgbClr val="1A2857"/>
                </a:solidFill>
              </a:rPr>
              <a:t> </a:t>
            </a:r>
            <a:r>
              <a:rPr lang="en-US" sz="2600" dirty="0" err="1">
                <a:solidFill>
                  <a:srgbClr val="1A2857"/>
                </a:solidFill>
              </a:rPr>
              <a:t>xắc</a:t>
            </a:r>
            <a:endParaRPr lang="en-US" sz="2600" dirty="0">
              <a:solidFill>
                <a:srgbClr val="1A2857"/>
              </a:solidFill>
            </a:endParaRPr>
          </a:p>
          <a:p>
            <a:pPr marL="914389" lvl="3" indent="-457200">
              <a:buFont typeface="Wingdings" panose="05000000000000000000" pitchFamily="2" charset="2"/>
              <a:buChar char="Ø"/>
            </a:pPr>
            <a:r>
              <a:rPr lang="en-US" sz="2600" dirty="0" err="1">
                <a:solidFill>
                  <a:srgbClr val="1A2857"/>
                </a:solidFill>
              </a:rPr>
              <a:t>Mẫu</a:t>
            </a:r>
            <a:r>
              <a:rPr lang="en-US" sz="2600" dirty="0">
                <a:solidFill>
                  <a:srgbClr val="1A2857"/>
                </a:solidFill>
              </a:rPr>
              <a:t> </a:t>
            </a:r>
            <a:r>
              <a:rPr lang="en-US" sz="2600" dirty="0" err="1">
                <a:solidFill>
                  <a:srgbClr val="1A2857"/>
                </a:solidFill>
              </a:rPr>
              <a:t>núm</a:t>
            </a:r>
            <a:r>
              <a:rPr lang="en-US" sz="2600" dirty="0">
                <a:solidFill>
                  <a:srgbClr val="1A2857"/>
                </a:solidFill>
              </a:rPr>
              <a:t> </a:t>
            </a:r>
            <a:r>
              <a:rPr lang="en-US" sz="2600" dirty="0" err="1">
                <a:solidFill>
                  <a:srgbClr val="1A2857"/>
                </a:solidFill>
              </a:rPr>
              <a:t>vú</a:t>
            </a:r>
            <a:r>
              <a:rPr lang="en-US" sz="2600" dirty="0">
                <a:solidFill>
                  <a:srgbClr val="1A2857"/>
                </a:solidFill>
              </a:rPr>
              <a:t> </a:t>
            </a:r>
            <a:r>
              <a:rPr lang="en-US" sz="2600" dirty="0" err="1">
                <a:solidFill>
                  <a:srgbClr val="1A2857"/>
                </a:solidFill>
              </a:rPr>
              <a:t>giả</a:t>
            </a:r>
            <a:endParaRPr lang="en-US" sz="2600" dirty="0">
              <a:solidFill>
                <a:srgbClr val="1A2857"/>
              </a:solidFill>
            </a:endParaRPr>
          </a:p>
          <a:p>
            <a:pPr marL="914389" lvl="3" indent="-457200">
              <a:buFont typeface="Wingdings" panose="05000000000000000000" pitchFamily="2" charset="2"/>
              <a:buChar char="Ø"/>
            </a:pPr>
            <a:r>
              <a:rPr lang="en-US" sz="2600" dirty="0" err="1">
                <a:solidFill>
                  <a:srgbClr val="1A2857"/>
                </a:solidFill>
              </a:rPr>
              <a:t>Mẫu</a:t>
            </a:r>
            <a:r>
              <a:rPr lang="en-US" sz="2600" dirty="0">
                <a:solidFill>
                  <a:srgbClr val="1A2857"/>
                </a:solidFill>
              </a:rPr>
              <a:t> </a:t>
            </a:r>
            <a:r>
              <a:rPr lang="en-US" sz="2600" dirty="0" err="1">
                <a:solidFill>
                  <a:srgbClr val="1A2857"/>
                </a:solidFill>
              </a:rPr>
              <a:t>bóng</a:t>
            </a:r>
            <a:r>
              <a:rPr lang="en-US" sz="2600" dirty="0">
                <a:solidFill>
                  <a:srgbClr val="1A2857"/>
                </a:solidFill>
              </a:rPr>
              <a:t> </a:t>
            </a:r>
            <a:r>
              <a:rPr lang="en-US" sz="2600" dirty="0" err="1">
                <a:solidFill>
                  <a:srgbClr val="1A2857"/>
                </a:solidFill>
              </a:rPr>
              <a:t>nhỏ</a:t>
            </a:r>
            <a:endParaRPr lang="en-US" sz="2600" dirty="0">
              <a:solidFill>
                <a:srgbClr val="1A2857"/>
              </a:solidFill>
            </a:endParaRPr>
          </a:p>
          <a:p>
            <a:pPr marL="914389" lvl="3" indent="-457200">
              <a:buFont typeface="Wingdings" panose="05000000000000000000" pitchFamily="2" charset="2"/>
              <a:buChar char="Ø"/>
            </a:pPr>
            <a:r>
              <a:rPr lang="en-US" sz="2600" dirty="0" err="1">
                <a:solidFill>
                  <a:srgbClr val="1A2857"/>
                </a:solidFill>
              </a:rPr>
              <a:t>Đồ</a:t>
            </a:r>
            <a:r>
              <a:rPr lang="en-US" sz="2600" dirty="0">
                <a:solidFill>
                  <a:srgbClr val="1A2857"/>
                </a:solidFill>
              </a:rPr>
              <a:t> </a:t>
            </a:r>
            <a:r>
              <a:rPr lang="en-US" sz="2600" dirty="0" err="1">
                <a:solidFill>
                  <a:srgbClr val="1A2857"/>
                </a:solidFill>
              </a:rPr>
              <a:t>chơi</a:t>
            </a:r>
            <a:r>
              <a:rPr lang="en-US" sz="2600" dirty="0">
                <a:solidFill>
                  <a:srgbClr val="1A2857"/>
                </a:solidFill>
              </a:rPr>
              <a:t> </a:t>
            </a:r>
            <a:r>
              <a:rPr lang="en-US" sz="2600" dirty="0" err="1">
                <a:solidFill>
                  <a:srgbClr val="1A2857"/>
                </a:solidFill>
              </a:rPr>
              <a:t>có</a:t>
            </a:r>
            <a:r>
              <a:rPr lang="en-US" sz="2600" dirty="0">
                <a:solidFill>
                  <a:srgbClr val="1A2857"/>
                </a:solidFill>
              </a:rPr>
              <a:t> </a:t>
            </a:r>
            <a:r>
              <a:rPr lang="en-US" sz="2600" dirty="0" err="1">
                <a:solidFill>
                  <a:srgbClr val="1A2857"/>
                </a:solidFill>
              </a:rPr>
              <a:t>mẫu</a:t>
            </a:r>
            <a:r>
              <a:rPr lang="en-US" sz="2600" dirty="0">
                <a:solidFill>
                  <a:srgbClr val="1A2857"/>
                </a:solidFill>
              </a:rPr>
              <a:t> </a:t>
            </a:r>
            <a:r>
              <a:rPr lang="en-US" sz="2600" dirty="0" err="1">
                <a:solidFill>
                  <a:srgbClr val="1A2857"/>
                </a:solidFill>
              </a:rPr>
              <a:t>đầu</a:t>
            </a:r>
            <a:r>
              <a:rPr lang="en-US" sz="2600" dirty="0">
                <a:solidFill>
                  <a:srgbClr val="1A2857"/>
                </a:solidFill>
              </a:rPr>
              <a:t> </a:t>
            </a:r>
            <a:r>
              <a:rPr lang="en-US" sz="2600" dirty="0" err="1">
                <a:solidFill>
                  <a:srgbClr val="1A2857"/>
                </a:solidFill>
              </a:rPr>
              <a:t>hình</a:t>
            </a:r>
            <a:r>
              <a:rPr lang="en-US" sz="2600" dirty="0">
                <a:solidFill>
                  <a:srgbClr val="1A2857"/>
                </a:solidFill>
              </a:rPr>
              <a:t> </a:t>
            </a:r>
            <a:r>
              <a:rPr lang="en-US" sz="2600" dirty="0" err="1">
                <a:solidFill>
                  <a:srgbClr val="1A2857"/>
                </a:solidFill>
              </a:rPr>
              <a:t>cầu</a:t>
            </a:r>
            <a:endParaRPr lang="en-US" sz="2600" dirty="0">
              <a:solidFill>
                <a:srgbClr val="1A2857"/>
              </a:solidFill>
            </a:endParaRPr>
          </a:p>
          <a:p>
            <a:pPr marL="914389" lvl="3" indent="-457200">
              <a:buFont typeface="Wingdings" panose="05000000000000000000" pitchFamily="2" charset="2"/>
              <a:buChar char="Ø"/>
            </a:pPr>
            <a:r>
              <a:rPr lang="en-US" sz="2600" dirty="0" err="1">
                <a:solidFill>
                  <a:srgbClr val="1A2857"/>
                </a:solidFill>
              </a:rPr>
              <a:t>Mở</a:t>
            </a:r>
            <a:r>
              <a:rPr lang="en-US" sz="2600" dirty="0">
                <a:solidFill>
                  <a:srgbClr val="1A2857"/>
                </a:solidFill>
              </a:rPr>
              <a:t> </a:t>
            </a:r>
            <a:r>
              <a:rPr lang="en-US" sz="2600" dirty="0" err="1">
                <a:solidFill>
                  <a:srgbClr val="1A2857"/>
                </a:solidFill>
              </a:rPr>
              <a:t>rộng</a:t>
            </a:r>
            <a:r>
              <a:rPr lang="en-US" sz="2600" dirty="0">
                <a:solidFill>
                  <a:srgbClr val="1A2857"/>
                </a:solidFill>
              </a:rPr>
              <a:t> </a:t>
            </a:r>
            <a:r>
              <a:rPr lang="en-US" sz="2600" dirty="0" err="1">
                <a:solidFill>
                  <a:srgbClr val="1A2857"/>
                </a:solidFill>
              </a:rPr>
              <a:t>mẫu</a:t>
            </a:r>
            <a:r>
              <a:rPr lang="en-US" sz="2600" dirty="0">
                <a:solidFill>
                  <a:srgbClr val="1A2857"/>
                </a:solidFill>
              </a:rPr>
              <a:t> </a:t>
            </a:r>
            <a:r>
              <a:rPr lang="en-US" sz="2600" dirty="0" err="1">
                <a:solidFill>
                  <a:srgbClr val="1A2857"/>
                </a:solidFill>
              </a:rPr>
              <a:t>vật</a:t>
            </a:r>
            <a:r>
              <a:rPr lang="en-US" sz="2600" dirty="0">
                <a:solidFill>
                  <a:srgbClr val="1A2857"/>
                </a:solidFill>
              </a:rPr>
              <a:t> </a:t>
            </a:r>
            <a:r>
              <a:rPr lang="en-US" sz="2600" dirty="0" err="1">
                <a:solidFill>
                  <a:srgbClr val="1A2857"/>
                </a:solidFill>
              </a:rPr>
              <a:t>liệu</a:t>
            </a:r>
            <a:endParaRPr lang="en-US" sz="2600" dirty="0">
              <a:solidFill>
                <a:srgbClr val="1A2857"/>
              </a:solidFill>
            </a:endParaRPr>
          </a:p>
        </p:txBody>
      </p:sp>
      <p:sp>
        <p:nvSpPr>
          <p:cNvPr id="3" name="Slide Number Placeholder 2">
            <a:extLst>
              <a:ext uri="{FF2B5EF4-FFF2-40B4-BE49-F238E27FC236}">
                <a16:creationId xmlns:a16="http://schemas.microsoft.com/office/drawing/2014/main" id="{E1C427D1-33B3-024D-9BE1-AE53FDE3C263}"/>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17</a:t>
            </a:fld>
            <a:endParaRPr lang="en-US" dirty="0">
              <a:latin typeface="Arial" panose="020B0604020202020204" pitchFamily="34" charset="0"/>
            </a:endParaRPr>
          </a:p>
        </p:txBody>
      </p:sp>
      <p:pic>
        <p:nvPicPr>
          <p:cNvPr id="9" name="Picture 8">
            <a:extLst>
              <a:ext uri="{FF2B5EF4-FFF2-40B4-BE49-F238E27FC236}">
                <a16:creationId xmlns:a16="http://schemas.microsoft.com/office/drawing/2014/main" id="{D4652B4C-3A60-4602-A6A9-099E64567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6591" y="1158419"/>
            <a:ext cx="2568654" cy="1926491"/>
          </a:xfrm>
          <a:prstGeom prst="rect">
            <a:avLst/>
          </a:prstGeom>
        </p:spPr>
      </p:pic>
      <p:pic>
        <p:nvPicPr>
          <p:cNvPr id="6" name="Picture 5">
            <a:extLst>
              <a:ext uri="{FF2B5EF4-FFF2-40B4-BE49-F238E27FC236}">
                <a16:creationId xmlns:a16="http://schemas.microsoft.com/office/drawing/2014/main" id="{D17B9157-4959-4A79-9DDE-E5B3942D9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75" t="38448" r="13599" b="1992"/>
          <a:stretch/>
        </p:blipFill>
        <p:spPr>
          <a:xfrm>
            <a:off x="8656591" y="3345315"/>
            <a:ext cx="2696586" cy="2831648"/>
          </a:xfrm>
          <a:prstGeom prst="rect">
            <a:avLst/>
          </a:prstGeom>
        </p:spPr>
      </p:pic>
      <p:pic>
        <p:nvPicPr>
          <p:cNvPr id="4" name="slide 17">
            <a:hlinkClick r:id="" action="ppaction://media"/>
            <a:extLst>
              <a:ext uri="{FF2B5EF4-FFF2-40B4-BE49-F238E27FC236}">
                <a16:creationId xmlns:a16="http://schemas.microsoft.com/office/drawing/2014/main" id="{2729616C-832E-1781-4D81-C92A2A7095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531057345"/>
      </p:ext>
    </p:extLst>
  </p:cSld>
  <p:clrMapOvr>
    <a:masterClrMapping/>
  </p:clrMapOvr>
  <mc:AlternateContent xmlns:mc="http://schemas.openxmlformats.org/markup-compatibility/2006" xmlns:p14="http://schemas.microsoft.com/office/powerpoint/2010/main">
    <mc:Choice Requires="p14">
      <p:transition spd="slow" p14:dur="2000" advTm="84971"/>
    </mc:Choice>
    <mc:Fallback xmlns="">
      <p:transition spd="slow" advTm="8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2" objId="4"/>
        <p14:stopEvt time="82622"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DBB5003-9109-4CD0-B304-DA1D4B1AE0BC}"/>
              </a:ext>
            </a:extLst>
          </p:cNvPr>
          <p:cNvPicPr>
            <a:picLocks noChangeAspect="1"/>
          </p:cNvPicPr>
          <p:nvPr/>
        </p:nvPicPr>
        <p:blipFill>
          <a:blip r:embed="rId4"/>
          <a:stretch>
            <a:fillRect/>
          </a:stretch>
        </p:blipFill>
        <p:spPr>
          <a:xfrm>
            <a:off x="1084354" y="1232930"/>
            <a:ext cx="3657767" cy="5117893"/>
          </a:xfrm>
          <a:prstGeom prst="rect">
            <a:avLst/>
          </a:prstGeom>
        </p:spPr>
      </p:pic>
      <p:sp>
        <p:nvSpPr>
          <p:cNvPr id="14" name="Text Placeholder 3">
            <a:extLst>
              <a:ext uri="{FF2B5EF4-FFF2-40B4-BE49-F238E27FC236}">
                <a16:creationId xmlns:a16="http://schemas.microsoft.com/office/drawing/2014/main" id="{237E88AA-54C3-4D81-A473-771F1C3EF01B}"/>
              </a:ext>
            </a:extLst>
          </p:cNvPr>
          <p:cNvSpPr txBox="1">
            <a:spLocks/>
          </p:cNvSpPr>
          <p:nvPr/>
        </p:nvSpPr>
        <p:spPr>
          <a:xfrm>
            <a:off x="5166937" y="1017498"/>
            <a:ext cx="6209899" cy="79204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err="1">
                <a:solidFill>
                  <a:srgbClr val="232323"/>
                </a:solidFill>
                <a:latin typeface="Arial" panose="020B0604020202020204" pitchFamily="34" charset="0"/>
                <a:cs typeface="Arial" panose="020B0604020202020204" pitchFamily="34" charset="0"/>
              </a:rPr>
              <a:t>Khi</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sản</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phẩm</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không</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vượt</a:t>
            </a:r>
            <a:r>
              <a:rPr lang="en-US" sz="3200" b="1" dirty="0">
                <a:solidFill>
                  <a:srgbClr val="232323"/>
                </a:solidFill>
                <a:latin typeface="Arial" panose="020B0604020202020204" pitchFamily="34" charset="0"/>
                <a:cs typeface="Arial" panose="020B0604020202020204" pitchFamily="34" charset="0"/>
              </a:rPr>
              <a:t> qua </a:t>
            </a:r>
            <a:r>
              <a:rPr lang="en-US" sz="3200" b="1" dirty="0" err="1">
                <a:solidFill>
                  <a:srgbClr val="232323"/>
                </a:solidFill>
                <a:latin typeface="Arial" panose="020B0604020202020204" pitchFamily="34" charset="0"/>
                <a:cs typeface="Arial" panose="020B0604020202020204" pitchFamily="34" charset="0"/>
              </a:rPr>
              <a:t>được</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sự</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sàng</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lọc</a:t>
            </a:r>
            <a:endParaRPr lang="en-US" sz="3200" b="1" dirty="0">
              <a:solidFill>
                <a:srgbClr val="232323"/>
              </a:solidFill>
              <a:latin typeface="Arial" panose="020B0604020202020204" pitchFamily="34" charset="0"/>
              <a:cs typeface="Arial" panose="020B0604020202020204" pitchFamily="34" charset="0"/>
            </a:endParaRPr>
          </a:p>
        </p:txBody>
      </p:sp>
      <p:sp>
        <p:nvSpPr>
          <p:cNvPr id="15" name="Text Placeholder 3">
            <a:extLst>
              <a:ext uri="{FF2B5EF4-FFF2-40B4-BE49-F238E27FC236}">
                <a16:creationId xmlns:a16="http://schemas.microsoft.com/office/drawing/2014/main" id="{51F46E36-B201-4145-AC59-9DC55860C808}"/>
              </a:ext>
            </a:extLst>
          </p:cNvPr>
          <p:cNvSpPr txBox="1">
            <a:spLocks/>
          </p:cNvSpPr>
          <p:nvPr/>
        </p:nvSpPr>
        <p:spPr>
          <a:xfrm>
            <a:off x="5371319" y="1973090"/>
            <a:ext cx="6209899" cy="4398670"/>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1A2857"/>
                </a:solidFill>
                <a:latin typeface="Arial" panose="020B0604020202020204" pitchFamily="34" charset="0"/>
                <a:cs typeface="Arial" panose="020B0604020202020204" pitchFamily="34" charset="0"/>
              </a:rPr>
              <a:t>Các</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mẫu</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được</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thu</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thập</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để</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kiểm</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nghiệm</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và</a:t>
            </a:r>
            <a:r>
              <a:rPr lang="en-US" sz="2400" dirty="0">
                <a:solidFill>
                  <a:srgbClr val="1A2857"/>
                </a:solidFill>
                <a:latin typeface="Arial" panose="020B0604020202020204" pitchFamily="34" charset="0"/>
                <a:cs typeface="Arial" panose="020B0604020202020204" pitchFamily="34" charset="0"/>
              </a:rPr>
              <a:t>/</a:t>
            </a:r>
            <a:r>
              <a:rPr lang="en-US" sz="2400" dirty="0" err="1">
                <a:solidFill>
                  <a:srgbClr val="1A2857"/>
                </a:solidFill>
                <a:latin typeface="Arial" panose="020B0604020202020204" pitchFamily="34" charset="0"/>
                <a:cs typeface="Arial" panose="020B0604020202020204" pitchFamily="34" charset="0"/>
              </a:rPr>
              <a:t>hoặc</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đánh</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giá</a:t>
            </a:r>
            <a:endParaRPr lang="en-US" sz="2400" dirty="0">
              <a:solidFill>
                <a:srgbClr val="1A2857"/>
              </a:solidFill>
              <a:latin typeface="Arial" panose="020B0604020202020204" pitchFamily="34" charset="0"/>
              <a:cs typeface="Arial" panose="020B0604020202020204" pitchFamily="34" charset="0"/>
            </a:endParaRPr>
          </a:p>
          <a:p>
            <a:r>
              <a:rPr lang="en-US" sz="2400" dirty="0" err="1">
                <a:solidFill>
                  <a:srgbClr val="1A2857"/>
                </a:solidFill>
                <a:latin typeface="Arial" panose="020B0604020202020204" pitchFamily="34" charset="0"/>
                <a:cs typeface="Arial" panose="020B0604020202020204" pitchFamily="34" charset="0"/>
              </a:rPr>
              <a:t>Lô</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hàng</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bị</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tạm</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giữ</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hoặc</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trả</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có</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điều</a:t>
            </a:r>
            <a:r>
              <a:rPr lang="en-US" sz="2400" dirty="0">
                <a:solidFill>
                  <a:srgbClr val="1A2857"/>
                </a:solidFill>
                <a:latin typeface="Arial" panose="020B0604020202020204" pitchFamily="34" charset="0"/>
                <a:cs typeface="Arial" panose="020B0604020202020204" pitchFamily="34" charset="0"/>
              </a:rPr>
              <a:t> </a:t>
            </a:r>
            <a:r>
              <a:rPr lang="en-US" sz="2400" dirty="0" err="1">
                <a:solidFill>
                  <a:srgbClr val="1A2857"/>
                </a:solidFill>
                <a:latin typeface="Arial" panose="020B0604020202020204" pitchFamily="34" charset="0"/>
                <a:cs typeface="Arial" panose="020B0604020202020204" pitchFamily="34" charset="0"/>
              </a:rPr>
              <a:t>kiện</a:t>
            </a:r>
            <a:endParaRPr lang="en-US" sz="2400" dirty="0">
              <a:solidFill>
                <a:srgbClr val="1A2857"/>
              </a:solidFill>
              <a:latin typeface="Arial" panose="020B0604020202020204" pitchFamily="34" charset="0"/>
              <a:cs typeface="Arial" panose="020B0604020202020204" pitchFamily="34" charset="0"/>
            </a:endParaRPr>
          </a:p>
          <a:p>
            <a:pPr marL="457200" lvl="1" indent="0">
              <a:buNone/>
            </a:pPr>
            <a:endParaRPr lang="en-US" dirty="0">
              <a:solidFill>
                <a:srgbClr val="1A2857"/>
              </a:solidFill>
              <a:latin typeface="Arial" panose="020B0604020202020204" pitchFamily="34" charset="0"/>
            </a:endParaRPr>
          </a:p>
        </p:txBody>
      </p:sp>
      <p:sp>
        <p:nvSpPr>
          <p:cNvPr id="3" name="Title 2">
            <a:extLst>
              <a:ext uri="{FF2B5EF4-FFF2-40B4-BE49-F238E27FC236}">
                <a16:creationId xmlns:a16="http://schemas.microsoft.com/office/drawing/2014/main" id="{F31F1E53-E8A1-4E0C-98EA-B7FE57107B28}"/>
              </a:ext>
            </a:extLst>
          </p:cNvPr>
          <p:cNvSpPr>
            <a:spLocks noGrp="1"/>
          </p:cNvSpPr>
          <p:nvPr>
            <p:ph type="title"/>
          </p:nvPr>
        </p:nvSpPr>
        <p:spPr>
          <a:xfrm>
            <a:off x="320432" y="328722"/>
            <a:ext cx="11465169" cy="808516"/>
          </a:xfrm>
        </p:spPr>
        <p:txBody>
          <a:bodyPr/>
          <a:lstStyle/>
          <a:p>
            <a:r>
              <a:rPr lang="en-US" dirty="0"/>
              <a:t>CPSC </a:t>
            </a:r>
            <a:r>
              <a:rPr lang="en-US" dirty="0" err="1"/>
              <a:t>tại</a:t>
            </a:r>
            <a:r>
              <a:rPr lang="en-US" dirty="0"/>
              <a:t> </a:t>
            </a:r>
            <a:r>
              <a:rPr lang="en-US" dirty="0" err="1"/>
              <a:t>Cảng</a:t>
            </a:r>
            <a:endParaRPr lang="en-US" dirty="0"/>
          </a:p>
        </p:txBody>
      </p:sp>
      <p:sp>
        <p:nvSpPr>
          <p:cNvPr id="2" name="Slide Number Placeholder 1">
            <a:extLst>
              <a:ext uri="{FF2B5EF4-FFF2-40B4-BE49-F238E27FC236}">
                <a16:creationId xmlns:a16="http://schemas.microsoft.com/office/drawing/2014/main" id="{D1DC7398-82FA-0242-AD44-B88798472E3C}"/>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18</a:t>
            </a:fld>
            <a:endParaRPr lang="en-US" dirty="0">
              <a:latin typeface="Arial" panose="020B0604020202020204" pitchFamily="34" charset="0"/>
            </a:endParaRPr>
          </a:p>
        </p:txBody>
      </p:sp>
      <p:pic>
        <p:nvPicPr>
          <p:cNvPr id="4" name="slide 18">
            <a:hlinkClick r:id="" action="ppaction://media"/>
            <a:extLst>
              <a:ext uri="{FF2B5EF4-FFF2-40B4-BE49-F238E27FC236}">
                <a16:creationId xmlns:a16="http://schemas.microsoft.com/office/drawing/2014/main" id="{9EB2FCBE-A8D6-9935-1524-D1A6A6492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125138191"/>
      </p:ext>
    </p:extLst>
  </p:cSld>
  <p:clrMapOvr>
    <a:masterClrMapping/>
  </p:clrMapOvr>
  <mc:AlternateContent xmlns:mc="http://schemas.openxmlformats.org/markup-compatibility/2006" xmlns:p14="http://schemas.microsoft.com/office/powerpoint/2010/main">
    <mc:Choice Requires="p14">
      <p:transition spd="slow" p14:dur="2000" advTm="92308"/>
    </mc:Choice>
    <mc:Fallback xmlns="">
      <p:transition spd="slow" advTm="9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0" objId="4"/>
        <p14:stopEvt time="89736"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19988F36-734F-4418-8397-91F579C287A5}"/>
              </a:ext>
            </a:extLst>
          </p:cNvPr>
          <p:cNvSpPr/>
          <p:nvPr/>
        </p:nvSpPr>
        <p:spPr>
          <a:xfrm>
            <a:off x="838201" y="1465332"/>
            <a:ext cx="4962939" cy="4457003"/>
          </a:xfrm>
          <a:prstGeom prst="roundRect">
            <a:avLst/>
          </a:prstGeom>
          <a:solidFill>
            <a:srgbClr val="1A28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err="1">
                <a:solidFill>
                  <a:schemeClr val="bg2"/>
                </a:solidFill>
                <a:latin typeface="Arial" panose="020B0604020202020204" pitchFamily="34" charset="0"/>
                <a:cs typeface="Arial" panose="020B0604020202020204" pitchFamily="34" charset="0"/>
              </a:rPr>
              <a:t>Tạm</a:t>
            </a:r>
            <a:r>
              <a:rPr lang="en-US" sz="3600" u="sng" dirty="0">
                <a:solidFill>
                  <a:schemeClr val="bg2"/>
                </a:solidFill>
                <a:latin typeface="Arial" panose="020B0604020202020204" pitchFamily="34" charset="0"/>
                <a:cs typeface="Arial" panose="020B0604020202020204" pitchFamily="34" charset="0"/>
              </a:rPr>
              <a:t> </a:t>
            </a:r>
            <a:r>
              <a:rPr lang="en-US" sz="3600" u="sng" dirty="0" err="1">
                <a:solidFill>
                  <a:schemeClr val="bg2"/>
                </a:solidFill>
                <a:latin typeface="Arial" panose="020B0604020202020204" pitchFamily="34" charset="0"/>
                <a:cs typeface="Arial" panose="020B0604020202020204" pitchFamily="34" charset="0"/>
              </a:rPr>
              <a:t>giữ</a:t>
            </a:r>
            <a:endParaRPr lang="en-US" sz="3600" dirty="0">
              <a:solidFill>
                <a:schemeClr val="bg2"/>
              </a:solidFill>
              <a:latin typeface="Arial" panose="020B0604020202020204" pitchFamily="34" charset="0"/>
              <a:cs typeface="Arial" panose="020B0604020202020204" pitchFamily="34" charset="0"/>
            </a:endParaRPr>
          </a:p>
          <a:p>
            <a:pPr algn="ctr"/>
            <a:endParaRPr lang="en-US" sz="1000" u="sng" dirty="0">
              <a:solidFill>
                <a:schemeClr val="bg2"/>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err="1">
                <a:solidFill>
                  <a:schemeClr val="bg2"/>
                </a:solidFill>
                <a:latin typeface="Arial" panose="020B0604020202020204" pitchFamily="34" charset="0"/>
                <a:cs typeface="Arial" panose="020B0604020202020204" pitchFamily="34" charset="0"/>
              </a:rPr>
              <a:t>Sản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phẩm</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phải</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được</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lưu</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giữ</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tại</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cơ</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sở</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ngoại</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quan</a:t>
            </a:r>
            <a:r>
              <a:rPr lang="en-US" sz="2800" dirty="0">
                <a:solidFill>
                  <a:schemeClr val="bg2"/>
                </a:solidFill>
                <a:latin typeface="Arial" panose="020B0604020202020204" pitchFamily="34" charset="0"/>
                <a:cs typeface="Arial" panose="020B0604020202020204" pitchFamily="34" charset="0"/>
              </a:rPr>
              <a:t> CBP </a:t>
            </a:r>
            <a:r>
              <a:rPr lang="en-US" sz="2800" dirty="0" err="1">
                <a:solidFill>
                  <a:schemeClr val="bg2"/>
                </a:solidFill>
                <a:latin typeface="Arial" panose="020B0604020202020204" pitchFamily="34" charset="0"/>
                <a:cs typeface="Arial" panose="020B0604020202020204" pitchFamily="34" charset="0"/>
              </a:rPr>
              <a:t>cho</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đến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khi</a:t>
            </a:r>
            <a:r>
              <a:rPr lang="en-US" sz="2800" dirty="0">
                <a:solidFill>
                  <a:schemeClr val="bg2"/>
                </a:solidFill>
                <a:latin typeface="Arial" panose="020B0604020202020204" pitchFamily="34" charset="0"/>
                <a:cs typeface="Arial" panose="020B0604020202020204" pitchFamily="34" charset="0"/>
              </a:rPr>
              <a:t> CPSC </a:t>
            </a:r>
            <a:r>
              <a:rPr lang="en-US" sz="2800" dirty="0" err="1">
                <a:solidFill>
                  <a:schemeClr val="bg2"/>
                </a:solidFill>
                <a:latin typeface="Arial" panose="020B0604020202020204" pitchFamily="34" charset="0"/>
                <a:cs typeface="Arial" panose="020B0604020202020204" pitchFamily="34" charset="0"/>
              </a:rPr>
              <a:t>hoàn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thành</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kiểm</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nghiệm</a:t>
            </a:r>
            <a:r>
              <a:rPr lang="en-US" sz="2800" dirty="0">
                <a:solidFill>
                  <a:schemeClr val="bg2"/>
                </a:solidFill>
                <a:latin typeface="Arial" panose="020B0604020202020204" pitchFamily="34" charset="0"/>
                <a:cs typeface="Arial" panose="020B0604020202020204" pitchFamily="34" charset="0"/>
              </a:rPr>
              <a:t>/</a:t>
            </a:r>
            <a:r>
              <a:rPr lang="en-US" sz="2800" dirty="0" err="1">
                <a:solidFill>
                  <a:schemeClr val="bg2"/>
                </a:solidFill>
                <a:latin typeface="Arial" panose="020B0604020202020204" pitchFamily="34" charset="0"/>
                <a:cs typeface="Arial" panose="020B0604020202020204" pitchFamily="34" charset="0"/>
              </a:rPr>
              <a:t>đánh</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giá</a:t>
            </a:r>
            <a:endParaRPr lang="en-US" sz="2800" dirty="0">
              <a:solidFill>
                <a:schemeClr val="bg2"/>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err="1">
                <a:solidFill>
                  <a:schemeClr val="bg2"/>
                </a:solidFill>
                <a:latin typeface="Arial" panose="020B0604020202020204" pitchFamily="34" charset="0"/>
                <a:cs typeface="Arial" panose="020B0604020202020204" pitchFamily="34" charset="0"/>
              </a:rPr>
              <a:t>Thẩm</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quyền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tạm</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giữ</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của</a:t>
            </a:r>
            <a:r>
              <a:rPr lang="en-US" sz="2800" dirty="0">
                <a:solidFill>
                  <a:schemeClr val="bg2"/>
                </a:solidFill>
                <a:latin typeface="Arial" panose="020B0604020202020204" pitchFamily="34" charset="0"/>
                <a:cs typeface="Arial" panose="020B0604020202020204" pitchFamily="34" charset="0"/>
              </a:rPr>
              <a:t> CPSC: 60 </a:t>
            </a:r>
            <a:r>
              <a:rPr lang="en-US" sz="2800" dirty="0" err="1">
                <a:solidFill>
                  <a:schemeClr val="bg2"/>
                </a:solidFill>
                <a:latin typeface="Arial" panose="020B0604020202020204" pitchFamily="34" charset="0"/>
                <a:cs typeface="Arial" panose="020B0604020202020204" pitchFamily="34" charset="0"/>
              </a:rPr>
              <a:t>ngày</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tạm</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giữ</a:t>
            </a:r>
            <a:endParaRPr lang="en-US" sz="2800" dirty="0">
              <a:solidFill>
                <a:schemeClr val="bg2"/>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solidFill>
                <a:schemeClr val="bg2"/>
              </a:solidFill>
              <a:latin typeface="Arial" panose="020B0604020202020204" pitchFamily="34" charset="0"/>
            </a:endParaRPr>
          </a:p>
        </p:txBody>
      </p:sp>
      <p:sp>
        <p:nvSpPr>
          <p:cNvPr id="7" name="Rectangle: Rounded Corners 8">
            <a:extLst>
              <a:ext uri="{FF2B5EF4-FFF2-40B4-BE49-F238E27FC236}">
                <a16:creationId xmlns:a16="http://schemas.microsoft.com/office/drawing/2014/main" id="{5E30C73D-AEE7-4A2F-934E-9CED3DC684EC}"/>
              </a:ext>
            </a:extLst>
          </p:cNvPr>
          <p:cNvSpPr/>
          <p:nvPr/>
        </p:nvSpPr>
        <p:spPr>
          <a:xfrm>
            <a:off x="6529085" y="1465332"/>
            <a:ext cx="4962939" cy="4457004"/>
          </a:xfrm>
          <a:prstGeom prst="roundRect">
            <a:avLst/>
          </a:prstGeom>
          <a:solidFill>
            <a:srgbClr val="1A28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err="1">
                <a:solidFill>
                  <a:schemeClr val="bg2"/>
                </a:solidFill>
                <a:latin typeface="Arial" panose="020B0604020202020204" pitchFamily="34" charset="0"/>
                <a:cs typeface="Arial" panose="020B0604020202020204" pitchFamily="34" charset="0"/>
              </a:rPr>
              <a:t>Trả</a:t>
            </a:r>
            <a:r>
              <a:rPr lang="en-US" sz="3600" u="sng" dirty="0">
                <a:solidFill>
                  <a:schemeClr val="bg2"/>
                </a:solidFill>
                <a:latin typeface="Arial" panose="020B0604020202020204" pitchFamily="34" charset="0"/>
                <a:cs typeface="Arial" panose="020B0604020202020204" pitchFamily="34" charset="0"/>
              </a:rPr>
              <a:t> </a:t>
            </a:r>
            <a:r>
              <a:rPr lang="en-US" sz="3600" u="sng" dirty="0" err="1">
                <a:solidFill>
                  <a:schemeClr val="bg2"/>
                </a:solidFill>
                <a:latin typeface="Arial" panose="020B0604020202020204" pitchFamily="34" charset="0"/>
                <a:cs typeface="Arial" panose="020B0604020202020204" pitchFamily="34" charset="0"/>
              </a:rPr>
              <a:t>có</a:t>
            </a:r>
            <a:r>
              <a:rPr lang="en-US" sz="3600" u="sng" dirty="0">
                <a:solidFill>
                  <a:schemeClr val="bg2"/>
                </a:solidFill>
                <a:latin typeface="Arial" panose="020B0604020202020204" pitchFamily="34" charset="0"/>
                <a:cs typeface="Arial" panose="020B0604020202020204" pitchFamily="34" charset="0"/>
              </a:rPr>
              <a:t> </a:t>
            </a:r>
            <a:r>
              <a:rPr lang="en-US" sz="3600" u="sng" dirty="0" err="1">
                <a:solidFill>
                  <a:schemeClr val="bg2"/>
                </a:solidFill>
                <a:latin typeface="Arial" panose="020B0604020202020204" pitchFamily="34" charset="0"/>
                <a:cs typeface="Arial" panose="020B0604020202020204" pitchFamily="34" charset="0"/>
              </a:rPr>
              <a:t>điều</a:t>
            </a:r>
            <a:r>
              <a:rPr lang="en-US" sz="3600" u="sng" dirty="0">
                <a:solidFill>
                  <a:schemeClr val="bg2"/>
                </a:solidFill>
                <a:latin typeface="Arial" panose="020B0604020202020204" pitchFamily="34" charset="0"/>
                <a:cs typeface="Arial" panose="020B0604020202020204" pitchFamily="34" charset="0"/>
              </a:rPr>
              <a:t> </a:t>
            </a:r>
            <a:r>
              <a:rPr lang="en-US" sz="3600" u="sng" dirty="0" err="1">
                <a:solidFill>
                  <a:schemeClr val="bg2"/>
                </a:solidFill>
                <a:latin typeface="Arial" panose="020B0604020202020204" pitchFamily="34" charset="0"/>
                <a:cs typeface="Arial" panose="020B0604020202020204" pitchFamily="34" charset="0"/>
              </a:rPr>
              <a:t>kiện</a:t>
            </a:r>
            <a:endParaRPr lang="en-US" sz="3600" dirty="0">
              <a:solidFill>
                <a:schemeClr val="bg2"/>
              </a:solidFill>
              <a:latin typeface="Arial" panose="020B0604020202020204" pitchFamily="34" charset="0"/>
              <a:cs typeface="Arial" panose="020B0604020202020204" pitchFamily="34" charset="0"/>
            </a:endParaRPr>
          </a:p>
          <a:p>
            <a:pPr algn="ctr"/>
            <a:endParaRPr lang="en-US" sz="1000" u="sng" dirty="0">
              <a:solidFill>
                <a:schemeClr val="bg2"/>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err="1">
                <a:solidFill>
                  <a:schemeClr val="bg2"/>
                </a:solidFill>
                <a:latin typeface="Arial" panose="020B0604020202020204" pitchFamily="34" charset="0"/>
                <a:cs typeface="Arial" panose="020B0604020202020204" pitchFamily="34" charset="0"/>
              </a:rPr>
              <a:t>Sản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phẩm</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được</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trả</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có</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điều</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kiện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chờ</a:t>
            </a:r>
            <a:r>
              <a:rPr lang="en-US" sz="2800" dirty="0">
                <a:solidFill>
                  <a:schemeClr val="bg2"/>
                </a:solidFill>
                <a:latin typeface="Arial" panose="020B0604020202020204" pitchFamily="34" charset="0"/>
                <a:cs typeface="Arial" panose="020B0604020202020204" pitchFamily="34" charset="0"/>
              </a:rPr>
              <a:t> CPSC </a:t>
            </a:r>
            <a:r>
              <a:rPr lang="en-US" sz="2800" dirty="0" err="1">
                <a:solidFill>
                  <a:schemeClr val="bg2"/>
                </a:solidFill>
                <a:latin typeface="Arial" panose="020B0604020202020204" pitchFamily="34" charset="0"/>
                <a:cs typeface="Arial" panose="020B0604020202020204" pitchFamily="34" charset="0"/>
              </a:rPr>
              <a:t>hoàn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thành</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kiểm</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nghiệm</a:t>
            </a:r>
            <a:r>
              <a:rPr lang="en-US" sz="2800" dirty="0">
                <a:solidFill>
                  <a:schemeClr val="bg2"/>
                </a:solidFill>
                <a:latin typeface="Arial" panose="020B0604020202020204" pitchFamily="34" charset="0"/>
                <a:cs typeface="Arial" panose="020B0604020202020204" pitchFamily="34" charset="0"/>
              </a:rPr>
              <a:t>/</a:t>
            </a:r>
            <a:r>
              <a:rPr lang="en-US" sz="2800" dirty="0" err="1">
                <a:solidFill>
                  <a:schemeClr val="bg2"/>
                </a:solidFill>
                <a:latin typeface="Arial" panose="020B0604020202020204" pitchFamily="34" charset="0"/>
                <a:cs typeface="Arial" panose="020B0604020202020204" pitchFamily="34" charset="0"/>
              </a:rPr>
              <a:t>đánh</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giá</a:t>
            </a:r>
            <a:r>
              <a:rPr lang="en-US" sz="2800" dirty="0">
                <a:solidFill>
                  <a:schemeClr val="bg2"/>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800" dirty="0" err="1">
                <a:solidFill>
                  <a:schemeClr val="bg2"/>
                </a:solidFill>
                <a:latin typeface="Arial" panose="020B0604020202020204" pitchFamily="34" charset="0"/>
                <a:cs typeface="Arial" panose="020B0604020202020204" pitchFamily="34" charset="0"/>
              </a:rPr>
              <a:t>Thẩm</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quyền</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trả</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có</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điều</a:t>
            </a:r>
            <a:r>
              <a:rPr lang="en-US" sz="2800" dirty="0">
                <a:solidFill>
                  <a:schemeClr val="bg2"/>
                </a:solidFill>
                <a:latin typeface="Arial" panose="020B0604020202020204" pitchFamily="34" charset="0"/>
                <a:cs typeface="Arial" panose="020B0604020202020204" pitchFamily="34" charset="0"/>
              </a:rPr>
              <a:t> </a:t>
            </a:r>
            <a:r>
              <a:rPr lang="en-US" sz="2800" dirty="0" err="1">
                <a:solidFill>
                  <a:schemeClr val="bg2"/>
                </a:solidFill>
                <a:latin typeface="Arial" panose="020B0604020202020204" pitchFamily="34" charset="0"/>
                <a:cs typeface="Arial" panose="020B0604020202020204" pitchFamily="34" charset="0"/>
              </a:rPr>
              <a:t>kiện</a:t>
            </a:r>
            <a:r>
              <a:rPr lang="en-US" sz="2800" dirty="0">
                <a:solidFill>
                  <a:schemeClr val="bg2"/>
                </a:solidFill>
                <a:latin typeface="Arial" panose="020B0604020202020204" pitchFamily="34" charset="0"/>
                <a:cs typeface="Arial" panose="020B0604020202020204" pitchFamily="34" charset="0"/>
              </a:rPr>
              <a:t> 60 </a:t>
            </a:r>
            <a:r>
              <a:rPr lang="en-US" sz="2800" dirty="0" err="1">
                <a:solidFill>
                  <a:schemeClr val="bg2"/>
                </a:solidFill>
                <a:latin typeface="Arial" panose="020B0604020202020204" pitchFamily="34" charset="0"/>
                <a:cs typeface="Arial" panose="020B0604020202020204" pitchFamily="34" charset="0"/>
              </a:rPr>
              <a:t>ngày</a:t>
            </a:r>
            <a:endParaRPr lang="en-US" sz="2800" dirty="0">
              <a:solidFill>
                <a:schemeClr val="bg2"/>
              </a:solidFill>
              <a:latin typeface="Arial" panose="020B0604020202020204" pitchFamily="34" charset="0"/>
              <a:cs typeface="Arial" panose="020B0604020202020204" pitchFamily="34" charset="0"/>
            </a:endParaRPr>
          </a:p>
          <a:p>
            <a:endParaRPr lang="en-US" sz="2800" dirty="0">
              <a:solidFill>
                <a:schemeClr val="bg2"/>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D889FAA-7D9A-40C0-A4DC-F0F43A0DABBA}"/>
              </a:ext>
            </a:extLst>
          </p:cNvPr>
          <p:cNvSpPr>
            <a:spLocks noGrp="1"/>
          </p:cNvSpPr>
          <p:nvPr>
            <p:ph type="title"/>
          </p:nvPr>
        </p:nvSpPr>
        <p:spPr>
          <a:xfrm>
            <a:off x="406399" y="365126"/>
            <a:ext cx="11465169" cy="1061019"/>
          </a:xfrm>
        </p:spPr>
        <p:txBody>
          <a:bodyPr>
            <a:normAutofit fontScale="90000"/>
          </a:bodyPr>
          <a:lstStyle/>
          <a:p>
            <a:r>
              <a:rPr lang="en-US" sz="4000" dirty="0" err="1"/>
              <a:t>Khi</a:t>
            </a:r>
            <a:r>
              <a:rPr lang="en-US" sz="4000" dirty="0"/>
              <a:t> </a:t>
            </a:r>
            <a:r>
              <a:rPr lang="en-US" sz="4000" dirty="0" err="1"/>
              <a:t>các</a:t>
            </a:r>
            <a:r>
              <a:rPr lang="en-US" sz="4000" dirty="0"/>
              <a:t> </a:t>
            </a:r>
            <a:r>
              <a:rPr lang="en-US" sz="4000" dirty="0" err="1"/>
              <a:t>sản</a:t>
            </a:r>
            <a:r>
              <a:rPr lang="en-US" sz="4000" dirty="0"/>
              <a:t> </a:t>
            </a:r>
            <a:r>
              <a:rPr lang="en-US" sz="4000" dirty="0" err="1"/>
              <a:t>phẩm</a:t>
            </a:r>
            <a:r>
              <a:rPr lang="en-US" sz="4000" dirty="0"/>
              <a:t> </a:t>
            </a:r>
            <a:r>
              <a:rPr lang="en-US" sz="4000" dirty="0" err="1"/>
              <a:t>không</a:t>
            </a:r>
            <a:r>
              <a:rPr lang="en-US" sz="4000" dirty="0"/>
              <a:t> </a:t>
            </a:r>
            <a:r>
              <a:rPr lang="en-US" sz="4000" dirty="0" err="1"/>
              <a:t>vượt</a:t>
            </a:r>
            <a:r>
              <a:rPr lang="en-US" sz="4000" dirty="0"/>
              <a:t> qua </a:t>
            </a:r>
            <a:r>
              <a:rPr lang="en-US" sz="4000" dirty="0" err="1"/>
              <a:t>được</a:t>
            </a:r>
            <a:r>
              <a:rPr lang="en-US" sz="4000" dirty="0"/>
              <a:t> </a:t>
            </a:r>
            <a:r>
              <a:rPr lang="en-US" sz="4000" dirty="0" err="1"/>
              <a:t>cuộc</a:t>
            </a:r>
            <a:r>
              <a:rPr lang="en-US" sz="4000" dirty="0"/>
              <a:t> </a:t>
            </a:r>
            <a:r>
              <a:rPr lang="en-US" sz="4000" dirty="0" err="1"/>
              <a:t>sàng</a:t>
            </a:r>
            <a:r>
              <a:rPr lang="en-US" sz="4000" dirty="0"/>
              <a:t> </a:t>
            </a:r>
            <a:r>
              <a:rPr lang="en-US" sz="4000" dirty="0" err="1"/>
              <a:t>lọc</a:t>
            </a:r>
            <a:endParaRPr lang="en-US" sz="4000" dirty="0"/>
          </a:p>
        </p:txBody>
      </p:sp>
      <p:sp>
        <p:nvSpPr>
          <p:cNvPr id="2" name="Slide Number Placeholder 1">
            <a:extLst>
              <a:ext uri="{FF2B5EF4-FFF2-40B4-BE49-F238E27FC236}">
                <a16:creationId xmlns:a16="http://schemas.microsoft.com/office/drawing/2014/main" id="{CE3E9477-2BB6-274E-9996-D9ED02743547}"/>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19</a:t>
            </a:fld>
            <a:endParaRPr lang="en-US" dirty="0">
              <a:latin typeface="Arial" panose="020B0604020202020204" pitchFamily="34" charset="0"/>
            </a:endParaRPr>
          </a:p>
        </p:txBody>
      </p:sp>
      <p:pic>
        <p:nvPicPr>
          <p:cNvPr id="4" name="slide 19">
            <a:hlinkClick r:id="" action="ppaction://media"/>
            <a:extLst>
              <a:ext uri="{FF2B5EF4-FFF2-40B4-BE49-F238E27FC236}">
                <a16:creationId xmlns:a16="http://schemas.microsoft.com/office/drawing/2014/main" id="{B3038D16-75F9-2266-367B-6683BD8AF2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155377049"/>
      </p:ext>
    </p:extLst>
  </p:cSld>
  <p:clrMapOvr>
    <a:masterClrMapping/>
  </p:clrMapOvr>
  <mc:AlternateContent xmlns:mc="http://schemas.openxmlformats.org/markup-compatibility/2006" xmlns:p14="http://schemas.microsoft.com/office/powerpoint/2010/main">
    <mc:Choice Requires="p14">
      <p:transition spd="slow" p14:dur="2000" advTm="106172"/>
    </mc:Choice>
    <mc:Fallback xmlns="">
      <p:transition spd="slow" advTm="106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 objId="4"/>
        <p14:stopEvt time="103597"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4666" y="368490"/>
            <a:ext cx="11181862" cy="1321639"/>
          </a:xfrm>
        </p:spPr>
        <p:txBody>
          <a:bodyPr>
            <a:normAutofit fontScale="90000"/>
          </a:bodyPr>
          <a:lstStyle/>
          <a:p>
            <a:pPr algn="l"/>
            <a:r>
              <a:rPr lang="vi-VN" dirty="0"/>
              <a:t>Video: Chào mừng </a:t>
            </a:r>
            <a:r>
              <a:rPr lang="en-US" dirty="0" err="1"/>
              <a:t>quý</a:t>
            </a:r>
            <a:r>
              <a:rPr lang="en-US" dirty="0"/>
              <a:t> </a:t>
            </a:r>
            <a:r>
              <a:rPr lang="en-US" dirty="0" err="1"/>
              <a:t>vị</a:t>
            </a:r>
            <a:r>
              <a:rPr lang="vi-VN" dirty="0"/>
              <a:t> đến </a:t>
            </a:r>
            <a:r>
              <a:rPr lang="vi-VN"/>
              <a:t>với </a:t>
            </a:r>
            <a:r>
              <a:rPr lang="en-US"/>
              <a:t>loạt </a:t>
            </a:r>
            <a:r>
              <a:rPr lang="vi-VN"/>
              <a:t>Podcast </a:t>
            </a:r>
            <a:r>
              <a:rPr lang="vi-VN" dirty="0"/>
              <a:t>của CPSC Việt Nam - Chương trình Sàng lọc Nhập khẩu của CPSC</a:t>
            </a:r>
            <a:endParaRPr lang="en-US" dirty="0"/>
          </a:p>
        </p:txBody>
      </p:sp>
      <p:pic>
        <p:nvPicPr>
          <p:cNvPr id="2" name="VN_Buyer_Training_Rich Welcome Video">
            <a:hlinkClick r:id="" action="ppaction://media"/>
            <a:extLst>
              <a:ext uri="{FF2B5EF4-FFF2-40B4-BE49-F238E27FC236}">
                <a16:creationId xmlns:a16="http://schemas.microsoft.com/office/drawing/2014/main" id="{82BF342F-2D44-0034-00BC-48DB1117A35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771335" y="1487638"/>
            <a:ext cx="7279445" cy="4094688"/>
          </a:xfrm>
          <a:prstGeom prst="rect">
            <a:avLst/>
          </a:prstGeom>
        </p:spPr>
      </p:pic>
      <p:sp>
        <p:nvSpPr>
          <p:cNvPr id="3" name="TextBox 2">
            <a:extLst>
              <a:ext uri="{FF2B5EF4-FFF2-40B4-BE49-F238E27FC236}">
                <a16:creationId xmlns:a16="http://schemas.microsoft.com/office/drawing/2014/main" id="{52EEC541-55F4-B6CA-E05E-4FEA7BA86D5B}"/>
              </a:ext>
            </a:extLst>
          </p:cNvPr>
          <p:cNvSpPr txBox="1"/>
          <p:nvPr/>
        </p:nvSpPr>
        <p:spPr>
          <a:xfrm>
            <a:off x="2397954" y="5821680"/>
            <a:ext cx="8285285" cy="830997"/>
          </a:xfrm>
          <a:prstGeom prst="rect">
            <a:avLst/>
          </a:prstGeom>
          <a:noFill/>
        </p:spPr>
        <p:txBody>
          <a:bodyPr wrap="square" rtlCol="0">
            <a:spAutoFit/>
          </a:bodyPr>
          <a:lstStyle/>
          <a:p>
            <a:pPr algn="ct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Richard O'Brian,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Đốc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Phòng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Trình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Quốc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Tế</a:t>
            </a:r>
            <a:endParaRPr lang="en-US" sz="2400" b="1" dirty="0">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en-US" sz="2400" b="1" dirty="0"/>
          </a:p>
        </p:txBody>
      </p:sp>
    </p:spTree>
    <p:custDataLst>
      <p:tags r:id="rId1"/>
    </p:custDataLst>
    <p:extLst>
      <p:ext uri="{BB962C8B-B14F-4D97-AF65-F5344CB8AC3E}">
        <p14:creationId xmlns:p14="http://schemas.microsoft.com/office/powerpoint/2010/main" val="3825456423"/>
      </p:ext>
    </p:extLst>
  </p:cSld>
  <p:clrMapOvr>
    <a:masterClrMapping/>
  </p:clrMapOvr>
  <mc:AlternateContent xmlns:mc="http://schemas.openxmlformats.org/markup-compatibility/2006" xmlns:p14="http://schemas.microsoft.com/office/powerpoint/2010/main">
    <mc:Choice Requires="p14">
      <p:transition spd="slow" p14:dur="2000" advTm="138424"/>
    </mc:Choice>
    <mc:Fallback xmlns="">
      <p:transition spd="slow" advTm="1384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1794" objId="2"/>
        <p14:triggerEvt type="onClick" time="1794" objId="2"/>
        <p14:stopEvt time="136211" objId="2"/>
        <p14:playEvt time="136930" objId="2"/>
        <p14:stopEvt time="138186"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237E88AA-54C3-4D81-A473-771F1C3EF01B}"/>
              </a:ext>
            </a:extLst>
          </p:cNvPr>
          <p:cNvSpPr txBox="1">
            <a:spLocks/>
          </p:cNvSpPr>
          <p:nvPr/>
        </p:nvSpPr>
        <p:spPr>
          <a:xfrm>
            <a:off x="6096000" y="1213603"/>
            <a:ext cx="5775568" cy="915585"/>
          </a:xfrm>
          <a:prstGeom prst="rect">
            <a:avLst/>
          </a:prstGeom>
        </p:spPr>
        <p:txBody>
          <a:bodyPr vert="horz" lIns="91440" tIns="45720" rIns="91440" bIns="45720" rtlCol="0" anchor="ctr">
            <a:normAutofit fontScale="92500"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err="1">
                <a:solidFill>
                  <a:srgbClr val="232323"/>
                </a:solidFill>
                <a:latin typeface="Arial" panose="020B0604020202020204" pitchFamily="34" charset="0"/>
                <a:cs typeface="Arial" panose="020B0604020202020204" pitchFamily="34" charset="0"/>
              </a:rPr>
              <a:t>Các</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mẫu</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được</a:t>
            </a:r>
            <a:r>
              <a:rPr lang="en-US" sz="3200" b="1" dirty="0">
                <a:solidFill>
                  <a:srgbClr val="232323"/>
                </a:solidFill>
                <a:latin typeface="Arial" panose="020B0604020202020204" pitchFamily="34" charset="0"/>
                <a:cs typeface="Arial" panose="020B0604020202020204" pitchFamily="34" charset="0"/>
              </a:rPr>
              <a:t> CPSC </a:t>
            </a:r>
            <a:r>
              <a:rPr lang="en-US" sz="3200" b="1" dirty="0" err="1">
                <a:solidFill>
                  <a:srgbClr val="232323"/>
                </a:solidFill>
                <a:latin typeface="Arial" panose="020B0604020202020204" pitchFamily="34" charset="0"/>
                <a:cs typeface="Arial" panose="020B0604020202020204" pitchFamily="34" charset="0"/>
              </a:rPr>
              <a:t>thu</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thập</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sẽ</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đi</a:t>
            </a:r>
            <a:r>
              <a:rPr lang="en-US" sz="3200" b="1" dirty="0">
                <a:solidFill>
                  <a:srgbClr val="232323"/>
                </a:solidFill>
                <a:latin typeface="Arial" panose="020B0604020202020204" pitchFamily="34" charset="0"/>
                <a:cs typeface="Arial" panose="020B0604020202020204" pitchFamily="34" charset="0"/>
              </a:rPr>
              <a:t> </a:t>
            </a:r>
            <a:r>
              <a:rPr lang="en-US" sz="3200" b="1" dirty="0" err="1">
                <a:solidFill>
                  <a:srgbClr val="232323"/>
                </a:solidFill>
                <a:latin typeface="Arial" panose="020B0604020202020204" pitchFamily="34" charset="0"/>
                <a:cs typeface="Arial" panose="020B0604020202020204" pitchFamily="34" charset="0"/>
              </a:rPr>
              <a:t>đâu</a:t>
            </a:r>
            <a:r>
              <a:rPr lang="en-US" sz="3200" b="1" dirty="0">
                <a:solidFill>
                  <a:srgbClr val="232323"/>
                </a:solidFill>
                <a:latin typeface="Arial" panose="020B0604020202020204" pitchFamily="34" charset="0"/>
                <a:cs typeface="Arial" panose="020B0604020202020204" pitchFamily="34" charset="0"/>
              </a:rPr>
              <a:t>?</a:t>
            </a:r>
          </a:p>
        </p:txBody>
      </p:sp>
      <p:sp>
        <p:nvSpPr>
          <p:cNvPr id="13" name="Text Placeholder 3">
            <a:extLst>
              <a:ext uri="{FF2B5EF4-FFF2-40B4-BE49-F238E27FC236}">
                <a16:creationId xmlns:a16="http://schemas.microsoft.com/office/drawing/2014/main" id="{51F46E36-B201-4145-AC59-9DC55860C808}"/>
              </a:ext>
            </a:extLst>
          </p:cNvPr>
          <p:cNvSpPr txBox="1">
            <a:spLocks/>
          </p:cNvSpPr>
          <p:nvPr/>
        </p:nvSpPr>
        <p:spPr>
          <a:xfrm>
            <a:off x="5973884" y="2197799"/>
            <a:ext cx="6019800" cy="4050341"/>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600" dirty="0" err="1">
                <a:solidFill>
                  <a:srgbClr val="1A2857"/>
                </a:solidFill>
                <a:latin typeface="Arial" panose="020B0604020202020204" pitchFamily="34" charset="0"/>
                <a:cs typeface="Arial" panose="020B0604020202020204" pitchFamily="34" charset="0"/>
              </a:rPr>
              <a:t>Văn</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phòng</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Tuân</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thủ</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Nhân</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viên</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Tuân</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thủ</a:t>
            </a:r>
            <a:r>
              <a:rPr lang="en-US" sz="2600" dirty="0">
                <a:solidFill>
                  <a:srgbClr val="1A2857"/>
                </a:solidFill>
                <a:latin typeface="Arial" panose="020B0604020202020204" pitchFamily="34" charset="0"/>
                <a:cs typeface="Arial" panose="020B0604020202020204" pitchFamily="34" charset="0"/>
              </a:rPr>
              <a:t>)</a:t>
            </a:r>
          </a:p>
          <a:p>
            <a:pPr>
              <a:lnSpc>
                <a:spcPct val="100000"/>
              </a:lnSpc>
              <a:spcBef>
                <a:spcPts val="0"/>
              </a:spcBef>
              <a:spcAft>
                <a:spcPts val="600"/>
              </a:spcAft>
            </a:pPr>
            <a:r>
              <a:rPr lang="en-US" sz="2600" dirty="0" err="1">
                <a:solidFill>
                  <a:srgbClr val="1A2857"/>
                </a:solidFill>
                <a:latin typeface="Arial" panose="020B0604020202020204" pitchFamily="34" charset="0"/>
                <a:cs typeface="Arial" panose="020B0604020202020204" pitchFamily="34" charset="0"/>
              </a:rPr>
              <a:t>Các</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Yếu</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tố</a:t>
            </a:r>
            <a:r>
              <a:rPr lang="en-US" sz="2600" dirty="0">
                <a:solidFill>
                  <a:srgbClr val="1A2857"/>
                </a:solidFill>
                <a:latin typeface="Arial" panose="020B0604020202020204" pitchFamily="34" charset="0"/>
                <a:cs typeface="Arial" panose="020B0604020202020204" pitchFamily="34" charset="0"/>
              </a:rPr>
              <a:t> Con </a:t>
            </a:r>
            <a:r>
              <a:rPr lang="en-US" sz="2600" dirty="0" err="1">
                <a:solidFill>
                  <a:srgbClr val="1A2857"/>
                </a:solidFill>
                <a:latin typeface="Arial" panose="020B0604020202020204" pitchFamily="34" charset="0"/>
                <a:cs typeface="Arial" panose="020B0604020202020204" pitchFamily="34" charset="0"/>
              </a:rPr>
              <a:t>người</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để</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xác</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định</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tuổi</a:t>
            </a:r>
            <a:endParaRPr lang="en-US" sz="2600" dirty="0">
              <a:solidFill>
                <a:srgbClr val="1A2857"/>
              </a:solidFill>
              <a:latin typeface="Arial" panose="020B0604020202020204" pitchFamily="34" charset="0"/>
              <a:cs typeface="Arial" panose="020B0604020202020204" pitchFamily="34" charset="0"/>
            </a:endParaRPr>
          </a:p>
          <a:p>
            <a:pPr>
              <a:lnSpc>
                <a:spcPct val="100000"/>
              </a:lnSpc>
              <a:spcBef>
                <a:spcPts val="0"/>
              </a:spcBef>
              <a:spcAft>
                <a:spcPts val="600"/>
              </a:spcAft>
            </a:pPr>
            <a:r>
              <a:rPr lang="en-US" sz="2600" dirty="0" err="1">
                <a:solidFill>
                  <a:srgbClr val="1A2857"/>
                </a:solidFill>
                <a:latin typeface="Arial" panose="020B0604020202020204" pitchFamily="34" charset="0"/>
                <a:cs typeface="Arial" panose="020B0604020202020204" pitchFamily="34" charset="0"/>
              </a:rPr>
              <a:t>Phòng</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thí</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nghiệm</a:t>
            </a:r>
            <a:r>
              <a:rPr lang="en-US" sz="2600" dirty="0">
                <a:solidFill>
                  <a:srgbClr val="1A2857"/>
                </a:solidFill>
                <a:latin typeface="Arial" panose="020B0604020202020204" pitchFamily="34" charset="0"/>
                <a:cs typeface="Arial" panose="020B0604020202020204" pitchFamily="34" charset="0"/>
              </a:rPr>
              <a:t> CPSC </a:t>
            </a:r>
            <a:r>
              <a:rPr lang="en-US" sz="2600" dirty="0" err="1">
                <a:solidFill>
                  <a:srgbClr val="1A2857"/>
                </a:solidFill>
                <a:latin typeface="Arial" panose="020B0604020202020204" pitchFamily="34" charset="0"/>
                <a:cs typeface="Arial" panose="020B0604020202020204" pitchFamily="34" charset="0"/>
              </a:rPr>
              <a:t>để</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kiểm</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nghiệm</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hóa</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học</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và</a:t>
            </a:r>
            <a:r>
              <a:rPr lang="en-US" sz="2600" dirty="0">
                <a:solidFill>
                  <a:srgbClr val="1A2857"/>
                </a:solidFill>
                <a:latin typeface="Arial" panose="020B0604020202020204" pitchFamily="34" charset="0"/>
                <a:cs typeface="Arial" panose="020B0604020202020204" pitchFamily="34" charset="0"/>
              </a:rPr>
              <a:t>/</a:t>
            </a:r>
            <a:r>
              <a:rPr lang="en-US" sz="2600" dirty="0" err="1">
                <a:solidFill>
                  <a:srgbClr val="1A2857"/>
                </a:solidFill>
                <a:latin typeface="Arial" panose="020B0604020202020204" pitchFamily="34" charset="0"/>
                <a:cs typeface="Arial" panose="020B0604020202020204" pitchFamily="34" charset="0"/>
              </a:rPr>
              <a:t>hoặc</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cơ</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học</a:t>
            </a:r>
            <a:endParaRPr lang="en-US" sz="2600" dirty="0">
              <a:solidFill>
                <a:srgbClr val="1A2857"/>
              </a:solidFill>
              <a:latin typeface="Arial" panose="020B0604020202020204" pitchFamily="34" charset="0"/>
              <a:cs typeface="Arial" panose="020B0604020202020204" pitchFamily="34" charset="0"/>
            </a:endParaRPr>
          </a:p>
          <a:p>
            <a:pPr>
              <a:lnSpc>
                <a:spcPct val="100000"/>
              </a:lnSpc>
              <a:spcBef>
                <a:spcPts val="0"/>
              </a:spcBef>
              <a:spcAft>
                <a:spcPts val="600"/>
              </a:spcAft>
            </a:pPr>
            <a:r>
              <a:rPr lang="en-US" sz="2600" dirty="0" err="1">
                <a:solidFill>
                  <a:srgbClr val="1A2857"/>
                </a:solidFill>
                <a:latin typeface="Arial" panose="020B0604020202020204" pitchFamily="34" charset="0"/>
                <a:cs typeface="Arial" panose="020B0604020202020204" pitchFamily="34" charset="0"/>
              </a:rPr>
              <a:t>Cơ</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sở</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Lưu</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trữ</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Mẫu</a:t>
            </a:r>
            <a:endParaRPr lang="en-US" sz="2600" dirty="0">
              <a:solidFill>
                <a:srgbClr val="1A2857"/>
              </a:solidFill>
              <a:latin typeface="Arial" panose="020B0604020202020204" pitchFamily="34" charset="0"/>
              <a:cs typeface="Arial" panose="020B0604020202020204" pitchFamily="34" charset="0"/>
            </a:endParaRPr>
          </a:p>
          <a:p>
            <a:pPr lvl="1">
              <a:lnSpc>
                <a:spcPct val="100000"/>
              </a:lnSpc>
              <a:spcBef>
                <a:spcPts val="0"/>
              </a:spcBef>
              <a:spcAft>
                <a:spcPts val="600"/>
              </a:spcAft>
            </a:pPr>
            <a:r>
              <a:rPr lang="en-US" dirty="0" err="1">
                <a:solidFill>
                  <a:srgbClr val="1A2857"/>
                </a:solidFill>
                <a:latin typeface="Arial" panose="020B0604020202020204" pitchFamily="34" charset="0"/>
                <a:cs typeface="Arial" panose="020B0604020202020204" pitchFamily="34" charset="0"/>
              </a:rPr>
              <a:t>Các</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mẫu</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không</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được</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trả</a:t>
            </a:r>
            <a:r>
              <a:rPr lang="en-US" dirty="0">
                <a:solidFill>
                  <a:srgbClr val="1A2857"/>
                </a:solidFill>
                <a:latin typeface="Arial" panose="020B0604020202020204" pitchFamily="34" charset="0"/>
                <a:cs typeface="Arial" panose="020B0604020202020204" pitchFamily="34" charset="0"/>
              </a:rPr>
              <a:t> </a:t>
            </a:r>
            <a:r>
              <a:rPr lang="en-US" dirty="0" err="1">
                <a:solidFill>
                  <a:srgbClr val="1A2857"/>
                </a:solidFill>
                <a:latin typeface="Arial" panose="020B0604020202020204" pitchFamily="34" charset="0"/>
                <a:cs typeface="Arial" panose="020B0604020202020204" pitchFamily="34" charset="0"/>
              </a:rPr>
              <a:t>lại</a:t>
            </a:r>
            <a:endParaRPr lang="en-US" dirty="0">
              <a:solidFill>
                <a:srgbClr val="1A2857"/>
              </a:solidFill>
              <a:latin typeface="Arial" panose="020B0604020202020204" pitchFamily="34" charset="0"/>
            </a:endParaRPr>
          </a:p>
        </p:txBody>
      </p:sp>
      <p:pic>
        <p:nvPicPr>
          <p:cNvPr id="14" name="Picture 13">
            <a:extLst>
              <a:ext uri="{FF2B5EF4-FFF2-40B4-BE49-F238E27FC236}">
                <a16:creationId xmlns:a16="http://schemas.microsoft.com/office/drawing/2014/main" id="{11C460A1-5A0C-43B5-88AB-83EE3F79A69C}"/>
              </a:ext>
            </a:extLst>
          </p:cNvPr>
          <p:cNvPicPr>
            <a:picLocks noChangeAspect="1"/>
          </p:cNvPicPr>
          <p:nvPr/>
        </p:nvPicPr>
        <p:blipFill>
          <a:blip r:embed="rId4"/>
          <a:stretch>
            <a:fillRect/>
          </a:stretch>
        </p:blipFill>
        <p:spPr>
          <a:xfrm>
            <a:off x="406399" y="1337583"/>
            <a:ext cx="5298710" cy="3971836"/>
          </a:xfrm>
          <a:prstGeom prst="rect">
            <a:avLst/>
          </a:prstGeom>
        </p:spPr>
      </p:pic>
      <p:sp>
        <p:nvSpPr>
          <p:cNvPr id="10" name="Title 2">
            <a:extLst>
              <a:ext uri="{FF2B5EF4-FFF2-40B4-BE49-F238E27FC236}">
                <a16:creationId xmlns:a16="http://schemas.microsoft.com/office/drawing/2014/main" id="{3715615A-D106-41C8-B863-1218CDDE3BE0}"/>
              </a:ext>
            </a:extLst>
          </p:cNvPr>
          <p:cNvSpPr>
            <a:spLocks noGrp="1"/>
          </p:cNvSpPr>
          <p:nvPr>
            <p:ph type="title"/>
          </p:nvPr>
        </p:nvSpPr>
        <p:spPr/>
        <p:txBody>
          <a:bodyPr>
            <a:normAutofit/>
          </a:bodyPr>
          <a:lstStyle/>
          <a:p>
            <a:r>
              <a:rPr lang="en-US" sz="4400" dirty="0" err="1"/>
              <a:t>Quá</a:t>
            </a:r>
            <a:r>
              <a:rPr lang="en-US" sz="4400" dirty="0"/>
              <a:t> </a:t>
            </a:r>
            <a:r>
              <a:rPr lang="en-US" sz="4400" dirty="0" err="1"/>
              <a:t>trình</a:t>
            </a:r>
            <a:r>
              <a:rPr lang="en-US" sz="4400" dirty="0"/>
              <a:t> </a:t>
            </a:r>
            <a:r>
              <a:rPr lang="en-US" sz="4400" dirty="0" err="1"/>
              <a:t>Đánh</a:t>
            </a:r>
            <a:r>
              <a:rPr lang="en-US" sz="4400" dirty="0"/>
              <a:t> </a:t>
            </a:r>
            <a:r>
              <a:rPr lang="en-US" sz="4400" dirty="0" err="1"/>
              <a:t>giá</a:t>
            </a:r>
            <a:r>
              <a:rPr lang="en-US" sz="4400" dirty="0"/>
              <a:t> CPSC</a:t>
            </a:r>
          </a:p>
        </p:txBody>
      </p:sp>
      <p:sp>
        <p:nvSpPr>
          <p:cNvPr id="2" name="Slide Number Placeholder 1">
            <a:extLst>
              <a:ext uri="{FF2B5EF4-FFF2-40B4-BE49-F238E27FC236}">
                <a16:creationId xmlns:a16="http://schemas.microsoft.com/office/drawing/2014/main" id="{69318B04-B044-A947-A3FA-2C9D7001C81A}"/>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20</a:t>
            </a:fld>
            <a:endParaRPr lang="en-US" dirty="0">
              <a:latin typeface="Arial" panose="020B0604020202020204" pitchFamily="34" charset="0"/>
            </a:endParaRPr>
          </a:p>
        </p:txBody>
      </p:sp>
      <p:pic>
        <p:nvPicPr>
          <p:cNvPr id="3" name="slide 20">
            <a:hlinkClick r:id="" action="ppaction://media"/>
            <a:extLst>
              <a:ext uri="{FF2B5EF4-FFF2-40B4-BE49-F238E27FC236}">
                <a16:creationId xmlns:a16="http://schemas.microsoft.com/office/drawing/2014/main" id="{F7F6493E-1B7E-B0E5-F714-9AFDC3907E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662524222"/>
      </p:ext>
    </p:extLst>
  </p:cSld>
  <p:clrMapOvr>
    <a:masterClrMapping/>
  </p:clrMapOvr>
  <mc:AlternateContent xmlns:mc="http://schemas.openxmlformats.org/markup-compatibility/2006" xmlns:p14="http://schemas.microsoft.com/office/powerpoint/2010/main">
    <mc:Choice Requires="p14">
      <p:transition spd="slow" p14:dur="2000" advTm="78306"/>
    </mc:Choice>
    <mc:Fallback xmlns="">
      <p:transition spd="slow" advTm="78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76309"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C9EEA-D755-FF48-9189-6F8CD0FECA72}"/>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21</a:t>
            </a:fld>
            <a:endParaRPr lang="en-US" dirty="0">
              <a:latin typeface="Arial" panose="020B0604020202020204" pitchFamily="34" charset="0"/>
            </a:endParaRPr>
          </a:p>
        </p:txBody>
      </p:sp>
      <p:sp>
        <p:nvSpPr>
          <p:cNvPr id="8" name="Title 7">
            <a:extLst>
              <a:ext uri="{FF2B5EF4-FFF2-40B4-BE49-F238E27FC236}">
                <a16:creationId xmlns:a16="http://schemas.microsoft.com/office/drawing/2014/main" id="{6AF21EA4-6E87-412B-A1AE-5885FCAC4B84}"/>
              </a:ext>
            </a:extLst>
          </p:cNvPr>
          <p:cNvSpPr txBox="1">
            <a:spLocks noGrp="1"/>
          </p:cNvSpPr>
          <p:nvPr>
            <p:ph type="title"/>
          </p:nvPr>
        </p:nvSpPr>
        <p:spPr>
          <a:xfrm>
            <a:off x="406400" y="469661"/>
            <a:ext cx="11464925" cy="738664"/>
          </a:xfrm>
          <a:prstGeom prst="rect">
            <a:avLst/>
          </a:prstGeom>
          <a:noFill/>
        </p:spPr>
        <p:txBody>
          <a:bodyPr wrap="square" rtlCol="0">
            <a:spAutoFit/>
          </a:bodyPr>
          <a:lstStyle/>
          <a:p>
            <a:r>
              <a:rPr lang="en-US" sz="4200" b="1" dirty="0" err="1"/>
              <a:t>Quá</a:t>
            </a:r>
            <a:r>
              <a:rPr lang="en-US" sz="4200" b="1" dirty="0"/>
              <a:t> </a:t>
            </a:r>
            <a:r>
              <a:rPr lang="en-US" sz="4200" b="1" dirty="0" err="1"/>
              <a:t>trình</a:t>
            </a:r>
            <a:r>
              <a:rPr lang="en-US" sz="4200" b="1" dirty="0"/>
              <a:t> </a:t>
            </a:r>
            <a:r>
              <a:rPr lang="en-US" sz="4200" b="1" dirty="0" err="1"/>
              <a:t>Đánh</a:t>
            </a:r>
            <a:r>
              <a:rPr lang="en-US" sz="4200" b="1" dirty="0"/>
              <a:t> </a:t>
            </a:r>
            <a:r>
              <a:rPr lang="en-US" sz="4200" b="1" dirty="0" err="1"/>
              <a:t>giá</a:t>
            </a:r>
            <a:r>
              <a:rPr lang="en-US" sz="4200" b="1" dirty="0"/>
              <a:t> CPSC</a:t>
            </a:r>
          </a:p>
        </p:txBody>
      </p:sp>
      <p:sp>
        <p:nvSpPr>
          <p:cNvPr id="10" name="Text Placeholder 1">
            <a:extLst>
              <a:ext uri="{FF2B5EF4-FFF2-40B4-BE49-F238E27FC236}">
                <a16:creationId xmlns:a16="http://schemas.microsoft.com/office/drawing/2014/main" id="{06DC8FA3-6257-4F5C-92F9-E7D91D1F3819}"/>
              </a:ext>
            </a:extLst>
          </p:cNvPr>
          <p:cNvSpPr txBox="1">
            <a:spLocks noGrp="1"/>
          </p:cNvSpPr>
          <p:nvPr>
            <p:ph idx="1"/>
          </p:nvPr>
        </p:nvSpPr>
        <p:spPr>
          <a:xfrm>
            <a:off x="406400" y="1484313"/>
            <a:ext cx="11464925" cy="4950192"/>
          </a:xfrm>
          <a:prstGeom prst="rect">
            <a:avLst/>
          </a:prstGeom>
        </p:spPr>
        <p:txBody>
          <a:bodyPr numCol="1">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solidFill>
                  <a:srgbClr val="1A2857"/>
                </a:solidFill>
                <a:latin typeface="Arial" panose="020B0604020202020204" pitchFamily="34" charset="0"/>
                <a:cs typeface="Arial" panose="020B0604020202020204" pitchFamily="34" charset="0"/>
              </a:rPr>
              <a:t>Các</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Nhân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viên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Tuân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thủ</a:t>
            </a:r>
            <a:r>
              <a:rPr lang="en-US" sz="3200" dirty="0">
                <a:solidFill>
                  <a:srgbClr val="1A2857"/>
                </a:solidFill>
                <a:latin typeface="Arial" panose="020B0604020202020204" pitchFamily="34" charset="0"/>
                <a:cs typeface="Arial" panose="020B0604020202020204" pitchFamily="34" charset="0"/>
              </a:rPr>
              <a:t> CPSC (CO) </a:t>
            </a:r>
            <a:r>
              <a:rPr lang="en-US" sz="3200" dirty="0" err="1">
                <a:solidFill>
                  <a:srgbClr val="1A2857"/>
                </a:solidFill>
                <a:latin typeface="Arial" panose="020B0604020202020204" pitchFamily="34" charset="0"/>
                <a:cs typeface="Arial" panose="020B0604020202020204" pitchFamily="34" charset="0"/>
              </a:rPr>
              <a:t>tại</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Trụ</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sở</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chính</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chịu</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trách</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nhiệm</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đánh</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giá</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thông</a:t>
            </a:r>
            <a:r>
              <a:rPr lang="en-US" sz="3200" dirty="0">
                <a:solidFill>
                  <a:srgbClr val="1A2857"/>
                </a:solidFill>
                <a:latin typeface="Arial" panose="020B0604020202020204" pitchFamily="34" charset="0"/>
                <a:cs typeface="Arial" panose="020B0604020202020204" pitchFamily="34" charset="0"/>
              </a:rPr>
              <a:t> tin </a:t>
            </a:r>
            <a:r>
              <a:rPr lang="en-US" sz="3200" dirty="0" err="1">
                <a:solidFill>
                  <a:srgbClr val="1A2857"/>
                </a:solidFill>
                <a:latin typeface="Arial" panose="020B0604020202020204" pitchFamily="34" charset="0"/>
                <a:cs typeface="Arial" panose="020B0604020202020204" pitchFamily="34" charset="0"/>
              </a:rPr>
              <a:t>nhận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được</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từ</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tất</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cả</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các</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nguồn</a:t>
            </a:r>
            <a:r>
              <a:rPr lang="en-US" sz="3200" dirty="0">
                <a:solidFill>
                  <a:srgbClr val="1A2857"/>
                </a:solidFill>
                <a:latin typeface="Arial" panose="020B0604020202020204" pitchFamily="34" charset="0"/>
                <a:cs typeface="Arial" panose="020B0604020202020204" pitchFamily="34" charset="0"/>
              </a:rPr>
              <a:t>. </a:t>
            </a:r>
          </a:p>
          <a:p>
            <a:r>
              <a:rPr lang="en-US" sz="3200" dirty="0" err="1">
                <a:solidFill>
                  <a:srgbClr val="1A2857"/>
                </a:solidFill>
                <a:latin typeface="Arial" panose="020B0604020202020204" pitchFamily="34" charset="0"/>
                <a:cs typeface="Arial" panose="020B0604020202020204" pitchFamily="34" charset="0"/>
              </a:rPr>
              <a:t>Nếu</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sản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phẩm</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không</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tuân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thủ</a:t>
            </a:r>
            <a:r>
              <a:rPr lang="en-US" sz="3200" dirty="0">
                <a:solidFill>
                  <a:srgbClr val="1A2857"/>
                </a:solidFill>
                <a:latin typeface="Arial" panose="020B0604020202020204" pitchFamily="34" charset="0"/>
                <a:cs typeface="Arial" panose="020B0604020202020204" pitchFamily="34" charset="0"/>
              </a:rPr>
              <a:t>, CO </a:t>
            </a:r>
            <a:r>
              <a:rPr lang="en-US" sz="3200" dirty="0" err="1">
                <a:solidFill>
                  <a:srgbClr val="1A2857"/>
                </a:solidFill>
                <a:latin typeface="Arial" panose="020B0604020202020204" pitchFamily="34" charset="0"/>
                <a:cs typeface="Arial" panose="020B0604020202020204" pitchFamily="34" charset="0"/>
              </a:rPr>
              <a:t>liên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hệ</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với</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Nhà</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nhập</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khẩu</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trên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hồ</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sơ</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để</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thảo</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luận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về</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kết</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quả</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kiểm</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nghiệm</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và</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các</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bước</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tiếp</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theo</a:t>
            </a:r>
            <a:r>
              <a:rPr lang="en-US" sz="3200" dirty="0">
                <a:solidFill>
                  <a:srgbClr val="1A2857"/>
                </a:solidFill>
                <a:latin typeface="Arial" panose="020B0604020202020204" pitchFamily="34" charset="0"/>
                <a:cs typeface="Arial" panose="020B0604020202020204" pitchFamily="34" charset="0"/>
              </a:rPr>
              <a:t>:</a:t>
            </a:r>
          </a:p>
          <a:p>
            <a:pPr marL="914400" lvl="1" indent="-457200">
              <a:buFont typeface="Wingdings" panose="05000000000000000000" pitchFamily="2" charset="2"/>
              <a:buChar char="Ø"/>
            </a:pPr>
            <a:r>
              <a:rPr lang="en-US" sz="2800" dirty="0">
                <a:solidFill>
                  <a:srgbClr val="1A2857"/>
                </a:solidFill>
                <a:latin typeface="Arial" panose="020B0604020202020204" pitchFamily="34" charset="0"/>
                <a:cs typeface="Arial" panose="020B0604020202020204" pitchFamily="34" charset="0"/>
              </a:rPr>
              <a:t>Thu </a:t>
            </a:r>
            <a:r>
              <a:rPr lang="en-US" sz="2800" dirty="0" err="1">
                <a:solidFill>
                  <a:srgbClr val="1A2857"/>
                </a:solidFill>
                <a:latin typeface="Arial" panose="020B0604020202020204" pitchFamily="34" charset="0"/>
                <a:cs typeface="Arial" panose="020B0604020202020204" pitchFamily="34" charset="0"/>
              </a:rPr>
              <a:t>giữ</a:t>
            </a:r>
            <a:endParaRPr lang="en-US" sz="2800" dirty="0">
              <a:solidFill>
                <a:srgbClr val="1A2857"/>
              </a:solidFill>
              <a:latin typeface="Arial" panose="020B0604020202020204" pitchFamily="34" charset="0"/>
              <a:cs typeface="Arial" panose="020B0604020202020204" pitchFamily="34" charset="0"/>
            </a:endParaRPr>
          </a:p>
          <a:p>
            <a:pPr marL="914400" lvl="1" indent="-457200">
              <a:buFont typeface="Wingdings" panose="05000000000000000000" pitchFamily="2" charset="2"/>
              <a:buChar char="Ø"/>
            </a:pPr>
            <a:r>
              <a:rPr lang="en-US" sz="2800" dirty="0" err="1">
                <a:solidFill>
                  <a:srgbClr val="1A2857"/>
                </a:solidFill>
                <a:latin typeface="Arial" panose="020B0604020202020204" pitchFamily="34" charset="0"/>
                <a:cs typeface="Arial" panose="020B0604020202020204" pitchFamily="34" charset="0"/>
              </a:rPr>
              <a:t>Trả</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có</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điều</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kiện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để</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sửa</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lại</a:t>
            </a:r>
            <a:endParaRPr lang="en-US" sz="2800" dirty="0">
              <a:solidFill>
                <a:srgbClr val="1A2857"/>
              </a:solidFill>
              <a:latin typeface="Arial" panose="020B0604020202020204" pitchFamily="34" charset="0"/>
              <a:cs typeface="Arial" panose="020B0604020202020204" pitchFamily="34" charset="0"/>
            </a:endParaRPr>
          </a:p>
          <a:p>
            <a:pPr marL="914400" lvl="1" indent="-457200">
              <a:buFont typeface="Wingdings" panose="05000000000000000000" pitchFamily="2" charset="2"/>
              <a:buChar char="Ø"/>
            </a:pPr>
            <a:r>
              <a:rPr lang="en-US" sz="2800" dirty="0" err="1">
                <a:solidFill>
                  <a:srgbClr val="1A2857"/>
                </a:solidFill>
                <a:latin typeface="Arial" panose="020B0604020202020204" pitchFamily="34" charset="0"/>
                <a:cs typeface="Arial" panose="020B0604020202020204" pitchFamily="34" charset="0"/>
              </a:rPr>
              <a:t>Khắc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phục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sản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xuất</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trong</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tương</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lai</a:t>
            </a:r>
            <a:endParaRPr lang="en-US" sz="2800" dirty="0">
              <a:solidFill>
                <a:srgbClr val="1A2857"/>
              </a:solidFill>
              <a:latin typeface="Arial" panose="020B0604020202020204" pitchFamily="34" charset="0"/>
              <a:cs typeface="Arial" panose="020B0604020202020204" pitchFamily="34" charset="0"/>
            </a:endParaRPr>
          </a:p>
        </p:txBody>
      </p:sp>
      <p:pic>
        <p:nvPicPr>
          <p:cNvPr id="3" name="slide 21">
            <a:hlinkClick r:id="" action="ppaction://media"/>
            <a:extLst>
              <a:ext uri="{FF2B5EF4-FFF2-40B4-BE49-F238E27FC236}">
                <a16:creationId xmlns:a16="http://schemas.microsoft.com/office/drawing/2014/main" id="{26B412D0-5651-2014-9992-BAD9158388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639611226"/>
      </p:ext>
    </p:extLst>
  </p:cSld>
  <p:clrMapOvr>
    <a:masterClrMapping/>
  </p:clrMapOvr>
  <mc:AlternateContent xmlns:mc="http://schemas.openxmlformats.org/markup-compatibility/2006" xmlns:p14="http://schemas.microsoft.com/office/powerpoint/2010/main">
    <mc:Choice Requires="p14">
      <p:transition spd="slow" p14:dur="2000" advTm="66673"/>
    </mc:Choice>
    <mc:Fallback xmlns="">
      <p:transition spd="slow" advTm="66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 objId="3"/>
        <p14:stopEvt time="64873"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C9EEA-D755-FF48-9189-6F8CD0FECA72}"/>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22</a:t>
            </a:fld>
            <a:endParaRPr lang="en-US" dirty="0">
              <a:latin typeface="Arial" panose="020B0604020202020204" pitchFamily="34" charset="0"/>
            </a:endParaRPr>
          </a:p>
        </p:txBody>
      </p:sp>
      <p:sp>
        <p:nvSpPr>
          <p:cNvPr id="8" name="Title 7">
            <a:extLst>
              <a:ext uri="{FF2B5EF4-FFF2-40B4-BE49-F238E27FC236}">
                <a16:creationId xmlns:a16="http://schemas.microsoft.com/office/drawing/2014/main" id="{6AF21EA4-6E87-412B-A1AE-5885FCAC4B84}"/>
              </a:ext>
            </a:extLst>
          </p:cNvPr>
          <p:cNvSpPr txBox="1">
            <a:spLocks noGrp="1"/>
          </p:cNvSpPr>
          <p:nvPr>
            <p:ph type="title"/>
          </p:nvPr>
        </p:nvSpPr>
        <p:spPr>
          <a:xfrm>
            <a:off x="406400" y="469661"/>
            <a:ext cx="11464925" cy="738664"/>
          </a:xfrm>
          <a:prstGeom prst="rect">
            <a:avLst/>
          </a:prstGeom>
          <a:noFill/>
        </p:spPr>
        <p:txBody>
          <a:bodyPr wrap="square" rtlCol="0">
            <a:spAutoFit/>
          </a:bodyPr>
          <a:lstStyle/>
          <a:p>
            <a:r>
              <a:rPr lang="en-US" sz="4200" b="1" dirty="0" err="1"/>
              <a:t>Quá</a:t>
            </a:r>
            <a:r>
              <a:rPr lang="en-US" sz="4200" b="1" dirty="0"/>
              <a:t> </a:t>
            </a:r>
            <a:r>
              <a:rPr lang="en-US" sz="4200" b="1" dirty="0" err="1"/>
              <a:t>trình</a:t>
            </a:r>
            <a:r>
              <a:rPr lang="en-US" sz="4200" b="1" dirty="0"/>
              <a:t> </a:t>
            </a:r>
            <a:r>
              <a:rPr lang="en-US" sz="4200" b="1" dirty="0" err="1"/>
              <a:t>Đánh</a:t>
            </a:r>
            <a:r>
              <a:rPr lang="en-US" sz="4200" b="1" dirty="0"/>
              <a:t> </a:t>
            </a:r>
            <a:r>
              <a:rPr lang="en-US" sz="4200" b="1" dirty="0" err="1"/>
              <a:t>giá</a:t>
            </a:r>
            <a:r>
              <a:rPr lang="en-US" sz="4200" b="1" dirty="0"/>
              <a:t> CPSC (</a:t>
            </a:r>
            <a:r>
              <a:rPr lang="en-US" sz="4200" b="1" dirty="0" err="1"/>
              <a:t>tiếp</a:t>
            </a:r>
            <a:r>
              <a:rPr lang="en-US" sz="4200" b="1" dirty="0"/>
              <a:t> </a:t>
            </a:r>
            <a:r>
              <a:rPr lang="en-US" sz="4200" b="1" dirty="0" err="1"/>
              <a:t>theo</a:t>
            </a:r>
            <a:r>
              <a:rPr lang="en-US" sz="4200" b="1" dirty="0"/>
              <a:t>)</a:t>
            </a:r>
          </a:p>
        </p:txBody>
      </p:sp>
      <p:sp>
        <p:nvSpPr>
          <p:cNvPr id="10" name="Text Placeholder 1">
            <a:extLst>
              <a:ext uri="{FF2B5EF4-FFF2-40B4-BE49-F238E27FC236}">
                <a16:creationId xmlns:a16="http://schemas.microsoft.com/office/drawing/2014/main" id="{06DC8FA3-6257-4F5C-92F9-E7D91D1F3819}"/>
              </a:ext>
            </a:extLst>
          </p:cNvPr>
          <p:cNvSpPr txBox="1">
            <a:spLocks noGrp="1"/>
          </p:cNvSpPr>
          <p:nvPr>
            <p:ph idx="1"/>
          </p:nvPr>
        </p:nvSpPr>
        <p:spPr>
          <a:xfrm>
            <a:off x="406400" y="1908844"/>
            <a:ext cx="11464925" cy="1163194"/>
          </a:xfrm>
          <a:prstGeom prst="rect">
            <a:avLst/>
          </a:prstGeom>
        </p:spPr>
        <p:txBody>
          <a:bodyPr numCol="1">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solidFill>
                  <a:srgbClr val="1A2857"/>
                </a:solidFill>
                <a:latin typeface="Arial" panose="020B0604020202020204" pitchFamily="34" charset="0"/>
                <a:cs typeface="Arial" panose="020B0604020202020204" pitchFamily="34" charset="0"/>
              </a:rPr>
              <a:t>Lịch</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sử</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tuân</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thủ</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của</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Người</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nhập</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khẩu</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trong</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hồ</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sơ</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có</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thể</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được</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xem</a:t>
            </a:r>
            <a:r>
              <a:rPr lang="en-US" sz="3200" dirty="0">
                <a:solidFill>
                  <a:srgbClr val="1A2857"/>
                </a:solidFill>
                <a:latin typeface="Arial" panose="020B0604020202020204" pitchFamily="34" charset="0"/>
                <a:cs typeface="Arial" panose="020B0604020202020204" pitchFamily="34" charset="0"/>
              </a:rPr>
              <a:t> </a:t>
            </a:r>
            <a:r>
              <a:rPr lang="en-US" sz="3200" dirty="0" err="1">
                <a:solidFill>
                  <a:srgbClr val="1A2857"/>
                </a:solidFill>
                <a:latin typeface="Arial" panose="020B0604020202020204" pitchFamily="34" charset="0"/>
                <a:cs typeface="Arial" panose="020B0604020202020204" pitchFamily="34" charset="0"/>
              </a:rPr>
              <a:t>xét</a:t>
            </a:r>
            <a:endParaRPr lang="en-US" sz="3200" dirty="0">
              <a:solidFill>
                <a:srgbClr val="1A2857"/>
              </a:solidFill>
              <a:latin typeface="Arial" panose="020B0604020202020204" pitchFamily="34" charset="0"/>
              <a:cs typeface="Arial" panose="020B0604020202020204" pitchFamily="34" charset="0"/>
            </a:endParaRPr>
          </a:p>
          <a:p>
            <a:pPr marL="0" indent="0">
              <a:buNone/>
            </a:pPr>
            <a:endParaRPr lang="en-US" sz="1000" dirty="0">
              <a:solidFill>
                <a:srgbClr val="4C4C4C"/>
              </a:solidFill>
              <a:latin typeface="Arial" panose="020B0604020202020204" pitchFamily="34" charset="0"/>
              <a:cs typeface="Arial" panose="020B0604020202020204" pitchFamily="34" charset="0"/>
            </a:endParaRPr>
          </a:p>
          <a:p>
            <a:pPr marL="0" indent="0">
              <a:buNone/>
            </a:pPr>
            <a:endParaRPr lang="en-US" sz="3200" dirty="0">
              <a:solidFill>
                <a:srgbClr val="1A2857"/>
              </a:solidFill>
              <a:latin typeface="Arial" panose="020B0604020202020204" pitchFamily="34" charset="0"/>
            </a:endParaRPr>
          </a:p>
        </p:txBody>
      </p:sp>
      <p:pic>
        <p:nvPicPr>
          <p:cNvPr id="3" name="slide 22">
            <a:hlinkClick r:id="" action="ppaction://media"/>
            <a:extLst>
              <a:ext uri="{FF2B5EF4-FFF2-40B4-BE49-F238E27FC236}">
                <a16:creationId xmlns:a16="http://schemas.microsoft.com/office/drawing/2014/main" id="{B1CD6DF4-861A-D9E6-7DF7-7EDEB4E924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634960018"/>
      </p:ext>
    </p:extLst>
  </p:cSld>
  <p:clrMapOvr>
    <a:masterClrMapping/>
  </p:clrMapOvr>
  <mc:AlternateContent xmlns:mc="http://schemas.openxmlformats.org/markup-compatibility/2006" xmlns:p14="http://schemas.microsoft.com/office/powerpoint/2010/main">
    <mc:Choice Requires="p14">
      <p:transition spd="slow" p14:dur="2000" advTm="59383"/>
    </mc:Choice>
    <mc:Fallback xmlns="">
      <p:transition spd="slow" advTm="5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3" objId="3"/>
        <p14:stopEvt time="57790"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5310C-6A18-4593-B6EC-504BE25E824E}"/>
              </a:ext>
            </a:extLst>
          </p:cNvPr>
          <p:cNvSpPr>
            <a:spLocks noGrp="1"/>
          </p:cNvSpPr>
          <p:nvPr>
            <p:ph idx="1"/>
          </p:nvPr>
        </p:nvSpPr>
        <p:spPr/>
        <p:txBody>
          <a:bodyPr>
            <a:normAutofit/>
          </a:bodyPr>
          <a:lstStyle/>
          <a:p>
            <a:pPr>
              <a:spcBef>
                <a:spcPts val="600"/>
              </a:spcBef>
              <a:spcAft>
                <a:spcPts val="1200"/>
              </a:spcAft>
            </a:pPr>
            <a:r>
              <a:rPr lang="en-US" sz="3200" dirty="0" err="1">
                <a:solidFill>
                  <a:srgbClr val="1A2857"/>
                </a:solidFill>
              </a:rPr>
              <a:t>Nếu</a:t>
            </a:r>
            <a:r>
              <a:rPr lang="en-US" sz="3200" dirty="0">
                <a:solidFill>
                  <a:srgbClr val="1A2857"/>
                </a:solidFill>
              </a:rPr>
              <a:t> </a:t>
            </a:r>
            <a:r>
              <a:rPr lang="en-US" sz="3200" dirty="0" err="1">
                <a:solidFill>
                  <a:srgbClr val="1A2857"/>
                </a:solidFill>
              </a:rPr>
              <a:t>xác</a:t>
            </a:r>
            <a:r>
              <a:rPr lang="en-US" sz="3200" dirty="0">
                <a:solidFill>
                  <a:srgbClr val="1A2857"/>
                </a:solidFill>
              </a:rPr>
              <a:t> </a:t>
            </a:r>
            <a:r>
              <a:rPr lang="en-US" sz="3200" dirty="0" err="1">
                <a:solidFill>
                  <a:srgbClr val="1A2857"/>
                </a:solidFill>
              </a:rPr>
              <a:t>định</a:t>
            </a:r>
            <a:r>
              <a:rPr lang="en-US" sz="3200" dirty="0">
                <a:solidFill>
                  <a:srgbClr val="1A2857"/>
                </a:solidFill>
              </a:rPr>
              <a:t> </a:t>
            </a:r>
            <a:r>
              <a:rPr lang="en-US" sz="3200" dirty="0" err="1">
                <a:solidFill>
                  <a:srgbClr val="1A2857"/>
                </a:solidFill>
              </a:rPr>
              <a:t>hàng</a:t>
            </a:r>
            <a:r>
              <a:rPr lang="en-US" sz="3200" dirty="0">
                <a:solidFill>
                  <a:srgbClr val="1A2857"/>
                </a:solidFill>
              </a:rPr>
              <a:t> </a:t>
            </a:r>
            <a:r>
              <a:rPr lang="en-US" sz="3200" dirty="0" err="1">
                <a:solidFill>
                  <a:srgbClr val="1A2857"/>
                </a:solidFill>
              </a:rPr>
              <a:t>hóa</a:t>
            </a:r>
            <a:r>
              <a:rPr lang="en-US" sz="3200" dirty="0">
                <a:solidFill>
                  <a:srgbClr val="1A2857"/>
                </a:solidFill>
              </a:rPr>
              <a:t> </a:t>
            </a:r>
            <a:r>
              <a:rPr lang="en-US" sz="3200" dirty="0" err="1">
                <a:solidFill>
                  <a:srgbClr val="1A2857"/>
                </a:solidFill>
              </a:rPr>
              <a:t>sẽ</a:t>
            </a:r>
            <a:r>
              <a:rPr lang="en-US" sz="3200" dirty="0">
                <a:solidFill>
                  <a:srgbClr val="1A2857"/>
                </a:solidFill>
              </a:rPr>
              <a:t> </a:t>
            </a:r>
            <a:r>
              <a:rPr lang="en-US" sz="3200" dirty="0" err="1">
                <a:solidFill>
                  <a:srgbClr val="1A2857"/>
                </a:solidFill>
              </a:rPr>
              <a:t>bị</a:t>
            </a:r>
            <a:r>
              <a:rPr lang="en-US" sz="3200" dirty="0">
                <a:solidFill>
                  <a:srgbClr val="1A2857"/>
                </a:solidFill>
              </a:rPr>
              <a:t> </a:t>
            </a:r>
            <a:r>
              <a:rPr lang="en-US" sz="3200" dirty="0" err="1">
                <a:solidFill>
                  <a:srgbClr val="1A2857"/>
                </a:solidFill>
              </a:rPr>
              <a:t>thu</a:t>
            </a:r>
            <a:r>
              <a:rPr lang="en-US" sz="3200" dirty="0">
                <a:solidFill>
                  <a:srgbClr val="1A2857"/>
                </a:solidFill>
              </a:rPr>
              <a:t> </a:t>
            </a:r>
            <a:r>
              <a:rPr lang="en-US" sz="3200" dirty="0" err="1">
                <a:solidFill>
                  <a:srgbClr val="1A2857"/>
                </a:solidFill>
              </a:rPr>
              <a:t>giữ</a:t>
            </a:r>
            <a:r>
              <a:rPr lang="en-US" sz="3200" dirty="0">
                <a:solidFill>
                  <a:srgbClr val="1A2857"/>
                </a:solidFill>
              </a:rPr>
              <a:t>:</a:t>
            </a:r>
          </a:p>
          <a:p>
            <a:pPr marL="914400" lvl="1" indent="-457200">
              <a:spcBef>
                <a:spcPts val="600"/>
              </a:spcBef>
              <a:spcAft>
                <a:spcPts val="1200"/>
              </a:spcAft>
              <a:buFont typeface="Arial" panose="020B0604020202020204" pitchFamily="34" charset="0"/>
              <a:buChar char="•"/>
            </a:pPr>
            <a:r>
              <a:rPr lang="en-US" sz="2800" dirty="0">
                <a:solidFill>
                  <a:srgbClr val="1A2857"/>
                </a:solidFill>
              </a:rPr>
              <a:t>CPSC </a:t>
            </a:r>
            <a:r>
              <a:rPr lang="en-US" sz="2800" dirty="0" err="1">
                <a:solidFill>
                  <a:srgbClr val="1A2857"/>
                </a:solidFill>
              </a:rPr>
              <a:t>đưa</a:t>
            </a:r>
            <a:r>
              <a:rPr lang="en-US" sz="2800" dirty="0">
                <a:solidFill>
                  <a:srgbClr val="1A2857"/>
                </a:solidFill>
              </a:rPr>
              <a:t> </a:t>
            </a:r>
            <a:r>
              <a:rPr lang="en-US" sz="2800" dirty="0" err="1">
                <a:solidFill>
                  <a:srgbClr val="1A2857"/>
                </a:solidFill>
              </a:rPr>
              <a:t>ra</a:t>
            </a:r>
            <a:r>
              <a:rPr lang="en-US" sz="2800" dirty="0">
                <a:solidFill>
                  <a:srgbClr val="1A2857"/>
                </a:solidFill>
              </a:rPr>
              <a:t> </a:t>
            </a:r>
            <a:r>
              <a:rPr lang="en-US" sz="2800" dirty="0" err="1">
                <a:solidFill>
                  <a:srgbClr val="1A2857"/>
                </a:solidFill>
              </a:rPr>
              <a:t>yêu</a:t>
            </a:r>
            <a:r>
              <a:rPr lang="en-US" sz="2800" dirty="0">
                <a:solidFill>
                  <a:srgbClr val="1A2857"/>
                </a:solidFill>
              </a:rPr>
              <a:t> </a:t>
            </a:r>
            <a:r>
              <a:rPr lang="en-US" sz="2800" dirty="0" err="1">
                <a:solidFill>
                  <a:srgbClr val="1A2857"/>
                </a:solidFill>
              </a:rPr>
              <a:t>cầu</a:t>
            </a:r>
            <a:r>
              <a:rPr lang="en-US" sz="2800" dirty="0">
                <a:solidFill>
                  <a:srgbClr val="1A2857"/>
                </a:solidFill>
              </a:rPr>
              <a:t> CBP </a:t>
            </a:r>
            <a:r>
              <a:rPr lang="en-US" sz="2800" dirty="0" err="1">
                <a:solidFill>
                  <a:srgbClr val="1A2857"/>
                </a:solidFill>
              </a:rPr>
              <a:t>thu</a:t>
            </a:r>
            <a:r>
              <a:rPr lang="en-US" sz="2800" dirty="0">
                <a:solidFill>
                  <a:srgbClr val="1A2857"/>
                </a:solidFill>
              </a:rPr>
              <a:t> </a:t>
            </a:r>
            <a:r>
              <a:rPr lang="en-US" sz="2800" dirty="0" err="1">
                <a:solidFill>
                  <a:srgbClr val="1A2857"/>
                </a:solidFill>
              </a:rPr>
              <a:t>giữ</a:t>
            </a:r>
            <a:r>
              <a:rPr lang="en-US" sz="2800" dirty="0">
                <a:solidFill>
                  <a:srgbClr val="1A2857"/>
                </a:solidFill>
              </a:rPr>
              <a:t> </a:t>
            </a:r>
            <a:r>
              <a:rPr lang="en-US" sz="2800" dirty="0" err="1">
                <a:solidFill>
                  <a:srgbClr val="1A2857"/>
                </a:solidFill>
              </a:rPr>
              <a:t>hàng</a:t>
            </a:r>
            <a:r>
              <a:rPr lang="en-US" sz="2800" dirty="0">
                <a:solidFill>
                  <a:srgbClr val="1A2857"/>
                </a:solidFill>
              </a:rPr>
              <a:t> </a:t>
            </a:r>
            <a:r>
              <a:rPr lang="en-US" sz="2800" dirty="0" err="1">
                <a:solidFill>
                  <a:srgbClr val="1A2857"/>
                </a:solidFill>
              </a:rPr>
              <a:t>hóa</a:t>
            </a:r>
            <a:r>
              <a:rPr lang="en-US" sz="2800" dirty="0">
                <a:solidFill>
                  <a:srgbClr val="1A2857"/>
                </a:solidFill>
              </a:rPr>
              <a:t> </a:t>
            </a:r>
            <a:r>
              <a:rPr lang="en-US" sz="2800" dirty="0" err="1">
                <a:solidFill>
                  <a:srgbClr val="1A2857"/>
                </a:solidFill>
              </a:rPr>
              <a:t>và</a:t>
            </a:r>
            <a:r>
              <a:rPr lang="en-US" sz="2800" dirty="0">
                <a:solidFill>
                  <a:srgbClr val="1A2857"/>
                </a:solidFill>
              </a:rPr>
              <a:t> </a:t>
            </a:r>
            <a:r>
              <a:rPr lang="en-US" sz="2800" dirty="0" err="1">
                <a:solidFill>
                  <a:srgbClr val="1A2857"/>
                </a:solidFill>
              </a:rPr>
              <a:t>sự</a:t>
            </a:r>
            <a:r>
              <a:rPr lang="en-US" sz="2800" dirty="0">
                <a:solidFill>
                  <a:srgbClr val="1A2857"/>
                </a:solidFill>
              </a:rPr>
              <a:t> </a:t>
            </a:r>
            <a:r>
              <a:rPr lang="en-US" sz="2800" dirty="0" err="1">
                <a:solidFill>
                  <a:srgbClr val="1A2857"/>
                </a:solidFill>
              </a:rPr>
              <a:t>liên</a:t>
            </a:r>
            <a:r>
              <a:rPr lang="en-US" sz="2800" dirty="0">
                <a:solidFill>
                  <a:srgbClr val="1A2857"/>
                </a:solidFill>
              </a:rPr>
              <a:t> </a:t>
            </a:r>
            <a:r>
              <a:rPr lang="en-US" sz="2800" dirty="0" err="1">
                <a:solidFill>
                  <a:srgbClr val="1A2857"/>
                </a:solidFill>
              </a:rPr>
              <a:t>đới</a:t>
            </a:r>
            <a:r>
              <a:rPr lang="en-US" sz="2800" dirty="0">
                <a:solidFill>
                  <a:srgbClr val="1A2857"/>
                </a:solidFill>
              </a:rPr>
              <a:t> </a:t>
            </a:r>
            <a:r>
              <a:rPr lang="en-US" sz="2800" dirty="0" err="1">
                <a:solidFill>
                  <a:srgbClr val="1A2857"/>
                </a:solidFill>
              </a:rPr>
              <a:t>của</a:t>
            </a:r>
            <a:r>
              <a:rPr lang="en-US" sz="2800" dirty="0">
                <a:solidFill>
                  <a:srgbClr val="1A2857"/>
                </a:solidFill>
              </a:rPr>
              <a:t> CPSC </a:t>
            </a:r>
            <a:r>
              <a:rPr lang="en-US" sz="2800" dirty="0" err="1">
                <a:solidFill>
                  <a:srgbClr val="1A2857"/>
                </a:solidFill>
              </a:rPr>
              <a:t>đối</a:t>
            </a:r>
            <a:r>
              <a:rPr lang="en-US" sz="2800" dirty="0">
                <a:solidFill>
                  <a:srgbClr val="1A2857"/>
                </a:solidFill>
              </a:rPr>
              <a:t> </a:t>
            </a:r>
            <a:r>
              <a:rPr lang="en-US" sz="2800" dirty="0" err="1">
                <a:solidFill>
                  <a:srgbClr val="1A2857"/>
                </a:solidFill>
              </a:rPr>
              <a:t>với</a:t>
            </a:r>
            <a:r>
              <a:rPr lang="en-US" sz="2800" dirty="0">
                <a:solidFill>
                  <a:srgbClr val="1A2857"/>
                </a:solidFill>
              </a:rPr>
              <a:t> </a:t>
            </a:r>
            <a:r>
              <a:rPr lang="en-US" sz="2800" dirty="0" err="1">
                <a:solidFill>
                  <a:srgbClr val="1A2857"/>
                </a:solidFill>
              </a:rPr>
              <a:t>lô</a:t>
            </a:r>
            <a:r>
              <a:rPr lang="en-US" sz="2800" dirty="0">
                <a:solidFill>
                  <a:srgbClr val="1A2857"/>
                </a:solidFill>
              </a:rPr>
              <a:t> </a:t>
            </a:r>
            <a:r>
              <a:rPr lang="en-US" sz="2800" dirty="0" err="1">
                <a:solidFill>
                  <a:srgbClr val="1A2857"/>
                </a:solidFill>
              </a:rPr>
              <a:t>hàng</a:t>
            </a:r>
            <a:r>
              <a:rPr lang="en-US" sz="2800" dirty="0">
                <a:solidFill>
                  <a:srgbClr val="1A2857"/>
                </a:solidFill>
              </a:rPr>
              <a:t> </a:t>
            </a:r>
            <a:r>
              <a:rPr lang="en-US" sz="2800" b="1" dirty="0" err="1">
                <a:solidFill>
                  <a:srgbClr val="1A2857"/>
                </a:solidFill>
              </a:rPr>
              <a:t>chấm</a:t>
            </a:r>
            <a:r>
              <a:rPr lang="en-US" sz="2800" b="1" dirty="0">
                <a:solidFill>
                  <a:srgbClr val="1A2857"/>
                </a:solidFill>
              </a:rPr>
              <a:t> </a:t>
            </a:r>
            <a:r>
              <a:rPr lang="en-US" sz="2800" b="1" dirty="0" err="1">
                <a:solidFill>
                  <a:srgbClr val="1A2857"/>
                </a:solidFill>
              </a:rPr>
              <a:t>dứt</a:t>
            </a:r>
            <a:r>
              <a:rPr lang="en-US" sz="2800" dirty="0">
                <a:solidFill>
                  <a:srgbClr val="1A2857"/>
                </a:solidFill>
              </a:rPr>
              <a:t>.  </a:t>
            </a:r>
          </a:p>
          <a:p>
            <a:pPr marL="914400" lvl="1" indent="-457200">
              <a:spcBef>
                <a:spcPts val="600"/>
              </a:spcBef>
              <a:spcAft>
                <a:spcPts val="1200"/>
              </a:spcAft>
              <a:buFont typeface="Arial" panose="020B0604020202020204" pitchFamily="34" charset="0"/>
              <a:buChar char="•"/>
            </a:pPr>
            <a:r>
              <a:rPr lang="en-US" sz="2800" dirty="0">
                <a:solidFill>
                  <a:srgbClr val="1A2857"/>
                </a:solidFill>
              </a:rPr>
              <a:t>CBP </a:t>
            </a:r>
            <a:r>
              <a:rPr lang="en-US" sz="2800" dirty="0" err="1">
                <a:solidFill>
                  <a:srgbClr val="1A2857"/>
                </a:solidFill>
              </a:rPr>
              <a:t>sau</a:t>
            </a:r>
            <a:r>
              <a:rPr lang="en-US" sz="2800" dirty="0">
                <a:solidFill>
                  <a:srgbClr val="1A2857"/>
                </a:solidFill>
              </a:rPr>
              <a:t> </a:t>
            </a:r>
            <a:r>
              <a:rPr lang="en-US" sz="2800" dirty="0" err="1">
                <a:solidFill>
                  <a:srgbClr val="1A2857"/>
                </a:solidFill>
              </a:rPr>
              <a:t>đó</a:t>
            </a:r>
            <a:r>
              <a:rPr lang="en-US" sz="2800" dirty="0">
                <a:solidFill>
                  <a:srgbClr val="1A2857"/>
                </a:solidFill>
              </a:rPr>
              <a:t> </a:t>
            </a:r>
            <a:r>
              <a:rPr lang="en-US" sz="2800" dirty="0" err="1">
                <a:solidFill>
                  <a:srgbClr val="1A2857"/>
                </a:solidFill>
              </a:rPr>
              <a:t>thực</a:t>
            </a:r>
            <a:r>
              <a:rPr lang="en-US" sz="2800" dirty="0">
                <a:solidFill>
                  <a:srgbClr val="1A2857"/>
                </a:solidFill>
              </a:rPr>
              <a:t> </a:t>
            </a:r>
            <a:r>
              <a:rPr lang="en-US" sz="2800" dirty="0" err="1">
                <a:solidFill>
                  <a:srgbClr val="1A2857"/>
                </a:solidFill>
              </a:rPr>
              <a:t>thi</a:t>
            </a:r>
            <a:r>
              <a:rPr lang="en-US" sz="2800" dirty="0">
                <a:solidFill>
                  <a:srgbClr val="1A2857"/>
                </a:solidFill>
              </a:rPr>
              <a:t> </a:t>
            </a:r>
            <a:r>
              <a:rPr lang="en-US" sz="2800" dirty="0" err="1">
                <a:solidFill>
                  <a:srgbClr val="1A2857"/>
                </a:solidFill>
              </a:rPr>
              <a:t>thẩm</a:t>
            </a:r>
            <a:r>
              <a:rPr lang="en-US" sz="2800" dirty="0">
                <a:solidFill>
                  <a:srgbClr val="1A2857"/>
                </a:solidFill>
              </a:rPr>
              <a:t> </a:t>
            </a:r>
            <a:r>
              <a:rPr lang="en-US" sz="2800" dirty="0" err="1">
                <a:solidFill>
                  <a:srgbClr val="1A2857"/>
                </a:solidFill>
              </a:rPr>
              <a:t>quyền</a:t>
            </a:r>
            <a:r>
              <a:rPr lang="en-US" sz="2800" dirty="0">
                <a:solidFill>
                  <a:srgbClr val="1A2857"/>
                </a:solidFill>
              </a:rPr>
              <a:t> </a:t>
            </a:r>
            <a:r>
              <a:rPr lang="en-US" sz="2800" dirty="0" err="1">
                <a:solidFill>
                  <a:srgbClr val="1A2857"/>
                </a:solidFill>
              </a:rPr>
              <a:t>và</a:t>
            </a:r>
            <a:r>
              <a:rPr lang="en-US" sz="2800" dirty="0">
                <a:solidFill>
                  <a:srgbClr val="1A2857"/>
                </a:solidFill>
              </a:rPr>
              <a:t> </a:t>
            </a:r>
            <a:r>
              <a:rPr lang="en-US" sz="2800" dirty="0" err="1">
                <a:solidFill>
                  <a:srgbClr val="1A2857"/>
                </a:solidFill>
              </a:rPr>
              <a:t>bắt</a:t>
            </a:r>
            <a:r>
              <a:rPr lang="en-US" sz="2800" dirty="0">
                <a:solidFill>
                  <a:srgbClr val="1A2857"/>
                </a:solidFill>
              </a:rPr>
              <a:t> </a:t>
            </a:r>
            <a:r>
              <a:rPr lang="en-US" sz="2800" dirty="0" err="1">
                <a:solidFill>
                  <a:srgbClr val="1A2857"/>
                </a:solidFill>
              </a:rPr>
              <a:t>đầu</a:t>
            </a:r>
            <a:r>
              <a:rPr lang="en-US" sz="2800" dirty="0">
                <a:solidFill>
                  <a:srgbClr val="1A2857"/>
                </a:solidFill>
              </a:rPr>
              <a:t> </a:t>
            </a:r>
            <a:r>
              <a:rPr lang="en-US" sz="2800" dirty="0" err="1">
                <a:solidFill>
                  <a:srgbClr val="1A2857"/>
                </a:solidFill>
              </a:rPr>
              <a:t>quá</a:t>
            </a:r>
            <a:r>
              <a:rPr lang="en-US" sz="2800" dirty="0">
                <a:solidFill>
                  <a:srgbClr val="1A2857"/>
                </a:solidFill>
              </a:rPr>
              <a:t> </a:t>
            </a:r>
            <a:r>
              <a:rPr lang="en-US" sz="2800" dirty="0" err="1">
                <a:solidFill>
                  <a:srgbClr val="1A2857"/>
                </a:solidFill>
              </a:rPr>
              <a:t>trình</a:t>
            </a:r>
            <a:r>
              <a:rPr lang="en-US" sz="2800" dirty="0">
                <a:solidFill>
                  <a:srgbClr val="1A2857"/>
                </a:solidFill>
              </a:rPr>
              <a:t> </a:t>
            </a:r>
            <a:r>
              <a:rPr lang="en-US" sz="2800" dirty="0" err="1">
                <a:solidFill>
                  <a:srgbClr val="1A2857"/>
                </a:solidFill>
              </a:rPr>
              <a:t>thu</a:t>
            </a:r>
            <a:r>
              <a:rPr lang="en-US" sz="2800" dirty="0">
                <a:solidFill>
                  <a:srgbClr val="1A2857"/>
                </a:solidFill>
              </a:rPr>
              <a:t> </a:t>
            </a:r>
            <a:r>
              <a:rPr lang="en-US" sz="2800" dirty="0" err="1">
                <a:solidFill>
                  <a:srgbClr val="1A2857"/>
                </a:solidFill>
              </a:rPr>
              <a:t>giữ</a:t>
            </a:r>
            <a:r>
              <a:rPr lang="en-US" sz="2800" dirty="0">
                <a:solidFill>
                  <a:srgbClr val="1A2857"/>
                </a:solidFill>
              </a:rPr>
              <a:t> </a:t>
            </a:r>
            <a:r>
              <a:rPr lang="en-US" sz="2800" dirty="0" err="1">
                <a:solidFill>
                  <a:srgbClr val="1A2857"/>
                </a:solidFill>
              </a:rPr>
              <a:t>chính</a:t>
            </a:r>
            <a:r>
              <a:rPr lang="en-US" sz="2800" dirty="0">
                <a:solidFill>
                  <a:srgbClr val="1A2857"/>
                </a:solidFill>
              </a:rPr>
              <a:t> </a:t>
            </a:r>
            <a:r>
              <a:rPr lang="en-US" sz="2800" dirty="0" err="1">
                <a:solidFill>
                  <a:srgbClr val="1A2857"/>
                </a:solidFill>
              </a:rPr>
              <a:t>thức</a:t>
            </a:r>
            <a:r>
              <a:rPr lang="en-US" sz="2800" dirty="0">
                <a:solidFill>
                  <a:srgbClr val="1A2857"/>
                </a:solidFill>
              </a:rPr>
              <a:t>. </a:t>
            </a:r>
          </a:p>
          <a:p>
            <a:pPr marL="914400" lvl="1" indent="-457200">
              <a:spcBef>
                <a:spcPts val="600"/>
              </a:spcBef>
              <a:spcAft>
                <a:spcPts val="1200"/>
              </a:spcAft>
              <a:buFont typeface="Arial" panose="020B0604020202020204" pitchFamily="34" charset="0"/>
              <a:buChar char="•"/>
            </a:pPr>
            <a:r>
              <a:rPr lang="en-US" sz="2800" dirty="0" err="1">
                <a:solidFill>
                  <a:srgbClr val="1A2857"/>
                </a:solidFill>
              </a:rPr>
              <a:t>Các</a:t>
            </a:r>
            <a:r>
              <a:rPr lang="en-US" sz="2800" dirty="0">
                <a:solidFill>
                  <a:srgbClr val="1A2857"/>
                </a:solidFill>
              </a:rPr>
              <a:t> </a:t>
            </a:r>
            <a:r>
              <a:rPr lang="en-US" sz="2800" dirty="0" err="1">
                <a:solidFill>
                  <a:srgbClr val="1A2857"/>
                </a:solidFill>
              </a:rPr>
              <a:t>bên</a:t>
            </a:r>
            <a:r>
              <a:rPr lang="en-US" sz="2800" dirty="0">
                <a:solidFill>
                  <a:srgbClr val="1A2857"/>
                </a:solidFill>
              </a:rPr>
              <a:t> </a:t>
            </a:r>
            <a:r>
              <a:rPr lang="en-US" sz="2800" dirty="0" err="1">
                <a:solidFill>
                  <a:srgbClr val="1A2857"/>
                </a:solidFill>
              </a:rPr>
              <a:t>có</a:t>
            </a:r>
            <a:r>
              <a:rPr lang="en-US" sz="2800" dirty="0">
                <a:solidFill>
                  <a:srgbClr val="1A2857"/>
                </a:solidFill>
              </a:rPr>
              <a:t> </a:t>
            </a:r>
            <a:r>
              <a:rPr lang="en-US" sz="2800" dirty="0" err="1">
                <a:solidFill>
                  <a:srgbClr val="1A2857"/>
                </a:solidFill>
              </a:rPr>
              <a:t>thắc</a:t>
            </a:r>
            <a:r>
              <a:rPr lang="en-US" sz="2800" dirty="0">
                <a:solidFill>
                  <a:srgbClr val="1A2857"/>
                </a:solidFill>
              </a:rPr>
              <a:t> </a:t>
            </a:r>
            <a:r>
              <a:rPr lang="en-US" sz="2800" dirty="0" err="1">
                <a:solidFill>
                  <a:srgbClr val="1A2857"/>
                </a:solidFill>
              </a:rPr>
              <a:t>mắc</a:t>
            </a:r>
            <a:r>
              <a:rPr lang="en-US" sz="2800" dirty="0">
                <a:solidFill>
                  <a:srgbClr val="1A2857"/>
                </a:solidFill>
              </a:rPr>
              <a:t> </a:t>
            </a:r>
            <a:r>
              <a:rPr lang="en-US" sz="2800" dirty="0" err="1">
                <a:solidFill>
                  <a:srgbClr val="1A2857"/>
                </a:solidFill>
              </a:rPr>
              <a:t>về</a:t>
            </a:r>
            <a:r>
              <a:rPr lang="en-US" sz="2800" dirty="0">
                <a:solidFill>
                  <a:srgbClr val="1A2857"/>
                </a:solidFill>
              </a:rPr>
              <a:t> </a:t>
            </a:r>
            <a:r>
              <a:rPr lang="en-US" sz="2800" dirty="0" err="1">
                <a:solidFill>
                  <a:srgbClr val="1A2857"/>
                </a:solidFill>
              </a:rPr>
              <a:t>hàng</a:t>
            </a:r>
            <a:r>
              <a:rPr lang="en-US" sz="2800" dirty="0">
                <a:solidFill>
                  <a:srgbClr val="1A2857"/>
                </a:solidFill>
              </a:rPr>
              <a:t> </a:t>
            </a:r>
            <a:r>
              <a:rPr lang="en-US" sz="2800" dirty="0" err="1">
                <a:solidFill>
                  <a:srgbClr val="1A2857"/>
                </a:solidFill>
              </a:rPr>
              <a:t>hóa</a:t>
            </a:r>
            <a:r>
              <a:rPr lang="en-US" sz="2800" dirty="0">
                <a:solidFill>
                  <a:srgbClr val="1A2857"/>
                </a:solidFill>
              </a:rPr>
              <a:t> </a:t>
            </a:r>
            <a:r>
              <a:rPr lang="en-US" sz="2800" dirty="0" err="1">
                <a:solidFill>
                  <a:srgbClr val="1A2857"/>
                </a:solidFill>
              </a:rPr>
              <a:t>sau</a:t>
            </a:r>
            <a:r>
              <a:rPr lang="en-US" sz="2800" dirty="0">
                <a:solidFill>
                  <a:srgbClr val="1A2857"/>
                </a:solidFill>
              </a:rPr>
              <a:t> </a:t>
            </a:r>
            <a:r>
              <a:rPr lang="en-US" sz="2800" dirty="0" err="1">
                <a:solidFill>
                  <a:srgbClr val="1A2857"/>
                </a:solidFill>
              </a:rPr>
              <a:t>thời</a:t>
            </a:r>
            <a:r>
              <a:rPr lang="en-US" sz="2800" dirty="0">
                <a:solidFill>
                  <a:srgbClr val="1A2857"/>
                </a:solidFill>
              </a:rPr>
              <a:t> </a:t>
            </a:r>
            <a:r>
              <a:rPr lang="en-US" sz="2800" dirty="0" err="1">
                <a:solidFill>
                  <a:srgbClr val="1A2857"/>
                </a:solidFill>
              </a:rPr>
              <a:t>điểm</a:t>
            </a:r>
            <a:r>
              <a:rPr lang="en-US" sz="2800" dirty="0">
                <a:solidFill>
                  <a:srgbClr val="1A2857"/>
                </a:solidFill>
              </a:rPr>
              <a:t> </a:t>
            </a:r>
            <a:r>
              <a:rPr lang="en-US" sz="2800" dirty="0" err="1">
                <a:solidFill>
                  <a:srgbClr val="1A2857"/>
                </a:solidFill>
              </a:rPr>
              <a:t>này</a:t>
            </a:r>
            <a:r>
              <a:rPr lang="en-US" sz="2800" dirty="0">
                <a:solidFill>
                  <a:srgbClr val="1A2857"/>
                </a:solidFill>
              </a:rPr>
              <a:t> </a:t>
            </a:r>
            <a:r>
              <a:rPr lang="en-US" sz="2800" dirty="0" err="1">
                <a:solidFill>
                  <a:srgbClr val="1A2857"/>
                </a:solidFill>
              </a:rPr>
              <a:t>nên</a:t>
            </a:r>
            <a:r>
              <a:rPr lang="en-US" sz="2800" dirty="0">
                <a:solidFill>
                  <a:srgbClr val="1A2857"/>
                </a:solidFill>
              </a:rPr>
              <a:t> </a:t>
            </a:r>
            <a:r>
              <a:rPr lang="en-US" sz="2800" dirty="0" err="1">
                <a:solidFill>
                  <a:srgbClr val="1A2857"/>
                </a:solidFill>
              </a:rPr>
              <a:t>liên</a:t>
            </a:r>
            <a:r>
              <a:rPr lang="en-US" sz="2800" dirty="0">
                <a:solidFill>
                  <a:srgbClr val="1A2857"/>
                </a:solidFill>
              </a:rPr>
              <a:t> </a:t>
            </a:r>
            <a:r>
              <a:rPr lang="en-US" sz="2800" dirty="0" err="1">
                <a:solidFill>
                  <a:srgbClr val="1A2857"/>
                </a:solidFill>
              </a:rPr>
              <a:t>hệ</a:t>
            </a:r>
            <a:r>
              <a:rPr lang="en-US" sz="2800" dirty="0">
                <a:solidFill>
                  <a:srgbClr val="1A2857"/>
                </a:solidFill>
              </a:rPr>
              <a:t> </a:t>
            </a:r>
            <a:r>
              <a:rPr lang="en-US" sz="2800" dirty="0" err="1">
                <a:solidFill>
                  <a:srgbClr val="1A2857"/>
                </a:solidFill>
              </a:rPr>
              <a:t>với</a:t>
            </a:r>
            <a:r>
              <a:rPr lang="en-US" sz="2800" dirty="0">
                <a:solidFill>
                  <a:srgbClr val="1A2857"/>
                </a:solidFill>
              </a:rPr>
              <a:t> CBP. </a:t>
            </a:r>
          </a:p>
        </p:txBody>
      </p:sp>
      <p:sp>
        <p:nvSpPr>
          <p:cNvPr id="4" name="Slide Number Placeholder 3">
            <a:extLst>
              <a:ext uri="{FF2B5EF4-FFF2-40B4-BE49-F238E27FC236}">
                <a16:creationId xmlns:a16="http://schemas.microsoft.com/office/drawing/2014/main" id="{85A162D1-CE57-4102-8792-22D4B43E8F65}"/>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23</a:t>
            </a:fld>
            <a:endParaRPr lang="en-US" dirty="0">
              <a:latin typeface="Arial" panose="020B0604020202020204" pitchFamily="34" charset="0"/>
            </a:endParaRPr>
          </a:p>
        </p:txBody>
      </p:sp>
      <p:sp>
        <p:nvSpPr>
          <p:cNvPr id="8" name="Title 1">
            <a:extLst>
              <a:ext uri="{FF2B5EF4-FFF2-40B4-BE49-F238E27FC236}">
                <a16:creationId xmlns:a16="http://schemas.microsoft.com/office/drawing/2014/main" id="{AE673315-17AF-465F-8212-AB94D88C03EC}"/>
              </a:ext>
            </a:extLst>
          </p:cNvPr>
          <p:cNvSpPr>
            <a:spLocks noGrp="1"/>
          </p:cNvSpPr>
          <p:nvPr>
            <p:ph type="title"/>
          </p:nvPr>
        </p:nvSpPr>
        <p:spPr>
          <a:xfrm>
            <a:off x="406400" y="365125"/>
            <a:ext cx="11464925" cy="947738"/>
          </a:xfrm>
        </p:spPr>
        <p:txBody>
          <a:bodyPr>
            <a:noAutofit/>
          </a:bodyPr>
          <a:lstStyle/>
          <a:p>
            <a:r>
              <a:rPr lang="en-US" dirty="0" err="1"/>
              <a:t>Điều</a:t>
            </a:r>
            <a:r>
              <a:rPr lang="en-US" dirty="0"/>
              <a:t> </a:t>
            </a:r>
            <a:r>
              <a:rPr lang="en-US" dirty="0" err="1"/>
              <a:t>gì</a:t>
            </a:r>
            <a:r>
              <a:rPr lang="en-US" dirty="0"/>
              <a:t> </a:t>
            </a:r>
            <a:r>
              <a:rPr lang="en-US" dirty="0" err="1"/>
              <a:t>sẽ</a:t>
            </a:r>
            <a:r>
              <a:rPr lang="en-US" dirty="0"/>
              <a:t> </a:t>
            </a:r>
            <a:r>
              <a:rPr lang="en-US" dirty="0" err="1"/>
              <a:t>xảy</a:t>
            </a:r>
            <a:r>
              <a:rPr lang="en-US" dirty="0"/>
              <a:t> </a:t>
            </a:r>
            <a:r>
              <a:rPr lang="en-US" dirty="0" err="1"/>
              <a:t>ra</a:t>
            </a:r>
            <a:r>
              <a:rPr lang="en-US" dirty="0"/>
              <a:t> </a:t>
            </a:r>
            <a:r>
              <a:rPr lang="en-US" dirty="0" err="1"/>
              <a:t>nếu</a:t>
            </a:r>
            <a:r>
              <a:rPr lang="en-US" dirty="0"/>
              <a:t> </a:t>
            </a:r>
            <a:r>
              <a:rPr lang="en-US" dirty="0" err="1"/>
              <a:t>có</a:t>
            </a:r>
            <a:r>
              <a:rPr lang="en-US" dirty="0"/>
              <a:t> </a:t>
            </a:r>
            <a:r>
              <a:rPr lang="en-US" dirty="0" err="1"/>
              <a:t>xác</a:t>
            </a:r>
            <a:r>
              <a:rPr lang="en-US" dirty="0"/>
              <a:t> </a:t>
            </a:r>
            <a:r>
              <a:rPr lang="en-US" dirty="0" err="1"/>
              <a:t>định</a:t>
            </a:r>
            <a:r>
              <a:rPr lang="en-US" dirty="0"/>
              <a:t> </a:t>
            </a:r>
            <a:r>
              <a:rPr lang="en-US" dirty="0" err="1"/>
              <a:t>việc</a:t>
            </a:r>
            <a:r>
              <a:rPr lang="en-US" dirty="0"/>
              <a:t> </a:t>
            </a:r>
            <a:r>
              <a:rPr lang="en-US" dirty="0" err="1"/>
              <a:t>thu</a:t>
            </a:r>
            <a:r>
              <a:rPr lang="en-US" dirty="0"/>
              <a:t> </a:t>
            </a:r>
            <a:r>
              <a:rPr lang="en-US" dirty="0" err="1"/>
              <a:t>giữ</a:t>
            </a:r>
            <a:r>
              <a:rPr lang="en-US" b="1" dirty="0"/>
              <a:t>?</a:t>
            </a:r>
          </a:p>
        </p:txBody>
      </p:sp>
      <p:pic>
        <p:nvPicPr>
          <p:cNvPr id="2" name="slide 23">
            <a:hlinkClick r:id="" action="ppaction://media"/>
            <a:extLst>
              <a:ext uri="{FF2B5EF4-FFF2-40B4-BE49-F238E27FC236}">
                <a16:creationId xmlns:a16="http://schemas.microsoft.com/office/drawing/2014/main" id="{45E78880-4FAA-B440-2CCF-E0FE9C9069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873753899"/>
      </p:ext>
    </p:extLst>
  </p:cSld>
  <p:clrMapOvr>
    <a:masterClrMapping/>
  </p:clrMapOvr>
  <mc:AlternateContent xmlns:mc="http://schemas.openxmlformats.org/markup-compatibility/2006" xmlns:p14="http://schemas.microsoft.com/office/powerpoint/2010/main">
    <mc:Choice Requires="p14">
      <p:transition spd="slow" p14:dur="2000" advTm="30869"/>
    </mc:Choice>
    <mc:Fallback xmlns="">
      <p:transition spd="slow" advTm="3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3" objId="2"/>
        <p14:stopEvt time="28297"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575D04-F43A-C94B-8F04-A8D4933980D2}"/>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24</a:t>
            </a:fld>
            <a:endParaRPr lang="en-US" dirty="0">
              <a:latin typeface="Arial" panose="020B0604020202020204" pitchFamily="34" charset="0"/>
            </a:endParaRPr>
          </a:p>
        </p:txBody>
      </p:sp>
      <p:sp>
        <p:nvSpPr>
          <p:cNvPr id="8" name="Title 7">
            <a:extLst>
              <a:ext uri="{FF2B5EF4-FFF2-40B4-BE49-F238E27FC236}">
                <a16:creationId xmlns:a16="http://schemas.microsoft.com/office/drawing/2014/main" id="{706E0D98-9C2B-4DD4-AC6F-F2B435A53DC5}"/>
              </a:ext>
            </a:extLst>
          </p:cNvPr>
          <p:cNvSpPr txBox="1">
            <a:spLocks noGrp="1"/>
          </p:cNvSpPr>
          <p:nvPr>
            <p:ph type="title"/>
          </p:nvPr>
        </p:nvSpPr>
        <p:spPr>
          <a:xfrm>
            <a:off x="406400" y="454273"/>
            <a:ext cx="11464925" cy="769441"/>
          </a:xfrm>
          <a:prstGeom prst="rect">
            <a:avLst/>
          </a:prstGeom>
          <a:noFill/>
        </p:spPr>
        <p:txBody>
          <a:bodyPr wrap="square" rtlCol="0">
            <a:spAutoFit/>
          </a:bodyPr>
          <a:lstStyle/>
          <a:p>
            <a:r>
              <a:rPr lang="en-US" sz="4400" b="1" dirty="0" err="1"/>
              <a:t>Quy</a:t>
            </a:r>
            <a:r>
              <a:rPr lang="en-US" sz="4400" b="1" dirty="0"/>
              <a:t> </a:t>
            </a:r>
            <a:r>
              <a:rPr lang="en-US" sz="4400" b="1" dirty="0" err="1"/>
              <a:t>trình</a:t>
            </a:r>
            <a:r>
              <a:rPr lang="en-US" sz="4400" b="1" dirty="0"/>
              <a:t> </a:t>
            </a:r>
            <a:r>
              <a:rPr lang="en-US" sz="4400" b="1" dirty="0" err="1"/>
              <a:t>Sửa</a:t>
            </a:r>
            <a:r>
              <a:rPr lang="en-US" sz="4400" b="1" dirty="0"/>
              <a:t> </a:t>
            </a:r>
            <a:r>
              <a:rPr lang="en-US" sz="4400" b="1" dirty="0" err="1"/>
              <a:t>lại</a:t>
            </a:r>
            <a:r>
              <a:rPr lang="en-US" sz="4400" b="1" dirty="0"/>
              <a:t> </a:t>
            </a:r>
            <a:r>
              <a:rPr lang="en-US" sz="4400" b="1" dirty="0" err="1"/>
              <a:t>của</a:t>
            </a:r>
            <a:r>
              <a:rPr lang="en-US" sz="4400" b="1" dirty="0"/>
              <a:t> CPSC</a:t>
            </a:r>
          </a:p>
        </p:txBody>
      </p:sp>
      <p:sp>
        <p:nvSpPr>
          <p:cNvPr id="10" name="Text Placeholder 1">
            <a:extLst>
              <a:ext uri="{FF2B5EF4-FFF2-40B4-BE49-F238E27FC236}">
                <a16:creationId xmlns:a16="http://schemas.microsoft.com/office/drawing/2014/main" id="{14AFF3F4-ABE2-4402-B839-93F7C77608AB}"/>
              </a:ext>
            </a:extLst>
          </p:cNvPr>
          <p:cNvSpPr txBox="1">
            <a:spLocks noGrp="1"/>
          </p:cNvSpPr>
          <p:nvPr>
            <p:ph idx="1"/>
          </p:nvPr>
        </p:nvSpPr>
        <p:spPr>
          <a:xfrm>
            <a:off x="406400" y="1350335"/>
            <a:ext cx="11464925" cy="4826628"/>
          </a:xfrm>
          <a:prstGeom prst="rect">
            <a:avLst/>
          </a:prstGeom>
        </p:spPr>
        <p:txBody>
          <a:bodyPr numCol="1">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solidFill>
                <a:srgbClr val="4C4C4C"/>
              </a:solidFill>
              <a:latin typeface="Arial" panose="020B0604020202020204" pitchFamily="34" charset="0"/>
              <a:cs typeface="Arial" panose="020B0604020202020204" pitchFamily="34" charset="0"/>
            </a:endParaRPr>
          </a:p>
          <a:p>
            <a:r>
              <a:rPr lang="en-US" sz="3200" dirty="0" err="1">
                <a:solidFill>
                  <a:srgbClr val="1A2857"/>
                </a:solidFill>
                <a:latin typeface="Arial" panose="020B0604020202020204" pitchFamily="34" charset="0"/>
              </a:rPr>
              <a:t>Kỳ</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vọng</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của</a:t>
            </a:r>
            <a:r>
              <a:rPr lang="en-US" sz="3200" dirty="0">
                <a:solidFill>
                  <a:srgbClr val="1A2857"/>
                </a:solidFill>
                <a:latin typeface="Arial" panose="020B0604020202020204" pitchFamily="34" charset="0"/>
              </a:rPr>
              <a:t> CPSC: </a:t>
            </a:r>
            <a:r>
              <a:rPr lang="en-US" sz="3200" dirty="0" err="1">
                <a:solidFill>
                  <a:srgbClr val="1A2857"/>
                </a:solidFill>
                <a:latin typeface="Arial" panose="020B0604020202020204" pitchFamily="34" charset="0"/>
              </a:rPr>
              <a:t>Nhà</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nhập</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khẩu</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sửa</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lại</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các</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sản</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phẩm</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cho</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phù</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hợp</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trong</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khoảng</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thời</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gian</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cụ</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thể</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và</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cung</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cấp</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bằng</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chứng</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rằng</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quá</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trình</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sửa</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lại</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đã</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hoàn</a:t>
            </a:r>
            <a:r>
              <a:rPr lang="en-US" sz="3200" dirty="0">
                <a:solidFill>
                  <a:srgbClr val="1A2857"/>
                </a:solidFill>
                <a:latin typeface="Arial" panose="020B0604020202020204" pitchFamily="34" charset="0"/>
              </a:rPr>
              <a:t> </a:t>
            </a:r>
            <a:r>
              <a:rPr lang="en-US" sz="3200" dirty="0" err="1">
                <a:solidFill>
                  <a:srgbClr val="1A2857"/>
                </a:solidFill>
                <a:latin typeface="Arial" panose="020B0604020202020204" pitchFamily="34" charset="0"/>
              </a:rPr>
              <a:t>tất</a:t>
            </a:r>
            <a:r>
              <a:rPr lang="en-US" sz="3200" dirty="0">
                <a:solidFill>
                  <a:srgbClr val="1A2857"/>
                </a:solidFill>
                <a:latin typeface="Arial" panose="020B0604020202020204" pitchFamily="34" charset="0"/>
              </a:rPr>
              <a:t>. </a:t>
            </a:r>
          </a:p>
        </p:txBody>
      </p:sp>
      <p:pic>
        <p:nvPicPr>
          <p:cNvPr id="3" name="slide 24">
            <a:hlinkClick r:id="" action="ppaction://media"/>
            <a:extLst>
              <a:ext uri="{FF2B5EF4-FFF2-40B4-BE49-F238E27FC236}">
                <a16:creationId xmlns:a16="http://schemas.microsoft.com/office/drawing/2014/main" id="{E466CA4C-3F2E-6CD5-35E4-DBA2743FE0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064209435"/>
      </p:ext>
    </p:extLst>
  </p:cSld>
  <p:clrMapOvr>
    <a:masterClrMapping/>
  </p:clrMapOvr>
  <mc:AlternateContent xmlns:mc="http://schemas.openxmlformats.org/markup-compatibility/2006" xmlns:p14="http://schemas.microsoft.com/office/powerpoint/2010/main">
    <mc:Choice Requires="p14">
      <p:transition spd="slow" p14:dur="2000" advTm="21743"/>
    </mc:Choice>
    <mc:Fallback xmlns="">
      <p:transition spd="slow" advTm="2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5" objId="3"/>
        <p14:stopEvt time="19654"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3C4C9-9B0B-4689-9BA5-B8462280879D}"/>
              </a:ext>
            </a:extLst>
          </p:cNvPr>
          <p:cNvSpPr>
            <a:spLocks noGrp="1"/>
          </p:cNvSpPr>
          <p:nvPr>
            <p:ph type="title"/>
          </p:nvPr>
        </p:nvSpPr>
        <p:spPr/>
        <p:txBody>
          <a:bodyPr>
            <a:normAutofit/>
          </a:bodyPr>
          <a:lstStyle/>
          <a:p>
            <a:r>
              <a:rPr lang="en-US" sz="4400" dirty="0" err="1"/>
              <a:t>Quá</a:t>
            </a:r>
            <a:r>
              <a:rPr lang="en-US" sz="4400" dirty="0"/>
              <a:t> </a:t>
            </a:r>
            <a:r>
              <a:rPr lang="en-US" sz="4400" dirty="0" err="1"/>
              <a:t>trình</a:t>
            </a:r>
            <a:r>
              <a:rPr lang="en-US" sz="4400" dirty="0"/>
              <a:t> </a:t>
            </a:r>
            <a:r>
              <a:rPr lang="en-US" sz="4400" dirty="0" err="1"/>
              <a:t>Sửa</a:t>
            </a:r>
            <a:r>
              <a:rPr lang="en-US" sz="4400" dirty="0"/>
              <a:t> </a:t>
            </a:r>
            <a:r>
              <a:rPr lang="en-US" sz="4400" err="1"/>
              <a:t>lại</a:t>
            </a:r>
            <a:r>
              <a:rPr lang="en-US" sz="4400"/>
              <a:t> của CPSC </a:t>
            </a:r>
            <a:r>
              <a:rPr lang="en-US" sz="4400" dirty="0"/>
              <a:t>(</a:t>
            </a:r>
            <a:r>
              <a:rPr lang="en-US" sz="4400" dirty="0" err="1"/>
              <a:t>tiếp</a:t>
            </a:r>
            <a:r>
              <a:rPr lang="en-US" sz="4400" dirty="0"/>
              <a:t> </a:t>
            </a:r>
            <a:r>
              <a:rPr lang="en-US" sz="4400" dirty="0" err="1"/>
              <a:t>theo</a:t>
            </a:r>
            <a:r>
              <a:rPr lang="en-US" sz="4400" dirty="0"/>
              <a:t>)</a:t>
            </a:r>
          </a:p>
        </p:txBody>
      </p:sp>
      <p:sp>
        <p:nvSpPr>
          <p:cNvPr id="3" name="Content Placeholder 2">
            <a:extLst>
              <a:ext uri="{FF2B5EF4-FFF2-40B4-BE49-F238E27FC236}">
                <a16:creationId xmlns:a16="http://schemas.microsoft.com/office/drawing/2014/main" id="{C8A31A5F-DA6A-45D3-B2ED-4DB707350FCF}"/>
              </a:ext>
            </a:extLst>
          </p:cNvPr>
          <p:cNvSpPr>
            <a:spLocks noGrp="1"/>
          </p:cNvSpPr>
          <p:nvPr>
            <p:ph idx="1"/>
          </p:nvPr>
        </p:nvSpPr>
        <p:spPr/>
        <p:txBody>
          <a:bodyPr/>
          <a:lstStyle/>
          <a:p>
            <a:pPr marL="457200" lvl="0" indent="-457200">
              <a:buClr>
                <a:srgbClr val="1D2757"/>
              </a:buClr>
              <a:buFont typeface="Arial" panose="020B0604020202020204" pitchFamily="34" charset="0"/>
              <a:buChar char="•"/>
            </a:pPr>
            <a:r>
              <a:rPr lang="en-US" b="1" dirty="0">
                <a:solidFill>
                  <a:srgbClr val="C00000"/>
                </a:solidFill>
              </a:rPr>
              <a:t>CPSC </a:t>
            </a:r>
            <a:r>
              <a:rPr lang="en-US" b="1" dirty="0" err="1">
                <a:solidFill>
                  <a:srgbClr val="C00000"/>
                </a:solidFill>
              </a:rPr>
              <a:t>đưa</a:t>
            </a:r>
            <a:r>
              <a:rPr lang="en-US" b="1" dirty="0">
                <a:solidFill>
                  <a:srgbClr val="C00000"/>
                </a:solidFill>
              </a:rPr>
              <a:t> </a:t>
            </a:r>
            <a:r>
              <a:rPr lang="en-US" b="1" dirty="0" err="1">
                <a:solidFill>
                  <a:srgbClr val="C00000"/>
                </a:solidFill>
              </a:rPr>
              <a:t>ra</a:t>
            </a:r>
            <a:r>
              <a:rPr lang="en-US" b="1" dirty="0">
                <a:solidFill>
                  <a:srgbClr val="C00000"/>
                </a:solidFill>
              </a:rPr>
              <a:t> </a:t>
            </a:r>
            <a:r>
              <a:rPr lang="en-US" b="1" dirty="0" err="1">
                <a:solidFill>
                  <a:srgbClr val="C00000"/>
                </a:solidFill>
              </a:rPr>
              <a:t>thông</a:t>
            </a:r>
            <a:r>
              <a:rPr lang="en-US" b="1" dirty="0">
                <a:solidFill>
                  <a:srgbClr val="C00000"/>
                </a:solidFill>
              </a:rPr>
              <a:t> </a:t>
            </a:r>
            <a:r>
              <a:rPr lang="en-US" b="1" dirty="0" err="1">
                <a:solidFill>
                  <a:srgbClr val="C00000"/>
                </a:solidFill>
              </a:rPr>
              <a:t>báo</a:t>
            </a:r>
            <a:r>
              <a:rPr lang="en-US" b="1" dirty="0">
                <a:solidFill>
                  <a:srgbClr val="C00000"/>
                </a:solidFill>
              </a:rPr>
              <a:t> </a:t>
            </a:r>
            <a:r>
              <a:rPr lang="en-US" b="1" dirty="0" err="1">
                <a:solidFill>
                  <a:srgbClr val="C00000"/>
                </a:solidFill>
              </a:rPr>
              <a:t>tới</a:t>
            </a:r>
            <a:r>
              <a:rPr lang="en-US" b="1" dirty="0">
                <a:solidFill>
                  <a:srgbClr val="C00000"/>
                </a:solidFill>
              </a:rPr>
              <a:t> CBP </a:t>
            </a:r>
            <a:r>
              <a:rPr lang="en-US" dirty="0" err="1">
                <a:solidFill>
                  <a:srgbClr val="1A2857"/>
                </a:solidFill>
              </a:rPr>
              <a:t>khi</a:t>
            </a:r>
            <a:r>
              <a:rPr lang="en-US" dirty="0">
                <a:solidFill>
                  <a:srgbClr val="1A2857"/>
                </a:solidFill>
              </a:rPr>
              <a:t> </a:t>
            </a:r>
            <a:r>
              <a:rPr lang="en-US" dirty="0" err="1">
                <a:solidFill>
                  <a:srgbClr val="1A2857"/>
                </a:solidFill>
              </a:rPr>
              <a:t>quá</a:t>
            </a:r>
            <a:r>
              <a:rPr lang="en-US" dirty="0">
                <a:solidFill>
                  <a:srgbClr val="1A2857"/>
                </a:solidFill>
              </a:rPr>
              <a:t> </a:t>
            </a:r>
            <a:r>
              <a:rPr lang="en-US" dirty="0" err="1">
                <a:solidFill>
                  <a:srgbClr val="1A2857"/>
                </a:solidFill>
              </a:rPr>
              <a:t>trình</a:t>
            </a:r>
            <a:r>
              <a:rPr lang="en-US" dirty="0">
                <a:solidFill>
                  <a:srgbClr val="1A2857"/>
                </a:solidFill>
              </a:rPr>
              <a:t> </a:t>
            </a:r>
            <a:r>
              <a:rPr lang="en-US" dirty="0" err="1">
                <a:solidFill>
                  <a:srgbClr val="1A2857"/>
                </a:solidFill>
              </a:rPr>
              <a:t>sửa</a:t>
            </a:r>
            <a:r>
              <a:rPr lang="en-US" dirty="0">
                <a:solidFill>
                  <a:srgbClr val="1A2857"/>
                </a:solidFill>
              </a:rPr>
              <a:t> </a:t>
            </a:r>
            <a:r>
              <a:rPr lang="en-US" dirty="0" err="1">
                <a:solidFill>
                  <a:srgbClr val="1A2857"/>
                </a:solidFill>
              </a:rPr>
              <a:t>lại</a:t>
            </a:r>
            <a:r>
              <a:rPr lang="en-US" dirty="0">
                <a:solidFill>
                  <a:srgbClr val="1A2857"/>
                </a:solidFill>
              </a:rPr>
              <a:t> </a:t>
            </a:r>
            <a:r>
              <a:rPr lang="en-US" dirty="0" err="1">
                <a:solidFill>
                  <a:srgbClr val="1A2857"/>
                </a:solidFill>
              </a:rPr>
              <a:t>hoàn</a:t>
            </a:r>
            <a:r>
              <a:rPr lang="en-US" dirty="0">
                <a:solidFill>
                  <a:srgbClr val="1A2857"/>
                </a:solidFill>
              </a:rPr>
              <a:t> </a:t>
            </a:r>
            <a:r>
              <a:rPr lang="en-US" dirty="0" err="1">
                <a:solidFill>
                  <a:srgbClr val="1A2857"/>
                </a:solidFill>
              </a:rPr>
              <a:t>tất</a:t>
            </a:r>
            <a:r>
              <a:rPr lang="en-US" dirty="0">
                <a:solidFill>
                  <a:srgbClr val="1A2857"/>
                </a:solidFill>
              </a:rPr>
              <a:t> </a:t>
            </a:r>
            <a:r>
              <a:rPr lang="en-US" dirty="0" err="1">
                <a:solidFill>
                  <a:srgbClr val="1A2857"/>
                </a:solidFill>
              </a:rPr>
              <a:t>và</a:t>
            </a:r>
            <a:r>
              <a:rPr lang="en-US" dirty="0">
                <a:solidFill>
                  <a:srgbClr val="1A2857"/>
                </a:solidFill>
              </a:rPr>
              <a:t> </a:t>
            </a:r>
            <a:r>
              <a:rPr lang="en-US" dirty="0" err="1">
                <a:solidFill>
                  <a:srgbClr val="1A2857"/>
                </a:solidFill>
              </a:rPr>
              <a:t>được</a:t>
            </a:r>
            <a:r>
              <a:rPr lang="en-US" dirty="0">
                <a:solidFill>
                  <a:srgbClr val="1A2857"/>
                </a:solidFill>
              </a:rPr>
              <a:t> </a:t>
            </a:r>
            <a:r>
              <a:rPr lang="en-US" dirty="0" err="1">
                <a:solidFill>
                  <a:srgbClr val="1A2857"/>
                </a:solidFill>
              </a:rPr>
              <a:t>xác</a:t>
            </a:r>
            <a:r>
              <a:rPr lang="en-US" dirty="0">
                <a:solidFill>
                  <a:srgbClr val="1A2857"/>
                </a:solidFill>
              </a:rPr>
              <a:t> minh</a:t>
            </a:r>
          </a:p>
          <a:p>
            <a:pPr marL="457200" lvl="0" indent="-457200">
              <a:buClr>
                <a:srgbClr val="1D2757"/>
              </a:buClr>
              <a:buFont typeface="Arial" panose="020B0604020202020204" pitchFamily="34" charset="0"/>
              <a:buChar char="•"/>
            </a:pPr>
            <a:endParaRPr lang="en-US" sz="1000" dirty="0"/>
          </a:p>
          <a:p>
            <a:pPr marL="457200" lvl="0" indent="-457200">
              <a:buClr>
                <a:srgbClr val="1D2757"/>
              </a:buClr>
              <a:buFont typeface="Arial" panose="020B0604020202020204" pitchFamily="34" charset="0"/>
              <a:buChar char="•"/>
            </a:pPr>
            <a:r>
              <a:rPr lang="en-US" dirty="0" err="1">
                <a:solidFill>
                  <a:srgbClr val="1A2857"/>
                </a:solidFill>
              </a:rPr>
              <a:t>Sản</a:t>
            </a:r>
            <a:r>
              <a:rPr lang="en-US" dirty="0">
                <a:solidFill>
                  <a:srgbClr val="1A2857"/>
                </a:solidFill>
              </a:rPr>
              <a:t> </a:t>
            </a:r>
            <a:r>
              <a:rPr lang="en-US" dirty="0" err="1">
                <a:solidFill>
                  <a:srgbClr val="1A2857"/>
                </a:solidFill>
              </a:rPr>
              <a:t>phẩm</a:t>
            </a:r>
            <a:r>
              <a:rPr lang="en-US" dirty="0">
                <a:solidFill>
                  <a:srgbClr val="1A2857"/>
                </a:solidFill>
              </a:rPr>
              <a:t> </a:t>
            </a:r>
            <a:r>
              <a:rPr lang="en-US" dirty="0" err="1">
                <a:solidFill>
                  <a:srgbClr val="1A2857"/>
                </a:solidFill>
              </a:rPr>
              <a:t>được</a:t>
            </a:r>
            <a:r>
              <a:rPr lang="en-US" dirty="0">
                <a:solidFill>
                  <a:srgbClr val="1A2857"/>
                </a:solidFill>
              </a:rPr>
              <a:t> </a:t>
            </a:r>
            <a:r>
              <a:rPr lang="en-US" b="1" dirty="0" err="1">
                <a:solidFill>
                  <a:srgbClr val="C00000"/>
                </a:solidFill>
              </a:rPr>
              <a:t>đưa</a:t>
            </a:r>
            <a:r>
              <a:rPr lang="en-US" b="1" dirty="0">
                <a:solidFill>
                  <a:srgbClr val="C00000"/>
                </a:solidFill>
              </a:rPr>
              <a:t> </a:t>
            </a:r>
            <a:r>
              <a:rPr lang="en-US" b="1" dirty="0" err="1">
                <a:solidFill>
                  <a:srgbClr val="C00000"/>
                </a:solidFill>
              </a:rPr>
              <a:t>vào</a:t>
            </a:r>
            <a:r>
              <a:rPr lang="en-US" b="1" dirty="0">
                <a:solidFill>
                  <a:srgbClr val="C00000"/>
                </a:solidFill>
              </a:rPr>
              <a:t> </a:t>
            </a:r>
            <a:r>
              <a:rPr lang="en-US" b="1" dirty="0" err="1">
                <a:solidFill>
                  <a:srgbClr val="C00000"/>
                </a:solidFill>
              </a:rPr>
              <a:t>thị</a:t>
            </a:r>
            <a:r>
              <a:rPr lang="en-US" b="1" dirty="0">
                <a:solidFill>
                  <a:srgbClr val="C00000"/>
                </a:solidFill>
              </a:rPr>
              <a:t> </a:t>
            </a:r>
            <a:r>
              <a:rPr lang="en-US" b="1" dirty="0" err="1">
                <a:solidFill>
                  <a:srgbClr val="C00000"/>
                </a:solidFill>
              </a:rPr>
              <a:t>trường</a:t>
            </a:r>
            <a:r>
              <a:rPr lang="en-US" b="1" dirty="0">
                <a:solidFill>
                  <a:srgbClr val="C00000"/>
                </a:solidFill>
              </a:rPr>
              <a:t> </a:t>
            </a:r>
          </a:p>
          <a:p>
            <a:pPr lvl="0">
              <a:buClr>
                <a:srgbClr val="1D2757"/>
              </a:buClr>
            </a:pPr>
            <a:endParaRPr lang="en-US" sz="1000" dirty="0">
              <a:solidFill>
                <a:srgbClr val="C00000"/>
              </a:solidFill>
            </a:endParaRPr>
          </a:p>
          <a:p>
            <a:pPr marL="457200" lvl="0" indent="-457200">
              <a:buClr>
                <a:srgbClr val="1D2757"/>
              </a:buClr>
              <a:buFont typeface="Arial" panose="020B0604020202020204" pitchFamily="34" charset="0"/>
              <a:buChar char="•"/>
            </a:pPr>
            <a:r>
              <a:rPr lang="en-US" dirty="0" err="1">
                <a:solidFill>
                  <a:srgbClr val="1A2857"/>
                </a:solidFill>
              </a:rPr>
              <a:t>Nếu</a:t>
            </a:r>
            <a:r>
              <a:rPr lang="en-US" dirty="0">
                <a:solidFill>
                  <a:srgbClr val="1A2857"/>
                </a:solidFill>
              </a:rPr>
              <a:t> </a:t>
            </a:r>
            <a:r>
              <a:rPr lang="en-US" dirty="0" err="1">
                <a:solidFill>
                  <a:srgbClr val="1A2857"/>
                </a:solidFill>
              </a:rPr>
              <a:t>sản</a:t>
            </a:r>
            <a:r>
              <a:rPr lang="en-US" dirty="0">
                <a:solidFill>
                  <a:srgbClr val="1A2857"/>
                </a:solidFill>
              </a:rPr>
              <a:t> </a:t>
            </a:r>
            <a:r>
              <a:rPr lang="en-US" dirty="0" err="1">
                <a:solidFill>
                  <a:srgbClr val="1A2857"/>
                </a:solidFill>
              </a:rPr>
              <a:t>phẩm</a:t>
            </a:r>
            <a:r>
              <a:rPr lang="en-US" dirty="0">
                <a:solidFill>
                  <a:srgbClr val="1A2857"/>
                </a:solidFill>
              </a:rPr>
              <a:t> </a:t>
            </a:r>
            <a:r>
              <a:rPr lang="en-US" dirty="0" err="1">
                <a:solidFill>
                  <a:srgbClr val="1A2857"/>
                </a:solidFill>
              </a:rPr>
              <a:t>không</a:t>
            </a:r>
            <a:r>
              <a:rPr lang="en-US" dirty="0">
                <a:solidFill>
                  <a:srgbClr val="1A2857"/>
                </a:solidFill>
              </a:rPr>
              <a:t> </a:t>
            </a:r>
            <a:r>
              <a:rPr lang="en-US" dirty="0" err="1">
                <a:solidFill>
                  <a:srgbClr val="1A2857"/>
                </a:solidFill>
              </a:rPr>
              <a:t>được</a:t>
            </a:r>
            <a:r>
              <a:rPr lang="en-US" dirty="0">
                <a:solidFill>
                  <a:srgbClr val="1A2857"/>
                </a:solidFill>
              </a:rPr>
              <a:t> </a:t>
            </a:r>
            <a:r>
              <a:rPr lang="en-US" dirty="0" err="1">
                <a:solidFill>
                  <a:srgbClr val="1A2857"/>
                </a:solidFill>
              </a:rPr>
              <a:t>sửa</a:t>
            </a:r>
            <a:r>
              <a:rPr lang="en-US" dirty="0">
                <a:solidFill>
                  <a:srgbClr val="1A2857"/>
                </a:solidFill>
              </a:rPr>
              <a:t> </a:t>
            </a:r>
            <a:r>
              <a:rPr lang="en-US" dirty="0" err="1">
                <a:solidFill>
                  <a:srgbClr val="1A2857"/>
                </a:solidFill>
              </a:rPr>
              <a:t>lại</a:t>
            </a:r>
            <a:r>
              <a:rPr lang="en-US" dirty="0">
                <a:solidFill>
                  <a:srgbClr val="1A2857"/>
                </a:solidFill>
              </a:rPr>
              <a:t>, CPSC </a:t>
            </a:r>
            <a:r>
              <a:rPr lang="en-US" dirty="0" err="1">
                <a:solidFill>
                  <a:srgbClr val="1A2857"/>
                </a:solidFill>
              </a:rPr>
              <a:t>có</a:t>
            </a:r>
            <a:r>
              <a:rPr lang="en-US" dirty="0">
                <a:solidFill>
                  <a:srgbClr val="1A2857"/>
                </a:solidFill>
              </a:rPr>
              <a:t> </a:t>
            </a:r>
            <a:r>
              <a:rPr lang="en-US" dirty="0" err="1">
                <a:solidFill>
                  <a:srgbClr val="1A2857"/>
                </a:solidFill>
              </a:rPr>
              <a:t>thể</a:t>
            </a:r>
            <a:r>
              <a:rPr lang="en-US" dirty="0">
                <a:solidFill>
                  <a:srgbClr val="1A2857"/>
                </a:solidFill>
              </a:rPr>
              <a:t> </a:t>
            </a:r>
            <a:r>
              <a:rPr lang="en-US" dirty="0" err="1">
                <a:solidFill>
                  <a:srgbClr val="1A2857"/>
                </a:solidFill>
              </a:rPr>
              <a:t>yêu</a:t>
            </a:r>
            <a:r>
              <a:rPr lang="en-US" dirty="0">
                <a:solidFill>
                  <a:srgbClr val="1A2857"/>
                </a:solidFill>
              </a:rPr>
              <a:t> </a:t>
            </a:r>
            <a:r>
              <a:rPr lang="en-US" dirty="0" err="1">
                <a:solidFill>
                  <a:srgbClr val="1A2857"/>
                </a:solidFill>
              </a:rPr>
              <a:t>cầu</a:t>
            </a:r>
            <a:r>
              <a:rPr lang="en-US" dirty="0">
                <a:solidFill>
                  <a:srgbClr val="1A2857"/>
                </a:solidFill>
              </a:rPr>
              <a:t> </a:t>
            </a:r>
            <a:r>
              <a:rPr lang="en-US" dirty="0" err="1">
                <a:solidFill>
                  <a:srgbClr val="1A2857"/>
                </a:solidFill>
              </a:rPr>
              <a:t>nhà</a:t>
            </a:r>
            <a:r>
              <a:rPr lang="en-US" dirty="0">
                <a:solidFill>
                  <a:srgbClr val="1A2857"/>
                </a:solidFill>
              </a:rPr>
              <a:t> </a:t>
            </a:r>
            <a:r>
              <a:rPr lang="en-US" dirty="0" err="1">
                <a:solidFill>
                  <a:srgbClr val="1A2857"/>
                </a:solidFill>
              </a:rPr>
              <a:t>nhập</a:t>
            </a:r>
            <a:r>
              <a:rPr lang="en-US" dirty="0">
                <a:solidFill>
                  <a:srgbClr val="1A2857"/>
                </a:solidFill>
              </a:rPr>
              <a:t> </a:t>
            </a:r>
            <a:r>
              <a:rPr lang="en-US" dirty="0" err="1">
                <a:solidFill>
                  <a:srgbClr val="1A2857"/>
                </a:solidFill>
              </a:rPr>
              <a:t>khẩu</a:t>
            </a:r>
            <a:r>
              <a:rPr lang="en-US" dirty="0">
                <a:solidFill>
                  <a:srgbClr val="1A2857"/>
                </a:solidFill>
              </a:rPr>
              <a:t> </a:t>
            </a:r>
            <a:r>
              <a:rPr lang="en-US" dirty="0" err="1">
                <a:solidFill>
                  <a:srgbClr val="1A2857"/>
                </a:solidFill>
              </a:rPr>
              <a:t>tiêu</a:t>
            </a:r>
            <a:r>
              <a:rPr lang="en-US" dirty="0">
                <a:solidFill>
                  <a:srgbClr val="1A2857"/>
                </a:solidFill>
              </a:rPr>
              <a:t> </a:t>
            </a:r>
            <a:r>
              <a:rPr lang="en-US" dirty="0" err="1">
                <a:solidFill>
                  <a:srgbClr val="1A2857"/>
                </a:solidFill>
              </a:rPr>
              <a:t>hủy</a:t>
            </a:r>
            <a:r>
              <a:rPr lang="en-US" dirty="0">
                <a:solidFill>
                  <a:srgbClr val="1A2857"/>
                </a:solidFill>
              </a:rPr>
              <a:t> </a:t>
            </a:r>
            <a:r>
              <a:rPr lang="en-US" dirty="0" err="1">
                <a:solidFill>
                  <a:srgbClr val="1A2857"/>
                </a:solidFill>
              </a:rPr>
              <a:t>sản</a:t>
            </a:r>
            <a:r>
              <a:rPr lang="en-US" dirty="0">
                <a:solidFill>
                  <a:srgbClr val="1A2857"/>
                </a:solidFill>
              </a:rPr>
              <a:t> </a:t>
            </a:r>
            <a:r>
              <a:rPr lang="en-US" dirty="0" err="1">
                <a:solidFill>
                  <a:srgbClr val="1A2857"/>
                </a:solidFill>
              </a:rPr>
              <a:t>phẩm</a:t>
            </a:r>
            <a:r>
              <a:rPr lang="en-US" dirty="0">
                <a:solidFill>
                  <a:srgbClr val="1A2857"/>
                </a:solidFill>
              </a:rPr>
              <a:t> </a:t>
            </a:r>
            <a:r>
              <a:rPr lang="en-US" dirty="0" err="1">
                <a:solidFill>
                  <a:srgbClr val="1A2857"/>
                </a:solidFill>
              </a:rPr>
              <a:t>hoặc</a:t>
            </a:r>
            <a:r>
              <a:rPr lang="en-US" dirty="0">
                <a:solidFill>
                  <a:srgbClr val="1A2857"/>
                </a:solidFill>
              </a:rPr>
              <a:t> </a:t>
            </a:r>
            <a:r>
              <a:rPr lang="en-US" dirty="0" err="1">
                <a:solidFill>
                  <a:srgbClr val="1A2857"/>
                </a:solidFill>
              </a:rPr>
              <a:t>giao</a:t>
            </a:r>
            <a:r>
              <a:rPr lang="en-US" dirty="0">
                <a:solidFill>
                  <a:srgbClr val="1A2857"/>
                </a:solidFill>
              </a:rPr>
              <a:t> </a:t>
            </a:r>
            <a:r>
              <a:rPr lang="en-US" dirty="0" err="1">
                <a:solidFill>
                  <a:srgbClr val="1A2857"/>
                </a:solidFill>
              </a:rPr>
              <a:t>lại</a:t>
            </a:r>
            <a:r>
              <a:rPr lang="en-US" dirty="0">
                <a:solidFill>
                  <a:srgbClr val="1A2857"/>
                </a:solidFill>
              </a:rPr>
              <a:t> </a:t>
            </a:r>
            <a:r>
              <a:rPr lang="en-US" dirty="0" err="1">
                <a:solidFill>
                  <a:srgbClr val="1A2857"/>
                </a:solidFill>
              </a:rPr>
              <a:t>cho</a:t>
            </a:r>
            <a:r>
              <a:rPr lang="en-US" dirty="0">
                <a:solidFill>
                  <a:srgbClr val="1A2857"/>
                </a:solidFill>
              </a:rPr>
              <a:t> CBP </a:t>
            </a:r>
            <a:r>
              <a:rPr lang="en-US" dirty="0" err="1">
                <a:solidFill>
                  <a:srgbClr val="1A2857"/>
                </a:solidFill>
              </a:rPr>
              <a:t>để</a:t>
            </a:r>
            <a:r>
              <a:rPr lang="en-US" dirty="0">
                <a:solidFill>
                  <a:srgbClr val="1A2857"/>
                </a:solidFill>
              </a:rPr>
              <a:t> </a:t>
            </a:r>
            <a:r>
              <a:rPr lang="en-US" dirty="0" err="1">
                <a:solidFill>
                  <a:srgbClr val="1A2857"/>
                </a:solidFill>
              </a:rPr>
              <a:t>thu</a:t>
            </a:r>
            <a:r>
              <a:rPr lang="en-US" dirty="0">
                <a:solidFill>
                  <a:srgbClr val="1A2857"/>
                </a:solidFill>
              </a:rPr>
              <a:t> </a:t>
            </a:r>
            <a:r>
              <a:rPr lang="en-US" dirty="0" err="1">
                <a:solidFill>
                  <a:srgbClr val="1A2857"/>
                </a:solidFill>
              </a:rPr>
              <a:t>giữ</a:t>
            </a:r>
            <a:endParaRPr lang="en-US" dirty="0">
              <a:solidFill>
                <a:srgbClr val="1A2857"/>
              </a:solidFill>
            </a:endParaRPr>
          </a:p>
          <a:p>
            <a:endParaRPr lang="en-US" dirty="0"/>
          </a:p>
        </p:txBody>
      </p:sp>
      <p:pic>
        <p:nvPicPr>
          <p:cNvPr id="4" name="slide 25">
            <a:hlinkClick r:id="" action="ppaction://media"/>
            <a:extLst>
              <a:ext uri="{FF2B5EF4-FFF2-40B4-BE49-F238E27FC236}">
                <a16:creationId xmlns:a16="http://schemas.microsoft.com/office/drawing/2014/main" id="{A7F36BC6-17CA-D728-7834-D156A3ED9E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777387019"/>
      </p:ext>
    </p:extLst>
  </p:cSld>
  <p:clrMapOvr>
    <a:masterClrMapping/>
  </p:clrMapOvr>
  <mc:AlternateContent xmlns:mc="http://schemas.openxmlformats.org/markup-compatibility/2006" xmlns:p14="http://schemas.microsoft.com/office/powerpoint/2010/main">
    <mc:Choice Requires="p14">
      <p:transition spd="slow" p14:dur="2000" advTm="24414"/>
    </mc:Choice>
    <mc:Fallback xmlns="">
      <p:transition spd="slow" advTm="2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2" objId="4"/>
        <p14:stopEvt time="21636"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4DB3A9-D328-41DC-B6DE-65D2B58160B5}"/>
              </a:ext>
            </a:extLst>
          </p:cNvPr>
          <p:cNvSpPr txBox="1"/>
          <p:nvPr/>
        </p:nvSpPr>
        <p:spPr>
          <a:xfrm>
            <a:off x="507052" y="294142"/>
            <a:ext cx="11450486" cy="707886"/>
          </a:xfrm>
          <a:prstGeom prst="rect">
            <a:avLst/>
          </a:prstGeom>
          <a:noFill/>
        </p:spPr>
        <p:txBody>
          <a:bodyPr wrap="square" rtlCol="0">
            <a:spAutoFit/>
          </a:bodyPr>
          <a:lstStyle/>
          <a:p>
            <a:r>
              <a:rPr lang="en-US" sz="4000" b="1" dirty="0" err="1">
                <a:solidFill>
                  <a:srgbClr val="2E74B5"/>
                </a:solidFill>
                <a:latin typeface="Arial" panose="020B0604020202020204" pitchFamily="34" charset="0"/>
              </a:rPr>
              <a:t>Các</a:t>
            </a:r>
            <a:r>
              <a:rPr lang="en-US" sz="4000" b="1" dirty="0">
                <a:solidFill>
                  <a:srgbClr val="2E74B5"/>
                </a:solidFill>
                <a:latin typeface="Arial" panose="020B0604020202020204" pitchFamily="34" charset="0"/>
              </a:rPr>
              <a:t> vi </a:t>
            </a:r>
            <a:r>
              <a:rPr lang="en-US" sz="4000" b="1" dirty="0" err="1">
                <a:solidFill>
                  <a:srgbClr val="2E74B5"/>
                </a:solidFill>
                <a:latin typeface="Arial" panose="020B0604020202020204" pitchFamily="34" charset="0"/>
              </a:rPr>
              <a:t>phạm</a:t>
            </a:r>
            <a:r>
              <a:rPr lang="en-US" sz="4000" b="1" dirty="0">
                <a:solidFill>
                  <a:srgbClr val="2E74B5"/>
                </a:solidFill>
                <a:latin typeface="Arial" panose="020B0604020202020204" pitchFamily="34" charset="0"/>
              </a:rPr>
              <a:t> </a:t>
            </a:r>
            <a:r>
              <a:rPr lang="en-US" sz="4000" b="1" dirty="0" err="1">
                <a:solidFill>
                  <a:srgbClr val="2E74B5"/>
                </a:solidFill>
                <a:latin typeface="Arial" panose="020B0604020202020204" pitchFamily="34" charset="0"/>
              </a:rPr>
              <a:t>năm</a:t>
            </a:r>
            <a:r>
              <a:rPr lang="en-US" sz="4000" b="1" dirty="0">
                <a:solidFill>
                  <a:srgbClr val="2E74B5"/>
                </a:solidFill>
                <a:latin typeface="Arial" panose="020B0604020202020204" pitchFamily="34" charset="0"/>
              </a:rPr>
              <a:t> </a:t>
            </a:r>
            <a:r>
              <a:rPr lang="en-US" sz="4000" b="1" dirty="0" err="1">
                <a:solidFill>
                  <a:srgbClr val="2E74B5"/>
                </a:solidFill>
                <a:latin typeface="Arial" panose="020B0604020202020204" pitchFamily="34" charset="0"/>
              </a:rPr>
              <a:t>tài</a:t>
            </a:r>
            <a:r>
              <a:rPr lang="en-US" sz="4000" b="1" dirty="0">
                <a:solidFill>
                  <a:srgbClr val="2E74B5"/>
                </a:solidFill>
                <a:latin typeface="Arial" panose="020B0604020202020204" pitchFamily="34" charset="0"/>
              </a:rPr>
              <a:t> </a:t>
            </a:r>
            <a:r>
              <a:rPr lang="en-US" sz="4000" b="1" dirty="0" err="1">
                <a:solidFill>
                  <a:srgbClr val="2E74B5"/>
                </a:solidFill>
                <a:latin typeface="Arial" panose="020B0604020202020204" pitchFamily="34" charset="0"/>
              </a:rPr>
              <a:t>khóa</a:t>
            </a:r>
            <a:r>
              <a:rPr lang="en-US" sz="4000" b="1" dirty="0">
                <a:solidFill>
                  <a:srgbClr val="2E74B5"/>
                </a:solidFill>
                <a:latin typeface="Arial" panose="020B0604020202020204" pitchFamily="34" charset="0"/>
              </a:rPr>
              <a:t> 2021 </a:t>
            </a:r>
            <a:r>
              <a:rPr lang="en-US" sz="4000" b="1" dirty="0" err="1">
                <a:solidFill>
                  <a:srgbClr val="2E74B5"/>
                </a:solidFill>
                <a:latin typeface="Arial" panose="020B0604020202020204" pitchFamily="34" charset="0"/>
              </a:rPr>
              <a:t>của</a:t>
            </a:r>
            <a:r>
              <a:rPr lang="en-US" sz="4000" b="1" dirty="0">
                <a:solidFill>
                  <a:srgbClr val="2E74B5"/>
                </a:solidFill>
                <a:latin typeface="Arial" panose="020B0604020202020204" pitchFamily="34" charset="0"/>
              </a:rPr>
              <a:t> CPSC </a:t>
            </a:r>
          </a:p>
        </p:txBody>
      </p:sp>
      <p:sp>
        <p:nvSpPr>
          <p:cNvPr id="7" name="TextBox 6">
            <a:extLst>
              <a:ext uri="{FF2B5EF4-FFF2-40B4-BE49-F238E27FC236}">
                <a16:creationId xmlns:a16="http://schemas.microsoft.com/office/drawing/2014/main" id="{0A6E1DDA-1B26-4F26-A5F3-54F4AE586593}"/>
              </a:ext>
            </a:extLst>
          </p:cNvPr>
          <p:cNvSpPr txBox="1"/>
          <p:nvPr/>
        </p:nvSpPr>
        <p:spPr>
          <a:xfrm>
            <a:off x="4515402" y="4448973"/>
            <a:ext cx="1580598" cy="2062103"/>
          </a:xfrm>
          <a:prstGeom prst="rect">
            <a:avLst/>
          </a:prstGeom>
          <a:noFill/>
        </p:spPr>
        <p:txBody>
          <a:bodyPr wrap="square" rtlCol="0">
            <a:spAutoFit/>
          </a:bodyPr>
          <a:lstStyle/>
          <a:p>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Phần</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trăm</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mẫu</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được</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thu</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thập</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có</a:t>
            </a:r>
            <a:r>
              <a:rPr lang="en-US" sz="1600" dirty="0">
                <a:solidFill>
                  <a:srgbClr val="1A2857"/>
                </a:solidFill>
                <a:latin typeface="Arial" panose="020B0604020202020204" pitchFamily="34" charset="0"/>
                <a:cs typeface="Arial" panose="020B0604020202020204" pitchFamily="34" charset="0"/>
              </a:rPr>
              <a:t> vi </a:t>
            </a:r>
            <a:r>
              <a:rPr lang="en-US" sz="1600" dirty="0" err="1">
                <a:solidFill>
                  <a:srgbClr val="1A2857"/>
                </a:solidFill>
                <a:latin typeface="Arial" panose="020B0604020202020204" pitchFamily="34" charset="0"/>
                <a:cs typeface="Arial" panose="020B0604020202020204" pitchFamily="34" charset="0"/>
              </a:rPr>
              <a:t>phạm</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Các</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khai</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báo</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có</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thể</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có</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nhiều</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hơn</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một</a:t>
            </a:r>
            <a:r>
              <a:rPr lang="en-US" sz="1600" dirty="0">
                <a:solidFill>
                  <a:srgbClr val="1A2857"/>
                </a:solidFill>
                <a:latin typeface="Arial" panose="020B0604020202020204" pitchFamily="34" charset="0"/>
                <a:cs typeface="Arial" panose="020B0604020202020204" pitchFamily="34" charset="0"/>
              </a:rPr>
              <a:t> </a:t>
            </a:r>
            <a:r>
              <a:rPr lang="en-US" sz="1600" dirty="0" err="1">
                <a:solidFill>
                  <a:srgbClr val="1A2857"/>
                </a:solidFill>
                <a:latin typeface="Arial" panose="020B0604020202020204" pitchFamily="34" charset="0"/>
                <a:cs typeface="Arial" panose="020B0604020202020204" pitchFamily="34" charset="0"/>
              </a:rPr>
              <a:t>loại</a:t>
            </a:r>
            <a:r>
              <a:rPr lang="en-US" sz="1600" dirty="0">
                <a:solidFill>
                  <a:srgbClr val="1A2857"/>
                </a:solidFill>
                <a:latin typeface="Arial" panose="020B0604020202020204" pitchFamily="34" charset="0"/>
                <a:cs typeface="Arial" panose="020B0604020202020204" pitchFamily="34" charset="0"/>
              </a:rPr>
              <a:t> vi </a:t>
            </a:r>
            <a:r>
              <a:rPr lang="en-US" sz="1600" dirty="0" err="1">
                <a:solidFill>
                  <a:srgbClr val="1A2857"/>
                </a:solidFill>
                <a:latin typeface="Arial" panose="020B0604020202020204" pitchFamily="34" charset="0"/>
                <a:cs typeface="Arial" panose="020B0604020202020204" pitchFamily="34" charset="0"/>
              </a:rPr>
              <a:t>phạm</a:t>
            </a:r>
            <a:r>
              <a:rPr lang="en-US" sz="1600" dirty="0">
                <a:solidFill>
                  <a:srgbClr val="1A2857"/>
                </a:solidFill>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617D6FBD-D0BE-CD48-90F3-C9EAB97A3956}"/>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26</a:t>
            </a:fld>
            <a:endParaRPr lang="en-US" dirty="0">
              <a:latin typeface="Arial" panose="020B0604020202020204" pitchFamily="34" charset="0"/>
            </a:endParaRPr>
          </a:p>
        </p:txBody>
      </p:sp>
      <p:graphicFrame>
        <p:nvGraphicFramePr>
          <p:cNvPr id="3" name="Table 2">
            <a:extLst>
              <a:ext uri="{FF2B5EF4-FFF2-40B4-BE49-F238E27FC236}">
                <a16:creationId xmlns:a16="http://schemas.microsoft.com/office/drawing/2014/main" id="{64141304-B3EE-4030-9C31-4DC339BCC83E}"/>
              </a:ext>
            </a:extLst>
          </p:cNvPr>
          <p:cNvGraphicFramePr>
            <a:graphicFrameLocks noGrp="1"/>
          </p:cNvGraphicFramePr>
          <p:nvPr>
            <p:extLst>
              <p:ext uri="{D42A27DB-BD31-4B8C-83A1-F6EECF244321}">
                <p14:modId xmlns:p14="http://schemas.microsoft.com/office/powerpoint/2010/main" val="2589989666"/>
              </p:ext>
            </p:extLst>
          </p:nvPr>
        </p:nvGraphicFramePr>
        <p:xfrm>
          <a:off x="1434046" y="1030861"/>
          <a:ext cx="2973355" cy="5278835"/>
        </p:xfrm>
        <a:graphic>
          <a:graphicData uri="http://schemas.openxmlformats.org/drawingml/2006/table">
            <a:tbl>
              <a:tblPr>
                <a:tableStyleId>{5C22544A-7EE6-4342-B048-85BDC9FD1C3A}</a:tableStyleId>
              </a:tblPr>
              <a:tblGrid>
                <a:gridCol w="1978025">
                  <a:extLst>
                    <a:ext uri="{9D8B030D-6E8A-4147-A177-3AD203B41FA5}">
                      <a16:colId xmlns:a16="http://schemas.microsoft.com/office/drawing/2014/main" val="3716919089"/>
                    </a:ext>
                  </a:extLst>
                </a:gridCol>
                <a:gridCol w="995330">
                  <a:extLst>
                    <a:ext uri="{9D8B030D-6E8A-4147-A177-3AD203B41FA5}">
                      <a16:colId xmlns:a16="http://schemas.microsoft.com/office/drawing/2014/main" val="294732052"/>
                    </a:ext>
                  </a:extLst>
                </a:gridCol>
              </a:tblGrid>
              <a:tr h="267994">
                <a:tc>
                  <a:txBody>
                    <a:bodyPr/>
                    <a:lstStyle/>
                    <a:p>
                      <a:pPr algn="ctr" fontAlgn="b"/>
                      <a:r>
                        <a:rPr lang="en-US" sz="1800" b="1" u="none" strike="noStrike" dirty="0" err="1">
                          <a:solidFill>
                            <a:srgbClr val="1A2857"/>
                          </a:solidFill>
                          <a:effectLst/>
                          <a:latin typeface="Arial" panose="020B0604020202020204" pitchFamily="34" charset="0"/>
                          <a:cs typeface="Arial" panose="020B0604020202020204" pitchFamily="34" charset="0"/>
                        </a:rPr>
                        <a:t>Chính</a:t>
                      </a:r>
                      <a:endParaRPr lang="en-US" sz="1800" b="1"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ctr" fontAlgn="b"/>
                      <a:r>
                        <a:rPr lang="en-US" sz="1800" b="1" u="none" strike="noStrike" dirty="0" err="1">
                          <a:solidFill>
                            <a:srgbClr val="1A2857"/>
                          </a:solidFill>
                          <a:effectLst/>
                          <a:latin typeface="Arial" panose="020B0604020202020204" pitchFamily="34" charset="0"/>
                          <a:cs typeface="Arial" panose="020B0604020202020204" pitchFamily="34" charset="0"/>
                        </a:rPr>
                        <a:t>Tỷ</a:t>
                      </a:r>
                      <a:r>
                        <a:rPr lang="en-US" sz="1800" b="1" u="none" strike="noStrike" baseline="0" dirty="0">
                          <a:solidFill>
                            <a:srgbClr val="1A2857"/>
                          </a:solidFill>
                          <a:effectLst/>
                          <a:latin typeface="Arial" panose="020B0604020202020204" pitchFamily="34" charset="0"/>
                          <a:cs typeface="Arial" panose="020B0604020202020204" pitchFamily="34" charset="0"/>
                        </a:rPr>
                        <a:t> </a:t>
                      </a:r>
                      <a:r>
                        <a:rPr lang="en-US" sz="1800" b="1" u="none" strike="noStrike" baseline="0" dirty="0" err="1">
                          <a:solidFill>
                            <a:srgbClr val="1A2857"/>
                          </a:solidFill>
                          <a:effectLst/>
                          <a:latin typeface="Arial" panose="020B0604020202020204" pitchFamily="34" charset="0"/>
                          <a:cs typeface="Arial" panose="020B0604020202020204" pitchFamily="34" charset="0"/>
                        </a:rPr>
                        <a:t>lệ</a:t>
                      </a:r>
                      <a:r>
                        <a:rPr lang="en-US" sz="1800" b="1" u="none" strike="noStrike" dirty="0">
                          <a:solidFill>
                            <a:srgbClr val="1A2857"/>
                          </a:solidFill>
                          <a:effectLst/>
                          <a:latin typeface="Arial" panose="020B0604020202020204" pitchFamily="34" charset="0"/>
                          <a:cs typeface="Arial" panose="020B0604020202020204" pitchFamily="34" charset="0"/>
                        </a:rPr>
                        <a:t>*</a:t>
                      </a:r>
                      <a:endParaRPr lang="en-US" sz="1800" b="1"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152572119"/>
                  </a:ext>
                </a:extLst>
              </a:tr>
              <a:tr h="35678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800" u="none" strike="noStrike" dirty="0" err="1">
                          <a:solidFill>
                            <a:srgbClr val="1A2857"/>
                          </a:solidFill>
                          <a:effectLst/>
                          <a:latin typeface="Arial" panose="020B0604020202020204" pitchFamily="34" charset="0"/>
                          <a:cs typeface="Arial" panose="020B0604020202020204" pitchFamily="34" charset="0"/>
                        </a:rPr>
                        <a:t>Cơ</a:t>
                      </a:r>
                      <a:r>
                        <a:rPr lang="en-US" sz="1800" u="none" strike="noStrike" baseline="0" dirty="0">
                          <a:solidFill>
                            <a:srgbClr val="1A2857"/>
                          </a:solidFill>
                          <a:effectLst/>
                          <a:latin typeface="Arial" panose="020B0604020202020204" pitchFamily="34" charset="0"/>
                          <a:cs typeface="Arial" panose="020B0604020202020204" pitchFamily="34" charset="0"/>
                        </a:rPr>
                        <a:t> </a:t>
                      </a:r>
                      <a:r>
                        <a:rPr lang="en-US" sz="1800" u="none" strike="noStrike" baseline="0" dirty="0" err="1">
                          <a:solidFill>
                            <a:srgbClr val="1A2857"/>
                          </a:solidFill>
                          <a:effectLst/>
                          <a:latin typeface="Arial" panose="020B0604020202020204" pitchFamily="34" charset="0"/>
                          <a:cs typeface="Arial" panose="020B0604020202020204" pitchFamily="34" charset="0"/>
                        </a:rPr>
                        <a:t>học</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9%</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2570752463"/>
                  </a:ext>
                </a:extLst>
              </a:tr>
              <a:tr h="356785">
                <a:tc>
                  <a:txBody>
                    <a:bodyPr/>
                    <a:lstStyle/>
                    <a:p>
                      <a:pPr algn="l" fontAlgn="b"/>
                      <a:r>
                        <a:rPr lang="en-US" sz="1800" u="none" strike="noStrike" dirty="0" err="1">
                          <a:solidFill>
                            <a:srgbClr val="1A2857"/>
                          </a:solidFill>
                          <a:effectLst/>
                          <a:latin typeface="Arial" panose="020B0604020202020204" pitchFamily="34" charset="0"/>
                          <a:cs typeface="Arial" panose="020B0604020202020204" pitchFamily="34" charset="0"/>
                        </a:rPr>
                        <a:t>Chì</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7%</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3336717101"/>
                  </a:ext>
                </a:extLst>
              </a:tr>
              <a:tr h="356785">
                <a:tc>
                  <a:txBody>
                    <a:bodyPr/>
                    <a:lstStyle/>
                    <a:p>
                      <a:pPr algn="l" fontAlgn="b"/>
                      <a:r>
                        <a:rPr lang="en-US" sz="1800" u="none" strike="noStrike" dirty="0" err="1">
                          <a:solidFill>
                            <a:srgbClr val="1A2857"/>
                          </a:solidFill>
                          <a:effectLst/>
                          <a:latin typeface="Arial" panose="020B0604020202020204" pitchFamily="34" charset="0"/>
                          <a:cs typeface="Arial" panose="020B0604020202020204" pitchFamily="34" charset="0"/>
                        </a:rPr>
                        <a:t>Hóa</a:t>
                      </a:r>
                      <a:r>
                        <a:rPr lang="en-US" sz="1800" u="none" strike="noStrike" baseline="0" dirty="0">
                          <a:solidFill>
                            <a:srgbClr val="1A2857"/>
                          </a:solidFill>
                          <a:effectLst/>
                          <a:latin typeface="Arial" panose="020B0604020202020204" pitchFamily="34" charset="0"/>
                          <a:cs typeface="Arial" panose="020B0604020202020204" pitchFamily="34" charset="0"/>
                        </a:rPr>
                        <a:t> </a:t>
                      </a:r>
                      <a:r>
                        <a:rPr lang="en-US" sz="1800" u="none" strike="noStrike" baseline="0" dirty="0" err="1">
                          <a:solidFill>
                            <a:srgbClr val="1A2857"/>
                          </a:solidFill>
                          <a:effectLst/>
                          <a:latin typeface="Arial" panose="020B0604020202020204" pitchFamily="34" charset="0"/>
                          <a:cs typeface="Arial" panose="020B0604020202020204" pitchFamily="34" charset="0"/>
                        </a:rPr>
                        <a:t>chất</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5%</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705881818"/>
                  </a:ext>
                </a:extLst>
              </a:tr>
              <a:tr h="356785">
                <a:tc>
                  <a:txBody>
                    <a:bodyPr/>
                    <a:lstStyle/>
                    <a:p>
                      <a:pPr algn="l" fontAlgn="b"/>
                      <a:r>
                        <a:rPr lang="en-US" sz="1800" b="0" i="0" u="none" strike="noStrike" dirty="0">
                          <a:solidFill>
                            <a:srgbClr val="1A2857"/>
                          </a:solidFill>
                          <a:effectLst/>
                          <a:latin typeface="Arial" panose="020B0604020202020204" pitchFamily="34" charset="0"/>
                          <a:cs typeface="Arial" panose="020B0604020202020204" pitchFamily="34" charset="0"/>
                        </a:rPr>
                        <a:t>ATV</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4%</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97631246"/>
                  </a:ext>
                </a:extLst>
              </a:tr>
              <a:tr h="356785">
                <a:tc>
                  <a:txBody>
                    <a:bodyPr/>
                    <a:lstStyle/>
                    <a:p>
                      <a:pPr algn="l" fontAlgn="b"/>
                      <a:r>
                        <a:rPr lang="en-US" sz="1800" b="0" i="0" u="none" strike="noStrike" dirty="0" err="1">
                          <a:solidFill>
                            <a:srgbClr val="1A2857"/>
                          </a:solidFill>
                          <a:effectLst/>
                          <a:latin typeface="Arial" panose="020B0604020202020204" pitchFamily="34" charset="0"/>
                          <a:cs typeface="Arial" panose="020B0604020202020204" pitchFamily="34" charset="0"/>
                        </a:rPr>
                        <a:t>Điện</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3%</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2431407786"/>
                  </a:ext>
                </a:extLst>
              </a:tr>
              <a:tr h="35678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800" u="none" strike="noStrike" dirty="0" err="1">
                          <a:solidFill>
                            <a:srgbClr val="1A2857"/>
                          </a:solidFill>
                          <a:effectLst/>
                          <a:latin typeface="Arial" panose="020B0604020202020204" pitchFamily="34" charset="0"/>
                          <a:cs typeface="Arial" panose="020B0604020202020204" pitchFamily="34" charset="0"/>
                        </a:rPr>
                        <a:t>Tính</a:t>
                      </a:r>
                      <a:r>
                        <a:rPr lang="en-US" sz="1800" u="none" strike="noStrike" baseline="0" dirty="0">
                          <a:solidFill>
                            <a:srgbClr val="1A2857"/>
                          </a:solidFill>
                          <a:effectLst/>
                          <a:latin typeface="Arial" panose="020B0604020202020204" pitchFamily="34" charset="0"/>
                          <a:cs typeface="Arial" panose="020B0604020202020204" pitchFamily="34" charset="0"/>
                        </a:rPr>
                        <a:t> </a:t>
                      </a:r>
                      <a:r>
                        <a:rPr lang="en-US" sz="1800" u="none" strike="noStrike" baseline="0" dirty="0" err="1">
                          <a:solidFill>
                            <a:srgbClr val="1A2857"/>
                          </a:solidFill>
                          <a:effectLst/>
                          <a:latin typeface="Arial" panose="020B0604020202020204" pitchFamily="34" charset="0"/>
                          <a:cs typeface="Arial" panose="020B0604020202020204" pitchFamily="34" charset="0"/>
                        </a:rPr>
                        <a:t>dễ</a:t>
                      </a:r>
                      <a:r>
                        <a:rPr lang="en-US" sz="1800" u="none" strike="noStrike" baseline="0" dirty="0">
                          <a:solidFill>
                            <a:srgbClr val="1A2857"/>
                          </a:solidFill>
                          <a:effectLst/>
                          <a:latin typeface="Arial" panose="020B0604020202020204" pitchFamily="34" charset="0"/>
                          <a:cs typeface="Arial" panose="020B0604020202020204" pitchFamily="34" charset="0"/>
                        </a:rPr>
                        <a:t> </a:t>
                      </a:r>
                      <a:r>
                        <a:rPr lang="en-US" sz="1800" u="none" strike="noStrike" baseline="0" dirty="0" err="1">
                          <a:solidFill>
                            <a:srgbClr val="1A2857"/>
                          </a:solidFill>
                          <a:effectLst/>
                          <a:latin typeface="Arial" panose="020B0604020202020204" pitchFamily="34" charset="0"/>
                          <a:cs typeface="Arial" panose="020B0604020202020204" pitchFamily="34" charset="0"/>
                        </a:rPr>
                        <a:t>cháy</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3%</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1760635130"/>
                  </a:ext>
                </a:extLst>
              </a:tr>
              <a:tr h="35678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800" u="none" strike="noStrike" dirty="0">
                          <a:solidFill>
                            <a:srgbClr val="1A2857"/>
                          </a:solidFill>
                          <a:effectLst/>
                          <a:latin typeface="Arial" panose="020B0604020202020204" pitchFamily="34" charset="0"/>
                          <a:cs typeface="Arial" panose="020B0604020202020204" pitchFamily="34" charset="0"/>
                        </a:rPr>
                        <a:t>Phthalates</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2%</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464869395"/>
                  </a:ext>
                </a:extLst>
              </a:tr>
              <a:tr h="356785">
                <a:tc>
                  <a:txBody>
                    <a:bodyPr/>
                    <a:lstStyle/>
                    <a:p>
                      <a:pPr algn="l" fontAlgn="b"/>
                      <a:r>
                        <a:rPr lang="en-US" sz="1800" b="0" i="0" u="none" strike="noStrike" dirty="0" err="1">
                          <a:solidFill>
                            <a:srgbClr val="1A2857"/>
                          </a:solidFill>
                          <a:effectLst/>
                          <a:latin typeface="Arial" panose="020B0604020202020204" pitchFamily="34" charset="0"/>
                          <a:cs typeface="Arial" panose="020B0604020202020204" pitchFamily="34" charset="0"/>
                        </a:rPr>
                        <a:t>Pháo</a:t>
                      </a:r>
                      <a:r>
                        <a:rPr lang="en-US" sz="1800" b="0" i="0" u="none" strike="noStrike" baseline="0" dirty="0">
                          <a:solidFill>
                            <a:srgbClr val="1A2857"/>
                          </a:solidFill>
                          <a:effectLst/>
                          <a:latin typeface="Arial" panose="020B0604020202020204" pitchFamily="34" charset="0"/>
                          <a:cs typeface="Arial" panose="020B0604020202020204" pitchFamily="34" charset="0"/>
                        </a:rPr>
                        <a:t> </a:t>
                      </a:r>
                      <a:r>
                        <a:rPr lang="en-US" sz="1800" b="0" i="0" u="none" strike="noStrike" baseline="0" dirty="0" err="1">
                          <a:solidFill>
                            <a:srgbClr val="1A2857"/>
                          </a:solidFill>
                          <a:effectLst/>
                          <a:latin typeface="Arial" panose="020B0604020202020204" pitchFamily="34" charset="0"/>
                          <a:cs typeface="Arial" panose="020B0604020202020204" pitchFamily="34" charset="0"/>
                        </a:rPr>
                        <a:t>hoa</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b="0" i="0" u="none" strike="noStrike" dirty="0">
                          <a:solidFill>
                            <a:srgbClr val="1A2857"/>
                          </a:solidFill>
                          <a:effectLst/>
                          <a:latin typeface="Arial" panose="020B0604020202020204" pitchFamily="34" charset="0"/>
                          <a:cs typeface="Arial" panose="020B0604020202020204" pitchFamily="34" charset="0"/>
                        </a:rPr>
                        <a:t>1%</a:t>
                      </a: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179010364"/>
                  </a:ext>
                </a:extLst>
              </a:tr>
              <a:tr h="356785">
                <a:tc>
                  <a:txBody>
                    <a:bodyPr/>
                    <a:lstStyle/>
                    <a:p>
                      <a:pPr algn="l" fontAlgn="b"/>
                      <a:r>
                        <a:rPr lang="en-US" sz="1800" u="none" strike="noStrike" dirty="0" err="1">
                          <a:solidFill>
                            <a:srgbClr val="1A2857"/>
                          </a:solidFill>
                          <a:effectLst/>
                          <a:latin typeface="Arial" panose="020B0604020202020204" pitchFamily="34" charset="0"/>
                          <a:cs typeface="Arial" panose="020B0604020202020204" pitchFamily="34" charset="0"/>
                        </a:rPr>
                        <a:t>Bật</a:t>
                      </a:r>
                      <a:r>
                        <a:rPr lang="en-US" sz="1800" u="none" strike="noStrike" baseline="0" dirty="0">
                          <a:solidFill>
                            <a:srgbClr val="1A2857"/>
                          </a:solidFill>
                          <a:effectLst/>
                          <a:latin typeface="Arial" panose="020B0604020202020204" pitchFamily="34" charset="0"/>
                          <a:cs typeface="Arial" panose="020B0604020202020204" pitchFamily="34" charset="0"/>
                        </a:rPr>
                        <a:t> </a:t>
                      </a:r>
                      <a:r>
                        <a:rPr lang="en-US" sz="1800" u="none" strike="noStrike" baseline="0" dirty="0" err="1">
                          <a:solidFill>
                            <a:srgbClr val="1A2857"/>
                          </a:solidFill>
                          <a:effectLst/>
                          <a:latin typeface="Arial" panose="020B0604020202020204" pitchFamily="34" charset="0"/>
                          <a:cs typeface="Arial" panose="020B0604020202020204" pitchFamily="34" charset="0"/>
                        </a:rPr>
                        <a:t>lửa</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&lt;1%</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3056297717"/>
                  </a:ext>
                </a:extLst>
              </a:tr>
              <a:tr h="356785">
                <a:tc>
                  <a:txBody>
                    <a:bodyPr/>
                    <a:lstStyle/>
                    <a:p>
                      <a:pPr algn="l" fontAlgn="b"/>
                      <a:r>
                        <a:rPr lang="en-US" sz="1800" u="none" strike="noStrike" dirty="0" err="1">
                          <a:solidFill>
                            <a:srgbClr val="1A2857"/>
                          </a:solidFill>
                          <a:effectLst/>
                          <a:latin typeface="Arial" panose="020B0604020202020204" pitchFamily="34" charset="0"/>
                          <a:cs typeface="Arial" panose="020B0604020202020204" pitchFamily="34" charset="0"/>
                        </a:rPr>
                        <a:t>Khác</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1%</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85000"/>
                      </a:schemeClr>
                    </a:solidFill>
                  </a:tcPr>
                </a:tc>
                <a:extLst>
                  <a:ext uri="{0D108BD9-81ED-4DB2-BD59-A6C34878D82A}">
                    <a16:rowId xmlns:a16="http://schemas.microsoft.com/office/drawing/2014/main" val="3090001941"/>
                  </a:ext>
                </a:extLst>
              </a:tr>
              <a:tr h="356785">
                <a:tc>
                  <a:txBody>
                    <a:bodyPr/>
                    <a:lstStyle/>
                    <a:p>
                      <a:pPr algn="ctr" fontAlgn="b"/>
                      <a:r>
                        <a:rPr lang="en-US" sz="1800" b="1" u="none" strike="noStrike" dirty="0" err="1">
                          <a:solidFill>
                            <a:srgbClr val="1A2857"/>
                          </a:solidFill>
                          <a:effectLst/>
                          <a:latin typeface="Arial" panose="020B0604020202020204" pitchFamily="34" charset="0"/>
                          <a:cs typeface="Arial" panose="020B0604020202020204" pitchFamily="34" charset="0"/>
                        </a:rPr>
                        <a:t>Thứ</a:t>
                      </a:r>
                      <a:r>
                        <a:rPr lang="en-US" sz="1800" b="1" u="none" strike="noStrike" baseline="0" dirty="0">
                          <a:solidFill>
                            <a:srgbClr val="1A2857"/>
                          </a:solidFill>
                          <a:effectLst/>
                          <a:latin typeface="Arial" panose="020B0604020202020204" pitchFamily="34" charset="0"/>
                          <a:cs typeface="Arial" panose="020B0604020202020204" pitchFamily="34" charset="0"/>
                        </a:rPr>
                        <a:t> </a:t>
                      </a:r>
                      <a:r>
                        <a:rPr lang="en-US" sz="1800" b="1" u="none" strike="noStrike" baseline="0" dirty="0" err="1">
                          <a:solidFill>
                            <a:srgbClr val="1A2857"/>
                          </a:solidFill>
                          <a:effectLst/>
                          <a:latin typeface="Arial" panose="020B0604020202020204" pitchFamily="34" charset="0"/>
                          <a:cs typeface="Arial" panose="020B0604020202020204" pitchFamily="34" charset="0"/>
                        </a:rPr>
                        <a:t>cấp</a:t>
                      </a:r>
                      <a:endParaRPr lang="en-US" sz="1800" b="1"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tc>
                  <a:txBody>
                    <a:bodyPr/>
                    <a:lstStyle/>
                    <a:p>
                      <a:pPr algn="ctr" fontAlgn="b"/>
                      <a:r>
                        <a:rPr lang="en-US" sz="1800" b="1" u="none" strike="noStrike">
                          <a:solidFill>
                            <a:srgbClr val="1A2857"/>
                          </a:solidFill>
                          <a:effectLst/>
                          <a:latin typeface="Arial" panose="020B0604020202020204" pitchFamily="34" charset="0"/>
                          <a:cs typeface="Arial" panose="020B0604020202020204" pitchFamily="34" charset="0"/>
                        </a:rPr>
                        <a:t>Tỷ lệ</a:t>
                      </a:r>
                      <a:endParaRPr lang="en-US" sz="1800" b="1"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85429172"/>
                  </a:ext>
                </a:extLst>
              </a:tr>
              <a:tr h="356785">
                <a:tc>
                  <a:txBody>
                    <a:bodyPr/>
                    <a:lstStyle/>
                    <a:p>
                      <a:pPr algn="l" fontAlgn="b"/>
                      <a:r>
                        <a:rPr lang="en-US" sz="1800" u="none" strike="noStrike" err="1">
                          <a:solidFill>
                            <a:srgbClr val="1A2857"/>
                          </a:solidFill>
                          <a:effectLst/>
                          <a:latin typeface="Arial" panose="020B0604020202020204" pitchFamily="34" charset="0"/>
                          <a:cs typeface="Arial" panose="020B0604020202020204" pitchFamily="34" charset="0"/>
                        </a:rPr>
                        <a:t>Giấy</a:t>
                      </a:r>
                      <a:r>
                        <a:rPr lang="en-US" sz="1800" u="none" strike="noStrike" baseline="0">
                          <a:solidFill>
                            <a:srgbClr val="1A2857"/>
                          </a:solidFill>
                          <a:effectLst/>
                          <a:latin typeface="Arial" panose="020B0604020202020204" pitchFamily="34" charset="0"/>
                          <a:cs typeface="Arial" panose="020B0604020202020204" pitchFamily="34" charset="0"/>
                        </a:rPr>
                        <a:t> Chứng </a:t>
                      </a:r>
                      <a:r>
                        <a:rPr lang="en-US" sz="1800" u="none" strike="noStrike" baseline="0" dirty="0" err="1">
                          <a:solidFill>
                            <a:srgbClr val="1A2857"/>
                          </a:solidFill>
                          <a:effectLst/>
                          <a:latin typeface="Arial" panose="020B0604020202020204" pitchFamily="34" charset="0"/>
                          <a:cs typeface="Arial" panose="020B0604020202020204" pitchFamily="34" charset="0"/>
                        </a:rPr>
                        <a:t>nhận</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63%</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17780871"/>
                  </a:ext>
                </a:extLst>
              </a:tr>
              <a:tr h="356785">
                <a:tc>
                  <a:txBody>
                    <a:bodyPr/>
                    <a:lstStyle/>
                    <a:p>
                      <a:pPr algn="l" fontAlgn="b"/>
                      <a:r>
                        <a:rPr lang="en-US" sz="1800" b="0" i="0" u="none" strike="noStrike" err="1">
                          <a:solidFill>
                            <a:srgbClr val="1A2857"/>
                          </a:solidFill>
                          <a:effectLst/>
                          <a:latin typeface="Arial" panose="020B0604020202020204" pitchFamily="34" charset="0"/>
                          <a:cs typeface="Arial" panose="020B0604020202020204" pitchFamily="34" charset="0"/>
                        </a:rPr>
                        <a:t>Nhãn</a:t>
                      </a:r>
                      <a:r>
                        <a:rPr lang="en-US" sz="1800" b="0" i="0" u="none" strike="noStrike" baseline="0">
                          <a:solidFill>
                            <a:srgbClr val="1A2857"/>
                          </a:solidFill>
                          <a:effectLst/>
                          <a:latin typeface="Arial" panose="020B0604020202020204" pitchFamily="34" charset="0"/>
                          <a:cs typeface="Arial" panose="020B0604020202020204" pitchFamily="34" charset="0"/>
                        </a:rPr>
                        <a:t> Theo dõi</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44%</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66264780"/>
                  </a:ext>
                </a:extLst>
              </a:tr>
              <a:tr h="356785">
                <a:tc>
                  <a:txBody>
                    <a:bodyPr/>
                    <a:lstStyle/>
                    <a:p>
                      <a:pPr algn="l" fontAlgn="b"/>
                      <a:r>
                        <a:rPr lang="en-US" sz="1800" b="0" i="0" u="none" strike="noStrike" dirty="0" err="1">
                          <a:solidFill>
                            <a:srgbClr val="1A2857"/>
                          </a:solidFill>
                          <a:effectLst/>
                          <a:latin typeface="Arial" panose="020B0604020202020204" pitchFamily="34" charset="0"/>
                          <a:cs typeface="Arial" panose="020B0604020202020204" pitchFamily="34" charset="0"/>
                        </a:rPr>
                        <a:t>Đăng</a:t>
                      </a:r>
                      <a:r>
                        <a:rPr lang="en-US" sz="1800" b="0" i="0" u="none" strike="noStrike" baseline="0" dirty="0">
                          <a:solidFill>
                            <a:srgbClr val="1A2857"/>
                          </a:solidFill>
                          <a:effectLst/>
                          <a:latin typeface="Arial" panose="020B0604020202020204" pitchFamily="34" charset="0"/>
                          <a:cs typeface="Arial" panose="020B0604020202020204" pitchFamily="34" charset="0"/>
                        </a:rPr>
                        <a:t> </a:t>
                      </a:r>
                      <a:r>
                        <a:rPr lang="en-US" sz="1800" b="0" i="0" u="none" strike="noStrike" baseline="0" dirty="0" err="1">
                          <a:solidFill>
                            <a:srgbClr val="1A2857"/>
                          </a:solidFill>
                          <a:effectLst/>
                          <a:latin typeface="Arial" panose="020B0604020202020204" pitchFamily="34" charset="0"/>
                          <a:cs typeface="Arial" panose="020B0604020202020204" pitchFamily="34" charset="0"/>
                        </a:rPr>
                        <a:t>ký</a:t>
                      </a:r>
                      <a:r>
                        <a:rPr lang="en-US" sz="1800" b="0" i="0" u="none" strike="noStrike" baseline="0" dirty="0">
                          <a:solidFill>
                            <a:srgbClr val="1A2857"/>
                          </a:solidFill>
                          <a:effectLst/>
                          <a:latin typeface="Arial" panose="020B0604020202020204" pitchFamily="34" charset="0"/>
                          <a:cs typeface="Arial" panose="020B0604020202020204" pitchFamily="34" charset="0"/>
                        </a:rPr>
                        <a:t> </a:t>
                      </a:r>
                      <a:r>
                        <a:rPr lang="en-US" sz="1800" b="0" i="0" u="none" strike="noStrike" baseline="0" dirty="0" err="1">
                          <a:solidFill>
                            <a:srgbClr val="1A2857"/>
                          </a:solidFill>
                          <a:effectLst/>
                          <a:latin typeface="Arial" panose="020B0604020202020204" pitchFamily="34" charset="0"/>
                          <a:cs typeface="Arial" panose="020B0604020202020204" pitchFamily="34" charset="0"/>
                        </a:rPr>
                        <a:t>Sản</a:t>
                      </a:r>
                      <a:r>
                        <a:rPr lang="en-US" sz="1800" b="0" i="0" u="none" strike="noStrike" baseline="0" dirty="0">
                          <a:solidFill>
                            <a:srgbClr val="1A2857"/>
                          </a:solidFill>
                          <a:effectLst/>
                          <a:latin typeface="Arial" panose="020B0604020202020204" pitchFamily="34" charset="0"/>
                          <a:cs typeface="Arial" panose="020B0604020202020204" pitchFamily="34" charset="0"/>
                        </a:rPr>
                        <a:t> </a:t>
                      </a:r>
                      <a:r>
                        <a:rPr lang="en-US" sz="1800" b="0" i="0" u="none" strike="noStrike" baseline="0" dirty="0" err="1">
                          <a:solidFill>
                            <a:srgbClr val="1A2857"/>
                          </a:solidFill>
                          <a:effectLst/>
                          <a:latin typeface="Arial" panose="020B0604020202020204" pitchFamily="34" charset="0"/>
                          <a:cs typeface="Arial" panose="020B0604020202020204" pitchFamily="34" charset="0"/>
                        </a:rPr>
                        <a:t>phẩm</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tc>
                  <a:txBody>
                    <a:bodyPr/>
                    <a:lstStyle/>
                    <a:p>
                      <a:pPr algn="r" fontAlgn="b"/>
                      <a:r>
                        <a:rPr lang="en-US" sz="1800" u="none" strike="noStrike" dirty="0">
                          <a:solidFill>
                            <a:srgbClr val="1A2857"/>
                          </a:solidFill>
                          <a:effectLst/>
                          <a:latin typeface="Arial" panose="020B0604020202020204" pitchFamily="34" charset="0"/>
                          <a:cs typeface="Arial" panose="020B0604020202020204" pitchFamily="34" charset="0"/>
                        </a:rPr>
                        <a:t>2%</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27309615"/>
                  </a:ext>
                </a:extLst>
              </a:tr>
            </a:tbl>
          </a:graphicData>
        </a:graphic>
      </p:graphicFrame>
      <p:sp>
        <p:nvSpPr>
          <p:cNvPr id="5" name="TextBox 4">
            <a:extLst>
              <a:ext uri="{FF2B5EF4-FFF2-40B4-BE49-F238E27FC236}">
                <a16:creationId xmlns:a16="http://schemas.microsoft.com/office/drawing/2014/main" id="{40974492-04DD-4D53-B976-85C47CDF0219}"/>
              </a:ext>
            </a:extLst>
          </p:cNvPr>
          <p:cNvSpPr txBox="1"/>
          <p:nvPr/>
        </p:nvSpPr>
        <p:spPr>
          <a:xfrm>
            <a:off x="6306723" y="1203027"/>
            <a:ext cx="5116538" cy="3924151"/>
          </a:xfrm>
          <a:prstGeom prst="rect">
            <a:avLst/>
          </a:prstGeom>
          <a:noFill/>
        </p:spPr>
        <p:txBody>
          <a:bodyPr wrap="square" rtlCol="0">
            <a:spAutoFit/>
          </a:bodyPr>
          <a:lstStyle/>
          <a:p>
            <a:pPr marL="457200" indent="-457200">
              <a:buFont typeface="Arial" panose="020B0604020202020204" pitchFamily="34" charset="0"/>
              <a:buChar char="•"/>
            </a:pPr>
            <a:r>
              <a:rPr lang="en-US" sz="2400">
                <a:solidFill>
                  <a:srgbClr val="4C4C4C"/>
                </a:solidFill>
                <a:latin typeface="Arial" panose="020B0604020202020204" pitchFamily="34" charset="0"/>
                <a:cs typeface="Arial" panose="020B0604020202020204" pitchFamily="34" charset="0"/>
              </a:rPr>
              <a:t>Mặc dù đã tiến </a:t>
            </a:r>
            <a:r>
              <a:rPr lang="en-US" sz="2400" dirty="0" err="1">
                <a:solidFill>
                  <a:srgbClr val="4C4C4C"/>
                </a:solidFill>
                <a:latin typeface="Arial" panose="020B0604020202020204" pitchFamily="34" charset="0"/>
                <a:cs typeface="Arial" panose="020B0604020202020204" pitchFamily="34" charset="0"/>
              </a:rPr>
              <a:t>hành</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việc</a:t>
            </a:r>
            <a:r>
              <a:rPr lang="en-US" sz="2400" dirty="0">
                <a:solidFill>
                  <a:srgbClr val="4C4C4C"/>
                </a:solidFill>
                <a:latin typeface="Arial" panose="020B0604020202020204" pitchFamily="34" charset="0"/>
                <a:cs typeface="Arial" panose="020B0604020202020204" pitchFamily="34" charset="0"/>
              </a:rPr>
              <a:t> </a:t>
            </a:r>
            <a:r>
              <a:rPr lang="en-US" sz="2400" err="1">
                <a:solidFill>
                  <a:srgbClr val="4C4C4C"/>
                </a:solidFill>
                <a:latin typeface="Arial" panose="020B0604020202020204" pitchFamily="34" charset="0"/>
                <a:cs typeface="Arial" panose="020B0604020202020204" pitchFamily="34" charset="0"/>
              </a:rPr>
              <a:t>tiếp</a:t>
            </a:r>
            <a:r>
              <a:rPr lang="en-US" sz="2400">
                <a:solidFill>
                  <a:srgbClr val="4C4C4C"/>
                </a:solidFill>
                <a:latin typeface="Arial" panose="020B0604020202020204" pitchFamily="34" charset="0"/>
                <a:cs typeface="Arial" panose="020B0604020202020204" pitchFamily="34" charset="0"/>
              </a:rPr>
              <a:t> xúc rộng và </a:t>
            </a:r>
            <a:r>
              <a:rPr lang="en-US" sz="2400" dirty="0" err="1">
                <a:solidFill>
                  <a:srgbClr val="4C4C4C"/>
                </a:solidFill>
                <a:latin typeface="Arial" panose="020B0604020202020204" pitchFamily="34" charset="0"/>
                <a:cs typeface="Arial" panose="020B0604020202020204" pitchFamily="34" charset="0"/>
              </a:rPr>
              <a:t>giáo</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dục</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cộng</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đồng</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thương</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mại</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chúng</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tôi</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vẫn</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đang</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đối</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mặt</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với</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mức</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chì</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cao</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và</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các</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nguy</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cơ</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cơ</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học</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đáng</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kể</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trong</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Sản</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phẩm</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dành</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cho</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trẻ</a:t>
            </a:r>
            <a:r>
              <a:rPr lang="en-US" sz="2400" dirty="0">
                <a:solidFill>
                  <a:srgbClr val="4C4C4C"/>
                </a:solidFill>
                <a:latin typeface="Arial" panose="020B0604020202020204" pitchFamily="34" charset="0"/>
                <a:cs typeface="Arial" panose="020B0604020202020204" pitchFamily="34" charset="0"/>
              </a:rPr>
              <a:t> </a:t>
            </a:r>
            <a:r>
              <a:rPr lang="en-US" sz="2400" dirty="0" err="1">
                <a:solidFill>
                  <a:srgbClr val="4C4C4C"/>
                </a:solidFill>
                <a:latin typeface="Arial" panose="020B0604020202020204" pitchFamily="34" charset="0"/>
                <a:cs typeface="Arial" panose="020B0604020202020204" pitchFamily="34" charset="0"/>
              </a:rPr>
              <a:t>em</a:t>
            </a:r>
            <a:r>
              <a:rPr lang="en-US" sz="2400" dirty="0">
                <a:solidFill>
                  <a:srgbClr val="4C4C4C"/>
                </a:solidFill>
                <a:latin typeface="Arial" panose="020B0604020202020204" pitchFamily="34" charset="0"/>
                <a:cs typeface="Arial" panose="020B0604020202020204" pitchFamily="34" charset="0"/>
              </a:rPr>
              <a:t>. </a:t>
            </a:r>
          </a:p>
          <a:p>
            <a:endParaRPr lang="en-US" sz="900" dirty="0">
              <a:solidFill>
                <a:srgbClr val="4C4C4C"/>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err="1">
                <a:solidFill>
                  <a:srgbClr val="CF202F"/>
                </a:solidFill>
                <a:latin typeface="Arial" panose="020B0604020202020204" pitchFamily="34" charset="0"/>
                <a:cs typeface="Arial" panose="020B0604020202020204" pitchFamily="34" charset="0"/>
              </a:rPr>
              <a:t>Quý</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vị</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có</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thể</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giúp</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giảm</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thiểu</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những</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nguy</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cơ</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này</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bằng</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cách</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tuân</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theo</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tất</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cả</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các</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quy</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định</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về</a:t>
            </a:r>
            <a:r>
              <a:rPr lang="en-US" sz="2400" b="1" dirty="0">
                <a:solidFill>
                  <a:srgbClr val="CF202F"/>
                </a:solidFill>
                <a:latin typeface="Arial" panose="020B0604020202020204" pitchFamily="34" charset="0"/>
                <a:cs typeface="Arial" panose="020B0604020202020204" pitchFamily="34" charset="0"/>
              </a:rPr>
              <a:t> an </a:t>
            </a:r>
            <a:r>
              <a:rPr lang="en-US" sz="2400" b="1" dirty="0" err="1">
                <a:solidFill>
                  <a:srgbClr val="CF202F"/>
                </a:solidFill>
                <a:latin typeface="Arial" panose="020B0604020202020204" pitchFamily="34" charset="0"/>
                <a:cs typeface="Arial" panose="020B0604020202020204" pitchFamily="34" charset="0"/>
              </a:rPr>
              <a:t>toàn</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của</a:t>
            </a:r>
            <a:r>
              <a:rPr lang="en-US" sz="2400" b="1" dirty="0">
                <a:solidFill>
                  <a:srgbClr val="CF202F"/>
                </a:solidFill>
                <a:latin typeface="Arial" panose="020B0604020202020204" pitchFamily="34" charset="0"/>
                <a:cs typeface="Arial" panose="020B0604020202020204" pitchFamily="34" charset="0"/>
              </a:rPr>
              <a:t> CPSC </a:t>
            </a:r>
            <a:r>
              <a:rPr lang="en-US" sz="2400" b="1" dirty="0" err="1">
                <a:solidFill>
                  <a:srgbClr val="CF202F"/>
                </a:solidFill>
                <a:latin typeface="Arial" panose="020B0604020202020204" pitchFamily="34" charset="0"/>
                <a:cs typeface="Arial" panose="020B0604020202020204" pitchFamily="34" charset="0"/>
              </a:rPr>
              <a:t>Hoa</a:t>
            </a:r>
            <a:r>
              <a:rPr lang="en-US" sz="2400" b="1" dirty="0">
                <a:solidFill>
                  <a:srgbClr val="CF202F"/>
                </a:solidFill>
                <a:latin typeface="Arial" panose="020B0604020202020204" pitchFamily="34" charset="0"/>
                <a:cs typeface="Arial" panose="020B0604020202020204" pitchFamily="34" charset="0"/>
              </a:rPr>
              <a:t> </a:t>
            </a:r>
            <a:r>
              <a:rPr lang="en-US" sz="2400" b="1" dirty="0" err="1">
                <a:solidFill>
                  <a:srgbClr val="CF202F"/>
                </a:solidFill>
                <a:latin typeface="Arial" panose="020B0604020202020204" pitchFamily="34" charset="0"/>
                <a:cs typeface="Arial" panose="020B0604020202020204" pitchFamily="34" charset="0"/>
              </a:rPr>
              <a:t>Kỳ</a:t>
            </a:r>
            <a:r>
              <a:rPr lang="en-US" sz="2400" b="1" dirty="0">
                <a:solidFill>
                  <a:srgbClr val="CF202F"/>
                </a:solidFill>
                <a:latin typeface="Arial" panose="020B0604020202020204" pitchFamily="34" charset="0"/>
                <a:cs typeface="Arial" panose="020B0604020202020204" pitchFamily="34" charset="0"/>
              </a:rPr>
              <a:t>.</a:t>
            </a:r>
            <a:r>
              <a:rPr lang="en-US" sz="2400" dirty="0">
                <a:solidFill>
                  <a:srgbClr val="CF202F"/>
                </a:solidFill>
                <a:latin typeface="Arial" panose="020B0604020202020204" pitchFamily="34" charset="0"/>
                <a:cs typeface="Arial" panose="020B0604020202020204" pitchFamily="34" charset="0"/>
              </a:rPr>
              <a:t> </a:t>
            </a:r>
          </a:p>
        </p:txBody>
      </p:sp>
      <p:pic>
        <p:nvPicPr>
          <p:cNvPr id="4" name="slide 26">
            <a:hlinkClick r:id="" action="ppaction://media"/>
            <a:extLst>
              <a:ext uri="{FF2B5EF4-FFF2-40B4-BE49-F238E27FC236}">
                <a16:creationId xmlns:a16="http://schemas.microsoft.com/office/drawing/2014/main" id="{6104A3E4-7E0E-A832-7887-49A8A6A097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733925118"/>
      </p:ext>
    </p:extLst>
  </p:cSld>
  <p:clrMapOvr>
    <a:masterClrMapping/>
  </p:clrMapOvr>
  <mc:AlternateContent xmlns:mc="http://schemas.openxmlformats.org/markup-compatibility/2006" xmlns:p14="http://schemas.microsoft.com/office/powerpoint/2010/main">
    <mc:Choice Requires="p14">
      <p:transition spd="slow" p14:dur="2000" advTm="45311"/>
    </mc:Choice>
    <mc:Fallback xmlns="">
      <p:transition spd="slow" advTm="4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4" objId="4"/>
        <p14:stopEvt time="42408" objId="4"/>
      </p14:showEvtLst>
    </p:ext>
    <p:ext uri="{6950BFC3-D8DA-4A85-94F7-54DA5524770B}">
      <p188:commentRel xmlns:p188="http://schemas.microsoft.com/office/powerpoint/2018/8/main" r:id="rId5"/>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4DB3A9-D328-41DC-B6DE-65D2B58160B5}"/>
              </a:ext>
            </a:extLst>
          </p:cNvPr>
          <p:cNvSpPr txBox="1"/>
          <p:nvPr/>
        </p:nvSpPr>
        <p:spPr>
          <a:xfrm>
            <a:off x="507052" y="366886"/>
            <a:ext cx="11450486" cy="769441"/>
          </a:xfrm>
          <a:prstGeom prst="rect">
            <a:avLst/>
          </a:prstGeom>
          <a:noFill/>
        </p:spPr>
        <p:txBody>
          <a:bodyPr wrap="square" rtlCol="0">
            <a:spAutoFit/>
          </a:bodyPr>
          <a:lstStyle/>
          <a:p>
            <a:r>
              <a:rPr lang="en-US" sz="4400" b="1" dirty="0">
                <a:solidFill>
                  <a:srgbClr val="2E74B5"/>
                </a:solidFill>
                <a:latin typeface="Arial" panose="020B0604020202020204" pitchFamily="34" charset="0"/>
              </a:rPr>
              <a:t>Thu </a:t>
            </a:r>
            <a:r>
              <a:rPr lang="en-US" sz="4400" b="1" dirty="0" err="1">
                <a:solidFill>
                  <a:srgbClr val="2E74B5"/>
                </a:solidFill>
                <a:latin typeface="Arial" panose="020B0604020202020204" pitchFamily="34" charset="0"/>
              </a:rPr>
              <a:t>giữ</a:t>
            </a:r>
            <a:r>
              <a:rPr lang="en-US" sz="4400" b="1" dirty="0">
                <a:solidFill>
                  <a:srgbClr val="2E74B5"/>
                </a:solidFill>
                <a:latin typeface="Arial" panose="020B0604020202020204" pitchFamily="34" charset="0"/>
              </a:rPr>
              <a:t> </a:t>
            </a:r>
            <a:r>
              <a:rPr lang="en-US" sz="4400" b="1" dirty="0" err="1">
                <a:solidFill>
                  <a:srgbClr val="2E74B5"/>
                </a:solidFill>
                <a:latin typeface="Arial" panose="020B0604020202020204" pitchFamily="34" charset="0"/>
              </a:rPr>
              <a:t>của</a:t>
            </a:r>
            <a:r>
              <a:rPr lang="en-US" sz="4400" b="1" dirty="0">
                <a:solidFill>
                  <a:srgbClr val="2E74B5"/>
                </a:solidFill>
                <a:latin typeface="Arial" panose="020B0604020202020204" pitchFamily="34" charset="0"/>
              </a:rPr>
              <a:t> CPSC </a:t>
            </a:r>
            <a:r>
              <a:rPr lang="en-US" sz="4400" b="1" dirty="0" err="1">
                <a:solidFill>
                  <a:srgbClr val="2E74B5"/>
                </a:solidFill>
                <a:latin typeface="Arial" panose="020B0604020202020204" pitchFamily="34" charset="0"/>
              </a:rPr>
              <a:t>theo</a:t>
            </a:r>
            <a:r>
              <a:rPr lang="en-US" sz="4400" b="1" dirty="0">
                <a:solidFill>
                  <a:srgbClr val="2E74B5"/>
                </a:solidFill>
                <a:latin typeface="Arial" panose="020B0604020202020204" pitchFamily="34" charset="0"/>
              </a:rPr>
              <a:t> </a:t>
            </a:r>
            <a:r>
              <a:rPr lang="en-US" sz="4400" b="1" dirty="0" err="1">
                <a:solidFill>
                  <a:srgbClr val="2E74B5"/>
                </a:solidFill>
                <a:latin typeface="Arial" panose="020B0604020202020204" pitchFamily="34" charset="0"/>
              </a:rPr>
              <a:t>mặt</a:t>
            </a:r>
            <a:r>
              <a:rPr lang="en-US" sz="4400" b="1" dirty="0">
                <a:solidFill>
                  <a:srgbClr val="2E74B5"/>
                </a:solidFill>
                <a:latin typeface="Arial" panose="020B0604020202020204" pitchFamily="34" charset="0"/>
              </a:rPr>
              <a:t> </a:t>
            </a:r>
            <a:r>
              <a:rPr lang="en-US" sz="4400" b="1" dirty="0" err="1">
                <a:solidFill>
                  <a:srgbClr val="2E74B5"/>
                </a:solidFill>
                <a:latin typeface="Arial" panose="020B0604020202020204" pitchFamily="34" charset="0"/>
              </a:rPr>
              <a:t>hàng</a:t>
            </a:r>
            <a:endParaRPr lang="en-US" sz="4400" b="1" dirty="0">
              <a:solidFill>
                <a:srgbClr val="2E74B5"/>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8F3F7C18-4B8B-A444-9048-C504D61CEC24}"/>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27</a:t>
            </a:fld>
            <a:endParaRPr lang="en-US" dirty="0">
              <a:latin typeface="Arial" panose="020B0604020202020204" pitchFamily="34" charset="0"/>
            </a:endParaRPr>
          </a:p>
        </p:txBody>
      </p:sp>
      <p:graphicFrame>
        <p:nvGraphicFramePr>
          <p:cNvPr id="7" name="Chart 6">
            <a:extLst>
              <a:ext uri="{FF2B5EF4-FFF2-40B4-BE49-F238E27FC236}">
                <a16:creationId xmlns:a16="http://schemas.microsoft.com/office/drawing/2014/main" id="{B9F4288F-0582-4E29-9767-87F34055807A}"/>
              </a:ext>
            </a:extLst>
          </p:cNvPr>
          <p:cNvGraphicFramePr>
            <a:graphicFrameLocks/>
          </p:cNvGraphicFramePr>
          <p:nvPr>
            <p:extLst>
              <p:ext uri="{D42A27DB-BD31-4B8C-83A1-F6EECF244321}">
                <p14:modId xmlns:p14="http://schemas.microsoft.com/office/powerpoint/2010/main" val="191901002"/>
              </p:ext>
            </p:extLst>
          </p:nvPr>
        </p:nvGraphicFramePr>
        <p:xfrm>
          <a:off x="1178169" y="1126242"/>
          <a:ext cx="9308583" cy="5585150"/>
        </p:xfrm>
        <a:graphic>
          <a:graphicData uri="http://schemas.openxmlformats.org/drawingml/2006/chart">
            <c:chart xmlns:c="http://schemas.openxmlformats.org/drawingml/2006/chart" xmlns:r="http://schemas.openxmlformats.org/officeDocument/2006/relationships" r:id="rId4"/>
          </a:graphicData>
        </a:graphic>
      </p:graphicFrame>
      <p:pic>
        <p:nvPicPr>
          <p:cNvPr id="3" name="slide 27">
            <a:hlinkClick r:id="" action="ppaction://media"/>
            <a:extLst>
              <a:ext uri="{FF2B5EF4-FFF2-40B4-BE49-F238E27FC236}">
                <a16:creationId xmlns:a16="http://schemas.microsoft.com/office/drawing/2014/main" id="{99EACA8B-5399-70AE-ED3D-B8B241639A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036436486"/>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3" objId="3"/>
        <p14:stopEvt time="11101"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39" y="365126"/>
            <a:ext cx="11893062" cy="1261655"/>
          </a:xfrm>
        </p:spPr>
        <p:txBody>
          <a:bodyPr>
            <a:noAutofit/>
          </a:bodyPr>
          <a:lstStyle/>
          <a:p>
            <a:r>
              <a:rPr lang="en-US" sz="3300" b="1" dirty="0" err="1"/>
              <a:t>Kiểm</a:t>
            </a:r>
            <a:r>
              <a:rPr lang="en-US" sz="3300" b="1" dirty="0"/>
              <a:t> </a:t>
            </a:r>
            <a:r>
              <a:rPr lang="en-US" sz="3300" b="1" dirty="0" err="1"/>
              <a:t>nghiệm</a:t>
            </a:r>
            <a:r>
              <a:rPr lang="en-US" sz="3300" b="1" dirty="0"/>
              <a:t> </a:t>
            </a:r>
            <a:r>
              <a:rPr lang="en-US" sz="3300" b="1" err="1"/>
              <a:t>của</a:t>
            </a:r>
            <a:r>
              <a:rPr lang="en-US" sz="3300" b="1"/>
              <a:t> Bên </a:t>
            </a:r>
            <a:r>
              <a:rPr lang="en-US" sz="3300" b="1" dirty="0" err="1"/>
              <a:t>thứ</a:t>
            </a:r>
            <a:r>
              <a:rPr lang="en-US" sz="3300" b="1" dirty="0"/>
              <a:t> Ba </a:t>
            </a:r>
            <a:r>
              <a:rPr lang="en-US" sz="3300" b="1" dirty="0" err="1"/>
              <a:t>đối</a:t>
            </a:r>
            <a:r>
              <a:rPr lang="en-US" sz="3300" b="1" dirty="0"/>
              <a:t> </a:t>
            </a:r>
            <a:r>
              <a:rPr lang="en-US" sz="3300" b="1" err="1"/>
              <a:t>với</a:t>
            </a:r>
            <a:r>
              <a:rPr lang="en-US" sz="3300" b="1"/>
              <a:t> Sản </a:t>
            </a:r>
            <a:r>
              <a:rPr lang="en-US" sz="3300" b="1" err="1"/>
              <a:t>phẩm</a:t>
            </a:r>
            <a:r>
              <a:rPr lang="en-US" sz="3300" b="1"/>
              <a:t> Trẻ </a:t>
            </a:r>
            <a:r>
              <a:rPr lang="en-US" sz="3300" b="1" dirty="0" err="1"/>
              <a:t>em</a:t>
            </a:r>
            <a:r>
              <a:rPr lang="en-US" sz="3300" b="1" dirty="0"/>
              <a:t>:</a:t>
            </a:r>
            <a:br>
              <a:rPr lang="en-US" sz="3300" b="1" dirty="0"/>
            </a:br>
            <a:r>
              <a:rPr lang="en-US" sz="3300" b="1" dirty="0" err="1"/>
              <a:t>Lời</a:t>
            </a:r>
            <a:r>
              <a:rPr lang="en-US" sz="3300" b="1" dirty="0"/>
              <a:t> </a:t>
            </a:r>
            <a:r>
              <a:rPr lang="en-US" sz="3300" b="1" dirty="0" err="1"/>
              <a:t>khuyên</a:t>
            </a:r>
            <a:r>
              <a:rPr lang="en-US" sz="3300" b="1" dirty="0"/>
              <a:t> </a:t>
            </a:r>
            <a:r>
              <a:rPr lang="en-US" sz="3300" b="1" dirty="0" err="1"/>
              <a:t>dành</a:t>
            </a:r>
            <a:r>
              <a:rPr lang="en-US" sz="3300" b="1" dirty="0"/>
              <a:t> </a:t>
            </a:r>
            <a:r>
              <a:rPr lang="en-US" sz="3300" b="1" err="1"/>
              <a:t>cho</a:t>
            </a:r>
            <a:r>
              <a:rPr lang="en-US" sz="3300" b="1"/>
              <a:t> Nhà </a:t>
            </a:r>
            <a:r>
              <a:rPr lang="en-US" sz="3300" b="1" dirty="0" err="1"/>
              <a:t>sản</a:t>
            </a:r>
            <a:r>
              <a:rPr lang="en-US" sz="3300" b="1" dirty="0"/>
              <a:t> </a:t>
            </a:r>
            <a:r>
              <a:rPr lang="en-US" sz="3300" b="1" dirty="0" err="1"/>
              <a:t>xuất</a:t>
            </a:r>
            <a:r>
              <a:rPr lang="en-US" sz="3300" b="1" dirty="0"/>
              <a:t>, </a:t>
            </a:r>
            <a:r>
              <a:rPr lang="en-US" sz="3300" b="1" dirty="0" err="1"/>
              <a:t>Nhà</a:t>
            </a:r>
            <a:r>
              <a:rPr lang="en-US" sz="3300" b="1" dirty="0"/>
              <a:t> </a:t>
            </a:r>
            <a:r>
              <a:rPr lang="en-US" sz="3300" b="1" err="1"/>
              <a:t>cung</a:t>
            </a:r>
            <a:r>
              <a:rPr lang="en-US" sz="3300" b="1"/>
              <a:t> cấp v</a:t>
            </a:r>
            <a:r>
              <a:rPr lang="en-US" sz="3300"/>
              <a:t>à Người </a:t>
            </a:r>
            <a:r>
              <a:rPr lang="en-US" sz="3300" dirty="0" err="1"/>
              <a:t>mua</a:t>
            </a:r>
            <a:endParaRPr lang="en-US" sz="3300" b="1" dirty="0"/>
          </a:p>
        </p:txBody>
      </p:sp>
      <p:sp>
        <p:nvSpPr>
          <p:cNvPr id="8" name="Content Placeholder 2"/>
          <p:cNvSpPr>
            <a:spLocks noGrp="1"/>
          </p:cNvSpPr>
          <p:nvPr>
            <p:ph idx="1"/>
          </p:nvPr>
        </p:nvSpPr>
        <p:spPr>
          <a:xfrm>
            <a:off x="406399" y="1747361"/>
            <a:ext cx="11465169" cy="4862458"/>
          </a:xfrm>
          <a:noFill/>
          <a:ln w="38100">
            <a:noFill/>
          </a:ln>
          <a:effectLst/>
        </p:spPr>
        <p:style>
          <a:lnRef idx="3">
            <a:schemeClr val="lt1"/>
          </a:lnRef>
          <a:fillRef idx="1">
            <a:schemeClr val="accent3"/>
          </a:fillRef>
          <a:effectRef idx="1">
            <a:schemeClr val="accent3"/>
          </a:effectRef>
          <a:fontRef idx="minor">
            <a:schemeClr val="lt1"/>
          </a:fontRef>
        </p:style>
        <p:txBody>
          <a:bodyPr>
            <a:normAutofit fontScale="62500" lnSpcReduction="20000"/>
          </a:bodyPr>
          <a:lstStyle/>
          <a:p>
            <a:pPr marL="571500" indent="-571500">
              <a:buFont typeface="Arial" panose="020B0604020202020204" pitchFamily="34" charset="0"/>
              <a:buChar char="•"/>
            </a:pPr>
            <a:r>
              <a:rPr lang="en-US" sz="3800" dirty="0" err="1">
                <a:solidFill>
                  <a:srgbClr val="1A2857"/>
                </a:solidFill>
                <a:latin typeface="Arial" panose="020B0604020202020204" pitchFamily="34" charset="0"/>
                <a:cs typeface="Arial" panose="020B0604020202020204" pitchFamily="34" charset="0"/>
              </a:rPr>
              <a:t>Đảm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bảo</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rằng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báo</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cáo</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kiểm</a:t>
            </a:r>
            <a:r>
              <a:rPr lang="en-US" sz="3800" dirty="0">
                <a:solidFill>
                  <a:srgbClr val="1A2857"/>
                </a:solidFill>
                <a:latin typeface="Arial" panose="020B0604020202020204" pitchFamily="34" charset="0"/>
                <a:cs typeface="Arial" panose="020B0604020202020204" pitchFamily="34" charset="0"/>
              </a:rPr>
              <a:t> </a:t>
            </a:r>
            <a:r>
              <a:rPr lang="en-US" sz="3800" err="1">
                <a:solidFill>
                  <a:srgbClr val="1A2857"/>
                </a:solidFill>
                <a:latin typeface="Arial" panose="020B0604020202020204" pitchFamily="34" charset="0"/>
                <a:cs typeface="Arial" panose="020B0604020202020204" pitchFamily="34" charset="0"/>
              </a:rPr>
              <a:t>nghiệm</a:t>
            </a:r>
            <a:r>
              <a:rPr lang="en-US" sz="3800">
                <a:solidFill>
                  <a:srgbClr val="1A2857"/>
                </a:solidFill>
                <a:latin typeface="Arial" panose="020B0604020202020204" pitchFamily="34" charset="0"/>
                <a:cs typeface="Arial" panose="020B0604020202020204" pitchFamily="34" charset="0"/>
              </a:rPr>
              <a:t> được thực hiện dưới </a:t>
            </a:r>
            <a:r>
              <a:rPr lang="en-US" sz="3800" err="1">
                <a:solidFill>
                  <a:srgbClr val="1A2857"/>
                </a:solidFill>
                <a:latin typeface="Arial" panose="020B0604020202020204" pitchFamily="34" charset="0"/>
                <a:cs typeface="Arial" panose="020B0604020202020204" pitchFamily="34" charset="0"/>
              </a:rPr>
              <a:t>một</a:t>
            </a:r>
            <a:r>
              <a:rPr lang="en-US" sz="3800">
                <a:solidFill>
                  <a:srgbClr val="1A2857"/>
                </a:solidFill>
                <a:latin typeface="Arial" panose="020B0604020202020204" pitchFamily="34" charset="0"/>
                <a:cs typeface="Arial" panose="020B0604020202020204" pitchFamily="34" charset="0"/>
              </a:rPr>
              <a:t> năm, </a:t>
            </a:r>
            <a:r>
              <a:rPr lang="en-US" sz="3800" dirty="0" err="1">
                <a:solidFill>
                  <a:srgbClr val="1A2857"/>
                </a:solidFill>
                <a:latin typeface="Arial" panose="020B0604020202020204" pitchFamily="34" charset="0"/>
                <a:cs typeface="Arial" panose="020B0604020202020204" pitchFamily="34" charset="0"/>
              </a:rPr>
              <a:t>trừ</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khi</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có</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yêu</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cầu</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khác</a:t>
            </a:r>
            <a:r>
              <a:rPr lang="en-US" sz="3800" dirty="0">
                <a:solidFill>
                  <a:srgbClr val="1A2857"/>
                </a:solidFill>
                <a:latin typeface="Arial" panose="020B0604020202020204" pitchFamily="34" charset="0"/>
                <a:cs typeface="Arial" panose="020B0604020202020204" pitchFamily="34" charset="0"/>
              </a:rPr>
              <a:t>. </a:t>
            </a:r>
          </a:p>
          <a:p>
            <a:pPr lvl="2">
              <a:spcBef>
                <a:spcPts val="0"/>
              </a:spcBef>
              <a:buFont typeface="Wingdings" panose="05000000000000000000" pitchFamily="2" charset="2"/>
              <a:buChar char="v"/>
            </a:pPr>
            <a:endParaRPr lang="en-US" sz="2800" dirty="0">
              <a:solidFill>
                <a:srgbClr val="1A2857"/>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800" dirty="0" err="1">
                <a:solidFill>
                  <a:srgbClr val="1A2857"/>
                </a:solidFill>
                <a:latin typeface="Arial" panose="020B0604020202020204" pitchFamily="34" charset="0"/>
                <a:cs typeface="Arial" panose="020B0604020202020204" pitchFamily="34" charset="0"/>
              </a:rPr>
              <a:t>Phòng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thí</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nghiệm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có</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được</a:t>
            </a:r>
            <a:r>
              <a:rPr lang="en-US" sz="3800" dirty="0">
                <a:solidFill>
                  <a:srgbClr val="1A2857"/>
                </a:solidFill>
                <a:latin typeface="Arial" panose="020B0604020202020204" pitchFamily="34" charset="0"/>
                <a:cs typeface="Arial" panose="020B0604020202020204" pitchFamily="34" charset="0"/>
              </a:rPr>
              <a:t> CPSC </a:t>
            </a:r>
            <a:r>
              <a:rPr lang="en-US" sz="3800" dirty="0" err="1">
                <a:solidFill>
                  <a:srgbClr val="1A2857"/>
                </a:solidFill>
                <a:latin typeface="Arial" panose="020B0604020202020204" pitchFamily="34" charset="0"/>
                <a:cs typeface="Arial" panose="020B0604020202020204" pitchFamily="34" charset="0"/>
              </a:rPr>
              <a:t>công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nhận</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không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Phòng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thí</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nghiệm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đó</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có</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được</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công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nhận</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để</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thực</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hiện</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kiểm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nghiệm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bắt</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buộc</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không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Quý</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vị</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có</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thể</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thu</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thập</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thông</a:t>
            </a:r>
            <a:r>
              <a:rPr lang="en-US" sz="3800" dirty="0">
                <a:solidFill>
                  <a:srgbClr val="1A2857"/>
                </a:solidFill>
                <a:latin typeface="Arial" panose="020B0604020202020204" pitchFamily="34" charset="0"/>
                <a:cs typeface="Arial" panose="020B0604020202020204" pitchFamily="34" charset="0"/>
              </a:rPr>
              <a:t> tin </a:t>
            </a:r>
            <a:r>
              <a:rPr lang="en-US" sz="3800" dirty="0" err="1">
                <a:solidFill>
                  <a:srgbClr val="1A2857"/>
                </a:solidFill>
                <a:latin typeface="Arial" panose="020B0604020202020204" pitchFamily="34" charset="0"/>
                <a:cs typeface="Arial" panose="020B0604020202020204" pitchFamily="34" charset="0"/>
              </a:rPr>
              <a:t>này</a:t>
            </a:r>
            <a:r>
              <a:rPr lang="en-US" sz="3800" dirty="0">
                <a:solidFill>
                  <a:srgbClr val="1A2857"/>
                </a:solidFill>
                <a:latin typeface="Arial" panose="020B0604020202020204" pitchFamily="34" charset="0"/>
                <a:cs typeface="Arial" panose="020B0604020202020204" pitchFamily="34" charset="0"/>
              </a:rPr>
              <a:t> qua </a:t>
            </a:r>
            <a:r>
              <a:rPr lang="en-US" sz="3800" dirty="0" err="1">
                <a:solidFill>
                  <a:srgbClr val="1A2857"/>
                </a:solidFill>
                <a:latin typeface="Arial" panose="020B0604020202020204" pitchFamily="34" charset="0"/>
                <a:cs typeface="Arial" panose="020B0604020202020204" pitchFamily="34" charset="0"/>
              </a:rPr>
              <a:t>trang</a:t>
            </a:r>
            <a:r>
              <a:rPr lang="en-US" sz="3800" dirty="0">
                <a:solidFill>
                  <a:srgbClr val="1A2857"/>
                </a:solidFill>
                <a:latin typeface="Arial" panose="020B0604020202020204" pitchFamily="34" charset="0"/>
                <a:cs typeface="Arial" panose="020B0604020202020204" pitchFamily="34" charset="0"/>
              </a:rPr>
              <a:t> web </a:t>
            </a:r>
            <a:r>
              <a:rPr lang="en-US" sz="3800" dirty="0" err="1">
                <a:solidFill>
                  <a:srgbClr val="1A2857"/>
                </a:solidFill>
                <a:latin typeface="Arial" panose="020B0604020202020204" pitchFamily="34" charset="0"/>
                <a:cs typeface="Arial" panose="020B0604020202020204" pitchFamily="34" charset="0"/>
              </a:rPr>
              <a:t>của</a:t>
            </a:r>
            <a:r>
              <a:rPr lang="en-US" sz="3800" dirty="0">
                <a:solidFill>
                  <a:srgbClr val="1A2857"/>
                </a:solidFill>
                <a:latin typeface="Arial" panose="020B0604020202020204" pitchFamily="34" charset="0"/>
                <a:cs typeface="Arial" panose="020B0604020202020204" pitchFamily="34" charset="0"/>
              </a:rPr>
              <a:t> CPSC: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Công</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nhận</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Phòng</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thí</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nghiệm</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Kiểm</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nghiệm</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của</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bên</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thứ</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Ba &amp;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Hướng</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dẫn</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dirty="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Tuân</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a:t>
            </a:r>
            <a:r>
              <a:rPr lang="en-US" sz="3800" u="sng" err="1">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hủ</a:t>
            </a:r>
            <a:r>
              <a:rPr lang="en-US" sz="3800" u="sng">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3800" u="sng">
                <a:solidFill>
                  <a:srgbClr val="CF202F"/>
                </a:solidFill>
                <a:latin typeface="Arial" panose="020B0604020202020204" pitchFamily="34" charset="0"/>
                <a:cs typeface="Arial" panose="020B0604020202020204" pitchFamily="34" charset="0"/>
              </a:rPr>
              <a:t>Doanh nghiệp </a:t>
            </a:r>
            <a:r>
              <a:rPr lang="en-US" sz="380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Nhỏ</a:t>
            </a:r>
            <a:r>
              <a:rPr lang="en-US" sz="3800" dirty="0">
                <a:solidFill>
                  <a:srgbClr val="CF202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CPSC.gov</a:t>
            </a:r>
            <a:endParaRPr lang="en-US" sz="3800" dirty="0">
              <a:solidFill>
                <a:srgbClr val="CF202F"/>
              </a:solidFill>
              <a:latin typeface="Arial" panose="020B0604020202020204" pitchFamily="34" charset="0"/>
              <a:cs typeface="Arial" panose="020B0604020202020204" pitchFamily="34" charset="0"/>
            </a:endParaRPr>
          </a:p>
          <a:p>
            <a:pPr>
              <a:buFont typeface="Wingdings" panose="05000000000000000000" pitchFamily="2" charset="2"/>
              <a:buChar char="v"/>
            </a:pPr>
            <a:endParaRPr lang="en-US" sz="3800" dirty="0">
              <a:solidFill>
                <a:srgbClr val="1A2857"/>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800" dirty="0" err="1">
                <a:solidFill>
                  <a:srgbClr val="1A2857"/>
                </a:solidFill>
                <a:latin typeface="Arial" panose="020B0604020202020204" pitchFamily="34" charset="0"/>
                <a:cs typeface="Arial" panose="020B0604020202020204" pitchFamily="34" charset="0"/>
              </a:rPr>
              <a:t>Đảm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bảo</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rằng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sản</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phẩm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được</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kiểm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nghiệm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là</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sản</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phẩm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thực</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tế</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mà</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quý</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vị</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đặt</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hàng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Thường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thấy</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rằng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báo</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cáo</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kiểm</a:t>
            </a:r>
            <a:r>
              <a:rPr lang="en-US" sz="3800" dirty="0">
                <a:solidFill>
                  <a:srgbClr val="1A2857"/>
                </a:solidFill>
                <a:latin typeface="Arial" panose="020B0604020202020204" pitchFamily="34" charset="0"/>
                <a:cs typeface="Arial" panose="020B0604020202020204" pitchFamily="34" charset="0"/>
              </a:rPr>
              <a:t> </a:t>
            </a:r>
            <a:r>
              <a:rPr lang="en-US" sz="3800" err="1">
                <a:solidFill>
                  <a:srgbClr val="1A2857"/>
                </a:solidFill>
                <a:latin typeface="Arial" panose="020B0604020202020204" pitchFamily="34" charset="0"/>
                <a:cs typeface="Arial" panose="020B0604020202020204" pitchFamily="34" charset="0"/>
              </a:rPr>
              <a:t>nghiệm</a:t>
            </a:r>
            <a:r>
              <a:rPr lang="en-US" sz="3800">
                <a:solidFill>
                  <a:srgbClr val="1A2857"/>
                </a:solidFill>
                <a:latin typeface="Arial" panose="020B0604020202020204" pitchFamily="34" charset="0"/>
                <a:cs typeface="Arial" panose="020B0604020202020204" pitchFamily="34" charset="0"/>
              </a:rPr>
              <a:t> là cho một </a:t>
            </a:r>
            <a:r>
              <a:rPr lang="en-US" sz="3800" dirty="0" err="1">
                <a:solidFill>
                  <a:srgbClr val="1A2857"/>
                </a:solidFill>
                <a:latin typeface="Arial" panose="020B0604020202020204" pitchFamily="34" charset="0"/>
                <a:cs typeface="Arial" panose="020B0604020202020204" pitchFamily="34" charset="0"/>
              </a:rPr>
              <a:t>sản</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phẩm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tương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tự</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chứ</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không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phải</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đúng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mặt</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hàng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đó</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Hoặc</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là</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mặt</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hàng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được</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kiểm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nghiệm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thông</a:t>
            </a:r>
            <a:r>
              <a:rPr lang="en-US" sz="3800" dirty="0">
                <a:solidFill>
                  <a:srgbClr val="1A2857"/>
                </a:solidFill>
                <a:latin typeface="Arial" panose="020B0604020202020204" pitchFamily="34" charset="0"/>
                <a:cs typeface="Arial" panose="020B0604020202020204" pitchFamily="34" charset="0"/>
              </a:rPr>
              <a:t> qua </a:t>
            </a:r>
            <a:r>
              <a:rPr lang="en-US" sz="3800" dirty="0" err="1">
                <a:solidFill>
                  <a:srgbClr val="1A2857"/>
                </a:solidFill>
                <a:latin typeface="Arial" panose="020B0604020202020204" pitchFamily="34" charset="0"/>
                <a:cs typeface="Arial" panose="020B0604020202020204" pitchFamily="34" charset="0"/>
              </a:rPr>
              <a:t>phòng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thí</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nghiệm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của</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bên</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thứ</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ba</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không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bao</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gồm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bộ</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phận</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không</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vượt</a:t>
            </a:r>
            <a:r>
              <a:rPr lang="en-US" sz="3800" dirty="0">
                <a:solidFill>
                  <a:srgbClr val="1A2857"/>
                </a:solidFill>
                <a:latin typeface="Arial" panose="020B0604020202020204" pitchFamily="34" charset="0"/>
                <a:cs typeface="Arial" panose="020B0604020202020204" pitchFamily="34" charset="0"/>
              </a:rPr>
              <a:t> qua </a:t>
            </a:r>
            <a:r>
              <a:rPr lang="en-US" sz="3800" dirty="0" err="1">
                <a:solidFill>
                  <a:srgbClr val="1A2857"/>
                </a:solidFill>
                <a:latin typeface="Arial" panose="020B0604020202020204" pitchFamily="34" charset="0"/>
                <a:cs typeface="Arial" panose="020B0604020202020204" pitchFamily="34" charset="0"/>
              </a:rPr>
              <a:t>cuộc</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kiểm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nghiệm</a:t>
            </a:r>
            <a:r>
              <a:rPr lang="en-US" sz="3800" dirty="0">
                <a:solidFill>
                  <a:srgbClr val="1A2857"/>
                </a:solidFill>
                <a:latin typeface="Arial" panose="020B0604020202020204" pitchFamily="34" charset="0"/>
                <a:cs typeface="Arial" panose="020B0604020202020204" pitchFamily="34" charset="0"/>
              </a:rPr>
              <a:t> </a:t>
            </a:r>
            <a:r>
              <a:rPr lang="en-US" sz="3800" dirty="0" err="1">
                <a:solidFill>
                  <a:srgbClr val="1A2857"/>
                </a:solidFill>
                <a:latin typeface="Arial" panose="020B0604020202020204" pitchFamily="34" charset="0"/>
                <a:cs typeface="Arial" panose="020B0604020202020204" pitchFamily="34" charset="0"/>
              </a:rPr>
              <a:t>của</a:t>
            </a:r>
            <a:r>
              <a:rPr lang="en-US" sz="3800" dirty="0">
                <a:solidFill>
                  <a:srgbClr val="1A2857"/>
                </a:solidFill>
                <a:latin typeface="Arial" panose="020B0604020202020204" pitchFamily="34" charset="0"/>
                <a:cs typeface="Arial" panose="020B0604020202020204" pitchFamily="34" charset="0"/>
              </a:rPr>
              <a:t> CPSC.  </a:t>
            </a:r>
          </a:p>
          <a:p>
            <a:pPr marL="114297" indent="0">
              <a:buNone/>
            </a:pPr>
            <a:endParaRPr lang="en-US" dirty="0">
              <a:solidFill>
                <a:srgbClr val="00246A"/>
              </a:solidFill>
              <a:latin typeface="Arial" panose="020B0604020202020204" pitchFamily="34" charset="0"/>
            </a:endParaRPr>
          </a:p>
          <a:p>
            <a:pPr marL="457189" lvl="1" indent="0">
              <a:buNone/>
            </a:pPr>
            <a:endParaRPr lang="en-US" sz="3200" dirty="0">
              <a:solidFill>
                <a:srgbClr val="00246A"/>
              </a:solidFill>
              <a:latin typeface="Arial" panose="020B0604020202020204" pitchFamily="34" charset="0"/>
            </a:endParaRPr>
          </a:p>
          <a:p>
            <a:pPr marL="457189" lvl="1" indent="0">
              <a:buNone/>
            </a:pPr>
            <a:endParaRPr lang="en-US" dirty="0">
              <a:solidFill>
                <a:srgbClr val="00246A"/>
              </a:solidFill>
              <a:latin typeface="Arial" panose="020B0604020202020204" pitchFamily="34" charset="0"/>
            </a:endParaRPr>
          </a:p>
          <a:p>
            <a:pPr marL="457189" lvl="1" indent="0">
              <a:buNone/>
            </a:pPr>
            <a:endParaRPr lang="en-US" sz="2800" dirty="0">
              <a:solidFill>
                <a:srgbClr val="00246A"/>
              </a:solidFill>
              <a:latin typeface="Arial" panose="020B0604020202020204" pitchFamily="34" charset="0"/>
              <a:ea typeface="SimSun" pitchFamily="2" charset="-122"/>
            </a:endParaRPr>
          </a:p>
          <a:p>
            <a:pPr marL="971526" lvl="1" indent="-514338">
              <a:buFont typeface="Wingdings" panose="05000000000000000000" pitchFamily="2" charset="2"/>
              <a:buChar char="v"/>
            </a:pPr>
            <a:endParaRPr lang="en-US" sz="2800" dirty="0">
              <a:solidFill>
                <a:srgbClr val="00246A"/>
              </a:solidFill>
              <a:latin typeface="Arial" panose="020B0604020202020204" pitchFamily="34" charset="0"/>
              <a:ea typeface="SimSun" pitchFamily="2" charset="-122"/>
            </a:endParaRPr>
          </a:p>
          <a:p>
            <a:pPr marL="0" indent="0">
              <a:buNone/>
            </a:pPr>
            <a:endParaRPr lang="en-US" dirty="0">
              <a:solidFill>
                <a:srgbClr val="002060"/>
              </a:solidFill>
              <a:latin typeface="Arial" panose="020B0604020202020204" pitchFamily="34" charset="0"/>
            </a:endParaRPr>
          </a:p>
          <a:p>
            <a:endParaRPr lang="en-US" dirty="0">
              <a:solidFill>
                <a:srgbClr val="002060"/>
              </a:solidFill>
              <a:latin typeface="Arial" panose="020B0604020202020204" pitchFamily="34" charset="0"/>
            </a:endParaRPr>
          </a:p>
        </p:txBody>
      </p:sp>
      <p:pic>
        <p:nvPicPr>
          <p:cNvPr id="3" name="slide 28">
            <a:hlinkClick r:id="" action="ppaction://media"/>
            <a:extLst>
              <a:ext uri="{FF2B5EF4-FFF2-40B4-BE49-F238E27FC236}">
                <a16:creationId xmlns:a16="http://schemas.microsoft.com/office/drawing/2014/main" id="{86B7585F-43EA-FC53-FE82-8D19E27D0A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239330481"/>
      </p:ext>
    </p:extLst>
  </p:cSld>
  <p:clrMapOvr>
    <a:masterClrMapping/>
  </p:clrMapOvr>
  <mc:AlternateContent xmlns:mc="http://schemas.openxmlformats.org/markup-compatibility/2006" xmlns:p14="http://schemas.microsoft.com/office/powerpoint/2010/main">
    <mc:Choice Requires="p14">
      <p:transition spd="slow" p14:dur="2000" advTm="72733"/>
    </mc:Choice>
    <mc:Fallback xmlns="">
      <p:transition spd="slow" advTm="7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0" objId="3"/>
        <p14:stopEvt time="69541"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1119797"/>
          </a:xfrm>
        </p:spPr>
        <p:txBody>
          <a:bodyPr>
            <a:noAutofit/>
          </a:bodyPr>
          <a:lstStyle/>
          <a:p>
            <a:pPr algn="l"/>
            <a:r>
              <a:rPr lang="en-US" sz="2800" dirty="0" err="1"/>
              <a:t>Kiểm</a:t>
            </a:r>
            <a:r>
              <a:rPr lang="en-US" sz="2800" dirty="0"/>
              <a:t> </a:t>
            </a:r>
            <a:r>
              <a:rPr lang="en-US" sz="2800" dirty="0" err="1"/>
              <a:t>nghiệm</a:t>
            </a:r>
            <a:r>
              <a:rPr lang="en-US" sz="2800" dirty="0"/>
              <a:t> </a:t>
            </a:r>
            <a:r>
              <a:rPr lang="en-US" sz="2800" err="1"/>
              <a:t>của</a:t>
            </a:r>
            <a:r>
              <a:rPr lang="en-US" sz="2800"/>
              <a:t> Bên </a:t>
            </a:r>
            <a:r>
              <a:rPr lang="en-US" sz="2800" dirty="0" err="1"/>
              <a:t>thứ</a:t>
            </a:r>
            <a:r>
              <a:rPr lang="en-US" sz="2800" dirty="0"/>
              <a:t> Ba </a:t>
            </a:r>
            <a:r>
              <a:rPr lang="en-US" sz="2800" dirty="0" err="1"/>
              <a:t>đối</a:t>
            </a:r>
            <a:r>
              <a:rPr lang="en-US" sz="2800" dirty="0"/>
              <a:t> </a:t>
            </a:r>
            <a:r>
              <a:rPr lang="en-US" sz="2800" err="1"/>
              <a:t>với</a:t>
            </a:r>
            <a:r>
              <a:rPr lang="en-US" sz="2800"/>
              <a:t> Sản </a:t>
            </a:r>
            <a:r>
              <a:rPr lang="en-US" sz="2800" err="1"/>
              <a:t>phẩm</a:t>
            </a:r>
            <a:r>
              <a:rPr lang="en-US" sz="2800"/>
              <a:t> Trẻ </a:t>
            </a:r>
            <a:r>
              <a:rPr lang="en-US" sz="2800" dirty="0" err="1"/>
              <a:t>em</a:t>
            </a:r>
            <a:r>
              <a:rPr lang="en-US" sz="2800" dirty="0"/>
              <a:t>:</a:t>
            </a:r>
            <a:br>
              <a:rPr lang="en-US" sz="2800" dirty="0"/>
            </a:br>
            <a:r>
              <a:rPr lang="en-US" sz="2800" dirty="0" err="1"/>
              <a:t>Lời</a:t>
            </a:r>
            <a:r>
              <a:rPr lang="en-US" sz="2800" dirty="0"/>
              <a:t> </a:t>
            </a:r>
            <a:r>
              <a:rPr lang="en-US" sz="2800" dirty="0" err="1"/>
              <a:t>khuyên</a:t>
            </a:r>
            <a:r>
              <a:rPr lang="en-US" sz="2800" dirty="0"/>
              <a:t> </a:t>
            </a:r>
            <a:r>
              <a:rPr lang="en-US" sz="2800" dirty="0" err="1"/>
              <a:t>dành</a:t>
            </a:r>
            <a:r>
              <a:rPr lang="en-US" sz="2800" dirty="0"/>
              <a:t> </a:t>
            </a:r>
            <a:r>
              <a:rPr lang="en-US" sz="2800" err="1"/>
              <a:t>cho</a:t>
            </a:r>
            <a:r>
              <a:rPr lang="en-US" sz="2800"/>
              <a:t> Nhà </a:t>
            </a:r>
            <a:r>
              <a:rPr lang="en-US" sz="2800" dirty="0" err="1"/>
              <a:t>sản</a:t>
            </a:r>
            <a:r>
              <a:rPr lang="en-US" sz="2800" dirty="0"/>
              <a:t> </a:t>
            </a:r>
            <a:r>
              <a:rPr lang="en-US" sz="2800" dirty="0" err="1"/>
              <a:t>xuất</a:t>
            </a:r>
            <a:r>
              <a:rPr lang="en-US" sz="2800" dirty="0"/>
              <a:t>, </a:t>
            </a:r>
            <a:r>
              <a:rPr lang="en-US" sz="2800" dirty="0" err="1"/>
              <a:t>Nhà</a:t>
            </a:r>
            <a:r>
              <a:rPr lang="en-US" sz="2800" dirty="0"/>
              <a:t> </a:t>
            </a:r>
            <a:r>
              <a:rPr lang="en-US" sz="2800" err="1"/>
              <a:t>cung</a:t>
            </a:r>
            <a:r>
              <a:rPr lang="en-US" sz="2800"/>
              <a:t> cấp và Người </a:t>
            </a:r>
            <a:r>
              <a:rPr lang="en-US" sz="2800" dirty="0" err="1"/>
              <a:t>mua</a:t>
            </a:r>
            <a:r>
              <a:rPr lang="en-US" sz="2800" dirty="0"/>
              <a:t> (</a:t>
            </a:r>
            <a:r>
              <a:rPr lang="en-US" sz="2800" dirty="0" err="1"/>
              <a:t>tiếp</a:t>
            </a:r>
            <a:r>
              <a:rPr lang="en-US" sz="2800" dirty="0"/>
              <a:t> </a:t>
            </a:r>
            <a:r>
              <a:rPr lang="en-US" sz="2800" dirty="0" err="1"/>
              <a:t>theo</a:t>
            </a:r>
            <a:r>
              <a:rPr lang="en-US" sz="2800" dirty="0"/>
              <a:t>)</a:t>
            </a:r>
            <a:endParaRPr lang="en-US" sz="2800" b="1" dirty="0"/>
          </a:p>
        </p:txBody>
      </p:sp>
      <p:sp>
        <p:nvSpPr>
          <p:cNvPr id="8" name="Content Placeholder 2"/>
          <p:cNvSpPr>
            <a:spLocks noGrp="1"/>
          </p:cNvSpPr>
          <p:nvPr>
            <p:ph idx="1"/>
          </p:nvPr>
        </p:nvSpPr>
        <p:spPr>
          <a:xfrm>
            <a:off x="406399" y="1484923"/>
            <a:ext cx="11465169" cy="4628798"/>
          </a:xfrm>
          <a:noFill/>
          <a:ln w="38100">
            <a:noFill/>
          </a:ln>
          <a:effectLst/>
        </p:spPr>
        <p:style>
          <a:lnRef idx="3">
            <a:schemeClr val="lt1"/>
          </a:lnRef>
          <a:fillRef idx="1">
            <a:schemeClr val="accent3"/>
          </a:fillRef>
          <a:effectRef idx="1">
            <a:schemeClr val="accent3"/>
          </a:effectRef>
          <a:fontRef idx="minor">
            <a:schemeClr val="lt1"/>
          </a:fontRef>
        </p:style>
        <p:txBody>
          <a:bodyPr>
            <a:normAutofit/>
          </a:bodyPr>
          <a:lstStyle/>
          <a:p>
            <a:pPr marL="571500" indent="-571500">
              <a:buFont typeface="Arial" panose="020B0604020202020204" pitchFamily="34" charset="0"/>
              <a:buChar char="•"/>
            </a:pPr>
            <a:r>
              <a:rPr lang="en-US" sz="2800" dirty="0" err="1">
                <a:solidFill>
                  <a:srgbClr val="1A2857"/>
                </a:solidFill>
                <a:latin typeface="Arial" panose="020B0604020202020204" pitchFamily="34" charset="0"/>
                <a:cs typeface="Arial" panose="020B0604020202020204" pitchFamily="34" charset="0"/>
              </a:rPr>
              <a:t>Đảm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bảo</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rằng</a:t>
            </a:r>
            <a:r>
              <a:rPr lang="en-US" sz="2800" dirty="0">
                <a:solidFill>
                  <a:srgbClr val="1A2857"/>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mọi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bộ</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phận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phần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của</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sản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phẩm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được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kiểm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nghiệm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theo</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các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tiêu</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chuẩn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hiện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hành</a:t>
            </a:r>
            <a:r>
              <a:rPr lang="en-US" sz="2800" dirty="0">
                <a:solidFill>
                  <a:srgbClr val="1A2857"/>
                </a:solidFill>
                <a:latin typeface="Arial" panose="020B0604020202020204" pitchFamily="34" charset="0"/>
                <a:cs typeface="Arial" panose="020B0604020202020204" pitchFamily="34" charset="0"/>
              </a:rPr>
              <a:t>.  </a:t>
            </a:r>
          </a:p>
          <a:p>
            <a:endParaRPr lang="en-US" sz="2800" dirty="0">
              <a:solidFill>
                <a:srgbClr val="1A2857"/>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dirty="0" err="1">
                <a:solidFill>
                  <a:srgbClr val="1A2857"/>
                </a:solidFill>
                <a:latin typeface="Arial" panose="020B0604020202020204" pitchFamily="34" charset="0"/>
                <a:cs typeface="Arial" panose="020B0604020202020204" pitchFamily="34" charset="0"/>
              </a:rPr>
              <a:t>Đối</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với</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các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sản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phẩm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dành</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cho</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trẻ</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em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được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sử</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dụng</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cho</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trẻ</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em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dưới</a:t>
            </a:r>
            <a:r>
              <a:rPr lang="en-US" sz="2800" dirty="0">
                <a:solidFill>
                  <a:srgbClr val="1A2857"/>
                </a:solidFill>
                <a:latin typeface="Arial" panose="020B0604020202020204" pitchFamily="34" charset="0"/>
                <a:cs typeface="Arial" panose="020B0604020202020204" pitchFamily="34" charset="0"/>
              </a:rPr>
              <a:t> 3 </a:t>
            </a:r>
            <a:r>
              <a:rPr lang="en-US" sz="2800" dirty="0" err="1">
                <a:solidFill>
                  <a:srgbClr val="1A2857"/>
                </a:solidFill>
                <a:latin typeface="Arial" panose="020B0604020202020204" pitchFamily="34" charset="0"/>
                <a:cs typeface="Arial" panose="020B0604020202020204" pitchFamily="34" charset="0"/>
              </a:rPr>
              <a:t>tuổi</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hãy</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đảm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bảo</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rằng</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phòng</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thí</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nghiệm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tiến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hành</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tất</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cả</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các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kiểm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nghiệm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bắt</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buộc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bổ</a:t>
            </a:r>
            <a:r>
              <a:rPr lang="en-US" sz="2800" dirty="0">
                <a:solidFill>
                  <a:srgbClr val="1A2857"/>
                </a:solidFill>
                <a:latin typeface="Arial" panose="020B0604020202020204" pitchFamily="34" charset="0"/>
                <a:cs typeface="Arial" panose="020B0604020202020204" pitchFamily="34" charset="0"/>
              </a:rPr>
              <a:t> sung </a:t>
            </a:r>
            <a:r>
              <a:rPr lang="en-US" sz="2800" dirty="0" err="1">
                <a:solidFill>
                  <a:srgbClr val="1A2857"/>
                </a:solidFill>
                <a:latin typeface="Arial" panose="020B0604020202020204" pitchFamily="34" charset="0"/>
                <a:cs typeface="Arial" panose="020B0604020202020204" pitchFamily="34" charset="0"/>
              </a:rPr>
              <a:t>đối</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với</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các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sản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phẩm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trong</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danh</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mục</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này</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Hãy</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chú</a:t>
            </a:r>
            <a:r>
              <a:rPr lang="en-US" sz="2800" dirty="0">
                <a:solidFill>
                  <a:srgbClr val="1A2857"/>
                </a:solidFill>
                <a:latin typeface="Arial" panose="020B0604020202020204" pitchFamily="34" charset="0"/>
                <a:cs typeface="Arial" panose="020B0604020202020204" pitchFamily="34" charset="0"/>
              </a:rPr>
              <a:t> ý </a:t>
            </a:r>
            <a:r>
              <a:rPr lang="en-US" sz="2800" dirty="0" err="1">
                <a:solidFill>
                  <a:srgbClr val="1A2857"/>
                </a:solidFill>
                <a:latin typeface="Arial" panose="020B0604020202020204" pitchFamily="34" charset="0"/>
                <a:cs typeface="Arial" panose="020B0604020202020204" pitchFamily="34" charset="0"/>
              </a:rPr>
              <a:t>đến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phần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Tuổi</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cụ</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thể</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của</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người</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nộp</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đơn</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trong</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báo</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cáo</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kiểm</a:t>
            </a:r>
            <a:r>
              <a:rPr lang="en-US" sz="2800" dirty="0">
                <a:solidFill>
                  <a:srgbClr val="1A2857"/>
                </a:solidFill>
                <a:latin typeface="Arial" panose="020B0604020202020204" pitchFamily="34" charset="0"/>
                <a:cs typeface="Arial" panose="020B0604020202020204" pitchFamily="34" charset="0"/>
              </a:rPr>
              <a:t> </a:t>
            </a:r>
            <a:r>
              <a:rPr lang="en-US" sz="2800" dirty="0" err="1">
                <a:solidFill>
                  <a:srgbClr val="1A2857"/>
                </a:solidFill>
                <a:latin typeface="Arial" panose="020B0604020202020204" pitchFamily="34" charset="0"/>
                <a:cs typeface="Arial" panose="020B0604020202020204" pitchFamily="34" charset="0"/>
              </a:rPr>
              <a:t>nghiệm</a:t>
            </a:r>
            <a:r>
              <a:rPr lang="en-US" sz="2800" dirty="0">
                <a:solidFill>
                  <a:srgbClr val="1A2857"/>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endParaRPr lang="en-US" sz="800" dirty="0">
              <a:solidFill>
                <a:srgbClr val="1A2857"/>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US" sz="2600" dirty="0" err="1">
                <a:solidFill>
                  <a:srgbClr val="1A2857"/>
                </a:solidFill>
                <a:latin typeface="Arial" panose="020B0604020202020204" pitchFamily="34" charset="0"/>
                <a:cs typeface="Arial" panose="020B0604020202020204" pitchFamily="34" charset="0"/>
              </a:rPr>
              <a:t>Để</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biết</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thông</a:t>
            </a:r>
            <a:r>
              <a:rPr lang="en-US" sz="2600" dirty="0">
                <a:solidFill>
                  <a:srgbClr val="1A2857"/>
                </a:solidFill>
                <a:latin typeface="Arial" panose="020B0604020202020204" pitchFamily="34" charset="0"/>
                <a:cs typeface="Arial" panose="020B0604020202020204" pitchFamily="34" charset="0"/>
              </a:rPr>
              <a:t> tin </a:t>
            </a:r>
            <a:r>
              <a:rPr lang="en-US" sz="2600" dirty="0" err="1">
                <a:solidFill>
                  <a:srgbClr val="1A2857"/>
                </a:solidFill>
                <a:latin typeface="Arial" panose="020B0604020202020204" pitchFamily="34" charset="0"/>
                <a:cs typeface="Arial" panose="020B0604020202020204" pitchFamily="34" charset="0"/>
              </a:rPr>
              <a:t>về</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việc</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xác</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định</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độ</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tuổi</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vui</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lòng</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truy</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cập</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Các</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hướng</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dẫn</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Xác</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định</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Độ</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tuổi</a:t>
            </a:r>
            <a:r>
              <a:rPr lang="en-US" sz="2600" dirty="0">
                <a:solidFill>
                  <a:srgbClr val="1A2857"/>
                </a:solidFill>
                <a:latin typeface="Arial" panose="020B0604020202020204" pitchFamily="34" charset="0"/>
                <a:cs typeface="Arial" panose="020B0604020202020204" pitchFamily="34" charset="0"/>
              </a:rPr>
              <a:t> </a:t>
            </a:r>
            <a:r>
              <a:rPr lang="en-US" sz="2600" dirty="0" err="1">
                <a:solidFill>
                  <a:srgbClr val="1A2857"/>
                </a:solidFill>
                <a:latin typeface="Arial" panose="020B0604020202020204" pitchFamily="34" charset="0"/>
                <a:cs typeface="Arial" panose="020B0604020202020204" pitchFamily="34" charset="0"/>
              </a:rPr>
              <a:t>của</a:t>
            </a:r>
            <a:r>
              <a:rPr lang="en-US" sz="2600" dirty="0">
                <a:solidFill>
                  <a:srgbClr val="1A2857"/>
                </a:solidFill>
                <a:latin typeface="Arial" panose="020B0604020202020204" pitchFamily="34" charset="0"/>
                <a:cs typeface="Arial" panose="020B0604020202020204" pitchFamily="34" charset="0"/>
              </a:rPr>
              <a:t> CPSC </a:t>
            </a:r>
            <a:r>
              <a:rPr lang="en-US" sz="2800" dirty="0">
                <a:solidFill>
                  <a:srgbClr val="1A2857"/>
                </a:solidFill>
              </a:rPr>
              <a:t>(</a:t>
            </a:r>
            <a:r>
              <a:rPr lang="en-US" sz="2800" dirty="0" err="1">
                <a:hlinkClick r:id="rId4"/>
              </a:rPr>
              <a:t>Phiên</a:t>
            </a:r>
            <a:r>
              <a:rPr lang="en-US" sz="2800" dirty="0">
                <a:hlinkClick r:id="rId4"/>
              </a:rPr>
              <a:t> </a:t>
            </a:r>
            <a:r>
              <a:rPr lang="en-US" sz="2800" dirty="0" err="1">
                <a:hlinkClick r:id="rId4"/>
              </a:rPr>
              <a:t>bản</a:t>
            </a:r>
            <a:r>
              <a:rPr lang="en-US" sz="2800" dirty="0">
                <a:hlinkClick r:id="rId4"/>
              </a:rPr>
              <a:t> </a:t>
            </a:r>
            <a:r>
              <a:rPr lang="en-US" sz="2800" dirty="0" err="1">
                <a:hlinkClick r:id="rId4"/>
              </a:rPr>
              <a:t>năm</a:t>
            </a:r>
            <a:r>
              <a:rPr lang="en-US" sz="2800" dirty="0">
                <a:hlinkClick r:id="rId4"/>
              </a:rPr>
              <a:t> 2020</a:t>
            </a:r>
            <a:r>
              <a:rPr lang="en-US" sz="2800" dirty="0">
                <a:solidFill>
                  <a:srgbClr val="1A2857"/>
                </a:solidFill>
              </a:rPr>
              <a:t>)</a:t>
            </a:r>
          </a:p>
          <a:p>
            <a:pPr marL="1028700" lvl="1" indent="-571500">
              <a:buFont typeface="Arial" panose="020B0604020202020204" pitchFamily="34" charset="0"/>
              <a:buChar char="•"/>
            </a:pPr>
            <a:endParaRPr lang="en-US" sz="2600" dirty="0">
              <a:solidFill>
                <a:srgbClr val="1A2857"/>
              </a:solidFill>
              <a:latin typeface="Arial" panose="020B0604020202020204" pitchFamily="34" charset="0"/>
              <a:cs typeface="Arial" panose="020B0604020202020204" pitchFamily="34" charset="0"/>
            </a:endParaRPr>
          </a:p>
          <a:p>
            <a:pPr marL="457189" lvl="1" indent="0">
              <a:buNone/>
            </a:pPr>
            <a:endParaRPr lang="en-US" dirty="0">
              <a:solidFill>
                <a:srgbClr val="00246A"/>
              </a:solidFill>
              <a:latin typeface="Arial" panose="020B0604020202020204" pitchFamily="34" charset="0"/>
            </a:endParaRPr>
          </a:p>
          <a:p>
            <a:pPr marL="457189" lvl="1" indent="0">
              <a:buNone/>
            </a:pPr>
            <a:endParaRPr lang="en-US" sz="2800" dirty="0">
              <a:solidFill>
                <a:srgbClr val="00246A"/>
              </a:solidFill>
              <a:latin typeface="Arial" panose="020B0604020202020204" pitchFamily="34" charset="0"/>
              <a:ea typeface="SimSun" pitchFamily="2" charset="-122"/>
            </a:endParaRPr>
          </a:p>
          <a:p>
            <a:pPr marL="971526" lvl="1" indent="-514338">
              <a:buFont typeface="Wingdings" panose="05000000000000000000" pitchFamily="2" charset="2"/>
              <a:buChar char="v"/>
            </a:pPr>
            <a:endParaRPr lang="en-US" sz="2800" dirty="0">
              <a:solidFill>
                <a:srgbClr val="00246A"/>
              </a:solidFill>
              <a:latin typeface="Arial" panose="020B0604020202020204" pitchFamily="34" charset="0"/>
              <a:ea typeface="SimSun" pitchFamily="2" charset="-122"/>
            </a:endParaRPr>
          </a:p>
          <a:p>
            <a:pPr marL="0" indent="0">
              <a:buNone/>
            </a:pPr>
            <a:endParaRPr lang="en-US" dirty="0">
              <a:solidFill>
                <a:srgbClr val="002060"/>
              </a:solidFill>
              <a:latin typeface="Arial" panose="020B0604020202020204" pitchFamily="34" charset="0"/>
            </a:endParaRPr>
          </a:p>
          <a:p>
            <a:endParaRPr lang="en-US" dirty="0">
              <a:solidFill>
                <a:srgbClr val="002060"/>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B4399AD2-956B-274B-A090-E679B51739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 </a:t>
            </a:r>
          </a:p>
        </p:txBody>
      </p:sp>
      <p:pic>
        <p:nvPicPr>
          <p:cNvPr id="4" name="slide 29">
            <a:hlinkClick r:id="" action="ppaction://media"/>
            <a:extLst>
              <a:ext uri="{FF2B5EF4-FFF2-40B4-BE49-F238E27FC236}">
                <a16:creationId xmlns:a16="http://schemas.microsoft.com/office/drawing/2014/main" id="{12700F4F-CACA-7BAB-E968-6254B3082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673698033"/>
      </p:ext>
    </p:extLst>
  </p:cSld>
  <p:clrMapOvr>
    <a:masterClrMapping/>
  </p:clrMapOvr>
  <mc:AlternateContent xmlns:mc="http://schemas.openxmlformats.org/markup-compatibility/2006" xmlns:p14="http://schemas.microsoft.com/office/powerpoint/2010/main">
    <mc:Choice Requires="p14">
      <p:transition spd="slow" p14:dur="2000" advTm="84832"/>
    </mc:Choice>
    <mc:Fallback xmlns="">
      <p:transition spd="slow" advTm="8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0" objId="4"/>
        <p14:stopEvt time="81743"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710784" y="1958212"/>
            <a:ext cx="8941287" cy="3337688"/>
          </a:xfrm>
        </p:spPr>
        <p:txBody>
          <a:bodyPr>
            <a:normAutofit/>
          </a:bodyPr>
          <a:lstStyle/>
          <a:p>
            <a:pPr algn="l" rtl="0"/>
            <a:r>
              <a:rPr lang="vi-VN" alt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Chương trình </a:t>
            </a:r>
            <a:r>
              <a:rPr lang="en-US" alt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S</a:t>
            </a:r>
            <a:r>
              <a:rPr lang="vi-VN" alt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àng lọc Nhập khẩu của CPSC</a:t>
            </a:r>
            <a:r>
              <a:rPr lang="en-US" altLang="en-US" sz="2800" dirty="0">
                <a:solidFill>
                  <a:schemeClr val="tx1"/>
                </a:solidFill>
                <a:latin typeface="Calibri" panose="020F0502020204030204" pitchFamily="34" charset="0"/>
              </a:rPr>
              <a:t> </a:t>
            </a:r>
            <a:endParaRPr lang="en-US" altLang="en-US" sz="4400" dirty="0">
              <a:solidFill>
                <a:schemeClr val="tx1"/>
              </a:solidFill>
              <a:latin typeface="Calibri" panose="020F0502020204030204" pitchFamily="34" charset="0"/>
            </a:endParaRPr>
          </a:p>
          <a:p>
            <a:r>
              <a:rPr lang="en-US" sz="2400" dirty="0" err="1"/>
              <a:t>Trình</a:t>
            </a:r>
            <a:r>
              <a:rPr lang="en-US" sz="2400" dirty="0"/>
              <a:t> </a:t>
            </a:r>
            <a:r>
              <a:rPr lang="en-US" sz="2400" dirty="0" err="1"/>
              <a:t>bày</a:t>
            </a:r>
            <a:r>
              <a:rPr lang="en-US" sz="2400" dirty="0"/>
              <a:t> </a:t>
            </a:r>
            <a:r>
              <a:rPr lang="en-US" sz="2400" dirty="0" err="1"/>
              <a:t>bởi</a:t>
            </a:r>
            <a:r>
              <a:rPr lang="en-US" sz="2400" dirty="0"/>
              <a:t>: </a:t>
            </a:r>
          </a:p>
          <a:p>
            <a:pPr>
              <a:spcBef>
                <a:spcPts val="0"/>
              </a:spcBef>
            </a:pPr>
            <a:r>
              <a:rPr lang="en-US" sz="2400" b="0" dirty="0">
                <a:latin typeface="Georgia" panose="02040502050405020303" pitchFamily="18" charset="0"/>
              </a:rPr>
              <a:t>Carolyn Manley, </a:t>
            </a:r>
            <a:r>
              <a:rPr lang="en-US" sz="2400" b="0" dirty="0" err="1">
                <a:latin typeface="Georgia" panose="02040502050405020303" pitchFamily="18" charset="0"/>
              </a:rPr>
              <a:t>Quản</a:t>
            </a:r>
            <a:r>
              <a:rPr lang="en-US" sz="2400" b="0" dirty="0">
                <a:latin typeface="Georgia" panose="02040502050405020303" pitchFamily="18" charset="0"/>
              </a:rPr>
              <a:t> </a:t>
            </a:r>
            <a:r>
              <a:rPr lang="en-US" sz="2400" b="0" dirty="0" err="1">
                <a:latin typeface="Georgia" panose="02040502050405020303" pitchFamily="18" charset="0"/>
              </a:rPr>
              <a:t>lý</a:t>
            </a:r>
            <a:r>
              <a:rPr lang="en-US" sz="2400" b="0" dirty="0">
                <a:latin typeface="Georgia" panose="02040502050405020303" pitchFamily="18" charset="0"/>
              </a:rPr>
              <a:t> </a:t>
            </a:r>
            <a:r>
              <a:rPr lang="en-US" sz="2400" b="0" dirty="0" err="1">
                <a:latin typeface="Georgia" panose="02040502050405020303" pitchFamily="18" charset="0"/>
              </a:rPr>
              <a:t>Chương</a:t>
            </a:r>
            <a:r>
              <a:rPr lang="en-US" sz="2400" b="0" dirty="0">
                <a:latin typeface="Georgia" panose="02040502050405020303" pitchFamily="18" charset="0"/>
              </a:rPr>
              <a:t> </a:t>
            </a:r>
            <a:r>
              <a:rPr lang="en-US" sz="2400" b="0" dirty="0" err="1">
                <a:latin typeface="Georgia" panose="02040502050405020303" pitchFamily="18" charset="0"/>
              </a:rPr>
              <a:t>trình</a:t>
            </a:r>
            <a:r>
              <a:rPr lang="en-US" sz="2400" b="0" dirty="0">
                <a:latin typeface="Georgia" panose="02040502050405020303" pitchFamily="18" charset="0"/>
              </a:rPr>
              <a:t>, </a:t>
            </a:r>
            <a:r>
              <a:rPr lang="en-US" sz="2400" b="0" dirty="0" err="1">
                <a:latin typeface="Georgia" panose="02040502050405020303" pitchFamily="18" charset="0"/>
              </a:rPr>
              <a:t>và</a:t>
            </a:r>
            <a:endParaRPr lang="en-US" sz="2400" b="0" dirty="0">
              <a:latin typeface="Georgia" panose="02040502050405020303" pitchFamily="18" charset="0"/>
            </a:endParaRPr>
          </a:p>
          <a:p>
            <a:pPr>
              <a:spcBef>
                <a:spcPts val="0"/>
              </a:spcBef>
            </a:pPr>
            <a:r>
              <a:rPr lang="en-US" sz="2400" b="0" dirty="0">
                <a:latin typeface="Georgia" panose="02040502050405020303" pitchFamily="18" charset="0"/>
              </a:rPr>
              <a:t>Marcy Van Winkle, </a:t>
            </a:r>
            <a:r>
              <a:rPr lang="en-US" sz="2400" b="0" dirty="0" err="1">
                <a:latin typeface="Georgia" panose="02040502050405020303" pitchFamily="18" charset="0"/>
              </a:rPr>
              <a:t>Điều</a:t>
            </a:r>
            <a:r>
              <a:rPr lang="en-US" sz="2400" b="0" dirty="0">
                <a:latin typeface="Georgia" panose="02040502050405020303" pitchFamily="18" charset="0"/>
              </a:rPr>
              <a:t> </a:t>
            </a:r>
            <a:r>
              <a:rPr lang="en-US" sz="2400" b="0" dirty="0" err="1">
                <a:latin typeface="Georgia" panose="02040502050405020303" pitchFamily="18" charset="0"/>
              </a:rPr>
              <a:t>tra</a:t>
            </a:r>
            <a:r>
              <a:rPr lang="en-US" sz="2400" b="0" dirty="0">
                <a:latin typeface="Georgia" panose="02040502050405020303" pitchFamily="18" charset="0"/>
              </a:rPr>
              <a:t> </a:t>
            </a:r>
            <a:r>
              <a:rPr lang="en-US" sz="2400" b="0" dirty="0" err="1">
                <a:latin typeface="Georgia" panose="02040502050405020303" pitchFamily="18" charset="0"/>
              </a:rPr>
              <a:t>viên</a:t>
            </a:r>
            <a:r>
              <a:rPr lang="en-US" sz="2400" b="0" dirty="0">
                <a:latin typeface="Georgia" panose="02040502050405020303" pitchFamily="18" charset="0"/>
              </a:rPr>
              <a:t> </a:t>
            </a:r>
            <a:r>
              <a:rPr lang="en-US" sz="2400" b="0" dirty="0" err="1">
                <a:latin typeface="Georgia" panose="02040502050405020303" pitchFamily="18" charset="0"/>
              </a:rPr>
              <a:t>tại</a:t>
            </a:r>
            <a:r>
              <a:rPr lang="en-US" sz="2400" b="0" dirty="0">
                <a:latin typeface="Georgia" panose="02040502050405020303" pitchFamily="18" charset="0"/>
              </a:rPr>
              <a:t> </a:t>
            </a:r>
            <a:r>
              <a:rPr lang="en-US" sz="2400" b="0" dirty="0" err="1">
                <a:latin typeface="Georgia" panose="02040502050405020303" pitchFamily="18" charset="0"/>
              </a:rPr>
              <a:t>Cảng</a:t>
            </a:r>
            <a:endParaRPr lang="en-US" sz="2400" b="0" dirty="0">
              <a:latin typeface="Georgia" panose="02040502050405020303" pitchFamily="18" charset="0"/>
            </a:endParaRPr>
          </a:p>
          <a:p>
            <a:pPr>
              <a:spcBef>
                <a:spcPts val="0"/>
              </a:spcBef>
            </a:pPr>
            <a:r>
              <a:rPr lang="en-US" sz="2400" b="0" dirty="0">
                <a:latin typeface="Georgia" panose="02040502050405020303" pitchFamily="18" charset="0"/>
              </a:rPr>
              <a:t>2022</a:t>
            </a:r>
          </a:p>
          <a:p>
            <a:endParaRPr lang="en-US" sz="1600" b="0" dirty="0"/>
          </a:p>
          <a:p>
            <a:pPr>
              <a:lnSpc>
                <a:spcPct val="110000"/>
              </a:lnSpc>
              <a:spcBef>
                <a:spcPts val="0"/>
              </a:spcBef>
            </a:pPr>
            <a:endParaRPr lang="en-US" sz="3300" b="0" dirty="0"/>
          </a:p>
          <a:p>
            <a:endParaRPr lang="en-US" sz="3300" b="0" dirty="0"/>
          </a:p>
        </p:txBody>
      </p:sp>
      <p:sp>
        <p:nvSpPr>
          <p:cNvPr id="4" name="Text Box 8">
            <a:extLst>
              <a:ext uri="{FF2B5EF4-FFF2-40B4-BE49-F238E27FC236}">
                <a16:creationId xmlns:a16="http://schemas.microsoft.com/office/drawing/2014/main" id="{094A1416-5C70-480D-AC1C-82BDFA6B9FFA}"/>
              </a:ext>
            </a:extLst>
          </p:cNvPr>
          <p:cNvSpPr txBox="1">
            <a:spLocks noChangeArrowheads="1"/>
          </p:cNvSpPr>
          <p:nvPr/>
        </p:nvSpPr>
        <p:spPr bwMode="auto">
          <a:xfrm>
            <a:off x="710784" y="5295900"/>
            <a:ext cx="578526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spcBef>
                <a:spcPct val="50000"/>
              </a:spcBef>
              <a:buClrTx/>
              <a:buSzTx/>
              <a:buFontTx/>
              <a:buNone/>
            </a:pPr>
            <a:r>
              <a:rPr lang="vi-VN" sz="2000" i="1" dirty="0">
                <a:latin typeface="Calibri" panose="020F0502020204030204" pitchFamily="34" charset="0"/>
              </a:rPr>
              <a:t>Bài thuyết trình này do nhân viên CPSC chuẩn bị. Nó chưa </a:t>
            </a:r>
            <a:r>
              <a:rPr lang="vi-VN" sz="2000" i="1">
                <a:latin typeface="Calibri" panose="020F0502020204030204" pitchFamily="34" charset="0"/>
              </a:rPr>
              <a:t>được </a:t>
            </a:r>
            <a:r>
              <a:rPr lang="en-US" sz="2000" i="1">
                <a:latin typeface="Calibri" panose="020F0502020204030204" pitchFamily="34" charset="0"/>
              </a:rPr>
              <a:t>Ủy ban </a:t>
            </a:r>
            <a:r>
              <a:rPr lang="vi-VN" sz="2000" i="1">
                <a:latin typeface="Calibri" panose="020F0502020204030204" pitchFamily="34" charset="0"/>
              </a:rPr>
              <a:t>xem </a:t>
            </a:r>
            <a:r>
              <a:rPr lang="vi-VN" sz="2000" i="1" dirty="0">
                <a:latin typeface="Calibri" panose="020F0502020204030204" pitchFamily="34" charset="0"/>
              </a:rPr>
              <a:t>xét hoặc phê </a:t>
            </a:r>
            <a:r>
              <a:rPr lang="vi-VN" sz="2000" i="1">
                <a:latin typeface="Calibri" panose="020F0502020204030204" pitchFamily="34" charset="0"/>
              </a:rPr>
              <a:t>duyệt và </a:t>
            </a:r>
            <a:r>
              <a:rPr lang="vi-VN" sz="2000" i="1" dirty="0">
                <a:latin typeface="Calibri" panose="020F0502020204030204" pitchFamily="34" charset="0"/>
              </a:rPr>
              <a:t>có thể không phản ánh quan điểm của </a:t>
            </a:r>
            <a:r>
              <a:rPr lang="en-US" sz="2000" i="1" dirty="0" err="1">
                <a:latin typeface="Calibri" panose="020F0502020204030204" pitchFamily="34" charset="0"/>
              </a:rPr>
              <a:t>Ủy</a:t>
            </a:r>
            <a:r>
              <a:rPr lang="en-US" sz="2000" i="1" dirty="0">
                <a:latin typeface="Calibri" panose="020F0502020204030204" pitchFamily="34" charset="0"/>
              </a:rPr>
              <a:t> ban</a:t>
            </a:r>
            <a:r>
              <a:rPr lang="en-US" sz="2000" i="1" dirty="0">
                <a:solidFill>
                  <a:srgbClr val="002060"/>
                </a:solidFill>
                <a:effectLst/>
                <a:latin typeface="Calibri" pitchFamily="34" charset="0"/>
              </a:rPr>
              <a:t>.</a:t>
            </a:r>
          </a:p>
        </p:txBody>
      </p:sp>
    </p:spTree>
    <p:extLst>
      <p:ext uri="{BB962C8B-B14F-4D97-AF65-F5344CB8AC3E}">
        <p14:creationId xmlns:p14="http://schemas.microsoft.com/office/powerpoint/2010/main" val="3366954942"/>
      </p:ext>
    </p:extLst>
  </p:cSld>
  <p:clrMapOvr>
    <a:masterClrMapping/>
  </p:clrMapOvr>
  <mc:AlternateContent xmlns:mc="http://schemas.openxmlformats.org/markup-compatibility/2006" xmlns:p14="http://schemas.microsoft.com/office/powerpoint/2010/main">
    <mc:Choice Requires="p14">
      <p:transition spd="slow" p14:dur="2000" advTm="6650"/>
    </mc:Choice>
    <mc:Fallback xmlns="">
      <p:transition spd="slow" advTm="665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1863002" y="3027113"/>
            <a:ext cx="5537260" cy="1250341"/>
          </a:xfrm>
        </p:spPr>
        <p:txBody>
          <a:bodyPr>
            <a:normAutofit fontScale="85000" lnSpcReduction="20000"/>
          </a:bodyPr>
          <a:lstStyle/>
          <a:p>
            <a:r>
              <a:rPr lang="en-US" dirty="0">
                <a:hlinkClick r:id="rId5"/>
              </a:rPr>
              <a:t>Video </a:t>
            </a:r>
            <a:r>
              <a:rPr lang="en-US" dirty="0" err="1">
                <a:hlinkClick r:id="rId5"/>
              </a:rPr>
              <a:t>Trình</a:t>
            </a:r>
            <a:r>
              <a:rPr lang="en-US" dirty="0">
                <a:hlinkClick r:id="rId5"/>
              </a:rPr>
              <a:t> </a:t>
            </a:r>
            <a:r>
              <a:rPr lang="en-US" dirty="0" err="1">
                <a:hlinkClick r:id="rId5"/>
              </a:rPr>
              <a:t>bày</a:t>
            </a:r>
            <a:r>
              <a:rPr lang="en-US" dirty="0">
                <a:hlinkClick r:id="rId5"/>
              </a:rPr>
              <a:t> </a:t>
            </a:r>
            <a:r>
              <a:rPr lang="en-US" dirty="0" err="1">
                <a:hlinkClick r:id="rId5"/>
              </a:rPr>
              <a:t>Sàng</a:t>
            </a:r>
            <a:r>
              <a:rPr lang="en-US" dirty="0">
                <a:hlinkClick r:id="rId5"/>
              </a:rPr>
              <a:t> </a:t>
            </a:r>
            <a:r>
              <a:rPr lang="en-US" dirty="0" err="1">
                <a:hlinkClick r:id="rId5"/>
              </a:rPr>
              <a:t>lọc</a:t>
            </a:r>
            <a:r>
              <a:rPr lang="en-US" dirty="0">
                <a:hlinkClick r:id="rId5"/>
              </a:rPr>
              <a:t> ở </a:t>
            </a:r>
            <a:r>
              <a:rPr lang="en-US" dirty="0" err="1">
                <a:hlinkClick r:id="rId5"/>
              </a:rPr>
              <a:t>Hiện</a:t>
            </a:r>
            <a:r>
              <a:rPr lang="en-US" dirty="0">
                <a:hlinkClick r:id="rId5"/>
              </a:rPr>
              <a:t> </a:t>
            </a:r>
            <a:r>
              <a:rPr lang="en-US" dirty="0" err="1">
                <a:hlinkClick r:id="rId5"/>
              </a:rPr>
              <a:t>trường</a:t>
            </a:r>
            <a:endParaRPr lang="en-US" dirty="0"/>
          </a:p>
          <a:p>
            <a:r>
              <a:rPr lang="en-US" dirty="0"/>
              <a:t>(</a:t>
            </a:r>
            <a:r>
              <a:rPr lang="en-US" dirty="0" err="1"/>
              <a:t>khoảng</a:t>
            </a:r>
            <a:r>
              <a:rPr lang="en-US" dirty="0"/>
              <a:t> 30 </a:t>
            </a:r>
            <a:r>
              <a:rPr lang="en-US" dirty="0" err="1"/>
              <a:t>phút</a:t>
            </a:r>
            <a:r>
              <a:rPr lang="en-US" dirty="0"/>
              <a:t>)</a:t>
            </a:r>
          </a:p>
          <a:p>
            <a:endParaRPr lang="en-US" dirty="0"/>
          </a:p>
          <a:p>
            <a:endParaRPr lang="en-US" sz="2400" dirty="0"/>
          </a:p>
          <a:p>
            <a:endParaRPr lang="en-US" sz="3300" b="0" dirty="0"/>
          </a:p>
        </p:txBody>
      </p:sp>
      <p:pic>
        <p:nvPicPr>
          <p:cNvPr id="2" name="slide 30">
            <a:hlinkClick r:id="" action="ppaction://media"/>
            <a:extLst>
              <a:ext uri="{FF2B5EF4-FFF2-40B4-BE49-F238E27FC236}">
                <a16:creationId xmlns:a16="http://schemas.microsoft.com/office/drawing/2014/main" id="{9618520E-B033-1EF0-B4E6-5E6058BFD4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878507630"/>
      </p:ext>
    </p:extLst>
  </p:cSld>
  <p:clrMapOvr>
    <a:masterClrMapping/>
  </p:clrMapOvr>
  <mc:AlternateContent xmlns:mc="http://schemas.openxmlformats.org/markup-compatibility/2006" xmlns:p14="http://schemas.microsoft.com/office/powerpoint/2010/main">
    <mc:Choice Requires="p14">
      <p:transition spd="slow" p14:dur="2000" advTm="18771"/>
    </mc:Choice>
    <mc:Fallback xmlns="">
      <p:transition spd="slow" advTm="1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9" objId="2"/>
        <p14:stopEvt time="16096"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565161" y="495300"/>
            <a:ext cx="2909277" cy="1143000"/>
          </a:xfrm>
        </p:spPr>
        <p:txBody>
          <a:bodyPr>
            <a:noAutofit/>
          </a:bodyPr>
          <a:lstStyle/>
          <a:p>
            <a:r>
              <a:rPr lang="en-US" sz="4000" dirty="0" err="1">
                <a:uFill>
                  <a:solidFill>
                    <a:srgbClr val="990000"/>
                  </a:solidFill>
                </a:uFill>
                <a:latin typeface="Calibri" pitchFamily="34" charset="0"/>
                <a:cs typeface="Calibri" pitchFamily="34" charset="0"/>
              </a:rPr>
              <a:t>Quý</a:t>
            </a:r>
            <a:r>
              <a:rPr lang="en-US" sz="4000" dirty="0">
                <a:uFill>
                  <a:solidFill>
                    <a:srgbClr val="990000"/>
                  </a:solidFill>
                </a:uFill>
                <a:latin typeface="Calibri" pitchFamily="34" charset="0"/>
                <a:cs typeface="Calibri" pitchFamily="34" charset="0"/>
              </a:rPr>
              <a:t> </a:t>
            </a:r>
            <a:r>
              <a:rPr lang="en-US" sz="4000" dirty="0" err="1">
                <a:uFill>
                  <a:solidFill>
                    <a:srgbClr val="990000"/>
                  </a:solidFill>
                </a:uFill>
                <a:latin typeface="Calibri" pitchFamily="34" charset="0"/>
                <a:cs typeface="Calibri" pitchFamily="34" charset="0"/>
              </a:rPr>
              <a:t>vị</a:t>
            </a:r>
            <a:r>
              <a:rPr lang="en-US" sz="4000" dirty="0">
                <a:uFill>
                  <a:solidFill>
                    <a:srgbClr val="990000"/>
                  </a:solidFill>
                </a:uFill>
                <a:latin typeface="Calibri" pitchFamily="34" charset="0"/>
                <a:cs typeface="Calibri" pitchFamily="34" charset="0"/>
              </a:rPr>
              <a:t> </a:t>
            </a:r>
            <a:r>
              <a:rPr lang="en-US" sz="4000" dirty="0" err="1">
                <a:uFill>
                  <a:solidFill>
                    <a:srgbClr val="990000"/>
                  </a:solidFill>
                </a:uFill>
                <a:latin typeface="Calibri" pitchFamily="34" charset="0"/>
                <a:cs typeface="Calibri" pitchFamily="34" charset="0"/>
              </a:rPr>
              <a:t>có</a:t>
            </a:r>
            <a:r>
              <a:rPr lang="en-US" sz="4000" dirty="0">
                <a:uFill>
                  <a:solidFill>
                    <a:srgbClr val="990000"/>
                  </a:solidFill>
                </a:uFill>
                <a:latin typeface="Calibri" pitchFamily="34" charset="0"/>
                <a:cs typeface="Calibri" pitchFamily="34" charset="0"/>
              </a:rPr>
              <a:t> </a:t>
            </a:r>
            <a:r>
              <a:rPr lang="en-US" sz="4000" dirty="0" err="1">
                <a:uFill>
                  <a:solidFill>
                    <a:srgbClr val="990000"/>
                  </a:solidFill>
                </a:uFill>
                <a:latin typeface="Calibri" pitchFamily="34" charset="0"/>
                <a:cs typeface="Calibri" pitchFamily="34" charset="0"/>
              </a:rPr>
              <a:t>câu</a:t>
            </a:r>
            <a:r>
              <a:rPr lang="en-US" sz="4000" dirty="0">
                <a:uFill>
                  <a:solidFill>
                    <a:srgbClr val="990000"/>
                  </a:solidFill>
                </a:uFill>
                <a:latin typeface="Calibri" pitchFamily="34" charset="0"/>
                <a:cs typeface="Calibri" pitchFamily="34" charset="0"/>
              </a:rPr>
              <a:t> </a:t>
            </a:r>
            <a:r>
              <a:rPr lang="en-US" sz="4000" dirty="0" err="1">
                <a:uFill>
                  <a:solidFill>
                    <a:srgbClr val="990000"/>
                  </a:solidFill>
                </a:uFill>
                <a:latin typeface="Calibri" pitchFamily="34" charset="0"/>
                <a:cs typeface="Calibri" pitchFamily="34" charset="0"/>
              </a:rPr>
              <a:t>hỏi</a:t>
            </a:r>
            <a:r>
              <a:rPr lang="en-US" sz="4000" dirty="0">
                <a:uFill>
                  <a:solidFill>
                    <a:srgbClr val="990000"/>
                  </a:solidFill>
                </a:uFill>
                <a:latin typeface="Calibri" pitchFamily="34" charset="0"/>
                <a:cs typeface="Calibri" pitchFamily="34" charset="0"/>
              </a:rPr>
              <a:t>?</a:t>
            </a:r>
          </a:p>
        </p:txBody>
      </p:sp>
      <p:sp>
        <p:nvSpPr>
          <p:cNvPr id="4" name="TextBox 3"/>
          <p:cNvSpPr txBox="1"/>
          <p:nvPr/>
        </p:nvSpPr>
        <p:spPr>
          <a:xfrm>
            <a:off x="2805723" y="1638300"/>
            <a:ext cx="6553200" cy="2431435"/>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Xin </a:t>
            </a:r>
            <a:r>
              <a:rPr lang="en-US" sz="3200" dirty="0" err="1">
                <a:solidFill>
                  <a:srgbClr val="002060"/>
                </a:solidFill>
                <a:latin typeface="+mj-lt"/>
              </a:rPr>
              <a:t>gửi</a:t>
            </a:r>
            <a:r>
              <a:rPr lang="en-US" sz="3200" dirty="0">
                <a:solidFill>
                  <a:srgbClr val="002060"/>
                </a:solidFill>
                <a:latin typeface="+mj-lt"/>
              </a:rPr>
              <a:t> </a:t>
            </a:r>
            <a:r>
              <a:rPr lang="en-US" sz="3200" dirty="0" err="1">
                <a:solidFill>
                  <a:srgbClr val="002060"/>
                </a:solidFill>
                <a:latin typeface="+mj-lt"/>
              </a:rPr>
              <a:t>câu</a:t>
            </a:r>
            <a:r>
              <a:rPr lang="en-US" sz="3200" dirty="0">
                <a:solidFill>
                  <a:srgbClr val="002060"/>
                </a:solidFill>
                <a:latin typeface="+mj-lt"/>
              </a:rPr>
              <a:t> </a:t>
            </a:r>
            <a:r>
              <a:rPr lang="en-US" sz="3200" dirty="0" err="1">
                <a:solidFill>
                  <a:srgbClr val="002060"/>
                </a:solidFill>
                <a:latin typeface="+mj-lt"/>
              </a:rPr>
              <a:t>hỏi</a:t>
            </a:r>
            <a:r>
              <a:rPr lang="en-US" sz="3200" dirty="0">
                <a:solidFill>
                  <a:srgbClr val="002060"/>
                </a:solidFill>
                <a:latin typeface="+mj-lt"/>
              </a:rPr>
              <a:t> </a:t>
            </a:r>
            <a:r>
              <a:rPr lang="en-US" sz="3200" dirty="0" err="1">
                <a:solidFill>
                  <a:srgbClr val="002060"/>
                </a:solidFill>
                <a:latin typeface="+mj-lt"/>
              </a:rPr>
              <a:t>bằng</a:t>
            </a:r>
            <a:r>
              <a:rPr lang="en-US" sz="3200" dirty="0">
                <a:solidFill>
                  <a:srgbClr val="002060"/>
                </a:solidFill>
                <a:latin typeface="+mj-lt"/>
              </a:rPr>
              <a:t> </a:t>
            </a:r>
            <a:r>
              <a:rPr lang="en-US" sz="3200" dirty="0" err="1">
                <a:solidFill>
                  <a:srgbClr val="002060"/>
                </a:solidFill>
                <a:latin typeface="+mj-lt"/>
              </a:rPr>
              <a:t>tiếng</a:t>
            </a:r>
            <a:r>
              <a:rPr lang="en-US" sz="3200" dirty="0">
                <a:solidFill>
                  <a:srgbClr val="002060"/>
                </a:solidFill>
                <a:latin typeface="+mj-lt"/>
              </a:rPr>
              <a:t> Anh </a:t>
            </a:r>
            <a:r>
              <a:rPr lang="en-US" sz="3200" dirty="0" err="1">
                <a:solidFill>
                  <a:srgbClr val="002060"/>
                </a:solidFill>
                <a:latin typeface="+mj-lt"/>
              </a:rPr>
              <a:t>và</a:t>
            </a:r>
            <a:r>
              <a:rPr lang="en-US" sz="3200" dirty="0">
                <a:solidFill>
                  <a:srgbClr val="002060"/>
                </a:solidFill>
                <a:latin typeface="+mj-lt"/>
              </a:rPr>
              <a:t> </a:t>
            </a:r>
            <a:r>
              <a:rPr lang="en-US" sz="3200" dirty="0" err="1">
                <a:solidFill>
                  <a:srgbClr val="002060"/>
                </a:solidFill>
                <a:latin typeface="+mj-lt"/>
              </a:rPr>
              <a:t>tiếng</a:t>
            </a:r>
            <a:r>
              <a:rPr lang="en-US" sz="3200" dirty="0">
                <a:solidFill>
                  <a:srgbClr val="002060"/>
                </a:solidFill>
                <a:latin typeface="+mj-lt"/>
              </a:rPr>
              <a:t> </a:t>
            </a:r>
            <a:r>
              <a:rPr lang="en-US" sz="3200" dirty="0" err="1">
                <a:solidFill>
                  <a:srgbClr val="002060"/>
                </a:solidFill>
                <a:latin typeface="+mj-lt"/>
              </a:rPr>
              <a:t>Việt</a:t>
            </a:r>
            <a:r>
              <a:rPr lang="en-US" sz="3200" dirty="0">
                <a:solidFill>
                  <a:srgbClr val="002060"/>
                </a:solidFill>
                <a:latin typeface="+mj-lt"/>
              </a:rPr>
              <a:t> </a:t>
            </a:r>
            <a:r>
              <a:rPr lang="en-US" sz="3200" dirty="0" err="1">
                <a:solidFill>
                  <a:srgbClr val="002060"/>
                </a:solidFill>
                <a:latin typeface="+mj-lt"/>
              </a:rPr>
              <a:t>tới</a:t>
            </a:r>
            <a:r>
              <a:rPr lang="en-US" sz="3200" dirty="0">
                <a:solidFill>
                  <a:srgbClr val="002060"/>
                </a:solidFill>
                <a:latin typeface="+mj-lt"/>
              </a:rPr>
              <a:t> podcast </a:t>
            </a:r>
            <a:r>
              <a:rPr lang="en-US" sz="3200" dirty="0" err="1">
                <a:solidFill>
                  <a:srgbClr val="002060"/>
                </a:solidFill>
                <a:latin typeface="+mj-lt"/>
              </a:rPr>
              <a:t>này</a:t>
            </a:r>
            <a:r>
              <a:rPr lang="en-US" sz="3200" dirty="0">
                <a:solidFill>
                  <a:srgbClr val="002060"/>
                </a:solidFill>
                <a:latin typeface="+mj-lt"/>
              </a:rPr>
              <a:t> </a:t>
            </a:r>
            <a:r>
              <a:rPr lang="en-US" sz="3200" dirty="0" err="1">
                <a:solidFill>
                  <a:srgbClr val="002060"/>
                </a:solidFill>
                <a:latin typeface="+mj-lt"/>
              </a:rPr>
              <a:t>tại</a:t>
            </a:r>
            <a:r>
              <a:rPr lang="en-US" sz="3200" dirty="0">
                <a:solidFill>
                  <a:srgbClr val="002060"/>
                </a:solidFill>
                <a:latin typeface="+mj-lt"/>
              </a:rPr>
              <a:t> </a:t>
            </a:r>
            <a:r>
              <a:rPr lang="en-US" sz="3200" dirty="0" err="1">
                <a:solidFill>
                  <a:srgbClr val="002060"/>
                </a:solidFill>
                <a:latin typeface="+mj-lt"/>
              </a:rPr>
              <a:t>địa</a:t>
            </a:r>
            <a:r>
              <a:rPr lang="en-US" sz="3200" dirty="0">
                <a:solidFill>
                  <a:srgbClr val="002060"/>
                </a:solidFill>
                <a:latin typeface="+mj-lt"/>
              </a:rPr>
              <a:t> </a:t>
            </a:r>
            <a:r>
              <a:rPr lang="en-US" sz="3200" dirty="0" err="1">
                <a:solidFill>
                  <a:srgbClr val="002060"/>
                </a:solidFill>
                <a:latin typeface="+mj-lt"/>
              </a:rPr>
              <a:t>chỉ</a:t>
            </a:r>
            <a:r>
              <a:rPr lang="en-US" sz="3200" dirty="0">
                <a:solidFill>
                  <a:srgbClr val="002060"/>
                </a:solidFill>
                <a:latin typeface="+mj-lt"/>
              </a:rPr>
              <a:t> email:</a:t>
            </a:r>
          </a:p>
          <a:p>
            <a:pPr algn="ctr"/>
            <a:r>
              <a:rPr lang="en-US" sz="3200" u="sng" dirty="0">
                <a:solidFill>
                  <a:srgbClr val="0563C1"/>
                </a:solidFill>
                <a:effectLst/>
                <a:latin typeface="Calibri" panose="020F0502020204030204" pitchFamily="34" charset="0"/>
                <a:ea typeface="Calibri" panose="020F0502020204030204" pitchFamily="34" charset="0"/>
                <a:hlinkClick r:id="rId5"/>
              </a:rPr>
              <a:t>CPSCinVietnam@cpsc.gov</a:t>
            </a:r>
            <a:endParaRPr lang="en-US" sz="3200" dirty="0">
              <a:solidFill>
                <a:srgbClr val="002060"/>
              </a:solidFill>
              <a:latin typeface="+mj-lt"/>
            </a:endParaRPr>
          </a:p>
        </p:txBody>
      </p:sp>
      <p:pic>
        <p:nvPicPr>
          <p:cNvPr id="5" name="Picture 3" descr="C:\Users\rchan\Desktop\Projects\CPSC Logos\CPSC seal Bluesma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 31">
            <a:hlinkClick r:id="" action="ppaction://media"/>
            <a:extLst>
              <a:ext uri="{FF2B5EF4-FFF2-40B4-BE49-F238E27FC236}">
                <a16:creationId xmlns:a16="http://schemas.microsoft.com/office/drawing/2014/main" id="{9F9DE096-4CBD-D8C5-A6D4-5A85F76536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967129954"/>
      </p:ext>
    </p:extLst>
  </p:cSld>
  <p:clrMapOvr>
    <a:masterClrMapping/>
  </p:clrMapOvr>
  <mc:AlternateContent xmlns:mc="http://schemas.openxmlformats.org/markup-compatibility/2006" xmlns:p14="http://schemas.microsoft.com/office/powerpoint/2010/main">
    <mc:Choice Requires="p14">
      <p:transition spd="slow" p14:dur="2000" advTm="25411"/>
    </mc:Choice>
    <mc:Fallback xmlns="">
      <p:transition spd="slow" advTm="25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1" objId="2"/>
        <p14:stopEvt time="25385" objId="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lnSpcReduction="10000"/>
          </a:bodyPr>
          <a:lstStyle/>
          <a:p>
            <a:pPr algn="ctr"/>
            <a:r>
              <a:rPr lang="en-US" err="1"/>
              <a:t>Các</a:t>
            </a:r>
            <a:r>
              <a:rPr lang="en-US"/>
              <a:t> nguồn </a:t>
            </a:r>
          </a:p>
          <a:p>
            <a:pPr algn="ctr"/>
            <a:r>
              <a:rPr lang="en-US"/>
              <a:t>tham khảo</a:t>
            </a:r>
            <a:endParaRPr lang="en-US" dirty="0"/>
          </a:p>
        </p:txBody>
      </p:sp>
      <p:pic>
        <p:nvPicPr>
          <p:cNvPr id="4" name="slide 32">
            <a:hlinkClick r:id="" action="ppaction://media"/>
            <a:extLst>
              <a:ext uri="{FF2B5EF4-FFF2-40B4-BE49-F238E27FC236}">
                <a16:creationId xmlns:a16="http://schemas.microsoft.com/office/drawing/2014/main" id="{FBD8F0BA-C949-799D-8399-A06F0D92DC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967314757"/>
      </p:ext>
    </p:extLst>
  </p:cSld>
  <p:clrMapOvr>
    <a:masterClrMapping/>
  </p:clrMapOvr>
  <mc:AlternateContent xmlns:mc="http://schemas.openxmlformats.org/markup-compatibility/2006" xmlns:p14="http://schemas.microsoft.com/office/powerpoint/2010/main">
    <mc:Choice Requires="p14">
      <p:transition spd="slow" p14:dur="2000" advTm="7255"/>
    </mc:Choice>
    <mc:Fallback xmlns="">
      <p:transition spd="slow" advTm="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0EAF4357-6B9A-4140-A102-554D5B0B28DF}"/>
              </a:ext>
            </a:extLst>
          </p:cNvPr>
          <p:cNvSpPr txBox="1">
            <a:spLocks/>
          </p:cNvSpPr>
          <p:nvPr/>
        </p:nvSpPr>
        <p:spPr>
          <a:xfrm>
            <a:off x="427039" y="2017031"/>
            <a:ext cx="3769042" cy="1178241"/>
          </a:xfrm>
          <a:prstGeom prst="rect">
            <a:avLst/>
          </a:prstGeom>
        </p:spPr>
        <p:txBody>
          <a:bodyPr vert="horz" lIns="91440" tIns="45720" rIns="91440" bIns="45720" rtlCol="0">
            <a:normAutofit fontScale="700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a:t>Các nguồn </a:t>
            </a:r>
          </a:p>
          <a:p>
            <a:pPr algn="ctr"/>
            <a:r>
              <a:rPr lang="en-US"/>
              <a:t>tham khảo </a:t>
            </a:r>
            <a:r>
              <a:rPr lang="en-US" kern="0"/>
              <a:t>cho </a:t>
            </a:r>
          </a:p>
          <a:p>
            <a:pPr algn="ctr"/>
            <a:r>
              <a:rPr lang="en-US" kern="0"/>
              <a:t>Việt </a:t>
            </a:r>
            <a:r>
              <a:rPr lang="en-US" kern="0" dirty="0"/>
              <a:t>Nam </a:t>
            </a:r>
            <a:r>
              <a:rPr lang="en-US" kern="0" dirty="0" err="1"/>
              <a:t>tại</a:t>
            </a:r>
            <a:r>
              <a:rPr lang="en-US" kern="0" dirty="0"/>
              <a:t> cpsc.gov</a:t>
            </a:r>
          </a:p>
        </p:txBody>
      </p:sp>
    </p:spTree>
    <p:extLst>
      <p:ext uri="{BB962C8B-B14F-4D97-AF65-F5344CB8AC3E}">
        <p14:creationId xmlns:p14="http://schemas.microsoft.com/office/powerpoint/2010/main" val="2092947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14444" y="5090736"/>
            <a:ext cx="3206822" cy="1249680"/>
          </a:xfrm>
        </p:spPr>
        <p:txBody>
          <a:bodyPr>
            <a:noAutofit/>
          </a:bodyPr>
          <a:lstStyle/>
          <a:p>
            <a:r>
              <a:rPr lang="en-US" sz="1400" b="1" dirty="0" err="1">
                <a:solidFill>
                  <a:srgbClr val="1A2857"/>
                </a:solidFill>
                <a:latin typeface="Arial" panose="020B0604020202020204" pitchFamily="34" charset="0"/>
                <a:cs typeface="Arial" panose="020B0604020202020204" pitchFamily="34" charset="0"/>
              </a:rPr>
              <a:t>Tiếng</a:t>
            </a:r>
            <a:r>
              <a:rPr lang="en-US" sz="1400" b="1" dirty="0">
                <a:solidFill>
                  <a:srgbClr val="1A2857"/>
                </a:solidFill>
                <a:latin typeface="Arial" panose="020B0604020202020204" pitchFamily="34" charset="0"/>
                <a:cs typeface="Arial" panose="020B0604020202020204" pitchFamily="34" charset="0"/>
              </a:rPr>
              <a:t> Anh:</a:t>
            </a:r>
            <a:r>
              <a:rPr lang="en-US" sz="1400" b="1" dirty="0">
                <a:solidFill>
                  <a:srgbClr val="C00000"/>
                </a:solidFill>
                <a:latin typeface="Arial" panose="020B0604020202020204" pitchFamily="34" charset="0"/>
                <a:cs typeface="Arial" panose="020B0604020202020204" pitchFamily="34" charset="0"/>
              </a:rPr>
              <a:t> </a:t>
            </a:r>
            <a:r>
              <a:rPr lang="en-US" sz="1400" dirty="0" err="1">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Cập</a:t>
            </a:r>
            <a:r>
              <a:rPr lang="en-US" sz="140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nhật</a:t>
            </a:r>
            <a:r>
              <a:rPr lang="en-US" sz="1400" dirty="0">
                <a:solidFill>
                  <a:srgbClr val="C00000"/>
                </a:solidFill>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Hướng</a:t>
            </a:r>
            <a:r>
              <a:rPr lang="en-US" sz="1400" dirty="0">
                <a:solidFill>
                  <a:srgbClr val="C00000"/>
                </a:solidFill>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dẫn</a:t>
            </a:r>
            <a:r>
              <a:rPr lang="en-US" sz="1400" dirty="0">
                <a:solidFill>
                  <a:srgbClr val="C00000"/>
                </a:solidFill>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Xác</a:t>
            </a:r>
            <a:r>
              <a:rPr lang="en-US" sz="1400" dirty="0">
                <a:solidFill>
                  <a:srgbClr val="C00000"/>
                </a:solidFill>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định</a:t>
            </a:r>
            <a:r>
              <a:rPr lang="en-US" sz="1400" dirty="0">
                <a:solidFill>
                  <a:srgbClr val="C00000"/>
                </a:solidFill>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Độ</a:t>
            </a:r>
            <a:r>
              <a:rPr lang="en-US" sz="1400" dirty="0">
                <a:solidFill>
                  <a:srgbClr val="C00000"/>
                </a:solidFill>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tuổi</a:t>
            </a:r>
            <a:r>
              <a:rPr lang="en-US" sz="1400" dirty="0">
                <a:solidFill>
                  <a:srgbClr val="C00000"/>
                </a:solidFill>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cho</a:t>
            </a:r>
            <a:r>
              <a:rPr lang="en-US" sz="1400" dirty="0">
                <a:solidFill>
                  <a:srgbClr val="C00000"/>
                </a:solidFill>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đồ</a:t>
            </a:r>
            <a:r>
              <a:rPr lang="en-US" sz="1400" dirty="0">
                <a:solidFill>
                  <a:srgbClr val="C00000"/>
                </a:solidFill>
                <a:hlinkClick r:id="rId3">
                  <a:extLst>
                    <a:ext uri="{A12FA001-AC4F-418D-AE19-62706E023703}">
                      <ahyp:hlinkClr xmlns:ahyp="http://schemas.microsoft.com/office/drawing/2018/hyperlinkcolor" val="tx"/>
                    </a:ext>
                  </a:extLst>
                </a:hlinkClick>
              </a:rPr>
              <a:t> </a:t>
            </a:r>
            <a:r>
              <a:rPr lang="en-US" sz="1400" dirty="0" err="1">
                <a:solidFill>
                  <a:srgbClr val="C00000"/>
                </a:solidFill>
                <a:hlinkClick r:id="rId3">
                  <a:extLst>
                    <a:ext uri="{A12FA001-AC4F-418D-AE19-62706E023703}">
                      <ahyp:hlinkClr xmlns:ahyp="http://schemas.microsoft.com/office/drawing/2018/hyperlinkcolor" val="tx"/>
                    </a:ext>
                  </a:extLst>
                </a:hlinkClick>
              </a:rPr>
              <a:t>chơi</a:t>
            </a:r>
            <a:r>
              <a:rPr lang="en-US" sz="140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(cpsc.gov)</a:t>
            </a:r>
            <a:endParaRPr lang="en-US" sz="1400" dirty="0">
              <a:solidFill>
                <a:srgbClr val="C00000"/>
              </a:solidFill>
              <a:latin typeface="Arial" panose="020B0604020202020204" pitchFamily="34" charset="0"/>
              <a:cs typeface="Arial" panose="020B0604020202020204" pitchFamily="34" charset="0"/>
            </a:endParaRPr>
          </a:p>
          <a:p>
            <a:endParaRPr lang="en-US" sz="1400" b="1" dirty="0">
              <a:solidFill>
                <a:srgbClr val="C00000"/>
              </a:solidFill>
              <a:latin typeface="Arial" panose="020B0604020202020204" pitchFamily="34" charset="0"/>
              <a:cs typeface="Arial" panose="020B0604020202020204" pitchFamily="34" charset="0"/>
            </a:endParaRPr>
          </a:p>
          <a:p>
            <a:endParaRPr lang="en-US" sz="1400" b="1" dirty="0">
              <a:solidFill>
                <a:srgbClr val="C00000"/>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1"/>
          </p:nvPr>
        </p:nvSpPr>
        <p:spPr>
          <a:xfrm>
            <a:off x="8419781" y="5060256"/>
            <a:ext cx="3438831" cy="1249680"/>
          </a:xfrm>
        </p:spPr>
        <p:txBody>
          <a:bodyPr>
            <a:noAutofit/>
          </a:bodyPr>
          <a:lstStyle/>
          <a:p>
            <a:r>
              <a:rPr lang="en-US" sz="1400" b="1" dirty="0" err="1">
                <a:solidFill>
                  <a:srgbClr val="1A2857"/>
                </a:solidFill>
                <a:latin typeface="Arial" panose="020B0604020202020204" pitchFamily="34" charset="0"/>
                <a:cs typeface="Arial" panose="020B0604020202020204" pitchFamily="34" charset="0"/>
              </a:rPr>
              <a:t>Tiếng</a:t>
            </a:r>
            <a:r>
              <a:rPr lang="en-US" sz="1400" b="1" dirty="0">
                <a:solidFill>
                  <a:srgbClr val="1A2857"/>
                </a:solidFill>
                <a:latin typeface="Arial" panose="020B0604020202020204" pitchFamily="34" charset="0"/>
                <a:cs typeface="Arial" panose="020B0604020202020204" pitchFamily="34" charset="0"/>
              </a:rPr>
              <a:t> Anh:</a:t>
            </a:r>
            <a:r>
              <a:rPr lang="en-US" sz="1400" dirty="0">
                <a:solidFill>
                  <a:srgbClr val="1A2857"/>
                </a:solidFill>
                <a:latin typeface="Arial" panose="020B0604020202020204" pitchFamily="34" charset="0"/>
                <a:cs typeface="Arial" panose="020B0604020202020204" pitchFamily="34" charset="0"/>
              </a:rPr>
              <a:t> </a:t>
            </a:r>
            <a:r>
              <a:rPr lang="en-US" sz="1400" b="0" dirty="0" err="1">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Thông</a:t>
            </a:r>
            <a:r>
              <a:rPr lang="en-US" sz="1400" b="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400" b="0" dirty="0" err="1">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lệ</a:t>
            </a:r>
            <a:r>
              <a:rPr lang="en-US" sz="1400" b="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400" b="0" dirty="0" err="1">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Tiêu</a:t>
            </a:r>
            <a:r>
              <a:rPr lang="en-US" sz="1400" b="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400" b="0" dirty="0" err="1">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chuẩn</a:t>
            </a:r>
            <a:r>
              <a:rPr lang="en-US" sz="1400" b="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400" b="0" dirty="0" err="1">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các</a:t>
            </a:r>
            <a:r>
              <a:rPr lang="en-US" sz="1400" b="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400" b="0" dirty="0" err="1">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Yếu</a:t>
            </a:r>
            <a:r>
              <a:rPr lang="en-US" sz="1400" b="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400" b="0" dirty="0" err="1">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tố</a:t>
            </a:r>
            <a:r>
              <a:rPr lang="en-US" sz="1400" b="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Con </a:t>
            </a:r>
            <a:r>
              <a:rPr lang="en-US" sz="1400" b="0" dirty="0" err="1">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người</a:t>
            </a:r>
            <a:r>
              <a:rPr lang="en-US" sz="1400" b="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(cpsc.gov)</a:t>
            </a:r>
            <a:endParaRPr lang="en-US" sz="1400" b="0" dirty="0">
              <a:solidFill>
                <a:srgbClr val="C00000"/>
              </a:solidFill>
              <a:latin typeface="Arial" panose="020B0604020202020204" pitchFamily="34" charset="0"/>
              <a:cs typeface="Arial" panose="020B0604020202020204" pitchFamily="34" charset="0"/>
            </a:endParaRPr>
          </a:p>
          <a:p>
            <a:endParaRPr lang="en-US" sz="1400" b="0" dirty="0">
              <a:solidFill>
                <a:srgbClr val="C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022E3D8-5C43-4F19-84DA-FF32FEE8A178}"/>
              </a:ext>
            </a:extLst>
          </p:cNvPr>
          <p:cNvPicPr/>
          <p:nvPr/>
        </p:nvPicPr>
        <p:blipFill>
          <a:blip r:embed="rId5"/>
          <a:stretch>
            <a:fillRect/>
          </a:stretch>
        </p:blipFill>
        <p:spPr>
          <a:xfrm>
            <a:off x="4614444" y="208954"/>
            <a:ext cx="3566160" cy="4572000"/>
          </a:xfrm>
          <a:prstGeom prst="rect">
            <a:avLst/>
          </a:prstGeom>
        </p:spPr>
      </p:pic>
      <p:pic>
        <p:nvPicPr>
          <p:cNvPr id="12" name="Picture 11">
            <a:extLst>
              <a:ext uri="{FF2B5EF4-FFF2-40B4-BE49-F238E27FC236}">
                <a16:creationId xmlns:a16="http://schemas.microsoft.com/office/drawing/2014/main" id="{AF72159F-FD40-41EC-AC89-BD6189DFCC28}"/>
              </a:ext>
            </a:extLst>
          </p:cNvPr>
          <p:cNvPicPr/>
          <p:nvPr/>
        </p:nvPicPr>
        <p:blipFill>
          <a:blip r:embed="rId6"/>
          <a:stretch>
            <a:fillRect/>
          </a:stretch>
        </p:blipFill>
        <p:spPr>
          <a:xfrm>
            <a:off x="8356117" y="224194"/>
            <a:ext cx="3566160" cy="4572000"/>
          </a:xfrm>
          <a:prstGeom prst="rect">
            <a:avLst/>
          </a:prstGeom>
        </p:spPr>
      </p:pic>
      <p:sp>
        <p:nvSpPr>
          <p:cNvPr id="9" name="Text Placeholder 4">
            <a:extLst>
              <a:ext uri="{FF2B5EF4-FFF2-40B4-BE49-F238E27FC236}">
                <a16:creationId xmlns:a16="http://schemas.microsoft.com/office/drawing/2014/main" id="{6E6AD466-81C6-4204-B121-07D63492F2ED}"/>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err="1"/>
              <a:t>Các</a:t>
            </a:r>
            <a:r>
              <a:rPr lang="en-US" kern="0"/>
              <a:t> nguồn tham khảo cho Việt </a:t>
            </a:r>
            <a:r>
              <a:rPr lang="en-US" kern="0" dirty="0"/>
              <a:t>Nam </a:t>
            </a:r>
            <a:r>
              <a:rPr lang="en-US" kern="0" dirty="0" err="1"/>
              <a:t>tại</a:t>
            </a:r>
            <a:r>
              <a:rPr lang="en-US" kern="0" dirty="0"/>
              <a:t> cpsc.gov</a:t>
            </a:r>
          </a:p>
        </p:txBody>
      </p:sp>
    </p:spTree>
    <p:extLst>
      <p:ext uri="{BB962C8B-B14F-4D97-AF65-F5344CB8AC3E}">
        <p14:creationId xmlns:p14="http://schemas.microsoft.com/office/powerpoint/2010/main" val="1950864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a:t>
            </a:r>
            <a:r>
              <a:rPr lang="en-US" sz="1800" b="1" dirty="0" err="1">
                <a:solidFill>
                  <a:srgbClr val="002060"/>
                </a:solidFill>
              </a:rPr>
              <a:t>Các</a:t>
            </a:r>
            <a:r>
              <a:rPr lang="en-US" sz="1800" b="1" dirty="0">
                <a:solidFill>
                  <a:srgbClr val="002060"/>
                </a:solidFill>
              </a:rPr>
              <a:t> </a:t>
            </a:r>
            <a:r>
              <a:rPr lang="en-US" sz="1800" b="1" dirty="0" err="1">
                <a:solidFill>
                  <a:srgbClr val="002060"/>
                </a:solidFill>
              </a:rPr>
              <a:t>Thông</a:t>
            </a:r>
            <a:r>
              <a:rPr lang="en-US" sz="1800" b="1" dirty="0">
                <a:solidFill>
                  <a:srgbClr val="002060"/>
                </a:solidFill>
              </a:rPr>
              <a:t> </a:t>
            </a:r>
            <a:r>
              <a:rPr lang="en-US" sz="1800" b="1" dirty="0" err="1">
                <a:solidFill>
                  <a:srgbClr val="002060"/>
                </a:solidFill>
              </a:rPr>
              <a:t>lệ</a:t>
            </a:r>
            <a:r>
              <a:rPr lang="en-US" sz="1800" b="1" dirty="0">
                <a:solidFill>
                  <a:srgbClr val="002060"/>
                </a:solidFill>
              </a:rPr>
              <a:t> </a:t>
            </a:r>
            <a:r>
              <a:rPr lang="en-US" sz="1800" b="1" dirty="0" err="1">
                <a:solidFill>
                  <a:srgbClr val="002060"/>
                </a:solidFill>
              </a:rPr>
              <a:t>Thương</a:t>
            </a:r>
            <a:r>
              <a:rPr lang="en-US" sz="1800" b="1" dirty="0">
                <a:solidFill>
                  <a:srgbClr val="002060"/>
                </a:solidFill>
              </a:rPr>
              <a:t> </a:t>
            </a:r>
            <a:r>
              <a:rPr lang="en-US" sz="1800" b="1" dirty="0" err="1">
                <a:solidFill>
                  <a:srgbClr val="002060"/>
                </a:solidFill>
              </a:rPr>
              <a:t>mại</a:t>
            </a:r>
            <a:endParaRPr lang="en-US" sz="1800" dirty="0">
              <a:solidFill>
                <a:srgbClr val="1A2857"/>
              </a:solidFill>
              <a:hlinkClick r:id="rId4"/>
            </a:endParaRPr>
          </a:p>
          <a:p>
            <a:r>
              <a:rPr lang="en-US" sz="1600" dirty="0">
                <a:solidFill>
                  <a:srgbClr val="1A2857"/>
                </a:solidFill>
                <a:hlinkClick r:id="rId4"/>
              </a:rPr>
              <a:t>https://www.govinfo.gov/content/pkg/CFR-2017-title16-vol2/pdf/CFR-2017-title16-vol2.pdf</a:t>
            </a:r>
            <a:r>
              <a:rPr lang="en-US" sz="1600" dirty="0">
                <a:solidFill>
                  <a:srgbClr val="1A2857"/>
                </a:solidFill>
              </a:rPr>
              <a:t> </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1448969"/>
          </a:xfrm>
        </p:spPr>
        <p:txBody>
          <a:bodyPr>
            <a:noAutofit/>
          </a:bodyPr>
          <a:lstStyle/>
          <a:p>
            <a:r>
              <a:rPr lang="en-US" sz="1800" b="1" cap="none" dirty="0" err="1">
                <a:solidFill>
                  <a:srgbClr val="002060"/>
                </a:solidFill>
              </a:rPr>
              <a:t>Hướng</a:t>
            </a:r>
            <a:r>
              <a:rPr lang="en-US" sz="1800" b="1" cap="none" dirty="0">
                <a:solidFill>
                  <a:srgbClr val="002060"/>
                </a:solidFill>
              </a:rPr>
              <a:t> </a:t>
            </a:r>
            <a:r>
              <a:rPr lang="en-US" sz="1800" b="1" cap="none" dirty="0" err="1">
                <a:solidFill>
                  <a:srgbClr val="002060"/>
                </a:solidFill>
              </a:rPr>
              <a:t>dẫn</a:t>
            </a:r>
            <a:r>
              <a:rPr lang="en-US" sz="1800" b="1" cap="none" dirty="0">
                <a:solidFill>
                  <a:srgbClr val="002060"/>
                </a:solidFill>
              </a:rPr>
              <a:t> </a:t>
            </a:r>
            <a:r>
              <a:rPr lang="en-US" sz="1800" b="1" cap="none" dirty="0" err="1">
                <a:solidFill>
                  <a:srgbClr val="002060"/>
                </a:solidFill>
              </a:rPr>
              <a:t>Sử</a:t>
            </a:r>
            <a:r>
              <a:rPr lang="en-US" sz="1800" b="1" cap="none" dirty="0">
                <a:solidFill>
                  <a:srgbClr val="002060"/>
                </a:solidFill>
              </a:rPr>
              <a:t> </a:t>
            </a:r>
            <a:r>
              <a:rPr lang="en-US" sz="1800" b="1" cap="none" dirty="0" err="1">
                <a:solidFill>
                  <a:srgbClr val="002060"/>
                </a:solidFill>
              </a:rPr>
              <a:t>dụng</a:t>
            </a:r>
            <a:r>
              <a:rPr lang="en-US" sz="1800" b="1" cap="none" dirty="0">
                <a:solidFill>
                  <a:srgbClr val="002060"/>
                </a:solidFill>
              </a:rPr>
              <a:t> </a:t>
            </a:r>
            <a:r>
              <a:rPr lang="en-US" sz="1800" b="1" cap="none" dirty="0" err="1">
                <a:solidFill>
                  <a:srgbClr val="002060"/>
                </a:solidFill>
              </a:rPr>
              <a:t>Phòng</a:t>
            </a:r>
            <a:r>
              <a:rPr lang="en-US" sz="1800" b="1" cap="none" dirty="0">
                <a:solidFill>
                  <a:srgbClr val="002060"/>
                </a:solidFill>
              </a:rPr>
              <a:t> </a:t>
            </a:r>
            <a:r>
              <a:rPr lang="en-US" sz="1800" b="1" cap="none" dirty="0" err="1">
                <a:solidFill>
                  <a:srgbClr val="002060"/>
                </a:solidFill>
              </a:rPr>
              <a:t>thí</a:t>
            </a:r>
            <a:r>
              <a:rPr lang="en-US" sz="1800" b="1" cap="none" dirty="0">
                <a:solidFill>
                  <a:srgbClr val="002060"/>
                </a:solidFill>
              </a:rPr>
              <a:t> </a:t>
            </a:r>
            <a:r>
              <a:rPr lang="en-US" sz="1800" b="1" cap="none" dirty="0" err="1">
                <a:solidFill>
                  <a:srgbClr val="002060"/>
                </a:solidFill>
              </a:rPr>
              <a:t>nghiệm</a:t>
            </a:r>
            <a:r>
              <a:rPr lang="en-US" sz="1800" b="1" cap="none" dirty="0">
                <a:solidFill>
                  <a:srgbClr val="002060"/>
                </a:solidFill>
              </a:rPr>
              <a:t> CPSC:</a:t>
            </a: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9" name="Text Placeholder 4">
            <a:extLst>
              <a:ext uri="{FF2B5EF4-FFF2-40B4-BE49-F238E27FC236}">
                <a16:creationId xmlns:a16="http://schemas.microsoft.com/office/drawing/2014/main" id="{3A99D8D6-1422-463D-AE0A-F70F2CEC90D0}"/>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err="1"/>
              <a:t>Các</a:t>
            </a:r>
            <a:r>
              <a:rPr lang="en-US" kern="0" dirty="0"/>
              <a:t> </a:t>
            </a:r>
            <a:r>
              <a:rPr lang="en-US" kern="0" err="1"/>
              <a:t>nguồn</a:t>
            </a:r>
            <a:r>
              <a:rPr lang="en-US" kern="0"/>
              <a:t> tham khảo </a:t>
            </a:r>
            <a:r>
              <a:rPr lang="en-US" kern="0" dirty="0" err="1"/>
              <a:t>tiếng</a:t>
            </a:r>
            <a:r>
              <a:rPr lang="en-US" kern="0" dirty="0"/>
              <a:t> </a:t>
            </a:r>
            <a:r>
              <a:rPr lang="en-US" kern="0" dirty="0" err="1"/>
              <a:t>Việt</a:t>
            </a:r>
            <a:r>
              <a:rPr lang="en-US" kern="0" dirty="0"/>
              <a:t> </a:t>
            </a:r>
            <a:r>
              <a:rPr lang="en-US" kern="0" dirty="0" err="1"/>
              <a:t>tại</a:t>
            </a:r>
            <a:r>
              <a:rPr lang="en-US" kern="0" dirty="0"/>
              <a:t> cpsc.gov</a:t>
            </a:r>
          </a:p>
        </p:txBody>
      </p:sp>
      <p:pic>
        <p:nvPicPr>
          <p:cNvPr id="3" name="Picture 2">
            <a:extLst>
              <a:ext uri="{FF2B5EF4-FFF2-40B4-BE49-F238E27FC236}">
                <a16:creationId xmlns:a16="http://schemas.microsoft.com/office/drawing/2014/main" id="{98C26163-3CED-0C3C-9C8E-50AA2FDDA2D1}"/>
              </a:ext>
            </a:extLst>
          </p:cNvPr>
          <p:cNvPicPr>
            <a:picLocks noChangeAspect="1"/>
          </p:cNvPicPr>
          <p:nvPr/>
        </p:nvPicPr>
        <p:blipFill>
          <a:blip r:embed="rId7"/>
          <a:stretch>
            <a:fillRect/>
          </a:stretch>
        </p:blipFill>
        <p:spPr>
          <a:xfrm>
            <a:off x="8478286" y="148945"/>
            <a:ext cx="3000794" cy="3896269"/>
          </a:xfrm>
          <a:prstGeom prst="rect">
            <a:avLst/>
          </a:prstGeom>
        </p:spPr>
      </p:pic>
    </p:spTree>
    <p:extLst>
      <p:ext uri="{BB962C8B-B14F-4D97-AF65-F5344CB8AC3E}">
        <p14:creationId xmlns:p14="http://schemas.microsoft.com/office/powerpoint/2010/main" val="2857987812"/>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fontScale="77500" lnSpcReduction="20000"/>
          </a:bodyPr>
          <a:lstStyle/>
          <a:p>
            <a:pPr algn="ctr"/>
            <a:r>
              <a:rPr lang="en-US" dirty="0" err="1">
                <a:uFill>
                  <a:solidFill>
                    <a:srgbClr val="990000"/>
                  </a:solidFill>
                </a:uFill>
                <a:latin typeface="Calibri" pitchFamily="34" charset="0"/>
                <a:cs typeface="Calibri" pitchFamily="34" charset="0"/>
              </a:rPr>
              <a:t>Các</a:t>
            </a:r>
            <a:r>
              <a:rPr lang="en-US" dirty="0">
                <a:uFill>
                  <a:solidFill>
                    <a:srgbClr val="990000"/>
                  </a:solidFill>
                </a:uFill>
                <a:latin typeface="Calibri" pitchFamily="34" charset="0"/>
                <a:cs typeface="Calibri" pitchFamily="34" charset="0"/>
              </a:rPr>
              <a:t> </a:t>
            </a:r>
            <a:r>
              <a:rPr lang="en-US" err="1">
                <a:uFill>
                  <a:solidFill>
                    <a:srgbClr val="990000"/>
                  </a:solidFill>
                </a:uFill>
                <a:latin typeface="Calibri" pitchFamily="34" charset="0"/>
                <a:cs typeface="Calibri" pitchFamily="34" charset="0"/>
              </a:rPr>
              <a:t>Nguồn</a:t>
            </a:r>
            <a:r>
              <a:rPr lang="en-US">
                <a:uFill>
                  <a:solidFill>
                    <a:srgbClr val="990000"/>
                  </a:solidFill>
                </a:uFill>
                <a:latin typeface="Calibri" pitchFamily="34" charset="0"/>
                <a:cs typeface="Calibri" pitchFamily="34" charset="0"/>
              </a:rPr>
              <a:t> tham khảo CPSC cho doanh nghiệp</a:t>
            </a:r>
            <a:endParaRPr lang="en-US" dirty="0"/>
          </a:p>
        </p:txBody>
      </p:sp>
      <p:sp>
        <p:nvSpPr>
          <p:cNvPr id="3" name="Rectangle 2"/>
          <p:cNvSpPr/>
          <p:nvPr/>
        </p:nvSpPr>
        <p:spPr>
          <a:xfrm>
            <a:off x="6392984" y="4741145"/>
            <a:ext cx="3970216" cy="2185214"/>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Trang </a:t>
            </a:r>
            <a:r>
              <a:rPr lang="en-US" sz="2400" dirty="0" err="1">
                <a:solidFill>
                  <a:srgbClr val="002060"/>
                </a:solidFill>
                <a:latin typeface="Arial" panose="020B0604020202020204" pitchFamily="34" charset="0"/>
                <a:cs typeface="Arial" panose="020B0604020202020204" pitchFamily="34" charset="0"/>
              </a:rPr>
              <a:t>tìm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kiếm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nghiệm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CPSC </a:t>
            </a:r>
            <a:r>
              <a:rPr lang="en-US" sz="2400" dirty="0" err="1">
                <a:solidFill>
                  <a:srgbClr val="002060"/>
                </a:solidFill>
                <a:latin typeface="Arial" panose="020B0604020202020204" pitchFamily="34" charset="0"/>
                <a:cs typeface="Arial" panose="020B0604020202020204" pitchFamily="34" charset="0"/>
              </a:rPr>
              <a:t>chấp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nhận</a:t>
            </a:r>
            <a:r>
              <a:rPr lang="en-US" sz="2400" dirty="0">
                <a:solidFill>
                  <a:srgbClr val="002060"/>
                </a:solidFill>
                <a:latin typeface="Arial" panose="020B0604020202020204" pitchFamily="34" charset="0"/>
                <a:cs typeface="Arial" panose="020B0604020202020204" pitchFamily="34" charset="0"/>
              </a:rPr>
              <a:t>:</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2677656"/>
          </a:xfrm>
          <a:prstGeom prst="rect">
            <a:avLst/>
          </a:prstGeom>
        </p:spPr>
        <p:txBody>
          <a:bodyPr wrap="square">
            <a:spAutoFit/>
          </a:bodyPr>
          <a:lstStyle/>
          <a:p>
            <a:pPr marL="342900" indent="-342900">
              <a:buFont typeface="Arial" panose="020B0604020202020204" pitchFamily="34" charset="0"/>
              <a:buChar char="•"/>
            </a:pPr>
            <a:r>
              <a:rPr lang="en-US" sz="2400" dirty="0" err="1">
                <a:solidFill>
                  <a:schemeClr val="tx1">
                    <a:lumMod val="75000"/>
                    <a:lumOff val="25000"/>
                  </a:schemeClr>
                </a:solidFill>
                <a:latin typeface="Arial" panose="020B0604020202020204" pitchFamily="34" charset="0"/>
                <a:cs typeface="Arial" panose="020B0604020202020204" pitchFamily="34" charset="0"/>
              </a:rPr>
              <a:t>Định</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nghĩa</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Sản</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phẩm</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Trẻ</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em</a:t>
            </a:r>
            <a:r>
              <a:rPr lang="en-US" sz="2400" dirty="0">
                <a:solidFill>
                  <a:schemeClr val="tx1">
                    <a:lumMod val="75000"/>
                    <a:lumOff val="25000"/>
                  </a:schemeClr>
                </a:solidFill>
                <a:latin typeface="Arial" panose="020B0604020202020204" pitchFamily="34" charset="0"/>
                <a:cs typeface="Arial" panose="020B0604020202020204" pitchFamily="34" charset="0"/>
              </a:rPr>
              <a:t> – 16 CFR </a:t>
            </a:r>
            <a:r>
              <a:rPr lang="en-US" sz="2400" dirty="0" err="1">
                <a:solidFill>
                  <a:schemeClr val="tx1">
                    <a:lumMod val="75000"/>
                    <a:lumOff val="25000"/>
                  </a:schemeClr>
                </a:solidFill>
                <a:latin typeface="Arial" panose="020B0604020202020204" pitchFamily="34" charset="0"/>
                <a:cs typeface="Arial" panose="020B0604020202020204" pitchFamily="34" charset="0"/>
              </a:rPr>
              <a:t>Phần</a:t>
            </a:r>
            <a:r>
              <a:rPr lang="en-US" sz="2400" dirty="0">
                <a:solidFill>
                  <a:schemeClr val="tx1">
                    <a:lumMod val="75000"/>
                    <a:lumOff val="25000"/>
                  </a:schemeClr>
                </a:solidFill>
                <a:latin typeface="Arial" panose="020B0604020202020204" pitchFamily="34" charset="0"/>
                <a:cs typeface="Arial" panose="020B0604020202020204" pitchFamily="34" charset="0"/>
              </a:rPr>
              <a: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err="1">
                <a:solidFill>
                  <a:schemeClr val="tx1">
                    <a:lumMod val="75000"/>
                    <a:lumOff val="25000"/>
                  </a:schemeClr>
                </a:solidFill>
                <a:latin typeface="Arial" panose="020B0604020202020204" pitchFamily="34" charset="0"/>
                <a:cs typeface="Arial" panose="020B0604020202020204" pitchFamily="34" charset="0"/>
              </a:rPr>
              <a:t>Chứng</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nhận</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sự</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phù</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hợp</a:t>
            </a:r>
            <a:r>
              <a:rPr lang="en-US" sz="2400" dirty="0">
                <a:solidFill>
                  <a:schemeClr val="tx1">
                    <a:lumMod val="75000"/>
                    <a:lumOff val="25000"/>
                  </a:schemeClr>
                </a:solidFill>
                <a:latin typeface="Arial" panose="020B0604020202020204" pitchFamily="34" charset="0"/>
                <a:cs typeface="Arial" panose="020B0604020202020204" pitchFamily="34" charset="0"/>
              </a:rPr>
              <a:t> – 16 CFR </a:t>
            </a:r>
            <a:r>
              <a:rPr lang="en-US" sz="2400" dirty="0" err="1">
                <a:solidFill>
                  <a:schemeClr val="tx1">
                    <a:lumMod val="75000"/>
                    <a:lumOff val="25000"/>
                  </a:schemeClr>
                </a:solidFill>
                <a:latin typeface="Arial" panose="020B0604020202020204" pitchFamily="34" charset="0"/>
                <a:cs typeface="Arial" panose="020B0604020202020204" pitchFamily="34" charset="0"/>
              </a:rPr>
              <a:t>Phần</a:t>
            </a:r>
            <a:r>
              <a:rPr lang="en-US" sz="2400" dirty="0">
                <a:solidFill>
                  <a:schemeClr val="tx1">
                    <a:lumMod val="75000"/>
                    <a:lumOff val="25000"/>
                  </a:schemeClr>
                </a:solidFill>
                <a:latin typeface="Arial" panose="020B0604020202020204" pitchFamily="34" charset="0"/>
                <a:cs typeface="Arial" panose="020B0604020202020204" pitchFamily="34" charset="0"/>
              </a:rPr>
              <a: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err="1">
                <a:solidFill>
                  <a:schemeClr val="tx1">
                    <a:lumMod val="75000"/>
                    <a:lumOff val="25000"/>
                  </a:schemeClr>
                </a:solidFill>
                <a:latin typeface="Arial" panose="020B0604020202020204" pitchFamily="34" charset="0"/>
                <a:cs typeface="Arial" panose="020B0604020202020204" pitchFamily="34" charset="0"/>
              </a:rPr>
              <a:t>Kiểm</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nghiệm</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bên</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thứ</a:t>
            </a:r>
            <a:r>
              <a:rPr lang="en-US" sz="2400" dirty="0">
                <a:solidFill>
                  <a:schemeClr val="tx1">
                    <a:lumMod val="75000"/>
                    <a:lumOff val="25000"/>
                  </a:schemeClr>
                </a:solidFill>
                <a:latin typeface="Arial" panose="020B0604020202020204" pitchFamily="34" charset="0"/>
                <a:cs typeface="Arial" panose="020B0604020202020204" pitchFamily="34" charset="0"/>
              </a:rPr>
              <a:t> Ba – 16 CFR </a:t>
            </a:r>
            <a:r>
              <a:rPr lang="en-US" sz="2400" dirty="0" err="1">
                <a:solidFill>
                  <a:schemeClr val="tx1">
                    <a:lumMod val="75000"/>
                    <a:lumOff val="25000"/>
                  </a:schemeClr>
                </a:solidFill>
                <a:latin typeface="Arial" panose="020B0604020202020204" pitchFamily="34" charset="0"/>
                <a:cs typeface="Arial" panose="020B0604020202020204" pitchFamily="34" charset="0"/>
              </a:rPr>
              <a:t>các</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Phần</a:t>
            </a:r>
            <a:r>
              <a:rPr lang="en-US" sz="2400" dirty="0">
                <a:solidFill>
                  <a:schemeClr val="tx1">
                    <a:lumMod val="75000"/>
                    <a:lumOff val="25000"/>
                  </a:schemeClr>
                </a:solidFill>
                <a:latin typeface="Arial" panose="020B0604020202020204" pitchFamily="34" charset="0"/>
                <a:cs typeface="Arial" panose="020B0604020202020204" pitchFamily="34" charset="0"/>
              </a:rPr>
              <a:t> 1107, 1109, </a:t>
            </a:r>
            <a:r>
              <a:rPr lang="en-US" sz="2400" dirty="0" err="1">
                <a:solidFill>
                  <a:schemeClr val="tx1">
                    <a:lumMod val="75000"/>
                    <a:lumOff val="25000"/>
                  </a:schemeClr>
                </a:solidFill>
                <a:latin typeface="Arial" panose="020B0604020202020204" pitchFamily="34" charset="0"/>
                <a:cs typeface="Arial" panose="020B0604020202020204" pitchFamily="34" charset="0"/>
              </a:rPr>
              <a:t>và</a:t>
            </a:r>
            <a:r>
              <a:rPr lang="en-US" sz="2400" dirty="0">
                <a:solidFill>
                  <a:schemeClr val="tx1">
                    <a:lumMod val="75000"/>
                    <a:lumOff val="25000"/>
                  </a:schemeClr>
                </a:solidFill>
                <a:latin typeface="Arial" panose="020B0604020202020204" pitchFamily="34" charset="0"/>
                <a:cs typeface="Arial" panose="020B0604020202020204" pitchFamily="34" charset="0"/>
              </a:rPr>
              <a:t>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err="1">
                <a:solidFill>
                  <a:schemeClr val="tx1">
                    <a:lumMod val="75000"/>
                    <a:lumOff val="25000"/>
                  </a:schemeClr>
                </a:solidFill>
                <a:latin typeface="Arial" panose="020B0604020202020204" pitchFamily="34" charset="0"/>
                <a:cs typeface="Arial" panose="020B0604020202020204" pitchFamily="34" charset="0"/>
              </a:rPr>
              <a:t>Thông</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a:solidFill>
                  <a:schemeClr val="tx1">
                    <a:lumMod val="75000"/>
                    <a:lumOff val="25000"/>
                  </a:schemeClr>
                </a:solidFill>
                <a:latin typeface="Arial" panose="020B0604020202020204" pitchFamily="34" charset="0"/>
                <a:cs typeface="Arial" panose="020B0604020202020204" pitchFamily="34" charset="0"/>
              </a:rPr>
              <a:t>tin theo dõi – </a:t>
            </a:r>
            <a:r>
              <a:rPr lang="en-US" sz="2400" dirty="0">
                <a:solidFill>
                  <a:schemeClr val="tx1">
                    <a:lumMod val="75000"/>
                    <a:lumOff val="25000"/>
                  </a:schemeClr>
                </a:solidFill>
                <a:latin typeface="Arial" panose="020B0604020202020204" pitchFamily="34" charset="0"/>
                <a:cs typeface="Arial" panose="020B0604020202020204" pitchFamily="34" charset="0"/>
              </a:rPr>
              <a:t>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err="1">
                <a:solidFill>
                  <a:schemeClr val="tx1">
                    <a:lumMod val="75000"/>
                    <a:lumOff val="25000"/>
                  </a:schemeClr>
                </a:solidFill>
                <a:latin typeface="Arial" panose="020B0604020202020204" pitchFamily="34" charset="0"/>
                <a:cs typeface="Arial" panose="020B0604020202020204" pitchFamily="34" charset="0"/>
              </a:rPr>
              <a:t>Các</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yêu</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cầu</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báo</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cáo</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bắt</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err="1">
                <a:solidFill>
                  <a:schemeClr val="tx1">
                    <a:lumMod val="75000"/>
                    <a:lumOff val="25000"/>
                  </a:schemeClr>
                </a:solidFill>
                <a:latin typeface="Arial" panose="020B0604020202020204" pitchFamily="34" charset="0"/>
                <a:cs typeface="Arial" panose="020B0604020202020204" pitchFamily="34" charset="0"/>
              </a:rPr>
              <a:t>buộc</a:t>
            </a:r>
            <a:r>
              <a:rPr lang="en-US" sz="2400" dirty="0">
                <a:solidFill>
                  <a:schemeClr val="tx1">
                    <a:lumMod val="75000"/>
                    <a:lumOff val="25000"/>
                  </a:schemeClr>
                </a:solidFill>
                <a:latin typeface="Arial" panose="020B0604020202020204" pitchFamily="34" charset="0"/>
                <a:cs typeface="Arial" panose="020B0604020202020204" pitchFamily="34" charset="0"/>
              </a:rPr>
              <a:t>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37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fontScale="92500" lnSpcReduction="20000"/>
          </a:bodyPr>
          <a:lstStyle/>
          <a:p>
            <a:pPr algn="ctr"/>
            <a:r>
              <a:rPr lang="en-US" sz="2900" dirty="0">
                <a:hlinkClick r:id="rId5"/>
              </a:rPr>
              <a:t>http://business.cpsc.gov</a:t>
            </a:r>
            <a:r>
              <a:rPr lang="en-US" sz="2900" dirty="0"/>
              <a:t> </a:t>
            </a:r>
          </a:p>
          <a:p>
            <a:pPr lvl="0" algn="l" rtl="0" eaLnBrk="0" fontAlgn="base" hangingPunct="0">
              <a:spcBef>
                <a:spcPct val="0"/>
              </a:spcBef>
              <a:spcAft>
                <a:spcPct val="0"/>
              </a:spcAft>
              <a:buClrTx/>
            </a:pPr>
            <a:r>
              <a:rPr lang="vi-VN" altLang="en-US" sz="3200" b="0" dirty="0">
                <a:solidFill>
                  <a:schemeClr val="tx1"/>
                </a:solidFill>
                <a:ea typeface="Times New Roman" panose="02020603050405020304" pitchFamily="18" charset="0"/>
              </a:rPr>
              <a:t>Công cụ trực tuyến được thiết kế đặc biệt để giúp các doanh nghiệp tuân thủ các yêu cầu về an toàn sản phẩm tiêu dùng của liên bang.</a:t>
            </a:r>
            <a:br>
              <a:rPr lang="en-US" altLang="en-US" sz="3200" b="0" dirty="0">
                <a:solidFill>
                  <a:schemeClr val="tx1"/>
                </a:solidFill>
                <a:ea typeface="Times New Roman" panose="02020603050405020304" pitchFamily="18" charset="0"/>
              </a:rPr>
            </a:br>
            <a:r>
              <a:rPr lang="vi-VN" altLang="en-US" sz="3200" b="0" dirty="0">
                <a:solidFill>
                  <a:schemeClr val="tx1"/>
                </a:solidFill>
                <a:ea typeface="Times New Roman" panose="02020603050405020304" pitchFamily="18" charset="0"/>
              </a:rPr>
              <a:t>Đặt một loạt các câu hỏi có hướng dẫn và dựa trên các câu trả lời sẽ tạo ra một báo cáo có thể tải xuống (PDF).</a:t>
            </a:r>
            <a:br>
              <a:rPr lang="en-US" altLang="en-US" sz="3200" b="0" dirty="0">
                <a:solidFill>
                  <a:schemeClr val="tx1"/>
                </a:solidFill>
                <a:ea typeface="Times New Roman" panose="02020603050405020304" pitchFamily="18" charset="0"/>
              </a:rPr>
            </a:br>
            <a:r>
              <a:rPr lang="vi-VN" altLang="en-US" sz="3200" b="0" dirty="0">
                <a:solidFill>
                  <a:schemeClr val="tx1"/>
                </a:solidFill>
                <a:ea typeface="Times New Roman" panose="02020603050405020304" pitchFamily="18" charset="0"/>
              </a:rPr>
              <a:t>Cung cấp hướng dẫn tùy chỉnh với các liên kết đến các quy định an toàn sản phẩm có thể áp dụng cho sản phẩm và thông tin quan trọng về các yêu cầu ghi nhãn, chứng nhận và </a:t>
            </a:r>
            <a:r>
              <a:rPr lang="en-US" altLang="en-US" sz="3200" b="0" dirty="0" err="1">
                <a:solidFill>
                  <a:schemeClr val="tx1"/>
                </a:solidFill>
                <a:ea typeface="Times New Roman" panose="02020603050405020304" pitchFamily="18" charset="0"/>
              </a:rPr>
              <a:t>kiểm</a:t>
            </a:r>
            <a:r>
              <a:rPr lang="vi-VN" altLang="en-US" sz="3200" b="0" dirty="0">
                <a:solidFill>
                  <a:schemeClr val="tx1"/>
                </a:solidFill>
                <a:ea typeface="Times New Roman" panose="02020603050405020304" pitchFamily="18" charset="0"/>
              </a:rPr>
              <a:t> nghiệm.</a:t>
            </a:r>
            <a:r>
              <a:rPr lang="en-US" altLang="en-US" sz="1200" b="0" dirty="0">
                <a:solidFill>
                  <a:schemeClr val="tx1"/>
                </a:solidFill>
              </a:rPr>
              <a:t> </a:t>
            </a:r>
            <a:endParaRPr lang="en-US" altLang="en-US" sz="2000" b="0" dirty="0">
              <a:solidFill>
                <a:schemeClr val="tx1"/>
              </a:solidFill>
            </a:endParaRPr>
          </a:p>
        </p:txBody>
      </p:sp>
      <p:pic>
        <p:nvPicPr>
          <p:cNvPr id="5" name="Picture 4"/>
          <p:cNvPicPr>
            <a:picLocks noChangeAspect="1"/>
          </p:cNvPicPr>
          <p:nvPr/>
        </p:nvPicPr>
        <p:blipFill>
          <a:blip r:embed="rId6"/>
          <a:stretch>
            <a:fillRect/>
          </a:stretch>
        </p:blipFill>
        <p:spPr>
          <a:xfrm>
            <a:off x="3758044" y="499077"/>
            <a:ext cx="4931229" cy="150495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pic>
        <p:nvPicPr>
          <p:cNvPr id="2" name="slide 37">
            <a:hlinkClick r:id="" action="ppaction://media"/>
            <a:extLst>
              <a:ext uri="{FF2B5EF4-FFF2-40B4-BE49-F238E27FC236}">
                <a16:creationId xmlns:a16="http://schemas.microsoft.com/office/drawing/2014/main" id="{D69CCA77-DFA6-FC54-D458-876866AB6C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147420165"/>
      </p:ext>
    </p:extLst>
  </p:cSld>
  <p:clrMapOvr>
    <a:masterClrMapping/>
  </p:clrMapOvr>
  <mc:AlternateContent xmlns:mc="http://schemas.openxmlformats.org/markup-compatibility/2006" xmlns:p14="http://schemas.microsoft.com/office/powerpoint/2010/main">
    <mc:Choice Requires="p14">
      <p:transition spd="slow" p14:dur="2000" advTm="19043"/>
    </mc:Choice>
    <mc:Fallback xmlns="">
      <p:transition spd="slow" advTm="1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 </a:t>
            </a:r>
            <a:r>
              <a:rPr lang="en-US" dirty="0" err="1"/>
              <a:t>Quản</a:t>
            </a:r>
            <a:r>
              <a:rPr lang="en-US" dirty="0"/>
              <a:t> </a:t>
            </a:r>
            <a:r>
              <a:rPr lang="en-US" dirty="0" err="1"/>
              <a:t>lý</a:t>
            </a:r>
            <a:endParaRPr lang="en-US" dirty="0"/>
          </a:p>
        </p:txBody>
      </p:sp>
      <p:sp>
        <p:nvSpPr>
          <p:cNvPr id="3" name="Text Placeholder 2"/>
          <p:cNvSpPr>
            <a:spLocks noGrp="1"/>
          </p:cNvSpPr>
          <p:nvPr>
            <p:ph idx="1"/>
          </p:nvPr>
        </p:nvSpPr>
        <p:spPr>
          <a:xfrm>
            <a:off x="1244865" y="1170325"/>
            <a:ext cx="9788236" cy="2040466"/>
          </a:xfrm>
        </p:spPr>
        <p:txBody>
          <a:bodyPr>
            <a:normAutofit/>
          </a:bodyPr>
          <a:lstStyle/>
          <a:p>
            <a:r>
              <a:rPr lang="en-US" sz="2800" dirty="0"/>
              <a:t>Robot </a:t>
            </a:r>
            <a:r>
              <a:rPr lang="en-US" sz="2800" dirty="0" err="1"/>
              <a:t>Quản</a:t>
            </a:r>
            <a:r>
              <a:rPr lang="en-US" sz="2800" dirty="0"/>
              <a:t> </a:t>
            </a:r>
            <a:r>
              <a:rPr lang="en-US" sz="2800" dirty="0" err="1"/>
              <a:t>lý</a:t>
            </a:r>
            <a:r>
              <a:rPr lang="en-US" sz="2800" dirty="0"/>
              <a:t> </a:t>
            </a:r>
            <a:r>
              <a:rPr lang="en-US" sz="2800" dirty="0" err="1"/>
              <a:t>là</a:t>
            </a:r>
            <a:r>
              <a:rPr lang="en-US" sz="2800" dirty="0"/>
              <a:t> </a:t>
            </a:r>
            <a:r>
              <a:rPr lang="en-US" sz="2800" dirty="0" err="1"/>
              <a:t>một</a:t>
            </a:r>
            <a:r>
              <a:rPr lang="en-US" sz="2800" dirty="0"/>
              <a:t> </a:t>
            </a:r>
            <a:r>
              <a:rPr lang="en-US" sz="2800" dirty="0" err="1"/>
              <a:t>công</a:t>
            </a:r>
            <a:r>
              <a:rPr lang="en-US" sz="2800" dirty="0"/>
              <a:t> </a:t>
            </a:r>
            <a:r>
              <a:rPr lang="en-US" sz="2800" dirty="0" err="1"/>
              <a:t>cụ</a:t>
            </a:r>
            <a:r>
              <a:rPr lang="en-US" sz="2800" dirty="0"/>
              <a:t> </a:t>
            </a:r>
            <a:r>
              <a:rPr lang="en-US" sz="2800" dirty="0" err="1"/>
              <a:t>giúp</a:t>
            </a:r>
            <a:r>
              <a:rPr lang="en-US" sz="2800" dirty="0"/>
              <a:t> </a:t>
            </a:r>
            <a:r>
              <a:rPr lang="en-US" sz="2800" dirty="0" err="1"/>
              <a:t>xác</a:t>
            </a:r>
            <a:r>
              <a:rPr lang="en-US" sz="2800" dirty="0"/>
              <a:t> </a:t>
            </a:r>
            <a:r>
              <a:rPr lang="en-US" sz="2800" dirty="0" err="1"/>
              <a:t>định</a:t>
            </a:r>
            <a:r>
              <a:rPr lang="en-US" sz="2800" dirty="0"/>
              <a:t> </a:t>
            </a:r>
            <a:r>
              <a:rPr lang="en-US" sz="2800" dirty="0" err="1"/>
              <a:t>những</a:t>
            </a:r>
            <a:r>
              <a:rPr lang="en-US" sz="2800" dirty="0"/>
              <a:t> </a:t>
            </a:r>
            <a:r>
              <a:rPr lang="en-US" sz="2800" dirty="0" err="1"/>
              <a:t>yêu</a:t>
            </a:r>
            <a:r>
              <a:rPr lang="en-US" sz="2800" dirty="0"/>
              <a:t> </a:t>
            </a:r>
            <a:r>
              <a:rPr lang="en-US" sz="2800" dirty="0" err="1"/>
              <a:t>cầu</a:t>
            </a:r>
            <a:r>
              <a:rPr lang="en-US" sz="2800" dirty="0"/>
              <a:t> </a:t>
            </a:r>
            <a:r>
              <a:rPr lang="en-US" sz="2800" dirty="0" err="1"/>
              <a:t>nào</a:t>
            </a:r>
            <a:r>
              <a:rPr lang="en-US" sz="2800" dirty="0"/>
              <a:t> </a:t>
            </a:r>
            <a:r>
              <a:rPr lang="en-US" sz="2800" dirty="0" err="1"/>
              <a:t>có</a:t>
            </a:r>
            <a:r>
              <a:rPr lang="en-US" sz="2800" dirty="0"/>
              <a:t> </a:t>
            </a:r>
            <a:r>
              <a:rPr lang="en-US" sz="2800" dirty="0" err="1"/>
              <a:t>thể</a:t>
            </a:r>
            <a:r>
              <a:rPr lang="en-US" sz="2800" dirty="0"/>
              <a:t> </a:t>
            </a:r>
            <a:r>
              <a:rPr lang="en-US" sz="2800" dirty="0" err="1"/>
              <a:t>áp</a:t>
            </a:r>
            <a:r>
              <a:rPr lang="en-US" sz="2800" dirty="0"/>
              <a:t> </a:t>
            </a:r>
            <a:r>
              <a:rPr lang="en-US" sz="2800" dirty="0" err="1"/>
              <a:t>dụng</a:t>
            </a:r>
            <a:endParaRPr lang="en-US" sz="2800" dirty="0"/>
          </a:p>
          <a:p>
            <a:pPr marL="800100" lvl="1" indent="-342900">
              <a:buFont typeface="Wingdings" panose="05000000000000000000" pitchFamily="2" charset="2"/>
              <a:buChar char="Ø"/>
            </a:pPr>
            <a:r>
              <a:rPr lang="en-US" b="1" u="sng" dirty="0" err="1"/>
              <a:t>Không</a:t>
            </a:r>
            <a:r>
              <a:rPr lang="en-US" b="1" dirty="0"/>
              <a:t> </a:t>
            </a:r>
            <a:r>
              <a:rPr lang="en-US" b="1" dirty="0" err="1"/>
              <a:t>liệt</a:t>
            </a:r>
            <a:r>
              <a:rPr lang="en-US" b="1" dirty="0"/>
              <a:t> </a:t>
            </a:r>
            <a:r>
              <a:rPr lang="en-US" b="1" dirty="0" err="1"/>
              <a:t>kê</a:t>
            </a:r>
            <a:r>
              <a:rPr lang="en-US" b="1" dirty="0"/>
              <a:t> chi </a:t>
            </a:r>
            <a:r>
              <a:rPr lang="en-US" b="1" dirty="0" err="1"/>
              <a:t>tiết</a:t>
            </a:r>
            <a:r>
              <a:rPr lang="en-US" b="1" dirty="0"/>
              <a:t> </a:t>
            </a:r>
            <a:r>
              <a:rPr lang="en-US" b="1" dirty="0" err="1"/>
              <a:t>các</a:t>
            </a:r>
            <a:r>
              <a:rPr lang="en-US" b="1" dirty="0"/>
              <a:t> </a:t>
            </a:r>
            <a:r>
              <a:rPr lang="en-US" b="1" dirty="0" err="1"/>
              <a:t>yêu</a:t>
            </a:r>
            <a:r>
              <a:rPr lang="en-US" b="1" dirty="0"/>
              <a:t> </a:t>
            </a:r>
            <a:r>
              <a:rPr lang="en-US" b="1" dirty="0" err="1"/>
              <a:t>cầu</a:t>
            </a:r>
            <a:endParaRPr lang="en-US" dirty="0"/>
          </a:p>
        </p:txBody>
      </p:sp>
      <p:graphicFrame>
        <p:nvGraphicFramePr>
          <p:cNvPr id="5" name="Diagram 4"/>
          <p:cNvGraphicFramePr/>
          <p:nvPr>
            <p:extLst>
              <p:ext uri="{D42A27DB-BD31-4B8C-83A1-F6EECF244321}">
                <p14:modId xmlns:p14="http://schemas.microsoft.com/office/powerpoint/2010/main" val="385271780"/>
              </p:ext>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595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04989"/>
            <a:ext cx="10972800" cy="943404"/>
          </a:xfrm>
        </p:spPr>
        <p:txBody>
          <a:bodyPr>
            <a:normAutofit/>
          </a:bodyPr>
          <a:lstStyle/>
          <a:p>
            <a:r>
              <a:rPr lang="en-US" sz="3600" dirty="0" err="1"/>
              <a:t>Tiểu</a:t>
            </a:r>
            <a:r>
              <a:rPr lang="en-US" sz="3600" dirty="0"/>
              <a:t> </a:t>
            </a:r>
            <a:r>
              <a:rPr lang="en-US" sz="3600" dirty="0" err="1"/>
              <a:t>sử</a:t>
            </a:r>
            <a:endParaRPr lang="en-US" sz="3600" dirty="0"/>
          </a:p>
        </p:txBody>
      </p:sp>
      <p:sp>
        <p:nvSpPr>
          <p:cNvPr id="3" name="Text Placeholder 2"/>
          <p:cNvSpPr>
            <a:spLocks noGrp="1"/>
          </p:cNvSpPr>
          <p:nvPr>
            <p:ph type="body" idx="1"/>
          </p:nvPr>
        </p:nvSpPr>
        <p:spPr>
          <a:xfrm>
            <a:off x="2354042" y="1254623"/>
            <a:ext cx="4355102" cy="1140439"/>
          </a:xfrm>
        </p:spPr>
        <p:txBody>
          <a:bodyPr>
            <a:noAutofit/>
          </a:bodyPr>
          <a:lstStyle/>
          <a:p>
            <a:r>
              <a:rPr lang="en-US" sz="1400" dirty="0"/>
              <a:t>Carolyn Manley</a:t>
            </a:r>
            <a:endParaRPr lang="en-US" sz="1400" dirty="0">
              <a:solidFill>
                <a:srgbClr val="4C4C4C"/>
              </a:solidFill>
            </a:endParaRPr>
          </a:p>
          <a:p>
            <a:r>
              <a:rPr lang="en-US" sz="1400" dirty="0" err="1"/>
              <a:t>Ủy</a:t>
            </a:r>
            <a:r>
              <a:rPr lang="en-US" sz="1400" dirty="0"/>
              <a:t> ban An </a:t>
            </a:r>
            <a:r>
              <a:rPr lang="en-US" sz="1400" dirty="0" err="1"/>
              <a:t>toàn</a:t>
            </a:r>
            <a:r>
              <a:rPr lang="en-US" sz="1400" dirty="0"/>
              <a:t> </a:t>
            </a:r>
            <a:r>
              <a:rPr lang="en-US" sz="1400" dirty="0" err="1"/>
              <a:t>Sản</a:t>
            </a:r>
            <a:r>
              <a:rPr lang="en-US" sz="1400" dirty="0"/>
              <a:t> </a:t>
            </a:r>
            <a:r>
              <a:rPr lang="en-US" sz="1400" dirty="0" err="1"/>
              <a:t>phẩm</a:t>
            </a:r>
            <a:r>
              <a:rPr lang="en-US" sz="1400" dirty="0"/>
              <a:t> </a:t>
            </a:r>
            <a:r>
              <a:rPr lang="en-US" sz="1400" dirty="0" err="1"/>
              <a:t>Tiêu</a:t>
            </a:r>
            <a:r>
              <a:rPr lang="en-US" sz="1400" dirty="0"/>
              <a:t> </a:t>
            </a:r>
            <a:r>
              <a:rPr lang="en-US" sz="1400" dirty="0" err="1"/>
              <a:t>dùng</a:t>
            </a:r>
            <a:r>
              <a:rPr lang="en-US" sz="1400" dirty="0"/>
              <a:t> </a:t>
            </a:r>
            <a:r>
              <a:rPr lang="en-US" sz="1400" dirty="0" err="1"/>
              <a:t>Hoa</a:t>
            </a:r>
            <a:r>
              <a:rPr lang="en-US" sz="1400" dirty="0"/>
              <a:t> </a:t>
            </a:r>
            <a:r>
              <a:rPr lang="en-US" sz="1400" dirty="0" err="1"/>
              <a:t>Kỳ</a:t>
            </a:r>
            <a:endParaRPr lang="en-US" sz="1400" dirty="0">
              <a:solidFill>
                <a:srgbClr val="4C4C4C"/>
              </a:solidFill>
            </a:endParaRPr>
          </a:p>
          <a:p>
            <a:r>
              <a:rPr lang="en-US" sz="1400" dirty="0" err="1">
                <a:solidFill>
                  <a:srgbClr val="4C4C4C"/>
                </a:solidFill>
              </a:rPr>
              <a:t>Quản</a:t>
            </a:r>
            <a:r>
              <a:rPr lang="en-US" sz="1400" dirty="0">
                <a:solidFill>
                  <a:srgbClr val="4C4C4C"/>
                </a:solidFill>
              </a:rPr>
              <a:t> </a:t>
            </a:r>
            <a:r>
              <a:rPr lang="en-US" sz="1400" dirty="0" err="1">
                <a:solidFill>
                  <a:srgbClr val="4C4C4C"/>
                </a:solidFill>
              </a:rPr>
              <a:t>lý</a:t>
            </a:r>
            <a:r>
              <a:rPr lang="en-US" sz="1400" dirty="0">
                <a:solidFill>
                  <a:srgbClr val="4C4C4C"/>
                </a:solidFill>
              </a:rPr>
              <a:t> </a:t>
            </a:r>
            <a:r>
              <a:rPr lang="en-US" sz="1400" dirty="0" err="1">
                <a:solidFill>
                  <a:srgbClr val="4C4C4C"/>
                </a:solidFill>
              </a:rPr>
              <a:t>Chương</a:t>
            </a:r>
            <a:r>
              <a:rPr lang="en-US" sz="1400" dirty="0">
                <a:solidFill>
                  <a:srgbClr val="4C4C4C"/>
                </a:solidFill>
              </a:rPr>
              <a:t> </a:t>
            </a:r>
            <a:r>
              <a:rPr lang="en-US" sz="1400" dirty="0" err="1">
                <a:solidFill>
                  <a:srgbClr val="4C4C4C"/>
                </a:solidFill>
              </a:rPr>
              <a:t>trình</a:t>
            </a:r>
            <a:r>
              <a:rPr lang="en-US" sz="1400" dirty="0">
                <a:solidFill>
                  <a:srgbClr val="4C4C4C"/>
                </a:solidFill>
              </a:rPr>
              <a:t> </a:t>
            </a:r>
            <a:r>
              <a:rPr lang="en-US" sz="1400" dirty="0" err="1">
                <a:solidFill>
                  <a:srgbClr val="4C4C4C"/>
                </a:solidFill>
              </a:rPr>
              <a:t>Khu</a:t>
            </a:r>
            <a:r>
              <a:rPr lang="en-US" sz="1400" dirty="0">
                <a:solidFill>
                  <a:srgbClr val="4C4C4C"/>
                </a:solidFill>
              </a:rPr>
              <a:t> </a:t>
            </a:r>
            <a:r>
              <a:rPr lang="en-US" sz="1400" dirty="0" err="1">
                <a:solidFill>
                  <a:srgbClr val="4C4C4C"/>
                </a:solidFill>
              </a:rPr>
              <a:t>vực</a:t>
            </a:r>
            <a:r>
              <a:rPr lang="en-US" sz="1400" dirty="0">
                <a:solidFill>
                  <a:srgbClr val="4C4C4C"/>
                </a:solidFill>
              </a:rPr>
              <a:t> </a:t>
            </a:r>
            <a:r>
              <a:rPr lang="en-US" sz="1400" dirty="0" err="1">
                <a:solidFill>
                  <a:srgbClr val="4C4C4C"/>
                </a:solidFill>
              </a:rPr>
              <a:t>Đông</a:t>
            </a:r>
            <a:r>
              <a:rPr lang="en-US" sz="1400" dirty="0">
                <a:solidFill>
                  <a:srgbClr val="4C4C4C"/>
                </a:solidFill>
              </a:rPr>
              <a:t> Nam Á</a:t>
            </a:r>
          </a:p>
          <a:p>
            <a:r>
              <a:rPr lang="en-US" sz="1400" dirty="0" err="1">
                <a:solidFill>
                  <a:srgbClr val="4C4C4C"/>
                </a:solidFill>
              </a:rPr>
              <a:t>Văn</a:t>
            </a:r>
            <a:r>
              <a:rPr lang="en-US" sz="1400" dirty="0">
                <a:solidFill>
                  <a:srgbClr val="4C4C4C"/>
                </a:solidFill>
              </a:rPr>
              <a:t> </a:t>
            </a:r>
            <a:r>
              <a:rPr lang="en-US" sz="1400" dirty="0" err="1">
                <a:solidFill>
                  <a:srgbClr val="4C4C4C"/>
                </a:solidFill>
              </a:rPr>
              <a:t>phòng</a:t>
            </a:r>
            <a:r>
              <a:rPr lang="en-US" sz="1400" dirty="0">
                <a:solidFill>
                  <a:srgbClr val="4C4C4C"/>
                </a:solidFill>
              </a:rPr>
              <a:t> </a:t>
            </a:r>
            <a:r>
              <a:rPr lang="en-US" sz="1400" dirty="0" err="1">
                <a:solidFill>
                  <a:srgbClr val="4C4C4C"/>
                </a:solidFill>
              </a:rPr>
              <a:t>các</a:t>
            </a:r>
            <a:r>
              <a:rPr lang="en-US" sz="1400" dirty="0">
                <a:solidFill>
                  <a:srgbClr val="4C4C4C"/>
                </a:solidFill>
              </a:rPr>
              <a:t> </a:t>
            </a:r>
            <a:r>
              <a:rPr lang="en-US" sz="1400" dirty="0" err="1">
                <a:solidFill>
                  <a:srgbClr val="4C4C4C"/>
                </a:solidFill>
              </a:rPr>
              <a:t>Chương</a:t>
            </a:r>
            <a:r>
              <a:rPr lang="en-US" sz="1400" dirty="0">
                <a:solidFill>
                  <a:srgbClr val="4C4C4C"/>
                </a:solidFill>
              </a:rPr>
              <a:t> </a:t>
            </a:r>
            <a:r>
              <a:rPr lang="en-US" sz="1400" dirty="0" err="1">
                <a:solidFill>
                  <a:srgbClr val="4C4C4C"/>
                </a:solidFill>
              </a:rPr>
              <a:t>trình</a:t>
            </a:r>
            <a:r>
              <a:rPr lang="en-US" sz="1400" dirty="0">
                <a:solidFill>
                  <a:srgbClr val="4C4C4C"/>
                </a:solidFill>
              </a:rPr>
              <a:t> </a:t>
            </a:r>
            <a:r>
              <a:rPr lang="en-US" sz="1400" dirty="0" err="1">
                <a:solidFill>
                  <a:srgbClr val="4C4C4C"/>
                </a:solidFill>
              </a:rPr>
              <a:t>Quốc</a:t>
            </a:r>
            <a:r>
              <a:rPr lang="en-US" sz="1400" dirty="0">
                <a:solidFill>
                  <a:srgbClr val="4C4C4C"/>
                </a:solidFill>
              </a:rPr>
              <a:t> </a:t>
            </a:r>
            <a:r>
              <a:rPr lang="en-US" sz="1400" dirty="0" err="1">
                <a:solidFill>
                  <a:srgbClr val="4C4C4C"/>
                </a:solidFill>
              </a:rPr>
              <a:t>tế</a:t>
            </a:r>
            <a:endParaRPr lang="en-US" sz="1400" dirty="0">
              <a:solidFill>
                <a:srgbClr val="4C4C4C"/>
              </a:solidFill>
            </a:endParaRPr>
          </a:p>
        </p:txBody>
      </p:sp>
      <p:sp>
        <p:nvSpPr>
          <p:cNvPr id="8" name="Content Placeholder 7"/>
          <p:cNvSpPr>
            <a:spLocks noGrp="1"/>
          </p:cNvSpPr>
          <p:nvPr>
            <p:ph sz="half" idx="2"/>
          </p:nvPr>
        </p:nvSpPr>
        <p:spPr>
          <a:xfrm>
            <a:off x="609600" y="2924175"/>
            <a:ext cx="10873317" cy="3528580"/>
          </a:xfrm>
        </p:spPr>
        <p:txBody>
          <a:bodyPr>
            <a:normAutofit lnSpcReduction="10000"/>
          </a:bodyPr>
          <a:lstStyle/>
          <a:p>
            <a:pPr lvl="0" algn="l" rtl="0" eaLnBrk="0" fontAlgn="base" hangingPunct="0">
              <a:spcBef>
                <a:spcPct val="0"/>
              </a:spcBef>
              <a:spcAft>
                <a:spcPct val="0"/>
              </a:spcAft>
              <a:buClrTx/>
            </a:pP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Bà</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Carolyn Manley chịu trách nhiệm quản lý các chương trình song phương và đa phương của Ủy ban liên quan đến an toàn sản phẩm tiêu dùng ở Việt Nam, Thái Lan, Philippines, Indonesia và Malaysia.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Bà</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cũng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hỗ</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trợ</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công việc của CPSC với Trung Quốc. Kể từ khi gia nhập CPSC vào năm 2001, bà Manley đã làm việc với các cơ quan quản lý an toàn sản phẩm, các tổ chức công nghiệp, nhà sản xuất, nhà xuất khẩu, nhà nhập khẩu, nhà phân phối, người mua và các chuyên gia tìm nguồn cung ứng khác để cung cấp cho họ hướng dẫn và hỗ trợ kỹ thuật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để</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hiểu các yêu cầu của Hoa Kỳ.</a:t>
            </a:r>
            <a:b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br>
            <a:b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b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Trước khi gia nhập Văn phòng các Chương trình Quốc tế, bà Manley là Trợ lý Giám đốc Bộ phận Thực thi Quy định của Văn phòng Tuân thủ và Hoạt động Thực địa tại CPSC, nơi bà giám sát và quản lý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Nhóm</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các</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Sản phẩm Trẻ em, Sản phẩm Trẻ em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Lâu</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bền</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và Dễ cháy tại CPSC, một vị trí mà bà đã đảm nhiệm từ năm 2009. Bà Manley gia nhập Ủy ban vào tháng 11 năm 2001, với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vai</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trò</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là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Nhân</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viên</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tuân thủ trong Nhóm Sản phẩm dành cho Trẻ em, nơi bà chịu trách nhiệm điều tra các sản phẩm tiêu dùng vi phạm</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quy</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định</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và không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theo</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quy</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en-US" altLang="en-US" sz="16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định</a:t>
            </a:r>
            <a:r>
              <a:rPr lang="en-US"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a:t>
            </a: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có khả năng bị lỗi. Bà Manley được coi là chuyên gia về vấn đề thực thi các quy định tự nguyện và bắt buộc đối với các sản phẩm dành cho trẻ em. Bà Manley đã đại diện cho CPSC và tham gia các hội thảo tại các triển lãm thương mại trong ngành và các diễn đàn quốc tế</a:t>
            </a:r>
            <a:r>
              <a:rPr lang="vi-VN" altLang="en-US" sz="1600" dirty="0">
                <a:solidFill>
                  <a:schemeClr val="tx1"/>
                </a:solidFill>
                <a:latin typeface="Arial Unicode MS" panose="020B0604020202020204" pitchFamily="34" charset="-128"/>
                <a:ea typeface="Times New Roman" panose="02020603050405020304" pitchFamily="18" charset="0"/>
                <a:cs typeface="Courier New" panose="02070309020205020404" pitchFamily="49" charset="0"/>
              </a:rPr>
              <a:t>. </a:t>
            </a:r>
            <a:endParaRPr lang="en-US" altLang="en-US" sz="1600" dirty="0">
              <a:solidFill>
                <a:schemeClr val="tx1"/>
              </a:solidFill>
              <a:latin typeface="Arial Unicode MS" panose="020B0604020202020204" pitchFamily="34" charset="-128"/>
              <a:ea typeface="Times New Roman" panose="02020603050405020304" pitchFamily="18" charset="0"/>
              <a:cs typeface="Courier New" panose="02070309020205020404" pitchFamily="49" charset="0"/>
            </a:endParaRPr>
          </a:p>
          <a:p>
            <a:pPr lvl="0" algn="l" rtl="0" eaLnBrk="0" fontAlgn="base" hangingPunct="0">
              <a:spcBef>
                <a:spcPct val="0"/>
              </a:spcBef>
              <a:spcAft>
                <a:spcPct val="0"/>
              </a:spcAft>
              <a:buClrTx/>
            </a:pPr>
            <a:endParaRPr lang="en-US" altLang="en-US" sz="1600" dirty="0">
              <a:solidFill>
                <a:schemeClr val="tx1"/>
              </a:solidFill>
              <a:latin typeface="Arial Unicode MS" panose="020B0604020202020204" pitchFamily="34" charset="-128"/>
              <a:ea typeface="Times New Roman" panose="02020603050405020304" pitchFamily="18" charset="0"/>
              <a:cs typeface="Courier New" panose="02070309020205020404" pitchFamily="49" charset="0"/>
            </a:endParaRPr>
          </a:p>
          <a:p>
            <a:pPr lvl="0" algn="l" rtl="0" eaLnBrk="0" fontAlgn="base" hangingPunct="0">
              <a:spcBef>
                <a:spcPct val="0"/>
              </a:spcBef>
              <a:spcAft>
                <a:spcPct val="0"/>
              </a:spcAft>
              <a:buClrTx/>
            </a:pPr>
            <a:r>
              <a:rPr lang="vi-VN" altLang="en-US" sz="16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Bà Manley tốt nghiệp Đại học Maryland tại College Park ở Maryland với bằng Cử nhân Báo chí.</a:t>
            </a:r>
            <a:r>
              <a:rPr lang="en-US" altLang="en-US" sz="1200" dirty="0">
                <a:solidFill>
                  <a:schemeClr val="tx1"/>
                </a:solidFill>
              </a:rPr>
              <a:t> </a:t>
            </a:r>
            <a:endParaRPr lang="en-US" sz="1200" dirty="0"/>
          </a:p>
        </p:txBody>
      </p:sp>
      <p:pic>
        <p:nvPicPr>
          <p:cNvPr id="5" name="Picture 4" descr="A person smiling for the camera&#10;&#10;Description automatically generated with low confidence">
            <a:extLst>
              <a:ext uri="{FF2B5EF4-FFF2-40B4-BE49-F238E27FC236}">
                <a16:creationId xmlns:a16="http://schemas.microsoft.com/office/drawing/2014/main" id="{EBBBCE3D-E8C9-4458-A9AF-074821AB853D}"/>
              </a:ext>
            </a:extLst>
          </p:cNvPr>
          <p:cNvPicPr>
            <a:picLocks noChangeAspect="1"/>
          </p:cNvPicPr>
          <p:nvPr/>
        </p:nvPicPr>
        <p:blipFill>
          <a:blip r:embed="rId5"/>
          <a:stretch>
            <a:fillRect/>
          </a:stretch>
        </p:blipFill>
        <p:spPr>
          <a:xfrm flipH="1">
            <a:off x="609599" y="1090902"/>
            <a:ext cx="1343025" cy="1633248"/>
          </a:xfrm>
          <a:prstGeom prst="rect">
            <a:avLst/>
          </a:prstGeom>
        </p:spPr>
      </p:pic>
      <p:sp>
        <p:nvSpPr>
          <p:cNvPr id="4" name="Rectangle 1"/>
          <p:cNvSpPr>
            <a:spLocks noChangeArrowheads="1"/>
          </p:cNvSpPr>
          <p:nvPr/>
        </p:nvSpPr>
        <p:spPr bwMode="auto">
          <a:xfrm>
            <a:off x="0" y="90100"/>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slide 4">
            <a:hlinkClick r:id="" action="ppaction://media"/>
            <a:extLst>
              <a:ext uri="{FF2B5EF4-FFF2-40B4-BE49-F238E27FC236}">
                <a16:creationId xmlns:a16="http://schemas.microsoft.com/office/drawing/2014/main" id="{83E42C71-6CAD-E18A-9BB1-30A40211B9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844661091"/>
      </p:ext>
    </p:extLst>
  </p:cSld>
  <p:clrMapOvr>
    <a:masterClrMapping/>
  </p:clrMapOvr>
  <mc:AlternateContent xmlns:mc="http://schemas.openxmlformats.org/markup-compatibility/2006" xmlns:p14="http://schemas.microsoft.com/office/powerpoint/2010/main">
    <mc:Choice Requires="p14">
      <p:transition spd="slow" p14:dur="2000" advTm="10667"/>
    </mc:Choice>
    <mc:Fallback xmlns="">
      <p:transition spd="slow" advTm="1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5" objId="6"/>
        <p14:stopEvt time="7606"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4">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a:effectLst>
                  <a:outerShdw blurRad="38100" dist="38100" dir="2700000" algn="tl">
                    <a:srgbClr val="000000">
                      <a:alpha val="43137"/>
                    </a:srgbClr>
                  </a:outerShdw>
                </a:effectLst>
              </a:rPr>
              <a:t>$1.000 </a:t>
            </a:r>
            <a:r>
              <a:rPr lang="en-US" sz="4000" dirty="0" err="1">
                <a:effectLst>
                  <a:outerShdw blurRad="38100" dist="38100" dir="2700000" algn="tl">
                    <a:srgbClr val="000000">
                      <a:alpha val="43137"/>
                    </a:srgbClr>
                  </a:outerShdw>
                </a:effectLst>
              </a:rPr>
              <a:t>tỷ</a:t>
            </a:r>
            <a:endParaRPr lang="en-US" sz="4000" dirty="0">
              <a:effectLst>
                <a:outerShdw blurRad="38100" dist="38100" dir="2700000" algn="tl">
                  <a:srgbClr val="000000">
                    <a:alpha val="43137"/>
                  </a:srgbClr>
                </a:outerShdw>
              </a:effectLst>
            </a:endParaRP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err="1">
                <a:effectLst>
                  <a:outerShdw blurRad="38100" dist="38100" dir="2700000" algn="tl">
                    <a:srgbClr val="000000">
                      <a:alpha val="43137"/>
                    </a:srgbClr>
                  </a:outerShdw>
                </a:effectLst>
              </a:rPr>
              <a:t>Tử</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vong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thương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tích</a:t>
            </a:r>
            <a:r>
              <a:rPr lang="en-US" dirty="0">
                <a:effectLst>
                  <a:outerShdw blurRad="38100" dist="38100" dir="2700000" algn="tl">
                    <a:srgbClr val="000000">
                      <a:alpha val="43137"/>
                    </a:srgbClr>
                  </a:outerShdw>
                </a:effectLst>
              </a:rPr>
              <a:t>, </a:t>
            </a:r>
            <a:r>
              <a:rPr lang="en-US" err="1">
                <a:effectLst>
                  <a:outerShdw blurRad="38100" dist="38100" dir="2700000" algn="tl">
                    <a:srgbClr val="000000">
                      <a:alpha val="43137"/>
                    </a:srgbClr>
                  </a:outerShdw>
                </a:effectLst>
              </a:rPr>
              <a:t>và</a:t>
            </a:r>
            <a:r>
              <a:rPr lang="en-US">
                <a:effectLst>
                  <a:outerShdw blurRad="38100" dist="38100" dir="2700000" algn="tl">
                    <a:srgbClr val="000000">
                      <a:alpha val="43137"/>
                    </a:srgbClr>
                  </a:outerShdw>
                </a:effectLst>
              </a:rPr>
              <a:t> hư </a:t>
            </a:r>
            <a:r>
              <a:rPr lang="en-US" dirty="0" err="1">
                <a:effectLst>
                  <a:outerShdw blurRad="38100" dist="38100" dir="2700000" algn="tl">
                    <a:srgbClr val="000000">
                      <a:alpha val="43137"/>
                    </a:srgbClr>
                  </a:outerShdw>
                </a:effectLst>
              </a:rPr>
              <a:t>hại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tài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sản</a:t>
            </a:r>
            <a:r>
              <a:rPr lang="en-US" dirty="0">
                <a:effectLst>
                  <a:outerShdw blurRad="38100" dist="38100" dir="2700000" algn="tl">
                    <a:srgbClr val="000000">
                      <a:alpha val="43137"/>
                    </a:srgbClr>
                  </a:outerShdw>
                </a:effectLst>
              </a:rPr>
              <a:t> do </a:t>
            </a:r>
            <a:r>
              <a:rPr lang="en-US" dirty="0" err="1">
                <a:effectLst>
                  <a:outerShdw blurRad="38100" dist="38100" dir="2700000" algn="tl">
                    <a:srgbClr val="000000">
                      <a:alpha val="43137"/>
                    </a:srgbClr>
                  </a:outerShdw>
                </a:effectLst>
              </a:rPr>
              <a:t>các</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sự</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cố</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sản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phẩm</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tiêu</a:t>
            </a:r>
            <a:r>
              <a:rPr lang="en-US" dirty="0">
                <a:effectLst>
                  <a:outerShdw blurRad="38100" dist="38100" dir="2700000" algn="tl">
                    <a:srgbClr val="000000">
                      <a:alpha val="43137"/>
                    </a:srgbClr>
                  </a:outerShdw>
                </a:effectLst>
              </a:rPr>
              <a:t> </a:t>
            </a:r>
            <a:r>
              <a:rPr lang="en-US" err="1">
                <a:effectLst>
                  <a:outerShdw blurRad="38100" dist="38100" dir="2700000" algn="tl">
                    <a:srgbClr val="000000">
                      <a:alpha val="43137"/>
                    </a:srgbClr>
                  </a:outerShdw>
                </a:effectLst>
              </a:rPr>
              <a:t>dùng</a:t>
            </a:r>
            <a:r>
              <a:rPr lang="en-US">
                <a:effectLst>
                  <a:outerShdw blurRad="38100" dist="38100" dir="2700000" algn="tl">
                    <a:srgbClr val="000000">
                      <a:alpha val="43137"/>
                    </a:srgbClr>
                  </a:outerShdw>
                </a:effectLst>
              </a:rPr>
              <a:t> làm </a:t>
            </a:r>
            <a:r>
              <a:rPr lang="en-US" err="1">
                <a:effectLst>
                  <a:outerShdw blurRad="38100" dist="38100" dir="2700000" algn="tl">
                    <a:srgbClr val="000000">
                      <a:alpha val="43137"/>
                    </a:srgbClr>
                  </a:outerShdw>
                </a:effectLst>
              </a:rPr>
              <a:t>nước</a:t>
            </a:r>
            <a:r>
              <a:rPr lang="en-US">
                <a:effectLst>
                  <a:outerShdw blurRad="38100" dist="38100" dir="2700000" algn="tl">
                    <a:srgbClr val="000000">
                      <a:alpha val="43137"/>
                    </a:srgbClr>
                  </a:outerShdw>
                </a:effectLst>
              </a:rPr>
              <a:t> Mỹ thiệt hại hơn 1.000 </a:t>
            </a:r>
            <a:r>
              <a:rPr lang="en-US" err="1">
                <a:effectLst>
                  <a:outerShdw blurRad="38100" dist="38100" dir="2700000" algn="tl">
                    <a:srgbClr val="000000">
                      <a:alpha val="43137"/>
                    </a:srgbClr>
                  </a:outerShdw>
                </a:effectLst>
              </a:rPr>
              <a:t>tỷ</a:t>
            </a:r>
            <a:r>
              <a:rPr lang="en-US">
                <a:effectLst>
                  <a:outerShdw blurRad="38100" dist="38100" dir="2700000" algn="tl">
                    <a:srgbClr val="000000">
                      <a:alpha val="43137"/>
                    </a:srgbClr>
                  </a:outerShdw>
                </a:effectLst>
              </a:rPr>
              <a:t> đô-la </a:t>
            </a:r>
            <a:r>
              <a:rPr lang="en-US" dirty="0" err="1">
                <a:effectLst>
                  <a:outerShdw blurRad="38100" dist="38100" dir="2700000" algn="tl">
                    <a:srgbClr val="000000">
                      <a:alpha val="43137"/>
                    </a:srgbClr>
                  </a:outerShdw>
                </a:effectLst>
              </a:rPr>
              <a:t>mỗi</a:t>
            </a:r>
            <a:r>
              <a:rPr lang="en-US" dirty="0">
                <a:effectLst>
                  <a:outerShdw blurRad="38100" dist="38100" dir="2700000" algn="tl">
                    <a:srgbClr val="000000">
                      <a:alpha val="43137"/>
                    </a:srgbClr>
                  </a:outerShdw>
                </a:effectLst>
              </a:rPr>
              <a:t> năm.</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fontScale="92500"/>
          </a:bodyPr>
          <a:lstStyle/>
          <a:p>
            <a:r>
              <a:rPr lang="en-US" dirty="0">
                <a:effectLst>
                  <a:outerShdw blurRad="38100" dist="38100" dir="2700000" algn="tl">
                    <a:srgbClr val="000000">
                      <a:alpha val="43137"/>
                    </a:srgbClr>
                  </a:outerShdw>
                </a:effectLst>
              </a:rPr>
              <a:t>CPSC </a:t>
            </a:r>
            <a:r>
              <a:rPr lang="en-US" dirty="0" err="1">
                <a:effectLst>
                  <a:outerShdw blurRad="38100" dist="38100" dir="2700000" algn="tl">
                    <a:srgbClr val="000000">
                      <a:alpha val="43137"/>
                    </a:srgbClr>
                  </a:outerShdw>
                </a:effectLst>
              </a:rPr>
              <a:t>Hoa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Kỳ</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là</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một</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cơ</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quan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chính</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phủ</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liên</a:t>
            </a:r>
            <a:r>
              <a:rPr lang="en-US" dirty="0">
                <a:effectLst>
                  <a:outerShdw blurRad="38100" dist="38100" dir="2700000" algn="tl">
                    <a:srgbClr val="000000">
                      <a:alpha val="43137"/>
                    </a:srgbClr>
                  </a:outerShdw>
                </a:effectLst>
              </a:rPr>
              <a:t> bang </a:t>
            </a:r>
            <a:r>
              <a:rPr lang="en-US" dirty="0" err="1">
                <a:effectLst>
                  <a:outerShdw blurRad="38100" dist="38100" dir="2700000" algn="tl">
                    <a:srgbClr val="000000">
                      <a:alpha val="43137"/>
                    </a:srgbClr>
                  </a:outerShdw>
                </a:effectLst>
              </a:rPr>
              <a:t>chịu</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trách</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nhiệm</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bảo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vệ</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công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chúng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khỏi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các</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rủi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ro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thương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tích</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hoặc</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tử</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vong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không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đáng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có</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liên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quan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tới</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việc</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sử</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dụng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các</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sản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phẩm</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tiêu</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dùng</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thuộc</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thẩm</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quyền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của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cơ</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quan</a:t>
            </a:r>
            <a:r>
              <a:rPr lang="en-US" dirty="0">
                <a:effectLst>
                  <a:outerShdw blurRad="38100" dist="38100" dir="2700000" algn="tl">
                    <a:srgbClr val="000000">
                      <a:alpha val="43137"/>
                    </a:srgbClr>
                  </a:outerShdw>
                </a:effectLst>
              </a:rPr>
              <a:t>.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vi-VN" sz="2000" dirty="0">
                <a:solidFill>
                  <a:schemeClr val="accent5"/>
                </a:solidFill>
              </a:rPr>
              <a:t>CPSC cam kết bảo vệ người tiêu dùng khỏi các sản phẩm gây</a:t>
            </a:r>
            <a:r>
              <a:rPr lang="en-US" sz="2000" dirty="0">
                <a:solidFill>
                  <a:schemeClr val="accent5"/>
                </a:solidFill>
              </a:rPr>
              <a:t> </a:t>
            </a:r>
            <a:r>
              <a:rPr lang="en-US" sz="2000" err="1">
                <a:solidFill>
                  <a:schemeClr val="accent5"/>
                </a:solidFill>
              </a:rPr>
              <a:t>ra</a:t>
            </a:r>
            <a:r>
              <a:rPr lang="en-US" sz="2000">
                <a:solidFill>
                  <a:schemeClr val="accent5"/>
                </a:solidFill>
              </a:rPr>
              <a:t> mối nguy hỏa hoạn</a:t>
            </a:r>
            <a:r>
              <a:rPr lang="vi-VN" sz="2000">
                <a:solidFill>
                  <a:schemeClr val="accent5"/>
                </a:solidFill>
              </a:rPr>
              <a:t>, điện</a:t>
            </a:r>
            <a:r>
              <a:rPr lang="vi-VN" sz="2000" dirty="0">
                <a:solidFill>
                  <a:schemeClr val="accent5"/>
                </a:solidFill>
              </a:rPr>
              <a:t>, hóa chất, sinh </a:t>
            </a:r>
            <a:r>
              <a:rPr lang="vi-VN" sz="2000">
                <a:solidFill>
                  <a:schemeClr val="accent5"/>
                </a:solidFill>
              </a:rPr>
              <a:t>học </a:t>
            </a:r>
            <a:r>
              <a:rPr lang="en-US" sz="2000">
                <a:solidFill>
                  <a:schemeClr val="accent5"/>
                </a:solidFill>
              </a:rPr>
              <a:t>hay</a:t>
            </a:r>
            <a:r>
              <a:rPr lang="vi-VN" sz="2000">
                <a:solidFill>
                  <a:schemeClr val="accent5"/>
                </a:solidFill>
              </a:rPr>
              <a:t> </a:t>
            </a:r>
            <a:r>
              <a:rPr lang="vi-VN" sz="2000" dirty="0">
                <a:solidFill>
                  <a:schemeClr val="accent5"/>
                </a:solidFill>
              </a:rPr>
              <a:t>cơ học</a:t>
            </a:r>
            <a:r>
              <a:rPr lang="en-US" sz="2000" kern="0" dirty="0">
                <a:solidFill>
                  <a:schemeClr val="accent5"/>
                </a:solidFill>
                <a:effectLst>
                  <a:outerShdw blurRad="38100" dist="38100" dir="2700000" algn="tl">
                    <a:srgbClr val="000000">
                      <a:alpha val="43137"/>
                    </a:srgbClr>
                  </a:outerShdw>
                </a:effectLst>
              </a:rPr>
              <a:t>. </a:t>
            </a:r>
          </a:p>
          <a:p>
            <a:endParaRPr lang="en-US" sz="2000" kern="0" dirty="0">
              <a:effectLst>
                <a:outerShdw blurRad="38100" dist="38100" dir="2700000" algn="tl">
                  <a:srgbClr val="000000">
                    <a:alpha val="43137"/>
                  </a:srgbClr>
                </a:outerShdw>
              </a:effectLst>
            </a:endParaRP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
        <p:nvSpPr>
          <p:cNvPr id="7" name="Rectangle 6">
            <a:extLst>
              <a:ext uri="{FF2B5EF4-FFF2-40B4-BE49-F238E27FC236}">
                <a16:creationId xmlns:a16="http://schemas.microsoft.com/office/drawing/2014/main" id="{BAAE07BA-4507-4F26-A8CC-D9167E562673}"/>
              </a:ext>
            </a:extLst>
          </p:cNvPr>
          <p:cNvSpPr/>
          <p:nvPr/>
        </p:nvSpPr>
        <p:spPr>
          <a:xfrm>
            <a:off x="213360" y="5530659"/>
            <a:ext cx="10950826" cy="1323439"/>
          </a:xfrm>
          <a:prstGeom prst="rect">
            <a:avLst/>
          </a:prstGeom>
        </p:spPr>
        <p:txBody>
          <a:bodyPr wrap="square">
            <a:spAutoFit/>
          </a:bodyPr>
          <a:lstStyle/>
          <a:p>
            <a:r>
              <a:rPr lang="en-US" sz="2000">
                <a:solidFill>
                  <a:schemeClr val="accent5"/>
                </a:solidFill>
                <a:latin typeface="Arial" panose="020B0604020202020204" pitchFamily="34" charset="0"/>
                <a:cs typeface="Arial" panose="020B0604020202020204" pitchFamily="34" charset="0"/>
              </a:rPr>
              <a:t>Hoạt động </a:t>
            </a:r>
            <a:r>
              <a:rPr lang="vi-VN" sz="2000">
                <a:solidFill>
                  <a:schemeClr val="accent5"/>
                </a:solidFill>
                <a:latin typeface="Arial" panose="020B0604020202020204" pitchFamily="34" charset="0"/>
                <a:cs typeface="Arial" panose="020B0604020202020204" pitchFamily="34" charset="0"/>
              </a:rPr>
              <a:t>của </a:t>
            </a:r>
            <a:r>
              <a:rPr lang="vi-VN" sz="2000" dirty="0">
                <a:solidFill>
                  <a:schemeClr val="accent5"/>
                </a:solidFill>
                <a:latin typeface="Arial" panose="020B0604020202020204" pitchFamily="34" charset="0"/>
                <a:cs typeface="Arial" panose="020B0604020202020204" pitchFamily="34" charset="0"/>
              </a:rPr>
              <a:t>CPSC nhằm cải thiện sự an toàn của hàng nghìn loại sản phẩm tiêu </a:t>
            </a:r>
            <a:r>
              <a:rPr lang="vi-VN" sz="2000">
                <a:solidFill>
                  <a:schemeClr val="accent5"/>
                </a:solidFill>
                <a:latin typeface="Arial" panose="020B0604020202020204" pitchFamily="34" charset="0"/>
                <a:cs typeface="Arial" panose="020B0604020202020204" pitchFamily="34" charset="0"/>
              </a:rPr>
              <a:t>dùng </a:t>
            </a:r>
            <a:r>
              <a:rPr lang="en-US" sz="2000">
                <a:solidFill>
                  <a:schemeClr val="accent5"/>
                </a:solidFill>
                <a:latin typeface="Arial" panose="020B0604020202020204" pitchFamily="34" charset="0"/>
                <a:cs typeface="Arial" panose="020B0604020202020204" pitchFamily="34" charset="0"/>
              </a:rPr>
              <a:t>thuộc thẩm </a:t>
            </a:r>
            <a:r>
              <a:rPr lang="en-US" sz="2000" err="1">
                <a:solidFill>
                  <a:schemeClr val="accent5"/>
                </a:solidFill>
                <a:latin typeface="Arial" panose="020B0604020202020204" pitchFamily="34" charset="0"/>
                <a:cs typeface="Arial" panose="020B0604020202020204" pitchFamily="34" charset="0"/>
              </a:rPr>
              <a:t>quyền</a:t>
            </a:r>
            <a:r>
              <a:rPr lang="vi-VN" sz="2000">
                <a:solidFill>
                  <a:schemeClr val="accent5"/>
                </a:solidFill>
                <a:latin typeface="Arial" panose="020B0604020202020204" pitchFamily="34" charset="0"/>
                <a:cs typeface="Arial" panose="020B0604020202020204" pitchFamily="34" charset="0"/>
              </a:rPr>
              <a:t> - </a:t>
            </a:r>
            <a:r>
              <a:rPr lang="vi-VN" sz="2000" dirty="0">
                <a:solidFill>
                  <a:schemeClr val="accent5"/>
                </a:solidFill>
                <a:latin typeface="Arial" panose="020B0604020202020204" pitchFamily="34" charset="0"/>
                <a:cs typeface="Arial" panose="020B0604020202020204" pitchFamily="34" charset="0"/>
              </a:rPr>
              <a:t>chẳng hạn như đồ chơi</a:t>
            </a:r>
            <a:r>
              <a:rPr lang="vi-VN" sz="2000">
                <a:solidFill>
                  <a:schemeClr val="accent5"/>
                </a:solidFill>
                <a:latin typeface="Arial" panose="020B0604020202020204" pitchFamily="34" charset="0"/>
                <a:cs typeface="Arial" panose="020B0604020202020204" pitchFamily="34" charset="0"/>
              </a:rPr>
              <a:t>, </a:t>
            </a:r>
            <a:r>
              <a:rPr lang="en-US" sz="2000">
                <a:solidFill>
                  <a:schemeClr val="accent5"/>
                </a:solidFill>
                <a:latin typeface="Arial" panose="020B0604020202020204" pitchFamily="34" charset="0"/>
                <a:cs typeface="Arial" panose="020B0604020202020204" pitchFamily="34" charset="0"/>
              </a:rPr>
              <a:t>giường </a:t>
            </a:r>
            <a:r>
              <a:rPr lang="vi-VN" sz="2000">
                <a:solidFill>
                  <a:schemeClr val="accent5"/>
                </a:solidFill>
                <a:latin typeface="Arial" panose="020B0604020202020204" pitchFamily="34" charset="0"/>
                <a:cs typeface="Arial" panose="020B0604020202020204" pitchFamily="34" charset="0"/>
              </a:rPr>
              <a:t>cũi</a:t>
            </a:r>
            <a:r>
              <a:rPr lang="vi-VN" sz="2000" dirty="0">
                <a:solidFill>
                  <a:schemeClr val="accent5"/>
                </a:solidFill>
                <a:latin typeface="Arial" panose="020B0604020202020204" pitchFamily="34" charset="0"/>
                <a:cs typeface="Arial" panose="020B0604020202020204" pitchFamily="34" charset="0"/>
              </a:rPr>
              <a:t>, dụng </a:t>
            </a:r>
            <a:r>
              <a:rPr lang="vi-VN" sz="2000">
                <a:solidFill>
                  <a:schemeClr val="accent5"/>
                </a:solidFill>
                <a:latin typeface="Arial" panose="020B0604020202020204" pitchFamily="34" charset="0"/>
                <a:cs typeface="Arial" panose="020B0604020202020204" pitchFamily="34" charset="0"/>
              </a:rPr>
              <a:t>cụ </a:t>
            </a:r>
            <a:r>
              <a:rPr lang="en-US" sz="2000">
                <a:solidFill>
                  <a:schemeClr val="accent5"/>
                </a:solidFill>
                <a:latin typeface="Arial" panose="020B0604020202020204" pitchFamily="34" charset="0"/>
                <a:cs typeface="Arial" panose="020B0604020202020204" pitchFamily="34" charset="0"/>
              </a:rPr>
              <a:t>chạy máy</a:t>
            </a:r>
            <a:r>
              <a:rPr lang="vi-VN" sz="2000">
                <a:solidFill>
                  <a:schemeClr val="accent5"/>
                </a:solidFill>
                <a:latin typeface="Arial" panose="020B0604020202020204" pitchFamily="34" charset="0"/>
                <a:cs typeface="Arial" panose="020B0604020202020204" pitchFamily="34" charset="0"/>
              </a:rPr>
              <a:t>, </a:t>
            </a:r>
            <a:r>
              <a:rPr lang="vi-VN" sz="2000" dirty="0">
                <a:solidFill>
                  <a:schemeClr val="accent5"/>
                </a:solidFill>
                <a:latin typeface="Arial" panose="020B0604020202020204" pitchFamily="34" charset="0"/>
                <a:cs typeface="Arial" panose="020B0604020202020204" pitchFamily="34" charset="0"/>
              </a:rPr>
              <a:t>bật lửa, hàng dệt</a:t>
            </a:r>
            <a:r>
              <a:rPr lang="en-US" sz="2000" dirty="0">
                <a:solidFill>
                  <a:schemeClr val="accent5"/>
                </a:solidFill>
                <a:latin typeface="Arial" panose="020B0604020202020204" pitchFamily="34" charset="0"/>
                <a:cs typeface="Arial" panose="020B0604020202020204" pitchFamily="34" charset="0"/>
              </a:rPr>
              <a:t> may</a:t>
            </a:r>
            <a:r>
              <a:rPr lang="vi-VN" sz="2000" dirty="0">
                <a:solidFill>
                  <a:schemeClr val="accent5"/>
                </a:solidFill>
                <a:latin typeface="Arial" panose="020B0604020202020204" pitchFamily="34" charset="0"/>
                <a:cs typeface="Arial" panose="020B0604020202020204" pitchFamily="34" charset="0"/>
              </a:rPr>
              <a:t> và hóa chất gia dụng - đã góp phần làm giảm tỷ lệ thương tích liên quan đến các sản phẩm tiêu dùng </a:t>
            </a:r>
            <a:r>
              <a:rPr lang="en-US" sz="2000" dirty="0" err="1">
                <a:solidFill>
                  <a:schemeClr val="accent5"/>
                </a:solidFill>
                <a:latin typeface="Arial" panose="020B0604020202020204" pitchFamily="34" charset="0"/>
                <a:cs typeface="Arial" panose="020B0604020202020204" pitchFamily="34" charset="0"/>
              </a:rPr>
              <a:t>trong</a:t>
            </a:r>
            <a:r>
              <a:rPr lang="en-US" sz="2000" dirty="0">
                <a:solidFill>
                  <a:schemeClr val="accent5"/>
                </a:solidFill>
                <a:latin typeface="Arial" panose="020B0604020202020204" pitchFamily="34" charset="0"/>
                <a:cs typeface="Arial" panose="020B0604020202020204" pitchFamily="34" charset="0"/>
              </a:rPr>
              <a:t> </a:t>
            </a:r>
            <a:r>
              <a:rPr lang="vi-VN" sz="2000" dirty="0">
                <a:solidFill>
                  <a:schemeClr val="accent5"/>
                </a:solidFill>
                <a:latin typeface="Arial" panose="020B0604020202020204" pitchFamily="34" charset="0"/>
                <a:cs typeface="Arial" panose="020B0604020202020204" pitchFamily="34" charset="0"/>
              </a:rPr>
              <a:t>gần 50 </a:t>
            </a:r>
            <a:r>
              <a:rPr lang="vi-VN" sz="2000">
                <a:solidFill>
                  <a:schemeClr val="accent5"/>
                </a:solidFill>
                <a:latin typeface="Arial" panose="020B0604020202020204" pitchFamily="34" charset="0"/>
                <a:cs typeface="Arial" panose="020B0604020202020204" pitchFamily="34" charset="0"/>
              </a:rPr>
              <a:t>nă</a:t>
            </a:r>
            <a:r>
              <a:rPr lang="en-US" sz="2000">
                <a:solidFill>
                  <a:schemeClr val="accent5"/>
                </a:solidFill>
                <a:latin typeface="Arial" panose="020B0604020202020204" pitchFamily="34" charset="0"/>
                <a:cs typeface="Arial" panose="020B0604020202020204" pitchFamily="34" charset="0"/>
              </a:rPr>
              <a:t>m qua</a:t>
            </a:r>
            <a:r>
              <a:rPr lang="en-US" sz="2000" kern="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000" kern="0"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slide 5">
            <a:hlinkClick r:id="" action="ppaction://media"/>
            <a:extLst>
              <a:ext uri="{FF2B5EF4-FFF2-40B4-BE49-F238E27FC236}">
                <a16:creationId xmlns:a16="http://schemas.microsoft.com/office/drawing/2014/main" id="{74D03CF8-5BA6-0E71-4916-D4EDA44595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631618516"/>
      </p:ext>
    </p:extLst>
  </p:cSld>
  <p:clrMapOvr>
    <a:masterClrMapping/>
  </p:clrMapOvr>
  <mc:AlternateContent xmlns:mc="http://schemas.openxmlformats.org/markup-compatibility/2006" xmlns:p14="http://schemas.microsoft.com/office/powerpoint/2010/main">
    <mc:Choice Requires="p14">
      <p:transition spd="slow" p14:dur="2000" advTm="40226"/>
    </mc:Choice>
    <mc:Fallback xmlns="">
      <p:transition spd="slow" advTm="4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32" objId="9"/>
        <p14:stopEvt time="37007"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a:t>Loạt </a:t>
            </a:r>
            <a:r>
              <a:rPr lang="en-US" sz="3100" dirty="0"/>
              <a:t>Podcast </a:t>
            </a:r>
            <a:r>
              <a:rPr lang="en-US" sz="3100" dirty="0" err="1"/>
              <a:t>về</a:t>
            </a:r>
            <a:r>
              <a:rPr lang="en-US" sz="3100" dirty="0"/>
              <a:t> </a:t>
            </a:r>
            <a:r>
              <a:rPr lang="en-US" sz="3100" dirty="0" err="1"/>
              <a:t>Việt</a:t>
            </a:r>
            <a:r>
              <a:rPr lang="en-US" sz="3100" dirty="0"/>
              <a:t> Nam </a:t>
            </a:r>
            <a:r>
              <a:rPr lang="en-US" sz="3100" dirty="0" err="1"/>
              <a:t>của</a:t>
            </a:r>
            <a:r>
              <a:rPr lang="en-US" sz="3100" dirty="0"/>
              <a:t> CPSC</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04802348"/>
              </p:ext>
            </p:extLst>
          </p:nvPr>
        </p:nvGraphicFramePr>
        <p:xfrm>
          <a:off x="1689654" y="1403688"/>
          <a:ext cx="9116892" cy="4637405"/>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err="1">
                          <a:solidFill>
                            <a:schemeClr val="bg2"/>
                          </a:solidFill>
                          <a:latin typeface="Arial" panose="020B0604020202020204" pitchFamily="34" charset="0"/>
                        </a:rPr>
                        <a:t>Chủ</a:t>
                      </a:r>
                      <a:r>
                        <a:rPr lang="en-US" sz="1800" b="1" baseline="0" dirty="0">
                          <a:solidFill>
                            <a:schemeClr val="bg2"/>
                          </a:solidFill>
                          <a:latin typeface="Arial" panose="020B0604020202020204" pitchFamily="34" charset="0"/>
                        </a:rPr>
                        <a:t> </a:t>
                      </a:r>
                      <a:r>
                        <a:rPr lang="en-US" sz="1800" b="1" baseline="0" dirty="0" err="1">
                          <a:solidFill>
                            <a:schemeClr val="bg2"/>
                          </a:solidFill>
                          <a:latin typeface="Arial" panose="020B0604020202020204" pitchFamily="34" charset="0"/>
                        </a:rPr>
                        <a:t>đề</a:t>
                      </a:r>
                      <a:endParaRPr lang="en-US" sz="1800" b="1" dirty="0">
                        <a:solidFill>
                          <a:schemeClr val="bg2"/>
                        </a:solidFill>
                        <a:latin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a:t>
                      </a:r>
                    </a:p>
                  </a:txBody>
                  <a:tcPr marL="0" marR="0" marT="0" marB="0"/>
                </a:tc>
                <a:tc>
                  <a:txBody>
                    <a:bodyPr/>
                    <a:lstStyle/>
                    <a:p>
                      <a:pPr algn="l" fontAlgn="ctr"/>
                      <a:r>
                        <a:rPr lang="vi-VN" sz="1800" dirty="0">
                          <a:solidFill>
                            <a:schemeClr val="dk1"/>
                          </a:solidFill>
                          <a:effectLst/>
                          <a:latin typeface="+mn-lt"/>
                          <a:ea typeface="+mn-ea"/>
                          <a:cs typeface="+mn-cs"/>
                        </a:rPr>
                        <a:t>Bán các </a:t>
                      </a:r>
                      <a:r>
                        <a:rPr lang="en-US" sz="1800" dirty="0">
                          <a:solidFill>
                            <a:schemeClr val="dk1"/>
                          </a:solidFill>
                          <a:effectLst/>
                          <a:latin typeface="+mn-lt"/>
                          <a:ea typeface="+mn-ea"/>
                          <a:cs typeface="+mn-cs"/>
                        </a:rPr>
                        <a:t>S</a:t>
                      </a:r>
                      <a:r>
                        <a:rPr lang="vi-VN" sz="1800" dirty="0">
                          <a:solidFill>
                            <a:schemeClr val="dk1"/>
                          </a:solidFill>
                          <a:effectLst/>
                          <a:latin typeface="+mn-lt"/>
                          <a:ea typeface="+mn-ea"/>
                          <a:cs typeface="+mn-cs"/>
                        </a:rPr>
                        <a:t>ản phẩm </a:t>
                      </a:r>
                      <a:r>
                        <a:rPr lang="en-US" sz="1800" dirty="0">
                          <a:solidFill>
                            <a:schemeClr val="dk1"/>
                          </a:solidFill>
                          <a:effectLst/>
                          <a:latin typeface="+mn-lt"/>
                          <a:ea typeface="+mn-ea"/>
                          <a:cs typeface="+mn-cs"/>
                        </a:rPr>
                        <a:t>Đ</a:t>
                      </a:r>
                      <a:r>
                        <a:rPr lang="vi-VN" sz="1800" dirty="0">
                          <a:solidFill>
                            <a:schemeClr val="dk1"/>
                          </a:solidFill>
                          <a:effectLst/>
                          <a:latin typeface="+mn-lt"/>
                          <a:ea typeface="+mn-ea"/>
                          <a:cs typeface="+mn-cs"/>
                        </a:rPr>
                        <a:t>iện An toàn cho thị trường Hoa Kỳ</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79804268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a:t>
                      </a:r>
                    </a:p>
                  </a:txBody>
                  <a:tcPr marL="0" marR="0" marT="0" marB="0"/>
                </a:tc>
                <a:tc>
                  <a:txBody>
                    <a:bodyPr/>
                    <a:lstStyle/>
                    <a:p>
                      <a:pPr algn="l" fontAlgn="ctr"/>
                      <a:r>
                        <a:rPr lang="vi-VN" sz="1800" dirty="0">
                          <a:solidFill>
                            <a:schemeClr val="dk1"/>
                          </a:solidFill>
                          <a:effectLst/>
                          <a:latin typeface="+mn-lt"/>
                          <a:ea typeface="+mn-ea"/>
                          <a:cs typeface="+mn-cs"/>
                        </a:rPr>
                        <a:t>Tổng </a:t>
                      </a:r>
                      <a:r>
                        <a:rPr lang="vi-VN" sz="1800">
                          <a:solidFill>
                            <a:schemeClr val="dk1"/>
                          </a:solidFill>
                          <a:effectLst/>
                          <a:latin typeface="+mn-lt"/>
                          <a:ea typeface="+mn-ea"/>
                          <a:cs typeface="+mn-cs"/>
                        </a:rPr>
                        <a:t>quan </a:t>
                      </a:r>
                      <a:r>
                        <a:rPr lang="en-US" sz="1800">
                          <a:solidFill>
                            <a:schemeClr val="dk1"/>
                          </a:solidFill>
                          <a:effectLst/>
                          <a:latin typeface="+mn-lt"/>
                          <a:ea typeface="+mn-ea"/>
                          <a:cs typeface="+mn-cs"/>
                        </a:rPr>
                        <a:t>các</a:t>
                      </a:r>
                      <a:r>
                        <a:rPr lang="vi-VN" sz="1800">
                          <a:solidFill>
                            <a:schemeClr val="dk1"/>
                          </a:solidFill>
                          <a:effectLst/>
                          <a:latin typeface="+mn-lt"/>
                          <a:ea typeface="+mn-ea"/>
                          <a:cs typeface="+mn-cs"/>
                        </a:rPr>
                        <a:t> </a:t>
                      </a:r>
                      <a:r>
                        <a:rPr lang="vi-VN" sz="1800" dirty="0">
                          <a:solidFill>
                            <a:schemeClr val="dk1"/>
                          </a:solidFill>
                          <a:effectLst/>
                          <a:latin typeface="+mn-lt"/>
                          <a:ea typeface="+mn-ea"/>
                          <a:cs typeface="+mn-cs"/>
                        </a:rPr>
                        <a:t>Yêu cầu Chung về </a:t>
                      </a:r>
                      <a:r>
                        <a:rPr lang="en-US" sz="1800" dirty="0" err="1">
                          <a:solidFill>
                            <a:schemeClr val="dk1"/>
                          </a:solidFill>
                          <a:effectLst/>
                          <a:latin typeface="+mn-lt"/>
                          <a:ea typeface="+mn-ea"/>
                          <a:cs typeface="+mn-cs"/>
                        </a:rPr>
                        <a:t>Hàng</a:t>
                      </a:r>
                      <a:r>
                        <a:rPr lang="en-US" sz="1800" dirty="0">
                          <a:solidFill>
                            <a:schemeClr val="dk1"/>
                          </a:solidFill>
                          <a:effectLst/>
                          <a:latin typeface="+mn-lt"/>
                          <a:ea typeface="+mn-ea"/>
                          <a:cs typeface="+mn-cs"/>
                        </a:rPr>
                        <a:t> may </a:t>
                      </a:r>
                      <a:r>
                        <a:rPr lang="en-US" sz="1800" err="1">
                          <a:solidFill>
                            <a:schemeClr val="dk1"/>
                          </a:solidFill>
                          <a:effectLst/>
                          <a:latin typeface="+mn-lt"/>
                          <a:ea typeface="+mn-ea"/>
                          <a:cs typeface="+mn-cs"/>
                        </a:rPr>
                        <a:t>mặc</a:t>
                      </a:r>
                      <a:r>
                        <a:rPr lang="vi-VN" sz="1800">
                          <a:solidFill>
                            <a:schemeClr val="dk1"/>
                          </a:solidFill>
                          <a:effectLst/>
                          <a:latin typeface="+mn-lt"/>
                          <a:ea typeface="+mn-ea"/>
                          <a:cs typeface="+mn-cs"/>
                        </a:rPr>
                        <a:t> Hoa </a:t>
                      </a:r>
                      <a:r>
                        <a:rPr lang="vi-VN" sz="1800" dirty="0">
                          <a:solidFill>
                            <a:schemeClr val="dk1"/>
                          </a:solidFill>
                          <a:effectLst/>
                          <a:latin typeface="+mn-lt"/>
                          <a:ea typeface="+mn-ea"/>
                          <a:cs typeface="+mn-cs"/>
                        </a:rPr>
                        <a:t>Kỳ</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677074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#3</a:t>
                      </a:r>
                    </a:p>
                  </a:txBody>
                  <a:tcPr marL="0" marR="0" marT="0" marB="0"/>
                </a:tc>
                <a:tc>
                  <a:txBody>
                    <a:bodyPr/>
                    <a:lstStyle/>
                    <a:p>
                      <a:pPr algn="l" fontAlgn="ctr"/>
                      <a:r>
                        <a:rPr lang="vi-VN" sz="1800" dirty="0">
                          <a:solidFill>
                            <a:schemeClr val="dk1"/>
                          </a:solidFill>
                          <a:effectLst/>
                          <a:latin typeface="+mn-lt"/>
                          <a:ea typeface="+mn-ea"/>
                          <a:cs typeface="+mn-cs"/>
                        </a:rPr>
                        <a:t>Quy định về Xe đạp của CPSC và Tiêu chuẩn An toàn của Hoa Kỳ và Quốc tế</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872111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#4</a:t>
                      </a:r>
                    </a:p>
                  </a:txBody>
                  <a:tcPr marL="0" marR="0" marT="0" marB="0"/>
                </a:tc>
                <a:tc>
                  <a:txBody>
                    <a:bodyPr/>
                    <a:lstStyle/>
                    <a:p>
                      <a:pPr algn="l" fontAlgn="ctr"/>
                      <a:r>
                        <a:rPr lang="vi-VN" sz="1800" dirty="0">
                          <a:solidFill>
                            <a:schemeClr val="dk1"/>
                          </a:solidFill>
                          <a:effectLst/>
                          <a:latin typeface="+mn-lt"/>
                          <a:ea typeface="+mn-ea"/>
                          <a:cs typeface="+mn-cs"/>
                        </a:rPr>
                        <a:t>Tổng quan về Yêu cầu </a:t>
                      </a:r>
                      <a:r>
                        <a:rPr lang="en-US" sz="1800" dirty="0">
                          <a:solidFill>
                            <a:schemeClr val="dk1"/>
                          </a:solidFill>
                          <a:effectLst/>
                          <a:latin typeface="+mn-lt"/>
                          <a:ea typeface="+mn-ea"/>
                          <a:cs typeface="+mn-cs"/>
                        </a:rPr>
                        <a:t>Đ</a:t>
                      </a:r>
                      <a:r>
                        <a:rPr lang="vi-VN" sz="1800" dirty="0">
                          <a:solidFill>
                            <a:schemeClr val="dk1"/>
                          </a:solidFill>
                          <a:effectLst/>
                          <a:latin typeface="+mn-lt"/>
                          <a:ea typeface="+mn-ea"/>
                          <a:cs typeface="+mn-cs"/>
                        </a:rPr>
                        <a:t>ệm của Hoa Kỳ</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295873347"/>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#5</a:t>
                      </a:r>
                    </a:p>
                  </a:txBody>
                  <a:tcPr marL="0" marR="0" marT="0" marB="0"/>
                </a:tc>
                <a:tc>
                  <a:txBody>
                    <a:bodyPr/>
                    <a:lstStyle/>
                    <a:p>
                      <a:pPr algn="l" fontAlgn="ctr"/>
                      <a:r>
                        <a:rPr lang="vi-VN" sz="1800" dirty="0">
                          <a:solidFill>
                            <a:schemeClr val="dk1"/>
                          </a:solidFill>
                          <a:effectLst/>
                          <a:latin typeface="+mn-lt"/>
                          <a:ea typeface="+mn-ea"/>
                          <a:cs typeface="+mn-cs"/>
                        </a:rPr>
                        <a:t>Sản phẩm </a:t>
                      </a:r>
                      <a:r>
                        <a:rPr lang="en-US" sz="1800" dirty="0" err="1">
                          <a:solidFill>
                            <a:schemeClr val="dk1"/>
                          </a:solidFill>
                          <a:effectLst/>
                          <a:latin typeface="+mn-lt"/>
                          <a:ea typeface="+mn-ea"/>
                          <a:cs typeface="+mn-cs"/>
                        </a:rPr>
                        <a:t>Lâu</a:t>
                      </a:r>
                      <a:r>
                        <a:rPr lang="en-US" sz="1800" dirty="0">
                          <a:solidFill>
                            <a:schemeClr val="dk1"/>
                          </a:solidFill>
                          <a:effectLst/>
                          <a:latin typeface="+mn-lt"/>
                          <a:ea typeface="+mn-ea"/>
                          <a:cs typeface="+mn-cs"/>
                        </a:rPr>
                        <a:t> </a:t>
                      </a:r>
                      <a:r>
                        <a:rPr lang="vi-VN" sz="1800" dirty="0">
                          <a:solidFill>
                            <a:schemeClr val="dk1"/>
                          </a:solidFill>
                          <a:effectLst/>
                          <a:latin typeface="+mn-lt"/>
                          <a:ea typeface="+mn-ea"/>
                          <a:cs typeface="+mn-cs"/>
                        </a:rPr>
                        <a:t>bền cho trẻ sơ sinh hoặc trẻ mới biết đi: Yêu cầu chung</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#6</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vi-VN" sz="1800" dirty="0">
                          <a:solidFill>
                            <a:schemeClr val="dk1"/>
                          </a:solidFill>
                          <a:effectLst/>
                          <a:latin typeface="+mn-lt"/>
                          <a:ea typeface="+mn-ea"/>
                          <a:cs typeface="+mn-cs"/>
                        </a:rPr>
                        <a:t>Tổng quan về Yêu cầu đối với Xe đẩy và Xe </a:t>
                      </a:r>
                      <a:r>
                        <a:rPr lang="en-US" sz="1800" dirty="0" err="1">
                          <a:solidFill>
                            <a:schemeClr val="dk1"/>
                          </a:solidFill>
                          <a:effectLst/>
                          <a:latin typeface="+mn-lt"/>
                          <a:ea typeface="+mn-ea"/>
                          <a:cs typeface="+mn-cs"/>
                        </a:rPr>
                        <a:t>nôi</a:t>
                      </a:r>
                      <a:r>
                        <a:rPr lang="vi-VN" sz="1800" dirty="0">
                          <a:solidFill>
                            <a:schemeClr val="dk1"/>
                          </a:solidFill>
                          <a:effectLst/>
                          <a:latin typeface="+mn-lt"/>
                          <a:ea typeface="+mn-ea"/>
                          <a:cs typeface="+mn-cs"/>
                        </a:rPr>
                        <a:t> của Hoa Kỳ</a:t>
                      </a:r>
                      <a:endParaRPr lang="en-US" sz="1800" dirty="0">
                        <a:solidFill>
                          <a:srgbClr val="1A2857"/>
                        </a:solidFill>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vi-VN" sz="1800" dirty="0">
                          <a:solidFill>
                            <a:schemeClr val="dk1"/>
                          </a:solidFill>
                          <a:effectLst/>
                          <a:latin typeface="+mn-lt"/>
                          <a:ea typeface="+mn-ea"/>
                          <a:cs typeface="+mn-cs"/>
                        </a:rPr>
                        <a:t>Yêu cầu về An toàn Đồ chơi và các Tiêu chuẩn Bắt buộc</a:t>
                      </a:r>
                      <a:endParaRPr lang="en-US" sz="1800" dirty="0">
                        <a:solidFill>
                          <a:srgbClr val="1A2857"/>
                        </a:solidFill>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#8</a:t>
                      </a:r>
                    </a:p>
                  </a:txBody>
                  <a:tcPr marL="0" marR="0" marT="0" marB="0"/>
                </a:tc>
                <a:tc>
                  <a:txBody>
                    <a:bodyPr/>
                    <a:lstStyle/>
                    <a:p>
                      <a:pPr algn="l" fontAlgn="ctr"/>
                      <a:r>
                        <a:rPr lang="vi-VN" sz="1800" dirty="0">
                          <a:solidFill>
                            <a:schemeClr val="dk1"/>
                          </a:solidFill>
                          <a:effectLst/>
                          <a:latin typeface="+mn-lt"/>
                          <a:ea typeface="+mn-ea"/>
                          <a:cs typeface="+mn-cs"/>
                        </a:rPr>
                        <a:t>Tổng quan về Yêu cầu Đồ ngủ của Trẻ em</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#9</a:t>
                      </a:r>
                    </a:p>
                  </a:txBody>
                  <a:tcPr marL="0" marR="0" marT="0" marB="0"/>
                </a:tc>
                <a:tc>
                  <a:txBody>
                    <a:bodyPr/>
                    <a:lstStyle/>
                    <a:p>
                      <a:pPr algn="l" fontAlgn="ctr"/>
                      <a:r>
                        <a:rPr lang="vi-VN" sz="1800" dirty="0">
                          <a:solidFill>
                            <a:schemeClr val="dk1"/>
                          </a:solidFill>
                          <a:effectLst/>
                          <a:latin typeface="+mn-lt"/>
                          <a:ea typeface="+mn-ea"/>
                          <a:cs typeface="+mn-cs"/>
                        </a:rPr>
                        <a:t>Tăng cường An toàn của Công nghệ Mới nổi thông qua Đánh giá </a:t>
                      </a:r>
                      <a:r>
                        <a:rPr lang="en-US" sz="1800" dirty="0">
                          <a:solidFill>
                            <a:schemeClr val="dk1"/>
                          </a:solidFill>
                          <a:effectLst/>
                          <a:latin typeface="+mn-lt"/>
                          <a:ea typeface="+mn-ea"/>
                          <a:cs typeface="+mn-cs"/>
                        </a:rPr>
                        <a:t>R</a:t>
                      </a:r>
                      <a:r>
                        <a:rPr lang="vi-VN" sz="1800" dirty="0">
                          <a:solidFill>
                            <a:schemeClr val="dk1"/>
                          </a:solidFill>
                          <a:effectLst/>
                          <a:latin typeface="+mn-lt"/>
                          <a:ea typeface="+mn-ea"/>
                          <a:cs typeface="+mn-cs"/>
                        </a:rPr>
                        <a:t>ủi ro: Thiết bị đeo được</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tc>
                <a:tc>
                  <a:txBody>
                    <a:bodyPr/>
                    <a:lstStyle/>
                    <a:p>
                      <a:pPr algn="l" fontAlgn="ctr"/>
                      <a:r>
                        <a:rPr lang="vi-VN" sz="1800" dirty="0">
                          <a:solidFill>
                            <a:schemeClr val="dk1"/>
                          </a:solidFill>
                          <a:effectLst/>
                          <a:latin typeface="+mn-lt"/>
                          <a:ea typeface="+mn-ea"/>
                          <a:cs typeface="+mn-cs"/>
                        </a:rPr>
                        <a:t>Tổng quan về Yêu cầu An toàn Pin</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tc>
                <a:tc>
                  <a:txBody>
                    <a:bodyPr/>
                    <a:lstStyle/>
                    <a:p>
                      <a:pPr algn="l" fontAlgn="ctr"/>
                      <a:r>
                        <a:rPr lang="vi-VN" sz="1800" dirty="0">
                          <a:solidFill>
                            <a:schemeClr val="dk1"/>
                          </a:solidFill>
                          <a:effectLst/>
                          <a:latin typeface="+mn-lt"/>
                          <a:ea typeface="+mn-ea"/>
                          <a:cs typeface="+mn-cs"/>
                        </a:rPr>
                        <a:t>Tổng quan về các Yêu cầu về </a:t>
                      </a:r>
                      <a:r>
                        <a:rPr lang="en-US" sz="1800" dirty="0">
                          <a:solidFill>
                            <a:schemeClr val="dk1"/>
                          </a:solidFill>
                          <a:effectLst/>
                          <a:latin typeface="+mn-lt"/>
                          <a:ea typeface="+mn-ea"/>
                          <a:cs typeface="+mn-cs"/>
                        </a:rPr>
                        <a:t>C</a:t>
                      </a:r>
                      <a:r>
                        <a:rPr lang="vi-VN" sz="1800" dirty="0">
                          <a:solidFill>
                            <a:schemeClr val="dk1"/>
                          </a:solidFill>
                          <a:effectLst/>
                          <a:latin typeface="+mn-lt"/>
                          <a:ea typeface="+mn-ea"/>
                          <a:cs typeface="+mn-cs"/>
                        </a:rPr>
                        <a:t>ổng và </a:t>
                      </a:r>
                      <a:r>
                        <a:rPr lang="en-US" sz="1800" dirty="0" err="1">
                          <a:solidFill>
                            <a:schemeClr val="dk1"/>
                          </a:solidFill>
                          <a:effectLst/>
                          <a:latin typeface="+mn-lt"/>
                          <a:ea typeface="+mn-ea"/>
                          <a:cs typeface="+mn-cs"/>
                        </a:rPr>
                        <a:t>Rào</a:t>
                      </a:r>
                      <a:r>
                        <a:rPr lang="en-US" sz="1800" dirty="0">
                          <a:solidFill>
                            <a:schemeClr val="dk1"/>
                          </a:solidFill>
                          <a:effectLst/>
                          <a:latin typeface="+mn-lt"/>
                          <a:ea typeface="+mn-ea"/>
                          <a:cs typeface="+mn-cs"/>
                        </a:rPr>
                        <a:t> </a:t>
                      </a:r>
                      <a:r>
                        <a:rPr lang="en-US" sz="1800" dirty="0" err="1">
                          <a:solidFill>
                            <a:schemeClr val="dk1"/>
                          </a:solidFill>
                          <a:effectLst/>
                          <a:latin typeface="+mn-lt"/>
                          <a:ea typeface="+mn-ea"/>
                          <a:cs typeface="+mn-cs"/>
                        </a:rPr>
                        <a:t>chắn</a:t>
                      </a:r>
                      <a:r>
                        <a:rPr lang="en-US" sz="1800" dirty="0">
                          <a:solidFill>
                            <a:schemeClr val="dk1"/>
                          </a:solidFill>
                          <a:effectLst/>
                          <a:latin typeface="+mn-lt"/>
                          <a:ea typeface="+mn-ea"/>
                          <a:cs typeface="+mn-cs"/>
                        </a:rPr>
                        <a:t> </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873105726"/>
                  </a:ext>
                </a:extLst>
              </a:tr>
            </a:tbl>
          </a:graphicData>
        </a:graphic>
      </p:graphicFrame>
      <p:pic>
        <p:nvPicPr>
          <p:cNvPr id="3" name="slide 6">
            <a:hlinkClick r:id="" action="ppaction://media"/>
            <a:extLst>
              <a:ext uri="{FF2B5EF4-FFF2-40B4-BE49-F238E27FC236}">
                <a16:creationId xmlns:a16="http://schemas.microsoft.com/office/drawing/2014/main" id="{6906A320-3FF2-7D44-0162-C3F543D73A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371341435"/>
      </p:ext>
    </p:extLst>
  </p:cSld>
  <p:clrMapOvr>
    <a:masterClrMapping/>
  </p:clrMapOvr>
  <mc:AlternateContent xmlns:mc="http://schemas.openxmlformats.org/markup-compatibility/2006" xmlns:p14="http://schemas.microsoft.com/office/powerpoint/2010/main">
    <mc:Choice Requires="p14">
      <p:transition spd="slow" p14:dur="2000" advTm="56271"/>
    </mc:Choice>
    <mc:Fallback xmlns="">
      <p:transition spd="slow" advTm="5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1" objId="3"/>
        <p14:stopEvt time="54296"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a:t>Loạt </a:t>
            </a:r>
            <a:r>
              <a:rPr lang="en-US" sz="3100" dirty="0"/>
              <a:t>Podcast </a:t>
            </a:r>
            <a:r>
              <a:rPr lang="en-US" sz="3100" dirty="0" err="1"/>
              <a:t>về</a:t>
            </a:r>
            <a:r>
              <a:rPr lang="en-US" sz="3100" dirty="0"/>
              <a:t> </a:t>
            </a:r>
            <a:r>
              <a:rPr lang="en-US" sz="3100" dirty="0" err="1"/>
              <a:t>Việt</a:t>
            </a:r>
            <a:r>
              <a:rPr lang="en-US" sz="3100" dirty="0"/>
              <a:t> Nam </a:t>
            </a:r>
            <a:r>
              <a:rPr lang="en-US" sz="3100" dirty="0" err="1"/>
              <a:t>của</a:t>
            </a:r>
            <a:r>
              <a:rPr lang="en-US" sz="3100" dirty="0"/>
              <a:t> CPSC (</a:t>
            </a:r>
            <a:r>
              <a:rPr lang="en-US" sz="3100" dirty="0" err="1"/>
              <a:t>Tiếp</a:t>
            </a:r>
            <a:r>
              <a:rPr lang="en-US" sz="3100" dirty="0"/>
              <a:t> </a:t>
            </a:r>
            <a:r>
              <a:rPr lang="en-US" sz="3100" dirty="0" err="1"/>
              <a:t>theo</a:t>
            </a:r>
            <a:r>
              <a:rPr lang="en-US" sz="3100" dirty="0"/>
              <a:t>)</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96845526"/>
              </p:ext>
            </p:extLst>
          </p:nvPr>
        </p:nvGraphicFramePr>
        <p:xfrm>
          <a:off x="1689654" y="1472212"/>
          <a:ext cx="9116892" cy="426085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err="1">
                          <a:solidFill>
                            <a:schemeClr val="bg2"/>
                          </a:solidFill>
                          <a:latin typeface="Arial" panose="020B0604020202020204" pitchFamily="34" charset="0"/>
                        </a:rPr>
                        <a:t>Chủ</a:t>
                      </a:r>
                      <a:r>
                        <a:rPr lang="en-US" sz="1800" b="1" baseline="0" dirty="0">
                          <a:solidFill>
                            <a:schemeClr val="bg2"/>
                          </a:solidFill>
                          <a:latin typeface="Arial" panose="020B0604020202020204" pitchFamily="34" charset="0"/>
                        </a:rPr>
                        <a:t> </a:t>
                      </a:r>
                      <a:r>
                        <a:rPr lang="en-US" sz="1800" b="1" baseline="0" dirty="0" err="1">
                          <a:solidFill>
                            <a:schemeClr val="bg2"/>
                          </a:solidFill>
                          <a:latin typeface="Arial" panose="020B0604020202020204" pitchFamily="34" charset="0"/>
                        </a:rPr>
                        <a:t>đề</a:t>
                      </a:r>
                      <a:endParaRPr lang="en-US" sz="1800" b="1" dirty="0">
                        <a:solidFill>
                          <a:schemeClr val="bg2"/>
                        </a:solidFill>
                        <a:latin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tc>
                <a:tc>
                  <a:txBody>
                    <a:bodyPr/>
                    <a:lstStyle/>
                    <a:p>
                      <a:pPr algn="l" fontAlgn="ctr"/>
                      <a:r>
                        <a:rPr lang="vi-VN" sz="1800" dirty="0">
                          <a:solidFill>
                            <a:schemeClr val="dk1"/>
                          </a:solidFill>
                          <a:effectLst/>
                          <a:latin typeface="+mn-lt"/>
                          <a:ea typeface="+mn-ea"/>
                          <a:cs typeface="+mn-cs"/>
                        </a:rPr>
                        <a:t>Tổng quan về An toàn Người tiêu dùng và Thiết bị </a:t>
                      </a:r>
                      <a:r>
                        <a:rPr lang="en-US" sz="1800" dirty="0">
                          <a:solidFill>
                            <a:schemeClr val="dk1"/>
                          </a:solidFill>
                          <a:effectLst/>
                          <a:latin typeface="+mn-lt"/>
                          <a:ea typeface="+mn-ea"/>
                          <a:cs typeface="+mn-cs"/>
                        </a:rPr>
                        <a:t>Di </a:t>
                      </a:r>
                      <a:r>
                        <a:rPr lang="en-US" sz="1800" dirty="0" err="1">
                          <a:solidFill>
                            <a:schemeClr val="dk1"/>
                          </a:solidFill>
                          <a:effectLst/>
                          <a:latin typeface="+mn-lt"/>
                          <a:ea typeface="+mn-ea"/>
                          <a:cs typeface="+mn-cs"/>
                        </a:rPr>
                        <a:t>chuyển</a:t>
                      </a:r>
                      <a:r>
                        <a:rPr lang="en-US" sz="1800" dirty="0">
                          <a:solidFill>
                            <a:schemeClr val="dk1"/>
                          </a:solidFill>
                          <a:effectLst/>
                          <a:latin typeface="+mn-lt"/>
                          <a:ea typeface="+mn-ea"/>
                          <a:cs typeface="+mn-cs"/>
                        </a:rPr>
                        <a:t> </a:t>
                      </a:r>
                      <a:r>
                        <a:rPr lang="en-US" sz="1800" dirty="0" err="1">
                          <a:solidFill>
                            <a:schemeClr val="dk1"/>
                          </a:solidFill>
                          <a:effectLst/>
                          <a:latin typeface="+mn-lt"/>
                          <a:ea typeface="+mn-ea"/>
                          <a:cs typeface="+mn-cs"/>
                        </a:rPr>
                        <a:t>nhỏ</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#13</a:t>
                      </a:r>
                    </a:p>
                  </a:txBody>
                  <a:tcPr marL="0" marR="0" marT="0" marB="0"/>
                </a:tc>
                <a:tc>
                  <a:txBody>
                    <a:bodyPr/>
                    <a:lstStyle/>
                    <a:p>
                      <a:pPr algn="l" fontAlgn="ctr"/>
                      <a:r>
                        <a:rPr lang="vi-VN" sz="1800" dirty="0">
                          <a:solidFill>
                            <a:schemeClr val="dk1"/>
                          </a:solidFill>
                          <a:effectLst/>
                          <a:latin typeface="+mn-lt"/>
                          <a:ea typeface="+mn-ea"/>
                          <a:cs typeface="+mn-cs"/>
                        </a:rPr>
                        <a:t>Tổng quan về Yêu cầu </a:t>
                      </a:r>
                      <a:r>
                        <a:rPr lang="en-US" sz="1800" dirty="0">
                          <a:solidFill>
                            <a:schemeClr val="dk1"/>
                          </a:solidFill>
                          <a:effectLst/>
                          <a:latin typeface="+mn-lt"/>
                          <a:ea typeface="+mn-ea"/>
                          <a:cs typeface="+mn-cs"/>
                        </a:rPr>
                        <a:t>C</a:t>
                      </a:r>
                      <a:r>
                        <a:rPr lang="vi-VN" sz="1800" dirty="0">
                          <a:solidFill>
                            <a:schemeClr val="dk1"/>
                          </a:solidFill>
                          <a:effectLst/>
                          <a:latin typeface="+mn-lt"/>
                          <a:ea typeface="+mn-ea"/>
                          <a:cs typeface="+mn-cs"/>
                        </a:rPr>
                        <a:t>ũi và Sân chơi</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tc>
                <a:tc>
                  <a:txBody>
                    <a:bodyPr/>
                    <a:lstStyle/>
                    <a:p>
                      <a:r>
                        <a:rPr lang="vi-VN" sz="1800" dirty="0">
                          <a:solidFill>
                            <a:schemeClr val="dk1"/>
                          </a:solidFill>
                          <a:effectLst/>
                          <a:latin typeface="+mn-lt"/>
                          <a:ea typeface="+mn-ea"/>
                          <a:cs typeface="+mn-cs"/>
                        </a:rPr>
                        <a:t>Tuân thủ và An toàn Sản phẩm: Thực </a:t>
                      </a:r>
                      <a:r>
                        <a:rPr lang="en-US" sz="1800" dirty="0" err="1">
                          <a:solidFill>
                            <a:schemeClr val="dk1"/>
                          </a:solidFill>
                          <a:effectLst/>
                          <a:latin typeface="+mn-lt"/>
                          <a:ea typeface="+mn-ea"/>
                          <a:cs typeface="+mn-cs"/>
                        </a:rPr>
                        <a:t>hành</a:t>
                      </a:r>
                      <a:r>
                        <a:rPr lang="vi-VN" sz="1800" dirty="0">
                          <a:solidFill>
                            <a:schemeClr val="dk1"/>
                          </a:solidFill>
                          <a:effectLst/>
                          <a:latin typeface="+mn-lt"/>
                          <a:ea typeface="+mn-ea"/>
                          <a:cs typeface="+mn-cs"/>
                        </a:rPr>
                        <a:t> Tốt nhất cho Người mua Xuất khẩu Hàng tiêu dùng sang Hoa Kỳ</a:t>
                      </a:r>
                      <a:endParaRPr lang="en-US" sz="1800" dirty="0">
                        <a:solidFill>
                          <a:srgbClr val="1A2857"/>
                        </a:solidFill>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vi-VN" sz="1800" dirty="0">
                          <a:solidFill>
                            <a:schemeClr val="dk1"/>
                          </a:solidFill>
                          <a:effectLst/>
                          <a:latin typeface="+mn-lt"/>
                          <a:ea typeface="+mn-ea"/>
                          <a:cs typeface="+mn-cs"/>
                        </a:rPr>
                        <a:t>Yêu cầu về tính dễ cháy của Hoa Kỳ đối với </a:t>
                      </a:r>
                      <a:r>
                        <a:rPr lang="en-US" sz="1800" dirty="0">
                          <a:solidFill>
                            <a:schemeClr val="dk1"/>
                          </a:solidFill>
                          <a:effectLst/>
                          <a:latin typeface="+mn-lt"/>
                          <a:ea typeface="+mn-ea"/>
                          <a:cs typeface="+mn-cs"/>
                        </a:rPr>
                        <a:t>Đ</a:t>
                      </a:r>
                      <a:r>
                        <a:rPr lang="vi-VN" sz="1800" dirty="0">
                          <a:solidFill>
                            <a:schemeClr val="dk1"/>
                          </a:solidFill>
                          <a:effectLst/>
                          <a:latin typeface="+mn-lt"/>
                          <a:ea typeface="+mn-ea"/>
                          <a:cs typeface="+mn-cs"/>
                        </a:rPr>
                        <a:t>ồ nội thất bọc</a:t>
                      </a:r>
                      <a:endParaRPr lang="en-US" sz="1800" dirty="0">
                        <a:solidFill>
                          <a:srgbClr val="1A2857"/>
                        </a:solidFill>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#16</a:t>
                      </a:r>
                    </a:p>
                  </a:txBody>
                  <a:tcPr marL="0" marR="0" marT="0" marB="0"/>
                </a:tc>
                <a:tc>
                  <a:txBody>
                    <a:bodyPr/>
                    <a:lstStyle/>
                    <a:p>
                      <a:pPr algn="l" fontAlgn="ctr"/>
                      <a:r>
                        <a:rPr lang="vi-VN" sz="1800" dirty="0">
                          <a:solidFill>
                            <a:schemeClr val="dk1"/>
                          </a:solidFill>
                          <a:effectLst/>
                          <a:latin typeface="+mn-lt"/>
                          <a:ea typeface="+mn-ea"/>
                          <a:cs typeface="+mn-cs"/>
                        </a:rPr>
                        <a:t>Cách tìm các yêu cầu an toàn cho sản phẩm của </a:t>
                      </a:r>
                      <a:r>
                        <a:rPr lang="en-US" sz="1800" dirty="0" err="1">
                          <a:solidFill>
                            <a:schemeClr val="dk1"/>
                          </a:solidFill>
                          <a:effectLst/>
                          <a:latin typeface="+mn-lt"/>
                          <a:ea typeface="+mn-ea"/>
                          <a:cs typeface="+mn-cs"/>
                        </a:rPr>
                        <a:t>quý</a:t>
                      </a:r>
                      <a:r>
                        <a:rPr lang="en-US" sz="1800" dirty="0">
                          <a:solidFill>
                            <a:schemeClr val="dk1"/>
                          </a:solidFill>
                          <a:effectLst/>
                          <a:latin typeface="+mn-lt"/>
                          <a:ea typeface="+mn-ea"/>
                          <a:cs typeface="+mn-cs"/>
                        </a:rPr>
                        <a:t> </a:t>
                      </a:r>
                      <a:r>
                        <a:rPr lang="en-US" sz="1800" dirty="0" err="1">
                          <a:solidFill>
                            <a:schemeClr val="dk1"/>
                          </a:solidFill>
                          <a:effectLst/>
                          <a:latin typeface="+mn-lt"/>
                          <a:ea typeface="+mn-ea"/>
                          <a:cs typeface="+mn-cs"/>
                        </a:rPr>
                        <a:t>vị</a:t>
                      </a:r>
                      <a:r>
                        <a:rPr lang="vi-VN" sz="1800" dirty="0">
                          <a:solidFill>
                            <a:schemeClr val="dk1"/>
                          </a:solidFill>
                          <a:effectLst/>
                          <a:latin typeface="+mn-lt"/>
                          <a:ea typeface="+mn-ea"/>
                          <a:cs typeface="+mn-cs"/>
                        </a:rPr>
                        <a:t> bằng cách sử dụng </a:t>
                      </a:r>
                      <a:r>
                        <a:rPr lang="en-US" sz="1800" dirty="0">
                          <a:solidFill>
                            <a:schemeClr val="dk1"/>
                          </a:solidFill>
                          <a:effectLst/>
                          <a:latin typeface="+mn-lt"/>
                          <a:ea typeface="+mn-ea"/>
                          <a:cs typeface="+mn-cs"/>
                        </a:rPr>
                        <a:t>robot </a:t>
                      </a:r>
                      <a:r>
                        <a:rPr lang="en-US" sz="1800" dirty="0" err="1">
                          <a:solidFill>
                            <a:schemeClr val="dk1"/>
                          </a:solidFill>
                          <a:effectLst/>
                          <a:latin typeface="+mn-lt"/>
                          <a:ea typeface="+mn-ea"/>
                          <a:cs typeface="+mn-cs"/>
                        </a:rPr>
                        <a:t>quản</a:t>
                      </a:r>
                      <a:r>
                        <a:rPr lang="en-US" sz="1800" dirty="0">
                          <a:solidFill>
                            <a:schemeClr val="dk1"/>
                          </a:solidFill>
                          <a:effectLst/>
                          <a:latin typeface="+mn-lt"/>
                          <a:ea typeface="+mn-ea"/>
                          <a:cs typeface="+mn-cs"/>
                        </a:rPr>
                        <a:t> </a:t>
                      </a:r>
                      <a:r>
                        <a:rPr lang="en-US" sz="1800" dirty="0" err="1">
                          <a:solidFill>
                            <a:schemeClr val="dk1"/>
                          </a:solidFill>
                          <a:effectLst/>
                          <a:latin typeface="+mn-lt"/>
                          <a:ea typeface="+mn-ea"/>
                          <a:cs typeface="+mn-cs"/>
                        </a:rPr>
                        <a:t>lý</a:t>
                      </a:r>
                      <a:r>
                        <a:rPr lang="vi-VN" sz="1800" dirty="0">
                          <a:solidFill>
                            <a:schemeClr val="dk1"/>
                          </a:solidFill>
                          <a:effectLst/>
                          <a:latin typeface="+mn-lt"/>
                          <a:ea typeface="+mn-ea"/>
                          <a:cs typeface="+mn-cs"/>
                        </a:rPr>
                        <a:t> của CPSC</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vi-VN" sz="1800" dirty="0">
                          <a:solidFill>
                            <a:schemeClr val="dk1"/>
                          </a:solidFill>
                          <a:effectLst/>
                          <a:latin typeface="+mn-lt"/>
                          <a:ea typeface="+mn-ea"/>
                          <a:cs typeface="+mn-cs"/>
                        </a:rPr>
                        <a:t>Chương trình sàng lọc nhập khẩu của CPSC </a:t>
                      </a:r>
                      <a:endParaRPr lang="en-US" sz="1800" dirty="0">
                        <a:solidFill>
                          <a:srgbClr val="1A2857"/>
                        </a:solidFill>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6"/>
                  </a:ext>
                </a:extLst>
              </a:tr>
              <a:tr h="396235">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tc>
                <a:tc>
                  <a:txBody>
                    <a:bodyPr/>
                    <a:lstStyle/>
                    <a:p>
                      <a:pPr algn="l" fontAlgn="t"/>
                      <a:r>
                        <a:rPr lang="vi-VN" sz="1800" dirty="0">
                          <a:solidFill>
                            <a:schemeClr val="dk1"/>
                          </a:solidFill>
                          <a:effectLst/>
                          <a:latin typeface="+mn-lt"/>
                          <a:ea typeface="+mn-ea"/>
                          <a:cs typeface="+mn-cs"/>
                        </a:rPr>
                        <a:t>Tổng quan về Chương trình Phòng thí nghiệm Bên thứ Ba của CPSC dành cho Sản phẩm Trẻ em</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189125304"/>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#19</a:t>
                      </a:r>
                    </a:p>
                  </a:txBody>
                  <a:tcPr marL="0" marR="0" marT="0" marB="0"/>
                </a:tc>
                <a:tc>
                  <a:txBody>
                    <a:bodyPr/>
                    <a:lstStyle/>
                    <a:p>
                      <a:pPr algn="l" fontAlgn="ctr"/>
                      <a:r>
                        <a:rPr lang="vi-VN" sz="1800" dirty="0">
                          <a:solidFill>
                            <a:schemeClr val="dk1"/>
                          </a:solidFill>
                          <a:effectLst/>
                          <a:latin typeface="+mn-lt"/>
                          <a:ea typeface="+mn-ea"/>
                          <a:cs typeface="+mn-cs"/>
                        </a:rPr>
                        <a:t>Yêu cầu về An toàn Sản phẩm Ngủ dành cho Trẻ sơ sinh</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33767929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#20</a:t>
                      </a:r>
                    </a:p>
                  </a:txBody>
                  <a:tcPr marL="0" marR="0" marT="0" marB="0"/>
                </a:tc>
                <a:tc>
                  <a:txBody>
                    <a:bodyPr/>
                    <a:lstStyle/>
                    <a:p>
                      <a:pPr algn="l" fontAlgn="ctr"/>
                      <a:r>
                        <a:rPr lang="vi-VN" sz="1800" dirty="0">
                          <a:solidFill>
                            <a:schemeClr val="dk1"/>
                          </a:solidFill>
                          <a:effectLst/>
                          <a:latin typeface="+mn-lt"/>
                          <a:ea typeface="+mn-ea"/>
                          <a:cs typeface="+mn-cs"/>
                        </a:rPr>
                        <a:t>Yêu cầu về an toàn đối với ghế gấp/ghế dành cho trẻ em</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18091869"/>
                  </a:ext>
                </a:extLst>
              </a:tr>
            </a:tbl>
          </a:graphicData>
        </a:graphic>
      </p:graphicFrame>
      <p:sp>
        <p:nvSpPr>
          <p:cNvPr id="3" name="Rectangle 2"/>
          <p:cNvSpPr/>
          <p:nvPr/>
        </p:nvSpPr>
        <p:spPr>
          <a:xfrm>
            <a:off x="1689654" y="5728751"/>
            <a:ext cx="9327534" cy="1277273"/>
          </a:xfrm>
          <a:prstGeom prst="rect">
            <a:avLst/>
          </a:prstGeom>
        </p:spPr>
        <p:txBody>
          <a:bodyPr wrap="square">
            <a:spAutoFit/>
          </a:bodyPr>
          <a:lstStyle/>
          <a:p>
            <a:pPr algn="ctr"/>
            <a:r>
              <a:rPr lang="vi-VN" altLang="en-US" sz="2800" dirty="0">
                <a:latin typeface="Arial" panose="020B0604020202020204" pitchFamily="34" charset="0"/>
                <a:ea typeface="Times New Roman" panose="02020603050405020304" pitchFamily="18" charset="0"/>
                <a:cs typeface="Arial" panose="020B0604020202020204" pitchFamily="34" charset="0"/>
              </a:rPr>
              <a:t>“</a:t>
            </a:r>
            <a:r>
              <a:rPr lang="en-US" altLang="en-US" sz="2800" dirty="0" err="1">
                <a:latin typeface="Arial" panose="020B0604020202020204" pitchFamily="34" charset="0"/>
                <a:ea typeface="Times New Roman" panose="02020603050405020304" pitchFamily="18" charset="0"/>
                <a:cs typeface="Arial" panose="020B0604020202020204" pitchFamily="34" charset="0"/>
              </a:rPr>
              <a:t>Có</a:t>
            </a:r>
            <a:r>
              <a:rPr lang="en-US" altLang="en-US" sz="2800" dirty="0">
                <a:latin typeface="Arial" panose="020B0604020202020204" pitchFamily="34" charset="0"/>
                <a:ea typeface="Times New Roman" panose="02020603050405020304" pitchFamily="18" charset="0"/>
                <a:cs typeface="Arial" panose="020B0604020202020204" pitchFamily="34" charset="0"/>
              </a:rPr>
              <a:t> c</a:t>
            </a:r>
            <a:r>
              <a:rPr lang="vi-VN" altLang="en-US" sz="2800" dirty="0">
                <a:latin typeface="Arial" panose="020B0604020202020204" pitchFamily="34" charset="0"/>
                <a:ea typeface="Times New Roman" panose="02020603050405020304" pitchFamily="18" charset="0"/>
                <a:cs typeface="Arial" panose="020B0604020202020204" pitchFamily="34" charset="0"/>
              </a:rPr>
              <a:t>âu hỏi về bài thuyết trình này? </a:t>
            </a:r>
            <a:r>
              <a:rPr lang="en-US" altLang="en-US" sz="2800" dirty="0">
                <a:latin typeface="Arial" panose="020B0604020202020204" pitchFamily="34" charset="0"/>
                <a:ea typeface="Times New Roman" panose="02020603050405020304" pitchFamily="18" charset="0"/>
                <a:cs typeface="Arial" panose="020B0604020202020204" pitchFamily="34" charset="0"/>
              </a:rPr>
              <a:t>Xin g</a:t>
            </a:r>
            <a:r>
              <a:rPr lang="vi-VN" altLang="en-US" sz="2800" dirty="0">
                <a:latin typeface="Arial" panose="020B0604020202020204" pitchFamily="34" charset="0"/>
                <a:ea typeface="Times New Roman" panose="02020603050405020304" pitchFamily="18" charset="0"/>
                <a:cs typeface="Arial" panose="020B0604020202020204" pitchFamily="34" charset="0"/>
              </a:rPr>
              <a:t>ửi email đến</a:t>
            </a:r>
            <a:endParaRPr lang="en-US" sz="2500" dirty="0">
              <a:latin typeface="Arial" panose="020B0604020202020204" pitchFamily="34" charset="0"/>
              <a:ea typeface="SimSun" panose="02010600030101010101" pitchFamily="2" charset="-122"/>
              <a:cs typeface="Times New Roman" panose="02020603050405020304" pitchFamily="18" charset="0"/>
            </a:endParaRPr>
          </a:p>
          <a:p>
            <a:pPr algn="ctr"/>
            <a:r>
              <a:rPr lang="en-US" sz="2400" u="sng" dirty="0">
                <a:solidFill>
                  <a:srgbClr val="0563C1"/>
                </a:solidFill>
                <a:effectLst/>
                <a:latin typeface="Calibri" panose="020F0502020204030204" pitchFamily="34" charset="0"/>
                <a:ea typeface="Calibri" panose="020F0502020204030204" pitchFamily="34" charset="0"/>
                <a:hlinkClick r:id="rId3"/>
              </a:rPr>
              <a:t>CPSCinVietnam@cpsc.gov</a:t>
            </a:r>
            <a:endParaRPr lang="en-US" sz="2400" dirty="0">
              <a:solidFill>
                <a:srgbClr val="002060"/>
              </a:solidFill>
              <a:latin typeface="+mj-lt"/>
            </a:endParaRPr>
          </a:p>
          <a:p>
            <a:pPr algn="ctr"/>
            <a:endParaRPr lang="en-US" sz="25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60346046"/>
      </p:ext>
    </p:extLst>
  </p:cSld>
  <p:clrMapOvr>
    <a:masterClrMapping/>
  </p:clrMapOvr>
  <mc:AlternateContent xmlns:mc="http://schemas.openxmlformats.org/markup-compatibility/2006" xmlns:p14="http://schemas.microsoft.com/office/powerpoint/2010/main">
    <mc:Choice Requires="p14">
      <p:transition spd="slow" p14:dur="2000" advTm="12433"/>
    </mc:Choice>
    <mc:Fallback xmlns="">
      <p:transition spd="slow" advTm="1243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err="1"/>
              <a:t>Chương</a:t>
            </a:r>
            <a:r>
              <a:rPr lang="en-US" sz="4400" b="1" dirty="0"/>
              <a:t> </a:t>
            </a:r>
            <a:r>
              <a:rPr lang="en-US" sz="4400" b="1" dirty="0" err="1"/>
              <a:t>trình</a:t>
            </a:r>
            <a:r>
              <a:rPr lang="en-US" sz="4400" b="1" dirty="0"/>
              <a:t> </a:t>
            </a:r>
            <a:r>
              <a:rPr lang="en-US" sz="4400" b="1" dirty="0" err="1"/>
              <a:t>Trình</a:t>
            </a:r>
            <a:r>
              <a:rPr lang="en-US" sz="4400" b="1" dirty="0"/>
              <a:t> </a:t>
            </a:r>
            <a:r>
              <a:rPr lang="en-US" sz="4400" b="1" dirty="0" err="1"/>
              <a:t>bày</a:t>
            </a:r>
            <a:endParaRPr lang="en-US" sz="4400" b="1" dirty="0"/>
          </a:p>
        </p:txBody>
      </p:sp>
      <p:sp>
        <p:nvSpPr>
          <p:cNvPr id="5" name="Content Placeholder 4">
            <a:extLst>
              <a:ext uri="{FF2B5EF4-FFF2-40B4-BE49-F238E27FC236}">
                <a16:creationId xmlns:a16="http://schemas.microsoft.com/office/drawing/2014/main" id="{C0E93F4B-103D-477D-BA74-313301755CE6}"/>
              </a:ext>
            </a:extLst>
          </p:cNvPr>
          <p:cNvSpPr>
            <a:spLocks noGrp="1"/>
          </p:cNvSpPr>
          <p:nvPr>
            <p:ph idx="1"/>
          </p:nvPr>
        </p:nvSpPr>
        <p:spPr/>
        <p:txBody>
          <a:bodyPr/>
          <a:lstStyle/>
          <a:p>
            <a:pPr marL="457200" indent="-457200">
              <a:lnSpc>
                <a:spcPct val="110000"/>
              </a:lnSpc>
              <a:buFont typeface="Arial" panose="020B0604020202020204" pitchFamily="34" charset="0"/>
              <a:buChar char="•"/>
            </a:pPr>
            <a:r>
              <a:rPr lang="en-US" sz="3600" dirty="0" err="1">
                <a:hlinkClick r:id="rId4" action="ppaction://hlinksldjump"/>
              </a:rPr>
              <a:t>Tổng</a:t>
            </a:r>
            <a:r>
              <a:rPr lang="en-US" sz="3600" dirty="0">
                <a:hlinkClick r:id="rId4" action="ppaction://hlinksldjump"/>
              </a:rPr>
              <a:t> </a:t>
            </a:r>
            <a:r>
              <a:rPr lang="en-US" sz="3600" dirty="0" err="1">
                <a:hlinkClick r:id="rId4" action="ppaction://hlinksldjump"/>
              </a:rPr>
              <a:t>quan</a:t>
            </a:r>
            <a:r>
              <a:rPr lang="en-US" sz="3600" dirty="0">
                <a:hlinkClick r:id="rId4" action="ppaction://hlinksldjump"/>
              </a:rPr>
              <a:t> </a:t>
            </a:r>
            <a:r>
              <a:rPr lang="en-US" sz="3600" dirty="0" err="1">
                <a:hlinkClick r:id="rId4" action="ppaction://hlinksldjump"/>
              </a:rPr>
              <a:t>về</a:t>
            </a:r>
            <a:r>
              <a:rPr lang="en-US" sz="3600" dirty="0">
                <a:hlinkClick r:id="rId4" action="ppaction://hlinksldjump"/>
              </a:rPr>
              <a:t> </a:t>
            </a:r>
            <a:r>
              <a:rPr lang="en-US" sz="3600" dirty="0" err="1">
                <a:hlinkClick r:id="rId4" action="ppaction://hlinksldjump"/>
              </a:rPr>
              <a:t>Nhập</a:t>
            </a:r>
            <a:r>
              <a:rPr lang="en-US" sz="3600" dirty="0">
                <a:hlinkClick r:id="rId4" action="ppaction://hlinksldjump"/>
              </a:rPr>
              <a:t> </a:t>
            </a:r>
            <a:r>
              <a:rPr lang="en-US" sz="3600" dirty="0" err="1">
                <a:hlinkClick r:id="rId4" action="ppaction://hlinksldjump"/>
              </a:rPr>
              <a:t>khẩu</a:t>
            </a:r>
            <a:endParaRPr lang="en-US" sz="3600" dirty="0"/>
          </a:p>
          <a:p>
            <a:pPr marL="457200" indent="-457200">
              <a:lnSpc>
                <a:spcPct val="110000"/>
              </a:lnSpc>
              <a:buFont typeface="Arial" panose="020B0604020202020204" pitchFamily="34" charset="0"/>
              <a:buChar char="•"/>
            </a:pPr>
            <a:r>
              <a:rPr lang="en-US" sz="3600" dirty="0">
                <a:hlinkClick r:id="rId5" action="ppaction://hlinksldjump"/>
              </a:rPr>
              <a:t>CPSC </a:t>
            </a:r>
            <a:r>
              <a:rPr lang="en-US" sz="3600" dirty="0" err="1">
                <a:hlinkClick r:id="rId5" action="ppaction://hlinksldjump"/>
              </a:rPr>
              <a:t>tại</a:t>
            </a:r>
            <a:r>
              <a:rPr lang="en-US" sz="3600" dirty="0">
                <a:hlinkClick r:id="rId5" action="ppaction://hlinksldjump"/>
              </a:rPr>
              <a:t> </a:t>
            </a:r>
            <a:r>
              <a:rPr lang="en-US" sz="3600" dirty="0" err="1">
                <a:hlinkClick r:id="rId5" action="ppaction://hlinksldjump"/>
              </a:rPr>
              <a:t>Cảng</a:t>
            </a:r>
            <a:endParaRPr lang="en-US" sz="3600" dirty="0"/>
          </a:p>
          <a:p>
            <a:pPr marL="1371600" lvl="2" indent="-457200">
              <a:lnSpc>
                <a:spcPct val="110000"/>
              </a:lnSpc>
              <a:buFont typeface="Wingdings" panose="05000000000000000000" pitchFamily="2" charset="2"/>
              <a:buChar char="Ø"/>
            </a:pPr>
            <a:r>
              <a:rPr lang="en-US" sz="3000" dirty="0" err="1">
                <a:solidFill>
                  <a:srgbClr val="1A2857"/>
                </a:solidFill>
                <a:hlinkClick r:id="rId5" action="ppaction://hlinksldjump"/>
              </a:rPr>
              <a:t>Sàng</a:t>
            </a:r>
            <a:r>
              <a:rPr lang="en-US" sz="3000" dirty="0">
                <a:solidFill>
                  <a:srgbClr val="1A2857"/>
                </a:solidFill>
                <a:hlinkClick r:id="rId5" action="ppaction://hlinksldjump"/>
              </a:rPr>
              <a:t> </a:t>
            </a:r>
            <a:r>
              <a:rPr lang="en-US" sz="3000" dirty="0" err="1">
                <a:solidFill>
                  <a:srgbClr val="1A2857"/>
                </a:solidFill>
                <a:hlinkClick r:id="rId5" action="ppaction://hlinksldjump"/>
              </a:rPr>
              <a:t>lọc</a:t>
            </a:r>
            <a:r>
              <a:rPr lang="en-US" sz="3000" dirty="0">
                <a:solidFill>
                  <a:srgbClr val="1A2857"/>
                </a:solidFill>
                <a:hlinkClick r:id="rId5" action="ppaction://hlinksldjump"/>
              </a:rPr>
              <a:t> </a:t>
            </a:r>
            <a:r>
              <a:rPr lang="en-US" sz="3000" dirty="0" err="1">
                <a:solidFill>
                  <a:srgbClr val="1A2857"/>
                </a:solidFill>
                <a:hlinkClick r:id="rId5" action="ppaction://hlinksldjump"/>
              </a:rPr>
              <a:t>và</a:t>
            </a:r>
            <a:r>
              <a:rPr lang="en-US" sz="3000" dirty="0">
                <a:solidFill>
                  <a:srgbClr val="1A2857"/>
                </a:solidFill>
                <a:hlinkClick r:id="rId5" action="ppaction://hlinksldjump"/>
              </a:rPr>
              <a:t> </a:t>
            </a:r>
            <a:r>
              <a:rPr lang="en-US" sz="3000" dirty="0" err="1">
                <a:solidFill>
                  <a:srgbClr val="1A2857"/>
                </a:solidFill>
                <a:hlinkClick r:id="rId5" action="ppaction://hlinksldjump"/>
              </a:rPr>
              <a:t>Đánh</a:t>
            </a:r>
            <a:r>
              <a:rPr lang="en-US" sz="3000" dirty="0">
                <a:solidFill>
                  <a:srgbClr val="1A2857"/>
                </a:solidFill>
                <a:hlinkClick r:id="rId5" action="ppaction://hlinksldjump"/>
              </a:rPr>
              <a:t> </a:t>
            </a:r>
            <a:r>
              <a:rPr lang="en-US" sz="3000" dirty="0" err="1">
                <a:solidFill>
                  <a:srgbClr val="1A2857"/>
                </a:solidFill>
                <a:hlinkClick r:id="rId5" action="ppaction://hlinksldjump"/>
              </a:rPr>
              <a:t>giá</a:t>
            </a:r>
            <a:r>
              <a:rPr lang="en-US" sz="3000" dirty="0">
                <a:solidFill>
                  <a:srgbClr val="1A2857"/>
                </a:solidFill>
                <a:hlinkClick r:id="rId5" action="ppaction://hlinksldjump"/>
              </a:rPr>
              <a:t> </a:t>
            </a:r>
            <a:r>
              <a:rPr lang="en-US" sz="3000" dirty="0" err="1">
                <a:solidFill>
                  <a:srgbClr val="1A2857"/>
                </a:solidFill>
                <a:hlinkClick r:id="rId5" action="ppaction://hlinksldjump"/>
              </a:rPr>
              <a:t>các</a:t>
            </a:r>
            <a:r>
              <a:rPr lang="en-US" sz="3000" dirty="0">
                <a:solidFill>
                  <a:srgbClr val="1A2857"/>
                </a:solidFill>
                <a:hlinkClick r:id="rId5" action="ppaction://hlinksldjump"/>
              </a:rPr>
              <a:t> </a:t>
            </a:r>
            <a:r>
              <a:rPr lang="en-US" sz="3000" dirty="0" err="1">
                <a:solidFill>
                  <a:srgbClr val="1A2857"/>
                </a:solidFill>
                <a:hlinkClick r:id="rId5" action="ppaction://hlinksldjump"/>
              </a:rPr>
              <a:t>Sản</a:t>
            </a:r>
            <a:r>
              <a:rPr lang="en-US" sz="3000" dirty="0">
                <a:solidFill>
                  <a:srgbClr val="1A2857"/>
                </a:solidFill>
                <a:hlinkClick r:id="rId5" action="ppaction://hlinksldjump"/>
              </a:rPr>
              <a:t> </a:t>
            </a:r>
            <a:r>
              <a:rPr lang="en-US" sz="3000" dirty="0" err="1">
                <a:solidFill>
                  <a:srgbClr val="1A2857"/>
                </a:solidFill>
                <a:hlinkClick r:id="rId5" action="ppaction://hlinksldjump"/>
              </a:rPr>
              <a:t>phẩm</a:t>
            </a:r>
            <a:r>
              <a:rPr lang="en-US" sz="3000" dirty="0">
                <a:solidFill>
                  <a:srgbClr val="1A2857"/>
                </a:solidFill>
                <a:hlinkClick r:id="rId5" action="ppaction://hlinksldjump"/>
              </a:rPr>
              <a:t> </a:t>
            </a:r>
            <a:r>
              <a:rPr lang="en-US" sz="3000" dirty="0" err="1">
                <a:solidFill>
                  <a:srgbClr val="1A2857"/>
                </a:solidFill>
                <a:hlinkClick r:id="rId5" action="ppaction://hlinksldjump"/>
              </a:rPr>
              <a:t>được</a:t>
            </a:r>
            <a:r>
              <a:rPr lang="en-US" sz="3000" dirty="0">
                <a:solidFill>
                  <a:srgbClr val="1A2857"/>
                </a:solidFill>
                <a:hlinkClick r:id="rId5" action="ppaction://hlinksldjump"/>
              </a:rPr>
              <a:t> CPSC </a:t>
            </a:r>
            <a:r>
              <a:rPr lang="en-US" sz="3000" dirty="0" err="1">
                <a:solidFill>
                  <a:srgbClr val="1A2857"/>
                </a:solidFill>
                <a:hlinkClick r:id="rId5" action="ppaction://hlinksldjump"/>
              </a:rPr>
              <a:t>quản</a:t>
            </a:r>
            <a:r>
              <a:rPr lang="en-US" sz="3000" dirty="0">
                <a:solidFill>
                  <a:srgbClr val="1A2857"/>
                </a:solidFill>
                <a:hlinkClick r:id="rId5" action="ppaction://hlinksldjump"/>
              </a:rPr>
              <a:t> </a:t>
            </a:r>
            <a:r>
              <a:rPr lang="en-US" sz="3000" dirty="0" err="1">
                <a:solidFill>
                  <a:srgbClr val="1A2857"/>
                </a:solidFill>
                <a:hlinkClick r:id="rId5" action="ppaction://hlinksldjump"/>
              </a:rPr>
              <a:t>lý</a:t>
            </a:r>
            <a:endParaRPr lang="en-US" sz="3000" dirty="0">
              <a:solidFill>
                <a:srgbClr val="1A2857"/>
              </a:solidFill>
            </a:endParaRPr>
          </a:p>
          <a:p>
            <a:pPr marL="1371600" lvl="2" indent="-457200">
              <a:lnSpc>
                <a:spcPct val="110000"/>
              </a:lnSpc>
              <a:buFont typeface="Wingdings" panose="05000000000000000000" pitchFamily="2" charset="2"/>
              <a:buChar char="Ø"/>
            </a:pPr>
            <a:r>
              <a:rPr lang="en-US" sz="3000" dirty="0" err="1">
                <a:solidFill>
                  <a:srgbClr val="1A2857"/>
                </a:solidFill>
                <a:hlinkClick r:id="rId6" action="ppaction://hlinksldjump"/>
              </a:rPr>
              <a:t>Các</a:t>
            </a:r>
            <a:r>
              <a:rPr lang="en-US" sz="3000" dirty="0">
                <a:solidFill>
                  <a:srgbClr val="1A2857"/>
                </a:solidFill>
                <a:hlinkClick r:id="rId6" action="ppaction://hlinksldjump"/>
              </a:rPr>
              <a:t> </a:t>
            </a:r>
            <a:r>
              <a:rPr lang="en-US" sz="3000" dirty="0" err="1">
                <a:solidFill>
                  <a:srgbClr val="1A2857"/>
                </a:solidFill>
                <a:hlinkClick r:id="rId6" action="ppaction://hlinksldjump"/>
              </a:rPr>
              <a:t>Quy</a:t>
            </a:r>
            <a:r>
              <a:rPr lang="en-US" sz="3000" dirty="0">
                <a:solidFill>
                  <a:srgbClr val="1A2857"/>
                </a:solidFill>
                <a:hlinkClick r:id="rId6" action="ppaction://hlinksldjump"/>
              </a:rPr>
              <a:t> </a:t>
            </a:r>
            <a:r>
              <a:rPr lang="en-US" sz="3000" dirty="0" err="1">
                <a:solidFill>
                  <a:srgbClr val="1A2857"/>
                </a:solidFill>
                <a:hlinkClick r:id="rId6" action="ppaction://hlinksldjump"/>
              </a:rPr>
              <a:t>trình</a:t>
            </a:r>
            <a:r>
              <a:rPr lang="en-US" sz="3000" dirty="0">
                <a:solidFill>
                  <a:srgbClr val="1A2857"/>
                </a:solidFill>
                <a:hlinkClick r:id="rId6" action="ppaction://hlinksldjump"/>
              </a:rPr>
              <a:t> </a:t>
            </a:r>
            <a:r>
              <a:rPr lang="en-US" sz="3000" dirty="0" err="1">
                <a:solidFill>
                  <a:srgbClr val="1A2857"/>
                </a:solidFill>
                <a:hlinkClick r:id="rId6" action="ppaction://hlinksldjump"/>
              </a:rPr>
              <a:t>Tạm</a:t>
            </a:r>
            <a:r>
              <a:rPr lang="en-US" sz="3000" dirty="0">
                <a:solidFill>
                  <a:srgbClr val="1A2857"/>
                </a:solidFill>
                <a:hlinkClick r:id="rId6" action="ppaction://hlinksldjump"/>
              </a:rPr>
              <a:t> </a:t>
            </a:r>
            <a:r>
              <a:rPr lang="en-US" sz="3000" dirty="0" err="1">
                <a:solidFill>
                  <a:srgbClr val="1A2857"/>
                </a:solidFill>
                <a:hlinkClick r:id="rId6" action="ppaction://hlinksldjump"/>
              </a:rPr>
              <a:t>giữ</a:t>
            </a:r>
            <a:r>
              <a:rPr lang="en-US" sz="3000" dirty="0">
                <a:solidFill>
                  <a:srgbClr val="1A2857"/>
                </a:solidFill>
                <a:hlinkClick r:id="rId6" action="ppaction://hlinksldjump"/>
              </a:rPr>
              <a:t>, </a:t>
            </a:r>
            <a:r>
              <a:rPr lang="en-US" sz="3000" dirty="0" err="1">
                <a:solidFill>
                  <a:srgbClr val="1A2857"/>
                </a:solidFill>
                <a:hlinkClick r:id="rId6" action="ppaction://hlinksldjump"/>
              </a:rPr>
              <a:t>Trả</a:t>
            </a:r>
            <a:r>
              <a:rPr lang="en-US" sz="3000" dirty="0">
                <a:solidFill>
                  <a:srgbClr val="1A2857"/>
                </a:solidFill>
                <a:hlinkClick r:id="rId6" action="ppaction://hlinksldjump"/>
              </a:rPr>
              <a:t> </a:t>
            </a:r>
            <a:r>
              <a:rPr lang="en-US" sz="3000" dirty="0" err="1">
                <a:solidFill>
                  <a:srgbClr val="1A2857"/>
                </a:solidFill>
                <a:hlinkClick r:id="rId6" action="ppaction://hlinksldjump"/>
              </a:rPr>
              <a:t>có</a:t>
            </a:r>
            <a:r>
              <a:rPr lang="en-US" sz="3000" dirty="0">
                <a:solidFill>
                  <a:srgbClr val="1A2857"/>
                </a:solidFill>
                <a:hlinkClick r:id="rId6" action="ppaction://hlinksldjump"/>
              </a:rPr>
              <a:t> </a:t>
            </a:r>
            <a:r>
              <a:rPr lang="en-US" sz="3000" dirty="0" err="1">
                <a:solidFill>
                  <a:srgbClr val="1A2857"/>
                </a:solidFill>
                <a:hlinkClick r:id="rId6" action="ppaction://hlinksldjump"/>
              </a:rPr>
              <a:t>điều</a:t>
            </a:r>
            <a:r>
              <a:rPr lang="en-US" sz="3000" dirty="0">
                <a:solidFill>
                  <a:srgbClr val="1A2857"/>
                </a:solidFill>
                <a:hlinkClick r:id="rId6" action="ppaction://hlinksldjump"/>
              </a:rPr>
              <a:t> </a:t>
            </a:r>
            <a:r>
              <a:rPr lang="en-US" sz="3000" dirty="0" err="1">
                <a:solidFill>
                  <a:srgbClr val="1A2857"/>
                </a:solidFill>
                <a:hlinkClick r:id="rId6" action="ppaction://hlinksldjump"/>
              </a:rPr>
              <a:t>kiện</a:t>
            </a:r>
            <a:r>
              <a:rPr lang="en-US" sz="3000" dirty="0">
                <a:solidFill>
                  <a:srgbClr val="1A2857"/>
                </a:solidFill>
                <a:hlinkClick r:id="rId6" action="ppaction://hlinksldjump"/>
              </a:rPr>
              <a:t> </a:t>
            </a:r>
            <a:r>
              <a:rPr lang="en-US" sz="3000" dirty="0" err="1">
                <a:solidFill>
                  <a:srgbClr val="1A2857"/>
                </a:solidFill>
                <a:hlinkClick r:id="rId6" action="ppaction://hlinksldjump"/>
              </a:rPr>
              <a:t>và</a:t>
            </a:r>
            <a:r>
              <a:rPr lang="en-US" sz="3000" dirty="0">
                <a:solidFill>
                  <a:srgbClr val="1A2857"/>
                </a:solidFill>
                <a:hlinkClick r:id="rId6" action="ppaction://hlinksldjump"/>
              </a:rPr>
              <a:t> </a:t>
            </a:r>
            <a:r>
              <a:rPr lang="en-US" sz="3000" dirty="0" err="1">
                <a:solidFill>
                  <a:srgbClr val="1A2857"/>
                </a:solidFill>
                <a:hlinkClick r:id="rId6" action="ppaction://hlinksldjump"/>
              </a:rPr>
              <a:t>Đánh</a:t>
            </a:r>
            <a:r>
              <a:rPr lang="en-US" sz="3000" dirty="0">
                <a:solidFill>
                  <a:srgbClr val="1A2857"/>
                </a:solidFill>
                <a:hlinkClick r:id="rId6" action="ppaction://hlinksldjump"/>
              </a:rPr>
              <a:t> </a:t>
            </a:r>
            <a:r>
              <a:rPr lang="en-US" sz="3000" dirty="0" err="1">
                <a:solidFill>
                  <a:srgbClr val="1A2857"/>
                </a:solidFill>
                <a:hlinkClick r:id="rId6" action="ppaction://hlinksldjump"/>
              </a:rPr>
              <a:t>giá</a:t>
            </a:r>
            <a:endParaRPr lang="en-US" sz="3000" dirty="0">
              <a:solidFill>
                <a:srgbClr val="1A2857"/>
              </a:solidFill>
            </a:endParaRPr>
          </a:p>
          <a:p>
            <a:pPr marL="457200" indent="-457200">
              <a:lnSpc>
                <a:spcPct val="110000"/>
              </a:lnSpc>
              <a:buFont typeface="Arial" panose="020B0604020202020204" pitchFamily="34" charset="0"/>
              <a:buChar char="•"/>
            </a:pPr>
            <a:r>
              <a:rPr lang="en-US" sz="3600" dirty="0" err="1">
                <a:hlinkClick r:id="rId7" action="ppaction://hlinksldjump"/>
              </a:rPr>
              <a:t>Thống</a:t>
            </a:r>
            <a:r>
              <a:rPr lang="en-US" sz="3600" dirty="0">
                <a:hlinkClick r:id="rId7" action="ppaction://hlinksldjump"/>
              </a:rPr>
              <a:t> </a:t>
            </a:r>
            <a:r>
              <a:rPr lang="en-US" sz="3600" dirty="0" err="1">
                <a:hlinkClick r:id="rId7" action="ppaction://hlinksldjump"/>
              </a:rPr>
              <a:t>kê</a:t>
            </a:r>
            <a:r>
              <a:rPr lang="en-US" sz="3600" dirty="0">
                <a:hlinkClick r:id="rId7" action="ppaction://hlinksldjump"/>
              </a:rPr>
              <a:t> </a:t>
            </a:r>
            <a:r>
              <a:rPr lang="en-US" sz="3600" dirty="0" err="1">
                <a:hlinkClick r:id="rId7" action="ppaction://hlinksldjump"/>
              </a:rPr>
              <a:t>Quốc</a:t>
            </a:r>
            <a:r>
              <a:rPr lang="en-US" sz="3600" dirty="0">
                <a:hlinkClick r:id="rId7" action="ppaction://hlinksldjump"/>
              </a:rPr>
              <a:t> </a:t>
            </a:r>
            <a:r>
              <a:rPr lang="en-US" sz="3600" dirty="0" err="1">
                <a:hlinkClick r:id="rId7" action="ppaction://hlinksldjump"/>
              </a:rPr>
              <a:t>gia</a:t>
            </a:r>
            <a:endParaRPr lang="en-US" sz="3600" dirty="0"/>
          </a:p>
          <a:p>
            <a:pPr marL="457200" indent="-457200">
              <a:lnSpc>
                <a:spcPct val="110000"/>
              </a:lnSpc>
              <a:buFont typeface="Arial" panose="020B0604020202020204" pitchFamily="34" charset="0"/>
              <a:buChar char="•"/>
            </a:pPr>
            <a:r>
              <a:rPr lang="en-US" sz="3600" dirty="0">
                <a:hlinkClick r:id="rId8" action="ppaction://hlinksldjump"/>
              </a:rPr>
              <a:t>Video </a:t>
            </a:r>
            <a:r>
              <a:rPr lang="en-US" sz="3600" dirty="0" err="1">
                <a:hlinkClick r:id="rId8" action="ppaction://hlinksldjump"/>
              </a:rPr>
              <a:t>trình</a:t>
            </a:r>
            <a:r>
              <a:rPr lang="en-US" sz="3600" dirty="0">
                <a:hlinkClick r:id="rId8" action="ppaction://hlinksldjump"/>
              </a:rPr>
              <a:t> </a:t>
            </a:r>
            <a:r>
              <a:rPr lang="en-US" sz="3600" dirty="0" err="1">
                <a:hlinkClick r:id="rId8" action="ppaction://hlinksldjump"/>
              </a:rPr>
              <a:t>bày</a:t>
            </a:r>
            <a:endParaRPr lang="en-US" sz="3600" dirty="0"/>
          </a:p>
          <a:p>
            <a:endParaRPr lang="en-US" dirty="0"/>
          </a:p>
        </p:txBody>
      </p:sp>
      <p:sp>
        <p:nvSpPr>
          <p:cNvPr id="3" name="Slide Number Placeholder 2">
            <a:extLst>
              <a:ext uri="{FF2B5EF4-FFF2-40B4-BE49-F238E27FC236}">
                <a16:creationId xmlns:a16="http://schemas.microsoft.com/office/drawing/2014/main" id="{6E9B819A-1E1B-594A-9F1F-62DA1BDD1551}"/>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8</a:t>
            </a:fld>
            <a:endParaRPr lang="en-US" dirty="0">
              <a:latin typeface="Arial" panose="020B0604020202020204" pitchFamily="34" charset="0"/>
            </a:endParaRPr>
          </a:p>
        </p:txBody>
      </p:sp>
      <p:pic>
        <p:nvPicPr>
          <p:cNvPr id="4" name="slide 8">
            <a:hlinkClick r:id="" action="ppaction://media"/>
            <a:extLst>
              <a:ext uri="{FF2B5EF4-FFF2-40B4-BE49-F238E27FC236}">
                <a16:creationId xmlns:a16="http://schemas.microsoft.com/office/drawing/2014/main" id="{5A7526D2-C10C-2A57-2D22-BF47F805E5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774406163"/>
      </p:ext>
    </p:extLst>
  </p:cSld>
  <p:clrMapOvr>
    <a:masterClrMapping/>
  </p:clrMapOvr>
  <mc:AlternateContent xmlns:mc="http://schemas.openxmlformats.org/markup-compatibility/2006" xmlns:p14="http://schemas.microsoft.com/office/powerpoint/2010/main">
    <mc:Choice Requires="p14">
      <p:transition spd="slow" p14:dur="2000" advTm="78538"/>
    </mc:Choice>
    <mc:Fallback xmlns="">
      <p:transition spd="slow" advTm="7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 objId="4"/>
        <p14:stopEvt time="76048"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15" y="207489"/>
            <a:ext cx="11465169" cy="947859"/>
          </a:xfrm>
        </p:spPr>
        <p:txBody>
          <a:bodyPr>
            <a:normAutofit/>
          </a:bodyPr>
          <a:lstStyle/>
          <a:p>
            <a:r>
              <a:rPr lang="en-US" sz="4000" b="1" dirty="0" err="1"/>
              <a:t>Tổng</a:t>
            </a:r>
            <a:r>
              <a:rPr lang="en-US" sz="4000" b="1" dirty="0"/>
              <a:t> </a:t>
            </a:r>
            <a:r>
              <a:rPr lang="en-US" sz="4000" b="1" dirty="0" err="1"/>
              <a:t>quan</a:t>
            </a:r>
            <a:r>
              <a:rPr lang="en-US" sz="4000" b="1" dirty="0"/>
              <a:t> </a:t>
            </a:r>
            <a:r>
              <a:rPr lang="en-US" sz="4000" b="1" dirty="0" err="1"/>
              <a:t>về</a:t>
            </a:r>
            <a:r>
              <a:rPr lang="en-US" sz="4000" b="1" dirty="0"/>
              <a:t> </a:t>
            </a:r>
            <a:r>
              <a:rPr lang="en-US" sz="4000" b="1" dirty="0" err="1"/>
              <a:t>Nhập</a:t>
            </a:r>
            <a:r>
              <a:rPr lang="en-US" sz="4000" b="1" dirty="0"/>
              <a:t> </a:t>
            </a:r>
            <a:r>
              <a:rPr lang="en-US" sz="4000" b="1" dirty="0" err="1"/>
              <a:t>khẩu</a:t>
            </a:r>
            <a:r>
              <a:rPr lang="en-US" sz="4000" b="1" dirty="0"/>
              <a:t> - CPSC </a:t>
            </a:r>
            <a:r>
              <a:rPr lang="en-US" sz="4000" b="1" dirty="0" err="1"/>
              <a:t>tại</a:t>
            </a:r>
            <a:r>
              <a:rPr lang="en-US" sz="4000" b="1" dirty="0"/>
              <a:t> </a:t>
            </a:r>
            <a:r>
              <a:rPr lang="en-US" sz="4000" b="1" dirty="0" err="1"/>
              <a:t>Cảng</a:t>
            </a:r>
            <a:endParaRPr lang="en-US" sz="4000" b="1" dirty="0"/>
          </a:p>
        </p:txBody>
      </p:sp>
      <p:sp>
        <p:nvSpPr>
          <p:cNvPr id="3" name="Slide Number Placeholder 2">
            <a:extLst>
              <a:ext uri="{FF2B5EF4-FFF2-40B4-BE49-F238E27FC236}">
                <a16:creationId xmlns:a16="http://schemas.microsoft.com/office/drawing/2014/main" id="{07EB71D9-5F0F-8942-83C6-F537FBB93CC0}"/>
              </a:ext>
            </a:extLst>
          </p:cNvPr>
          <p:cNvSpPr>
            <a:spLocks noGrp="1"/>
          </p:cNvSpPr>
          <p:nvPr>
            <p:ph type="sldNum" sz="quarter" idx="12"/>
          </p:nvPr>
        </p:nvSpPr>
        <p:spPr/>
        <p:txBody>
          <a:bodyPr/>
          <a:lstStyle/>
          <a:p>
            <a:fld id="{46F3483B-39AB-4E0D-8316-E3EF531CF54D}" type="slidenum">
              <a:rPr lang="en-US" smtClean="0">
                <a:latin typeface="Arial" panose="020B0604020202020204" pitchFamily="34" charset="0"/>
              </a:rPr>
              <a:t>9</a:t>
            </a:fld>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587CBCF8-D474-4EE5-9CE5-4B6639982BDE}"/>
              </a:ext>
            </a:extLst>
          </p:cNvPr>
          <p:cNvSpPr txBox="1"/>
          <p:nvPr/>
        </p:nvSpPr>
        <p:spPr>
          <a:xfrm>
            <a:off x="7821962" y="3937064"/>
            <a:ext cx="1797287" cy="461665"/>
          </a:xfrm>
          <a:prstGeom prst="rect">
            <a:avLst/>
          </a:prstGeom>
          <a:noFill/>
        </p:spPr>
        <p:txBody>
          <a:bodyPr wrap="square" rtlCol="0">
            <a:spAutoFit/>
          </a:bodyPr>
          <a:lstStyle/>
          <a:p>
            <a:r>
              <a:rPr lang="en-US" sz="1200" b="1" dirty="0">
                <a:latin typeface="Arial" panose="020B0604020202020204" pitchFamily="34" charset="0"/>
              </a:rPr>
              <a:t>CPSC HQ and</a:t>
            </a:r>
          </a:p>
          <a:p>
            <a:r>
              <a:rPr lang="en-US" sz="1200" b="1" dirty="0">
                <a:latin typeface="Arial" panose="020B0604020202020204" pitchFamily="34" charset="0"/>
              </a:rPr>
              <a:t>CPSC at the ports</a:t>
            </a:r>
          </a:p>
        </p:txBody>
      </p:sp>
      <p:sp>
        <p:nvSpPr>
          <p:cNvPr id="9" name="Rectangle 8">
            <a:extLst>
              <a:ext uri="{FF2B5EF4-FFF2-40B4-BE49-F238E27FC236}">
                <a16:creationId xmlns:a16="http://schemas.microsoft.com/office/drawing/2014/main" id="{21E4DB30-A0EE-4C6F-811C-163E319025D1}"/>
              </a:ext>
            </a:extLst>
          </p:cNvPr>
          <p:cNvSpPr/>
          <p:nvPr/>
        </p:nvSpPr>
        <p:spPr>
          <a:xfrm>
            <a:off x="363415" y="1017550"/>
            <a:ext cx="11465168" cy="861774"/>
          </a:xfrm>
          <a:prstGeom prst="rect">
            <a:avLst/>
          </a:prstGeom>
        </p:spPr>
        <p:txBody>
          <a:bodyPr wrap="square">
            <a:spAutoFit/>
          </a:bodyPr>
          <a:lstStyle/>
          <a:p>
            <a:r>
              <a:rPr lang="en-US" sz="2500" dirty="0">
                <a:solidFill>
                  <a:srgbClr val="002060"/>
                </a:solidFill>
                <a:latin typeface="Arial" panose="020B0604020202020204" pitchFamily="34" charset="0"/>
                <a:cs typeface="Arial" panose="020B0604020202020204" pitchFamily="34" charset="0"/>
              </a:rPr>
              <a:t>1. </a:t>
            </a:r>
            <a:r>
              <a:rPr lang="en-US" sz="2500" dirty="0" err="1">
                <a:solidFill>
                  <a:srgbClr val="002060"/>
                </a:solidFill>
                <a:latin typeface="Arial" panose="020B0604020202020204" pitchFamily="34" charset="0"/>
                <a:cs typeface="Arial" panose="020B0604020202020204" pitchFamily="34" charset="0"/>
              </a:rPr>
              <a:t>Hàng</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hóa</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được</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xếp</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lên</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tàu</a:t>
            </a:r>
            <a:r>
              <a:rPr lang="en-US" sz="2500" dirty="0">
                <a:solidFill>
                  <a:srgbClr val="002060"/>
                </a:solidFill>
                <a:latin typeface="Arial" panose="020B0604020202020204" pitchFamily="34" charset="0"/>
                <a:cs typeface="Arial" panose="020B0604020202020204" pitchFamily="34" charset="0"/>
              </a:rPr>
              <a:t> container </a:t>
            </a:r>
            <a:r>
              <a:rPr lang="en-US" sz="2500" dirty="0" err="1">
                <a:solidFill>
                  <a:srgbClr val="002060"/>
                </a:solidFill>
                <a:latin typeface="Arial" panose="020B0604020202020204" pitchFamily="34" charset="0"/>
                <a:cs typeface="Arial" panose="020B0604020202020204" pitchFamily="34" charset="0"/>
              </a:rPr>
              <a:t>tại</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cảng</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bốc</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hàng</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nước</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ngoài</a:t>
            </a:r>
            <a:r>
              <a:rPr lang="en-US" sz="2500" dirty="0">
                <a:solidFill>
                  <a:srgbClr val="002060"/>
                </a:solidFill>
                <a:latin typeface="Arial" panose="020B0604020202020204" pitchFamily="34" charset="0"/>
                <a:cs typeface="Arial" panose="020B0604020202020204" pitchFamily="34" charset="0"/>
              </a:rPr>
              <a:t> – </a:t>
            </a:r>
            <a:r>
              <a:rPr lang="en-US" sz="2500" dirty="0" err="1">
                <a:solidFill>
                  <a:srgbClr val="002060"/>
                </a:solidFill>
                <a:latin typeface="Arial" panose="020B0604020202020204" pitchFamily="34" charset="0"/>
                <a:cs typeface="Arial" panose="020B0604020202020204" pitchFamily="34" charset="0"/>
              </a:rPr>
              <a:t>nộp</a:t>
            </a:r>
            <a:r>
              <a:rPr lang="en-US" sz="2500" dirty="0">
                <a:solidFill>
                  <a:srgbClr val="002060"/>
                </a:solidFill>
                <a:latin typeface="Arial" panose="020B0604020202020204" pitchFamily="34" charset="0"/>
                <a:cs typeface="Arial" panose="020B0604020202020204" pitchFamily="34" charset="0"/>
              </a:rPr>
              <a:t> </a:t>
            </a:r>
            <a:r>
              <a:rPr lang="en-US" sz="2500" err="1">
                <a:solidFill>
                  <a:srgbClr val="002060"/>
                </a:solidFill>
                <a:latin typeface="Arial" panose="020B0604020202020204" pitchFamily="34" charset="0"/>
                <a:cs typeface="Arial" panose="020B0604020202020204" pitchFamily="34" charset="0"/>
              </a:rPr>
              <a:t>bản</a:t>
            </a:r>
            <a:r>
              <a:rPr lang="en-US" sz="2500">
                <a:solidFill>
                  <a:srgbClr val="002060"/>
                </a:solidFill>
                <a:latin typeface="Arial" panose="020B0604020202020204" pitchFamily="34" charset="0"/>
                <a:cs typeface="Arial" panose="020B0604020202020204" pitchFamily="34" charset="0"/>
              </a:rPr>
              <a:t> kê khai hàng </a:t>
            </a:r>
            <a:r>
              <a:rPr lang="en-US" sz="2500" dirty="0" err="1">
                <a:solidFill>
                  <a:srgbClr val="002060"/>
                </a:solidFill>
                <a:latin typeface="Arial" panose="020B0604020202020204" pitchFamily="34" charset="0"/>
                <a:cs typeface="Arial" panose="020B0604020202020204" pitchFamily="34" charset="0"/>
              </a:rPr>
              <a:t>hóa</a:t>
            </a:r>
            <a:r>
              <a:rPr lang="en-US" sz="2500" dirty="0">
                <a:solidFill>
                  <a:srgbClr val="002060"/>
                </a:solidFill>
                <a:latin typeface="Arial" panose="020B0604020202020204" pitchFamily="34" charset="0"/>
                <a:cs typeface="Arial" panose="020B0604020202020204" pitchFamily="34" charset="0"/>
              </a:rPr>
              <a:t>.  </a:t>
            </a:r>
          </a:p>
        </p:txBody>
      </p:sp>
      <p:grpSp>
        <p:nvGrpSpPr>
          <p:cNvPr id="14" name="Group 13">
            <a:extLst>
              <a:ext uri="{FF2B5EF4-FFF2-40B4-BE49-F238E27FC236}">
                <a16:creationId xmlns:a16="http://schemas.microsoft.com/office/drawing/2014/main" id="{C34A801B-A710-41BD-B7FA-78D1EA10BC3B}"/>
              </a:ext>
            </a:extLst>
          </p:cNvPr>
          <p:cNvGrpSpPr/>
          <p:nvPr/>
        </p:nvGrpSpPr>
        <p:grpSpPr>
          <a:xfrm>
            <a:off x="707288" y="2111258"/>
            <a:ext cx="9487261" cy="4332071"/>
            <a:chOff x="1886470" y="2966523"/>
            <a:chExt cx="8419060" cy="3471850"/>
          </a:xfrm>
        </p:grpSpPr>
        <p:pic>
          <p:nvPicPr>
            <p:cNvPr id="16" name="Content Placeholder 3">
              <a:extLst>
                <a:ext uri="{FF2B5EF4-FFF2-40B4-BE49-F238E27FC236}">
                  <a16:creationId xmlns:a16="http://schemas.microsoft.com/office/drawing/2014/main" id="{41B5CC58-2CBA-49C1-A201-1E029D2CDDFD}"/>
                </a:ext>
              </a:extLst>
            </p:cNvPr>
            <p:cNvPicPr>
              <a:picLocks noChangeAspect="1"/>
            </p:cNvPicPr>
            <p:nvPr/>
          </p:nvPicPr>
          <p:blipFill>
            <a:blip r:embed="rId4"/>
            <a:srcRect l="14" r="14"/>
            <a:stretch/>
          </p:blipFill>
          <p:spPr>
            <a:xfrm>
              <a:off x="1886470" y="2966523"/>
              <a:ext cx="8419060" cy="3471850"/>
            </a:xfrm>
            <a:prstGeom prst="rect">
              <a:avLst/>
            </a:prstGeom>
          </p:spPr>
        </p:pic>
        <p:pic>
          <p:nvPicPr>
            <p:cNvPr id="17" name="Picture 16">
              <a:extLst>
                <a:ext uri="{FF2B5EF4-FFF2-40B4-BE49-F238E27FC236}">
                  <a16:creationId xmlns:a16="http://schemas.microsoft.com/office/drawing/2014/main" id="{D090CDD0-D291-477D-ABCC-168927892510}"/>
                </a:ext>
              </a:extLst>
            </p:cNvPr>
            <p:cNvPicPr>
              <a:picLocks noChangeAspect="1"/>
            </p:cNvPicPr>
            <p:nvPr/>
          </p:nvPicPr>
          <p:blipFill>
            <a:blip r:embed="rId5"/>
            <a:stretch>
              <a:fillRect/>
            </a:stretch>
          </p:blipFill>
          <p:spPr>
            <a:xfrm>
              <a:off x="7786500" y="5311337"/>
              <a:ext cx="1101713" cy="1049561"/>
            </a:xfrm>
            <a:prstGeom prst="rect">
              <a:avLst/>
            </a:prstGeom>
          </p:spPr>
        </p:pic>
        <p:sp>
          <p:nvSpPr>
            <p:cNvPr id="19" name="TextBox 18">
              <a:extLst>
                <a:ext uri="{FF2B5EF4-FFF2-40B4-BE49-F238E27FC236}">
                  <a16:creationId xmlns:a16="http://schemas.microsoft.com/office/drawing/2014/main" id="{3580FB00-DF45-429F-851C-F12120EE51D7}"/>
                </a:ext>
              </a:extLst>
            </p:cNvPr>
            <p:cNvSpPr txBox="1"/>
            <p:nvPr/>
          </p:nvSpPr>
          <p:spPr>
            <a:xfrm>
              <a:off x="8746168" y="5574508"/>
              <a:ext cx="1559362" cy="419324"/>
            </a:xfrm>
            <a:prstGeom prst="rect">
              <a:avLst/>
            </a:prstGeom>
            <a:noFill/>
          </p:spPr>
          <p:txBody>
            <a:bodyPr wrap="none" rtlCol="0">
              <a:spAutoFit/>
            </a:bodyPr>
            <a:lstStyle/>
            <a:p>
              <a:r>
                <a:rPr lang="en-US" sz="1400" b="1" dirty="0" err="1">
                  <a:latin typeface="Arial" panose="020B0604020202020204" pitchFamily="34" charset="0"/>
                </a:rPr>
                <a:t>Trụ</a:t>
              </a:r>
              <a:r>
                <a:rPr lang="en-US" sz="1400" b="1" dirty="0">
                  <a:latin typeface="Arial" panose="020B0604020202020204" pitchFamily="34" charset="0"/>
                </a:rPr>
                <a:t> </a:t>
              </a:r>
              <a:r>
                <a:rPr lang="en-US" sz="1400" b="1" dirty="0" err="1">
                  <a:latin typeface="Arial" panose="020B0604020202020204" pitchFamily="34" charset="0"/>
                </a:rPr>
                <a:t>sở</a:t>
              </a:r>
              <a:r>
                <a:rPr lang="en-US" sz="1400" b="1" dirty="0">
                  <a:latin typeface="Arial" panose="020B0604020202020204" pitchFamily="34" charset="0"/>
                </a:rPr>
                <a:t> CPSC </a:t>
              </a:r>
              <a:r>
                <a:rPr lang="en-US" sz="1400" b="1" dirty="0" err="1">
                  <a:latin typeface="Arial" panose="020B0604020202020204" pitchFamily="34" charset="0"/>
                </a:rPr>
                <a:t>và</a:t>
              </a:r>
              <a:r>
                <a:rPr lang="en-US" sz="1400" b="1" dirty="0">
                  <a:latin typeface="Arial" panose="020B0604020202020204" pitchFamily="34" charset="0"/>
                </a:rPr>
                <a:t> </a:t>
              </a:r>
              <a:br>
                <a:rPr lang="en-US" sz="1400" b="1" dirty="0">
                  <a:latin typeface="Arial" panose="020B0604020202020204" pitchFamily="34" charset="0"/>
                </a:rPr>
              </a:br>
              <a:r>
                <a:rPr lang="en-US" sz="1400" b="1" dirty="0">
                  <a:latin typeface="Arial" panose="020B0604020202020204" pitchFamily="34" charset="0"/>
                </a:rPr>
                <a:t>CPSC </a:t>
              </a:r>
              <a:r>
                <a:rPr lang="en-US" sz="1400" b="1" dirty="0" err="1">
                  <a:latin typeface="Arial" panose="020B0604020202020204" pitchFamily="34" charset="0"/>
                </a:rPr>
                <a:t>Địa</a:t>
              </a:r>
              <a:r>
                <a:rPr lang="en-US" sz="1400" b="1" dirty="0">
                  <a:latin typeface="Arial" panose="020B0604020202020204" pitchFamily="34" charset="0"/>
                </a:rPr>
                <a:t> </a:t>
              </a:r>
              <a:r>
                <a:rPr lang="en-US" sz="1400" b="1" dirty="0" err="1">
                  <a:latin typeface="Arial" panose="020B0604020202020204" pitchFamily="34" charset="0"/>
                </a:rPr>
                <a:t>phương</a:t>
              </a:r>
              <a:endParaRPr lang="en-US" sz="1400" b="1" dirty="0">
                <a:latin typeface="Arial" panose="020B0604020202020204" pitchFamily="34" charset="0"/>
              </a:endParaRPr>
            </a:p>
          </p:txBody>
        </p:sp>
        <p:cxnSp>
          <p:nvCxnSpPr>
            <p:cNvPr id="20" name="Straight Arrow Connector 19">
              <a:extLst>
                <a:ext uri="{FF2B5EF4-FFF2-40B4-BE49-F238E27FC236}">
                  <a16:creationId xmlns:a16="http://schemas.microsoft.com/office/drawing/2014/main" id="{F43E7E6A-91E0-4DAC-9CFC-2AB46B496FE1}"/>
                </a:ext>
              </a:extLst>
            </p:cNvPr>
            <p:cNvCxnSpPr>
              <a:cxnSpLocks/>
            </p:cNvCxnSpPr>
            <p:nvPr/>
          </p:nvCxnSpPr>
          <p:spPr>
            <a:xfrm>
              <a:off x="6429829" y="5683319"/>
              <a:ext cx="1219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3ADE819-2D8F-4B19-B42F-0366021814D3}"/>
                </a:ext>
              </a:extLst>
            </p:cNvPr>
            <p:cNvCxnSpPr>
              <a:cxnSpLocks/>
            </p:cNvCxnSpPr>
            <p:nvPr/>
          </p:nvCxnSpPr>
          <p:spPr>
            <a:xfrm flipH="1">
              <a:off x="6439004" y="5953159"/>
              <a:ext cx="120085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Oval 3">
            <a:extLst>
              <a:ext uri="{FF2B5EF4-FFF2-40B4-BE49-F238E27FC236}">
                <a16:creationId xmlns:a16="http://schemas.microsoft.com/office/drawing/2014/main" id="{72C02565-E622-4AF7-A17B-10C5E6495A4D}"/>
              </a:ext>
            </a:extLst>
          </p:cNvPr>
          <p:cNvSpPr/>
          <p:nvPr/>
        </p:nvSpPr>
        <p:spPr>
          <a:xfrm>
            <a:off x="532436" y="2349660"/>
            <a:ext cx="4247908" cy="14352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323F096-81EC-552C-DA79-0E061339E16D}"/>
              </a:ext>
            </a:extLst>
          </p:cNvPr>
          <p:cNvSpPr txBox="1"/>
          <p:nvPr/>
        </p:nvSpPr>
        <p:spPr>
          <a:xfrm>
            <a:off x="1102662" y="2558580"/>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Bốc</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dỡ</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hóa</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5F761EE8-FF07-EF97-543A-13247433A6FF}"/>
              </a:ext>
            </a:extLst>
          </p:cNvPr>
          <p:cNvSpPr txBox="1"/>
          <p:nvPr/>
        </p:nvSpPr>
        <p:spPr>
          <a:xfrm>
            <a:off x="3003457" y="2542934"/>
            <a:ext cx="1514916"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6F642F33-BD2F-0C35-D6A6-AD6D1172311C}"/>
              </a:ext>
            </a:extLst>
          </p:cNvPr>
          <p:cNvSpPr txBox="1"/>
          <p:nvPr/>
        </p:nvSpPr>
        <p:spPr>
          <a:xfrm>
            <a:off x="4381202" y="2773420"/>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đến</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22" name="TextBox 21">
            <a:extLst>
              <a:ext uri="{FF2B5EF4-FFF2-40B4-BE49-F238E27FC236}">
                <a16:creationId xmlns:a16="http://schemas.microsoft.com/office/drawing/2014/main" id="{D715190A-D5C7-762D-F226-8530E6531B38}"/>
              </a:ext>
            </a:extLst>
          </p:cNvPr>
          <p:cNvSpPr txBox="1"/>
          <p:nvPr/>
        </p:nvSpPr>
        <p:spPr>
          <a:xfrm>
            <a:off x="5561733" y="2500239"/>
            <a:ext cx="1449619" cy="261610"/>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Kho </a:t>
            </a:r>
            <a:r>
              <a:rPr lang="en-US" sz="1100" b="1" dirty="0" err="1">
                <a:solidFill>
                  <a:srgbClr val="000000"/>
                </a:solidFill>
                <a:latin typeface="Arial Narrow" panose="020B0604020202020204" pitchFamily="34" charset="0"/>
                <a:cs typeface="Arial Narrow" panose="020B0604020202020204" pitchFamily="34" charset="0"/>
              </a:rPr>
              <a:t>Ngoại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quan</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3" name="TextBox 22">
            <a:extLst>
              <a:ext uri="{FF2B5EF4-FFF2-40B4-BE49-F238E27FC236}">
                <a16:creationId xmlns:a16="http://schemas.microsoft.com/office/drawing/2014/main" id="{BC067624-4E18-A316-FEB3-0C121A3D9DD3}"/>
              </a:ext>
            </a:extLst>
          </p:cNvPr>
          <p:cNvSpPr txBox="1"/>
          <p:nvPr/>
        </p:nvSpPr>
        <p:spPr>
          <a:xfrm>
            <a:off x="6354082" y="2719544"/>
            <a:ext cx="1824758"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Vận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chuyển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từ</a:t>
            </a:r>
            <a:r>
              <a:rPr lang="en-US" sz="1100" b="1" dirty="0">
                <a:solidFill>
                  <a:srgbClr val="000000"/>
                </a:solidFill>
                <a:latin typeface="Arial Narrow" panose="020B0604020202020204" pitchFamily="34" charset="0"/>
                <a:cs typeface="Arial Narrow" panose="020B0604020202020204" pitchFamily="34" charset="0"/>
              </a:rPr>
              <a:t> Kho</a:t>
            </a:r>
          </a:p>
        </p:txBody>
      </p:sp>
      <p:sp>
        <p:nvSpPr>
          <p:cNvPr id="24" name="TextBox 23">
            <a:extLst>
              <a:ext uri="{FF2B5EF4-FFF2-40B4-BE49-F238E27FC236}">
                <a16:creationId xmlns:a16="http://schemas.microsoft.com/office/drawing/2014/main" id="{2904F352-2744-51B3-6429-E8C70E85F86A}"/>
              </a:ext>
            </a:extLst>
          </p:cNvPr>
          <p:cNvSpPr txBox="1"/>
          <p:nvPr/>
        </p:nvSpPr>
        <p:spPr>
          <a:xfrm>
            <a:off x="7725984" y="2516025"/>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Nhận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5" name="TextBox 24">
            <a:extLst>
              <a:ext uri="{FF2B5EF4-FFF2-40B4-BE49-F238E27FC236}">
                <a16:creationId xmlns:a16="http://schemas.microsoft.com/office/drawing/2014/main" id="{C268D8EC-5F94-0D71-F3F2-573D4E16DDC2}"/>
              </a:ext>
            </a:extLst>
          </p:cNvPr>
          <p:cNvSpPr txBox="1"/>
          <p:nvPr/>
        </p:nvSpPr>
        <p:spPr>
          <a:xfrm>
            <a:off x="8893472" y="2500239"/>
            <a:ext cx="120845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Bên</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giao</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6" name="TextBox 25">
            <a:extLst>
              <a:ext uri="{FF2B5EF4-FFF2-40B4-BE49-F238E27FC236}">
                <a16:creationId xmlns:a16="http://schemas.microsoft.com/office/drawing/2014/main" id="{4C31DA94-A5E0-FC5B-A0DD-921285FE1167}"/>
              </a:ext>
            </a:extLst>
          </p:cNvPr>
          <p:cNvSpPr txBox="1"/>
          <p:nvPr/>
        </p:nvSpPr>
        <p:spPr>
          <a:xfrm>
            <a:off x="5613648" y="4037783"/>
            <a:ext cx="1345787" cy="261610"/>
          </a:xfrm>
          <a:prstGeom prst="rect">
            <a:avLst/>
          </a:prstGeom>
          <a:noFill/>
        </p:spPr>
        <p:txBody>
          <a:bodyPr wrap="square" rtlCol="0">
            <a:spAutoFit/>
          </a:bodyPr>
          <a:lstStyle/>
          <a:p>
            <a:r>
              <a:rPr lang="en-US" sz="1100" b="1" dirty="0">
                <a:solidFill>
                  <a:srgbClr val="000000"/>
                </a:solidFill>
                <a:latin typeface="Arial Narrow" panose="020B0604020202020204" pitchFamily="34" charset="0"/>
                <a:cs typeface="Arial Narrow" panose="020B0604020202020204" pitchFamily="34" charset="0"/>
              </a:rPr>
              <a:t>Cho </a:t>
            </a:r>
            <a:r>
              <a:rPr lang="en-US" sz="1100" b="1" dirty="0" err="1">
                <a:solidFill>
                  <a:srgbClr val="000000"/>
                </a:solidFill>
                <a:latin typeface="Arial Narrow" panose="020B0604020202020204" pitchFamily="34" charset="0"/>
                <a:cs typeface="Arial Narrow" panose="020B0604020202020204" pitchFamily="34" charset="0"/>
              </a:rPr>
              <a:t>phép</a:t>
            </a:r>
            <a:r>
              <a:rPr lang="en-US" sz="1100" b="1" dirty="0">
                <a:solidFill>
                  <a:srgbClr val="000000"/>
                </a:solidFill>
                <a:latin typeface="Arial Narrow" panose="020B0604020202020204" pitchFamily="34" charset="0"/>
                <a:cs typeface="Arial Narrow" panose="020B0604020202020204" pitchFamily="34" charset="0"/>
              </a:rPr>
              <a:t>/</a:t>
            </a:r>
            <a:r>
              <a:rPr lang="en-US" sz="1100" b="1" dirty="0" err="1">
                <a:solidFill>
                  <a:srgbClr val="000000"/>
                </a:solidFill>
                <a:latin typeface="Arial Narrow" panose="020B0604020202020204" pitchFamily="34" charset="0"/>
                <a:cs typeface="Arial Narrow" panose="020B0604020202020204" pitchFamily="34" charset="0"/>
              </a:rPr>
              <a:t>phê</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duyệt</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7" name="TextBox 26">
            <a:extLst>
              <a:ext uri="{FF2B5EF4-FFF2-40B4-BE49-F238E27FC236}">
                <a16:creationId xmlns:a16="http://schemas.microsoft.com/office/drawing/2014/main" id="{D0D1E0DD-C08C-D982-ED10-2B5A39A76F6D}"/>
              </a:ext>
            </a:extLst>
          </p:cNvPr>
          <p:cNvSpPr txBox="1"/>
          <p:nvPr/>
        </p:nvSpPr>
        <p:spPr>
          <a:xfrm>
            <a:off x="2814352" y="3996329"/>
            <a:ext cx="2132909" cy="261610"/>
          </a:xfrm>
          <a:prstGeom prst="rect">
            <a:avLst/>
          </a:prstGeom>
          <a:noFill/>
        </p:spPr>
        <p:txBody>
          <a:bodyPr wrap="square" rtlCol="0">
            <a:spAutoFit/>
          </a:bodyPr>
          <a:lstStyle/>
          <a:p>
            <a:r>
              <a:rPr lang="en-US" sz="1100" b="1" dirty="0" err="1">
                <a:solidFill>
                  <a:srgbClr val="000000"/>
                </a:solidFill>
                <a:latin typeface="Arial Narrow" panose="020B0604020202020204" pitchFamily="34" charset="0"/>
                <a:cs typeface="Arial Narrow" panose="020B0604020202020204" pitchFamily="34" charset="0"/>
              </a:rPr>
              <a:t>Khai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thuế</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đối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với</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hàng</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nhập</a:t>
            </a:r>
            <a:r>
              <a:rPr lang="en-US" sz="1100" b="1" dirty="0">
                <a:solidFill>
                  <a:srgbClr val="000000"/>
                </a:solidFill>
                <a:latin typeface="Arial Narrow" panose="020B0604020202020204" pitchFamily="34" charset="0"/>
                <a:cs typeface="Arial Narrow" panose="020B0604020202020204" pitchFamily="34" charset="0"/>
              </a:rPr>
              <a:t> </a:t>
            </a:r>
            <a:r>
              <a:rPr lang="en-US" sz="1100" b="1" dirty="0" err="1">
                <a:solidFill>
                  <a:srgbClr val="000000"/>
                </a:solidFill>
                <a:latin typeface="Arial Narrow" panose="020B0604020202020204" pitchFamily="34" charset="0"/>
                <a:cs typeface="Arial Narrow" panose="020B0604020202020204" pitchFamily="34" charset="0"/>
              </a:rPr>
              <a:t>khẩu</a:t>
            </a:r>
            <a:endParaRPr lang="en-US" sz="1100" b="1" dirty="0">
              <a:solidFill>
                <a:srgbClr val="000000"/>
              </a:solidFill>
              <a:latin typeface="Arial Narrow" panose="020B0604020202020204" pitchFamily="34" charset="0"/>
              <a:cs typeface="Arial Narrow" panose="020B0604020202020204" pitchFamily="34" charset="0"/>
            </a:endParaRPr>
          </a:p>
        </p:txBody>
      </p:sp>
      <p:sp>
        <p:nvSpPr>
          <p:cNvPr id="28" name="TextBox 27">
            <a:extLst>
              <a:ext uri="{FF2B5EF4-FFF2-40B4-BE49-F238E27FC236}">
                <a16:creationId xmlns:a16="http://schemas.microsoft.com/office/drawing/2014/main" id="{F6805DA4-EB72-0F54-55D2-25576154FF28}"/>
              </a:ext>
            </a:extLst>
          </p:cNvPr>
          <p:cNvSpPr txBox="1"/>
          <p:nvPr/>
        </p:nvSpPr>
        <p:spPr>
          <a:xfrm>
            <a:off x="1051385" y="4729270"/>
            <a:ext cx="2254523" cy="307777"/>
          </a:xfrm>
          <a:prstGeom prst="rect">
            <a:avLst/>
          </a:prstGeom>
          <a:noFill/>
        </p:spPr>
        <p:txBody>
          <a:bodyPr wrap="square" rtlCol="0">
            <a:spAutoFit/>
          </a:bodyPr>
          <a:lstStyle/>
          <a:p>
            <a:r>
              <a:rPr lang="en-US" sz="1400" b="1" dirty="0" err="1">
                <a:solidFill>
                  <a:srgbClr val="000000"/>
                </a:solidFill>
                <a:latin typeface="Arial Narrow" panose="020B0604020202020204" pitchFamily="34" charset="0"/>
                <a:cs typeface="Arial Narrow" panose="020B0604020202020204" pitchFamily="34" charset="0"/>
              </a:rPr>
              <a:t>Thủ</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tục</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Văn</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phòng</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Hải</a:t>
            </a:r>
            <a:r>
              <a:rPr lang="en-US" sz="1400" b="1" dirty="0">
                <a:solidFill>
                  <a:srgbClr val="000000"/>
                </a:solidFill>
                <a:latin typeface="Arial Narrow" panose="020B0604020202020204" pitchFamily="34" charset="0"/>
                <a:cs typeface="Arial Narrow" panose="020B0604020202020204" pitchFamily="34" charset="0"/>
              </a:rPr>
              <a:t> </a:t>
            </a:r>
            <a:r>
              <a:rPr lang="en-US" sz="1400" b="1" dirty="0" err="1">
                <a:solidFill>
                  <a:srgbClr val="000000"/>
                </a:solidFill>
                <a:latin typeface="Arial Narrow" panose="020B0604020202020204" pitchFamily="34" charset="0"/>
                <a:cs typeface="Arial Narrow" panose="020B0604020202020204" pitchFamily="34" charset="0"/>
              </a:rPr>
              <a:t>quan</a:t>
            </a:r>
            <a:endParaRPr lang="en-US" sz="1400" b="1" dirty="0">
              <a:solidFill>
                <a:srgbClr val="000000"/>
              </a:solidFill>
              <a:latin typeface="Arial Narrow" panose="020B0604020202020204" pitchFamily="34" charset="0"/>
              <a:cs typeface="Arial Narrow" panose="020B0604020202020204" pitchFamily="34" charset="0"/>
            </a:endParaRPr>
          </a:p>
        </p:txBody>
      </p:sp>
      <p:sp>
        <p:nvSpPr>
          <p:cNvPr id="29" name="TextBox 28">
            <a:extLst>
              <a:ext uri="{FF2B5EF4-FFF2-40B4-BE49-F238E27FC236}">
                <a16:creationId xmlns:a16="http://schemas.microsoft.com/office/drawing/2014/main" id="{27351FB1-BBE3-6176-DE98-80B224DF69CE}"/>
              </a:ext>
            </a:extLst>
          </p:cNvPr>
          <p:cNvSpPr txBox="1"/>
          <p:nvPr/>
        </p:nvSpPr>
        <p:spPr>
          <a:xfrm>
            <a:off x="4459776" y="6155427"/>
            <a:ext cx="1894306" cy="307777"/>
          </a:xfrm>
          <a:prstGeom prst="rect">
            <a:avLst/>
          </a:prstGeom>
          <a:noFill/>
        </p:spPr>
        <p:txBody>
          <a:bodyPr wrap="square" rtlCol="0">
            <a:spAutoFit/>
          </a:bodyPr>
          <a:lstStyle/>
          <a:p>
            <a:r>
              <a:rPr lang="en-US" sz="1400" b="1" dirty="0" err="1">
                <a:solidFill>
                  <a:srgbClr val="000000"/>
                </a:solidFill>
                <a:latin typeface="Arial" panose="020B0604020202020204" pitchFamily="34" charset="0"/>
                <a:cs typeface="Arial" panose="020B0604020202020204" pitchFamily="34" charset="0"/>
              </a:rPr>
              <a:t>Văn</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phòng</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Hải</a:t>
            </a:r>
            <a:r>
              <a:rPr lang="en-US" sz="1400" b="1" dirty="0">
                <a:solidFill>
                  <a:srgbClr val="000000"/>
                </a:solidFill>
                <a:latin typeface="Arial" panose="020B0604020202020204" pitchFamily="34" charset="0"/>
                <a:cs typeface="Arial" panose="020B0604020202020204" pitchFamily="34" charset="0"/>
              </a:rPr>
              <a:t> </a:t>
            </a:r>
            <a:r>
              <a:rPr lang="en-US" sz="1400" b="1" dirty="0" err="1">
                <a:solidFill>
                  <a:srgbClr val="000000"/>
                </a:solidFill>
                <a:latin typeface="Arial" panose="020B0604020202020204" pitchFamily="34" charset="0"/>
                <a:cs typeface="Arial" panose="020B0604020202020204" pitchFamily="34" charset="0"/>
              </a:rPr>
              <a:t>quan</a:t>
            </a:r>
            <a:endParaRPr lang="en-US" sz="1400" b="1" dirty="0">
              <a:solidFill>
                <a:srgbClr val="0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0290898-50D7-8716-ABE6-D104D31E209B}"/>
              </a:ext>
            </a:extLst>
          </p:cNvPr>
          <p:cNvSpPr txBox="1"/>
          <p:nvPr/>
        </p:nvSpPr>
        <p:spPr>
          <a:xfrm>
            <a:off x="780287" y="2128730"/>
            <a:ext cx="1751898" cy="307777"/>
          </a:xfrm>
          <a:prstGeom prst="rect">
            <a:avLst/>
          </a:prstGeom>
          <a:noFill/>
        </p:spPr>
        <p:txBody>
          <a:bodyPr wrap="square" rtlCol="0">
            <a:spAutoFit/>
          </a:bodyPr>
          <a:lstStyle/>
          <a:p>
            <a:r>
              <a:rPr lang="en-US" sz="1400" b="1" dirty="0" err="1">
                <a:solidFill>
                  <a:schemeClr val="bg2"/>
                </a:solidFill>
                <a:latin typeface="Arial Narrow" panose="020B0604020202020204" pitchFamily="34" charset="0"/>
                <a:cs typeface="Arial Narrow" panose="020B0604020202020204" pitchFamily="34" charset="0"/>
              </a:rPr>
              <a:t>Thủ</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tục</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Nhập</a:t>
            </a:r>
            <a:r>
              <a:rPr lang="en-US" sz="1400" b="1" dirty="0">
                <a:solidFill>
                  <a:schemeClr val="bg2"/>
                </a:solidFill>
                <a:latin typeface="Arial Narrow" panose="020B0604020202020204" pitchFamily="34" charset="0"/>
                <a:cs typeface="Arial Narrow" panose="020B0604020202020204" pitchFamily="34" charset="0"/>
              </a:rPr>
              <a:t> </a:t>
            </a:r>
            <a:r>
              <a:rPr lang="en-US" sz="1400" b="1" dirty="0" err="1">
                <a:solidFill>
                  <a:schemeClr val="bg2"/>
                </a:solidFill>
                <a:latin typeface="Arial Narrow" panose="020B0604020202020204" pitchFamily="34" charset="0"/>
                <a:cs typeface="Arial Narrow" panose="020B0604020202020204" pitchFamily="34" charset="0"/>
              </a:rPr>
              <a:t>khẩu</a:t>
            </a:r>
            <a:endParaRPr lang="en-US" sz="1400" b="1" dirty="0">
              <a:solidFill>
                <a:schemeClr val="bg2"/>
              </a:solidFill>
              <a:latin typeface="Arial Narrow" panose="020B0604020202020204" pitchFamily="34" charset="0"/>
              <a:cs typeface="Arial Narrow" panose="020B0604020202020204" pitchFamily="34" charset="0"/>
            </a:endParaRPr>
          </a:p>
        </p:txBody>
      </p:sp>
      <p:pic>
        <p:nvPicPr>
          <p:cNvPr id="11" name="slide 9">
            <a:hlinkClick r:id="" action="ppaction://media"/>
            <a:extLst>
              <a:ext uri="{FF2B5EF4-FFF2-40B4-BE49-F238E27FC236}">
                <a16:creationId xmlns:a16="http://schemas.microsoft.com/office/drawing/2014/main" id="{06A1259C-1EDD-BA9D-8CB2-39F66C8BF2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008030132"/>
      </p:ext>
    </p:extLst>
  </p:cSld>
  <p:clrMapOvr>
    <a:masterClrMapping/>
  </p:clrMapOvr>
  <mc:AlternateContent xmlns:mc="http://schemas.openxmlformats.org/markup-compatibility/2006" xmlns:p14="http://schemas.microsoft.com/office/powerpoint/2010/main">
    <mc:Choice Requires="p14">
      <p:transition spd="slow" p14:dur="2000" advTm="43570"/>
    </mc:Choice>
    <mc:Fallback xmlns="">
      <p:transition spd="slow" advTm="4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31" objId="11"/>
        <p14:stopEvt time="39886" objId="11"/>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36.9"/>
</p:tagLst>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osted_x0020_on_x0020_Internet xmlns="8ee7326b-26ab-4b89-9655-620c2b7a6473">Yes</Posted_x0020_on_x0020_Internet>
    <Due_x0020_Date xmlns="8ee7326b-26ab-4b89-9655-620c2b7a6473">2021-12-14T05:00:00+00:00</Due_x0020_Date>
    <Commissioner_x002f_Chairman_x0020_Signature_x0020_Required xmlns="8ee7326b-26ab-4b89-9655-620c2b7a6473">No</Commissioner_x002f_Chairman_x0020_Signature_x0020_Required>
    <Directorate xmlns="8ee7326b-26ab-4b89-9655-620c2b7a6473">International Programs - EXIP</Directorate>
    <Purpose xmlns="8ee7326b-26ab-4b89-9655-620c2b7a6473">Port Surveillance PowerPoint for FY22 China Podcast Series</Purpose>
    <From xmlns="8ee7326b-26ab-4b89-9655-620c2b7a6473">
      <UserInfo>
        <DisplayName>Schott, Jane</DisplayName>
        <AccountId>1323</AccountId>
        <AccountType/>
      </UserInfo>
    </From>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5527BB70C80849B09DD4EA1A1A9E0B" ma:contentTypeVersion="27" ma:contentTypeDescription="Create a new document." ma:contentTypeScope="" ma:versionID="bb55bf86e62f7e38911979226d25eb46">
  <xsd:schema xmlns:xsd="http://www.w3.org/2001/XMLSchema" xmlns:xs="http://www.w3.org/2001/XMLSchema" xmlns:p="http://schemas.microsoft.com/office/2006/metadata/properties" xmlns:ns2="8ee7326b-26ab-4b89-9655-620c2b7a6473" targetNamespace="http://schemas.microsoft.com/office/2006/metadata/properties" ma:root="true" ma:fieldsID="a9495ede2b93a522efc31bd6d08228f9" ns2:_="">
    <xsd:import namespace="8ee7326b-26ab-4b89-9655-620c2b7a6473"/>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7326b-26ab-4b89-9655-620c2b7a6473" elementFormDefault="qualified">
    <xsd:import namespace="http://schemas.microsoft.com/office/2006/documentManagement/types"/>
    <xsd:import namespace="http://schemas.microsoft.com/office/infopath/2007/PartnerControls"/>
    <xsd:element name="Directorate" ma:index="2" ma:displayName="Directorate" ma:default="Select Directorate" ma:description="Originating Office" ma:format="Dropdown" ma:internalName="Directorate" ma:readOnly="fals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3"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4" nillable="true" ma:displayName="Purpose" ma:description="The intended audience/purpose" ma:internalName="Purpose" ma:readOnly="false">
      <xsd:simpleType>
        <xsd:restriction base="dms:Note">
          <xsd:maxLength value="255"/>
        </xsd:restriction>
      </xsd:simpleType>
    </xsd:element>
    <xsd:element name="Due_x0020_Date" ma:index="6" nillable="true" ma:displayName="Due Date" ma:format="DateOnly" ma:internalName="Due_x0020_Date" ma:readOnly="false">
      <xsd:simpleType>
        <xsd:restriction base="dms:DateTime"/>
      </xsd:simpleType>
    </xsd:element>
    <xsd:element name="Commissioner_x002f_Chairman_x0020_Signature_x0020_Required" ma:index="7" nillable="true" ma:displayName="Commissioner/Chairman Signature Required" ma:default="No" ma:description="For directives only" ma:format="Dropdown" ma:internalName="Commissioner_x002f_Chairman_x0020_Signature_x0020_Required" ma:readOnly="false">
      <xsd:simpleType>
        <xsd:restriction base="dms:Choice">
          <xsd:enumeration value="No"/>
          <xsd:enumeration value="Yes"/>
        </xsd:restriction>
      </xsd:simpleType>
    </xsd:element>
    <xsd:element name="Posted_x0020_on_x0020_Internet" ma:index="10" nillable="true" ma:displayName="Posted on Internet" ma:default="No" ma:description="Is the document intended to be posted on one of CPSC's public web sites?" ma:format="Dropdown" ma:internalName="Posted_x0020_on_x0020_Internet"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44A0E9-A1D5-4235-B560-953B9D2E54F5}">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8ee7326b-26ab-4b89-9655-620c2b7a6473"/>
    <ds:schemaRef ds:uri="http://www.w3.org/XML/1998/namespace"/>
  </ds:schemaRefs>
</ds:datastoreItem>
</file>

<file path=customXml/itemProps2.xml><?xml version="1.0" encoding="utf-8"?>
<ds:datastoreItem xmlns:ds="http://schemas.openxmlformats.org/officeDocument/2006/customXml" ds:itemID="{2D2AE435-1F2D-4495-B5B1-EB0BC1BF9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7326b-26ab-4b89-9655-620c2b7a6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FC4370-6E66-4051-A660-9FF8AD9553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4810</TotalTime>
  <Words>3562</Words>
  <Application>Microsoft Office PowerPoint</Application>
  <PresentationFormat>Widescreen</PresentationFormat>
  <Paragraphs>389</Paragraphs>
  <Slides>38</Slides>
  <Notes>17</Notes>
  <HiddenSlides>0</HiddenSlides>
  <MMClips>31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Arial Black</vt:lpstr>
      <vt:lpstr>Arial Narrow</vt:lpstr>
      <vt:lpstr>Arial Unicode MS</vt:lpstr>
      <vt:lpstr>Calibri</vt:lpstr>
      <vt:lpstr>Calibri Light</vt:lpstr>
      <vt:lpstr>Georgia</vt:lpstr>
      <vt:lpstr>Tahoma</vt:lpstr>
      <vt:lpstr>Times New Roman</vt:lpstr>
      <vt:lpstr>Wingdings</vt:lpstr>
      <vt:lpstr>18-ABC-0078_PPTTemplate</vt:lpstr>
      <vt:lpstr>PowerPoint Presentation</vt:lpstr>
      <vt:lpstr>Video: Chào mừng quý vị đến với loạt Podcast của CPSC Việt Nam - Chương trình Sàng lọc Nhập khẩu của CPSC</vt:lpstr>
      <vt:lpstr>PowerPoint Presentation</vt:lpstr>
      <vt:lpstr>Tiểu sử</vt:lpstr>
      <vt:lpstr>PowerPoint Presentation</vt:lpstr>
      <vt:lpstr>PowerPoint Presentation</vt:lpstr>
      <vt:lpstr>PowerPoint Presentation</vt:lpstr>
      <vt:lpstr>Chương trình Trình bày</vt:lpstr>
      <vt:lpstr>Tổng quan về Nhập khẩu - CPSC tại Cảng</vt:lpstr>
      <vt:lpstr>Tổng quan về Nhập khẩu - CPSC tại Cảng</vt:lpstr>
      <vt:lpstr>Tổng quan về Nhập khẩu- CPSC tại Cảng</vt:lpstr>
      <vt:lpstr>Tổng quan về Nhập khẩu - CPSC tại Cảng</vt:lpstr>
      <vt:lpstr>Tổng quan về Nhập khẩu- CPSC tại Cảng</vt:lpstr>
      <vt:lpstr>Tổng quan về Nhập khẩu- CPSC tại Cảng</vt:lpstr>
      <vt:lpstr>CPSC tại Cảng</vt:lpstr>
      <vt:lpstr>CPSC tại Cảng</vt:lpstr>
      <vt:lpstr>CPSC tại Cảng</vt:lpstr>
      <vt:lpstr>CPSC tại Cảng</vt:lpstr>
      <vt:lpstr>Khi các sản phẩm không vượt qua được cuộc sàng lọc</vt:lpstr>
      <vt:lpstr>Quá trình Đánh giá CPSC</vt:lpstr>
      <vt:lpstr>Quá trình Đánh giá CPSC</vt:lpstr>
      <vt:lpstr>Quá trình Đánh giá CPSC (tiếp theo)</vt:lpstr>
      <vt:lpstr>Điều gì sẽ xảy ra nếu có xác định việc thu giữ?</vt:lpstr>
      <vt:lpstr>Quy trình Sửa lại của CPSC</vt:lpstr>
      <vt:lpstr>Quá trình Sửa lại của CPSC (tiếp theo)</vt:lpstr>
      <vt:lpstr>PowerPoint Presentation</vt:lpstr>
      <vt:lpstr>PowerPoint Presentation</vt:lpstr>
      <vt:lpstr>Kiểm nghiệm của Bên thứ Ba đối với Sản phẩm Trẻ em: Lời khuyên dành cho Nhà sản xuất, Nhà cung cấp và Người mua</vt:lpstr>
      <vt:lpstr>Kiểm nghiệm của Bên thứ Ba đối với Sản phẩm Trẻ em: Lời khuyên dành cho Nhà sản xuất, Nhà cung cấp và Người mua (tiếp theo)</vt:lpstr>
      <vt:lpstr>PowerPoint Presentation</vt:lpstr>
      <vt:lpstr>Quý vị có câu hỏi?</vt:lpstr>
      <vt:lpstr>PowerPoint Presentation</vt:lpstr>
      <vt:lpstr>PowerPoint Presentation</vt:lpstr>
      <vt:lpstr>PowerPoint Presentation</vt:lpstr>
      <vt:lpstr>PowerPoint Presentation</vt:lpstr>
      <vt:lpstr>PowerPoint Presentation</vt:lpstr>
      <vt:lpstr>PowerPoint Presentation</vt:lpstr>
      <vt:lpstr>Robot Quản lý</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 Surveillance Podcast PowerPoint</dc:title>
  <dc:creator>Williams, Stephen</dc:creator>
  <cp:lastModifiedBy>Coleman, Kira</cp:lastModifiedBy>
  <cp:revision>243</cp:revision>
  <dcterms:created xsi:type="dcterms:W3CDTF">2020-03-30T14:06:50Z</dcterms:created>
  <dcterms:modified xsi:type="dcterms:W3CDTF">2023-01-13T18:56:05Z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0x010100485527BB70C80849B09DD4EA1A1A9E0B</vt:lpwstr>
  </property>
  <property fmtid="{D5CDD505-2E9C-101B-9397-08002B2CF9AE}" pid="3" name="ListID">
    <vt:lpwstr>678</vt:lpwstr>
  </property>
  <property fmtid="{D5CDD505-2E9C-101B-9397-08002B2CF9AE}" pid="4" name="WorkflowChangePath">
    <vt:lpwstr>01ee53bd-c735-4c8b-b5ea-afc401d24c2d,4;</vt:lpwstr>
  </property>
</Properties>
</file>