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43"/>
  </p:notesMasterIdLst>
  <p:sldIdLst>
    <p:sldId id="332" r:id="rId5"/>
    <p:sldId id="257" r:id="rId6"/>
    <p:sldId id="333" r:id="rId7"/>
    <p:sldId id="329" r:id="rId8"/>
    <p:sldId id="260" r:id="rId9"/>
    <p:sldId id="331" r:id="rId10"/>
    <p:sldId id="450" r:id="rId11"/>
    <p:sldId id="407" r:id="rId12"/>
    <p:sldId id="439" r:id="rId13"/>
    <p:sldId id="446" r:id="rId14"/>
    <p:sldId id="447" r:id="rId15"/>
    <p:sldId id="440" r:id="rId16"/>
    <p:sldId id="448" r:id="rId17"/>
    <p:sldId id="449" r:id="rId18"/>
    <p:sldId id="376" r:id="rId19"/>
    <p:sldId id="378" r:id="rId20"/>
    <p:sldId id="379" r:id="rId21"/>
    <p:sldId id="384" r:id="rId22"/>
    <p:sldId id="386" r:id="rId23"/>
    <p:sldId id="390" r:id="rId24"/>
    <p:sldId id="445" r:id="rId25"/>
    <p:sldId id="392" r:id="rId26"/>
    <p:sldId id="437" r:id="rId27"/>
    <p:sldId id="394" r:id="rId28"/>
    <p:sldId id="443" r:id="rId29"/>
    <p:sldId id="399" r:id="rId30"/>
    <p:sldId id="397" r:id="rId31"/>
    <p:sldId id="441" r:id="rId32"/>
    <p:sldId id="442" r:id="rId33"/>
    <p:sldId id="404" r:id="rId34"/>
    <p:sldId id="263" r:id="rId35"/>
    <p:sldId id="264" r:id="rId36"/>
    <p:sldId id="267" r:id="rId37"/>
    <p:sldId id="578" r:id="rId38"/>
    <p:sldId id="268" r:id="rId39"/>
    <p:sldId id="266" r:id="rId40"/>
    <p:sldId id="269" r:id="rId41"/>
    <p:sldId id="27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1" clrIdx="0">
    <p:extLst>
      <p:ext uri="{19B8F6BF-5375-455C-9EA6-DF929625EA0E}">
        <p15:presenceInfo xmlns:p15="http://schemas.microsoft.com/office/powerpoint/2012/main" userId="S-1-5-21-2022136750-1135477324-312552118-22141" providerId="AD"/>
      </p:ext>
    </p:extLst>
  </p:cmAuthor>
  <p:cmAuthor id="2" name="Schott, Jane" initials="SJ" lastIdx="1" clrIdx="1">
    <p:extLst>
      <p:ext uri="{19B8F6BF-5375-455C-9EA6-DF929625EA0E}">
        <p15:presenceInfo xmlns:p15="http://schemas.microsoft.com/office/powerpoint/2012/main" userId="S-1-5-21-2022136750-1135477324-312552118-28237" providerId="AD"/>
      </p:ext>
    </p:extLst>
  </p:cmAuthor>
  <p:cmAuthor id="3" name="Boniface, Duane" initials="BD" lastIdx="5" clrIdx="2">
    <p:extLst>
      <p:ext uri="{19B8F6BF-5375-455C-9EA6-DF929625EA0E}">
        <p15:presenceInfo xmlns:p15="http://schemas.microsoft.com/office/powerpoint/2012/main" userId="Boniface, Duane" providerId="None"/>
      </p:ext>
    </p:extLst>
  </p:cmAuthor>
  <p:cmAuthor id="4" name="Stone, Pamela" initials="SP" lastIdx="6" clrIdx="3">
    <p:extLst>
      <p:ext uri="{19B8F6BF-5375-455C-9EA6-DF929625EA0E}">
        <p15:presenceInfo xmlns:p15="http://schemas.microsoft.com/office/powerpoint/2012/main" userId="Stone, Pame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FAF"/>
    <a:srgbClr val="D6868C"/>
    <a:srgbClr val="4CA5DC"/>
    <a:srgbClr val="E14D82"/>
    <a:srgbClr val="78121C"/>
    <a:srgbClr val="A0A2EE"/>
    <a:srgbClr val="D697FD"/>
    <a:srgbClr val="F9D3D7"/>
    <a:srgbClr val="232323"/>
    <a:srgbClr val="1A28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2" autoAdjust="0"/>
    <p:restoredTop sz="94643"/>
  </p:normalViewPr>
  <p:slideViewPr>
    <p:cSldViewPr snapToGrid="0" snapToObjects="1">
      <p:cViewPr varScale="1">
        <p:scale>
          <a:sx n="108" d="100"/>
          <a:sy n="108" d="100"/>
        </p:scale>
        <p:origin x="426" y="108"/>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06AC-4842-B704-57E03F895F5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6AC-4842-B704-57E03F895F5E}"/>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06AC-4842-B704-57E03F895F5E}"/>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06AC-4842-B704-57E03F895F5E}"/>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06AC-4842-B704-57E03F895F5E}"/>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06AC-4842-B704-57E03F895F5E}"/>
              </c:ext>
            </c:extLst>
          </c:dPt>
          <c:dPt>
            <c:idx val="6"/>
            <c:bubble3D val="0"/>
            <c:spPr>
              <a:solidFill>
                <a:srgbClr val="F9D3D7"/>
              </a:solidFill>
              <a:ln w="19050">
                <a:solidFill>
                  <a:schemeClr val="lt1"/>
                </a:solidFill>
              </a:ln>
              <a:effectLst/>
            </c:spPr>
            <c:extLst>
              <c:ext xmlns:c16="http://schemas.microsoft.com/office/drawing/2014/chart" uri="{C3380CC4-5D6E-409C-BE32-E72D297353CC}">
                <c16:uniqueId val="{0000000D-06AC-4842-B704-57E03F895F5E}"/>
              </c:ext>
            </c:extLst>
          </c:dPt>
          <c:dPt>
            <c:idx val="7"/>
            <c:bubble3D val="0"/>
            <c:spPr>
              <a:solidFill>
                <a:srgbClr val="D697FD"/>
              </a:solidFill>
              <a:ln w="19050">
                <a:solidFill>
                  <a:schemeClr val="lt1"/>
                </a:solidFill>
              </a:ln>
              <a:effectLst/>
            </c:spPr>
            <c:extLst>
              <c:ext xmlns:c16="http://schemas.microsoft.com/office/drawing/2014/chart" uri="{C3380CC4-5D6E-409C-BE32-E72D297353CC}">
                <c16:uniqueId val="{0000000F-06AC-4842-B704-57E03F895F5E}"/>
              </c:ext>
            </c:extLst>
          </c:dPt>
          <c:dPt>
            <c:idx val="8"/>
            <c:bubble3D val="0"/>
            <c:spPr>
              <a:solidFill>
                <a:srgbClr val="A0A2EE"/>
              </a:solidFill>
              <a:ln w="19050">
                <a:solidFill>
                  <a:schemeClr val="lt1"/>
                </a:solidFill>
              </a:ln>
              <a:effectLst/>
            </c:spPr>
            <c:extLst>
              <c:ext xmlns:c16="http://schemas.microsoft.com/office/drawing/2014/chart" uri="{C3380CC4-5D6E-409C-BE32-E72D297353CC}">
                <c16:uniqueId val="{00000011-06AC-4842-B704-57E03F895F5E}"/>
              </c:ext>
            </c:extLst>
          </c:dPt>
          <c:dPt>
            <c:idx val="9"/>
            <c:bubble3D val="0"/>
            <c:spPr>
              <a:solidFill>
                <a:srgbClr val="78121C"/>
              </a:solidFill>
              <a:ln w="19050">
                <a:solidFill>
                  <a:schemeClr val="lt1"/>
                </a:solidFill>
              </a:ln>
              <a:effectLst/>
            </c:spPr>
            <c:extLst>
              <c:ext xmlns:c16="http://schemas.microsoft.com/office/drawing/2014/chart" uri="{C3380CC4-5D6E-409C-BE32-E72D297353CC}">
                <c16:uniqueId val="{00000013-06AC-4842-B704-57E03F895F5E}"/>
              </c:ext>
            </c:extLst>
          </c:dPt>
          <c:dPt>
            <c:idx val="10"/>
            <c:bubble3D val="0"/>
            <c:spPr>
              <a:solidFill>
                <a:srgbClr val="E14D82"/>
              </a:solidFill>
              <a:ln w="19050">
                <a:solidFill>
                  <a:schemeClr val="lt1"/>
                </a:solidFill>
              </a:ln>
              <a:effectLst/>
            </c:spPr>
            <c:extLst>
              <c:ext xmlns:c16="http://schemas.microsoft.com/office/drawing/2014/chart" uri="{C3380CC4-5D6E-409C-BE32-E72D297353CC}">
                <c16:uniqueId val="{00000015-06AC-4842-B704-57E03F895F5E}"/>
              </c:ext>
            </c:extLst>
          </c:dPt>
          <c:dPt>
            <c:idx val="11"/>
            <c:bubble3D val="0"/>
            <c:spPr>
              <a:solidFill>
                <a:srgbClr val="4CA5DC"/>
              </a:solidFill>
              <a:ln w="19050">
                <a:solidFill>
                  <a:schemeClr val="lt1"/>
                </a:solidFill>
              </a:ln>
              <a:effectLst/>
            </c:spPr>
            <c:extLst>
              <c:ext xmlns:c16="http://schemas.microsoft.com/office/drawing/2014/chart" uri="{C3380CC4-5D6E-409C-BE32-E72D297353CC}">
                <c16:uniqueId val="{00000017-06AC-4842-B704-57E03F895F5E}"/>
              </c:ext>
            </c:extLst>
          </c:dPt>
          <c:dPt>
            <c:idx val="12"/>
            <c:bubble3D val="0"/>
            <c:spPr>
              <a:solidFill>
                <a:srgbClr val="D6868C"/>
              </a:solidFill>
              <a:ln w="19050">
                <a:solidFill>
                  <a:schemeClr val="lt1"/>
                </a:solidFill>
              </a:ln>
              <a:effectLst/>
            </c:spPr>
            <c:extLst>
              <c:ext xmlns:c16="http://schemas.microsoft.com/office/drawing/2014/chart" uri="{C3380CC4-5D6E-409C-BE32-E72D297353CC}">
                <c16:uniqueId val="{00000019-06AC-4842-B704-57E03F895F5E}"/>
              </c:ext>
            </c:extLst>
          </c:dPt>
          <c:dPt>
            <c:idx val="13"/>
            <c:bubble3D val="0"/>
            <c:spPr>
              <a:solidFill>
                <a:srgbClr val="FFAFAF"/>
              </a:solidFill>
              <a:ln w="19050">
                <a:solidFill>
                  <a:schemeClr val="lt1"/>
                </a:solidFill>
              </a:ln>
              <a:effectLst/>
            </c:spPr>
            <c:extLst>
              <c:ext xmlns:c16="http://schemas.microsoft.com/office/drawing/2014/chart" uri="{C3380CC4-5D6E-409C-BE32-E72D297353CC}">
                <c16:uniqueId val="{0000001B-06AC-4842-B704-57E03F895F5E}"/>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3-06AC-4842-B704-57E03F895F5E}"/>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5-06AC-4842-B704-57E03F895F5E}"/>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9-06AC-4842-B704-57E03F895F5E}"/>
                </c:ext>
              </c:extLst>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B-06AC-4842-B704-57E03F895F5E}"/>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D-06AC-4842-B704-57E03F895F5E}"/>
                </c:ext>
              </c:extLst>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F-06AC-4842-B704-57E03F895F5E}"/>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11-06AC-4842-B704-57E03F895F5E}"/>
                </c:ext>
              </c:extLst>
            </c:dLbl>
            <c:dLbl>
              <c:idx val="9"/>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fld id="{9A0E9708-6BED-4720-BBF9-DEF8F9F4FB6D}" type="PERCENTAGE">
                      <a:rPr lang="en-US">
                        <a:latin typeface="Arial" panose="020B0604020202020204" pitchFamily="34" charset="0"/>
                      </a:rPr>
                      <a:pPr>
                        <a:defRPr sz="1400" b="1">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06AC-4842-B704-57E03F895F5E}"/>
                </c:ext>
              </c:extLst>
            </c:dLbl>
            <c:dLbl>
              <c:idx val="10"/>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fld id="{53635F18-AC45-4737-A93C-564F12AE3E38}" type="PERCENTAGE">
                      <a:rPr lang="en-US">
                        <a:latin typeface="Arial" panose="020B0604020202020204" pitchFamily="34" charset="0"/>
                      </a:rPr>
                      <a:pPr>
                        <a:defRPr sz="1400" b="1">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06AC-4842-B704-57E03F895F5E}"/>
                </c:ext>
              </c:extLst>
            </c:dLbl>
            <c:dLbl>
              <c:idx val="11"/>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fld id="{7B099972-9632-49C6-82F5-C4EE1BD1CB08}" type="PERCENTAGE">
                      <a:rPr lang="en-US">
                        <a:latin typeface="Arial" panose="020B0604020202020204" pitchFamily="34" charset="0"/>
                      </a:rPr>
                      <a:pPr>
                        <a:defRPr sz="1400" b="1">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06AC-4842-B704-57E03F895F5E}"/>
                </c:ext>
              </c:extLst>
            </c:dLbl>
            <c:dLbl>
              <c:idx val="12"/>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fld id="{BCD790FD-A61F-4CC2-AFD0-019771156DE8}" type="PERCENTAGE">
                      <a:rPr lang="en-US">
                        <a:latin typeface="Arial" panose="020B0604020202020204" pitchFamily="34" charset="0"/>
                      </a:rPr>
                      <a:pPr>
                        <a:defRPr sz="1400" b="1">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06AC-4842-B704-57E03F895F5E}"/>
                </c:ext>
              </c:extLst>
            </c:dLbl>
            <c:dLbl>
              <c:idx val="1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1B-06AC-4842-B704-57E03F895F5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Sheet2!$C$1:$C$14</c:f>
              <c:strCache>
                <c:ptCount val="14"/>
                <c:pt idx="0">
                  <c:v>Toys</c:v>
                </c:pt>
                <c:pt idx="1">
                  <c:v>Clothing &amp; Footwear</c:v>
                </c:pt>
                <c:pt idx="2">
                  <c:v>ATVs</c:v>
                </c:pt>
                <c:pt idx="3">
                  <c:v>Baby/Toddler Products</c:v>
                </c:pt>
                <c:pt idx="4">
                  <c:v>Bicycles &amp; Accessories</c:v>
                </c:pt>
                <c:pt idx="5">
                  <c:v>Art Materials</c:v>
                </c:pt>
                <c:pt idx="6">
                  <c:v>Hair Dryers</c:v>
                </c:pt>
                <c:pt idx="7">
                  <c:v>Carpets &amp; Rugs</c:v>
                </c:pt>
                <c:pt idx="8">
                  <c:v>Extension Cords &amp; Power Strips</c:v>
                </c:pt>
                <c:pt idx="9">
                  <c:v>Bags &amp; Backpacks</c:v>
                </c:pt>
                <c:pt idx="10">
                  <c:v>Lighters</c:v>
                </c:pt>
                <c:pt idx="11">
                  <c:v>Sport Equipment</c:v>
                </c:pt>
                <c:pt idx="12">
                  <c:v>Furniture</c:v>
                </c:pt>
                <c:pt idx="13">
                  <c:v>Other</c:v>
                </c:pt>
              </c:strCache>
            </c:strRef>
          </c:cat>
          <c:val>
            <c:numRef>
              <c:f>Sheet2!$D$1:$D$14</c:f>
              <c:numCache>
                <c:formatCode>General</c:formatCode>
                <c:ptCount val="14"/>
                <c:pt idx="0">
                  <c:v>412</c:v>
                </c:pt>
                <c:pt idx="1">
                  <c:v>109</c:v>
                </c:pt>
                <c:pt idx="2">
                  <c:v>78</c:v>
                </c:pt>
                <c:pt idx="3">
                  <c:v>61</c:v>
                </c:pt>
                <c:pt idx="4">
                  <c:v>56</c:v>
                </c:pt>
                <c:pt idx="5">
                  <c:v>46</c:v>
                </c:pt>
                <c:pt idx="6">
                  <c:v>41</c:v>
                </c:pt>
                <c:pt idx="7">
                  <c:v>23</c:v>
                </c:pt>
                <c:pt idx="8">
                  <c:v>23</c:v>
                </c:pt>
                <c:pt idx="9">
                  <c:v>10</c:v>
                </c:pt>
                <c:pt idx="10">
                  <c:v>8</c:v>
                </c:pt>
                <c:pt idx="11">
                  <c:v>7</c:v>
                </c:pt>
                <c:pt idx="12">
                  <c:v>5</c:v>
                </c:pt>
                <c:pt idx="13">
                  <c:v>20</c:v>
                </c:pt>
              </c:numCache>
            </c:numRef>
          </c:val>
          <c:extLst>
            <c:ext xmlns:c16="http://schemas.microsoft.com/office/drawing/2014/chart" uri="{C3380CC4-5D6E-409C-BE32-E72D297353CC}">
              <c16:uniqueId val="{0000001C-06AC-4842-B704-57E03F895F5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2067058971274156"/>
          <c:y val="9.4961997439639068E-2"/>
          <c:w val="0.27114341677997605"/>
          <c:h val="0.8078021181167918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22388B1A-BEE8-49BC-AB82-9AF5E6252BF1}" type="presOf" srcId="{87BC8939-6D88-4399-A63F-32E2CEA02F27}" destId="{248EE7FD-8153-4AC9-A694-777AA8930A22}" srcOrd="0" destOrd="0" presId="urn:microsoft.com/office/officeart/2005/8/layout/process1"/>
    <dgm:cxn modelId="{9DCAE21D-88E9-46FA-9C4F-A7F5CD44F4DD}" type="presOf" srcId="{2A2F16A0-9C3D-4C9D-A397-58E38B78C6BA}" destId="{85177C65-4501-4BA3-A131-0E5DDF5A6D53}"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1A79BC69-B712-42FF-BF65-FCFA54DE0023}" type="presOf" srcId="{87BC8939-6D88-4399-A63F-32E2CEA02F27}" destId="{751032A0-D844-4B0F-BDFE-F9C854DE4AA0}" srcOrd="1" destOrd="0" presId="urn:microsoft.com/office/officeart/2005/8/layout/process1"/>
    <dgm:cxn modelId="{20D3E874-AA7B-43D8-94E4-2D475E9EBEB2}" type="presOf" srcId="{450F0AA0-0099-47A0-859F-C61271C5AE08}" destId="{73F3EB05-D099-497B-A6C0-EBE0C5DC884D}" srcOrd="0" destOrd="0" presId="urn:microsoft.com/office/officeart/2005/8/layout/process1"/>
    <dgm:cxn modelId="{DEC8CC7B-3D81-4D15-8FF6-A15F80297300}" type="presOf" srcId="{752FCA0E-7BFD-49AA-AFDC-DB5944198FA7}" destId="{DFCF6156-C19A-44D4-AEA1-68BDC1113B0F}" srcOrd="1" destOrd="0" presId="urn:microsoft.com/office/officeart/2005/8/layout/process1"/>
    <dgm:cxn modelId="{B2B4AD96-7C68-4FAD-97B0-EF5CA0A2DD52}" type="presOf" srcId="{4E713402-EE4B-4182-96EF-28598EBE72A9}" destId="{0C2FE490-8D01-4951-A66C-C9EC545B86FF}"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724AFDB9-CD7E-4F60-A8CE-5855CEB9A476}" type="presOf" srcId="{5E06E112-DDC8-4435-BAA5-CDD60B0AECAB}" destId="{98483C95-4BD5-441D-928D-C3330797655F}" srcOrd="0" destOrd="0" presId="urn:microsoft.com/office/officeart/2005/8/layout/process1"/>
    <dgm:cxn modelId="{1A5C2BD6-7D3E-4CFC-B5CB-038065E669AA}" type="presOf" srcId="{752FCA0E-7BFD-49AA-AFDC-DB5944198FA7}" destId="{905C1706-B0FE-4726-9267-A3FE01E78B18}" srcOrd="0" destOrd="0" presId="urn:microsoft.com/office/officeart/2005/8/layout/process1"/>
    <dgm:cxn modelId="{B750C774-6F12-46D4-9FA3-25980EF9BD39}" type="presParOf" srcId="{0C2FE490-8D01-4951-A66C-C9EC545B86FF}" destId="{98483C95-4BD5-441D-928D-C3330797655F}" srcOrd="0" destOrd="0" presId="urn:microsoft.com/office/officeart/2005/8/layout/process1"/>
    <dgm:cxn modelId="{E776571F-CE11-4F82-AE95-13D3906868E8}" type="presParOf" srcId="{0C2FE490-8D01-4951-A66C-C9EC545B86FF}" destId="{248EE7FD-8153-4AC9-A694-777AA8930A22}" srcOrd="1" destOrd="0" presId="urn:microsoft.com/office/officeart/2005/8/layout/process1"/>
    <dgm:cxn modelId="{79EBC9D3-5616-4A41-8F07-B379FCF87AD8}" type="presParOf" srcId="{248EE7FD-8153-4AC9-A694-777AA8930A22}" destId="{751032A0-D844-4B0F-BDFE-F9C854DE4AA0}" srcOrd="0" destOrd="0" presId="urn:microsoft.com/office/officeart/2005/8/layout/process1"/>
    <dgm:cxn modelId="{D12717CB-C325-46C0-BD4B-3014694B2B96}" type="presParOf" srcId="{0C2FE490-8D01-4951-A66C-C9EC545B86FF}" destId="{85177C65-4501-4BA3-A131-0E5DDF5A6D53}" srcOrd="2" destOrd="0" presId="urn:microsoft.com/office/officeart/2005/8/layout/process1"/>
    <dgm:cxn modelId="{D0DFF9D0-DDB3-4E04-91DA-E9F9B8B030FF}" type="presParOf" srcId="{0C2FE490-8D01-4951-A66C-C9EC545B86FF}" destId="{905C1706-B0FE-4726-9267-A3FE01E78B18}" srcOrd="3" destOrd="0" presId="urn:microsoft.com/office/officeart/2005/8/layout/process1"/>
    <dgm:cxn modelId="{08F4C536-0197-4650-8449-1DA3C8C51EDE}" type="presParOf" srcId="{905C1706-B0FE-4726-9267-A3FE01E78B18}" destId="{DFCF6156-C19A-44D4-AEA1-68BDC1113B0F}" srcOrd="0" destOrd="0" presId="urn:microsoft.com/office/officeart/2005/8/layout/process1"/>
    <dgm:cxn modelId="{DE4584F0-C446-4EC2-81E9-6C2DB876307F}"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7FB6BC2-C617-A74A-AA35-2AD1B514282D}" type="datetimeFigureOut">
              <a:rPr lang="en-US" smtClean="0"/>
              <a:pPr/>
              <a:t>4/4/2022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F02DBC63-04CE-AE4D-AA93-442818775CB2}" type="slidenum">
              <a:rPr lang="en-US" smtClean="0"/>
              <a:pPr/>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33</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34</a:t>
            </a:fld>
            <a:endParaRPr lang="en-US" dirty="0"/>
          </a:p>
        </p:txBody>
      </p:sp>
    </p:spTree>
    <p:extLst>
      <p:ext uri="{BB962C8B-B14F-4D97-AF65-F5344CB8AC3E}">
        <p14:creationId xmlns:p14="http://schemas.microsoft.com/office/powerpoint/2010/main" val="807866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35</a:t>
            </a:fld>
            <a:endParaRPr lang="en-US" dirty="0"/>
          </a:p>
        </p:txBody>
      </p:sp>
    </p:spTree>
    <p:extLst>
      <p:ext uri="{BB962C8B-B14F-4D97-AF65-F5344CB8AC3E}">
        <p14:creationId xmlns:p14="http://schemas.microsoft.com/office/powerpoint/2010/main" val="377753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4/4/2022</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03928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37</a:t>
            </a:fld>
            <a:endParaRPr lang="en-US" dirty="0"/>
          </a:p>
        </p:txBody>
      </p:sp>
    </p:spTree>
    <p:extLst>
      <p:ext uri="{BB962C8B-B14F-4D97-AF65-F5344CB8AC3E}">
        <p14:creationId xmlns:p14="http://schemas.microsoft.com/office/powerpoint/2010/main" val="1793964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38</a:t>
            </a:fld>
            <a:endParaRPr lang="en-US" dirty="0"/>
          </a:p>
        </p:txBody>
      </p:sp>
    </p:spTree>
    <p:extLst>
      <p:ext uri="{BB962C8B-B14F-4D97-AF65-F5344CB8AC3E}">
        <p14:creationId xmlns:p14="http://schemas.microsoft.com/office/powerpoint/2010/main" val="5793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368427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dirty="0"/>
          </a:p>
        </p:txBody>
      </p:sp>
    </p:spTree>
    <p:extLst>
      <p:ext uri="{BB962C8B-B14F-4D97-AF65-F5344CB8AC3E}">
        <p14:creationId xmlns:p14="http://schemas.microsoft.com/office/powerpoint/2010/main" val="339397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dirty="0"/>
          </a:p>
        </p:txBody>
      </p:sp>
    </p:spTree>
    <p:extLst>
      <p:ext uri="{BB962C8B-B14F-4D97-AF65-F5344CB8AC3E}">
        <p14:creationId xmlns:p14="http://schemas.microsoft.com/office/powerpoint/2010/main" val="379462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82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9761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30</a:t>
            </a:fld>
            <a:endParaRPr lang="en-US" dirty="0"/>
          </a:p>
        </p:txBody>
      </p:sp>
    </p:spTree>
    <p:extLst>
      <p:ext uri="{BB962C8B-B14F-4D97-AF65-F5344CB8AC3E}">
        <p14:creationId xmlns:p14="http://schemas.microsoft.com/office/powerpoint/2010/main" val="4282831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4/4/2022</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32</a:t>
            </a:fld>
            <a:endParaRPr lang="en-US"/>
          </a:p>
        </p:txBody>
      </p:sp>
    </p:spTree>
    <p:extLst>
      <p:ext uri="{BB962C8B-B14F-4D97-AF65-F5344CB8AC3E}">
        <p14:creationId xmlns:p14="http://schemas.microsoft.com/office/powerpoint/2010/main" val="2819393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
        <p:nvSpPr>
          <p:cNvPr id="4" name="Rectangle 3">
            <a:extLst>
              <a:ext uri="{FF2B5EF4-FFF2-40B4-BE49-F238E27FC236}">
                <a16:creationId xmlns:a16="http://schemas.microsoft.com/office/drawing/2014/main" id="{7603C9A2-8A9D-42DA-A46B-A965C4446BCD}"/>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200DD7AE-4127-450F-8DD1-2BDD35FA0FEE}"/>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868049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464" y="614278"/>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4" y="2337500"/>
            <a:ext cx="3769043"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rotWithShape="1">
          <a:blip r:embed="rId3"/>
          <a:srcRect r="7555" b="3810"/>
          <a:stretch/>
        </p:blipFill>
        <p:spPr>
          <a:xfrm>
            <a:off x="5496272" y="261288"/>
            <a:ext cx="6695728" cy="6596712"/>
          </a:xfrm>
          <a:prstGeom prst="rect">
            <a:avLst/>
          </a:prstGeom>
        </p:spPr>
      </p:pic>
    </p:spTree>
    <p:extLst>
      <p:ext uri="{BB962C8B-B14F-4D97-AF65-F5344CB8AC3E}">
        <p14:creationId xmlns:p14="http://schemas.microsoft.com/office/powerpoint/2010/main" val="1116377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745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00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37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90" r:id="rId16"/>
    <p:sldLayoutId id="2147483691" r:id="rId17"/>
    <p:sldLayoutId id="2147483692" r:id="rId18"/>
    <p:sldLayoutId id="2147483693" r:id="rId19"/>
    <p:sldLayoutId id="2147483694" r:id="rId20"/>
  </p:sldLayoutIdLst>
  <p:txStyles>
    <p:titleStyle>
      <a:lvl1pPr eaLnBrk="1" hangingPunct="1">
        <a:defRPr sz="3600" b="1">
          <a:solidFill>
            <a:srgbClr val="2E74B5"/>
          </a:solidFill>
          <a:latin typeface="Arial" panose="020B060402020202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hyperlink" Target="https://www.cpsc.gov/Business--Manufacturing/Testing-Certification/Lab-Accreditation" TargetMode="Externa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hyperlink" Target="https://cpsc.gov/s3fs-public/pdfs/blk_media_adg.pdf"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cpsc.gov/s3fs-public/Age-Determination-Guidelines-Relating-Consumer-Product-to-Characteristics-Skills-Play-Behavior-Intersts-to-Children-January-2020.pdf?VersionId=4nM3QIubBtIsckhdaIY81wgmmrTYlV_i" TargetMode="External"/><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hyperlink" Target="https://www.cpsc.gov/s3fs-public/Human-Factors-Standard-Practice-Document-Final-ENGLISH-Feb03-2020_0.pdf?wAUEehL.VtEkpYpx8aLvYrTKqa9w0UMz" TargetMode="External"/><Relationship Id="rId4" Type="http://schemas.openxmlformats.org/officeDocument/2006/relationships/hyperlink" Target="https://www.cpsc.gov/s3fs-public/2020-Age-Determination-Guidelines-Chinese.pdf?VersionId=PCWC2nzpBJT9qMKwnqO_AF_54KodZyO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9.xml"/><Relationship Id="rId1" Type="http://schemas.openxmlformats.org/officeDocument/2006/relationships/slideLayout" Target="../slideLayouts/slideLayout16.xml"/><Relationship Id="rId6" Type="http://schemas.openxmlformats.org/officeDocument/2006/relationships/slide" Target="slide30.xml"/><Relationship Id="rId5" Type="http://schemas.openxmlformats.org/officeDocument/2006/relationships/slide" Target="slide26.xml"/><Relationship Id="rId4" Type="http://schemas.openxmlformats.org/officeDocument/2006/relationships/slide" Target="slide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en-US" sz="2400" dirty="0">
                <a:latin typeface="+mj-lt"/>
              </a:rPr>
              <a:t>These slides highlight key U.S. product safety requirements for discussion. The text is not a comprehensive statement of legal requirements or policy and should not be relied upon for that purpose. Moreover, with the passage of time, the slides may not reflect the latest information. You should consult official versions of U.S. statutes and regulations, as well as published CPSC guidance when making decisions that could affect the safety and compliance of products entering U.S. commerce. Note that reference materials are listed at the end of the presentation. </a:t>
            </a:r>
          </a:p>
          <a:p>
            <a:pPr eaLnBrk="1" hangingPunct="1">
              <a:spcBef>
                <a:spcPct val="50000"/>
              </a:spcBef>
              <a:buClrTx/>
              <a:buSzTx/>
              <a:buFontTx/>
              <a:buNone/>
            </a:pPr>
            <a:endParaRPr lang="en-US" sz="2000" dirty="0">
              <a:solidFill>
                <a:schemeClr val="tx2">
                  <a:lumMod val="60000"/>
                  <a:lumOff val="40000"/>
                </a:schemeClr>
              </a:solidFill>
              <a:effectLst/>
              <a:latin typeface="+mn-lt"/>
            </a:endParaRPr>
          </a:p>
        </p:txBody>
      </p:sp>
    </p:spTree>
    <p:extLst>
      <p:ext uri="{BB962C8B-B14F-4D97-AF65-F5344CB8AC3E}">
        <p14:creationId xmlns:p14="http://schemas.microsoft.com/office/powerpoint/2010/main" val="1861842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15" y="310008"/>
            <a:ext cx="11465169" cy="947859"/>
          </a:xfrm>
        </p:spPr>
        <p:txBody>
          <a:bodyPr>
            <a:normAutofit/>
          </a:bodyPr>
          <a:lstStyle/>
          <a:p>
            <a:r>
              <a:rPr lang="en-US" sz="4000" b="1" dirty="0"/>
              <a:t>Importing Overview - CPSC at the Port</a:t>
            </a:r>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10</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sp>
        <p:nvSpPr>
          <p:cNvPr id="9" name="Rectangle 8">
            <a:extLst>
              <a:ext uri="{FF2B5EF4-FFF2-40B4-BE49-F238E27FC236}">
                <a16:creationId xmlns:a16="http://schemas.microsoft.com/office/drawing/2014/main" id="{21E4DB30-A0EE-4C6F-811C-163E319025D1}"/>
              </a:ext>
            </a:extLst>
          </p:cNvPr>
          <p:cNvSpPr/>
          <p:nvPr/>
        </p:nvSpPr>
        <p:spPr>
          <a:xfrm>
            <a:off x="363415" y="1200937"/>
            <a:ext cx="11465168" cy="477054"/>
          </a:xfrm>
          <a:prstGeom prst="rect">
            <a:avLst/>
          </a:prstGeom>
        </p:spPr>
        <p:txBody>
          <a:bodyPr wrap="square">
            <a:spAutoFit/>
          </a:bodyPr>
          <a:lstStyle/>
          <a:p>
            <a:r>
              <a:rPr lang="en-US" sz="2500" dirty="0">
                <a:solidFill>
                  <a:srgbClr val="002060"/>
                </a:solidFill>
                <a:latin typeface="Arial" panose="020B0604020202020204" pitchFamily="34" charset="0"/>
                <a:cs typeface="Arial" panose="020B0604020202020204" pitchFamily="34" charset="0"/>
              </a:rPr>
              <a:t>2. Ship travels to the US and enters a Port of Unlading.   </a:t>
            </a:r>
          </a:p>
        </p:txBody>
      </p:sp>
      <p:grpSp>
        <p:nvGrpSpPr>
          <p:cNvPr id="14" name="Group 13">
            <a:extLst>
              <a:ext uri="{FF2B5EF4-FFF2-40B4-BE49-F238E27FC236}">
                <a16:creationId xmlns:a16="http://schemas.microsoft.com/office/drawing/2014/main" id="{9BE20C42-7BCE-4F0F-8A51-8632D4DAF220}"/>
              </a:ext>
            </a:extLst>
          </p:cNvPr>
          <p:cNvGrpSpPr/>
          <p:nvPr/>
        </p:nvGrpSpPr>
        <p:grpSpPr>
          <a:xfrm>
            <a:off x="754913" y="2114497"/>
            <a:ext cx="9487264" cy="4332071"/>
            <a:chOff x="1886470" y="2966523"/>
            <a:chExt cx="8419060" cy="3471850"/>
          </a:xfrm>
        </p:grpSpPr>
        <p:pic>
          <p:nvPicPr>
            <p:cNvPr id="16" name="Content Placeholder 3">
              <a:extLst>
                <a:ext uri="{FF2B5EF4-FFF2-40B4-BE49-F238E27FC236}">
                  <a16:creationId xmlns:a16="http://schemas.microsoft.com/office/drawing/2014/main" id="{8A5829CB-45F0-4B84-9B3A-D7B9DEF27EC1}"/>
                </a:ext>
              </a:extLst>
            </p:cNvPr>
            <p:cNvPicPr>
              <a:picLocks noChangeAspect="1"/>
            </p:cNvPicPr>
            <p:nvPr/>
          </p:nvPicPr>
          <p:blipFill rotWithShape="1">
            <a:blip r:embed="rId2">
              <a:extLst>
                <a:ext uri="{28A0092B-C50C-407E-A947-70E740481C1C}">
                  <a14:useLocalDpi xmlns:a14="http://schemas.microsoft.com/office/drawing/2010/main" val="0"/>
                </a:ext>
              </a:extLst>
            </a:blip>
            <a:srcRect b="42841"/>
            <a:stretch/>
          </p:blipFill>
          <p:spPr>
            <a:xfrm>
              <a:off x="1886470" y="2966523"/>
              <a:ext cx="8419060" cy="3471850"/>
            </a:xfrm>
            <a:prstGeom prst="rect">
              <a:avLst/>
            </a:prstGeom>
          </p:spPr>
        </p:pic>
        <p:pic>
          <p:nvPicPr>
            <p:cNvPr id="17" name="Picture 16">
              <a:extLst>
                <a:ext uri="{FF2B5EF4-FFF2-40B4-BE49-F238E27FC236}">
                  <a16:creationId xmlns:a16="http://schemas.microsoft.com/office/drawing/2014/main" id="{34599E8E-3832-419C-88B4-9BB5A9488783}"/>
                </a:ext>
              </a:extLst>
            </p:cNvPr>
            <p:cNvPicPr>
              <a:picLocks noChangeAspect="1"/>
            </p:cNvPicPr>
            <p:nvPr/>
          </p:nvPicPr>
          <p:blipFill>
            <a:blip r:embed="rId3"/>
            <a:stretch>
              <a:fillRect/>
            </a:stretch>
          </p:blipFill>
          <p:spPr>
            <a:xfrm>
              <a:off x="7786500" y="5311337"/>
              <a:ext cx="1101713" cy="1049561"/>
            </a:xfrm>
            <a:prstGeom prst="rect">
              <a:avLst/>
            </a:prstGeom>
          </p:spPr>
        </p:pic>
        <p:sp>
          <p:nvSpPr>
            <p:cNvPr id="19" name="TextBox 18">
              <a:extLst>
                <a:ext uri="{FF2B5EF4-FFF2-40B4-BE49-F238E27FC236}">
                  <a16:creationId xmlns:a16="http://schemas.microsoft.com/office/drawing/2014/main" id="{D958A32A-EF34-49D9-913F-8C9F92EDCD74}"/>
                </a:ext>
              </a:extLst>
            </p:cNvPr>
            <p:cNvSpPr txBox="1"/>
            <p:nvPr/>
          </p:nvSpPr>
          <p:spPr>
            <a:xfrm>
              <a:off x="8888213" y="5574508"/>
              <a:ext cx="1216535" cy="419324"/>
            </a:xfrm>
            <a:prstGeom prst="rect">
              <a:avLst/>
            </a:prstGeom>
            <a:noFill/>
          </p:spPr>
          <p:txBody>
            <a:bodyPr wrap="none" rtlCol="0">
              <a:spAutoFit/>
            </a:bodyPr>
            <a:lstStyle/>
            <a:p>
              <a:r>
                <a:rPr lang="en-US" sz="1400" b="1" dirty="0">
                  <a:latin typeface="Arial" panose="020B0604020202020204" pitchFamily="34" charset="0"/>
                </a:rPr>
                <a:t>CPSC HQ and</a:t>
              </a:r>
            </a:p>
            <a:p>
              <a:r>
                <a:rPr lang="en-US" sz="1400" b="1" dirty="0">
                  <a:latin typeface="Arial" panose="020B0604020202020204" pitchFamily="34" charset="0"/>
                </a:rPr>
                <a:t>Local CPSC</a:t>
              </a:r>
            </a:p>
          </p:txBody>
        </p:sp>
        <p:cxnSp>
          <p:nvCxnSpPr>
            <p:cNvPr id="20" name="Straight Arrow Connector 19">
              <a:extLst>
                <a:ext uri="{FF2B5EF4-FFF2-40B4-BE49-F238E27FC236}">
                  <a16:creationId xmlns:a16="http://schemas.microsoft.com/office/drawing/2014/main" id="{647F4228-2EEE-4D40-9B92-FDC785D1DE20}"/>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1D61E4-AE5A-437F-BF2F-F1FB2894020B}"/>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97C246A9-B8B4-494E-81D7-C0C2E7A5E692}"/>
              </a:ext>
            </a:extLst>
          </p:cNvPr>
          <p:cNvSpPr/>
          <p:nvPr/>
        </p:nvSpPr>
        <p:spPr>
          <a:xfrm>
            <a:off x="532436" y="2349660"/>
            <a:ext cx="4247908" cy="14352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3474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15" y="207489"/>
            <a:ext cx="11465169" cy="947859"/>
          </a:xfrm>
        </p:spPr>
        <p:txBody>
          <a:bodyPr>
            <a:normAutofit/>
          </a:bodyPr>
          <a:lstStyle/>
          <a:p>
            <a:r>
              <a:rPr lang="en-US" sz="4000" b="1" dirty="0"/>
              <a:t>Importing Overview - CPSC at the Port</a:t>
            </a:r>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11</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sp>
        <p:nvSpPr>
          <p:cNvPr id="9" name="Rectangle 8">
            <a:extLst>
              <a:ext uri="{FF2B5EF4-FFF2-40B4-BE49-F238E27FC236}">
                <a16:creationId xmlns:a16="http://schemas.microsoft.com/office/drawing/2014/main" id="{21E4DB30-A0EE-4C6F-811C-163E319025D1}"/>
              </a:ext>
            </a:extLst>
          </p:cNvPr>
          <p:cNvSpPr/>
          <p:nvPr/>
        </p:nvSpPr>
        <p:spPr>
          <a:xfrm>
            <a:off x="363416" y="1017320"/>
            <a:ext cx="11465168" cy="861774"/>
          </a:xfrm>
          <a:prstGeom prst="rect">
            <a:avLst/>
          </a:prstGeom>
        </p:spPr>
        <p:txBody>
          <a:bodyPr wrap="square">
            <a:spAutoFit/>
          </a:bodyPr>
          <a:lstStyle/>
          <a:p>
            <a:r>
              <a:rPr lang="en-US" sz="2500" dirty="0">
                <a:solidFill>
                  <a:srgbClr val="002060"/>
                </a:solidFill>
                <a:latin typeface="Arial" panose="020B0604020202020204" pitchFamily="34" charset="0"/>
                <a:cs typeface="Arial" panose="020B0604020202020204" pitchFamily="34" charset="0"/>
              </a:rPr>
              <a:t>3. Entries are filed, by Customs brokers, for all cargo on board (before or after arrival).</a:t>
            </a:r>
          </a:p>
        </p:txBody>
      </p:sp>
      <p:grpSp>
        <p:nvGrpSpPr>
          <p:cNvPr id="14" name="Group 13">
            <a:extLst>
              <a:ext uri="{FF2B5EF4-FFF2-40B4-BE49-F238E27FC236}">
                <a16:creationId xmlns:a16="http://schemas.microsoft.com/office/drawing/2014/main" id="{E3F57873-9EA6-483B-B829-BE503B2A4406}"/>
              </a:ext>
            </a:extLst>
          </p:cNvPr>
          <p:cNvGrpSpPr/>
          <p:nvPr/>
        </p:nvGrpSpPr>
        <p:grpSpPr>
          <a:xfrm>
            <a:off x="716813" y="2111258"/>
            <a:ext cx="9487264" cy="4332071"/>
            <a:chOff x="1886470" y="2966523"/>
            <a:chExt cx="8419060" cy="3471850"/>
          </a:xfrm>
        </p:grpSpPr>
        <p:pic>
          <p:nvPicPr>
            <p:cNvPr id="16" name="Content Placeholder 3">
              <a:extLst>
                <a:ext uri="{FF2B5EF4-FFF2-40B4-BE49-F238E27FC236}">
                  <a16:creationId xmlns:a16="http://schemas.microsoft.com/office/drawing/2014/main" id="{978E1B16-3F00-4A3A-889E-707DB29EBD7A}"/>
                </a:ext>
              </a:extLst>
            </p:cNvPr>
            <p:cNvPicPr>
              <a:picLocks noChangeAspect="1"/>
            </p:cNvPicPr>
            <p:nvPr/>
          </p:nvPicPr>
          <p:blipFill rotWithShape="1">
            <a:blip r:embed="rId2">
              <a:extLst>
                <a:ext uri="{28A0092B-C50C-407E-A947-70E740481C1C}">
                  <a14:useLocalDpi xmlns:a14="http://schemas.microsoft.com/office/drawing/2010/main" val="0"/>
                </a:ext>
              </a:extLst>
            </a:blip>
            <a:srcRect b="42841"/>
            <a:stretch/>
          </p:blipFill>
          <p:spPr>
            <a:xfrm>
              <a:off x="1886470" y="2966523"/>
              <a:ext cx="8419060" cy="3471850"/>
            </a:xfrm>
            <a:prstGeom prst="rect">
              <a:avLst/>
            </a:prstGeom>
          </p:spPr>
        </p:pic>
        <p:pic>
          <p:nvPicPr>
            <p:cNvPr id="17" name="Picture 16">
              <a:extLst>
                <a:ext uri="{FF2B5EF4-FFF2-40B4-BE49-F238E27FC236}">
                  <a16:creationId xmlns:a16="http://schemas.microsoft.com/office/drawing/2014/main" id="{ADABDA46-D059-4B45-8529-03BA04306786}"/>
                </a:ext>
              </a:extLst>
            </p:cNvPr>
            <p:cNvPicPr>
              <a:picLocks noChangeAspect="1"/>
            </p:cNvPicPr>
            <p:nvPr/>
          </p:nvPicPr>
          <p:blipFill>
            <a:blip r:embed="rId3"/>
            <a:stretch>
              <a:fillRect/>
            </a:stretch>
          </p:blipFill>
          <p:spPr>
            <a:xfrm>
              <a:off x="7786500" y="5311337"/>
              <a:ext cx="1101713" cy="1049561"/>
            </a:xfrm>
            <a:prstGeom prst="rect">
              <a:avLst/>
            </a:prstGeom>
          </p:spPr>
        </p:pic>
        <p:sp>
          <p:nvSpPr>
            <p:cNvPr id="19" name="TextBox 18">
              <a:extLst>
                <a:ext uri="{FF2B5EF4-FFF2-40B4-BE49-F238E27FC236}">
                  <a16:creationId xmlns:a16="http://schemas.microsoft.com/office/drawing/2014/main" id="{7D344ACF-45C3-48D0-B4BF-1A9AE227781C}"/>
                </a:ext>
              </a:extLst>
            </p:cNvPr>
            <p:cNvSpPr txBox="1"/>
            <p:nvPr/>
          </p:nvSpPr>
          <p:spPr>
            <a:xfrm>
              <a:off x="8888213" y="5574508"/>
              <a:ext cx="1216535" cy="419324"/>
            </a:xfrm>
            <a:prstGeom prst="rect">
              <a:avLst/>
            </a:prstGeom>
            <a:noFill/>
          </p:spPr>
          <p:txBody>
            <a:bodyPr wrap="none" rtlCol="0">
              <a:spAutoFit/>
            </a:bodyPr>
            <a:lstStyle/>
            <a:p>
              <a:r>
                <a:rPr lang="en-US" sz="1400" b="1" dirty="0">
                  <a:latin typeface="Arial" panose="020B0604020202020204" pitchFamily="34" charset="0"/>
                </a:rPr>
                <a:t>CPSC HQ and</a:t>
              </a:r>
            </a:p>
            <a:p>
              <a:r>
                <a:rPr lang="en-US" sz="1400" b="1" dirty="0">
                  <a:latin typeface="Arial" panose="020B0604020202020204" pitchFamily="34" charset="0"/>
                </a:rPr>
                <a:t>Local CPSC</a:t>
              </a:r>
            </a:p>
          </p:txBody>
        </p:sp>
        <p:cxnSp>
          <p:nvCxnSpPr>
            <p:cNvPr id="20" name="Straight Arrow Connector 19">
              <a:extLst>
                <a:ext uri="{FF2B5EF4-FFF2-40B4-BE49-F238E27FC236}">
                  <a16:creationId xmlns:a16="http://schemas.microsoft.com/office/drawing/2014/main" id="{9A905C30-C8CE-4729-AFA5-88A4DF2162B1}"/>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972C571-BD59-4390-9FE8-77F0ACA46605}"/>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B0A50608-BF13-4598-9B71-F655DB458F79}"/>
              </a:ext>
            </a:extLst>
          </p:cNvPr>
          <p:cNvSpPr/>
          <p:nvPr/>
        </p:nvSpPr>
        <p:spPr>
          <a:xfrm>
            <a:off x="4039565" y="3530279"/>
            <a:ext cx="2141315" cy="136545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94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9" y="265080"/>
            <a:ext cx="11465169" cy="947859"/>
          </a:xfrm>
        </p:spPr>
        <p:txBody>
          <a:bodyPr>
            <a:normAutofit/>
          </a:bodyPr>
          <a:lstStyle/>
          <a:p>
            <a:r>
              <a:rPr lang="en-US" sz="4000" b="1" dirty="0"/>
              <a:t>Importing Overview - CPSC at the Port</a:t>
            </a:r>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12</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sp>
        <p:nvSpPr>
          <p:cNvPr id="6" name="Rectangle 5">
            <a:extLst>
              <a:ext uri="{FF2B5EF4-FFF2-40B4-BE49-F238E27FC236}">
                <a16:creationId xmlns:a16="http://schemas.microsoft.com/office/drawing/2014/main" id="{E2D15650-92CB-4B0D-9882-15665998E58B}"/>
              </a:ext>
            </a:extLst>
          </p:cNvPr>
          <p:cNvSpPr/>
          <p:nvPr/>
        </p:nvSpPr>
        <p:spPr>
          <a:xfrm>
            <a:off x="216569" y="1152813"/>
            <a:ext cx="11868548" cy="861774"/>
          </a:xfrm>
          <a:prstGeom prst="rect">
            <a:avLst/>
          </a:prstGeom>
        </p:spPr>
        <p:txBody>
          <a:bodyPr wrap="square">
            <a:spAutoFit/>
          </a:bodyPr>
          <a:lstStyle/>
          <a:p>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4. CBP, CPSC review cargo information and decide if </a:t>
            </a:r>
            <a:r>
              <a:rPr lang="en-US" sz="2500" dirty="0">
                <a:latin typeface="Arial" panose="020B0604020202020204" pitchFamily="34" charset="0"/>
                <a:cs typeface="Arial" panose="020B0604020202020204" pitchFamily="34" charset="0"/>
              </a:rPr>
              <a:t>an entry or shipment requires further examination.</a:t>
            </a:r>
            <a:endParaRPr lang="en-US" sz="2500" dirty="0">
              <a:latin typeface="Arial" panose="020B0604020202020204" pitchFamily="34" charset="0"/>
              <a:ea typeface="Times New Roman" panose="02020603050405020304" pitchFamily="18" charset="0"/>
              <a:cs typeface="Arial" panose="020B0604020202020204" pitchFamily="34" charset="0"/>
            </a:endParaRPr>
          </a:p>
        </p:txBody>
      </p:sp>
      <p:grpSp>
        <p:nvGrpSpPr>
          <p:cNvPr id="14" name="Group 13">
            <a:extLst>
              <a:ext uri="{FF2B5EF4-FFF2-40B4-BE49-F238E27FC236}">
                <a16:creationId xmlns:a16="http://schemas.microsoft.com/office/drawing/2014/main" id="{1BC731D4-5980-4C07-AD9B-842D8C9D5BBD}"/>
              </a:ext>
            </a:extLst>
          </p:cNvPr>
          <p:cNvGrpSpPr/>
          <p:nvPr/>
        </p:nvGrpSpPr>
        <p:grpSpPr>
          <a:xfrm>
            <a:off x="697763" y="2111258"/>
            <a:ext cx="9487264" cy="4332071"/>
            <a:chOff x="1886470" y="2966523"/>
            <a:chExt cx="8419060" cy="3471850"/>
          </a:xfrm>
        </p:grpSpPr>
        <p:pic>
          <p:nvPicPr>
            <p:cNvPr id="16" name="Content Placeholder 3">
              <a:extLst>
                <a:ext uri="{FF2B5EF4-FFF2-40B4-BE49-F238E27FC236}">
                  <a16:creationId xmlns:a16="http://schemas.microsoft.com/office/drawing/2014/main" id="{1C334D9F-F299-446E-8D29-F7C6D9B2E15D}"/>
                </a:ext>
              </a:extLst>
            </p:cNvPr>
            <p:cNvPicPr>
              <a:picLocks noChangeAspect="1"/>
            </p:cNvPicPr>
            <p:nvPr/>
          </p:nvPicPr>
          <p:blipFill rotWithShape="1">
            <a:blip r:embed="rId2">
              <a:extLst>
                <a:ext uri="{28A0092B-C50C-407E-A947-70E740481C1C}">
                  <a14:useLocalDpi xmlns:a14="http://schemas.microsoft.com/office/drawing/2010/main" val="0"/>
                </a:ext>
              </a:extLst>
            </a:blip>
            <a:srcRect b="42841"/>
            <a:stretch/>
          </p:blipFill>
          <p:spPr>
            <a:xfrm>
              <a:off x="1886470" y="2966523"/>
              <a:ext cx="8419060" cy="3471850"/>
            </a:xfrm>
            <a:prstGeom prst="rect">
              <a:avLst/>
            </a:prstGeom>
          </p:spPr>
        </p:pic>
        <p:pic>
          <p:nvPicPr>
            <p:cNvPr id="17" name="Picture 16">
              <a:extLst>
                <a:ext uri="{FF2B5EF4-FFF2-40B4-BE49-F238E27FC236}">
                  <a16:creationId xmlns:a16="http://schemas.microsoft.com/office/drawing/2014/main" id="{821AF4B9-1328-44CA-BBA7-6276B41057A7}"/>
                </a:ext>
              </a:extLst>
            </p:cNvPr>
            <p:cNvPicPr>
              <a:picLocks noChangeAspect="1"/>
            </p:cNvPicPr>
            <p:nvPr/>
          </p:nvPicPr>
          <p:blipFill>
            <a:blip r:embed="rId3"/>
            <a:stretch>
              <a:fillRect/>
            </a:stretch>
          </p:blipFill>
          <p:spPr>
            <a:xfrm>
              <a:off x="7786500" y="5311337"/>
              <a:ext cx="1101713" cy="1049561"/>
            </a:xfrm>
            <a:prstGeom prst="rect">
              <a:avLst/>
            </a:prstGeom>
          </p:spPr>
        </p:pic>
        <p:sp>
          <p:nvSpPr>
            <p:cNvPr id="19" name="TextBox 18">
              <a:extLst>
                <a:ext uri="{FF2B5EF4-FFF2-40B4-BE49-F238E27FC236}">
                  <a16:creationId xmlns:a16="http://schemas.microsoft.com/office/drawing/2014/main" id="{69662C3F-2E74-431F-9A25-76D1EC72506F}"/>
                </a:ext>
              </a:extLst>
            </p:cNvPr>
            <p:cNvSpPr txBox="1"/>
            <p:nvPr/>
          </p:nvSpPr>
          <p:spPr>
            <a:xfrm>
              <a:off x="8888213" y="5574508"/>
              <a:ext cx="1216535" cy="419324"/>
            </a:xfrm>
            <a:prstGeom prst="rect">
              <a:avLst/>
            </a:prstGeom>
            <a:noFill/>
          </p:spPr>
          <p:txBody>
            <a:bodyPr wrap="none" rtlCol="0">
              <a:spAutoFit/>
            </a:bodyPr>
            <a:lstStyle/>
            <a:p>
              <a:r>
                <a:rPr lang="en-US" sz="1400" b="1" dirty="0">
                  <a:latin typeface="Arial" panose="020B0604020202020204" pitchFamily="34" charset="0"/>
                </a:rPr>
                <a:t>CPSC HQ and</a:t>
              </a:r>
            </a:p>
            <a:p>
              <a:r>
                <a:rPr lang="en-US" sz="1400" b="1" dirty="0">
                  <a:latin typeface="Arial" panose="020B0604020202020204" pitchFamily="34" charset="0"/>
                </a:rPr>
                <a:t>Local CPSC</a:t>
              </a:r>
            </a:p>
          </p:txBody>
        </p:sp>
        <p:cxnSp>
          <p:nvCxnSpPr>
            <p:cNvPr id="20" name="Straight Arrow Connector 19">
              <a:extLst>
                <a:ext uri="{FF2B5EF4-FFF2-40B4-BE49-F238E27FC236}">
                  <a16:creationId xmlns:a16="http://schemas.microsoft.com/office/drawing/2014/main" id="{40BC288C-B495-45CF-BC86-A60CAFE8B198}"/>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405A7DC-4594-4909-B31F-31CC1F28DDFA}"/>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DBEE5A5C-8A58-4970-8B37-F38B9ACA62B3}"/>
              </a:ext>
            </a:extLst>
          </p:cNvPr>
          <p:cNvSpPr/>
          <p:nvPr/>
        </p:nvSpPr>
        <p:spPr>
          <a:xfrm>
            <a:off x="4039565" y="3530279"/>
            <a:ext cx="2141315" cy="136545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1173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15" y="266334"/>
            <a:ext cx="11465169" cy="947859"/>
          </a:xfrm>
        </p:spPr>
        <p:txBody>
          <a:bodyPr>
            <a:normAutofit/>
          </a:bodyPr>
          <a:lstStyle/>
          <a:p>
            <a:r>
              <a:rPr lang="en-US" sz="4000" b="1" dirty="0"/>
              <a:t>Importing Overview - CPSC at the Port</a:t>
            </a:r>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13</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sp>
        <p:nvSpPr>
          <p:cNvPr id="6" name="Rectangle 5">
            <a:extLst>
              <a:ext uri="{FF2B5EF4-FFF2-40B4-BE49-F238E27FC236}">
                <a16:creationId xmlns:a16="http://schemas.microsoft.com/office/drawing/2014/main" id="{E2D15650-92CB-4B0D-9882-15665998E58B}"/>
              </a:ext>
            </a:extLst>
          </p:cNvPr>
          <p:cNvSpPr/>
          <p:nvPr/>
        </p:nvSpPr>
        <p:spPr>
          <a:xfrm>
            <a:off x="363415" y="1176190"/>
            <a:ext cx="11868548" cy="477054"/>
          </a:xfrm>
          <a:prstGeom prst="rect">
            <a:avLst/>
          </a:prstGeom>
        </p:spPr>
        <p:txBody>
          <a:bodyPr wrap="square">
            <a:spAutoFit/>
          </a:bodyPr>
          <a:lstStyle/>
          <a:p>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5. Entries with holds are flagged for additional examination.</a:t>
            </a:r>
            <a:endParaRPr lang="en-US" sz="2500" dirty="0">
              <a:latin typeface="Arial" panose="020B0604020202020204" pitchFamily="34" charset="0"/>
              <a:ea typeface="Times New Roman" panose="02020603050405020304" pitchFamily="18" charset="0"/>
              <a:cs typeface="Arial" panose="020B0604020202020204" pitchFamily="34" charset="0"/>
            </a:endParaRPr>
          </a:p>
        </p:txBody>
      </p:sp>
      <p:grpSp>
        <p:nvGrpSpPr>
          <p:cNvPr id="14" name="Group 13">
            <a:extLst>
              <a:ext uri="{FF2B5EF4-FFF2-40B4-BE49-F238E27FC236}">
                <a16:creationId xmlns:a16="http://schemas.microsoft.com/office/drawing/2014/main" id="{5E6D3F3D-2590-46EF-9559-EB50821AD706}"/>
              </a:ext>
            </a:extLst>
          </p:cNvPr>
          <p:cNvGrpSpPr/>
          <p:nvPr/>
        </p:nvGrpSpPr>
        <p:grpSpPr>
          <a:xfrm>
            <a:off x="735863" y="2111258"/>
            <a:ext cx="9487264" cy="4332071"/>
            <a:chOff x="1886470" y="2966523"/>
            <a:chExt cx="8419060" cy="3471850"/>
          </a:xfrm>
        </p:grpSpPr>
        <p:pic>
          <p:nvPicPr>
            <p:cNvPr id="16" name="Content Placeholder 3">
              <a:extLst>
                <a:ext uri="{FF2B5EF4-FFF2-40B4-BE49-F238E27FC236}">
                  <a16:creationId xmlns:a16="http://schemas.microsoft.com/office/drawing/2014/main" id="{145EF4C2-1196-4983-A69A-FB945F755053}"/>
                </a:ext>
              </a:extLst>
            </p:cNvPr>
            <p:cNvPicPr>
              <a:picLocks noChangeAspect="1"/>
            </p:cNvPicPr>
            <p:nvPr/>
          </p:nvPicPr>
          <p:blipFill rotWithShape="1">
            <a:blip r:embed="rId2">
              <a:extLst>
                <a:ext uri="{28A0092B-C50C-407E-A947-70E740481C1C}">
                  <a14:useLocalDpi xmlns:a14="http://schemas.microsoft.com/office/drawing/2010/main" val="0"/>
                </a:ext>
              </a:extLst>
            </a:blip>
            <a:srcRect b="42841"/>
            <a:stretch/>
          </p:blipFill>
          <p:spPr>
            <a:xfrm>
              <a:off x="1886470" y="2966523"/>
              <a:ext cx="8419060" cy="3471850"/>
            </a:xfrm>
            <a:prstGeom prst="rect">
              <a:avLst/>
            </a:prstGeom>
          </p:spPr>
        </p:pic>
        <p:pic>
          <p:nvPicPr>
            <p:cNvPr id="17" name="Picture 16">
              <a:extLst>
                <a:ext uri="{FF2B5EF4-FFF2-40B4-BE49-F238E27FC236}">
                  <a16:creationId xmlns:a16="http://schemas.microsoft.com/office/drawing/2014/main" id="{8ABB9BE2-1288-4831-9A4E-56415AC62510}"/>
                </a:ext>
              </a:extLst>
            </p:cNvPr>
            <p:cNvPicPr>
              <a:picLocks noChangeAspect="1"/>
            </p:cNvPicPr>
            <p:nvPr/>
          </p:nvPicPr>
          <p:blipFill>
            <a:blip r:embed="rId3"/>
            <a:stretch>
              <a:fillRect/>
            </a:stretch>
          </p:blipFill>
          <p:spPr>
            <a:xfrm>
              <a:off x="7786500" y="5311337"/>
              <a:ext cx="1101713" cy="1049561"/>
            </a:xfrm>
            <a:prstGeom prst="rect">
              <a:avLst/>
            </a:prstGeom>
          </p:spPr>
        </p:pic>
        <p:sp>
          <p:nvSpPr>
            <p:cNvPr id="19" name="TextBox 18">
              <a:extLst>
                <a:ext uri="{FF2B5EF4-FFF2-40B4-BE49-F238E27FC236}">
                  <a16:creationId xmlns:a16="http://schemas.microsoft.com/office/drawing/2014/main" id="{16D08710-89CF-447E-B90D-F13239F9564A}"/>
                </a:ext>
              </a:extLst>
            </p:cNvPr>
            <p:cNvSpPr txBox="1"/>
            <p:nvPr/>
          </p:nvSpPr>
          <p:spPr>
            <a:xfrm>
              <a:off x="8888213" y="5574508"/>
              <a:ext cx="1216535" cy="419324"/>
            </a:xfrm>
            <a:prstGeom prst="rect">
              <a:avLst/>
            </a:prstGeom>
            <a:noFill/>
          </p:spPr>
          <p:txBody>
            <a:bodyPr wrap="none" rtlCol="0">
              <a:spAutoFit/>
            </a:bodyPr>
            <a:lstStyle/>
            <a:p>
              <a:r>
                <a:rPr lang="en-US" sz="1400" b="1" dirty="0">
                  <a:latin typeface="Arial" panose="020B0604020202020204" pitchFamily="34" charset="0"/>
                </a:rPr>
                <a:t>CPSC HQ and</a:t>
              </a:r>
            </a:p>
            <a:p>
              <a:r>
                <a:rPr lang="en-US" sz="1400" b="1" dirty="0">
                  <a:latin typeface="Arial" panose="020B0604020202020204" pitchFamily="34" charset="0"/>
                </a:rPr>
                <a:t>Local CPSC</a:t>
              </a:r>
            </a:p>
          </p:txBody>
        </p:sp>
        <p:cxnSp>
          <p:nvCxnSpPr>
            <p:cNvPr id="20" name="Straight Arrow Connector 19">
              <a:extLst>
                <a:ext uri="{FF2B5EF4-FFF2-40B4-BE49-F238E27FC236}">
                  <a16:creationId xmlns:a16="http://schemas.microsoft.com/office/drawing/2014/main" id="{51A77B04-9CF0-4654-9E6A-67507A9BA5D0}"/>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224D365-4E10-45E7-BF54-A68562E2AD89}"/>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BE03EDC4-9D01-4813-9849-B62B82960BA3}"/>
              </a:ext>
            </a:extLst>
          </p:cNvPr>
          <p:cNvSpPr/>
          <p:nvPr/>
        </p:nvSpPr>
        <p:spPr>
          <a:xfrm>
            <a:off x="4886444" y="2370965"/>
            <a:ext cx="2419110" cy="14352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4601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9" y="78302"/>
            <a:ext cx="11465169" cy="947859"/>
          </a:xfrm>
        </p:spPr>
        <p:txBody>
          <a:bodyPr>
            <a:normAutofit/>
          </a:bodyPr>
          <a:lstStyle/>
          <a:p>
            <a:r>
              <a:rPr lang="en-US" sz="4000" b="1" dirty="0"/>
              <a:t>Importing Overview - CPSC at the Port</a:t>
            </a:r>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14</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grpSp>
        <p:nvGrpSpPr>
          <p:cNvPr id="8" name="Group 7">
            <a:extLst>
              <a:ext uri="{FF2B5EF4-FFF2-40B4-BE49-F238E27FC236}">
                <a16:creationId xmlns:a16="http://schemas.microsoft.com/office/drawing/2014/main" id="{482CCC19-83A0-4CAB-A056-33360EF79AB2}"/>
              </a:ext>
            </a:extLst>
          </p:cNvPr>
          <p:cNvGrpSpPr/>
          <p:nvPr/>
        </p:nvGrpSpPr>
        <p:grpSpPr>
          <a:xfrm>
            <a:off x="773963" y="2111258"/>
            <a:ext cx="9487264" cy="4332071"/>
            <a:chOff x="1886470" y="2966523"/>
            <a:chExt cx="8419060" cy="3471850"/>
          </a:xfrm>
        </p:grpSpPr>
        <p:pic>
          <p:nvPicPr>
            <p:cNvPr id="11" name="Content Placeholder 3">
              <a:extLst>
                <a:ext uri="{FF2B5EF4-FFF2-40B4-BE49-F238E27FC236}">
                  <a16:creationId xmlns:a16="http://schemas.microsoft.com/office/drawing/2014/main" id="{58A98A6C-96E3-443E-A269-862F4914D886}"/>
                </a:ext>
              </a:extLst>
            </p:cNvPr>
            <p:cNvPicPr>
              <a:picLocks noChangeAspect="1"/>
            </p:cNvPicPr>
            <p:nvPr/>
          </p:nvPicPr>
          <p:blipFill rotWithShape="1">
            <a:blip r:embed="rId2">
              <a:extLst>
                <a:ext uri="{28A0092B-C50C-407E-A947-70E740481C1C}">
                  <a14:useLocalDpi xmlns:a14="http://schemas.microsoft.com/office/drawing/2010/main" val="0"/>
                </a:ext>
              </a:extLst>
            </a:blip>
            <a:srcRect b="42841"/>
            <a:stretch/>
          </p:blipFill>
          <p:spPr>
            <a:xfrm>
              <a:off x="1886470" y="2966523"/>
              <a:ext cx="8419060" cy="3471850"/>
            </a:xfrm>
            <a:prstGeom prst="rect">
              <a:avLst/>
            </a:prstGeom>
          </p:spPr>
        </p:pic>
        <p:pic>
          <p:nvPicPr>
            <p:cNvPr id="12" name="Picture 11">
              <a:extLst>
                <a:ext uri="{FF2B5EF4-FFF2-40B4-BE49-F238E27FC236}">
                  <a16:creationId xmlns:a16="http://schemas.microsoft.com/office/drawing/2014/main" id="{62D77C36-70C0-4C0B-B4F7-0F82E9DCC3F8}"/>
                </a:ext>
              </a:extLst>
            </p:cNvPr>
            <p:cNvPicPr>
              <a:picLocks noChangeAspect="1"/>
            </p:cNvPicPr>
            <p:nvPr/>
          </p:nvPicPr>
          <p:blipFill>
            <a:blip r:embed="rId3"/>
            <a:stretch>
              <a:fillRect/>
            </a:stretch>
          </p:blipFill>
          <p:spPr>
            <a:xfrm>
              <a:off x="7786500" y="5311337"/>
              <a:ext cx="1101713" cy="1049561"/>
            </a:xfrm>
            <a:prstGeom prst="rect">
              <a:avLst/>
            </a:prstGeom>
          </p:spPr>
        </p:pic>
        <p:sp>
          <p:nvSpPr>
            <p:cNvPr id="13" name="TextBox 12">
              <a:extLst>
                <a:ext uri="{FF2B5EF4-FFF2-40B4-BE49-F238E27FC236}">
                  <a16:creationId xmlns:a16="http://schemas.microsoft.com/office/drawing/2014/main" id="{435A767C-ED12-4A0A-BB89-20BABA7FB9EA}"/>
                </a:ext>
              </a:extLst>
            </p:cNvPr>
            <p:cNvSpPr txBox="1"/>
            <p:nvPr/>
          </p:nvSpPr>
          <p:spPr>
            <a:xfrm>
              <a:off x="8888213" y="5574508"/>
              <a:ext cx="1216535" cy="419324"/>
            </a:xfrm>
            <a:prstGeom prst="rect">
              <a:avLst/>
            </a:prstGeom>
            <a:noFill/>
          </p:spPr>
          <p:txBody>
            <a:bodyPr wrap="none" rtlCol="0">
              <a:spAutoFit/>
            </a:bodyPr>
            <a:lstStyle/>
            <a:p>
              <a:r>
                <a:rPr lang="en-US" sz="1400" b="1" dirty="0">
                  <a:latin typeface="Arial" panose="020B0604020202020204" pitchFamily="34" charset="0"/>
                </a:rPr>
                <a:t>CPSC HQ and</a:t>
              </a:r>
            </a:p>
            <a:p>
              <a:r>
                <a:rPr lang="en-US" sz="1400" b="1" dirty="0">
                  <a:latin typeface="Arial" panose="020B0604020202020204" pitchFamily="34" charset="0"/>
                </a:rPr>
                <a:t>Local CPSC</a:t>
              </a:r>
            </a:p>
          </p:txBody>
        </p:sp>
        <p:cxnSp>
          <p:nvCxnSpPr>
            <p:cNvPr id="15" name="Straight Arrow Connector 14">
              <a:extLst>
                <a:ext uri="{FF2B5EF4-FFF2-40B4-BE49-F238E27FC236}">
                  <a16:creationId xmlns:a16="http://schemas.microsoft.com/office/drawing/2014/main" id="{EDFD9DE6-2B92-421F-B104-223F6CE83FF6}"/>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67062E6-EBC0-4614-B1D3-7A7C45137104}"/>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E2D15650-92CB-4B0D-9882-15665998E58B}"/>
              </a:ext>
            </a:extLst>
          </p:cNvPr>
          <p:cNvSpPr/>
          <p:nvPr/>
        </p:nvSpPr>
        <p:spPr>
          <a:xfrm>
            <a:off x="216569" y="864764"/>
            <a:ext cx="11868548" cy="1246495"/>
          </a:xfrm>
          <a:prstGeom prst="rect">
            <a:avLst/>
          </a:prstGeom>
        </p:spPr>
        <p:txBody>
          <a:bodyPr wrap="square">
            <a:spAutoFit/>
          </a:bodyPr>
          <a:lstStyle/>
          <a:p>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6. Containers are unloaded and distributed via truck or rail direct to importer if released/conditionally released or to a Customs Examining Station if exam required.</a:t>
            </a:r>
            <a:endParaRPr lang="en-US" sz="2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Oval 13">
            <a:extLst>
              <a:ext uri="{FF2B5EF4-FFF2-40B4-BE49-F238E27FC236}">
                <a16:creationId xmlns:a16="http://schemas.microsoft.com/office/drawing/2014/main" id="{1D450EE0-CB07-4414-8500-E5389DD61011}"/>
              </a:ext>
            </a:extLst>
          </p:cNvPr>
          <p:cNvSpPr/>
          <p:nvPr/>
        </p:nvSpPr>
        <p:spPr>
          <a:xfrm>
            <a:off x="6612407" y="2451804"/>
            <a:ext cx="2419110" cy="14352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793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63" y="365126"/>
            <a:ext cx="11258805" cy="947859"/>
          </a:xfrm>
        </p:spPr>
        <p:txBody>
          <a:bodyPr>
            <a:normAutofit/>
          </a:bodyPr>
          <a:lstStyle/>
          <a:p>
            <a:r>
              <a:rPr lang="en-US" sz="4400" b="1" dirty="0"/>
              <a:t>CPSC at the Port</a:t>
            </a:r>
          </a:p>
        </p:txBody>
      </p:sp>
      <p:sp>
        <p:nvSpPr>
          <p:cNvPr id="3" name="Slide Number Placeholder 2">
            <a:extLst>
              <a:ext uri="{FF2B5EF4-FFF2-40B4-BE49-F238E27FC236}">
                <a16:creationId xmlns:a16="http://schemas.microsoft.com/office/drawing/2014/main" id="{4DAAFE6A-1D42-C34F-B9EE-6B0314E0B6CC}"/>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15</a:t>
            </a:fld>
            <a:endParaRPr lang="en-US" dirty="0">
              <a:latin typeface="Arial" panose="020B0604020202020204" pitchFamily="34" charset="0"/>
            </a:endParaRPr>
          </a:p>
        </p:txBody>
      </p:sp>
      <p:pic>
        <p:nvPicPr>
          <p:cNvPr id="8" name="Picture Placeholder 7">
            <a:extLst>
              <a:ext uri="{FF2B5EF4-FFF2-40B4-BE49-F238E27FC236}">
                <a16:creationId xmlns:a16="http://schemas.microsoft.com/office/drawing/2014/main" id="{79BDCF64-5142-40AA-9843-0569306E9A21}"/>
              </a:ext>
            </a:extLst>
          </p:cNvPr>
          <p:cNvPicPr>
            <a:picLocks noChangeAspect="1"/>
          </p:cNvPicPr>
          <p:nvPr/>
        </p:nvPicPr>
        <p:blipFill>
          <a:blip r:embed="rId2"/>
          <a:srcRect t="13419" b="13419"/>
          <a:stretch>
            <a:fillRect/>
          </a:stretch>
        </p:blipFill>
        <p:spPr>
          <a:xfrm>
            <a:off x="1025263" y="1482862"/>
            <a:ext cx="4175545" cy="4793609"/>
          </a:xfrm>
          <a:prstGeom prst="rect">
            <a:avLst/>
          </a:prstGeom>
        </p:spPr>
      </p:pic>
      <p:sp>
        <p:nvSpPr>
          <p:cNvPr id="10" name="Text Placeholder 3">
            <a:extLst>
              <a:ext uri="{FF2B5EF4-FFF2-40B4-BE49-F238E27FC236}">
                <a16:creationId xmlns:a16="http://schemas.microsoft.com/office/drawing/2014/main" id="{237E88AA-54C3-4D81-A473-771F1C3EF01B}"/>
              </a:ext>
            </a:extLst>
          </p:cNvPr>
          <p:cNvSpPr txBox="1">
            <a:spLocks/>
          </p:cNvSpPr>
          <p:nvPr/>
        </p:nvSpPr>
        <p:spPr>
          <a:xfrm>
            <a:off x="5479571" y="1312985"/>
            <a:ext cx="6071572" cy="745252"/>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rgbClr val="232323"/>
                </a:solidFill>
                <a:latin typeface="Arial" panose="020B0604020202020204" pitchFamily="34" charset="0"/>
                <a:cs typeface="Arial" panose="020B0604020202020204" pitchFamily="34" charset="0"/>
              </a:rPr>
              <a:t>How are CPSC exams targeted?</a:t>
            </a:r>
          </a:p>
        </p:txBody>
      </p:sp>
      <p:sp>
        <p:nvSpPr>
          <p:cNvPr id="11" name="Text Placeholder 3">
            <a:extLst>
              <a:ext uri="{FF2B5EF4-FFF2-40B4-BE49-F238E27FC236}">
                <a16:creationId xmlns:a16="http://schemas.microsoft.com/office/drawing/2014/main" id="{51F46E36-B201-4145-AC59-9DC55860C808}"/>
              </a:ext>
            </a:extLst>
          </p:cNvPr>
          <p:cNvSpPr txBox="1">
            <a:spLocks/>
          </p:cNvSpPr>
          <p:nvPr/>
        </p:nvSpPr>
        <p:spPr>
          <a:xfrm>
            <a:off x="5702019" y="2187927"/>
            <a:ext cx="5626677" cy="4226767"/>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spcBef>
                <a:spcPts val="0"/>
              </a:spcBef>
            </a:pPr>
            <a:r>
              <a:rPr lang="en-US" sz="2800" dirty="0">
                <a:solidFill>
                  <a:srgbClr val="1A2857"/>
                </a:solidFill>
                <a:latin typeface="Arial" panose="020B0604020202020204" pitchFamily="34" charset="0"/>
                <a:cs typeface="Arial" panose="020B0604020202020204" pitchFamily="34" charset="0"/>
              </a:rPr>
              <a:t>National Operation</a:t>
            </a:r>
          </a:p>
          <a:p>
            <a:pPr marL="914400" lvl="1" indent="-457200"/>
            <a:r>
              <a:rPr lang="en-US" sz="2800" dirty="0">
                <a:solidFill>
                  <a:srgbClr val="1A2857"/>
                </a:solidFill>
                <a:latin typeface="Arial" panose="020B0604020202020204" pitchFamily="34" charset="0"/>
                <a:cs typeface="Arial" panose="020B0604020202020204" pitchFamily="34" charset="0"/>
              </a:rPr>
              <a:t>Local Targeting</a:t>
            </a:r>
          </a:p>
          <a:p>
            <a:pPr marL="914400" lvl="1" indent="-457200"/>
            <a:r>
              <a:rPr lang="en-US" sz="2800" dirty="0">
                <a:solidFill>
                  <a:srgbClr val="1A2857"/>
                </a:solidFill>
                <a:latin typeface="Arial" panose="020B0604020202020204" pitchFamily="34" charset="0"/>
                <a:cs typeface="Arial" panose="020B0604020202020204" pitchFamily="34" charset="0"/>
              </a:rPr>
              <a:t>U.S. Customs &amp; Border Protection (CBP) Referrals</a:t>
            </a:r>
          </a:p>
          <a:p>
            <a:pPr marL="914400" lvl="1" indent="-457200">
              <a:buFont typeface="Wingdings" panose="05000000000000000000" pitchFamily="2" charset="2"/>
              <a:buChar char="v"/>
            </a:pPr>
            <a:endParaRPr lang="en-US" dirty="0">
              <a:solidFill>
                <a:srgbClr val="1A2857"/>
              </a:solidFill>
              <a:latin typeface="Arial" panose="020B0604020202020204" pitchFamily="34" charset="0"/>
            </a:endParaRPr>
          </a:p>
        </p:txBody>
      </p:sp>
    </p:spTree>
    <p:extLst>
      <p:ext uri="{BB962C8B-B14F-4D97-AF65-F5344CB8AC3E}">
        <p14:creationId xmlns:p14="http://schemas.microsoft.com/office/powerpoint/2010/main" val="455574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CPSC at the Port</a:t>
            </a:r>
          </a:p>
        </p:txBody>
      </p:sp>
      <p:sp>
        <p:nvSpPr>
          <p:cNvPr id="3" name="Slide Number Placeholder 2">
            <a:extLst>
              <a:ext uri="{FF2B5EF4-FFF2-40B4-BE49-F238E27FC236}">
                <a16:creationId xmlns:a16="http://schemas.microsoft.com/office/drawing/2014/main" id="{1852E918-0D96-B344-82EA-8AF715C64C66}"/>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16</a:t>
            </a:fld>
            <a:endParaRPr lang="en-US" dirty="0">
              <a:latin typeface="Arial" panose="020B0604020202020204" pitchFamily="34" charset="0"/>
            </a:endParaRPr>
          </a:p>
        </p:txBody>
      </p:sp>
      <p:sp>
        <p:nvSpPr>
          <p:cNvPr id="7" name="Text Placeholder 3">
            <a:extLst>
              <a:ext uri="{FF2B5EF4-FFF2-40B4-BE49-F238E27FC236}">
                <a16:creationId xmlns:a16="http://schemas.microsoft.com/office/drawing/2014/main" id="{237E88AA-54C3-4D81-A473-771F1C3EF01B}"/>
              </a:ext>
            </a:extLst>
          </p:cNvPr>
          <p:cNvSpPr txBox="1">
            <a:spLocks/>
          </p:cNvSpPr>
          <p:nvPr/>
        </p:nvSpPr>
        <p:spPr>
          <a:xfrm>
            <a:off x="5529186" y="1205993"/>
            <a:ext cx="5927047" cy="666767"/>
          </a:xfrm>
          <a:prstGeom prst="rect">
            <a:avLst/>
          </a:prstGeom>
        </p:spPr>
        <p:txBody>
          <a:bodyPr vert="horz" lIns="91440" tIns="45720" rIns="91440" bIns="45720" rtlCol="0" anchor="ctr">
            <a:normAutofit fontScale="775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rgbClr val="232323"/>
                </a:solidFill>
                <a:latin typeface="Arial" panose="020B0604020202020204" pitchFamily="34" charset="0"/>
                <a:cs typeface="Arial" panose="020B0604020202020204" pitchFamily="34" charset="0"/>
              </a:rPr>
              <a:t>How are CPSC products screened?</a:t>
            </a:r>
          </a:p>
        </p:txBody>
      </p:sp>
      <p:sp>
        <p:nvSpPr>
          <p:cNvPr id="8" name="Text Placeholder 3">
            <a:extLst>
              <a:ext uri="{FF2B5EF4-FFF2-40B4-BE49-F238E27FC236}">
                <a16:creationId xmlns:a16="http://schemas.microsoft.com/office/drawing/2014/main" id="{51F46E36-B201-4145-AC59-9DC55860C808}"/>
              </a:ext>
            </a:extLst>
          </p:cNvPr>
          <p:cNvSpPr txBox="1">
            <a:spLocks/>
          </p:cNvSpPr>
          <p:nvPr/>
        </p:nvSpPr>
        <p:spPr>
          <a:xfrm>
            <a:off x="5623080" y="1754373"/>
            <a:ext cx="6273425" cy="4632862"/>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dirty="0">
                <a:solidFill>
                  <a:srgbClr val="1A2857"/>
                </a:solidFill>
                <a:latin typeface="Arial" panose="020B0604020202020204" pitchFamily="34" charset="0"/>
                <a:cs typeface="Arial" panose="020B0604020202020204" pitchFamily="34" charset="0"/>
              </a:rPr>
              <a:t>Products are screened according to the applicable requirements:</a:t>
            </a:r>
          </a:p>
          <a:p>
            <a:pPr marL="406400" lvl="1" indent="-406400"/>
            <a:r>
              <a:rPr lang="en-US" dirty="0">
                <a:solidFill>
                  <a:srgbClr val="1A2857"/>
                </a:solidFill>
                <a:latin typeface="Arial" panose="020B0604020202020204" pitchFamily="34" charset="0"/>
                <a:cs typeface="Arial" panose="020B0604020202020204" pitchFamily="34" charset="0"/>
              </a:rPr>
              <a:t>Consumer Product Safety Act (CPSA)</a:t>
            </a:r>
          </a:p>
          <a:p>
            <a:pPr marL="406400" lvl="1" indent="-406400"/>
            <a:r>
              <a:rPr lang="en-US" dirty="0">
                <a:solidFill>
                  <a:srgbClr val="1A2857"/>
                </a:solidFill>
                <a:latin typeface="Arial" panose="020B0604020202020204" pitchFamily="34" charset="0"/>
                <a:cs typeface="Arial" panose="020B0604020202020204" pitchFamily="34" charset="0"/>
              </a:rPr>
              <a:t>Consumer Product Safety Improvement Act (CPSIA)</a:t>
            </a:r>
          </a:p>
          <a:p>
            <a:pPr marL="406400" lvl="1" indent="-406400"/>
            <a:r>
              <a:rPr lang="en-US" dirty="0">
                <a:solidFill>
                  <a:srgbClr val="1A2857"/>
                </a:solidFill>
                <a:latin typeface="Arial" panose="020B0604020202020204" pitchFamily="34" charset="0"/>
                <a:cs typeface="Arial" panose="020B0604020202020204" pitchFamily="34" charset="0"/>
              </a:rPr>
              <a:t>Federal Hazardous Substances Act (FHSA)</a:t>
            </a:r>
          </a:p>
          <a:p>
            <a:pPr marL="406400" lvl="1" indent="-406400"/>
            <a:r>
              <a:rPr lang="en-US" dirty="0">
                <a:solidFill>
                  <a:srgbClr val="1A2857"/>
                </a:solidFill>
                <a:latin typeface="Arial" panose="020B0604020202020204" pitchFamily="34" charset="0"/>
                <a:cs typeface="Arial" panose="020B0604020202020204" pitchFamily="34" charset="0"/>
              </a:rPr>
              <a:t>Flammable Fabrics Act (FFA)</a:t>
            </a:r>
          </a:p>
          <a:p>
            <a:pPr marL="406400" lvl="1" indent="-406400"/>
            <a:r>
              <a:rPr lang="en-US" dirty="0">
                <a:solidFill>
                  <a:srgbClr val="1A2857"/>
                </a:solidFill>
                <a:latin typeface="Arial" panose="020B0604020202020204" pitchFamily="34" charset="0"/>
                <a:cs typeface="Arial" panose="020B0604020202020204" pitchFamily="34" charset="0"/>
              </a:rPr>
              <a:t>Labeling of Hazardous Art Materials Act (LHAMA)</a:t>
            </a:r>
          </a:p>
          <a:p>
            <a:pPr marL="406400" lvl="1" indent="-406400"/>
            <a:r>
              <a:rPr lang="en-US" dirty="0">
                <a:solidFill>
                  <a:srgbClr val="1A2857"/>
                </a:solidFill>
                <a:latin typeface="Arial" panose="020B0604020202020204" pitchFamily="34" charset="0"/>
                <a:cs typeface="Arial" panose="020B0604020202020204" pitchFamily="34" charset="0"/>
              </a:rPr>
              <a:t>Poison Prevention Packaging Act (PPPA)</a:t>
            </a:r>
          </a:p>
          <a:p>
            <a:pPr marL="406400" lvl="1" indent="-406400"/>
            <a:r>
              <a:rPr lang="en-US" dirty="0">
                <a:solidFill>
                  <a:srgbClr val="1A2857"/>
                </a:solidFill>
                <a:latin typeface="Arial" panose="020B0604020202020204" pitchFamily="34" charset="0"/>
                <a:cs typeface="Arial" panose="020B0604020202020204" pitchFamily="34" charset="0"/>
              </a:rPr>
              <a:t>U.S. Toy Standard (ASTM F963-17)</a:t>
            </a:r>
          </a:p>
          <a:p>
            <a:pPr marL="406400" lvl="1" indent="-406400">
              <a:buFont typeface="Wingdings" panose="05000000000000000000" pitchFamily="2" charset="2"/>
              <a:buChar char="v"/>
            </a:pPr>
            <a:endParaRPr lang="en-US" dirty="0">
              <a:solidFill>
                <a:srgbClr val="1A2857"/>
              </a:solidFill>
              <a:latin typeface="Arial" panose="020B0604020202020204" pitchFamily="34" charset="0"/>
            </a:endParaRPr>
          </a:p>
        </p:txBody>
      </p:sp>
      <p:pic>
        <p:nvPicPr>
          <p:cNvPr id="9" name="Picture 8">
            <a:extLst>
              <a:ext uri="{FF2B5EF4-FFF2-40B4-BE49-F238E27FC236}">
                <a16:creationId xmlns:a16="http://schemas.microsoft.com/office/drawing/2014/main" id="{8B90A8C5-0552-465F-9B01-C0989C88D179}"/>
              </a:ext>
            </a:extLst>
          </p:cNvPr>
          <p:cNvPicPr>
            <a:picLocks noChangeAspect="1"/>
          </p:cNvPicPr>
          <p:nvPr/>
        </p:nvPicPr>
        <p:blipFill rotWithShape="1">
          <a:blip r:embed="rId2"/>
          <a:srcRect l="25705" r="24614"/>
          <a:stretch/>
        </p:blipFill>
        <p:spPr>
          <a:xfrm>
            <a:off x="1262039" y="1312985"/>
            <a:ext cx="3851812" cy="5149369"/>
          </a:xfrm>
          <a:prstGeom prst="rect">
            <a:avLst/>
          </a:prstGeom>
        </p:spPr>
      </p:pic>
    </p:spTree>
    <p:extLst>
      <p:ext uri="{BB962C8B-B14F-4D97-AF65-F5344CB8AC3E}">
        <p14:creationId xmlns:p14="http://schemas.microsoft.com/office/powerpoint/2010/main" val="725091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21" y="358112"/>
            <a:ext cx="11465169" cy="947859"/>
          </a:xfrm>
        </p:spPr>
        <p:txBody>
          <a:bodyPr/>
          <a:lstStyle/>
          <a:p>
            <a:r>
              <a:rPr lang="en-US" b="1" dirty="0"/>
              <a:t>CPSC at the Port</a:t>
            </a:r>
          </a:p>
        </p:txBody>
      </p:sp>
      <p:sp>
        <p:nvSpPr>
          <p:cNvPr id="5" name="Content Placeholder 4">
            <a:extLst>
              <a:ext uri="{FF2B5EF4-FFF2-40B4-BE49-F238E27FC236}">
                <a16:creationId xmlns:a16="http://schemas.microsoft.com/office/drawing/2014/main" id="{C40B50C3-DC13-43B4-91FA-FBBEF4831861}"/>
              </a:ext>
            </a:extLst>
          </p:cNvPr>
          <p:cNvSpPr>
            <a:spLocks noGrp="1"/>
          </p:cNvSpPr>
          <p:nvPr>
            <p:ph idx="1"/>
          </p:nvPr>
        </p:nvSpPr>
        <p:spPr>
          <a:xfrm>
            <a:off x="406399" y="1158418"/>
            <a:ext cx="7472327" cy="5242381"/>
          </a:xfrm>
        </p:spPr>
        <p:txBody>
          <a:bodyPr>
            <a:normAutofit fontScale="92500" lnSpcReduction="10000"/>
          </a:bodyPr>
          <a:lstStyle/>
          <a:p>
            <a:pPr marL="0" lvl="1"/>
            <a:r>
              <a:rPr lang="en-US" sz="2800" b="1" dirty="0">
                <a:solidFill>
                  <a:srgbClr val="232323"/>
                </a:solidFill>
              </a:rPr>
              <a:t>How are CPSC products screened?</a:t>
            </a:r>
          </a:p>
          <a:p>
            <a:pPr marL="0" lvl="1"/>
            <a:endParaRPr lang="en-US" sz="1100" b="1" dirty="0"/>
          </a:p>
          <a:p>
            <a:pPr marL="0" lvl="1"/>
            <a:r>
              <a:rPr lang="en-US" sz="2600" dirty="0">
                <a:solidFill>
                  <a:srgbClr val="1A2857"/>
                </a:solidFill>
              </a:rPr>
              <a:t>Products are screened using tools, templates, and screening guides:</a:t>
            </a:r>
          </a:p>
          <a:p>
            <a:pPr lvl="1" indent="-457200">
              <a:spcBef>
                <a:spcPts val="1200"/>
              </a:spcBef>
              <a:spcAft>
                <a:spcPts val="600"/>
              </a:spcAft>
              <a:buFont typeface="Arial" panose="020B0604020202020204" pitchFamily="34" charset="0"/>
              <a:buChar char="•"/>
            </a:pPr>
            <a:r>
              <a:rPr lang="en-US" sz="2600" dirty="0">
                <a:solidFill>
                  <a:srgbClr val="1A2857"/>
                </a:solidFill>
              </a:rPr>
              <a:t>XRF:  X-Ray Fluorescence analyzer</a:t>
            </a:r>
          </a:p>
          <a:p>
            <a:pPr lvl="1" indent="-457200">
              <a:spcBef>
                <a:spcPts val="600"/>
              </a:spcBef>
              <a:spcAft>
                <a:spcPts val="600"/>
              </a:spcAft>
              <a:buFont typeface="Arial" panose="020B0604020202020204" pitchFamily="34" charset="0"/>
              <a:buChar char="•"/>
            </a:pPr>
            <a:r>
              <a:rPr lang="en-US" sz="2600" dirty="0">
                <a:solidFill>
                  <a:srgbClr val="1A2857"/>
                </a:solidFill>
              </a:rPr>
              <a:t>FTIR:  Fourier-Transform Infrared spectroscopy device</a:t>
            </a:r>
          </a:p>
          <a:p>
            <a:pPr lvl="1" indent="-457200">
              <a:spcBef>
                <a:spcPts val="600"/>
              </a:spcBef>
              <a:spcAft>
                <a:spcPts val="600"/>
              </a:spcAft>
              <a:buFont typeface="Arial" panose="020B0604020202020204" pitchFamily="34" charset="0"/>
              <a:buChar char="•"/>
            </a:pPr>
            <a:r>
              <a:rPr lang="en-US" sz="2600" dirty="0">
                <a:solidFill>
                  <a:srgbClr val="1A2857"/>
                </a:solidFill>
              </a:rPr>
              <a:t>Screening templates</a:t>
            </a:r>
          </a:p>
          <a:p>
            <a:pPr marL="914389" lvl="3" indent="-457200">
              <a:buFont typeface="Wingdings" panose="05000000000000000000" pitchFamily="2" charset="2"/>
              <a:buChar char="Ø"/>
            </a:pPr>
            <a:r>
              <a:rPr lang="en-US" sz="2600" dirty="0">
                <a:solidFill>
                  <a:srgbClr val="1A2857"/>
                </a:solidFill>
              </a:rPr>
              <a:t>Small parts cylinder</a:t>
            </a:r>
          </a:p>
          <a:p>
            <a:pPr marL="914389" lvl="3" indent="-457200">
              <a:buFont typeface="Wingdings" panose="05000000000000000000" pitchFamily="2" charset="2"/>
              <a:buChar char="Ø"/>
            </a:pPr>
            <a:r>
              <a:rPr lang="en-US" sz="2600" dirty="0">
                <a:solidFill>
                  <a:srgbClr val="1A2857"/>
                </a:solidFill>
              </a:rPr>
              <a:t>Rattle template</a:t>
            </a:r>
          </a:p>
          <a:p>
            <a:pPr marL="914389" lvl="3" indent="-457200">
              <a:buFont typeface="Wingdings" panose="05000000000000000000" pitchFamily="2" charset="2"/>
              <a:buChar char="Ø"/>
            </a:pPr>
            <a:r>
              <a:rPr lang="en-US" sz="2600" dirty="0">
                <a:solidFill>
                  <a:srgbClr val="1A2857"/>
                </a:solidFill>
              </a:rPr>
              <a:t>Pacifier template</a:t>
            </a:r>
          </a:p>
          <a:p>
            <a:pPr marL="914389" lvl="3" indent="-457200">
              <a:buFont typeface="Wingdings" panose="05000000000000000000" pitchFamily="2" charset="2"/>
              <a:buChar char="Ø"/>
            </a:pPr>
            <a:r>
              <a:rPr lang="en-US" sz="2600" dirty="0">
                <a:solidFill>
                  <a:srgbClr val="1A2857"/>
                </a:solidFill>
              </a:rPr>
              <a:t>Small ball template</a:t>
            </a:r>
          </a:p>
          <a:p>
            <a:pPr marL="914389" lvl="3" indent="-457200">
              <a:buFont typeface="Wingdings" panose="05000000000000000000" pitchFamily="2" charset="2"/>
              <a:buChar char="Ø"/>
            </a:pPr>
            <a:r>
              <a:rPr lang="en-US" sz="2600" dirty="0">
                <a:solidFill>
                  <a:srgbClr val="1A2857"/>
                </a:solidFill>
              </a:rPr>
              <a:t>Toys with spherical ends template</a:t>
            </a:r>
          </a:p>
          <a:p>
            <a:pPr marL="914389" lvl="3" indent="-457200">
              <a:buFont typeface="Wingdings" panose="05000000000000000000" pitchFamily="2" charset="2"/>
              <a:buChar char="Ø"/>
            </a:pPr>
            <a:r>
              <a:rPr lang="en-US" sz="2600" dirty="0">
                <a:solidFill>
                  <a:srgbClr val="1A2857"/>
                </a:solidFill>
              </a:rPr>
              <a:t>Expanding materials template</a:t>
            </a:r>
          </a:p>
        </p:txBody>
      </p:sp>
      <p:sp>
        <p:nvSpPr>
          <p:cNvPr id="3" name="Slide Number Placeholder 2">
            <a:extLst>
              <a:ext uri="{FF2B5EF4-FFF2-40B4-BE49-F238E27FC236}">
                <a16:creationId xmlns:a16="http://schemas.microsoft.com/office/drawing/2014/main" id="{E1C427D1-33B3-024D-9BE1-AE53FDE3C263}"/>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17</a:t>
            </a:fld>
            <a:endParaRPr lang="en-US" dirty="0">
              <a:latin typeface="Arial" panose="020B0604020202020204" pitchFamily="34" charset="0"/>
            </a:endParaRPr>
          </a:p>
        </p:txBody>
      </p:sp>
      <p:pic>
        <p:nvPicPr>
          <p:cNvPr id="9" name="Picture 8">
            <a:extLst>
              <a:ext uri="{FF2B5EF4-FFF2-40B4-BE49-F238E27FC236}">
                <a16:creationId xmlns:a16="http://schemas.microsoft.com/office/drawing/2014/main" id="{D4652B4C-3A60-4602-A6A9-099E645674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6591" y="1158419"/>
            <a:ext cx="2568654" cy="1926491"/>
          </a:xfrm>
          <a:prstGeom prst="rect">
            <a:avLst/>
          </a:prstGeom>
        </p:spPr>
      </p:pic>
      <p:pic>
        <p:nvPicPr>
          <p:cNvPr id="6" name="Picture 5">
            <a:extLst>
              <a:ext uri="{FF2B5EF4-FFF2-40B4-BE49-F238E27FC236}">
                <a16:creationId xmlns:a16="http://schemas.microsoft.com/office/drawing/2014/main" id="{D17B9157-4959-4A79-9DDE-E5B3942D9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75" t="38448" r="13599" b="1992"/>
          <a:stretch/>
        </p:blipFill>
        <p:spPr>
          <a:xfrm>
            <a:off x="8656591" y="3345315"/>
            <a:ext cx="2696586" cy="2831648"/>
          </a:xfrm>
          <a:prstGeom prst="rect">
            <a:avLst/>
          </a:prstGeom>
        </p:spPr>
      </p:pic>
    </p:spTree>
    <p:extLst>
      <p:ext uri="{BB962C8B-B14F-4D97-AF65-F5344CB8AC3E}">
        <p14:creationId xmlns:p14="http://schemas.microsoft.com/office/powerpoint/2010/main" val="3531057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DBB5003-9109-4CD0-B304-DA1D4B1AE0BC}"/>
              </a:ext>
            </a:extLst>
          </p:cNvPr>
          <p:cNvPicPr>
            <a:picLocks noChangeAspect="1"/>
          </p:cNvPicPr>
          <p:nvPr/>
        </p:nvPicPr>
        <p:blipFill>
          <a:blip r:embed="rId2"/>
          <a:stretch>
            <a:fillRect/>
          </a:stretch>
        </p:blipFill>
        <p:spPr>
          <a:xfrm>
            <a:off x="1084354" y="1232930"/>
            <a:ext cx="3657767" cy="5117893"/>
          </a:xfrm>
          <a:prstGeom prst="rect">
            <a:avLst/>
          </a:prstGeom>
        </p:spPr>
      </p:pic>
      <p:sp>
        <p:nvSpPr>
          <p:cNvPr id="14" name="Text Placeholder 3">
            <a:extLst>
              <a:ext uri="{FF2B5EF4-FFF2-40B4-BE49-F238E27FC236}">
                <a16:creationId xmlns:a16="http://schemas.microsoft.com/office/drawing/2014/main" id="{237E88AA-54C3-4D81-A473-771F1C3EF01B}"/>
              </a:ext>
            </a:extLst>
          </p:cNvPr>
          <p:cNvSpPr txBox="1">
            <a:spLocks/>
          </p:cNvSpPr>
          <p:nvPr/>
        </p:nvSpPr>
        <p:spPr>
          <a:xfrm>
            <a:off x="5166937" y="1137238"/>
            <a:ext cx="6209899" cy="672677"/>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rgbClr val="232323"/>
                </a:solidFill>
                <a:latin typeface="Arial" panose="020B0604020202020204" pitchFamily="34" charset="0"/>
                <a:cs typeface="Arial" panose="020B0604020202020204" pitchFamily="34" charset="0"/>
              </a:rPr>
              <a:t>When products fail screening</a:t>
            </a:r>
          </a:p>
        </p:txBody>
      </p:sp>
      <p:sp>
        <p:nvSpPr>
          <p:cNvPr id="15" name="Text Placeholder 3">
            <a:extLst>
              <a:ext uri="{FF2B5EF4-FFF2-40B4-BE49-F238E27FC236}">
                <a16:creationId xmlns:a16="http://schemas.microsoft.com/office/drawing/2014/main" id="{51F46E36-B201-4145-AC59-9DC55860C808}"/>
              </a:ext>
            </a:extLst>
          </p:cNvPr>
          <p:cNvSpPr txBox="1">
            <a:spLocks/>
          </p:cNvSpPr>
          <p:nvPr/>
        </p:nvSpPr>
        <p:spPr>
          <a:xfrm>
            <a:off x="5371319" y="1809544"/>
            <a:ext cx="6209899" cy="4398670"/>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1A2857"/>
                </a:solidFill>
                <a:latin typeface="Arial" panose="020B0604020202020204" pitchFamily="34" charset="0"/>
                <a:cs typeface="Arial" panose="020B0604020202020204" pitchFamily="34" charset="0"/>
              </a:rPr>
              <a:t>Samples are collected for testing and/or evaluation</a:t>
            </a:r>
          </a:p>
          <a:p>
            <a:r>
              <a:rPr lang="en-US" sz="2400" dirty="0">
                <a:solidFill>
                  <a:srgbClr val="1A2857"/>
                </a:solidFill>
                <a:latin typeface="Arial" panose="020B0604020202020204" pitchFamily="34" charset="0"/>
                <a:cs typeface="Arial" panose="020B0604020202020204" pitchFamily="34" charset="0"/>
              </a:rPr>
              <a:t>Shipment is detained or conditionally released</a:t>
            </a:r>
          </a:p>
          <a:p>
            <a:pPr marL="457200" lvl="1" indent="0">
              <a:buNone/>
            </a:pPr>
            <a:endParaRPr lang="en-US" dirty="0">
              <a:solidFill>
                <a:srgbClr val="1A2857"/>
              </a:solidFill>
              <a:latin typeface="Arial" panose="020B0604020202020204" pitchFamily="34" charset="0"/>
            </a:endParaRPr>
          </a:p>
        </p:txBody>
      </p:sp>
      <p:sp>
        <p:nvSpPr>
          <p:cNvPr id="3" name="Title 2">
            <a:extLst>
              <a:ext uri="{FF2B5EF4-FFF2-40B4-BE49-F238E27FC236}">
                <a16:creationId xmlns:a16="http://schemas.microsoft.com/office/drawing/2014/main" id="{F31F1E53-E8A1-4E0C-98EA-B7FE57107B28}"/>
              </a:ext>
            </a:extLst>
          </p:cNvPr>
          <p:cNvSpPr>
            <a:spLocks noGrp="1"/>
          </p:cNvSpPr>
          <p:nvPr>
            <p:ph type="title"/>
          </p:nvPr>
        </p:nvSpPr>
        <p:spPr>
          <a:xfrm>
            <a:off x="320432" y="328722"/>
            <a:ext cx="11465169" cy="808516"/>
          </a:xfrm>
        </p:spPr>
        <p:txBody>
          <a:bodyPr/>
          <a:lstStyle/>
          <a:p>
            <a:r>
              <a:rPr lang="en-US" dirty="0"/>
              <a:t>CPSC at the Port</a:t>
            </a:r>
          </a:p>
        </p:txBody>
      </p:sp>
      <p:sp>
        <p:nvSpPr>
          <p:cNvPr id="2" name="Slide Number Placeholder 1">
            <a:extLst>
              <a:ext uri="{FF2B5EF4-FFF2-40B4-BE49-F238E27FC236}">
                <a16:creationId xmlns:a16="http://schemas.microsoft.com/office/drawing/2014/main" id="{D1DC7398-82FA-0242-AD44-B88798472E3C}"/>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18</a:t>
            </a:fld>
            <a:endParaRPr lang="en-US" dirty="0">
              <a:latin typeface="Arial" panose="020B0604020202020204" pitchFamily="34" charset="0"/>
            </a:endParaRPr>
          </a:p>
        </p:txBody>
      </p:sp>
    </p:spTree>
    <p:extLst>
      <p:ext uri="{BB962C8B-B14F-4D97-AF65-F5344CB8AC3E}">
        <p14:creationId xmlns:p14="http://schemas.microsoft.com/office/powerpoint/2010/main" val="1125138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19988F36-734F-4418-8397-91F579C287A5}"/>
              </a:ext>
            </a:extLst>
          </p:cNvPr>
          <p:cNvSpPr/>
          <p:nvPr/>
        </p:nvSpPr>
        <p:spPr>
          <a:xfrm>
            <a:off x="838201" y="1465332"/>
            <a:ext cx="4962939" cy="4457003"/>
          </a:xfrm>
          <a:prstGeom prst="roundRect">
            <a:avLst/>
          </a:prstGeom>
          <a:solidFill>
            <a:srgbClr val="1A28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u="sng" dirty="0">
                <a:solidFill>
                  <a:schemeClr val="bg2"/>
                </a:solidFill>
                <a:latin typeface="Arial" panose="020B0604020202020204" pitchFamily="34" charset="0"/>
                <a:cs typeface="Arial" panose="020B0604020202020204" pitchFamily="34" charset="0"/>
              </a:rPr>
              <a:t>Detention</a:t>
            </a:r>
            <a:endParaRPr lang="en-US" sz="3600" dirty="0">
              <a:solidFill>
                <a:schemeClr val="bg2"/>
              </a:solidFill>
              <a:latin typeface="Arial" panose="020B0604020202020204" pitchFamily="34" charset="0"/>
              <a:cs typeface="Arial" panose="020B0604020202020204" pitchFamily="34" charset="0"/>
            </a:endParaRPr>
          </a:p>
          <a:p>
            <a:pPr algn="ctr"/>
            <a:endParaRPr lang="en-US" sz="1000" u="sng" dirty="0">
              <a:solidFill>
                <a:schemeClr val="bg2"/>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2"/>
                </a:solidFill>
                <a:latin typeface="Arial" panose="020B0604020202020204" pitchFamily="34" charset="0"/>
                <a:cs typeface="Arial" panose="020B0604020202020204" pitchFamily="34" charset="0"/>
              </a:rPr>
              <a:t>Product must remain at a CBP-bonded facility until completion of CPSC testing/evaluation</a:t>
            </a:r>
          </a:p>
          <a:p>
            <a:pPr marL="457200" indent="-457200">
              <a:buFont typeface="Arial" panose="020B0604020202020204" pitchFamily="34" charset="0"/>
              <a:buChar char="•"/>
            </a:pPr>
            <a:r>
              <a:rPr lang="en-US" sz="2800" dirty="0">
                <a:solidFill>
                  <a:schemeClr val="bg2"/>
                </a:solidFill>
                <a:latin typeface="Arial" panose="020B0604020202020204" pitchFamily="34" charset="0"/>
                <a:cs typeface="Arial" panose="020B0604020202020204" pitchFamily="34" charset="0"/>
              </a:rPr>
              <a:t>CPSC’s detention authority: 60-day detention</a:t>
            </a:r>
          </a:p>
          <a:p>
            <a:pPr marL="457200" indent="-457200">
              <a:buFont typeface="Arial" panose="020B0604020202020204" pitchFamily="34" charset="0"/>
              <a:buChar char="•"/>
            </a:pPr>
            <a:endParaRPr lang="en-US" sz="2800" dirty="0">
              <a:solidFill>
                <a:schemeClr val="bg2"/>
              </a:solidFill>
              <a:latin typeface="Arial" panose="020B0604020202020204" pitchFamily="34" charset="0"/>
            </a:endParaRPr>
          </a:p>
        </p:txBody>
      </p:sp>
      <p:sp>
        <p:nvSpPr>
          <p:cNvPr id="7" name="Rectangle: Rounded Corners 8">
            <a:extLst>
              <a:ext uri="{FF2B5EF4-FFF2-40B4-BE49-F238E27FC236}">
                <a16:creationId xmlns:a16="http://schemas.microsoft.com/office/drawing/2014/main" id="{5E30C73D-AEE7-4A2F-934E-9CED3DC684EC}"/>
              </a:ext>
            </a:extLst>
          </p:cNvPr>
          <p:cNvSpPr/>
          <p:nvPr/>
        </p:nvSpPr>
        <p:spPr>
          <a:xfrm>
            <a:off x="6529085" y="1465332"/>
            <a:ext cx="4962939" cy="4457004"/>
          </a:xfrm>
          <a:prstGeom prst="roundRect">
            <a:avLst/>
          </a:prstGeom>
          <a:solidFill>
            <a:srgbClr val="1A28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u="sng" dirty="0">
                <a:solidFill>
                  <a:schemeClr val="bg2"/>
                </a:solidFill>
                <a:latin typeface="Arial" panose="020B0604020202020204" pitchFamily="34" charset="0"/>
                <a:cs typeface="Arial" panose="020B0604020202020204" pitchFamily="34" charset="0"/>
              </a:rPr>
              <a:t>Conditional Release</a:t>
            </a:r>
            <a:endParaRPr lang="en-US" sz="3600" dirty="0">
              <a:solidFill>
                <a:schemeClr val="bg2"/>
              </a:solidFill>
              <a:latin typeface="Arial" panose="020B0604020202020204" pitchFamily="34" charset="0"/>
              <a:cs typeface="Arial" panose="020B0604020202020204" pitchFamily="34" charset="0"/>
            </a:endParaRPr>
          </a:p>
          <a:p>
            <a:pPr algn="ctr"/>
            <a:endParaRPr lang="en-US" sz="1000" u="sng" dirty="0">
              <a:solidFill>
                <a:schemeClr val="bg2"/>
              </a:solidFill>
              <a:latin typeface="Arial" panose="020B0604020202020204" pitchFamily="34" charset="0"/>
              <a:cs typeface="Arial" panose="020B0604020202020204" pitchFamily="34" charset="0"/>
            </a:endParaRPr>
          </a:p>
          <a:p>
            <a:pPr algn="ctr"/>
            <a:endParaRPr lang="en-US" sz="1000" u="sng" dirty="0">
              <a:solidFill>
                <a:schemeClr val="bg2"/>
              </a:solidFill>
              <a:latin typeface="Arial" panose="020B0604020202020204" pitchFamily="34" charset="0"/>
              <a:cs typeface="Arial" panose="020B0604020202020204" pitchFamily="34" charset="0"/>
            </a:endParaRPr>
          </a:p>
          <a:p>
            <a:pPr algn="ctr"/>
            <a:endParaRPr lang="en-US" sz="1000" u="sng" dirty="0">
              <a:solidFill>
                <a:schemeClr val="bg2"/>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2"/>
                </a:solidFill>
                <a:latin typeface="Arial" panose="020B0604020202020204" pitchFamily="34" charset="0"/>
                <a:cs typeface="Arial" panose="020B0604020202020204" pitchFamily="34" charset="0"/>
              </a:rPr>
              <a:t>Product is conditionally released, pending completion of CPSC testing/evaluation</a:t>
            </a:r>
          </a:p>
          <a:p>
            <a:pPr marL="457200" indent="-457200">
              <a:buFont typeface="Arial" panose="020B0604020202020204" pitchFamily="34" charset="0"/>
              <a:buChar char="•"/>
            </a:pPr>
            <a:r>
              <a:rPr lang="en-US" sz="2800" dirty="0">
                <a:solidFill>
                  <a:schemeClr val="bg2"/>
                </a:solidFill>
                <a:latin typeface="Arial" panose="020B0604020202020204" pitchFamily="34" charset="0"/>
                <a:cs typeface="Arial" panose="020B0604020202020204" pitchFamily="34" charset="0"/>
              </a:rPr>
              <a:t>60-day conditional release authority</a:t>
            </a:r>
          </a:p>
          <a:p>
            <a:endParaRPr lang="en-US" sz="2800" dirty="0">
              <a:solidFill>
                <a:schemeClr val="bg2"/>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D889FAA-7D9A-40C0-A4DC-F0F43A0DABBA}"/>
              </a:ext>
            </a:extLst>
          </p:cNvPr>
          <p:cNvSpPr>
            <a:spLocks noGrp="1"/>
          </p:cNvSpPr>
          <p:nvPr>
            <p:ph type="title"/>
          </p:nvPr>
        </p:nvSpPr>
        <p:spPr>
          <a:xfrm>
            <a:off x="406399" y="365126"/>
            <a:ext cx="11465169" cy="1061019"/>
          </a:xfrm>
        </p:spPr>
        <p:txBody>
          <a:bodyPr>
            <a:normAutofit/>
          </a:bodyPr>
          <a:lstStyle/>
          <a:p>
            <a:r>
              <a:rPr lang="en-US" sz="4000" dirty="0"/>
              <a:t>When Products Fail Screening</a:t>
            </a:r>
          </a:p>
        </p:txBody>
      </p:sp>
      <p:sp>
        <p:nvSpPr>
          <p:cNvPr id="2" name="Slide Number Placeholder 1">
            <a:extLst>
              <a:ext uri="{FF2B5EF4-FFF2-40B4-BE49-F238E27FC236}">
                <a16:creationId xmlns:a16="http://schemas.microsoft.com/office/drawing/2014/main" id="{CE3E9477-2BB6-274E-9996-D9ED02743547}"/>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19</a:t>
            </a:fld>
            <a:endParaRPr lang="en-US" dirty="0">
              <a:latin typeface="Arial" panose="020B0604020202020204" pitchFamily="34" charset="0"/>
            </a:endParaRPr>
          </a:p>
        </p:txBody>
      </p:sp>
    </p:spTree>
    <p:extLst>
      <p:ext uri="{BB962C8B-B14F-4D97-AF65-F5344CB8AC3E}">
        <p14:creationId xmlns:p14="http://schemas.microsoft.com/office/powerpoint/2010/main" val="3155377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200" y="280065"/>
            <a:ext cx="11181862" cy="940043"/>
          </a:xfrm>
        </p:spPr>
        <p:txBody>
          <a:bodyPr>
            <a:normAutofit fontScale="90000"/>
          </a:bodyPr>
          <a:lstStyle/>
          <a:p>
            <a:pPr algn="l"/>
            <a:r>
              <a:rPr lang="en-US" dirty="0"/>
              <a:t>Video: Welcome to CPSC China Podcast Series- CPSC’s Import Screening Program</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307244"/>
            <a:ext cx="8667261" cy="4875334"/>
          </a:xfrm>
          <a:prstGeom prst="rect">
            <a:avLst/>
          </a:prstGeom>
          <a:noFill/>
          <a:ln>
            <a:noFill/>
          </a:ln>
        </p:spPr>
      </p:pic>
    </p:spTree>
    <p:extLst>
      <p:ext uri="{BB962C8B-B14F-4D97-AF65-F5344CB8AC3E}">
        <p14:creationId xmlns:p14="http://schemas.microsoft.com/office/powerpoint/2010/main" val="382545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237E88AA-54C3-4D81-A473-771F1C3EF01B}"/>
              </a:ext>
            </a:extLst>
          </p:cNvPr>
          <p:cNvSpPr txBox="1">
            <a:spLocks/>
          </p:cNvSpPr>
          <p:nvPr/>
        </p:nvSpPr>
        <p:spPr>
          <a:xfrm>
            <a:off x="6096000" y="1213603"/>
            <a:ext cx="5775568" cy="915585"/>
          </a:xfrm>
          <a:prstGeom prst="rect">
            <a:avLst/>
          </a:prstGeom>
        </p:spPr>
        <p:txBody>
          <a:bodyPr vert="horz" lIns="91440" tIns="45720" rIns="91440" bIns="45720" rtlCol="0" anchor="ctr">
            <a:normAutofit fontScale="92500"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rgbClr val="232323"/>
                </a:solidFill>
                <a:latin typeface="Arial" panose="020B0604020202020204" pitchFamily="34" charset="0"/>
                <a:cs typeface="Arial" panose="020B0604020202020204" pitchFamily="34" charset="0"/>
              </a:rPr>
              <a:t>Where do samples collected by CPSC go?</a:t>
            </a:r>
          </a:p>
        </p:txBody>
      </p:sp>
      <p:sp>
        <p:nvSpPr>
          <p:cNvPr id="13" name="Text Placeholder 3">
            <a:extLst>
              <a:ext uri="{FF2B5EF4-FFF2-40B4-BE49-F238E27FC236}">
                <a16:creationId xmlns:a16="http://schemas.microsoft.com/office/drawing/2014/main" id="{51F46E36-B201-4145-AC59-9DC55860C808}"/>
              </a:ext>
            </a:extLst>
          </p:cNvPr>
          <p:cNvSpPr txBox="1">
            <a:spLocks/>
          </p:cNvSpPr>
          <p:nvPr/>
        </p:nvSpPr>
        <p:spPr>
          <a:xfrm>
            <a:off x="5973884" y="2197799"/>
            <a:ext cx="6019800" cy="4050341"/>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600" dirty="0">
                <a:solidFill>
                  <a:srgbClr val="1A2857"/>
                </a:solidFill>
                <a:latin typeface="Arial" panose="020B0604020202020204" pitchFamily="34" charset="0"/>
                <a:cs typeface="Arial" panose="020B0604020202020204" pitchFamily="34" charset="0"/>
              </a:rPr>
              <a:t>Office of Compliance (Compliance Officer)</a:t>
            </a:r>
          </a:p>
          <a:p>
            <a:pPr>
              <a:lnSpc>
                <a:spcPct val="100000"/>
              </a:lnSpc>
              <a:spcBef>
                <a:spcPts val="0"/>
              </a:spcBef>
              <a:spcAft>
                <a:spcPts val="600"/>
              </a:spcAft>
            </a:pPr>
            <a:r>
              <a:rPr lang="en-US" sz="2600" dirty="0">
                <a:solidFill>
                  <a:srgbClr val="1A2857"/>
                </a:solidFill>
                <a:latin typeface="Arial" panose="020B0604020202020204" pitchFamily="34" charset="0"/>
                <a:cs typeface="Arial" panose="020B0604020202020204" pitchFamily="34" charset="0"/>
              </a:rPr>
              <a:t>Human Factors for age determination</a:t>
            </a:r>
          </a:p>
          <a:p>
            <a:pPr>
              <a:lnSpc>
                <a:spcPct val="100000"/>
              </a:lnSpc>
              <a:spcBef>
                <a:spcPts val="0"/>
              </a:spcBef>
              <a:spcAft>
                <a:spcPts val="600"/>
              </a:spcAft>
            </a:pPr>
            <a:r>
              <a:rPr lang="en-US" sz="2600" dirty="0">
                <a:solidFill>
                  <a:srgbClr val="1A2857"/>
                </a:solidFill>
                <a:latin typeface="Arial" panose="020B0604020202020204" pitchFamily="34" charset="0"/>
                <a:cs typeface="Arial" panose="020B0604020202020204" pitchFamily="34" charset="0"/>
              </a:rPr>
              <a:t>CPSC laboratory for chemical and/or mechanical testing</a:t>
            </a:r>
          </a:p>
          <a:p>
            <a:pPr>
              <a:lnSpc>
                <a:spcPct val="100000"/>
              </a:lnSpc>
              <a:spcBef>
                <a:spcPts val="0"/>
              </a:spcBef>
              <a:spcAft>
                <a:spcPts val="600"/>
              </a:spcAft>
            </a:pPr>
            <a:r>
              <a:rPr lang="en-US" sz="2600" dirty="0">
                <a:solidFill>
                  <a:srgbClr val="1A2857"/>
                </a:solidFill>
                <a:latin typeface="Arial" panose="020B0604020202020204" pitchFamily="34" charset="0"/>
                <a:cs typeface="Arial" panose="020B0604020202020204" pitchFamily="34" charset="0"/>
              </a:rPr>
              <a:t>Sample Storage Facility</a:t>
            </a:r>
          </a:p>
          <a:p>
            <a:pPr lvl="1">
              <a:lnSpc>
                <a:spcPct val="100000"/>
              </a:lnSpc>
              <a:spcBef>
                <a:spcPts val="0"/>
              </a:spcBef>
              <a:spcAft>
                <a:spcPts val="600"/>
              </a:spcAft>
            </a:pPr>
            <a:r>
              <a:rPr lang="en-US" dirty="0">
                <a:solidFill>
                  <a:srgbClr val="1A2857"/>
                </a:solidFill>
                <a:latin typeface="Arial" panose="020B0604020202020204" pitchFamily="34" charset="0"/>
                <a:cs typeface="Arial" panose="020B0604020202020204" pitchFamily="34" charset="0"/>
              </a:rPr>
              <a:t>Samples are not returned</a:t>
            </a:r>
            <a:endParaRPr lang="en-US" dirty="0">
              <a:solidFill>
                <a:srgbClr val="1A2857"/>
              </a:solidFill>
              <a:latin typeface="Arial" panose="020B0604020202020204" pitchFamily="34" charset="0"/>
            </a:endParaRPr>
          </a:p>
        </p:txBody>
      </p:sp>
      <p:pic>
        <p:nvPicPr>
          <p:cNvPr id="14" name="Picture 13">
            <a:extLst>
              <a:ext uri="{FF2B5EF4-FFF2-40B4-BE49-F238E27FC236}">
                <a16:creationId xmlns:a16="http://schemas.microsoft.com/office/drawing/2014/main" id="{11C460A1-5A0C-43B5-88AB-83EE3F79A69C}"/>
              </a:ext>
            </a:extLst>
          </p:cNvPr>
          <p:cNvPicPr>
            <a:picLocks noChangeAspect="1"/>
          </p:cNvPicPr>
          <p:nvPr/>
        </p:nvPicPr>
        <p:blipFill>
          <a:blip r:embed="rId2"/>
          <a:stretch>
            <a:fillRect/>
          </a:stretch>
        </p:blipFill>
        <p:spPr>
          <a:xfrm>
            <a:off x="406399" y="1337583"/>
            <a:ext cx="5298710" cy="3971836"/>
          </a:xfrm>
          <a:prstGeom prst="rect">
            <a:avLst/>
          </a:prstGeom>
        </p:spPr>
      </p:pic>
      <p:sp>
        <p:nvSpPr>
          <p:cNvPr id="10" name="Title 2">
            <a:extLst>
              <a:ext uri="{FF2B5EF4-FFF2-40B4-BE49-F238E27FC236}">
                <a16:creationId xmlns:a16="http://schemas.microsoft.com/office/drawing/2014/main" id="{3715615A-D106-41C8-B863-1218CDDE3BE0}"/>
              </a:ext>
            </a:extLst>
          </p:cNvPr>
          <p:cNvSpPr>
            <a:spLocks noGrp="1"/>
          </p:cNvSpPr>
          <p:nvPr>
            <p:ph type="title"/>
          </p:nvPr>
        </p:nvSpPr>
        <p:spPr/>
        <p:txBody>
          <a:bodyPr>
            <a:normAutofit/>
          </a:bodyPr>
          <a:lstStyle/>
          <a:p>
            <a:r>
              <a:rPr lang="en-US" sz="4400" dirty="0"/>
              <a:t>CPSC Evaluation Process</a:t>
            </a:r>
          </a:p>
        </p:txBody>
      </p:sp>
      <p:sp>
        <p:nvSpPr>
          <p:cNvPr id="2" name="Slide Number Placeholder 1">
            <a:extLst>
              <a:ext uri="{FF2B5EF4-FFF2-40B4-BE49-F238E27FC236}">
                <a16:creationId xmlns:a16="http://schemas.microsoft.com/office/drawing/2014/main" id="{69318B04-B044-A947-A3FA-2C9D7001C81A}"/>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20</a:t>
            </a:fld>
            <a:endParaRPr lang="en-US" dirty="0">
              <a:latin typeface="Arial" panose="020B0604020202020204" pitchFamily="34" charset="0"/>
            </a:endParaRPr>
          </a:p>
        </p:txBody>
      </p:sp>
    </p:spTree>
    <p:extLst>
      <p:ext uri="{BB962C8B-B14F-4D97-AF65-F5344CB8AC3E}">
        <p14:creationId xmlns:p14="http://schemas.microsoft.com/office/powerpoint/2010/main" val="662524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C9EEA-D755-FF48-9189-6F8CD0FECA72}"/>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21</a:t>
            </a:fld>
            <a:endParaRPr lang="en-US" dirty="0">
              <a:latin typeface="Arial" panose="020B0604020202020204" pitchFamily="34" charset="0"/>
            </a:endParaRPr>
          </a:p>
        </p:txBody>
      </p:sp>
      <p:sp>
        <p:nvSpPr>
          <p:cNvPr id="8" name="Title 7">
            <a:extLst>
              <a:ext uri="{FF2B5EF4-FFF2-40B4-BE49-F238E27FC236}">
                <a16:creationId xmlns:a16="http://schemas.microsoft.com/office/drawing/2014/main" id="{6AF21EA4-6E87-412B-A1AE-5885FCAC4B84}"/>
              </a:ext>
            </a:extLst>
          </p:cNvPr>
          <p:cNvSpPr txBox="1">
            <a:spLocks noGrp="1"/>
          </p:cNvSpPr>
          <p:nvPr>
            <p:ph type="title"/>
          </p:nvPr>
        </p:nvSpPr>
        <p:spPr>
          <a:xfrm>
            <a:off x="406400" y="469661"/>
            <a:ext cx="11464925" cy="738664"/>
          </a:xfrm>
          <a:prstGeom prst="rect">
            <a:avLst/>
          </a:prstGeom>
          <a:noFill/>
        </p:spPr>
        <p:txBody>
          <a:bodyPr wrap="square" rtlCol="0">
            <a:spAutoFit/>
          </a:bodyPr>
          <a:lstStyle/>
          <a:p>
            <a:r>
              <a:rPr lang="en-US" sz="4200" b="1" dirty="0"/>
              <a:t>CPSC Evaluation Process</a:t>
            </a:r>
          </a:p>
        </p:txBody>
      </p:sp>
      <p:sp>
        <p:nvSpPr>
          <p:cNvPr id="10" name="Text Placeholder 1">
            <a:extLst>
              <a:ext uri="{FF2B5EF4-FFF2-40B4-BE49-F238E27FC236}">
                <a16:creationId xmlns:a16="http://schemas.microsoft.com/office/drawing/2014/main" id="{06DC8FA3-6257-4F5C-92F9-E7D91D1F3819}"/>
              </a:ext>
            </a:extLst>
          </p:cNvPr>
          <p:cNvSpPr txBox="1">
            <a:spLocks noGrp="1"/>
          </p:cNvSpPr>
          <p:nvPr>
            <p:ph idx="1"/>
          </p:nvPr>
        </p:nvSpPr>
        <p:spPr>
          <a:xfrm>
            <a:off x="406400" y="1484313"/>
            <a:ext cx="11464925" cy="4950192"/>
          </a:xfrm>
          <a:prstGeom prst="rect">
            <a:avLst/>
          </a:prstGeom>
        </p:spPr>
        <p:txBody>
          <a:bodyPr numCol="1">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1A2857"/>
                </a:solidFill>
                <a:latin typeface="Arial" panose="020B0604020202020204" pitchFamily="34" charset="0"/>
                <a:cs typeface="Arial" panose="020B0604020202020204" pitchFamily="34" charset="0"/>
              </a:rPr>
              <a:t>CPSC Compliance Officers (CO) at Headquarters are responsible for evaluating the information received from all sources. </a:t>
            </a:r>
          </a:p>
          <a:p>
            <a:r>
              <a:rPr lang="en-US" sz="3200" dirty="0">
                <a:solidFill>
                  <a:srgbClr val="1A2857"/>
                </a:solidFill>
                <a:latin typeface="Arial" panose="020B0604020202020204" pitchFamily="34" charset="0"/>
                <a:cs typeface="Arial" panose="020B0604020202020204" pitchFamily="34" charset="0"/>
              </a:rPr>
              <a:t>If the product is non-compliant, the CO contacts the Importer of Record to discuss the test results and next steps:</a:t>
            </a:r>
          </a:p>
          <a:p>
            <a:pPr marL="914400" lvl="1" indent="-457200">
              <a:buFont typeface="Wingdings" panose="05000000000000000000" pitchFamily="2" charset="2"/>
              <a:buChar char="Ø"/>
            </a:pPr>
            <a:r>
              <a:rPr lang="en-US" sz="2800" dirty="0">
                <a:solidFill>
                  <a:srgbClr val="1A2857"/>
                </a:solidFill>
                <a:latin typeface="Arial" panose="020B0604020202020204" pitchFamily="34" charset="0"/>
                <a:cs typeface="Arial" panose="020B0604020202020204" pitchFamily="34" charset="0"/>
              </a:rPr>
              <a:t>Seizure</a:t>
            </a:r>
          </a:p>
          <a:p>
            <a:pPr marL="914400" lvl="1" indent="-457200">
              <a:buFont typeface="Wingdings" panose="05000000000000000000" pitchFamily="2" charset="2"/>
              <a:buChar char="Ø"/>
            </a:pPr>
            <a:r>
              <a:rPr lang="en-US" sz="2800" dirty="0">
                <a:solidFill>
                  <a:srgbClr val="1A2857"/>
                </a:solidFill>
                <a:latin typeface="Arial" panose="020B0604020202020204" pitchFamily="34" charset="0"/>
                <a:cs typeface="Arial" panose="020B0604020202020204" pitchFamily="34" charset="0"/>
              </a:rPr>
              <a:t>Conditional Release for Reconditioning</a:t>
            </a:r>
          </a:p>
          <a:p>
            <a:pPr marL="914400" lvl="1" indent="-457200">
              <a:buFont typeface="Wingdings" panose="05000000000000000000" pitchFamily="2" charset="2"/>
              <a:buChar char="Ø"/>
            </a:pPr>
            <a:r>
              <a:rPr lang="en-US" sz="2800" dirty="0">
                <a:solidFill>
                  <a:srgbClr val="1A2857"/>
                </a:solidFill>
                <a:latin typeface="Arial" panose="020B0604020202020204" pitchFamily="34" charset="0"/>
                <a:cs typeface="Arial" panose="020B0604020202020204" pitchFamily="34" charset="0"/>
              </a:rPr>
              <a:t>Correct Future Production</a:t>
            </a:r>
          </a:p>
        </p:txBody>
      </p:sp>
    </p:spTree>
    <p:extLst>
      <p:ext uri="{BB962C8B-B14F-4D97-AF65-F5344CB8AC3E}">
        <p14:creationId xmlns:p14="http://schemas.microsoft.com/office/powerpoint/2010/main" val="3639611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C9EEA-D755-FF48-9189-6F8CD0FECA72}"/>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22</a:t>
            </a:fld>
            <a:endParaRPr lang="en-US" dirty="0">
              <a:latin typeface="Arial" panose="020B0604020202020204" pitchFamily="34" charset="0"/>
            </a:endParaRPr>
          </a:p>
        </p:txBody>
      </p:sp>
      <p:sp>
        <p:nvSpPr>
          <p:cNvPr id="8" name="Title 7">
            <a:extLst>
              <a:ext uri="{FF2B5EF4-FFF2-40B4-BE49-F238E27FC236}">
                <a16:creationId xmlns:a16="http://schemas.microsoft.com/office/drawing/2014/main" id="{6AF21EA4-6E87-412B-A1AE-5885FCAC4B84}"/>
              </a:ext>
            </a:extLst>
          </p:cNvPr>
          <p:cNvSpPr txBox="1">
            <a:spLocks noGrp="1"/>
          </p:cNvSpPr>
          <p:nvPr>
            <p:ph type="title"/>
          </p:nvPr>
        </p:nvSpPr>
        <p:spPr>
          <a:xfrm>
            <a:off x="406400" y="469661"/>
            <a:ext cx="11464925" cy="738664"/>
          </a:xfrm>
          <a:prstGeom prst="rect">
            <a:avLst/>
          </a:prstGeom>
          <a:noFill/>
        </p:spPr>
        <p:txBody>
          <a:bodyPr wrap="square" rtlCol="0">
            <a:spAutoFit/>
          </a:bodyPr>
          <a:lstStyle/>
          <a:p>
            <a:r>
              <a:rPr lang="en-US" sz="4200" b="1" dirty="0"/>
              <a:t>CPSC Evaluation Process (continued)</a:t>
            </a:r>
          </a:p>
        </p:txBody>
      </p:sp>
      <p:sp>
        <p:nvSpPr>
          <p:cNvPr id="10" name="Text Placeholder 1">
            <a:extLst>
              <a:ext uri="{FF2B5EF4-FFF2-40B4-BE49-F238E27FC236}">
                <a16:creationId xmlns:a16="http://schemas.microsoft.com/office/drawing/2014/main" id="{06DC8FA3-6257-4F5C-92F9-E7D91D1F3819}"/>
              </a:ext>
            </a:extLst>
          </p:cNvPr>
          <p:cNvSpPr txBox="1">
            <a:spLocks noGrp="1"/>
          </p:cNvSpPr>
          <p:nvPr>
            <p:ph idx="1"/>
          </p:nvPr>
        </p:nvSpPr>
        <p:spPr>
          <a:xfrm>
            <a:off x="406400" y="1908844"/>
            <a:ext cx="11464925" cy="1163194"/>
          </a:xfrm>
          <a:prstGeom prst="rect">
            <a:avLst/>
          </a:prstGeom>
        </p:spPr>
        <p:txBody>
          <a:bodyPr numCol="1">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1A2857"/>
                </a:solidFill>
                <a:latin typeface="Arial" panose="020B0604020202020204" pitchFamily="34" charset="0"/>
                <a:cs typeface="Arial" panose="020B0604020202020204" pitchFamily="34" charset="0"/>
              </a:rPr>
              <a:t>The Importer of Record’s compliance history may be taken into consideration</a:t>
            </a:r>
          </a:p>
          <a:p>
            <a:pPr marL="0" indent="0">
              <a:buNone/>
            </a:pPr>
            <a:endParaRPr lang="en-US" sz="1000" dirty="0">
              <a:solidFill>
                <a:srgbClr val="4C4C4C"/>
              </a:solidFill>
              <a:latin typeface="Arial" panose="020B0604020202020204" pitchFamily="34" charset="0"/>
              <a:cs typeface="Arial" panose="020B0604020202020204" pitchFamily="34" charset="0"/>
            </a:endParaRPr>
          </a:p>
          <a:p>
            <a:pPr marL="0" indent="0">
              <a:buNone/>
            </a:pPr>
            <a:endParaRPr lang="en-US" sz="3200" dirty="0">
              <a:solidFill>
                <a:srgbClr val="1A2857"/>
              </a:solidFill>
              <a:latin typeface="Arial" panose="020B0604020202020204" pitchFamily="34" charset="0"/>
            </a:endParaRPr>
          </a:p>
        </p:txBody>
      </p:sp>
    </p:spTree>
    <p:extLst>
      <p:ext uri="{BB962C8B-B14F-4D97-AF65-F5344CB8AC3E}">
        <p14:creationId xmlns:p14="http://schemas.microsoft.com/office/powerpoint/2010/main" val="2634960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5310C-6A18-4593-B6EC-504BE25E824E}"/>
              </a:ext>
            </a:extLst>
          </p:cNvPr>
          <p:cNvSpPr>
            <a:spLocks noGrp="1"/>
          </p:cNvSpPr>
          <p:nvPr>
            <p:ph idx="1"/>
          </p:nvPr>
        </p:nvSpPr>
        <p:spPr/>
        <p:txBody>
          <a:bodyPr>
            <a:normAutofit/>
          </a:bodyPr>
          <a:lstStyle/>
          <a:p>
            <a:pPr>
              <a:spcBef>
                <a:spcPts val="600"/>
              </a:spcBef>
              <a:spcAft>
                <a:spcPts val="1200"/>
              </a:spcAft>
            </a:pPr>
            <a:r>
              <a:rPr lang="en-US" sz="3200" dirty="0">
                <a:solidFill>
                  <a:srgbClr val="1A2857"/>
                </a:solidFill>
              </a:rPr>
              <a:t>If a determination is made that the goods are to be seized:</a:t>
            </a:r>
          </a:p>
          <a:p>
            <a:pPr marL="914400" lvl="1" indent="-457200">
              <a:spcBef>
                <a:spcPts val="600"/>
              </a:spcBef>
              <a:spcAft>
                <a:spcPts val="1200"/>
              </a:spcAft>
              <a:buFont typeface="Arial" panose="020B0604020202020204" pitchFamily="34" charset="0"/>
              <a:buChar char="•"/>
            </a:pPr>
            <a:r>
              <a:rPr lang="en-US" sz="2800" dirty="0">
                <a:solidFill>
                  <a:srgbClr val="1A2857"/>
                </a:solidFill>
              </a:rPr>
              <a:t>CPSC issues a request to CBP for seizure of the goods and CPSC’s involvement with the shipment </a:t>
            </a:r>
            <a:r>
              <a:rPr lang="en-US" sz="2800" b="1" dirty="0">
                <a:solidFill>
                  <a:srgbClr val="1A2857"/>
                </a:solidFill>
              </a:rPr>
              <a:t>ends</a:t>
            </a:r>
            <a:r>
              <a:rPr lang="en-US" sz="2800" dirty="0">
                <a:solidFill>
                  <a:srgbClr val="1A2857"/>
                </a:solidFill>
              </a:rPr>
              <a:t>.  </a:t>
            </a:r>
          </a:p>
          <a:p>
            <a:pPr marL="914400" lvl="1" indent="-457200">
              <a:spcBef>
                <a:spcPts val="600"/>
              </a:spcBef>
              <a:spcAft>
                <a:spcPts val="1200"/>
              </a:spcAft>
              <a:buFont typeface="Arial" panose="020B0604020202020204" pitchFamily="34" charset="0"/>
              <a:buChar char="•"/>
            </a:pPr>
            <a:r>
              <a:rPr lang="en-US" sz="2800" dirty="0">
                <a:solidFill>
                  <a:srgbClr val="1A2857"/>
                </a:solidFill>
              </a:rPr>
              <a:t>CBP then takes authority and begins the official seizure process. </a:t>
            </a:r>
          </a:p>
          <a:p>
            <a:pPr marL="914400" lvl="1" indent="-457200">
              <a:spcBef>
                <a:spcPts val="600"/>
              </a:spcBef>
              <a:spcAft>
                <a:spcPts val="1200"/>
              </a:spcAft>
              <a:buFont typeface="Arial" panose="020B0604020202020204" pitchFamily="34" charset="0"/>
              <a:buChar char="•"/>
            </a:pPr>
            <a:r>
              <a:rPr lang="en-US" sz="2800" dirty="0">
                <a:solidFill>
                  <a:srgbClr val="1A2857"/>
                </a:solidFill>
              </a:rPr>
              <a:t>Parties with questions about the merchandise after this point</a:t>
            </a:r>
            <a:r>
              <a:rPr lang="en-US" sz="2800" strike="dblStrike" dirty="0">
                <a:solidFill>
                  <a:srgbClr val="1A2857"/>
                </a:solidFill>
              </a:rPr>
              <a:t> </a:t>
            </a:r>
            <a:r>
              <a:rPr lang="en-US" sz="2800" dirty="0">
                <a:solidFill>
                  <a:srgbClr val="1A2857"/>
                </a:solidFill>
              </a:rPr>
              <a:t>should contact CBP. </a:t>
            </a:r>
          </a:p>
        </p:txBody>
      </p:sp>
      <p:sp>
        <p:nvSpPr>
          <p:cNvPr id="4" name="Slide Number Placeholder 3">
            <a:extLst>
              <a:ext uri="{FF2B5EF4-FFF2-40B4-BE49-F238E27FC236}">
                <a16:creationId xmlns:a16="http://schemas.microsoft.com/office/drawing/2014/main" id="{85A162D1-CE57-4102-8792-22D4B43E8F65}"/>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23</a:t>
            </a:fld>
            <a:endParaRPr lang="en-US" dirty="0">
              <a:latin typeface="Arial" panose="020B0604020202020204" pitchFamily="34" charset="0"/>
            </a:endParaRPr>
          </a:p>
        </p:txBody>
      </p:sp>
      <p:sp>
        <p:nvSpPr>
          <p:cNvPr id="8" name="Title 1">
            <a:extLst>
              <a:ext uri="{FF2B5EF4-FFF2-40B4-BE49-F238E27FC236}">
                <a16:creationId xmlns:a16="http://schemas.microsoft.com/office/drawing/2014/main" id="{AE673315-17AF-465F-8212-AB94D88C03EC}"/>
              </a:ext>
            </a:extLst>
          </p:cNvPr>
          <p:cNvSpPr>
            <a:spLocks noGrp="1"/>
          </p:cNvSpPr>
          <p:nvPr>
            <p:ph type="title"/>
          </p:nvPr>
        </p:nvSpPr>
        <p:spPr>
          <a:xfrm>
            <a:off x="406400" y="365125"/>
            <a:ext cx="11464925" cy="947738"/>
          </a:xfrm>
        </p:spPr>
        <p:txBody>
          <a:bodyPr>
            <a:noAutofit/>
          </a:bodyPr>
          <a:lstStyle/>
          <a:p>
            <a:r>
              <a:rPr lang="en-US" b="1" dirty="0"/>
              <a:t>What Happens if a Seizure Determination is Made?</a:t>
            </a:r>
          </a:p>
        </p:txBody>
      </p:sp>
    </p:spTree>
    <p:extLst>
      <p:ext uri="{BB962C8B-B14F-4D97-AF65-F5344CB8AC3E}">
        <p14:creationId xmlns:p14="http://schemas.microsoft.com/office/powerpoint/2010/main" val="873753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575D04-F43A-C94B-8F04-A8D4933980D2}"/>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24</a:t>
            </a:fld>
            <a:endParaRPr lang="en-US" dirty="0">
              <a:latin typeface="Arial" panose="020B0604020202020204" pitchFamily="34" charset="0"/>
            </a:endParaRPr>
          </a:p>
        </p:txBody>
      </p:sp>
      <p:sp>
        <p:nvSpPr>
          <p:cNvPr id="8" name="Title 7">
            <a:extLst>
              <a:ext uri="{FF2B5EF4-FFF2-40B4-BE49-F238E27FC236}">
                <a16:creationId xmlns:a16="http://schemas.microsoft.com/office/drawing/2014/main" id="{706E0D98-9C2B-4DD4-AC6F-F2B435A53DC5}"/>
              </a:ext>
            </a:extLst>
          </p:cNvPr>
          <p:cNvSpPr txBox="1">
            <a:spLocks noGrp="1"/>
          </p:cNvSpPr>
          <p:nvPr>
            <p:ph type="title"/>
          </p:nvPr>
        </p:nvSpPr>
        <p:spPr>
          <a:xfrm>
            <a:off x="406400" y="454273"/>
            <a:ext cx="11464925" cy="769441"/>
          </a:xfrm>
          <a:prstGeom prst="rect">
            <a:avLst/>
          </a:prstGeom>
          <a:noFill/>
        </p:spPr>
        <p:txBody>
          <a:bodyPr wrap="square" rtlCol="0">
            <a:spAutoFit/>
          </a:bodyPr>
          <a:lstStyle/>
          <a:p>
            <a:r>
              <a:rPr lang="en-US" sz="4400" b="1" dirty="0"/>
              <a:t>CPSC Reconditioning Process</a:t>
            </a:r>
          </a:p>
        </p:txBody>
      </p:sp>
      <p:sp>
        <p:nvSpPr>
          <p:cNvPr id="10" name="Text Placeholder 1">
            <a:extLst>
              <a:ext uri="{FF2B5EF4-FFF2-40B4-BE49-F238E27FC236}">
                <a16:creationId xmlns:a16="http://schemas.microsoft.com/office/drawing/2014/main" id="{14AFF3F4-ABE2-4402-B839-93F7C77608AB}"/>
              </a:ext>
            </a:extLst>
          </p:cNvPr>
          <p:cNvSpPr txBox="1">
            <a:spLocks noGrp="1"/>
          </p:cNvSpPr>
          <p:nvPr>
            <p:ph idx="1"/>
          </p:nvPr>
        </p:nvSpPr>
        <p:spPr>
          <a:xfrm>
            <a:off x="406400" y="1350335"/>
            <a:ext cx="11464925" cy="4826628"/>
          </a:xfrm>
          <a:prstGeom prst="rect">
            <a:avLst/>
          </a:prstGeom>
        </p:spPr>
        <p:txBody>
          <a:bodyPr numCol="1">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solidFill>
                <a:srgbClr val="4C4C4C"/>
              </a:solidFill>
              <a:latin typeface="Arial" panose="020B0604020202020204" pitchFamily="34" charset="0"/>
              <a:cs typeface="Arial" panose="020B0604020202020204" pitchFamily="34" charset="0"/>
            </a:endParaRPr>
          </a:p>
          <a:p>
            <a:r>
              <a:rPr lang="en-US" sz="3200" dirty="0">
                <a:solidFill>
                  <a:srgbClr val="1A2857"/>
                </a:solidFill>
                <a:latin typeface="Arial" panose="020B0604020202020204" pitchFamily="34" charset="0"/>
              </a:rPr>
              <a:t>CPSC Expectations: Importer reconditions products into compliance within the specified time period and provides proof that the reconditioning process is complete. </a:t>
            </a:r>
          </a:p>
        </p:txBody>
      </p:sp>
    </p:spTree>
    <p:extLst>
      <p:ext uri="{BB962C8B-B14F-4D97-AF65-F5344CB8AC3E}">
        <p14:creationId xmlns:p14="http://schemas.microsoft.com/office/powerpoint/2010/main" val="1064209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3C4C9-9B0B-4689-9BA5-B8462280879D}"/>
              </a:ext>
            </a:extLst>
          </p:cNvPr>
          <p:cNvSpPr>
            <a:spLocks noGrp="1"/>
          </p:cNvSpPr>
          <p:nvPr>
            <p:ph type="title"/>
          </p:nvPr>
        </p:nvSpPr>
        <p:spPr/>
        <p:txBody>
          <a:bodyPr>
            <a:normAutofit fontScale="90000"/>
          </a:bodyPr>
          <a:lstStyle/>
          <a:p>
            <a:r>
              <a:rPr lang="en-US" sz="4400" dirty="0"/>
              <a:t>CPSC Reconditioning Process (continued)</a:t>
            </a:r>
          </a:p>
        </p:txBody>
      </p:sp>
      <p:sp>
        <p:nvSpPr>
          <p:cNvPr id="3" name="Content Placeholder 2">
            <a:extLst>
              <a:ext uri="{FF2B5EF4-FFF2-40B4-BE49-F238E27FC236}">
                <a16:creationId xmlns:a16="http://schemas.microsoft.com/office/drawing/2014/main" id="{C8A31A5F-DA6A-45D3-B2ED-4DB707350FCF}"/>
              </a:ext>
            </a:extLst>
          </p:cNvPr>
          <p:cNvSpPr>
            <a:spLocks noGrp="1"/>
          </p:cNvSpPr>
          <p:nvPr>
            <p:ph idx="1"/>
          </p:nvPr>
        </p:nvSpPr>
        <p:spPr/>
        <p:txBody>
          <a:bodyPr/>
          <a:lstStyle/>
          <a:p>
            <a:pPr marL="457200" lvl="0" indent="-457200">
              <a:buClr>
                <a:srgbClr val="1D2757"/>
              </a:buClr>
              <a:buFont typeface="Arial" panose="020B0604020202020204" pitchFamily="34" charset="0"/>
              <a:buChar char="•"/>
            </a:pPr>
            <a:r>
              <a:rPr lang="en-US" b="1" dirty="0">
                <a:solidFill>
                  <a:srgbClr val="C00000"/>
                </a:solidFill>
              </a:rPr>
              <a:t>CPSC issues a notification to CBP </a:t>
            </a:r>
            <a:r>
              <a:rPr lang="en-US" dirty="0">
                <a:solidFill>
                  <a:srgbClr val="1A2857"/>
                </a:solidFill>
              </a:rPr>
              <a:t>when the reconditioning process is complete and verified</a:t>
            </a:r>
          </a:p>
          <a:p>
            <a:pPr marL="457200" lvl="0" indent="-457200">
              <a:buClr>
                <a:srgbClr val="1D2757"/>
              </a:buClr>
              <a:buFont typeface="Arial" panose="020B0604020202020204" pitchFamily="34" charset="0"/>
              <a:buChar char="•"/>
            </a:pPr>
            <a:endParaRPr lang="en-US" sz="1000" dirty="0"/>
          </a:p>
          <a:p>
            <a:pPr marL="457200" lvl="0" indent="-457200">
              <a:buClr>
                <a:srgbClr val="1D2757"/>
              </a:buClr>
              <a:buFont typeface="Arial" panose="020B0604020202020204" pitchFamily="34" charset="0"/>
              <a:buChar char="•"/>
            </a:pPr>
            <a:r>
              <a:rPr lang="en-US" dirty="0">
                <a:solidFill>
                  <a:srgbClr val="1A2857"/>
                </a:solidFill>
              </a:rPr>
              <a:t>Product is </a:t>
            </a:r>
            <a:r>
              <a:rPr lang="en-US" b="1" dirty="0">
                <a:solidFill>
                  <a:srgbClr val="C00000"/>
                </a:solidFill>
              </a:rPr>
              <a:t>released into commerce </a:t>
            </a:r>
          </a:p>
          <a:p>
            <a:pPr lvl="0">
              <a:buClr>
                <a:srgbClr val="1D2757"/>
              </a:buClr>
            </a:pPr>
            <a:endParaRPr lang="en-US" sz="1000" dirty="0">
              <a:solidFill>
                <a:srgbClr val="C00000"/>
              </a:solidFill>
            </a:endParaRPr>
          </a:p>
          <a:p>
            <a:pPr marL="457200" lvl="0" indent="-457200">
              <a:buClr>
                <a:srgbClr val="1D2757"/>
              </a:buClr>
              <a:buFont typeface="Arial" panose="020B0604020202020204" pitchFamily="34" charset="0"/>
              <a:buChar char="•"/>
            </a:pPr>
            <a:r>
              <a:rPr lang="en-US" dirty="0">
                <a:solidFill>
                  <a:srgbClr val="1A2857"/>
                </a:solidFill>
              </a:rPr>
              <a:t>If product is not reconditioned, CPSC may require that the product be destroyed by the importer or redelivered to CBP for seizure</a:t>
            </a:r>
          </a:p>
          <a:p>
            <a:endParaRPr lang="en-US" dirty="0"/>
          </a:p>
        </p:txBody>
      </p:sp>
    </p:spTree>
    <p:extLst>
      <p:ext uri="{BB962C8B-B14F-4D97-AF65-F5344CB8AC3E}">
        <p14:creationId xmlns:p14="http://schemas.microsoft.com/office/powerpoint/2010/main" val="3777387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4DB3A9-D328-41DC-B6DE-65D2B58160B5}"/>
              </a:ext>
            </a:extLst>
          </p:cNvPr>
          <p:cNvSpPr txBox="1"/>
          <p:nvPr/>
        </p:nvSpPr>
        <p:spPr>
          <a:xfrm>
            <a:off x="507052" y="294142"/>
            <a:ext cx="11450486" cy="707886"/>
          </a:xfrm>
          <a:prstGeom prst="rect">
            <a:avLst/>
          </a:prstGeom>
          <a:noFill/>
        </p:spPr>
        <p:txBody>
          <a:bodyPr wrap="square" rtlCol="0">
            <a:spAutoFit/>
          </a:bodyPr>
          <a:lstStyle/>
          <a:p>
            <a:r>
              <a:rPr lang="en-US" sz="4000" b="1" dirty="0">
                <a:solidFill>
                  <a:srgbClr val="2E74B5"/>
                </a:solidFill>
                <a:latin typeface="Arial" panose="020B0604020202020204" pitchFamily="34" charset="0"/>
              </a:rPr>
              <a:t>CPSC FY21 Violations</a:t>
            </a:r>
          </a:p>
        </p:txBody>
      </p:sp>
      <p:sp>
        <p:nvSpPr>
          <p:cNvPr id="7" name="TextBox 6">
            <a:extLst>
              <a:ext uri="{FF2B5EF4-FFF2-40B4-BE49-F238E27FC236}">
                <a16:creationId xmlns:a16="http://schemas.microsoft.com/office/drawing/2014/main" id="{0A6E1DDA-1B26-4F26-A5F3-54F4AE586593}"/>
              </a:ext>
            </a:extLst>
          </p:cNvPr>
          <p:cNvSpPr txBox="1"/>
          <p:nvPr/>
        </p:nvSpPr>
        <p:spPr>
          <a:xfrm>
            <a:off x="4515402" y="4448973"/>
            <a:ext cx="1580598" cy="2062103"/>
          </a:xfrm>
          <a:prstGeom prst="rect">
            <a:avLst/>
          </a:prstGeom>
          <a:noFill/>
        </p:spPr>
        <p:txBody>
          <a:bodyPr wrap="square" rtlCol="0">
            <a:spAutoFit/>
          </a:bodyPr>
          <a:lstStyle/>
          <a:p>
            <a:r>
              <a:rPr lang="en-US" sz="1600" dirty="0">
                <a:solidFill>
                  <a:srgbClr val="1A2857"/>
                </a:solidFill>
                <a:latin typeface="Arial" panose="020B0604020202020204" pitchFamily="34" charset="0"/>
                <a:cs typeface="Arial" panose="020B0604020202020204" pitchFamily="34" charset="0"/>
              </a:rPr>
              <a:t>* Percent of samples collected with violation. Entries can have more than one violation type.</a:t>
            </a:r>
          </a:p>
        </p:txBody>
      </p:sp>
      <p:sp>
        <p:nvSpPr>
          <p:cNvPr id="2" name="Slide Number Placeholder 1">
            <a:extLst>
              <a:ext uri="{FF2B5EF4-FFF2-40B4-BE49-F238E27FC236}">
                <a16:creationId xmlns:a16="http://schemas.microsoft.com/office/drawing/2014/main" id="{617D6FBD-D0BE-CD48-90F3-C9EAB97A3956}"/>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26</a:t>
            </a:fld>
            <a:endParaRPr lang="en-US" dirty="0">
              <a:latin typeface="Arial" panose="020B0604020202020204" pitchFamily="34" charset="0"/>
            </a:endParaRPr>
          </a:p>
        </p:txBody>
      </p:sp>
      <p:graphicFrame>
        <p:nvGraphicFramePr>
          <p:cNvPr id="3" name="Table 2">
            <a:extLst>
              <a:ext uri="{FF2B5EF4-FFF2-40B4-BE49-F238E27FC236}">
                <a16:creationId xmlns:a16="http://schemas.microsoft.com/office/drawing/2014/main" id="{64141304-B3EE-4030-9C31-4DC339BCC83E}"/>
              </a:ext>
            </a:extLst>
          </p:cNvPr>
          <p:cNvGraphicFramePr>
            <a:graphicFrameLocks noGrp="1"/>
          </p:cNvGraphicFramePr>
          <p:nvPr>
            <p:extLst>
              <p:ext uri="{D42A27DB-BD31-4B8C-83A1-F6EECF244321}">
                <p14:modId xmlns:p14="http://schemas.microsoft.com/office/powerpoint/2010/main" val="1292672227"/>
              </p:ext>
            </p:extLst>
          </p:nvPr>
        </p:nvGraphicFramePr>
        <p:xfrm>
          <a:off x="1434046" y="1030861"/>
          <a:ext cx="2973355" cy="5480215"/>
        </p:xfrm>
        <a:graphic>
          <a:graphicData uri="http://schemas.openxmlformats.org/drawingml/2006/table">
            <a:tbl>
              <a:tblPr>
                <a:tableStyleId>{5C22544A-7EE6-4342-B048-85BDC9FD1C3A}</a:tableStyleId>
              </a:tblPr>
              <a:tblGrid>
                <a:gridCol w="1978025">
                  <a:extLst>
                    <a:ext uri="{9D8B030D-6E8A-4147-A177-3AD203B41FA5}">
                      <a16:colId xmlns:a16="http://schemas.microsoft.com/office/drawing/2014/main" val="3716919089"/>
                    </a:ext>
                  </a:extLst>
                </a:gridCol>
                <a:gridCol w="995330">
                  <a:extLst>
                    <a:ext uri="{9D8B030D-6E8A-4147-A177-3AD203B41FA5}">
                      <a16:colId xmlns:a16="http://schemas.microsoft.com/office/drawing/2014/main" val="294732052"/>
                    </a:ext>
                  </a:extLst>
                </a:gridCol>
              </a:tblGrid>
              <a:tr h="267994">
                <a:tc>
                  <a:txBody>
                    <a:bodyPr/>
                    <a:lstStyle/>
                    <a:p>
                      <a:pPr algn="ctr" fontAlgn="b"/>
                      <a:r>
                        <a:rPr lang="en-US" sz="1800" b="1" u="none" strike="noStrike" dirty="0">
                          <a:solidFill>
                            <a:srgbClr val="1A2857"/>
                          </a:solidFill>
                          <a:effectLst/>
                          <a:latin typeface="Arial" panose="020B0604020202020204" pitchFamily="34" charset="0"/>
                          <a:cs typeface="Arial" panose="020B0604020202020204" pitchFamily="34" charset="0"/>
                        </a:rPr>
                        <a:t>Primary</a:t>
                      </a:r>
                      <a:endParaRPr lang="en-US" sz="1800" b="1"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ctr" fontAlgn="b"/>
                      <a:r>
                        <a:rPr lang="en-US" sz="1800" b="1" u="none" strike="noStrike" dirty="0">
                          <a:solidFill>
                            <a:srgbClr val="1A2857"/>
                          </a:solidFill>
                          <a:effectLst/>
                          <a:latin typeface="Arial" panose="020B0604020202020204" pitchFamily="34" charset="0"/>
                          <a:cs typeface="Arial" panose="020B0604020202020204" pitchFamily="34" charset="0"/>
                        </a:rPr>
                        <a:t>Rate*</a:t>
                      </a:r>
                      <a:endParaRPr lang="en-US" sz="1800" b="1"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152572119"/>
                  </a:ext>
                </a:extLst>
              </a:tr>
              <a:tr h="35678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800" u="none" strike="noStrike" dirty="0">
                          <a:solidFill>
                            <a:srgbClr val="1A2857"/>
                          </a:solidFill>
                          <a:effectLst/>
                          <a:latin typeface="Arial" panose="020B0604020202020204" pitchFamily="34" charset="0"/>
                          <a:cs typeface="Arial" panose="020B0604020202020204" pitchFamily="34" charset="0"/>
                        </a:rPr>
                        <a:t>Mechanical</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9%</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2570752463"/>
                  </a:ext>
                </a:extLst>
              </a:tr>
              <a:tr h="356785">
                <a:tc>
                  <a:txBody>
                    <a:bodyPr/>
                    <a:lstStyle/>
                    <a:p>
                      <a:pPr algn="l" fontAlgn="b"/>
                      <a:r>
                        <a:rPr lang="en-US" sz="1800" u="none" strike="noStrike" dirty="0">
                          <a:solidFill>
                            <a:srgbClr val="1A2857"/>
                          </a:solidFill>
                          <a:effectLst/>
                          <a:latin typeface="Arial" panose="020B0604020202020204" pitchFamily="34" charset="0"/>
                          <a:cs typeface="Arial" panose="020B0604020202020204" pitchFamily="34" charset="0"/>
                        </a:rPr>
                        <a:t>Lead</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7%</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3336717101"/>
                  </a:ext>
                </a:extLst>
              </a:tr>
              <a:tr h="356785">
                <a:tc>
                  <a:txBody>
                    <a:bodyPr/>
                    <a:lstStyle/>
                    <a:p>
                      <a:pPr algn="l" fontAlgn="b"/>
                      <a:r>
                        <a:rPr lang="en-US" sz="1800" u="none" strike="noStrike" dirty="0">
                          <a:solidFill>
                            <a:srgbClr val="1A2857"/>
                          </a:solidFill>
                          <a:effectLst/>
                          <a:latin typeface="Arial" panose="020B0604020202020204" pitchFamily="34" charset="0"/>
                          <a:cs typeface="Arial" panose="020B0604020202020204" pitchFamily="34" charset="0"/>
                        </a:rPr>
                        <a:t>Chemical</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5%</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705881818"/>
                  </a:ext>
                </a:extLst>
              </a:tr>
              <a:tr h="356785">
                <a:tc>
                  <a:txBody>
                    <a:bodyPr/>
                    <a:lstStyle/>
                    <a:p>
                      <a:pPr algn="l" fontAlgn="b"/>
                      <a:r>
                        <a:rPr lang="en-US" sz="1800" b="0" i="0" u="none" strike="noStrike" dirty="0">
                          <a:solidFill>
                            <a:srgbClr val="1A2857"/>
                          </a:solidFill>
                          <a:effectLst/>
                          <a:latin typeface="Arial" panose="020B0604020202020204" pitchFamily="34" charset="0"/>
                          <a:cs typeface="Arial" panose="020B0604020202020204" pitchFamily="34" charset="0"/>
                        </a:rPr>
                        <a:t>ATV</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4%</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97631246"/>
                  </a:ext>
                </a:extLst>
              </a:tr>
              <a:tr h="356785">
                <a:tc>
                  <a:txBody>
                    <a:bodyPr/>
                    <a:lstStyle/>
                    <a:p>
                      <a:pPr algn="l" fontAlgn="b"/>
                      <a:r>
                        <a:rPr lang="en-US" sz="1800" u="none" strike="noStrike" dirty="0">
                          <a:solidFill>
                            <a:srgbClr val="1A2857"/>
                          </a:solidFill>
                          <a:effectLst/>
                          <a:latin typeface="Arial" panose="020B0604020202020204" pitchFamily="34" charset="0"/>
                          <a:cs typeface="Arial" panose="020B0604020202020204" pitchFamily="34" charset="0"/>
                        </a:rPr>
                        <a:t>Electrical</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3%</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2431407786"/>
                  </a:ext>
                </a:extLst>
              </a:tr>
              <a:tr h="35678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800" u="none" strike="noStrike" dirty="0">
                          <a:solidFill>
                            <a:srgbClr val="1A2857"/>
                          </a:solidFill>
                          <a:effectLst/>
                          <a:latin typeface="Arial" panose="020B0604020202020204" pitchFamily="34" charset="0"/>
                          <a:cs typeface="Arial" panose="020B0604020202020204" pitchFamily="34" charset="0"/>
                        </a:rPr>
                        <a:t>Flammability</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3%</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1760635130"/>
                  </a:ext>
                </a:extLst>
              </a:tr>
              <a:tr h="35678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800" u="none" strike="noStrike" dirty="0">
                          <a:solidFill>
                            <a:srgbClr val="1A2857"/>
                          </a:solidFill>
                          <a:effectLst/>
                          <a:latin typeface="Arial" panose="020B0604020202020204" pitchFamily="34" charset="0"/>
                          <a:cs typeface="Arial" panose="020B0604020202020204" pitchFamily="34" charset="0"/>
                        </a:rPr>
                        <a:t>Phthalates</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2%</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464869395"/>
                  </a:ext>
                </a:extLst>
              </a:tr>
              <a:tr h="356785">
                <a:tc>
                  <a:txBody>
                    <a:bodyPr/>
                    <a:lstStyle/>
                    <a:p>
                      <a:pPr algn="l" fontAlgn="b"/>
                      <a:r>
                        <a:rPr lang="en-US" sz="1800" b="0" i="0" u="none" strike="noStrike" dirty="0">
                          <a:solidFill>
                            <a:srgbClr val="1A2857"/>
                          </a:solidFill>
                          <a:effectLst/>
                          <a:latin typeface="Arial" panose="020B0604020202020204" pitchFamily="34" charset="0"/>
                          <a:cs typeface="Arial" panose="020B0604020202020204" pitchFamily="34" charset="0"/>
                        </a:rPr>
                        <a:t>Fireworks</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1%</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179010364"/>
                  </a:ext>
                </a:extLst>
              </a:tr>
              <a:tr h="356785">
                <a:tc>
                  <a:txBody>
                    <a:bodyPr/>
                    <a:lstStyle/>
                    <a:p>
                      <a:pPr algn="l" fontAlgn="b"/>
                      <a:r>
                        <a:rPr lang="en-US" sz="1800" u="none" strike="noStrike" dirty="0">
                          <a:solidFill>
                            <a:srgbClr val="1A2857"/>
                          </a:solidFill>
                          <a:effectLst/>
                          <a:latin typeface="Arial" panose="020B0604020202020204" pitchFamily="34" charset="0"/>
                          <a:cs typeface="Arial" panose="020B0604020202020204" pitchFamily="34" charset="0"/>
                        </a:rPr>
                        <a:t>Lighters</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&lt;1%</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3056297717"/>
                  </a:ext>
                </a:extLst>
              </a:tr>
              <a:tr h="356785">
                <a:tc>
                  <a:txBody>
                    <a:bodyPr/>
                    <a:lstStyle/>
                    <a:p>
                      <a:pPr algn="l" fontAlgn="b"/>
                      <a:r>
                        <a:rPr lang="en-US" sz="1800" u="none" strike="noStrike" dirty="0">
                          <a:solidFill>
                            <a:srgbClr val="1A2857"/>
                          </a:solidFill>
                          <a:effectLst/>
                          <a:latin typeface="Arial" panose="020B0604020202020204" pitchFamily="34" charset="0"/>
                          <a:cs typeface="Arial" panose="020B0604020202020204" pitchFamily="34" charset="0"/>
                        </a:rPr>
                        <a:t>Other</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1%</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3090001941"/>
                  </a:ext>
                </a:extLst>
              </a:tr>
              <a:tr h="356785">
                <a:tc>
                  <a:txBody>
                    <a:bodyPr/>
                    <a:lstStyle/>
                    <a:p>
                      <a:pPr algn="ctr" fontAlgn="b"/>
                      <a:r>
                        <a:rPr lang="en-US" sz="1800" b="1" u="none" strike="noStrike" dirty="0">
                          <a:solidFill>
                            <a:srgbClr val="1A2857"/>
                          </a:solidFill>
                          <a:effectLst/>
                          <a:latin typeface="Arial" panose="020B0604020202020204" pitchFamily="34" charset="0"/>
                          <a:cs typeface="Arial" panose="020B0604020202020204" pitchFamily="34" charset="0"/>
                        </a:rPr>
                        <a:t>Secondary</a:t>
                      </a:r>
                      <a:endParaRPr lang="en-US" sz="1800" b="1"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tc>
                  <a:txBody>
                    <a:bodyPr/>
                    <a:lstStyle/>
                    <a:p>
                      <a:pPr algn="ctr" fontAlgn="b"/>
                      <a:r>
                        <a:rPr lang="en-US" sz="1800" b="1" u="none" strike="noStrike" dirty="0">
                          <a:solidFill>
                            <a:srgbClr val="1A2857"/>
                          </a:solidFill>
                          <a:effectLst/>
                          <a:latin typeface="Arial" panose="020B0604020202020204" pitchFamily="34" charset="0"/>
                          <a:cs typeface="Arial" panose="020B0604020202020204" pitchFamily="34" charset="0"/>
                        </a:rPr>
                        <a:t>Rate</a:t>
                      </a:r>
                      <a:endParaRPr lang="en-US" sz="1800" b="1"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85429172"/>
                  </a:ext>
                </a:extLst>
              </a:tr>
              <a:tr h="356785">
                <a:tc>
                  <a:txBody>
                    <a:bodyPr/>
                    <a:lstStyle/>
                    <a:p>
                      <a:pPr algn="l" fontAlgn="b"/>
                      <a:r>
                        <a:rPr lang="en-US" sz="1800" u="none" strike="noStrike" dirty="0">
                          <a:solidFill>
                            <a:srgbClr val="1A2857"/>
                          </a:solidFill>
                          <a:effectLst/>
                          <a:latin typeface="Arial" panose="020B0604020202020204" pitchFamily="34" charset="0"/>
                          <a:cs typeface="Arial" panose="020B0604020202020204" pitchFamily="34" charset="0"/>
                        </a:rPr>
                        <a:t>Certificates</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63%</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17780871"/>
                  </a:ext>
                </a:extLst>
              </a:tr>
              <a:tr h="356785">
                <a:tc>
                  <a:txBody>
                    <a:bodyPr/>
                    <a:lstStyle/>
                    <a:p>
                      <a:pPr algn="l" fontAlgn="b"/>
                      <a:r>
                        <a:rPr lang="en-US" sz="1800" u="none" strike="noStrike" dirty="0">
                          <a:solidFill>
                            <a:srgbClr val="1A2857"/>
                          </a:solidFill>
                          <a:effectLst/>
                          <a:latin typeface="Arial" panose="020B0604020202020204" pitchFamily="34" charset="0"/>
                          <a:cs typeface="Arial" panose="020B0604020202020204" pitchFamily="34" charset="0"/>
                        </a:rPr>
                        <a:t>Tracking Labels</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44%</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66264780"/>
                  </a:ext>
                </a:extLst>
              </a:tr>
              <a:tr h="356785">
                <a:tc>
                  <a:txBody>
                    <a:bodyPr/>
                    <a:lstStyle/>
                    <a:p>
                      <a:pPr algn="l" fontAlgn="b"/>
                      <a:r>
                        <a:rPr lang="en-US" sz="1800" u="none" strike="noStrike" dirty="0">
                          <a:solidFill>
                            <a:srgbClr val="1A2857"/>
                          </a:solidFill>
                          <a:effectLst/>
                          <a:latin typeface="Arial" panose="020B0604020202020204" pitchFamily="34" charset="0"/>
                          <a:cs typeface="Arial" panose="020B0604020202020204" pitchFamily="34" charset="0"/>
                        </a:rPr>
                        <a:t>Product Registration</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2%</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27309615"/>
                  </a:ext>
                </a:extLst>
              </a:tr>
            </a:tbl>
          </a:graphicData>
        </a:graphic>
      </p:graphicFrame>
      <p:sp>
        <p:nvSpPr>
          <p:cNvPr id="5" name="TextBox 4">
            <a:extLst>
              <a:ext uri="{FF2B5EF4-FFF2-40B4-BE49-F238E27FC236}">
                <a16:creationId xmlns:a16="http://schemas.microsoft.com/office/drawing/2014/main" id="{40974492-04DD-4D53-B976-85C47CDF0219}"/>
              </a:ext>
            </a:extLst>
          </p:cNvPr>
          <p:cNvSpPr txBox="1"/>
          <p:nvPr/>
        </p:nvSpPr>
        <p:spPr>
          <a:xfrm>
            <a:off x="6306723" y="1203027"/>
            <a:ext cx="5116538" cy="498598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1A2857"/>
                </a:solidFill>
                <a:latin typeface="Arial" panose="020B0604020202020204" pitchFamily="34" charset="0"/>
                <a:cs typeface="Arial" panose="020B0604020202020204" pitchFamily="34" charset="0"/>
              </a:rPr>
              <a:t>Despite extensive outreach and education to the trade community, we are still battling high levels of lead and significant mechanical hazards in Children’s Products</a:t>
            </a:r>
            <a:r>
              <a:rPr lang="en-US" sz="2800" dirty="0">
                <a:solidFill>
                  <a:srgbClr val="4C4C4C"/>
                </a:solidFill>
                <a:latin typeface="Arial" panose="020B0604020202020204" pitchFamily="34" charset="0"/>
                <a:cs typeface="Arial" panose="020B0604020202020204" pitchFamily="34" charset="0"/>
              </a:rPr>
              <a:t>. </a:t>
            </a:r>
          </a:p>
          <a:p>
            <a:endParaRPr lang="en-US" sz="1000" dirty="0">
              <a:solidFill>
                <a:srgbClr val="4C4C4C"/>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solidFill>
                  <a:srgbClr val="CF202F"/>
                </a:solidFill>
                <a:latin typeface="Arial" panose="020B0604020202020204" pitchFamily="34" charset="0"/>
                <a:cs typeface="Arial" panose="020B0604020202020204" pitchFamily="34" charset="0"/>
              </a:rPr>
              <a:t>You can help to reduce these hazards by following all US CPSC safety regulations.</a:t>
            </a:r>
            <a:r>
              <a:rPr lang="en-US" sz="2800" dirty="0">
                <a:solidFill>
                  <a:srgbClr val="CF202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3925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4DB3A9-D328-41DC-B6DE-65D2B58160B5}"/>
              </a:ext>
            </a:extLst>
          </p:cNvPr>
          <p:cNvSpPr txBox="1"/>
          <p:nvPr/>
        </p:nvSpPr>
        <p:spPr>
          <a:xfrm>
            <a:off x="507052" y="366886"/>
            <a:ext cx="11450486" cy="769441"/>
          </a:xfrm>
          <a:prstGeom prst="rect">
            <a:avLst/>
          </a:prstGeom>
          <a:noFill/>
        </p:spPr>
        <p:txBody>
          <a:bodyPr wrap="square" rtlCol="0">
            <a:spAutoFit/>
          </a:bodyPr>
          <a:lstStyle/>
          <a:p>
            <a:r>
              <a:rPr lang="en-US" sz="4400" b="1" dirty="0">
                <a:solidFill>
                  <a:srgbClr val="2E74B5"/>
                </a:solidFill>
                <a:latin typeface="Arial" panose="020B0604020202020204" pitchFamily="34" charset="0"/>
              </a:rPr>
              <a:t>CPSC Seizures by Commodity</a:t>
            </a:r>
          </a:p>
        </p:txBody>
      </p:sp>
      <p:sp>
        <p:nvSpPr>
          <p:cNvPr id="2" name="Slide Number Placeholder 1">
            <a:extLst>
              <a:ext uri="{FF2B5EF4-FFF2-40B4-BE49-F238E27FC236}">
                <a16:creationId xmlns:a16="http://schemas.microsoft.com/office/drawing/2014/main" id="{8F3F7C18-4B8B-A444-9048-C504D61CEC24}"/>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27</a:t>
            </a:fld>
            <a:endParaRPr lang="en-US" dirty="0">
              <a:latin typeface="Arial" panose="020B0604020202020204" pitchFamily="34" charset="0"/>
            </a:endParaRPr>
          </a:p>
        </p:txBody>
      </p:sp>
      <p:graphicFrame>
        <p:nvGraphicFramePr>
          <p:cNvPr id="7" name="Chart 6">
            <a:extLst>
              <a:ext uri="{FF2B5EF4-FFF2-40B4-BE49-F238E27FC236}">
                <a16:creationId xmlns:a16="http://schemas.microsoft.com/office/drawing/2014/main" id="{B9F4288F-0582-4E29-9767-87F34055807A}"/>
              </a:ext>
            </a:extLst>
          </p:cNvPr>
          <p:cNvGraphicFramePr>
            <a:graphicFrameLocks/>
          </p:cNvGraphicFramePr>
          <p:nvPr>
            <p:extLst>
              <p:ext uri="{D42A27DB-BD31-4B8C-83A1-F6EECF244321}">
                <p14:modId xmlns:p14="http://schemas.microsoft.com/office/powerpoint/2010/main" val="2079993716"/>
              </p:ext>
            </p:extLst>
          </p:nvPr>
        </p:nvGraphicFramePr>
        <p:xfrm>
          <a:off x="1178169" y="1126242"/>
          <a:ext cx="9308583" cy="5585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6436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589085" cy="947859"/>
          </a:xfrm>
        </p:spPr>
        <p:txBody>
          <a:bodyPr>
            <a:noAutofit/>
          </a:bodyPr>
          <a:lstStyle/>
          <a:p>
            <a:r>
              <a:rPr lang="en-US" sz="3300" b="1" dirty="0"/>
              <a:t>Third Party Testing for Children’s Products:</a:t>
            </a:r>
            <a:br>
              <a:rPr lang="en-US" sz="3300" b="1" dirty="0"/>
            </a:br>
            <a:r>
              <a:rPr lang="en-US" sz="3300" b="1" dirty="0"/>
              <a:t>Tips for Manufacturers, Suppliers, and Buyers</a:t>
            </a:r>
          </a:p>
        </p:txBody>
      </p:sp>
      <p:sp>
        <p:nvSpPr>
          <p:cNvPr id="8" name="Content Placeholder 2"/>
          <p:cNvSpPr>
            <a:spLocks noGrp="1"/>
          </p:cNvSpPr>
          <p:nvPr>
            <p:ph idx="1"/>
          </p:nvPr>
        </p:nvSpPr>
        <p:spPr>
          <a:xfrm>
            <a:off x="406399" y="1626781"/>
            <a:ext cx="11465169" cy="4862458"/>
          </a:xfrm>
          <a:noFill/>
          <a:ln w="38100">
            <a:noFill/>
          </a:ln>
          <a:effectLst/>
        </p:spPr>
        <p:style>
          <a:lnRef idx="3">
            <a:schemeClr val="lt1"/>
          </a:lnRef>
          <a:fillRef idx="1">
            <a:schemeClr val="accent3"/>
          </a:fillRef>
          <a:effectRef idx="1">
            <a:schemeClr val="accent3"/>
          </a:effectRef>
          <a:fontRef idx="minor">
            <a:schemeClr val="lt1"/>
          </a:fontRef>
        </p:style>
        <p:txBody>
          <a:bodyPr>
            <a:normAutofit fontScale="77500" lnSpcReduction="20000"/>
          </a:bodyPr>
          <a:lstStyle/>
          <a:p>
            <a:pPr marL="571500" indent="-571500">
              <a:buFont typeface="Arial" panose="020B0604020202020204" pitchFamily="34" charset="0"/>
              <a:buChar char="•"/>
            </a:pPr>
            <a:r>
              <a:rPr lang="en-US" sz="3800" dirty="0">
                <a:solidFill>
                  <a:srgbClr val="1A2857"/>
                </a:solidFill>
                <a:latin typeface="Arial" panose="020B0604020202020204" pitchFamily="34" charset="0"/>
                <a:cs typeface="Arial" panose="020B0604020202020204" pitchFamily="34" charset="0"/>
              </a:rPr>
              <a:t>Make sure the test report is less than one year old, unless otherwise required. </a:t>
            </a:r>
          </a:p>
          <a:p>
            <a:pPr lvl="2">
              <a:spcBef>
                <a:spcPts val="0"/>
              </a:spcBef>
              <a:buFont typeface="Wingdings" panose="05000000000000000000" pitchFamily="2" charset="2"/>
              <a:buChar char="v"/>
            </a:pPr>
            <a:endParaRPr lang="en-US" sz="2800" dirty="0">
              <a:solidFill>
                <a:srgbClr val="1A2857"/>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800" dirty="0">
                <a:solidFill>
                  <a:srgbClr val="1A2857"/>
                </a:solidFill>
                <a:latin typeface="Arial" panose="020B0604020202020204" pitchFamily="34" charset="0"/>
                <a:cs typeface="Arial" panose="020B0604020202020204" pitchFamily="34" charset="0"/>
              </a:rPr>
              <a:t>Is the laboratory CPSC-accredited? Is that lab accredited to perform the required testing? You can gather this information via the CPSC website: </a:t>
            </a:r>
            <a:r>
              <a:rPr lang="en-US" sz="3800" dirty="0">
                <a:solidFill>
                  <a:srgbClr val="CF202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Third-Party Testing Laboratory Accreditation &amp; Small Entity Compliance Guide | CPSC.gov</a:t>
            </a:r>
            <a:endParaRPr lang="en-US" sz="3800" dirty="0">
              <a:solidFill>
                <a:srgbClr val="CF202F"/>
              </a:solidFill>
              <a:latin typeface="Arial" panose="020B0604020202020204" pitchFamily="34" charset="0"/>
              <a:cs typeface="Arial" panose="020B0604020202020204" pitchFamily="34" charset="0"/>
            </a:endParaRPr>
          </a:p>
          <a:p>
            <a:pPr>
              <a:buFont typeface="Wingdings" panose="05000000000000000000" pitchFamily="2" charset="2"/>
              <a:buChar char="v"/>
            </a:pPr>
            <a:endParaRPr lang="en-US" sz="3800" dirty="0">
              <a:solidFill>
                <a:srgbClr val="1A2857"/>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800" dirty="0">
                <a:solidFill>
                  <a:srgbClr val="1A2857"/>
                </a:solidFill>
                <a:latin typeface="Arial" panose="020B0604020202020204" pitchFamily="34" charset="0"/>
                <a:cs typeface="Arial" panose="020B0604020202020204" pitchFamily="34" charset="0"/>
              </a:rPr>
              <a:t>Make sure that the product tested is the actual product that you order. Frequently, the test report is for a similar item, but not the exact item. Or the item tested via third-party lab does not include the part that failed CPSC testing.  </a:t>
            </a:r>
          </a:p>
          <a:p>
            <a:pPr marL="114297" indent="0">
              <a:buNone/>
            </a:pPr>
            <a:endParaRPr lang="en-US" dirty="0">
              <a:solidFill>
                <a:srgbClr val="00246A"/>
              </a:solidFill>
              <a:latin typeface="Arial" panose="020B0604020202020204" pitchFamily="34" charset="0"/>
            </a:endParaRPr>
          </a:p>
          <a:p>
            <a:pPr marL="457189" lvl="1" indent="0">
              <a:buNone/>
            </a:pPr>
            <a:endParaRPr lang="en-US" sz="3200" dirty="0">
              <a:solidFill>
                <a:srgbClr val="00246A"/>
              </a:solidFill>
              <a:latin typeface="Arial" panose="020B0604020202020204" pitchFamily="34" charset="0"/>
            </a:endParaRPr>
          </a:p>
          <a:p>
            <a:pPr marL="457189" lvl="1" indent="0">
              <a:buNone/>
            </a:pPr>
            <a:endParaRPr lang="en-US" dirty="0">
              <a:solidFill>
                <a:srgbClr val="00246A"/>
              </a:solidFill>
              <a:latin typeface="Arial" panose="020B0604020202020204" pitchFamily="34" charset="0"/>
            </a:endParaRPr>
          </a:p>
          <a:p>
            <a:pPr marL="457189" lvl="1" indent="0">
              <a:buNone/>
            </a:pPr>
            <a:endParaRPr lang="en-US" sz="2800" dirty="0">
              <a:solidFill>
                <a:srgbClr val="00246A"/>
              </a:solidFill>
              <a:latin typeface="Arial" panose="020B0604020202020204" pitchFamily="34" charset="0"/>
              <a:ea typeface="SimSun" pitchFamily="2" charset="-122"/>
            </a:endParaRPr>
          </a:p>
          <a:p>
            <a:pPr marL="971526" lvl="1" indent="-514338">
              <a:buFont typeface="Wingdings" panose="05000000000000000000" pitchFamily="2" charset="2"/>
              <a:buChar char="v"/>
            </a:pPr>
            <a:endParaRPr lang="en-US" sz="2800" dirty="0">
              <a:solidFill>
                <a:srgbClr val="00246A"/>
              </a:solidFill>
              <a:latin typeface="Arial" panose="020B0604020202020204" pitchFamily="34" charset="0"/>
              <a:ea typeface="SimSun" pitchFamily="2" charset="-122"/>
            </a:endParaRPr>
          </a:p>
          <a:p>
            <a:pPr marL="0" indent="0">
              <a:buNone/>
            </a:pPr>
            <a:endParaRPr lang="en-US" dirty="0">
              <a:solidFill>
                <a:srgbClr val="002060"/>
              </a:solidFill>
              <a:latin typeface="Arial" panose="020B0604020202020204" pitchFamily="34" charset="0"/>
            </a:endParaRPr>
          </a:p>
          <a:p>
            <a:endParaRPr lang="en-US" dirty="0">
              <a:solidFill>
                <a:srgbClr val="002060"/>
              </a:solidFill>
              <a:latin typeface="Arial" panose="020B0604020202020204" pitchFamily="34" charset="0"/>
            </a:endParaRPr>
          </a:p>
        </p:txBody>
      </p:sp>
    </p:spTree>
    <p:extLst>
      <p:ext uri="{BB962C8B-B14F-4D97-AF65-F5344CB8AC3E}">
        <p14:creationId xmlns:p14="http://schemas.microsoft.com/office/powerpoint/2010/main" val="2239330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000" b="1" dirty="0"/>
              <a:t>Third Party Testing for Children’s Products:</a:t>
            </a:r>
            <a:br>
              <a:rPr lang="en-US" sz="3000" b="1" dirty="0"/>
            </a:br>
            <a:r>
              <a:rPr lang="en-US" sz="3000" b="1" dirty="0"/>
              <a:t>Tips for the </a:t>
            </a:r>
            <a:r>
              <a:rPr lang="en-US" sz="3000" dirty="0"/>
              <a:t>Manufacturers, Suppliers, and Buyers </a:t>
            </a:r>
            <a:r>
              <a:rPr lang="en-US" sz="3000" b="1" dirty="0"/>
              <a:t>(continued)</a:t>
            </a:r>
          </a:p>
        </p:txBody>
      </p:sp>
      <p:sp>
        <p:nvSpPr>
          <p:cNvPr id="8" name="Content Placeholder 2"/>
          <p:cNvSpPr>
            <a:spLocks noGrp="1"/>
          </p:cNvSpPr>
          <p:nvPr>
            <p:ph idx="1"/>
          </p:nvPr>
        </p:nvSpPr>
        <p:spPr>
          <a:xfrm>
            <a:off x="406399" y="1484923"/>
            <a:ext cx="11465169" cy="4628798"/>
          </a:xfrm>
          <a:noFill/>
          <a:ln w="38100">
            <a:noFill/>
          </a:ln>
          <a:effectLst/>
        </p:spPr>
        <p:style>
          <a:lnRef idx="3">
            <a:schemeClr val="lt1"/>
          </a:lnRef>
          <a:fillRef idx="1">
            <a:schemeClr val="accent3"/>
          </a:fillRef>
          <a:effectRef idx="1">
            <a:schemeClr val="accent3"/>
          </a:effectRef>
          <a:fontRef idx="minor">
            <a:schemeClr val="lt1"/>
          </a:fontRef>
        </p:style>
        <p:txBody>
          <a:bodyPr>
            <a:normAutofit/>
          </a:bodyPr>
          <a:lstStyle/>
          <a:p>
            <a:pPr marL="571500" indent="-571500">
              <a:buFont typeface="Arial" panose="020B0604020202020204" pitchFamily="34" charset="0"/>
              <a:buChar char="•"/>
            </a:pPr>
            <a:r>
              <a:rPr lang="en-US" sz="2800" dirty="0">
                <a:solidFill>
                  <a:srgbClr val="1A2857"/>
                </a:solidFill>
                <a:latin typeface="Arial" panose="020B0604020202020204" pitchFamily="34" charset="0"/>
                <a:cs typeface="Arial" panose="020B0604020202020204" pitchFamily="34" charset="0"/>
              </a:rPr>
              <a:t>Make sure that </a:t>
            </a:r>
            <a:r>
              <a:rPr lang="en-US" sz="2800" b="1" dirty="0">
                <a:solidFill>
                  <a:srgbClr val="C00000"/>
                </a:solidFill>
                <a:latin typeface="Arial" panose="020B0604020202020204" pitchFamily="34" charset="0"/>
                <a:cs typeface="Arial" panose="020B0604020202020204" pitchFamily="34" charset="0"/>
              </a:rPr>
              <a:t>every component part</a:t>
            </a:r>
            <a:r>
              <a:rPr lang="en-US" sz="2800" dirty="0">
                <a:solidFill>
                  <a:srgbClr val="C00000"/>
                </a:solidFill>
                <a:latin typeface="Arial" panose="020B0604020202020204" pitchFamily="34" charset="0"/>
                <a:cs typeface="Arial" panose="020B0604020202020204" pitchFamily="34" charset="0"/>
              </a:rPr>
              <a:t> </a:t>
            </a:r>
            <a:r>
              <a:rPr lang="en-US" sz="2800" dirty="0">
                <a:solidFill>
                  <a:srgbClr val="1A2857"/>
                </a:solidFill>
                <a:latin typeface="Arial" panose="020B0604020202020204" pitchFamily="34" charset="0"/>
                <a:cs typeface="Arial" panose="020B0604020202020204" pitchFamily="34" charset="0"/>
              </a:rPr>
              <a:t>of the product is tested for the applicable standards.  </a:t>
            </a:r>
          </a:p>
          <a:p>
            <a:endParaRPr lang="en-US" sz="2800" dirty="0">
              <a:solidFill>
                <a:srgbClr val="1A2857"/>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dirty="0">
                <a:solidFill>
                  <a:srgbClr val="1A2857"/>
                </a:solidFill>
                <a:latin typeface="Arial" panose="020B0604020202020204" pitchFamily="34" charset="0"/>
                <a:cs typeface="Arial" panose="020B0604020202020204" pitchFamily="34" charset="0"/>
              </a:rPr>
              <a:t>For children’s products that are intended for use by a child under 3 years, make sure that the laboratory conducts all additional required testing for products in this category. Pay attention to the “Applicant Specified Age” section on the test report. </a:t>
            </a:r>
          </a:p>
          <a:p>
            <a:pPr marL="571500" indent="-571500">
              <a:buFont typeface="Arial" panose="020B0604020202020204" pitchFamily="34" charset="0"/>
              <a:buChar char="•"/>
            </a:pPr>
            <a:endParaRPr lang="en-US" sz="800" dirty="0">
              <a:solidFill>
                <a:srgbClr val="1A2857"/>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US" sz="2600" dirty="0">
                <a:solidFill>
                  <a:srgbClr val="1A2857"/>
                </a:solidFill>
                <a:latin typeface="Arial" panose="020B0604020202020204" pitchFamily="34" charset="0"/>
                <a:cs typeface="Arial" panose="020B0604020202020204" pitchFamily="34" charset="0"/>
              </a:rPr>
              <a:t>For information on age determinations, please visit </a:t>
            </a:r>
            <a:r>
              <a:rPr lang="en-US" sz="2800" dirty="0">
                <a:solidFill>
                  <a:srgbClr val="1A2857"/>
                </a:solidFill>
              </a:rPr>
              <a:t>CPSC’s Age Determination Guidelines (</a:t>
            </a:r>
            <a:r>
              <a:rPr lang="en-US" sz="2800" dirty="0">
                <a:hlinkClick r:id="rId2"/>
              </a:rPr>
              <a:t>2020 Version</a:t>
            </a:r>
            <a:r>
              <a:rPr lang="en-US" sz="2800" dirty="0">
                <a:solidFill>
                  <a:srgbClr val="1A2857"/>
                </a:solidFill>
              </a:rPr>
              <a:t>)</a:t>
            </a:r>
          </a:p>
          <a:p>
            <a:pPr marL="1028700" lvl="1" indent="-571500">
              <a:buFont typeface="Arial" panose="020B0604020202020204" pitchFamily="34" charset="0"/>
              <a:buChar char="•"/>
            </a:pPr>
            <a:endParaRPr lang="en-US" sz="2600" dirty="0">
              <a:solidFill>
                <a:srgbClr val="1A2857"/>
              </a:solidFill>
              <a:latin typeface="Arial" panose="020B0604020202020204" pitchFamily="34" charset="0"/>
              <a:cs typeface="Arial" panose="020B0604020202020204" pitchFamily="34" charset="0"/>
            </a:endParaRPr>
          </a:p>
          <a:p>
            <a:pPr marL="457189" lvl="1" indent="0">
              <a:buNone/>
            </a:pPr>
            <a:endParaRPr lang="en-US" dirty="0">
              <a:solidFill>
                <a:srgbClr val="00246A"/>
              </a:solidFill>
              <a:latin typeface="Arial" panose="020B0604020202020204" pitchFamily="34" charset="0"/>
            </a:endParaRPr>
          </a:p>
          <a:p>
            <a:pPr marL="457189" lvl="1" indent="0">
              <a:buNone/>
            </a:pPr>
            <a:endParaRPr lang="en-US" sz="2800" dirty="0">
              <a:solidFill>
                <a:srgbClr val="00246A"/>
              </a:solidFill>
              <a:latin typeface="Arial" panose="020B0604020202020204" pitchFamily="34" charset="0"/>
              <a:ea typeface="SimSun" pitchFamily="2" charset="-122"/>
            </a:endParaRPr>
          </a:p>
          <a:p>
            <a:pPr marL="971526" lvl="1" indent="-514338">
              <a:buFont typeface="Wingdings" panose="05000000000000000000" pitchFamily="2" charset="2"/>
              <a:buChar char="v"/>
            </a:pPr>
            <a:endParaRPr lang="en-US" sz="2800" dirty="0">
              <a:solidFill>
                <a:srgbClr val="00246A"/>
              </a:solidFill>
              <a:latin typeface="Arial" panose="020B0604020202020204" pitchFamily="34" charset="0"/>
              <a:ea typeface="SimSun" pitchFamily="2" charset="-122"/>
            </a:endParaRPr>
          </a:p>
          <a:p>
            <a:pPr marL="0" indent="0">
              <a:buNone/>
            </a:pPr>
            <a:endParaRPr lang="en-US" dirty="0">
              <a:solidFill>
                <a:srgbClr val="002060"/>
              </a:solidFill>
              <a:latin typeface="Arial" panose="020B0604020202020204" pitchFamily="34" charset="0"/>
            </a:endParaRPr>
          </a:p>
          <a:p>
            <a:endParaRPr lang="en-US" dirty="0">
              <a:solidFill>
                <a:srgbClr val="002060"/>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B4399AD2-956B-274B-A090-E679B51739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673698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710784" y="1958212"/>
            <a:ext cx="8941287" cy="3337688"/>
          </a:xfrm>
        </p:spPr>
        <p:txBody>
          <a:bodyPr>
            <a:normAutofit/>
          </a:bodyPr>
          <a:lstStyle/>
          <a:p>
            <a:endParaRPr lang="en-US" dirty="0"/>
          </a:p>
          <a:p>
            <a:r>
              <a:rPr lang="en-US" dirty="0"/>
              <a:t>CPSC’s Import Screening Program</a:t>
            </a:r>
            <a:endParaRPr lang="en-US" sz="1100" dirty="0"/>
          </a:p>
          <a:p>
            <a:r>
              <a:rPr lang="en-US" sz="2400" dirty="0"/>
              <a:t>Presented by: </a:t>
            </a:r>
          </a:p>
          <a:p>
            <a:pPr>
              <a:spcBef>
                <a:spcPts val="0"/>
              </a:spcBef>
            </a:pPr>
            <a:r>
              <a:rPr lang="en-US" sz="2400" b="0" dirty="0">
                <a:latin typeface="Georgia" panose="02040502050405020303" pitchFamily="18" charset="0"/>
              </a:rPr>
              <a:t>Sylvia Chen, Program Manager, and </a:t>
            </a:r>
          </a:p>
          <a:p>
            <a:pPr>
              <a:spcBef>
                <a:spcPts val="0"/>
              </a:spcBef>
            </a:pPr>
            <a:r>
              <a:rPr lang="en-US" sz="2400" b="0" dirty="0">
                <a:latin typeface="Georgia" panose="02040502050405020303" pitchFamily="18" charset="0"/>
              </a:rPr>
              <a:t>Marcy Van Winkle, Port Investigator</a:t>
            </a:r>
          </a:p>
          <a:p>
            <a:pPr>
              <a:spcBef>
                <a:spcPts val="0"/>
              </a:spcBef>
            </a:pPr>
            <a:r>
              <a:rPr lang="en-US" sz="2400" b="0" dirty="0">
                <a:latin typeface="Georgia" panose="02040502050405020303" pitchFamily="18" charset="0"/>
              </a:rPr>
              <a:t>2022</a:t>
            </a:r>
          </a:p>
          <a:p>
            <a:endParaRPr lang="en-US" sz="1600" b="0" dirty="0"/>
          </a:p>
          <a:p>
            <a:pPr>
              <a:lnSpc>
                <a:spcPct val="110000"/>
              </a:lnSpc>
              <a:spcBef>
                <a:spcPts val="0"/>
              </a:spcBef>
            </a:pPr>
            <a:endParaRPr lang="en-US" sz="3300" b="0" dirty="0"/>
          </a:p>
          <a:p>
            <a:endParaRPr lang="en-US" sz="3300" b="0" dirty="0"/>
          </a:p>
        </p:txBody>
      </p:sp>
      <p:sp>
        <p:nvSpPr>
          <p:cNvPr id="4" name="Text Box 8">
            <a:extLst>
              <a:ext uri="{FF2B5EF4-FFF2-40B4-BE49-F238E27FC236}">
                <a16:creationId xmlns:a16="http://schemas.microsoft.com/office/drawing/2014/main" id="{094A1416-5C70-480D-AC1C-82BDFA6B9FFA}"/>
              </a:ext>
            </a:extLst>
          </p:cNvPr>
          <p:cNvSpPr txBox="1">
            <a:spLocks noChangeArrowheads="1"/>
          </p:cNvSpPr>
          <p:nvPr/>
        </p:nvSpPr>
        <p:spPr bwMode="auto">
          <a:xfrm>
            <a:off x="710784" y="5295900"/>
            <a:ext cx="578526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spcBef>
                <a:spcPct val="50000"/>
              </a:spcBef>
              <a:buClrTx/>
              <a:buSzTx/>
              <a:buFontTx/>
              <a:buNone/>
            </a:pPr>
            <a:r>
              <a:rPr lang="en-US" sz="2000" i="1" dirty="0">
                <a:solidFill>
                  <a:srgbClr val="002060"/>
                </a:solidFill>
                <a:effectLst/>
                <a:latin typeface="Calibri" pitchFamily="34" charset="0"/>
              </a:rPr>
              <a:t>This presentation was prepared by CPSC staff.  It has not been reviewed or approved by the Commission and may not reflect its views.</a:t>
            </a:r>
          </a:p>
        </p:txBody>
      </p:sp>
    </p:spTree>
    <p:extLst>
      <p:ext uri="{BB962C8B-B14F-4D97-AF65-F5344CB8AC3E}">
        <p14:creationId xmlns:p14="http://schemas.microsoft.com/office/powerpoint/2010/main" val="3366954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1863002" y="3027113"/>
            <a:ext cx="5537260" cy="1250341"/>
          </a:xfrm>
        </p:spPr>
        <p:txBody>
          <a:bodyPr>
            <a:normAutofit fontScale="85000" lnSpcReduction="20000"/>
          </a:bodyPr>
          <a:lstStyle/>
          <a:p>
            <a:r>
              <a:rPr lang="en-US" dirty="0"/>
              <a:t>Field Screening Demonstration Video</a:t>
            </a:r>
          </a:p>
          <a:p>
            <a:r>
              <a:rPr lang="en-US" dirty="0"/>
              <a:t>(approximately 30 minutes)</a:t>
            </a:r>
          </a:p>
          <a:p>
            <a:endParaRPr lang="en-US" sz="2400" dirty="0"/>
          </a:p>
          <a:p>
            <a:endParaRPr lang="en-US" sz="3300" b="0" dirty="0"/>
          </a:p>
        </p:txBody>
      </p:sp>
    </p:spTree>
    <p:extLst>
      <p:ext uri="{BB962C8B-B14F-4D97-AF65-F5344CB8AC3E}">
        <p14:creationId xmlns:p14="http://schemas.microsoft.com/office/powerpoint/2010/main" val="878507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565161" y="495300"/>
            <a:ext cx="2909277" cy="1143000"/>
          </a:xfrm>
        </p:spPr>
        <p:txBody>
          <a:bodyPr>
            <a:noAutofit/>
          </a:bodyPr>
          <a:lstStyle/>
          <a:p>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805723" y="1638300"/>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Submit questions in English or Chinese to this podcast:</a:t>
            </a:r>
          </a:p>
          <a:p>
            <a:pPr algn="ctr"/>
            <a:r>
              <a:rPr lang="en-US" sz="3200" dirty="0">
                <a:solidFill>
                  <a:srgbClr val="002060"/>
                </a:solidFill>
                <a:latin typeface="+mj-lt"/>
                <a:hlinkClick r:id="rId3"/>
              </a:rPr>
              <a:t>CPSCinChina@CPSC.GOV</a:t>
            </a:r>
            <a:r>
              <a:rPr lang="en-US" sz="3200" dirty="0">
                <a:solidFill>
                  <a:srgbClr val="002060"/>
                </a:solidFill>
                <a:latin typeface="+mj-lt"/>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29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967314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
        <p:nvSpPr>
          <p:cNvPr id="10" name="Text Placeholder 4">
            <a:extLst>
              <a:ext uri="{FF2B5EF4-FFF2-40B4-BE49-F238E27FC236}">
                <a16:creationId xmlns:a16="http://schemas.microsoft.com/office/drawing/2014/main" id="{0EAF4357-6B9A-4140-A102-554D5B0B28DF}"/>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a:t>Chinese Resources at cpsc.gov</a:t>
            </a:r>
          </a:p>
        </p:txBody>
      </p:sp>
    </p:spTree>
    <p:extLst>
      <p:ext uri="{BB962C8B-B14F-4D97-AF65-F5344CB8AC3E}">
        <p14:creationId xmlns:p14="http://schemas.microsoft.com/office/powerpoint/2010/main" val="2092947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14444" y="5090736"/>
            <a:ext cx="3206822" cy="1249680"/>
          </a:xfrm>
        </p:spPr>
        <p:txBody>
          <a:bodyPr>
            <a:noAutofit/>
          </a:bodyPr>
          <a:lstStyle/>
          <a:p>
            <a:r>
              <a:rPr lang="en-US" sz="1400" b="1" dirty="0">
                <a:solidFill>
                  <a:srgbClr val="1A2857"/>
                </a:solidFill>
                <a:latin typeface="Arial" panose="020B0604020202020204" pitchFamily="34" charset="0"/>
                <a:cs typeface="Arial" panose="020B0604020202020204" pitchFamily="34" charset="0"/>
              </a:rPr>
              <a:t>English:</a:t>
            </a:r>
            <a:r>
              <a:rPr lang="en-US" sz="1400" b="1" dirty="0">
                <a:solidFill>
                  <a:srgbClr val="C00000"/>
                </a:solidFill>
                <a:latin typeface="Arial" panose="020B0604020202020204" pitchFamily="34" charset="0"/>
                <a:cs typeface="Arial" panose="020B0604020202020204" pitchFamily="34" charset="0"/>
              </a:rPr>
              <a:t> </a:t>
            </a:r>
            <a:r>
              <a:rPr lang="en-US" sz="140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Updating Age Determination Guidelines for Toys (cpsc.gov)</a:t>
            </a:r>
            <a:endParaRPr lang="en-US" sz="1400" dirty="0">
              <a:solidFill>
                <a:srgbClr val="C00000"/>
              </a:solidFill>
              <a:latin typeface="Arial" panose="020B0604020202020204" pitchFamily="34" charset="0"/>
              <a:cs typeface="Arial" panose="020B0604020202020204" pitchFamily="34" charset="0"/>
            </a:endParaRPr>
          </a:p>
          <a:p>
            <a:r>
              <a:rPr lang="en-US" sz="1400" b="1" dirty="0">
                <a:solidFill>
                  <a:srgbClr val="1A2857"/>
                </a:solidFill>
                <a:latin typeface="Arial" panose="020B0604020202020204" pitchFamily="34" charset="0"/>
                <a:cs typeface="Arial" panose="020B0604020202020204" pitchFamily="34" charset="0"/>
              </a:rPr>
              <a:t>Chinese:</a:t>
            </a:r>
            <a:r>
              <a:rPr lang="en-US" sz="1400" b="1" dirty="0">
                <a:solidFill>
                  <a:srgbClr val="C00000"/>
                </a:solidFill>
                <a:latin typeface="Arial" panose="020B0604020202020204" pitchFamily="34" charset="0"/>
                <a:cs typeface="Arial" panose="020B0604020202020204" pitchFamily="34" charset="0"/>
              </a:rPr>
              <a:t> </a:t>
            </a:r>
            <a:r>
              <a:rPr lang="en-US" sz="140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Updating Age Determination Guidelines for Toys (cpsc.gov)</a:t>
            </a:r>
            <a:r>
              <a:rPr lang="en-US" sz="1400" dirty="0">
                <a:solidFill>
                  <a:srgbClr val="C00000"/>
                </a:solidFill>
                <a:latin typeface="Arial" panose="020B0604020202020204" pitchFamily="34" charset="0"/>
                <a:cs typeface="Arial" panose="020B0604020202020204" pitchFamily="34" charset="0"/>
              </a:rPr>
              <a:t> </a:t>
            </a:r>
          </a:p>
          <a:p>
            <a:endParaRPr lang="en-US" sz="1400" b="1" dirty="0">
              <a:solidFill>
                <a:srgbClr val="C00000"/>
              </a:solidFill>
              <a:latin typeface="Arial" panose="020B0604020202020204" pitchFamily="34" charset="0"/>
              <a:cs typeface="Arial" panose="020B0604020202020204" pitchFamily="34" charset="0"/>
            </a:endParaRPr>
          </a:p>
          <a:p>
            <a:endParaRPr lang="en-US" sz="1400" b="1" dirty="0">
              <a:solidFill>
                <a:srgbClr val="C00000"/>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1"/>
          </p:nvPr>
        </p:nvSpPr>
        <p:spPr>
          <a:xfrm>
            <a:off x="8419781" y="5060256"/>
            <a:ext cx="3438831" cy="1249680"/>
          </a:xfrm>
        </p:spPr>
        <p:txBody>
          <a:bodyPr>
            <a:noAutofit/>
          </a:bodyPr>
          <a:lstStyle/>
          <a:p>
            <a:r>
              <a:rPr lang="en-US" sz="1400" dirty="0">
                <a:solidFill>
                  <a:srgbClr val="1A2857"/>
                </a:solidFill>
                <a:latin typeface="Arial" panose="020B0604020202020204" pitchFamily="34" charset="0"/>
                <a:cs typeface="Arial" panose="020B0604020202020204" pitchFamily="34" charset="0"/>
              </a:rPr>
              <a:t>English: </a:t>
            </a:r>
            <a:r>
              <a:rPr lang="en-US" sz="1400" b="0" dirty="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Human Factors Standard Practice (cpsc.gov)</a:t>
            </a:r>
            <a:endParaRPr lang="en-US" sz="1400" b="0" dirty="0">
              <a:solidFill>
                <a:srgbClr val="C00000"/>
              </a:solidFill>
              <a:latin typeface="Arial" panose="020B0604020202020204" pitchFamily="34" charset="0"/>
              <a:cs typeface="Arial" panose="020B0604020202020204" pitchFamily="34" charset="0"/>
            </a:endParaRPr>
          </a:p>
          <a:p>
            <a:endParaRPr lang="en-US" sz="1400" b="0" dirty="0">
              <a:solidFill>
                <a:srgbClr val="C0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022E3D8-5C43-4F19-84DA-FF32FEE8A178}"/>
              </a:ext>
            </a:extLst>
          </p:cNvPr>
          <p:cNvPicPr/>
          <p:nvPr/>
        </p:nvPicPr>
        <p:blipFill>
          <a:blip r:embed="rId6"/>
          <a:stretch>
            <a:fillRect/>
          </a:stretch>
        </p:blipFill>
        <p:spPr>
          <a:xfrm>
            <a:off x="4614444" y="208954"/>
            <a:ext cx="3566160" cy="4572000"/>
          </a:xfrm>
          <a:prstGeom prst="rect">
            <a:avLst/>
          </a:prstGeom>
        </p:spPr>
      </p:pic>
      <p:pic>
        <p:nvPicPr>
          <p:cNvPr id="12" name="Picture 11">
            <a:extLst>
              <a:ext uri="{FF2B5EF4-FFF2-40B4-BE49-F238E27FC236}">
                <a16:creationId xmlns:a16="http://schemas.microsoft.com/office/drawing/2014/main" id="{AF72159F-FD40-41EC-AC89-BD6189DFCC28}"/>
              </a:ext>
            </a:extLst>
          </p:cNvPr>
          <p:cNvPicPr/>
          <p:nvPr/>
        </p:nvPicPr>
        <p:blipFill>
          <a:blip r:embed="rId7"/>
          <a:stretch>
            <a:fillRect/>
          </a:stretch>
        </p:blipFill>
        <p:spPr>
          <a:xfrm>
            <a:off x="8356117" y="224194"/>
            <a:ext cx="3566160" cy="4572000"/>
          </a:xfrm>
          <a:prstGeom prst="rect">
            <a:avLst/>
          </a:prstGeom>
        </p:spPr>
      </p:pic>
      <p:sp>
        <p:nvSpPr>
          <p:cNvPr id="9" name="Text Placeholder 4">
            <a:extLst>
              <a:ext uri="{FF2B5EF4-FFF2-40B4-BE49-F238E27FC236}">
                <a16:creationId xmlns:a16="http://schemas.microsoft.com/office/drawing/2014/main" id="{6E6AD466-81C6-4204-B121-07D63492F2ED}"/>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a:t>Chinese Resources at cpsc.gov</a:t>
            </a:r>
          </a:p>
        </p:txBody>
      </p:sp>
    </p:spTree>
    <p:extLst>
      <p:ext uri="{BB962C8B-B14F-4D97-AF65-F5344CB8AC3E}">
        <p14:creationId xmlns:p14="http://schemas.microsoft.com/office/powerpoint/2010/main" val="1950864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pic>
        <p:nvPicPr>
          <p:cNvPr id="10" name="Picture 9"/>
          <p:cNvPicPr/>
          <p:nvPr/>
        </p:nvPicPr>
        <p:blipFill>
          <a:blip r:embed="rId7"/>
          <a:stretch>
            <a:fillRect/>
          </a:stretch>
        </p:blipFill>
        <p:spPr>
          <a:xfrm>
            <a:off x="8378031" y="229594"/>
            <a:ext cx="3040061" cy="3593749"/>
          </a:xfrm>
          <a:prstGeom prst="rect">
            <a:avLst/>
          </a:prstGeom>
        </p:spPr>
      </p:pic>
      <p:sp>
        <p:nvSpPr>
          <p:cNvPr id="9" name="Text Placeholder 4">
            <a:extLst>
              <a:ext uri="{FF2B5EF4-FFF2-40B4-BE49-F238E27FC236}">
                <a16:creationId xmlns:a16="http://schemas.microsoft.com/office/drawing/2014/main" id="{3A99D8D6-1422-463D-AE0A-F70F2CEC90D0}"/>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a:t>Chinese Resources at cpsc.gov</a:t>
            </a:r>
          </a:p>
        </p:txBody>
      </p:sp>
    </p:spTree>
    <p:extLst>
      <p:ext uri="{BB962C8B-B14F-4D97-AF65-F5344CB8AC3E}">
        <p14:creationId xmlns:p14="http://schemas.microsoft.com/office/powerpoint/2010/main" val="2857987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237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1A2857"/>
                </a:solidFill>
                <a:latin typeface="Arial" panose="020B0604020202020204" pitchFamily="34" charset="0"/>
              </a:rPr>
              <a:t>Online tool designed specifically to help businesses comply with federal consumer product safety requirements.</a:t>
            </a:r>
          </a:p>
          <a:p>
            <a:r>
              <a:rPr lang="en-US" sz="2900" b="0" dirty="0">
                <a:solidFill>
                  <a:srgbClr val="1A2857"/>
                </a:solidFill>
                <a:latin typeface="Arial" panose="020B0604020202020204" pitchFamily="34" charset="0"/>
              </a:rPr>
              <a:t>Asks a series of guided questions, and based on the answers produces a downloadable (PDF) report. </a:t>
            </a:r>
          </a:p>
          <a:p>
            <a:r>
              <a:rPr lang="en-US" sz="2900" b="0" dirty="0">
                <a:solidFill>
                  <a:srgbClr val="1A2857"/>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1147420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t>Regulatory Robot is a tool to help identify which requirements are applicable</a:t>
            </a:r>
          </a:p>
          <a:p>
            <a:pPr marL="800100" lvl="1" indent="-342900">
              <a:buFont typeface="Wingdings" panose="05000000000000000000" pitchFamily="2" charset="2"/>
              <a:buChar char="Ø"/>
            </a:pPr>
            <a:r>
              <a:rPr lang="en-US" b="1" u="sng" dirty="0"/>
              <a:t>Does not</a:t>
            </a:r>
            <a:r>
              <a:rPr lang="en-US" b="1" dirty="0"/>
              <a:t> list details of requirements</a:t>
            </a:r>
            <a:endParaRPr lang="en-US" dirty="0"/>
          </a:p>
        </p:txBody>
      </p:sp>
      <p:graphicFrame>
        <p:nvGraphicFramePr>
          <p:cNvPr id="5" name="Diagram 4"/>
          <p:cNvGraphicFramePr/>
          <p:nvPr>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595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204989"/>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2354042" y="1254623"/>
            <a:ext cx="4355102" cy="1140439"/>
          </a:xfrm>
        </p:spPr>
        <p:txBody>
          <a:bodyPr>
            <a:noAutofit/>
          </a:bodyPr>
          <a:lstStyle/>
          <a:p>
            <a:r>
              <a:rPr lang="en-US" sz="1400" dirty="0">
                <a:solidFill>
                  <a:srgbClr val="4C4C4C"/>
                </a:solidFill>
              </a:rPr>
              <a:t>Sylvia Chen</a:t>
            </a:r>
          </a:p>
          <a:p>
            <a:r>
              <a:rPr lang="en-US" sz="1400" dirty="0">
                <a:solidFill>
                  <a:srgbClr val="4C4C4C"/>
                </a:solidFill>
              </a:rPr>
              <a:t>U.S. Consumer Product Safety Commission</a:t>
            </a:r>
          </a:p>
          <a:p>
            <a:r>
              <a:rPr lang="en-US" sz="1400" dirty="0">
                <a:solidFill>
                  <a:srgbClr val="4C4C4C"/>
                </a:solidFill>
              </a:rPr>
              <a:t>Program Manager for East Asia and Pacific </a:t>
            </a:r>
          </a:p>
          <a:p>
            <a:r>
              <a:rPr lang="en-US" sz="1400" dirty="0">
                <a:solidFill>
                  <a:srgbClr val="4C4C4C"/>
                </a:solidFill>
              </a:rPr>
              <a:t>Office of International Programs </a:t>
            </a:r>
          </a:p>
        </p:txBody>
      </p:sp>
      <p:sp>
        <p:nvSpPr>
          <p:cNvPr id="8" name="Content Placeholder 7"/>
          <p:cNvSpPr>
            <a:spLocks noGrp="1"/>
          </p:cNvSpPr>
          <p:nvPr>
            <p:ph sz="half" idx="2"/>
          </p:nvPr>
        </p:nvSpPr>
        <p:spPr>
          <a:xfrm>
            <a:off x="609600" y="2391205"/>
            <a:ext cx="10873317" cy="4061550"/>
          </a:xfrm>
        </p:spPr>
        <p:txBody>
          <a:bodyPr>
            <a:normAutofit/>
          </a:bodyPr>
          <a:lstStyle/>
          <a:p>
            <a:r>
              <a:rPr lang="en-US" sz="1600" dirty="0">
                <a:solidFill>
                  <a:srgbClr val="4C4C4C"/>
                </a:solidFill>
              </a:rPr>
              <a:t>Sylvia Chen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600" dirty="0">
                <a:solidFill>
                  <a:srgbClr val="4C4C4C"/>
                </a:solidFill>
              </a:rPr>
              <a:t> </a:t>
            </a:r>
          </a:p>
          <a:p>
            <a:r>
              <a:rPr lang="en-US" sz="1600" dirty="0">
                <a:solidFill>
                  <a:srgbClr val="4C4C4C"/>
                </a:solidFill>
              </a:rPr>
              <a:t>Sylvia has a Bachelor of Arts degree in English and American Literature from Peking University. In 1991, she graduated from The Ohio State University with a Master’s degree in East Asian Studies. </a:t>
            </a:r>
          </a:p>
          <a:p>
            <a:endParaRPr lang="en-US" sz="1200" dirty="0"/>
          </a:p>
        </p:txBody>
      </p:sp>
      <p:pic>
        <p:nvPicPr>
          <p:cNvPr id="9" name="Picture 8"/>
          <p:cNvPicPr>
            <a:picLocks noChangeAspect="1"/>
          </p:cNvPicPr>
          <p:nvPr/>
        </p:nvPicPr>
        <p:blipFill>
          <a:blip r:embed="rId3"/>
          <a:stretch>
            <a:fillRect/>
          </a:stretch>
        </p:blipFill>
        <p:spPr>
          <a:xfrm>
            <a:off x="686372" y="1451599"/>
            <a:ext cx="1667670" cy="943463"/>
          </a:xfrm>
          <a:prstGeom prst="rect">
            <a:avLst/>
          </a:prstGeom>
        </p:spPr>
      </p:pic>
    </p:spTree>
    <p:extLst>
      <p:ext uri="{BB962C8B-B14F-4D97-AF65-F5344CB8AC3E}">
        <p14:creationId xmlns:p14="http://schemas.microsoft.com/office/powerpoint/2010/main" val="2844661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
        <p:nvSpPr>
          <p:cNvPr id="7" name="Rectangle 6">
            <a:extLst>
              <a:ext uri="{FF2B5EF4-FFF2-40B4-BE49-F238E27FC236}">
                <a16:creationId xmlns:a16="http://schemas.microsoft.com/office/drawing/2014/main" id="{BAAE07BA-4507-4F26-A8CC-D9167E562673}"/>
              </a:ext>
            </a:extLst>
          </p:cNvPr>
          <p:cNvSpPr/>
          <p:nvPr/>
        </p:nvSpPr>
        <p:spPr>
          <a:xfrm>
            <a:off x="213360" y="5530659"/>
            <a:ext cx="10950826" cy="923330"/>
          </a:xfrm>
          <a:prstGeom prst="rect">
            <a:avLst/>
          </a:prstGeom>
        </p:spPr>
        <p:txBody>
          <a:bodyPr wrap="square">
            <a:spAutoFit/>
          </a:bodyPr>
          <a:lstStyle/>
          <a:p>
            <a:r>
              <a:rPr lang="en-US" kern="0" dirty="0">
                <a:solidFill>
                  <a:schemeClr val="bg2">
                    <a:alpha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CPSC's work to improve the safety of thousands of types of consumer products in its jurisdiction - such as toys, cribs, power tools, cigarette lighters, textiles, and household chemicals - has contributed to a decline in the rate of injuries associated with consumer products over nearly 50 years. </a:t>
            </a:r>
          </a:p>
        </p:txBody>
      </p:sp>
    </p:spTree>
    <p:extLst>
      <p:ext uri="{BB962C8B-B14F-4D97-AF65-F5344CB8AC3E}">
        <p14:creationId xmlns:p14="http://schemas.microsoft.com/office/powerpoint/2010/main" val="1631618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China Podcast Series</a:t>
            </a:r>
            <a:endParaRPr lang="en-US" dirty="0"/>
          </a:p>
          <a:p>
            <a:pPr algn="ctr"/>
            <a:endParaRPr lang="en-US" dirty="0"/>
          </a:p>
        </p:txBody>
      </p:sp>
      <p:graphicFrame>
        <p:nvGraphicFramePr>
          <p:cNvPr id="5" name="Table 4"/>
          <p:cNvGraphicFramePr>
            <a:graphicFrameLocks noGrp="1"/>
          </p:cNvGraphicFramePr>
          <p:nvPr>
            <p:extLst/>
          </p:nvPr>
        </p:nvGraphicFramePr>
        <p:xfrm>
          <a:off x="1689654" y="1403688"/>
          <a:ext cx="9116892" cy="4637405"/>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Selling Safe Electrical Products to the U.S. Market</a:t>
                      </a:r>
                    </a:p>
                  </a:txBody>
                  <a:tcPr marL="9525" marR="9525" marT="9525" marB="0" anchor="ctr"/>
                </a:tc>
                <a:extLst>
                  <a:ext uri="{0D108BD9-81ED-4DB2-BD59-A6C34878D82A}">
                    <a16:rowId xmlns:a16="http://schemas.microsoft.com/office/drawing/2014/main" val="79804268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U.S. Apparel Requirements</a:t>
                      </a:r>
                    </a:p>
                  </a:txBody>
                  <a:tcPr marL="9525" marR="9525" marT="9525" marB="0" anchor="ctr"/>
                </a:tc>
                <a:extLst>
                  <a:ext uri="{0D108BD9-81ED-4DB2-BD59-A6C34878D82A}">
                    <a16:rowId xmlns:a16="http://schemas.microsoft.com/office/drawing/2014/main" val="1867707419"/>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#3</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CPSC Bicycle Regulations and U.S. and International Safety Standards </a:t>
                      </a:r>
                    </a:p>
                  </a:txBody>
                  <a:tcPr marL="9525" marR="9525" marT="9525" marB="0" anchor="ctr"/>
                </a:tc>
                <a:extLst>
                  <a:ext uri="{0D108BD9-81ED-4DB2-BD59-A6C34878D82A}">
                    <a16:rowId xmlns:a16="http://schemas.microsoft.com/office/drawing/2014/main" val="1887211119"/>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#4</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U.S. Mattress Requirements</a:t>
                      </a:r>
                    </a:p>
                  </a:txBody>
                  <a:tcPr marL="9525" marR="9525" marT="9525" marB="0" anchor="ctr"/>
                </a:tc>
                <a:extLst>
                  <a:ext uri="{0D108BD9-81ED-4DB2-BD59-A6C34878D82A}">
                    <a16:rowId xmlns:a16="http://schemas.microsoft.com/office/drawing/2014/main" val="2295873347"/>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#5</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Durable Infant or Toddler Products: Common Requirements</a:t>
                      </a: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#6</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Overview of U.S. Strollers and Carriages Requirements</a:t>
                      </a: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Toy Safety Requirements and Mandatory Standards</a:t>
                      </a:r>
                    </a:p>
                  </a:txBody>
                  <a:tcPr marL="9525" marR="9525" marT="9525" marB="0" anchor="ctr"/>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#8</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Children’s Sleepwear Requirements </a:t>
                      </a: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#9</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Enhancing the Safety of Emerging Technology through Risk Assessment: Wearables </a:t>
                      </a: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#10</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for Battery Safety Requirements</a:t>
                      </a: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#11</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Gates and Enclosures Requirements</a:t>
                      </a:r>
                    </a:p>
                  </a:txBody>
                  <a:tcPr marL="9525" marR="9525" marT="9525" marB="0" anchor="ctr"/>
                </a:tc>
                <a:extLst>
                  <a:ext uri="{0D108BD9-81ED-4DB2-BD59-A6C34878D82A}">
                    <a16:rowId xmlns:a16="http://schemas.microsoft.com/office/drawing/2014/main" val="3873105726"/>
                  </a:ext>
                </a:extLst>
              </a:tr>
            </a:tbl>
          </a:graphicData>
        </a:graphic>
      </p:graphicFrame>
    </p:spTree>
    <p:extLst>
      <p:ext uri="{BB962C8B-B14F-4D97-AF65-F5344CB8AC3E}">
        <p14:creationId xmlns:p14="http://schemas.microsoft.com/office/powerpoint/2010/main" val="2371341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China Podcast Series (Continued)</a:t>
            </a:r>
            <a:endParaRPr lang="en-US" dirty="0"/>
          </a:p>
          <a:p>
            <a:pPr algn="ctr"/>
            <a:endParaRPr lang="en-US" dirty="0"/>
          </a:p>
        </p:txBody>
      </p:sp>
      <p:graphicFrame>
        <p:nvGraphicFramePr>
          <p:cNvPr id="5" name="Table 4"/>
          <p:cNvGraphicFramePr>
            <a:graphicFrameLocks noGrp="1"/>
          </p:cNvGraphicFramePr>
          <p:nvPr>
            <p:extLst/>
          </p:nvPr>
        </p:nvGraphicFramePr>
        <p:xfrm>
          <a:off x="1689654" y="1472212"/>
          <a:ext cx="9116892" cy="4073525"/>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#12</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Consumer Safety and Micromobility Devices</a:t>
                      </a: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#13</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Cribs and Play Yards Requirements </a:t>
                      </a: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#14</a:t>
                      </a:r>
                    </a:p>
                  </a:txBody>
                  <a:tcPr marL="0" marR="0" marT="0" marB="0"/>
                </a:tc>
                <a:tc>
                  <a:txBody>
                    <a:bodyPr/>
                    <a:lstStyle/>
                    <a:p>
                      <a:r>
                        <a:rPr lang="en-US" sz="1800" dirty="0">
                          <a:solidFill>
                            <a:srgbClr val="1A2857"/>
                          </a:solidFill>
                          <a:latin typeface="Arial" panose="020B0604020202020204" pitchFamily="34" charset="0"/>
                          <a:cs typeface="Arial" panose="020B0604020202020204" pitchFamily="34" charset="0"/>
                        </a:rPr>
                        <a:t>Product Safety and Compliance: Best Practices for Buyers Exporting Consumer Goods to the United States</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U.S. Flammability Requirements for Upholstered Furniture </a:t>
                      </a: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#16</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How to Find Safety Requirements for Your Product Using CPSC’s Regulatory Robot</a:t>
                      </a: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CPSC’s Import Screening Program</a:t>
                      </a: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tc>
                <a:tc>
                  <a:txBody>
                    <a:bodyPr/>
                    <a:lstStyle/>
                    <a:p>
                      <a:pPr algn="l" fontAlgn="t"/>
                      <a:r>
                        <a:rPr lang="en-US" sz="1800" b="0" i="0" u="none" strike="noStrike" dirty="0">
                          <a:solidFill>
                            <a:srgbClr val="1A2857"/>
                          </a:solidFill>
                          <a:effectLst/>
                          <a:latin typeface="Arial" panose="020B0604020202020204" pitchFamily="34" charset="0"/>
                          <a:cs typeface="Arial" panose="020B0604020202020204" pitchFamily="34" charset="0"/>
                        </a:rPr>
                        <a:t>Overview of CPSC’s Third Party Laboratory Program for Children’s Products</a:t>
                      </a:r>
                    </a:p>
                  </a:txBody>
                  <a:tcPr marL="9525" marR="9525" marT="9525" marB="0"/>
                </a:tc>
                <a:extLst>
                  <a:ext uri="{0D108BD9-81ED-4DB2-BD59-A6C34878D82A}">
                    <a16:rowId xmlns:a16="http://schemas.microsoft.com/office/drawing/2014/main" val="1189125304"/>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#19</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Infant Sleep Product Safety Requirements</a:t>
                      </a:r>
                    </a:p>
                  </a:txBody>
                  <a:tcPr marL="9525" marR="9525" marT="9525" marB="0" anchor="ctr"/>
                </a:tc>
                <a:extLst>
                  <a:ext uri="{0D108BD9-81ED-4DB2-BD59-A6C34878D82A}">
                    <a16:rowId xmlns:a16="http://schemas.microsoft.com/office/drawing/2014/main" val="233767929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#20</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Children's Folding Chairs/Stools Safety Requirements</a:t>
                      </a:r>
                    </a:p>
                  </a:txBody>
                  <a:tcPr marL="9525" marR="9525" marT="9525" marB="0" anchor="ctr"/>
                </a:tc>
                <a:extLst>
                  <a:ext uri="{0D108BD9-81ED-4DB2-BD59-A6C34878D82A}">
                    <a16:rowId xmlns:a16="http://schemas.microsoft.com/office/drawing/2014/main" val="2418091869"/>
                  </a:ext>
                </a:extLst>
              </a:tr>
            </a:tbl>
          </a:graphicData>
        </a:graphic>
      </p:graphicFrame>
      <p:sp>
        <p:nvSpPr>
          <p:cNvPr id="3" name="Rectangle 2"/>
          <p:cNvSpPr/>
          <p:nvPr/>
        </p:nvSpPr>
        <p:spPr>
          <a:xfrm>
            <a:off x="1689654" y="5728752"/>
            <a:ext cx="9116892" cy="861774"/>
          </a:xfrm>
          <a:prstGeom prst="rect">
            <a:avLst/>
          </a:prstGeom>
        </p:spPr>
        <p:txBody>
          <a:bodyPr wrap="square">
            <a:spAutoFit/>
          </a:bodyPr>
          <a:lstStyle/>
          <a:p>
            <a:pPr algn="ctr"/>
            <a:r>
              <a:rPr lang="en-US" sz="2500" dirty="0">
                <a:latin typeface="Arial" panose="020B0604020202020204" pitchFamily="34" charset="0"/>
                <a:ea typeface="SimSun" panose="02010600030101010101" pitchFamily="2" charset="-122"/>
                <a:cs typeface="Times New Roman" panose="02020603050405020304" pitchFamily="18" charset="0"/>
              </a:rPr>
              <a:t>“Questions on this presentation? Send an email to </a:t>
            </a:r>
            <a:r>
              <a:rPr lang="en-US" sz="2500" u="sng" dirty="0">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sz="2500" dirty="0">
                <a:latin typeface="Arial" panose="020B0604020202020204" pitchFamily="34" charset="0"/>
                <a:ea typeface="SimSun" panose="02010600030101010101" pitchFamily="2" charset="-122"/>
                <a:cs typeface="Times New Roman" panose="02020603050405020304" pitchFamily="18" charset="0"/>
              </a:rPr>
              <a:t>”</a:t>
            </a:r>
            <a:endParaRPr lang="en-US" sz="25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60346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Presentation Agenda</a:t>
            </a:r>
          </a:p>
        </p:txBody>
      </p:sp>
      <p:sp>
        <p:nvSpPr>
          <p:cNvPr id="5" name="Content Placeholder 4">
            <a:extLst>
              <a:ext uri="{FF2B5EF4-FFF2-40B4-BE49-F238E27FC236}">
                <a16:creationId xmlns:a16="http://schemas.microsoft.com/office/drawing/2014/main" id="{C0E93F4B-103D-477D-BA74-313301755CE6}"/>
              </a:ext>
            </a:extLst>
          </p:cNvPr>
          <p:cNvSpPr>
            <a:spLocks noGrp="1"/>
          </p:cNvSpPr>
          <p:nvPr>
            <p:ph idx="1"/>
          </p:nvPr>
        </p:nvSpPr>
        <p:spPr/>
        <p:txBody>
          <a:bodyPr/>
          <a:lstStyle/>
          <a:p>
            <a:pPr marL="457200" indent="-457200">
              <a:lnSpc>
                <a:spcPct val="110000"/>
              </a:lnSpc>
              <a:buFont typeface="Arial" panose="020B0604020202020204" pitchFamily="34" charset="0"/>
              <a:buChar char="•"/>
            </a:pPr>
            <a:r>
              <a:rPr lang="en-US" sz="3600" dirty="0">
                <a:hlinkClick r:id="rId2" action="ppaction://hlinksldjump"/>
              </a:rPr>
              <a:t>Importing Overview</a:t>
            </a:r>
            <a:endParaRPr lang="en-US" sz="3600" dirty="0"/>
          </a:p>
          <a:p>
            <a:pPr marL="457200" indent="-457200">
              <a:lnSpc>
                <a:spcPct val="110000"/>
              </a:lnSpc>
              <a:buFont typeface="Arial" panose="020B0604020202020204" pitchFamily="34" charset="0"/>
              <a:buChar char="•"/>
            </a:pPr>
            <a:r>
              <a:rPr lang="en-US" sz="3600" dirty="0">
                <a:hlinkClick r:id="rId3" action="ppaction://hlinksldjump"/>
              </a:rPr>
              <a:t>CPSC at the Port</a:t>
            </a:r>
            <a:endParaRPr lang="en-US" sz="3600" dirty="0"/>
          </a:p>
          <a:p>
            <a:pPr marL="1371600" lvl="2" indent="-457200">
              <a:lnSpc>
                <a:spcPct val="110000"/>
              </a:lnSpc>
              <a:buFont typeface="Wingdings" panose="05000000000000000000" pitchFamily="2" charset="2"/>
              <a:buChar char="Ø"/>
            </a:pPr>
            <a:r>
              <a:rPr lang="en-US" sz="3000" dirty="0">
                <a:solidFill>
                  <a:srgbClr val="1A2857"/>
                </a:solidFill>
                <a:hlinkClick r:id="rId3" action="ppaction://hlinksldjump"/>
              </a:rPr>
              <a:t>Screening and Targeting of CPSC-Regulated Products</a:t>
            </a:r>
            <a:endParaRPr lang="en-US" sz="3000" dirty="0">
              <a:solidFill>
                <a:srgbClr val="1A2857"/>
              </a:solidFill>
            </a:endParaRPr>
          </a:p>
          <a:p>
            <a:pPr marL="1371600" lvl="2" indent="-457200">
              <a:lnSpc>
                <a:spcPct val="110000"/>
              </a:lnSpc>
              <a:buFont typeface="Wingdings" panose="05000000000000000000" pitchFamily="2" charset="2"/>
              <a:buChar char="Ø"/>
            </a:pPr>
            <a:r>
              <a:rPr lang="en-US" sz="3000" dirty="0">
                <a:solidFill>
                  <a:srgbClr val="1A2857"/>
                </a:solidFill>
                <a:hlinkClick r:id="rId4" action="ppaction://hlinksldjump"/>
              </a:rPr>
              <a:t>Detention, Conditional Release, and Evaluation Processes</a:t>
            </a:r>
            <a:endParaRPr lang="en-US" sz="3000" dirty="0">
              <a:solidFill>
                <a:srgbClr val="1A2857"/>
              </a:solidFill>
            </a:endParaRPr>
          </a:p>
          <a:p>
            <a:pPr marL="457200" indent="-457200">
              <a:lnSpc>
                <a:spcPct val="110000"/>
              </a:lnSpc>
              <a:buFont typeface="Arial" panose="020B0604020202020204" pitchFamily="34" charset="0"/>
              <a:buChar char="•"/>
            </a:pPr>
            <a:r>
              <a:rPr lang="en-US" sz="3600" dirty="0">
                <a:hlinkClick r:id="rId5" action="ppaction://hlinksldjump"/>
              </a:rPr>
              <a:t>National Statistics</a:t>
            </a:r>
            <a:endParaRPr lang="en-US" sz="3600" dirty="0"/>
          </a:p>
          <a:p>
            <a:pPr marL="457200" indent="-457200">
              <a:lnSpc>
                <a:spcPct val="110000"/>
              </a:lnSpc>
              <a:buFont typeface="Arial" panose="020B0604020202020204" pitchFamily="34" charset="0"/>
              <a:buChar char="•"/>
            </a:pPr>
            <a:r>
              <a:rPr lang="en-US" sz="3600" dirty="0">
                <a:hlinkClick r:id="rId6" action="ppaction://hlinksldjump"/>
              </a:rPr>
              <a:t>Demonstration Video</a:t>
            </a:r>
            <a:endParaRPr lang="en-US" sz="3600" dirty="0"/>
          </a:p>
          <a:p>
            <a:endParaRPr lang="en-US" dirty="0"/>
          </a:p>
        </p:txBody>
      </p:sp>
      <p:sp>
        <p:nvSpPr>
          <p:cNvPr id="3" name="Slide Number Placeholder 2">
            <a:extLst>
              <a:ext uri="{FF2B5EF4-FFF2-40B4-BE49-F238E27FC236}">
                <a16:creationId xmlns:a16="http://schemas.microsoft.com/office/drawing/2014/main" id="{6E9B819A-1E1B-594A-9F1F-62DA1BDD1551}"/>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8</a:t>
            </a:fld>
            <a:endParaRPr lang="en-US" dirty="0">
              <a:latin typeface="Arial" panose="020B0604020202020204" pitchFamily="34" charset="0"/>
            </a:endParaRPr>
          </a:p>
        </p:txBody>
      </p:sp>
    </p:spTree>
    <p:extLst>
      <p:ext uri="{BB962C8B-B14F-4D97-AF65-F5344CB8AC3E}">
        <p14:creationId xmlns:p14="http://schemas.microsoft.com/office/powerpoint/2010/main" val="2774406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15" y="207489"/>
            <a:ext cx="11465169" cy="947859"/>
          </a:xfrm>
        </p:spPr>
        <p:txBody>
          <a:bodyPr>
            <a:normAutofit/>
          </a:bodyPr>
          <a:lstStyle/>
          <a:p>
            <a:r>
              <a:rPr lang="en-US" sz="4000" b="1" dirty="0"/>
              <a:t>Importing Overview - CPSC at the Port</a:t>
            </a:r>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9</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sp>
        <p:nvSpPr>
          <p:cNvPr id="9" name="Rectangle 8">
            <a:extLst>
              <a:ext uri="{FF2B5EF4-FFF2-40B4-BE49-F238E27FC236}">
                <a16:creationId xmlns:a16="http://schemas.microsoft.com/office/drawing/2014/main" id="{21E4DB30-A0EE-4C6F-811C-163E319025D1}"/>
              </a:ext>
            </a:extLst>
          </p:cNvPr>
          <p:cNvSpPr/>
          <p:nvPr/>
        </p:nvSpPr>
        <p:spPr>
          <a:xfrm>
            <a:off x="363415" y="1017550"/>
            <a:ext cx="11465168" cy="861774"/>
          </a:xfrm>
          <a:prstGeom prst="rect">
            <a:avLst/>
          </a:prstGeom>
        </p:spPr>
        <p:txBody>
          <a:bodyPr wrap="square">
            <a:spAutoFit/>
          </a:bodyPr>
          <a:lstStyle/>
          <a:p>
            <a:r>
              <a:rPr lang="en-US" sz="2500" dirty="0">
                <a:solidFill>
                  <a:srgbClr val="002060"/>
                </a:solidFill>
                <a:latin typeface="Arial" panose="020B0604020202020204" pitchFamily="34" charset="0"/>
                <a:cs typeface="Arial" panose="020B0604020202020204" pitchFamily="34" charset="0"/>
              </a:rPr>
              <a:t>1. Cargo is loaded onto a container ship in the foreign port of lading – cargo manifests are filed.  </a:t>
            </a:r>
          </a:p>
        </p:txBody>
      </p:sp>
      <p:grpSp>
        <p:nvGrpSpPr>
          <p:cNvPr id="14" name="Group 13">
            <a:extLst>
              <a:ext uri="{FF2B5EF4-FFF2-40B4-BE49-F238E27FC236}">
                <a16:creationId xmlns:a16="http://schemas.microsoft.com/office/drawing/2014/main" id="{C34A801B-A710-41BD-B7FA-78D1EA10BC3B}"/>
              </a:ext>
            </a:extLst>
          </p:cNvPr>
          <p:cNvGrpSpPr/>
          <p:nvPr/>
        </p:nvGrpSpPr>
        <p:grpSpPr>
          <a:xfrm>
            <a:off x="707288" y="2111258"/>
            <a:ext cx="9487264" cy="4332071"/>
            <a:chOff x="1886470" y="2966523"/>
            <a:chExt cx="8419060" cy="3471850"/>
          </a:xfrm>
        </p:grpSpPr>
        <p:pic>
          <p:nvPicPr>
            <p:cNvPr id="16" name="Content Placeholder 3">
              <a:extLst>
                <a:ext uri="{FF2B5EF4-FFF2-40B4-BE49-F238E27FC236}">
                  <a16:creationId xmlns:a16="http://schemas.microsoft.com/office/drawing/2014/main" id="{41B5CC58-2CBA-49C1-A201-1E029D2CDDFD}"/>
                </a:ext>
              </a:extLst>
            </p:cNvPr>
            <p:cNvPicPr>
              <a:picLocks noChangeAspect="1"/>
            </p:cNvPicPr>
            <p:nvPr/>
          </p:nvPicPr>
          <p:blipFill rotWithShape="1">
            <a:blip r:embed="rId2">
              <a:extLst>
                <a:ext uri="{28A0092B-C50C-407E-A947-70E740481C1C}">
                  <a14:useLocalDpi xmlns:a14="http://schemas.microsoft.com/office/drawing/2010/main" val="0"/>
                </a:ext>
              </a:extLst>
            </a:blip>
            <a:srcRect b="42841"/>
            <a:stretch/>
          </p:blipFill>
          <p:spPr>
            <a:xfrm>
              <a:off x="1886470" y="2966523"/>
              <a:ext cx="8419060" cy="3471850"/>
            </a:xfrm>
            <a:prstGeom prst="rect">
              <a:avLst/>
            </a:prstGeom>
          </p:spPr>
        </p:pic>
        <p:pic>
          <p:nvPicPr>
            <p:cNvPr id="17" name="Picture 16">
              <a:extLst>
                <a:ext uri="{FF2B5EF4-FFF2-40B4-BE49-F238E27FC236}">
                  <a16:creationId xmlns:a16="http://schemas.microsoft.com/office/drawing/2014/main" id="{D090CDD0-D291-477D-ABCC-168927892510}"/>
                </a:ext>
              </a:extLst>
            </p:cNvPr>
            <p:cNvPicPr>
              <a:picLocks noChangeAspect="1"/>
            </p:cNvPicPr>
            <p:nvPr/>
          </p:nvPicPr>
          <p:blipFill>
            <a:blip r:embed="rId3"/>
            <a:stretch>
              <a:fillRect/>
            </a:stretch>
          </p:blipFill>
          <p:spPr>
            <a:xfrm>
              <a:off x="7786500" y="5311337"/>
              <a:ext cx="1101713" cy="1049561"/>
            </a:xfrm>
            <a:prstGeom prst="rect">
              <a:avLst/>
            </a:prstGeom>
          </p:spPr>
        </p:pic>
        <p:sp>
          <p:nvSpPr>
            <p:cNvPr id="19" name="TextBox 18">
              <a:extLst>
                <a:ext uri="{FF2B5EF4-FFF2-40B4-BE49-F238E27FC236}">
                  <a16:creationId xmlns:a16="http://schemas.microsoft.com/office/drawing/2014/main" id="{3580FB00-DF45-429F-851C-F12120EE51D7}"/>
                </a:ext>
              </a:extLst>
            </p:cNvPr>
            <p:cNvSpPr txBox="1"/>
            <p:nvPr/>
          </p:nvSpPr>
          <p:spPr>
            <a:xfrm>
              <a:off x="8888213" y="5574508"/>
              <a:ext cx="1216535" cy="419324"/>
            </a:xfrm>
            <a:prstGeom prst="rect">
              <a:avLst/>
            </a:prstGeom>
            <a:noFill/>
          </p:spPr>
          <p:txBody>
            <a:bodyPr wrap="none" rtlCol="0">
              <a:spAutoFit/>
            </a:bodyPr>
            <a:lstStyle/>
            <a:p>
              <a:r>
                <a:rPr lang="en-US" sz="1400" b="1" dirty="0">
                  <a:latin typeface="Arial" panose="020B0604020202020204" pitchFamily="34" charset="0"/>
                </a:rPr>
                <a:t>CPSC HQ and</a:t>
              </a:r>
            </a:p>
            <a:p>
              <a:r>
                <a:rPr lang="en-US" sz="1400" b="1" dirty="0">
                  <a:latin typeface="Arial" panose="020B0604020202020204" pitchFamily="34" charset="0"/>
                </a:rPr>
                <a:t>Local CPSC</a:t>
              </a:r>
            </a:p>
          </p:txBody>
        </p:sp>
        <p:cxnSp>
          <p:nvCxnSpPr>
            <p:cNvPr id="20" name="Straight Arrow Connector 19">
              <a:extLst>
                <a:ext uri="{FF2B5EF4-FFF2-40B4-BE49-F238E27FC236}">
                  <a16:creationId xmlns:a16="http://schemas.microsoft.com/office/drawing/2014/main" id="{F43E7E6A-91E0-4DAC-9CFC-2AB46B496FE1}"/>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3ADE819-2D8F-4B19-B42F-0366021814D3}"/>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Oval 3">
            <a:extLst>
              <a:ext uri="{FF2B5EF4-FFF2-40B4-BE49-F238E27FC236}">
                <a16:creationId xmlns:a16="http://schemas.microsoft.com/office/drawing/2014/main" id="{72C02565-E622-4AF7-A17B-10C5E6495A4D}"/>
              </a:ext>
            </a:extLst>
          </p:cNvPr>
          <p:cNvSpPr/>
          <p:nvPr/>
        </p:nvSpPr>
        <p:spPr>
          <a:xfrm>
            <a:off x="532436" y="2349660"/>
            <a:ext cx="4247908" cy="14352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8030132"/>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osted_x0020_on_x0020_Internet xmlns="8ee7326b-26ab-4b89-9655-620c2b7a6473">Yes</Posted_x0020_on_x0020_Internet>
    <Due_x0020_Date xmlns="8ee7326b-26ab-4b89-9655-620c2b7a6473">2021-12-14T05:00:00+00:00</Due_x0020_Date>
    <Commissioner_x002f_Chairman_x0020_Signature_x0020_Required xmlns="8ee7326b-26ab-4b89-9655-620c2b7a6473">No</Commissioner_x002f_Chairman_x0020_Signature_x0020_Required>
    <Directorate xmlns="8ee7326b-26ab-4b89-9655-620c2b7a6473">International Programs - EXIP</Directorate>
    <Purpose xmlns="8ee7326b-26ab-4b89-9655-620c2b7a6473">Port Surveillance PowerPoint for FY22 China Podcast Series</Purpose>
    <From xmlns="8ee7326b-26ab-4b89-9655-620c2b7a6473">
      <UserInfo>
        <DisplayName>Schott, Jane</DisplayName>
        <AccountId>1323</AccountId>
        <AccountType/>
      </UserInfo>
    </From>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5527BB70C80849B09DD4EA1A1A9E0B" ma:contentTypeVersion="27" ma:contentTypeDescription="Create a new document." ma:contentTypeScope="" ma:versionID="bb55bf86e62f7e38911979226d25eb46">
  <xsd:schema xmlns:xsd="http://www.w3.org/2001/XMLSchema" xmlns:xs="http://www.w3.org/2001/XMLSchema" xmlns:p="http://schemas.microsoft.com/office/2006/metadata/properties" xmlns:ns2="8ee7326b-26ab-4b89-9655-620c2b7a6473" targetNamespace="http://schemas.microsoft.com/office/2006/metadata/properties" ma:root="true" ma:fieldsID="a9495ede2b93a522efc31bd6d08228f9" ns2:_="">
    <xsd:import namespace="8ee7326b-26ab-4b89-9655-620c2b7a6473"/>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7326b-26ab-4b89-9655-620c2b7a6473" elementFormDefault="qualified">
    <xsd:import namespace="http://schemas.microsoft.com/office/2006/documentManagement/types"/>
    <xsd:import namespace="http://schemas.microsoft.com/office/infopath/2007/PartnerControls"/>
    <xsd:element name="Directorate" ma:index="2" ma:displayName="Directorate" ma:default="Select Directorate" ma:description="Originating Office" ma:format="Dropdown" ma:internalName="Directorate" ma:readOnly="fals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3"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4" nillable="true" ma:displayName="Purpose" ma:description="The intended audience/purpose" ma:internalName="Purpose" ma:readOnly="false">
      <xsd:simpleType>
        <xsd:restriction base="dms:Note">
          <xsd:maxLength value="255"/>
        </xsd:restriction>
      </xsd:simpleType>
    </xsd:element>
    <xsd:element name="Due_x0020_Date" ma:index="6" nillable="true" ma:displayName="Due Date" ma:format="DateOnly" ma:internalName="Due_x0020_Date" ma:readOnly="false">
      <xsd:simpleType>
        <xsd:restriction base="dms:DateTime"/>
      </xsd:simpleType>
    </xsd:element>
    <xsd:element name="Commissioner_x002f_Chairman_x0020_Signature_x0020_Required" ma:index="7" nillable="true" ma:displayName="Commissioner/Chairman Signature Required" ma:default="No" ma:description="For directives only" ma:format="Dropdown" ma:internalName="Commissioner_x002f_Chairman_x0020_Signature_x0020_Required" ma:readOnly="false">
      <xsd:simpleType>
        <xsd:restriction base="dms:Choice">
          <xsd:enumeration value="No"/>
          <xsd:enumeration value="Yes"/>
        </xsd:restriction>
      </xsd:simpleType>
    </xsd:element>
    <xsd:element name="Posted_x0020_on_x0020_Internet" ma:index="10" nillable="true" ma:displayName="Posted on Internet" ma:default="No" ma:description="Is the document intended to be posted on one of CPSC's public web sites?" ma:format="Dropdown" ma:internalName="Posted_x0020_on_x0020_Internet"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44A0E9-A1D5-4235-B560-953B9D2E54F5}">
  <ds:schemaRefs>
    <ds:schemaRef ds:uri="http://purl.org/dc/terms/"/>
    <ds:schemaRef ds:uri="http://schemas.openxmlformats.org/package/2006/metadata/core-properties"/>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8ee7326b-26ab-4b89-9655-620c2b7a6473"/>
    <ds:schemaRef ds:uri="http://schemas.microsoft.com/office/2006/metadata/properties"/>
  </ds:schemaRefs>
</ds:datastoreItem>
</file>

<file path=customXml/itemProps2.xml><?xml version="1.0" encoding="utf-8"?>
<ds:datastoreItem xmlns:ds="http://schemas.openxmlformats.org/officeDocument/2006/customXml" ds:itemID="{C3FC4370-6E66-4051-A660-9FF8AD9553C0}">
  <ds:schemaRefs>
    <ds:schemaRef ds:uri="http://schemas.microsoft.com/sharepoint/v3/contenttype/forms"/>
  </ds:schemaRefs>
</ds:datastoreItem>
</file>

<file path=customXml/itemProps3.xml><?xml version="1.0" encoding="utf-8"?>
<ds:datastoreItem xmlns:ds="http://schemas.openxmlformats.org/officeDocument/2006/customXml" ds:itemID="{2D2AE435-1F2D-4495-B5B1-EB0BC1BF9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7326b-26ab-4b89-9655-620c2b7a64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3507</TotalTime>
  <Words>2316</Words>
  <Application>Microsoft Office PowerPoint</Application>
  <PresentationFormat>Widescreen</PresentationFormat>
  <Paragraphs>337</Paragraphs>
  <Slides>38</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宋体</vt:lpstr>
      <vt:lpstr>宋体</vt:lpstr>
      <vt:lpstr>Arial</vt:lpstr>
      <vt:lpstr>Calibri</vt:lpstr>
      <vt:lpstr>Georgia</vt:lpstr>
      <vt:lpstr>Tahoma</vt:lpstr>
      <vt:lpstr>Times New Roman</vt:lpstr>
      <vt:lpstr>Wingdings</vt:lpstr>
      <vt:lpstr>18-ABC-0078_PPTTemplate</vt:lpstr>
      <vt:lpstr>PowerPoint Presentation</vt:lpstr>
      <vt:lpstr>Video: Welcome to CPSC China Podcast Series- CPSC’s Import Screening Program</vt:lpstr>
      <vt:lpstr>PowerPoint Presentation</vt:lpstr>
      <vt:lpstr>Biographies</vt:lpstr>
      <vt:lpstr>PowerPoint Presentation</vt:lpstr>
      <vt:lpstr>PowerPoint Presentation</vt:lpstr>
      <vt:lpstr>PowerPoint Presentation</vt:lpstr>
      <vt:lpstr>Presentation Agenda</vt:lpstr>
      <vt:lpstr>Importing Overview - CPSC at the Port</vt:lpstr>
      <vt:lpstr>Importing Overview - CPSC at the Port</vt:lpstr>
      <vt:lpstr>Importing Overview - CPSC at the Port</vt:lpstr>
      <vt:lpstr>Importing Overview - CPSC at the Port</vt:lpstr>
      <vt:lpstr>Importing Overview - CPSC at the Port</vt:lpstr>
      <vt:lpstr>Importing Overview - CPSC at the Port</vt:lpstr>
      <vt:lpstr>CPSC at the Port</vt:lpstr>
      <vt:lpstr>CPSC at the Port</vt:lpstr>
      <vt:lpstr>CPSC at the Port</vt:lpstr>
      <vt:lpstr>CPSC at the Port</vt:lpstr>
      <vt:lpstr>When Products Fail Screening</vt:lpstr>
      <vt:lpstr>CPSC Evaluation Process</vt:lpstr>
      <vt:lpstr>CPSC Evaluation Process</vt:lpstr>
      <vt:lpstr>CPSC Evaluation Process (continued)</vt:lpstr>
      <vt:lpstr>What Happens if a Seizure Determination is Made?</vt:lpstr>
      <vt:lpstr>CPSC Reconditioning Process</vt:lpstr>
      <vt:lpstr>CPSC Reconditioning Process (continued)</vt:lpstr>
      <vt:lpstr>PowerPoint Presentation</vt:lpstr>
      <vt:lpstr>PowerPoint Presentation</vt:lpstr>
      <vt:lpstr>Third Party Testing for Children’s Products: Tips for Manufacturers, Suppliers, and Buyers</vt:lpstr>
      <vt:lpstr>Third Party Testing for Children’s Products: Tips for the Manufacturers, Suppliers, and Buyers (continued)</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 Surveillance Podcast PowerPoint</dc:title>
  <dc:creator>Williams, Stephen</dc:creator>
  <cp:lastModifiedBy>Schott, Jane</cp:lastModifiedBy>
  <cp:revision>156</cp:revision>
  <dcterms:created xsi:type="dcterms:W3CDTF">2020-03-30T14:06:50Z</dcterms:created>
  <dcterms:modified xsi:type="dcterms:W3CDTF">2022-04-04T15:12:25Z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0x010100485527BB70C80849B09DD4EA1A1A9E0B</vt:lpwstr>
  </property>
  <property fmtid="{D5CDD505-2E9C-101B-9397-08002B2CF9AE}" pid="3" name="ListID">
    <vt:lpwstr>678</vt:lpwstr>
  </property>
  <property fmtid="{D5CDD505-2E9C-101B-9397-08002B2CF9AE}" pid="4" name="WorkflowChangePath">
    <vt:lpwstr>01ee53bd-c735-4c8b-b5ea-afc401d24c2d,4;</vt:lpwstr>
  </property>
</Properties>
</file>