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41"/>
  </p:notesMasterIdLst>
  <p:sldIdLst>
    <p:sldId id="271" r:id="rId5"/>
    <p:sldId id="414" r:id="rId6"/>
    <p:sldId id="258" r:id="rId7"/>
    <p:sldId id="329" r:id="rId8"/>
    <p:sldId id="356" r:id="rId9"/>
    <p:sldId id="416" r:id="rId10"/>
    <p:sldId id="346" r:id="rId11"/>
    <p:sldId id="347" r:id="rId12"/>
    <p:sldId id="348" r:id="rId13"/>
    <p:sldId id="349" r:id="rId14"/>
    <p:sldId id="350" r:id="rId15"/>
    <p:sldId id="413" r:id="rId16"/>
    <p:sldId id="351" r:id="rId17"/>
    <p:sldId id="352" r:id="rId18"/>
    <p:sldId id="353" r:id="rId19"/>
    <p:sldId id="354" r:id="rId20"/>
    <p:sldId id="324" r:id="rId21"/>
    <p:sldId id="355" r:id="rId22"/>
    <p:sldId id="325" r:id="rId23"/>
    <p:sldId id="326" r:id="rId24"/>
    <p:sldId id="327" r:id="rId25"/>
    <p:sldId id="328" r:id="rId26"/>
    <p:sldId id="342" r:id="rId27"/>
    <p:sldId id="330" r:id="rId28"/>
    <p:sldId id="343" r:id="rId29"/>
    <p:sldId id="263" r:id="rId30"/>
    <p:sldId id="264" r:id="rId31"/>
    <p:sldId id="331" r:id="rId32"/>
    <p:sldId id="333" r:id="rId33"/>
    <p:sldId id="265" r:id="rId34"/>
    <p:sldId id="267" r:id="rId35"/>
    <p:sldId id="268" r:id="rId36"/>
    <p:sldId id="266" r:id="rId37"/>
    <p:sldId id="269" r:id="rId38"/>
    <p:sldId id="270" r:id="rId39"/>
    <p:sldId id="34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Boniface, Duane" initials="BD" lastIdx="1" clrIdx="1">
    <p:extLst>
      <p:ext uri="{19B8F6BF-5375-455C-9EA6-DF929625EA0E}">
        <p15:presenceInfo xmlns:p15="http://schemas.microsoft.com/office/powerpoint/2012/main" userId="Boniface, Duane" providerId="None"/>
      </p:ext>
    </p:extLst>
  </p:cmAuthor>
  <p:cmAuthor id="3" name="Sylvia Chen" initials="SC" lastIdx="3" clrIdx="2">
    <p:extLst>
      <p:ext uri="{19B8F6BF-5375-455C-9EA6-DF929625EA0E}">
        <p15:presenceInfo xmlns:p15="http://schemas.microsoft.com/office/powerpoint/2012/main" userId="Sylvia Chen" providerId="None"/>
      </p:ext>
    </p:extLst>
  </p:cmAuthor>
  <p:cmAuthor id="4" name="Daniel Vice" initials="DV" lastIdx="3" clrIdx="3">
    <p:extLst>
      <p:ext uri="{19B8F6BF-5375-455C-9EA6-DF929625EA0E}">
        <p15:presenceInfo xmlns:p15="http://schemas.microsoft.com/office/powerpoint/2012/main" userId="Daniel Vice" providerId="None"/>
      </p:ext>
    </p:extLst>
  </p:cmAuthor>
  <p:cmAuthor id="5" name="Springs, Pamela" initials="SP" lastIdx="3" clrIdx="4">
    <p:extLst>
      <p:ext uri="{19B8F6BF-5375-455C-9EA6-DF929625EA0E}">
        <p15:presenceInfo xmlns:p15="http://schemas.microsoft.com/office/powerpoint/2012/main" userId="S::PSprings@cpsc.gov::a6ed137f-e7d5-4c0c-9bf5-347b3e75d3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000000"/>
    <a:srgbClr val="ADE2F5"/>
    <a:srgbClr val="FFFFFF"/>
    <a:srgbClr val="2E74B5"/>
    <a:srgbClr val="3648A1"/>
    <a:srgbClr val="1A2857"/>
    <a:srgbClr val="E6E6E6"/>
    <a:srgbClr val="83D4EF"/>
    <a:srgbClr val="ED33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4" autoAdjust="0"/>
    <p:restoredTop sz="94643"/>
  </p:normalViewPr>
  <p:slideViewPr>
    <p:cSldViewPr snapToGrid="0" snapToObjects="1">
      <p:cViewPr varScale="1">
        <p:scale>
          <a:sx n="62" d="100"/>
          <a:sy n="62" d="100"/>
        </p:scale>
        <p:origin x="896" y="56"/>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22388B1A-BEE8-49BC-AB82-9AF5E6252BF1}" type="presOf" srcId="{87BC8939-6D88-4399-A63F-32E2CEA02F27}" destId="{248EE7FD-8153-4AC9-A694-777AA8930A22}" srcOrd="0" destOrd="0" presId="urn:microsoft.com/office/officeart/2005/8/layout/process1"/>
    <dgm:cxn modelId="{9DCAE21D-88E9-46FA-9C4F-A7F5CD44F4DD}" type="presOf" srcId="{2A2F16A0-9C3D-4C9D-A397-58E38B78C6BA}" destId="{85177C65-4501-4BA3-A131-0E5DDF5A6D53}"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1A79BC69-B712-42FF-BF65-FCFA54DE0023}" type="presOf" srcId="{87BC8939-6D88-4399-A63F-32E2CEA02F27}" destId="{751032A0-D844-4B0F-BDFE-F9C854DE4AA0}" srcOrd="1" destOrd="0" presId="urn:microsoft.com/office/officeart/2005/8/layout/process1"/>
    <dgm:cxn modelId="{20D3E874-AA7B-43D8-94E4-2D475E9EBEB2}" type="presOf" srcId="{450F0AA0-0099-47A0-859F-C61271C5AE08}" destId="{73F3EB05-D099-497B-A6C0-EBE0C5DC884D}" srcOrd="0" destOrd="0" presId="urn:microsoft.com/office/officeart/2005/8/layout/process1"/>
    <dgm:cxn modelId="{DEC8CC7B-3D81-4D15-8FF6-A15F80297300}" type="presOf" srcId="{752FCA0E-7BFD-49AA-AFDC-DB5944198FA7}" destId="{DFCF6156-C19A-44D4-AEA1-68BDC1113B0F}" srcOrd="1" destOrd="0" presId="urn:microsoft.com/office/officeart/2005/8/layout/process1"/>
    <dgm:cxn modelId="{B2B4AD96-7C68-4FAD-97B0-EF5CA0A2DD52}" type="presOf" srcId="{4E713402-EE4B-4182-96EF-28598EBE72A9}" destId="{0C2FE490-8D01-4951-A66C-C9EC545B86F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24AFDB9-CD7E-4F60-A8CE-5855CEB9A476}" type="presOf" srcId="{5E06E112-DDC8-4435-BAA5-CDD60B0AECAB}" destId="{98483C95-4BD5-441D-928D-C3330797655F}" srcOrd="0" destOrd="0" presId="urn:microsoft.com/office/officeart/2005/8/layout/process1"/>
    <dgm:cxn modelId="{1A5C2BD6-7D3E-4CFC-B5CB-038065E669AA}" type="presOf" srcId="{752FCA0E-7BFD-49AA-AFDC-DB5944198FA7}" destId="{905C1706-B0FE-4726-9267-A3FE01E78B18}" srcOrd="0" destOrd="0" presId="urn:microsoft.com/office/officeart/2005/8/layout/process1"/>
    <dgm:cxn modelId="{B750C774-6F12-46D4-9FA3-25980EF9BD39}" type="presParOf" srcId="{0C2FE490-8D01-4951-A66C-C9EC545B86FF}" destId="{98483C95-4BD5-441D-928D-C3330797655F}" srcOrd="0" destOrd="0" presId="urn:microsoft.com/office/officeart/2005/8/layout/process1"/>
    <dgm:cxn modelId="{E776571F-CE11-4F82-AE95-13D3906868E8}" type="presParOf" srcId="{0C2FE490-8D01-4951-A66C-C9EC545B86FF}" destId="{248EE7FD-8153-4AC9-A694-777AA8930A22}" srcOrd="1" destOrd="0" presId="urn:microsoft.com/office/officeart/2005/8/layout/process1"/>
    <dgm:cxn modelId="{79EBC9D3-5616-4A41-8F07-B379FCF87AD8}" type="presParOf" srcId="{248EE7FD-8153-4AC9-A694-777AA8930A22}" destId="{751032A0-D844-4B0F-BDFE-F9C854DE4AA0}" srcOrd="0" destOrd="0" presId="urn:microsoft.com/office/officeart/2005/8/layout/process1"/>
    <dgm:cxn modelId="{D12717CB-C325-46C0-BD4B-3014694B2B96}" type="presParOf" srcId="{0C2FE490-8D01-4951-A66C-C9EC545B86FF}" destId="{85177C65-4501-4BA3-A131-0E5DDF5A6D53}" srcOrd="2" destOrd="0" presId="urn:microsoft.com/office/officeart/2005/8/layout/process1"/>
    <dgm:cxn modelId="{D0DFF9D0-DDB3-4E04-91DA-E9F9B8B030FF}" type="presParOf" srcId="{0C2FE490-8D01-4951-A66C-C9EC545B86FF}" destId="{905C1706-B0FE-4726-9267-A3FE01E78B18}" srcOrd="3" destOrd="0" presId="urn:microsoft.com/office/officeart/2005/8/layout/process1"/>
    <dgm:cxn modelId="{08F4C536-0197-4650-8449-1DA3C8C51EDE}" type="presParOf" srcId="{905C1706-B0FE-4726-9267-A3FE01E78B18}" destId="{DFCF6156-C19A-44D4-AEA1-68BDC1113B0F}" srcOrd="0" destOrd="0" presId="urn:microsoft.com/office/officeart/2005/8/layout/process1"/>
    <dgm:cxn modelId="{DE4584F0-C446-4EC2-81E9-6C2DB876307F}"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322103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21</a:t>
            </a:fld>
            <a:endParaRPr lang="en-US" dirty="0"/>
          </a:p>
        </p:txBody>
      </p:sp>
    </p:spTree>
    <p:extLst>
      <p:ext uri="{BB962C8B-B14F-4D97-AF65-F5344CB8AC3E}">
        <p14:creationId xmlns:p14="http://schemas.microsoft.com/office/powerpoint/2010/main" val="249851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22</a:t>
            </a:fld>
            <a:endParaRPr lang="en-US" dirty="0"/>
          </a:p>
        </p:txBody>
      </p:sp>
    </p:spTree>
    <p:extLst>
      <p:ext uri="{BB962C8B-B14F-4D97-AF65-F5344CB8AC3E}">
        <p14:creationId xmlns:p14="http://schemas.microsoft.com/office/powerpoint/2010/main" val="564783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23</a:t>
            </a:fld>
            <a:endParaRPr lang="en-US" dirty="0"/>
          </a:p>
        </p:txBody>
      </p:sp>
    </p:spTree>
    <p:extLst>
      <p:ext uri="{BB962C8B-B14F-4D97-AF65-F5344CB8AC3E}">
        <p14:creationId xmlns:p14="http://schemas.microsoft.com/office/powerpoint/2010/main" val="1409610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24</a:t>
            </a:fld>
            <a:endParaRPr lang="en-US" dirty="0"/>
          </a:p>
        </p:txBody>
      </p:sp>
    </p:spTree>
    <p:extLst>
      <p:ext uri="{BB962C8B-B14F-4D97-AF65-F5344CB8AC3E}">
        <p14:creationId xmlns:p14="http://schemas.microsoft.com/office/powerpoint/2010/main" val="16940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25</a:t>
            </a:fld>
            <a:endParaRPr lang="en-US" dirty="0"/>
          </a:p>
        </p:txBody>
      </p:sp>
    </p:spTree>
    <p:extLst>
      <p:ext uri="{BB962C8B-B14F-4D97-AF65-F5344CB8AC3E}">
        <p14:creationId xmlns:p14="http://schemas.microsoft.com/office/powerpoint/2010/main" val="141376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9/12/2022</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27</a:t>
            </a:fld>
            <a:endParaRPr lang="en-US"/>
          </a:p>
        </p:txBody>
      </p:sp>
    </p:spTree>
    <p:extLst>
      <p:ext uri="{BB962C8B-B14F-4D97-AF65-F5344CB8AC3E}">
        <p14:creationId xmlns:p14="http://schemas.microsoft.com/office/powerpoint/2010/main" val="2819393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847820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511973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31</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dirty="0"/>
          </a:p>
        </p:txBody>
      </p:sp>
    </p:spTree>
    <p:extLst>
      <p:ext uri="{BB962C8B-B14F-4D97-AF65-F5344CB8AC3E}">
        <p14:creationId xmlns:p14="http://schemas.microsoft.com/office/powerpoint/2010/main" val="368427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32</a:t>
            </a:fld>
            <a:endParaRPr lang="en-US" dirty="0"/>
          </a:p>
        </p:txBody>
      </p:sp>
    </p:spTree>
    <p:extLst>
      <p:ext uri="{BB962C8B-B14F-4D97-AF65-F5344CB8AC3E}">
        <p14:creationId xmlns:p14="http://schemas.microsoft.com/office/powerpoint/2010/main" val="377753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9/12/2022</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34</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35</a:t>
            </a:fld>
            <a:endParaRPr lang="en-US" dirty="0"/>
          </a:p>
        </p:txBody>
      </p:sp>
    </p:spTree>
    <p:extLst>
      <p:ext uri="{BB962C8B-B14F-4D97-AF65-F5344CB8AC3E}">
        <p14:creationId xmlns:p14="http://schemas.microsoft.com/office/powerpoint/2010/main" val="579382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9/12/2022</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4769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a:p>
        </p:txBody>
      </p:sp>
    </p:spTree>
    <p:extLst>
      <p:ext uri="{BB962C8B-B14F-4D97-AF65-F5344CB8AC3E}">
        <p14:creationId xmlns:p14="http://schemas.microsoft.com/office/powerpoint/2010/main" val="162603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Tree>
    <p:extLst>
      <p:ext uri="{BB962C8B-B14F-4D97-AF65-F5344CB8AC3E}">
        <p14:creationId xmlns:p14="http://schemas.microsoft.com/office/powerpoint/2010/main" val="379462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6</a:t>
            </a:fld>
            <a:endParaRPr lang="en-US" dirty="0"/>
          </a:p>
        </p:txBody>
      </p:sp>
    </p:spTree>
    <p:extLst>
      <p:ext uri="{BB962C8B-B14F-4D97-AF65-F5344CB8AC3E}">
        <p14:creationId xmlns:p14="http://schemas.microsoft.com/office/powerpoint/2010/main" val="1823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17</a:t>
            </a:fld>
            <a:endParaRPr lang="en-US" dirty="0"/>
          </a:p>
        </p:txBody>
      </p:sp>
    </p:spTree>
    <p:extLst>
      <p:ext uri="{BB962C8B-B14F-4D97-AF65-F5344CB8AC3E}">
        <p14:creationId xmlns:p14="http://schemas.microsoft.com/office/powerpoint/2010/main" val="420374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18</a:t>
            </a:fld>
            <a:endParaRPr lang="en-US"/>
          </a:p>
        </p:txBody>
      </p:sp>
    </p:spTree>
    <p:extLst>
      <p:ext uri="{BB962C8B-B14F-4D97-AF65-F5344CB8AC3E}">
        <p14:creationId xmlns:p14="http://schemas.microsoft.com/office/powerpoint/2010/main" val="213624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19</a:t>
            </a:fld>
            <a:endParaRPr lang="en-US" dirty="0"/>
          </a:p>
        </p:txBody>
      </p:sp>
    </p:spTree>
    <p:extLst>
      <p:ext uri="{BB962C8B-B14F-4D97-AF65-F5344CB8AC3E}">
        <p14:creationId xmlns:p14="http://schemas.microsoft.com/office/powerpoint/2010/main" val="534379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20</a:t>
            </a:fld>
            <a:endParaRPr lang="en-US" dirty="0"/>
          </a:p>
        </p:txBody>
      </p:sp>
    </p:spTree>
    <p:extLst>
      <p:ext uri="{BB962C8B-B14F-4D97-AF65-F5344CB8AC3E}">
        <p14:creationId xmlns:p14="http://schemas.microsoft.com/office/powerpoint/2010/main" val="72043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744268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76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04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rost Sect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3"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7" y="2468569"/>
            <a:ext cx="3535363" cy="427037"/>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41" y="2865444"/>
            <a:ext cx="3769043"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2" y="558800"/>
            <a:ext cx="6684963" cy="5781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8665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269037" y="986392"/>
            <a:ext cx="3535363"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228401" y="1263391"/>
            <a:ext cx="3769043"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6" y="2035877"/>
            <a:ext cx="5567045" cy="262756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21" y="4859173"/>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54721" y="5353117"/>
            <a:ext cx="3535363" cy="536111"/>
          </a:xfrm>
        </p:spPr>
        <p:txBody>
          <a:bodyPr>
            <a:noAutofit/>
          </a:bodyPr>
          <a:lstStyle>
            <a:lvl1pPr marL="0" indent="0">
              <a:buNone/>
              <a:defRPr sz="1800">
                <a:solidFill>
                  <a:schemeClr val="bg1"/>
                </a:solidFill>
              </a:defRPr>
            </a:lvl1pPr>
          </a:lstStyle>
          <a:p>
            <a:pPr lvl="0"/>
            <a:r>
              <a:rPr lang="en-US" dirty="0"/>
              <a:t>Call-Outs and important copy goes here.</a:t>
            </a:r>
          </a:p>
        </p:txBody>
      </p:sp>
    </p:spTree>
    <p:extLst>
      <p:ext uri="{BB962C8B-B14F-4D97-AF65-F5344CB8AC3E}">
        <p14:creationId xmlns:p14="http://schemas.microsoft.com/office/powerpoint/2010/main" val="2805851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 Section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7" y="1249363"/>
            <a:ext cx="4246563" cy="4246562"/>
          </a:xfrm>
        </p:spPr>
        <p:txBody>
          <a:bodyPr/>
          <a:lstStyle/>
          <a:p>
            <a:endParaRPr lang="en-US" dirty="0"/>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7" y="1280160"/>
            <a:ext cx="3769043"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3271896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aph Section Slide 1">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233637" y="995368"/>
            <a:ext cx="3535363"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192997" y="1272367"/>
            <a:ext cx="3769043"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9" y="2115966"/>
            <a:ext cx="5567045" cy="3604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endParaRPr lang="en-US" dirty="0"/>
          </a:p>
        </p:txBody>
      </p:sp>
    </p:spTree>
    <p:extLst>
      <p:ext uri="{BB962C8B-B14F-4D97-AF65-F5344CB8AC3E}">
        <p14:creationId xmlns:p14="http://schemas.microsoft.com/office/powerpoint/2010/main" val="2665427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587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a:t>Click icon to add picture</a:t>
            </a:r>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87" r:id="rId17"/>
    <p:sldLayoutId id="2147483688" r:id="rId18"/>
    <p:sldLayoutId id="2147483690" r:id="rId19"/>
    <p:sldLayoutId id="2147483691" r:id="rId20"/>
    <p:sldLayoutId id="2147483692" r:id="rId21"/>
    <p:sldLayoutId id="2147483693" r:id="rId22"/>
    <p:sldLayoutId id="2147483694" r:id="rId23"/>
    <p:sldLayoutId id="2147483695" r:id="rId24"/>
  </p:sldLayoutIdLst>
  <p:txStyles>
    <p:titleStyle>
      <a:lvl1pPr eaLnBrk="1" hangingPunct="1">
        <a:defRPr sz="36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s://www.cpsc.gov/Recalls/2017/Horizon-Hobby-Recalls-Remote-Controlled-Model-Vehicles"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hyperlink" Target="http://home.jeita.or.jp/page_file/20110517171451_cub9MvYFEh.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batteryuniversity.com/learn/article/charging_lithium_ion_batteries"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hyperlink" Target="https://batterybro.com/blogs/18650-wholesale-battery-reviews/18306003-battery-safety-101-anatomy-ptc-vs-pcb-vs-cid"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psc.gov/Business--Manufacturing/International/International-Video-and-Podcast-Series"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www.cpsc.gov/"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hyperlink" Target="https://www.cpsc.gov/Business--Manufacturing/International/International-Video-and-Podcast-Series" TargetMode="External"/><Relationship Id="rId4" Type="http://schemas.openxmlformats.org/officeDocument/2006/relationships/hyperlink" Target="https://www.cpsc.gov/Regulations-Laws--Standards/Voluntary-Standards/Topics/Batter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hyperlink" Target="https://www.federalregister.gov/documents/2017/12/04/2017-26009/safety-standard-mandating-astm-f963-for-toys" TargetMode="Externa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dirty="0">
                <a:solidFill>
                  <a:srgbClr val="4C4C4C"/>
                </a:solidFill>
              </a:rPr>
              <a:t>The slides in this presentation are intended to be used in an event with verbal elaboration by a knowledgeable presenter. The slides highlight key U.S. product safety requirements for discussion. The text is not a comprehensive statement of legal requirements or policy and should not be relied upon for that purpose. Moreover, with the passage of time, it may not reflect the latest information. You should consult official versions of U.S. statutes and regulations, as well as published CPSC guidance when making decisions that could affect the safety and compliance of products entering U.S. commerce. </a:t>
            </a:r>
          </a:p>
          <a:p>
            <a:endParaRPr lang="en-US" dirty="0"/>
          </a:p>
        </p:txBody>
      </p:sp>
    </p:spTree>
    <p:extLst>
      <p:ext uri="{BB962C8B-B14F-4D97-AF65-F5344CB8AC3E}">
        <p14:creationId xmlns:p14="http://schemas.microsoft.com/office/powerpoint/2010/main" val="2853668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A243-FA9D-4F14-BF64-6A06C3AD5036}"/>
              </a:ext>
            </a:extLst>
          </p:cNvPr>
          <p:cNvSpPr>
            <a:spLocks noGrp="1"/>
          </p:cNvSpPr>
          <p:nvPr>
            <p:ph type="title"/>
          </p:nvPr>
        </p:nvSpPr>
        <p:spPr/>
        <p:txBody>
          <a:bodyPr/>
          <a:lstStyle/>
          <a:p>
            <a:r>
              <a:rPr lang="en-US" dirty="0"/>
              <a:t>F963-17, Section 4.4 Electrical/Thermal Energy</a:t>
            </a:r>
          </a:p>
        </p:txBody>
      </p:sp>
      <p:sp>
        <p:nvSpPr>
          <p:cNvPr id="3" name="Content Placeholder 2">
            <a:extLst>
              <a:ext uri="{FF2B5EF4-FFF2-40B4-BE49-F238E27FC236}">
                <a16:creationId xmlns:a16="http://schemas.microsoft.com/office/drawing/2014/main" id="{EA1709AC-F58A-4F0B-AD7F-A04EB859724E}"/>
              </a:ext>
            </a:extLst>
          </p:cNvPr>
          <p:cNvSpPr>
            <a:spLocks noGrp="1"/>
          </p:cNvSpPr>
          <p:nvPr>
            <p:ph idx="1"/>
          </p:nvPr>
        </p:nvSpPr>
        <p:spPr/>
        <p:txBody>
          <a:bodyPr/>
          <a:lstStyle/>
          <a:p>
            <a:r>
              <a:rPr lang="en-US" dirty="0"/>
              <a:t>Toys intended for connection to 120 V AC must comply with 16 CFR 1505, published under the Federal Hazardous Substances Act (FHSA).</a:t>
            </a:r>
          </a:p>
        </p:txBody>
      </p:sp>
    </p:spTree>
    <p:extLst>
      <p:ext uri="{BB962C8B-B14F-4D97-AF65-F5344CB8AC3E}">
        <p14:creationId xmlns:p14="http://schemas.microsoft.com/office/powerpoint/2010/main" val="1862493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4A19-424E-4AF3-AFE4-C3863851E19B}"/>
              </a:ext>
            </a:extLst>
          </p:cNvPr>
          <p:cNvSpPr>
            <a:spLocks noGrp="1"/>
          </p:cNvSpPr>
          <p:nvPr>
            <p:ph type="title"/>
          </p:nvPr>
        </p:nvSpPr>
        <p:spPr/>
        <p:txBody>
          <a:bodyPr/>
          <a:lstStyle/>
          <a:p>
            <a:r>
              <a:rPr lang="en-US" dirty="0"/>
              <a:t>F963-17, Section 4.25 Battery Operated Toys (1 of 2) </a:t>
            </a:r>
          </a:p>
        </p:txBody>
      </p:sp>
      <p:sp>
        <p:nvSpPr>
          <p:cNvPr id="3" name="Content Placeholder 2">
            <a:extLst>
              <a:ext uri="{FF2B5EF4-FFF2-40B4-BE49-F238E27FC236}">
                <a16:creationId xmlns:a16="http://schemas.microsoft.com/office/drawing/2014/main" id="{2E940734-11F2-4C1F-817B-1E7F73EC5E81}"/>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Refers to [ANSI] C18.1 or IEC 60086-1 as reference standards for alkaline batteries.</a:t>
            </a:r>
          </a:p>
          <a:p>
            <a:pPr marL="457200" indent="-457200">
              <a:buFont typeface="Arial" panose="020B0604020202020204" pitchFamily="34" charset="0"/>
              <a:buChar char="•"/>
            </a:pPr>
            <a:r>
              <a:rPr lang="en-US" dirty="0"/>
              <a:t>Repeat testing for other battery chemistries if they are intended to be used with the product and if using rechargeable batteries, the batteries should be fully charged when the test is completed.</a:t>
            </a:r>
          </a:p>
          <a:p>
            <a:pPr marL="457200" indent="-457200">
              <a:buFont typeface="Arial" panose="020B0604020202020204" pitchFamily="34" charset="0"/>
              <a:buChar char="•"/>
            </a:pPr>
            <a:r>
              <a:rPr lang="en-US" dirty="0"/>
              <a:t>Maximum DC voltage between accessible (touch) points cannot exceed 24 V nominal.</a:t>
            </a:r>
          </a:p>
          <a:p>
            <a:pPr marL="457200" indent="-457200">
              <a:buFont typeface="Arial" panose="020B0604020202020204" pitchFamily="34" charset="0"/>
              <a:buChar char="•"/>
            </a:pPr>
            <a:r>
              <a:rPr lang="en-US" dirty="0"/>
              <a:t>Battery Compartment requirements.</a:t>
            </a:r>
          </a:p>
          <a:p>
            <a:pPr marL="457200" indent="-457200">
              <a:buFont typeface="Arial" panose="020B0604020202020204" pitchFamily="34" charset="0"/>
              <a:buChar char="•"/>
            </a:pPr>
            <a:r>
              <a:rPr lang="en-US" dirty="0"/>
              <a:t>No mixing of battery chemistries in same circuit.</a:t>
            </a:r>
          </a:p>
        </p:txBody>
      </p:sp>
    </p:spTree>
    <p:extLst>
      <p:ext uri="{BB962C8B-B14F-4D97-AF65-F5344CB8AC3E}">
        <p14:creationId xmlns:p14="http://schemas.microsoft.com/office/powerpoint/2010/main" val="415974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7A3C-3362-4088-991B-4644E916364D}"/>
              </a:ext>
            </a:extLst>
          </p:cNvPr>
          <p:cNvSpPr>
            <a:spLocks noGrp="1"/>
          </p:cNvSpPr>
          <p:nvPr>
            <p:ph type="title"/>
          </p:nvPr>
        </p:nvSpPr>
        <p:spPr/>
        <p:txBody>
          <a:bodyPr/>
          <a:lstStyle/>
          <a:p>
            <a:r>
              <a:rPr lang="en-US" dirty="0"/>
              <a:t>F963-17, Section 4.25 Battery Operated Toys (2 of 2)</a:t>
            </a:r>
          </a:p>
        </p:txBody>
      </p:sp>
      <p:sp>
        <p:nvSpPr>
          <p:cNvPr id="3" name="Content Placeholder 2">
            <a:extLst>
              <a:ext uri="{FF2B5EF4-FFF2-40B4-BE49-F238E27FC236}">
                <a16:creationId xmlns:a16="http://schemas.microsoft.com/office/drawing/2014/main" id="{2367A4B3-F5F7-43FD-BBAA-C357DE2C6039}"/>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Temperature limit on battery surface during testing (&lt;71°C).</a:t>
            </a:r>
          </a:p>
          <a:p>
            <a:pPr marL="457200" indent="-457200">
              <a:buFont typeface="Arial" panose="020B0604020202020204" pitchFamily="34" charset="0"/>
              <a:buChar char="•"/>
            </a:pPr>
            <a:r>
              <a:rPr lang="en-US" dirty="0"/>
              <a:t>4.25.8.1 Specific Requirements for Lithium-ion and lithium-ion polymer batteries.</a:t>
            </a:r>
          </a:p>
          <a:p>
            <a:pPr marL="457200" indent="-457200">
              <a:buFont typeface="Arial" panose="020B0604020202020204" pitchFamily="34" charset="0"/>
              <a:buChar char="•"/>
            </a:pPr>
            <a:r>
              <a:rPr lang="en-US" dirty="0"/>
              <a:t>4.25 also requires flammability testing for battery connectors and that battery chargers be suitable for the battery chemistry and certified to applicable NRTL certifications (UL, CSA, TUV, VDE, MET, IEC, etc.).</a:t>
            </a:r>
          </a:p>
          <a:p>
            <a:pPr marL="457200" indent="-457200">
              <a:buFont typeface="Arial" panose="020B0604020202020204" pitchFamily="34" charset="0"/>
              <a:buChar char="•"/>
            </a:pPr>
            <a:r>
              <a:rPr lang="en-US" dirty="0"/>
              <a:t>NRTL stands for “Nationally Recognized Testing Laboratory”.</a:t>
            </a:r>
          </a:p>
          <a:p>
            <a:pPr marL="457200" indent="-457200">
              <a:buFont typeface="Arial" panose="020B0604020202020204" pitchFamily="34" charset="0"/>
              <a:buChar char="•"/>
            </a:pPr>
            <a:r>
              <a:rPr lang="en-US" dirty="0"/>
              <a:t>4.25.11.1 references specific battery and cell standards to consider when determining the suitability of the certification for the intended toy application (specific product).</a:t>
            </a:r>
          </a:p>
          <a:p>
            <a:endParaRPr lang="en-US" dirty="0"/>
          </a:p>
        </p:txBody>
      </p:sp>
    </p:spTree>
    <p:extLst>
      <p:ext uri="{BB962C8B-B14F-4D97-AF65-F5344CB8AC3E}">
        <p14:creationId xmlns:p14="http://schemas.microsoft.com/office/powerpoint/2010/main" val="1835267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384C-E6BD-4B76-A414-BFF10F6B4EAF}"/>
              </a:ext>
            </a:extLst>
          </p:cNvPr>
          <p:cNvSpPr>
            <a:spLocks noGrp="1"/>
          </p:cNvSpPr>
          <p:nvPr>
            <p:ph type="title"/>
          </p:nvPr>
        </p:nvSpPr>
        <p:spPr/>
        <p:txBody>
          <a:bodyPr>
            <a:normAutofit fontScale="90000"/>
          </a:bodyPr>
          <a:lstStyle/>
          <a:p>
            <a:r>
              <a:rPr lang="en-US" dirty="0"/>
              <a:t>F963-17, Section 8.17 Stalled Motor Test for Battery-Operated Toys</a:t>
            </a:r>
          </a:p>
        </p:txBody>
      </p:sp>
      <p:sp>
        <p:nvSpPr>
          <p:cNvPr id="3" name="Content Placeholder 2">
            <a:extLst>
              <a:ext uri="{FF2B5EF4-FFF2-40B4-BE49-F238E27FC236}">
                <a16:creationId xmlns:a16="http://schemas.microsoft.com/office/drawing/2014/main" id="{7663FB53-D2C6-4763-8B9E-697FADFAFEF5}"/>
              </a:ext>
            </a:extLst>
          </p:cNvPr>
          <p:cNvSpPr>
            <a:spLocks noGrp="1"/>
          </p:cNvSpPr>
          <p:nvPr>
            <p:ph idx="1"/>
          </p:nvPr>
        </p:nvSpPr>
        <p:spPr/>
        <p:txBody>
          <a:bodyPr/>
          <a:lstStyle/>
          <a:p>
            <a:pPr marL="457200" indent="-457200">
              <a:buFont typeface="Arial" panose="020B0604020202020204" pitchFamily="34" charset="0"/>
              <a:buChar char="•"/>
            </a:pPr>
            <a:r>
              <a:rPr lang="en-US" dirty="0"/>
              <a:t>Start with a new toy and fresh alkaline batteries (or whichever batteries the product is intended to use.</a:t>
            </a:r>
          </a:p>
          <a:p>
            <a:pPr marL="457200" indent="-457200">
              <a:buFont typeface="Arial" panose="020B0604020202020204" pitchFamily="34" charset="0"/>
              <a:buChar char="•"/>
            </a:pPr>
            <a:r>
              <a:rPr lang="en-US" dirty="0"/>
              <a:t>Follow the test method described in 8.17.1 and 8.17.2.</a:t>
            </a:r>
          </a:p>
          <a:p>
            <a:pPr marL="457200" indent="-457200">
              <a:buFont typeface="Arial" panose="020B0604020202020204" pitchFamily="34" charset="0"/>
              <a:buChar char="•"/>
            </a:pPr>
            <a:r>
              <a:rPr lang="en-US" dirty="0"/>
              <a:t>The test should not result in the battery operating outside its intended specifications.</a:t>
            </a:r>
          </a:p>
          <a:p>
            <a:pPr marL="457200" indent="-457200">
              <a:buFont typeface="Arial" panose="020B0604020202020204" pitchFamily="34" charset="0"/>
              <a:buChar char="•"/>
            </a:pPr>
            <a:r>
              <a:rPr lang="en-US" dirty="0"/>
              <a:t>The test should not result in the battery temperatures exceeding those identified in 4.25.7.</a:t>
            </a:r>
          </a:p>
          <a:p>
            <a:pPr marL="457200" indent="-457200">
              <a:buFont typeface="Arial" panose="020B0604020202020204" pitchFamily="34" charset="0"/>
              <a:buChar char="•"/>
            </a:pPr>
            <a:r>
              <a:rPr lang="en-US" dirty="0"/>
              <a:t>There should be no leaking, explosion, or fire as a result of the stalled motor test.</a:t>
            </a:r>
          </a:p>
        </p:txBody>
      </p:sp>
    </p:spTree>
    <p:extLst>
      <p:ext uri="{BB962C8B-B14F-4D97-AF65-F5344CB8AC3E}">
        <p14:creationId xmlns:p14="http://schemas.microsoft.com/office/powerpoint/2010/main" val="745633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9AB9D-FAA1-4C6E-B2D9-193D585C5D86}"/>
              </a:ext>
            </a:extLst>
          </p:cNvPr>
          <p:cNvSpPr>
            <a:spLocks noGrp="1"/>
          </p:cNvSpPr>
          <p:nvPr>
            <p:ph type="title"/>
          </p:nvPr>
        </p:nvSpPr>
        <p:spPr/>
        <p:txBody>
          <a:bodyPr>
            <a:normAutofit/>
          </a:bodyPr>
          <a:lstStyle/>
          <a:p>
            <a:r>
              <a:rPr lang="en-US" dirty="0"/>
              <a:t>F963-17, Section 8.18 Tests for Battery-Powered Ride-On Toys</a:t>
            </a:r>
          </a:p>
        </p:txBody>
      </p:sp>
      <p:sp>
        <p:nvSpPr>
          <p:cNvPr id="3" name="Content Placeholder 2">
            <a:extLst>
              <a:ext uri="{FF2B5EF4-FFF2-40B4-BE49-F238E27FC236}">
                <a16:creationId xmlns:a16="http://schemas.microsoft.com/office/drawing/2014/main" id="{71AA958F-3503-4944-8433-B6F76D9423AB}"/>
              </a:ext>
            </a:extLst>
          </p:cNvPr>
          <p:cNvSpPr>
            <a:spLocks noGrp="1"/>
          </p:cNvSpPr>
          <p:nvPr>
            <p:ph idx="1"/>
          </p:nvPr>
        </p:nvSpPr>
        <p:spPr/>
        <p:txBody>
          <a:bodyPr>
            <a:normAutofit fontScale="92500" lnSpcReduction="20000"/>
          </a:bodyPr>
          <a:lstStyle/>
          <a:p>
            <a:r>
              <a:rPr lang="en-US" dirty="0"/>
              <a:t>8.18.2 Low Power Circuit Determination</a:t>
            </a:r>
          </a:p>
          <a:p>
            <a:r>
              <a:rPr lang="en-US" dirty="0"/>
              <a:t>8.18.3 Maximum Temperature Test</a:t>
            </a:r>
          </a:p>
          <a:p>
            <a:r>
              <a:rPr lang="en-US" dirty="0"/>
              <a:t>8.18.4 Stalled Motor Test for Battery Powered Ride-On Toys</a:t>
            </a:r>
          </a:p>
          <a:p>
            <a:r>
              <a:rPr lang="en-US" dirty="0"/>
              <a:t>8.18.5 Nuisance Tripping Test</a:t>
            </a:r>
          </a:p>
          <a:p>
            <a:r>
              <a:rPr lang="en-US" dirty="0"/>
              <a:t>8.18.6 Switch Endurance and Overload Tests</a:t>
            </a:r>
          </a:p>
          <a:p>
            <a:r>
              <a:rPr lang="en-US" dirty="0"/>
              <a:t>8.18.7 Battery Overcharge Test</a:t>
            </a:r>
          </a:p>
          <a:p>
            <a:r>
              <a:rPr lang="en-US" dirty="0"/>
              <a:t>8.18.8 Short Circuit Protection Test</a:t>
            </a:r>
          </a:p>
          <a:p>
            <a:r>
              <a:rPr lang="en-US" dirty="0"/>
              <a:t>8.18.9 Strain Relief Test</a:t>
            </a:r>
          </a:p>
          <a:p>
            <a:endParaRPr lang="en-US" dirty="0"/>
          </a:p>
          <a:p>
            <a:r>
              <a:rPr lang="en-US" dirty="0"/>
              <a:t>All of these tests are descriptive. If you need more guidance, go to Section 2 Referenced Documents on the reference standards for additional test method details.</a:t>
            </a:r>
          </a:p>
          <a:p>
            <a:endParaRPr lang="en-US" dirty="0"/>
          </a:p>
          <a:p>
            <a:endParaRPr lang="en-US" dirty="0"/>
          </a:p>
          <a:p>
            <a:endParaRPr lang="en-US" dirty="0"/>
          </a:p>
        </p:txBody>
      </p:sp>
    </p:spTree>
    <p:extLst>
      <p:ext uri="{BB962C8B-B14F-4D97-AF65-F5344CB8AC3E}">
        <p14:creationId xmlns:p14="http://schemas.microsoft.com/office/powerpoint/2010/main" val="891934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A539-89D7-4261-9EDB-A8144CF8F4E2}"/>
              </a:ext>
            </a:extLst>
          </p:cNvPr>
          <p:cNvSpPr>
            <a:spLocks noGrp="1"/>
          </p:cNvSpPr>
          <p:nvPr>
            <p:ph type="title"/>
          </p:nvPr>
        </p:nvSpPr>
        <p:spPr/>
        <p:txBody>
          <a:bodyPr>
            <a:normAutofit fontScale="90000"/>
          </a:bodyPr>
          <a:lstStyle/>
          <a:p>
            <a:r>
              <a:rPr lang="en-US" dirty="0"/>
              <a:t>F963-17, Section 8.19 Test for Toys that Contain Secondary Cells or Batteries</a:t>
            </a:r>
          </a:p>
        </p:txBody>
      </p:sp>
      <p:sp>
        <p:nvSpPr>
          <p:cNvPr id="3" name="Content Placeholder 2">
            <a:extLst>
              <a:ext uri="{FF2B5EF4-FFF2-40B4-BE49-F238E27FC236}">
                <a16:creationId xmlns:a16="http://schemas.microsoft.com/office/drawing/2014/main" id="{77281FA6-0D56-49C5-AC7F-16E5F8B1420B}"/>
              </a:ext>
            </a:extLst>
          </p:cNvPr>
          <p:cNvSpPr>
            <a:spLocks noGrp="1"/>
          </p:cNvSpPr>
          <p:nvPr>
            <p:ph idx="1"/>
          </p:nvPr>
        </p:nvSpPr>
        <p:spPr/>
        <p:txBody>
          <a:bodyPr/>
          <a:lstStyle/>
          <a:p>
            <a:pPr marL="457200" indent="-457200">
              <a:buFont typeface="Arial" panose="020B0604020202020204" pitchFamily="34" charset="0"/>
              <a:buChar char="•"/>
            </a:pPr>
            <a:r>
              <a:rPr lang="en-US" dirty="0"/>
              <a:t>Secondary Cells are rechargeable cells and should not be mixed with non-rechargeable cells on the same circuit.</a:t>
            </a:r>
          </a:p>
          <a:p>
            <a:pPr marL="457200" indent="-457200">
              <a:buFont typeface="Arial" panose="020B0604020202020204" pitchFamily="34" charset="0"/>
              <a:buChar char="•"/>
            </a:pPr>
            <a:r>
              <a:rPr lang="en-US" dirty="0"/>
              <a:t>Be mindful when conducting these cycling tests with regard to battery chemistry (nickel metal hydride - NiMH, lead acid, lithium-ion, etc.).</a:t>
            </a:r>
          </a:p>
          <a:p>
            <a:pPr marL="457200" indent="-457200">
              <a:buFont typeface="Arial" panose="020B0604020202020204" pitchFamily="34" charset="0"/>
              <a:buChar char="•"/>
            </a:pPr>
            <a:r>
              <a:rPr lang="en-US" dirty="0"/>
              <a:t>Remember, there are also different chemistries of lithium batteries too (LFP vs. NMC/LCO) to consider.</a:t>
            </a:r>
          </a:p>
          <a:p>
            <a:endParaRPr lang="en-US" dirty="0"/>
          </a:p>
        </p:txBody>
      </p:sp>
    </p:spTree>
    <p:extLst>
      <p:ext uri="{BB962C8B-B14F-4D97-AF65-F5344CB8AC3E}">
        <p14:creationId xmlns:p14="http://schemas.microsoft.com/office/powerpoint/2010/main" val="353785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8AE-E154-47DD-AC0C-84E8C362AF82}"/>
              </a:ext>
            </a:extLst>
          </p:cNvPr>
          <p:cNvSpPr>
            <a:spLocks noGrp="1"/>
          </p:cNvSpPr>
          <p:nvPr>
            <p:ph type="title"/>
          </p:nvPr>
        </p:nvSpPr>
        <p:spPr/>
        <p:txBody>
          <a:bodyPr/>
          <a:lstStyle/>
          <a:p>
            <a:r>
              <a:rPr lang="en-US" dirty="0"/>
              <a:t>Any questions, go to Section 2 Referenced Documents</a:t>
            </a:r>
          </a:p>
        </p:txBody>
      </p:sp>
      <p:sp>
        <p:nvSpPr>
          <p:cNvPr id="3" name="Content Placeholder 2">
            <a:extLst>
              <a:ext uri="{FF2B5EF4-FFF2-40B4-BE49-F238E27FC236}">
                <a16:creationId xmlns:a16="http://schemas.microsoft.com/office/drawing/2014/main" id="{D4293FC3-AE34-420C-BC22-4D7088BDA1D7}"/>
              </a:ext>
            </a:extLst>
          </p:cNvPr>
          <p:cNvSpPr>
            <a:spLocks noGrp="1"/>
          </p:cNvSpPr>
          <p:nvPr>
            <p:ph idx="1"/>
          </p:nvPr>
        </p:nvSpPr>
        <p:spPr/>
        <p:txBody>
          <a:bodyPr/>
          <a:lstStyle/>
          <a:p>
            <a:pPr marL="457200" indent="-457200">
              <a:buFont typeface="Arial" panose="020B0604020202020204" pitchFamily="34" charset="0"/>
              <a:buChar char="•"/>
            </a:pPr>
            <a:r>
              <a:rPr lang="en-US" dirty="0"/>
              <a:t>Section 2 is an excellent source of information.</a:t>
            </a:r>
          </a:p>
          <a:p>
            <a:pPr marL="457200" indent="-457200">
              <a:buFont typeface="Arial" panose="020B0604020202020204" pitchFamily="34" charset="0"/>
              <a:buChar char="•"/>
            </a:pPr>
            <a:r>
              <a:rPr lang="en-US" dirty="0"/>
              <a:t>2.1 ASTM Standards</a:t>
            </a:r>
          </a:p>
          <a:p>
            <a:pPr marL="457200" indent="-457200">
              <a:buFont typeface="Arial" panose="020B0604020202020204" pitchFamily="34" charset="0"/>
              <a:buChar char="•"/>
            </a:pPr>
            <a:r>
              <a:rPr lang="en-US" dirty="0"/>
              <a:t>2.2 ANSI Standards (American National Standards Institute)</a:t>
            </a:r>
          </a:p>
          <a:p>
            <a:pPr marL="457200" indent="-457200">
              <a:buFont typeface="Arial" panose="020B0604020202020204" pitchFamily="34" charset="0"/>
              <a:buChar char="•"/>
            </a:pPr>
            <a:r>
              <a:rPr lang="en-US" dirty="0"/>
              <a:t>2.3 European Union Standards</a:t>
            </a:r>
          </a:p>
          <a:p>
            <a:pPr marL="457200" indent="-457200">
              <a:buFont typeface="Arial" panose="020B0604020202020204" pitchFamily="34" charset="0"/>
              <a:buChar char="•"/>
            </a:pPr>
            <a:r>
              <a:rPr lang="en-US" dirty="0"/>
              <a:t>2.4 Federal Standards (USA)</a:t>
            </a:r>
          </a:p>
          <a:p>
            <a:pPr marL="457200" indent="-457200">
              <a:buFont typeface="Arial" panose="020B0604020202020204" pitchFamily="34" charset="0"/>
              <a:buChar char="•"/>
            </a:pPr>
            <a:r>
              <a:rPr lang="en-US" dirty="0"/>
              <a:t>2.5 ISO and IEC Standards (Int’l Standards Organization and Int’l Electrotechnical Commission, respectively)</a:t>
            </a:r>
          </a:p>
          <a:p>
            <a:pPr marL="457200" indent="-457200">
              <a:buFont typeface="Arial" panose="020B0604020202020204" pitchFamily="34" charset="0"/>
              <a:buChar char="•"/>
            </a:pPr>
            <a:r>
              <a:rPr lang="en-US" dirty="0"/>
              <a:t>2.6 UL Standards (Underwriters Laboratories)</a:t>
            </a:r>
          </a:p>
          <a:p>
            <a:pPr marL="457200" indent="-457200">
              <a:buFont typeface="Arial" panose="020B0604020202020204" pitchFamily="34" charset="0"/>
              <a:buChar char="•"/>
            </a:pPr>
            <a:r>
              <a:rPr lang="en-US" dirty="0"/>
              <a:t>2.7 Canadian Standards</a:t>
            </a:r>
          </a:p>
          <a:p>
            <a:pPr marL="457200" indent="-457200">
              <a:buFont typeface="Arial" panose="020B0604020202020204" pitchFamily="34" charset="0"/>
              <a:buChar char="•"/>
            </a:pPr>
            <a:r>
              <a:rPr lang="en-US" dirty="0"/>
              <a:t>2.8 Other Documents</a:t>
            </a:r>
          </a:p>
        </p:txBody>
      </p:sp>
    </p:spTree>
    <p:extLst>
      <p:ext uri="{BB962C8B-B14F-4D97-AF65-F5344CB8AC3E}">
        <p14:creationId xmlns:p14="http://schemas.microsoft.com/office/powerpoint/2010/main" val="2353403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D860FA-1104-44D5-941B-B0F8CD9E4ED3}"/>
              </a:ext>
            </a:extLst>
          </p:cNvPr>
          <p:cNvSpPr>
            <a:spLocks noGrp="1"/>
          </p:cNvSpPr>
          <p:nvPr>
            <p:ph type="title"/>
          </p:nvPr>
        </p:nvSpPr>
        <p:spPr>
          <a:xfrm>
            <a:off x="363415" y="456144"/>
            <a:ext cx="11465169" cy="947859"/>
          </a:xfrm>
        </p:spPr>
        <p:txBody>
          <a:bodyPr>
            <a:noAutofit/>
          </a:bodyPr>
          <a:lstStyle/>
          <a:p>
            <a:r>
              <a:rPr lang="en-US" sz="3000" dirty="0"/>
              <a:t>Best Manufacturing Practices: Assuring Safety of Lithium-Ion Cell-Powered Products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7" name="Content Placeholder 6">
            <a:extLst>
              <a:ext uri="{FF2B5EF4-FFF2-40B4-BE49-F238E27FC236}">
                <a16:creationId xmlns:a16="http://schemas.microsoft.com/office/drawing/2014/main" id="{97E22507-E53B-4646-94F3-575988030983}"/>
              </a:ext>
            </a:extLst>
          </p:cNvPr>
          <p:cNvSpPr>
            <a:spLocks noGrp="1"/>
          </p:cNvSpPr>
          <p:nvPr>
            <p:ph idx="1"/>
          </p:nvPr>
        </p:nvSpPr>
        <p:spPr>
          <a:xfrm>
            <a:off x="406400" y="1484313"/>
            <a:ext cx="11464925" cy="3877985"/>
          </a:xfrm>
          <a:prstGeom prst="rect">
            <a:avLst/>
          </a:prstGeom>
        </p:spPr>
        <p:txBody>
          <a:bodyPr wrap="square">
            <a:spAutoFit/>
          </a:bodyPr>
          <a:lstStyle/>
          <a:p>
            <a:r>
              <a:rPr lang="en-US" altLang="en-US" sz="2400" dirty="0"/>
              <a:t>Lithium Battery Safety Basics</a:t>
            </a:r>
          </a:p>
          <a:p>
            <a:endParaRPr lang="en-US" altLang="en-US" sz="2400" u="sng" dirty="0"/>
          </a:p>
          <a:p>
            <a:pPr marL="342900" indent="-342900">
              <a:buFont typeface="Arial" panose="020B0604020202020204" pitchFamily="34" charset="0"/>
              <a:buChar char="•"/>
            </a:pPr>
            <a:r>
              <a:rPr lang="en-US" altLang="en-US" sz="2200" dirty="0"/>
              <a:t>There are various electrode chemistries including LCO, LMO, NMC, and LFP, which have different performance specs and varying levels of safety – be aware of the differences and make sure it’s the best one for the application. </a:t>
            </a:r>
          </a:p>
          <a:p>
            <a:pPr marL="342900" indent="-342900">
              <a:buFont typeface="Arial" panose="020B0604020202020204" pitchFamily="34" charset="0"/>
              <a:buChar char="•"/>
            </a:pPr>
            <a:endParaRPr lang="en-US" altLang="en-US" sz="2200" dirty="0"/>
          </a:p>
          <a:p>
            <a:pPr marL="342900" indent="-342900">
              <a:buFont typeface="Arial" panose="020B0604020202020204" pitchFamily="34" charset="0"/>
              <a:buChar char="•"/>
            </a:pPr>
            <a:r>
              <a:rPr lang="en-US" altLang="en-US" sz="2200" dirty="0"/>
              <a:t>Cells contain flammable electrolytes - defective or abused cells can enter thermal runaway condition, producing extreme heat and energetic disassembly.</a:t>
            </a:r>
          </a:p>
          <a:p>
            <a:pPr marL="342900" indent="-342900">
              <a:buFont typeface="Arial" panose="020B0604020202020204" pitchFamily="34" charset="0"/>
              <a:buChar char="•"/>
            </a:pPr>
            <a:endParaRPr lang="en-US" altLang="en-US" sz="2200" dirty="0"/>
          </a:p>
          <a:p>
            <a:pPr marL="342900" indent="-342900">
              <a:buFont typeface="Arial" panose="020B0604020202020204" pitchFamily="34" charset="0"/>
              <a:buChar char="•"/>
            </a:pPr>
            <a:r>
              <a:rPr lang="en-US" altLang="en-US" sz="2200" dirty="0"/>
              <a:t>Critical safety circuits to control voltage, current and temperature during charge and discharge, keep cells within their safe operating area.</a:t>
            </a:r>
          </a:p>
        </p:txBody>
      </p:sp>
    </p:spTree>
    <p:extLst>
      <p:ext uri="{BB962C8B-B14F-4D97-AF65-F5344CB8AC3E}">
        <p14:creationId xmlns:p14="http://schemas.microsoft.com/office/powerpoint/2010/main" val="1391684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951A-F022-409D-A8D4-6C95559AD3CE}"/>
              </a:ext>
            </a:extLst>
          </p:cNvPr>
          <p:cNvSpPr>
            <a:spLocks noGrp="1"/>
          </p:cNvSpPr>
          <p:nvPr>
            <p:ph type="title"/>
          </p:nvPr>
        </p:nvSpPr>
        <p:spPr/>
        <p:txBody>
          <a:bodyPr/>
          <a:lstStyle/>
          <a:p>
            <a:r>
              <a:rPr lang="en-US" dirty="0"/>
              <a:t>Recent Battery Powered Toy Product Recall (Horizon Hobby)</a:t>
            </a:r>
          </a:p>
        </p:txBody>
      </p:sp>
      <p:sp>
        <p:nvSpPr>
          <p:cNvPr id="3" name="Content Placeholder 2">
            <a:extLst>
              <a:ext uri="{FF2B5EF4-FFF2-40B4-BE49-F238E27FC236}">
                <a16:creationId xmlns:a16="http://schemas.microsoft.com/office/drawing/2014/main" id="{C057F74F-4DE1-44D9-A59C-207F13076C4D}"/>
              </a:ext>
            </a:extLst>
          </p:cNvPr>
          <p:cNvSpPr>
            <a:spLocks noGrp="1"/>
          </p:cNvSpPr>
          <p:nvPr>
            <p:ph idx="1"/>
          </p:nvPr>
        </p:nvSpPr>
        <p:spPr/>
        <p:txBody>
          <a:bodyPr/>
          <a:lstStyle/>
          <a:p>
            <a:pPr marL="457200" indent="-457200">
              <a:buFont typeface="Arial" panose="020B0604020202020204" pitchFamily="34" charset="0"/>
              <a:buChar char="•"/>
            </a:pPr>
            <a:r>
              <a:rPr lang="en-US" dirty="0">
                <a:hlinkClick r:id="rId3"/>
              </a:rPr>
              <a:t>https://www.cpsc.gov/Recalls/2017/Horizon-Hobby-Recalls-Remote-Controlled-Model-Vehicles</a:t>
            </a:r>
            <a:endParaRPr lang="en-US" dirty="0"/>
          </a:p>
          <a:p>
            <a:pPr marL="457200" indent="-457200">
              <a:buFont typeface="Arial" panose="020B0604020202020204" pitchFamily="34" charset="0"/>
              <a:buChar char="•"/>
            </a:pPr>
            <a:r>
              <a:rPr lang="en-US" dirty="0"/>
              <a:t>April 25, 2017</a:t>
            </a:r>
          </a:p>
          <a:p>
            <a:pPr marL="457200" indent="-457200">
              <a:buFont typeface="Arial" panose="020B0604020202020204" pitchFamily="34" charset="0"/>
              <a:buChar char="•"/>
            </a:pPr>
            <a:r>
              <a:rPr lang="en-US" dirty="0"/>
              <a:t>The remote-control car was experiencing short circuiting on the electronic speed control circuit.</a:t>
            </a:r>
          </a:p>
          <a:p>
            <a:pPr marL="457200" indent="-457200">
              <a:buFont typeface="Arial" panose="020B0604020202020204" pitchFamily="34" charset="0"/>
              <a:buChar char="•"/>
            </a:pPr>
            <a:endParaRPr lang="en-US" dirty="0"/>
          </a:p>
        </p:txBody>
      </p:sp>
      <p:pic>
        <p:nvPicPr>
          <p:cNvPr id="5" name="Picture 4" descr="A blue and white race car&#10;&#10;Description automatically generated with low confidence">
            <a:extLst>
              <a:ext uri="{FF2B5EF4-FFF2-40B4-BE49-F238E27FC236}">
                <a16:creationId xmlns:a16="http://schemas.microsoft.com/office/drawing/2014/main" id="{756FD2E8-5C13-4C3E-A188-D0F2983EA67A}"/>
              </a:ext>
            </a:extLst>
          </p:cNvPr>
          <p:cNvPicPr>
            <a:picLocks noChangeAspect="1"/>
          </p:cNvPicPr>
          <p:nvPr/>
        </p:nvPicPr>
        <p:blipFill>
          <a:blip r:embed="rId4"/>
          <a:stretch>
            <a:fillRect/>
          </a:stretch>
        </p:blipFill>
        <p:spPr>
          <a:xfrm>
            <a:off x="7474998" y="3417500"/>
            <a:ext cx="3075373" cy="3075373"/>
          </a:xfrm>
          <a:prstGeom prst="rect">
            <a:avLst/>
          </a:prstGeom>
        </p:spPr>
      </p:pic>
      <p:sp>
        <p:nvSpPr>
          <p:cNvPr id="4" name="Oval 3">
            <a:extLst>
              <a:ext uri="{FF2B5EF4-FFF2-40B4-BE49-F238E27FC236}">
                <a16:creationId xmlns:a16="http://schemas.microsoft.com/office/drawing/2014/main" id="{01C07524-D972-4620-975B-2DFE69A878A8}"/>
              </a:ext>
            </a:extLst>
          </p:cNvPr>
          <p:cNvSpPr/>
          <p:nvPr/>
        </p:nvSpPr>
        <p:spPr>
          <a:xfrm>
            <a:off x="8736037" y="4670474"/>
            <a:ext cx="478302" cy="4501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96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090360-352F-49E6-811F-F4FB495758D3}"/>
              </a:ext>
            </a:extLst>
          </p:cNvPr>
          <p:cNvSpPr>
            <a:spLocks noGrp="1"/>
          </p:cNvSpPr>
          <p:nvPr>
            <p:ph type="title"/>
          </p:nvPr>
        </p:nvSpPr>
        <p:spPr>
          <a:xfrm>
            <a:off x="330199" y="365126"/>
            <a:ext cx="11546367" cy="940043"/>
          </a:xfrm>
        </p:spPr>
        <p:txBody>
          <a:bodyPr>
            <a:normAutofit/>
          </a:bodyPr>
          <a:lstStyle/>
          <a:p>
            <a:r>
              <a:rPr lang="en-US" dirty="0"/>
              <a:t>Best Manufacturing Practices – Assuring Lithium Cell Safety</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pic>
        <p:nvPicPr>
          <p:cNvPr id="14" name="Picture 2">
            <a:extLst>
              <a:ext uri="{FF2B5EF4-FFF2-40B4-BE49-F238E27FC236}">
                <a16:creationId xmlns:a16="http://schemas.microsoft.com/office/drawing/2014/main" id="{8DBACBA5-88C5-4415-B345-F36D9A010DE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a:xfrm>
            <a:off x="2285759" y="1262599"/>
            <a:ext cx="7358497" cy="4888256"/>
          </a:xfrm>
          <a:prstGeom prst="rect">
            <a:avLst/>
          </a:prstGeom>
          <a:noFill/>
        </p:spPr>
      </p:pic>
      <p:sp>
        <p:nvSpPr>
          <p:cNvPr id="15" name="TextBox 14">
            <a:extLst>
              <a:ext uri="{FF2B5EF4-FFF2-40B4-BE49-F238E27FC236}">
                <a16:creationId xmlns:a16="http://schemas.microsoft.com/office/drawing/2014/main" id="{5E140FB0-A7C1-4FA3-9CF1-89F6CDF7EEAD}"/>
              </a:ext>
            </a:extLst>
          </p:cNvPr>
          <p:cNvSpPr txBox="1"/>
          <p:nvPr/>
        </p:nvSpPr>
        <p:spPr>
          <a:xfrm>
            <a:off x="457202" y="5928818"/>
            <a:ext cx="9063027" cy="523220"/>
          </a:xfrm>
          <a:prstGeom prst="rect">
            <a:avLst/>
          </a:prstGeom>
          <a:noFill/>
        </p:spPr>
        <p:txBody>
          <a:bodyPr wrap="square" rtlCol="0">
            <a:spAutoFit/>
          </a:bodyPr>
          <a:lstStyle/>
          <a:p>
            <a:r>
              <a:rPr lang="en-US" sz="1400" dirty="0">
                <a:solidFill>
                  <a:srgbClr val="1A2857"/>
                </a:solidFill>
              </a:rPr>
              <a:t>*Japan Electronics and Information Technology Industries Association and Battery Association of Japan Source: </a:t>
            </a:r>
            <a:r>
              <a:rPr lang="en-US" sz="1400" dirty="0">
                <a:solidFill>
                  <a:schemeClr val="bg1"/>
                </a:solidFill>
                <a:hlinkClick r:id="rId4"/>
              </a:rPr>
              <a:t>http://home.jeita.or.jp/page_file/20110517171451_cub9MvYFEh.pdf</a:t>
            </a:r>
            <a:endParaRPr lang="en-US" sz="1400" dirty="0">
              <a:solidFill>
                <a:schemeClr val="bg1"/>
              </a:solidFill>
            </a:endParaRPr>
          </a:p>
        </p:txBody>
      </p:sp>
      <p:sp>
        <p:nvSpPr>
          <p:cNvPr id="16" name="Rectangle 15">
            <a:extLst>
              <a:ext uri="{FF2B5EF4-FFF2-40B4-BE49-F238E27FC236}">
                <a16:creationId xmlns:a16="http://schemas.microsoft.com/office/drawing/2014/main" id="{F743F222-49D4-4139-AC14-D2BD656D48EB}"/>
              </a:ext>
            </a:extLst>
          </p:cNvPr>
          <p:cNvSpPr/>
          <p:nvPr/>
        </p:nvSpPr>
        <p:spPr>
          <a:xfrm>
            <a:off x="457202" y="1223026"/>
            <a:ext cx="11148646" cy="461665"/>
          </a:xfrm>
          <a:prstGeom prst="rect">
            <a:avLst/>
          </a:prstGeom>
        </p:spPr>
        <p:txBody>
          <a:bodyPr wrap="square">
            <a:spAutoFit/>
          </a:bodyPr>
          <a:lstStyle/>
          <a:p>
            <a:r>
              <a:rPr lang="en-US" sz="2400" dirty="0">
                <a:solidFill>
                  <a:srgbClr val="4C4C4C"/>
                </a:solidFill>
              </a:rPr>
              <a:t>Maintain cells within their specified safety region during charging and discharging.</a:t>
            </a:r>
          </a:p>
        </p:txBody>
      </p:sp>
    </p:spTree>
    <p:extLst>
      <p:ext uri="{BB962C8B-B14F-4D97-AF65-F5344CB8AC3E}">
        <p14:creationId xmlns:p14="http://schemas.microsoft.com/office/powerpoint/2010/main" val="3320277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1515" y="365126"/>
            <a:ext cx="11843656" cy="940043"/>
          </a:xfrm>
        </p:spPr>
        <p:txBody>
          <a:bodyPr>
            <a:normAutofit fontScale="90000"/>
          </a:bodyPr>
          <a:lstStyle/>
          <a:p>
            <a:pPr algn="l"/>
            <a:r>
              <a:rPr lang="en-US" dirty="0"/>
              <a:t>Video: Welcome to the 2021 CPSC Podcast Series - Cribs and Play Yards</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228711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FB48F0-C546-467B-B666-4B213759075D}"/>
              </a:ext>
            </a:extLst>
          </p:cNvPr>
          <p:cNvSpPr>
            <a:spLocks noGrp="1"/>
          </p:cNvSpPr>
          <p:nvPr>
            <p:ph type="title"/>
          </p:nvPr>
        </p:nvSpPr>
        <p:spPr/>
        <p:txBody>
          <a:bodyPr>
            <a:normAutofit fontScale="90000"/>
          </a:bodyPr>
          <a:lstStyle/>
          <a:p>
            <a:r>
              <a:rPr lang="en-US" dirty="0"/>
              <a:t>Best Manufacturing Practices – Assuring Lithium Cell Safety Addition Industry Guidance</a:t>
            </a:r>
          </a:p>
        </p:txBody>
      </p:sp>
      <p:sp>
        <p:nvSpPr>
          <p:cNvPr id="6" name="Content Placeholder 5">
            <a:extLst>
              <a:ext uri="{FF2B5EF4-FFF2-40B4-BE49-F238E27FC236}">
                <a16:creationId xmlns:a16="http://schemas.microsoft.com/office/drawing/2014/main" id="{B561A7D3-B0C1-4024-BF8C-FBF3AFD3BD2C}"/>
              </a:ext>
            </a:extLst>
          </p:cNvPr>
          <p:cNvSpPr>
            <a:spLocks noGrp="1"/>
          </p:cNvSpPr>
          <p:nvPr>
            <p:ph sz="half" idx="2"/>
          </p:nvPr>
        </p:nvSpPr>
        <p:spPr>
          <a:xfrm>
            <a:off x="609600" y="1542212"/>
            <a:ext cx="5692726" cy="4703763"/>
          </a:xfrm>
        </p:spPr>
        <p:txBody>
          <a:bodyPr>
            <a:normAutofit fontScale="92500"/>
          </a:bodyPr>
          <a:lstStyle/>
          <a:p>
            <a:pPr marL="457200" indent="-457200">
              <a:buFont typeface="Arial" panose="020B0604020202020204" pitchFamily="34" charset="0"/>
              <a:buChar char="•"/>
            </a:pPr>
            <a:r>
              <a:rPr lang="en-US" altLang="en-US" sz="2800" dirty="0"/>
              <a:t>Disable charging:</a:t>
            </a:r>
          </a:p>
          <a:p>
            <a:pPr marL="914400" lvl="1" indent="-457200">
              <a:buFont typeface="Wingdings" panose="05000000000000000000" pitchFamily="2" charset="2"/>
              <a:buChar char="Ø"/>
            </a:pPr>
            <a:r>
              <a:rPr lang="en-US" altLang="en-US" sz="2600" dirty="0">
                <a:solidFill>
                  <a:srgbClr val="1A2857"/>
                </a:solidFill>
              </a:rPr>
              <a:t>If cell surface temperatures are exceeded;</a:t>
            </a:r>
          </a:p>
          <a:p>
            <a:pPr marL="914400" lvl="1" indent="-457200">
              <a:buFont typeface="Wingdings" panose="05000000000000000000" pitchFamily="2" charset="2"/>
              <a:buChar char="Ø"/>
            </a:pPr>
            <a:r>
              <a:rPr lang="en-US" altLang="en-US" sz="2600" dirty="0">
                <a:solidFill>
                  <a:srgbClr val="1A2857"/>
                </a:solidFill>
              </a:rPr>
              <a:t>If cell is below 3 V </a:t>
            </a:r>
          </a:p>
          <a:p>
            <a:pPr marL="1371600" lvl="2" indent="-457200">
              <a:buFont typeface="Arial" panose="020B0604020202020204" pitchFamily="34" charset="0"/>
              <a:buChar char="•"/>
            </a:pPr>
            <a:r>
              <a:rPr lang="en-US" altLang="en-US" sz="2400" dirty="0">
                <a:solidFill>
                  <a:srgbClr val="1A2857"/>
                </a:solidFill>
              </a:rPr>
              <a:t>or initiate pre-charge charging rate.</a:t>
            </a:r>
          </a:p>
          <a:p>
            <a:pPr marL="914400" lvl="1" indent="-457200">
              <a:buFont typeface="Wingdings" panose="05000000000000000000" pitchFamily="2" charset="2"/>
              <a:buChar char="Ø"/>
            </a:pPr>
            <a:r>
              <a:rPr lang="en-US" altLang="en-US" sz="2600" dirty="0">
                <a:solidFill>
                  <a:srgbClr val="1A2857"/>
                </a:solidFill>
              </a:rPr>
              <a:t>When charge current drops to .05C (no trickle charging),</a:t>
            </a:r>
          </a:p>
          <a:p>
            <a:pPr marL="457200" indent="-457200">
              <a:buFont typeface="Arial" panose="020B0604020202020204" pitchFamily="34" charset="0"/>
              <a:buChar char="•"/>
            </a:pPr>
            <a:r>
              <a:rPr lang="en-US" altLang="en-US" sz="2800" dirty="0"/>
              <a:t>Balance cells in multi-cell packs;</a:t>
            </a:r>
          </a:p>
          <a:p>
            <a:pPr marL="457200" indent="-457200">
              <a:buFont typeface="Arial" panose="020B0604020202020204" pitchFamily="34" charset="0"/>
              <a:buChar char="•"/>
            </a:pPr>
            <a:r>
              <a:rPr lang="en-US" altLang="en-US" sz="2800" dirty="0"/>
              <a:t>Assure that the charger is compatible with the cells/battery.</a:t>
            </a:r>
          </a:p>
          <a:p>
            <a:endParaRPr lang="en-US" dirty="0"/>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11" name="TextBox 10">
            <a:extLst>
              <a:ext uri="{FF2B5EF4-FFF2-40B4-BE49-F238E27FC236}">
                <a16:creationId xmlns:a16="http://schemas.microsoft.com/office/drawing/2014/main" id="{C6D3D583-1FDC-4B99-B232-C3F262A123A4}"/>
              </a:ext>
            </a:extLst>
          </p:cNvPr>
          <p:cNvSpPr txBox="1"/>
          <p:nvPr/>
        </p:nvSpPr>
        <p:spPr>
          <a:xfrm>
            <a:off x="6634063" y="6086518"/>
            <a:ext cx="5472207" cy="276999"/>
          </a:xfrm>
          <a:prstGeom prst="rect">
            <a:avLst/>
          </a:prstGeom>
          <a:noFill/>
        </p:spPr>
        <p:txBody>
          <a:bodyPr wrap="square" rtlCol="0">
            <a:spAutoFit/>
          </a:bodyPr>
          <a:lstStyle/>
          <a:p>
            <a:r>
              <a:rPr lang="en-US" sz="1200" dirty="0">
                <a:solidFill>
                  <a:srgbClr val="1A2857"/>
                </a:solidFill>
                <a:hlinkClick r:id="rId3">
                  <a:extLst>
                    <a:ext uri="{A12FA001-AC4F-418D-AE19-62706E023703}">
                      <ahyp:hlinkClr xmlns:ahyp="http://schemas.microsoft.com/office/drawing/2018/hyperlinkcolor" val="tx"/>
                    </a:ext>
                  </a:extLst>
                </a:hlinkClick>
              </a:rPr>
              <a:t>*Source: </a:t>
            </a:r>
            <a:r>
              <a:rPr lang="en-US" sz="1200" dirty="0">
                <a:hlinkClick r:id="rId3">
                  <a:extLst>
                    <a:ext uri="{A12FA001-AC4F-418D-AE19-62706E023703}">
                      <ahyp:hlinkClr xmlns:ahyp="http://schemas.microsoft.com/office/drawing/2018/hyperlinkcolor" val="tx"/>
                    </a:ext>
                  </a:extLst>
                </a:hlinkClick>
              </a:rPr>
              <a:t>http://batteryuniversity.com/learn/article/charging_lithium_ion_batteries</a:t>
            </a:r>
            <a:endParaRPr lang="en-US" sz="1200" dirty="0"/>
          </a:p>
        </p:txBody>
      </p:sp>
      <p:pic>
        <p:nvPicPr>
          <p:cNvPr id="9" name="Picture 2">
            <a:extLst>
              <a:ext uri="{FF2B5EF4-FFF2-40B4-BE49-F238E27FC236}">
                <a16:creationId xmlns:a16="http://schemas.microsoft.com/office/drawing/2014/main" id="{13E01054-83BD-4506-9D0A-894D01AA9E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52848" y="1530505"/>
            <a:ext cx="4929552" cy="449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771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E94670-04C2-4354-91C9-8A4E8694B8E0}"/>
              </a:ext>
            </a:extLst>
          </p:cNvPr>
          <p:cNvSpPr>
            <a:spLocks noGrp="1"/>
          </p:cNvSpPr>
          <p:nvPr>
            <p:ph type="title"/>
          </p:nvPr>
        </p:nvSpPr>
        <p:spPr/>
        <p:txBody>
          <a:bodyPr>
            <a:normAutofit fontScale="90000"/>
          </a:bodyPr>
          <a:lstStyle/>
          <a:p>
            <a:r>
              <a:rPr lang="en-US" dirty="0"/>
              <a:t>Best Manufacturing Practices – Assuring Lithium Cell Safety Additional Guidance – Thermal Management</a:t>
            </a:r>
          </a:p>
        </p:txBody>
      </p:sp>
      <p:pic>
        <p:nvPicPr>
          <p:cNvPr id="8" name="Picture 6" descr="C:\Users\dlee\Documents\DLEE Backup Data\dalc\hoverboard\pptpics\IMG_0587.JPG">
            <a:extLst>
              <a:ext uri="{FF2B5EF4-FFF2-40B4-BE49-F238E27FC236}">
                <a16:creationId xmlns:a16="http://schemas.microsoft.com/office/drawing/2014/main" id="{DDADDB03-06E2-48A3-ABB5-1A1DBF919A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1704" y="1599907"/>
            <a:ext cx="46736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dlee\Documents\DLEE Backup Data\dalc\hoverboard\pptpics\IMG_0588.JPG">
            <a:extLst>
              <a:ext uri="{FF2B5EF4-FFF2-40B4-BE49-F238E27FC236}">
                <a16:creationId xmlns:a16="http://schemas.microsoft.com/office/drawing/2014/main" id="{03F845AB-6CC1-4600-AC99-ABB436B815F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7574" y="3646362"/>
            <a:ext cx="4597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dlee\Documents\DLEE Backup Data\dalc\hoverboard\pptpics\IMG_0589.JPG">
            <a:extLst>
              <a:ext uri="{FF2B5EF4-FFF2-40B4-BE49-F238E27FC236}">
                <a16:creationId xmlns:a16="http://schemas.microsoft.com/office/drawing/2014/main" id="{E65B8A53-9C5E-46BA-A452-67FBE22867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28112" y="1687329"/>
            <a:ext cx="1752600" cy="163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
            <a:extLst>
              <a:ext uri="{FF2B5EF4-FFF2-40B4-BE49-F238E27FC236}">
                <a16:creationId xmlns:a16="http://schemas.microsoft.com/office/drawing/2014/main" id="{30AACCC1-6FE0-45E0-9C94-D718F0A414B5}"/>
              </a:ext>
            </a:extLst>
          </p:cNvPr>
          <p:cNvSpPr>
            <a:spLocks noChangeArrowheads="1"/>
          </p:cNvSpPr>
          <p:nvPr/>
        </p:nvSpPr>
        <p:spPr bwMode="auto">
          <a:xfrm>
            <a:off x="1981200" y="4548187"/>
            <a:ext cx="609600" cy="5334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sp>
        <p:nvSpPr>
          <p:cNvPr id="14" name="Oval 11">
            <a:extLst>
              <a:ext uri="{FF2B5EF4-FFF2-40B4-BE49-F238E27FC236}">
                <a16:creationId xmlns:a16="http://schemas.microsoft.com/office/drawing/2014/main" id="{42C6A434-9402-4233-898D-6ECBEEDBB609}"/>
              </a:ext>
            </a:extLst>
          </p:cNvPr>
          <p:cNvSpPr>
            <a:spLocks noChangeArrowheads="1"/>
          </p:cNvSpPr>
          <p:nvPr/>
        </p:nvSpPr>
        <p:spPr bwMode="auto">
          <a:xfrm>
            <a:off x="2286000" y="2954274"/>
            <a:ext cx="609600" cy="5334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sp>
        <p:nvSpPr>
          <p:cNvPr id="15" name="Oval 12">
            <a:extLst>
              <a:ext uri="{FF2B5EF4-FFF2-40B4-BE49-F238E27FC236}">
                <a16:creationId xmlns:a16="http://schemas.microsoft.com/office/drawing/2014/main" id="{2A0CE96B-E922-4D74-AAC6-D81874C09C84}"/>
              </a:ext>
            </a:extLst>
          </p:cNvPr>
          <p:cNvSpPr>
            <a:spLocks noChangeArrowheads="1"/>
          </p:cNvSpPr>
          <p:nvPr/>
        </p:nvSpPr>
        <p:spPr bwMode="auto">
          <a:xfrm>
            <a:off x="4984429" y="2328814"/>
            <a:ext cx="609600" cy="5334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sp>
        <p:nvSpPr>
          <p:cNvPr id="16" name="Oval 13">
            <a:extLst>
              <a:ext uri="{FF2B5EF4-FFF2-40B4-BE49-F238E27FC236}">
                <a16:creationId xmlns:a16="http://schemas.microsoft.com/office/drawing/2014/main" id="{6BA9EC55-2BAE-4788-9297-4411AB8EC492}"/>
              </a:ext>
            </a:extLst>
          </p:cNvPr>
          <p:cNvSpPr>
            <a:spLocks noChangeArrowheads="1"/>
          </p:cNvSpPr>
          <p:nvPr/>
        </p:nvSpPr>
        <p:spPr bwMode="auto">
          <a:xfrm>
            <a:off x="3657600" y="4548187"/>
            <a:ext cx="609600" cy="5334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cxnSp>
        <p:nvCxnSpPr>
          <p:cNvPr id="17" name="Straight Arrow Connector 16">
            <a:extLst>
              <a:ext uri="{FF2B5EF4-FFF2-40B4-BE49-F238E27FC236}">
                <a16:creationId xmlns:a16="http://schemas.microsoft.com/office/drawing/2014/main" id="{D458C355-A220-436F-99A9-C4A978DFF562}"/>
              </a:ext>
            </a:extLst>
          </p:cNvPr>
          <p:cNvCxnSpPr>
            <a:cxnSpLocks/>
          </p:cNvCxnSpPr>
          <p:nvPr/>
        </p:nvCxnSpPr>
        <p:spPr>
          <a:xfrm flipV="1">
            <a:off x="7721279" y="1997026"/>
            <a:ext cx="1" cy="133196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8653989-0ECC-4920-824A-0C9095EF8FDC}"/>
              </a:ext>
            </a:extLst>
          </p:cNvPr>
          <p:cNvCxnSpPr>
            <a:cxnSpLocks/>
          </p:cNvCxnSpPr>
          <p:nvPr/>
        </p:nvCxnSpPr>
        <p:spPr>
          <a:xfrm flipH="1" flipV="1">
            <a:off x="6244904" y="2149426"/>
            <a:ext cx="612774" cy="133824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3">
            <a:extLst>
              <a:ext uri="{FF2B5EF4-FFF2-40B4-BE49-F238E27FC236}">
                <a16:creationId xmlns:a16="http://schemas.microsoft.com/office/drawing/2014/main" id="{F2899955-5663-482F-813B-9BE040928E2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5400000">
            <a:off x="8188443" y="3189113"/>
            <a:ext cx="2345438" cy="169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a:extLst>
              <a:ext uri="{FF2B5EF4-FFF2-40B4-BE49-F238E27FC236}">
                <a16:creationId xmlns:a16="http://schemas.microsoft.com/office/drawing/2014/main" id="{E33AD96D-BAA0-4AA7-8818-55442A407974}"/>
              </a:ext>
            </a:extLst>
          </p:cNvPr>
          <p:cNvCxnSpPr>
            <a:cxnSpLocks/>
          </p:cNvCxnSpPr>
          <p:nvPr/>
        </p:nvCxnSpPr>
        <p:spPr>
          <a:xfrm>
            <a:off x="8035250" y="4191794"/>
            <a:ext cx="960183" cy="6872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92AD1A-37FE-4340-AAC3-4EF95B66A8AB}"/>
              </a:ext>
            </a:extLst>
          </p:cNvPr>
          <p:cNvSpPr/>
          <p:nvPr/>
        </p:nvSpPr>
        <p:spPr>
          <a:xfrm>
            <a:off x="963729" y="5444562"/>
            <a:ext cx="9749549" cy="830997"/>
          </a:xfrm>
          <a:prstGeom prst="rect">
            <a:avLst/>
          </a:prstGeom>
        </p:spPr>
        <p:txBody>
          <a:bodyPr wrap="square">
            <a:spAutoFit/>
          </a:bodyPr>
          <a:lstStyle/>
          <a:p>
            <a:r>
              <a:rPr lang="en-US" sz="2400" dirty="0">
                <a:solidFill>
                  <a:srgbClr val="4C4C4C"/>
                </a:solidFill>
              </a:rPr>
              <a:t>Use thermal sensors to monitor cell surface temperatures (red circles) and/or thermal insulators (green arrows) to avoid excess temperatures.</a:t>
            </a:r>
          </a:p>
        </p:txBody>
      </p:sp>
    </p:spTree>
    <p:extLst>
      <p:ext uri="{BB962C8B-B14F-4D97-AF65-F5344CB8AC3E}">
        <p14:creationId xmlns:p14="http://schemas.microsoft.com/office/powerpoint/2010/main" val="145584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2F7B-1C83-4D64-B2AF-20C7D07A1AE7}"/>
              </a:ext>
            </a:extLst>
          </p:cNvPr>
          <p:cNvSpPr>
            <a:spLocks noGrp="1"/>
          </p:cNvSpPr>
          <p:nvPr>
            <p:ph type="title"/>
          </p:nvPr>
        </p:nvSpPr>
        <p:spPr/>
        <p:txBody>
          <a:bodyPr>
            <a:normAutofit fontScale="90000"/>
          </a:bodyPr>
          <a:lstStyle/>
          <a:p>
            <a:r>
              <a:rPr lang="en-US" dirty="0"/>
              <a:t>Best Manufacturing Practices – Assuring Lithium Cell Safety Select cells with Integral Protection</a:t>
            </a:r>
          </a:p>
        </p:txBody>
      </p:sp>
      <p:sp>
        <p:nvSpPr>
          <p:cNvPr id="19" name="Content Placeholder 1">
            <a:extLst>
              <a:ext uri="{FF2B5EF4-FFF2-40B4-BE49-F238E27FC236}">
                <a16:creationId xmlns:a16="http://schemas.microsoft.com/office/drawing/2014/main" id="{544AA2AC-CA47-4A1D-97A2-8A8425052CDA}"/>
              </a:ext>
            </a:extLst>
          </p:cNvPr>
          <p:cNvSpPr txBox="1">
            <a:spLocks/>
          </p:cNvSpPr>
          <p:nvPr/>
        </p:nvSpPr>
        <p:spPr>
          <a:xfrm>
            <a:off x="457199" y="1190203"/>
            <a:ext cx="9825789" cy="1656347"/>
          </a:xfrm>
          <a:prstGeom prst="rect">
            <a:avLst/>
          </a:prstGeom>
        </p:spPr>
        <p:txBody>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178"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354"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532"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709"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5886" eaLnBrk="1" hangingPunct="1">
              <a:defRPr>
                <a:latin typeface="+mn-lt"/>
                <a:ea typeface="+mn-ea"/>
                <a:cs typeface="+mn-cs"/>
              </a:defRPr>
            </a:lvl6pPr>
            <a:lvl7pPr marL="2743062" eaLnBrk="1" hangingPunct="1">
              <a:defRPr>
                <a:latin typeface="+mn-lt"/>
                <a:ea typeface="+mn-ea"/>
                <a:cs typeface="+mn-cs"/>
              </a:defRPr>
            </a:lvl7pPr>
            <a:lvl8pPr marL="3200240" eaLnBrk="1" hangingPunct="1">
              <a:defRPr>
                <a:latin typeface="+mn-lt"/>
                <a:ea typeface="+mn-ea"/>
                <a:cs typeface="+mn-cs"/>
              </a:defRPr>
            </a:lvl8pPr>
            <a:lvl9pPr marL="3657418" eaLnBrk="1" hangingPunct="1">
              <a:defRPr>
                <a:latin typeface="+mn-lt"/>
                <a:ea typeface="+mn-ea"/>
                <a:cs typeface="+mn-cs"/>
              </a:defRPr>
            </a:lvl9pPr>
          </a:lstStyle>
          <a:p>
            <a:endParaRPr lang="en-US" kern="0" dirty="0"/>
          </a:p>
          <a:p>
            <a:endParaRPr lang="en-US" kern="0" dirty="0"/>
          </a:p>
        </p:txBody>
      </p:sp>
      <p:pic>
        <p:nvPicPr>
          <p:cNvPr id="21" name="Picture 2">
            <a:extLst>
              <a:ext uri="{FF2B5EF4-FFF2-40B4-BE49-F238E27FC236}">
                <a16:creationId xmlns:a16="http://schemas.microsoft.com/office/drawing/2014/main" id="{D92E028B-91C4-414D-B542-743772BD4D3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4025"/>
          <a:stretch/>
        </p:blipFill>
        <p:spPr bwMode="auto">
          <a:xfrm>
            <a:off x="2957763" y="3333816"/>
            <a:ext cx="6276474" cy="3159058"/>
          </a:xfrm>
          <a:prstGeom prst="rect">
            <a:avLst/>
          </a:prstGeom>
          <a:noFill/>
          <a:ln w="9525">
            <a:noFill/>
            <a:miter lim="800000"/>
            <a:headEnd/>
            <a:tailEnd/>
          </a:ln>
        </p:spPr>
      </p:pic>
      <p:sp>
        <p:nvSpPr>
          <p:cNvPr id="22" name="Rectangle 21">
            <a:extLst>
              <a:ext uri="{FF2B5EF4-FFF2-40B4-BE49-F238E27FC236}">
                <a16:creationId xmlns:a16="http://schemas.microsoft.com/office/drawing/2014/main" id="{D24E99DE-B871-491C-8B07-AB4A33439FCA}"/>
              </a:ext>
            </a:extLst>
          </p:cNvPr>
          <p:cNvSpPr/>
          <p:nvPr/>
        </p:nvSpPr>
        <p:spPr>
          <a:xfrm>
            <a:off x="457200" y="1455636"/>
            <a:ext cx="10435390" cy="2344231"/>
          </a:xfrm>
          <a:prstGeom prst="rect">
            <a:avLst/>
          </a:prstGeom>
        </p:spPr>
        <p:txBody>
          <a:bodyPr wrap="square">
            <a:spAutoFit/>
          </a:bodyPr>
          <a:lstStyle/>
          <a:p>
            <a:pPr marL="342900" indent="-342900">
              <a:buFont typeface="Arial" panose="020B0604020202020204" pitchFamily="34" charset="0"/>
              <a:buChar char="•"/>
            </a:pPr>
            <a:r>
              <a:rPr lang="en-US" sz="2400" kern="0" dirty="0">
                <a:solidFill>
                  <a:srgbClr val="4C4C4C"/>
                </a:solidFill>
                <a:latin typeface="Arial" panose="020B0604020202020204" pitchFamily="34" charset="0"/>
              </a:rPr>
              <a:t>Current Interrupt Device (CID)</a:t>
            </a:r>
          </a:p>
          <a:p>
            <a:pPr marL="800100" lvl="1" indent="-342900">
              <a:buFont typeface="Wingdings" panose="05000000000000000000" pitchFamily="2" charset="2"/>
              <a:buChar char="Ø"/>
            </a:pPr>
            <a:r>
              <a:rPr lang="en-US" sz="2200" kern="0" dirty="0">
                <a:solidFill>
                  <a:srgbClr val="1A2857"/>
                </a:solidFill>
                <a:latin typeface="Arial" panose="020B0604020202020204" pitchFamily="34" charset="0"/>
              </a:rPr>
              <a:t>Disconnects cell from terminal under excessive internal pressure.</a:t>
            </a:r>
          </a:p>
          <a:p>
            <a:pPr marL="342900" indent="-342900">
              <a:spcBef>
                <a:spcPts val="1000"/>
              </a:spcBef>
              <a:buFont typeface="Arial" panose="020B0604020202020204" pitchFamily="34" charset="0"/>
              <a:buChar char="•"/>
            </a:pPr>
            <a:r>
              <a:rPr lang="en-US" sz="2400" kern="0" dirty="0">
                <a:solidFill>
                  <a:srgbClr val="4C4C4C"/>
                </a:solidFill>
                <a:latin typeface="Arial" panose="020B0604020202020204" pitchFamily="34" charset="0"/>
              </a:rPr>
              <a:t>Resettable Positive Temperature Coefficient (PTC)</a:t>
            </a:r>
          </a:p>
          <a:p>
            <a:pPr marL="800100" lvl="1" indent="-342900">
              <a:buFont typeface="Wingdings" panose="05000000000000000000" pitchFamily="2" charset="2"/>
              <a:buChar char="Ø"/>
            </a:pPr>
            <a:r>
              <a:rPr lang="en-US" sz="2200" kern="0" dirty="0">
                <a:solidFill>
                  <a:srgbClr val="1A2857"/>
                </a:solidFill>
                <a:latin typeface="Arial" panose="020B0604020202020204" pitchFamily="34" charset="0"/>
              </a:rPr>
              <a:t>Limits current (May not be suitable for high-drain applications);</a:t>
            </a:r>
          </a:p>
          <a:p>
            <a:pPr marL="800100" lvl="1" indent="-342900">
              <a:buFont typeface="Wingdings" panose="05000000000000000000" pitchFamily="2" charset="2"/>
              <a:buChar char="Ø"/>
            </a:pPr>
            <a:r>
              <a:rPr lang="en-US" sz="2200" kern="0" dirty="0">
                <a:solidFill>
                  <a:srgbClr val="1A2857"/>
                </a:solidFill>
                <a:latin typeface="Arial" panose="020B0604020202020204" pitchFamily="34" charset="0"/>
              </a:rPr>
              <a:t>Does not protect against thermal runaway due to internal faults.</a:t>
            </a:r>
            <a:endParaRPr lang="en-US" sz="2200" dirty="0">
              <a:solidFill>
                <a:srgbClr val="1A2857"/>
              </a:solidFill>
            </a:endParaRPr>
          </a:p>
          <a:p>
            <a:pPr lvl="0">
              <a:spcBef>
                <a:spcPct val="0"/>
              </a:spcBef>
              <a:defRPr/>
            </a:pPr>
            <a:endParaRPr lang="en-US" sz="2400" dirty="0"/>
          </a:p>
        </p:txBody>
      </p:sp>
    </p:spTree>
    <p:extLst>
      <p:ext uri="{BB962C8B-B14F-4D97-AF65-F5344CB8AC3E}">
        <p14:creationId xmlns:p14="http://schemas.microsoft.com/office/powerpoint/2010/main" val="2054303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9A3B7E-FA20-44AF-9D62-F634C1E63D02}"/>
              </a:ext>
            </a:extLst>
          </p:cNvPr>
          <p:cNvSpPr>
            <a:spLocks noGrp="1"/>
          </p:cNvSpPr>
          <p:nvPr>
            <p:ph type="title"/>
          </p:nvPr>
        </p:nvSpPr>
        <p:spPr/>
        <p:txBody>
          <a:bodyPr>
            <a:normAutofit fontScale="90000"/>
          </a:bodyPr>
          <a:lstStyle/>
          <a:p>
            <a:r>
              <a:rPr lang="en-US" dirty="0"/>
              <a:t>Best Manufacturing Practices – Assuring Lithium Cell Safety Select cells with Integral Protection</a:t>
            </a:r>
          </a:p>
        </p:txBody>
      </p:sp>
      <p:sp>
        <p:nvSpPr>
          <p:cNvPr id="19" name="Content Placeholder 1">
            <a:extLst>
              <a:ext uri="{FF2B5EF4-FFF2-40B4-BE49-F238E27FC236}">
                <a16:creationId xmlns:a16="http://schemas.microsoft.com/office/drawing/2014/main" id="{544AA2AC-CA47-4A1D-97A2-8A8425052CDA}"/>
              </a:ext>
            </a:extLst>
          </p:cNvPr>
          <p:cNvSpPr txBox="1">
            <a:spLocks/>
          </p:cNvSpPr>
          <p:nvPr/>
        </p:nvSpPr>
        <p:spPr>
          <a:xfrm>
            <a:off x="457199" y="1190203"/>
            <a:ext cx="9825789" cy="1656347"/>
          </a:xfrm>
          <a:prstGeom prst="rect">
            <a:avLst/>
          </a:prstGeom>
        </p:spPr>
        <p:txBody>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178"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354"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532"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709"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5886" eaLnBrk="1" hangingPunct="1">
              <a:defRPr>
                <a:latin typeface="+mn-lt"/>
                <a:ea typeface="+mn-ea"/>
                <a:cs typeface="+mn-cs"/>
              </a:defRPr>
            </a:lvl6pPr>
            <a:lvl7pPr marL="2743062" eaLnBrk="1" hangingPunct="1">
              <a:defRPr>
                <a:latin typeface="+mn-lt"/>
                <a:ea typeface="+mn-ea"/>
                <a:cs typeface="+mn-cs"/>
              </a:defRPr>
            </a:lvl7pPr>
            <a:lvl8pPr marL="3200240" eaLnBrk="1" hangingPunct="1">
              <a:defRPr>
                <a:latin typeface="+mn-lt"/>
                <a:ea typeface="+mn-ea"/>
                <a:cs typeface="+mn-cs"/>
              </a:defRPr>
            </a:lvl8pPr>
            <a:lvl9pPr marL="3657418" eaLnBrk="1" hangingPunct="1">
              <a:defRPr>
                <a:latin typeface="+mn-lt"/>
                <a:ea typeface="+mn-ea"/>
                <a:cs typeface="+mn-cs"/>
              </a:defRPr>
            </a:lvl9pPr>
          </a:lstStyle>
          <a:p>
            <a:endParaRPr lang="en-US" kern="0" dirty="0"/>
          </a:p>
          <a:p>
            <a:endParaRPr lang="en-US" kern="0" dirty="0"/>
          </a:p>
        </p:txBody>
      </p:sp>
      <p:sp>
        <p:nvSpPr>
          <p:cNvPr id="22" name="Rectangle 21">
            <a:extLst>
              <a:ext uri="{FF2B5EF4-FFF2-40B4-BE49-F238E27FC236}">
                <a16:creationId xmlns:a16="http://schemas.microsoft.com/office/drawing/2014/main" id="{D24E99DE-B871-491C-8B07-AB4A33439FCA}"/>
              </a:ext>
            </a:extLst>
          </p:cNvPr>
          <p:cNvSpPr/>
          <p:nvPr/>
        </p:nvSpPr>
        <p:spPr>
          <a:xfrm>
            <a:off x="457199" y="1778801"/>
            <a:ext cx="4772526" cy="3877985"/>
          </a:xfrm>
          <a:prstGeom prst="rect">
            <a:avLst/>
          </a:prstGeom>
        </p:spPr>
        <p:txBody>
          <a:bodyPr wrap="square">
            <a:spAutoFit/>
          </a:bodyPr>
          <a:lstStyle/>
          <a:p>
            <a:pPr marL="342900" lvl="1" indent="-342900">
              <a:buFont typeface="Arial" charset="0"/>
              <a:buChar char="•"/>
            </a:pPr>
            <a:r>
              <a:rPr lang="en-US" sz="2400" dirty="0">
                <a:solidFill>
                  <a:srgbClr val="000000"/>
                </a:solidFill>
              </a:rPr>
              <a:t>User replaceable cells need an integral Battery Management System to provide charge control and to protect against</a:t>
            </a:r>
          </a:p>
          <a:p>
            <a:pPr marL="914400" lvl="1" indent="-457200">
              <a:buFont typeface="Wingdings" panose="05000000000000000000" pitchFamily="2" charset="2"/>
              <a:buChar char="Ø"/>
            </a:pPr>
            <a:r>
              <a:rPr lang="en-US" sz="2600" dirty="0"/>
              <a:t>Over-charge;</a:t>
            </a:r>
          </a:p>
          <a:p>
            <a:pPr marL="914400" lvl="1" indent="-457200">
              <a:buFont typeface="Wingdings" panose="05000000000000000000" pitchFamily="2" charset="2"/>
              <a:buChar char="Ø"/>
            </a:pPr>
            <a:r>
              <a:rPr lang="en-US" sz="2600" dirty="0"/>
              <a:t>Over-discharge;</a:t>
            </a:r>
          </a:p>
          <a:p>
            <a:pPr marL="914400" lvl="1" indent="-457200">
              <a:buFont typeface="Wingdings" panose="05000000000000000000" pitchFamily="2" charset="2"/>
              <a:buChar char="Ø"/>
            </a:pPr>
            <a:r>
              <a:rPr lang="en-US" sz="2600" dirty="0"/>
              <a:t>External</a:t>
            </a:r>
            <a:r>
              <a:rPr lang="en-US" sz="2600" dirty="0">
                <a:solidFill>
                  <a:srgbClr val="FF0000"/>
                </a:solidFill>
              </a:rPr>
              <a:t> </a:t>
            </a:r>
            <a:r>
              <a:rPr lang="en-US" sz="2600" dirty="0"/>
              <a:t>short-circuit.</a:t>
            </a:r>
          </a:p>
          <a:p>
            <a:pPr marL="342900" indent="-342900">
              <a:buFont typeface="Arial" panose="020B0604020202020204" pitchFamily="34" charset="0"/>
              <a:buChar char="•"/>
            </a:pPr>
            <a:endParaRPr lang="en-US" sz="2400" dirty="0"/>
          </a:p>
          <a:p>
            <a:pPr lvl="0">
              <a:spcBef>
                <a:spcPct val="0"/>
              </a:spcBef>
              <a:defRPr/>
            </a:pPr>
            <a:endParaRPr lang="en-US" sz="2400" dirty="0"/>
          </a:p>
          <a:p>
            <a:pPr lvl="0">
              <a:spcBef>
                <a:spcPct val="0"/>
              </a:spcBef>
              <a:defRPr/>
            </a:pPr>
            <a:endParaRPr lang="en-US" sz="2400" dirty="0"/>
          </a:p>
        </p:txBody>
      </p:sp>
      <p:pic>
        <p:nvPicPr>
          <p:cNvPr id="7" name="Picture 2">
            <a:extLst>
              <a:ext uri="{FF2B5EF4-FFF2-40B4-BE49-F238E27FC236}">
                <a16:creationId xmlns:a16="http://schemas.microsoft.com/office/drawing/2014/main" id="{2AFA200C-F433-48ED-A529-AFBE7554274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tretch/>
        </p:blipFill>
        <p:spPr>
          <a:xfrm>
            <a:off x="6096000" y="1799335"/>
            <a:ext cx="4438543" cy="3932630"/>
          </a:xfrm>
          <a:prstGeom prst="rect">
            <a:avLst/>
          </a:prstGeom>
          <a:noFill/>
        </p:spPr>
      </p:pic>
      <p:sp>
        <p:nvSpPr>
          <p:cNvPr id="8" name="TextBox 7">
            <a:extLst>
              <a:ext uri="{FF2B5EF4-FFF2-40B4-BE49-F238E27FC236}">
                <a16:creationId xmlns:a16="http://schemas.microsoft.com/office/drawing/2014/main" id="{CD09AF85-0FA7-4D0D-B583-3D2C766A135E}"/>
              </a:ext>
            </a:extLst>
          </p:cNvPr>
          <p:cNvSpPr txBox="1"/>
          <p:nvPr/>
        </p:nvSpPr>
        <p:spPr>
          <a:xfrm>
            <a:off x="1757916" y="6087631"/>
            <a:ext cx="9545053" cy="276999"/>
          </a:xfrm>
          <a:prstGeom prst="rect">
            <a:avLst/>
          </a:prstGeom>
          <a:noFill/>
        </p:spPr>
        <p:txBody>
          <a:bodyPr wrap="square" rtlCol="0">
            <a:spAutoFit/>
          </a:bodyPr>
          <a:lstStyle/>
          <a:p>
            <a:r>
              <a:rPr lang="en-US" sz="1200" dirty="0">
                <a:hlinkClick r:id="rId4"/>
              </a:rPr>
              <a:t>Source: https://batterybro.com/blogs/18650-wholesale-battery-reviews/18306003-battery-safety-101-anatomy-ptc-vs-pcb-vs-cid</a:t>
            </a:r>
            <a:endParaRPr lang="en-US" sz="1200" dirty="0"/>
          </a:p>
        </p:txBody>
      </p:sp>
    </p:spTree>
    <p:extLst>
      <p:ext uri="{BB962C8B-B14F-4D97-AF65-F5344CB8AC3E}">
        <p14:creationId xmlns:p14="http://schemas.microsoft.com/office/powerpoint/2010/main" val="3499723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780F9-EF90-407F-8093-7A32377BFA93}"/>
              </a:ext>
            </a:extLst>
          </p:cNvPr>
          <p:cNvSpPr>
            <a:spLocks noGrp="1"/>
          </p:cNvSpPr>
          <p:nvPr>
            <p:ph type="title"/>
          </p:nvPr>
        </p:nvSpPr>
        <p:spPr>
          <a:xfrm>
            <a:off x="457199" y="365126"/>
            <a:ext cx="9371854" cy="947859"/>
          </a:xfrm>
        </p:spPr>
        <p:txBody>
          <a:bodyPr>
            <a:noAutofit/>
          </a:bodyPr>
          <a:lstStyle/>
          <a:p>
            <a:r>
              <a:rPr lang="en-US" sz="3000" dirty="0"/>
              <a:t>Best Manufacturing Practices – Assuring Lithium Cell Safety Staff Recommendations</a:t>
            </a:r>
          </a:p>
        </p:txBody>
      </p:sp>
      <p:sp>
        <p:nvSpPr>
          <p:cNvPr id="19" name="Content Placeholder 1">
            <a:extLst>
              <a:ext uri="{FF2B5EF4-FFF2-40B4-BE49-F238E27FC236}">
                <a16:creationId xmlns:a16="http://schemas.microsoft.com/office/drawing/2014/main" id="{544AA2AC-CA47-4A1D-97A2-8A8425052CDA}"/>
              </a:ext>
            </a:extLst>
          </p:cNvPr>
          <p:cNvSpPr txBox="1">
            <a:spLocks/>
          </p:cNvSpPr>
          <p:nvPr/>
        </p:nvSpPr>
        <p:spPr>
          <a:xfrm>
            <a:off x="457199" y="1190203"/>
            <a:ext cx="9825789" cy="1656347"/>
          </a:xfrm>
          <a:prstGeom prst="rect">
            <a:avLst/>
          </a:prstGeom>
        </p:spPr>
        <p:txBody>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178"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354"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532"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709"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5886" eaLnBrk="1" hangingPunct="1">
              <a:defRPr>
                <a:latin typeface="+mn-lt"/>
                <a:ea typeface="+mn-ea"/>
                <a:cs typeface="+mn-cs"/>
              </a:defRPr>
            </a:lvl6pPr>
            <a:lvl7pPr marL="2743062" eaLnBrk="1" hangingPunct="1">
              <a:defRPr>
                <a:latin typeface="+mn-lt"/>
                <a:ea typeface="+mn-ea"/>
                <a:cs typeface="+mn-cs"/>
              </a:defRPr>
            </a:lvl7pPr>
            <a:lvl8pPr marL="3200240" eaLnBrk="1" hangingPunct="1">
              <a:defRPr>
                <a:latin typeface="+mn-lt"/>
                <a:ea typeface="+mn-ea"/>
                <a:cs typeface="+mn-cs"/>
              </a:defRPr>
            </a:lvl8pPr>
            <a:lvl9pPr marL="3657418" eaLnBrk="1" hangingPunct="1">
              <a:defRPr>
                <a:latin typeface="+mn-lt"/>
                <a:ea typeface="+mn-ea"/>
                <a:cs typeface="+mn-cs"/>
              </a:defRPr>
            </a:lvl9pPr>
          </a:lstStyle>
          <a:p>
            <a:endParaRPr lang="en-US" kern="0" dirty="0"/>
          </a:p>
          <a:p>
            <a:endParaRPr lang="en-US" kern="0" dirty="0"/>
          </a:p>
        </p:txBody>
      </p:sp>
      <p:sp>
        <p:nvSpPr>
          <p:cNvPr id="7" name="Content Placeholder 6">
            <a:extLst>
              <a:ext uri="{FF2B5EF4-FFF2-40B4-BE49-F238E27FC236}">
                <a16:creationId xmlns:a16="http://schemas.microsoft.com/office/drawing/2014/main" id="{0C66C8B9-F111-47A0-8527-1F6C3233ED25}"/>
              </a:ext>
            </a:extLst>
          </p:cNvPr>
          <p:cNvSpPr>
            <a:spLocks noGrp="1"/>
          </p:cNvSpPr>
          <p:nvPr>
            <p:ph idx="1"/>
          </p:nvPr>
        </p:nvSpPr>
        <p:spPr>
          <a:xfrm>
            <a:off x="406400" y="1484313"/>
            <a:ext cx="11328401" cy="4898777"/>
          </a:xfrm>
          <a:prstGeom prst="rect">
            <a:avLst/>
          </a:prstGeom>
        </p:spPr>
        <p:txBody>
          <a:bodyPr wrap="square">
            <a:spAutoFit/>
          </a:bodyPr>
          <a:lstStyle/>
          <a:p>
            <a:pPr>
              <a:defRPr/>
            </a:pPr>
            <a:r>
              <a:rPr lang="en-US" sz="2800" dirty="0"/>
              <a:t>Lithium-ion battery</a:t>
            </a:r>
            <a:r>
              <a:rPr lang="en-US" sz="2800" dirty="0">
                <a:solidFill>
                  <a:schemeClr val="bg1"/>
                </a:solidFill>
              </a:rPr>
              <a:t> </a:t>
            </a:r>
            <a:r>
              <a:rPr lang="en-US" sz="2800" dirty="0"/>
              <a:t>safety requires diligence from producer to user.</a:t>
            </a:r>
          </a:p>
          <a:p>
            <a:pPr>
              <a:spcBef>
                <a:spcPts val="1000"/>
              </a:spcBef>
              <a:defRPr/>
            </a:pPr>
            <a:r>
              <a:rPr lang="en-US" sz="2800" dirty="0"/>
              <a:t>Lithium-ion battery products should:</a:t>
            </a:r>
          </a:p>
          <a:p>
            <a:pPr marL="914400" lvl="1" indent="-457200">
              <a:spcBef>
                <a:spcPts val="800"/>
              </a:spcBef>
              <a:buFont typeface="Arial" panose="020B0604020202020204" pitchFamily="34" charset="0"/>
              <a:buChar char="•"/>
              <a:defRPr/>
            </a:pPr>
            <a:r>
              <a:rPr lang="en-US" sz="2600" dirty="0"/>
              <a:t>Be designed and built in accordance with applicable industry consensus standards; the system from charger to cell should be evaluated together for complete compatibility.</a:t>
            </a:r>
          </a:p>
          <a:p>
            <a:pPr marL="914400" lvl="1" indent="-457200">
              <a:spcBef>
                <a:spcPts val="800"/>
              </a:spcBef>
              <a:buFont typeface="Arial" panose="020B0604020202020204" pitchFamily="34" charset="0"/>
              <a:buChar char="•"/>
              <a:defRPr/>
            </a:pPr>
            <a:r>
              <a:rPr lang="en-US" sz="2600" dirty="0"/>
              <a:t>Use high quality cells, suitable for the application</a:t>
            </a:r>
          </a:p>
          <a:p>
            <a:pPr marL="1828800" lvl="3" indent="-457200">
              <a:buFont typeface="Wingdings" panose="05000000000000000000" pitchFamily="2" charset="2"/>
              <a:buChar char="Ø"/>
              <a:defRPr/>
            </a:pPr>
            <a:r>
              <a:rPr lang="en-US" sz="2400" dirty="0">
                <a:solidFill>
                  <a:srgbClr val="1A2857"/>
                </a:solidFill>
              </a:rPr>
              <a:t>In accordance with manufacturer’s specifications.</a:t>
            </a:r>
          </a:p>
          <a:p>
            <a:pPr marL="914400" lvl="1" indent="-457200">
              <a:spcBef>
                <a:spcPts val="800"/>
              </a:spcBef>
              <a:buFont typeface="Arial" panose="020B0604020202020204" pitchFamily="34" charset="0"/>
              <a:buChar char="•"/>
              <a:defRPr/>
            </a:pPr>
            <a:r>
              <a:rPr lang="en-US" sz="2600" dirty="0"/>
              <a:t>Be manufactured in strict accordance with industry standard quality control processes.</a:t>
            </a:r>
          </a:p>
          <a:p>
            <a:pPr marL="1828800" lvl="3" indent="-457200">
              <a:buFont typeface="Wingdings" panose="05000000000000000000" pitchFamily="2" charset="2"/>
              <a:buChar char="Ø"/>
              <a:defRPr/>
            </a:pPr>
            <a:r>
              <a:rPr lang="en-US" sz="2400" dirty="0">
                <a:solidFill>
                  <a:srgbClr val="1A2857"/>
                </a:solidFill>
              </a:rPr>
              <a:t>Maintain configuration control with only approved material or component substitutions subject to impact assessments.</a:t>
            </a:r>
          </a:p>
        </p:txBody>
      </p:sp>
    </p:spTree>
    <p:extLst>
      <p:ext uri="{BB962C8B-B14F-4D97-AF65-F5344CB8AC3E}">
        <p14:creationId xmlns:p14="http://schemas.microsoft.com/office/powerpoint/2010/main" val="1355539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B269A-493D-4C05-AB9A-FA2D4677283C}"/>
              </a:ext>
            </a:extLst>
          </p:cNvPr>
          <p:cNvSpPr>
            <a:spLocks noGrp="1"/>
          </p:cNvSpPr>
          <p:nvPr>
            <p:ph type="title"/>
          </p:nvPr>
        </p:nvSpPr>
        <p:spPr/>
        <p:txBody>
          <a:bodyPr>
            <a:normAutofit fontScale="90000"/>
          </a:bodyPr>
          <a:lstStyle/>
          <a:p>
            <a:r>
              <a:rPr lang="en-US" dirty="0"/>
              <a:t>Best Manufacturing Practices – Assuring Lithium Cell Safety </a:t>
            </a:r>
            <a:br>
              <a:rPr lang="en-US" dirty="0"/>
            </a:br>
            <a:r>
              <a:rPr lang="en-US" dirty="0"/>
              <a:t>Staff Recommendations</a:t>
            </a:r>
          </a:p>
        </p:txBody>
      </p:sp>
      <p:sp>
        <p:nvSpPr>
          <p:cNvPr id="19" name="Content Placeholder 1">
            <a:extLst>
              <a:ext uri="{FF2B5EF4-FFF2-40B4-BE49-F238E27FC236}">
                <a16:creationId xmlns:a16="http://schemas.microsoft.com/office/drawing/2014/main" id="{544AA2AC-CA47-4A1D-97A2-8A8425052CDA}"/>
              </a:ext>
            </a:extLst>
          </p:cNvPr>
          <p:cNvSpPr txBox="1">
            <a:spLocks/>
          </p:cNvSpPr>
          <p:nvPr/>
        </p:nvSpPr>
        <p:spPr>
          <a:xfrm>
            <a:off x="457199" y="1190203"/>
            <a:ext cx="9825789" cy="1656347"/>
          </a:xfrm>
          <a:prstGeom prst="rect">
            <a:avLst/>
          </a:prstGeom>
        </p:spPr>
        <p:txBody>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178"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354"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532"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709"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5886" eaLnBrk="1" hangingPunct="1">
              <a:defRPr>
                <a:latin typeface="+mn-lt"/>
                <a:ea typeface="+mn-ea"/>
                <a:cs typeface="+mn-cs"/>
              </a:defRPr>
            </a:lvl6pPr>
            <a:lvl7pPr marL="2743062" eaLnBrk="1" hangingPunct="1">
              <a:defRPr>
                <a:latin typeface="+mn-lt"/>
                <a:ea typeface="+mn-ea"/>
                <a:cs typeface="+mn-cs"/>
              </a:defRPr>
            </a:lvl7pPr>
            <a:lvl8pPr marL="3200240" eaLnBrk="1" hangingPunct="1">
              <a:defRPr>
                <a:latin typeface="+mn-lt"/>
                <a:ea typeface="+mn-ea"/>
                <a:cs typeface="+mn-cs"/>
              </a:defRPr>
            </a:lvl8pPr>
            <a:lvl9pPr marL="3657418" eaLnBrk="1" hangingPunct="1">
              <a:defRPr>
                <a:latin typeface="+mn-lt"/>
                <a:ea typeface="+mn-ea"/>
                <a:cs typeface="+mn-cs"/>
              </a:defRPr>
            </a:lvl9pPr>
          </a:lstStyle>
          <a:p>
            <a:endParaRPr lang="en-US" kern="0" dirty="0"/>
          </a:p>
          <a:p>
            <a:endParaRPr lang="en-US" kern="0" dirty="0"/>
          </a:p>
        </p:txBody>
      </p:sp>
      <p:sp>
        <p:nvSpPr>
          <p:cNvPr id="7" name="Content Placeholder 6">
            <a:extLst>
              <a:ext uri="{FF2B5EF4-FFF2-40B4-BE49-F238E27FC236}">
                <a16:creationId xmlns:a16="http://schemas.microsoft.com/office/drawing/2014/main" id="{D8555A75-9892-4D9A-8199-FC3339DFBA74}"/>
              </a:ext>
            </a:extLst>
          </p:cNvPr>
          <p:cNvSpPr>
            <a:spLocks noGrp="1"/>
          </p:cNvSpPr>
          <p:nvPr>
            <p:ph idx="1"/>
          </p:nvPr>
        </p:nvSpPr>
        <p:spPr>
          <a:xfrm>
            <a:off x="406400" y="1484313"/>
            <a:ext cx="11464925" cy="4401205"/>
          </a:xfrm>
          <a:prstGeom prst="rect">
            <a:avLst/>
          </a:prstGeom>
        </p:spPr>
        <p:txBody>
          <a:bodyPr wrap="square">
            <a:spAutoFit/>
          </a:bodyPr>
          <a:lstStyle/>
          <a:p>
            <a:pPr>
              <a:defRPr/>
            </a:pPr>
            <a:r>
              <a:rPr lang="en-US" sz="2800" dirty="0"/>
              <a:t>Staff recommends lithium-ion battery products:</a:t>
            </a:r>
          </a:p>
          <a:p>
            <a:pPr lvl="1">
              <a:defRPr/>
            </a:pPr>
            <a:endParaRPr lang="en-US" sz="2400" dirty="0"/>
          </a:p>
          <a:p>
            <a:pPr marL="800100" lvl="1" indent="-342900">
              <a:buFont typeface="Arial" panose="020B0604020202020204" pitchFamily="34" charset="0"/>
              <a:buChar char="•"/>
              <a:defRPr/>
            </a:pPr>
            <a:r>
              <a:rPr lang="en-US" sz="2400" dirty="0"/>
              <a:t>Be properly marked with warning labels to inform/educate users of the potential hazards and to closely follow manufacturer’s instructions for proper use.</a:t>
            </a:r>
            <a:endParaRPr lang="en-US" sz="2400" dirty="0">
              <a:solidFill>
                <a:schemeClr val="bg1"/>
              </a:solidFill>
            </a:endParaRPr>
          </a:p>
          <a:p>
            <a:pPr marL="800100" lvl="1" indent="-342900">
              <a:buFont typeface="Arial" panose="020B0604020202020204" pitchFamily="34" charset="0"/>
              <a:buChar char="•"/>
              <a:defRPr/>
            </a:pPr>
            <a:r>
              <a:rPr lang="en-US" sz="2400" dirty="0"/>
              <a:t>Be third-party certified by an accredited laboratory.</a:t>
            </a:r>
          </a:p>
          <a:p>
            <a:pPr lvl="1">
              <a:defRPr/>
            </a:pPr>
            <a:endParaRPr lang="en-US" sz="2400" dirty="0"/>
          </a:p>
          <a:p>
            <a:pPr>
              <a:defRPr/>
            </a:pPr>
            <a:r>
              <a:rPr lang="en-US" sz="2800" dirty="0"/>
              <a:t>Under CPSC’s statutes, manufacturers, importers, distributors, and retailers are responsible to assure consumer products to do not present an unreasonable risk of injury or death.  </a:t>
            </a:r>
          </a:p>
          <a:p>
            <a:pPr lvl="0">
              <a:spcBef>
                <a:spcPct val="0"/>
              </a:spcBef>
              <a:defRPr/>
            </a:pPr>
            <a:endParaRPr lang="en-US" sz="2400" dirty="0"/>
          </a:p>
        </p:txBody>
      </p:sp>
    </p:spTree>
    <p:extLst>
      <p:ext uri="{BB962C8B-B14F-4D97-AF65-F5344CB8AC3E}">
        <p14:creationId xmlns:p14="http://schemas.microsoft.com/office/powerpoint/2010/main" val="51041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565161" y="495300"/>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805723" y="1638300"/>
            <a:ext cx="6553200" cy="1569660"/>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600" dirty="0">
                <a:solidFill>
                  <a:srgbClr val="002060"/>
                </a:solidFill>
                <a:latin typeface="+mj-lt"/>
              </a:rPr>
              <a:t>Please Contact: CPSCinChina@cpsc.gov</a:t>
            </a:r>
          </a:p>
        </p:txBody>
      </p:sp>
      <p:pic>
        <p:nvPicPr>
          <p:cNvPr id="5" name="Picture 3" descr="C:\Users\rchan\Desktop\Projects\CPSC Logos\CPSC seal Blue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7299"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967314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712384"/>
            <a:ext cx="10962751" cy="5466305"/>
          </a:xfrm>
        </p:spPr>
        <p:txBody>
          <a:bodyPr>
            <a:normAutofit/>
          </a:bodyPr>
          <a:lstStyle/>
          <a:p>
            <a:pPr algn="ctr"/>
            <a:r>
              <a:rPr lang="en-US" sz="3100" dirty="0"/>
              <a:t>CPSC’s China Podcast Series</a:t>
            </a:r>
          </a:p>
          <a:p>
            <a:pPr algn="ctr"/>
            <a:r>
              <a:rPr lang="en-US" dirty="0">
                <a:hlinkClick r:id="rId3"/>
              </a:rPr>
              <a:t>International Video and Podcast Series | CPSC.gov</a:t>
            </a:r>
            <a:endParaRPr lang="en-US" dirty="0"/>
          </a:p>
          <a:p>
            <a:pPr algn="ctr"/>
            <a:endParaRPr lang="en-US" dirty="0"/>
          </a:p>
        </p:txBody>
      </p:sp>
      <p:graphicFrame>
        <p:nvGraphicFramePr>
          <p:cNvPr id="5" name="Table 4"/>
          <p:cNvGraphicFramePr>
            <a:graphicFrameLocks noGrp="1"/>
          </p:cNvGraphicFramePr>
          <p:nvPr/>
        </p:nvGraphicFramePr>
        <p:xfrm>
          <a:off x="1765738" y="1681655"/>
          <a:ext cx="9040808" cy="4473708"/>
        </p:xfrm>
        <a:graphic>
          <a:graphicData uri="http://schemas.openxmlformats.org/drawingml/2006/table">
            <a:tbl>
              <a:tblPr firstRow="1" bandRow="1">
                <a:tableStyleId>{5C22544A-7EE6-4342-B048-85BDC9FD1C3A}</a:tableStyleId>
              </a:tblPr>
              <a:tblGrid>
                <a:gridCol w="1269355">
                  <a:extLst>
                    <a:ext uri="{9D8B030D-6E8A-4147-A177-3AD203B41FA5}">
                      <a16:colId xmlns:a16="http://schemas.microsoft.com/office/drawing/2014/main" val="20000"/>
                    </a:ext>
                  </a:extLst>
                </a:gridCol>
                <a:gridCol w="7771453">
                  <a:extLst>
                    <a:ext uri="{9D8B030D-6E8A-4147-A177-3AD203B41FA5}">
                      <a16:colId xmlns:a16="http://schemas.microsoft.com/office/drawing/2014/main" val="20001"/>
                    </a:ext>
                  </a:extLst>
                </a:gridCol>
              </a:tblGrid>
              <a:tr h="348916">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Selling Safe Electrical Products to the U.S. Market</a:t>
                      </a:r>
                    </a:p>
                  </a:txBody>
                  <a:tcPr marL="9525" marR="9525" marT="9525" marB="0" anchor="ctr"/>
                </a:tc>
                <a:extLst>
                  <a:ext uri="{0D108BD9-81ED-4DB2-BD59-A6C34878D82A}">
                    <a16:rowId xmlns:a16="http://schemas.microsoft.com/office/drawing/2014/main" val="798042686"/>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U.S. Apparel Requirements</a:t>
                      </a:r>
                    </a:p>
                  </a:txBody>
                  <a:tcPr marL="9525" marR="9525" marT="9525" marB="0" anchor="ctr"/>
                </a:tc>
                <a:extLst>
                  <a:ext uri="{0D108BD9-81ED-4DB2-BD59-A6C34878D82A}">
                    <a16:rowId xmlns:a16="http://schemas.microsoft.com/office/drawing/2014/main" val="1867707419"/>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#3</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CPSC Bicycle Regulations and U.S. and International Safety Standards </a:t>
                      </a:r>
                    </a:p>
                  </a:txBody>
                  <a:tcPr marL="9525" marR="9525" marT="9525" marB="0" anchor="ctr"/>
                </a:tc>
                <a:extLst>
                  <a:ext uri="{0D108BD9-81ED-4DB2-BD59-A6C34878D82A}">
                    <a16:rowId xmlns:a16="http://schemas.microsoft.com/office/drawing/2014/main" val="1887211119"/>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#4</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U.S. Mattress Requirements</a:t>
                      </a:r>
                    </a:p>
                  </a:txBody>
                  <a:tcPr marL="9525" marR="9525" marT="9525" marB="0" anchor="ctr"/>
                </a:tc>
                <a:extLst>
                  <a:ext uri="{0D108BD9-81ED-4DB2-BD59-A6C34878D82A}">
                    <a16:rowId xmlns:a16="http://schemas.microsoft.com/office/drawing/2014/main" val="2295873347"/>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#5</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Durable Infant or Toddler Products: Common Requirements</a:t>
                      </a:r>
                    </a:p>
                  </a:txBody>
                  <a:tcPr marL="9525" marR="9525" marT="9525" marB="0" anchor="ctr"/>
                </a:tc>
                <a:extLst>
                  <a:ext uri="{0D108BD9-81ED-4DB2-BD59-A6C34878D82A}">
                    <a16:rowId xmlns:a16="http://schemas.microsoft.com/office/drawing/2014/main" val="10001"/>
                  </a:ext>
                </a:extLst>
              </a:tr>
              <a:tr h="40953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#6</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Overview of U.S. Strollers and Carriages Requirements</a:t>
                      </a:r>
                    </a:p>
                  </a:txBody>
                  <a:tcPr marL="9525" marR="9525" marT="9525" marB="0" anchor="ctr"/>
                </a:tc>
                <a:extLst>
                  <a:ext uri="{0D108BD9-81ED-4DB2-BD59-A6C34878D82A}">
                    <a16:rowId xmlns:a16="http://schemas.microsoft.com/office/drawing/2014/main" val="10002"/>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Toy Safety Requirements</a:t>
                      </a:r>
                    </a:p>
                  </a:txBody>
                  <a:tcPr marL="9525" marR="9525" marT="9525" marB="0" anchor="ctr"/>
                </a:tc>
                <a:extLst>
                  <a:ext uri="{0D108BD9-81ED-4DB2-BD59-A6C34878D82A}">
                    <a16:rowId xmlns:a16="http://schemas.microsoft.com/office/drawing/2014/main" val="10003"/>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#8</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Children’s Sleepwear Requirements </a:t>
                      </a:r>
                    </a:p>
                  </a:txBody>
                  <a:tcPr marL="9525" marR="9525" marT="9525" marB="0" anchor="ctr"/>
                </a:tc>
                <a:extLst>
                  <a:ext uri="{0D108BD9-81ED-4DB2-BD59-A6C34878D82A}">
                    <a16:rowId xmlns:a16="http://schemas.microsoft.com/office/drawing/2014/main" val="10004"/>
                  </a:ext>
                </a:extLst>
              </a:tr>
              <a:tr h="525167">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#9</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Enhancing the Safety of Emerging Technology through Risk Assessment: Wearables </a:t>
                      </a:r>
                    </a:p>
                  </a:txBody>
                  <a:tcPr marL="9525" marR="9525" marT="9525" marB="0" anchor="ctr"/>
                </a:tc>
                <a:extLst>
                  <a:ext uri="{0D108BD9-81ED-4DB2-BD59-A6C34878D82A}">
                    <a16:rowId xmlns:a16="http://schemas.microsoft.com/office/drawing/2014/main" val="10005"/>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for Battery Safety Requirements</a:t>
                      </a:r>
                    </a:p>
                  </a:txBody>
                  <a:tcPr marL="9525" marR="9525" marT="9525" marB="0" anchor="ctr"/>
                </a:tc>
                <a:extLst>
                  <a:ext uri="{0D108BD9-81ED-4DB2-BD59-A6C34878D82A}">
                    <a16:rowId xmlns:a16="http://schemas.microsoft.com/office/drawing/2014/main" val="10006"/>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Gates and Enclosures Requirements</a:t>
                      </a:r>
                    </a:p>
                  </a:txBody>
                  <a:tcPr marL="9525" marR="9525" marT="9525" marB="0" anchor="ctr"/>
                </a:tc>
                <a:extLst>
                  <a:ext uri="{0D108BD9-81ED-4DB2-BD59-A6C34878D82A}">
                    <a16:rowId xmlns:a16="http://schemas.microsoft.com/office/drawing/2014/main" val="3873105726"/>
                  </a:ext>
                </a:extLst>
              </a:tr>
            </a:tbl>
          </a:graphicData>
        </a:graphic>
      </p:graphicFrame>
    </p:spTree>
    <p:extLst>
      <p:ext uri="{BB962C8B-B14F-4D97-AF65-F5344CB8AC3E}">
        <p14:creationId xmlns:p14="http://schemas.microsoft.com/office/powerpoint/2010/main" val="1753847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693335"/>
            <a:ext cx="10807003" cy="5035418"/>
          </a:xfrm>
        </p:spPr>
        <p:txBody>
          <a:bodyPr>
            <a:normAutofit/>
          </a:bodyPr>
          <a:lstStyle/>
          <a:p>
            <a:pPr algn="ctr"/>
            <a:r>
              <a:rPr lang="en-US" sz="3100" dirty="0"/>
              <a:t>CPSC’s China Podcast Series (Continued)</a:t>
            </a:r>
            <a:endParaRPr lang="en-US" dirty="0"/>
          </a:p>
          <a:p>
            <a:pPr algn="ctr"/>
            <a:endParaRPr lang="en-US" dirty="0"/>
          </a:p>
        </p:txBody>
      </p:sp>
      <p:graphicFrame>
        <p:nvGraphicFramePr>
          <p:cNvPr id="5" name="Table 4"/>
          <p:cNvGraphicFramePr>
            <a:graphicFrameLocks noGrp="1"/>
          </p:cNvGraphicFramePr>
          <p:nvPr/>
        </p:nvGraphicFramePr>
        <p:xfrm>
          <a:off x="1689654" y="1280160"/>
          <a:ext cx="9116892" cy="413512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86329">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8632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Consumer Safety and Micromobility Devices</a:t>
                      </a:r>
                    </a:p>
                  </a:txBody>
                  <a:tcPr marL="9525" marR="9525" marT="9525" marB="0" anchor="ctr"/>
                </a:tc>
                <a:extLst>
                  <a:ext uri="{0D108BD9-81ED-4DB2-BD59-A6C34878D82A}">
                    <a16:rowId xmlns:a16="http://schemas.microsoft.com/office/drawing/2014/main" val="10001"/>
                  </a:ext>
                </a:extLst>
              </a:tr>
              <a:tr h="38632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#13</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Cribs and Play Yards Requirements </a:t>
                      </a:r>
                    </a:p>
                  </a:txBody>
                  <a:tcPr marL="9525" marR="9525" marT="9525" marB="0" anchor="ctr"/>
                </a:tc>
                <a:extLst>
                  <a:ext uri="{0D108BD9-81ED-4DB2-BD59-A6C34878D82A}">
                    <a16:rowId xmlns:a16="http://schemas.microsoft.com/office/drawing/2014/main" val="10002"/>
                  </a:ext>
                </a:extLst>
              </a:tr>
              <a:tr h="63712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tc>
                <a:tc>
                  <a:txBody>
                    <a:bodyPr/>
                    <a:lstStyle/>
                    <a:p>
                      <a:r>
                        <a:rPr lang="en-US" sz="1800" dirty="0">
                          <a:solidFill>
                            <a:srgbClr val="1A2857"/>
                          </a:solidFill>
                          <a:latin typeface="Arial" panose="020B0604020202020204" pitchFamily="34" charset="0"/>
                          <a:cs typeface="Arial" panose="020B0604020202020204" pitchFamily="34" charset="0"/>
                        </a:rPr>
                        <a:t>Product Safety and Compliance: Best Practices for Buyers Exporting Consumer Goods to the United States</a:t>
                      </a:r>
                    </a:p>
                  </a:txBody>
                  <a:tcPr marL="0" marR="0" marT="0" marB="0"/>
                </a:tc>
                <a:extLst>
                  <a:ext uri="{0D108BD9-81ED-4DB2-BD59-A6C34878D82A}">
                    <a16:rowId xmlns:a16="http://schemas.microsoft.com/office/drawing/2014/main" val="10003"/>
                  </a:ext>
                </a:extLst>
              </a:tr>
              <a:tr h="86725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b="0" i="0" u="none" strike="noStrike" dirty="0">
                          <a:solidFill>
                            <a:srgbClr val="1A2857"/>
                          </a:solidFill>
                          <a:effectLst/>
                          <a:latin typeface="Arial" panose="020B0604020202020204" pitchFamily="34" charset="0"/>
                          <a:cs typeface="Arial" panose="020B0604020202020204" pitchFamily="34" charset="0"/>
                        </a:rPr>
                        <a:t>How to Find Safety Requirements for Your Product Using CPSC’s Regulatory Robot</a:t>
                      </a:r>
                    </a:p>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a:t>
                      </a:r>
                    </a:p>
                  </a:txBody>
                  <a:tcPr marL="9525" marR="9525" marT="9525" marB="0" anchor="ctr"/>
                </a:tc>
                <a:extLst>
                  <a:ext uri="{0D108BD9-81ED-4DB2-BD59-A6C34878D82A}">
                    <a16:rowId xmlns:a16="http://schemas.microsoft.com/office/drawing/2014/main" val="10004"/>
                  </a:ext>
                </a:extLst>
              </a:tr>
              <a:tr h="581478">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#16</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Flammability Requirements for Upholstered Furniture </a:t>
                      </a:r>
                    </a:p>
                    <a:p>
                      <a:pPr algn="l" fontAlgn="ct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38632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CPSC’s Import Screening Program</a:t>
                      </a:r>
                    </a:p>
                  </a:txBody>
                  <a:tcPr marL="9525" marR="9525" marT="9525" marB="0" anchor="ctr"/>
                </a:tc>
                <a:extLst>
                  <a:ext uri="{0D108BD9-81ED-4DB2-BD59-A6C34878D82A}">
                    <a16:rowId xmlns:a16="http://schemas.microsoft.com/office/drawing/2014/main" val="10006"/>
                  </a:ext>
                </a:extLst>
              </a:tr>
              <a:tr h="50395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tc>
                <a:tc>
                  <a:txBody>
                    <a:bodyPr/>
                    <a:lstStyle/>
                    <a:p>
                      <a:pPr algn="l" fontAlgn="t"/>
                      <a:r>
                        <a:rPr lang="en-US" sz="1800" b="0" i="0" u="none" strike="noStrike" dirty="0">
                          <a:solidFill>
                            <a:srgbClr val="1A2857"/>
                          </a:solidFill>
                          <a:effectLst/>
                          <a:latin typeface="Arial" panose="020B0604020202020204" pitchFamily="34" charset="0"/>
                          <a:cs typeface="Arial" panose="020B0604020202020204" pitchFamily="34" charset="0"/>
                        </a:rPr>
                        <a:t>Overview of CPSC’s Third Party Laboratory Program for Children’s Products</a:t>
                      </a:r>
                    </a:p>
                  </a:txBody>
                  <a:tcPr marL="9525" marR="9525" marT="9525" marB="0"/>
                </a:tc>
                <a:extLst>
                  <a:ext uri="{0D108BD9-81ED-4DB2-BD59-A6C34878D82A}">
                    <a16:rowId xmlns:a16="http://schemas.microsoft.com/office/drawing/2014/main" val="1189125304"/>
                  </a:ext>
                </a:extLst>
              </a:tr>
            </a:tbl>
          </a:graphicData>
        </a:graphic>
      </p:graphicFrame>
      <p:sp>
        <p:nvSpPr>
          <p:cNvPr id="3" name="Rectangle 2"/>
          <p:cNvSpPr/>
          <p:nvPr/>
        </p:nvSpPr>
        <p:spPr>
          <a:xfrm>
            <a:off x="1798320" y="5728753"/>
            <a:ext cx="9008226" cy="369332"/>
          </a:xfrm>
          <a:prstGeom prst="rect">
            <a:avLst/>
          </a:prstGeom>
        </p:spPr>
        <p:txBody>
          <a:bodyPr wrap="square">
            <a:spAutoFit/>
          </a:bodyPr>
          <a:lstStyle/>
          <a:p>
            <a:pPr algn="ctr"/>
            <a:r>
              <a:rPr lang="en-US" dirty="0">
                <a:latin typeface="Arial" panose="020B0604020202020204" pitchFamily="34" charset="0"/>
                <a:ea typeface="SimSun" panose="02010600030101010101" pitchFamily="2" charset="-122"/>
                <a:cs typeface="Times New Roman" panose="02020603050405020304" pitchFamily="18" charset="0"/>
              </a:rPr>
              <a:t>“Questions on this presentation? Send an email to </a:t>
            </a:r>
            <a:r>
              <a:rPr lang="en-US"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dirty="0">
                <a:latin typeface="Arial" panose="020B0604020202020204" pitchFamily="34" charset="0"/>
                <a:ea typeface="SimSun" panose="02010600030101010101" pitchFamily="2" charset="-122"/>
                <a:cs typeface="Times New Roman" panose="02020603050405020304" pitchFamily="18" charset="0"/>
              </a:rPr>
              <a:t>”</a:t>
            </a:r>
            <a:endParaRPr lang="en-US"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05394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393895" y="2369299"/>
            <a:ext cx="7835705" cy="2723206"/>
          </a:xfrm>
        </p:spPr>
        <p:txBody>
          <a:bodyPr>
            <a:normAutofit/>
          </a:bodyPr>
          <a:lstStyle/>
          <a:p>
            <a:pPr algn="ctr"/>
            <a:r>
              <a:rPr lang="en-US" sz="4600" i="1" dirty="0"/>
              <a:t>Overview of </a:t>
            </a:r>
          </a:p>
          <a:p>
            <a:pPr algn="ctr"/>
            <a:r>
              <a:rPr lang="en-US" sz="4600" i="1" dirty="0"/>
              <a:t>U.S. Battery-Powered Toy Safety Requirements</a:t>
            </a:r>
          </a:p>
          <a:p>
            <a:pPr algn="ctr"/>
            <a:endParaRPr lang="en-US" sz="3300" i="1" dirty="0"/>
          </a:p>
          <a:p>
            <a:pPr algn="ctr"/>
            <a:endParaRPr lang="en-US" dirty="0"/>
          </a:p>
        </p:txBody>
      </p:sp>
      <p:sp>
        <p:nvSpPr>
          <p:cNvPr id="4" name="Rectangle 3"/>
          <p:cNvSpPr/>
          <p:nvPr/>
        </p:nvSpPr>
        <p:spPr>
          <a:xfrm>
            <a:off x="501869" y="5321605"/>
            <a:ext cx="5503274" cy="830997"/>
          </a:xfrm>
          <a:prstGeom prst="rect">
            <a:avLst/>
          </a:prstGeom>
        </p:spPr>
        <p:txBody>
          <a:bodyPr wrap="square">
            <a:spAutoFit/>
          </a:bodyPr>
          <a:lstStyle/>
          <a:p>
            <a:pPr algn="ctr" defTabSz="685800">
              <a:spcBef>
                <a:spcPct val="50000"/>
              </a:spcBef>
            </a:pPr>
            <a:r>
              <a:rPr lang="en-US" sz="1600"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was prepared by CPSC Staff. It has not been reviewed or approved by the Commission and may not reflect its views. </a:t>
            </a:r>
          </a:p>
        </p:txBody>
      </p:sp>
    </p:spTree>
    <p:extLst>
      <p:ext uri="{BB962C8B-B14F-4D97-AF65-F5344CB8AC3E}">
        <p14:creationId xmlns:p14="http://schemas.microsoft.com/office/powerpoint/2010/main" val="127638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265852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317880"/>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2092947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565750"/>
            <a:ext cx="3855028" cy="954107"/>
          </a:xfrm>
          <a:prstGeom prst="rect">
            <a:avLst/>
          </a:prstGeom>
        </p:spPr>
        <p:txBody>
          <a:bodyPr wrap="square">
            <a:spAutoFit/>
          </a:bodyPr>
          <a:lstStyle/>
          <a:p>
            <a:pPr lvl="0" algn="ctr">
              <a:buClr>
                <a:srgbClr val="1D2757"/>
              </a:buClr>
            </a:pPr>
            <a:r>
              <a:rPr lang="en-US" sz="28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2857987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37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147420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a:t>
            </a:r>
            <a:r>
              <a:rPr lang="en-US" sz="2800" dirty="0"/>
              <a:t>requirements</a:t>
            </a:r>
            <a:r>
              <a:rPr lang="en-US" sz="2800" dirty="0">
                <a:solidFill>
                  <a:srgbClr val="4C4C4C"/>
                </a:solidFill>
              </a:rPr>
              <a:t>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list details of requirements</a:t>
            </a:r>
            <a:endParaRPr lang="en-US" dirty="0">
              <a:solidFill>
                <a:srgbClr val="1A2857"/>
              </a:solidFill>
            </a:endParaRPr>
          </a:p>
        </p:txBody>
      </p:sp>
      <p:graphicFrame>
        <p:nvGraphicFramePr>
          <p:cNvPr id="5" name="Diagram 4"/>
          <p:cNvGraphicFramePr/>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595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509817"/>
            <a:ext cx="3769042" cy="754380"/>
          </a:xfrm>
        </p:spPr>
        <p:txBody>
          <a:bodyPr>
            <a:normAutofit fontScale="70000" lnSpcReduction="20000"/>
          </a:bodyPr>
          <a:lstStyle/>
          <a:p>
            <a:pPr algn="ctr"/>
            <a:r>
              <a:rPr lang="en-US" dirty="0">
                <a:uFill>
                  <a:solidFill>
                    <a:srgbClr val="990000"/>
                  </a:solidFill>
                </a:uFill>
                <a:latin typeface="Calibri" pitchFamily="34" charset="0"/>
                <a:cs typeface="Calibri" pitchFamily="34" charset="0"/>
              </a:rPr>
              <a:t>Battery/Electrical Resources</a:t>
            </a:r>
            <a:endParaRPr lang="en-US" dirty="0"/>
          </a:p>
        </p:txBody>
      </p:sp>
      <p:sp>
        <p:nvSpPr>
          <p:cNvPr id="4" name="Rectangle 3">
            <a:extLst>
              <a:ext uri="{FF2B5EF4-FFF2-40B4-BE49-F238E27FC236}">
                <a16:creationId xmlns:a16="http://schemas.microsoft.com/office/drawing/2014/main" id="{722078B3-F2C3-4A0C-99FD-862B262E34E9}"/>
              </a:ext>
            </a:extLst>
          </p:cNvPr>
          <p:cNvSpPr/>
          <p:nvPr/>
        </p:nvSpPr>
        <p:spPr>
          <a:xfrm>
            <a:off x="5241851" y="1170989"/>
            <a:ext cx="6725128" cy="6370975"/>
          </a:xfrm>
          <a:prstGeom prst="rect">
            <a:avLst/>
          </a:prstGeom>
        </p:spPr>
        <p:txBody>
          <a:bodyPr wrap="square">
            <a:spAutoFit/>
          </a:bodyPr>
          <a:lstStyle/>
          <a:p>
            <a:r>
              <a:rPr lang="en-US" sz="2400" kern="0" dirty="0">
                <a:solidFill>
                  <a:srgbClr val="3648A1"/>
                </a:solidFill>
                <a:latin typeface="Arial" panose="020B0604020202020204" pitchFamily="34" charset="0"/>
                <a:cs typeface="Arial" panose="020B0604020202020204" pitchFamily="34" charset="0"/>
              </a:rPr>
              <a:t>For more information, please visit:</a:t>
            </a:r>
          </a:p>
          <a:p>
            <a:r>
              <a:rPr lang="en-US" sz="2400" kern="0" dirty="0">
                <a:solidFill>
                  <a:srgbClr val="3648A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www.CPSC.gov</a:t>
            </a:r>
            <a:endParaRPr lang="en-US" sz="2400" kern="0" dirty="0">
              <a:solidFill>
                <a:srgbClr val="3648A1"/>
              </a:solidFill>
              <a:latin typeface="Arial" panose="020B0604020202020204" pitchFamily="34" charset="0"/>
              <a:cs typeface="Arial" panose="020B0604020202020204" pitchFamily="34" charset="0"/>
            </a:endParaRPr>
          </a:p>
          <a:p>
            <a:endParaRPr lang="en-US" sz="2400" kern="0" dirty="0">
              <a:solidFill>
                <a:srgbClr val="3648A1"/>
              </a:solidFill>
              <a:latin typeface="Arial" panose="020B0604020202020204" pitchFamily="34" charset="0"/>
              <a:cs typeface="Arial" panose="020B0604020202020204" pitchFamily="34" charset="0"/>
            </a:endParaRPr>
          </a:p>
          <a:p>
            <a:r>
              <a:rPr lang="en-US" sz="2400" kern="0" dirty="0">
                <a:solidFill>
                  <a:srgbClr val="3648A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https://www.cpsc.gov/Regulations-Laws--Standards/Voluntary-Standards/Topics/Batteries/</a:t>
            </a:r>
            <a:r>
              <a:rPr lang="en-US" sz="2400" kern="0" dirty="0">
                <a:solidFill>
                  <a:srgbClr val="3648A1"/>
                </a:solidFill>
                <a:latin typeface="Arial" panose="020B0604020202020204" pitchFamily="34" charset="0"/>
                <a:cs typeface="Arial" panose="020B0604020202020204" pitchFamily="34" charset="0"/>
              </a:rPr>
              <a:t> </a:t>
            </a:r>
          </a:p>
          <a:p>
            <a:endParaRPr lang="en-US" sz="2400" kern="0" dirty="0">
              <a:solidFill>
                <a:srgbClr val="3648A1"/>
              </a:solidFill>
              <a:latin typeface="Arial" panose="020B0604020202020204" pitchFamily="34" charset="0"/>
              <a:cs typeface="Arial" panose="020B0604020202020204" pitchFamily="34" charset="0"/>
            </a:endParaRPr>
          </a:p>
          <a:p>
            <a:r>
              <a:rPr lang="en-US" sz="2400" kern="0" dirty="0">
                <a:solidFill>
                  <a:srgbClr val="3648A1"/>
                </a:solidFill>
                <a:latin typeface="Arial" panose="020B0604020202020204" pitchFamily="34" charset="0"/>
                <a:cs typeface="Arial" panose="020B0604020202020204" pitchFamily="34" charset="0"/>
              </a:rPr>
              <a:t>CPSC Podcasts: </a:t>
            </a:r>
          </a:p>
          <a:p>
            <a:r>
              <a:rPr lang="en-US" sz="2400" dirty="0">
                <a:hlinkClick r:id="rId5"/>
              </a:rPr>
              <a:t>International Video and Podcast Series | CPSC.gov</a:t>
            </a:r>
            <a:endParaRPr lang="en-US" sz="2400" dirty="0"/>
          </a:p>
          <a:p>
            <a:endParaRPr lang="en-US" sz="2400" kern="0" dirty="0">
              <a:solidFill>
                <a:srgbClr val="3648A1"/>
              </a:solidFill>
              <a:latin typeface="Arial" panose="020B0604020202020204" pitchFamily="34" charset="0"/>
              <a:cs typeface="Arial" panose="020B0604020202020204" pitchFamily="34" charset="0"/>
            </a:endParaRPr>
          </a:p>
          <a:p>
            <a:r>
              <a:rPr lang="en-US" sz="2400" kern="0" dirty="0">
                <a:solidFill>
                  <a:srgbClr val="3648A1"/>
                </a:solidFill>
                <a:latin typeface="Arial" panose="020B0604020202020204" pitchFamily="34" charset="0"/>
                <a:cs typeface="Arial" panose="020B0604020202020204" pitchFamily="34" charset="0"/>
              </a:rPr>
              <a:t>Episode #1: Selling Safe Electrical Products to the U.S. Market</a:t>
            </a:r>
          </a:p>
          <a:p>
            <a:r>
              <a:rPr lang="en-US" sz="2400" kern="0" dirty="0">
                <a:solidFill>
                  <a:srgbClr val="3648A1"/>
                </a:solidFill>
                <a:latin typeface="Arial" panose="020B0604020202020204" pitchFamily="34" charset="0"/>
                <a:cs typeface="Arial" panose="020B0604020202020204" pitchFamily="34" charset="0"/>
              </a:rPr>
              <a:t>Episode #7:  Toy Safety Requirements</a:t>
            </a:r>
          </a:p>
          <a:p>
            <a:r>
              <a:rPr lang="en-US" sz="2400" kern="0" dirty="0">
                <a:solidFill>
                  <a:srgbClr val="3648A1"/>
                </a:solidFill>
                <a:latin typeface="Arial" panose="020B0604020202020204" pitchFamily="34" charset="0"/>
                <a:cs typeface="Arial" panose="020B0604020202020204" pitchFamily="34" charset="0"/>
              </a:rPr>
              <a:t>Episode #9:  Overview of Battery Safety Requirements</a:t>
            </a:r>
          </a:p>
          <a:p>
            <a:endParaRPr lang="en-US" sz="2400" kern="0" dirty="0">
              <a:solidFill>
                <a:srgbClr val="3648A1"/>
              </a:solidFill>
              <a:latin typeface="Arial" panose="020B0604020202020204" pitchFamily="34" charset="0"/>
              <a:cs typeface="Arial" panose="020B0604020202020204" pitchFamily="34" charset="0"/>
            </a:endParaRPr>
          </a:p>
          <a:p>
            <a:endParaRPr lang="en-US" sz="2400" kern="0" dirty="0">
              <a:solidFill>
                <a:srgbClr val="3648A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076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355570"/>
            <a:ext cx="10972800" cy="943404"/>
          </a:xfrm>
        </p:spPr>
        <p:txBody>
          <a:bodyPr>
            <a:normAutofit/>
          </a:bodyPr>
          <a:lstStyle/>
          <a:p>
            <a:r>
              <a:rPr lang="en-US" sz="3600" dirty="0"/>
              <a:t>Biography</a:t>
            </a:r>
          </a:p>
        </p:txBody>
      </p:sp>
      <p:sp>
        <p:nvSpPr>
          <p:cNvPr id="3" name="Text Placeholder 2"/>
          <p:cNvSpPr>
            <a:spLocks noGrp="1"/>
          </p:cNvSpPr>
          <p:nvPr>
            <p:ph type="body" idx="1"/>
          </p:nvPr>
        </p:nvSpPr>
        <p:spPr>
          <a:xfrm>
            <a:off x="2354042" y="1254623"/>
            <a:ext cx="3488884" cy="1140439"/>
          </a:xfrm>
        </p:spPr>
        <p:txBody>
          <a:bodyPr>
            <a:normAutofit/>
          </a:bodyPr>
          <a:lstStyle/>
          <a:p>
            <a:r>
              <a:rPr lang="en-US" sz="1200" dirty="0">
                <a:solidFill>
                  <a:srgbClr val="4C4C4C"/>
                </a:solidFill>
              </a:rPr>
              <a:t>Sylvia Chen</a:t>
            </a:r>
          </a:p>
          <a:p>
            <a:r>
              <a:rPr lang="en-US" sz="1200" dirty="0">
                <a:solidFill>
                  <a:srgbClr val="4C4C4C"/>
                </a:solidFill>
              </a:rPr>
              <a:t>U.S. Consumer Product Safety Commission</a:t>
            </a:r>
          </a:p>
          <a:p>
            <a:r>
              <a:rPr lang="en-US" sz="1200" dirty="0">
                <a:solidFill>
                  <a:srgbClr val="4C4C4C"/>
                </a:solidFill>
              </a:rPr>
              <a:t>Program Manager for East Asia and Pacific </a:t>
            </a:r>
          </a:p>
          <a:p>
            <a:r>
              <a:rPr lang="en-US" sz="1200" dirty="0">
                <a:solidFill>
                  <a:srgbClr val="4C4C4C"/>
                </a:solidFill>
              </a:rPr>
              <a:t>Office of International Programs </a:t>
            </a:r>
          </a:p>
        </p:txBody>
      </p:sp>
      <p:sp>
        <p:nvSpPr>
          <p:cNvPr id="8" name="Content Placeholder 7"/>
          <p:cNvSpPr>
            <a:spLocks noGrp="1"/>
          </p:cNvSpPr>
          <p:nvPr>
            <p:ph sz="half" idx="2"/>
          </p:nvPr>
        </p:nvSpPr>
        <p:spPr>
          <a:xfrm>
            <a:off x="609600" y="2391205"/>
            <a:ext cx="10873317" cy="3626536"/>
          </a:xfrm>
        </p:spPr>
        <p:txBody>
          <a:bodyPr>
            <a:normAutofit/>
          </a:bodyPr>
          <a:lstStyle/>
          <a:p>
            <a:r>
              <a:rPr lang="en-US" sz="1400" dirty="0">
                <a:solidFill>
                  <a:srgbClr val="4C4C4C"/>
                </a:solidFill>
              </a:rPr>
              <a:t>Sylvia Chen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400" dirty="0">
                <a:solidFill>
                  <a:srgbClr val="4C4C4C"/>
                </a:solidFill>
              </a:rPr>
              <a:t> </a:t>
            </a:r>
          </a:p>
          <a:p>
            <a:r>
              <a:rPr lang="en-US" sz="1400" dirty="0">
                <a:solidFill>
                  <a:srgbClr val="4C4C4C"/>
                </a:solidFill>
              </a:rPr>
              <a:t>Sylvia has a Bachelor of Arts degree in English and American Literature from Peking University. In 1991, she graduated from The Ohio State University with a Master’s degree in East Asian Studies. </a:t>
            </a:r>
          </a:p>
          <a:p>
            <a:endParaRPr lang="en-US" sz="1200" dirty="0"/>
          </a:p>
        </p:txBody>
      </p:sp>
      <p:pic>
        <p:nvPicPr>
          <p:cNvPr id="9" name="Picture 8"/>
          <p:cNvPicPr>
            <a:picLocks noChangeAspect="1"/>
          </p:cNvPicPr>
          <p:nvPr/>
        </p:nvPicPr>
        <p:blipFill>
          <a:blip r:embed="rId3"/>
          <a:stretch>
            <a:fillRect/>
          </a:stretch>
        </p:blipFill>
        <p:spPr>
          <a:xfrm>
            <a:off x="686372" y="1451599"/>
            <a:ext cx="1667670" cy="943463"/>
          </a:xfrm>
          <a:prstGeom prst="rect">
            <a:avLst/>
          </a:prstGeom>
        </p:spPr>
      </p:pic>
    </p:spTree>
    <p:extLst>
      <p:ext uri="{BB962C8B-B14F-4D97-AF65-F5344CB8AC3E}">
        <p14:creationId xmlns:p14="http://schemas.microsoft.com/office/powerpoint/2010/main" val="2844661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improved safety standards for consumer products over the past 40 years.</a:t>
            </a:r>
          </a:p>
          <a:p>
            <a:endParaRPr lang="en-US" sz="2000" kern="0" dirty="0">
              <a:solidFill>
                <a:schemeClr val="bg2">
                  <a:alpha val="65000"/>
                </a:schemeClr>
              </a:solidFill>
              <a:effectLst>
                <a:outerShdw blurRad="38100" dist="38100" dir="2700000" algn="tl">
                  <a:srgbClr val="000000">
                    <a:alpha val="43137"/>
                  </a:srgbClr>
                </a:outerShdw>
              </a:effectLst>
            </a:endParaRP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139731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355570"/>
            <a:ext cx="10972800" cy="943404"/>
          </a:xfrm>
        </p:spPr>
        <p:txBody>
          <a:bodyPr>
            <a:normAutofit/>
          </a:bodyPr>
          <a:lstStyle/>
          <a:p>
            <a:endParaRPr lang="en-US" sz="3600" dirty="0"/>
          </a:p>
        </p:txBody>
      </p:sp>
      <p:sp>
        <p:nvSpPr>
          <p:cNvPr id="8" name="Content Placeholder 7"/>
          <p:cNvSpPr>
            <a:spLocks noGrp="1"/>
          </p:cNvSpPr>
          <p:nvPr>
            <p:ph sz="half" idx="2"/>
          </p:nvPr>
        </p:nvSpPr>
        <p:spPr>
          <a:xfrm>
            <a:off x="510117" y="2072639"/>
            <a:ext cx="10334837" cy="3467581"/>
          </a:xfrm>
        </p:spPr>
        <p:txBody>
          <a:bodyPr>
            <a:normAutofit/>
          </a:bodyPr>
          <a:lstStyle/>
          <a:p>
            <a:pPr algn="ctr"/>
            <a:r>
              <a:rPr lang="en-US" sz="4600" b="1" i="1" dirty="0"/>
              <a:t>Overview of </a:t>
            </a:r>
          </a:p>
          <a:p>
            <a:pPr algn="ctr"/>
            <a:r>
              <a:rPr lang="en-US" sz="4600" b="1" i="1" dirty="0"/>
              <a:t>U.S. Battery-Powered Toy Safety Requirements</a:t>
            </a:r>
          </a:p>
          <a:p>
            <a:endParaRPr lang="en-US" sz="1200" dirty="0"/>
          </a:p>
        </p:txBody>
      </p:sp>
    </p:spTree>
    <p:extLst>
      <p:ext uri="{BB962C8B-B14F-4D97-AF65-F5344CB8AC3E}">
        <p14:creationId xmlns:p14="http://schemas.microsoft.com/office/powerpoint/2010/main" val="2875479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15F98-1676-4654-8A74-7138C9E0CE5C}"/>
              </a:ext>
            </a:extLst>
          </p:cNvPr>
          <p:cNvSpPr>
            <a:spLocks noGrp="1"/>
          </p:cNvSpPr>
          <p:nvPr>
            <p:ph idx="1"/>
          </p:nvPr>
        </p:nvSpPr>
        <p:spPr>
          <a:xfrm>
            <a:off x="406399" y="636998"/>
            <a:ext cx="11465169" cy="5539965"/>
          </a:xfrm>
        </p:spPr>
        <p:txBody>
          <a:bodyPr>
            <a:normAutofit/>
          </a:bodyPr>
          <a:lstStyle/>
          <a:p>
            <a:pPr marL="457200" indent="-457200">
              <a:buFont typeface="Arial" panose="020B0604020202020204" pitchFamily="34" charset="0"/>
              <a:buChar char="•"/>
            </a:pPr>
            <a:r>
              <a:rPr lang="en-US" sz="3200" b="1" dirty="0"/>
              <a:t>ASTM F963-17 </a:t>
            </a:r>
            <a:r>
              <a:rPr lang="en-US" sz="3200" dirty="0"/>
              <a:t>i</a:t>
            </a:r>
            <a:r>
              <a:rPr lang="en-US" sz="3200" dirty="0">
                <a:effectLst/>
                <a:latin typeface="Calibri" panose="020F0502020204030204" pitchFamily="34" charset="0"/>
                <a:ea typeface="Calibri" panose="020F0502020204030204" pitchFamily="34" charset="0"/>
                <a:cs typeface="Calibri" panose="020F0502020204030204" pitchFamily="34" charset="0"/>
              </a:rPr>
              <a:t>s the industry consensus standard for toy safety in the United States.  </a:t>
            </a:r>
          </a:p>
          <a:p>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Calibri" panose="020F0502020204030204" pitchFamily="34" charset="0"/>
              </a:rPr>
              <a:t>Although industry </a:t>
            </a:r>
            <a:r>
              <a:rPr lang="en-US" sz="3200" dirty="0">
                <a:latin typeface="Calibri" panose="020F0502020204030204" pitchFamily="34" charset="0"/>
                <a:ea typeface="Calibri" panose="020F0502020204030204" pitchFamily="34" charset="0"/>
                <a:cs typeface="Calibri" panose="020F0502020204030204" pitchFamily="34" charset="0"/>
              </a:rPr>
              <a:t>consensus </a:t>
            </a:r>
            <a:r>
              <a:rPr lang="en-US" sz="3200" dirty="0">
                <a:effectLst/>
                <a:latin typeface="Calibri" panose="020F0502020204030204" pitchFamily="34" charset="0"/>
                <a:ea typeface="Calibri" panose="020F0502020204030204" pitchFamily="34" charset="0"/>
                <a:cs typeface="Calibri" panose="020F0502020204030204" pitchFamily="34" charset="0"/>
              </a:rPr>
              <a:t>standards are typically not mandatory, this one is.  </a:t>
            </a:r>
          </a:p>
          <a:p>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Calibri" panose="020F0502020204030204" pitchFamily="34" charset="0"/>
              </a:rPr>
              <a:t>The U.S. Congress made ASTM F963 a federal requirement, by law. </a:t>
            </a:r>
          </a:p>
          <a:p>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CPSC enforces compliance with F963 as a technical regulation.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679324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FE79-EE0D-40D9-8C9C-A751444C62C2}"/>
              </a:ext>
            </a:extLst>
          </p:cNvPr>
          <p:cNvSpPr>
            <a:spLocks noGrp="1"/>
          </p:cNvSpPr>
          <p:nvPr>
            <p:ph type="title"/>
          </p:nvPr>
        </p:nvSpPr>
        <p:spPr/>
        <p:txBody>
          <a:bodyPr/>
          <a:lstStyle/>
          <a:p>
            <a:r>
              <a:rPr lang="en-US" dirty="0"/>
              <a:t>F963-17 is MANDATORY in the United States</a:t>
            </a:r>
          </a:p>
        </p:txBody>
      </p:sp>
      <p:sp>
        <p:nvSpPr>
          <p:cNvPr id="3" name="Content Placeholder 2">
            <a:extLst>
              <a:ext uri="{FF2B5EF4-FFF2-40B4-BE49-F238E27FC236}">
                <a16:creationId xmlns:a16="http://schemas.microsoft.com/office/drawing/2014/main" id="{336470AE-6148-499E-A6F4-5A53DFCA2FD3}"/>
              </a:ext>
            </a:extLst>
          </p:cNvPr>
          <p:cNvSpPr>
            <a:spLocks noGrp="1"/>
          </p:cNvSpPr>
          <p:nvPr>
            <p:ph idx="1"/>
          </p:nvPr>
        </p:nvSpPr>
        <p:spPr/>
        <p:txBody>
          <a:bodyPr>
            <a:normAutofit fontScale="85000" lnSpcReduction="20000"/>
          </a:bodyPr>
          <a:lstStyle/>
          <a:p>
            <a:pPr algn="l"/>
            <a:r>
              <a:rPr lang="en-US" dirty="0"/>
              <a:t>Process –</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r>
              <a:rPr lang="en-US" dirty="0"/>
              <a:t>The Consumer Product Safety Improvement Act of 2008 makes F963 mandatory for toys in the United States.</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r>
              <a:rPr lang="en-US" dirty="0"/>
              <a:t>CPSIA requires that ASTM notify CPSC if ASTM proposes revisions to F963. </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r>
              <a:rPr lang="en-US" dirty="0"/>
              <a:t>The revised F963 standard goes into force after 180 days as a matter of law, unless CPSC notifies ASTM that the proposed revision does NOT improve the safety of toys.</a:t>
            </a:r>
          </a:p>
          <a:p>
            <a:pPr algn="l"/>
            <a:endParaRPr lang="en-US" dirty="0"/>
          </a:p>
          <a:p>
            <a:pPr marL="457200" indent="-457200" algn="l">
              <a:buFont typeface="Arial" panose="020B0604020202020204" pitchFamily="34" charset="0"/>
              <a:buChar char="•"/>
            </a:pPr>
            <a:r>
              <a:rPr lang="en-US" dirty="0"/>
              <a:t>You can read the last federal register notice here: </a:t>
            </a:r>
            <a:r>
              <a:rPr lang="en-US" dirty="0">
                <a:hlinkClick r:id="rId2"/>
              </a:rPr>
              <a:t>Federal Register: Safety Standard Mandating ASTM F963 for Toys</a:t>
            </a:r>
            <a:r>
              <a:rPr lang="en-US" dirty="0"/>
              <a:t>.</a:t>
            </a:r>
          </a:p>
          <a:p>
            <a:pPr marL="457200" indent="-457200" algn="l">
              <a:buFont typeface="Arial" panose="020B0604020202020204" pitchFamily="34" charset="0"/>
              <a:buChar char="•"/>
            </a:pPr>
            <a:endParaRPr lang="en-US" dirty="0"/>
          </a:p>
        </p:txBody>
      </p:sp>
    </p:spTree>
    <p:extLst>
      <p:ext uri="{BB962C8B-B14F-4D97-AF65-F5344CB8AC3E}">
        <p14:creationId xmlns:p14="http://schemas.microsoft.com/office/powerpoint/2010/main" val="2380011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7FA6-C541-447A-98F7-1B6399BD3273}"/>
              </a:ext>
            </a:extLst>
          </p:cNvPr>
          <p:cNvSpPr>
            <a:spLocks noGrp="1"/>
          </p:cNvSpPr>
          <p:nvPr>
            <p:ph type="title"/>
          </p:nvPr>
        </p:nvSpPr>
        <p:spPr/>
        <p:txBody>
          <a:bodyPr>
            <a:normAutofit fontScale="90000"/>
          </a:bodyPr>
          <a:lstStyle/>
          <a:p>
            <a:r>
              <a:rPr lang="en-US" dirty="0"/>
              <a:t>Main Sections of Importance for Electrical/Battery Safety of F963-17</a:t>
            </a:r>
          </a:p>
        </p:txBody>
      </p:sp>
      <p:sp>
        <p:nvSpPr>
          <p:cNvPr id="3" name="Content Placeholder 2">
            <a:extLst>
              <a:ext uri="{FF2B5EF4-FFF2-40B4-BE49-F238E27FC236}">
                <a16:creationId xmlns:a16="http://schemas.microsoft.com/office/drawing/2014/main" id="{A7CB052D-33B1-457A-A906-B98C32D04800}"/>
              </a:ext>
            </a:extLst>
          </p:cNvPr>
          <p:cNvSpPr>
            <a:spLocks noGrp="1"/>
          </p:cNvSpPr>
          <p:nvPr>
            <p:ph idx="1"/>
          </p:nvPr>
        </p:nvSpPr>
        <p:spPr/>
        <p:txBody>
          <a:bodyPr>
            <a:normAutofit fontScale="92500" lnSpcReduction="20000"/>
          </a:bodyPr>
          <a:lstStyle/>
          <a:p>
            <a:r>
              <a:rPr lang="en-US" dirty="0"/>
              <a:t>Under Section 4, Safety Requirements:</a:t>
            </a:r>
          </a:p>
          <a:p>
            <a:r>
              <a:rPr lang="en-US" dirty="0"/>
              <a:t>4.4 – Electrical/Thermal Energy</a:t>
            </a:r>
          </a:p>
          <a:p>
            <a:r>
              <a:rPr lang="en-US" dirty="0"/>
              <a:t>4.25 – Battery Operated Toys</a:t>
            </a:r>
          </a:p>
          <a:p>
            <a:endParaRPr lang="en-US" dirty="0"/>
          </a:p>
          <a:p>
            <a:r>
              <a:rPr lang="en-US" dirty="0"/>
              <a:t>Under Section 8, Test Methods:</a:t>
            </a:r>
          </a:p>
          <a:p>
            <a:r>
              <a:rPr lang="en-US" dirty="0"/>
              <a:t>8.17 – Stalled Motor Test for Battery-Operated Toys</a:t>
            </a:r>
          </a:p>
          <a:p>
            <a:r>
              <a:rPr lang="en-US" dirty="0"/>
              <a:t>8.18 – Tests for Battery-Powered Ride-On Toys</a:t>
            </a:r>
          </a:p>
          <a:p>
            <a:r>
              <a:rPr lang="en-US" dirty="0"/>
              <a:t>8.19 – Test for Toys that Contain Secondary Cells or Batteries</a:t>
            </a:r>
          </a:p>
          <a:p>
            <a:endParaRPr lang="en-US" dirty="0"/>
          </a:p>
          <a:p>
            <a:r>
              <a:rPr lang="en-US" dirty="0"/>
              <a:t>Although these are the most relevant for ride-on type toys, the user is encouraged to read the table of contents of the F963-17 specification to determine if their specific toy has other requirements that may be applicable (and required because the standard is mandatory).</a:t>
            </a:r>
          </a:p>
          <a:p>
            <a:endParaRPr lang="en-US" dirty="0"/>
          </a:p>
        </p:txBody>
      </p:sp>
    </p:spTree>
    <p:extLst>
      <p:ext uri="{BB962C8B-B14F-4D97-AF65-F5344CB8AC3E}">
        <p14:creationId xmlns:p14="http://schemas.microsoft.com/office/powerpoint/2010/main" val="4067185688"/>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5527BB70C80849B09DD4EA1A1A9E0B" ma:contentTypeVersion="27" ma:contentTypeDescription="Create a new document." ma:contentTypeScope="" ma:versionID="bb55bf86e62f7e38911979226d25eb46">
  <xsd:schema xmlns:xsd="http://www.w3.org/2001/XMLSchema" xmlns:xs="http://www.w3.org/2001/XMLSchema" xmlns:p="http://schemas.microsoft.com/office/2006/metadata/properties" xmlns:ns2="8ee7326b-26ab-4b89-9655-620c2b7a6473" targetNamespace="http://schemas.microsoft.com/office/2006/metadata/properties" ma:root="true" ma:fieldsID="a9495ede2b93a522efc31bd6d08228f9" ns2:_="">
    <xsd:import namespace="8ee7326b-26ab-4b89-9655-620c2b7a6473"/>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7326b-26ab-4b89-9655-620c2b7a6473" elementFormDefault="qualified">
    <xsd:import namespace="http://schemas.microsoft.com/office/2006/documentManagement/types"/>
    <xsd:import namespace="http://schemas.microsoft.com/office/infopath/2007/PartnerControls"/>
    <xsd:element name="Directorate" ma:index="2" ma:displayName="Directorate" ma:default="Select Directorate" ma:description="Originating Office" ma:format="Dropdown" ma:internalName="Directorate" ma:readOnly="fals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3"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4" nillable="true" ma:displayName="Purpose" ma:description="The intended audience/purpose" ma:internalName="Purpose" ma:readOnly="false">
      <xsd:simpleType>
        <xsd:restriction base="dms:Note">
          <xsd:maxLength value="255"/>
        </xsd:restriction>
      </xsd:simpleType>
    </xsd:element>
    <xsd:element name="Due_x0020_Date" ma:index="6" nillable="true" ma:displayName="Due Date" ma:format="DateOnly" ma:internalName="Due_x0020_Date" ma:readOnly="false">
      <xsd:simpleType>
        <xsd:restriction base="dms:DateTime"/>
      </xsd:simpleType>
    </xsd:element>
    <xsd:element name="Commissioner_x002f_Chairman_x0020_Signature_x0020_Required" ma:index="7" nillable="true" ma:displayName="Commissioner/Chairman Signature Required" ma:default="No" ma:description="For directives only" ma:format="Dropdown" ma:internalName="Commissioner_x002f_Chairman_x0020_Signature_x0020_Required" ma:readOnly="false">
      <xsd:simpleType>
        <xsd:restriction base="dms:Choice">
          <xsd:enumeration value="No"/>
          <xsd:enumeration value="Yes"/>
        </xsd:restriction>
      </xsd:simpleType>
    </xsd:element>
    <xsd:element name="Posted_x0020_on_x0020_Internet" ma:index="10" nillable="true" ma:displayName="Posted on Internet" ma:default="No" ma:description="Is the document intended to be posted on one of CPSC's public web sites?" ma:format="Dropdown" ma:internalName="Posted_x0020_on_x0020_Internet"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issioner_x002f_Chairman_x0020_Signature_x0020_Required xmlns="8ee7326b-26ab-4b89-9655-620c2b7a6473">No</Commissioner_x002f_Chairman_x0020_Signature_x0020_Required>
    <Posted_x0020_on_x0020_Internet xmlns="8ee7326b-26ab-4b89-9655-620c2b7a6473" xsi:nil="true"/>
    <Purpose xmlns="8ee7326b-26ab-4b89-9655-620c2b7a6473">This is the presentation material prepared for CPSC-BSMI Webinar 2022.</Purpose>
    <From xmlns="8ee7326b-26ab-4b89-9655-620c2b7a6473">
      <UserInfo>
        <DisplayName>Chen, Sylvia</DisplayName>
        <AccountId>36</AccountId>
        <AccountType/>
      </UserInfo>
    </From>
    <Due_x0020_Date xmlns="8ee7326b-26ab-4b89-9655-620c2b7a6473">2022-06-15T04:00:00+00:00</Due_x0020_Date>
    <Directorate xmlns="8ee7326b-26ab-4b89-9655-620c2b7a6473">International Programs - EXIP</Directorat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C9AD05-8DA0-4DDA-A6F3-0D6482BE8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7326b-26ab-4b89-9655-620c2b7a6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6B6332-0685-4C8A-9706-C44502BEECAE}">
  <ds:schemaRefs>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8ee7326b-26ab-4b89-9655-620c2b7a647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6E77A93-DDAC-4A98-909D-C75BC631DB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4698</TotalTime>
  <Words>2698</Words>
  <Application>Microsoft Office PowerPoint</Application>
  <PresentationFormat>Widescreen</PresentationFormat>
  <Paragraphs>274</Paragraphs>
  <Slides>36</Slides>
  <Notes>24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宋体</vt:lpstr>
      <vt:lpstr>Arial</vt:lpstr>
      <vt:lpstr>Calibri</vt:lpstr>
      <vt:lpstr>Calibri Light</vt:lpstr>
      <vt:lpstr>Georgia</vt:lpstr>
      <vt:lpstr>Tahoma</vt:lpstr>
      <vt:lpstr>Wingdings</vt:lpstr>
      <vt:lpstr>18-ABC-0078_PPTTemplate</vt:lpstr>
      <vt:lpstr>PowerPoint Presentation</vt:lpstr>
      <vt:lpstr>Video: Welcome to the 2021 CPSC Podcast Series - Cribs and Play Yards</vt:lpstr>
      <vt:lpstr>PowerPoint Presentation</vt:lpstr>
      <vt:lpstr>Biography</vt:lpstr>
      <vt:lpstr>PowerPoint Presentation</vt:lpstr>
      <vt:lpstr>PowerPoint Presentation</vt:lpstr>
      <vt:lpstr>PowerPoint Presentation</vt:lpstr>
      <vt:lpstr>F963-17 is MANDATORY in the United States</vt:lpstr>
      <vt:lpstr>Main Sections of Importance for Electrical/Battery Safety of F963-17</vt:lpstr>
      <vt:lpstr>F963-17, Section 4.4 Electrical/Thermal Energy</vt:lpstr>
      <vt:lpstr>F963-17, Section 4.25 Battery Operated Toys (1 of 2) </vt:lpstr>
      <vt:lpstr>F963-17, Section 4.25 Battery Operated Toys (2 of 2)</vt:lpstr>
      <vt:lpstr>F963-17, Section 8.17 Stalled Motor Test for Battery-Operated Toys</vt:lpstr>
      <vt:lpstr>F963-17, Section 8.18 Tests for Battery-Powered Ride-On Toys</vt:lpstr>
      <vt:lpstr>F963-17, Section 8.19 Test for Toys that Contain Secondary Cells or Batteries</vt:lpstr>
      <vt:lpstr>Any questions, go to Section 2 Referenced Documents</vt:lpstr>
      <vt:lpstr>Best Manufacturing Practices: Assuring Safety of Lithium-Ion Cell-Powered Products</vt:lpstr>
      <vt:lpstr>Recent Battery Powered Toy Product Recall (Horizon Hobby)</vt:lpstr>
      <vt:lpstr>Best Manufacturing Practices – Assuring Lithium Cell Safety</vt:lpstr>
      <vt:lpstr>Best Manufacturing Practices – Assuring Lithium Cell Safety Addition Industry Guidance</vt:lpstr>
      <vt:lpstr>Best Manufacturing Practices – Assuring Lithium Cell Safety Additional Guidance – Thermal Management</vt:lpstr>
      <vt:lpstr>Best Manufacturing Practices – Assuring Lithium Cell Safety Select cells with Integral Protection</vt:lpstr>
      <vt:lpstr>Best Manufacturing Practices – Assuring Lithium Cell Safety Select cells with Integral Protection</vt:lpstr>
      <vt:lpstr>Best Manufacturing Practices – Assuring Lithium Cell Safety Staff Recommendations</vt:lpstr>
      <vt:lpstr>Best Manufacturing Practices – Assuring Lithium Cell Safety  Staff Recommendations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CPSC-BSMI Webinar 2022: PowerPoint for " Overview of Battery-Operated Toy Safety Requirements"</dc:title>
  <dc:creator>Williams, Stephen</dc:creator>
  <cp:lastModifiedBy>Williams, Stephen</cp:lastModifiedBy>
  <cp:revision>236</cp:revision>
  <dcterms:created xsi:type="dcterms:W3CDTF">2020-03-30T14:06:50Z</dcterms:created>
  <dcterms:modified xsi:type="dcterms:W3CDTF">2022-09-12T15:20:14Z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0x010100485527BB70C80849B09DD4EA1A1A9E0B</vt:lpwstr>
  </property>
  <property fmtid="{D5CDD505-2E9C-101B-9397-08002B2CF9AE}" pid="3" name="WorkflowChangePath">
    <vt:lpwstr>3728783e-037a-49c1-bc07-1f2dcd0222dc,6;01ee53bd-c735-4c8b-b5ea-afc401d24c2d,7;01ee53bd-c735-4c8b-b5ea-afc401d24c2d,2;</vt:lpwstr>
  </property>
  <property fmtid="{D5CDD505-2E9C-101B-9397-08002B2CF9AE}" pid="4" name="ListID">
    <vt:lpwstr>1195</vt:lpwstr>
  </property>
</Properties>
</file>