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8" r:id="rId1"/>
  </p:sldMasterIdLst>
  <p:notesMasterIdLst>
    <p:notesMasterId r:id="rId77"/>
  </p:notesMasterIdLst>
  <p:sldIdLst>
    <p:sldId id="271" r:id="rId2"/>
    <p:sldId id="257" r:id="rId3"/>
    <p:sldId id="258" r:id="rId4"/>
    <p:sldId id="346" r:id="rId5"/>
    <p:sldId id="260" r:id="rId6"/>
    <p:sldId id="331" r:id="rId7"/>
    <p:sldId id="347" r:id="rId8"/>
    <p:sldId id="332" r:id="rId9"/>
    <p:sldId id="274" r:id="rId10"/>
    <p:sldId id="333" r:id="rId11"/>
    <p:sldId id="259" r:id="rId12"/>
    <p:sldId id="275" r:id="rId13"/>
    <p:sldId id="276" r:id="rId14"/>
    <p:sldId id="277" r:id="rId15"/>
    <p:sldId id="280" r:id="rId16"/>
    <p:sldId id="278" r:id="rId17"/>
    <p:sldId id="282" r:id="rId18"/>
    <p:sldId id="279" r:id="rId19"/>
    <p:sldId id="283" r:id="rId20"/>
    <p:sldId id="284" r:id="rId21"/>
    <p:sldId id="285" r:id="rId22"/>
    <p:sldId id="286" r:id="rId23"/>
    <p:sldId id="340" r:id="rId24"/>
    <p:sldId id="298" r:id="rId25"/>
    <p:sldId id="304" r:id="rId26"/>
    <p:sldId id="272" r:id="rId27"/>
    <p:sldId id="299" r:id="rId28"/>
    <p:sldId id="290" r:id="rId29"/>
    <p:sldId id="288" r:id="rId30"/>
    <p:sldId id="300" r:id="rId31"/>
    <p:sldId id="301" r:id="rId32"/>
    <p:sldId id="294" r:id="rId33"/>
    <p:sldId id="302" r:id="rId34"/>
    <p:sldId id="297" r:id="rId35"/>
    <p:sldId id="336" r:id="rId36"/>
    <p:sldId id="341" r:id="rId37"/>
    <p:sldId id="337" r:id="rId38"/>
    <p:sldId id="306" r:id="rId39"/>
    <p:sldId id="335" r:id="rId40"/>
    <p:sldId id="334" r:id="rId41"/>
    <p:sldId id="307" r:id="rId42"/>
    <p:sldId id="308" r:id="rId43"/>
    <p:sldId id="309" r:id="rId44"/>
    <p:sldId id="310" r:id="rId45"/>
    <p:sldId id="311" r:id="rId46"/>
    <p:sldId id="312" r:id="rId47"/>
    <p:sldId id="313" r:id="rId48"/>
    <p:sldId id="314" r:id="rId49"/>
    <p:sldId id="317" r:id="rId50"/>
    <p:sldId id="315" r:id="rId51"/>
    <p:sldId id="316" r:id="rId52"/>
    <p:sldId id="320" r:id="rId53"/>
    <p:sldId id="318" r:id="rId54"/>
    <p:sldId id="319" r:id="rId55"/>
    <p:sldId id="321" r:id="rId56"/>
    <p:sldId id="322" r:id="rId57"/>
    <p:sldId id="323" r:id="rId58"/>
    <p:sldId id="339" r:id="rId59"/>
    <p:sldId id="324" r:id="rId60"/>
    <p:sldId id="325" r:id="rId61"/>
    <p:sldId id="326" r:id="rId62"/>
    <p:sldId id="327" r:id="rId63"/>
    <p:sldId id="328" r:id="rId64"/>
    <p:sldId id="342" r:id="rId65"/>
    <p:sldId id="330" r:id="rId66"/>
    <p:sldId id="343" r:id="rId67"/>
    <p:sldId id="263" r:id="rId68"/>
    <p:sldId id="264" r:id="rId69"/>
    <p:sldId id="265" r:id="rId70"/>
    <p:sldId id="267" r:id="rId71"/>
    <p:sldId id="268" r:id="rId72"/>
    <p:sldId id="266" r:id="rId73"/>
    <p:sldId id="269" r:id="rId74"/>
    <p:sldId id="270" r:id="rId75"/>
    <p:sldId id="345"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lliams, Stephen" initials="WS" lastIdx="10" clrIdx="0">
    <p:extLst>
      <p:ext uri="{19B8F6BF-5375-455C-9EA6-DF929625EA0E}">
        <p15:presenceInfo xmlns:p15="http://schemas.microsoft.com/office/powerpoint/2012/main" userId="S-1-5-21-2022136750-1135477324-312552118-2214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2E74B5"/>
    <a:srgbClr val="4C4C4C"/>
    <a:srgbClr val="3648A1"/>
    <a:srgbClr val="1A2857"/>
    <a:srgbClr val="E6E6E6"/>
    <a:srgbClr val="ADE2F5"/>
    <a:srgbClr val="83D4EF"/>
    <a:srgbClr val="ED3350"/>
    <a:srgbClr val="CF20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70" autoAdjust="0"/>
    <p:restoredTop sz="94643"/>
  </p:normalViewPr>
  <p:slideViewPr>
    <p:cSldViewPr snapToGrid="0" snapToObjects="1">
      <p:cViewPr varScale="1">
        <p:scale>
          <a:sx n="108" d="100"/>
          <a:sy n="108" d="100"/>
        </p:scale>
        <p:origin x="708" y="108"/>
      </p:cViewPr>
      <p:guideLst/>
    </p:cSldViewPr>
  </p:slideViewPr>
  <p:notesTextViewPr>
    <p:cViewPr>
      <p:scale>
        <a:sx n="1" d="1"/>
        <a:sy n="1" d="1"/>
      </p:scale>
      <p:origin x="0" y="0"/>
    </p:cViewPr>
  </p:notesTextViewPr>
  <p:notesViewPr>
    <p:cSldViewPr snapToGrid="0" snapToObjects="1">
      <p:cViewPr varScale="1">
        <p:scale>
          <a:sx n="96" d="100"/>
          <a:sy n="96" d="100"/>
        </p:scale>
        <p:origin x="5336" y="16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558346-4DE2-4441-92BA-80B65242505C}" type="doc">
      <dgm:prSet loTypeId="urn:microsoft.com/office/officeart/2005/8/layout/hierarchy2" loCatId="hierarchy" qsTypeId="urn:microsoft.com/office/officeart/2005/8/quickstyle/simple4" qsCatId="simple" csTypeId="urn:microsoft.com/office/officeart/2005/8/colors/accent5_2" csCatId="accent5" phldr="1"/>
      <dgm:spPr/>
      <dgm:t>
        <a:bodyPr/>
        <a:lstStyle/>
        <a:p>
          <a:endParaRPr lang="en-US"/>
        </a:p>
      </dgm:t>
    </dgm:pt>
    <dgm:pt modelId="{9FE538A4-804E-427E-A9F6-23E852AE2EEF}">
      <dgm:prSet phldrT="[Text]" custT="1"/>
      <dgm:spPr/>
      <dgm:t>
        <a:bodyPr/>
        <a:lstStyle/>
        <a:p>
          <a:r>
            <a:rPr lang="en-US" sz="3200" dirty="0">
              <a:solidFill>
                <a:schemeClr val="tx1"/>
              </a:solidFill>
              <a:effectLst>
                <a:outerShdw blurRad="38100" dist="38100" dir="2700000" algn="tl">
                  <a:srgbClr val="000000">
                    <a:alpha val="43137"/>
                  </a:srgbClr>
                </a:outerShdw>
              </a:effectLst>
            </a:rPr>
            <a:t>CPSC statutes specify a consumer product safety technical regulation shall not be issued unless:</a:t>
          </a:r>
        </a:p>
      </dgm:t>
    </dgm:pt>
    <dgm:pt modelId="{40FBB72C-2B7B-4558-AEAA-1109C70D33D3}" type="parTrans" cxnId="{D4ACCA4D-672A-4822-99A8-D5096244641F}">
      <dgm:prSet/>
      <dgm:spPr/>
      <dgm:t>
        <a:bodyPr/>
        <a:lstStyle/>
        <a:p>
          <a:endParaRPr lang="en-US">
            <a:solidFill>
              <a:schemeClr val="tx1"/>
            </a:solidFill>
          </a:endParaRPr>
        </a:p>
      </dgm:t>
    </dgm:pt>
    <dgm:pt modelId="{7918B2A3-4379-40C2-BB31-261C98440E60}" type="sibTrans" cxnId="{D4ACCA4D-672A-4822-99A8-D5096244641F}">
      <dgm:prSet/>
      <dgm:spPr/>
      <dgm:t>
        <a:bodyPr/>
        <a:lstStyle/>
        <a:p>
          <a:endParaRPr lang="en-US">
            <a:solidFill>
              <a:schemeClr val="tx1"/>
            </a:solidFill>
          </a:endParaRPr>
        </a:p>
      </dgm:t>
    </dgm:pt>
    <dgm:pt modelId="{20E7A3EA-2D85-43C5-B114-F20E1EF2C976}">
      <dgm:prSet phldrT="[Text]"/>
      <dgm:spPr/>
      <dgm:t>
        <a:bodyPr/>
        <a:lstStyle/>
        <a:p>
          <a:r>
            <a:rPr lang="en-US" dirty="0">
              <a:solidFill>
                <a:schemeClr val="tx1"/>
              </a:solidFill>
              <a:effectLst>
                <a:outerShdw blurRad="38100" dist="38100" dir="2700000" algn="tl">
                  <a:srgbClr val="000000">
                    <a:alpha val="43137"/>
                  </a:srgbClr>
                </a:outerShdw>
              </a:effectLst>
            </a:rPr>
            <a:t>a current industry consensus standard is not likely to adequately reduce the risk of injury</a:t>
          </a:r>
        </a:p>
      </dgm:t>
    </dgm:pt>
    <dgm:pt modelId="{81483324-91B6-4DE5-A631-EAF350637700}" type="parTrans" cxnId="{24A11D15-58A1-4CAB-B4BD-C2E9B81EF882}">
      <dgm:prSet/>
      <dgm:spPr>
        <a:ln w="25400">
          <a:solidFill>
            <a:schemeClr val="bg2"/>
          </a:solidFill>
        </a:ln>
      </dgm:spPr>
      <dgm:t>
        <a:bodyPr/>
        <a:lstStyle/>
        <a:p>
          <a:endParaRPr lang="en-US" dirty="0">
            <a:solidFill>
              <a:schemeClr val="tx1"/>
            </a:solidFill>
          </a:endParaRPr>
        </a:p>
      </dgm:t>
    </dgm:pt>
    <dgm:pt modelId="{8AF7F999-3518-4D6B-B620-35EBDF4EF9D4}" type="sibTrans" cxnId="{24A11D15-58A1-4CAB-B4BD-C2E9B81EF882}">
      <dgm:prSet/>
      <dgm:spPr/>
      <dgm:t>
        <a:bodyPr/>
        <a:lstStyle/>
        <a:p>
          <a:endParaRPr lang="en-US">
            <a:solidFill>
              <a:schemeClr val="tx1"/>
            </a:solidFill>
          </a:endParaRPr>
        </a:p>
      </dgm:t>
    </dgm:pt>
    <dgm:pt modelId="{91B51473-1511-4E4F-808E-460515366323}">
      <dgm:prSet phldrT="[Text]"/>
      <dgm:spPr/>
      <dgm:t>
        <a:bodyPr/>
        <a:lstStyle/>
        <a:p>
          <a:r>
            <a:rPr lang="en-US" dirty="0">
              <a:solidFill>
                <a:schemeClr val="tx1"/>
              </a:solidFill>
              <a:effectLst>
                <a:outerShdw blurRad="38100" dist="38100" dir="2700000" algn="tl">
                  <a:srgbClr val="000000">
                    <a:alpha val="43137"/>
                  </a:srgbClr>
                </a:outerShdw>
              </a:effectLst>
            </a:rPr>
            <a:t>there is not likely to be substantial compliance with the consensus standard</a:t>
          </a:r>
        </a:p>
      </dgm:t>
    </dgm:pt>
    <dgm:pt modelId="{FDCAD82D-A1A5-4526-9B6B-00D831FF3D88}" type="parTrans" cxnId="{892C0A6F-DF47-4914-A68C-4BCF53EDE889}">
      <dgm:prSet/>
      <dgm:spPr>
        <a:ln w="19050">
          <a:solidFill>
            <a:schemeClr val="bg2"/>
          </a:solidFill>
        </a:ln>
      </dgm:spPr>
      <dgm:t>
        <a:bodyPr/>
        <a:lstStyle/>
        <a:p>
          <a:endParaRPr lang="en-US" dirty="0">
            <a:solidFill>
              <a:schemeClr val="tx1"/>
            </a:solidFill>
          </a:endParaRPr>
        </a:p>
      </dgm:t>
    </dgm:pt>
    <dgm:pt modelId="{BD7D1359-55E9-451E-B2A6-9B47C642A608}" type="sibTrans" cxnId="{892C0A6F-DF47-4914-A68C-4BCF53EDE889}">
      <dgm:prSet/>
      <dgm:spPr/>
      <dgm:t>
        <a:bodyPr/>
        <a:lstStyle/>
        <a:p>
          <a:endParaRPr lang="en-US">
            <a:solidFill>
              <a:schemeClr val="tx1"/>
            </a:solidFill>
          </a:endParaRPr>
        </a:p>
      </dgm:t>
    </dgm:pt>
    <dgm:pt modelId="{5B932DA1-5D88-42E4-8ADD-699D20E66278}" type="pres">
      <dgm:prSet presAssocID="{6E558346-4DE2-4441-92BA-80B65242505C}" presName="diagram" presStyleCnt="0">
        <dgm:presLayoutVars>
          <dgm:chPref val="1"/>
          <dgm:dir/>
          <dgm:animOne val="branch"/>
          <dgm:animLvl val="lvl"/>
          <dgm:resizeHandles val="exact"/>
        </dgm:presLayoutVars>
      </dgm:prSet>
      <dgm:spPr/>
    </dgm:pt>
    <dgm:pt modelId="{D79CA6A0-2267-48C0-BED8-2FEC300BD260}" type="pres">
      <dgm:prSet presAssocID="{9FE538A4-804E-427E-A9F6-23E852AE2EEF}" presName="root1" presStyleCnt="0"/>
      <dgm:spPr/>
    </dgm:pt>
    <dgm:pt modelId="{9644D43D-7278-4A6E-96C2-42F20DBF852F}" type="pres">
      <dgm:prSet presAssocID="{9FE538A4-804E-427E-A9F6-23E852AE2EEF}" presName="LevelOneTextNode" presStyleLbl="node0" presStyleIdx="0" presStyleCnt="1" custScaleX="127172" custScaleY="289117" custLinFactX="-33351" custLinFactNeighborX="-100000" custLinFactNeighborY="75699">
        <dgm:presLayoutVars>
          <dgm:chPref val="3"/>
        </dgm:presLayoutVars>
      </dgm:prSet>
      <dgm:spPr/>
    </dgm:pt>
    <dgm:pt modelId="{AEC031E4-3CD8-4C7A-B87D-F979E7977A3D}" type="pres">
      <dgm:prSet presAssocID="{9FE538A4-804E-427E-A9F6-23E852AE2EEF}" presName="level2hierChild" presStyleCnt="0"/>
      <dgm:spPr/>
    </dgm:pt>
    <dgm:pt modelId="{259A7A4F-8C7D-4307-91FC-38DC23DCC46E}" type="pres">
      <dgm:prSet presAssocID="{81483324-91B6-4DE5-A631-EAF350637700}" presName="conn2-1" presStyleLbl="parChTrans1D2" presStyleIdx="0" presStyleCnt="2"/>
      <dgm:spPr/>
    </dgm:pt>
    <dgm:pt modelId="{4DCCB4B7-BA2B-4018-8AD6-BF9B3054966A}" type="pres">
      <dgm:prSet presAssocID="{81483324-91B6-4DE5-A631-EAF350637700}" presName="connTx" presStyleLbl="parChTrans1D2" presStyleIdx="0" presStyleCnt="2"/>
      <dgm:spPr/>
    </dgm:pt>
    <dgm:pt modelId="{133AE818-3B18-463C-8022-772E834EB071}" type="pres">
      <dgm:prSet presAssocID="{20E7A3EA-2D85-43C5-B114-F20E1EF2C976}" presName="root2" presStyleCnt="0"/>
      <dgm:spPr/>
    </dgm:pt>
    <dgm:pt modelId="{6E14CE66-CF8E-4DAA-898A-A4DF4B4E5EFD}" type="pres">
      <dgm:prSet presAssocID="{20E7A3EA-2D85-43C5-B114-F20E1EF2C976}" presName="LevelTwoTextNode" presStyleLbl="node2" presStyleIdx="0" presStyleCnt="2" custLinFactNeighborY="-34317">
        <dgm:presLayoutVars>
          <dgm:chPref val="3"/>
        </dgm:presLayoutVars>
      </dgm:prSet>
      <dgm:spPr/>
    </dgm:pt>
    <dgm:pt modelId="{781EA575-B94E-4134-BA8A-FADCAB4DD124}" type="pres">
      <dgm:prSet presAssocID="{20E7A3EA-2D85-43C5-B114-F20E1EF2C976}" presName="level3hierChild" presStyleCnt="0"/>
      <dgm:spPr/>
    </dgm:pt>
    <dgm:pt modelId="{57C4CF66-2996-4DBB-8BD2-B56EAF12A121}" type="pres">
      <dgm:prSet presAssocID="{FDCAD82D-A1A5-4526-9B6B-00D831FF3D88}" presName="conn2-1" presStyleLbl="parChTrans1D2" presStyleIdx="1" presStyleCnt="2"/>
      <dgm:spPr/>
    </dgm:pt>
    <dgm:pt modelId="{643A937E-0927-447A-93F7-9ECE28AA99FA}" type="pres">
      <dgm:prSet presAssocID="{FDCAD82D-A1A5-4526-9B6B-00D831FF3D88}" presName="connTx" presStyleLbl="parChTrans1D2" presStyleIdx="1" presStyleCnt="2"/>
      <dgm:spPr/>
    </dgm:pt>
    <dgm:pt modelId="{18AB11F2-1C73-43A9-8189-CEBAEBB2C648}" type="pres">
      <dgm:prSet presAssocID="{91B51473-1511-4E4F-808E-460515366323}" presName="root2" presStyleCnt="0"/>
      <dgm:spPr/>
    </dgm:pt>
    <dgm:pt modelId="{C9C4FA00-AA17-4D7E-BA33-C572E8CAB47A}" type="pres">
      <dgm:prSet presAssocID="{91B51473-1511-4E4F-808E-460515366323}" presName="LevelTwoTextNode" presStyleLbl="node2" presStyleIdx="1" presStyleCnt="2" custLinFactNeighborY="8370">
        <dgm:presLayoutVars>
          <dgm:chPref val="3"/>
        </dgm:presLayoutVars>
      </dgm:prSet>
      <dgm:spPr/>
    </dgm:pt>
    <dgm:pt modelId="{36999200-BA70-4168-AD03-C4DBEE0F6225}" type="pres">
      <dgm:prSet presAssocID="{91B51473-1511-4E4F-808E-460515366323}" presName="level3hierChild" presStyleCnt="0"/>
      <dgm:spPr/>
    </dgm:pt>
  </dgm:ptLst>
  <dgm:cxnLst>
    <dgm:cxn modelId="{24A11D15-58A1-4CAB-B4BD-C2E9B81EF882}" srcId="{9FE538A4-804E-427E-A9F6-23E852AE2EEF}" destId="{20E7A3EA-2D85-43C5-B114-F20E1EF2C976}" srcOrd="0" destOrd="0" parTransId="{81483324-91B6-4DE5-A631-EAF350637700}" sibTransId="{8AF7F999-3518-4D6B-B620-35EBDF4EF9D4}"/>
    <dgm:cxn modelId="{9282791F-C26A-4E6F-ACDD-20BCBA0D9F6D}" type="presOf" srcId="{9FE538A4-804E-427E-A9F6-23E852AE2EEF}" destId="{9644D43D-7278-4A6E-96C2-42F20DBF852F}" srcOrd="0" destOrd="0" presId="urn:microsoft.com/office/officeart/2005/8/layout/hierarchy2"/>
    <dgm:cxn modelId="{C316E13A-E764-4EB9-B204-C34CAB134D5D}" type="presOf" srcId="{91B51473-1511-4E4F-808E-460515366323}" destId="{C9C4FA00-AA17-4D7E-BA33-C572E8CAB47A}" srcOrd="0" destOrd="0" presId="urn:microsoft.com/office/officeart/2005/8/layout/hierarchy2"/>
    <dgm:cxn modelId="{D4ACCA4D-672A-4822-99A8-D5096244641F}" srcId="{6E558346-4DE2-4441-92BA-80B65242505C}" destId="{9FE538A4-804E-427E-A9F6-23E852AE2EEF}" srcOrd="0" destOrd="0" parTransId="{40FBB72C-2B7B-4558-AEAA-1109C70D33D3}" sibTransId="{7918B2A3-4379-40C2-BB31-261C98440E60}"/>
    <dgm:cxn modelId="{892C0A6F-DF47-4914-A68C-4BCF53EDE889}" srcId="{9FE538A4-804E-427E-A9F6-23E852AE2EEF}" destId="{91B51473-1511-4E4F-808E-460515366323}" srcOrd="1" destOrd="0" parTransId="{FDCAD82D-A1A5-4526-9B6B-00D831FF3D88}" sibTransId="{BD7D1359-55E9-451E-B2A6-9B47C642A608}"/>
    <dgm:cxn modelId="{BA4AC656-66D6-40D3-A447-05178666F450}" type="presOf" srcId="{FDCAD82D-A1A5-4526-9B6B-00D831FF3D88}" destId="{57C4CF66-2996-4DBB-8BD2-B56EAF12A121}" srcOrd="0" destOrd="0" presId="urn:microsoft.com/office/officeart/2005/8/layout/hierarchy2"/>
    <dgm:cxn modelId="{3D597A7E-27B4-40A4-92FF-3D43820B8502}" type="presOf" srcId="{81483324-91B6-4DE5-A631-EAF350637700}" destId="{4DCCB4B7-BA2B-4018-8AD6-BF9B3054966A}" srcOrd="1" destOrd="0" presId="urn:microsoft.com/office/officeart/2005/8/layout/hierarchy2"/>
    <dgm:cxn modelId="{A4695CA3-5664-4B16-80C1-8A55B51E96FE}" type="presOf" srcId="{20E7A3EA-2D85-43C5-B114-F20E1EF2C976}" destId="{6E14CE66-CF8E-4DAA-898A-A4DF4B4E5EFD}" srcOrd="0" destOrd="0" presId="urn:microsoft.com/office/officeart/2005/8/layout/hierarchy2"/>
    <dgm:cxn modelId="{4C6DE0D6-40AD-4899-9C24-AA40F385888B}" type="presOf" srcId="{81483324-91B6-4DE5-A631-EAF350637700}" destId="{259A7A4F-8C7D-4307-91FC-38DC23DCC46E}" srcOrd="0" destOrd="0" presId="urn:microsoft.com/office/officeart/2005/8/layout/hierarchy2"/>
    <dgm:cxn modelId="{BFC6FAE4-4138-4F02-8069-F198CBF0408E}" type="presOf" srcId="{FDCAD82D-A1A5-4526-9B6B-00D831FF3D88}" destId="{643A937E-0927-447A-93F7-9ECE28AA99FA}" srcOrd="1" destOrd="0" presId="urn:microsoft.com/office/officeart/2005/8/layout/hierarchy2"/>
    <dgm:cxn modelId="{8C5EB0FE-5C38-425A-9F1A-B1D74C2B3AFC}" type="presOf" srcId="{6E558346-4DE2-4441-92BA-80B65242505C}" destId="{5B932DA1-5D88-42E4-8ADD-699D20E66278}" srcOrd="0" destOrd="0" presId="urn:microsoft.com/office/officeart/2005/8/layout/hierarchy2"/>
    <dgm:cxn modelId="{2F26A012-40B1-4FDE-BEBB-BF71F1E051EC}" type="presParOf" srcId="{5B932DA1-5D88-42E4-8ADD-699D20E66278}" destId="{D79CA6A0-2267-48C0-BED8-2FEC300BD260}" srcOrd="0" destOrd="0" presId="urn:microsoft.com/office/officeart/2005/8/layout/hierarchy2"/>
    <dgm:cxn modelId="{0F6FCC83-27AE-456D-8D26-BC459D6A7F9A}" type="presParOf" srcId="{D79CA6A0-2267-48C0-BED8-2FEC300BD260}" destId="{9644D43D-7278-4A6E-96C2-42F20DBF852F}" srcOrd="0" destOrd="0" presId="urn:microsoft.com/office/officeart/2005/8/layout/hierarchy2"/>
    <dgm:cxn modelId="{E2E577D7-E618-4F29-B65F-1CE34135A449}" type="presParOf" srcId="{D79CA6A0-2267-48C0-BED8-2FEC300BD260}" destId="{AEC031E4-3CD8-4C7A-B87D-F979E7977A3D}" srcOrd="1" destOrd="0" presId="urn:microsoft.com/office/officeart/2005/8/layout/hierarchy2"/>
    <dgm:cxn modelId="{7209D500-8B93-4FBD-93D5-50D13C5B9D92}" type="presParOf" srcId="{AEC031E4-3CD8-4C7A-B87D-F979E7977A3D}" destId="{259A7A4F-8C7D-4307-91FC-38DC23DCC46E}" srcOrd="0" destOrd="0" presId="urn:microsoft.com/office/officeart/2005/8/layout/hierarchy2"/>
    <dgm:cxn modelId="{09C18897-F07F-4C6A-B6A3-6801515EAEF0}" type="presParOf" srcId="{259A7A4F-8C7D-4307-91FC-38DC23DCC46E}" destId="{4DCCB4B7-BA2B-4018-8AD6-BF9B3054966A}" srcOrd="0" destOrd="0" presId="urn:microsoft.com/office/officeart/2005/8/layout/hierarchy2"/>
    <dgm:cxn modelId="{4D15CED2-5AE8-46F0-9A5F-641EE5071E26}" type="presParOf" srcId="{AEC031E4-3CD8-4C7A-B87D-F979E7977A3D}" destId="{133AE818-3B18-463C-8022-772E834EB071}" srcOrd="1" destOrd="0" presId="urn:microsoft.com/office/officeart/2005/8/layout/hierarchy2"/>
    <dgm:cxn modelId="{3E738E25-D35E-40C3-BDA2-FCE975469B95}" type="presParOf" srcId="{133AE818-3B18-463C-8022-772E834EB071}" destId="{6E14CE66-CF8E-4DAA-898A-A4DF4B4E5EFD}" srcOrd="0" destOrd="0" presId="urn:microsoft.com/office/officeart/2005/8/layout/hierarchy2"/>
    <dgm:cxn modelId="{E36D7887-DAC1-418D-87C7-19C26E13F56F}" type="presParOf" srcId="{133AE818-3B18-463C-8022-772E834EB071}" destId="{781EA575-B94E-4134-BA8A-FADCAB4DD124}" srcOrd="1" destOrd="0" presId="urn:microsoft.com/office/officeart/2005/8/layout/hierarchy2"/>
    <dgm:cxn modelId="{7FCB84F5-0AA3-49AF-B508-5D2F6CEF08D4}" type="presParOf" srcId="{AEC031E4-3CD8-4C7A-B87D-F979E7977A3D}" destId="{57C4CF66-2996-4DBB-8BD2-B56EAF12A121}" srcOrd="2" destOrd="0" presId="urn:microsoft.com/office/officeart/2005/8/layout/hierarchy2"/>
    <dgm:cxn modelId="{664E95EE-E0C9-41AF-82FF-F5A0F332D6A9}" type="presParOf" srcId="{57C4CF66-2996-4DBB-8BD2-B56EAF12A121}" destId="{643A937E-0927-447A-93F7-9ECE28AA99FA}" srcOrd="0" destOrd="0" presId="urn:microsoft.com/office/officeart/2005/8/layout/hierarchy2"/>
    <dgm:cxn modelId="{9796D4E8-3756-4939-AF2D-A8F910FE49EC}" type="presParOf" srcId="{AEC031E4-3CD8-4C7A-B87D-F979E7977A3D}" destId="{18AB11F2-1C73-43A9-8189-CEBAEBB2C648}" srcOrd="3" destOrd="0" presId="urn:microsoft.com/office/officeart/2005/8/layout/hierarchy2"/>
    <dgm:cxn modelId="{05960279-FE0F-4DB6-AFE3-6A03B94D048E}" type="presParOf" srcId="{18AB11F2-1C73-43A9-8189-CEBAEBB2C648}" destId="{C9C4FA00-AA17-4D7E-BA33-C572E8CAB47A}" srcOrd="0" destOrd="0" presId="urn:microsoft.com/office/officeart/2005/8/layout/hierarchy2"/>
    <dgm:cxn modelId="{F4D815DE-211F-4D5F-AC80-B0B3A6B54D15}" type="presParOf" srcId="{18AB11F2-1C73-43A9-8189-CEBAEBB2C648}" destId="{36999200-BA70-4168-AD03-C4DBEE0F6225}"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558346-4DE2-4441-92BA-80B65242505C}" type="doc">
      <dgm:prSet loTypeId="urn:microsoft.com/office/officeart/2005/8/layout/hierarchy2" loCatId="hierarchy" qsTypeId="urn:microsoft.com/office/officeart/2005/8/quickstyle/simple4" qsCatId="simple" csTypeId="urn:microsoft.com/office/officeart/2005/8/colors/accent5_2" csCatId="accent5" phldr="1"/>
      <dgm:spPr/>
      <dgm:t>
        <a:bodyPr/>
        <a:lstStyle/>
        <a:p>
          <a:endParaRPr lang="en-US"/>
        </a:p>
      </dgm:t>
    </dgm:pt>
    <dgm:pt modelId="{D0D1C407-83BB-428A-AD5F-CA7D3092D964}">
      <dgm:prSet/>
      <dgm:spPr/>
      <dgm:t>
        <a:bodyPr/>
        <a:lstStyle/>
        <a:p>
          <a:r>
            <a:rPr lang="en-US" dirty="0">
              <a:solidFill>
                <a:schemeClr val="tx1"/>
              </a:solidFill>
            </a:rPr>
            <a:t>16 CFR </a:t>
          </a:r>
          <a:r>
            <a:rPr lang="en-US" dirty="0">
              <a:solidFill>
                <a:schemeClr val="tx1"/>
              </a:solidFill>
              <a:latin typeface="Times New Roman" panose="02020603050405020304" pitchFamily="18" charset="0"/>
              <a:cs typeface="Times New Roman" panose="02020603050405020304" pitchFamily="18" charset="0"/>
            </a:rPr>
            <a:t>§ </a:t>
          </a:r>
          <a:r>
            <a:rPr lang="en-US" dirty="0">
              <a:solidFill>
                <a:schemeClr val="tx1"/>
              </a:solidFill>
            </a:rPr>
            <a:t>1120.3(a) – Household and commercial handheld hair dryers must have an </a:t>
          </a:r>
          <a:r>
            <a:rPr lang="en-US" b="1" dirty="0">
              <a:solidFill>
                <a:schemeClr val="tx1"/>
              </a:solidFill>
            </a:rPr>
            <a:t>integral immersion protection circuit interrupter plug </a:t>
          </a:r>
          <a:r>
            <a:rPr lang="en-US" dirty="0">
              <a:solidFill>
                <a:schemeClr val="tx1"/>
              </a:solidFill>
            </a:rPr>
            <a:t>(as per UL 859 and UL 1727)</a:t>
          </a:r>
        </a:p>
      </dgm:t>
    </dgm:pt>
    <dgm:pt modelId="{0563356B-4BB0-4966-88B4-E10047255C12}" type="parTrans" cxnId="{71A2B01E-3D1E-451D-B7FF-511E6BAF4D3D}">
      <dgm:prSet/>
      <dgm:spPr/>
      <dgm:t>
        <a:bodyPr/>
        <a:lstStyle/>
        <a:p>
          <a:endParaRPr lang="en-US"/>
        </a:p>
      </dgm:t>
    </dgm:pt>
    <dgm:pt modelId="{077887FF-9D17-432A-A6B8-B69BC79B8C62}" type="sibTrans" cxnId="{71A2B01E-3D1E-451D-B7FF-511E6BAF4D3D}">
      <dgm:prSet/>
      <dgm:spPr/>
      <dgm:t>
        <a:bodyPr/>
        <a:lstStyle/>
        <a:p>
          <a:endParaRPr lang="en-US"/>
        </a:p>
      </dgm:t>
    </dgm:pt>
    <dgm:pt modelId="{5B932DA1-5D88-42E4-8ADD-699D20E66278}" type="pres">
      <dgm:prSet presAssocID="{6E558346-4DE2-4441-92BA-80B65242505C}" presName="diagram" presStyleCnt="0">
        <dgm:presLayoutVars>
          <dgm:chPref val="1"/>
          <dgm:dir/>
          <dgm:animOne val="branch"/>
          <dgm:animLvl val="lvl"/>
          <dgm:resizeHandles val="exact"/>
        </dgm:presLayoutVars>
      </dgm:prSet>
      <dgm:spPr/>
    </dgm:pt>
    <dgm:pt modelId="{6BAC07B3-D147-40A9-804D-EAD7DD3CFAF8}" type="pres">
      <dgm:prSet presAssocID="{D0D1C407-83BB-428A-AD5F-CA7D3092D964}" presName="root1" presStyleCnt="0"/>
      <dgm:spPr/>
    </dgm:pt>
    <dgm:pt modelId="{A74B2198-0205-4EFB-A9B5-1119D8BDE164}" type="pres">
      <dgm:prSet presAssocID="{D0D1C407-83BB-428A-AD5F-CA7D3092D964}" presName="LevelOneTextNode" presStyleLbl="node0" presStyleIdx="0" presStyleCnt="1">
        <dgm:presLayoutVars>
          <dgm:chPref val="3"/>
        </dgm:presLayoutVars>
      </dgm:prSet>
      <dgm:spPr/>
    </dgm:pt>
    <dgm:pt modelId="{57068723-A183-4A5A-BF4A-970E2516551D}" type="pres">
      <dgm:prSet presAssocID="{D0D1C407-83BB-428A-AD5F-CA7D3092D964}" presName="level2hierChild" presStyleCnt="0"/>
      <dgm:spPr/>
    </dgm:pt>
  </dgm:ptLst>
  <dgm:cxnLst>
    <dgm:cxn modelId="{71A2B01E-3D1E-451D-B7FF-511E6BAF4D3D}" srcId="{6E558346-4DE2-4441-92BA-80B65242505C}" destId="{D0D1C407-83BB-428A-AD5F-CA7D3092D964}" srcOrd="0" destOrd="0" parTransId="{0563356B-4BB0-4966-88B4-E10047255C12}" sibTransId="{077887FF-9D17-432A-A6B8-B69BC79B8C62}"/>
    <dgm:cxn modelId="{298E68A3-2682-4FE1-9AF8-6BB890753253}" type="presOf" srcId="{D0D1C407-83BB-428A-AD5F-CA7D3092D964}" destId="{A74B2198-0205-4EFB-A9B5-1119D8BDE164}" srcOrd="0" destOrd="0" presId="urn:microsoft.com/office/officeart/2005/8/layout/hierarchy2"/>
    <dgm:cxn modelId="{8C5EB0FE-5C38-425A-9F1A-B1D74C2B3AFC}" type="presOf" srcId="{6E558346-4DE2-4441-92BA-80B65242505C}" destId="{5B932DA1-5D88-42E4-8ADD-699D20E66278}" srcOrd="0" destOrd="0" presId="urn:microsoft.com/office/officeart/2005/8/layout/hierarchy2"/>
    <dgm:cxn modelId="{D7C1D557-957A-495A-A51C-0B78BC7F2224}" type="presParOf" srcId="{5B932DA1-5D88-42E4-8ADD-699D20E66278}" destId="{6BAC07B3-D147-40A9-804D-EAD7DD3CFAF8}" srcOrd="0" destOrd="0" presId="urn:microsoft.com/office/officeart/2005/8/layout/hierarchy2"/>
    <dgm:cxn modelId="{EC276F1D-F9CB-4238-87BF-BC410793FE70}" type="presParOf" srcId="{6BAC07B3-D147-40A9-804D-EAD7DD3CFAF8}" destId="{A74B2198-0205-4EFB-A9B5-1119D8BDE164}" srcOrd="0" destOrd="0" presId="urn:microsoft.com/office/officeart/2005/8/layout/hierarchy2"/>
    <dgm:cxn modelId="{87F5A1B5-343D-4276-968D-D4A142307518}" type="presParOf" srcId="{6BAC07B3-D147-40A9-804D-EAD7DD3CFAF8}" destId="{57068723-A183-4A5A-BF4A-970E2516551D}"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E558346-4DE2-4441-92BA-80B65242505C}" type="doc">
      <dgm:prSet loTypeId="urn:microsoft.com/office/officeart/2005/8/layout/hierarchy2" loCatId="hierarchy" qsTypeId="urn:microsoft.com/office/officeart/2005/8/quickstyle/simple4" qsCatId="simple" csTypeId="urn:microsoft.com/office/officeart/2005/8/colors/accent5_2" csCatId="accent5" phldr="1"/>
      <dgm:spPr/>
      <dgm:t>
        <a:bodyPr/>
        <a:lstStyle/>
        <a:p>
          <a:endParaRPr lang="en-US"/>
        </a:p>
      </dgm:t>
    </dgm:pt>
    <dgm:pt modelId="{D0D1C407-83BB-428A-AD5F-CA7D3092D964}">
      <dgm:prSet/>
      <dgm:spPr/>
      <dgm:t>
        <a:bodyPr/>
        <a:lstStyle/>
        <a:p>
          <a:r>
            <a:rPr lang="en-US" dirty="0">
              <a:solidFill>
                <a:schemeClr val="tx1"/>
              </a:solidFill>
            </a:rPr>
            <a:t>16 CFR </a:t>
          </a:r>
          <a:r>
            <a:rPr lang="en-US" dirty="0">
              <a:solidFill>
                <a:schemeClr val="tx1"/>
              </a:solidFill>
              <a:latin typeface="Times New Roman" panose="02020603050405020304" pitchFamily="18" charset="0"/>
              <a:cs typeface="Times New Roman" panose="02020603050405020304" pitchFamily="18" charset="0"/>
            </a:rPr>
            <a:t>§ </a:t>
          </a:r>
          <a:r>
            <a:rPr lang="en-US" dirty="0">
              <a:solidFill>
                <a:schemeClr val="tx1"/>
              </a:solidFill>
            </a:rPr>
            <a:t>1120.3(c) – Seasonal and decorative lighting products must meet the </a:t>
          </a:r>
          <a:r>
            <a:rPr lang="en-US" b="1" dirty="0">
              <a:solidFill>
                <a:schemeClr val="tx1"/>
              </a:solidFill>
            </a:rPr>
            <a:t>minimum wire size </a:t>
          </a:r>
          <a:r>
            <a:rPr lang="en-US" dirty="0">
              <a:solidFill>
                <a:schemeClr val="tx1"/>
              </a:solidFill>
            </a:rPr>
            <a:t>requirements of UL 588, </a:t>
          </a:r>
          <a:r>
            <a:rPr lang="en-US" b="0" dirty="0">
              <a:solidFill>
                <a:schemeClr val="tx1"/>
              </a:solidFill>
            </a:rPr>
            <a:t>have</a:t>
          </a:r>
          <a:r>
            <a:rPr lang="en-US" b="1" dirty="0">
              <a:solidFill>
                <a:schemeClr val="tx1"/>
              </a:solidFill>
            </a:rPr>
            <a:t> sufficient strain relief </a:t>
          </a:r>
          <a:r>
            <a:rPr lang="en-US" dirty="0">
              <a:solidFill>
                <a:schemeClr val="tx1"/>
              </a:solidFill>
            </a:rPr>
            <a:t>and include </a:t>
          </a:r>
          <a:r>
            <a:rPr lang="en-US" b="1" dirty="0">
              <a:solidFill>
                <a:schemeClr val="tx1"/>
              </a:solidFill>
            </a:rPr>
            <a:t>integral overcurrent protection</a:t>
          </a:r>
          <a:r>
            <a:rPr lang="en-US" dirty="0">
              <a:solidFill>
                <a:schemeClr val="tx1"/>
              </a:solidFill>
            </a:rPr>
            <a:t>.</a:t>
          </a:r>
        </a:p>
      </dgm:t>
    </dgm:pt>
    <dgm:pt modelId="{0563356B-4BB0-4966-88B4-E10047255C12}" type="parTrans" cxnId="{71A2B01E-3D1E-451D-B7FF-511E6BAF4D3D}">
      <dgm:prSet/>
      <dgm:spPr/>
      <dgm:t>
        <a:bodyPr/>
        <a:lstStyle/>
        <a:p>
          <a:endParaRPr lang="en-US"/>
        </a:p>
      </dgm:t>
    </dgm:pt>
    <dgm:pt modelId="{077887FF-9D17-432A-A6B8-B69BC79B8C62}" type="sibTrans" cxnId="{71A2B01E-3D1E-451D-B7FF-511E6BAF4D3D}">
      <dgm:prSet/>
      <dgm:spPr/>
      <dgm:t>
        <a:bodyPr/>
        <a:lstStyle/>
        <a:p>
          <a:endParaRPr lang="en-US"/>
        </a:p>
      </dgm:t>
    </dgm:pt>
    <dgm:pt modelId="{5B932DA1-5D88-42E4-8ADD-699D20E66278}" type="pres">
      <dgm:prSet presAssocID="{6E558346-4DE2-4441-92BA-80B65242505C}" presName="diagram" presStyleCnt="0">
        <dgm:presLayoutVars>
          <dgm:chPref val="1"/>
          <dgm:dir/>
          <dgm:animOne val="branch"/>
          <dgm:animLvl val="lvl"/>
          <dgm:resizeHandles val="exact"/>
        </dgm:presLayoutVars>
      </dgm:prSet>
      <dgm:spPr/>
    </dgm:pt>
    <dgm:pt modelId="{6BAC07B3-D147-40A9-804D-EAD7DD3CFAF8}" type="pres">
      <dgm:prSet presAssocID="{D0D1C407-83BB-428A-AD5F-CA7D3092D964}" presName="root1" presStyleCnt="0"/>
      <dgm:spPr/>
    </dgm:pt>
    <dgm:pt modelId="{A74B2198-0205-4EFB-A9B5-1119D8BDE164}" type="pres">
      <dgm:prSet presAssocID="{D0D1C407-83BB-428A-AD5F-CA7D3092D964}" presName="LevelOneTextNode" presStyleLbl="node0" presStyleIdx="0" presStyleCnt="1" custLinFactNeighborX="-462" custLinFactNeighborY="-8918">
        <dgm:presLayoutVars>
          <dgm:chPref val="3"/>
        </dgm:presLayoutVars>
      </dgm:prSet>
      <dgm:spPr/>
    </dgm:pt>
    <dgm:pt modelId="{57068723-A183-4A5A-BF4A-970E2516551D}" type="pres">
      <dgm:prSet presAssocID="{D0D1C407-83BB-428A-AD5F-CA7D3092D964}" presName="level2hierChild" presStyleCnt="0"/>
      <dgm:spPr/>
    </dgm:pt>
  </dgm:ptLst>
  <dgm:cxnLst>
    <dgm:cxn modelId="{71A2B01E-3D1E-451D-B7FF-511E6BAF4D3D}" srcId="{6E558346-4DE2-4441-92BA-80B65242505C}" destId="{D0D1C407-83BB-428A-AD5F-CA7D3092D964}" srcOrd="0" destOrd="0" parTransId="{0563356B-4BB0-4966-88B4-E10047255C12}" sibTransId="{077887FF-9D17-432A-A6B8-B69BC79B8C62}"/>
    <dgm:cxn modelId="{298E68A3-2682-4FE1-9AF8-6BB890753253}" type="presOf" srcId="{D0D1C407-83BB-428A-AD5F-CA7D3092D964}" destId="{A74B2198-0205-4EFB-A9B5-1119D8BDE164}" srcOrd="0" destOrd="0" presId="urn:microsoft.com/office/officeart/2005/8/layout/hierarchy2"/>
    <dgm:cxn modelId="{8C5EB0FE-5C38-425A-9F1A-B1D74C2B3AFC}" type="presOf" srcId="{6E558346-4DE2-4441-92BA-80B65242505C}" destId="{5B932DA1-5D88-42E4-8ADD-699D20E66278}" srcOrd="0" destOrd="0" presId="urn:microsoft.com/office/officeart/2005/8/layout/hierarchy2"/>
    <dgm:cxn modelId="{D7C1D557-957A-495A-A51C-0B78BC7F2224}" type="presParOf" srcId="{5B932DA1-5D88-42E4-8ADD-699D20E66278}" destId="{6BAC07B3-D147-40A9-804D-EAD7DD3CFAF8}" srcOrd="0" destOrd="0" presId="urn:microsoft.com/office/officeart/2005/8/layout/hierarchy2"/>
    <dgm:cxn modelId="{EC276F1D-F9CB-4238-87BF-BC410793FE70}" type="presParOf" srcId="{6BAC07B3-D147-40A9-804D-EAD7DD3CFAF8}" destId="{A74B2198-0205-4EFB-A9B5-1119D8BDE164}" srcOrd="0" destOrd="0" presId="urn:microsoft.com/office/officeart/2005/8/layout/hierarchy2"/>
    <dgm:cxn modelId="{87F5A1B5-343D-4276-968D-D4A142307518}" type="presParOf" srcId="{6BAC07B3-D147-40A9-804D-EAD7DD3CFAF8}" destId="{57068723-A183-4A5A-BF4A-970E2516551D}"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E558346-4DE2-4441-92BA-80B65242505C}" type="doc">
      <dgm:prSet loTypeId="urn:microsoft.com/office/officeart/2005/8/layout/hierarchy2" loCatId="hierarchy" qsTypeId="urn:microsoft.com/office/officeart/2005/8/quickstyle/simple4" qsCatId="simple" csTypeId="urn:microsoft.com/office/officeart/2005/8/colors/accent5_2" csCatId="accent5" phldr="1"/>
      <dgm:spPr/>
      <dgm:t>
        <a:bodyPr/>
        <a:lstStyle/>
        <a:p>
          <a:endParaRPr lang="en-US"/>
        </a:p>
      </dgm:t>
    </dgm:pt>
    <dgm:pt modelId="{D0D1C407-83BB-428A-AD5F-CA7D3092D964}">
      <dgm:prSet/>
      <dgm:spPr/>
      <dgm:t>
        <a:bodyPr/>
        <a:lstStyle/>
        <a:p>
          <a:r>
            <a:rPr lang="en-US" dirty="0">
              <a:solidFill>
                <a:schemeClr val="tx1"/>
              </a:solidFill>
            </a:rPr>
            <a:t>16 CFR </a:t>
          </a:r>
          <a:r>
            <a:rPr lang="en-US" dirty="0">
              <a:solidFill>
                <a:schemeClr val="tx1"/>
              </a:solidFill>
              <a:latin typeface="Times New Roman" panose="02020603050405020304" pitchFamily="18" charset="0"/>
              <a:cs typeface="Times New Roman" panose="02020603050405020304" pitchFamily="18" charset="0"/>
            </a:rPr>
            <a:t>§</a:t>
          </a:r>
          <a:r>
            <a:rPr lang="en-US" dirty="0">
              <a:solidFill>
                <a:schemeClr val="tx1"/>
              </a:solidFill>
            </a:rPr>
            <a:t> 1120.3(d) – Extension Cords must meet the </a:t>
          </a:r>
          <a:r>
            <a:rPr lang="en-US" b="1" dirty="0">
              <a:solidFill>
                <a:schemeClr val="tx1"/>
              </a:solidFill>
            </a:rPr>
            <a:t>minimum wire size </a:t>
          </a:r>
          <a:r>
            <a:rPr lang="en-US" dirty="0">
              <a:solidFill>
                <a:schemeClr val="tx1"/>
              </a:solidFill>
            </a:rPr>
            <a:t>requirements of UL 817, have </a:t>
          </a:r>
          <a:r>
            <a:rPr lang="en-US" b="1" dirty="0">
              <a:solidFill>
                <a:schemeClr val="tx1"/>
              </a:solidFill>
            </a:rPr>
            <a:t>sufficient strain relief</a:t>
          </a:r>
          <a:r>
            <a:rPr lang="en-US" dirty="0">
              <a:solidFill>
                <a:schemeClr val="tx1"/>
              </a:solidFill>
            </a:rPr>
            <a:t>, be </a:t>
          </a:r>
          <a:r>
            <a:rPr lang="en-US" b="1" dirty="0">
              <a:solidFill>
                <a:schemeClr val="tx1"/>
              </a:solidFill>
            </a:rPr>
            <a:t>properly polarized</a:t>
          </a:r>
          <a:r>
            <a:rPr lang="en-US" dirty="0">
              <a:solidFill>
                <a:schemeClr val="tx1"/>
              </a:solidFill>
            </a:rPr>
            <a:t> and indoor-use cords must have </a:t>
          </a:r>
          <a:r>
            <a:rPr lang="en-US" b="1" dirty="0">
              <a:solidFill>
                <a:schemeClr val="tx1"/>
              </a:solidFill>
            </a:rPr>
            <a:t>outlet covers </a:t>
          </a:r>
          <a:r>
            <a:rPr lang="en-US" dirty="0">
              <a:solidFill>
                <a:schemeClr val="tx1"/>
              </a:solidFill>
            </a:rPr>
            <a:t>while outdoor-use cords must be </a:t>
          </a:r>
          <a:r>
            <a:rPr lang="en-US" b="1" dirty="0">
              <a:solidFill>
                <a:schemeClr val="tx1"/>
              </a:solidFill>
            </a:rPr>
            <a:t>jacketed</a:t>
          </a:r>
          <a:r>
            <a:rPr lang="en-US" dirty="0">
              <a:solidFill>
                <a:schemeClr val="tx1"/>
              </a:solidFill>
            </a:rPr>
            <a:t>.</a:t>
          </a:r>
        </a:p>
      </dgm:t>
    </dgm:pt>
    <dgm:pt modelId="{0563356B-4BB0-4966-88B4-E10047255C12}" type="parTrans" cxnId="{71A2B01E-3D1E-451D-B7FF-511E6BAF4D3D}">
      <dgm:prSet/>
      <dgm:spPr/>
      <dgm:t>
        <a:bodyPr/>
        <a:lstStyle/>
        <a:p>
          <a:endParaRPr lang="en-US"/>
        </a:p>
      </dgm:t>
    </dgm:pt>
    <dgm:pt modelId="{077887FF-9D17-432A-A6B8-B69BC79B8C62}" type="sibTrans" cxnId="{71A2B01E-3D1E-451D-B7FF-511E6BAF4D3D}">
      <dgm:prSet/>
      <dgm:spPr/>
      <dgm:t>
        <a:bodyPr/>
        <a:lstStyle/>
        <a:p>
          <a:endParaRPr lang="en-US"/>
        </a:p>
      </dgm:t>
    </dgm:pt>
    <dgm:pt modelId="{5B932DA1-5D88-42E4-8ADD-699D20E66278}" type="pres">
      <dgm:prSet presAssocID="{6E558346-4DE2-4441-92BA-80B65242505C}" presName="diagram" presStyleCnt="0">
        <dgm:presLayoutVars>
          <dgm:chPref val="1"/>
          <dgm:dir/>
          <dgm:animOne val="branch"/>
          <dgm:animLvl val="lvl"/>
          <dgm:resizeHandles val="exact"/>
        </dgm:presLayoutVars>
      </dgm:prSet>
      <dgm:spPr/>
    </dgm:pt>
    <dgm:pt modelId="{6BAC07B3-D147-40A9-804D-EAD7DD3CFAF8}" type="pres">
      <dgm:prSet presAssocID="{D0D1C407-83BB-428A-AD5F-CA7D3092D964}" presName="root1" presStyleCnt="0"/>
      <dgm:spPr/>
    </dgm:pt>
    <dgm:pt modelId="{A74B2198-0205-4EFB-A9B5-1119D8BDE164}" type="pres">
      <dgm:prSet presAssocID="{D0D1C407-83BB-428A-AD5F-CA7D3092D964}" presName="LevelOneTextNode" presStyleLbl="node0" presStyleIdx="0" presStyleCnt="1">
        <dgm:presLayoutVars>
          <dgm:chPref val="3"/>
        </dgm:presLayoutVars>
      </dgm:prSet>
      <dgm:spPr/>
    </dgm:pt>
    <dgm:pt modelId="{57068723-A183-4A5A-BF4A-970E2516551D}" type="pres">
      <dgm:prSet presAssocID="{D0D1C407-83BB-428A-AD5F-CA7D3092D964}" presName="level2hierChild" presStyleCnt="0"/>
      <dgm:spPr/>
    </dgm:pt>
  </dgm:ptLst>
  <dgm:cxnLst>
    <dgm:cxn modelId="{71A2B01E-3D1E-451D-B7FF-511E6BAF4D3D}" srcId="{6E558346-4DE2-4441-92BA-80B65242505C}" destId="{D0D1C407-83BB-428A-AD5F-CA7D3092D964}" srcOrd="0" destOrd="0" parTransId="{0563356B-4BB0-4966-88B4-E10047255C12}" sibTransId="{077887FF-9D17-432A-A6B8-B69BC79B8C62}"/>
    <dgm:cxn modelId="{298E68A3-2682-4FE1-9AF8-6BB890753253}" type="presOf" srcId="{D0D1C407-83BB-428A-AD5F-CA7D3092D964}" destId="{A74B2198-0205-4EFB-A9B5-1119D8BDE164}" srcOrd="0" destOrd="0" presId="urn:microsoft.com/office/officeart/2005/8/layout/hierarchy2"/>
    <dgm:cxn modelId="{8C5EB0FE-5C38-425A-9F1A-B1D74C2B3AFC}" type="presOf" srcId="{6E558346-4DE2-4441-92BA-80B65242505C}" destId="{5B932DA1-5D88-42E4-8ADD-699D20E66278}" srcOrd="0" destOrd="0" presId="urn:microsoft.com/office/officeart/2005/8/layout/hierarchy2"/>
    <dgm:cxn modelId="{D7C1D557-957A-495A-A51C-0B78BC7F2224}" type="presParOf" srcId="{5B932DA1-5D88-42E4-8ADD-699D20E66278}" destId="{6BAC07B3-D147-40A9-804D-EAD7DD3CFAF8}" srcOrd="0" destOrd="0" presId="urn:microsoft.com/office/officeart/2005/8/layout/hierarchy2"/>
    <dgm:cxn modelId="{EC276F1D-F9CB-4238-87BF-BC410793FE70}" type="presParOf" srcId="{6BAC07B3-D147-40A9-804D-EAD7DD3CFAF8}" destId="{A74B2198-0205-4EFB-A9B5-1119D8BDE164}" srcOrd="0" destOrd="0" presId="urn:microsoft.com/office/officeart/2005/8/layout/hierarchy2"/>
    <dgm:cxn modelId="{87F5A1B5-343D-4276-968D-D4A142307518}" type="presParOf" srcId="{6BAC07B3-D147-40A9-804D-EAD7DD3CFAF8}" destId="{57068723-A183-4A5A-BF4A-970E2516551D}"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2491466-DA4A-497E-B3C3-AE043838BE99}" type="doc">
      <dgm:prSet loTypeId="urn:microsoft.com/office/officeart/2005/8/layout/hList3" loCatId="list" qsTypeId="urn:microsoft.com/office/officeart/2005/8/quickstyle/simple5" qsCatId="simple" csTypeId="urn:microsoft.com/office/officeart/2005/8/colors/accent1_4" csCatId="accent1" phldr="1"/>
      <dgm:spPr/>
      <dgm:t>
        <a:bodyPr/>
        <a:lstStyle/>
        <a:p>
          <a:endParaRPr lang="en-US"/>
        </a:p>
      </dgm:t>
    </dgm:pt>
    <dgm:pt modelId="{D17D4B02-A352-4C6E-A87E-381B2067E927}">
      <dgm:prSet phldrT="[Text]"/>
      <dgm:spPr/>
      <dgm:t>
        <a:bodyPr/>
        <a:lstStyle/>
        <a:p>
          <a:r>
            <a:rPr lang="en-US" b="1" dirty="0">
              <a:solidFill>
                <a:schemeClr val="tx1"/>
              </a:solidFill>
            </a:rPr>
            <a:t>All responsible</a:t>
          </a:r>
        </a:p>
      </dgm:t>
    </dgm:pt>
    <dgm:pt modelId="{95845D01-AE12-4CA3-9865-EA6175B52AD0}" type="parTrans" cxnId="{D74596E1-C535-424C-BC4C-E5A03B31A298}">
      <dgm:prSet/>
      <dgm:spPr/>
      <dgm:t>
        <a:bodyPr/>
        <a:lstStyle/>
        <a:p>
          <a:endParaRPr lang="en-US"/>
        </a:p>
      </dgm:t>
    </dgm:pt>
    <dgm:pt modelId="{8C1DC9EF-E49D-42A1-B696-0087403D7B01}" type="sibTrans" cxnId="{D74596E1-C535-424C-BC4C-E5A03B31A298}">
      <dgm:prSet/>
      <dgm:spPr/>
      <dgm:t>
        <a:bodyPr/>
        <a:lstStyle/>
        <a:p>
          <a:endParaRPr lang="en-US"/>
        </a:p>
      </dgm:t>
    </dgm:pt>
    <dgm:pt modelId="{16B44A54-C4F4-4F10-B091-7B54831A5CAE}">
      <dgm:prSet phldrT="[Text]"/>
      <dgm:spPr>
        <a:gradFill flip="none" rotWithShape="1">
          <a:gsLst>
            <a:gs pos="0">
              <a:schemeClr val="bg1">
                <a:lumMod val="60000"/>
                <a:lumOff val="40000"/>
              </a:schemeClr>
            </a:gs>
            <a:gs pos="80000">
              <a:schemeClr val="accent1">
                <a:shade val="50000"/>
                <a:hueOff val="0"/>
                <a:satOff val="0"/>
                <a:lumOff val="0"/>
                <a:alphaOff val="0"/>
                <a:shade val="93000"/>
                <a:satMod val="130000"/>
              </a:schemeClr>
            </a:gs>
            <a:gs pos="100000">
              <a:schemeClr val="accent1">
                <a:shade val="50000"/>
                <a:hueOff val="0"/>
                <a:satOff val="0"/>
                <a:lumOff val="0"/>
                <a:alphaOff val="0"/>
                <a:shade val="94000"/>
                <a:satMod val="135000"/>
              </a:schemeClr>
            </a:gs>
          </a:gsLst>
          <a:lin ang="5400000" scaled="1"/>
          <a:tileRect/>
        </a:gradFill>
      </dgm:spPr>
      <dgm:t>
        <a:bodyPr/>
        <a:lstStyle/>
        <a:p>
          <a:r>
            <a:rPr lang="en-US" b="1" dirty="0">
              <a:solidFill>
                <a:schemeClr val="tx1"/>
              </a:solidFill>
            </a:rPr>
            <a:t>Manufacturers</a:t>
          </a:r>
        </a:p>
        <a:p>
          <a:r>
            <a:rPr lang="en-US" b="1" dirty="0">
              <a:solidFill>
                <a:schemeClr val="tx1"/>
              </a:solidFill>
            </a:rPr>
            <a:t>Importers</a:t>
          </a:r>
        </a:p>
      </dgm:t>
    </dgm:pt>
    <dgm:pt modelId="{3B121374-5FFA-4527-ADD3-189C776FE216}" type="parTrans" cxnId="{CAD46889-A8B0-4278-B1CE-18A37EE623B7}">
      <dgm:prSet/>
      <dgm:spPr/>
      <dgm:t>
        <a:bodyPr/>
        <a:lstStyle/>
        <a:p>
          <a:endParaRPr lang="en-US"/>
        </a:p>
      </dgm:t>
    </dgm:pt>
    <dgm:pt modelId="{FDC4154A-F703-4694-A3D7-2926F2090BE0}" type="sibTrans" cxnId="{CAD46889-A8B0-4278-B1CE-18A37EE623B7}">
      <dgm:prSet/>
      <dgm:spPr/>
      <dgm:t>
        <a:bodyPr/>
        <a:lstStyle/>
        <a:p>
          <a:endParaRPr lang="en-US"/>
        </a:p>
      </dgm:t>
    </dgm:pt>
    <dgm:pt modelId="{08D40109-4C51-4192-9326-5895096AD4F0}">
      <dgm:prSet phldrT="[Text]"/>
      <dgm:spPr/>
      <dgm:t>
        <a:bodyPr/>
        <a:lstStyle/>
        <a:p>
          <a:r>
            <a:rPr lang="en-US" b="1" dirty="0">
              <a:solidFill>
                <a:schemeClr val="tx1"/>
              </a:solidFill>
            </a:rPr>
            <a:t>Distributors</a:t>
          </a:r>
        </a:p>
      </dgm:t>
    </dgm:pt>
    <dgm:pt modelId="{CC89C085-3AF4-4F44-89DC-2361129BD071}" type="parTrans" cxnId="{DCB29E64-2F53-4E2E-9DFC-3B1B47536DA8}">
      <dgm:prSet/>
      <dgm:spPr/>
      <dgm:t>
        <a:bodyPr/>
        <a:lstStyle/>
        <a:p>
          <a:endParaRPr lang="en-US"/>
        </a:p>
      </dgm:t>
    </dgm:pt>
    <dgm:pt modelId="{389D5FDE-972C-49B5-9C8A-00114F8ECEE1}" type="sibTrans" cxnId="{DCB29E64-2F53-4E2E-9DFC-3B1B47536DA8}">
      <dgm:prSet/>
      <dgm:spPr/>
      <dgm:t>
        <a:bodyPr/>
        <a:lstStyle/>
        <a:p>
          <a:endParaRPr lang="en-US"/>
        </a:p>
      </dgm:t>
    </dgm:pt>
    <dgm:pt modelId="{BC9F843F-D1C4-4BBE-AAD3-AEDD60907CFA}">
      <dgm:prSet phldrT="[Text]"/>
      <dgm:spPr/>
      <dgm:t>
        <a:bodyPr/>
        <a:lstStyle/>
        <a:p>
          <a:r>
            <a:rPr lang="en-US" b="1" dirty="0">
              <a:solidFill>
                <a:schemeClr val="tx1"/>
              </a:solidFill>
            </a:rPr>
            <a:t>Retailers</a:t>
          </a:r>
        </a:p>
      </dgm:t>
    </dgm:pt>
    <dgm:pt modelId="{9E3983ED-398D-40FB-A850-C1CA11D0A5DB}" type="parTrans" cxnId="{E914FA24-D6E9-4220-A6D8-6A5E04302DEC}">
      <dgm:prSet/>
      <dgm:spPr/>
      <dgm:t>
        <a:bodyPr/>
        <a:lstStyle/>
        <a:p>
          <a:endParaRPr lang="en-US"/>
        </a:p>
      </dgm:t>
    </dgm:pt>
    <dgm:pt modelId="{9B68129F-623F-4B71-AAB8-0A5115985571}" type="sibTrans" cxnId="{E914FA24-D6E9-4220-A6D8-6A5E04302DEC}">
      <dgm:prSet/>
      <dgm:spPr/>
      <dgm:t>
        <a:bodyPr/>
        <a:lstStyle/>
        <a:p>
          <a:endParaRPr lang="en-US"/>
        </a:p>
      </dgm:t>
    </dgm:pt>
    <dgm:pt modelId="{328A0B7A-929F-44F3-8B59-FF9F9A2CD0FF}" type="pres">
      <dgm:prSet presAssocID="{62491466-DA4A-497E-B3C3-AE043838BE99}" presName="composite" presStyleCnt="0">
        <dgm:presLayoutVars>
          <dgm:chMax val="1"/>
          <dgm:dir/>
          <dgm:resizeHandles val="exact"/>
        </dgm:presLayoutVars>
      </dgm:prSet>
      <dgm:spPr/>
    </dgm:pt>
    <dgm:pt modelId="{A6C0B625-9CDC-4813-9030-D4C804B2F8B8}" type="pres">
      <dgm:prSet presAssocID="{D17D4B02-A352-4C6E-A87E-381B2067E927}" presName="roof" presStyleLbl="dkBgShp" presStyleIdx="0" presStyleCnt="2" custLinFactNeighborY="-80928"/>
      <dgm:spPr/>
    </dgm:pt>
    <dgm:pt modelId="{7018831D-97BE-4665-B41A-D6D42F6DA60F}" type="pres">
      <dgm:prSet presAssocID="{D17D4B02-A352-4C6E-A87E-381B2067E927}" presName="pillars" presStyleCnt="0"/>
      <dgm:spPr/>
    </dgm:pt>
    <dgm:pt modelId="{049FC07E-A4F3-4D31-9A97-82CD03C1D0BD}" type="pres">
      <dgm:prSet presAssocID="{D17D4B02-A352-4C6E-A87E-381B2067E927}" presName="pillar1" presStyleLbl="node1" presStyleIdx="0" presStyleCnt="3">
        <dgm:presLayoutVars>
          <dgm:bulletEnabled val="1"/>
        </dgm:presLayoutVars>
      </dgm:prSet>
      <dgm:spPr/>
    </dgm:pt>
    <dgm:pt modelId="{E408C2AD-F6F8-4F03-903C-940CFA7BA10B}" type="pres">
      <dgm:prSet presAssocID="{08D40109-4C51-4192-9326-5895096AD4F0}" presName="pillarX" presStyleLbl="node1" presStyleIdx="1" presStyleCnt="3">
        <dgm:presLayoutVars>
          <dgm:bulletEnabled val="1"/>
        </dgm:presLayoutVars>
      </dgm:prSet>
      <dgm:spPr/>
    </dgm:pt>
    <dgm:pt modelId="{80F61F5F-CDD0-4E71-96D0-31BE5D0F5BB1}" type="pres">
      <dgm:prSet presAssocID="{BC9F843F-D1C4-4BBE-AAD3-AEDD60907CFA}" presName="pillarX" presStyleLbl="node1" presStyleIdx="2" presStyleCnt="3">
        <dgm:presLayoutVars>
          <dgm:bulletEnabled val="1"/>
        </dgm:presLayoutVars>
      </dgm:prSet>
      <dgm:spPr/>
    </dgm:pt>
    <dgm:pt modelId="{EF0F46F8-D122-43EC-9B29-C84A1F557966}" type="pres">
      <dgm:prSet presAssocID="{D17D4B02-A352-4C6E-A87E-381B2067E927}" presName="base" presStyleLbl="dkBgShp" presStyleIdx="1" presStyleCnt="2" custFlipVert="1"/>
      <dgm:spPr/>
    </dgm:pt>
  </dgm:ptLst>
  <dgm:cxnLst>
    <dgm:cxn modelId="{6413540B-0A5E-4644-8F52-F280CD36C127}" type="presOf" srcId="{08D40109-4C51-4192-9326-5895096AD4F0}" destId="{E408C2AD-F6F8-4F03-903C-940CFA7BA10B}" srcOrd="0" destOrd="0" presId="urn:microsoft.com/office/officeart/2005/8/layout/hList3"/>
    <dgm:cxn modelId="{E914FA24-D6E9-4220-A6D8-6A5E04302DEC}" srcId="{D17D4B02-A352-4C6E-A87E-381B2067E927}" destId="{BC9F843F-D1C4-4BBE-AAD3-AEDD60907CFA}" srcOrd="2" destOrd="0" parTransId="{9E3983ED-398D-40FB-A850-C1CA11D0A5DB}" sibTransId="{9B68129F-623F-4B71-AAB8-0A5115985571}"/>
    <dgm:cxn modelId="{DCB29E64-2F53-4E2E-9DFC-3B1B47536DA8}" srcId="{D17D4B02-A352-4C6E-A87E-381B2067E927}" destId="{08D40109-4C51-4192-9326-5895096AD4F0}" srcOrd="1" destOrd="0" parTransId="{CC89C085-3AF4-4F44-89DC-2361129BD071}" sibTransId="{389D5FDE-972C-49B5-9C8A-00114F8ECEE1}"/>
    <dgm:cxn modelId="{86595A83-8E88-4761-BC74-5AAADDA3B665}" type="presOf" srcId="{BC9F843F-D1C4-4BBE-AAD3-AEDD60907CFA}" destId="{80F61F5F-CDD0-4E71-96D0-31BE5D0F5BB1}" srcOrd="0" destOrd="0" presId="urn:microsoft.com/office/officeart/2005/8/layout/hList3"/>
    <dgm:cxn modelId="{AB672F88-7880-4960-846B-4BBB4F1855E2}" type="presOf" srcId="{D17D4B02-A352-4C6E-A87E-381B2067E927}" destId="{A6C0B625-9CDC-4813-9030-D4C804B2F8B8}" srcOrd="0" destOrd="0" presId="urn:microsoft.com/office/officeart/2005/8/layout/hList3"/>
    <dgm:cxn modelId="{CAD46889-A8B0-4278-B1CE-18A37EE623B7}" srcId="{D17D4B02-A352-4C6E-A87E-381B2067E927}" destId="{16B44A54-C4F4-4F10-B091-7B54831A5CAE}" srcOrd="0" destOrd="0" parTransId="{3B121374-5FFA-4527-ADD3-189C776FE216}" sibTransId="{FDC4154A-F703-4694-A3D7-2926F2090BE0}"/>
    <dgm:cxn modelId="{36C10A8D-5BD6-463B-9D70-B7A2EAB3FD40}" type="presOf" srcId="{16B44A54-C4F4-4F10-B091-7B54831A5CAE}" destId="{049FC07E-A4F3-4D31-9A97-82CD03C1D0BD}" srcOrd="0" destOrd="0" presId="urn:microsoft.com/office/officeart/2005/8/layout/hList3"/>
    <dgm:cxn modelId="{D74596E1-C535-424C-BC4C-E5A03B31A298}" srcId="{62491466-DA4A-497E-B3C3-AE043838BE99}" destId="{D17D4B02-A352-4C6E-A87E-381B2067E927}" srcOrd="0" destOrd="0" parTransId="{95845D01-AE12-4CA3-9865-EA6175B52AD0}" sibTransId="{8C1DC9EF-E49D-42A1-B696-0087403D7B01}"/>
    <dgm:cxn modelId="{8A98C4F1-BE8E-4D81-B667-F2A2547EC4B6}" type="presOf" srcId="{62491466-DA4A-497E-B3C3-AE043838BE99}" destId="{328A0B7A-929F-44F3-8B59-FF9F9A2CD0FF}" srcOrd="0" destOrd="0" presId="urn:microsoft.com/office/officeart/2005/8/layout/hList3"/>
    <dgm:cxn modelId="{ABF47149-E3AA-4D89-9FEA-B74EA4BE8D42}" type="presParOf" srcId="{328A0B7A-929F-44F3-8B59-FF9F9A2CD0FF}" destId="{A6C0B625-9CDC-4813-9030-D4C804B2F8B8}" srcOrd="0" destOrd="0" presId="urn:microsoft.com/office/officeart/2005/8/layout/hList3"/>
    <dgm:cxn modelId="{E4F019D9-A970-45D7-9B03-54FB9B758502}" type="presParOf" srcId="{328A0B7A-929F-44F3-8B59-FF9F9A2CD0FF}" destId="{7018831D-97BE-4665-B41A-D6D42F6DA60F}" srcOrd="1" destOrd="0" presId="urn:microsoft.com/office/officeart/2005/8/layout/hList3"/>
    <dgm:cxn modelId="{8447E2D7-DFC4-4D4C-9E25-E273610B926F}" type="presParOf" srcId="{7018831D-97BE-4665-B41A-D6D42F6DA60F}" destId="{049FC07E-A4F3-4D31-9A97-82CD03C1D0BD}" srcOrd="0" destOrd="0" presId="urn:microsoft.com/office/officeart/2005/8/layout/hList3"/>
    <dgm:cxn modelId="{9C163BC4-AD1B-472C-A55F-35584DF8AA72}" type="presParOf" srcId="{7018831D-97BE-4665-B41A-D6D42F6DA60F}" destId="{E408C2AD-F6F8-4F03-903C-940CFA7BA10B}" srcOrd="1" destOrd="0" presId="urn:microsoft.com/office/officeart/2005/8/layout/hList3"/>
    <dgm:cxn modelId="{754C01A7-638F-4097-A751-5AF639E8C597}" type="presParOf" srcId="{7018831D-97BE-4665-B41A-D6D42F6DA60F}" destId="{80F61F5F-CDD0-4E71-96D0-31BE5D0F5BB1}" srcOrd="2" destOrd="0" presId="urn:microsoft.com/office/officeart/2005/8/layout/hList3"/>
    <dgm:cxn modelId="{DC57CDF2-5168-450A-8A43-DC9A1991331C}" type="presParOf" srcId="{328A0B7A-929F-44F3-8B59-FF9F9A2CD0FF}" destId="{EF0F46F8-D122-43EC-9B29-C84A1F557966}"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9DCF197-8133-47A7-8745-EAF2B47115B8}" type="doc">
      <dgm:prSet loTypeId="urn:microsoft.com/office/officeart/2005/8/layout/cycle6" loCatId="cycle" qsTypeId="urn:microsoft.com/office/officeart/2005/8/quickstyle/simple4" qsCatId="simple" csTypeId="urn:microsoft.com/office/officeart/2005/8/colors/colorful2" csCatId="colorful" phldr="1"/>
      <dgm:spPr/>
      <dgm:t>
        <a:bodyPr/>
        <a:lstStyle/>
        <a:p>
          <a:endParaRPr lang="en-US"/>
        </a:p>
      </dgm:t>
    </dgm:pt>
    <dgm:pt modelId="{FD3F61F6-4801-4EED-A696-61B215DAC919}">
      <dgm:prSet phldrT="[Text]" custT="1"/>
      <dgm:spPr>
        <a:solidFill>
          <a:srgbClr val="7030A0"/>
        </a:solidFill>
      </dgm:spPr>
      <dgm:t>
        <a:bodyPr/>
        <a:lstStyle/>
        <a:p>
          <a:r>
            <a:rPr lang="en-US" sz="2200" b="1" dirty="0">
              <a:solidFill>
                <a:srgbClr val="000000"/>
              </a:solidFill>
            </a:rPr>
            <a:t>Review standards for inadequacies</a:t>
          </a:r>
        </a:p>
      </dgm:t>
    </dgm:pt>
    <dgm:pt modelId="{6FCC30FD-80B2-42E7-8C4D-3E596D8A19A5}" type="parTrans" cxnId="{0B6FF29C-A72D-486C-9CB6-966E94A8D0C2}">
      <dgm:prSet/>
      <dgm:spPr/>
      <dgm:t>
        <a:bodyPr/>
        <a:lstStyle/>
        <a:p>
          <a:endParaRPr lang="en-US"/>
        </a:p>
      </dgm:t>
    </dgm:pt>
    <dgm:pt modelId="{26778A19-FF5C-4BCD-8B57-FC2648EA9962}" type="sibTrans" cxnId="{0B6FF29C-A72D-486C-9CB6-966E94A8D0C2}">
      <dgm:prSet/>
      <dgm:spPr/>
      <dgm:t>
        <a:bodyPr/>
        <a:lstStyle/>
        <a:p>
          <a:endParaRPr lang="en-US"/>
        </a:p>
      </dgm:t>
    </dgm:pt>
    <dgm:pt modelId="{66B51121-6B84-41C0-9F9D-26FF77F07FB8}">
      <dgm:prSet phldrT="[Text]" custT="1"/>
      <dgm:spPr/>
      <dgm:t>
        <a:bodyPr/>
        <a:lstStyle/>
        <a:p>
          <a:r>
            <a:rPr lang="en-US" sz="2200" b="1" dirty="0">
              <a:solidFill>
                <a:srgbClr val="000000"/>
              </a:solidFill>
            </a:rPr>
            <a:t>Analyze injury/death data for hazard patterns</a:t>
          </a:r>
        </a:p>
      </dgm:t>
    </dgm:pt>
    <dgm:pt modelId="{6725EF2C-C58F-42CF-A2D7-B91B93AA8FBD}" type="parTrans" cxnId="{1279D51D-501B-45A5-8509-A0D61FC46954}">
      <dgm:prSet/>
      <dgm:spPr/>
      <dgm:t>
        <a:bodyPr/>
        <a:lstStyle/>
        <a:p>
          <a:endParaRPr lang="en-US"/>
        </a:p>
      </dgm:t>
    </dgm:pt>
    <dgm:pt modelId="{440C8E39-DC9E-4815-9049-0D2A50DD30DF}" type="sibTrans" cxnId="{1279D51D-501B-45A5-8509-A0D61FC46954}">
      <dgm:prSet/>
      <dgm:spPr/>
      <dgm:t>
        <a:bodyPr/>
        <a:lstStyle/>
        <a:p>
          <a:endParaRPr lang="en-US"/>
        </a:p>
      </dgm:t>
    </dgm:pt>
    <dgm:pt modelId="{E155F5BF-781F-4478-A176-F152C5EED2D1}">
      <dgm:prSet phldrT="[Text]" custT="1"/>
      <dgm:spPr>
        <a:solidFill>
          <a:srgbClr val="F46A2C"/>
        </a:solidFill>
      </dgm:spPr>
      <dgm:t>
        <a:bodyPr/>
        <a:lstStyle/>
        <a:p>
          <a:r>
            <a:rPr lang="en-US" sz="2200" b="1" dirty="0">
              <a:solidFill>
                <a:srgbClr val="000000"/>
              </a:solidFill>
            </a:rPr>
            <a:t>Propose standards development or revisions</a:t>
          </a:r>
        </a:p>
      </dgm:t>
    </dgm:pt>
    <dgm:pt modelId="{E0BD3AB9-D151-4C53-BEAD-366417ECEB1C}" type="parTrans" cxnId="{2483A38E-FF12-4875-980A-1E53616A2F54}">
      <dgm:prSet/>
      <dgm:spPr/>
      <dgm:t>
        <a:bodyPr/>
        <a:lstStyle/>
        <a:p>
          <a:endParaRPr lang="en-US"/>
        </a:p>
      </dgm:t>
    </dgm:pt>
    <dgm:pt modelId="{290318E2-5B1D-47DB-AF95-740670F90E1C}" type="sibTrans" cxnId="{2483A38E-FF12-4875-980A-1E53616A2F54}">
      <dgm:prSet/>
      <dgm:spPr/>
      <dgm:t>
        <a:bodyPr/>
        <a:lstStyle/>
        <a:p>
          <a:endParaRPr lang="en-US"/>
        </a:p>
      </dgm:t>
    </dgm:pt>
    <dgm:pt modelId="{8DAB7157-0CE8-4653-BD5A-5828F4EEA9C7}">
      <dgm:prSet phldrT="[Text]" custT="1"/>
      <dgm:spPr>
        <a:solidFill>
          <a:srgbClr val="FF9900"/>
        </a:solidFill>
      </dgm:spPr>
      <dgm:t>
        <a:bodyPr/>
        <a:lstStyle/>
        <a:p>
          <a:r>
            <a:rPr lang="en-US" sz="2000" b="1" dirty="0">
              <a:solidFill>
                <a:srgbClr val="000000"/>
              </a:solidFill>
            </a:rPr>
            <a:t>Conduct tests and evaluations to support findings</a:t>
          </a:r>
        </a:p>
      </dgm:t>
    </dgm:pt>
    <dgm:pt modelId="{6750D62E-77A5-4A77-AF5F-1E68DA2BCA75}" type="sibTrans" cxnId="{C3CBB510-8799-4009-9A18-7542B90C64FB}">
      <dgm:prSet/>
      <dgm:spPr/>
      <dgm:t>
        <a:bodyPr/>
        <a:lstStyle/>
        <a:p>
          <a:endParaRPr lang="en-US"/>
        </a:p>
      </dgm:t>
    </dgm:pt>
    <dgm:pt modelId="{7DF2C267-7E7C-4E4A-8E7B-23FFBB2B7F16}" type="parTrans" cxnId="{C3CBB510-8799-4009-9A18-7542B90C64FB}">
      <dgm:prSet/>
      <dgm:spPr/>
      <dgm:t>
        <a:bodyPr/>
        <a:lstStyle/>
        <a:p>
          <a:endParaRPr lang="en-US"/>
        </a:p>
      </dgm:t>
    </dgm:pt>
    <dgm:pt modelId="{BC1131BD-6CE2-4B4B-8A97-A2B74F6571C2}">
      <dgm:prSet custT="1"/>
      <dgm:spPr>
        <a:solidFill>
          <a:srgbClr val="008000"/>
        </a:solidFill>
      </dgm:spPr>
      <dgm:t>
        <a:bodyPr/>
        <a:lstStyle/>
        <a:p>
          <a:r>
            <a:rPr lang="en-US" sz="2200" b="1" dirty="0">
              <a:solidFill>
                <a:srgbClr val="000000"/>
              </a:solidFill>
            </a:rPr>
            <a:t>Participate in committees</a:t>
          </a:r>
        </a:p>
      </dgm:t>
    </dgm:pt>
    <dgm:pt modelId="{3EAFAF69-D5D2-4864-AFB3-4313CD9F3F9E}" type="parTrans" cxnId="{E659C2E8-AB8C-44AD-9DB1-89BF622F07D6}">
      <dgm:prSet/>
      <dgm:spPr/>
      <dgm:t>
        <a:bodyPr/>
        <a:lstStyle/>
        <a:p>
          <a:endParaRPr lang="en-US"/>
        </a:p>
      </dgm:t>
    </dgm:pt>
    <dgm:pt modelId="{EE309B39-CC94-4A77-A2D1-36924C89F73F}" type="sibTrans" cxnId="{E659C2E8-AB8C-44AD-9DB1-89BF622F07D6}">
      <dgm:prSet/>
      <dgm:spPr/>
      <dgm:t>
        <a:bodyPr/>
        <a:lstStyle/>
        <a:p>
          <a:endParaRPr lang="en-US"/>
        </a:p>
      </dgm:t>
    </dgm:pt>
    <dgm:pt modelId="{784C8477-2E5A-4606-9659-89904C9F09CC}" type="pres">
      <dgm:prSet presAssocID="{39DCF197-8133-47A7-8745-EAF2B47115B8}" presName="cycle" presStyleCnt="0">
        <dgm:presLayoutVars>
          <dgm:dir/>
          <dgm:resizeHandles val="exact"/>
        </dgm:presLayoutVars>
      </dgm:prSet>
      <dgm:spPr/>
    </dgm:pt>
    <dgm:pt modelId="{4E92A22E-B746-49C9-A5CD-E0B402CE6C65}" type="pres">
      <dgm:prSet presAssocID="{66B51121-6B84-41C0-9F9D-26FF77F07FB8}" presName="node" presStyleLbl="node1" presStyleIdx="0" presStyleCnt="5" custScaleX="144197" custScaleY="113543" custRadScaleRad="95868" custRadScaleInc="4077">
        <dgm:presLayoutVars>
          <dgm:bulletEnabled val="1"/>
        </dgm:presLayoutVars>
      </dgm:prSet>
      <dgm:spPr/>
    </dgm:pt>
    <dgm:pt modelId="{C3E3A43C-6304-4BB1-AFA9-D6F38FBD98ED}" type="pres">
      <dgm:prSet presAssocID="{66B51121-6B84-41C0-9F9D-26FF77F07FB8}" presName="spNode" presStyleCnt="0"/>
      <dgm:spPr/>
    </dgm:pt>
    <dgm:pt modelId="{60E417DC-CF74-44B8-94A3-A04664FED7B2}" type="pres">
      <dgm:prSet presAssocID="{440C8E39-DC9E-4815-9049-0D2A50DD30DF}" presName="sibTrans" presStyleLbl="sibTrans1D1" presStyleIdx="0" presStyleCnt="5"/>
      <dgm:spPr/>
    </dgm:pt>
    <dgm:pt modelId="{4AF3D228-1214-47C8-8538-B8BDC1B1872C}" type="pres">
      <dgm:prSet presAssocID="{FD3F61F6-4801-4EED-A696-61B215DAC919}" presName="node" presStyleLbl="node1" presStyleIdx="1" presStyleCnt="5" custScaleX="124681" custScaleY="134763" custRadScaleRad="98795" custRadScaleInc="23407">
        <dgm:presLayoutVars>
          <dgm:bulletEnabled val="1"/>
        </dgm:presLayoutVars>
      </dgm:prSet>
      <dgm:spPr/>
    </dgm:pt>
    <dgm:pt modelId="{EB6C5BAC-BD2C-46EC-B999-D132DC13356B}" type="pres">
      <dgm:prSet presAssocID="{FD3F61F6-4801-4EED-A696-61B215DAC919}" presName="spNode" presStyleCnt="0"/>
      <dgm:spPr/>
    </dgm:pt>
    <dgm:pt modelId="{CB310FC3-DA14-43B7-BBF8-25E87EE9B6CF}" type="pres">
      <dgm:prSet presAssocID="{26778A19-FF5C-4BCD-8B57-FC2648EA9962}" presName="sibTrans" presStyleLbl="sibTrans1D1" presStyleIdx="1" presStyleCnt="5"/>
      <dgm:spPr/>
    </dgm:pt>
    <dgm:pt modelId="{E9638A28-81EA-432A-A88B-8A9987F68248}" type="pres">
      <dgm:prSet presAssocID="{8DAB7157-0CE8-4653-BD5A-5828F4EEA9C7}" presName="node" presStyleLbl="node1" presStyleIdx="2" presStyleCnt="5" custScaleX="121621" custScaleY="131202" custRadScaleRad="97611" custRadScaleInc="-37070">
        <dgm:presLayoutVars>
          <dgm:bulletEnabled val="1"/>
        </dgm:presLayoutVars>
      </dgm:prSet>
      <dgm:spPr/>
    </dgm:pt>
    <dgm:pt modelId="{BE1194B9-132B-40F3-81F3-AA9828D008CA}" type="pres">
      <dgm:prSet presAssocID="{8DAB7157-0CE8-4653-BD5A-5828F4EEA9C7}" presName="spNode" presStyleCnt="0"/>
      <dgm:spPr/>
    </dgm:pt>
    <dgm:pt modelId="{7C20BDE8-908D-49C0-882C-B89BBE086B79}" type="pres">
      <dgm:prSet presAssocID="{6750D62E-77A5-4A77-AF5F-1E68DA2BCA75}" presName="sibTrans" presStyleLbl="sibTrans1D1" presStyleIdx="2" presStyleCnt="5"/>
      <dgm:spPr/>
    </dgm:pt>
    <dgm:pt modelId="{8203DE3A-AA77-4F3F-9686-538ED400ACB3}" type="pres">
      <dgm:prSet presAssocID="{E155F5BF-781F-4478-A176-F152C5EED2D1}" presName="node" presStyleLbl="node1" presStyleIdx="3" presStyleCnt="5" custScaleX="128992" custScaleY="149885" custRadScaleRad="94207" custRadScaleInc="51002">
        <dgm:presLayoutVars>
          <dgm:bulletEnabled val="1"/>
        </dgm:presLayoutVars>
      </dgm:prSet>
      <dgm:spPr/>
    </dgm:pt>
    <dgm:pt modelId="{97540FA2-A4D9-4F16-9E4B-66EA37318660}" type="pres">
      <dgm:prSet presAssocID="{E155F5BF-781F-4478-A176-F152C5EED2D1}" presName="spNode" presStyleCnt="0"/>
      <dgm:spPr/>
    </dgm:pt>
    <dgm:pt modelId="{191328B8-F0BD-4DAC-94DA-FA7821BE9942}" type="pres">
      <dgm:prSet presAssocID="{290318E2-5B1D-47DB-AF95-740670F90E1C}" presName="sibTrans" presStyleLbl="sibTrans1D1" presStyleIdx="3" presStyleCnt="5"/>
      <dgm:spPr/>
    </dgm:pt>
    <dgm:pt modelId="{8B95F1CE-F323-480F-B36F-A537BEE01D08}" type="pres">
      <dgm:prSet presAssocID="{BC1131BD-6CE2-4B4B-8A97-A2B74F6571C2}" presName="node" presStyleLbl="node1" presStyleIdx="4" presStyleCnt="5" custScaleX="126027" custScaleY="122415" custRadScaleRad="95678" custRadScaleInc="-1929">
        <dgm:presLayoutVars>
          <dgm:bulletEnabled val="1"/>
        </dgm:presLayoutVars>
      </dgm:prSet>
      <dgm:spPr/>
    </dgm:pt>
    <dgm:pt modelId="{01FC7E37-8312-4753-BD3D-857623CD6A27}" type="pres">
      <dgm:prSet presAssocID="{BC1131BD-6CE2-4B4B-8A97-A2B74F6571C2}" presName="spNode" presStyleCnt="0"/>
      <dgm:spPr/>
    </dgm:pt>
    <dgm:pt modelId="{F868F4DE-198D-400A-89A6-46BE1A6D81A4}" type="pres">
      <dgm:prSet presAssocID="{EE309B39-CC94-4A77-A2D1-36924C89F73F}" presName="sibTrans" presStyleLbl="sibTrans1D1" presStyleIdx="4" presStyleCnt="5"/>
      <dgm:spPr/>
    </dgm:pt>
  </dgm:ptLst>
  <dgm:cxnLst>
    <dgm:cxn modelId="{CB14C408-E978-493F-A98D-F7980A956C3F}" type="presOf" srcId="{290318E2-5B1D-47DB-AF95-740670F90E1C}" destId="{191328B8-F0BD-4DAC-94DA-FA7821BE9942}" srcOrd="0" destOrd="0" presId="urn:microsoft.com/office/officeart/2005/8/layout/cycle6"/>
    <dgm:cxn modelId="{AC3C070A-D525-44CC-B6D1-90BC93F5DC28}" type="presOf" srcId="{26778A19-FF5C-4BCD-8B57-FC2648EA9962}" destId="{CB310FC3-DA14-43B7-BBF8-25E87EE9B6CF}" srcOrd="0" destOrd="0" presId="urn:microsoft.com/office/officeart/2005/8/layout/cycle6"/>
    <dgm:cxn modelId="{C3CBB510-8799-4009-9A18-7542B90C64FB}" srcId="{39DCF197-8133-47A7-8745-EAF2B47115B8}" destId="{8DAB7157-0CE8-4653-BD5A-5828F4EEA9C7}" srcOrd="2" destOrd="0" parTransId="{7DF2C267-7E7C-4E4A-8E7B-23FFBB2B7F16}" sibTransId="{6750D62E-77A5-4A77-AF5F-1E68DA2BCA75}"/>
    <dgm:cxn modelId="{1279D51D-501B-45A5-8509-A0D61FC46954}" srcId="{39DCF197-8133-47A7-8745-EAF2B47115B8}" destId="{66B51121-6B84-41C0-9F9D-26FF77F07FB8}" srcOrd="0" destOrd="0" parTransId="{6725EF2C-C58F-42CF-A2D7-B91B93AA8FBD}" sibTransId="{440C8E39-DC9E-4815-9049-0D2A50DD30DF}"/>
    <dgm:cxn modelId="{4803C13D-7BA3-4389-B0F4-22E4A66F995D}" type="presOf" srcId="{8DAB7157-0CE8-4653-BD5A-5828F4EEA9C7}" destId="{E9638A28-81EA-432A-A88B-8A9987F68248}" srcOrd="0" destOrd="0" presId="urn:microsoft.com/office/officeart/2005/8/layout/cycle6"/>
    <dgm:cxn modelId="{D1361966-0EA5-4032-8E16-E65F405EFD8A}" type="presOf" srcId="{BC1131BD-6CE2-4B4B-8A97-A2B74F6571C2}" destId="{8B95F1CE-F323-480F-B36F-A537BEE01D08}" srcOrd="0" destOrd="0" presId="urn:microsoft.com/office/officeart/2005/8/layout/cycle6"/>
    <dgm:cxn modelId="{B9D4384C-8829-40D8-B6C7-AEB517ABAD8B}" type="presOf" srcId="{E155F5BF-781F-4478-A176-F152C5EED2D1}" destId="{8203DE3A-AA77-4F3F-9686-538ED400ACB3}" srcOrd="0" destOrd="0" presId="urn:microsoft.com/office/officeart/2005/8/layout/cycle6"/>
    <dgm:cxn modelId="{EC78B188-83EE-4AA9-ADDD-EF45F54381C8}" type="presOf" srcId="{39DCF197-8133-47A7-8745-EAF2B47115B8}" destId="{784C8477-2E5A-4606-9659-89904C9F09CC}" srcOrd="0" destOrd="0" presId="urn:microsoft.com/office/officeart/2005/8/layout/cycle6"/>
    <dgm:cxn modelId="{D6397A8B-C22F-4E6B-88D6-98741D85A386}" type="presOf" srcId="{FD3F61F6-4801-4EED-A696-61B215DAC919}" destId="{4AF3D228-1214-47C8-8538-B8BDC1B1872C}" srcOrd="0" destOrd="0" presId="urn:microsoft.com/office/officeart/2005/8/layout/cycle6"/>
    <dgm:cxn modelId="{2483A38E-FF12-4875-980A-1E53616A2F54}" srcId="{39DCF197-8133-47A7-8745-EAF2B47115B8}" destId="{E155F5BF-781F-4478-A176-F152C5EED2D1}" srcOrd="3" destOrd="0" parTransId="{E0BD3AB9-D151-4C53-BEAD-366417ECEB1C}" sibTransId="{290318E2-5B1D-47DB-AF95-740670F90E1C}"/>
    <dgm:cxn modelId="{AB15079B-10C9-470F-A206-A079DA0BCF24}" type="presOf" srcId="{440C8E39-DC9E-4815-9049-0D2A50DD30DF}" destId="{60E417DC-CF74-44B8-94A3-A04664FED7B2}" srcOrd="0" destOrd="0" presId="urn:microsoft.com/office/officeart/2005/8/layout/cycle6"/>
    <dgm:cxn modelId="{CFBE589B-8665-4E01-8B70-E2DC16AD4864}" type="presOf" srcId="{6750D62E-77A5-4A77-AF5F-1E68DA2BCA75}" destId="{7C20BDE8-908D-49C0-882C-B89BBE086B79}" srcOrd="0" destOrd="0" presId="urn:microsoft.com/office/officeart/2005/8/layout/cycle6"/>
    <dgm:cxn modelId="{0B6FF29C-A72D-486C-9CB6-966E94A8D0C2}" srcId="{39DCF197-8133-47A7-8745-EAF2B47115B8}" destId="{FD3F61F6-4801-4EED-A696-61B215DAC919}" srcOrd="1" destOrd="0" parTransId="{6FCC30FD-80B2-42E7-8C4D-3E596D8A19A5}" sibTransId="{26778A19-FF5C-4BCD-8B57-FC2648EA9962}"/>
    <dgm:cxn modelId="{888E439F-0882-449A-A173-7E445A9ABB99}" type="presOf" srcId="{EE309B39-CC94-4A77-A2D1-36924C89F73F}" destId="{F868F4DE-198D-400A-89A6-46BE1A6D81A4}" srcOrd="0" destOrd="0" presId="urn:microsoft.com/office/officeart/2005/8/layout/cycle6"/>
    <dgm:cxn modelId="{21DA87BF-C3B3-4EC2-9135-8E3BF0D545C7}" type="presOf" srcId="{66B51121-6B84-41C0-9F9D-26FF77F07FB8}" destId="{4E92A22E-B746-49C9-A5CD-E0B402CE6C65}" srcOrd="0" destOrd="0" presId="urn:microsoft.com/office/officeart/2005/8/layout/cycle6"/>
    <dgm:cxn modelId="{E659C2E8-AB8C-44AD-9DB1-89BF622F07D6}" srcId="{39DCF197-8133-47A7-8745-EAF2B47115B8}" destId="{BC1131BD-6CE2-4B4B-8A97-A2B74F6571C2}" srcOrd="4" destOrd="0" parTransId="{3EAFAF69-D5D2-4864-AFB3-4313CD9F3F9E}" sibTransId="{EE309B39-CC94-4A77-A2D1-36924C89F73F}"/>
    <dgm:cxn modelId="{5869649F-C0ED-412E-8A3D-9818A2AF56A3}" type="presParOf" srcId="{784C8477-2E5A-4606-9659-89904C9F09CC}" destId="{4E92A22E-B746-49C9-A5CD-E0B402CE6C65}" srcOrd="0" destOrd="0" presId="urn:microsoft.com/office/officeart/2005/8/layout/cycle6"/>
    <dgm:cxn modelId="{8A7608B2-38BA-4A99-9119-CFD38D390529}" type="presParOf" srcId="{784C8477-2E5A-4606-9659-89904C9F09CC}" destId="{C3E3A43C-6304-4BB1-AFA9-D6F38FBD98ED}" srcOrd="1" destOrd="0" presId="urn:microsoft.com/office/officeart/2005/8/layout/cycle6"/>
    <dgm:cxn modelId="{9A518EE5-1B6E-42A6-A362-B0C789606ADC}" type="presParOf" srcId="{784C8477-2E5A-4606-9659-89904C9F09CC}" destId="{60E417DC-CF74-44B8-94A3-A04664FED7B2}" srcOrd="2" destOrd="0" presId="urn:microsoft.com/office/officeart/2005/8/layout/cycle6"/>
    <dgm:cxn modelId="{1E8C43D4-C711-4741-AEFE-D1A0481712BA}" type="presParOf" srcId="{784C8477-2E5A-4606-9659-89904C9F09CC}" destId="{4AF3D228-1214-47C8-8538-B8BDC1B1872C}" srcOrd="3" destOrd="0" presId="urn:microsoft.com/office/officeart/2005/8/layout/cycle6"/>
    <dgm:cxn modelId="{865DF381-8C30-4566-969B-1957C0C8FA0C}" type="presParOf" srcId="{784C8477-2E5A-4606-9659-89904C9F09CC}" destId="{EB6C5BAC-BD2C-46EC-B999-D132DC13356B}" srcOrd="4" destOrd="0" presId="urn:microsoft.com/office/officeart/2005/8/layout/cycle6"/>
    <dgm:cxn modelId="{6C017717-74E9-4F6A-AEA3-3A472D86592D}" type="presParOf" srcId="{784C8477-2E5A-4606-9659-89904C9F09CC}" destId="{CB310FC3-DA14-43B7-BBF8-25E87EE9B6CF}" srcOrd="5" destOrd="0" presId="urn:microsoft.com/office/officeart/2005/8/layout/cycle6"/>
    <dgm:cxn modelId="{47835307-10CE-4FC2-8E92-D123FF6BDA45}" type="presParOf" srcId="{784C8477-2E5A-4606-9659-89904C9F09CC}" destId="{E9638A28-81EA-432A-A88B-8A9987F68248}" srcOrd="6" destOrd="0" presId="urn:microsoft.com/office/officeart/2005/8/layout/cycle6"/>
    <dgm:cxn modelId="{8A33037C-AA4F-49B4-BB0F-4620EDA60237}" type="presParOf" srcId="{784C8477-2E5A-4606-9659-89904C9F09CC}" destId="{BE1194B9-132B-40F3-81F3-AA9828D008CA}" srcOrd="7" destOrd="0" presId="urn:microsoft.com/office/officeart/2005/8/layout/cycle6"/>
    <dgm:cxn modelId="{3EEC80A6-39C0-4A4B-BEBB-4F81997E7EC2}" type="presParOf" srcId="{784C8477-2E5A-4606-9659-89904C9F09CC}" destId="{7C20BDE8-908D-49C0-882C-B89BBE086B79}" srcOrd="8" destOrd="0" presId="urn:microsoft.com/office/officeart/2005/8/layout/cycle6"/>
    <dgm:cxn modelId="{7C650CC8-E365-49B0-9742-FA3E6E952A8D}" type="presParOf" srcId="{784C8477-2E5A-4606-9659-89904C9F09CC}" destId="{8203DE3A-AA77-4F3F-9686-538ED400ACB3}" srcOrd="9" destOrd="0" presId="urn:microsoft.com/office/officeart/2005/8/layout/cycle6"/>
    <dgm:cxn modelId="{B4639AC6-8E83-4584-8B45-2DDB42829007}" type="presParOf" srcId="{784C8477-2E5A-4606-9659-89904C9F09CC}" destId="{97540FA2-A4D9-4F16-9E4B-66EA37318660}" srcOrd="10" destOrd="0" presId="urn:microsoft.com/office/officeart/2005/8/layout/cycle6"/>
    <dgm:cxn modelId="{333D2A84-A94B-40DC-9524-51B77CDABF8E}" type="presParOf" srcId="{784C8477-2E5A-4606-9659-89904C9F09CC}" destId="{191328B8-F0BD-4DAC-94DA-FA7821BE9942}" srcOrd="11" destOrd="0" presId="urn:microsoft.com/office/officeart/2005/8/layout/cycle6"/>
    <dgm:cxn modelId="{92D42BCC-6299-4247-A955-D21A69BD70A9}" type="presParOf" srcId="{784C8477-2E5A-4606-9659-89904C9F09CC}" destId="{8B95F1CE-F323-480F-B36F-A537BEE01D08}" srcOrd="12" destOrd="0" presId="urn:microsoft.com/office/officeart/2005/8/layout/cycle6"/>
    <dgm:cxn modelId="{8339AEBB-5CD7-4E2C-9575-88A8AAD2239F}" type="presParOf" srcId="{784C8477-2E5A-4606-9659-89904C9F09CC}" destId="{01FC7E37-8312-4753-BD3D-857623CD6A27}" srcOrd="13" destOrd="0" presId="urn:microsoft.com/office/officeart/2005/8/layout/cycle6"/>
    <dgm:cxn modelId="{5C72D01B-2D31-4DD4-AFCB-5809F2FBA2DD}" type="presParOf" srcId="{784C8477-2E5A-4606-9659-89904C9F09CC}" destId="{F868F4DE-198D-400A-89A6-46BE1A6D81A4}" srcOrd="14"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0799795-2AAA-4DDD-8899-C35015AEB053}" type="doc">
      <dgm:prSet loTypeId="urn:microsoft.com/office/officeart/2005/8/layout/hList6" loCatId="list" qsTypeId="urn:microsoft.com/office/officeart/2005/8/quickstyle/3d1" qsCatId="3D" csTypeId="urn:microsoft.com/office/officeart/2005/8/colors/accent6_4" csCatId="accent6" phldr="1"/>
      <dgm:spPr/>
    </dgm:pt>
    <dgm:pt modelId="{09314D40-BABE-4AAD-8FCB-12C03066D6F6}">
      <dgm:prSet phldrT="[Text]" custT="1"/>
      <dgm:spPr/>
      <dgm:t>
        <a:bodyPr/>
        <a:lstStyle/>
        <a:p>
          <a:endParaRPr lang="en-US" sz="1600" b="1" dirty="0"/>
        </a:p>
        <a:p>
          <a:r>
            <a:rPr lang="en-US" sz="2000" b="1" dirty="0">
              <a:solidFill>
                <a:schemeClr val="tx2">
                  <a:lumMod val="50000"/>
                </a:schemeClr>
              </a:solidFill>
            </a:rPr>
            <a:t>Injury and potential injury incident data</a:t>
          </a:r>
        </a:p>
        <a:p>
          <a:r>
            <a:rPr lang="en-US" sz="1800" b="1" dirty="0"/>
            <a:t> </a:t>
          </a:r>
          <a:endParaRPr lang="en-US" sz="1800" dirty="0"/>
        </a:p>
      </dgm:t>
    </dgm:pt>
    <dgm:pt modelId="{2F642949-E007-415E-B73E-785F6D7510A4}" type="parTrans" cxnId="{45F22242-EAC3-406D-850F-935335CD3E84}">
      <dgm:prSet/>
      <dgm:spPr/>
      <dgm:t>
        <a:bodyPr/>
        <a:lstStyle/>
        <a:p>
          <a:endParaRPr lang="en-US"/>
        </a:p>
      </dgm:t>
    </dgm:pt>
    <dgm:pt modelId="{87D0CF12-9A87-446A-ABCD-8DDA044FC606}" type="sibTrans" cxnId="{45F22242-EAC3-406D-850F-935335CD3E84}">
      <dgm:prSet/>
      <dgm:spPr/>
      <dgm:t>
        <a:bodyPr/>
        <a:lstStyle/>
        <a:p>
          <a:endParaRPr lang="en-US"/>
        </a:p>
      </dgm:t>
    </dgm:pt>
    <dgm:pt modelId="{57774F54-2BCC-42B5-8332-99E7D4C431AF}">
      <dgm:prSet phldrT="[Text]" custT="1"/>
      <dgm:spPr/>
      <dgm:t>
        <a:bodyPr/>
        <a:lstStyle/>
        <a:p>
          <a:r>
            <a:rPr lang="en-US" sz="2000" b="1" dirty="0">
              <a:solidFill>
                <a:schemeClr val="tx2">
                  <a:lumMod val="50000"/>
                </a:schemeClr>
              </a:solidFill>
            </a:rPr>
            <a:t>Death certificates</a:t>
          </a:r>
        </a:p>
      </dgm:t>
    </dgm:pt>
    <dgm:pt modelId="{952B1F92-43D7-4571-863F-25B3508E817A}" type="parTrans" cxnId="{EDB91444-4146-48D6-A1D5-7115E4E1A6B7}">
      <dgm:prSet/>
      <dgm:spPr/>
      <dgm:t>
        <a:bodyPr/>
        <a:lstStyle/>
        <a:p>
          <a:endParaRPr lang="en-US"/>
        </a:p>
      </dgm:t>
    </dgm:pt>
    <dgm:pt modelId="{BFCF556D-5BA5-4F81-BFAB-C7E164901D30}" type="sibTrans" cxnId="{EDB91444-4146-48D6-A1D5-7115E4E1A6B7}">
      <dgm:prSet/>
      <dgm:spPr/>
      <dgm:t>
        <a:bodyPr/>
        <a:lstStyle/>
        <a:p>
          <a:endParaRPr lang="en-US"/>
        </a:p>
      </dgm:t>
    </dgm:pt>
    <dgm:pt modelId="{12084D4B-576A-4CB7-9EE6-1DE4D7CCF30D}">
      <dgm:prSet phldrT="[Text]" custT="1"/>
      <dgm:spPr/>
      <dgm:t>
        <a:bodyPr/>
        <a:lstStyle/>
        <a:p>
          <a:r>
            <a:rPr lang="en-US" sz="2000" b="1" dirty="0">
              <a:solidFill>
                <a:schemeClr val="tx2">
                  <a:lumMod val="50000"/>
                </a:schemeClr>
              </a:solidFill>
            </a:rPr>
            <a:t>In-depth investigations </a:t>
          </a:r>
        </a:p>
      </dgm:t>
    </dgm:pt>
    <dgm:pt modelId="{530F0249-35E1-4FDE-A99C-01801808F84B}" type="parTrans" cxnId="{DC548820-4014-4406-90F2-B6B7022EB6F6}">
      <dgm:prSet/>
      <dgm:spPr/>
      <dgm:t>
        <a:bodyPr/>
        <a:lstStyle/>
        <a:p>
          <a:endParaRPr lang="en-US"/>
        </a:p>
      </dgm:t>
    </dgm:pt>
    <dgm:pt modelId="{EBFC234F-E800-4F89-80F6-4A5AA64E545D}" type="sibTrans" cxnId="{DC548820-4014-4406-90F2-B6B7022EB6F6}">
      <dgm:prSet/>
      <dgm:spPr/>
      <dgm:t>
        <a:bodyPr/>
        <a:lstStyle/>
        <a:p>
          <a:endParaRPr lang="en-US"/>
        </a:p>
      </dgm:t>
    </dgm:pt>
    <dgm:pt modelId="{2EACEAA1-C1BC-4552-BD2C-3486DDEE6296}">
      <dgm:prSet phldrT="[Text]" custT="1"/>
      <dgm:spPr/>
      <dgm:t>
        <a:bodyPr/>
        <a:lstStyle/>
        <a:p>
          <a:r>
            <a:rPr lang="en-US" sz="2000" b="1" dirty="0">
              <a:solidFill>
                <a:schemeClr val="tx2">
                  <a:lumMod val="50000"/>
                </a:schemeClr>
              </a:solidFill>
            </a:rPr>
            <a:t>National Electronic Injury Surveillance System</a:t>
          </a:r>
        </a:p>
      </dgm:t>
    </dgm:pt>
    <dgm:pt modelId="{C8CDE689-2522-49A9-9414-F33F45D280AB}" type="parTrans" cxnId="{20681C78-37A9-488F-B371-C784BF00E722}">
      <dgm:prSet/>
      <dgm:spPr/>
      <dgm:t>
        <a:bodyPr/>
        <a:lstStyle/>
        <a:p>
          <a:endParaRPr lang="en-US"/>
        </a:p>
      </dgm:t>
    </dgm:pt>
    <dgm:pt modelId="{D34A67D5-6671-430F-87BE-AAD0A474B365}" type="sibTrans" cxnId="{20681C78-37A9-488F-B371-C784BF00E722}">
      <dgm:prSet/>
      <dgm:spPr/>
      <dgm:t>
        <a:bodyPr/>
        <a:lstStyle/>
        <a:p>
          <a:endParaRPr lang="en-US"/>
        </a:p>
      </dgm:t>
    </dgm:pt>
    <dgm:pt modelId="{568DB9E5-B568-4F1B-8355-C5C7A9C82B9E}">
      <dgm:prSet phldrT="[Text]" custT="1"/>
      <dgm:spPr/>
      <dgm:t>
        <a:bodyPr/>
        <a:lstStyle/>
        <a:p>
          <a:r>
            <a:rPr lang="en-US" sz="2000" b="1" dirty="0">
              <a:solidFill>
                <a:schemeClr val="tx2">
                  <a:lumMod val="50000"/>
                </a:schemeClr>
              </a:solidFill>
            </a:rPr>
            <a:t>National Fire Incident Reporting System*</a:t>
          </a:r>
        </a:p>
      </dgm:t>
    </dgm:pt>
    <dgm:pt modelId="{715C47F7-DD25-4840-BAB3-4114DA17B616}" type="parTrans" cxnId="{75B7B266-24F4-45D1-B5D6-55E52D429622}">
      <dgm:prSet/>
      <dgm:spPr/>
      <dgm:t>
        <a:bodyPr/>
        <a:lstStyle/>
        <a:p>
          <a:endParaRPr lang="en-US"/>
        </a:p>
      </dgm:t>
    </dgm:pt>
    <dgm:pt modelId="{A9F3C81C-F81C-438C-BC64-A5DA8D56E9F8}" type="sibTrans" cxnId="{75B7B266-24F4-45D1-B5D6-55E52D429622}">
      <dgm:prSet/>
      <dgm:spPr/>
      <dgm:t>
        <a:bodyPr/>
        <a:lstStyle/>
        <a:p>
          <a:endParaRPr lang="en-US"/>
        </a:p>
      </dgm:t>
    </dgm:pt>
    <dgm:pt modelId="{D1EC4AB7-B298-494C-AACF-B2C565330CA5}" type="pres">
      <dgm:prSet presAssocID="{10799795-2AAA-4DDD-8899-C35015AEB053}" presName="Name0" presStyleCnt="0">
        <dgm:presLayoutVars>
          <dgm:dir/>
          <dgm:resizeHandles val="exact"/>
        </dgm:presLayoutVars>
      </dgm:prSet>
      <dgm:spPr/>
    </dgm:pt>
    <dgm:pt modelId="{4BC66962-3CDF-49B5-95D2-6DB26D93031A}" type="pres">
      <dgm:prSet presAssocID="{09314D40-BABE-4AAD-8FCB-12C03066D6F6}" presName="node" presStyleLbl="node1" presStyleIdx="0" presStyleCnt="5" custScaleX="111884">
        <dgm:presLayoutVars>
          <dgm:bulletEnabled val="1"/>
        </dgm:presLayoutVars>
      </dgm:prSet>
      <dgm:spPr/>
    </dgm:pt>
    <dgm:pt modelId="{E54F7E4F-3DE1-4B0D-ADC2-55831ED6AE91}" type="pres">
      <dgm:prSet presAssocID="{87D0CF12-9A87-446A-ABCD-8DDA044FC606}" presName="sibTrans" presStyleCnt="0"/>
      <dgm:spPr/>
    </dgm:pt>
    <dgm:pt modelId="{3C90DD66-654C-456A-90E9-D2CDA6FC5638}" type="pres">
      <dgm:prSet presAssocID="{57774F54-2BCC-42B5-8332-99E7D4C431AF}" presName="node" presStyleLbl="node1" presStyleIdx="1" presStyleCnt="5" custScaleX="102620" custLinFactNeighborX="-20569" custLinFactNeighborY="-821">
        <dgm:presLayoutVars>
          <dgm:bulletEnabled val="1"/>
        </dgm:presLayoutVars>
      </dgm:prSet>
      <dgm:spPr/>
    </dgm:pt>
    <dgm:pt modelId="{F947F043-FF8A-49F4-848A-92EDB81FCF42}" type="pres">
      <dgm:prSet presAssocID="{BFCF556D-5BA5-4F81-BFAB-C7E164901D30}" presName="sibTrans" presStyleCnt="0"/>
      <dgm:spPr/>
    </dgm:pt>
    <dgm:pt modelId="{7B02A96E-6C16-4EDE-8853-620BB64A6737}" type="pres">
      <dgm:prSet presAssocID="{12084D4B-576A-4CB7-9EE6-1DE4D7CCF30D}" presName="node" presStyleLbl="node1" presStyleIdx="2" presStyleCnt="5" custScaleX="132999">
        <dgm:presLayoutVars>
          <dgm:bulletEnabled val="1"/>
        </dgm:presLayoutVars>
      </dgm:prSet>
      <dgm:spPr/>
    </dgm:pt>
    <dgm:pt modelId="{E2B44CD6-BF3C-4151-BBE5-354A787204D0}" type="pres">
      <dgm:prSet presAssocID="{EBFC234F-E800-4F89-80F6-4A5AA64E545D}" presName="sibTrans" presStyleCnt="0"/>
      <dgm:spPr/>
    </dgm:pt>
    <dgm:pt modelId="{A2F2EB56-7EBB-41C5-AD16-9704F76F8798}" type="pres">
      <dgm:prSet presAssocID="{2EACEAA1-C1BC-4552-BD2C-3486DDEE6296}" presName="node" presStyleLbl="node1" presStyleIdx="3" presStyleCnt="5" custScaleX="119578" custLinFactNeighborX="-7841" custLinFactNeighborY="-407">
        <dgm:presLayoutVars>
          <dgm:bulletEnabled val="1"/>
        </dgm:presLayoutVars>
      </dgm:prSet>
      <dgm:spPr/>
    </dgm:pt>
    <dgm:pt modelId="{9F2339CE-9FA7-4F89-930C-E3416151DA31}" type="pres">
      <dgm:prSet presAssocID="{D34A67D5-6671-430F-87BE-AAD0A474B365}" presName="sibTrans" presStyleCnt="0"/>
      <dgm:spPr/>
    </dgm:pt>
    <dgm:pt modelId="{66F9E33F-B190-48E1-B37E-A29AEE204E33}" type="pres">
      <dgm:prSet presAssocID="{568DB9E5-B568-4F1B-8355-C5C7A9C82B9E}" presName="node" presStyleLbl="node1" presStyleIdx="4" presStyleCnt="5" custScaleX="95025">
        <dgm:presLayoutVars>
          <dgm:bulletEnabled val="1"/>
        </dgm:presLayoutVars>
      </dgm:prSet>
      <dgm:spPr/>
    </dgm:pt>
  </dgm:ptLst>
  <dgm:cxnLst>
    <dgm:cxn modelId="{DC548820-4014-4406-90F2-B6B7022EB6F6}" srcId="{10799795-2AAA-4DDD-8899-C35015AEB053}" destId="{12084D4B-576A-4CB7-9EE6-1DE4D7CCF30D}" srcOrd="2" destOrd="0" parTransId="{530F0249-35E1-4FDE-A99C-01801808F84B}" sibTransId="{EBFC234F-E800-4F89-80F6-4A5AA64E545D}"/>
    <dgm:cxn modelId="{45F22242-EAC3-406D-850F-935335CD3E84}" srcId="{10799795-2AAA-4DDD-8899-C35015AEB053}" destId="{09314D40-BABE-4AAD-8FCB-12C03066D6F6}" srcOrd="0" destOrd="0" parTransId="{2F642949-E007-415E-B73E-785F6D7510A4}" sibTransId="{87D0CF12-9A87-446A-ABCD-8DDA044FC606}"/>
    <dgm:cxn modelId="{F442F242-575F-467A-A1EF-6BCE67EE5F60}" type="presOf" srcId="{2EACEAA1-C1BC-4552-BD2C-3486DDEE6296}" destId="{A2F2EB56-7EBB-41C5-AD16-9704F76F8798}" srcOrd="0" destOrd="0" presId="urn:microsoft.com/office/officeart/2005/8/layout/hList6"/>
    <dgm:cxn modelId="{EDB91444-4146-48D6-A1D5-7115E4E1A6B7}" srcId="{10799795-2AAA-4DDD-8899-C35015AEB053}" destId="{57774F54-2BCC-42B5-8332-99E7D4C431AF}" srcOrd="1" destOrd="0" parTransId="{952B1F92-43D7-4571-863F-25B3508E817A}" sibTransId="{BFCF556D-5BA5-4F81-BFAB-C7E164901D30}"/>
    <dgm:cxn modelId="{75B7B266-24F4-45D1-B5D6-55E52D429622}" srcId="{10799795-2AAA-4DDD-8899-C35015AEB053}" destId="{568DB9E5-B568-4F1B-8355-C5C7A9C82B9E}" srcOrd="4" destOrd="0" parTransId="{715C47F7-DD25-4840-BAB3-4114DA17B616}" sibTransId="{A9F3C81C-F81C-438C-BC64-A5DA8D56E9F8}"/>
    <dgm:cxn modelId="{65A3CC53-B673-4A82-885F-5C05C964DD8C}" type="presOf" srcId="{12084D4B-576A-4CB7-9EE6-1DE4D7CCF30D}" destId="{7B02A96E-6C16-4EDE-8853-620BB64A6737}" srcOrd="0" destOrd="0" presId="urn:microsoft.com/office/officeart/2005/8/layout/hList6"/>
    <dgm:cxn modelId="{C0D28456-B7FA-43AD-8671-9F2264F8F36F}" type="presOf" srcId="{568DB9E5-B568-4F1B-8355-C5C7A9C82B9E}" destId="{66F9E33F-B190-48E1-B37E-A29AEE204E33}" srcOrd="0" destOrd="0" presId="urn:microsoft.com/office/officeart/2005/8/layout/hList6"/>
    <dgm:cxn modelId="{20681C78-37A9-488F-B371-C784BF00E722}" srcId="{10799795-2AAA-4DDD-8899-C35015AEB053}" destId="{2EACEAA1-C1BC-4552-BD2C-3486DDEE6296}" srcOrd="3" destOrd="0" parTransId="{C8CDE689-2522-49A9-9414-F33F45D280AB}" sibTransId="{D34A67D5-6671-430F-87BE-AAD0A474B365}"/>
    <dgm:cxn modelId="{15812D9A-9C57-4F4E-98F5-0E99DBB4A1C9}" type="presOf" srcId="{09314D40-BABE-4AAD-8FCB-12C03066D6F6}" destId="{4BC66962-3CDF-49B5-95D2-6DB26D93031A}" srcOrd="0" destOrd="0" presId="urn:microsoft.com/office/officeart/2005/8/layout/hList6"/>
    <dgm:cxn modelId="{5CBE32B6-B785-4BB1-9066-1F4CFFDECFA6}" type="presOf" srcId="{10799795-2AAA-4DDD-8899-C35015AEB053}" destId="{D1EC4AB7-B298-494C-AACF-B2C565330CA5}" srcOrd="0" destOrd="0" presId="urn:microsoft.com/office/officeart/2005/8/layout/hList6"/>
    <dgm:cxn modelId="{FEB35ECE-9C44-481B-8BF5-7DAB3E33DB4A}" type="presOf" srcId="{57774F54-2BCC-42B5-8332-99E7D4C431AF}" destId="{3C90DD66-654C-456A-90E9-D2CDA6FC5638}" srcOrd="0" destOrd="0" presId="urn:microsoft.com/office/officeart/2005/8/layout/hList6"/>
    <dgm:cxn modelId="{7F925755-14B8-43DE-A06A-D073CF6FB582}" type="presParOf" srcId="{D1EC4AB7-B298-494C-AACF-B2C565330CA5}" destId="{4BC66962-3CDF-49B5-95D2-6DB26D93031A}" srcOrd="0" destOrd="0" presId="urn:microsoft.com/office/officeart/2005/8/layout/hList6"/>
    <dgm:cxn modelId="{6A6466C4-1F0D-42A7-BE6D-B931AE899262}" type="presParOf" srcId="{D1EC4AB7-B298-494C-AACF-B2C565330CA5}" destId="{E54F7E4F-3DE1-4B0D-ADC2-55831ED6AE91}" srcOrd="1" destOrd="0" presId="urn:microsoft.com/office/officeart/2005/8/layout/hList6"/>
    <dgm:cxn modelId="{A9BECA71-6016-41BF-81EF-3BC7258A9406}" type="presParOf" srcId="{D1EC4AB7-B298-494C-AACF-B2C565330CA5}" destId="{3C90DD66-654C-456A-90E9-D2CDA6FC5638}" srcOrd="2" destOrd="0" presId="urn:microsoft.com/office/officeart/2005/8/layout/hList6"/>
    <dgm:cxn modelId="{5CA40681-0F09-41DE-B45D-C144F90D97C7}" type="presParOf" srcId="{D1EC4AB7-B298-494C-AACF-B2C565330CA5}" destId="{F947F043-FF8A-49F4-848A-92EDB81FCF42}" srcOrd="3" destOrd="0" presId="urn:microsoft.com/office/officeart/2005/8/layout/hList6"/>
    <dgm:cxn modelId="{6C632E63-F079-4251-9BD1-0A760D9ED06C}" type="presParOf" srcId="{D1EC4AB7-B298-494C-AACF-B2C565330CA5}" destId="{7B02A96E-6C16-4EDE-8853-620BB64A6737}" srcOrd="4" destOrd="0" presId="urn:microsoft.com/office/officeart/2005/8/layout/hList6"/>
    <dgm:cxn modelId="{C976C944-57FC-42B2-A5D9-76A54CCAE05A}" type="presParOf" srcId="{D1EC4AB7-B298-494C-AACF-B2C565330CA5}" destId="{E2B44CD6-BF3C-4151-BBE5-354A787204D0}" srcOrd="5" destOrd="0" presId="urn:microsoft.com/office/officeart/2005/8/layout/hList6"/>
    <dgm:cxn modelId="{E45E7543-A5B8-4758-A71A-1C7B8D0C2569}" type="presParOf" srcId="{D1EC4AB7-B298-494C-AACF-B2C565330CA5}" destId="{A2F2EB56-7EBB-41C5-AD16-9704F76F8798}" srcOrd="6" destOrd="0" presId="urn:microsoft.com/office/officeart/2005/8/layout/hList6"/>
    <dgm:cxn modelId="{A80C0448-2B45-4C3E-B1E9-2ED0F069AEF8}" type="presParOf" srcId="{D1EC4AB7-B298-494C-AACF-B2C565330CA5}" destId="{9F2339CE-9FA7-4F89-930C-E3416151DA31}" srcOrd="7" destOrd="0" presId="urn:microsoft.com/office/officeart/2005/8/layout/hList6"/>
    <dgm:cxn modelId="{0BF6537E-E14D-45B7-8D65-038904C848CD}" type="presParOf" srcId="{D1EC4AB7-B298-494C-AACF-B2C565330CA5}" destId="{66F9E33F-B190-48E1-B37E-A29AEE204E33}" srcOrd="8"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E713402-EE4B-4182-96EF-28598EBE72A9}" type="doc">
      <dgm:prSet loTypeId="urn:microsoft.com/office/officeart/2005/8/layout/process1" loCatId="process" qsTypeId="urn:microsoft.com/office/officeart/2005/8/quickstyle/simple1" qsCatId="simple" csTypeId="urn:microsoft.com/office/officeart/2005/8/colors/accent1_2" csCatId="accent1" phldr="1"/>
      <dgm:spPr/>
    </dgm:pt>
    <dgm:pt modelId="{5E06E112-DDC8-4435-BAA5-CDD60B0AECAB}">
      <dgm:prSet phldrT="[Text]"/>
      <dgm:spPr/>
      <dgm:t>
        <a:bodyPr/>
        <a:lstStyle/>
        <a:p>
          <a:r>
            <a:rPr lang="en-US" b="1" dirty="0">
              <a:solidFill>
                <a:srgbClr val="1A2857"/>
              </a:solidFill>
              <a:effectLst>
                <a:outerShdw blurRad="38100" dist="38100" dir="2700000" algn="tl">
                  <a:srgbClr val="000000">
                    <a:alpha val="43137"/>
                  </a:srgbClr>
                </a:outerShdw>
              </a:effectLst>
            </a:rPr>
            <a:t>User inputs product features</a:t>
          </a:r>
        </a:p>
      </dgm:t>
    </dgm:pt>
    <dgm:pt modelId="{F9369218-931F-43A5-A790-308D454A1861}" type="parTrans" cxnId="{CF44C1B7-42FC-4372-90C0-E33545C0654A}">
      <dgm:prSet/>
      <dgm:spPr/>
      <dgm:t>
        <a:bodyPr/>
        <a:lstStyle/>
        <a:p>
          <a:endParaRPr lang="en-US"/>
        </a:p>
      </dgm:t>
    </dgm:pt>
    <dgm:pt modelId="{87BC8939-6D88-4399-A63F-32E2CEA02F27}" type="sibTrans" cxnId="{CF44C1B7-42FC-4372-90C0-E33545C0654A}">
      <dgm:prSet/>
      <dgm:spPr/>
      <dgm:t>
        <a:bodyPr/>
        <a:lstStyle/>
        <a:p>
          <a:endParaRPr lang="en-US"/>
        </a:p>
      </dgm:t>
    </dgm:pt>
    <dgm:pt modelId="{2A2F16A0-9C3D-4C9D-A397-58E38B78C6BA}">
      <dgm:prSet phldrT="[Text]"/>
      <dgm:spPr/>
      <dgm:t>
        <a:bodyPr/>
        <a:lstStyle/>
        <a:p>
          <a:r>
            <a:rPr lang="en-US" b="1" dirty="0">
              <a:solidFill>
                <a:srgbClr val="1A2857"/>
              </a:solidFill>
              <a:effectLst>
                <a:outerShdw blurRad="38100" dist="38100" dir="2700000" algn="tl">
                  <a:srgbClr val="000000">
                    <a:alpha val="43137"/>
                  </a:srgbClr>
                </a:outerShdw>
              </a:effectLst>
            </a:rPr>
            <a:t>Regulatory Robot outputs list of requirements</a:t>
          </a:r>
        </a:p>
      </dgm:t>
    </dgm:pt>
    <dgm:pt modelId="{A35A2699-18C8-4086-A396-9B1EC773CC76}" type="parTrans" cxnId="{A22D5A5C-B074-4870-B33D-1BC10F5F6B56}">
      <dgm:prSet/>
      <dgm:spPr/>
      <dgm:t>
        <a:bodyPr/>
        <a:lstStyle/>
        <a:p>
          <a:endParaRPr lang="en-US"/>
        </a:p>
      </dgm:t>
    </dgm:pt>
    <dgm:pt modelId="{752FCA0E-7BFD-49AA-AFDC-DB5944198FA7}" type="sibTrans" cxnId="{A22D5A5C-B074-4870-B33D-1BC10F5F6B56}">
      <dgm:prSet/>
      <dgm:spPr/>
      <dgm:t>
        <a:bodyPr/>
        <a:lstStyle/>
        <a:p>
          <a:endParaRPr lang="en-US"/>
        </a:p>
      </dgm:t>
    </dgm:pt>
    <dgm:pt modelId="{450F0AA0-0099-47A0-859F-C61271C5AE08}">
      <dgm:prSet phldrT="[Text]"/>
      <dgm:spPr/>
      <dgm:t>
        <a:bodyPr/>
        <a:lstStyle/>
        <a:p>
          <a:r>
            <a:rPr lang="en-US" b="1" dirty="0">
              <a:solidFill>
                <a:srgbClr val="1A2857"/>
              </a:solidFill>
              <a:effectLst>
                <a:outerShdw blurRad="38100" dist="38100" dir="2700000" algn="tl">
                  <a:srgbClr val="000000">
                    <a:alpha val="43137"/>
                  </a:srgbClr>
                </a:outerShdw>
              </a:effectLst>
            </a:rPr>
            <a:t>User references source documents for specific requirements</a:t>
          </a:r>
        </a:p>
      </dgm:t>
    </dgm:pt>
    <dgm:pt modelId="{00369966-13B6-490D-86D8-B91CB4415347}" type="parTrans" cxnId="{0FF56911-407C-4951-8865-40198F7F4118}">
      <dgm:prSet/>
      <dgm:spPr/>
      <dgm:t>
        <a:bodyPr/>
        <a:lstStyle/>
        <a:p>
          <a:endParaRPr lang="en-US"/>
        </a:p>
      </dgm:t>
    </dgm:pt>
    <dgm:pt modelId="{4E40A198-7FE9-4056-8322-C3564C718BE8}" type="sibTrans" cxnId="{0FF56911-407C-4951-8865-40198F7F4118}">
      <dgm:prSet/>
      <dgm:spPr/>
      <dgm:t>
        <a:bodyPr/>
        <a:lstStyle/>
        <a:p>
          <a:endParaRPr lang="en-US"/>
        </a:p>
      </dgm:t>
    </dgm:pt>
    <dgm:pt modelId="{0C2FE490-8D01-4951-A66C-C9EC545B86FF}" type="pres">
      <dgm:prSet presAssocID="{4E713402-EE4B-4182-96EF-28598EBE72A9}" presName="Name0" presStyleCnt="0">
        <dgm:presLayoutVars>
          <dgm:dir/>
          <dgm:resizeHandles val="exact"/>
        </dgm:presLayoutVars>
      </dgm:prSet>
      <dgm:spPr/>
    </dgm:pt>
    <dgm:pt modelId="{98483C95-4BD5-441D-928D-C3330797655F}" type="pres">
      <dgm:prSet presAssocID="{5E06E112-DDC8-4435-BAA5-CDD60B0AECAB}" presName="node" presStyleLbl="node1" presStyleIdx="0" presStyleCnt="3">
        <dgm:presLayoutVars>
          <dgm:bulletEnabled val="1"/>
        </dgm:presLayoutVars>
      </dgm:prSet>
      <dgm:spPr/>
    </dgm:pt>
    <dgm:pt modelId="{248EE7FD-8153-4AC9-A694-777AA8930A22}" type="pres">
      <dgm:prSet presAssocID="{87BC8939-6D88-4399-A63F-32E2CEA02F27}" presName="sibTrans" presStyleLbl="sibTrans2D1" presStyleIdx="0" presStyleCnt="2"/>
      <dgm:spPr/>
    </dgm:pt>
    <dgm:pt modelId="{751032A0-D844-4B0F-BDFE-F9C854DE4AA0}" type="pres">
      <dgm:prSet presAssocID="{87BC8939-6D88-4399-A63F-32E2CEA02F27}" presName="connectorText" presStyleLbl="sibTrans2D1" presStyleIdx="0" presStyleCnt="2"/>
      <dgm:spPr/>
    </dgm:pt>
    <dgm:pt modelId="{85177C65-4501-4BA3-A131-0E5DDF5A6D53}" type="pres">
      <dgm:prSet presAssocID="{2A2F16A0-9C3D-4C9D-A397-58E38B78C6BA}" presName="node" presStyleLbl="node1" presStyleIdx="1" presStyleCnt="3">
        <dgm:presLayoutVars>
          <dgm:bulletEnabled val="1"/>
        </dgm:presLayoutVars>
      </dgm:prSet>
      <dgm:spPr/>
    </dgm:pt>
    <dgm:pt modelId="{905C1706-B0FE-4726-9267-A3FE01E78B18}" type="pres">
      <dgm:prSet presAssocID="{752FCA0E-7BFD-49AA-AFDC-DB5944198FA7}" presName="sibTrans" presStyleLbl="sibTrans2D1" presStyleIdx="1" presStyleCnt="2"/>
      <dgm:spPr/>
    </dgm:pt>
    <dgm:pt modelId="{DFCF6156-C19A-44D4-AEA1-68BDC1113B0F}" type="pres">
      <dgm:prSet presAssocID="{752FCA0E-7BFD-49AA-AFDC-DB5944198FA7}" presName="connectorText" presStyleLbl="sibTrans2D1" presStyleIdx="1" presStyleCnt="2"/>
      <dgm:spPr/>
    </dgm:pt>
    <dgm:pt modelId="{73F3EB05-D099-497B-A6C0-EBE0C5DC884D}" type="pres">
      <dgm:prSet presAssocID="{450F0AA0-0099-47A0-859F-C61271C5AE08}" presName="node" presStyleLbl="node1" presStyleIdx="2" presStyleCnt="3">
        <dgm:presLayoutVars>
          <dgm:bulletEnabled val="1"/>
        </dgm:presLayoutVars>
      </dgm:prSet>
      <dgm:spPr/>
    </dgm:pt>
  </dgm:ptLst>
  <dgm:cxnLst>
    <dgm:cxn modelId="{0FF56911-407C-4951-8865-40198F7F4118}" srcId="{4E713402-EE4B-4182-96EF-28598EBE72A9}" destId="{450F0AA0-0099-47A0-859F-C61271C5AE08}" srcOrd="2" destOrd="0" parTransId="{00369966-13B6-490D-86D8-B91CB4415347}" sibTransId="{4E40A198-7FE9-4056-8322-C3564C718BE8}"/>
    <dgm:cxn modelId="{22388B1A-BEE8-49BC-AB82-9AF5E6252BF1}" type="presOf" srcId="{87BC8939-6D88-4399-A63F-32E2CEA02F27}" destId="{248EE7FD-8153-4AC9-A694-777AA8930A22}" srcOrd="0" destOrd="0" presId="urn:microsoft.com/office/officeart/2005/8/layout/process1"/>
    <dgm:cxn modelId="{9DCAE21D-88E9-46FA-9C4F-A7F5CD44F4DD}" type="presOf" srcId="{2A2F16A0-9C3D-4C9D-A397-58E38B78C6BA}" destId="{85177C65-4501-4BA3-A131-0E5DDF5A6D53}" srcOrd="0" destOrd="0" presId="urn:microsoft.com/office/officeart/2005/8/layout/process1"/>
    <dgm:cxn modelId="{A22D5A5C-B074-4870-B33D-1BC10F5F6B56}" srcId="{4E713402-EE4B-4182-96EF-28598EBE72A9}" destId="{2A2F16A0-9C3D-4C9D-A397-58E38B78C6BA}" srcOrd="1" destOrd="0" parTransId="{A35A2699-18C8-4086-A396-9B1EC773CC76}" sibTransId="{752FCA0E-7BFD-49AA-AFDC-DB5944198FA7}"/>
    <dgm:cxn modelId="{1A79BC69-B712-42FF-BF65-FCFA54DE0023}" type="presOf" srcId="{87BC8939-6D88-4399-A63F-32E2CEA02F27}" destId="{751032A0-D844-4B0F-BDFE-F9C854DE4AA0}" srcOrd="1" destOrd="0" presId="urn:microsoft.com/office/officeart/2005/8/layout/process1"/>
    <dgm:cxn modelId="{20D3E874-AA7B-43D8-94E4-2D475E9EBEB2}" type="presOf" srcId="{450F0AA0-0099-47A0-859F-C61271C5AE08}" destId="{73F3EB05-D099-497B-A6C0-EBE0C5DC884D}" srcOrd="0" destOrd="0" presId="urn:microsoft.com/office/officeart/2005/8/layout/process1"/>
    <dgm:cxn modelId="{DEC8CC7B-3D81-4D15-8FF6-A15F80297300}" type="presOf" srcId="{752FCA0E-7BFD-49AA-AFDC-DB5944198FA7}" destId="{DFCF6156-C19A-44D4-AEA1-68BDC1113B0F}" srcOrd="1" destOrd="0" presId="urn:microsoft.com/office/officeart/2005/8/layout/process1"/>
    <dgm:cxn modelId="{B2B4AD96-7C68-4FAD-97B0-EF5CA0A2DD52}" type="presOf" srcId="{4E713402-EE4B-4182-96EF-28598EBE72A9}" destId="{0C2FE490-8D01-4951-A66C-C9EC545B86FF}" srcOrd="0" destOrd="0" presId="urn:microsoft.com/office/officeart/2005/8/layout/process1"/>
    <dgm:cxn modelId="{CF44C1B7-42FC-4372-90C0-E33545C0654A}" srcId="{4E713402-EE4B-4182-96EF-28598EBE72A9}" destId="{5E06E112-DDC8-4435-BAA5-CDD60B0AECAB}" srcOrd="0" destOrd="0" parTransId="{F9369218-931F-43A5-A790-308D454A1861}" sibTransId="{87BC8939-6D88-4399-A63F-32E2CEA02F27}"/>
    <dgm:cxn modelId="{724AFDB9-CD7E-4F60-A8CE-5855CEB9A476}" type="presOf" srcId="{5E06E112-DDC8-4435-BAA5-CDD60B0AECAB}" destId="{98483C95-4BD5-441D-928D-C3330797655F}" srcOrd="0" destOrd="0" presId="urn:microsoft.com/office/officeart/2005/8/layout/process1"/>
    <dgm:cxn modelId="{1A5C2BD6-7D3E-4CFC-B5CB-038065E669AA}" type="presOf" srcId="{752FCA0E-7BFD-49AA-AFDC-DB5944198FA7}" destId="{905C1706-B0FE-4726-9267-A3FE01E78B18}" srcOrd="0" destOrd="0" presId="urn:microsoft.com/office/officeart/2005/8/layout/process1"/>
    <dgm:cxn modelId="{B750C774-6F12-46D4-9FA3-25980EF9BD39}" type="presParOf" srcId="{0C2FE490-8D01-4951-A66C-C9EC545B86FF}" destId="{98483C95-4BD5-441D-928D-C3330797655F}" srcOrd="0" destOrd="0" presId="urn:microsoft.com/office/officeart/2005/8/layout/process1"/>
    <dgm:cxn modelId="{E776571F-CE11-4F82-AE95-13D3906868E8}" type="presParOf" srcId="{0C2FE490-8D01-4951-A66C-C9EC545B86FF}" destId="{248EE7FD-8153-4AC9-A694-777AA8930A22}" srcOrd="1" destOrd="0" presId="urn:microsoft.com/office/officeart/2005/8/layout/process1"/>
    <dgm:cxn modelId="{79EBC9D3-5616-4A41-8F07-B379FCF87AD8}" type="presParOf" srcId="{248EE7FD-8153-4AC9-A694-777AA8930A22}" destId="{751032A0-D844-4B0F-BDFE-F9C854DE4AA0}" srcOrd="0" destOrd="0" presId="urn:microsoft.com/office/officeart/2005/8/layout/process1"/>
    <dgm:cxn modelId="{D12717CB-C325-46C0-BD4B-3014694B2B96}" type="presParOf" srcId="{0C2FE490-8D01-4951-A66C-C9EC545B86FF}" destId="{85177C65-4501-4BA3-A131-0E5DDF5A6D53}" srcOrd="2" destOrd="0" presId="urn:microsoft.com/office/officeart/2005/8/layout/process1"/>
    <dgm:cxn modelId="{D0DFF9D0-DDB3-4E04-91DA-E9F9B8B030FF}" type="presParOf" srcId="{0C2FE490-8D01-4951-A66C-C9EC545B86FF}" destId="{905C1706-B0FE-4726-9267-A3FE01E78B18}" srcOrd="3" destOrd="0" presId="urn:microsoft.com/office/officeart/2005/8/layout/process1"/>
    <dgm:cxn modelId="{08F4C536-0197-4650-8449-1DA3C8C51EDE}" type="presParOf" srcId="{905C1706-B0FE-4726-9267-A3FE01E78B18}" destId="{DFCF6156-C19A-44D4-AEA1-68BDC1113B0F}" srcOrd="0" destOrd="0" presId="urn:microsoft.com/office/officeart/2005/8/layout/process1"/>
    <dgm:cxn modelId="{DE4584F0-C446-4EC2-81E9-6C2DB876307F}" type="presParOf" srcId="{0C2FE490-8D01-4951-A66C-C9EC545B86FF}" destId="{73F3EB05-D099-497B-A6C0-EBE0C5DC884D}" srcOrd="4" destOrd="0" presId="urn:microsoft.com/office/officeart/2005/8/layout/process1"/>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44D43D-7278-4A6E-96C2-42F20DBF852F}">
      <dsp:nvSpPr>
        <dsp:cNvPr id="0" name=""/>
        <dsp:cNvSpPr/>
      </dsp:nvSpPr>
      <dsp:spPr>
        <a:xfrm>
          <a:off x="0" y="147005"/>
          <a:ext cx="3139057" cy="3568217"/>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solidFill>
              <a:effectLst>
                <a:outerShdw blurRad="38100" dist="38100" dir="2700000" algn="tl">
                  <a:srgbClr val="000000">
                    <a:alpha val="43137"/>
                  </a:srgbClr>
                </a:outerShdw>
              </a:effectLst>
            </a:rPr>
            <a:t>CPSC statutes specify a consumer product safety technical regulation shall not be issued unless:</a:t>
          </a:r>
        </a:p>
      </dsp:txBody>
      <dsp:txXfrm>
        <a:off x="91940" y="238945"/>
        <a:ext cx="2955177" cy="3384337"/>
      </dsp:txXfrm>
    </dsp:sp>
    <dsp:sp modelId="{259A7A4F-8C7D-4307-91FC-38DC23DCC46E}">
      <dsp:nvSpPr>
        <dsp:cNvPr id="0" name=""/>
        <dsp:cNvSpPr/>
      </dsp:nvSpPr>
      <dsp:spPr>
        <a:xfrm rot="18566329">
          <a:off x="2854107" y="1297872"/>
          <a:ext cx="1562452" cy="59795"/>
        </a:xfrm>
        <a:custGeom>
          <a:avLst/>
          <a:gdLst/>
          <a:ahLst/>
          <a:cxnLst/>
          <a:rect l="0" t="0" r="0" b="0"/>
          <a:pathLst>
            <a:path>
              <a:moveTo>
                <a:pt x="0" y="29897"/>
              </a:moveTo>
              <a:lnTo>
                <a:pt x="1562452" y="29897"/>
              </a:lnTo>
            </a:path>
          </a:pathLst>
        </a:custGeom>
        <a:noFill/>
        <a:ln w="25400" cap="flat" cmpd="sng" algn="ctr">
          <a:solidFill>
            <a:schemeClr val="bg2"/>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chemeClr val="tx1"/>
            </a:solidFill>
          </a:endParaRPr>
        </a:p>
      </dsp:txBody>
      <dsp:txXfrm>
        <a:off x="3596272" y="1288708"/>
        <a:ext cx="78122" cy="78122"/>
      </dsp:txXfrm>
    </dsp:sp>
    <dsp:sp modelId="{6E14CE66-CF8E-4DAA-898A-A4DF4B4E5EFD}">
      <dsp:nvSpPr>
        <dsp:cNvPr id="0" name=""/>
        <dsp:cNvSpPr/>
      </dsp:nvSpPr>
      <dsp:spPr>
        <a:xfrm>
          <a:off x="4131611" y="107337"/>
          <a:ext cx="2468355" cy="1234177"/>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effectLst>
                <a:outerShdw blurRad="38100" dist="38100" dir="2700000" algn="tl">
                  <a:srgbClr val="000000">
                    <a:alpha val="43137"/>
                  </a:srgbClr>
                </a:outerShdw>
              </a:effectLst>
            </a:rPr>
            <a:t>a current industry consensus standard is not likely to adequately reduce the risk of injury</a:t>
          </a:r>
        </a:p>
      </dsp:txBody>
      <dsp:txXfrm>
        <a:off x="4167759" y="143485"/>
        <a:ext cx="2396059" cy="1161881"/>
      </dsp:txXfrm>
    </dsp:sp>
    <dsp:sp modelId="{57C4CF66-2996-4DBB-8BD2-B56EAF12A121}">
      <dsp:nvSpPr>
        <dsp:cNvPr id="0" name=""/>
        <dsp:cNvSpPr/>
      </dsp:nvSpPr>
      <dsp:spPr>
        <a:xfrm rot="2201161">
          <a:off x="3016474" y="2270941"/>
          <a:ext cx="1237719" cy="59795"/>
        </a:xfrm>
        <a:custGeom>
          <a:avLst/>
          <a:gdLst/>
          <a:ahLst/>
          <a:cxnLst/>
          <a:rect l="0" t="0" r="0" b="0"/>
          <a:pathLst>
            <a:path>
              <a:moveTo>
                <a:pt x="0" y="29897"/>
              </a:moveTo>
              <a:lnTo>
                <a:pt x="1237719" y="29897"/>
              </a:lnTo>
            </a:path>
          </a:pathLst>
        </a:custGeom>
        <a:noFill/>
        <a:ln w="19050" cap="flat" cmpd="sng" algn="ctr">
          <a:solidFill>
            <a:schemeClr val="bg2"/>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chemeClr val="tx1"/>
            </a:solidFill>
          </a:endParaRPr>
        </a:p>
      </dsp:txBody>
      <dsp:txXfrm>
        <a:off x="3604391" y="2269896"/>
        <a:ext cx="61885" cy="61885"/>
      </dsp:txXfrm>
    </dsp:sp>
    <dsp:sp modelId="{C9C4FA00-AA17-4D7E-BA33-C572E8CAB47A}">
      <dsp:nvSpPr>
        <dsp:cNvPr id="0" name=""/>
        <dsp:cNvSpPr/>
      </dsp:nvSpPr>
      <dsp:spPr>
        <a:xfrm>
          <a:off x="4131611" y="2053475"/>
          <a:ext cx="2468355" cy="1234177"/>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effectLst>
                <a:outerShdw blurRad="38100" dist="38100" dir="2700000" algn="tl">
                  <a:srgbClr val="000000">
                    <a:alpha val="43137"/>
                  </a:srgbClr>
                </a:outerShdw>
              </a:effectLst>
            </a:rPr>
            <a:t>there is not likely to be substantial compliance with the consensus standard</a:t>
          </a:r>
        </a:p>
      </dsp:txBody>
      <dsp:txXfrm>
        <a:off x="4167759" y="2089623"/>
        <a:ext cx="2396059" cy="11618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4B2198-0205-4EFB-A9B5-1119D8BDE164}">
      <dsp:nvSpPr>
        <dsp:cNvPr id="0" name=""/>
        <dsp:cNvSpPr/>
      </dsp:nvSpPr>
      <dsp:spPr>
        <a:xfrm>
          <a:off x="3585" y="928293"/>
          <a:ext cx="5912873" cy="2956436"/>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solidFill>
            </a:rPr>
            <a:t>16 CFR </a:t>
          </a:r>
          <a:r>
            <a:rPr lang="en-US" sz="3200" kern="1200" dirty="0">
              <a:solidFill>
                <a:schemeClr val="tx1"/>
              </a:solidFill>
              <a:latin typeface="Times New Roman" panose="02020603050405020304" pitchFamily="18" charset="0"/>
              <a:cs typeface="Times New Roman" panose="02020603050405020304" pitchFamily="18" charset="0"/>
            </a:rPr>
            <a:t>§ </a:t>
          </a:r>
          <a:r>
            <a:rPr lang="en-US" sz="3200" kern="1200" dirty="0">
              <a:solidFill>
                <a:schemeClr val="tx1"/>
              </a:solidFill>
            </a:rPr>
            <a:t>1120.3(a) – Household and commercial handheld hair dryers must have an </a:t>
          </a:r>
          <a:r>
            <a:rPr lang="en-US" sz="3200" b="1" kern="1200" dirty="0">
              <a:solidFill>
                <a:schemeClr val="tx1"/>
              </a:solidFill>
            </a:rPr>
            <a:t>integral immersion protection circuit interrupter plug </a:t>
          </a:r>
          <a:r>
            <a:rPr lang="en-US" sz="3200" kern="1200" dirty="0">
              <a:solidFill>
                <a:schemeClr val="tx1"/>
              </a:solidFill>
            </a:rPr>
            <a:t>(as per UL 859 and UL 1727)</a:t>
          </a:r>
        </a:p>
      </dsp:txBody>
      <dsp:txXfrm>
        <a:off x="90176" y="1014884"/>
        <a:ext cx="5739691" cy="27832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4B2198-0205-4EFB-A9B5-1119D8BDE164}">
      <dsp:nvSpPr>
        <dsp:cNvPr id="0" name=""/>
        <dsp:cNvSpPr/>
      </dsp:nvSpPr>
      <dsp:spPr>
        <a:xfrm>
          <a:off x="0" y="682003"/>
          <a:ext cx="5219717" cy="2609858"/>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16 CFR </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a:solidFill>
                <a:schemeClr val="tx1"/>
              </a:solidFill>
            </a:rPr>
            <a:t>1120.3(c) – Seasonal and decorative lighting products must meet the </a:t>
          </a:r>
          <a:r>
            <a:rPr lang="en-US" sz="2800" b="1" kern="1200" dirty="0">
              <a:solidFill>
                <a:schemeClr val="tx1"/>
              </a:solidFill>
            </a:rPr>
            <a:t>minimum wire size </a:t>
          </a:r>
          <a:r>
            <a:rPr lang="en-US" sz="2800" kern="1200" dirty="0">
              <a:solidFill>
                <a:schemeClr val="tx1"/>
              </a:solidFill>
            </a:rPr>
            <a:t>requirements of UL 588, </a:t>
          </a:r>
          <a:r>
            <a:rPr lang="en-US" sz="2800" b="0" kern="1200" dirty="0">
              <a:solidFill>
                <a:schemeClr val="tx1"/>
              </a:solidFill>
            </a:rPr>
            <a:t>have</a:t>
          </a:r>
          <a:r>
            <a:rPr lang="en-US" sz="2800" b="1" kern="1200" dirty="0">
              <a:solidFill>
                <a:schemeClr val="tx1"/>
              </a:solidFill>
            </a:rPr>
            <a:t> sufficient strain relief </a:t>
          </a:r>
          <a:r>
            <a:rPr lang="en-US" sz="2800" kern="1200" dirty="0">
              <a:solidFill>
                <a:schemeClr val="tx1"/>
              </a:solidFill>
            </a:rPr>
            <a:t>and include </a:t>
          </a:r>
          <a:r>
            <a:rPr lang="en-US" sz="2800" b="1" kern="1200" dirty="0">
              <a:solidFill>
                <a:schemeClr val="tx1"/>
              </a:solidFill>
            </a:rPr>
            <a:t>integral overcurrent protection</a:t>
          </a:r>
          <a:r>
            <a:rPr lang="en-US" sz="2800" kern="1200" dirty="0">
              <a:solidFill>
                <a:schemeClr val="tx1"/>
              </a:solidFill>
            </a:rPr>
            <a:t>.</a:t>
          </a:r>
        </a:p>
      </dsp:txBody>
      <dsp:txXfrm>
        <a:off x="76440" y="758443"/>
        <a:ext cx="5066837" cy="24569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4B2198-0205-4EFB-A9B5-1119D8BDE164}">
      <dsp:nvSpPr>
        <dsp:cNvPr id="0" name=""/>
        <dsp:cNvSpPr/>
      </dsp:nvSpPr>
      <dsp:spPr>
        <a:xfrm>
          <a:off x="1557" y="716726"/>
          <a:ext cx="5220452" cy="2610226"/>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rPr>
            <a:t>16 CFR </a:t>
          </a:r>
          <a:r>
            <a:rPr lang="en-US" sz="2400" kern="1200" dirty="0">
              <a:solidFill>
                <a:schemeClr val="tx1"/>
              </a:solidFill>
              <a:latin typeface="Times New Roman" panose="02020603050405020304" pitchFamily="18" charset="0"/>
              <a:cs typeface="Times New Roman" panose="02020603050405020304" pitchFamily="18" charset="0"/>
            </a:rPr>
            <a:t>§</a:t>
          </a:r>
          <a:r>
            <a:rPr lang="en-US" sz="2400" kern="1200" dirty="0">
              <a:solidFill>
                <a:schemeClr val="tx1"/>
              </a:solidFill>
            </a:rPr>
            <a:t> 1120.3(d) – Extension Cords must meet the </a:t>
          </a:r>
          <a:r>
            <a:rPr lang="en-US" sz="2400" b="1" kern="1200" dirty="0">
              <a:solidFill>
                <a:schemeClr val="tx1"/>
              </a:solidFill>
            </a:rPr>
            <a:t>minimum wire size </a:t>
          </a:r>
          <a:r>
            <a:rPr lang="en-US" sz="2400" kern="1200" dirty="0">
              <a:solidFill>
                <a:schemeClr val="tx1"/>
              </a:solidFill>
            </a:rPr>
            <a:t>requirements of UL 817, have </a:t>
          </a:r>
          <a:r>
            <a:rPr lang="en-US" sz="2400" b="1" kern="1200" dirty="0">
              <a:solidFill>
                <a:schemeClr val="tx1"/>
              </a:solidFill>
            </a:rPr>
            <a:t>sufficient strain relief</a:t>
          </a:r>
          <a:r>
            <a:rPr lang="en-US" sz="2400" kern="1200" dirty="0">
              <a:solidFill>
                <a:schemeClr val="tx1"/>
              </a:solidFill>
            </a:rPr>
            <a:t>, be </a:t>
          </a:r>
          <a:r>
            <a:rPr lang="en-US" sz="2400" b="1" kern="1200" dirty="0">
              <a:solidFill>
                <a:schemeClr val="tx1"/>
              </a:solidFill>
            </a:rPr>
            <a:t>properly polarized</a:t>
          </a:r>
          <a:r>
            <a:rPr lang="en-US" sz="2400" kern="1200" dirty="0">
              <a:solidFill>
                <a:schemeClr val="tx1"/>
              </a:solidFill>
            </a:rPr>
            <a:t> and indoor-use cords must have </a:t>
          </a:r>
          <a:r>
            <a:rPr lang="en-US" sz="2400" b="1" kern="1200" dirty="0">
              <a:solidFill>
                <a:schemeClr val="tx1"/>
              </a:solidFill>
            </a:rPr>
            <a:t>outlet covers </a:t>
          </a:r>
          <a:r>
            <a:rPr lang="en-US" sz="2400" kern="1200" dirty="0">
              <a:solidFill>
                <a:schemeClr val="tx1"/>
              </a:solidFill>
            </a:rPr>
            <a:t>while outdoor-use cords must be </a:t>
          </a:r>
          <a:r>
            <a:rPr lang="en-US" sz="2400" b="1" kern="1200" dirty="0">
              <a:solidFill>
                <a:schemeClr val="tx1"/>
              </a:solidFill>
            </a:rPr>
            <a:t>jacketed</a:t>
          </a:r>
          <a:r>
            <a:rPr lang="en-US" sz="2400" kern="1200" dirty="0">
              <a:solidFill>
                <a:schemeClr val="tx1"/>
              </a:solidFill>
            </a:rPr>
            <a:t>.</a:t>
          </a:r>
        </a:p>
      </dsp:txBody>
      <dsp:txXfrm>
        <a:off x="78008" y="793177"/>
        <a:ext cx="5067550" cy="245732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C0B625-9CDC-4813-9030-D4C804B2F8B8}">
      <dsp:nvSpPr>
        <dsp:cNvPr id="0" name=""/>
        <dsp:cNvSpPr/>
      </dsp:nvSpPr>
      <dsp:spPr>
        <a:xfrm>
          <a:off x="0" y="0"/>
          <a:ext cx="6224955" cy="544764"/>
        </a:xfrm>
        <a:prstGeom prst="rect">
          <a:avLst/>
        </a:prstGeom>
        <a:solidFill>
          <a:schemeClr val="accent1">
            <a:shade val="9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chemeClr val="tx1"/>
              </a:solidFill>
            </a:rPr>
            <a:t>All responsible</a:t>
          </a:r>
        </a:p>
      </dsp:txBody>
      <dsp:txXfrm>
        <a:off x="0" y="0"/>
        <a:ext cx="6224955" cy="544764"/>
      </dsp:txXfrm>
    </dsp:sp>
    <dsp:sp modelId="{049FC07E-A4F3-4D31-9A97-82CD03C1D0BD}">
      <dsp:nvSpPr>
        <dsp:cNvPr id="0" name=""/>
        <dsp:cNvSpPr/>
      </dsp:nvSpPr>
      <dsp:spPr>
        <a:xfrm>
          <a:off x="3039" y="544764"/>
          <a:ext cx="2072958" cy="1144006"/>
        </a:xfrm>
        <a:prstGeom prst="rect">
          <a:avLst/>
        </a:prstGeom>
        <a:gradFill flip="none" rotWithShape="1">
          <a:gsLst>
            <a:gs pos="0">
              <a:schemeClr val="bg1">
                <a:lumMod val="60000"/>
                <a:lumOff val="40000"/>
              </a:schemeClr>
            </a:gs>
            <a:gs pos="80000">
              <a:schemeClr val="accent1">
                <a:shade val="50000"/>
                <a:hueOff val="0"/>
                <a:satOff val="0"/>
                <a:lumOff val="0"/>
                <a:alphaOff val="0"/>
                <a:shade val="93000"/>
                <a:satMod val="130000"/>
              </a:schemeClr>
            </a:gs>
            <a:gs pos="100000">
              <a:schemeClr val="accent1">
                <a:shade val="50000"/>
                <a:hueOff val="0"/>
                <a:satOff val="0"/>
                <a:lumOff val="0"/>
                <a:alphaOff val="0"/>
                <a:shade val="94000"/>
                <a:satMod val="135000"/>
              </a:schemeClr>
            </a:gs>
          </a:gsLst>
          <a:lin ang="5400000" scaled="1"/>
          <a:tileRect/>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Manufacturers</a:t>
          </a:r>
        </a:p>
        <a:p>
          <a:pPr marL="0" lvl="0" indent="0" algn="ctr" defTabSz="1066800">
            <a:lnSpc>
              <a:spcPct val="90000"/>
            </a:lnSpc>
            <a:spcBef>
              <a:spcPct val="0"/>
            </a:spcBef>
            <a:spcAft>
              <a:spcPct val="35000"/>
            </a:spcAft>
            <a:buNone/>
          </a:pPr>
          <a:r>
            <a:rPr lang="en-US" sz="2400" b="1" kern="1200" dirty="0">
              <a:solidFill>
                <a:schemeClr val="tx1"/>
              </a:solidFill>
            </a:rPr>
            <a:t>Importers</a:t>
          </a:r>
        </a:p>
      </dsp:txBody>
      <dsp:txXfrm>
        <a:off x="3039" y="544764"/>
        <a:ext cx="2072958" cy="1144006"/>
      </dsp:txXfrm>
    </dsp:sp>
    <dsp:sp modelId="{E408C2AD-F6F8-4F03-903C-940CFA7BA10B}">
      <dsp:nvSpPr>
        <dsp:cNvPr id="0" name=""/>
        <dsp:cNvSpPr/>
      </dsp:nvSpPr>
      <dsp:spPr>
        <a:xfrm>
          <a:off x="2075998" y="544764"/>
          <a:ext cx="2072958" cy="1144006"/>
        </a:xfrm>
        <a:prstGeom prst="rect">
          <a:avLst/>
        </a:prstGeom>
        <a:gradFill rotWithShape="0">
          <a:gsLst>
            <a:gs pos="0">
              <a:schemeClr val="accent1">
                <a:shade val="50000"/>
                <a:hueOff val="106116"/>
                <a:satOff val="26217"/>
                <a:lumOff val="22979"/>
                <a:alphaOff val="0"/>
                <a:shade val="51000"/>
                <a:satMod val="130000"/>
              </a:schemeClr>
            </a:gs>
            <a:gs pos="80000">
              <a:schemeClr val="accent1">
                <a:shade val="50000"/>
                <a:hueOff val="106116"/>
                <a:satOff val="26217"/>
                <a:lumOff val="22979"/>
                <a:alphaOff val="0"/>
                <a:shade val="93000"/>
                <a:satMod val="130000"/>
              </a:schemeClr>
            </a:gs>
            <a:gs pos="100000">
              <a:schemeClr val="accent1">
                <a:shade val="50000"/>
                <a:hueOff val="106116"/>
                <a:satOff val="26217"/>
                <a:lumOff val="2297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Distributors</a:t>
          </a:r>
        </a:p>
      </dsp:txBody>
      <dsp:txXfrm>
        <a:off x="2075998" y="544764"/>
        <a:ext cx="2072958" cy="1144006"/>
      </dsp:txXfrm>
    </dsp:sp>
    <dsp:sp modelId="{80F61F5F-CDD0-4E71-96D0-31BE5D0F5BB1}">
      <dsp:nvSpPr>
        <dsp:cNvPr id="0" name=""/>
        <dsp:cNvSpPr/>
      </dsp:nvSpPr>
      <dsp:spPr>
        <a:xfrm>
          <a:off x="4148956" y="544764"/>
          <a:ext cx="2072958" cy="1144006"/>
        </a:xfrm>
        <a:prstGeom prst="rect">
          <a:avLst/>
        </a:prstGeom>
        <a:gradFill rotWithShape="0">
          <a:gsLst>
            <a:gs pos="0">
              <a:schemeClr val="accent1">
                <a:shade val="50000"/>
                <a:hueOff val="106116"/>
                <a:satOff val="26217"/>
                <a:lumOff val="22979"/>
                <a:alphaOff val="0"/>
                <a:shade val="51000"/>
                <a:satMod val="130000"/>
              </a:schemeClr>
            </a:gs>
            <a:gs pos="80000">
              <a:schemeClr val="accent1">
                <a:shade val="50000"/>
                <a:hueOff val="106116"/>
                <a:satOff val="26217"/>
                <a:lumOff val="22979"/>
                <a:alphaOff val="0"/>
                <a:shade val="93000"/>
                <a:satMod val="130000"/>
              </a:schemeClr>
            </a:gs>
            <a:gs pos="100000">
              <a:schemeClr val="accent1">
                <a:shade val="50000"/>
                <a:hueOff val="106116"/>
                <a:satOff val="26217"/>
                <a:lumOff val="2297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Retailers</a:t>
          </a:r>
        </a:p>
      </dsp:txBody>
      <dsp:txXfrm>
        <a:off x="4148956" y="544764"/>
        <a:ext cx="2072958" cy="1144006"/>
      </dsp:txXfrm>
    </dsp:sp>
    <dsp:sp modelId="{EF0F46F8-D122-43EC-9B29-C84A1F557966}">
      <dsp:nvSpPr>
        <dsp:cNvPr id="0" name=""/>
        <dsp:cNvSpPr/>
      </dsp:nvSpPr>
      <dsp:spPr>
        <a:xfrm flipV="1">
          <a:off x="0" y="1688771"/>
          <a:ext cx="6224955" cy="127111"/>
        </a:xfrm>
        <a:prstGeom prst="rect">
          <a:avLst/>
        </a:prstGeom>
        <a:solidFill>
          <a:schemeClr val="accent1">
            <a:shade val="9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92A22E-B746-49C9-A5CD-E0B402CE6C65}">
      <dsp:nvSpPr>
        <dsp:cNvPr id="0" name=""/>
        <dsp:cNvSpPr/>
      </dsp:nvSpPr>
      <dsp:spPr>
        <a:xfrm>
          <a:off x="1922591" y="-42241"/>
          <a:ext cx="2317152" cy="1185965"/>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rgbClr val="000000"/>
              </a:solidFill>
            </a:rPr>
            <a:t>Analyze injury/death data for hazard patterns</a:t>
          </a:r>
        </a:p>
      </dsp:txBody>
      <dsp:txXfrm>
        <a:off x="1980485" y="15653"/>
        <a:ext cx="2201364" cy="1070177"/>
      </dsp:txXfrm>
    </dsp:sp>
    <dsp:sp modelId="{60E417DC-CF74-44B8-94A3-A04664FED7B2}">
      <dsp:nvSpPr>
        <dsp:cNvPr id="0" name=""/>
        <dsp:cNvSpPr/>
      </dsp:nvSpPr>
      <dsp:spPr>
        <a:xfrm>
          <a:off x="1051192" y="630457"/>
          <a:ext cx="4174001" cy="4174001"/>
        </a:xfrm>
        <a:custGeom>
          <a:avLst/>
          <a:gdLst/>
          <a:ahLst/>
          <a:cxnLst/>
          <a:rect l="0" t="0" r="0" b="0"/>
          <a:pathLst>
            <a:path>
              <a:moveTo>
                <a:pt x="3194453" y="318068"/>
              </a:moveTo>
              <a:arcTo wR="2087000" hR="2087000" stAng="18122935" swAng="1128179"/>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AF3D228-1214-47C8-8538-B8BDC1B1872C}">
      <dsp:nvSpPr>
        <dsp:cNvPr id="0" name=""/>
        <dsp:cNvSpPr/>
      </dsp:nvSpPr>
      <dsp:spPr>
        <a:xfrm>
          <a:off x="4059119" y="1405279"/>
          <a:ext cx="2003543" cy="1407610"/>
        </a:xfrm>
        <a:prstGeom prst="roundRect">
          <a:avLst/>
        </a:prstGeom>
        <a:solidFill>
          <a:srgbClr val="7030A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rgbClr val="000000"/>
              </a:solidFill>
            </a:rPr>
            <a:t>Review standards for inadequacies</a:t>
          </a:r>
        </a:p>
      </dsp:txBody>
      <dsp:txXfrm>
        <a:off x="4127833" y="1473993"/>
        <a:ext cx="1866115" cy="1270182"/>
      </dsp:txXfrm>
    </dsp:sp>
    <dsp:sp modelId="{CB310FC3-DA14-43B7-BBF8-25E87EE9B6CF}">
      <dsp:nvSpPr>
        <dsp:cNvPr id="0" name=""/>
        <dsp:cNvSpPr/>
      </dsp:nvSpPr>
      <dsp:spPr>
        <a:xfrm>
          <a:off x="950638" y="359239"/>
          <a:ext cx="4174001" cy="4174001"/>
        </a:xfrm>
        <a:custGeom>
          <a:avLst/>
          <a:gdLst/>
          <a:ahLst/>
          <a:cxnLst/>
          <a:rect l="0" t="0" r="0" b="0"/>
          <a:pathLst>
            <a:path>
              <a:moveTo>
                <a:pt x="4140623" y="2458764"/>
              </a:moveTo>
              <a:arcTo wR="2087000" hR="2087000" stAng="615661" swAng="841023"/>
            </a:path>
          </a:pathLst>
        </a:custGeom>
        <a:noFill/>
        <a:ln w="9525" cap="flat" cmpd="sng" algn="ctr">
          <a:solidFill>
            <a:schemeClr val="accent2">
              <a:hueOff val="-52932"/>
              <a:satOff val="2666"/>
              <a:lumOff val="2500"/>
              <a:alphaOff val="0"/>
            </a:schemeClr>
          </a:solidFill>
          <a:prstDash val="solid"/>
        </a:ln>
        <a:effectLst/>
      </dsp:spPr>
      <dsp:style>
        <a:lnRef idx="1">
          <a:scrgbClr r="0" g="0" b="0"/>
        </a:lnRef>
        <a:fillRef idx="0">
          <a:scrgbClr r="0" g="0" b="0"/>
        </a:fillRef>
        <a:effectRef idx="0">
          <a:scrgbClr r="0" g="0" b="0"/>
        </a:effectRef>
        <a:fontRef idx="minor"/>
      </dsp:style>
    </dsp:sp>
    <dsp:sp modelId="{E9638A28-81EA-432A-A88B-8A9987F68248}">
      <dsp:nvSpPr>
        <dsp:cNvPr id="0" name=""/>
        <dsp:cNvSpPr/>
      </dsp:nvSpPr>
      <dsp:spPr>
        <a:xfrm>
          <a:off x="3507695" y="3309077"/>
          <a:ext cx="1954371" cy="1370415"/>
        </a:xfrm>
        <a:prstGeom prst="roundRect">
          <a:avLst/>
        </a:prstGeom>
        <a:solidFill>
          <a:srgbClr val="FF99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000000"/>
              </a:solidFill>
            </a:rPr>
            <a:t>Conduct tests and evaluations to support findings</a:t>
          </a:r>
        </a:p>
      </dsp:txBody>
      <dsp:txXfrm>
        <a:off x="3574593" y="3375975"/>
        <a:ext cx="1820575" cy="1236619"/>
      </dsp:txXfrm>
    </dsp:sp>
    <dsp:sp modelId="{7C20BDE8-908D-49C0-882C-B89BBE086B79}">
      <dsp:nvSpPr>
        <dsp:cNvPr id="0" name=""/>
        <dsp:cNvSpPr/>
      </dsp:nvSpPr>
      <dsp:spPr>
        <a:xfrm>
          <a:off x="1125655" y="382540"/>
          <a:ext cx="4174001" cy="4174001"/>
        </a:xfrm>
        <a:custGeom>
          <a:avLst/>
          <a:gdLst/>
          <a:ahLst/>
          <a:cxnLst/>
          <a:rect l="0" t="0" r="0" b="0"/>
          <a:pathLst>
            <a:path>
              <a:moveTo>
                <a:pt x="2373193" y="4154285"/>
              </a:moveTo>
              <a:arcTo wR="2087000" hR="2087000" stAng="4927087" swAng="1453546"/>
            </a:path>
          </a:pathLst>
        </a:custGeom>
        <a:noFill/>
        <a:ln w="9525" cap="flat" cmpd="sng" algn="ctr">
          <a:solidFill>
            <a:schemeClr val="accent2">
              <a:hueOff val="-105864"/>
              <a:satOff val="5331"/>
              <a:lumOff val="5000"/>
              <a:alphaOff val="0"/>
            </a:schemeClr>
          </a:solidFill>
          <a:prstDash val="solid"/>
        </a:ln>
        <a:effectLst/>
      </dsp:spPr>
      <dsp:style>
        <a:lnRef idx="1">
          <a:scrgbClr r="0" g="0" b="0"/>
        </a:lnRef>
        <a:fillRef idx="0">
          <a:scrgbClr r="0" g="0" b="0"/>
        </a:fillRef>
        <a:effectRef idx="0">
          <a:scrgbClr r="0" g="0" b="0"/>
        </a:effectRef>
        <a:fontRef idx="minor"/>
      </dsp:style>
    </dsp:sp>
    <dsp:sp modelId="{8203DE3A-AA77-4F3F-9686-538ED400ACB3}">
      <dsp:nvSpPr>
        <dsp:cNvPr id="0" name=""/>
        <dsp:cNvSpPr/>
      </dsp:nvSpPr>
      <dsp:spPr>
        <a:xfrm>
          <a:off x="543985" y="3077869"/>
          <a:ext cx="2072818" cy="1565561"/>
        </a:xfrm>
        <a:prstGeom prst="roundRect">
          <a:avLst/>
        </a:prstGeom>
        <a:solidFill>
          <a:srgbClr val="F46A2C"/>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rgbClr val="000000"/>
              </a:solidFill>
            </a:rPr>
            <a:t>Propose standards development or revisions</a:t>
          </a:r>
        </a:p>
      </dsp:txBody>
      <dsp:txXfrm>
        <a:off x="620409" y="3154293"/>
        <a:ext cx="1919970" cy="1412713"/>
      </dsp:txXfrm>
    </dsp:sp>
    <dsp:sp modelId="{191328B8-F0BD-4DAC-94DA-FA7821BE9942}">
      <dsp:nvSpPr>
        <dsp:cNvPr id="0" name=""/>
        <dsp:cNvSpPr/>
      </dsp:nvSpPr>
      <dsp:spPr>
        <a:xfrm>
          <a:off x="1042835" y="322511"/>
          <a:ext cx="4174001" cy="4174001"/>
        </a:xfrm>
        <a:custGeom>
          <a:avLst/>
          <a:gdLst/>
          <a:ahLst/>
          <a:cxnLst/>
          <a:rect l="0" t="0" r="0" b="0"/>
          <a:pathLst>
            <a:path>
              <a:moveTo>
                <a:pt x="108320" y="2750623"/>
              </a:moveTo>
              <a:arcTo wR="2087000" hR="2087000" stAng="9687555" swAng="808439"/>
            </a:path>
          </a:pathLst>
        </a:custGeom>
        <a:noFill/>
        <a:ln w="9525" cap="flat" cmpd="sng" algn="ctr">
          <a:solidFill>
            <a:schemeClr val="accent2">
              <a:hueOff val="-158796"/>
              <a:satOff val="7997"/>
              <a:lumOff val="7500"/>
              <a:alphaOff val="0"/>
            </a:schemeClr>
          </a:solidFill>
          <a:prstDash val="solid"/>
        </a:ln>
        <a:effectLst/>
      </dsp:spPr>
      <dsp:style>
        <a:lnRef idx="1">
          <a:scrgbClr r="0" g="0" b="0"/>
        </a:lnRef>
        <a:fillRef idx="0">
          <a:scrgbClr r="0" g="0" b="0"/>
        </a:fillRef>
        <a:effectRef idx="0">
          <a:scrgbClr r="0" g="0" b="0"/>
        </a:effectRef>
        <a:fontRef idx="minor"/>
      </dsp:style>
    </dsp:sp>
    <dsp:sp modelId="{8B95F1CE-F323-480F-B36F-A537BEE01D08}">
      <dsp:nvSpPr>
        <dsp:cNvPr id="0" name=""/>
        <dsp:cNvSpPr/>
      </dsp:nvSpPr>
      <dsp:spPr>
        <a:xfrm>
          <a:off x="130420" y="1310217"/>
          <a:ext cx="2025172" cy="1278634"/>
        </a:xfrm>
        <a:prstGeom prst="roundRect">
          <a:avLst/>
        </a:prstGeom>
        <a:solidFill>
          <a:srgbClr val="008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rgbClr val="000000"/>
              </a:solidFill>
            </a:rPr>
            <a:t>Participate in committees</a:t>
          </a:r>
        </a:p>
      </dsp:txBody>
      <dsp:txXfrm>
        <a:off x="192838" y="1372635"/>
        <a:ext cx="1900336" cy="1153798"/>
      </dsp:txXfrm>
    </dsp:sp>
    <dsp:sp modelId="{F868F4DE-198D-400A-89A6-46BE1A6D81A4}">
      <dsp:nvSpPr>
        <dsp:cNvPr id="0" name=""/>
        <dsp:cNvSpPr/>
      </dsp:nvSpPr>
      <dsp:spPr>
        <a:xfrm>
          <a:off x="1030709" y="520217"/>
          <a:ext cx="4174001" cy="4174001"/>
        </a:xfrm>
        <a:custGeom>
          <a:avLst/>
          <a:gdLst/>
          <a:ahLst/>
          <a:cxnLst/>
          <a:rect l="0" t="0" r="0" b="0"/>
          <a:pathLst>
            <a:path>
              <a:moveTo>
                <a:pt x="455719" y="785273"/>
              </a:moveTo>
              <a:arcTo wR="2087000" hR="2087000" stAng="13115347" swAng="978594"/>
            </a:path>
          </a:pathLst>
        </a:custGeom>
        <a:noFill/>
        <a:ln w="9525" cap="flat" cmpd="sng" algn="ctr">
          <a:solidFill>
            <a:schemeClr val="accent2">
              <a:hueOff val="-211729"/>
              <a:satOff val="10663"/>
              <a:lumOff val="1000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C66962-3CDF-49B5-95D2-6DB26D93031A}">
      <dsp:nvSpPr>
        <dsp:cNvPr id="0" name=""/>
        <dsp:cNvSpPr/>
      </dsp:nvSpPr>
      <dsp:spPr>
        <a:xfrm rot="16200000">
          <a:off x="-1040820" y="1046028"/>
          <a:ext cx="3862815" cy="1770758"/>
        </a:xfrm>
        <a:prstGeom prst="flowChartManualOperation">
          <a:avLst/>
        </a:prstGeom>
        <a:gradFill rotWithShape="0">
          <a:gsLst>
            <a:gs pos="0">
              <a:schemeClr val="accent6">
                <a:shade val="50000"/>
                <a:hueOff val="0"/>
                <a:satOff val="0"/>
                <a:lumOff val="0"/>
                <a:alphaOff val="0"/>
                <a:shade val="51000"/>
                <a:satMod val="130000"/>
              </a:schemeClr>
            </a:gs>
            <a:gs pos="80000">
              <a:schemeClr val="accent6">
                <a:shade val="50000"/>
                <a:hueOff val="0"/>
                <a:satOff val="0"/>
                <a:lumOff val="0"/>
                <a:alphaOff val="0"/>
                <a:shade val="93000"/>
                <a:satMod val="130000"/>
              </a:schemeClr>
            </a:gs>
            <a:gs pos="100000">
              <a:schemeClr val="accent6">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1600" tIns="0" rIns="101600" bIns="0" numCol="1" spcCol="1270" anchor="ctr" anchorCtr="0">
          <a:noAutofit/>
        </a:bodyPr>
        <a:lstStyle/>
        <a:p>
          <a:pPr marL="0" lvl="0" indent="0" algn="ctr" defTabSz="711200">
            <a:lnSpc>
              <a:spcPct val="90000"/>
            </a:lnSpc>
            <a:spcBef>
              <a:spcPct val="0"/>
            </a:spcBef>
            <a:spcAft>
              <a:spcPct val="35000"/>
            </a:spcAft>
            <a:buNone/>
          </a:pPr>
          <a:endParaRPr lang="en-US" sz="1600" b="1" kern="1200" dirty="0"/>
        </a:p>
        <a:p>
          <a:pPr marL="0" lvl="0" indent="0" algn="ctr" defTabSz="711200">
            <a:lnSpc>
              <a:spcPct val="90000"/>
            </a:lnSpc>
            <a:spcBef>
              <a:spcPct val="0"/>
            </a:spcBef>
            <a:spcAft>
              <a:spcPct val="35000"/>
            </a:spcAft>
            <a:buNone/>
          </a:pPr>
          <a:r>
            <a:rPr lang="en-US" sz="2000" b="1" kern="1200" dirty="0">
              <a:solidFill>
                <a:schemeClr val="tx2">
                  <a:lumMod val="50000"/>
                </a:schemeClr>
              </a:solidFill>
            </a:rPr>
            <a:t>Injury and potential injury incident data</a:t>
          </a:r>
        </a:p>
        <a:p>
          <a:pPr marL="0" lvl="0" indent="0" algn="ctr" defTabSz="711200">
            <a:lnSpc>
              <a:spcPct val="90000"/>
            </a:lnSpc>
            <a:spcBef>
              <a:spcPct val="0"/>
            </a:spcBef>
            <a:spcAft>
              <a:spcPct val="35000"/>
            </a:spcAft>
            <a:buNone/>
          </a:pPr>
          <a:r>
            <a:rPr lang="en-US" sz="1800" b="1" kern="1200" dirty="0"/>
            <a:t> </a:t>
          </a:r>
          <a:endParaRPr lang="en-US" sz="1800" kern="1200" dirty="0"/>
        </a:p>
      </dsp:txBody>
      <dsp:txXfrm rot="5400000">
        <a:off x="5208" y="772563"/>
        <a:ext cx="1770758" cy="2317689"/>
      </dsp:txXfrm>
    </dsp:sp>
    <dsp:sp modelId="{3C90DD66-654C-456A-90E9-D2CDA6FC5638}">
      <dsp:nvSpPr>
        <dsp:cNvPr id="0" name=""/>
        <dsp:cNvSpPr/>
      </dsp:nvSpPr>
      <dsp:spPr>
        <a:xfrm rot="16200000">
          <a:off x="750913" y="1119337"/>
          <a:ext cx="3862815" cy="1624139"/>
        </a:xfrm>
        <a:prstGeom prst="flowChartManualOperation">
          <a:avLst/>
        </a:prstGeom>
        <a:gradFill rotWithShape="0">
          <a:gsLst>
            <a:gs pos="0">
              <a:schemeClr val="accent6">
                <a:shade val="50000"/>
                <a:hueOff val="63669"/>
                <a:satOff val="15730"/>
                <a:lumOff val="13788"/>
                <a:alphaOff val="0"/>
                <a:shade val="51000"/>
                <a:satMod val="130000"/>
              </a:schemeClr>
            </a:gs>
            <a:gs pos="80000">
              <a:schemeClr val="accent6">
                <a:shade val="50000"/>
                <a:hueOff val="63669"/>
                <a:satOff val="15730"/>
                <a:lumOff val="13788"/>
                <a:alphaOff val="0"/>
                <a:shade val="93000"/>
                <a:satMod val="130000"/>
              </a:schemeClr>
            </a:gs>
            <a:gs pos="100000">
              <a:schemeClr val="accent6">
                <a:shade val="50000"/>
                <a:hueOff val="63669"/>
                <a:satOff val="15730"/>
                <a:lumOff val="1378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0" tIns="0" rIns="127000" bIns="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2">
                  <a:lumMod val="50000"/>
                </a:schemeClr>
              </a:solidFill>
            </a:rPr>
            <a:t>Death certificates</a:t>
          </a:r>
        </a:p>
      </dsp:txBody>
      <dsp:txXfrm rot="5400000">
        <a:off x="1870251" y="772562"/>
        <a:ext cx="1624139" cy="2317689"/>
      </dsp:txXfrm>
    </dsp:sp>
    <dsp:sp modelId="{7B02A96E-6C16-4EDE-8853-620BB64A6737}">
      <dsp:nvSpPr>
        <dsp:cNvPr id="0" name=""/>
        <dsp:cNvSpPr/>
      </dsp:nvSpPr>
      <dsp:spPr>
        <a:xfrm rot="16200000">
          <a:off x="2758568" y="878937"/>
          <a:ext cx="3862815" cy="2104939"/>
        </a:xfrm>
        <a:prstGeom prst="flowChartManualOperation">
          <a:avLst/>
        </a:prstGeom>
        <a:gradFill rotWithShape="0">
          <a:gsLst>
            <a:gs pos="0">
              <a:schemeClr val="accent6">
                <a:shade val="50000"/>
                <a:hueOff val="127339"/>
                <a:satOff val="31460"/>
                <a:lumOff val="27575"/>
                <a:alphaOff val="0"/>
                <a:shade val="51000"/>
                <a:satMod val="130000"/>
              </a:schemeClr>
            </a:gs>
            <a:gs pos="80000">
              <a:schemeClr val="accent6">
                <a:shade val="50000"/>
                <a:hueOff val="127339"/>
                <a:satOff val="31460"/>
                <a:lumOff val="27575"/>
                <a:alphaOff val="0"/>
                <a:shade val="93000"/>
                <a:satMod val="130000"/>
              </a:schemeClr>
            </a:gs>
            <a:gs pos="100000">
              <a:schemeClr val="accent6">
                <a:shade val="50000"/>
                <a:hueOff val="127339"/>
                <a:satOff val="31460"/>
                <a:lumOff val="2757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0" tIns="0" rIns="127000" bIns="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2">
                  <a:lumMod val="50000"/>
                </a:schemeClr>
              </a:solidFill>
            </a:rPr>
            <a:t>In-depth investigations </a:t>
          </a:r>
        </a:p>
      </dsp:txBody>
      <dsp:txXfrm rot="5400000">
        <a:off x="3637506" y="772562"/>
        <a:ext cx="2104939" cy="2317689"/>
      </dsp:txXfrm>
    </dsp:sp>
    <dsp:sp modelId="{A2F2EB56-7EBB-41C5-AD16-9704F76F8798}">
      <dsp:nvSpPr>
        <dsp:cNvPr id="0" name=""/>
        <dsp:cNvSpPr/>
      </dsp:nvSpPr>
      <dsp:spPr>
        <a:xfrm rot="16200000">
          <a:off x="4866696" y="985142"/>
          <a:ext cx="3862815" cy="1892529"/>
        </a:xfrm>
        <a:prstGeom prst="flowChartManualOperation">
          <a:avLst/>
        </a:prstGeom>
        <a:gradFill rotWithShape="0">
          <a:gsLst>
            <a:gs pos="0">
              <a:schemeClr val="accent6">
                <a:shade val="50000"/>
                <a:hueOff val="127339"/>
                <a:satOff val="31460"/>
                <a:lumOff val="27575"/>
                <a:alphaOff val="0"/>
                <a:shade val="51000"/>
                <a:satMod val="130000"/>
              </a:schemeClr>
            </a:gs>
            <a:gs pos="80000">
              <a:schemeClr val="accent6">
                <a:shade val="50000"/>
                <a:hueOff val="127339"/>
                <a:satOff val="31460"/>
                <a:lumOff val="27575"/>
                <a:alphaOff val="0"/>
                <a:shade val="93000"/>
                <a:satMod val="130000"/>
              </a:schemeClr>
            </a:gs>
            <a:gs pos="100000">
              <a:schemeClr val="accent6">
                <a:shade val="50000"/>
                <a:hueOff val="127339"/>
                <a:satOff val="31460"/>
                <a:lumOff val="2757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0" tIns="0" rIns="127000" bIns="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2">
                  <a:lumMod val="50000"/>
                </a:schemeClr>
              </a:solidFill>
            </a:rPr>
            <a:t>National Electronic Injury Surveillance System</a:t>
          </a:r>
        </a:p>
      </dsp:txBody>
      <dsp:txXfrm rot="5400000">
        <a:off x="5851839" y="772562"/>
        <a:ext cx="1892529" cy="2317689"/>
      </dsp:txXfrm>
    </dsp:sp>
    <dsp:sp modelId="{66F9E33F-B190-48E1-B37E-A29AEE204E33}">
      <dsp:nvSpPr>
        <dsp:cNvPr id="0" name=""/>
        <dsp:cNvSpPr/>
      </dsp:nvSpPr>
      <dsp:spPr>
        <a:xfrm rot="16200000">
          <a:off x="6692936" y="1179439"/>
          <a:ext cx="3862815" cy="1503935"/>
        </a:xfrm>
        <a:prstGeom prst="flowChartManualOperation">
          <a:avLst/>
        </a:prstGeom>
        <a:gradFill rotWithShape="0">
          <a:gsLst>
            <a:gs pos="0">
              <a:schemeClr val="accent6">
                <a:shade val="50000"/>
                <a:hueOff val="63669"/>
                <a:satOff val="15730"/>
                <a:lumOff val="13788"/>
                <a:alphaOff val="0"/>
                <a:shade val="51000"/>
                <a:satMod val="130000"/>
              </a:schemeClr>
            </a:gs>
            <a:gs pos="80000">
              <a:schemeClr val="accent6">
                <a:shade val="50000"/>
                <a:hueOff val="63669"/>
                <a:satOff val="15730"/>
                <a:lumOff val="13788"/>
                <a:alphaOff val="0"/>
                <a:shade val="93000"/>
                <a:satMod val="130000"/>
              </a:schemeClr>
            </a:gs>
            <a:gs pos="100000">
              <a:schemeClr val="accent6">
                <a:shade val="50000"/>
                <a:hueOff val="63669"/>
                <a:satOff val="15730"/>
                <a:lumOff val="1378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0" tIns="0" rIns="127000" bIns="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2">
                  <a:lumMod val="50000"/>
                </a:schemeClr>
              </a:solidFill>
            </a:rPr>
            <a:t>National Fire Incident Reporting System*</a:t>
          </a:r>
        </a:p>
      </dsp:txBody>
      <dsp:txXfrm rot="5400000">
        <a:off x="7872376" y="772562"/>
        <a:ext cx="1503935" cy="231768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483C95-4BD5-441D-928D-C3330797655F}">
      <dsp:nvSpPr>
        <dsp:cNvPr id="0" name=""/>
        <dsp:cNvSpPr/>
      </dsp:nvSpPr>
      <dsp:spPr>
        <a:xfrm>
          <a:off x="9539" y="804253"/>
          <a:ext cx="2851276" cy="17107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rgbClr val="1A2857"/>
              </a:solidFill>
              <a:effectLst>
                <a:outerShdw blurRad="38100" dist="38100" dir="2700000" algn="tl">
                  <a:srgbClr val="000000">
                    <a:alpha val="43137"/>
                  </a:srgbClr>
                </a:outerShdw>
              </a:effectLst>
            </a:rPr>
            <a:t>User inputs product features</a:t>
          </a:r>
        </a:p>
      </dsp:txBody>
      <dsp:txXfrm>
        <a:off x="59646" y="854360"/>
        <a:ext cx="2751062" cy="1610551"/>
      </dsp:txXfrm>
    </dsp:sp>
    <dsp:sp modelId="{248EE7FD-8153-4AC9-A694-777AA8930A22}">
      <dsp:nvSpPr>
        <dsp:cNvPr id="0" name=""/>
        <dsp:cNvSpPr/>
      </dsp:nvSpPr>
      <dsp:spPr>
        <a:xfrm>
          <a:off x="3145943" y="1306077"/>
          <a:ext cx="604470" cy="70711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3145943" y="1447500"/>
        <a:ext cx="423129" cy="424270"/>
      </dsp:txXfrm>
    </dsp:sp>
    <dsp:sp modelId="{85177C65-4501-4BA3-A131-0E5DDF5A6D53}">
      <dsp:nvSpPr>
        <dsp:cNvPr id="0" name=""/>
        <dsp:cNvSpPr/>
      </dsp:nvSpPr>
      <dsp:spPr>
        <a:xfrm>
          <a:off x="4001325" y="804253"/>
          <a:ext cx="2851276" cy="17107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rgbClr val="1A2857"/>
              </a:solidFill>
              <a:effectLst>
                <a:outerShdw blurRad="38100" dist="38100" dir="2700000" algn="tl">
                  <a:srgbClr val="000000">
                    <a:alpha val="43137"/>
                  </a:srgbClr>
                </a:outerShdw>
              </a:effectLst>
            </a:rPr>
            <a:t>Regulatory Robot outputs list of requirements</a:t>
          </a:r>
        </a:p>
      </dsp:txBody>
      <dsp:txXfrm>
        <a:off x="4051432" y="854360"/>
        <a:ext cx="2751062" cy="1610551"/>
      </dsp:txXfrm>
    </dsp:sp>
    <dsp:sp modelId="{905C1706-B0FE-4726-9267-A3FE01E78B18}">
      <dsp:nvSpPr>
        <dsp:cNvPr id="0" name=""/>
        <dsp:cNvSpPr/>
      </dsp:nvSpPr>
      <dsp:spPr>
        <a:xfrm>
          <a:off x="7137729" y="1306077"/>
          <a:ext cx="604470" cy="70711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7137729" y="1447500"/>
        <a:ext cx="423129" cy="424270"/>
      </dsp:txXfrm>
    </dsp:sp>
    <dsp:sp modelId="{73F3EB05-D099-497B-A6C0-EBE0C5DC884D}">
      <dsp:nvSpPr>
        <dsp:cNvPr id="0" name=""/>
        <dsp:cNvSpPr/>
      </dsp:nvSpPr>
      <dsp:spPr>
        <a:xfrm>
          <a:off x="7993112" y="804253"/>
          <a:ext cx="2851276" cy="17107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rgbClr val="1A2857"/>
              </a:solidFill>
              <a:effectLst>
                <a:outerShdw blurRad="38100" dist="38100" dir="2700000" algn="tl">
                  <a:srgbClr val="000000">
                    <a:alpha val="43137"/>
                  </a:srgbClr>
                </a:outerShdw>
              </a:effectLst>
            </a:rPr>
            <a:t>User references source documents for specific requirements</a:t>
          </a:r>
        </a:p>
      </dsp:txBody>
      <dsp:txXfrm>
        <a:off x="8043219" y="854360"/>
        <a:ext cx="2751062" cy="161055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FB6BC2-C617-A74A-AA35-2AD1B514282D}" type="datetimeFigureOut">
              <a:rPr lang="en-US" smtClean="0"/>
              <a:t>2/4/2021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2DBC63-04CE-AE4D-AA93-442818775CB2}" type="slidenum">
              <a:rPr lang="en-US" smtClean="0"/>
              <a:t>‹#›</a:t>
            </a:fld>
            <a:endParaRPr lang="en-US"/>
          </a:p>
        </p:txBody>
      </p:sp>
    </p:spTree>
    <p:extLst>
      <p:ext uri="{BB962C8B-B14F-4D97-AF65-F5344CB8AC3E}">
        <p14:creationId xmlns:p14="http://schemas.microsoft.com/office/powerpoint/2010/main" val="3858643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1</a:t>
            </a:fld>
            <a:endParaRPr lang="en-US" dirty="0"/>
          </a:p>
        </p:txBody>
      </p:sp>
    </p:spTree>
    <p:extLst>
      <p:ext uri="{BB962C8B-B14F-4D97-AF65-F5344CB8AC3E}">
        <p14:creationId xmlns:p14="http://schemas.microsoft.com/office/powerpoint/2010/main" val="3221030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50</a:t>
            </a:fld>
            <a:endParaRPr lang="en-US" dirty="0"/>
          </a:p>
        </p:txBody>
      </p:sp>
    </p:spTree>
    <p:extLst>
      <p:ext uri="{BB962C8B-B14F-4D97-AF65-F5344CB8AC3E}">
        <p14:creationId xmlns:p14="http://schemas.microsoft.com/office/powerpoint/2010/main" val="36404907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51</a:t>
            </a:fld>
            <a:endParaRPr lang="en-US" dirty="0"/>
          </a:p>
        </p:txBody>
      </p:sp>
    </p:spTree>
    <p:extLst>
      <p:ext uri="{BB962C8B-B14F-4D97-AF65-F5344CB8AC3E}">
        <p14:creationId xmlns:p14="http://schemas.microsoft.com/office/powerpoint/2010/main" val="15009758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52</a:t>
            </a:fld>
            <a:endParaRPr lang="en-US" dirty="0"/>
          </a:p>
        </p:txBody>
      </p:sp>
    </p:spTree>
    <p:extLst>
      <p:ext uri="{BB962C8B-B14F-4D97-AF65-F5344CB8AC3E}">
        <p14:creationId xmlns:p14="http://schemas.microsoft.com/office/powerpoint/2010/main" val="3195694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53</a:t>
            </a:fld>
            <a:endParaRPr lang="en-US" dirty="0"/>
          </a:p>
        </p:txBody>
      </p:sp>
    </p:spTree>
    <p:extLst>
      <p:ext uri="{BB962C8B-B14F-4D97-AF65-F5344CB8AC3E}">
        <p14:creationId xmlns:p14="http://schemas.microsoft.com/office/powerpoint/2010/main" val="11146077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54</a:t>
            </a:fld>
            <a:endParaRPr lang="en-US" dirty="0"/>
          </a:p>
        </p:txBody>
      </p:sp>
    </p:spTree>
    <p:extLst>
      <p:ext uri="{BB962C8B-B14F-4D97-AF65-F5344CB8AC3E}">
        <p14:creationId xmlns:p14="http://schemas.microsoft.com/office/powerpoint/2010/main" val="34860821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55</a:t>
            </a:fld>
            <a:endParaRPr lang="en-US" dirty="0"/>
          </a:p>
        </p:txBody>
      </p:sp>
    </p:spTree>
    <p:extLst>
      <p:ext uri="{BB962C8B-B14F-4D97-AF65-F5344CB8AC3E}">
        <p14:creationId xmlns:p14="http://schemas.microsoft.com/office/powerpoint/2010/main" val="24346303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56</a:t>
            </a:fld>
            <a:endParaRPr lang="en-US" dirty="0"/>
          </a:p>
        </p:txBody>
      </p:sp>
    </p:spTree>
    <p:extLst>
      <p:ext uri="{BB962C8B-B14F-4D97-AF65-F5344CB8AC3E}">
        <p14:creationId xmlns:p14="http://schemas.microsoft.com/office/powerpoint/2010/main" val="15995322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57</a:t>
            </a:fld>
            <a:endParaRPr lang="en-US" dirty="0"/>
          </a:p>
        </p:txBody>
      </p:sp>
    </p:spTree>
    <p:extLst>
      <p:ext uri="{BB962C8B-B14F-4D97-AF65-F5344CB8AC3E}">
        <p14:creationId xmlns:p14="http://schemas.microsoft.com/office/powerpoint/2010/main" val="19135234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58</a:t>
            </a:fld>
            <a:endParaRPr lang="en-US" dirty="0"/>
          </a:p>
        </p:txBody>
      </p:sp>
    </p:spTree>
    <p:extLst>
      <p:ext uri="{BB962C8B-B14F-4D97-AF65-F5344CB8AC3E}">
        <p14:creationId xmlns:p14="http://schemas.microsoft.com/office/powerpoint/2010/main" val="5479746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59</a:t>
            </a:fld>
            <a:endParaRPr lang="en-US" dirty="0"/>
          </a:p>
        </p:txBody>
      </p:sp>
    </p:spTree>
    <p:extLst>
      <p:ext uri="{BB962C8B-B14F-4D97-AF65-F5344CB8AC3E}">
        <p14:creationId xmlns:p14="http://schemas.microsoft.com/office/powerpoint/2010/main" val="4203747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2</a:t>
            </a:fld>
            <a:endParaRPr lang="en-US"/>
          </a:p>
        </p:txBody>
      </p:sp>
    </p:spTree>
    <p:extLst>
      <p:ext uri="{BB962C8B-B14F-4D97-AF65-F5344CB8AC3E}">
        <p14:creationId xmlns:p14="http://schemas.microsoft.com/office/powerpoint/2010/main" val="36842765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60</a:t>
            </a:fld>
            <a:endParaRPr lang="en-US" dirty="0"/>
          </a:p>
        </p:txBody>
      </p:sp>
    </p:spTree>
    <p:extLst>
      <p:ext uri="{BB962C8B-B14F-4D97-AF65-F5344CB8AC3E}">
        <p14:creationId xmlns:p14="http://schemas.microsoft.com/office/powerpoint/2010/main" val="5343797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61</a:t>
            </a:fld>
            <a:endParaRPr lang="en-US" dirty="0"/>
          </a:p>
        </p:txBody>
      </p:sp>
    </p:spTree>
    <p:extLst>
      <p:ext uri="{BB962C8B-B14F-4D97-AF65-F5344CB8AC3E}">
        <p14:creationId xmlns:p14="http://schemas.microsoft.com/office/powerpoint/2010/main" val="720435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62</a:t>
            </a:fld>
            <a:endParaRPr lang="en-US" dirty="0"/>
          </a:p>
        </p:txBody>
      </p:sp>
    </p:spTree>
    <p:extLst>
      <p:ext uri="{BB962C8B-B14F-4D97-AF65-F5344CB8AC3E}">
        <p14:creationId xmlns:p14="http://schemas.microsoft.com/office/powerpoint/2010/main" val="24985127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63</a:t>
            </a:fld>
            <a:endParaRPr lang="en-US" dirty="0"/>
          </a:p>
        </p:txBody>
      </p:sp>
    </p:spTree>
    <p:extLst>
      <p:ext uri="{BB962C8B-B14F-4D97-AF65-F5344CB8AC3E}">
        <p14:creationId xmlns:p14="http://schemas.microsoft.com/office/powerpoint/2010/main" val="5647836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64</a:t>
            </a:fld>
            <a:endParaRPr lang="en-US" dirty="0"/>
          </a:p>
        </p:txBody>
      </p:sp>
    </p:spTree>
    <p:extLst>
      <p:ext uri="{BB962C8B-B14F-4D97-AF65-F5344CB8AC3E}">
        <p14:creationId xmlns:p14="http://schemas.microsoft.com/office/powerpoint/2010/main" val="14096102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65</a:t>
            </a:fld>
            <a:endParaRPr lang="en-US" dirty="0"/>
          </a:p>
        </p:txBody>
      </p:sp>
    </p:spTree>
    <p:extLst>
      <p:ext uri="{BB962C8B-B14F-4D97-AF65-F5344CB8AC3E}">
        <p14:creationId xmlns:p14="http://schemas.microsoft.com/office/powerpoint/2010/main" val="1694042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66</a:t>
            </a:fld>
            <a:endParaRPr lang="en-US" dirty="0"/>
          </a:p>
        </p:txBody>
      </p:sp>
    </p:spTree>
    <p:extLst>
      <p:ext uri="{BB962C8B-B14F-4D97-AF65-F5344CB8AC3E}">
        <p14:creationId xmlns:p14="http://schemas.microsoft.com/office/powerpoint/2010/main" val="1413769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82" eaLnBrk="0" hangingPunct="0">
              <a:defRPr sz="2900">
                <a:solidFill>
                  <a:schemeClr val="tx1"/>
                </a:solidFill>
                <a:latin typeface="Times New Roman" pitchFamily="18" charset="0"/>
                <a:cs typeface="Times New Roman" pitchFamily="18" charset="0"/>
              </a:defRPr>
            </a:lvl1pPr>
            <a:lvl2pPr marL="735708" indent="-282967" defTabSz="922782" eaLnBrk="0" hangingPunct="0">
              <a:defRPr sz="2900">
                <a:solidFill>
                  <a:schemeClr val="tx1"/>
                </a:solidFill>
                <a:latin typeface="Times New Roman" pitchFamily="18" charset="0"/>
                <a:cs typeface="Times New Roman" pitchFamily="18" charset="0"/>
              </a:defRPr>
            </a:lvl2pPr>
            <a:lvl3pPr marL="1131863" indent="-226372" defTabSz="922782" eaLnBrk="0" hangingPunct="0">
              <a:defRPr sz="2900">
                <a:solidFill>
                  <a:schemeClr val="tx1"/>
                </a:solidFill>
                <a:latin typeface="Times New Roman" pitchFamily="18" charset="0"/>
                <a:cs typeface="Times New Roman" pitchFamily="18" charset="0"/>
              </a:defRPr>
            </a:lvl3pPr>
            <a:lvl4pPr marL="1584605" indent="-226372" defTabSz="922782" eaLnBrk="0" hangingPunct="0">
              <a:defRPr sz="2900">
                <a:solidFill>
                  <a:schemeClr val="tx1"/>
                </a:solidFill>
                <a:latin typeface="Times New Roman" pitchFamily="18" charset="0"/>
                <a:cs typeface="Times New Roman" pitchFamily="18" charset="0"/>
              </a:defRPr>
            </a:lvl4pPr>
            <a:lvl5pPr marL="2037349" indent="-226372" defTabSz="922782" eaLnBrk="0" hangingPunct="0">
              <a:defRPr sz="2900">
                <a:solidFill>
                  <a:schemeClr val="tx1"/>
                </a:solidFill>
                <a:latin typeface="Times New Roman" pitchFamily="18" charset="0"/>
                <a:cs typeface="Times New Roman" pitchFamily="18" charset="0"/>
              </a:defRPr>
            </a:lvl5pPr>
            <a:lvl6pPr marL="249009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6pPr>
            <a:lvl7pPr marL="2942839"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7pPr>
            <a:lvl8pPr marL="339558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8pPr>
            <a:lvl9pPr marL="3848327"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9pPr>
          </a:lstStyle>
          <a:p>
            <a:pPr eaLnBrk="1" hangingPunct="1"/>
            <a:fld id="{DFF0B627-5992-49B8-B041-4337EFA2004E}" type="datetime1">
              <a:rPr lang="en-US" sz="1200">
                <a:solidFill>
                  <a:srgbClr val="1F497D"/>
                </a:solidFill>
                <a:latin typeface="Tahoma" pitchFamily="34" charset="0"/>
              </a:rPr>
              <a:pPr eaLnBrk="1" hangingPunct="1"/>
              <a:t>2/4/2021</a:t>
            </a:fld>
            <a:endParaRPr lang="en-US" sz="1200" dirty="0">
              <a:solidFill>
                <a:srgbClr val="1F497D"/>
              </a:solidFill>
              <a:latin typeface="Tahoma" pitchFamily="34" charset="0"/>
            </a:endParaRPr>
          </a:p>
        </p:txBody>
      </p:sp>
      <p:sp>
        <p:nvSpPr>
          <p:cNvPr id="4915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82" eaLnBrk="0" hangingPunct="0">
              <a:defRPr sz="2900">
                <a:solidFill>
                  <a:schemeClr val="tx1"/>
                </a:solidFill>
                <a:latin typeface="Times New Roman" pitchFamily="18" charset="0"/>
                <a:cs typeface="Times New Roman" pitchFamily="18" charset="0"/>
              </a:defRPr>
            </a:lvl1pPr>
            <a:lvl2pPr marL="735708" indent="-282967" defTabSz="922782" eaLnBrk="0" hangingPunct="0">
              <a:defRPr sz="2900">
                <a:solidFill>
                  <a:schemeClr val="tx1"/>
                </a:solidFill>
                <a:latin typeface="Times New Roman" pitchFamily="18" charset="0"/>
                <a:cs typeface="Times New Roman" pitchFamily="18" charset="0"/>
              </a:defRPr>
            </a:lvl2pPr>
            <a:lvl3pPr marL="1131863" indent="-226372" defTabSz="922782" eaLnBrk="0" hangingPunct="0">
              <a:defRPr sz="2900">
                <a:solidFill>
                  <a:schemeClr val="tx1"/>
                </a:solidFill>
                <a:latin typeface="Times New Roman" pitchFamily="18" charset="0"/>
                <a:cs typeface="Times New Roman" pitchFamily="18" charset="0"/>
              </a:defRPr>
            </a:lvl3pPr>
            <a:lvl4pPr marL="1584605" indent="-226372" defTabSz="922782" eaLnBrk="0" hangingPunct="0">
              <a:defRPr sz="2900">
                <a:solidFill>
                  <a:schemeClr val="tx1"/>
                </a:solidFill>
                <a:latin typeface="Times New Roman" pitchFamily="18" charset="0"/>
                <a:cs typeface="Times New Roman" pitchFamily="18" charset="0"/>
              </a:defRPr>
            </a:lvl4pPr>
            <a:lvl5pPr marL="2037349" indent="-226372" defTabSz="922782" eaLnBrk="0" hangingPunct="0">
              <a:defRPr sz="2900">
                <a:solidFill>
                  <a:schemeClr val="tx1"/>
                </a:solidFill>
                <a:latin typeface="Times New Roman" pitchFamily="18" charset="0"/>
                <a:cs typeface="Times New Roman" pitchFamily="18" charset="0"/>
              </a:defRPr>
            </a:lvl5pPr>
            <a:lvl6pPr marL="249009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6pPr>
            <a:lvl7pPr marL="2942839"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7pPr>
            <a:lvl8pPr marL="339558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8pPr>
            <a:lvl9pPr marL="3848327"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9pPr>
          </a:lstStyle>
          <a:p>
            <a:pPr eaLnBrk="1" hangingPunct="1"/>
            <a:r>
              <a:rPr lang="en-US" sz="1200" dirty="0">
                <a:solidFill>
                  <a:srgbClr val="1F497D"/>
                </a:solidFill>
                <a:latin typeface="Tahoma" pitchFamily="34" charset="0"/>
              </a:rPr>
              <a:t>This presentation was prepared by CPSC staff, has not been reviewed or approved by, and may not reflect the views of, the Commission.</a:t>
            </a:r>
          </a:p>
        </p:txBody>
      </p:sp>
      <p:sp>
        <p:nvSpPr>
          <p:cNvPr id="49156" name="Rectangle 2"/>
          <p:cNvSpPr>
            <a:spLocks noGrp="1" noRot="1" noChangeAspect="1" noChangeArrowheads="1" noTextEdit="1"/>
          </p:cNvSpPr>
          <p:nvPr>
            <p:ph type="sldImg"/>
          </p:nvPr>
        </p:nvSpPr>
        <p:spPr>
          <a:xfrm>
            <a:off x="393700" y="692150"/>
            <a:ext cx="6146800" cy="3457575"/>
          </a:xfrm>
          <a:ln/>
        </p:spPr>
      </p:sp>
      <p:sp>
        <p:nvSpPr>
          <p:cNvPr id="49157" name="Rectangle 3"/>
          <p:cNvSpPr>
            <a:spLocks noGrp="1" noChangeArrowheads="1"/>
          </p:cNvSpPr>
          <p:nvPr>
            <p:ph type="body" idx="1"/>
          </p:nvPr>
        </p:nvSpPr>
        <p:spPr>
          <a:xfrm>
            <a:off x="924876" y="4380227"/>
            <a:ext cx="5084452" cy="41487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1438174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68</a:t>
            </a:fld>
            <a:endParaRPr lang="en-US"/>
          </a:p>
        </p:txBody>
      </p:sp>
    </p:spTree>
    <p:extLst>
      <p:ext uri="{BB962C8B-B14F-4D97-AF65-F5344CB8AC3E}">
        <p14:creationId xmlns:p14="http://schemas.microsoft.com/office/powerpoint/2010/main" val="28193939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70</a:t>
            </a:fld>
            <a:endParaRPr lang="en-US" dirty="0"/>
          </a:p>
        </p:txBody>
      </p:sp>
    </p:spTree>
    <p:extLst>
      <p:ext uri="{BB962C8B-B14F-4D97-AF65-F5344CB8AC3E}">
        <p14:creationId xmlns:p14="http://schemas.microsoft.com/office/powerpoint/2010/main" val="1972742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3</a:t>
            </a:fld>
            <a:endParaRPr lang="en-US"/>
          </a:p>
        </p:txBody>
      </p:sp>
    </p:spTree>
    <p:extLst>
      <p:ext uri="{BB962C8B-B14F-4D97-AF65-F5344CB8AC3E}">
        <p14:creationId xmlns:p14="http://schemas.microsoft.com/office/powerpoint/2010/main" val="1626031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71</a:t>
            </a:fld>
            <a:endParaRPr lang="en-US" dirty="0"/>
          </a:p>
        </p:txBody>
      </p:sp>
    </p:spTree>
    <p:extLst>
      <p:ext uri="{BB962C8B-B14F-4D97-AF65-F5344CB8AC3E}">
        <p14:creationId xmlns:p14="http://schemas.microsoft.com/office/powerpoint/2010/main" val="3777530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82" eaLnBrk="0" hangingPunct="0">
              <a:defRPr sz="2900">
                <a:solidFill>
                  <a:schemeClr val="tx1"/>
                </a:solidFill>
                <a:latin typeface="Times New Roman" pitchFamily="18" charset="0"/>
                <a:cs typeface="Times New Roman" pitchFamily="18" charset="0"/>
              </a:defRPr>
            </a:lvl1pPr>
            <a:lvl2pPr marL="735708" indent="-282967" defTabSz="922782" eaLnBrk="0" hangingPunct="0">
              <a:defRPr sz="2900">
                <a:solidFill>
                  <a:schemeClr val="tx1"/>
                </a:solidFill>
                <a:latin typeface="Times New Roman" pitchFamily="18" charset="0"/>
                <a:cs typeface="Times New Roman" pitchFamily="18" charset="0"/>
              </a:defRPr>
            </a:lvl2pPr>
            <a:lvl3pPr marL="1131863" indent="-226372" defTabSz="922782" eaLnBrk="0" hangingPunct="0">
              <a:defRPr sz="2900">
                <a:solidFill>
                  <a:schemeClr val="tx1"/>
                </a:solidFill>
                <a:latin typeface="Times New Roman" pitchFamily="18" charset="0"/>
                <a:cs typeface="Times New Roman" pitchFamily="18" charset="0"/>
              </a:defRPr>
            </a:lvl3pPr>
            <a:lvl4pPr marL="1584605" indent="-226372" defTabSz="922782" eaLnBrk="0" hangingPunct="0">
              <a:defRPr sz="2900">
                <a:solidFill>
                  <a:schemeClr val="tx1"/>
                </a:solidFill>
                <a:latin typeface="Times New Roman" pitchFamily="18" charset="0"/>
                <a:cs typeface="Times New Roman" pitchFamily="18" charset="0"/>
              </a:defRPr>
            </a:lvl4pPr>
            <a:lvl5pPr marL="2037349" indent="-226372" defTabSz="922782" eaLnBrk="0" hangingPunct="0">
              <a:defRPr sz="2900">
                <a:solidFill>
                  <a:schemeClr val="tx1"/>
                </a:solidFill>
                <a:latin typeface="Times New Roman" pitchFamily="18" charset="0"/>
                <a:cs typeface="Times New Roman" pitchFamily="18" charset="0"/>
              </a:defRPr>
            </a:lvl5pPr>
            <a:lvl6pPr marL="249009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6pPr>
            <a:lvl7pPr marL="2942839"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7pPr>
            <a:lvl8pPr marL="339558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8pPr>
            <a:lvl9pPr marL="3848327"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9pPr>
          </a:lstStyle>
          <a:p>
            <a:pPr eaLnBrk="1" hangingPunct="1"/>
            <a:fld id="{DFF0B627-5992-49B8-B041-4337EFA2004E}" type="datetime1">
              <a:rPr lang="en-US" sz="1200">
                <a:solidFill>
                  <a:srgbClr val="1F497D"/>
                </a:solidFill>
                <a:latin typeface="Tahoma" pitchFamily="34" charset="0"/>
              </a:rPr>
              <a:pPr eaLnBrk="1" hangingPunct="1"/>
              <a:t>2/4/2021</a:t>
            </a:fld>
            <a:endParaRPr lang="en-US" sz="1200" dirty="0">
              <a:solidFill>
                <a:srgbClr val="1F497D"/>
              </a:solidFill>
              <a:latin typeface="Tahoma" pitchFamily="34" charset="0"/>
            </a:endParaRPr>
          </a:p>
        </p:txBody>
      </p:sp>
      <p:sp>
        <p:nvSpPr>
          <p:cNvPr id="4915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82" eaLnBrk="0" hangingPunct="0">
              <a:defRPr sz="2900">
                <a:solidFill>
                  <a:schemeClr val="tx1"/>
                </a:solidFill>
                <a:latin typeface="Times New Roman" pitchFamily="18" charset="0"/>
                <a:cs typeface="Times New Roman" pitchFamily="18" charset="0"/>
              </a:defRPr>
            </a:lvl1pPr>
            <a:lvl2pPr marL="735708" indent="-282967" defTabSz="922782" eaLnBrk="0" hangingPunct="0">
              <a:defRPr sz="2900">
                <a:solidFill>
                  <a:schemeClr val="tx1"/>
                </a:solidFill>
                <a:latin typeface="Times New Roman" pitchFamily="18" charset="0"/>
                <a:cs typeface="Times New Roman" pitchFamily="18" charset="0"/>
              </a:defRPr>
            </a:lvl2pPr>
            <a:lvl3pPr marL="1131863" indent="-226372" defTabSz="922782" eaLnBrk="0" hangingPunct="0">
              <a:defRPr sz="2900">
                <a:solidFill>
                  <a:schemeClr val="tx1"/>
                </a:solidFill>
                <a:latin typeface="Times New Roman" pitchFamily="18" charset="0"/>
                <a:cs typeface="Times New Roman" pitchFamily="18" charset="0"/>
              </a:defRPr>
            </a:lvl3pPr>
            <a:lvl4pPr marL="1584605" indent="-226372" defTabSz="922782" eaLnBrk="0" hangingPunct="0">
              <a:defRPr sz="2900">
                <a:solidFill>
                  <a:schemeClr val="tx1"/>
                </a:solidFill>
                <a:latin typeface="Times New Roman" pitchFamily="18" charset="0"/>
                <a:cs typeface="Times New Roman" pitchFamily="18" charset="0"/>
              </a:defRPr>
            </a:lvl4pPr>
            <a:lvl5pPr marL="2037349" indent="-226372" defTabSz="922782" eaLnBrk="0" hangingPunct="0">
              <a:defRPr sz="2900">
                <a:solidFill>
                  <a:schemeClr val="tx1"/>
                </a:solidFill>
                <a:latin typeface="Times New Roman" pitchFamily="18" charset="0"/>
                <a:cs typeface="Times New Roman" pitchFamily="18" charset="0"/>
              </a:defRPr>
            </a:lvl5pPr>
            <a:lvl6pPr marL="249009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6pPr>
            <a:lvl7pPr marL="2942839"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7pPr>
            <a:lvl8pPr marL="339558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8pPr>
            <a:lvl9pPr marL="3848327"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9pPr>
          </a:lstStyle>
          <a:p>
            <a:pPr eaLnBrk="1" hangingPunct="1"/>
            <a:r>
              <a:rPr lang="en-US" sz="1200" dirty="0">
                <a:solidFill>
                  <a:srgbClr val="1F497D"/>
                </a:solidFill>
                <a:latin typeface="Tahoma" pitchFamily="34" charset="0"/>
              </a:rPr>
              <a:t>This presentation was prepared by CPSC staff, has not been reviewed or approved by, and may not reflect the views of, the Commission.</a:t>
            </a:r>
          </a:p>
        </p:txBody>
      </p:sp>
      <p:sp>
        <p:nvSpPr>
          <p:cNvPr id="49156" name="Rectangle 2"/>
          <p:cNvSpPr>
            <a:spLocks noGrp="1" noRot="1" noChangeAspect="1" noChangeArrowheads="1" noTextEdit="1"/>
          </p:cNvSpPr>
          <p:nvPr>
            <p:ph type="sldImg"/>
          </p:nvPr>
        </p:nvSpPr>
        <p:spPr>
          <a:xfrm>
            <a:off x="393700" y="692150"/>
            <a:ext cx="6146800" cy="3457575"/>
          </a:xfrm>
          <a:ln/>
        </p:spPr>
      </p:sp>
      <p:sp>
        <p:nvSpPr>
          <p:cNvPr id="49157" name="Rectangle 3"/>
          <p:cNvSpPr>
            <a:spLocks noGrp="1" noChangeArrowheads="1"/>
          </p:cNvSpPr>
          <p:nvPr>
            <p:ph type="body" idx="1"/>
          </p:nvPr>
        </p:nvSpPr>
        <p:spPr>
          <a:xfrm>
            <a:off x="924876" y="4380227"/>
            <a:ext cx="5084452" cy="41487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33039285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73</a:t>
            </a:fld>
            <a:endParaRPr lang="en-US" dirty="0"/>
          </a:p>
        </p:txBody>
      </p:sp>
    </p:spTree>
    <p:extLst>
      <p:ext uri="{BB962C8B-B14F-4D97-AF65-F5344CB8AC3E}">
        <p14:creationId xmlns:p14="http://schemas.microsoft.com/office/powerpoint/2010/main" val="17939647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B9E2EC4-3AED-41CA-A2EA-24E9A129AB00}" type="slidenum">
              <a:rPr lang="en-US" smtClean="0"/>
              <a:pPr/>
              <a:t>74</a:t>
            </a:fld>
            <a:endParaRPr lang="en-US" dirty="0"/>
          </a:p>
        </p:txBody>
      </p:sp>
    </p:spTree>
    <p:extLst>
      <p:ext uri="{BB962C8B-B14F-4D97-AF65-F5344CB8AC3E}">
        <p14:creationId xmlns:p14="http://schemas.microsoft.com/office/powerpoint/2010/main" val="5793828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82" eaLnBrk="0" hangingPunct="0">
              <a:defRPr sz="2900">
                <a:solidFill>
                  <a:schemeClr val="tx1"/>
                </a:solidFill>
                <a:latin typeface="Times New Roman" pitchFamily="18" charset="0"/>
                <a:cs typeface="Times New Roman" pitchFamily="18" charset="0"/>
              </a:defRPr>
            </a:lvl1pPr>
            <a:lvl2pPr marL="735708" indent="-282967" defTabSz="922782" eaLnBrk="0" hangingPunct="0">
              <a:defRPr sz="2900">
                <a:solidFill>
                  <a:schemeClr val="tx1"/>
                </a:solidFill>
                <a:latin typeface="Times New Roman" pitchFamily="18" charset="0"/>
                <a:cs typeface="Times New Roman" pitchFamily="18" charset="0"/>
              </a:defRPr>
            </a:lvl2pPr>
            <a:lvl3pPr marL="1131863" indent="-226372" defTabSz="922782" eaLnBrk="0" hangingPunct="0">
              <a:defRPr sz="2900">
                <a:solidFill>
                  <a:schemeClr val="tx1"/>
                </a:solidFill>
                <a:latin typeface="Times New Roman" pitchFamily="18" charset="0"/>
                <a:cs typeface="Times New Roman" pitchFamily="18" charset="0"/>
              </a:defRPr>
            </a:lvl3pPr>
            <a:lvl4pPr marL="1584605" indent="-226372" defTabSz="922782" eaLnBrk="0" hangingPunct="0">
              <a:defRPr sz="2900">
                <a:solidFill>
                  <a:schemeClr val="tx1"/>
                </a:solidFill>
                <a:latin typeface="Times New Roman" pitchFamily="18" charset="0"/>
                <a:cs typeface="Times New Roman" pitchFamily="18" charset="0"/>
              </a:defRPr>
            </a:lvl4pPr>
            <a:lvl5pPr marL="2037349" indent="-226372" defTabSz="922782" eaLnBrk="0" hangingPunct="0">
              <a:defRPr sz="2900">
                <a:solidFill>
                  <a:schemeClr val="tx1"/>
                </a:solidFill>
                <a:latin typeface="Times New Roman" pitchFamily="18" charset="0"/>
                <a:cs typeface="Times New Roman" pitchFamily="18" charset="0"/>
              </a:defRPr>
            </a:lvl5pPr>
            <a:lvl6pPr marL="249009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6pPr>
            <a:lvl7pPr marL="2942839"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7pPr>
            <a:lvl8pPr marL="339558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8pPr>
            <a:lvl9pPr marL="3848327"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9pPr>
          </a:lstStyle>
          <a:p>
            <a:pPr eaLnBrk="1" hangingPunct="1"/>
            <a:fld id="{DFF0B627-5992-49B8-B041-4337EFA2004E}" type="datetime1">
              <a:rPr lang="en-US" sz="1200">
                <a:solidFill>
                  <a:srgbClr val="1F497D"/>
                </a:solidFill>
                <a:latin typeface="Tahoma" pitchFamily="34" charset="0"/>
              </a:rPr>
              <a:pPr eaLnBrk="1" hangingPunct="1"/>
              <a:t>2/4/2021</a:t>
            </a:fld>
            <a:endParaRPr lang="en-US" sz="1200" dirty="0">
              <a:solidFill>
                <a:srgbClr val="1F497D"/>
              </a:solidFill>
              <a:latin typeface="Tahoma" pitchFamily="34" charset="0"/>
            </a:endParaRPr>
          </a:p>
        </p:txBody>
      </p:sp>
      <p:sp>
        <p:nvSpPr>
          <p:cNvPr id="4915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82" eaLnBrk="0" hangingPunct="0">
              <a:defRPr sz="2900">
                <a:solidFill>
                  <a:schemeClr val="tx1"/>
                </a:solidFill>
                <a:latin typeface="Times New Roman" pitchFamily="18" charset="0"/>
                <a:cs typeface="Times New Roman" pitchFamily="18" charset="0"/>
              </a:defRPr>
            </a:lvl1pPr>
            <a:lvl2pPr marL="735708" indent="-282967" defTabSz="922782" eaLnBrk="0" hangingPunct="0">
              <a:defRPr sz="2900">
                <a:solidFill>
                  <a:schemeClr val="tx1"/>
                </a:solidFill>
                <a:latin typeface="Times New Roman" pitchFamily="18" charset="0"/>
                <a:cs typeface="Times New Roman" pitchFamily="18" charset="0"/>
              </a:defRPr>
            </a:lvl2pPr>
            <a:lvl3pPr marL="1131863" indent="-226372" defTabSz="922782" eaLnBrk="0" hangingPunct="0">
              <a:defRPr sz="2900">
                <a:solidFill>
                  <a:schemeClr val="tx1"/>
                </a:solidFill>
                <a:latin typeface="Times New Roman" pitchFamily="18" charset="0"/>
                <a:cs typeface="Times New Roman" pitchFamily="18" charset="0"/>
              </a:defRPr>
            </a:lvl3pPr>
            <a:lvl4pPr marL="1584605" indent="-226372" defTabSz="922782" eaLnBrk="0" hangingPunct="0">
              <a:defRPr sz="2900">
                <a:solidFill>
                  <a:schemeClr val="tx1"/>
                </a:solidFill>
                <a:latin typeface="Times New Roman" pitchFamily="18" charset="0"/>
                <a:cs typeface="Times New Roman" pitchFamily="18" charset="0"/>
              </a:defRPr>
            </a:lvl4pPr>
            <a:lvl5pPr marL="2037349" indent="-226372" defTabSz="922782" eaLnBrk="0" hangingPunct="0">
              <a:defRPr sz="2900">
                <a:solidFill>
                  <a:schemeClr val="tx1"/>
                </a:solidFill>
                <a:latin typeface="Times New Roman" pitchFamily="18" charset="0"/>
                <a:cs typeface="Times New Roman" pitchFamily="18" charset="0"/>
              </a:defRPr>
            </a:lvl5pPr>
            <a:lvl6pPr marL="249009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6pPr>
            <a:lvl7pPr marL="2942839"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7pPr>
            <a:lvl8pPr marL="339558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8pPr>
            <a:lvl9pPr marL="3848327"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9pPr>
          </a:lstStyle>
          <a:p>
            <a:pPr eaLnBrk="1" hangingPunct="1"/>
            <a:r>
              <a:rPr lang="en-US" sz="1200" dirty="0">
                <a:solidFill>
                  <a:srgbClr val="1F497D"/>
                </a:solidFill>
                <a:latin typeface="Tahoma" pitchFamily="34" charset="0"/>
              </a:rPr>
              <a:t>This presentation was prepared by CPSC staff, has not been reviewed or approved by, and may not reflect the views of, the Commission.</a:t>
            </a:r>
          </a:p>
        </p:txBody>
      </p:sp>
      <p:sp>
        <p:nvSpPr>
          <p:cNvPr id="49156" name="Rectangle 2"/>
          <p:cNvSpPr>
            <a:spLocks noGrp="1" noRot="1" noChangeAspect="1" noChangeArrowheads="1" noTextEdit="1"/>
          </p:cNvSpPr>
          <p:nvPr>
            <p:ph type="sldImg"/>
          </p:nvPr>
        </p:nvSpPr>
        <p:spPr>
          <a:xfrm>
            <a:off x="393700" y="692150"/>
            <a:ext cx="6146800" cy="3457575"/>
          </a:xfrm>
          <a:ln/>
        </p:spPr>
      </p:sp>
      <p:sp>
        <p:nvSpPr>
          <p:cNvPr id="49157" name="Rectangle 3"/>
          <p:cNvSpPr>
            <a:spLocks noGrp="1" noChangeArrowheads="1"/>
          </p:cNvSpPr>
          <p:nvPr>
            <p:ph type="body" idx="1"/>
          </p:nvPr>
        </p:nvSpPr>
        <p:spPr>
          <a:xfrm>
            <a:off x="924876" y="4380227"/>
            <a:ext cx="5084452" cy="41487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2659727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3478217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45</a:t>
            </a:fld>
            <a:endParaRPr lang="en-US" dirty="0"/>
          </a:p>
        </p:txBody>
      </p:sp>
    </p:spTree>
    <p:extLst>
      <p:ext uri="{BB962C8B-B14F-4D97-AF65-F5344CB8AC3E}">
        <p14:creationId xmlns:p14="http://schemas.microsoft.com/office/powerpoint/2010/main" val="5927022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46</a:t>
            </a:fld>
            <a:endParaRPr lang="en-US" dirty="0"/>
          </a:p>
        </p:txBody>
      </p:sp>
    </p:spTree>
    <p:extLst>
      <p:ext uri="{BB962C8B-B14F-4D97-AF65-F5344CB8AC3E}">
        <p14:creationId xmlns:p14="http://schemas.microsoft.com/office/powerpoint/2010/main" val="1862003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47</a:t>
            </a:fld>
            <a:endParaRPr lang="en-US" dirty="0"/>
          </a:p>
        </p:txBody>
      </p:sp>
    </p:spTree>
    <p:extLst>
      <p:ext uri="{BB962C8B-B14F-4D97-AF65-F5344CB8AC3E}">
        <p14:creationId xmlns:p14="http://schemas.microsoft.com/office/powerpoint/2010/main" val="7166677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48</a:t>
            </a:fld>
            <a:endParaRPr lang="en-US" dirty="0"/>
          </a:p>
        </p:txBody>
      </p:sp>
    </p:spTree>
    <p:extLst>
      <p:ext uri="{BB962C8B-B14F-4D97-AF65-F5344CB8AC3E}">
        <p14:creationId xmlns:p14="http://schemas.microsoft.com/office/powerpoint/2010/main" val="26828955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49</a:t>
            </a:fld>
            <a:endParaRPr lang="en-US" dirty="0"/>
          </a:p>
        </p:txBody>
      </p:sp>
    </p:spTree>
    <p:extLst>
      <p:ext uri="{BB962C8B-B14F-4D97-AF65-F5344CB8AC3E}">
        <p14:creationId xmlns:p14="http://schemas.microsoft.com/office/powerpoint/2010/main" val="37558859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no graphic">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3EDDFE9-484E-1246-BFD4-725C53E5BF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0463" y="614276"/>
            <a:ext cx="8094285" cy="1353315"/>
          </a:xfrm>
          <a:prstGeom prst="rect">
            <a:avLst/>
          </a:prstGeom>
        </p:spPr>
      </p:pic>
      <p:sp>
        <p:nvSpPr>
          <p:cNvPr id="12" name="Text Placeholder 13">
            <a:extLst>
              <a:ext uri="{FF2B5EF4-FFF2-40B4-BE49-F238E27FC236}">
                <a16:creationId xmlns:a16="http://schemas.microsoft.com/office/drawing/2014/main" id="{A77F1EF4-B9BC-8249-ABC9-EC8F06B55E43}"/>
              </a:ext>
            </a:extLst>
          </p:cNvPr>
          <p:cNvSpPr>
            <a:spLocks noGrp="1"/>
          </p:cNvSpPr>
          <p:nvPr>
            <p:ph type="body" sz="quarter" idx="11" hasCustomPrompt="1"/>
          </p:nvPr>
        </p:nvSpPr>
        <p:spPr>
          <a:xfrm>
            <a:off x="2064135" y="2337498"/>
            <a:ext cx="3769042" cy="1178241"/>
          </a:xfrm>
        </p:spPr>
        <p:txBody>
          <a:bodyPr>
            <a:normAutofit/>
          </a:bodyPr>
          <a:lstStyle>
            <a:lvl1pPr marL="0" indent="0">
              <a:buNone/>
              <a:defRPr sz="3600" b="1">
                <a:solidFill>
                  <a:srgbClr val="1A2857"/>
                </a:solidFill>
              </a:defRPr>
            </a:lvl1pPr>
          </a:lstStyle>
          <a:p>
            <a:pPr lvl="0"/>
            <a:r>
              <a:rPr lang="en-US" dirty="0"/>
              <a:t>Presentation</a:t>
            </a:r>
          </a:p>
        </p:txBody>
      </p:sp>
    </p:spTree>
    <p:extLst>
      <p:ext uri="{BB962C8B-B14F-4D97-AF65-F5344CB8AC3E}">
        <p14:creationId xmlns:p14="http://schemas.microsoft.com/office/powerpoint/2010/main" val="4112658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page 3 colum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p:nvPr>
        </p:nvSpPr>
        <p:spPr>
          <a:xfrm>
            <a:off x="622997" y="693334"/>
            <a:ext cx="10962751" cy="5466305"/>
          </a:xfrm>
        </p:spPr>
        <p:txBody>
          <a:bodyPr numCol="3" spcCol="182880"/>
          <a:lstStyle>
            <a:lvl1pPr>
              <a:defRPr b="0"/>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6040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Graph title page">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9E2D07CF-AC60-D446-924F-1E626F7BE3ED}"/>
              </a:ext>
            </a:extLst>
          </p:cNvPr>
          <p:cNvSpPr>
            <a:spLocks noGrp="1"/>
          </p:cNvSpPr>
          <p:nvPr>
            <p:ph type="pic" sz="quarter" idx="10"/>
          </p:nvPr>
        </p:nvSpPr>
        <p:spPr>
          <a:xfrm>
            <a:off x="0" y="0"/>
            <a:ext cx="5994400" cy="4917440"/>
          </a:xfrm>
        </p:spPr>
        <p:txBody>
          <a:bodyPr anchor="ctr"/>
          <a:lstStyle>
            <a:lvl1pPr algn="ctr">
              <a:defRPr/>
            </a:lvl1pPr>
          </a:lstStyle>
          <a:p>
            <a:r>
              <a:rPr lang="en-US"/>
              <a:t>Click icon to add picture</a:t>
            </a:r>
            <a:endParaRPr lang="en-US" dirty="0"/>
          </a:p>
        </p:txBody>
      </p:sp>
      <p:sp>
        <p:nvSpPr>
          <p:cNvPr id="9" name="Rectangle 8">
            <a:extLst>
              <a:ext uri="{FF2B5EF4-FFF2-40B4-BE49-F238E27FC236}">
                <a16:creationId xmlns:a16="http://schemas.microsoft.com/office/drawing/2014/main" id="{D55EE583-0812-F84F-B14A-B50E0F57F71A}"/>
              </a:ext>
            </a:extLst>
          </p:cNvPr>
          <p:cNvSpPr/>
          <p:nvPr userDrawn="1"/>
        </p:nvSpPr>
        <p:spPr>
          <a:xfrm>
            <a:off x="0" y="4917440"/>
            <a:ext cx="5994400" cy="1940561"/>
          </a:xfrm>
          <a:prstGeom prst="rect">
            <a:avLst/>
          </a:prstGeom>
          <a:solidFill>
            <a:srgbClr val="ED3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11">
            <a:extLst>
              <a:ext uri="{FF2B5EF4-FFF2-40B4-BE49-F238E27FC236}">
                <a16:creationId xmlns:a16="http://schemas.microsoft.com/office/drawing/2014/main" id="{B7F2105B-5568-1B4A-AA27-8D0264A00146}"/>
              </a:ext>
            </a:extLst>
          </p:cNvPr>
          <p:cNvSpPr>
            <a:spLocks noGrp="1"/>
          </p:cNvSpPr>
          <p:nvPr>
            <p:ph type="body" sz="quarter" idx="14" hasCustomPrompt="1"/>
          </p:nvPr>
        </p:nvSpPr>
        <p:spPr>
          <a:xfrm>
            <a:off x="1229519" y="5619664"/>
            <a:ext cx="3535362" cy="656090"/>
          </a:xfrm>
        </p:spPr>
        <p:txBody>
          <a:bodyPr>
            <a:noAutofit/>
          </a:bodyPr>
          <a:lstStyle>
            <a:lvl1pPr marL="0" indent="0">
              <a:buNone/>
              <a:defRPr sz="1800">
                <a:solidFill>
                  <a:schemeClr val="bg1"/>
                </a:solidFill>
              </a:defRPr>
            </a:lvl1pPr>
          </a:lstStyle>
          <a:p>
            <a:pPr lvl="0"/>
            <a:r>
              <a:rPr lang="en-US" dirty="0"/>
              <a:t>Call-Outs and important copy goes here.</a:t>
            </a:r>
          </a:p>
        </p:txBody>
      </p:sp>
      <p:sp>
        <p:nvSpPr>
          <p:cNvPr id="14" name="Text Placeholder 11">
            <a:extLst>
              <a:ext uri="{FF2B5EF4-FFF2-40B4-BE49-F238E27FC236}">
                <a16:creationId xmlns:a16="http://schemas.microsoft.com/office/drawing/2014/main" id="{D216E21A-9E71-534B-B6F4-1C35BF09E360}"/>
              </a:ext>
            </a:extLst>
          </p:cNvPr>
          <p:cNvSpPr>
            <a:spLocks noGrp="1"/>
          </p:cNvSpPr>
          <p:nvPr>
            <p:ph type="body" sz="quarter" idx="11" hasCustomPrompt="1"/>
          </p:nvPr>
        </p:nvSpPr>
        <p:spPr>
          <a:xfrm>
            <a:off x="6345078" y="845330"/>
            <a:ext cx="3535362"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15" name="Text Placeholder 13">
            <a:extLst>
              <a:ext uri="{FF2B5EF4-FFF2-40B4-BE49-F238E27FC236}">
                <a16:creationId xmlns:a16="http://schemas.microsoft.com/office/drawing/2014/main" id="{CC351042-2347-C846-BC5F-7DDDC170C509}"/>
              </a:ext>
            </a:extLst>
          </p:cNvPr>
          <p:cNvSpPr>
            <a:spLocks noGrp="1"/>
          </p:cNvSpPr>
          <p:nvPr>
            <p:ph type="body" sz="quarter" idx="12" hasCustomPrompt="1"/>
          </p:nvPr>
        </p:nvSpPr>
        <p:spPr>
          <a:xfrm>
            <a:off x="6345078" y="1272367"/>
            <a:ext cx="3769042" cy="566594"/>
          </a:xfrm>
        </p:spPr>
        <p:txBody>
          <a:bodyPr>
            <a:normAutofit/>
          </a:bodyPr>
          <a:lstStyle>
            <a:lvl1pPr marL="0" indent="0">
              <a:buNone/>
              <a:defRPr sz="3600" b="1">
                <a:solidFill>
                  <a:srgbClr val="83D4EF"/>
                </a:solidFill>
              </a:defRPr>
            </a:lvl1pPr>
          </a:lstStyle>
          <a:p>
            <a:pPr lvl="0"/>
            <a:r>
              <a:rPr lang="en-US" dirty="0"/>
              <a:t>PAGE TITLE</a:t>
            </a:r>
          </a:p>
        </p:txBody>
      </p:sp>
      <p:sp>
        <p:nvSpPr>
          <p:cNvPr id="16" name="Text Placeholder 15">
            <a:extLst>
              <a:ext uri="{FF2B5EF4-FFF2-40B4-BE49-F238E27FC236}">
                <a16:creationId xmlns:a16="http://schemas.microsoft.com/office/drawing/2014/main" id="{1CE01934-0406-2D4E-A524-27D8A9491231}"/>
              </a:ext>
            </a:extLst>
          </p:cNvPr>
          <p:cNvSpPr>
            <a:spLocks noGrp="1"/>
          </p:cNvSpPr>
          <p:nvPr>
            <p:ph type="body" sz="quarter" idx="13"/>
          </p:nvPr>
        </p:nvSpPr>
        <p:spPr>
          <a:xfrm>
            <a:off x="6345078" y="2115967"/>
            <a:ext cx="5567045" cy="17753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hart Placeholder 17">
            <a:extLst>
              <a:ext uri="{FF2B5EF4-FFF2-40B4-BE49-F238E27FC236}">
                <a16:creationId xmlns:a16="http://schemas.microsoft.com/office/drawing/2014/main" id="{99037B85-F508-5645-8B3C-4D283163FA70}"/>
              </a:ext>
            </a:extLst>
          </p:cNvPr>
          <p:cNvSpPr>
            <a:spLocks noGrp="1"/>
          </p:cNvSpPr>
          <p:nvPr>
            <p:ph type="chart" sz="quarter" idx="15"/>
          </p:nvPr>
        </p:nvSpPr>
        <p:spPr>
          <a:xfrm>
            <a:off x="6345078" y="4277995"/>
            <a:ext cx="5567045" cy="2082800"/>
          </a:xfrm>
        </p:spPr>
        <p:txBody>
          <a:bodyPr/>
          <a:lstStyle/>
          <a:p>
            <a:r>
              <a:rPr lang="en-US"/>
              <a:t>Click icon to add chart</a:t>
            </a:r>
          </a:p>
        </p:txBody>
      </p:sp>
    </p:spTree>
    <p:extLst>
      <p:ext uri="{BB962C8B-B14F-4D97-AF65-F5344CB8AC3E}">
        <p14:creationId xmlns:p14="http://schemas.microsoft.com/office/powerpoint/2010/main" val="40352416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rost title p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2419279-279A-BF4C-B04B-E5AD9B2C628A}"/>
              </a:ext>
            </a:extLst>
          </p:cNvPr>
          <p:cNvSpPr/>
          <p:nvPr userDrawn="1"/>
        </p:nvSpPr>
        <p:spPr>
          <a:xfrm>
            <a:off x="0" y="0"/>
            <a:ext cx="4432852" cy="6858000"/>
          </a:xfrm>
          <a:prstGeom prst="rect">
            <a:avLst/>
          </a:prstGeom>
          <a:solidFill>
            <a:srgbClr val="83D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6D86317C-B180-EB42-8297-AF3AA30979DD}"/>
              </a:ext>
            </a:extLst>
          </p:cNvPr>
          <p:cNvSpPr>
            <a:spLocks noGrp="1"/>
          </p:cNvSpPr>
          <p:nvPr>
            <p:ph type="body" sz="quarter" idx="10" hasCustomPrompt="1"/>
          </p:nvPr>
        </p:nvSpPr>
        <p:spPr>
          <a:xfrm>
            <a:off x="427038" y="2368063"/>
            <a:ext cx="3535362" cy="497376"/>
          </a:xfrm>
        </p:spPr>
        <p:txBody>
          <a:bodyPr/>
          <a:lstStyle>
            <a:lvl1pPr marL="0" indent="0">
              <a:buNone/>
              <a:defRPr>
                <a:solidFill>
                  <a:schemeClr val="bg2"/>
                </a:solidFill>
              </a:defRPr>
            </a:lvl1pPr>
          </a:lstStyle>
          <a:p>
            <a:pPr lvl="0"/>
            <a:r>
              <a:rPr lang="en-US" dirty="0"/>
              <a:t>SECTION</a:t>
            </a:r>
          </a:p>
        </p:txBody>
      </p:sp>
      <p:sp>
        <p:nvSpPr>
          <p:cNvPr id="14" name="Text Placeholder 13">
            <a:extLst>
              <a:ext uri="{FF2B5EF4-FFF2-40B4-BE49-F238E27FC236}">
                <a16:creationId xmlns:a16="http://schemas.microsoft.com/office/drawing/2014/main" id="{C66CD9FB-930B-8B4F-B90D-3E04EB684DE4}"/>
              </a:ext>
            </a:extLst>
          </p:cNvPr>
          <p:cNvSpPr>
            <a:spLocks noGrp="1"/>
          </p:cNvSpPr>
          <p:nvPr>
            <p:ph type="body" sz="quarter" idx="11" hasCustomPrompt="1"/>
          </p:nvPr>
        </p:nvSpPr>
        <p:spPr>
          <a:xfrm>
            <a:off x="427039" y="2865438"/>
            <a:ext cx="3769042" cy="1178241"/>
          </a:xfrm>
        </p:spPr>
        <p:txBody>
          <a:bodyPr>
            <a:normAutofit/>
          </a:bodyPr>
          <a:lstStyle>
            <a:lvl1pPr marL="0" indent="0">
              <a:buNone/>
              <a:defRPr sz="3600" b="1">
                <a:solidFill>
                  <a:schemeClr val="bg2"/>
                </a:solidFill>
              </a:defRPr>
            </a:lvl1pPr>
          </a:lstStyle>
          <a:p>
            <a:pPr lvl="0"/>
            <a:r>
              <a:rPr lang="en-US" dirty="0"/>
              <a:t>PAGE TITLE</a:t>
            </a:r>
          </a:p>
        </p:txBody>
      </p:sp>
      <p:sp>
        <p:nvSpPr>
          <p:cNvPr id="16" name="Text Placeholder 15">
            <a:extLst>
              <a:ext uri="{FF2B5EF4-FFF2-40B4-BE49-F238E27FC236}">
                <a16:creationId xmlns:a16="http://schemas.microsoft.com/office/drawing/2014/main" id="{95528B55-96E3-D541-916C-5BE3233FC052}"/>
              </a:ext>
            </a:extLst>
          </p:cNvPr>
          <p:cNvSpPr>
            <a:spLocks noGrp="1"/>
          </p:cNvSpPr>
          <p:nvPr>
            <p:ph type="body" sz="quarter" idx="12"/>
          </p:nvPr>
        </p:nvSpPr>
        <p:spPr>
          <a:xfrm>
            <a:off x="4856163" y="558800"/>
            <a:ext cx="6684962" cy="5781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527792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EA3BCE-5650-2844-827E-00C245AE3B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712" y="5120640"/>
            <a:ext cx="1257056" cy="1270000"/>
          </a:xfrm>
          <a:prstGeom prst="rect">
            <a:avLst/>
          </a:prstGeom>
        </p:spPr>
      </p:pic>
      <p:sp>
        <p:nvSpPr>
          <p:cNvPr id="4" name="Text Placeholder 13">
            <a:extLst>
              <a:ext uri="{FF2B5EF4-FFF2-40B4-BE49-F238E27FC236}">
                <a16:creationId xmlns:a16="http://schemas.microsoft.com/office/drawing/2014/main" id="{CC351042-2347-C846-BC5F-7DDDC170C509}"/>
              </a:ext>
            </a:extLst>
          </p:cNvPr>
          <p:cNvSpPr>
            <a:spLocks noGrp="1"/>
          </p:cNvSpPr>
          <p:nvPr>
            <p:ph type="body" sz="quarter" idx="12" hasCustomPrompt="1"/>
          </p:nvPr>
        </p:nvSpPr>
        <p:spPr>
          <a:xfrm>
            <a:off x="1786768" y="2208807"/>
            <a:ext cx="8728805" cy="566594"/>
          </a:xfrm>
        </p:spPr>
        <p:txBody>
          <a:bodyPr>
            <a:normAutofit/>
          </a:bodyPr>
          <a:lstStyle>
            <a:lvl1pPr marL="0" indent="0">
              <a:buNone/>
              <a:defRPr sz="2000" b="0" baseline="0">
                <a:solidFill>
                  <a:schemeClr val="tx1"/>
                </a:solidFill>
              </a:defRPr>
            </a:lvl1pPr>
          </a:lstStyle>
          <a:p>
            <a:pPr lvl="0"/>
            <a:r>
              <a:rPr lang="en-US" dirty="0"/>
              <a:t>Please remember to have AT LEAST ½ inch margin from border for all text.</a:t>
            </a:r>
          </a:p>
        </p:txBody>
      </p:sp>
    </p:spTree>
    <p:extLst>
      <p:ext uri="{BB962C8B-B14F-4D97-AF65-F5344CB8AC3E}">
        <p14:creationId xmlns:p14="http://schemas.microsoft.com/office/powerpoint/2010/main" val="809337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20003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67322"/>
            <a:ext cx="10972800" cy="105031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29511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30200" y="365126"/>
            <a:ext cx="10515600" cy="940043"/>
          </a:xfrm>
        </p:spPr>
        <p:txBody>
          <a:bodyPr/>
          <a:lstStyle/>
          <a:p>
            <a:r>
              <a:rPr lang="en-US" dirty="0"/>
              <a:t>Click to edit Master title style</a:t>
            </a:r>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82997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with graphic">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3EDDFE9-484E-1246-BFD4-725C53E5BF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0463" y="614276"/>
            <a:ext cx="8094285" cy="1353315"/>
          </a:xfrm>
          <a:prstGeom prst="rect">
            <a:avLst/>
          </a:prstGeom>
        </p:spPr>
      </p:pic>
      <p:sp>
        <p:nvSpPr>
          <p:cNvPr id="12" name="Text Placeholder 13">
            <a:extLst>
              <a:ext uri="{FF2B5EF4-FFF2-40B4-BE49-F238E27FC236}">
                <a16:creationId xmlns:a16="http://schemas.microsoft.com/office/drawing/2014/main" id="{A77F1EF4-B9BC-8249-ABC9-EC8F06B55E43}"/>
              </a:ext>
            </a:extLst>
          </p:cNvPr>
          <p:cNvSpPr>
            <a:spLocks noGrp="1"/>
          </p:cNvSpPr>
          <p:nvPr>
            <p:ph type="body" sz="quarter" idx="11" hasCustomPrompt="1"/>
          </p:nvPr>
        </p:nvSpPr>
        <p:spPr>
          <a:xfrm>
            <a:off x="2064135" y="2337498"/>
            <a:ext cx="3769042" cy="1178241"/>
          </a:xfrm>
        </p:spPr>
        <p:txBody>
          <a:bodyPr>
            <a:normAutofit/>
          </a:bodyPr>
          <a:lstStyle>
            <a:lvl1pPr marL="0" indent="0">
              <a:buNone/>
              <a:defRPr sz="3600" b="1">
                <a:solidFill>
                  <a:srgbClr val="1A2857"/>
                </a:solidFill>
              </a:defRPr>
            </a:lvl1pPr>
          </a:lstStyle>
          <a:p>
            <a:pPr lvl="0"/>
            <a:r>
              <a:rPr lang="en-US" dirty="0"/>
              <a:t>Presentation</a:t>
            </a:r>
          </a:p>
        </p:txBody>
      </p:sp>
      <p:pic>
        <p:nvPicPr>
          <p:cNvPr id="7" name="Picture 6">
            <a:extLst>
              <a:ext uri="{FF2B5EF4-FFF2-40B4-BE49-F238E27FC236}">
                <a16:creationId xmlns:a16="http://schemas.microsoft.com/office/drawing/2014/main" id="{040712C1-3301-8249-A516-FE063E313B5A}"/>
              </a:ext>
            </a:extLst>
          </p:cNvPr>
          <p:cNvPicPr>
            <a:picLocks noChangeAspect="1"/>
          </p:cNvPicPr>
          <p:nvPr userDrawn="1"/>
        </p:nvPicPr>
        <p:blipFill>
          <a:blip r:embed="rId3"/>
          <a:stretch>
            <a:fillRect/>
          </a:stretch>
        </p:blipFill>
        <p:spPr>
          <a:xfrm>
            <a:off x="4949112" y="6846"/>
            <a:ext cx="7242888" cy="6858000"/>
          </a:xfrm>
          <a:prstGeom prst="rect">
            <a:avLst/>
          </a:prstGeom>
        </p:spPr>
      </p:pic>
    </p:spTree>
    <p:extLst>
      <p:ext uri="{BB962C8B-B14F-4D97-AF65-F5344CB8AC3E}">
        <p14:creationId xmlns:p14="http://schemas.microsoft.com/office/powerpoint/2010/main" val="7442681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2807"/>
            <a:ext cx="10972800" cy="1149593"/>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37620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Section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4216400"/>
            <a:ext cx="12192000" cy="264160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1">
            <a:extLst>
              <a:ext uri="{FF2B5EF4-FFF2-40B4-BE49-F238E27FC236}">
                <a16:creationId xmlns:a16="http://schemas.microsoft.com/office/drawing/2014/main" id="{D34A968D-45E7-BF4C-BA2B-C96BF1D12F4E}"/>
              </a:ext>
            </a:extLst>
          </p:cNvPr>
          <p:cNvSpPr>
            <a:spLocks noGrp="1"/>
          </p:cNvSpPr>
          <p:nvPr>
            <p:ph type="body" sz="quarter" idx="11" hasCustomPrompt="1"/>
          </p:nvPr>
        </p:nvSpPr>
        <p:spPr>
          <a:xfrm>
            <a:off x="1560038" y="1577009"/>
            <a:ext cx="2991642"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15" name="Text Placeholder 13">
            <a:extLst>
              <a:ext uri="{FF2B5EF4-FFF2-40B4-BE49-F238E27FC236}">
                <a16:creationId xmlns:a16="http://schemas.microsoft.com/office/drawing/2014/main" id="{2E748BB2-E990-E640-A5A5-C6987F794B1B}"/>
              </a:ext>
            </a:extLst>
          </p:cNvPr>
          <p:cNvSpPr>
            <a:spLocks noGrp="1"/>
          </p:cNvSpPr>
          <p:nvPr>
            <p:ph type="body" sz="quarter" idx="12" hasCustomPrompt="1"/>
          </p:nvPr>
        </p:nvSpPr>
        <p:spPr>
          <a:xfrm>
            <a:off x="1560038" y="2004046"/>
            <a:ext cx="2991642" cy="1074434"/>
          </a:xfrm>
        </p:spPr>
        <p:txBody>
          <a:bodyPr>
            <a:normAutofit/>
          </a:bodyPr>
          <a:lstStyle>
            <a:lvl1pPr marL="0" indent="0">
              <a:buNone/>
              <a:defRPr sz="3600" b="1">
                <a:solidFill>
                  <a:srgbClr val="83D4EF"/>
                </a:solidFill>
              </a:defRPr>
            </a:lvl1pPr>
          </a:lstStyle>
          <a:p>
            <a:pPr lvl="0"/>
            <a:r>
              <a:rPr lang="en-US" dirty="0"/>
              <a:t>PAGE TITLE</a:t>
            </a:r>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p:nvPr>
        </p:nvSpPr>
        <p:spPr>
          <a:xfrm>
            <a:off x="4790598" y="734207"/>
            <a:ext cx="5684362" cy="29233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80432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Author/Presenter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4216400"/>
            <a:ext cx="12192000" cy="264160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1">
            <a:extLst>
              <a:ext uri="{FF2B5EF4-FFF2-40B4-BE49-F238E27FC236}">
                <a16:creationId xmlns:a16="http://schemas.microsoft.com/office/drawing/2014/main" id="{D34A968D-45E7-BF4C-BA2B-C96BF1D12F4E}"/>
              </a:ext>
            </a:extLst>
          </p:cNvPr>
          <p:cNvSpPr>
            <a:spLocks noGrp="1"/>
          </p:cNvSpPr>
          <p:nvPr>
            <p:ph type="body" sz="quarter" idx="11" hasCustomPrompt="1"/>
          </p:nvPr>
        </p:nvSpPr>
        <p:spPr>
          <a:xfrm>
            <a:off x="1560038" y="1577009"/>
            <a:ext cx="2806161"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Presenter</a:t>
            </a:r>
          </a:p>
        </p:txBody>
      </p:sp>
      <p:sp>
        <p:nvSpPr>
          <p:cNvPr id="15" name="Text Placeholder 13">
            <a:extLst>
              <a:ext uri="{FF2B5EF4-FFF2-40B4-BE49-F238E27FC236}">
                <a16:creationId xmlns:a16="http://schemas.microsoft.com/office/drawing/2014/main" id="{2E748BB2-E990-E640-A5A5-C6987F794B1B}"/>
              </a:ext>
            </a:extLst>
          </p:cNvPr>
          <p:cNvSpPr>
            <a:spLocks noGrp="1"/>
          </p:cNvSpPr>
          <p:nvPr>
            <p:ph type="body" sz="quarter" idx="12" hasCustomPrompt="1"/>
          </p:nvPr>
        </p:nvSpPr>
        <p:spPr>
          <a:xfrm>
            <a:off x="1560038" y="2004046"/>
            <a:ext cx="3230560" cy="1074434"/>
          </a:xfrm>
        </p:spPr>
        <p:txBody>
          <a:bodyPr>
            <a:normAutofit/>
          </a:bodyPr>
          <a:lstStyle>
            <a:lvl1pPr marL="0" indent="0">
              <a:buNone/>
              <a:defRPr sz="3600" b="1">
                <a:solidFill>
                  <a:srgbClr val="83D4EF"/>
                </a:solidFill>
              </a:defRPr>
            </a:lvl1pPr>
          </a:lstStyle>
          <a:p>
            <a:pPr lvl="0"/>
            <a:r>
              <a:rPr lang="en-US" dirty="0"/>
              <a:t>Author name</a:t>
            </a:r>
          </a:p>
          <a:p>
            <a:pPr lvl="0"/>
            <a:r>
              <a:rPr lang="en-US" dirty="0"/>
              <a:t>Author title</a:t>
            </a:r>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hasCustomPrompt="1"/>
          </p:nvPr>
        </p:nvSpPr>
        <p:spPr>
          <a:xfrm>
            <a:off x="4790598" y="734207"/>
            <a:ext cx="5684362" cy="2923394"/>
          </a:xfrm>
        </p:spPr>
        <p:txBody>
          <a:bodyPr/>
          <a:lstStyle>
            <a:lvl1pPr>
              <a:defRPr baseline="0"/>
            </a:lvl1pPr>
          </a:lstStyle>
          <a:p>
            <a:pPr lvl="0"/>
            <a:r>
              <a:rPr lang="en-US" dirty="0"/>
              <a:t>Brief description of author and presentation.</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691034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6399" y="365126"/>
            <a:ext cx="11465169" cy="947859"/>
          </a:xfrm>
        </p:spPr>
        <p:txBody>
          <a:bodyPr/>
          <a:lstStyle/>
          <a:p>
            <a:r>
              <a:rPr lang="en-US" dirty="0"/>
              <a:t>Click to edit Master title style</a:t>
            </a:r>
          </a:p>
        </p:txBody>
      </p:sp>
      <p:sp>
        <p:nvSpPr>
          <p:cNvPr id="3" name="Content Placeholder 2"/>
          <p:cNvSpPr>
            <a:spLocks noGrp="1"/>
          </p:cNvSpPr>
          <p:nvPr>
            <p:ph idx="1"/>
          </p:nvPr>
        </p:nvSpPr>
        <p:spPr>
          <a:xfrm>
            <a:off x="406399" y="1484923"/>
            <a:ext cx="11465169" cy="46920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80492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Frost Section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2419279-279A-BF4C-B04B-E5AD9B2C628A}"/>
              </a:ext>
            </a:extLst>
          </p:cNvPr>
          <p:cNvSpPr/>
          <p:nvPr userDrawn="1"/>
        </p:nvSpPr>
        <p:spPr>
          <a:xfrm>
            <a:off x="3" y="0"/>
            <a:ext cx="4432852" cy="6858000"/>
          </a:xfrm>
          <a:prstGeom prst="rect">
            <a:avLst/>
          </a:prstGeom>
          <a:solidFill>
            <a:srgbClr val="83D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Text Placeholder 11">
            <a:extLst>
              <a:ext uri="{FF2B5EF4-FFF2-40B4-BE49-F238E27FC236}">
                <a16:creationId xmlns:a16="http://schemas.microsoft.com/office/drawing/2014/main" id="{6D86317C-B180-EB42-8297-AF3AA30979DD}"/>
              </a:ext>
            </a:extLst>
          </p:cNvPr>
          <p:cNvSpPr>
            <a:spLocks noGrp="1"/>
          </p:cNvSpPr>
          <p:nvPr>
            <p:ph type="body" sz="quarter" idx="10" hasCustomPrompt="1"/>
          </p:nvPr>
        </p:nvSpPr>
        <p:spPr>
          <a:xfrm>
            <a:off x="427037" y="2468569"/>
            <a:ext cx="3535363" cy="427037"/>
          </a:xfrm>
        </p:spPr>
        <p:txBody>
          <a:bodyPr/>
          <a:lstStyle>
            <a:lvl1pPr marL="0" indent="0">
              <a:buNone/>
              <a:defRPr>
                <a:solidFill>
                  <a:schemeClr val="bg2"/>
                </a:solidFill>
              </a:defRPr>
            </a:lvl1pPr>
          </a:lstStyle>
          <a:p>
            <a:pPr lvl="0"/>
            <a:r>
              <a:rPr lang="en-US" dirty="0"/>
              <a:t>SECTION</a:t>
            </a:r>
          </a:p>
        </p:txBody>
      </p:sp>
      <p:sp>
        <p:nvSpPr>
          <p:cNvPr id="14" name="Text Placeholder 13">
            <a:extLst>
              <a:ext uri="{FF2B5EF4-FFF2-40B4-BE49-F238E27FC236}">
                <a16:creationId xmlns:a16="http://schemas.microsoft.com/office/drawing/2014/main" id="{C66CD9FB-930B-8B4F-B90D-3E04EB684DE4}"/>
              </a:ext>
            </a:extLst>
          </p:cNvPr>
          <p:cNvSpPr>
            <a:spLocks noGrp="1"/>
          </p:cNvSpPr>
          <p:nvPr>
            <p:ph type="body" sz="quarter" idx="11" hasCustomPrompt="1"/>
          </p:nvPr>
        </p:nvSpPr>
        <p:spPr>
          <a:xfrm>
            <a:off x="427041" y="2865444"/>
            <a:ext cx="3769043" cy="1178241"/>
          </a:xfrm>
        </p:spPr>
        <p:txBody>
          <a:bodyPr>
            <a:normAutofit/>
          </a:bodyPr>
          <a:lstStyle>
            <a:lvl1pPr marL="0" indent="0">
              <a:buNone/>
              <a:defRPr sz="3600" b="1">
                <a:solidFill>
                  <a:schemeClr val="bg2"/>
                </a:solidFill>
              </a:defRPr>
            </a:lvl1pPr>
          </a:lstStyle>
          <a:p>
            <a:pPr lvl="0"/>
            <a:r>
              <a:rPr lang="en-US" dirty="0"/>
              <a:t>PAGE TITLE</a:t>
            </a:r>
          </a:p>
        </p:txBody>
      </p:sp>
      <p:sp>
        <p:nvSpPr>
          <p:cNvPr id="16" name="Text Placeholder 15">
            <a:extLst>
              <a:ext uri="{FF2B5EF4-FFF2-40B4-BE49-F238E27FC236}">
                <a16:creationId xmlns:a16="http://schemas.microsoft.com/office/drawing/2014/main" id="{95528B55-96E3-D541-916C-5BE3233FC052}"/>
              </a:ext>
            </a:extLst>
          </p:cNvPr>
          <p:cNvSpPr>
            <a:spLocks noGrp="1"/>
          </p:cNvSpPr>
          <p:nvPr>
            <p:ph type="body" sz="quarter" idx="12"/>
          </p:nvPr>
        </p:nvSpPr>
        <p:spPr>
          <a:xfrm>
            <a:off x="4856162" y="558800"/>
            <a:ext cx="6684963" cy="57816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186657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Imag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2136491-7820-8F48-A358-05066F1E4CE8}"/>
              </a:ext>
            </a:extLst>
          </p:cNvPr>
          <p:cNvSpPr>
            <a:spLocks noGrp="1"/>
          </p:cNvSpPr>
          <p:nvPr>
            <p:ph type="pic" sz="quarter" idx="10"/>
          </p:nvPr>
        </p:nvSpPr>
        <p:spPr>
          <a:xfrm>
            <a:off x="-1" y="0"/>
            <a:ext cx="5974077" cy="6858000"/>
          </a:xfrm>
        </p:spPr>
        <p:txBody>
          <a:bodyPr anchor="ctr"/>
          <a:lstStyle>
            <a:lvl1pPr algn="ctr">
              <a:defRPr/>
            </a:lvl1pPr>
          </a:lstStyle>
          <a:p>
            <a:endParaRPr lang="en-US" dirty="0"/>
          </a:p>
        </p:txBody>
      </p:sp>
      <p:sp>
        <p:nvSpPr>
          <p:cNvPr id="10" name="Text Placeholder 11">
            <a:extLst>
              <a:ext uri="{FF2B5EF4-FFF2-40B4-BE49-F238E27FC236}">
                <a16:creationId xmlns:a16="http://schemas.microsoft.com/office/drawing/2014/main" id="{6671DC36-7913-0B4D-8487-677C5F55F9BB}"/>
              </a:ext>
            </a:extLst>
          </p:cNvPr>
          <p:cNvSpPr>
            <a:spLocks noGrp="1"/>
          </p:cNvSpPr>
          <p:nvPr>
            <p:ph type="body" sz="quarter" idx="11" hasCustomPrompt="1"/>
          </p:nvPr>
        </p:nvSpPr>
        <p:spPr>
          <a:xfrm>
            <a:off x="6269037" y="986392"/>
            <a:ext cx="3535363"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11" name="Text Placeholder 13">
            <a:extLst>
              <a:ext uri="{FF2B5EF4-FFF2-40B4-BE49-F238E27FC236}">
                <a16:creationId xmlns:a16="http://schemas.microsoft.com/office/drawing/2014/main" id="{46D46D19-325C-1B4E-9834-FB7AA488872A}"/>
              </a:ext>
            </a:extLst>
          </p:cNvPr>
          <p:cNvSpPr>
            <a:spLocks noGrp="1"/>
          </p:cNvSpPr>
          <p:nvPr>
            <p:ph type="body" sz="quarter" idx="12" hasCustomPrompt="1"/>
          </p:nvPr>
        </p:nvSpPr>
        <p:spPr>
          <a:xfrm>
            <a:off x="6228401" y="1263391"/>
            <a:ext cx="3769043" cy="566594"/>
          </a:xfrm>
        </p:spPr>
        <p:txBody>
          <a:bodyPr>
            <a:normAutofit/>
          </a:bodyPr>
          <a:lstStyle>
            <a:lvl1pPr marL="0" indent="0">
              <a:buNone/>
              <a:defRPr sz="3600" b="1">
                <a:solidFill>
                  <a:srgbClr val="83D4EF"/>
                </a:solidFill>
              </a:defRPr>
            </a:lvl1pPr>
          </a:lstStyle>
          <a:p>
            <a:pPr lvl="0"/>
            <a:r>
              <a:rPr lang="en-US" dirty="0"/>
              <a:t>PAGE TITLE</a:t>
            </a:r>
          </a:p>
        </p:txBody>
      </p:sp>
      <p:sp>
        <p:nvSpPr>
          <p:cNvPr id="12" name="Text Placeholder 15">
            <a:extLst>
              <a:ext uri="{FF2B5EF4-FFF2-40B4-BE49-F238E27FC236}">
                <a16:creationId xmlns:a16="http://schemas.microsoft.com/office/drawing/2014/main" id="{0EDD13E5-18C1-264F-A2AF-9AB612321F6A}"/>
              </a:ext>
            </a:extLst>
          </p:cNvPr>
          <p:cNvSpPr>
            <a:spLocks noGrp="1"/>
          </p:cNvSpPr>
          <p:nvPr>
            <p:ph type="body" sz="quarter" idx="13"/>
          </p:nvPr>
        </p:nvSpPr>
        <p:spPr>
          <a:xfrm>
            <a:off x="6299516" y="2035877"/>
            <a:ext cx="5567045" cy="262756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Rectangle 12">
            <a:extLst>
              <a:ext uri="{FF2B5EF4-FFF2-40B4-BE49-F238E27FC236}">
                <a16:creationId xmlns:a16="http://schemas.microsoft.com/office/drawing/2014/main" id="{27BA130D-2C6E-8548-8073-1DC02762D159}"/>
              </a:ext>
            </a:extLst>
          </p:cNvPr>
          <p:cNvSpPr/>
          <p:nvPr userDrawn="1"/>
        </p:nvSpPr>
        <p:spPr>
          <a:xfrm>
            <a:off x="6319521" y="4859173"/>
            <a:ext cx="4205763" cy="1524001"/>
          </a:xfrm>
          <a:prstGeom prst="rect">
            <a:avLst/>
          </a:prstGeom>
          <a:solidFill>
            <a:srgbClr val="83D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5" name="Text Placeholder 11">
            <a:extLst>
              <a:ext uri="{FF2B5EF4-FFF2-40B4-BE49-F238E27FC236}">
                <a16:creationId xmlns:a16="http://schemas.microsoft.com/office/drawing/2014/main" id="{0DB07ED3-4CC5-8A4A-98FB-6EBD2CA16D8C}"/>
              </a:ext>
            </a:extLst>
          </p:cNvPr>
          <p:cNvSpPr>
            <a:spLocks noGrp="1"/>
          </p:cNvSpPr>
          <p:nvPr>
            <p:ph type="body" sz="quarter" idx="14" hasCustomPrompt="1"/>
          </p:nvPr>
        </p:nvSpPr>
        <p:spPr>
          <a:xfrm>
            <a:off x="6654721" y="5353117"/>
            <a:ext cx="3535363" cy="536111"/>
          </a:xfrm>
        </p:spPr>
        <p:txBody>
          <a:bodyPr>
            <a:noAutofit/>
          </a:bodyPr>
          <a:lstStyle>
            <a:lvl1pPr marL="0" indent="0">
              <a:buNone/>
              <a:defRPr sz="1800">
                <a:solidFill>
                  <a:schemeClr val="bg1"/>
                </a:solidFill>
              </a:defRPr>
            </a:lvl1pPr>
          </a:lstStyle>
          <a:p>
            <a:pPr lvl="0"/>
            <a:r>
              <a:rPr lang="en-US" dirty="0"/>
              <a:t>Call-Outs and important copy goes here.</a:t>
            </a:r>
          </a:p>
        </p:txBody>
      </p:sp>
    </p:spTree>
    <p:extLst>
      <p:ext uri="{BB962C8B-B14F-4D97-AF65-F5344CB8AC3E}">
        <p14:creationId xmlns:p14="http://schemas.microsoft.com/office/powerpoint/2010/main" val="28058514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Image Section Divider">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92A29F5-4B3B-CD4A-8126-F446CFFEDFC1}"/>
              </a:ext>
            </a:extLst>
          </p:cNvPr>
          <p:cNvSpPr>
            <a:spLocks noGrp="1"/>
          </p:cNvSpPr>
          <p:nvPr>
            <p:ph type="pic" sz="quarter" idx="10"/>
          </p:nvPr>
        </p:nvSpPr>
        <p:spPr>
          <a:xfrm>
            <a:off x="1503997" y="1249363"/>
            <a:ext cx="4246563" cy="4246562"/>
          </a:xfrm>
        </p:spPr>
        <p:txBody>
          <a:bodyPr/>
          <a:lstStyle/>
          <a:p>
            <a:endParaRPr lang="en-US" dirty="0"/>
          </a:p>
        </p:txBody>
      </p:sp>
      <p:sp>
        <p:nvSpPr>
          <p:cNvPr id="10" name="Text Placeholder 13">
            <a:extLst>
              <a:ext uri="{FF2B5EF4-FFF2-40B4-BE49-F238E27FC236}">
                <a16:creationId xmlns:a16="http://schemas.microsoft.com/office/drawing/2014/main" id="{F950D8FD-3C87-FD4C-98C0-AECE95625DA6}"/>
              </a:ext>
            </a:extLst>
          </p:cNvPr>
          <p:cNvSpPr>
            <a:spLocks noGrp="1"/>
          </p:cNvSpPr>
          <p:nvPr>
            <p:ph type="body" sz="quarter" idx="14" hasCustomPrompt="1"/>
          </p:nvPr>
        </p:nvSpPr>
        <p:spPr>
          <a:xfrm>
            <a:off x="6426677" y="1280160"/>
            <a:ext cx="3769043" cy="4246880"/>
          </a:xfrm>
        </p:spPr>
        <p:txBody>
          <a:bodyPr anchor="ctr">
            <a:normAutofit/>
          </a:bodyPr>
          <a:lstStyle>
            <a:lvl1pPr marL="0" indent="0">
              <a:buNone/>
              <a:defRPr sz="3600" b="1">
                <a:solidFill>
                  <a:srgbClr val="83D4EF"/>
                </a:solidFill>
              </a:defRPr>
            </a:lvl1pPr>
          </a:lstStyle>
          <a:p>
            <a:pPr lvl="0"/>
            <a:r>
              <a:rPr lang="en-US" dirty="0"/>
              <a:t>PAGE TITLE</a:t>
            </a:r>
          </a:p>
        </p:txBody>
      </p:sp>
    </p:spTree>
    <p:extLst>
      <p:ext uri="{BB962C8B-B14F-4D97-AF65-F5344CB8AC3E}">
        <p14:creationId xmlns:p14="http://schemas.microsoft.com/office/powerpoint/2010/main" val="32718961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Graph Section Slide 1">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6EB8A1F7-9EB9-7940-942A-8AAEDDF10FC6}"/>
              </a:ext>
            </a:extLst>
          </p:cNvPr>
          <p:cNvSpPr>
            <a:spLocks noGrp="1"/>
          </p:cNvSpPr>
          <p:nvPr>
            <p:ph type="body" sz="quarter" idx="13" hasCustomPrompt="1"/>
          </p:nvPr>
        </p:nvSpPr>
        <p:spPr>
          <a:xfrm>
            <a:off x="6233637" y="995368"/>
            <a:ext cx="3535363"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6" name="Text Placeholder 13">
            <a:extLst>
              <a:ext uri="{FF2B5EF4-FFF2-40B4-BE49-F238E27FC236}">
                <a16:creationId xmlns:a16="http://schemas.microsoft.com/office/drawing/2014/main" id="{50BF8431-02A1-FD49-94D9-6AC1E8675BFF}"/>
              </a:ext>
            </a:extLst>
          </p:cNvPr>
          <p:cNvSpPr>
            <a:spLocks noGrp="1"/>
          </p:cNvSpPr>
          <p:nvPr>
            <p:ph type="body" sz="quarter" idx="14" hasCustomPrompt="1"/>
          </p:nvPr>
        </p:nvSpPr>
        <p:spPr>
          <a:xfrm>
            <a:off x="6192997" y="1272367"/>
            <a:ext cx="3769043" cy="566594"/>
          </a:xfrm>
        </p:spPr>
        <p:txBody>
          <a:bodyPr>
            <a:normAutofit/>
          </a:bodyPr>
          <a:lstStyle>
            <a:lvl1pPr marL="0" indent="0">
              <a:buNone/>
              <a:defRPr sz="3600" b="1">
                <a:solidFill>
                  <a:srgbClr val="83D4EF"/>
                </a:solidFill>
              </a:defRPr>
            </a:lvl1pPr>
          </a:lstStyle>
          <a:p>
            <a:pPr lvl="0"/>
            <a:r>
              <a:rPr lang="en-US" dirty="0"/>
              <a:t>PAGE TITLE</a:t>
            </a:r>
          </a:p>
        </p:txBody>
      </p:sp>
      <p:sp>
        <p:nvSpPr>
          <p:cNvPr id="7" name="Text Placeholder 15">
            <a:extLst>
              <a:ext uri="{FF2B5EF4-FFF2-40B4-BE49-F238E27FC236}">
                <a16:creationId xmlns:a16="http://schemas.microsoft.com/office/drawing/2014/main" id="{392BD3A4-3215-D44F-B0FC-D424AC41F159}"/>
              </a:ext>
            </a:extLst>
          </p:cNvPr>
          <p:cNvSpPr>
            <a:spLocks noGrp="1"/>
          </p:cNvSpPr>
          <p:nvPr>
            <p:ph type="body" sz="quarter" idx="15"/>
          </p:nvPr>
        </p:nvSpPr>
        <p:spPr>
          <a:xfrm>
            <a:off x="6345079" y="2115966"/>
            <a:ext cx="5567045" cy="3604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hart Placeholder 10">
            <a:extLst>
              <a:ext uri="{FF2B5EF4-FFF2-40B4-BE49-F238E27FC236}">
                <a16:creationId xmlns:a16="http://schemas.microsoft.com/office/drawing/2014/main" id="{FA4FA19F-F6C9-674B-BA8A-538CD6765D24}"/>
              </a:ext>
            </a:extLst>
          </p:cNvPr>
          <p:cNvSpPr>
            <a:spLocks noGrp="1"/>
          </p:cNvSpPr>
          <p:nvPr>
            <p:ph type="chart" sz="quarter" idx="16"/>
          </p:nvPr>
        </p:nvSpPr>
        <p:spPr>
          <a:xfrm>
            <a:off x="762000" y="995363"/>
            <a:ext cx="5089525" cy="4724400"/>
          </a:xfrm>
        </p:spPr>
        <p:txBody>
          <a:bodyPr/>
          <a:lstStyle/>
          <a:p>
            <a:endParaRPr lang="en-US" dirty="0"/>
          </a:p>
        </p:txBody>
      </p:sp>
    </p:spTree>
    <p:extLst>
      <p:ext uri="{BB962C8B-B14F-4D97-AF65-F5344CB8AC3E}">
        <p14:creationId xmlns:p14="http://schemas.microsoft.com/office/powerpoint/2010/main" val="2665427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mage and Content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2136491-7820-8F48-A358-05066F1E4CE8}"/>
              </a:ext>
            </a:extLst>
          </p:cNvPr>
          <p:cNvSpPr>
            <a:spLocks noGrp="1"/>
          </p:cNvSpPr>
          <p:nvPr>
            <p:ph type="pic" sz="quarter" idx="10"/>
          </p:nvPr>
        </p:nvSpPr>
        <p:spPr>
          <a:xfrm>
            <a:off x="-1" y="0"/>
            <a:ext cx="5974077" cy="6858000"/>
          </a:xfrm>
        </p:spPr>
        <p:txBody>
          <a:bodyPr anchor="ctr"/>
          <a:lstStyle>
            <a:lvl1pPr algn="ctr">
              <a:defRPr/>
            </a:lvl1pPr>
          </a:lstStyle>
          <a:p>
            <a:r>
              <a:rPr lang="en-US"/>
              <a:t>Click icon to add picture</a:t>
            </a:r>
            <a:endParaRPr lang="en-US" dirty="0"/>
          </a:p>
        </p:txBody>
      </p:sp>
      <p:sp>
        <p:nvSpPr>
          <p:cNvPr id="10" name="Text Placeholder 11">
            <a:extLst>
              <a:ext uri="{FF2B5EF4-FFF2-40B4-BE49-F238E27FC236}">
                <a16:creationId xmlns:a16="http://schemas.microsoft.com/office/drawing/2014/main" id="{6671DC36-7913-0B4D-8487-677C5F55F9BB}"/>
              </a:ext>
            </a:extLst>
          </p:cNvPr>
          <p:cNvSpPr>
            <a:spLocks noGrp="1"/>
          </p:cNvSpPr>
          <p:nvPr>
            <p:ph type="body" sz="quarter" idx="11" hasCustomPrompt="1"/>
          </p:nvPr>
        </p:nvSpPr>
        <p:spPr>
          <a:xfrm>
            <a:off x="6319519" y="836354"/>
            <a:ext cx="3535362"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11" name="Text Placeholder 13">
            <a:extLst>
              <a:ext uri="{FF2B5EF4-FFF2-40B4-BE49-F238E27FC236}">
                <a16:creationId xmlns:a16="http://schemas.microsoft.com/office/drawing/2014/main" id="{46D46D19-325C-1B4E-9834-FB7AA488872A}"/>
              </a:ext>
            </a:extLst>
          </p:cNvPr>
          <p:cNvSpPr>
            <a:spLocks noGrp="1"/>
          </p:cNvSpPr>
          <p:nvPr>
            <p:ph type="body" sz="quarter" idx="12" hasCustomPrompt="1"/>
          </p:nvPr>
        </p:nvSpPr>
        <p:spPr>
          <a:xfrm>
            <a:off x="6319519" y="1258628"/>
            <a:ext cx="3769042" cy="566594"/>
          </a:xfrm>
        </p:spPr>
        <p:txBody>
          <a:bodyPr>
            <a:normAutofit/>
          </a:bodyPr>
          <a:lstStyle>
            <a:lvl1pPr marL="0" indent="0">
              <a:buNone/>
              <a:defRPr sz="3600" b="1">
                <a:solidFill>
                  <a:srgbClr val="83D4EF"/>
                </a:solidFill>
              </a:defRPr>
            </a:lvl1pPr>
          </a:lstStyle>
          <a:p>
            <a:pPr lvl="0"/>
            <a:r>
              <a:rPr lang="en-US" dirty="0"/>
              <a:t>PAGE TITLE</a:t>
            </a:r>
          </a:p>
        </p:txBody>
      </p:sp>
      <p:sp>
        <p:nvSpPr>
          <p:cNvPr id="12" name="Text Placeholder 15">
            <a:extLst>
              <a:ext uri="{FF2B5EF4-FFF2-40B4-BE49-F238E27FC236}">
                <a16:creationId xmlns:a16="http://schemas.microsoft.com/office/drawing/2014/main" id="{0EDD13E5-18C1-264F-A2AF-9AB612321F6A}"/>
              </a:ext>
            </a:extLst>
          </p:cNvPr>
          <p:cNvSpPr>
            <a:spLocks noGrp="1"/>
          </p:cNvSpPr>
          <p:nvPr>
            <p:ph type="body" sz="quarter" idx="13"/>
          </p:nvPr>
        </p:nvSpPr>
        <p:spPr>
          <a:xfrm>
            <a:off x="6299515" y="2035871"/>
            <a:ext cx="5567045" cy="26275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Rectangle 12">
            <a:extLst>
              <a:ext uri="{FF2B5EF4-FFF2-40B4-BE49-F238E27FC236}">
                <a16:creationId xmlns:a16="http://schemas.microsoft.com/office/drawing/2014/main" id="{27BA130D-2C6E-8548-8073-1DC02762D159}"/>
              </a:ext>
            </a:extLst>
          </p:cNvPr>
          <p:cNvSpPr/>
          <p:nvPr userDrawn="1"/>
        </p:nvSpPr>
        <p:spPr>
          <a:xfrm>
            <a:off x="6319519" y="4859167"/>
            <a:ext cx="4205763" cy="1524001"/>
          </a:xfrm>
          <a:prstGeom prst="rect">
            <a:avLst/>
          </a:prstGeom>
          <a:solidFill>
            <a:srgbClr val="83D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11">
            <a:extLst>
              <a:ext uri="{FF2B5EF4-FFF2-40B4-BE49-F238E27FC236}">
                <a16:creationId xmlns:a16="http://schemas.microsoft.com/office/drawing/2014/main" id="{0DB07ED3-4CC5-8A4A-98FB-6EBD2CA16D8C}"/>
              </a:ext>
            </a:extLst>
          </p:cNvPr>
          <p:cNvSpPr>
            <a:spLocks noGrp="1"/>
          </p:cNvSpPr>
          <p:nvPr>
            <p:ph type="body" sz="quarter" idx="14" hasCustomPrompt="1"/>
          </p:nvPr>
        </p:nvSpPr>
        <p:spPr>
          <a:xfrm>
            <a:off x="6613528" y="5128798"/>
            <a:ext cx="3535362" cy="984738"/>
          </a:xfrm>
        </p:spPr>
        <p:txBody>
          <a:bodyPr>
            <a:noAutofit/>
          </a:bodyPr>
          <a:lstStyle>
            <a:lvl1pPr marL="0" indent="0">
              <a:buNone/>
              <a:defRPr sz="1800">
                <a:solidFill>
                  <a:schemeClr val="bg2"/>
                </a:solidFill>
              </a:defRPr>
            </a:lvl1pPr>
          </a:lstStyle>
          <a:p>
            <a:pPr lvl="0"/>
            <a:r>
              <a:rPr lang="en-US" dirty="0"/>
              <a:t>Call-Outs and important copy goes here.</a:t>
            </a:r>
          </a:p>
        </p:txBody>
      </p:sp>
    </p:spTree>
    <p:extLst>
      <p:ext uri="{BB962C8B-B14F-4D97-AF65-F5344CB8AC3E}">
        <p14:creationId xmlns:p14="http://schemas.microsoft.com/office/powerpoint/2010/main" val="2599560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 with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92A29F5-4B3B-CD4A-8126-F446CFFEDFC1}"/>
              </a:ext>
            </a:extLst>
          </p:cNvPr>
          <p:cNvSpPr>
            <a:spLocks noGrp="1"/>
          </p:cNvSpPr>
          <p:nvPr>
            <p:ph type="pic" sz="quarter" idx="10"/>
          </p:nvPr>
        </p:nvSpPr>
        <p:spPr>
          <a:xfrm>
            <a:off x="1503998" y="1249363"/>
            <a:ext cx="4246562" cy="4246562"/>
          </a:xfrm>
        </p:spPr>
        <p:txBody>
          <a:bodyPr/>
          <a:lstStyle/>
          <a:p>
            <a:r>
              <a:rPr lang="en-US"/>
              <a:t>Click icon to add picture</a:t>
            </a:r>
          </a:p>
        </p:txBody>
      </p:sp>
      <p:sp>
        <p:nvSpPr>
          <p:cNvPr id="10" name="Text Placeholder 13">
            <a:extLst>
              <a:ext uri="{FF2B5EF4-FFF2-40B4-BE49-F238E27FC236}">
                <a16:creationId xmlns:a16="http://schemas.microsoft.com/office/drawing/2014/main" id="{F950D8FD-3C87-FD4C-98C0-AECE95625DA6}"/>
              </a:ext>
            </a:extLst>
          </p:cNvPr>
          <p:cNvSpPr>
            <a:spLocks noGrp="1"/>
          </p:cNvSpPr>
          <p:nvPr>
            <p:ph type="body" sz="quarter" idx="14" hasCustomPrompt="1"/>
          </p:nvPr>
        </p:nvSpPr>
        <p:spPr>
          <a:xfrm>
            <a:off x="6426678" y="1280160"/>
            <a:ext cx="3769042" cy="4246880"/>
          </a:xfrm>
        </p:spPr>
        <p:txBody>
          <a:bodyPr anchor="ctr">
            <a:normAutofit/>
          </a:bodyPr>
          <a:lstStyle>
            <a:lvl1pPr marL="0" indent="0">
              <a:buNone/>
              <a:defRPr sz="3600" b="1">
                <a:solidFill>
                  <a:srgbClr val="83D4EF"/>
                </a:solidFill>
              </a:defRPr>
            </a:lvl1pPr>
          </a:lstStyle>
          <a:p>
            <a:pPr lvl="0"/>
            <a:r>
              <a:rPr lang="en-US" dirty="0"/>
              <a:t>PAGE TITLE</a:t>
            </a:r>
          </a:p>
        </p:txBody>
      </p:sp>
    </p:spTree>
    <p:extLst>
      <p:ext uri="{BB962C8B-B14F-4D97-AF65-F5344CB8AC3E}">
        <p14:creationId xmlns:p14="http://schemas.microsoft.com/office/powerpoint/2010/main" val="2181262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ull out quote, divider p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581F8AC-75F5-AC43-B0CD-1B397CF247AC}"/>
              </a:ext>
            </a:extLst>
          </p:cNvPr>
          <p:cNvSpPr/>
          <p:nvPr userDrawn="1"/>
        </p:nvSpPr>
        <p:spPr>
          <a:xfrm>
            <a:off x="0" y="0"/>
            <a:ext cx="12192000" cy="6858000"/>
          </a:xfrm>
          <a:prstGeom prst="rect">
            <a:avLst/>
          </a:prstGeom>
          <a:solidFill>
            <a:srgbClr val="83D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3">
            <a:extLst>
              <a:ext uri="{FF2B5EF4-FFF2-40B4-BE49-F238E27FC236}">
                <a16:creationId xmlns:a16="http://schemas.microsoft.com/office/drawing/2014/main" id="{7D58C685-B8F6-AC46-AB59-F76C6F3B1F58}"/>
              </a:ext>
            </a:extLst>
          </p:cNvPr>
          <p:cNvSpPr>
            <a:spLocks noGrp="1"/>
          </p:cNvSpPr>
          <p:nvPr>
            <p:ph type="body" sz="quarter" idx="12" hasCustomPrompt="1"/>
          </p:nvPr>
        </p:nvSpPr>
        <p:spPr>
          <a:xfrm>
            <a:off x="4371579" y="3145703"/>
            <a:ext cx="3448842" cy="566594"/>
          </a:xfrm>
        </p:spPr>
        <p:txBody>
          <a:bodyPr>
            <a:normAutofit/>
          </a:bodyPr>
          <a:lstStyle>
            <a:lvl1pPr marL="0" indent="0">
              <a:buNone/>
              <a:defRPr sz="3600" b="1">
                <a:solidFill>
                  <a:schemeClr val="bg2"/>
                </a:solidFill>
              </a:defRPr>
            </a:lvl1pPr>
          </a:lstStyle>
          <a:p>
            <a:pPr lvl="0"/>
            <a:r>
              <a:rPr lang="en-US" dirty="0"/>
              <a:t>Pull Out Quote</a:t>
            </a:r>
          </a:p>
        </p:txBody>
      </p:sp>
    </p:spTree>
    <p:extLst>
      <p:ext uri="{BB962C8B-B14F-4D97-AF65-F5344CB8AC3E}">
        <p14:creationId xmlns:p14="http://schemas.microsoft.com/office/powerpoint/2010/main" val="2663021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aph title page">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6EB8A1F7-9EB9-7940-942A-8AAEDDF10FC6}"/>
              </a:ext>
            </a:extLst>
          </p:cNvPr>
          <p:cNvSpPr>
            <a:spLocks noGrp="1"/>
          </p:cNvSpPr>
          <p:nvPr>
            <p:ph type="body" sz="quarter" idx="13" hasCustomPrompt="1"/>
          </p:nvPr>
        </p:nvSpPr>
        <p:spPr>
          <a:xfrm>
            <a:off x="6345078" y="845330"/>
            <a:ext cx="3535362"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6" name="Text Placeholder 13">
            <a:extLst>
              <a:ext uri="{FF2B5EF4-FFF2-40B4-BE49-F238E27FC236}">
                <a16:creationId xmlns:a16="http://schemas.microsoft.com/office/drawing/2014/main" id="{50BF8431-02A1-FD49-94D9-6AC1E8675BFF}"/>
              </a:ext>
            </a:extLst>
          </p:cNvPr>
          <p:cNvSpPr>
            <a:spLocks noGrp="1"/>
          </p:cNvSpPr>
          <p:nvPr>
            <p:ph type="body" sz="quarter" idx="14" hasCustomPrompt="1"/>
          </p:nvPr>
        </p:nvSpPr>
        <p:spPr>
          <a:xfrm>
            <a:off x="6345078" y="1272367"/>
            <a:ext cx="3769042" cy="566594"/>
          </a:xfrm>
        </p:spPr>
        <p:txBody>
          <a:bodyPr>
            <a:normAutofit/>
          </a:bodyPr>
          <a:lstStyle>
            <a:lvl1pPr marL="0" indent="0">
              <a:buNone/>
              <a:defRPr sz="3600" b="1">
                <a:solidFill>
                  <a:srgbClr val="83D4EF"/>
                </a:solidFill>
              </a:defRPr>
            </a:lvl1pPr>
          </a:lstStyle>
          <a:p>
            <a:pPr lvl="0"/>
            <a:r>
              <a:rPr lang="en-US" dirty="0"/>
              <a:t>PAGE TITLE</a:t>
            </a:r>
          </a:p>
        </p:txBody>
      </p:sp>
      <p:sp>
        <p:nvSpPr>
          <p:cNvPr id="7" name="Text Placeholder 15">
            <a:extLst>
              <a:ext uri="{FF2B5EF4-FFF2-40B4-BE49-F238E27FC236}">
                <a16:creationId xmlns:a16="http://schemas.microsoft.com/office/drawing/2014/main" id="{392BD3A4-3215-D44F-B0FC-D424AC41F159}"/>
              </a:ext>
            </a:extLst>
          </p:cNvPr>
          <p:cNvSpPr>
            <a:spLocks noGrp="1"/>
          </p:cNvSpPr>
          <p:nvPr>
            <p:ph type="body" sz="quarter" idx="15"/>
          </p:nvPr>
        </p:nvSpPr>
        <p:spPr>
          <a:xfrm>
            <a:off x="6345078" y="2115966"/>
            <a:ext cx="5151353" cy="3604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hart Placeholder 10">
            <a:extLst>
              <a:ext uri="{FF2B5EF4-FFF2-40B4-BE49-F238E27FC236}">
                <a16:creationId xmlns:a16="http://schemas.microsoft.com/office/drawing/2014/main" id="{FA4FA19F-F6C9-674B-BA8A-538CD6765D24}"/>
              </a:ext>
            </a:extLst>
          </p:cNvPr>
          <p:cNvSpPr>
            <a:spLocks noGrp="1"/>
          </p:cNvSpPr>
          <p:nvPr>
            <p:ph type="chart" sz="quarter" idx="16"/>
          </p:nvPr>
        </p:nvSpPr>
        <p:spPr>
          <a:xfrm>
            <a:off x="762000" y="995363"/>
            <a:ext cx="5089525" cy="4724400"/>
          </a:xfrm>
        </p:spPr>
        <p:txBody>
          <a:bodyPr/>
          <a:lstStyle/>
          <a:p>
            <a:r>
              <a:rPr lang="en-US"/>
              <a:t>Click icon to add chart</a:t>
            </a:r>
          </a:p>
        </p:txBody>
      </p:sp>
    </p:spTree>
    <p:extLst>
      <p:ext uri="{BB962C8B-B14F-4D97-AF65-F5344CB8AC3E}">
        <p14:creationId xmlns:p14="http://schemas.microsoft.com/office/powerpoint/2010/main" val="2541586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4216400"/>
            <a:ext cx="12192000" cy="264160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1">
            <a:extLst>
              <a:ext uri="{FF2B5EF4-FFF2-40B4-BE49-F238E27FC236}">
                <a16:creationId xmlns:a16="http://schemas.microsoft.com/office/drawing/2014/main" id="{D34A968D-45E7-BF4C-BA2B-C96BF1D12F4E}"/>
              </a:ext>
            </a:extLst>
          </p:cNvPr>
          <p:cNvSpPr>
            <a:spLocks noGrp="1"/>
          </p:cNvSpPr>
          <p:nvPr>
            <p:ph type="body" sz="quarter" idx="11" hasCustomPrompt="1"/>
          </p:nvPr>
        </p:nvSpPr>
        <p:spPr>
          <a:xfrm>
            <a:off x="1560038" y="1577009"/>
            <a:ext cx="2806161"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15" name="Text Placeholder 13">
            <a:extLst>
              <a:ext uri="{FF2B5EF4-FFF2-40B4-BE49-F238E27FC236}">
                <a16:creationId xmlns:a16="http://schemas.microsoft.com/office/drawing/2014/main" id="{2E748BB2-E990-E640-A5A5-C6987F794B1B}"/>
              </a:ext>
            </a:extLst>
          </p:cNvPr>
          <p:cNvSpPr>
            <a:spLocks noGrp="1"/>
          </p:cNvSpPr>
          <p:nvPr>
            <p:ph type="body" sz="quarter" idx="12" hasCustomPrompt="1"/>
          </p:nvPr>
        </p:nvSpPr>
        <p:spPr>
          <a:xfrm>
            <a:off x="1560038" y="2004046"/>
            <a:ext cx="2991642" cy="1074434"/>
          </a:xfrm>
        </p:spPr>
        <p:txBody>
          <a:bodyPr>
            <a:normAutofit/>
          </a:bodyPr>
          <a:lstStyle>
            <a:lvl1pPr marL="0" indent="0">
              <a:buNone/>
              <a:defRPr sz="3600" b="1">
                <a:solidFill>
                  <a:srgbClr val="83D4EF"/>
                </a:solidFill>
              </a:defRPr>
            </a:lvl1pPr>
          </a:lstStyle>
          <a:p>
            <a:pPr lvl="0"/>
            <a:r>
              <a:rPr lang="en-US" dirty="0"/>
              <a:t>PAGE TITLE</a:t>
            </a:r>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p:nvPr>
        </p:nvSpPr>
        <p:spPr>
          <a:xfrm>
            <a:off x="4790598" y="734207"/>
            <a:ext cx="5684362" cy="29233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54235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page 1 colum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p:nvPr>
        </p:nvSpPr>
        <p:spPr>
          <a:xfrm>
            <a:off x="622997" y="693334"/>
            <a:ext cx="10962751" cy="5466305"/>
          </a:xfrm>
        </p:spPr>
        <p:txBody>
          <a:bodyPr/>
          <a:lstStyle>
            <a:lvl1pPr>
              <a:defRPr b="1">
                <a:solidFill>
                  <a:srgbClr val="2E74B5">
                    <a:alpha val="65000"/>
                  </a:srgbClr>
                </a:solidFill>
                <a:latin typeface="Calibri Light" panose="020F0302020204030204"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6697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page 2 colum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p:nvPr>
        </p:nvSpPr>
        <p:spPr>
          <a:xfrm>
            <a:off x="622997" y="693334"/>
            <a:ext cx="10962751" cy="5466305"/>
          </a:xfrm>
        </p:spPr>
        <p:txBody>
          <a:bodyPr numCol="2" spcCol="182880"/>
          <a:lstStyle>
            <a:lvl1pPr>
              <a:defRPr b="0"/>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46065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2A48ACC-AF4D-6643-9901-918A2420A1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Placeholder 8">
            <a:extLst>
              <a:ext uri="{FF2B5EF4-FFF2-40B4-BE49-F238E27FC236}">
                <a16:creationId xmlns:a16="http://schemas.microsoft.com/office/drawing/2014/main" id="{91A0C04B-2F5B-124E-9AC1-03AAF0A92349}"/>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841845677"/>
      </p:ext>
    </p:extLst>
  </p:cSld>
  <p:clrMap bg1="lt1" tx1="dk1" bg2="lt2" tx2="dk2" accent1="accent1" accent2="accent2" accent3="accent3" accent4="accent4" accent5="accent5" accent6="accent6" hlink="hlink" folHlink="folHlink"/>
  <p:sldLayoutIdLst>
    <p:sldLayoutId id="2147483675" r:id="rId1"/>
    <p:sldLayoutId id="2147483674" r:id="rId2"/>
    <p:sldLayoutId id="2147483650" r:id="rId3"/>
    <p:sldLayoutId id="2147483656" r:id="rId4"/>
    <p:sldLayoutId id="2147483652" r:id="rId5"/>
    <p:sldLayoutId id="2147483655" r:id="rId6"/>
    <p:sldLayoutId id="2147483653" r:id="rId7"/>
    <p:sldLayoutId id="2147483676" r:id="rId8"/>
    <p:sldLayoutId id="2147483677" r:id="rId9"/>
    <p:sldLayoutId id="2147483678" r:id="rId10"/>
    <p:sldLayoutId id="2147483651" r:id="rId11"/>
    <p:sldLayoutId id="2147483649" r:id="rId12"/>
    <p:sldLayoutId id="2147483654"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 id="2147483693" r:id="rId23"/>
    <p:sldLayoutId id="2147483694" r:id="rId24"/>
  </p:sldLayoutIdLst>
  <p:txStyles>
    <p:titleStyle>
      <a:lvl1pPr eaLnBrk="1" hangingPunct="1">
        <a:defRPr sz="3600" b="1">
          <a:solidFill>
            <a:srgbClr val="2E74B5"/>
          </a:solidFill>
          <a:latin typeface="Calibri Light" panose="020F0302020204030204" pitchFamily="34" charset="0"/>
          <a:ea typeface="+mj-ea"/>
          <a:cs typeface="Arial" panose="020B0604020202020204" pitchFamily="34" charset="0"/>
        </a:defRPr>
      </a:lvl1pPr>
    </p:titleStyle>
    <p:bodyStyle>
      <a:lvl1pPr marL="0" indent="0" eaLnBrk="1" hangingPunct="1">
        <a:buClr>
          <a:schemeClr val="tx2"/>
        </a:buClr>
        <a:buFont typeface="Wingdings" pitchFamily="2" charset="2"/>
        <a:buNone/>
        <a:defRPr sz="3000" b="0" i="0">
          <a:solidFill>
            <a:srgbClr val="4C4C4C"/>
          </a:solidFill>
          <a:latin typeface="Arial" panose="020B0604020202020204" pitchFamily="34" charset="0"/>
          <a:ea typeface="+mn-ea"/>
          <a:cs typeface="Arial" panose="020B0604020202020204" pitchFamily="34" charset="0"/>
        </a:defRPr>
      </a:lvl1pPr>
      <a:lvl2pPr marL="457200" indent="0" eaLnBrk="1" hangingPunct="1">
        <a:buClr>
          <a:schemeClr val="tx2"/>
        </a:buClr>
        <a:buFont typeface="Wingdings" pitchFamily="2" charset="2"/>
        <a:buNone/>
        <a:defRPr sz="2400" b="0" i="0">
          <a:solidFill>
            <a:srgbClr val="4C4C4C"/>
          </a:solidFill>
          <a:latin typeface="Arial" panose="020B0604020202020204" pitchFamily="34" charset="0"/>
          <a:ea typeface="+mn-ea"/>
          <a:cs typeface="Arial" panose="020B0604020202020204" pitchFamily="34" charset="0"/>
        </a:defRPr>
      </a:lvl2pPr>
      <a:lvl3pPr marL="914400" indent="0" eaLnBrk="1" hangingPunct="1">
        <a:buClr>
          <a:schemeClr val="tx2"/>
        </a:buClr>
        <a:buFont typeface="Wingdings" pitchFamily="2" charset="2"/>
        <a:buNone/>
        <a:defRPr sz="2000" b="0" i="0">
          <a:solidFill>
            <a:srgbClr val="1A2857">
              <a:alpha val="65000"/>
            </a:srgbClr>
          </a:solidFill>
          <a:latin typeface="Arial" panose="020B0604020202020204" pitchFamily="34" charset="0"/>
          <a:ea typeface="+mn-ea"/>
          <a:cs typeface="Arial" panose="020B0604020202020204" pitchFamily="34" charset="0"/>
        </a:defRPr>
      </a:lvl3pPr>
      <a:lvl4pPr marL="1371600" indent="0" eaLnBrk="1" hangingPunct="1">
        <a:buClr>
          <a:schemeClr val="tx2"/>
        </a:buClr>
        <a:buFont typeface="Wingdings" pitchFamily="2" charset="2"/>
        <a:buNone/>
        <a:defRPr sz="1600" b="0" i="0">
          <a:solidFill>
            <a:srgbClr val="1A2857">
              <a:alpha val="65000"/>
            </a:srgbClr>
          </a:solidFill>
          <a:latin typeface="Arial" panose="020B0604020202020204" pitchFamily="34" charset="0"/>
          <a:ea typeface="+mn-ea"/>
          <a:cs typeface="Arial" panose="020B0604020202020204" pitchFamily="34" charset="0"/>
        </a:defRPr>
      </a:lvl4pPr>
      <a:lvl5pPr marL="1828800" indent="0" eaLnBrk="1" hangingPunct="1">
        <a:buClr>
          <a:schemeClr val="tx2"/>
        </a:buClr>
        <a:buFont typeface="Wingdings" pitchFamily="2" charset="2"/>
        <a:buNone/>
        <a:defRPr sz="1200" b="0" i="0">
          <a:solidFill>
            <a:srgbClr val="1A2857">
              <a:alpha val="65000"/>
            </a:srgbClr>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png"/><Relationship Id="rId1" Type="http://schemas.openxmlformats.org/officeDocument/2006/relationships/slideLayout" Target="../slideLayouts/slideLayout16.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hyperlink" Target="https://www.cpsc.gov/Business--Manufacturing" TargetMode="Externa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3.jpeg"/><Relationship Id="rId2" Type="http://schemas.openxmlformats.org/officeDocument/2006/relationships/diagramData" Target="../diagrams/data2.xml"/><Relationship Id="rId1" Type="http://schemas.openxmlformats.org/officeDocument/2006/relationships/slideLayout" Target="../slideLayouts/slideLayout1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Layout" Target="../diagrams/layout3.xml"/><Relationship Id="rId7" Type="http://schemas.openxmlformats.org/officeDocument/2006/relationships/image" Target="../media/image14.jpeg"/><Relationship Id="rId2" Type="http://schemas.openxmlformats.org/officeDocument/2006/relationships/diagramData" Target="../diagrams/data3.xml"/><Relationship Id="rId1" Type="http://schemas.openxmlformats.org/officeDocument/2006/relationships/slideLayout" Target="../slideLayouts/slideLayout1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9" Type="http://schemas.openxmlformats.org/officeDocument/2006/relationships/image" Target="../media/image16.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0.xml"/><Relationship Id="rId5" Type="http://schemas.openxmlformats.org/officeDocument/2006/relationships/image" Target="../media/image20.jpeg"/><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diagramLayout" Target="../diagrams/layout4.xml"/><Relationship Id="rId7" Type="http://schemas.openxmlformats.org/officeDocument/2006/relationships/image" Target="../media/image21.jpeg"/><Relationship Id="rId2" Type="http://schemas.openxmlformats.org/officeDocument/2006/relationships/diagramData" Target="../diagrams/data4.xml"/><Relationship Id="rId1" Type="http://schemas.openxmlformats.org/officeDocument/2006/relationships/slideLayout" Target="../slideLayouts/slideLayout16.xml"/><Relationship Id="rId6" Type="http://schemas.microsoft.com/office/2007/relationships/diagramDrawing" Target="../diagrams/drawing4.xml"/><Relationship Id="rId5" Type="http://schemas.openxmlformats.org/officeDocument/2006/relationships/diagramColors" Target="../diagrams/colors4.xml"/><Relationship Id="rId10" Type="http://schemas.openxmlformats.org/officeDocument/2006/relationships/image" Target="../media/image24.jpeg"/><Relationship Id="rId4" Type="http://schemas.openxmlformats.org/officeDocument/2006/relationships/diagramQuickStyle" Target="../diagrams/quickStyle4.xml"/><Relationship Id="rId9"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0.xml"/><Relationship Id="rId5" Type="http://schemas.openxmlformats.org/officeDocument/2006/relationships/image" Target="../media/image28.jpeg"/><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0.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6.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hyperlink" Target="https://www.cpsc.gov/s3fs-public/High%20Energy%20Density%20Batteries_Status%20Memo_FY20_1-6bCleared-04012020.pdf?Qj4t_otWKfBZYLpvu4l6sUvx9ZJfFc4f" TargetMode="External"/><Relationship Id="rId2" Type="http://schemas.openxmlformats.org/officeDocument/2006/relationships/hyperlink" Target="https://www.cpsc.gov/s3fs-public/High_Energy_Density_Batteries_Status_Report_2_12_18.pdf?UksG80UJqGY0q4pfVBkbCuUQ5sNHqtwO" TargetMode="Externa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hyperlink" Target="https://www.cpsc.gov/s3fs-public/Consumer%20Product%20Safety%20Commission%20%28CPSC%29%20Staff&#8217;s%20Statement%20on%20Naval%20Surface%20Warfare%20Center%2C%20Carderock%20Division&#8217;s%20%28NSWCCD%29%20Report%20on%20&#8220;Evaluation%20of%20Cell-to-Cell%20Propagation%20in%20Lithium-Ion%20Batteries%20Containing%2018650%20Sized%20Cells&#8221;.pdf?KKybsoSCNBqeX46SxJbUq2NqkkzZk_Wd" TargetMode="External"/><Relationship Id="rId2" Type="http://schemas.openxmlformats.org/officeDocument/2006/relationships/hyperlink" Target="https://www.cpsc.gov/s3fs-public/NSWCCD-63-TR-2020-39_Emerging-Energy-Storage-Technologies_DIS_A_VERSION_ForPostingVersion12012020.pdf?wYqrWGArQLL53BlqSYr8RfCwb2eiznIT" TargetMode="Externa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image" Target="../media/image37.png"/></Relationships>
</file>

<file path=ppt/slides/_rels/slide46.xml.rels><?xml version="1.0" encoding="UTF-8" standalone="yes"?>
<Relationships xmlns="http://schemas.openxmlformats.org/package/2006/relationships"><Relationship Id="rId3" Type="http://schemas.openxmlformats.org/officeDocument/2006/relationships/image" Target="../media/image38.jpeg"/><Relationship Id="rId7" Type="http://schemas.microsoft.com/office/2007/relationships/hdphoto" Target="../media/hdphoto1.wdp"/><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png"/></Relationships>
</file>

<file path=ppt/slides/_rels/slide47.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png"/><Relationship Id="rId7" Type="http://schemas.openxmlformats.org/officeDocument/2006/relationships/image" Target="../media/image46.jpe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png"/></Relationships>
</file>

<file path=ppt/slides/_rels/slide48.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png"/><Relationship Id="rId7" Type="http://schemas.openxmlformats.org/officeDocument/2006/relationships/image" Target="../media/image52.jpe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 Id="rId9" Type="http://schemas.openxmlformats.org/officeDocument/2006/relationships/image" Target="../media/image54.jpeg"/></Relationships>
</file>

<file path=ppt/slides/_rels/slide49.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61.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0.xml"/><Relationship Id="rId1" Type="http://schemas.openxmlformats.org/officeDocument/2006/relationships/vmlDrawing" Target="../drawings/vmlDrawing1.vml"/><Relationship Id="rId6" Type="http://schemas.openxmlformats.org/officeDocument/2006/relationships/image" Target="../media/image62.png"/><Relationship Id="rId5" Type="http://schemas.openxmlformats.org/officeDocument/2006/relationships/oleObject" Target="../embeddings/oleObject1.bin"/><Relationship Id="rId4" Type="http://schemas.openxmlformats.org/officeDocument/2006/relationships/image" Target="../media/image63.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65.png"/></Relationships>
</file>

<file path=ppt/slides/_rels/slide5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hyperlink" Target="https://news.samsung.com/global/samsung-electronics-announces-cause-of-galaxy-note7-incidents-in-press-conference"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news.samsung.com/global/samsung-electronics-announces-cause-of-galaxy-note7-incidents-in-press-conference" TargetMode="External"/><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67.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hyperlink" Target="mailto:CPSCinChina@cpsc.gov" TargetMode="External"/><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hyperlink" Target="http://home.jeita.or.jp/page_file/20110517171451_cub9MvYFEh.pdf"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batteryuniversity.com/learn/article/charging_lithium_ion_batteries" TargetMode="External"/><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69.png"/></Relationships>
</file>

<file path=ppt/slides/_rels/slide6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2.xml"/><Relationship Id="rId1" Type="http://schemas.openxmlformats.org/officeDocument/2006/relationships/slideLayout" Target="../slideLayouts/slideLayout16.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6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openxmlformats.org/officeDocument/2006/relationships/hyperlink" Target="https://batterybro.com/blogs/18650-wholesale-battery-reviews/18306003-battery-safety-101-anatomy-ptc-vs-pcb-vs-cid" TargetMode="Externa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6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hyperlink" Target="https://www.cpsc.gov/zh-CN/Business--Manufacturing/Business-Education" TargetMode="External"/><Relationship Id="rId2" Type="http://schemas.openxmlformats.org/officeDocument/2006/relationships/image" Target="../media/image77.png"/><Relationship Id="rId1" Type="http://schemas.openxmlformats.org/officeDocument/2006/relationships/slideLayout" Target="../slideLayouts/slideLayout12.xml"/><Relationship Id="rId4" Type="http://schemas.openxmlformats.org/officeDocument/2006/relationships/image" Target="../media/image7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hyperlink" Target="https://www.cpsc.gov/s3fs-public/HandbookforManufacturingChinese.pdf" TargetMode="External"/><Relationship Id="rId7" Type="http://schemas.openxmlformats.org/officeDocument/2006/relationships/image" Target="../media/image79.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hyperlink" Target="https://www.cpsc.gov/s3fs-public/RegulatedProductsHandbook.pdf" TargetMode="External"/><Relationship Id="rId5" Type="http://schemas.openxmlformats.org/officeDocument/2006/relationships/hyperlink" Target="https://www.cpsc.gov/s3fs-public/THE%20REGULATED%20PRODUCT%20HANDBOOK_050613%20CHN%20Final_0.pdf" TargetMode="External"/><Relationship Id="rId4" Type="http://schemas.openxmlformats.org/officeDocument/2006/relationships/hyperlink" Target="https://www.cpsc.gov/s3fs-public/pdfs/blk_pdf_handbookenglishaug05.pdf"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www.govinfo.gov/content/pkg/CFR-2017-title16-vol2/pdf/CFR-2017-title16-vol2.pdf" TargetMode="External"/><Relationship Id="rId7" Type="http://schemas.openxmlformats.org/officeDocument/2006/relationships/image" Target="../media/image82.pn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81.jpeg"/><Relationship Id="rId5" Type="http://schemas.openxmlformats.org/officeDocument/2006/relationships/hyperlink" Target="https://www.cpsc.gov/s3fs-public/Flammability%20of%20Clothing%20Textiles%20Test%20Manual_1610.pdf" TargetMode="External"/><Relationship Id="rId4" Type="http://schemas.openxmlformats.org/officeDocument/2006/relationships/hyperlink" Target="https://www.cpsc.gov/s3fs-public/Laboratory-test-manual-16-CFR-Part-1610-Ch.pdf?MhtbUWNy6jmOPx9b6f.RErt.n.2n_d_h"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www.cpsc.gov/LabSearch" TargetMode="External"/><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hyperlink" Target="http://business.cpsc.gov/" TargetMode="External"/><Relationship Id="rId2" Type="http://schemas.openxmlformats.org/officeDocument/2006/relationships/notesSlide" Target="../notesSlides/notesSlide32.xml"/><Relationship Id="rId1" Type="http://schemas.openxmlformats.org/officeDocument/2006/relationships/slideLayout" Target="../slideLayouts/slideLayout8.xml"/><Relationship Id="rId5" Type="http://schemas.openxmlformats.org/officeDocument/2006/relationships/image" Target="../media/image84.jpeg"/><Relationship Id="rId4" Type="http://schemas.openxmlformats.org/officeDocument/2006/relationships/image" Target="../media/image83.png"/></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3.xml"/><Relationship Id="rId1" Type="http://schemas.openxmlformats.org/officeDocument/2006/relationships/slideLayout" Target="../slideLayouts/slideLayout20.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75.xml.rels><?xml version="1.0" encoding="UTF-8" standalone="yes"?>
<Relationships xmlns="http://schemas.openxmlformats.org/package/2006/relationships"><Relationship Id="rId3" Type="http://schemas.openxmlformats.org/officeDocument/2006/relationships/hyperlink" Target="http://www.cpsc.gov/" TargetMode="External"/><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hyperlink" Target="https://www.cpsc.gov/Regulations-Laws--Standards/Voluntary-Standards/Topics/Batteries/" TargetMode="External"/></Relationships>
</file>

<file path=ppt/slides/_rels/slide8.xml.rels><?xml version="1.0" encoding="UTF-8" standalone="yes"?>
<Relationships xmlns="http://schemas.openxmlformats.org/package/2006/relationships"><Relationship Id="rId8" Type="http://schemas.openxmlformats.org/officeDocument/2006/relationships/slide" Target="slide23.xml"/><Relationship Id="rId13" Type="http://schemas.openxmlformats.org/officeDocument/2006/relationships/slide" Target="slide48.xml"/><Relationship Id="rId3" Type="http://schemas.openxmlformats.org/officeDocument/2006/relationships/slide" Target="slide10.xml"/><Relationship Id="rId7" Type="http://schemas.openxmlformats.org/officeDocument/2006/relationships/slide" Target="slide16.xml"/><Relationship Id="rId12" Type="http://schemas.openxmlformats.org/officeDocument/2006/relationships/slide" Target="slide40.xml"/><Relationship Id="rId2" Type="http://schemas.openxmlformats.org/officeDocument/2006/relationships/slide" Target="slide9.xml"/><Relationship Id="rId1" Type="http://schemas.openxmlformats.org/officeDocument/2006/relationships/slideLayout" Target="../slideLayouts/slideLayout20.xml"/><Relationship Id="rId6" Type="http://schemas.openxmlformats.org/officeDocument/2006/relationships/slide" Target="slide14.xml"/><Relationship Id="rId11" Type="http://schemas.openxmlformats.org/officeDocument/2006/relationships/slide" Target="slide38.xml"/><Relationship Id="rId5" Type="http://schemas.openxmlformats.org/officeDocument/2006/relationships/slide" Target="slide13.xml"/><Relationship Id="rId15" Type="http://schemas.openxmlformats.org/officeDocument/2006/relationships/slide" Target="slide59.xml"/><Relationship Id="rId10" Type="http://schemas.openxmlformats.org/officeDocument/2006/relationships/slide" Target="slide36.xml"/><Relationship Id="rId4" Type="http://schemas.openxmlformats.org/officeDocument/2006/relationships/slide" Target="slide12.xml"/><Relationship Id="rId9" Type="http://schemas.openxmlformats.org/officeDocument/2006/relationships/slide" Target="slide27.xml"/><Relationship Id="rId14" Type="http://schemas.openxmlformats.org/officeDocument/2006/relationships/slide" Target="slide5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a:bodyPr>
          <a:lstStyle/>
          <a:p>
            <a:r>
              <a:rPr lang="en-US" dirty="0">
                <a:solidFill>
                  <a:srgbClr val="4C4C4C"/>
                </a:solidFill>
              </a:rPr>
              <a:t>The slides used in this presentation are intended to be used in an event with verbal elaboration by a knowledgeable presenter. The slides highlight key U.S. product safety requirements for discussion. The text is not a comprehensive statement of legal requirements or policy and should not be relied upon for that purpose. Moreover, with the passage of time, it may not reflect the latest information. You should consult official versions of U.S. statutes and regulations, as well as published CPSC guidance when making decisions that could affect the safety and compliance of products entering U.S. commerce. </a:t>
            </a:r>
          </a:p>
          <a:p>
            <a:endParaRPr lang="en-US" dirty="0"/>
          </a:p>
        </p:txBody>
      </p:sp>
    </p:spTree>
    <p:extLst>
      <p:ext uri="{BB962C8B-B14F-4D97-AF65-F5344CB8AC3E}">
        <p14:creationId xmlns:p14="http://schemas.microsoft.com/office/powerpoint/2010/main" val="28536686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2C762-F48C-4F5B-BC31-B5A6394C9326}"/>
              </a:ext>
            </a:extLst>
          </p:cNvPr>
          <p:cNvSpPr>
            <a:spLocks noGrp="1"/>
          </p:cNvSpPr>
          <p:nvPr>
            <p:ph type="title"/>
          </p:nvPr>
        </p:nvSpPr>
        <p:spPr/>
        <p:txBody>
          <a:bodyPr/>
          <a:lstStyle/>
          <a:p>
            <a:r>
              <a:rPr lang="en-US" dirty="0"/>
              <a:t>Electrical Fire Data</a:t>
            </a:r>
          </a:p>
        </p:txBody>
      </p:sp>
      <p:pic>
        <p:nvPicPr>
          <p:cNvPr id="8" name="Picture 7">
            <a:extLst>
              <a:ext uri="{FF2B5EF4-FFF2-40B4-BE49-F238E27FC236}">
                <a16:creationId xmlns:a16="http://schemas.microsoft.com/office/drawing/2014/main" id="{610A9149-FD78-40E1-A89B-D84459932C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2" y="2306593"/>
            <a:ext cx="4849345" cy="3637009"/>
          </a:xfrm>
          <a:prstGeom prst="rect">
            <a:avLst/>
          </a:prstGeom>
          <a:effectLst>
            <a:outerShdw blurRad="317500" dist="190500" dir="8100000" algn="tr" rotWithShape="0">
              <a:prstClr val="black">
                <a:alpha val="40000"/>
              </a:prstClr>
            </a:outerShdw>
          </a:effectLst>
        </p:spPr>
      </p:pic>
      <p:sp>
        <p:nvSpPr>
          <p:cNvPr id="9" name="TextBox 8">
            <a:extLst>
              <a:ext uri="{FF2B5EF4-FFF2-40B4-BE49-F238E27FC236}">
                <a16:creationId xmlns:a16="http://schemas.microsoft.com/office/drawing/2014/main" id="{B369BDAA-999C-4A13-8DE7-E133E7E82893}"/>
              </a:ext>
            </a:extLst>
          </p:cNvPr>
          <p:cNvSpPr txBox="1"/>
          <p:nvPr/>
        </p:nvSpPr>
        <p:spPr>
          <a:xfrm>
            <a:off x="496049" y="1551530"/>
            <a:ext cx="5625072" cy="954107"/>
          </a:xfrm>
          <a:prstGeom prst="rect">
            <a:avLst/>
          </a:prstGeom>
          <a:solidFill>
            <a:schemeClr val="bg1">
              <a:alpha val="87000"/>
            </a:schemeClr>
          </a:solidFill>
          <a:ln w="47625" cap="rnd">
            <a:solidFill>
              <a:schemeClr val="accent1">
                <a:alpha val="99000"/>
              </a:schemeClr>
            </a:solidFill>
          </a:ln>
          <a:effectLst>
            <a:outerShdw blurRad="50800" dist="50800" dir="5400000" algn="ctr" rotWithShape="0">
              <a:srgbClr val="000000">
                <a:alpha val="75000"/>
              </a:srgbClr>
            </a:outerShdw>
            <a:softEdge rad="0"/>
          </a:effectLst>
        </p:spPr>
        <p:txBody>
          <a:bodyPr wrap="square" rtlCol="0">
            <a:spAutoFit/>
          </a:bodyPr>
          <a:lstStyle/>
          <a:p>
            <a:pPr algn="ctr"/>
            <a:r>
              <a:rPr lang="en-US" sz="2800" dirty="0">
                <a:solidFill>
                  <a:srgbClr val="4C4C4C"/>
                </a:solidFill>
              </a:rPr>
              <a:t>67,900 structure fires</a:t>
            </a:r>
          </a:p>
          <a:p>
            <a:pPr algn="ctr"/>
            <a:r>
              <a:rPr lang="en-US" sz="2800" dirty="0">
                <a:solidFill>
                  <a:srgbClr val="4C4C4C"/>
                </a:solidFill>
              </a:rPr>
              <a:t>from electrical equipment per year</a:t>
            </a:r>
          </a:p>
        </p:txBody>
      </p:sp>
      <p:pic>
        <p:nvPicPr>
          <p:cNvPr id="10" name="Picture 9">
            <a:extLst>
              <a:ext uri="{FF2B5EF4-FFF2-40B4-BE49-F238E27FC236}">
                <a16:creationId xmlns:a16="http://schemas.microsoft.com/office/drawing/2014/main" id="{9CCEF31D-2696-4FC7-A7BD-3FFBBB1B47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5" y="2505637"/>
            <a:ext cx="5451748" cy="3637009"/>
          </a:xfrm>
          <a:prstGeom prst="rect">
            <a:avLst/>
          </a:prstGeom>
          <a:effectLst>
            <a:outerShdw blurRad="203200" dist="165100" algn="l" rotWithShape="0">
              <a:prstClr val="black">
                <a:alpha val="52000"/>
              </a:prstClr>
            </a:outerShdw>
          </a:effectLst>
        </p:spPr>
      </p:pic>
      <p:sp>
        <p:nvSpPr>
          <p:cNvPr id="11" name="TextBox 10">
            <a:extLst>
              <a:ext uri="{FF2B5EF4-FFF2-40B4-BE49-F238E27FC236}">
                <a16:creationId xmlns:a16="http://schemas.microsoft.com/office/drawing/2014/main" id="{91B1B6AC-5A54-491D-B8DD-5EF0A6039A31}"/>
              </a:ext>
            </a:extLst>
          </p:cNvPr>
          <p:cNvSpPr txBox="1"/>
          <p:nvPr/>
        </p:nvSpPr>
        <p:spPr>
          <a:xfrm>
            <a:off x="6731573" y="1711371"/>
            <a:ext cx="5044780" cy="1274195"/>
          </a:xfrm>
          <a:prstGeom prst="rect">
            <a:avLst/>
          </a:prstGeom>
          <a:solidFill>
            <a:schemeClr val="bg1">
              <a:alpha val="86000"/>
            </a:schemeClr>
          </a:solidFill>
          <a:ln w="47625" cap="rnd">
            <a:solidFill>
              <a:schemeClr val="accent1">
                <a:alpha val="99000"/>
              </a:schemeClr>
            </a:solidFill>
          </a:ln>
          <a:effectLst>
            <a:outerShdw blurRad="50800" dist="50800" dir="5400000" algn="ctr" rotWithShape="0">
              <a:srgbClr val="000000">
                <a:alpha val="84000"/>
              </a:srgbClr>
            </a:outerShdw>
            <a:softEdge rad="0"/>
          </a:effectLst>
        </p:spPr>
        <p:txBody>
          <a:bodyPr wrap="square" rtlCol="0">
            <a:spAutoFit/>
          </a:bodyPr>
          <a:lstStyle/>
          <a:p>
            <a:pPr marL="0" lvl="1" algn="ctr">
              <a:lnSpc>
                <a:spcPct val="80000"/>
              </a:lnSpc>
              <a:tabLst>
                <a:tab pos="0" algn="l"/>
              </a:tabLst>
              <a:defRPr/>
            </a:pPr>
            <a:r>
              <a:rPr lang="en-US" sz="3200" dirty="0">
                <a:solidFill>
                  <a:srgbClr val="4C4C4C"/>
                </a:solidFill>
              </a:rPr>
              <a:t>660 deaths, 3,410 injuries  $1.738 billion in property losses per year</a:t>
            </a:r>
          </a:p>
        </p:txBody>
      </p:sp>
      <p:sp>
        <p:nvSpPr>
          <p:cNvPr id="12" name="TextBox 11">
            <a:extLst>
              <a:ext uri="{FF2B5EF4-FFF2-40B4-BE49-F238E27FC236}">
                <a16:creationId xmlns:a16="http://schemas.microsoft.com/office/drawing/2014/main" id="{106576F1-9366-4678-B41C-F393E2D9D4C5}"/>
              </a:ext>
            </a:extLst>
          </p:cNvPr>
          <p:cNvSpPr txBox="1"/>
          <p:nvPr/>
        </p:nvSpPr>
        <p:spPr>
          <a:xfrm>
            <a:off x="1815995" y="3900905"/>
            <a:ext cx="7961051" cy="2246769"/>
          </a:xfrm>
          <a:prstGeom prst="rect">
            <a:avLst/>
          </a:prstGeom>
          <a:solidFill>
            <a:schemeClr val="bg1">
              <a:alpha val="66000"/>
            </a:schemeClr>
          </a:solidFill>
          <a:ln w="38100">
            <a:solidFill>
              <a:schemeClr val="accent1"/>
            </a:solidFill>
          </a:ln>
          <a:effectLst>
            <a:outerShdw blurRad="50800" dist="50800" dir="5400000" algn="ctr" rotWithShape="0">
              <a:srgbClr val="000000">
                <a:alpha val="74000"/>
              </a:srgbClr>
            </a:outerShdw>
          </a:effectLst>
        </p:spPr>
        <p:txBody>
          <a:bodyPr wrap="square" rtlCol="0">
            <a:spAutoFit/>
          </a:bodyPr>
          <a:lstStyle/>
          <a:p>
            <a:r>
              <a:rPr lang="en-US" sz="2800" dirty="0">
                <a:solidFill>
                  <a:srgbClr val="4C4C4C"/>
                </a:solidFill>
              </a:rPr>
              <a:t>Top electrical</a:t>
            </a:r>
          </a:p>
          <a:p>
            <a:pPr marL="514326" indent="-514326">
              <a:buFont typeface="+mj-lt"/>
              <a:buAutoNum type="arabicPeriod"/>
            </a:pPr>
            <a:r>
              <a:rPr lang="en-US" sz="2800" dirty="0">
                <a:solidFill>
                  <a:srgbClr val="4C4C4C"/>
                </a:solidFill>
              </a:rPr>
              <a:t>Cooking equipment, such as range/ovens, microwaves and small appliances</a:t>
            </a:r>
            <a:endParaRPr lang="en-US" sz="2800" strike="sngStrike" dirty="0">
              <a:solidFill>
                <a:srgbClr val="4C4C4C"/>
              </a:solidFill>
            </a:endParaRPr>
          </a:p>
          <a:p>
            <a:pPr marL="514326" indent="-514326">
              <a:buFont typeface="+mj-lt"/>
              <a:buAutoNum type="arabicPeriod"/>
            </a:pPr>
            <a:r>
              <a:rPr lang="en-US" sz="2800" dirty="0">
                <a:solidFill>
                  <a:srgbClr val="4C4C4C"/>
                </a:solidFill>
              </a:rPr>
              <a:t>Distribution systems, such as installed wiring </a:t>
            </a:r>
          </a:p>
          <a:p>
            <a:pPr marL="514326" indent="-514326">
              <a:buFont typeface="+mj-lt"/>
              <a:buAutoNum type="arabicPeriod"/>
            </a:pPr>
            <a:r>
              <a:rPr lang="en-US" sz="2800" dirty="0">
                <a:solidFill>
                  <a:srgbClr val="4C4C4C"/>
                </a:solidFill>
              </a:rPr>
              <a:t>Heating and cooling equipment</a:t>
            </a:r>
          </a:p>
        </p:txBody>
      </p:sp>
      <p:sp>
        <p:nvSpPr>
          <p:cNvPr id="13" name="TextBox 12">
            <a:extLst>
              <a:ext uri="{FF2B5EF4-FFF2-40B4-BE49-F238E27FC236}">
                <a16:creationId xmlns:a16="http://schemas.microsoft.com/office/drawing/2014/main" id="{3A0F0C61-BDCE-4BDC-B2E3-C76CC3DB1CCD}"/>
              </a:ext>
            </a:extLst>
          </p:cNvPr>
          <p:cNvSpPr txBox="1"/>
          <p:nvPr/>
        </p:nvSpPr>
        <p:spPr>
          <a:xfrm>
            <a:off x="381002" y="6186663"/>
            <a:ext cx="3831690" cy="369332"/>
          </a:xfrm>
          <a:prstGeom prst="rect">
            <a:avLst/>
          </a:prstGeom>
          <a:noFill/>
        </p:spPr>
        <p:txBody>
          <a:bodyPr wrap="none" rtlCol="0">
            <a:spAutoFit/>
          </a:bodyPr>
          <a:lstStyle/>
          <a:p>
            <a:r>
              <a:rPr lang="en-US" baseline="30000" dirty="0"/>
              <a:t> 1 </a:t>
            </a:r>
            <a:r>
              <a:rPr lang="en-US" dirty="0"/>
              <a:t>Average base on 2015-2017 data </a:t>
            </a:r>
          </a:p>
        </p:txBody>
      </p:sp>
    </p:spTree>
    <p:extLst>
      <p:ext uri="{BB962C8B-B14F-4D97-AF65-F5344CB8AC3E}">
        <p14:creationId xmlns:p14="http://schemas.microsoft.com/office/powerpoint/2010/main" val="206998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67DD5-FA78-454F-AD04-E151804C940B}"/>
              </a:ext>
            </a:extLst>
          </p:cNvPr>
          <p:cNvSpPr>
            <a:spLocks noGrp="1"/>
          </p:cNvSpPr>
          <p:nvPr>
            <p:ph type="title"/>
          </p:nvPr>
        </p:nvSpPr>
        <p:spPr/>
        <p:txBody>
          <a:bodyPr/>
          <a:lstStyle/>
          <a:p>
            <a:r>
              <a:rPr lang="en-US" dirty="0"/>
              <a:t>Electric Shock Data</a:t>
            </a:r>
          </a:p>
        </p:txBody>
      </p:sp>
      <p:pic>
        <p:nvPicPr>
          <p:cNvPr id="7" name="Picture 6">
            <a:extLst>
              <a:ext uri="{FF2B5EF4-FFF2-40B4-BE49-F238E27FC236}">
                <a16:creationId xmlns:a16="http://schemas.microsoft.com/office/drawing/2014/main" id="{37DB084D-72D0-420B-8963-B8D67502FE91}"/>
              </a:ext>
            </a:extLst>
          </p:cNvPr>
          <p:cNvPicPr>
            <a:picLocks noChangeAspect="1"/>
          </p:cNvPicPr>
          <p:nvPr/>
        </p:nvPicPr>
        <p:blipFill>
          <a:blip r:embed="rId2"/>
          <a:stretch>
            <a:fillRect/>
          </a:stretch>
        </p:blipFill>
        <p:spPr>
          <a:xfrm>
            <a:off x="5525253" y="1334550"/>
            <a:ext cx="5976939" cy="4773143"/>
          </a:xfrm>
          <a:prstGeom prst="rect">
            <a:avLst/>
          </a:prstGeom>
        </p:spPr>
      </p:pic>
      <p:pic>
        <p:nvPicPr>
          <p:cNvPr id="8" name="Picture 7">
            <a:extLst>
              <a:ext uri="{FF2B5EF4-FFF2-40B4-BE49-F238E27FC236}">
                <a16:creationId xmlns:a16="http://schemas.microsoft.com/office/drawing/2014/main" id="{B56CD3E5-0E6C-4223-8BA2-46B5019B99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8008" y="1582042"/>
            <a:ext cx="1444184" cy="1261376"/>
          </a:xfrm>
          <a:prstGeom prst="rect">
            <a:avLst/>
          </a:prstGeom>
        </p:spPr>
      </p:pic>
      <p:pic>
        <p:nvPicPr>
          <p:cNvPr id="9" name="Picture 8">
            <a:extLst>
              <a:ext uri="{FF2B5EF4-FFF2-40B4-BE49-F238E27FC236}">
                <a16:creationId xmlns:a16="http://schemas.microsoft.com/office/drawing/2014/main" id="{53D85469-478B-47A8-96B5-C780E2679D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8785" y="2212730"/>
            <a:ext cx="3429000" cy="2432539"/>
          </a:xfrm>
          <a:prstGeom prst="rect">
            <a:avLst/>
          </a:prstGeom>
        </p:spPr>
      </p:pic>
      <p:sp>
        <p:nvSpPr>
          <p:cNvPr id="10" name="TextBox 9">
            <a:extLst>
              <a:ext uri="{FF2B5EF4-FFF2-40B4-BE49-F238E27FC236}">
                <a16:creationId xmlns:a16="http://schemas.microsoft.com/office/drawing/2014/main" id="{540B159F-8B8E-4321-96F2-F94165DC4B04}"/>
              </a:ext>
            </a:extLst>
          </p:cNvPr>
          <p:cNvSpPr txBox="1"/>
          <p:nvPr/>
        </p:nvSpPr>
        <p:spPr>
          <a:xfrm>
            <a:off x="672072" y="1334550"/>
            <a:ext cx="5486400" cy="954107"/>
          </a:xfrm>
          <a:prstGeom prst="rect">
            <a:avLst/>
          </a:prstGeom>
          <a:solidFill>
            <a:schemeClr val="bg1">
              <a:alpha val="87000"/>
            </a:schemeClr>
          </a:solidFill>
          <a:ln w="47625" cap="rnd">
            <a:solidFill>
              <a:schemeClr val="accent1">
                <a:alpha val="99000"/>
              </a:schemeClr>
            </a:solidFill>
          </a:ln>
          <a:effectLst>
            <a:outerShdw blurRad="50800" dist="50800" dir="5400000" algn="ctr" rotWithShape="0">
              <a:srgbClr val="000000">
                <a:alpha val="75000"/>
              </a:srgbClr>
            </a:outerShdw>
            <a:softEdge rad="0"/>
          </a:effectLst>
        </p:spPr>
        <p:txBody>
          <a:bodyPr wrap="square" rtlCol="0">
            <a:spAutoFit/>
          </a:bodyPr>
          <a:lstStyle/>
          <a:p>
            <a:pPr algn="ctr"/>
            <a:r>
              <a:rPr lang="en-US" sz="2800" dirty="0"/>
              <a:t>60 consumer product-related electrocutions per year </a:t>
            </a:r>
          </a:p>
        </p:txBody>
      </p:sp>
      <p:sp>
        <p:nvSpPr>
          <p:cNvPr id="11" name="TextBox 10">
            <a:extLst>
              <a:ext uri="{FF2B5EF4-FFF2-40B4-BE49-F238E27FC236}">
                <a16:creationId xmlns:a16="http://schemas.microsoft.com/office/drawing/2014/main" id="{C3C1E929-51BD-498F-BCF3-20B66BC3FA2B}"/>
              </a:ext>
            </a:extLst>
          </p:cNvPr>
          <p:cNvSpPr txBox="1"/>
          <p:nvPr/>
        </p:nvSpPr>
        <p:spPr>
          <a:xfrm>
            <a:off x="672072" y="4221716"/>
            <a:ext cx="5638800" cy="1815882"/>
          </a:xfrm>
          <a:prstGeom prst="rect">
            <a:avLst/>
          </a:prstGeom>
          <a:solidFill>
            <a:schemeClr val="bg1">
              <a:alpha val="86000"/>
            </a:schemeClr>
          </a:solidFill>
          <a:ln w="47625" cap="rnd">
            <a:solidFill>
              <a:schemeClr val="accent1">
                <a:alpha val="99000"/>
              </a:schemeClr>
            </a:solidFill>
          </a:ln>
          <a:effectLst>
            <a:outerShdw blurRad="50800" dist="50800" dir="5400000" algn="ctr" rotWithShape="0">
              <a:srgbClr val="000000">
                <a:alpha val="84000"/>
              </a:srgbClr>
            </a:outerShdw>
            <a:softEdge rad="0"/>
          </a:effectLst>
        </p:spPr>
        <p:txBody>
          <a:bodyPr wrap="square" rtlCol="0">
            <a:spAutoFit/>
          </a:bodyPr>
          <a:lstStyle/>
          <a:p>
            <a:pPr marL="796885" lvl="1">
              <a:lnSpc>
                <a:spcPct val="80000"/>
              </a:lnSpc>
              <a:defRPr/>
            </a:pPr>
            <a:r>
              <a:rPr lang="en-US" sz="2800" dirty="0"/>
              <a:t>Top four involved products:</a:t>
            </a:r>
          </a:p>
          <a:p>
            <a:pPr marL="1311210" lvl="1" indent="-514326">
              <a:lnSpc>
                <a:spcPct val="80000"/>
              </a:lnSpc>
              <a:buFont typeface="+mj-lt"/>
              <a:buAutoNum type="arabicPeriod"/>
              <a:defRPr/>
            </a:pPr>
            <a:r>
              <a:rPr lang="en-US" sz="2800" dirty="0"/>
              <a:t>Large Appliances</a:t>
            </a:r>
          </a:p>
          <a:p>
            <a:pPr marL="1311210" lvl="1" indent="-514326">
              <a:lnSpc>
                <a:spcPct val="80000"/>
              </a:lnSpc>
              <a:buFont typeface="+mj-lt"/>
              <a:buAutoNum type="arabicPeriod"/>
              <a:defRPr/>
            </a:pPr>
            <a:r>
              <a:rPr lang="en-US" sz="2800" dirty="0"/>
              <a:t>Small Appliances</a:t>
            </a:r>
          </a:p>
          <a:p>
            <a:pPr marL="1311210" lvl="1" indent="-514326">
              <a:lnSpc>
                <a:spcPct val="80000"/>
              </a:lnSpc>
              <a:buFont typeface="+mj-lt"/>
              <a:buAutoNum type="arabicPeriod"/>
              <a:defRPr/>
            </a:pPr>
            <a:r>
              <a:rPr lang="en-US" sz="2800" dirty="0"/>
              <a:t>Power Tools</a:t>
            </a:r>
          </a:p>
          <a:p>
            <a:pPr marL="1311210" lvl="1" indent="-514326">
              <a:lnSpc>
                <a:spcPct val="80000"/>
              </a:lnSpc>
              <a:buFont typeface="+mj-lt"/>
              <a:buAutoNum type="arabicPeriod"/>
              <a:defRPr/>
            </a:pPr>
            <a:r>
              <a:rPr lang="en-US" sz="2800" dirty="0"/>
              <a:t>Lighting Equipment</a:t>
            </a:r>
          </a:p>
        </p:txBody>
      </p:sp>
      <p:sp>
        <p:nvSpPr>
          <p:cNvPr id="12" name="TextBox 11">
            <a:extLst>
              <a:ext uri="{FF2B5EF4-FFF2-40B4-BE49-F238E27FC236}">
                <a16:creationId xmlns:a16="http://schemas.microsoft.com/office/drawing/2014/main" id="{9553DCEA-11DD-4CEB-8DB9-14BDD34AC8E3}"/>
              </a:ext>
            </a:extLst>
          </p:cNvPr>
          <p:cNvSpPr txBox="1"/>
          <p:nvPr/>
        </p:nvSpPr>
        <p:spPr>
          <a:xfrm>
            <a:off x="7035324" y="2633930"/>
            <a:ext cx="4666463" cy="3539430"/>
          </a:xfrm>
          <a:prstGeom prst="rect">
            <a:avLst/>
          </a:prstGeom>
          <a:solidFill>
            <a:schemeClr val="bg1">
              <a:alpha val="66000"/>
            </a:schemeClr>
          </a:solidFill>
          <a:ln w="38100">
            <a:solidFill>
              <a:schemeClr val="accent1"/>
            </a:solidFill>
          </a:ln>
          <a:effectLst>
            <a:outerShdw blurRad="50800" dist="50800" dir="5400000" algn="ctr" rotWithShape="0">
              <a:srgbClr val="000000">
                <a:alpha val="74000"/>
              </a:srgbClr>
            </a:outerShdw>
          </a:effectLst>
        </p:spPr>
        <p:txBody>
          <a:bodyPr wrap="square" rtlCol="0">
            <a:spAutoFit/>
          </a:bodyPr>
          <a:lstStyle/>
          <a:p>
            <a:r>
              <a:rPr lang="en-US" sz="2800" dirty="0"/>
              <a:t>Electrocutions have declined over time with increases in products incorporating double insulation, battery power, and the implementation of ground-fault circuit interrupters.</a:t>
            </a:r>
          </a:p>
        </p:txBody>
      </p:sp>
      <p:sp>
        <p:nvSpPr>
          <p:cNvPr id="13" name="TextBox 12">
            <a:extLst>
              <a:ext uri="{FF2B5EF4-FFF2-40B4-BE49-F238E27FC236}">
                <a16:creationId xmlns:a16="http://schemas.microsoft.com/office/drawing/2014/main" id="{B4F9DF59-15C1-47EF-84EC-A582C0D1B56D}"/>
              </a:ext>
            </a:extLst>
          </p:cNvPr>
          <p:cNvSpPr txBox="1"/>
          <p:nvPr/>
        </p:nvSpPr>
        <p:spPr>
          <a:xfrm>
            <a:off x="1219200" y="6234369"/>
            <a:ext cx="4088170" cy="369332"/>
          </a:xfrm>
          <a:prstGeom prst="rect">
            <a:avLst/>
          </a:prstGeom>
          <a:noFill/>
        </p:spPr>
        <p:txBody>
          <a:bodyPr wrap="none" rtlCol="0">
            <a:spAutoFit/>
          </a:bodyPr>
          <a:lstStyle/>
          <a:p>
            <a:r>
              <a:rPr lang="en-US" baseline="30000" dirty="0"/>
              <a:t> 1 </a:t>
            </a:r>
            <a:r>
              <a:rPr lang="en-US" dirty="0"/>
              <a:t>Average based on 2004 - 2013 data </a:t>
            </a:r>
          </a:p>
        </p:txBody>
      </p:sp>
    </p:spTree>
    <p:extLst>
      <p:ext uri="{BB962C8B-B14F-4D97-AF65-F5344CB8AC3E}">
        <p14:creationId xmlns:p14="http://schemas.microsoft.com/office/powerpoint/2010/main" val="3273040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AA03E-9774-4FF9-AC70-AD503AC63826}"/>
              </a:ext>
            </a:extLst>
          </p:cNvPr>
          <p:cNvSpPr>
            <a:spLocks noGrp="1"/>
          </p:cNvSpPr>
          <p:nvPr>
            <p:ph type="title"/>
          </p:nvPr>
        </p:nvSpPr>
        <p:spPr/>
        <p:txBody>
          <a:bodyPr/>
          <a:lstStyle/>
          <a:p>
            <a:r>
              <a:rPr lang="en-US" dirty="0"/>
              <a:t>Hazard Mitigation Strategies</a:t>
            </a:r>
          </a:p>
        </p:txBody>
      </p:sp>
      <p:sp>
        <p:nvSpPr>
          <p:cNvPr id="3" name="Text Placeholder 2"/>
          <p:cNvSpPr>
            <a:spLocks noGrp="1"/>
          </p:cNvSpPr>
          <p:nvPr>
            <p:ph idx="1"/>
          </p:nvPr>
        </p:nvSpPr>
        <p:spPr/>
        <p:txBody>
          <a:bodyPr>
            <a:normAutofit/>
          </a:bodyPr>
          <a:lstStyle/>
          <a:p>
            <a:r>
              <a:rPr lang="en-US" dirty="0"/>
              <a:t>CPSC staff uses a multipronged approach</a:t>
            </a:r>
          </a:p>
          <a:p>
            <a:endParaRPr lang="en-US" dirty="0"/>
          </a:p>
          <a:p>
            <a:pPr marL="457200" indent="-457200">
              <a:buFont typeface="Arial" panose="020B0604020202020204" pitchFamily="34" charset="0"/>
              <a:buChar char="•"/>
            </a:pPr>
            <a:r>
              <a:rPr lang="en-US" sz="2800" dirty="0"/>
              <a:t>Support improvements to industry consensus standards/codes </a:t>
            </a:r>
          </a:p>
          <a:p>
            <a:pPr marL="457200" indent="-457200">
              <a:buFont typeface="Arial" panose="020B0604020202020204" pitchFamily="34" charset="0"/>
              <a:buChar char="•"/>
            </a:pPr>
            <a:r>
              <a:rPr lang="en-US" sz="2800" dirty="0"/>
              <a:t>Distribute safety information to consumers</a:t>
            </a:r>
          </a:p>
          <a:p>
            <a:pPr marL="457200" indent="-457200">
              <a:buFont typeface="Arial" panose="020B0604020202020204" pitchFamily="34" charset="0"/>
              <a:buChar char="•"/>
            </a:pPr>
            <a:r>
              <a:rPr lang="en-US" sz="2800" dirty="0"/>
              <a:t>Create and enforce technical regulations and </a:t>
            </a:r>
            <a:r>
              <a:rPr lang="en-US" sz="2800" dirty="0">
                <a:highlight>
                  <a:srgbClr val="FFFFFF"/>
                </a:highlight>
              </a:rPr>
              <a:t>bans</a:t>
            </a:r>
          </a:p>
          <a:p>
            <a:pPr marL="457200" indent="-457200">
              <a:buFont typeface="Arial" panose="020B0604020202020204" pitchFamily="34" charset="0"/>
              <a:buChar char="•"/>
            </a:pPr>
            <a:r>
              <a:rPr lang="en-US" sz="2800" dirty="0"/>
              <a:t>Recall products with defects after identifying hazards through investigations</a:t>
            </a:r>
          </a:p>
          <a:p>
            <a:endParaRPr lang="en-US"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6763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BBE4F-7BB1-4EF0-A8DD-B3975FC1A9A1}"/>
              </a:ext>
            </a:extLst>
          </p:cNvPr>
          <p:cNvSpPr>
            <a:spLocks noGrp="1"/>
          </p:cNvSpPr>
          <p:nvPr>
            <p:ph type="title"/>
          </p:nvPr>
        </p:nvSpPr>
        <p:spPr/>
        <p:txBody>
          <a:bodyPr/>
          <a:lstStyle/>
          <a:p>
            <a:r>
              <a:rPr lang="en-US" dirty="0"/>
              <a:t>Hazard Mitigation Strategies: Industry Consensus Standards</a:t>
            </a:r>
            <a:endParaRPr lang="en-US" dirty="0">
              <a:highlight>
                <a:srgbClr val="FFFF00"/>
              </a:highlight>
            </a:endParaRPr>
          </a:p>
        </p:txBody>
      </p:sp>
      <p:sp>
        <p:nvSpPr>
          <p:cNvPr id="3" name="Text Placeholder 2"/>
          <p:cNvSpPr>
            <a:spLocks noGrp="1"/>
          </p:cNvSpPr>
          <p:nvPr>
            <p:ph idx="1"/>
          </p:nvPr>
        </p:nvSpPr>
        <p:spPr/>
        <p:txBody>
          <a:bodyPr>
            <a:normAutofit/>
          </a:bodyPr>
          <a:lstStyle/>
          <a:p>
            <a:pPr>
              <a:defRPr/>
            </a:pPr>
            <a:r>
              <a:rPr lang="en-US" dirty="0"/>
              <a:t>Staff relies on industry consensus standards to establish minimum levels of safety.</a:t>
            </a:r>
          </a:p>
          <a:p>
            <a:pPr>
              <a:defRPr/>
            </a:pPr>
            <a:endParaRPr lang="en-US" sz="3200" dirty="0"/>
          </a:p>
          <a:p>
            <a:pPr marL="457200" indent="-457200">
              <a:buFont typeface="Arial" panose="020B0604020202020204" pitchFamily="34" charset="0"/>
              <a:buChar char="•"/>
              <a:defRPr/>
            </a:pPr>
            <a:r>
              <a:rPr lang="en-US" sz="2800" dirty="0"/>
              <a:t>Most electrical product safety standards have been developed and maintained under the auspices of Underwriters Laboratories (UL).  Other standards developers for electrical product safety include the Institute of Electrical and Electronics Engineers (IEEE) and the National Electrical Manufacturers Association (NEMA)   </a:t>
            </a:r>
            <a:r>
              <a:rPr lang="en-US" sz="2800" dirty="0">
                <a:solidFill>
                  <a:schemeClr val="tx1"/>
                </a:solidFill>
              </a:rPr>
              <a:t> </a:t>
            </a:r>
            <a:endParaRPr lang="en-US" sz="2800" strike="sngStrike" dirty="0">
              <a:solidFill>
                <a:schemeClr val="tx1"/>
              </a:solidFill>
            </a:endParaRPr>
          </a:p>
          <a:p>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983199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66B690-0E93-43D4-BBDA-CB6EFE3DC2B3}"/>
              </a:ext>
            </a:extLst>
          </p:cNvPr>
          <p:cNvSpPr>
            <a:spLocks noGrp="1"/>
          </p:cNvSpPr>
          <p:nvPr>
            <p:ph type="title"/>
          </p:nvPr>
        </p:nvSpPr>
        <p:spPr>
          <a:xfrm>
            <a:off x="363415" y="282914"/>
            <a:ext cx="11465169" cy="947859"/>
          </a:xfrm>
        </p:spPr>
        <p:txBody>
          <a:bodyPr/>
          <a:lstStyle/>
          <a:p>
            <a:r>
              <a:rPr lang="en-US" dirty="0"/>
              <a:t>Hazard Mitigation Strategies: Technical Regulations</a:t>
            </a:r>
          </a:p>
        </p:txBody>
      </p:sp>
      <p:sp>
        <p:nvSpPr>
          <p:cNvPr id="3" name="Text Placeholder 2"/>
          <p:cNvSpPr>
            <a:spLocks noGrp="1"/>
          </p:cNvSpPr>
          <p:nvPr>
            <p:ph idx="1"/>
          </p:nvPr>
        </p:nvSpPr>
        <p:spPr>
          <a:xfrm>
            <a:off x="363415" y="4887531"/>
            <a:ext cx="11465169" cy="1605343"/>
          </a:xfrm>
        </p:spPr>
        <p:txBody>
          <a:bodyPr>
            <a:normAutofit fontScale="70000" lnSpcReduction="20000"/>
          </a:bodyPr>
          <a:lstStyle/>
          <a:p>
            <a:r>
              <a:rPr lang="en-US" sz="3200" dirty="0"/>
              <a:t>Check the CPSC website or contact CPSC staff to determine what requirements your product needs to meet: </a:t>
            </a:r>
            <a:r>
              <a:rPr lang="en-US" sz="3200" dirty="0">
                <a:hlinkClick r:id="rId2"/>
              </a:rPr>
              <a:t>https://www.cpsc.gov/Business--Manufacturing</a:t>
            </a:r>
            <a:endParaRPr lang="en-US" sz="3200" dirty="0"/>
          </a:p>
          <a:p>
            <a:endParaRPr lang="en-US" sz="3200" dirty="0"/>
          </a:p>
          <a:p>
            <a:r>
              <a:rPr lang="en-US" sz="3200" dirty="0"/>
              <a:t>Battery-operated toys, electric toys, and citizens band (CB) station antennas are some electrical products subject to technical regulations</a:t>
            </a:r>
          </a:p>
        </p:txBody>
      </p:sp>
      <p:graphicFrame>
        <p:nvGraphicFramePr>
          <p:cNvPr id="12" name="Diagram 11">
            <a:extLst>
              <a:ext uri="{FF2B5EF4-FFF2-40B4-BE49-F238E27FC236}">
                <a16:creationId xmlns:a16="http://schemas.microsoft.com/office/drawing/2014/main" id="{17A6143C-0F38-4F7E-965A-DF9A45855BAD}"/>
              </a:ext>
            </a:extLst>
          </p:cNvPr>
          <p:cNvGraphicFramePr/>
          <p:nvPr>
            <p:extLst>
              <p:ext uri="{D42A27DB-BD31-4B8C-83A1-F6EECF244321}">
                <p14:modId xmlns:p14="http://schemas.microsoft.com/office/powerpoint/2010/main" val="4025663820"/>
              </p:ext>
            </p:extLst>
          </p:nvPr>
        </p:nvGraphicFramePr>
        <p:xfrm>
          <a:off x="2464939" y="1007829"/>
          <a:ext cx="6605179" cy="37152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3FBA364B-F65D-415C-9911-4C0E0F1F0745}"/>
              </a:ext>
            </a:extLst>
          </p:cNvPr>
          <p:cNvSpPr txBox="1"/>
          <p:nvPr/>
        </p:nvSpPr>
        <p:spPr>
          <a:xfrm>
            <a:off x="7537585" y="2576354"/>
            <a:ext cx="583316" cy="369332"/>
          </a:xfrm>
          <a:prstGeom prst="rect">
            <a:avLst/>
          </a:prstGeom>
          <a:noFill/>
        </p:spPr>
        <p:txBody>
          <a:bodyPr wrap="square" rtlCol="0">
            <a:spAutoFit/>
          </a:bodyPr>
          <a:lstStyle/>
          <a:p>
            <a:r>
              <a:rPr lang="en-US" dirty="0"/>
              <a:t>OR</a:t>
            </a:r>
          </a:p>
        </p:txBody>
      </p:sp>
      <p:grpSp>
        <p:nvGrpSpPr>
          <p:cNvPr id="6" name="Group 5">
            <a:extLst>
              <a:ext uri="{FF2B5EF4-FFF2-40B4-BE49-F238E27FC236}">
                <a16:creationId xmlns:a16="http://schemas.microsoft.com/office/drawing/2014/main" id="{4C1E24A2-5B4C-4548-8F7A-5A3FCE5633AA}"/>
              </a:ext>
            </a:extLst>
          </p:cNvPr>
          <p:cNvGrpSpPr/>
          <p:nvPr/>
        </p:nvGrpSpPr>
        <p:grpSpPr>
          <a:xfrm>
            <a:off x="5603630" y="1933377"/>
            <a:ext cx="984738" cy="1693133"/>
            <a:chOff x="7737231" y="1172308"/>
            <a:chExt cx="984738" cy="1693133"/>
          </a:xfrm>
        </p:grpSpPr>
        <p:cxnSp>
          <p:nvCxnSpPr>
            <p:cNvPr id="5" name="Straight Arrow Connector 4">
              <a:extLst>
                <a:ext uri="{FF2B5EF4-FFF2-40B4-BE49-F238E27FC236}">
                  <a16:creationId xmlns:a16="http://schemas.microsoft.com/office/drawing/2014/main" id="{D0B449FF-168F-4B8C-96F8-58B544919172}"/>
                </a:ext>
              </a:extLst>
            </p:cNvPr>
            <p:cNvCxnSpPr/>
            <p:nvPr/>
          </p:nvCxnSpPr>
          <p:spPr>
            <a:xfrm flipV="1">
              <a:off x="7737231" y="1172308"/>
              <a:ext cx="984738" cy="9905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B63336F0-0A09-4F91-8D4E-F30D0D5AF8E3}"/>
                </a:ext>
              </a:extLst>
            </p:cNvPr>
            <p:cNvCxnSpPr/>
            <p:nvPr/>
          </p:nvCxnSpPr>
          <p:spPr>
            <a:xfrm>
              <a:off x="7737231" y="2162837"/>
              <a:ext cx="984738" cy="7026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969324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2B9CF-3E26-4569-A340-AB2789285BF3}"/>
              </a:ext>
            </a:extLst>
          </p:cNvPr>
          <p:cNvSpPr>
            <a:spLocks noGrp="1"/>
          </p:cNvSpPr>
          <p:nvPr>
            <p:ph type="title"/>
          </p:nvPr>
        </p:nvSpPr>
        <p:spPr/>
        <p:txBody>
          <a:bodyPr>
            <a:normAutofit fontScale="90000"/>
          </a:bodyPr>
          <a:lstStyle/>
          <a:p>
            <a:r>
              <a:rPr lang="en-US" dirty="0"/>
              <a:t>Hazard Mitigation Strategies: Technical Regulations for Electrical Products</a:t>
            </a:r>
          </a:p>
        </p:txBody>
      </p:sp>
      <p:sp>
        <p:nvSpPr>
          <p:cNvPr id="3" name="Text Placeholder 2"/>
          <p:cNvSpPr>
            <a:spLocks noGrp="1"/>
          </p:cNvSpPr>
          <p:nvPr>
            <p:ph idx="1"/>
          </p:nvPr>
        </p:nvSpPr>
        <p:spPr/>
        <p:txBody>
          <a:bodyPr>
            <a:normAutofit fontScale="70000" lnSpcReduction="20000"/>
          </a:bodyPr>
          <a:lstStyle/>
          <a:p>
            <a:pPr marL="165092">
              <a:defRPr/>
            </a:pPr>
            <a:r>
              <a:rPr lang="en-US" sz="3400" dirty="0"/>
              <a:t>Battery-Operated Toys</a:t>
            </a:r>
          </a:p>
          <a:p>
            <a:pPr marL="622292" indent="-457200">
              <a:buFont typeface="Arial" panose="020B0604020202020204" pitchFamily="34" charset="0"/>
              <a:buChar char="•"/>
              <a:defRPr/>
            </a:pPr>
            <a:r>
              <a:rPr lang="en-US" sz="3200" dirty="0"/>
              <a:t>ASTM F963-17, </a:t>
            </a:r>
            <a:r>
              <a:rPr lang="en-US" sz="3200" i="1" dirty="0"/>
              <a:t>The Standard Consumer Safety Specification for Toy Safety,</a:t>
            </a:r>
            <a:r>
              <a:rPr lang="en-US" sz="3200" dirty="0"/>
              <a:t> which is a comprehensive standard addressing numerous hazards that have been identified with toys.  CPSC incorporated this industry consensus standard into a mandatory standard for toys (16 CFR part 1250). </a:t>
            </a:r>
          </a:p>
          <a:p>
            <a:pPr marL="165092">
              <a:defRPr/>
            </a:pPr>
            <a:endParaRPr lang="en-US" sz="3200" dirty="0"/>
          </a:p>
          <a:p>
            <a:pPr marL="165092">
              <a:defRPr/>
            </a:pPr>
            <a:r>
              <a:rPr lang="en-US" sz="3400" dirty="0"/>
              <a:t>Electric Toys</a:t>
            </a:r>
          </a:p>
          <a:p>
            <a:pPr marL="622292" indent="-457200">
              <a:buFont typeface="Arial" panose="020B0604020202020204" pitchFamily="34" charset="0"/>
              <a:buChar char="•"/>
              <a:defRPr/>
            </a:pPr>
            <a:r>
              <a:rPr lang="en-US" sz="3200" dirty="0"/>
              <a:t>16 CFR 1505 – Requirements for electrically operated toys or other electrically operated articles intended for use by children. This covers any toy, game, or other article designed, labeled, advertised, or otherwise intended for use by children that is intended to be powered by electrical current from nominal 120 volt branch circuits</a:t>
            </a:r>
          </a:p>
          <a:p>
            <a:pPr marL="165092">
              <a:defRPr/>
            </a:pPr>
            <a:endParaRPr lang="en-US" sz="3400" dirty="0"/>
          </a:p>
          <a:p>
            <a:pPr marL="165092">
              <a:defRPr/>
            </a:pPr>
            <a:r>
              <a:rPr lang="en-US" sz="3400" dirty="0"/>
              <a:t>CB Antennas</a:t>
            </a:r>
          </a:p>
          <a:p>
            <a:pPr marL="622292" indent="-457200">
              <a:buFont typeface="Arial" panose="020B0604020202020204" pitchFamily="34" charset="0"/>
              <a:buChar char="•"/>
              <a:defRPr/>
            </a:pPr>
            <a:r>
              <a:rPr lang="en-US" sz="3200" dirty="0"/>
              <a:t>16 CFR part 1204 - Safety Standard for Omnidirectional Citizens Band Base Station Antennas</a:t>
            </a:r>
          </a:p>
        </p:txBody>
      </p:sp>
    </p:spTree>
    <p:extLst>
      <p:ext uri="{BB962C8B-B14F-4D97-AF65-F5344CB8AC3E}">
        <p14:creationId xmlns:p14="http://schemas.microsoft.com/office/powerpoint/2010/main" val="19889233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1A97EC-4FAA-4A22-8C56-74EEF6B19A30}"/>
              </a:ext>
            </a:extLst>
          </p:cNvPr>
          <p:cNvSpPr>
            <a:spLocks noGrp="1"/>
          </p:cNvSpPr>
          <p:nvPr>
            <p:ph type="title"/>
          </p:nvPr>
        </p:nvSpPr>
        <p:spPr/>
        <p:txBody>
          <a:bodyPr/>
          <a:lstStyle/>
          <a:p>
            <a:r>
              <a:rPr lang="en-US" dirty="0"/>
              <a:t>Hazard Mitigation Strategies: The 15(j) Requirement </a:t>
            </a:r>
          </a:p>
        </p:txBody>
      </p:sp>
      <p:sp>
        <p:nvSpPr>
          <p:cNvPr id="3" name="Text Placeholder 2"/>
          <p:cNvSpPr>
            <a:spLocks noGrp="1"/>
          </p:cNvSpPr>
          <p:nvPr>
            <p:ph idx="1"/>
          </p:nvPr>
        </p:nvSpPr>
        <p:spPr/>
        <p:txBody>
          <a:bodyPr>
            <a:normAutofit fontScale="92500" lnSpcReduction="20000"/>
          </a:bodyPr>
          <a:lstStyle/>
          <a:p>
            <a:pPr marL="457200" indent="-457200">
              <a:buFont typeface="Arial" panose="020B0604020202020204" pitchFamily="34" charset="0"/>
              <a:buChar char="•"/>
            </a:pPr>
            <a:r>
              <a:rPr lang="en-US" dirty="0"/>
              <a:t>CPSC can recall products, or prevent importation of products, if they fail to meet critical safety requirements of a certain specific industry consensus standard</a:t>
            </a:r>
            <a:r>
              <a:rPr lang="en-US" dirty="0">
                <a:highlight>
                  <a:srgbClr val="FFFF00"/>
                </a:highlight>
              </a:rPr>
              <a:t> </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Section 15(j) of the CPSA provides authority to specify for any consumer product or class of consumer products, characteristics whose existence or absence are deemed a substantial product hazard under section 15(a)(2) of the CPSA.</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A product within the scope of section 15(j) must have specific observable product characteristics that are required by a industry consensus standard.</a:t>
            </a:r>
          </a:p>
          <a:p>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356528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7ED014-FB67-49B7-800F-61605A36D6DE}"/>
              </a:ext>
            </a:extLst>
          </p:cNvPr>
          <p:cNvSpPr>
            <a:spLocks noGrp="1"/>
          </p:cNvSpPr>
          <p:nvPr>
            <p:ph type="title"/>
          </p:nvPr>
        </p:nvSpPr>
        <p:spPr/>
        <p:txBody>
          <a:bodyPr/>
          <a:lstStyle/>
          <a:p>
            <a:r>
              <a:rPr lang="en-US" dirty="0"/>
              <a:t>Hazard Mitigation Strategies: The 15(j) Requirement </a:t>
            </a:r>
          </a:p>
        </p:txBody>
      </p:sp>
      <p:sp>
        <p:nvSpPr>
          <p:cNvPr id="3" name="Text Placeholder 2"/>
          <p:cNvSpPr>
            <a:spLocks noGrp="1"/>
          </p:cNvSpPr>
          <p:nvPr>
            <p:ph idx="1"/>
          </p:nvPr>
        </p:nvSpPr>
        <p:spPr/>
        <p:txBody>
          <a:bodyPr>
            <a:normAutofit/>
          </a:bodyPr>
          <a:lstStyle/>
          <a:p>
            <a:pPr marL="457200" indent="-457200">
              <a:buFont typeface="Arial" panose="020B0604020202020204" pitchFamily="34" charset="0"/>
              <a:buChar char="•"/>
            </a:pPr>
            <a:r>
              <a:rPr lang="en-US" sz="2800" dirty="0"/>
              <a:t>The Commission has determined that products that do not comply with a 15(j) regulated requirement present a defect and are a substantial product hazard.</a:t>
            </a:r>
            <a:endParaRPr lang="en-US" sz="2800" strike="sngStrike" dirty="0"/>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Therefore products that do not comply with an applicable 15(j) requirement cannot be imported into or sold within the US. </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Handheld hair dryers, holiday lights, and extension cords are electrical products subject to 15(j) regulated requirements </a:t>
            </a:r>
          </a:p>
          <a:p>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272097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768B8-3762-4398-A186-E12051E67940}"/>
              </a:ext>
            </a:extLst>
          </p:cNvPr>
          <p:cNvSpPr>
            <a:spLocks noGrp="1"/>
          </p:cNvSpPr>
          <p:nvPr>
            <p:ph type="title"/>
          </p:nvPr>
        </p:nvSpPr>
        <p:spPr>
          <a:xfrm>
            <a:off x="330199" y="373123"/>
            <a:ext cx="11620795" cy="940043"/>
          </a:xfrm>
        </p:spPr>
        <p:txBody>
          <a:bodyPr>
            <a:normAutofit fontScale="90000"/>
          </a:bodyPr>
          <a:lstStyle/>
          <a:p>
            <a:r>
              <a:rPr lang="en-US" dirty="0"/>
              <a:t>Hazard Mitigation Strategies: 15(j) Requirement - Handheld Hair Dryers</a:t>
            </a:r>
          </a:p>
        </p:txBody>
      </p:sp>
      <p:graphicFrame>
        <p:nvGraphicFramePr>
          <p:cNvPr id="12" name="Diagram 11">
            <a:extLst>
              <a:ext uri="{FF2B5EF4-FFF2-40B4-BE49-F238E27FC236}">
                <a16:creationId xmlns:a16="http://schemas.microsoft.com/office/drawing/2014/main" id="{17A6143C-0F38-4F7E-965A-DF9A45855BAD}"/>
              </a:ext>
            </a:extLst>
          </p:cNvPr>
          <p:cNvGraphicFramePr/>
          <p:nvPr>
            <p:extLst>
              <p:ext uri="{D42A27DB-BD31-4B8C-83A1-F6EECF244321}">
                <p14:modId xmlns:p14="http://schemas.microsoft.com/office/powerpoint/2010/main" val="419646560"/>
              </p:ext>
            </p:extLst>
          </p:nvPr>
        </p:nvGraphicFramePr>
        <p:xfrm>
          <a:off x="510954" y="1376972"/>
          <a:ext cx="5920044" cy="48130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10" descr="http://img.alibaba.com/photo/206361332/Hair_drier_ALCI.jpg">
            <a:extLst>
              <a:ext uri="{FF2B5EF4-FFF2-40B4-BE49-F238E27FC236}">
                <a16:creationId xmlns:a16="http://schemas.microsoft.com/office/drawing/2014/main" id="{19DFEA1A-94ED-45CF-98B6-B2AB8FF4CE7B}"/>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993900" y="1743740"/>
            <a:ext cx="3756207" cy="4236234"/>
          </a:xfrm>
          <a:prstGeom prst="rect">
            <a:avLst/>
          </a:prstGeom>
          <a:noFill/>
        </p:spPr>
      </p:pic>
    </p:spTree>
    <p:extLst>
      <p:ext uri="{BB962C8B-B14F-4D97-AF65-F5344CB8AC3E}">
        <p14:creationId xmlns:p14="http://schemas.microsoft.com/office/powerpoint/2010/main" val="12115683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5FF02-2F39-46EF-A640-A00741AC669D}"/>
              </a:ext>
            </a:extLst>
          </p:cNvPr>
          <p:cNvSpPr>
            <a:spLocks noGrp="1"/>
          </p:cNvSpPr>
          <p:nvPr>
            <p:ph type="title"/>
          </p:nvPr>
        </p:nvSpPr>
        <p:spPr/>
        <p:txBody>
          <a:bodyPr>
            <a:normAutofit fontScale="90000"/>
          </a:bodyPr>
          <a:lstStyle/>
          <a:p>
            <a:r>
              <a:rPr lang="en-US" dirty="0"/>
              <a:t>Hazard Mitigation Strategies: 15(j) Requirement – Seasonal and Decorative Lighting Products</a:t>
            </a:r>
          </a:p>
        </p:txBody>
      </p:sp>
      <p:graphicFrame>
        <p:nvGraphicFramePr>
          <p:cNvPr id="12" name="Diagram 11">
            <a:extLst>
              <a:ext uri="{FF2B5EF4-FFF2-40B4-BE49-F238E27FC236}">
                <a16:creationId xmlns:a16="http://schemas.microsoft.com/office/drawing/2014/main" id="{17A6143C-0F38-4F7E-965A-DF9A45855BAD}"/>
              </a:ext>
            </a:extLst>
          </p:cNvPr>
          <p:cNvGraphicFramePr/>
          <p:nvPr>
            <p:extLst>
              <p:ext uri="{D42A27DB-BD31-4B8C-83A1-F6EECF244321}">
                <p14:modId xmlns:p14="http://schemas.microsoft.com/office/powerpoint/2010/main" val="2121403711"/>
              </p:ext>
            </p:extLst>
          </p:nvPr>
        </p:nvGraphicFramePr>
        <p:xfrm>
          <a:off x="1750238" y="835147"/>
          <a:ext cx="5223567" cy="44393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2" descr="http://st.houzz.com/simgs/add1376e00c21305_4-6266/eclectic-holiday-lighting.jpg">
            <a:extLst>
              <a:ext uri="{FF2B5EF4-FFF2-40B4-BE49-F238E27FC236}">
                <a16:creationId xmlns:a16="http://schemas.microsoft.com/office/drawing/2014/main" id="{EE0CC567-65DA-45AC-93E8-B7305E8C2210}"/>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500102" y="4245299"/>
            <a:ext cx="2819400" cy="211702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cdn.christmaslightsetc.com/images/ProductCloseup/10081/Pre-Lit-Balsam-Fir-Wreath-Clear-Lights.jpg">
            <a:extLst>
              <a:ext uri="{FF2B5EF4-FFF2-40B4-BE49-F238E27FC236}">
                <a16:creationId xmlns:a16="http://schemas.microsoft.com/office/drawing/2014/main" id="{54485CEB-0DF9-4997-9947-E991A82E9FCE}"/>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803572" y="1476386"/>
            <a:ext cx="2212461" cy="22065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3177472F-03DB-43CC-99D5-879E4E86D82E}"/>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477555" y="4435804"/>
            <a:ext cx="3768931" cy="1926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60529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30200" y="365126"/>
            <a:ext cx="11181862" cy="940043"/>
          </a:xfrm>
        </p:spPr>
        <p:txBody>
          <a:bodyPr>
            <a:normAutofit fontScale="90000"/>
          </a:bodyPr>
          <a:lstStyle/>
          <a:p>
            <a:pPr algn="l"/>
            <a:r>
              <a:rPr lang="en-US" sz="3300" dirty="0"/>
              <a:t>Video: Welcome to the 2021 CPSC Podcast Series – Overview of Battery Safety Requirements</a:t>
            </a:r>
            <a:endParaRPr lang="en-US" dirty="0"/>
          </a:p>
        </p:txBody>
      </p:sp>
      <p:pic>
        <p:nvPicPr>
          <p:cNvPr id="4" name="Rich O'Brien Welcome">
            <a:hlinkClick r:id="" action="ppaction://media"/>
          </p:cNvPr>
          <p:cNvPicPr>
            <a:picLocks noChangeAspect="1"/>
          </p:cNvPicPr>
          <p:nvPr>
            <a:videoFile r:link="rId1"/>
            <p:extLst>
              <p:ext uri="{DAA4B4D4-6D71-4841-9C94-3DE7FCFB9230}">
                <p14:media xmlns:p14="http://schemas.microsoft.com/office/powerpoint/2010/main" r:embed="rId2">
                  <p14:trim st="33"/>
                </p14:media>
              </p:ext>
            </p:extLst>
          </p:nvPr>
        </p:nvPicPr>
        <p:blipFill>
          <a:blip r:embed="rId5"/>
          <a:stretch>
            <a:fillRect/>
          </a:stretch>
        </p:blipFill>
        <p:spPr>
          <a:xfrm>
            <a:off x="1662831" y="1404889"/>
            <a:ext cx="8667261" cy="4875334"/>
          </a:xfrm>
          <a:prstGeom prst="rect">
            <a:avLst/>
          </a:prstGeom>
          <a:noFill/>
          <a:ln>
            <a:noFill/>
          </a:ln>
        </p:spPr>
      </p:pic>
    </p:spTree>
    <p:extLst>
      <p:ext uri="{BB962C8B-B14F-4D97-AF65-F5344CB8AC3E}">
        <p14:creationId xmlns:p14="http://schemas.microsoft.com/office/powerpoint/2010/main" val="38254564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10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885027C-C825-4578-B7E2-00E93279A286}"/>
              </a:ext>
            </a:extLst>
          </p:cNvPr>
          <p:cNvSpPr>
            <a:spLocks noGrp="1"/>
          </p:cNvSpPr>
          <p:nvPr>
            <p:ph type="title"/>
          </p:nvPr>
        </p:nvSpPr>
        <p:spPr/>
        <p:txBody>
          <a:bodyPr>
            <a:normAutofit fontScale="90000"/>
          </a:bodyPr>
          <a:lstStyle/>
          <a:p>
            <a:r>
              <a:rPr lang="en-US" dirty="0"/>
              <a:t>Hazard Mitigation Strategies: 15(j) Requirement – Seasonal and Decorative Lighting Products</a:t>
            </a:r>
          </a:p>
        </p:txBody>
      </p:sp>
      <p:sp>
        <p:nvSpPr>
          <p:cNvPr id="3" name="Text Placeholder 2"/>
          <p:cNvSpPr>
            <a:spLocks noGrp="1"/>
          </p:cNvSpPr>
          <p:nvPr>
            <p:ph idx="1"/>
          </p:nvPr>
        </p:nvSpPr>
        <p:spPr>
          <a:xfrm>
            <a:off x="726831" y="1502553"/>
            <a:ext cx="9831299" cy="4692040"/>
          </a:xfrm>
        </p:spPr>
        <p:txBody>
          <a:bodyPr>
            <a:normAutofit/>
          </a:bodyPr>
          <a:lstStyle/>
          <a:p>
            <a:pPr lvl="0" algn="l"/>
            <a:r>
              <a:rPr lang="en-US" dirty="0"/>
              <a:t>Not In Scope</a:t>
            </a:r>
          </a:p>
          <a:p>
            <a:pPr marL="457200" indent="-457200">
              <a:buFont typeface="Arial" panose="020B0604020202020204" pitchFamily="34" charset="0"/>
              <a:buChar char="•"/>
            </a:pPr>
            <a:r>
              <a:rPr lang="en-US" sz="2800" dirty="0"/>
              <a:t>Class 2-powered Products</a:t>
            </a:r>
          </a:p>
          <a:p>
            <a:pPr marL="457200" indent="-457200">
              <a:buFont typeface="Arial" panose="020B0604020202020204" pitchFamily="34" charset="0"/>
              <a:buChar char="•"/>
            </a:pPr>
            <a:r>
              <a:rPr lang="en-US" sz="2800" dirty="0"/>
              <a:t>Solar-powered Products</a:t>
            </a:r>
          </a:p>
          <a:p>
            <a:pPr marL="457200" indent="-457200">
              <a:buFont typeface="Arial" panose="020B0604020202020204" pitchFamily="34" charset="0"/>
              <a:buChar char="•"/>
            </a:pPr>
            <a:r>
              <a:rPr lang="en-US" sz="2800" dirty="0"/>
              <a:t>Rope Lights/Luminaires</a:t>
            </a:r>
          </a:p>
          <a:p>
            <a:endParaRPr lang="en-US" dirty="0">
              <a:effectLst>
                <a:outerShdw blurRad="38100" dist="38100" dir="2700000" algn="tl">
                  <a:srgbClr val="000000">
                    <a:alpha val="43137"/>
                  </a:srgbClr>
                </a:outerShdw>
              </a:effectLst>
            </a:endParaRPr>
          </a:p>
        </p:txBody>
      </p:sp>
      <p:pic>
        <p:nvPicPr>
          <p:cNvPr id="8" name="Picture 2" descr="http://winlights.com/rope-lighting/lighting-5.jpg">
            <a:extLst>
              <a:ext uri="{FF2B5EF4-FFF2-40B4-BE49-F238E27FC236}">
                <a16:creationId xmlns:a16="http://schemas.microsoft.com/office/drawing/2014/main" id="{66AE679A-ACD5-4163-94B6-3BC308B0295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49409" y="1216799"/>
            <a:ext cx="2997803" cy="262582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ecx.images-amazon.com/images/I/41gn5EW6c4L._SY300_.jpg">
            <a:extLst>
              <a:ext uri="{FF2B5EF4-FFF2-40B4-BE49-F238E27FC236}">
                <a16:creationId xmlns:a16="http://schemas.microsoft.com/office/drawing/2014/main" id="{B4995BDA-2F86-4BF4-B3B6-588F4A7104F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45586" y="3414479"/>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http://poweradapter.co/images/1/JOD-41U39.JPG">
            <a:extLst>
              <a:ext uri="{FF2B5EF4-FFF2-40B4-BE49-F238E27FC236}">
                <a16:creationId xmlns:a16="http://schemas.microsoft.com/office/drawing/2014/main" id="{65747B2E-A658-43F8-9BEA-60B63049F24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49468" y="4000601"/>
            <a:ext cx="1295400" cy="168525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http://www.dhresource.com/albu_889245622_00-1.200x200/newest-holiday-decoration-lights-solar-powered.jpg">
            <a:extLst>
              <a:ext uri="{FF2B5EF4-FFF2-40B4-BE49-F238E27FC236}">
                <a16:creationId xmlns:a16="http://schemas.microsoft.com/office/drawing/2014/main" id="{65DDEAA4-46DB-490D-B1F4-DE845D881E0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272249" y="4328286"/>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90308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09E52-A5FC-41C0-9BF3-FDB49995BF59}"/>
              </a:ext>
            </a:extLst>
          </p:cNvPr>
          <p:cNvSpPr>
            <a:spLocks noGrp="1"/>
          </p:cNvSpPr>
          <p:nvPr>
            <p:ph type="title"/>
          </p:nvPr>
        </p:nvSpPr>
        <p:spPr>
          <a:xfrm>
            <a:off x="330200" y="365126"/>
            <a:ext cx="11131698" cy="940043"/>
          </a:xfrm>
        </p:spPr>
        <p:txBody>
          <a:bodyPr>
            <a:normAutofit fontScale="90000"/>
          </a:bodyPr>
          <a:lstStyle/>
          <a:p>
            <a:r>
              <a:rPr lang="en-US" dirty="0"/>
              <a:t>Hazard Mitigation Strategies: 15(j) Requirement – Extension Cords</a:t>
            </a:r>
          </a:p>
        </p:txBody>
      </p:sp>
      <p:graphicFrame>
        <p:nvGraphicFramePr>
          <p:cNvPr id="12" name="Diagram 11">
            <a:extLst>
              <a:ext uri="{FF2B5EF4-FFF2-40B4-BE49-F238E27FC236}">
                <a16:creationId xmlns:a16="http://schemas.microsoft.com/office/drawing/2014/main" id="{17A6143C-0F38-4F7E-965A-DF9A45855BAD}"/>
              </a:ext>
            </a:extLst>
          </p:cNvPr>
          <p:cNvGraphicFramePr/>
          <p:nvPr>
            <p:extLst>
              <p:ext uri="{D42A27DB-BD31-4B8C-83A1-F6EECF244321}">
                <p14:modId xmlns:p14="http://schemas.microsoft.com/office/powerpoint/2010/main" val="3546574273"/>
              </p:ext>
            </p:extLst>
          </p:nvPr>
        </p:nvGraphicFramePr>
        <p:xfrm>
          <a:off x="756840" y="1432722"/>
          <a:ext cx="5223567" cy="40436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12" descr="http://www.truevalue.com/assets/product_images/styles/large/327216.jpg">
            <a:extLst>
              <a:ext uri="{FF2B5EF4-FFF2-40B4-BE49-F238E27FC236}">
                <a16:creationId xmlns:a16="http://schemas.microsoft.com/office/drawing/2014/main" id="{DBA58663-5F28-4D5D-9012-B95FB3EB8823}"/>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9525828" y="1487616"/>
            <a:ext cx="1555423" cy="21240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ecx.images-amazon.com/images/I/41nDdVbdo7L._SX300_.jpg">
            <a:extLst>
              <a:ext uri="{FF2B5EF4-FFF2-40B4-BE49-F238E27FC236}">
                <a16:creationId xmlns:a16="http://schemas.microsoft.com/office/drawing/2014/main" id="{5C4753F3-B3F5-43EC-BFCF-C0C0604A7645}"/>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9033583" y="4027500"/>
            <a:ext cx="2857500" cy="21240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4" descr="http://www.goodbuyguys.com/catalog/images/WOODS9130.jpeg">
            <a:extLst>
              <a:ext uri="{FF2B5EF4-FFF2-40B4-BE49-F238E27FC236}">
                <a16:creationId xmlns:a16="http://schemas.microsoft.com/office/drawing/2014/main" id="{D798424F-C9DC-4A32-B2F2-47266E930D62}"/>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518800" y="1432722"/>
            <a:ext cx="21336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www.harborfreight.com/media/catalog/product/cache/1/image/9df78eab33525d08d6e5fb8d27136e95/i/m/image_18165.jpg">
            <a:extLst>
              <a:ext uri="{FF2B5EF4-FFF2-40B4-BE49-F238E27FC236}">
                <a16:creationId xmlns:a16="http://schemas.microsoft.com/office/drawing/2014/main" id="{ADBB01F4-B019-4C37-A73B-72FBE2F2ED36}"/>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211595" y="3794138"/>
            <a:ext cx="2590800"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14920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6" descr="http://cache-m1.smarthome.com/media/catalog/product/cache/1/thumbnail/9df78eab33525d08d6e5fb8d27136e95/6/6/66945side1big.jpg">
            <a:extLst>
              <a:ext uri="{FF2B5EF4-FFF2-40B4-BE49-F238E27FC236}">
                <a16:creationId xmlns:a16="http://schemas.microsoft.com/office/drawing/2014/main" id="{986E7E5C-95A7-420E-AEC1-AE2E499D875C}"/>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955473" y="3137222"/>
            <a:ext cx="2367019" cy="321167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www.jobsite-products.com/store/images/uploads/Voltec/03-00078.jpg">
            <a:extLst>
              <a:ext uri="{FF2B5EF4-FFF2-40B4-BE49-F238E27FC236}">
                <a16:creationId xmlns:a16="http://schemas.microsoft.com/office/drawing/2014/main" id="{15BCD8E2-D1E3-4120-84FE-A68C3AAE8BD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75947" y="1377289"/>
            <a:ext cx="2438400" cy="284195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43D8FCA4-9697-43AD-8DD3-C3D5EC208BCD}"/>
              </a:ext>
            </a:extLst>
          </p:cNvPr>
          <p:cNvSpPr>
            <a:spLocks noGrp="1"/>
          </p:cNvSpPr>
          <p:nvPr>
            <p:ph type="title"/>
          </p:nvPr>
        </p:nvSpPr>
        <p:spPr/>
        <p:txBody>
          <a:bodyPr>
            <a:normAutofit fontScale="90000"/>
          </a:bodyPr>
          <a:lstStyle/>
          <a:p>
            <a:r>
              <a:rPr lang="en-US" dirty="0"/>
              <a:t>Hazard Mitigation Strategies: 15(j) Requirement – Extension Cords</a:t>
            </a:r>
          </a:p>
        </p:txBody>
      </p:sp>
      <p:sp>
        <p:nvSpPr>
          <p:cNvPr id="5" name="Content Placeholder 4">
            <a:extLst>
              <a:ext uri="{FF2B5EF4-FFF2-40B4-BE49-F238E27FC236}">
                <a16:creationId xmlns:a16="http://schemas.microsoft.com/office/drawing/2014/main" id="{A92343E0-2D6B-49B4-B38C-37A1E306BDE9}"/>
              </a:ext>
            </a:extLst>
          </p:cNvPr>
          <p:cNvSpPr>
            <a:spLocks noGrp="1"/>
          </p:cNvSpPr>
          <p:nvPr>
            <p:ph idx="1"/>
          </p:nvPr>
        </p:nvSpPr>
        <p:spPr>
          <a:xfrm>
            <a:off x="566411" y="1205239"/>
            <a:ext cx="11465169" cy="4692040"/>
          </a:xfrm>
        </p:spPr>
        <p:txBody>
          <a:bodyPr/>
          <a:lstStyle/>
          <a:p>
            <a:pPr lvl="0" algn="l"/>
            <a:r>
              <a:rPr lang="en-US" dirty="0"/>
              <a:t>Not In Scope</a:t>
            </a:r>
          </a:p>
          <a:p>
            <a:pPr marL="457200" indent="-457200">
              <a:buFont typeface="Arial" panose="020B0604020202020204" pitchFamily="34" charset="0"/>
              <a:buChar char="•"/>
            </a:pPr>
            <a:r>
              <a:rPr lang="en-US" sz="2800" dirty="0"/>
              <a:t>Detachable Power Supply Cords</a:t>
            </a:r>
          </a:p>
          <a:p>
            <a:pPr marL="457200" indent="-457200">
              <a:buFont typeface="Arial" panose="020B0604020202020204" pitchFamily="34" charset="0"/>
              <a:buChar char="•"/>
            </a:pPr>
            <a:r>
              <a:rPr lang="en-US" sz="2800" dirty="0"/>
              <a:t>Relocatable Power Taps</a:t>
            </a:r>
          </a:p>
          <a:p>
            <a:pPr marL="457200" indent="-457200">
              <a:buFont typeface="Arial" panose="020B0604020202020204" pitchFamily="34" charset="0"/>
              <a:buChar char="•"/>
            </a:pPr>
            <a:r>
              <a:rPr lang="en-US" sz="2800" dirty="0"/>
              <a:t>Appliance Cords</a:t>
            </a:r>
          </a:p>
          <a:p>
            <a:endParaRPr lang="en-US" dirty="0"/>
          </a:p>
        </p:txBody>
      </p:sp>
      <p:pic>
        <p:nvPicPr>
          <p:cNvPr id="15" name="Picture 8" descr="http://www.b2bsupply.co/images/b2b%20surge%20protector(gh-mi).jpg">
            <a:extLst>
              <a:ext uri="{FF2B5EF4-FFF2-40B4-BE49-F238E27FC236}">
                <a16:creationId xmlns:a16="http://schemas.microsoft.com/office/drawing/2014/main" id="{E7ED3140-DDB7-4871-8B1C-0B2C9406134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673980" y="3529501"/>
            <a:ext cx="2819400"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www.cableleader.com/media/catalog/product/cache/1/image/9df78eab33525d08d6e5fb8d27136e95/2/-/2-slot-polarized-notebook-power-cord-iec320-c7-to-nema-1-15p_2.jpg">
            <a:extLst>
              <a:ext uri="{FF2B5EF4-FFF2-40B4-BE49-F238E27FC236}">
                <a16:creationId xmlns:a16="http://schemas.microsoft.com/office/drawing/2014/main" id="{74601784-B91F-4AA6-B720-D789127E1B5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42188" y="3930236"/>
            <a:ext cx="2438401" cy="1839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41993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ED824D-08F0-4253-92E9-C79D637CDC0D}"/>
              </a:ext>
            </a:extLst>
          </p:cNvPr>
          <p:cNvSpPr>
            <a:spLocks noGrp="1"/>
          </p:cNvSpPr>
          <p:nvPr>
            <p:ph type="title"/>
          </p:nvPr>
        </p:nvSpPr>
        <p:spPr/>
        <p:txBody>
          <a:bodyPr>
            <a:normAutofit fontScale="90000"/>
          </a:bodyPr>
          <a:lstStyle/>
          <a:p>
            <a:r>
              <a:rPr lang="en-US" dirty="0"/>
              <a:t>Hazard Mitigation Strategies: Complying with Industry Consensus Standards</a:t>
            </a:r>
            <a:endParaRPr lang="en-US" dirty="0">
              <a:highlight>
                <a:srgbClr val="FFFF00"/>
              </a:highlight>
            </a:endParaRPr>
          </a:p>
        </p:txBody>
      </p:sp>
      <p:sp>
        <p:nvSpPr>
          <p:cNvPr id="3" name="Text Placeholder 2"/>
          <p:cNvSpPr>
            <a:spLocks noGrp="1"/>
          </p:cNvSpPr>
          <p:nvPr>
            <p:ph idx="1"/>
          </p:nvPr>
        </p:nvSpPr>
        <p:spPr>
          <a:xfrm>
            <a:off x="363415" y="1337613"/>
            <a:ext cx="11465169" cy="4692040"/>
          </a:xfrm>
        </p:spPr>
        <p:txBody>
          <a:bodyPr>
            <a:normAutofit lnSpcReduction="10000"/>
          </a:bodyPr>
          <a:lstStyle/>
          <a:p>
            <a:pPr>
              <a:defRPr/>
            </a:pPr>
            <a:r>
              <a:rPr lang="en-US" sz="2400" dirty="0"/>
              <a:t>Electrical products not subject to a regulation do not require certification by an accredited third party lab (</a:t>
            </a:r>
            <a:r>
              <a:rPr lang="en-US" sz="2400" i="1" dirty="0"/>
              <a:t>e.g.</a:t>
            </a:r>
            <a:r>
              <a:rPr lang="en-US" sz="2400" dirty="0"/>
              <a:t>, UL, Intertek or CSA) to a industry consensus standard, but staff observes a high rate of voluntary compliance. </a:t>
            </a:r>
          </a:p>
          <a:p>
            <a:pPr marL="914354" lvl="1" indent="-457178">
              <a:buFont typeface="Wingdings" panose="05000000000000000000" pitchFamily="2" charset="2"/>
              <a:buChar char="Ø"/>
              <a:defRPr/>
            </a:pPr>
            <a:endParaRPr lang="en-US" sz="2200" dirty="0"/>
          </a:p>
          <a:p>
            <a:pPr marL="515938" lvl="1" indent="-455613" defTabSz="750888">
              <a:buFont typeface="Arial" panose="020B0604020202020204" pitchFamily="34" charset="0"/>
              <a:buChar char="•"/>
              <a:defRPr/>
            </a:pPr>
            <a:r>
              <a:rPr lang="en-US" sz="2200" dirty="0"/>
              <a:t>Many retailers will only sell electrical products if they have been third party certified.</a:t>
            </a:r>
          </a:p>
          <a:p>
            <a:pPr marL="515938" lvl="1" indent="-455613" defTabSz="750888">
              <a:buFont typeface="Arial" panose="020B0604020202020204" pitchFamily="34" charset="0"/>
              <a:buChar char="•"/>
              <a:defRPr/>
            </a:pPr>
            <a:endParaRPr lang="en-US" sz="2200" dirty="0"/>
          </a:p>
          <a:p>
            <a:pPr marL="515938" lvl="1" indent="-455613" defTabSz="750888">
              <a:buFont typeface="Arial" panose="020B0604020202020204" pitchFamily="34" charset="0"/>
              <a:buChar char="•"/>
              <a:defRPr/>
            </a:pPr>
            <a:r>
              <a:rPr lang="en-US" sz="2200" dirty="0"/>
              <a:t>Some states and municipalities require certification for all electrical products to be sold in those jurisdictions.</a:t>
            </a:r>
          </a:p>
          <a:p>
            <a:pPr marL="515938" lvl="1" indent="-455613" defTabSz="750888">
              <a:buFont typeface="Arial" panose="020B0604020202020204" pitchFamily="34" charset="0"/>
              <a:buChar char="•"/>
              <a:defRPr/>
            </a:pPr>
            <a:endParaRPr lang="en-US" sz="2200" dirty="0"/>
          </a:p>
          <a:p>
            <a:pPr marL="515938" lvl="1" indent="-455613" defTabSz="750888">
              <a:buFont typeface="Arial" panose="020B0604020202020204" pitchFamily="34" charset="0"/>
              <a:buChar char="•"/>
              <a:defRPr/>
            </a:pPr>
            <a:r>
              <a:rPr lang="en-US" sz="2200" dirty="0"/>
              <a:t>The Occupational Safety and Health Administration (OSHA) requires certification by a Nationally Recognized Testing Laboratory (NRTL)  for electrical products used in a workplace. </a:t>
            </a:r>
          </a:p>
          <a:p>
            <a:pPr marL="60325" lvl="1" algn="ctr" defTabSz="750888">
              <a:defRPr/>
            </a:pPr>
            <a:endParaRPr lang="en-US" sz="2200" dirty="0"/>
          </a:p>
          <a:p>
            <a:pPr marL="60325" lvl="1" algn="ctr" defTabSz="750888">
              <a:defRPr/>
            </a:pPr>
            <a:r>
              <a:rPr lang="en-US" sz="2000" dirty="0">
                <a:solidFill>
                  <a:srgbClr val="FF0000"/>
                </a:solidFill>
              </a:rPr>
              <a:t>CPSC staff strongly recommends that manufacturers or exporters/importers seek third party certification for their electrical products as a means of hazard mitigation.</a:t>
            </a:r>
          </a:p>
          <a:p>
            <a:pPr marL="60325" lvl="1" algn="ctr" defTabSz="750888">
              <a:defRPr/>
            </a:pPr>
            <a:endParaRPr lang="en-US" sz="2200" dirty="0"/>
          </a:p>
          <a:p>
            <a:endParaRPr lang="en-US"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307062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1A4F93-9FC1-4E7C-A89B-70A72CAB86D7}"/>
              </a:ext>
            </a:extLst>
          </p:cNvPr>
          <p:cNvSpPr>
            <a:spLocks noGrp="1"/>
          </p:cNvSpPr>
          <p:nvPr>
            <p:ph type="title"/>
          </p:nvPr>
        </p:nvSpPr>
        <p:spPr/>
        <p:txBody>
          <a:bodyPr/>
          <a:lstStyle/>
          <a:p>
            <a:r>
              <a:rPr lang="en-US" dirty="0"/>
              <a:t>Hazard Mitigation Strategies: Complying with Standards</a:t>
            </a:r>
          </a:p>
        </p:txBody>
      </p:sp>
      <p:sp>
        <p:nvSpPr>
          <p:cNvPr id="3" name="Text Placeholder 2"/>
          <p:cNvSpPr>
            <a:spLocks noGrp="1"/>
          </p:cNvSpPr>
          <p:nvPr>
            <p:ph idx="1"/>
          </p:nvPr>
        </p:nvSpPr>
        <p:spPr>
          <a:xfrm>
            <a:off x="406399" y="1403498"/>
            <a:ext cx="11465169" cy="4922874"/>
          </a:xfrm>
        </p:spPr>
        <p:txBody>
          <a:bodyPr>
            <a:noAutofit/>
          </a:bodyPr>
          <a:lstStyle/>
          <a:p>
            <a:pPr marL="457200" indent="-457200">
              <a:lnSpc>
                <a:spcPct val="80000"/>
              </a:lnSpc>
              <a:buFont typeface="Arial" panose="020B0604020202020204" pitchFamily="34" charset="0"/>
              <a:buChar char="•"/>
              <a:defRPr/>
            </a:pPr>
            <a:r>
              <a:rPr lang="en-US" sz="2800" dirty="0"/>
              <a:t>Compliance with applicable regulations, standards, and the </a:t>
            </a:r>
            <a:r>
              <a:rPr lang="en-US" sz="2800" i="1" dirty="0"/>
              <a:t>NEC </a:t>
            </a:r>
            <a:r>
              <a:rPr lang="en-US" sz="2800" dirty="0"/>
              <a:t>are highly effective ways to mitigate hazards from equipment that generates, distributes, or uses electrical energy.  </a:t>
            </a:r>
          </a:p>
          <a:p>
            <a:pPr marL="457200" indent="-457200">
              <a:lnSpc>
                <a:spcPct val="80000"/>
              </a:lnSpc>
              <a:buFont typeface="Arial" panose="020B0604020202020204" pitchFamily="34" charset="0"/>
              <a:buChar char="•"/>
              <a:defRPr/>
            </a:pPr>
            <a:endParaRPr lang="en-US" sz="2800" dirty="0"/>
          </a:p>
          <a:p>
            <a:pPr marL="457200" indent="-457200">
              <a:lnSpc>
                <a:spcPct val="80000"/>
              </a:lnSpc>
              <a:buFont typeface="Arial" panose="020B0604020202020204" pitchFamily="34" charset="0"/>
              <a:buChar char="•"/>
              <a:defRPr/>
            </a:pPr>
            <a:r>
              <a:rPr lang="en-US" sz="2800" dirty="0"/>
              <a:t>CPSC statutes assign the responsibility for safe products to all parts of the supply chain.</a:t>
            </a:r>
          </a:p>
          <a:p>
            <a:pPr marL="342900" indent="-342900">
              <a:lnSpc>
                <a:spcPct val="80000"/>
              </a:lnSpc>
              <a:buFont typeface="Arial" panose="020B0604020202020204" pitchFamily="34" charset="0"/>
              <a:buChar char="•"/>
              <a:defRPr/>
            </a:pPr>
            <a:endParaRPr lang="en-US" sz="2800" dirty="0"/>
          </a:p>
          <a:p>
            <a:pPr>
              <a:lnSpc>
                <a:spcPct val="80000"/>
              </a:lnSpc>
              <a:defRPr/>
            </a:pPr>
            <a:endParaRPr lang="en-US" sz="2800" dirty="0"/>
          </a:p>
          <a:p>
            <a:pPr>
              <a:lnSpc>
                <a:spcPct val="80000"/>
              </a:lnSpc>
              <a:defRPr/>
            </a:pPr>
            <a:endParaRPr lang="en-US" sz="2800" dirty="0"/>
          </a:p>
          <a:p>
            <a:pPr>
              <a:lnSpc>
                <a:spcPct val="80000"/>
              </a:lnSpc>
              <a:defRPr/>
            </a:pPr>
            <a:endParaRPr lang="en-US" sz="2800" dirty="0"/>
          </a:p>
          <a:p>
            <a:pPr>
              <a:lnSpc>
                <a:spcPct val="80000"/>
              </a:lnSpc>
              <a:defRPr/>
            </a:pPr>
            <a:endParaRPr lang="en-US" sz="2800" dirty="0"/>
          </a:p>
          <a:p>
            <a:pPr marL="457200" indent="-457200">
              <a:lnSpc>
                <a:spcPct val="80000"/>
              </a:lnSpc>
              <a:buFont typeface="Arial" panose="020B0604020202020204" pitchFamily="34" charset="0"/>
              <a:buChar char="•"/>
              <a:defRPr/>
            </a:pPr>
            <a:endParaRPr lang="en-US" sz="2800" dirty="0"/>
          </a:p>
          <a:p>
            <a:pPr marL="457200" indent="-457200">
              <a:lnSpc>
                <a:spcPct val="80000"/>
              </a:lnSpc>
              <a:buFont typeface="Arial" panose="020B0604020202020204" pitchFamily="34" charset="0"/>
              <a:buChar char="•"/>
              <a:defRPr/>
            </a:pPr>
            <a:r>
              <a:rPr lang="en-US" sz="2800" dirty="0"/>
              <a:t>Importers, although reliant on foreign producers, are responsible for the safety of products they bring into the United States</a:t>
            </a:r>
          </a:p>
          <a:p>
            <a:pPr marL="457200" indent="-457200">
              <a:lnSpc>
                <a:spcPct val="80000"/>
              </a:lnSpc>
              <a:buFont typeface="Arial" panose="020B0604020202020204" pitchFamily="34" charset="0"/>
              <a:buChar char="•"/>
              <a:defRPr/>
            </a:pPr>
            <a:endParaRPr lang="en-US" sz="3200" dirty="0"/>
          </a:p>
          <a:p>
            <a:endParaRPr lang="en-US" dirty="0">
              <a:solidFill>
                <a:srgbClr val="FF0000"/>
              </a:solidFill>
              <a:effectLst>
                <a:outerShdw blurRad="38100" dist="38100" dir="2700000" algn="tl">
                  <a:srgbClr val="000000">
                    <a:alpha val="43137"/>
                  </a:srgbClr>
                </a:outerShdw>
              </a:effectLst>
            </a:endParaRPr>
          </a:p>
        </p:txBody>
      </p:sp>
      <p:sp>
        <p:nvSpPr>
          <p:cNvPr id="2" name="Rectangle 1">
            <a:extLst>
              <a:ext uri="{FF2B5EF4-FFF2-40B4-BE49-F238E27FC236}">
                <a16:creationId xmlns:a16="http://schemas.microsoft.com/office/drawing/2014/main" id="{43A15EF9-0208-42D7-A7B9-C7796985BD88}"/>
              </a:ext>
            </a:extLst>
          </p:cNvPr>
          <p:cNvSpPr/>
          <p:nvPr/>
        </p:nvSpPr>
        <p:spPr>
          <a:xfrm>
            <a:off x="4443663" y="182391"/>
            <a:ext cx="7587916" cy="461665"/>
          </a:xfrm>
          <a:prstGeom prst="rect">
            <a:avLst/>
          </a:prstGeom>
        </p:spPr>
        <p:txBody>
          <a:bodyPr wrap="square">
            <a:spAutoFit/>
          </a:bodyPr>
          <a:lstStyle/>
          <a:p>
            <a:pPr>
              <a:defRPr/>
            </a:pPr>
            <a:endParaRPr lang="en-US" sz="2400" dirty="0"/>
          </a:p>
        </p:txBody>
      </p:sp>
      <p:graphicFrame>
        <p:nvGraphicFramePr>
          <p:cNvPr id="6" name="Diagram 5">
            <a:extLst>
              <a:ext uri="{FF2B5EF4-FFF2-40B4-BE49-F238E27FC236}">
                <a16:creationId xmlns:a16="http://schemas.microsoft.com/office/drawing/2014/main" id="{AA6CDE30-CD76-45AD-BBE4-217A9356486D}"/>
              </a:ext>
            </a:extLst>
          </p:cNvPr>
          <p:cNvGraphicFramePr/>
          <p:nvPr>
            <p:extLst>
              <p:ext uri="{D42A27DB-BD31-4B8C-83A1-F6EECF244321}">
                <p14:modId xmlns:p14="http://schemas.microsoft.com/office/powerpoint/2010/main" val="157992995"/>
              </p:ext>
            </p:extLst>
          </p:nvPr>
        </p:nvGraphicFramePr>
        <p:xfrm>
          <a:off x="2983522" y="3603963"/>
          <a:ext cx="6224955" cy="18158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445246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59E854-3BBB-425A-B5A9-C9C67BF14833}"/>
              </a:ext>
            </a:extLst>
          </p:cNvPr>
          <p:cNvSpPr>
            <a:spLocks noGrp="1"/>
          </p:cNvSpPr>
          <p:nvPr>
            <p:ph type="title"/>
          </p:nvPr>
        </p:nvSpPr>
        <p:spPr/>
        <p:txBody>
          <a:bodyPr/>
          <a:lstStyle/>
          <a:p>
            <a:r>
              <a:rPr lang="en-US" dirty="0"/>
              <a:t>Hazard Mitigation Strategies: Responsibility to Comply</a:t>
            </a:r>
          </a:p>
        </p:txBody>
      </p:sp>
      <p:sp>
        <p:nvSpPr>
          <p:cNvPr id="3" name="Text Placeholder 2"/>
          <p:cNvSpPr>
            <a:spLocks noGrp="1"/>
          </p:cNvSpPr>
          <p:nvPr>
            <p:ph idx="1"/>
          </p:nvPr>
        </p:nvSpPr>
        <p:spPr/>
        <p:txBody>
          <a:bodyPr>
            <a:normAutofit/>
          </a:bodyPr>
          <a:lstStyle/>
          <a:p>
            <a:pPr>
              <a:defRPr/>
            </a:pPr>
            <a:r>
              <a:rPr lang="en-US" dirty="0"/>
              <a:t>Manufacturers and importers should follow best practices to ensure that their electrical products do not pose unreasonable risks of injury. </a:t>
            </a:r>
          </a:p>
          <a:p>
            <a:pPr marL="914376" lvl="1" indent="-457200">
              <a:spcBef>
                <a:spcPts val="800"/>
              </a:spcBef>
              <a:buFont typeface="Arial" panose="020B0604020202020204" pitchFamily="34" charset="0"/>
              <a:buChar char="•"/>
              <a:defRPr/>
            </a:pPr>
            <a:r>
              <a:rPr lang="en-US" sz="2800" dirty="0"/>
              <a:t>Comply with consensus standards and technical regulations</a:t>
            </a:r>
          </a:p>
          <a:p>
            <a:pPr marL="914376" lvl="1" indent="-457200">
              <a:spcBef>
                <a:spcPts val="800"/>
              </a:spcBef>
              <a:buFont typeface="Arial" panose="020B0604020202020204" pitchFamily="34" charset="0"/>
              <a:buChar char="•"/>
              <a:defRPr/>
            </a:pPr>
            <a:r>
              <a:rPr lang="en-US" sz="2800" dirty="0"/>
              <a:t>Obtain certification from an accredited lab to assure and demonstrate products meet applicable industry consensus standard</a:t>
            </a:r>
            <a:endParaRPr lang="en-US" sz="2800" dirty="0">
              <a:highlight>
                <a:srgbClr val="FFFF00"/>
              </a:highlight>
            </a:endParaRPr>
          </a:p>
          <a:p>
            <a:pPr marL="914376" lvl="1" indent="-457200">
              <a:spcBef>
                <a:spcPts val="800"/>
              </a:spcBef>
              <a:buFont typeface="Arial" panose="020B0604020202020204" pitchFamily="34" charset="0"/>
              <a:buChar char="•"/>
              <a:defRPr/>
            </a:pPr>
            <a:r>
              <a:rPr lang="en-US" sz="2800" dirty="0"/>
              <a:t>Maintain quality and configuration control </a:t>
            </a:r>
          </a:p>
          <a:p>
            <a:pPr marL="1371576" lvl="2" indent="-457200">
              <a:buFont typeface="Wingdings" panose="05000000000000000000" pitchFamily="2" charset="2"/>
              <a:buChar char="Ø"/>
              <a:defRPr/>
            </a:pPr>
            <a:r>
              <a:rPr lang="en-US" sz="2400" dirty="0">
                <a:solidFill>
                  <a:srgbClr val="1A2857"/>
                </a:solidFill>
              </a:rPr>
              <a:t>Assess impact of material or component substitutions</a:t>
            </a:r>
          </a:p>
          <a:p>
            <a:pPr>
              <a:lnSpc>
                <a:spcPct val="80000"/>
              </a:lnSpc>
              <a:defRPr/>
            </a:pPr>
            <a:endParaRPr lang="en-US" sz="2800" dirty="0"/>
          </a:p>
          <a:p>
            <a:pPr>
              <a:lnSpc>
                <a:spcPct val="80000"/>
              </a:lnSpc>
              <a:defRPr/>
            </a:pPr>
            <a:endParaRPr lang="en-US" sz="2800" dirty="0"/>
          </a:p>
          <a:p>
            <a:endParaRPr lang="en-US" dirty="0">
              <a:solidFill>
                <a:srgbClr val="FF0000"/>
              </a:solidFill>
              <a:effectLst>
                <a:outerShdw blurRad="38100" dist="38100" dir="2700000" algn="tl">
                  <a:srgbClr val="000000">
                    <a:alpha val="43137"/>
                  </a:srgbClr>
                </a:outerShdw>
              </a:effectLst>
            </a:endParaRPr>
          </a:p>
        </p:txBody>
      </p:sp>
      <p:sp>
        <p:nvSpPr>
          <p:cNvPr id="2" name="Rectangle 1">
            <a:extLst>
              <a:ext uri="{FF2B5EF4-FFF2-40B4-BE49-F238E27FC236}">
                <a16:creationId xmlns:a16="http://schemas.microsoft.com/office/drawing/2014/main" id="{43A15EF9-0208-42D7-A7B9-C7796985BD88}"/>
              </a:ext>
            </a:extLst>
          </p:cNvPr>
          <p:cNvSpPr/>
          <p:nvPr/>
        </p:nvSpPr>
        <p:spPr>
          <a:xfrm>
            <a:off x="4443663" y="182391"/>
            <a:ext cx="7587916" cy="461665"/>
          </a:xfrm>
          <a:prstGeom prst="rect">
            <a:avLst/>
          </a:prstGeom>
        </p:spPr>
        <p:txBody>
          <a:bodyPr wrap="square">
            <a:spAutoFit/>
          </a:bodyPr>
          <a:lstStyle/>
          <a:p>
            <a:pPr>
              <a:defRPr/>
            </a:pPr>
            <a:endParaRPr lang="en-US" sz="2400" dirty="0"/>
          </a:p>
        </p:txBody>
      </p:sp>
    </p:spTree>
    <p:extLst>
      <p:ext uri="{BB962C8B-B14F-4D97-AF65-F5344CB8AC3E}">
        <p14:creationId xmlns:p14="http://schemas.microsoft.com/office/powerpoint/2010/main" val="24290745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8E5045-4218-4298-9F4E-5FAA6D868DC4}"/>
              </a:ext>
            </a:extLst>
          </p:cNvPr>
          <p:cNvSpPr>
            <a:spLocks noGrp="1"/>
          </p:cNvSpPr>
          <p:nvPr>
            <p:ph type="title"/>
          </p:nvPr>
        </p:nvSpPr>
        <p:spPr>
          <a:xfrm>
            <a:off x="330199" y="365126"/>
            <a:ext cx="11659969" cy="940043"/>
          </a:xfrm>
        </p:spPr>
        <p:txBody>
          <a:bodyPr>
            <a:normAutofit/>
          </a:bodyPr>
          <a:lstStyle/>
          <a:p>
            <a:r>
              <a:rPr lang="en-US" dirty="0"/>
              <a:t>Industry Consensus Standards Process: CPSC Staff Participation</a:t>
            </a:r>
          </a:p>
        </p:txBody>
      </p:sp>
      <p:graphicFrame>
        <p:nvGraphicFramePr>
          <p:cNvPr id="14" name="Diagram 13">
            <a:extLst>
              <a:ext uri="{FF2B5EF4-FFF2-40B4-BE49-F238E27FC236}">
                <a16:creationId xmlns:a16="http://schemas.microsoft.com/office/drawing/2014/main" id="{F23BD6E9-E32F-43F1-AE8A-7726C1DE125E}"/>
              </a:ext>
            </a:extLst>
          </p:cNvPr>
          <p:cNvGraphicFramePr/>
          <p:nvPr>
            <p:extLst>
              <p:ext uri="{D42A27DB-BD31-4B8C-83A1-F6EECF244321}">
                <p14:modId xmlns:p14="http://schemas.microsoft.com/office/powerpoint/2010/main" val="2578449468"/>
              </p:ext>
            </p:extLst>
          </p:nvPr>
        </p:nvGraphicFramePr>
        <p:xfrm>
          <a:off x="3365615" y="1305168"/>
          <a:ext cx="6083187" cy="48936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Right Arrow 15">
            <a:extLst>
              <a:ext uri="{FF2B5EF4-FFF2-40B4-BE49-F238E27FC236}">
                <a16:creationId xmlns:a16="http://schemas.microsoft.com/office/drawing/2014/main" id="{77D7B2FA-B828-4B5B-9C6F-6BA8156F8677}"/>
              </a:ext>
            </a:extLst>
          </p:cNvPr>
          <p:cNvSpPr/>
          <p:nvPr/>
        </p:nvSpPr>
        <p:spPr>
          <a:xfrm rot="2728487">
            <a:off x="7709913" y="2270438"/>
            <a:ext cx="381000" cy="3882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Right Arrow 17">
            <a:extLst>
              <a:ext uri="{FF2B5EF4-FFF2-40B4-BE49-F238E27FC236}">
                <a16:creationId xmlns:a16="http://schemas.microsoft.com/office/drawing/2014/main" id="{2D36CFC2-9916-4B97-A321-4E1AC7296C86}"/>
              </a:ext>
            </a:extLst>
          </p:cNvPr>
          <p:cNvSpPr/>
          <p:nvPr/>
        </p:nvSpPr>
        <p:spPr>
          <a:xfrm rot="6494142">
            <a:off x="8225847" y="4170663"/>
            <a:ext cx="381000" cy="3882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Right Arrow 18">
            <a:extLst>
              <a:ext uri="{FF2B5EF4-FFF2-40B4-BE49-F238E27FC236}">
                <a16:creationId xmlns:a16="http://schemas.microsoft.com/office/drawing/2014/main" id="{43970C48-7FF7-42E7-BDA6-5D180DE94207}"/>
              </a:ext>
            </a:extLst>
          </p:cNvPr>
          <p:cNvSpPr/>
          <p:nvPr/>
        </p:nvSpPr>
        <p:spPr>
          <a:xfrm rot="11078169">
            <a:off x="6216708" y="5689511"/>
            <a:ext cx="381000" cy="3882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Right Arrow 19">
            <a:extLst>
              <a:ext uri="{FF2B5EF4-FFF2-40B4-BE49-F238E27FC236}">
                <a16:creationId xmlns:a16="http://schemas.microsoft.com/office/drawing/2014/main" id="{CFD4D7C0-E2C4-4EAA-9C79-2B9BC08FDF48}"/>
              </a:ext>
            </a:extLst>
          </p:cNvPr>
          <p:cNvSpPr/>
          <p:nvPr/>
        </p:nvSpPr>
        <p:spPr>
          <a:xfrm rot="15300271">
            <a:off x="4276198" y="3936427"/>
            <a:ext cx="381000" cy="3882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Right Arrow 20">
            <a:extLst>
              <a:ext uri="{FF2B5EF4-FFF2-40B4-BE49-F238E27FC236}">
                <a16:creationId xmlns:a16="http://schemas.microsoft.com/office/drawing/2014/main" id="{BBF8838F-DD61-4F97-B87F-A63217B0808B}"/>
              </a:ext>
            </a:extLst>
          </p:cNvPr>
          <p:cNvSpPr/>
          <p:nvPr/>
        </p:nvSpPr>
        <p:spPr>
          <a:xfrm rot="19273407">
            <a:off x="4845474" y="2233034"/>
            <a:ext cx="381000" cy="3882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TextBox 19">
            <a:extLst>
              <a:ext uri="{FF2B5EF4-FFF2-40B4-BE49-F238E27FC236}">
                <a16:creationId xmlns:a16="http://schemas.microsoft.com/office/drawing/2014/main" id="{64D8CF36-99DC-4923-987E-667409D6E10B}"/>
              </a:ext>
            </a:extLst>
          </p:cNvPr>
          <p:cNvSpPr txBox="1"/>
          <p:nvPr/>
        </p:nvSpPr>
        <p:spPr>
          <a:xfrm>
            <a:off x="9202684" y="4095543"/>
            <a:ext cx="2989316" cy="2308324"/>
          </a:xfrm>
          <a:prstGeom prst="rect">
            <a:avLst/>
          </a:prstGeom>
          <a:noFill/>
        </p:spPr>
        <p:txBody>
          <a:bodyPr wrap="square" rtlCol="0">
            <a:spAutoFit/>
          </a:bodyPr>
          <a:lstStyle/>
          <a:p>
            <a:r>
              <a:rPr lang="en-US" sz="2400" dirty="0">
                <a:solidFill>
                  <a:srgbClr val="002060"/>
                </a:solidFill>
              </a:rPr>
              <a:t>This is an ongoing process that begins with staff gathering incident information from CPSC’s data collection systems. </a:t>
            </a:r>
          </a:p>
        </p:txBody>
      </p:sp>
      <p:sp>
        <p:nvSpPr>
          <p:cNvPr id="21" name="Rectangle 20">
            <a:extLst>
              <a:ext uri="{FF2B5EF4-FFF2-40B4-BE49-F238E27FC236}">
                <a16:creationId xmlns:a16="http://schemas.microsoft.com/office/drawing/2014/main" id="{FF3DB3D2-A3FC-4E1E-B89B-A15BD98AC8AF}"/>
              </a:ext>
            </a:extLst>
          </p:cNvPr>
          <p:cNvSpPr/>
          <p:nvPr/>
        </p:nvSpPr>
        <p:spPr>
          <a:xfrm>
            <a:off x="201831" y="1305169"/>
            <a:ext cx="3321971" cy="5262979"/>
          </a:xfrm>
          <a:prstGeom prst="rect">
            <a:avLst/>
          </a:prstGeom>
        </p:spPr>
        <p:txBody>
          <a:bodyPr wrap="square">
            <a:spAutoFit/>
          </a:bodyPr>
          <a:lstStyle/>
          <a:p>
            <a:pPr>
              <a:defRPr/>
            </a:pPr>
            <a:r>
              <a:rPr lang="en-US" sz="2400" dirty="0"/>
              <a:t>With such a heavy reliance on industry consensus standards, staff is engaged in the process of maintaining adequacy of industry consensus safety standards, including addressing emerging hazards, by actively participating through development and proposal of new or modified requirements.</a:t>
            </a:r>
          </a:p>
        </p:txBody>
      </p:sp>
    </p:spTree>
    <p:extLst>
      <p:ext uri="{BB962C8B-B14F-4D97-AF65-F5344CB8AC3E}">
        <p14:creationId xmlns:p14="http://schemas.microsoft.com/office/powerpoint/2010/main" val="40628986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63CDDBA-23A0-4527-A4D4-F583FBC43545}"/>
              </a:ext>
            </a:extLst>
          </p:cNvPr>
          <p:cNvSpPr>
            <a:spLocks noGrp="1"/>
          </p:cNvSpPr>
          <p:nvPr>
            <p:ph type="title"/>
          </p:nvPr>
        </p:nvSpPr>
        <p:spPr/>
        <p:txBody>
          <a:bodyPr/>
          <a:lstStyle/>
          <a:p>
            <a:r>
              <a:rPr lang="en-US" dirty="0"/>
              <a:t>Industry Consensus Standards Process: CPSC Data</a:t>
            </a:r>
          </a:p>
        </p:txBody>
      </p:sp>
      <p:graphicFrame>
        <p:nvGraphicFramePr>
          <p:cNvPr id="5" name="Diagram 4">
            <a:extLst>
              <a:ext uri="{FF2B5EF4-FFF2-40B4-BE49-F238E27FC236}">
                <a16:creationId xmlns:a16="http://schemas.microsoft.com/office/drawing/2014/main" id="{F51F25D1-FB53-462C-AA22-A7DE4A83FC46}"/>
              </a:ext>
            </a:extLst>
          </p:cNvPr>
          <p:cNvGraphicFramePr/>
          <p:nvPr>
            <p:extLst/>
          </p:nvPr>
        </p:nvGraphicFramePr>
        <p:xfrm>
          <a:off x="1346346" y="1465646"/>
          <a:ext cx="9381519" cy="38628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8">
            <a:extLst>
              <a:ext uri="{FF2B5EF4-FFF2-40B4-BE49-F238E27FC236}">
                <a16:creationId xmlns:a16="http://schemas.microsoft.com/office/drawing/2014/main" id="{627A5C87-6F3D-489D-B00C-F09FD3D8309F}"/>
              </a:ext>
            </a:extLst>
          </p:cNvPr>
          <p:cNvSpPr txBox="1">
            <a:spLocks noChangeArrowheads="1"/>
          </p:cNvSpPr>
          <p:nvPr/>
        </p:nvSpPr>
        <p:spPr bwMode="auto">
          <a:xfrm>
            <a:off x="1768793" y="5407209"/>
            <a:ext cx="1143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Garamond" pitchFamily="18" charset="0"/>
                <a:cs typeface="Times New Roman" pitchFamily="18" charset="0"/>
              </a:defRPr>
            </a:lvl1pPr>
            <a:lvl2pPr marL="742950" indent="-285750" eaLnBrk="0" hangingPunct="0">
              <a:defRPr sz="3200">
                <a:solidFill>
                  <a:schemeClr val="tx1"/>
                </a:solidFill>
                <a:latin typeface="Garamond" pitchFamily="18" charset="0"/>
                <a:cs typeface="Times New Roman" pitchFamily="18" charset="0"/>
              </a:defRPr>
            </a:lvl2pPr>
            <a:lvl3pPr marL="1143000" indent="-228600" eaLnBrk="0" hangingPunct="0">
              <a:defRPr sz="3200">
                <a:solidFill>
                  <a:schemeClr val="tx1"/>
                </a:solidFill>
                <a:latin typeface="Garamond" pitchFamily="18" charset="0"/>
                <a:cs typeface="Times New Roman" pitchFamily="18" charset="0"/>
              </a:defRPr>
            </a:lvl3pPr>
            <a:lvl4pPr marL="1600200" indent="-228600" eaLnBrk="0" hangingPunct="0">
              <a:defRPr sz="3200">
                <a:solidFill>
                  <a:schemeClr val="tx1"/>
                </a:solidFill>
                <a:latin typeface="Garamond" pitchFamily="18" charset="0"/>
                <a:cs typeface="Times New Roman" pitchFamily="18" charset="0"/>
              </a:defRPr>
            </a:lvl4pPr>
            <a:lvl5pPr marL="2057400" indent="-228600" eaLnBrk="0" hangingPunct="0">
              <a:defRPr sz="3200">
                <a:solidFill>
                  <a:schemeClr val="tx1"/>
                </a:solidFill>
                <a:latin typeface="Garamond" pitchFamily="18" charset="0"/>
                <a:cs typeface="Times New Roman" pitchFamily="18" charset="0"/>
              </a:defRPr>
            </a:lvl5pPr>
            <a:lvl6pPr marL="2514600" indent="-228600" eaLnBrk="0" fontAlgn="base" hangingPunct="0">
              <a:spcBef>
                <a:spcPct val="0"/>
              </a:spcBef>
              <a:spcAft>
                <a:spcPct val="0"/>
              </a:spcAft>
              <a:defRPr sz="3200">
                <a:solidFill>
                  <a:schemeClr val="tx1"/>
                </a:solidFill>
                <a:latin typeface="Garamond" pitchFamily="18" charset="0"/>
                <a:cs typeface="Times New Roman" pitchFamily="18" charset="0"/>
              </a:defRPr>
            </a:lvl6pPr>
            <a:lvl7pPr marL="2971800" indent="-228600" eaLnBrk="0" fontAlgn="base" hangingPunct="0">
              <a:spcBef>
                <a:spcPct val="0"/>
              </a:spcBef>
              <a:spcAft>
                <a:spcPct val="0"/>
              </a:spcAft>
              <a:defRPr sz="3200">
                <a:solidFill>
                  <a:schemeClr val="tx1"/>
                </a:solidFill>
                <a:latin typeface="Garamond" pitchFamily="18" charset="0"/>
                <a:cs typeface="Times New Roman" pitchFamily="18" charset="0"/>
              </a:defRPr>
            </a:lvl7pPr>
            <a:lvl8pPr marL="3429000" indent="-228600" eaLnBrk="0" fontAlgn="base" hangingPunct="0">
              <a:spcBef>
                <a:spcPct val="0"/>
              </a:spcBef>
              <a:spcAft>
                <a:spcPct val="0"/>
              </a:spcAft>
              <a:defRPr sz="3200">
                <a:solidFill>
                  <a:schemeClr val="tx1"/>
                </a:solidFill>
                <a:latin typeface="Garamond" pitchFamily="18" charset="0"/>
                <a:cs typeface="Times New Roman" pitchFamily="18" charset="0"/>
              </a:defRPr>
            </a:lvl8pPr>
            <a:lvl9pPr marL="3886200" indent="-228600" eaLnBrk="0" fontAlgn="base" hangingPunct="0">
              <a:spcBef>
                <a:spcPct val="0"/>
              </a:spcBef>
              <a:spcAft>
                <a:spcPct val="0"/>
              </a:spcAft>
              <a:defRPr sz="3200">
                <a:solidFill>
                  <a:schemeClr val="tx1"/>
                </a:solidFill>
                <a:latin typeface="Garamond" pitchFamily="18" charset="0"/>
                <a:cs typeface="Times New Roman" pitchFamily="18" charset="0"/>
              </a:defRPr>
            </a:lvl9pPr>
          </a:lstStyle>
          <a:p>
            <a:pPr algn="ctr" eaLnBrk="1" hangingPunct="1"/>
            <a:r>
              <a:rPr lang="en-US" sz="2800" b="1" dirty="0">
                <a:solidFill>
                  <a:schemeClr val="tx2">
                    <a:lumMod val="50000"/>
                  </a:schemeClr>
                </a:solidFill>
              </a:rPr>
              <a:t>IPII</a:t>
            </a:r>
          </a:p>
        </p:txBody>
      </p:sp>
      <p:sp>
        <p:nvSpPr>
          <p:cNvPr id="8" name="TextBox 9">
            <a:extLst>
              <a:ext uri="{FF2B5EF4-FFF2-40B4-BE49-F238E27FC236}">
                <a16:creationId xmlns:a16="http://schemas.microsoft.com/office/drawing/2014/main" id="{F7BA48CB-C451-4B03-8059-4522C1CCA32E}"/>
              </a:ext>
            </a:extLst>
          </p:cNvPr>
          <p:cNvSpPr txBox="1">
            <a:spLocks noChangeArrowheads="1"/>
          </p:cNvSpPr>
          <p:nvPr/>
        </p:nvSpPr>
        <p:spPr bwMode="auto">
          <a:xfrm>
            <a:off x="3416432" y="5407210"/>
            <a:ext cx="1219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Garamond" pitchFamily="18" charset="0"/>
                <a:cs typeface="Times New Roman" pitchFamily="18" charset="0"/>
              </a:defRPr>
            </a:lvl1pPr>
            <a:lvl2pPr marL="742950" indent="-285750" eaLnBrk="0" hangingPunct="0">
              <a:defRPr sz="3200">
                <a:solidFill>
                  <a:schemeClr val="tx1"/>
                </a:solidFill>
                <a:latin typeface="Garamond" pitchFamily="18" charset="0"/>
                <a:cs typeface="Times New Roman" pitchFamily="18" charset="0"/>
              </a:defRPr>
            </a:lvl2pPr>
            <a:lvl3pPr marL="1143000" indent="-228600" eaLnBrk="0" hangingPunct="0">
              <a:defRPr sz="3200">
                <a:solidFill>
                  <a:schemeClr val="tx1"/>
                </a:solidFill>
                <a:latin typeface="Garamond" pitchFamily="18" charset="0"/>
                <a:cs typeface="Times New Roman" pitchFamily="18" charset="0"/>
              </a:defRPr>
            </a:lvl3pPr>
            <a:lvl4pPr marL="1600200" indent="-228600" eaLnBrk="0" hangingPunct="0">
              <a:defRPr sz="3200">
                <a:solidFill>
                  <a:schemeClr val="tx1"/>
                </a:solidFill>
                <a:latin typeface="Garamond" pitchFamily="18" charset="0"/>
                <a:cs typeface="Times New Roman" pitchFamily="18" charset="0"/>
              </a:defRPr>
            </a:lvl4pPr>
            <a:lvl5pPr marL="2057400" indent="-228600" eaLnBrk="0" hangingPunct="0">
              <a:defRPr sz="3200">
                <a:solidFill>
                  <a:schemeClr val="tx1"/>
                </a:solidFill>
                <a:latin typeface="Garamond" pitchFamily="18" charset="0"/>
                <a:cs typeface="Times New Roman" pitchFamily="18" charset="0"/>
              </a:defRPr>
            </a:lvl5pPr>
            <a:lvl6pPr marL="2514600" indent="-228600" eaLnBrk="0" fontAlgn="base" hangingPunct="0">
              <a:spcBef>
                <a:spcPct val="0"/>
              </a:spcBef>
              <a:spcAft>
                <a:spcPct val="0"/>
              </a:spcAft>
              <a:defRPr sz="3200">
                <a:solidFill>
                  <a:schemeClr val="tx1"/>
                </a:solidFill>
                <a:latin typeface="Garamond" pitchFamily="18" charset="0"/>
                <a:cs typeface="Times New Roman" pitchFamily="18" charset="0"/>
              </a:defRPr>
            </a:lvl6pPr>
            <a:lvl7pPr marL="2971800" indent="-228600" eaLnBrk="0" fontAlgn="base" hangingPunct="0">
              <a:spcBef>
                <a:spcPct val="0"/>
              </a:spcBef>
              <a:spcAft>
                <a:spcPct val="0"/>
              </a:spcAft>
              <a:defRPr sz="3200">
                <a:solidFill>
                  <a:schemeClr val="tx1"/>
                </a:solidFill>
                <a:latin typeface="Garamond" pitchFamily="18" charset="0"/>
                <a:cs typeface="Times New Roman" pitchFamily="18" charset="0"/>
              </a:defRPr>
            </a:lvl7pPr>
            <a:lvl8pPr marL="3429000" indent="-228600" eaLnBrk="0" fontAlgn="base" hangingPunct="0">
              <a:spcBef>
                <a:spcPct val="0"/>
              </a:spcBef>
              <a:spcAft>
                <a:spcPct val="0"/>
              </a:spcAft>
              <a:defRPr sz="3200">
                <a:solidFill>
                  <a:schemeClr val="tx1"/>
                </a:solidFill>
                <a:latin typeface="Garamond" pitchFamily="18" charset="0"/>
                <a:cs typeface="Times New Roman" pitchFamily="18" charset="0"/>
              </a:defRPr>
            </a:lvl8pPr>
            <a:lvl9pPr marL="3886200" indent="-228600" eaLnBrk="0" fontAlgn="base" hangingPunct="0">
              <a:spcBef>
                <a:spcPct val="0"/>
              </a:spcBef>
              <a:spcAft>
                <a:spcPct val="0"/>
              </a:spcAft>
              <a:defRPr sz="3200">
                <a:solidFill>
                  <a:schemeClr val="tx1"/>
                </a:solidFill>
                <a:latin typeface="Garamond" pitchFamily="18" charset="0"/>
                <a:cs typeface="Times New Roman" pitchFamily="18" charset="0"/>
              </a:defRPr>
            </a:lvl9pPr>
          </a:lstStyle>
          <a:p>
            <a:pPr algn="ctr" eaLnBrk="1" hangingPunct="1"/>
            <a:r>
              <a:rPr lang="en-US" sz="2800" b="1" dirty="0">
                <a:solidFill>
                  <a:schemeClr val="tx2">
                    <a:lumMod val="50000"/>
                  </a:schemeClr>
                </a:solidFill>
              </a:rPr>
              <a:t>DTHS</a:t>
            </a:r>
          </a:p>
        </p:txBody>
      </p:sp>
      <p:sp>
        <p:nvSpPr>
          <p:cNvPr id="9" name="TextBox 10">
            <a:extLst>
              <a:ext uri="{FF2B5EF4-FFF2-40B4-BE49-F238E27FC236}">
                <a16:creationId xmlns:a16="http://schemas.microsoft.com/office/drawing/2014/main" id="{77ABFBCC-D17E-41A8-B554-C2F3647A2270}"/>
              </a:ext>
            </a:extLst>
          </p:cNvPr>
          <p:cNvSpPr txBox="1">
            <a:spLocks noChangeArrowheads="1"/>
          </p:cNvSpPr>
          <p:nvPr/>
        </p:nvSpPr>
        <p:spPr bwMode="auto">
          <a:xfrm>
            <a:off x="5447175" y="5407210"/>
            <a:ext cx="1219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Garamond" pitchFamily="18" charset="0"/>
                <a:cs typeface="Times New Roman" pitchFamily="18" charset="0"/>
              </a:defRPr>
            </a:lvl1pPr>
            <a:lvl2pPr marL="742950" indent="-285750" eaLnBrk="0" hangingPunct="0">
              <a:defRPr sz="3200">
                <a:solidFill>
                  <a:schemeClr val="tx1"/>
                </a:solidFill>
                <a:latin typeface="Garamond" pitchFamily="18" charset="0"/>
                <a:cs typeface="Times New Roman" pitchFamily="18" charset="0"/>
              </a:defRPr>
            </a:lvl2pPr>
            <a:lvl3pPr marL="1143000" indent="-228600" eaLnBrk="0" hangingPunct="0">
              <a:defRPr sz="3200">
                <a:solidFill>
                  <a:schemeClr val="tx1"/>
                </a:solidFill>
                <a:latin typeface="Garamond" pitchFamily="18" charset="0"/>
                <a:cs typeface="Times New Roman" pitchFamily="18" charset="0"/>
              </a:defRPr>
            </a:lvl3pPr>
            <a:lvl4pPr marL="1600200" indent="-228600" eaLnBrk="0" hangingPunct="0">
              <a:defRPr sz="3200">
                <a:solidFill>
                  <a:schemeClr val="tx1"/>
                </a:solidFill>
                <a:latin typeface="Garamond" pitchFamily="18" charset="0"/>
                <a:cs typeface="Times New Roman" pitchFamily="18" charset="0"/>
              </a:defRPr>
            </a:lvl4pPr>
            <a:lvl5pPr marL="2057400" indent="-228600" eaLnBrk="0" hangingPunct="0">
              <a:defRPr sz="3200">
                <a:solidFill>
                  <a:schemeClr val="tx1"/>
                </a:solidFill>
                <a:latin typeface="Garamond" pitchFamily="18" charset="0"/>
                <a:cs typeface="Times New Roman" pitchFamily="18" charset="0"/>
              </a:defRPr>
            </a:lvl5pPr>
            <a:lvl6pPr marL="2514600" indent="-228600" eaLnBrk="0" fontAlgn="base" hangingPunct="0">
              <a:spcBef>
                <a:spcPct val="0"/>
              </a:spcBef>
              <a:spcAft>
                <a:spcPct val="0"/>
              </a:spcAft>
              <a:defRPr sz="3200">
                <a:solidFill>
                  <a:schemeClr val="tx1"/>
                </a:solidFill>
                <a:latin typeface="Garamond" pitchFamily="18" charset="0"/>
                <a:cs typeface="Times New Roman" pitchFamily="18" charset="0"/>
              </a:defRPr>
            </a:lvl6pPr>
            <a:lvl7pPr marL="2971800" indent="-228600" eaLnBrk="0" fontAlgn="base" hangingPunct="0">
              <a:spcBef>
                <a:spcPct val="0"/>
              </a:spcBef>
              <a:spcAft>
                <a:spcPct val="0"/>
              </a:spcAft>
              <a:defRPr sz="3200">
                <a:solidFill>
                  <a:schemeClr val="tx1"/>
                </a:solidFill>
                <a:latin typeface="Garamond" pitchFamily="18" charset="0"/>
                <a:cs typeface="Times New Roman" pitchFamily="18" charset="0"/>
              </a:defRPr>
            </a:lvl7pPr>
            <a:lvl8pPr marL="3429000" indent="-228600" eaLnBrk="0" fontAlgn="base" hangingPunct="0">
              <a:spcBef>
                <a:spcPct val="0"/>
              </a:spcBef>
              <a:spcAft>
                <a:spcPct val="0"/>
              </a:spcAft>
              <a:defRPr sz="3200">
                <a:solidFill>
                  <a:schemeClr val="tx1"/>
                </a:solidFill>
                <a:latin typeface="Garamond" pitchFamily="18" charset="0"/>
                <a:cs typeface="Times New Roman" pitchFamily="18" charset="0"/>
              </a:defRPr>
            </a:lvl8pPr>
            <a:lvl9pPr marL="3886200" indent="-228600" eaLnBrk="0" fontAlgn="base" hangingPunct="0">
              <a:spcBef>
                <a:spcPct val="0"/>
              </a:spcBef>
              <a:spcAft>
                <a:spcPct val="0"/>
              </a:spcAft>
              <a:defRPr sz="3200">
                <a:solidFill>
                  <a:schemeClr val="tx1"/>
                </a:solidFill>
                <a:latin typeface="Garamond" pitchFamily="18" charset="0"/>
                <a:cs typeface="Times New Roman" pitchFamily="18" charset="0"/>
              </a:defRPr>
            </a:lvl9pPr>
          </a:lstStyle>
          <a:p>
            <a:pPr algn="ctr" eaLnBrk="1" hangingPunct="1"/>
            <a:r>
              <a:rPr lang="en-US" sz="2800" b="1" dirty="0">
                <a:solidFill>
                  <a:schemeClr val="tx2">
                    <a:lumMod val="50000"/>
                  </a:schemeClr>
                </a:solidFill>
              </a:rPr>
              <a:t>INDP</a:t>
            </a:r>
          </a:p>
        </p:txBody>
      </p:sp>
      <p:sp>
        <p:nvSpPr>
          <p:cNvPr id="10" name="TextBox 11">
            <a:extLst>
              <a:ext uri="{FF2B5EF4-FFF2-40B4-BE49-F238E27FC236}">
                <a16:creationId xmlns:a16="http://schemas.microsoft.com/office/drawing/2014/main" id="{7BFDC9D4-37E8-4F34-8B6F-A9AE4DEE51C7}"/>
              </a:ext>
            </a:extLst>
          </p:cNvPr>
          <p:cNvSpPr txBox="1">
            <a:spLocks noChangeArrowheads="1"/>
          </p:cNvSpPr>
          <p:nvPr/>
        </p:nvSpPr>
        <p:spPr bwMode="auto">
          <a:xfrm>
            <a:off x="7580775" y="5407210"/>
            <a:ext cx="1371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Garamond" pitchFamily="18" charset="0"/>
                <a:cs typeface="Times New Roman" pitchFamily="18" charset="0"/>
              </a:defRPr>
            </a:lvl1pPr>
            <a:lvl2pPr marL="742950" indent="-285750" eaLnBrk="0" hangingPunct="0">
              <a:defRPr sz="3200">
                <a:solidFill>
                  <a:schemeClr val="tx1"/>
                </a:solidFill>
                <a:latin typeface="Garamond" pitchFamily="18" charset="0"/>
                <a:cs typeface="Times New Roman" pitchFamily="18" charset="0"/>
              </a:defRPr>
            </a:lvl2pPr>
            <a:lvl3pPr marL="1143000" indent="-228600" eaLnBrk="0" hangingPunct="0">
              <a:defRPr sz="3200">
                <a:solidFill>
                  <a:schemeClr val="tx1"/>
                </a:solidFill>
                <a:latin typeface="Garamond" pitchFamily="18" charset="0"/>
                <a:cs typeface="Times New Roman" pitchFamily="18" charset="0"/>
              </a:defRPr>
            </a:lvl3pPr>
            <a:lvl4pPr marL="1600200" indent="-228600" eaLnBrk="0" hangingPunct="0">
              <a:defRPr sz="3200">
                <a:solidFill>
                  <a:schemeClr val="tx1"/>
                </a:solidFill>
                <a:latin typeface="Garamond" pitchFamily="18" charset="0"/>
                <a:cs typeface="Times New Roman" pitchFamily="18" charset="0"/>
              </a:defRPr>
            </a:lvl4pPr>
            <a:lvl5pPr marL="2057400" indent="-228600" eaLnBrk="0" hangingPunct="0">
              <a:defRPr sz="3200">
                <a:solidFill>
                  <a:schemeClr val="tx1"/>
                </a:solidFill>
                <a:latin typeface="Garamond" pitchFamily="18" charset="0"/>
                <a:cs typeface="Times New Roman" pitchFamily="18" charset="0"/>
              </a:defRPr>
            </a:lvl5pPr>
            <a:lvl6pPr marL="2514600" indent="-228600" eaLnBrk="0" fontAlgn="base" hangingPunct="0">
              <a:spcBef>
                <a:spcPct val="0"/>
              </a:spcBef>
              <a:spcAft>
                <a:spcPct val="0"/>
              </a:spcAft>
              <a:defRPr sz="3200">
                <a:solidFill>
                  <a:schemeClr val="tx1"/>
                </a:solidFill>
                <a:latin typeface="Garamond" pitchFamily="18" charset="0"/>
                <a:cs typeface="Times New Roman" pitchFamily="18" charset="0"/>
              </a:defRPr>
            </a:lvl6pPr>
            <a:lvl7pPr marL="2971800" indent="-228600" eaLnBrk="0" fontAlgn="base" hangingPunct="0">
              <a:spcBef>
                <a:spcPct val="0"/>
              </a:spcBef>
              <a:spcAft>
                <a:spcPct val="0"/>
              </a:spcAft>
              <a:defRPr sz="3200">
                <a:solidFill>
                  <a:schemeClr val="tx1"/>
                </a:solidFill>
                <a:latin typeface="Garamond" pitchFamily="18" charset="0"/>
                <a:cs typeface="Times New Roman" pitchFamily="18" charset="0"/>
              </a:defRPr>
            </a:lvl7pPr>
            <a:lvl8pPr marL="3429000" indent="-228600" eaLnBrk="0" fontAlgn="base" hangingPunct="0">
              <a:spcBef>
                <a:spcPct val="0"/>
              </a:spcBef>
              <a:spcAft>
                <a:spcPct val="0"/>
              </a:spcAft>
              <a:defRPr sz="3200">
                <a:solidFill>
                  <a:schemeClr val="tx1"/>
                </a:solidFill>
                <a:latin typeface="Garamond" pitchFamily="18" charset="0"/>
                <a:cs typeface="Times New Roman" pitchFamily="18" charset="0"/>
              </a:defRPr>
            </a:lvl8pPr>
            <a:lvl9pPr marL="3886200" indent="-228600" eaLnBrk="0" fontAlgn="base" hangingPunct="0">
              <a:spcBef>
                <a:spcPct val="0"/>
              </a:spcBef>
              <a:spcAft>
                <a:spcPct val="0"/>
              </a:spcAft>
              <a:defRPr sz="3200">
                <a:solidFill>
                  <a:schemeClr val="tx1"/>
                </a:solidFill>
                <a:latin typeface="Garamond" pitchFamily="18" charset="0"/>
                <a:cs typeface="Times New Roman" pitchFamily="18" charset="0"/>
              </a:defRPr>
            </a:lvl9pPr>
          </a:lstStyle>
          <a:p>
            <a:pPr algn="ctr" eaLnBrk="1" hangingPunct="1"/>
            <a:r>
              <a:rPr lang="en-US" sz="2800" b="1" dirty="0">
                <a:solidFill>
                  <a:schemeClr val="tx2">
                    <a:lumMod val="50000"/>
                  </a:schemeClr>
                </a:solidFill>
              </a:rPr>
              <a:t>NEISS</a:t>
            </a:r>
          </a:p>
        </p:txBody>
      </p:sp>
      <p:sp>
        <p:nvSpPr>
          <p:cNvPr id="11" name="TextBox 11">
            <a:extLst>
              <a:ext uri="{FF2B5EF4-FFF2-40B4-BE49-F238E27FC236}">
                <a16:creationId xmlns:a16="http://schemas.microsoft.com/office/drawing/2014/main" id="{51FEAB58-7708-4462-B78D-50220FB9CEB1}"/>
              </a:ext>
            </a:extLst>
          </p:cNvPr>
          <p:cNvSpPr txBox="1">
            <a:spLocks noChangeArrowheads="1"/>
          </p:cNvSpPr>
          <p:nvPr/>
        </p:nvSpPr>
        <p:spPr bwMode="auto">
          <a:xfrm>
            <a:off x="9356263" y="5407210"/>
            <a:ext cx="1371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Garamond" pitchFamily="18" charset="0"/>
                <a:cs typeface="Times New Roman" pitchFamily="18" charset="0"/>
              </a:defRPr>
            </a:lvl1pPr>
            <a:lvl2pPr marL="742950" indent="-285750" eaLnBrk="0" hangingPunct="0">
              <a:defRPr sz="3200">
                <a:solidFill>
                  <a:schemeClr val="tx1"/>
                </a:solidFill>
                <a:latin typeface="Garamond" pitchFamily="18" charset="0"/>
                <a:cs typeface="Times New Roman" pitchFamily="18" charset="0"/>
              </a:defRPr>
            </a:lvl2pPr>
            <a:lvl3pPr marL="1143000" indent="-228600" eaLnBrk="0" hangingPunct="0">
              <a:defRPr sz="3200">
                <a:solidFill>
                  <a:schemeClr val="tx1"/>
                </a:solidFill>
                <a:latin typeface="Garamond" pitchFamily="18" charset="0"/>
                <a:cs typeface="Times New Roman" pitchFamily="18" charset="0"/>
              </a:defRPr>
            </a:lvl3pPr>
            <a:lvl4pPr marL="1600200" indent="-228600" eaLnBrk="0" hangingPunct="0">
              <a:defRPr sz="3200">
                <a:solidFill>
                  <a:schemeClr val="tx1"/>
                </a:solidFill>
                <a:latin typeface="Garamond" pitchFamily="18" charset="0"/>
                <a:cs typeface="Times New Roman" pitchFamily="18" charset="0"/>
              </a:defRPr>
            </a:lvl4pPr>
            <a:lvl5pPr marL="2057400" indent="-228600" eaLnBrk="0" hangingPunct="0">
              <a:defRPr sz="3200">
                <a:solidFill>
                  <a:schemeClr val="tx1"/>
                </a:solidFill>
                <a:latin typeface="Garamond" pitchFamily="18" charset="0"/>
                <a:cs typeface="Times New Roman" pitchFamily="18" charset="0"/>
              </a:defRPr>
            </a:lvl5pPr>
            <a:lvl6pPr marL="2514600" indent="-228600" eaLnBrk="0" fontAlgn="base" hangingPunct="0">
              <a:spcBef>
                <a:spcPct val="0"/>
              </a:spcBef>
              <a:spcAft>
                <a:spcPct val="0"/>
              </a:spcAft>
              <a:defRPr sz="3200">
                <a:solidFill>
                  <a:schemeClr val="tx1"/>
                </a:solidFill>
                <a:latin typeface="Garamond" pitchFamily="18" charset="0"/>
                <a:cs typeface="Times New Roman" pitchFamily="18" charset="0"/>
              </a:defRPr>
            </a:lvl6pPr>
            <a:lvl7pPr marL="2971800" indent="-228600" eaLnBrk="0" fontAlgn="base" hangingPunct="0">
              <a:spcBef>
                <a:spcPct val="0"/>
              </a:spcBef>
              <a:spcAft>
                <a:spcPct val="0"/>
              </a:spcAft>
              <a:defRPr sz="3200">
                <a:solidFill>
                  <a:schemeClr val="tx1"/>
                </a:solidFill>
                <a:latin typeface="Garamond" pitchFamily="18" charset="0"/>
                <a:cs typeface="Times New Roman" pitchFamily="18" charset="0"/>
              </a:defRPr>
            </a:lvl7pPr>
            <a:lvl8pPr marL="3429000" indent="-228600" eaLnBrk="0" fontAlgn="base" hangingPunct="0">
              <a:spcBef>
                <a:spcPct val="0"/>
              </a:spcBef>
              <a:spcAft>
                <a:spcPct val="0"/>
              </a:spcAft>
              <a:defRPr sz="3200">
                <a:solidFill>
                  <a:schemeClr val="tx1"/>
                </a:solidFill>
                <a:latin typeface="Garamond" pitchFamily="18" charset="0"/>
                <a:cs typeface="Times New Roman" pitchFamily="18" charset="0"/>
              </a:defRPr>
            </a:lvl8pPr>
            <a:lvl9pPr marL="3886200" indent="-228600" eaLnBrk="0" fontAlgn="base" hangingPunct="0">
              <a:spcBef>
                <a:spcPct val="0"/>
              </a:spcBef>
              <a:spcAft>
                <a:spcPct val="0"/>
              </a:spcAft>
              <a:defRPr sz="3200">
                <a:solidFill>
                  <a:schemeClr val="tx1"/>
                </a:solidFill>
                <a:latin typeface="Garamond" pitchFamily="18" charset="0"/>
                <a:cs typeface="Times New Roman" pitchFamily="18" charset="0"/>
              </a:defRPr>
            </a:lvl9pPr>
          </a:lstStyle>
          <a:p>
            <a:pPr algn="ctr" eaLnBrk="1" hangingPunct="1"/>
            <a:r>
              <a:rPr lang="en-US" sz="2800" b="1" dirty="0">
                <a:solidFill>
                  <a:schemeClr val="tx2">
                    <a:lumMod val="50000"/>
                  </a:schemeClr>
                </a:solidFill>
              </a:rPr>
              <a:t>NFIRS</a:t>
            </a:r>
          </a:p>
        </p:txBody>
      </p:sp>
      <p:sp>
        <p:nvSpPr>
          <p:cNvPr id="12" name="TextBox 11">
            <a:extLst>
              <a:ext uri="{FF2B5EF4-FFF2-40B4-BE49-F238E27FC236}">
                <a16:creationId xmlns:a16="http://schemas.microsoft.com/office/drawing/2014/main" id="{E6FBB458-720A-48EC-985A-EE014CA39572}"/>
              </a:ext>
            </a:extLst>
          </p:cNvPr>
          <p:cNvSpPr txBox="1"/>
          <p:nvPr/>
        </p:nvSpPr>
        <p:spPr>
          <a:xfrm>
            <a:off x="8100012" y="6127470"/>
            <a:ext cx="3884102" cy="261610"/>
          </a:xfrm>
          <a:prstGeom prst="rect">
            <a:avLst/>
          </a:prstGeom>
          <a:noFill/>
        </p:spPr>
        <p:txBody>
          <a:bodyPr wrap="square" rtlCol="0">
            <a:spAutoFit/>
          </a:bodyPr>
          <a:lstStyle/>
          <a:p>
            <a:r>
              <a:rPr lang="en-US" sz="1100" dirty="0">
                <a:solidFill>
                  <a:schemeClr val="tx2">
                    <a:lumMod val="50000"/>
                  </a:schemeClr>
                </a:solidFill>
              </a:rPr>
              <a:t>*</a:t>
            </a:r>
            <a:r>
              <a:rPr lang="en-US" sz="1100" dirty="0"/>
              <a:t>NFIRS is operated by the United States Fire Administration</a:t>
            </a:r>
          </a:p>
        </p:txBody>
      </p:sp>
    </p:spTree>
    <p:extLst>
      <p:ext uri="{BB962C8B-B14F-4D97-AF65-F5344CB8AC3E}">
        <p14:creationId xmlns:p14="http://schemas.microsoft.com/office/powerpoint/2010/main" val="26435872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236C061-9EA5-4FFD-828A-9039E8D10E38}"/>
              </a:ext>
            </a:extLst>
          </p:cNvPr>
          <p:cNvSpPr>
            <a:spLocks noGrp="1"/>
          </p:cNvSpPr>
          <p:nvPr>
            <p:ph type="title"/>
          </p:nvPr>
        </p:nvSpPr>
        <p:spPr/>
        <p:txBody>
          <a:bodyPr/>
          <a:lstStyle/>
          <a:p>
            <a:r>
              <a:rPr lang="en-US" dirty="0"/>
              <a:t>CPSC Data: IPPI</a:t>
            </a:r>
          </a:p>
        </p:txBody>
      </p:sp>
      <p:sp>
        <p:nvSpPr>
          <p:cNvPr id="2" name="Text Placeholder 1"/>
          <p:cNvSpPr>
            <a:spLocks noGrp="1"/>
          </p:cNvSpPr>
          <p:nvPr>
            <p:ph type="body" idx="1"/>
          </p:nvPr>
        </p:nvSpPr>
        <p:spPr/>
        <p:txBody>
          <a:bodyPr>
            <a:noAutofit/>
          </a:bodyPr>
          <a:lstStyle/>
          <a:p>
            <a:r>
              <a:rPr lang="en-US" sz="1800" dirty="0">
                <a:solidFill>
                  <a:schemeClr val="tx1"/>
                </a:solidFill>
                <a:effectLst>
                  <a:outerShdw blurRad="38100" dist="38100" dir="2700000" algn="tl">
                    <a:srgbClr val="000000">
                      <a:alpha val="43137"/>
                    </a:srgbClr>
                  </a:outerShdw>
                </a:effectLst>
                <a:latin typeface="+mn-lt"/>
              </a:rPr>
              <a:t>CPSC Data</a:t>
            </a:r>
          </a:p>
        </p:txBody>
      </p:sp>
      <p:pic>
        <p:nvPicPr>
          <p:cNvPr id="32" name="Content Placeholder 4">
            <a:extLst>
              <a:ext uri="{FF2B5EF4-FFF2-40B4-BE49-F238E27FC236}">
                <a16:creationId xmlns:a16="http://schemas.microsoft.com/office/drawing/2014/main" id="{33EB7158-DC7D-47C0-AF6C-0DDF5B1AE46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75493" y="1422400"/>
            <a:ext cx="5821203" cy="2831591"/>
          </a:xfrm>
          <a:prstGeom prst="rect">
            <a:avLst/>
          </a:prstGeom>
        </p:spPr>
      </p:pic>
      <p:sp>
        <p:nvSpPr>
          <p:cNvPr id="4" name="TextBox 3">
            <a:extLst>
              <a:ext uri="{FF2B5EF4-FFF2-40B4-BE49-F238E27FC236}">
                <a16:creationId xmlns:a16="http://schemas.microsoft.com/office/drawing/2014/main" id="{0C4899AC-6A46-4CAE-A863-8C977FD72E3D}"/>
              </a:ext>
            </a:extLst>
          </p:cNvPr>
          <p:cNvSpPr txBox="1"/>
          <p:nvPr/>
        </p:nvSpPr>
        <p:spPr>
          <a:xfrm>
            <a:off x="1442787" y="4692167"/>
            <a:ext cx="4152339" cy="646331"/>
          </a:xfrm>
          <a:prstGeom prst="rect">
            <a:avLst/>
          </a:prstGeom>
          <a:noFill/>
        </p:spPr>
        <p:txBody>
          <a:bodyPr wrap="square" rtlCol="0">
            <a:spAutoFit/>
          </a:bodyPr>
          <a:lstStyle/>
          <a:p>
            <a:r>
              <a:rPr lang="en-US" dirty="0"/>
              <a:t>Saferproducts.gov is CPSC’s public portal for incident reports and searches</a:t>
            </a:r>
          </a:p>
        </p:txBody>
      </p:sp>
      <p:sp>
        <p:nvSpPr>
          <p:cNvPr id="11" name="Text Placeholder 7">
            <a:extLst>
              <a:ext uri="{FF2B5EF4-FFF2-40B4-BE49-F238E27FC236}">
                <a16:creationId xmlns:a16="http://schemas.microsoft.com/office/drawing/2014/main" id="{14063E96-1DDD-4B62-9B17-BD132B16B960}"/>
              </a:ext>
            </a:extLst>
          </p:cNvPr>
          <p:cNvSpPr>
            <a:spLocks noGrp="1"/>
          </p:cNvSpPr>
          <p:nvPr>
            <p:ph sz="quarter" idx="4"/>
          </p:nvPr>
        </p:nvSpPr>
        <p:spPr>
          <a:xfrm>
            <a:off x="6596875" y="1422400"/>
            <a:ext cx="5077674" cy="4703763"/>
          </a:xfrm>
        </p:spPr>
        <p:txBody>
          <a:bodyPr>
            <a:normAutofit/>
          </a:bodyPr>
          <a:lstStyle/>
          <a:p>
            <a:pPr marL="342900" indent="-342900">
              <a:buFont typeface="Arial" panose="020B0604020202020204" pitchFamily="34" charset="0"/>
              <a:buChar char="•"/>
            </a:pPr>
            <a:r>
              <a:rPr lang="en-US" dirty="0"/>
              <a:t>Medical Examiners and Coroners Alert Program (MECAP)</a:t>
            </a:r>
          </a:p>
          <a:p>
            <a:pPr marL="342900" lvl="0" indent="-342900">
              <a:buFont typeface="Arial" panose="020B0604020202020204" pitchFamily="34" charset="0"/>
              <a:buChar char="•"/>
            </a:pPr>
            <a:r>
              <a:rPr lang="en-US" dirty="0"/>
              <a:t>News Clips</a:t>
            </a:r>
          </a:p>
          <a:p>
            <a:pPr marL="342900" lvl="0" indent="-342900">
              <a:buFont typeface="Arial" panose="020B0604020202020204" pitchFamily="34" charset="0"/>
              <a:buChar char="•"/>
            </a:pPr>
            <a:r>
              <a:rPr lang="en-US" dirty="0"/>
              <a:t>Hotline Calls</a:t>
            </a:r>
          </a:p>
          <a:p>
            <a:pPr marL="342900" lvl="0" indent="-342900">
              <a:buFont typeface="Arial" panose="020B0604020202020204" pitchFamily="34" charset="0"/>
              <a:buChar char="•"/>
            </a:pPr>
            <a:r>
              <a:rPr lang="en-US" dirty="0"/>
              <a:t>Internet Reports</a:t>
            </a:r>
          </a:p>
          <a:p>
            <a:pPr marL="342900" lvl="0" indent="-342900">
              <a:buFont typeface="Arial" panose="020B0604020202020204" pitchFamily="34" charset="0"/>
              <a:buChar char="•"/>
            </a:pPr>
            <a:r>
              <a:rPr lang="en-US" dirty="0"/>
              <a:t>Compliance Reports</a:t>
            </a:r>
          </a:p>
          <a:p>
            <a:pPr marL="342900" lvl="0" indent="-342900">
              <a:buFont typeface="Arial" panose="020B0604020202020204" pitchFamily="34" charset="0"/>
              <a:buChar char="•"/>
            </a:pPr>
            <a:r>
              <a:rPr lang="en-US" dirty="0"/>
              <a:t>Federal and State Agency Referrals</a:t>
            </a:r>
          </a:p>
          <a:p>
            <a:pPr marL="342900" lvl="0" indent="-342900">
              <a:buFont typeface="Arial" panose="020B0604020202020204" pitchFamily="34" charset="0"/>
              <a:buChar char="•"/>
            </a:pPr>
            <a:r>
              <a:rPr lang="en-US" dirty="0"/>
              <a:t>Other Reports</a:t>
            </a:r>
          </a:p>
          <a:p>
            <a:pPr marL="800100" lvl="1" indent="-342900">
              <a:buFont typeface="Wingdings" panose="05000000000000000000" pitchFamily="2" charset="2"/>
              <a:buChar char="Ø"/>
            </a:pPr>
            <a:r>
              <a:rPr lang="en-US" dirty="0">
                <a:solidFill>
                  <a:srgbClr val="1A2857"/>
                </a:solidFill>
              </a:rPr>
              <a:t>Provides anecdotal account of product-related incidents</a:t>
            </a:r>
          </a:p>
          <a:p>
            <a:endParaRPr lang="en-US" dirty="0"/>
          </a:p>
        </p:txBody>
      </p:sp>
    </p:spTree>
    <p:extLst>
      <p:ext uri="{BB962C8B-B14F-4D97-AF65-F5344CB8AC3E}">
        <p14:creationId xmlns:p14="http://schemas.microsoft.com/office/powerpoint/2010/main" val="41378676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DABF30A-9641-4CEB-99B3-438A97F16A0F}"/>
              </a:ext>
            </a:extLst>
          </p:cNvPr>
          <p:cNvSpPr>
            <a:spLocks noGrp="1"/>
          </p:cNvSpPr>
          <p:nvPr>
            <p:ph type="title"/>
          </p:nvPr>
        </p:nvSpPr>
        <p:spPr/>
        <p:txBody>
          <a:bodyPr/>
          <a:lstStyle/>
          <a:p>
            <a:r>
              <a:rPr lang="en-US" dirty="0"/>
              <a:t>CPSC Data: DTHS</a:t>
            </a:r>
          </a:p>
        </p:txBody>
      </p:sp>
      <p:sp>
        <p:nvSpPr>
          <p:cNvPr id="3" name="Text Placeholder 2"/>
          <p:cNvSpPr>
            <a:spLocks noGrp="1"/>
          </p:cNvSpPr>
          <p:nvPr>
            <p:ph idx="1"/>
          </p:nvPr>
        </p:nvSpPr>
        <p:spPr/>
        <p:txBody>
          <a:bodyPr>
            <a:normAutofit/>
          </a:bodyPr>
          <a:lstStyle/>
          <a:p>
            <a:pPr marL="457200" indent="-457200">
              <a:spcBef>
                <a:spcPts val="800"/>
              </a:spcBef>
              <a:buFont typeface="Arial" panose="020B0604020202020204" pitchFamily="34" charset="0"/>
              <a:buChar char="•"/>
            </a:pPr>
            <a:r>
              <a:rPr lang="en-US" dirty="0"/>
              <a:t>Contracts with 50 states</a:t>
            </a:r>
          </a:p>
          <a:p>
            <a:pPr marL="457200" indent="-457200">
              <a:spcBef>
                <a:spcPts val="800"/>
              </a:spcBef>
              <a:buFont typeface="Arial" panose="020B0604020202020204" pitchFamily="34" charset="0"/>
              <a:buChar char="•"/>
            </a:pPr>
            <a:r>
              <a:rPr lang="en-US" dirty="0"/>
              <a:t>Purchase approximately 8,000 per year</a:t>
            </a:r>
          </a:p>
          <a:p>
            <a:pPr marL="457200" indent="-457200">
              <a:spcBef>
                <a:spcPts val="800"/>
              </a:spcBef>
              <a:buFont typeface="Arial" panose="020B0604020202020204" pitchFamily="34" charset="0"/>
              <a:buChar char="•"/>
            </a:pPr>
            <a:r>
              <a:rPr lang="en-US" dirty="0"/>
              <a:t>Time lag </a:t>
            </a:r>
          </a:p>
          <a:p>
            <a:pPr marL="457200" indent="-457200">
              <a:spcBef>
                <a:spcPts val="800"/>
              </a:spcBef>
              <a:buFont typeface="Arial" panose="020B0604020202020204" pitchFamily="34" charset="0"/>
              <a:buChar char="•"/>
            </a:pPr>
            <a:r>
              <a:rPr lang="en-US" dirty="0"/>
              <a:t>Daily review</a:t>
            </a:r>
          </a:p>
          <a:p>
            <a:pPr marL="457200" indent="-457200">
              <a:spcBef>
                <a:spcPts val="800"/>
              </a:spcBef>
              <a:buFont typeface="Arial" panose="020B0604020202020204" pitchFamily="34" charset="0"/>
              <a:buChar char="•"/>
            </a:pPr>
            <a:r>
              <a:rPr lang="en-US" dirty="0"/>
              <a:t>Analytical use</a:t>
            </a:r>
          </a:p>
          <a:p>
            <a:pPr marL="914400" lvl="1" indent="-457200">
              <a:buFont typeface="Wingdings" panose="05000000000000000000" pitchFamily="2" charset="2"/>
              <a:buChar char="Ø"/>
            </a:pPr>
            <a:r>
              <a:rPr lang="en-US" sz="2600" dirty="0">
                <a:solidFill>
                  <a:srgbClr val="1A2857"/>
                </a:solidFill>
              </a:rPr>
              <a:t>Death certificates provide specific details on death-related incidents caused by products but minimal product details</a:t>
            </a:r>
          </a:p>
          <a:p>
            <a:endParaRPr lang="en-US"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676361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CB6DA4E-9BCD-D146-843E-B69F19399D71}"/>
              </a:ext>
            </a:extLst>
          </p:cNvPr>
          <p:cNvSpPr>
            <a:spLocks noGrp="1"/>
          </p:cNvSpPr>
          <p:nvPr>
            <p:ph type="body" sz="quarter" idx="11"/>
          </p:nvPr>
        </p:nvSpPr>
        <p:spPr>
          <a:xfrm>
            <a:off x="945662" y="2369299"/>
            <a:ext cx="5486399" cy="2327808"/>
          </a:xfrm>
        </p:spPr>
        <p:txBody>
          <a:bodyPr>
            <a:normAutofit/>
          </a:bodyPr>
          <a:lstStyle/>
          <a:p>
            <a:pPr algn="ctr"/>
            <a:r>
              <a:rPr lang="en-US" dirty="0"/>
              <a:t>Podcast Series 2021</a:t>
            </a:r>
          </a:p>
          <a:p>
            <a:endParaRPr lang="en-US" sz="2800" dirty="0"/>
          </a:p>
          <a:p>
            <a:pPr algn="ctr"/>
            <a:r>
              <a:rPr lang="en-US" dirty="0"/>
              <a:t>Overview for Battery Safety Requirements</a:t>
            </a:r>
          </a:p>
        </p:txBody>
      </p:sp>
      <p:sp>
        <p:nvSpPr>
          <p:cNvPr id="4" name="Rectangle 3"/>
          <p:cNvSpPr/>
          <p:nvPr/>
        </p:nvSpPr>
        <p:spPr>
          <a:xfrm>
            <a:off x="501869" y="4969912"/>
            <a:ext cx="5503274" cy="1338828"/>
          </a:xfrm>
          <a:prstGeom prst="rect">
            <a:avLst/>
          </a:prstGeom>
        </p:spPr>
        <p:txBody>
          <a:bodyPr wrap="square">
            <a:spAutoFit/>
          </a:bodyPr>
          <a:lstStyle/>
          <a:p>
            <a:pPr algn="ctr" defTabSz="685800">
              <a:spcBef>
                <a:spcPct val="50000"/>
              </a:spcBef>
            </a:pPr>
            <a:r>
              <a:rPr lang="en-US" i="1" dirty="0">
                <a:solidFill>
                  <a:srgbClr val="1F497D">
                    <a:lumMod val="50000"/>
                  </a:srgbClr>
                </a:solidFill>
                <a:effectLst>
                  <a:outerShdw blurRad="38100" dist="38100" dir="2700000" algn="tl">
                    <a:srgbClr val="000000">
                      <a:alpha val="43137"/>
                    </a:srgbClr>
                  </a:outerShdw>
                </a:effectLst>
                <a:latin typeface="Calibri" pitchFamily="34" charset="0"/>
                <a:cs typeface="Calibri" pitchFamily="34" charset="0"/>
              </a:rPr>
              <a:t>This presentation was prepared by CPSC Staff. It has not been reviewed or approved by the Commission and may not reflect its views. </a:t>
            </a:r>
          </a:p>
          <a:p>
            <a:pPr algn="ctr" defTabSz="685800">
              <a:spcBef>
                <a:spcPct val="50000"/>
              </a:spcBef>
            </a:pPr>
            <a:endParaRPr lang="en-US" i="1" dirty="0">
              <a:solidFill>
                <a:srgbClr val="1F497D">
                  <a:lumMod val="50000"/>
                </a:srgbClr>
              </a:solidFill>
              <a:effectLst>
                <a:outerShdw blurRad="38100" dist="38100" dir="2700000" algn="tl">
                  <a:srgbClr val="000000">
                    <a:alpha val="43137"/>
                  </a:srgbClr>
                </a:outerShdw>
              </a:effectLst>
              <a:latin typeface="Calibri" pitchFamily="34" charset="0"/>
              <a:cs typeface="Calibri" pitchFamily="34" charset="0"/>
            </a:endParaRPr>
          </a:p>
        </p:txBody>
      </p:sp>
    </p:spTree>
    <p:extLst>
      <p:ext uri="{BB962C8B-B14F-4D97-AF65-F5344CB8AC3E}">
        <p14:creationId xmlns:p14="http://schemas.microsoft.com/office/powerpoint/2010/main" val="12763801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E6D834-42B3-4B61-9E8F-DCAEC9F0B454}"/>
              </a:ext>
            </a:extLst>
          </p:cNvPr>
          <p:cNvSpPr>
            <a:spLocks noGrp="1"/>
          </p:cNvSpPr>
          <p:nvPr>
            <p:ph type="title"/>
          </p:nvPr>
        </p:nvSpPr>
        <p:spPr/>
        <p:txBody>
          <a:bodyPr/>
          <a:lstStyle/>
          <a:p>
            <a:r>
              <a:rPr lang="en-US" dirty="0"/>
              <a:t>CPSC Data: INDP</a:t>
            </a:r>
          </a:p>
        </p:txBody>
      </p:sp>
      <p:sp>
        <p:nvSpPr>
          <p:cNvPr id="3" name="Text Placeholder 2"/>
          <p:cNvSpPr>
            <a:spLocks noGrp="1"/>
          </p:cNvSpPr>
          <p:nvPr>
            <p:ph idx="1"/>
          </p:nvPr>
        </p:nvSpPr>
        <p:spPr/>
        <p:txBody>
          <a:bodyPr>
            <a:normAutofit lnSpcReduction="10000"/>
          </a:bodyPr>
          <a:lstStyle/>
          <a:p>
            <a:pPr lvl="0"/>
            <a:r>
              <a:rPr lang="en-US" dirty="0"/>
              <a:t>CPSC Field staff conduct follow-up investigations on selected initial incident reports</a:t>
            </a:r>
          </a:p>
          <a:p>
            <a:pPr lvl="0"/>
            <a:endParaRPr lang="en-US" sz="1100" dirty="0"/>
          </a:p>
          <a:p>
            <a:pPr marL="342900" indent="-342900">
              <a:buFont typeface="Arial" panose="020B0604020202020204" pitchFamily="34" charset="0"/>
              <a:buChar char="•"/>
            </a:pPr>
            <a:r>
              <a:rPr lang="en-US" sz="2800" dirty="0"/>
              <a:t>On-site Investigations</a:t>
            </a:r>
          </a:p>
          <a:p>
            <a:pPr marL="800100" lvl="1" indent="-342900">
              <a:buFont typeface="Wingdings" panose="05000000000000000000" pitchFamily="2" charset="2"/>
              <a:buChar char="Ø"/>
            </a:pPr>
            <a:r>
              <a:rPr lang="en-US" dirty="0">
                <a:solidFill>
                  <a:srgbClr val="1A2857"/>
                </a:solidFill>
              </a:rPr>
              <a:t>Local-level collaboration</a:t>
            </a:r>
          </a:p>
          <a:p>
            <a:pPr marL="1257300" lvl="2" indent="-342900">
              <a:buFont typeface="Arial" panose="020B0604020202020204" pitchFamily="34" charset="0"/>
              <a:buChar char="•"/>
            </a:pPr>
            <a:r>
              <a:rPr lang="en-US" sz="2200" dirty="0">
                <a:solidFill>
                  <a:srgbClr val="1A2857"/>
                </a:solidFill>
              </a:rPr>
              <a:t>Medical examiner</a:t>
            </a:r>
          </a:p>
          <a:p>
            <a:pPr marL="1257300" lvl="2" indent="-342900">
              <a:buFont typeface="Arial" panose="020B0604020202020204" pitchFamily="34" charset="0"/>
              <a:buChar char="•"/>
            </a:pPr>
            <a:r>
              <a:rPr lang="en-US" sz="2200" dirty="0">
                <a:solidFill>
                  <a:srgbClr val="1A2857"/>
                </a:solidFill>
              </a:rPr>
              <a:t>Police</a:t>
            </a:r>
          </a:p>
          <a:p>
            <a:pPr marL="1257300" lvl="2" indent="-342900">
              <a:buFont typeface="Arial" panose="020B0604020202020204" pitchFamily="34" charset="0"/>
              <a:buChar char="•"/>
            </a:pPr>
            <a:r>
              <a:rPr lang="en-US" sz="2200" dirty="0">
                <a:solidFill>
                  <a:srgbClr val="1A2857"/>
                </a:solidFill>
              </a:rPr>
              <a:t>Fire</a:t>
            </a:r>
          </a:p>
          <a:p>
            <a:pPr marL="800100" lvl="1" indent="-342900">
              <a:buFont typeface="Wingdings" panose="05000000000000000000" pitchFamily="2" charset="2"/>
              <a:buChar char="Ø"/>
            </a:pPr>
            <a:r>
              <a:rPr lang="en-US" dirty="0">
                <a:solidFill>
                  <a:srgbClr val="1A2857"/>
                </a:solidFill>
              </a:rPr>
              <a:t>Sample collection opportunity</a:t>
            </a:r>
          </a:p>
          <a:p>
            <a:endParaRPr lang="en-US" sz="1000" dirty="0"/>
          </a:p>
          <a:p>
            <a:pPr marL="342900" indent="-342900">
              <a:buFont typeface="Arial" panose="020B0604020202020204" pitchFamily="34" charset="0"/>
              <a:buChar char="•"/>
            </a:pPr>
            <a:r>
              <a:rPr lang="en-US" sz="2800" dirty="0"/>
              <a:t>Telephone Interviews</a:t>
            </a:r>
          </a:p>
          <a:p>
            <a:endParaRPr lang="en-US" sz="1100" dirty="0"/>
          </a:p>
          <a:p>
            <a:r>
              <a:rPr lang="en-US" dirty="0"/>
              <a:t>INDP reports provide specific details on a product and its involvement in an incident</a:t>
            </a:r>
          </a:p>
          <a:p>
            <a:endParaRPr lang="en-US"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828752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C1A5B5-3E5D-47A8-ADC2-AB2232ABC970}"/>
              </a:ext>
            </a:extLst>
          </p:cNvPr>
          <p:cNvSpPr>
            <a:spLocks noGrp="1"/>
          </p:cNvSpPr>
          <p:nvPr>
            <p:ph type="title"/>
          </p:nvPr>
        </p:nvSpPr>
        <p:spPr/>
        <p:txBody>
          <a:bodyPr/>
          <a:lstStyle/>
          <a:p>
            <a:r>
              <a:rPr lang="en-US" dirty="0"/>
              <a:t>CPSC Data: NEISS</a:t>
            </a:r>
          </a:p>
        </p:txBody>
      </p:sp>
      <p:sp>
        <p:nvSpPr>
          <p:cNvPr id="3" name="Text Placeholder 2"/>
          <p:cNvSpPr>
            <a:spLocks noGrp="1"/>
          </p:cNvSpPr>
          <p:nvPr>
            <p:ph idx="1"/>
          </p:nvPr>
        </p:nvSpPr>
        <p:spPr/>
        <p:txBody>
          <a:bodyPr>
            <a:normAutofit/>
          </a:bodyPr>
          <a:lstStyle/>
          <a:p>
            <a:pPr marL="342882" indent="-342882">
              <a:buFont typeface="Arial" panose="020B0604020202020204" pitchFamily="34" charset="0"/>
              <a:buChar char="•"/>
            </a:pPr>
            <a:r>
              <a:rPr lang="en-US" sz="2800" dirty="0"/>
              <a:t>National sample </a:t>
            </a:r>
          </a:p>
          <a:p>
            <a:pPr marL="800078" lvl="1" indent="-342900">
              <a:buFont typeface="Wingdings" panose="05000000000000000000" pitchFamily="2" charset="2"/>
              <a:buChar char="Ø"/>
            </a:pPr>
            <a:r>
              <a:rPr lang="en-US" dirty="0">
                <a:solidFill>
                  <a:srgbClr val="1A2857"/>
                </a:solidFill>
              </a:rPr>
              <a:t>Data collected from approximately 100 hospital emergency rooms around the country</a:t>
            </a:r>
          </a:p>
          <a:p>
            <a:pPr marL="800078" lvl="1" indent="-342900">
              <a:buFont typeface="Wingdings" panose="05000000000000000000" pitchFamily="2" charset="2"/>
              <a:buChar char="Ø"/>
            </a:pPr>
            <a:r>
              <a:rPr lang="en-US" dirty="0">
                <a:solidFill>
                  <a:srgbClr val="1A2857"/>
                </a:solidFill>
              </a:rPr>
              <a:t>Submitted daily by hospital coders</a:t>
            </a:r>
          </a:p>
          <a:p>
            <a:pPr marL="800078" lvl="1" indent="-342900">
              <a:buFont typeface="Wingdings" panose="05000000000000000000" pitchFamily="2" charset="2"/>
              <a:buChar char="Ø"/>
            </a:pPr>
            <a:r>
              <a:rPr lang="en-US" dirty="0">
                <a:solidFill>
                  <a:srgbClr val="1A2857"/>
                </a:solidFill>
              </a:rPr>
              <a:t>Data weighted to provide consumer injury estimates nationwide</a:t>
            </a:r>
          </a:p>
          <a:p>
            <a:pPr marL="800078" lvl="1" indent="-342900">
              <a:buFont typeface="Wingdings" panose="05000000000000000000" pitchFamily="2" charset="2"/>
              <a:buChar char="Ø"/>
            </a:pPr>
            <a:r>
              <a:rPr lang="en-US" dirty="0">
                <a:solidFill>
                  <a:srgbClr val="1A2857"/>
                </a:solidFill>
              </a:rPr>
              <a:t>About 395,000 consumer product-related injury reports annually</a:t>
            </a:r>
          </a:p>
          <a:p>
            <a:pPr marL="342882" indent="-342882">
              <a:buFont typeface="Arial" panose="020B0604020202020204" pitchFamily="34" charset="0"/>
              <a:buChar char="•"/>
            </a:pPr>
            <a:endParaRPr lang="en-US" sz="2400" dirty="0"/>
          </a:p>
          <a:p>
            <a:pPr marL="342882" indent="-342882">
              <a:buFont typeface="Arial" panose="020B0604020202020204" pitchFamily="34" charset="0"/>
              <a:buChar char="•"/>
            </a:pPr>
            <a:r>
              <a:rPr lang="en-US" sz="2800" dirty="0"/>
              <a:t>Data available from 1980 to present</a:t>
            </a:r>
          </a:p>
          <a:p>
            <a:pPr marL="123820" indent="-123820">
              <a:buChar char="•"/>
            </a:pPr>
            <a:endParaRPr lang="en-US" sz="2800" dirty="0"/>
          </a:p>
          <a:p>
            <a:r>
              <a:rPr lang="en-US" dirty="0"/>
              <a:t>Provides statistically significant data with details on product-related injuries, but less detail on specific products</a:t>
            </a:r>
          </a:p>
          <a:p>
            <a:endParaRPr lang="en-US"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500475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8F88D0B-78D3-4E65-8915-A7443B7306C9}"/>
              </a:ext>
            </a:extLst>
          </p:cNvPr>
          <p:cNvSpPr>
            <a:spLocks noGrp="1"/>
          </p:cNvSpPr>
          <p:nvPr>
            <p:ph type="title"/>
          </p:nvPr>
        </p:nvSpPr>
        <p:spPr/>
        <p:txBody>
          <a:bodyPr/>
          <a:lstStyle/>
          <a:p>
            <a:r>
              <a:rPr lang="en-US" dirty="0"/>
              <a:t>CPSC Data: NEISS Hospital Locations</a:t>
            </a:r>
          </a:p>
        </p:txBody>
      </p:sp>
      <p:sp>
        <p:nvSpPr>
          <p:cNvPr id="22" name="Rectangle 21">
            <a:extLst>
              <a:ext uri="{FF2B5EF4-FFF2-40B4-BE49-F238E27FC236}">
                <a16:creationId xmlns:a16="http://schemas.microsoft.com/office/drawing/2014/main" id="{2216A5F0-209C-4E07-8BE7-767C6631AA8A}"/>
              </a:ext>
            </a:extLst>
          </p:cNvPr>
          <p:cNvSpPr/>
          <p:nvPr/>
        </p:nvSpPr>
        <p:spPr>
          <a:xfrm>
            <a:off x="919173" y="1430773"/>
            <a:ext cx="10686675" cy="4249063"/>
          </a:xfrm>
          <a:prstGeom prst="rect">
            <a:avLst/>
          </a:prstGeom>
        </p:spPr>
        <p:txBody>
          <a:bodyPr/>
          <a:lstStyle/>
          <a:p>
            <a:pPr marL="342882" indent="-342882">
              <a:buFont typeface="Arial" panose="020B0604020202020204" pitchFamily="34" charset="0"/>
              <a:buChar char="•"/>
            </a:pPr>
            <a:endParaRPr lang="en-US" sz="2400" dirty="0"/>
          </a:p>
        </p:txBody>
      </p:sp>
      <p:grpSp>
        <p:nvGrpSpPr>
          <p:cNvPr id="5" name="Group 4">
            <a:extLst>
              <a:ext uri="{FF2B5EF4-FFF2-40B4-BE49-F238E27FC236}">
                <a16:creationId xmlns:a16="http://schemas.microsoft.com/office/drawing/2014/main" id="{94E55D8D-F016-4852-B88F-CCC5243D3EA0}"/>
              </a:ext>
            </a:extLst>
          </p:cNvPr>
          <p:cNvGrpSpPr/>
          <p:nvPr/>
        </p:nvGrpSpPr>
        <p:grpSpPr>
          <a:xfrm>
            <a:off x="2781122" y="1312985"/>
            <a:ext cx="6962775" cy="5049136"/>
            <a:chOff x="1066800" y="1199264"/>
            <a:chExt cx="6962775" cy="5049136"/>
          </a:xfrm>
        </p:grpSpPr>
        <p:pic>
          <p:nvPicPr>
            <p:cNvPr id="6" name="Picture 4">
              <a:extLst>
                <a:ext uri="{FF2B5EF4-FFF2-40B4-BE49-F238E27FC236}">
                  <a16:creationId xmlns:a16="http://schemas.microsoft.com/office/drawing/2014/main" id="{1BA7378B-432C-4450-ADCD-224208515A74}"/>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066800" y="1199264"/>
              <a:ext cx="6962775" cy="5049136"/>
            </a:xfrm>
            <a:prstGeom prst="rect">
              <a:avLst/>
            </a:prstGeom>
            <a:noFill/>
            <a:ln w="9525">
              <a:noFill/>
              <a:miter lim="800000"/>
              <a:headEnd/>
              <a:tailEnd/>
            </a:ln>
          </p:spPr>
        </p:pic>
        <p:sp>
          <p:nvSpPr>
            <p:cNvPr id="7" name="Rectangle 6">
              <a:extLst>
                <a:ext uri="{FF2B5EF4-FFF2-40B4-BE49-F238E27FC236}">
                  <a16:creationId xmlns:a16="http://schemas.microsoft.com/office/drawing/2014/main" id="{32B06A65-3CBE-4289-BF26-F7A4D2037566}"/>
                </a:ext>
              </a:extLst>
            </p:cNvPr>
            <p:cNvSpPr/>
            <p:nvPr/>
          </p:nvSpPr>
          <p:spPr>
            <a:xfrm>
              <a:off x="7482149" y="5896707"/>
              <a:ext cx="496242"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en-US" sz="1100" dirty="0">
                  <a:solidFill>
                    <a:prstClr val="black"/>
                  </a:solidFill>
                </a:rPr>
                <a:t>San Juan</a:t>
              </a:r>
            </a:p>
          </p:txBody>
        </p:sp>
      </p:grpSp>
    </p:spTree>
    <p:extLst>
      <p:ext uri="{BB962C8B-B14F-4D97-AF65-F5344CB8AC3E}">
        <p14:creationId xmlns:p14="http://schemas.microsoft.com/office/powerpoint/2010/main" val="5832104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BC59A-0F95-40F6-AA11-D08BB1A45AA5}"/>
              </a:ext>
            </a:extLst>
          </p:cNvPr>
          <p:cNvSpPr>
            <a:spLocks noGrp="1"/>
          </p:cNvSpPr>
          <p:nvPr>
            <p:ph type="title"/>
          </p:nvPr>
        </p:nvSpPr>
        <p:spPr/>
        <p:txBody>
          <a:bodyPr/>
          <a:lstStyle/>
          <a:p>
            <a:r>
              <a:rPr lang="en-US" dirty="0"/>
              <a:t>CPSC Data: NEISS Variables</a:t>
            </a:r>
          </a:p>
        </p:txBody>
      </p:sp>
      <p:sp>
        <p:nvSpPr>
          <p:cNvPr id="3" name="Text Placeholder 2"/>
          <p:cNvSpPr>
            <a:spLocks noGrp="1"/>
          </p:cNvSpPr>
          <p:nvPr>
            <p:ph idx="1"/>
          </p:nvPr>
        </p:nvSpPr>
        <p:spPr/>
        <p:txBody>
          <a:bodyPr numCol="2">
            <a:normAutofit/>
          </a:bodyPr>
          <a:lstStyle/>
          <a:p>
            <a:pPr marL="457200" indent="-457200">
              <a:spcBef>
                <a:spcPct val="20000"/>
              </a:spcBef>
              <a:buClr>
                <a:srgbClr val="4C4C4C"/>
              </a:buClr>
              <a:buSzPct val="100000"/>
              <a:buFont typeface="Wingdings" panose="05000000000000000000" pitchFamily="2" charset="2"/>
              <a:buChar char="Ø"/>
              <a:defRPr/>
            </a:pPr>
            <a:r>
              <a:rPr lang="en-US" dirty="0"/>
              <a:t>Treatment date</a:t>
            </a:r>
          </a:p>
          <a:p>
            <a:pPr marL="457200" indent="-457200">
              <a:spcBef>
                <a:spcPct val="20000"/>
              </a:spcBef>
              <a:buClr>
                <a:srgbClr val="4C4C4C"/>
              </a:buClr>
              <a:buSzPct val="100000"/>
              <a:buFont typeface="Wingdings" panose="05000000000000000000" pitchFamily="2" charset="2"/>
              <a:buChar char="Ø"/>
              <a:defRPr/>
            </a:pPr>
            <a:r>
              <a:rPr lang="en-US" dirty="0"/>
              <a:t>Case number</a:t>
            </a:r>
          </a:p>
          <a:p>
            <a:pPr marL="457200" indent="-457200">
              <a:spcBef>
                <a:spcPct val="20000"/>
              </a:spcBef>
              <a:buClr>
                <a:srgbClr val="4C4C4C"/>
              </a:buClr>
              <a:buSzPct val="100000"/>
              <a:buFont typeface="Wingdings" panose="05000000000000000000" pitchFamily="2" charset="2"/>
              <a:buChar char="Ø"/>
              <a:defRPr/>
            </a:pPr>
            <a:r>
              <a:rPr lang="en-US" dirty="0"/>
              <a:t>Age </a:t>
            </a:r>
          </a:p>
          <a:p>
            <a:pPr marL="457200" indent="-457200">
              <a:spcBef>
                <a:spcPct val="20000"/>
              </a:spcBef>
              <a:buClr>
                <a:srgbClr val="4C4C4C"/>
              </a:buClr>
              <a:buSzPct val="100000"/>
              <a:buFont typeface="Wingdings" panose="05000000000000000000" pitchFamily="2" charset="2"/>
              <a:buChar char="Ø"/>
              <a:defRPr/>
            </a:pPr>
            <a:r>
              <a:rPr lang="en-US" dirty="0"/>
              <a:t>Sex</a:t>
            </a:r>
          </a:p>
          <a:p>
            <a:pPr marL="457200" indent="-457200">
              <a:spcBef>
                <a:spcPct val="20000"/>
              </a:spcBef>
              <a:buClr>
                <a:srgbClr val="4C4C4C"/>
              </a:buClr>
              <a:buSzPct val="100000"/>
              <a:buFont typeface="Wingdings" panose="05000000000000000000" pitchFamily="2" charset="2"/>
              <a:buChar char="Ø"/>
              <a:defRPr/>
            </a:pPr>
            <a:r>
              <a:rPr lang="en-US" dirty="0"/>
              <a:t>Injury diagnosis (2)</a:t>
            </a:r>
          </a:p>
          <a:p>
            <a:pPr marL="457200" indent="-457200">
              <a:spcBef>
                <a:spcPct val="20000"/>
              </a:spcBef>
              <a:buClr>
                <a:srgbClr val="4C4C4C"/>
              </a:buClr>
              <a:buSzPct val="100000"/>
              <a:buFont typeface="Wingdings" panose="05000000000000000000" pitchFamily="2" charset="2"/>
              <a:buChar char="Ø"/>
              <a:defRPr/>
            </a:pPr>
            <a:r>
              <a:rPr lang="en-US" dirty="0"/>
              <a:t>Body part injured</a:t>
            </a:r>
          </a:p>
          <a:p>
            <a:pPr marL="457200" indent="-457200">
              <a:spcBef>
                <a:spcPct val="20000"/>
              </a:spcBef>
              <a:buClr>
                <a:srgbClr val="4C4C4C"/>
              </a:buClr>
              <a:buSzPct val="100000"/>
              <a:buFont typeface="Wingdings" panose="05000000000000000000" pitchFamily="2" charset="2"/>
              <a:buChar char="Ø"/>
              <a:defRPr/>
            </a:pPr>
            <a:r>
              <a:rPr lang="en-US" dirty="0"/>
              <a:t>Disposition from ED</a:t>
            </a:r>
          </a:p>
          <a:p>
            <a:pPr>
              <a:spcBef>
                <a:spcPct val="20000"/>
              </a:spcBef>
              <a:buClr>
                <a:srgbClr val="4C4C4C"/>
              </a:buClr>
              <a:buSzPct val="100000"/>
              <a:defRPr/>
            </a:pPr>
            <a:endParaRPr lang="en-US" dirty="0"/>
          </a:p>
          <a:p>
            <a:pPr marL="457200" indent="-457200">
              <a:spcBef>
                <a:spcPct val="20000"/>
              </a:spcBef>
              <a:buClr>
                <a:srgbClr val="4C4C4C"/>
              </a:buClr>
              <a:buSzPct val="100000"/>
              <a:buFont typeface="Wingdings" panose="05000000000000000000" pitchFamily="2" charset="2"/>
              <a:buChar char="Ø"/>
              <a:defRPr/>
            </a:pPr>
            <a:r>
              <a:rPr lang="en-US" dirty="0"/>
              <a:t>Products involved (2)</a:t>
            </a:r>
          </a:p>
          <a:p>
            <a:pPr marL="457200" indent="-457200">
              <a:spcBef>
                <a:spcPct val="20000"/>
              </a:spcBef>
              <a:buClr>
                <a:srgbClr val="4C4C4C"/>
              </a:buClr>
              <a:buSzPct val="100000"/>
              <a:buFont typeface="Wingdings" panose="05000000000000000000" pitchFamily="2" charset="2"/>
              <a:buChar char="Ø"/>
              <a:defRPr/>
            </a:pPr>
            <a:r>
              <a:rPr lang="en-US" dirty="0"/>
              <a:t>Locale</a:t>
            </a:r>
          </a:p>
          <a:p>
            <a:pPr marL="457200" indent="-457200">
              <a:spcBef>
                <a:spcPct val="20000"/>
              </a:spcBef>
              <a:buClr>
                <a:srgbClr val="4C4C4C"/>
              </a:buClr>
              <a:buSzPct val="100000"/>
              <a:buFont typeface="Wingdings" panose="05000000000000000000" pitchFamily="2" charset="2"/>
              <a:buChar char="Ø"/>
              <a:defRPr/>
            </a:pPr>
            <a:r>
              <a:rPr lang="en-US" dirty="0"/>
              <a:t>Type/work-related</a:t>
            </a:r>
          </a:p>
          <a:p>
            <a:pPr marL="457200" indent="-457200">
              <a:spcBef>
                <a:spcPct val="20000"/>
              </a:spcBef>
              <a:buClr>
                <a:srgbClr val="4C4C4C"/>
              </a:buClr>
              <a:buSzPct val="100000"/>
              <a:buFont typeface="Wingdings" panose="05000000000000000000" pitchFamily="2" charset="2"/>
              <a:buChar char="Ø"/>
              <a:defRPr/>
            </a:pPr>
            <a:r>
              <a:rPr lang="en-US" dirty="0"/>
              <a:t>Fire dept. involvement</a:t>
            </a:r>
          </a:p>
          <a:p>
            <a:pPr marL="457200" indent="-457200">
              <a:spcBef>
                <a:spcPct val="20000"/>
              </a:spcBef>
              <a:buClr>
                <a:srgbClr val="4C4C4C"/>
              </a:buClr>
              <a:buSzPct val="100000"/>
              <a:buFont typeface="Wingdings" panose="05000000000000000000" pitchFamily="2" charset="2"/>
              <a:buChar char="Ø"/>
              <a:defRPr/>
            </a:pPr>
            <a:r>
              <a:rPr lang="en-US" dirty="0"/>
              <a:t>Intent</a:t>
            </a:r>
          </a:p>
          <a:p>
            <a:pPr marL="457200" indent="-457200">
              <a:spcBef>
                <a:spcPct val="20000"/>
              </a:spcBef>
              <a:buClr>
                <a:srgbClr val="4C4C4C"/>
              </a:buClr>
              <a:buSzPct val="100000"/>
              <a:buFont typeface="Wingdings" panose="05000000000000000000" pitchFamily="2" charset="2"/>
              <a:buChar char="Ø"/>
              <a:defRPr/>
            </a:pPr>
            <a:r>
              <a:rPr lang="en-US" dirty="0"/>
              <a:t>Race/ethnicity</a:t>
            </a:r>
          </a:p>
          <a:p>
            <a:pPr marL="457200" indent="-457200">
              <a:spcBef>
                <a:spcPct val="20000"/>
              </a:spcBef>
              <a:buClr>
                <a:srgbClr val="4C4C4C"/>
              </a:buClr>
              <a:buSzPct val="100000"/>
              <a:buFont typeface="Wingdings" panose="05000000000000000000" pitchFamily="2" charset="2"/>
              <a:buChar char="Ø"/>
              <a:defRPr/>
            </a:pPr>
            <a:r>
              <a:rPr lang="en-US" dirty="0"/>
              <a:t>Narrative (2 lines)</a:t>
            </a:r>
            <a:endParaRPr lang="en-US"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484477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20D9A-4DA9-4101-B5C3-D48EA5F7B042}"/>
              </a:ext>
            </a:extLst>
          </p:cNvPr>
          <p:cNvSpPr>
            <a:spLocks noGrp="1"/>
          </p:cNvSpPr>
          <p:nvPr>
            <p:ph type="title"/>
          </p:nvPr>
        </p:nvSpPr>
        <p:spPr/>
        <p:txBody>
          <a:bodyPr/>
          <a:lstStyle/>
          <a:p>
            <a:r>
              <a:rPr lang="en-US" dirty="0"/>
              <a:t>CPSC Data: NEISS – Data Accessible  at CPSC.gov </a:t>
            </a:r>
          </a:p>
        </p:txBody>
      </p:sp>
      <p:sp>
        <p:nvSpPr>
          <p:cNvPr id="22" name="Rectangle 21">
            <a:extLst>
              <a:ext uri="{FF2B5EF4-FFF2-40B4-BE49-F238E27FC236}">
                <a16:creationId xmlns:a16="http://schemas.microsoft.com/office/drawing/2014/main" id="{2216A5F0-209C-4E07-8BE7-767C6631AA8A}"/>
              </a:ext>
            </a:extLst>
          </p:cNvPr>
          <p:cNvSpPr/>
          <p:nvPr/>
        </p:nvSpPr>
        <p:spPr>
          <a:xfrm>
            <a:off x="919173" y="1430773"/>
            <a:ext cx="10686675" cy="4249063"/>
          </a:xfrm>
          <a:prstGeom prst="rect">
            <a:avLst/>
          </a:prstGeom>
        </p:spPr>
        <p:txBody>
          <a:bodyPr/>
          <a:lstStyle/>
          <a:p>
            <a:pPr marL="342882" indent="-342882">
              <a:buFont typeface="Arial" panose="020B0604020202020204" pitchFamily="34" charset="0"/>
              <a:buChar char="•"/>
            </a:pPr>
            <a:endParaRPr lang="en-US" sz="2400" dirty="0"/>
          </a:p>
        </p:txBody>
      </p:sp>
      <p:pic>
        <p:nvPicPr>
          <p:cNvPr id="4" name="Picture 3">
            <a:extLst>
              <a:ext uri="{FF2B5EF4-FFF2-40B4-BE49-F238E27FC236}">
                <a16:creationId xmlns:a16="http://schemas.microsoft.com/office/drawing/2014/main" id="{BA2EBA24-90D1-4CAC-87CC-67A000964E06}"/>
              </a:ext>
            </a:extLst>
          </p:cNvPr>
          <p:cNvPicPr>
            <a:picLocks noChangeAspect="1"/>
          </p:cNvPicPr>
          <p:nvPr/>
        </p:nvPicPr>
        <p:blipFill>
          <a:blip r:embed="rId2"/>
          <a:stretch>
            <a:fillRect/>
          </a:stretch>
        </p:blipFill>
        <p:spPr>
          <a:xfrm>
            <a:off x="3514661" y="1129954"/>
            <a:ext cx="5248643" cy="5362920"/>
          </a:xfrm>
          <a:prstGeom prst="rect">
            <a:avLst/>
          </a:prstGeom>
        </p:spPr>
      </p:pic>
    </p:spTree>
    <p:extLst>
      <p:ext uri="{BB962C8B-B14F-4D97-AF65-F5344CB8AC3E}">
        <p14:creationId xmlns:p14="http://schemas.microsoft.com/office/powerpoint/2010/main" val="33837478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CAE98CD-CBF8-4983-B33C-BC25E6B00413}"/>
              </a:ext>
            </a:extLst>
          </p:cNvPr>
          <p:cNvSpPr>
            <a:spLocks noGrp="1"/>
          </p:cNvSpPr>
          <p:nvPr>
            <p:ph type="title"/>
          </p:nvPr>
        </p:nvSpPr>
        <p:spPr/>
        <p:txBody>
          <a:bodyPr/>
          <a:lstStyle/>
          <a:p>
            <a:r>
              <a:rPr lang="en-US" dirty="0"/>
              <a:t>CPSC Data: NFIRS</a:t>
            </a:r>
          </a:p>
        </p:txBody>
      </p:sp>
      <p:sp>
        <p:nvSpPr>
          <p:cNvPr id="3" name="Text Placeholder 2"/>
          <p:cNvSpPr>
            <a:spLocks noGrp="1"/>
          </p:cNvSpPr>
          <p:nvPr>
            <p:ph idx="1"/>
          </p:nvPr>
        </p:nvSpPr>
        <p:spPr>
          <a:xfrm>
            <a:off x="601782" y="1360804"/>
            <a:ext cx="5537201" cy="4692040"/>
          </a:xfrm>
        </p:spPr>
        <p:txBody>
          <a:bodyPr>
            <a:normAutofit/>
          </a:bodyPr>
          <a:lstStyle/>
          <a:p>
            <a:r>
              <a:rPr lang="en-US" sz="2600" dirty="0"/>
              <a:t>NFIRS is a collection of voluntarily reported fire incidents input by the attending fire service.  </a:t>
            </a:r>
          </a:p>
          <a:p>
            <a:endParaRPr lang="en-US" sz="2600" dirty="0"/>
          </a:p>
          <a:p>
            <a:r>
              <a:rPr lang="en-US" sz="2600" dirty="0"/>
              <a:t>This is not a statistical sample, but staff uses these data in conjunction with the National Fire Protection Association’s annual national fire survey to develop annual estimates of fires and their causes.  </a:t>
            </a:r>
          </a:p>
          <a:p>
            <a:endParaRPr lang="en-US" dirty="0"/>
          </a:p>
          <a:p>
            <a:endParaRPr lang="en-US" dirty="0">
              <a:solidFill>
                <a:srgbClr val="FF0000"/>
              </a:solidFill>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78ED4CC7-CE78-4B28-8F41-53A6457C351B}"/>
              </a:ext>
            </a:extLst>
          </p:cNvPr>
          <p:cNvPicPr>
            <a:picLocks noChangeAspect="1"/>
          </p:cNvPicPr>
          <p:nvPr/>
        </p:nvPicPr>
        <p:blipFill>
          <a:blip r:embed="rId2"/>
          <a:stretch>
            <a:fillRect/>
          </a:stretch>
        </p:blipFill>
        <p:spPr>
          <a:xfrm>
            <a:off x="7297420" y="1360804"/>
            <a:ext cx="3409565" cy="4376702"/>
          </a:xfrm>
          <a:prstGeom prst="rect">
            <a:avLst/>
          </a:prstGeom>
        </p:spPr>
      </p:pic>
      <p:sp>
        <p:nvSpPr>
          <p:cNvPr id="5" name="Rectangle 4">
            <a:extLst>
              <a:ext uri="{FF2B5EF4-FFF2-40B4-BE49-F238E27FC236}">
                <a16:creationId xmlns:a16="http://schemas.microsoft.com/office/drawing/2014/main" id="{CD5529DC-4BB2-44E0-BA35-957A2052C8A1}"/>
              </a:ext>
            </a:extLst>
          </p:cNvPr>
          <p:cNvSpPr/>
          <p:nvPr/>
        </p:nvSpPr>
        <p:spPr>
          <a:xfrm>
            <a:off x="7297420" y="5754210"/>
            <a:ext cx="3621705" cy="738664"/>
          </a:xfrm>
          <a:prstGeom prst="rect">
            <a:avLst/>
          </a:prstGeom>
        </p:spPr>
        <p:txBody>
          <a:bodyPr wrap="square">
            <a:spAutoFit/>
          </a:bodyPr>
          <a:lstStyle/>
          <a:p>
            <a:r>
              <a:rPr lang="en-US" sz="1400" dirty="0"/>
              <a:t>https://www.cpsc.gov/s3fs-public/2015to2017ResidentialFireLossEstimates.pdf?lrPHs2JTqq5ijz9zvLHL3zfukzWUKw_X</a:t>
            </a:r>
          </a:p>
        </p:txBody>
      </p:sp>
    </p:spTree>
    <p:extLst>
      <p:ext uri="{BB962C8B-B14F-4D97-AF65-F5344CB8AC3E}">
        <p14:creationId xmlns:p14="http://schemas.microsoft.com/office/powerpoint/2010/main" val="6267879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47056-E94A-45EF-814F-1527BC632D74}"/>
              </a:ext>
            </a:extLst>
          </p:cNvPr>
          <p:cNvSpPr>
            <a:spLocks noGrp="1"/>
          </p:cNvSpPr>
          <p:nvPr>
            <p:ph type="title"/>
          </p:nvPr>
        </p:nvSpPr>
        <p:spPr>
          <a:xfrm>
            <a:off x="202019" y="365126"/>
            <a:ext cx="11887200" cy="947859"/>
          </a:xfrm>
        </p:spPr>
        <p:txBody>
          <a:bodyPr>
            <a:normAutofit fontScale="90000"/>
          </a:bodyPr>
          <a:lstStyle/>
          <a:p>
            <a:r>
              <a:rPr lang="en-US" dirty="0"/>
              <a:t>CPSC Hazard Mitigation Strategies: High-Energy Density Batteries Project</a:t>
            </a:r>
          </a:p>
        </p:txBody>
      </p:sp>
      <p:sp>
        <p:nvSpPr>
          <p:cNvPr id="3" name="Text Placeholder 2"/>
          <p:cNvSpPr>
            <a:spLocks noGrp="1"/>
          </p:cNvSpPr>
          <p:nvPr>
            <p:ph idx="1"/>
          </p:nvPr>
        </p:nvSpPr>
        <p:spPr>
          <a:xfrm>
            <a:off x="202019" y="1319982"/>
            <a:ext cx="11887200" cy="5080818"/>
          </a:xfrm>
        </p:spPr>
        <p:txBody>
          <a:bodyPr>
            <a:normAutofit fontScale="92500" lnSpcReduction="10000"/>
          </a:bodyPr>
          <a:lstStyle/>
          <a:p>
            <a:r>
              <a:rPr lang="en-US" sz="2500" dirty="0"/>
              <a:t>Since 2016, staff has been engaged in a project to address hazards associated with high energy density batteries in consumer products.</a:t>
            </a:r>
          </a:p>
          <a:p>
            <a:pPr lvl="1"/>
            <a:endParaRPr lang="en-US" sz="2500" dirty="0"/>
          </a:p>
          <a:p>
            <a:r>
              <a:rPr lang="en-US" sz="2500" dirty="0"/>
              <a:t>Efforts included industry consensus standards work, import surveillance and compliance, and industry, interagency, and intergovernmental cooperation.  Staff issued two status reports on the project: </a:t>
            </a:r>
          </a:p>
          <a:p>
            <a:endParaRPr lang="en-US" sz="2200" dirty="0"/>
          </a:p>
          <a:p>
            <a:pPr marL="342900" indent="-342900">
              <a:buFont typeface="Arial" panose="020B0604020202020204" pitchFamily="34" charset="0"/>
              <a:buChar char="•"/>
            </a:pPr>
            <a:r>
              <a:rPr lang="en-US" sz="2300" dirty="0"/>
              <a:t>Status Report on High-Energy Density Batteries Project February 12, 2018 - </a:t>
            </a:r>
            <a:r>
              <a:rPr lang="en-US" sz="2300" dirty="0">
                <a:hlinkClick r:id="rId2"/>
              </a:rPr>
              <a:t>https://www.cpsc.gov/s3fs-public/High_Energy_Density_Batteries_Status_Report_2_12_18.pdf?UksG80UJqGY0q4pfVBkbCuUQ5sNHqtwO</a:t>
            </a:r>
            <a:endParaRPr lang="en-US" sz="2300" dirty="0"/>
          </a:p>
          <a:p>
            <a:endParaRPr lang="en-US" sz="2300" dirty="0"/>
          </a:p>
          <a:p>
            <a:pPr marL="342900" indent="-342900">
              <a:buFont typeface="Arial" panose="020B0604020202020204" pitchFamily="34" charset="0"/>
              <a:buChar char="•"/>
            </a:pPr>
            <a:r>
              <a:rPr lang="en-US" sz="2300" dirty="0"/>
              <a:t>FY 2020 Status Report and Action Plan for the High-Energy Density Batteries Project March 2020 - </a:t>
            </a:r>
            <a:r>
              <a:rPr lang="en-US" sz="2300" dirty="0">
                <a:hlinkClick r:id="rId3"/>
              </a:rPr>
              <a:t>https://www.cpsc.gov/s3fs-public/High%20Energy%20Density%20Batteries_Status%20Memo_FY20_1-6bCleared-04012020.pdf?Qj4t_otWKfBZYLpvu4l6sUvx9ZJfFc4f</a:t>
            </a:r>
            <a:r>
              <a:rPr lang="en-US" sz="2300" dirty="0"/>
              <a:t> </a:t>
            </a:r>
          </a:p>
          <a:p>
            <a:endParaRPr lang="en-US"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737757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0B8F1-B339-4177-B212-1C57E16B58FC}"/>
              </a:ext>
            </a:extLst>
          </p:cNvPr>
          <p:cNvSpPr>
            <a:spLocks noGrp="1"/>
          </p:cNvSpPr>
          <p:nvPr>
            <p:ph type="title"/>
          </p:nvPr>
        </p:nvSpPr>
        <p:spPr>
          <a:xfrm>
            <a:off x="202019" y="365126"/>
            <a:ext cx="11844669" cy="947859"/>
          </a:xfrm>
        </p:spPr>
        <p:txBody>
          <a:bodyPr>
            <a:normAutofit fontScale="90000"/>
          </a:bodyPr>
          <a:lstStyle/>
          <a:p>
            <a:r>
              <a:rPr lang="en-US" dirty="0"/>
              <a:t>CPSC Hazard Mitigation Strategies: High-Energy Density Batteries Project</a:t>
            </a:r>
          </a:p>
        </p:txBody>
      </p:sp>
      <p:sp>
        <p:nvSpPr>
          <p:cNvPr id="3" name="Text Placeholder 2"/>
          <p:cNvSpPr>
            <a:spLocks noGrp="1"/>
          </p:cNvSpPr>
          <p:nvPr>
            <p:ph idx="1"/>
          </p:nvPr>
        </p:nvSpPr>
        <p:spPr>
          <a:xfrm>
            <a:off x="202019" y="1312985"/>
            <a:ext cx="11844669" cy="4863978"/>
          </a:xfrm>
        </p:spPr>
        <p:txBody>
          <a:bodyPr>
            <a:normAutofit fontScale="70000" lnSpcReduction="20000"/>
          </a:bodyPr>
          <a:lstStyle/>
          <a:p>
            <a:r>
              <a:rPr lang="en-US" sz="3200" dirty="0"/>
              <a:t>Also staff sponsored the Naval Surface Warfare Center </a:t>
            </a:r>
            <a:r>
              <a:rPr lang="en-US" sz="3200" dirty="0" err="1"/>
              <a:t>Carderock</a:t>
            </a:r>
            <a:r>
              <a:rPr lang="en-US" sz="3200" dirty="0"/>
              <a:t> Division to conduct a study on lithium battery technology and an evaluation of mitigation techniques for multi-cell battery pack failures, issuing the following reports:  </a:t>
            </a:r>
          </a:p>
          <a:p>
            <a:endParaRPr lang="en-US" sz="3200" dirty="0"/>
          </a:p>
          <a:p>
            <a:pPr marL="457200" indent="-457200">
              <a:buClr>
                <a:srgbClr val="4C4C4C"/>
              </a:buClr>
              <a:buFont typeface="Arial" panose="020B0604020202020204" pitchFamily="34" charset="0"/>
              <a:buChar char="•"/>
            </a:pPr>
            <a:r>
              <a:rPr lang="en-US" sz="2600" i="1" dirty="0"/>
              <a:t>Emerging Energy Storage Technologies</a:t>
            </a:r>
            <a:r>
              <a:rPr lang="en-US" sz="2600" dirty="0"/>
              <a:t> October 2020 - </a:t>
            </a:r>
            <a:r>
              <a:rPr lang="en-US" sz="2600" dirty="0">
                <a:hlinkClick r:id="rId2"/>
              </a:rPr>
              <a:t>https://www.cpsc.gov/s3fs-public/NSWCCD-63-TR-2020-39_Emerging-Energy-Storage-Technologies_DIS_A_VERSION_ForPostingVersion12012020.pdf?wYqrWGArQLL53BlqSYr8RfCwb2eiznIT</a:t>
            </a:r>
            <a:endParaRPr lang="en-US" sz="2600" dirty="0"/>
          </a:p>
          <a:p>
            <a:endParaRPr lang="en-US" sz="2600" dirty="0"/>
          </a:p>
          <a:p>
            <a:pPr marL="457200" indent="-457200">
              <a:buClr>
                <a:srgbClr val="4C4C4C"/>
              </a:buClr>
              <a:buFont typeface="Arial" panose="020B0604020202020204" pitchFamily="34" charset="0"/>
              <a:buChar char="•"/>
            </a:pPr>
            <a:r>
              <a:rPr lang="en-US" sz="2600" i="1" dirty="0"/>
              <a:t>Evaluation of Cell-to-Cell Propagation in Lithium-Ion Batteries Containing 18650 Sized Cells</a:t>
            </a:r>
            <a:r>
              <a:rPr lang="en-US" sz="2600" dirty="0"/>
              <a:t> January 2020 - </a:t>
            </a:r>
            <a:r>
              <a:rPr lang="en-US" sz="2600" dirty="0">
                <a:hlinkClick r:id="rId3"/>
              </a:rPr>
              <a:t>https://www.cpsc.gov/s3fs-public/Consumer%20Product%20Safety%20Commission%20%28CPSC%29%20Staff’s%20Statement%20on%20Naval%20Surface%20Warfare%20Center%2C%20Carderock%20Division’s%20%28NSWCCD%29%20Report%20on%20“Evaluation%20of%20Cell-to-Cell%20Propagation%20in%20Lithium-Ion%20Batteries%20Containing%2018650%20Sized%20Cells”.pdf?KKybsoSCNBqeX46SxJbUq2NqkkzZk_Wd  </a:t>
            </a:r>
            <a:endParaRPr lang="en-US" sz="2600" dirty="0"/>
          </a:p>
          <a:p>
            <a:endParaRPr lang="en-US" sz="2600" dirty="0"/>
          </a:p>
          <a:p>
            <a:r>
              <a:rPr lang="en-US" sz="3200" dirty="0"/>
              <a:t>Staff is continuing to evaluate means of mitigating multicell battery pack failures and is participating in a cooperative effort with Canadian and Mexican governments to evaluate power banks.</a:t>
            </a:r>
          </a:p>
          <a:p>
            <a:endParaRPr lang="en-US"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833060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42E9F6-6301-45CB-8673-C3DF5A5FA22D}"/>
              </a:ext>
            </a:extLst>
          </p:cNvPr>
          <p:cNvSpPr>
            <a:spLocks noGrp="1"/>
          </p:cNvSpPr>
          <p:nvPr>
            <p:ph type="title"/>
          </p:nvPr>
        </p:nvSpPr>
        <p:spPr>
          <a:xfrm>
            <a:off x="406398" y="297345"/>
            <a:ext cx="11465169" cy="781705"/>
          </a:xfrm>
        </p:spPr>
        <p:txBody>
          <a:bodyPr/>
          <a:lstStyle/>
          <a:p>
            <a:r>
              <a:rPr lang="en-US" dirty="0"/>
              <a:t>Battery Product Recalls: Fiscal Years 2017-2020</a:t>
            </a:r>
          </a:p>
        </p:txBody>
      </p:sp>
      <p:sp>
        <p:nvSpPr>
          <p:cNvPr id="2" name="Text Placeholder 1"/>
          <p:cNvSpPr>
            <a:spLocks noGrp="1"/>
          </p:cNvSpPr>
          <p:nvPr>
            <p:ph idx="1"/>
          </p:nvPr>
        </p:nvSpPr>
        <p:spPr>
          <a:xfrm>
            <a:off x="363414" y="1216304"/>
            <a:ext cx="11465169" cy="428937"/>
          </a:xfrm>
        </p:spPr>
        <p:txBody>
          <a:bodyPr>
            <a:noAutofit/>
          </a:bodyPr>
          <a:lstStyle/>
          <a:p>
            <a:pPr algn="ctr"/>
            <a:r>
              <a:rPr lang="en-US" sz="1800" dirty="0">
                <a:solidFill>
                  <a:srgbClr val="002060"/>
                </a:solidFill>
              </a:rPr>
              <a:t>From FY 2017 to FY 2020, there were 32 recalls of 15 different types of products, totaling nearly 1.75 M units</a:t>
            </a:r>
          </a:p>
          <a:p>
            <a:endParaRPr lang="en-US" sz="1800" dirty="0">
              <a:solidFill>
                <a:schemeClr val="tx1"/>
              </a:solidFill>
              <a:effectLst>
                <a:outerShdw blurRad="38100" dist="38100" dir="2700000" algn="tl">
                  <a:srgbClr val="000000">
                    <a:alpha val="43137"/>
                  </a:srgbClr>
                </a:outerShdw>
              </a:effectLst>
              <a:latin typeface="+mn-lt"/>
            </a:endParaRPr>
          </a:p>
        </p:txBody>
      </p:sp>
      <p:sp>
        <p:nvSpPr>
          <p:cNvPr id="22" name="Rectangle 21">
            <a:extLst>
              <a:ext uri="{FF2B5EF4-FFF2-40B4-BE49-F238E27FC236}">
                <a16:creationId xmlns:a16="http://schemas.microsoft.com/office/drawing/2014/main" id="{2216A5F0-209C-4E07-8BE7-767C6631AA8A}"/>
              </a:ext>
            </a:extLst>
          </p:cNvPr>
          <p:cNvSpPr/>
          <p:nvPr/>
        </p:nvSpPr>
        <p:spPr>
          <a:xfrm>
            <a:off x="919173" y="1430773"/>
            <a:ext cx="10686675" cy="4249063"/>
          </a:xfrm>
          <a:prstGeom prst="rect">
            <a:avLst/>
          </a:prstGeom>
        </p:spPr>
        <p:txBody>
          <a:bodyPr/>
          <a:lstStyle/>
          <a:p>
            <a:pPr marL="342882" indent="-342882">
              <a:buFont typeface="Arial" panose="020B0604020202020204" pitchFamily="34" charset="0"/>
              <a:buChar char="•"/>
            </a:pPr>
            <a:endParaRPr lang="en-US" sz="2400" dirty="0"/>
          </a:p>
        </p:txBody>
      </p:sp>
      <p:graphicFrame>
        <p:nvGraphicFramePr>
          <p:cNvPr id="7" name="Table 6">
            <a:extLst>
              <a:ext uri="{FF2B5EF4-FFF2-40B4-BE49-F238E27FC236}">
                <a16:creationId xmlns:a16="http://schemas.microsoft.com/office/drawing/2014/main" id="{BACFAD1B-D7CF-49E6-BC7F-9C6C2D7FAEBD}"/>
              </a:ext>
            </a:extLst>
          </p:cNvPr>
          <p:cNvGraphicFramePr>
            <a:graphicFrameLocks noGrp="1"/>
          </p:cNvGraphicFramePr>
          <p:nvPr>
            <p:extLst>
              <p:ext uri="{D42A27DB-BD31-4B8C-83A1-F6EECF244321}">
                <p14:modId xmlns:p14="http://schemas.microsoft.com/office/powerpoint/2010/main" val="3582944085"/>
              </p:ext>
            </p:extLst>
          </p:nvPr>
        </p:nvGraphicFramePr>
        <p:xfrm>
          <a:off x="2162033" y="1686482"/>
          <a:ext cx="7867933" cy="4724400"/>
        </p:xfrm>
        <a:graphic>
          <a:graphicData uri="http://schemas.openxmlformats.org/drawingml/2006/table">
            <a:tbl>
              <a:tblPr firstRow="1" firstCol="1" bandRow="1"/>
              <a:tblGrid>
                <a:gridCol w="4393947">
                  <a:extLst>
                    <a:ext uri="{9D8B030D-6E8A-4147-A177-3AD203B41FA5}">
                      <a16:colId xmlns:a16="http://schemas.microsoft.com/office/drawing/2014/main" val="2822319316"/>
                    </a:ext>
                  </a:extLst>
                </a:gridCol>
                <a:gridCol w="1621194">
                  <a:extLst>
                    <a:ext uri="{9D8B030D-6E8A-4147-A177-3AD203B41FA5}">
                      <a16:colId xmlns:a16="http://schemas.microsoft.com/office/drawing/2014/main" val="4167176516"/>
                    </a:ext>
                  </a:extLst>
                </a:gridCol>
                <a:gridCol w="1852792">
                  <a:extLst>
                    <a:ext uri="{9D8B030D-6E8A-4147-A177-3AD203B41FA5}">
                      <a16:colId xmlns:a16="http://schemas.microsoft.com/office/drawing/2014/main" val="2709636865"/>
                    </a:ext>
                  </a:extLst>
                </a:gridCol>
              </a:tblGrid>
              <a:tr h="499890">
                <a:tc>
                  <a:txBody>
                    <a:bodyPr/>
                    <a:lstStyle/>
                    <a:p>
                      <a:pPr marL="0" marR="0">
                        <a:spcBef>
                          <a:spcPts val="0"/>
                        </a:spcBef>
                        <a:spcAft>
                          <a:spcPts val="0"/>
                        </a:spcAft>
                      </a:pPr>
                      <a:r>
                        <a:rPr lang="en-US" sz="2000" b="1" dirty="0">
                          <a:solidFill>
                            <a:srgbClr val="FFFFFF"/>
                          </a:solidFill>
                          <a:effectLst/>
                          <a:latin typeface="Arial" panose="020B0604020202020204" pitchFamily="34" charset="0"/>
                          <a:ea typeface="Calibri" panose="020F0502020204030204" pitchFamily="34" charset="0"/>
                        </a:rPr>
                        <a:t>Product Type</a:t>
                      </a:r>
                      <a:endParaRPr lang="en-US" sz="20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marL="0" marR="0">
                        <a:spcBef>
                          <a:spcPts val="0"/>
                        </a:spcBef>
                        <a:spcAft>
                          <a:spcPts val="0"/>
                        </a:spcAft>
                      </a:pPr>
                      <a:r>
                        <a:rPr lang="en-US" sz="2000" b="1" dirty="0">
                          <a:solidFill>
                            <a:srgbClr val="FFFFFF"/>
                          </a:solidFill>
                          <a:effectLst/>
                          <a:latin typeface="Arial" panose="020B0604020202020204" pitchFamily="34" charset="0"/>
                          <a:ea typeface="Calibri" panose="020F0502020204030204" pitchFamily="34" charset="0"/>
                        </a:rPr>
                        <a:t>Number of Recalls</a:t>
                      </a:r>
                      <a:endParaRPr lang="en-US" sz="20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marL="0" marR="0">
                        <a:spcBef>
                          <a:spcPts val="0"/>
                        </a:spcBef>
                        <a:spcAft>
                          <a:spcPts val="0"/>
                        </a:spcAft>
                      </a:pPr>
                      <a:r>
                        <a:rPr lang="en-US" sz="2000" b="1" dirty="0">
                          <a:solidFill>
                            <a:srgbClr val="FFFFFF"/>
                          </a:solidFill>
                          <a:effectLst/>
                          <a:latin typeface="Arial" panose="020B0604020202020204" pitchFamily="34" charset="0"/>
                          <a:ea typeface="Calibri" panose="020F0502020204030204" pitchFamily="34" charset="0"/>
                        </a:rPr>
                        <a:t>TOTAL Units Recalled</a:t>
                      </a:r>
                      <a:endParaRPr lang="en-US" sz="20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extLst>
                  <a:ext uri="{0D108BD9-81ED-4DB2-BD59-A6C34878D82A}">
                    <a16:rowId xmlns:a16="http://schemas.microsoft.com/office/drawing/2014/main" val="3077929384"/>
                  </a:ext>
                </a:extLst>
              </a:tr>
              <a:tr h="249945">
                <a:tc>
                  <a:txBody>
                    <a:bodyPr/>
                    <a:lstStyle/>
                    <a:p>
                      <a:pPr marL="0" marR="0">
                        <a:spcBef>
                          <a:spcPts val="0"/>
                        </a:spcBef>
                        <a:spcAft>
                          <a:spcPts val="0"/>
                        </a:spcAft>
                      </a:pPr>
                      <a:r>
                        <a:rPr lang="en-US" sz="1800" dirty="0">
                          <a:solidFill>
                            <a:srgbClr val="000000"/>
                          </a:solidFill>
                          <a:effectLst/>
                          <a:latin typeface="Arial" panose="020B0604020202020204" pitchFamily="34" charset="0"/>
                          <a:ea typeface="Calibri" panose="020F0502020204030204" pitchFamily="34" charset="0"/>
                        </a:rPr>
                        <a:t>Laptop/Notebook Computers</a:t>
                      </a:r>
                      <a:endParaRPr lang="en-US" sz="18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a:txBody>
                    <a:bodyPr/>
                    <a:lstStyle/>
                    <a:p>
                      <a:pPr marL="0" marR="0" algn="ctr">
                        <a:spcBef>
                          <a:spcPts val="0"/>
                        </a:spcBef>
                        <a:spcAft>
                          <a:spcPts val="0"/>
                        </a:spcAft>
                      </a:pPr>
                      <a:r>
                        <a:rPr lang="en-US" sz="1800" dirty="0">
                          <a:solidFill>
                            <a:srgbClr val="000000"/>
                          </a:solidFill>
                          <a:effectLst/>
                          <a:latin typeface="Arial" panose="020B0604020202020204" pitchFamily="34" charset="0"/>
                          <a:ea typeface="Calibri" panose="020F0502020204030204" pitchFamily="34" charset="0"/>
                        </a:rPr>
                        <a:t>8</a:t>
                      </a:r>
                      <a:endParaRPr lang="en-US" sz="18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a:txBody>
                    <a:bodyPr/>
                    <a:lstStyle/>
                    <a:p>
                      <a:pPr marL="0" marR="0" algn="ctr">
                        <a:spcBef>
                          <a:spcPts val="0"/>
                        </a:spcBef>
                        <a:spcAft>
                          <a:spcPts val="0"/>
                        </a:spcAft>
                      </a:pPr>
                      <a:r>
                        <a:rPr lang="en-US" sz="1800" dirty="0">
                          <a:solidFill>
                            <a:srgbClr val="000000"/>
                          </a:solidFill>
                          <a:effectLst/>
                          <a:latin typeface="Arial" panose="020B0604020202020204" pitchFamily="34" charset="0"/>
                          <a:ea typeface="Calibri" panose="020F0502020204030204" pitchFamily="34" charset="0"/>
                        </a:rPr>
                        <a:t>880,132</a:t>
                      </a:r>
                      <a:endParaRPr lang="en-US" sz="18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1042679376"/>
                  </a:ext>
                </a:extLst>
              </a:tr>
              <a:tr h="249945">
                <a:tc>
                  <a:txBody>
                    <a:bodyPr/>
                    <a:lstStyle/>
                    <a:p>
                      <a:pPr marL="0" marR="0">
                        <a:spcBef>
                          <a:spcPts val="0"/>
                        </a:spcBef>
                        <a:spcAft>
                          <a:spcPts val="0"/>
                        </a:spcAft>
                      </a:pPr>
                      <a:r>
                        <a:rPr lang="en-US" sz="1800" dirty="0">
                          <a:solidFill>
                            <a:srgbClr val="000000"/>
                          </a:solidFill>
                          <a:effectLst/>
                          <a:latin typeface="Arial" panose="020B0604020202020204" pitchFamily="34" charset="0"/>
                          <a:ea typeface="Calibri" panose="020F0502020204030204" pitchFamily="34" charset="0"/>
                        </a:rPr>
                        <a:t>Hoverboard/Self-balancing Scooter</a:t>
                      </a:r>
                      <a:endParaRPr lang="en-US" sz="18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marL="0" marR="0" algn="ctr">
                        <a:spcBef>
                          <a:spcPts val="0"/>
                        </a:spcBef>
                        <a:spcAft>
                          <a:spcPts val="0"/>
                        </a:spcAft>
                      </a:pPr>
                      <a:r>
                        <a:rPr lang="en-US" sz="1800" dirty="0">
                          <a:solidFill>
                            <a:srgbClr val="000000"/>
                          </a:solidFill>
                          <a:effectLst/>
                          <a:latin typeface="Arial" panose="020B0604020202020204" pitchFamily="34" charset="0"/>
                          <a:ea typeface="Calibri" panose="020F0502020204030204" pitchFamily="34" charset="0"/>
                        </a:rPr>
                        <a:t>6</a:t>
                      </a:r>
                      <a:endParaRPr lang="en-US" sz="18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marL="0" marR="0" algn="ctr">
                        <a:spcBef>
                          <a:spcPts val="0"/>
                        </a:spcBef>
                        <a:spcAft>
                          <a:spcPts val="0"/>
                        </a:spcAft>
                      </a:pPr>
                      <a:r>
                        <a:rPr lang="en-US" sz="1800" dirty="0">
                          <a:solidFill>
                            <a:srgbClr val="000000"/>
                          </a:solidFill>
                          <a:effectLst/>
                          <a:latin typeface="Arial" panose="020B0604020202020204" pitchFamily="34" charset="0"/>
                          <a:ea typeface="Calibri" panose="020F0502020204030204" pitchFamily="34" charset="0"/>
                        </a:rPr>
                        <a:t>5,220</a:t>
                      </a:r>
                      <a:endParaRPr lang="en-US" sz="18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666115485"/>
                  </a:ext>
                </a:extLst>
              </a:tr>
              <a:tr h="249945">
                <a:tc>
                  <a:txBody>
                    <a:bodyPr/>
                    <a:lstStyle/>
                    <a:p>
                      <a:pPr marL="0" marR="0">
                        <a:spcBef>
                          <a:spcPts val="0"/>
                        </a:spcBef>
                        <a:spcAft>
                          <a:spcPts val="0"/>
                        </a:spcAft>
                      </a:pPr>
                      <a:r>
                        <a:rPr lang="en-US" sz="1800" dirty="0">
                          <a:solidFill>
                            <a:srgbClr val="000000"/>
                          </a:solidFill>
                          <a:effectLst/>
                          <a:latin typeface="Arial" panose="020B0604020202020204" pitchFamily="34" charset="0"/>
                          <a:ea typeface="Calibri" panose="020F0502020204030204" pitchFamily="34" charset="0"/>
                        </a:rPr>
                        <a:t>Power Bank</a:t>
                      </a:r>
                      <a:endParaRPr lang="en-US" sz="18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a:txBody>
                    <a:bodyPr/>
                    <a:lstStyle/>
                    <a:p>
                      <a:pPr marL="0" marR="0" algn="ctr">
                        <a:spcBef>
                          <a:spcPts val="0"/>
                        </a:spcBef>
                        <a:spcAft>
                          <a:spcPts val="0"/>
                        </a:spcAft>
                      </a:pPr>
                      <a:r>
                        <a:rPr lang="en-US" sz="1800" dirty="0">
                          <a:solidFill>
                            <a:srgbClr val="000000"/>
                          </a:solidFill>
                          <a:effectLst/>
                          <a:latin typeface="Arial" panose="020B0604020202020204" pitchFamily="34" charset="0"/>
                          <a:ea typeface="Calibri" panose="020F0502020204030204" pitchFamily="34" charset="0"/>
                        </a:rPr>
                        <a:t>4</a:t>
                      </a:r>
                      <a:endParaRPr lang="en-US" sz="18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a:txBody>
                    <a:bodyPr/>
                    <a:lstStyle/>
                    <a:p>
                      <a:pPr marL="0" marR="0" algn="ctr">
                        <a:spcBef>
                          <a:spcPts val="0"/>
                        </a:spcBef>
                        <a:spcAft>
                          <a:spcPts val="0"/>
                        </a:spcAft>
                      </a:pPr>
                      <a:r>
                        <a:rPr lang="en-US" sz="1800" dirty="0">
                          <a:solidFill>
                            <a:srgbClr val="000000"/>
                          </a:solidFill>
                          <a:effectLst/>
                          <a:latin typeface="Arial" panose="020B0604020202020204" pitchFamily="34" charset="0"/>
                          <a:ea typeface="Calibri" panose="020F0502020204030204" pitchFamily="34" charset="0"/>
                        </a:rPr>
                        <a:t>448,243</a:t>
                      </a:r>
                      <a:endParaRPr lang="en-US" sz="18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990768758"/>
                  </a:ext>
                </a:extLst>
              </a:tr>
              <a:tr h="249945">
                <a:tc>
                  <a:txBody>
                    <a:bodyPr/>
                    <a:lstStyle/>
                    <a:p>
                      <a:pPr marL="0" marR="0">
                        <a:spcBef>
                          <a:spcPts val="0"/>
                        </a:spcBef>
                        <a:spcAft>
                          <a:spcPts val="0"/>
                        </a:spcAft>
                      </a:pPr>
                      <a:r>
                        <a:rPr lang="en-US" sz="1800" dirty="0">
                          <a:solidFill>
                            <a:srgbClr val="000000"/>
                          </a:solidFill>
                          <a:effectLst/>
                          <a:latin typeface="Arial" panose="020B0604020202020204" pitchFamily="34" charset="0"/>
                          <a:ea typeface="Calibri" panose="020F0502020204030204" pitchFamily="34" charset="0"/>
                        </a:rPr>
                        <a:t>Speakers</a:t>
                      </a:r>
                      <a:endParaRPr lang="en-US" sz="18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marL="0" marR="0" algn="ctr">
                        <a:spcBef>
                          <a:spcPts val="0"/>
                        </a:spcBef>
                        <a:spcAft>
                          <a:spcPts val="0"/>
                        </a:spcAft>
                      </a:pPr>
                      <a:r>
                        <a:rPr lang="en-US" sz="1800" dirty="0">
                          <a:solidFill>
                            <a:srgbClr val="000000"/>
                          </a:solidFill>
                          <a:effectLst/>
                          <a:latin typeface="Arial" panose="020B0604020202020204" pitchFamily="34" charset="0"/>
                          <a:ea typeface="Calibri" panose="020F0502020204030204" pitchFamily="34" charset="0"/>
                        </a:rPr>
                        <a:t>2</a:t>
                      </a:r>
                      <a:endParaRPr lang="en-US" sz="18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marL="0" marR="0" algn="ctr">
                        <a:spcBef>
                          <a:spcPts val="0"/>
                        </a:spcBef>
                        <a:spcAft>
                          <a:spcPts val="0"/>
                        </a:spcAft>
                      </a:pPr>
                      <a:r>
                        <a:rPr lang="en-US" sz="1800" dirty="0">
                          <a:solidFill>
                            <a:srgbClr val="000000"/>
                          </a:solidFill>
                          <a:effectLst/>
                          <a:latin typeface="Arial" panose="020B0604020202020204" pitchFamily="34" charset="0"/>
                          <a:ea typeface="Calibri" panose="020F0502020204030204" pitchFamily="34" charset="0"/>
                        </a:rPr>
                        <a:t>205,621</a:t>
                      </a:r>
                      <a:endParaRPr lang="en-US" sz="18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270161398"/>
                  </a:ext>
                </a:extLst>
              </a:tr>
              <a:tr h="249945">
                <a:tc>
                  <a:txBody>
                    <a:bodyPr/>
                    <a:lstStyle/>
                    <a:p>
                      <a:pPr marL="0" marR="0">
                        <a:spcBef>
                          <a:spcPts val="0"/>
                        </a:spcBef>
                        <a:spcAft>
                          <a:spcPts val="0"/>
                        </a:spcAft>
                      </a:pPr>
                      <a:r>
                        <a:rPr lang="en-US" sz="1800" dirty="0">
                          <a:solidFill>
                            <a:srgbClr val="000000"/>
                          </a:solidFill>
                          <a:effectLst/>
                          <a:latin typeface="Arial" panose="020B0604020202020204" pitchFamily="34" charset="0"/>
                          <a:ea typeface="Calibri" panose="020F0502020204030204" pitchFamily="34" charset="0"/>
                        </a:rPr>
                        <a:t>Hand/Foot Warmers</a:t>
                      </a:r>
                      <a:endParaRPr lang="en-US" sz="18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a:txBody>
                    <a:bodyPr/>
                    <a:lstStyle/>
                    <a:p>
                      <a:pPr marL="0" marR="0" algn="ctr">
                        <a:spcBef>
                          <a:spcPts val="0"/>
                        </a:spcBef>
                        <a:spcAft>
                          <a:spcPts val="0"/>
                        </a:spcAft>
                      </a:pPr>
                      <a:r>
                        <a:rPr lang="en-US" sz="1800" dirty="0">
                          <a:solidFill>
                            <a:srgbClr val="000000"/>
                          </a:solidFill>
                          <a:effectLst/>
                          <a:latin typeface="Arial" panose="020B0604020202020204" pitchFamily="34" charset="0"/>
                          <a:ea typeface="Calibri" panose="020F0502020204030204" pitchFamily="34" charset="0"/>
                        </a:rPr>
                        <a:t>2</a:t>
                      </a:r>
                      <a:endParaRPr lang="en-US" sz="18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a:txBody>
                    <a:bodyPr/>
                    <a:lstStyle/>
                    <a:p>
                      <a:pPr marL="0" marR="0" algn="ctr">
                        <a:spcBef>
                          <a:spcPts val="0"/>
                        </a:spcBef>
                        <a:spcAft>
                          <a:spcPts val="0"/>
                        </a:spcAft>
                      </a:pPr>
                      <a:r>
                        <a:rPr lang="en-US" sz="1800" dirty="0">
                          <a:solidFill>
                            <a:srgbClr val="000000"/>
                          </a:solidFill>
                          <a:effectLst/>
                          <a:latin typeface="Arial" panose="020B0604020202020204" pitchFamily="34" charset="0"/>
                          <a:ea typeface="Calibri" panose="020F0502020204030204" pitchFamily="34" charset="0"/>
                        </a:rPr>
                        <a:t>16,707</a:t>
                      </a:r>
                      <a:endParaRPr lang="en-US" sz="18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1780663295"/>
                  </a:ext>
                </a:extLst>
              </a:tr>
              <a:tr h="249945">
                <a:tc>
                  <a:txBody>
                    <a:bodyPr/>
                    <a:lstStyle/>
                    <a:p>
                      <a:pPr marL="0" marR="0">
                        <a:spcBef>
                          <a:spcPts val="0"/>
                        </a:spcBef>
                        <a:spcAft>
                          <a:spcPts val="0"/>
                        </a:spcAft>
                      </a:pPr>
                      <a:r>
                        <a:rPr lang="en-US" sz="1800" dirty="0">
                          <a:solidFill>
                            <a:srgbClr val="000000"/>
                          </a:solidFill>
                          <a:effectLst/>
                          <a:latin typeface="Arial" panose="020B0604020202020204" pitchFamily="34" charset="0"/>
                          <a:ea typeface="Calibri" panose="020F0502020204030204" pitchFamily="34" charset="0"/>
                        </a:rPr>
                        <a:t>Guitar</a:t>
                      </a:r>
                      <a:endParaRPr lang="en-US" sz="18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marL="0" marR="0" algn="ctr">
                        <a:spcBef>
                          <a:spcPts val="0"/>
                        </a:spcBef>
                        <a:spcAft>
                          <a:spcPts val="0"/>
                        </a:spcAft>
                      </a:pPr>
                      <a:r>
                        <a:rPr lang="en-US" sz="1800" dirty="0">
                          <a:solidFill>
                            <a:srgbClr val="000000"/>
                          </a:solidFill>
                          <a:effectLst/>
                          <a:latin typeface="Arial" panose="020B0604020202020204" pitchFamily="34" charset="0"/>
                          <a:ea typeface="Calibri" panose="020F0502020204030204" pitchFamily="34" charset="0"/>
                        </a:rPr>
                        <a:t>1</a:t>
                      </a:r>
                      <a:endParaRPr lang="en-US" sz="18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marL="0" marR="0" algn="ctr">
                        <a:spcBef>
                          <a:spcPts val="0"/>
                        </a:spcBef>
                        <a:spcAft>
                          <a:spcPts val="0"/>
                        </a:spcAft>
                      </a:pPr>
                      <a:r>
                        <a:rPr lang="en-US" sz="1800" dirty="0">
                          <a:solidFill>
                            <a:srgbClr val="000000"/>
                          </a:solidFill>
                          <a:effectLst/>
                          <a:latin typeface="Arial" panose="020B0604020202020204" pitchFamily="34" charset="0"/>
                          <a:ea typeface="Calibri" panose="020F0502020204030204" pitchFamily="34" charset="0"/>
                        </a:rPr>
                        <a:t>81,491</a:t>
                      </a:r>
                      <a:endParaRPr lang="en-US" sz="18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686870488"/>
                  </a:ext>
                </a:extLst>
              </a:tr>
              <a:tr h="249945">
                <a:tc>
                  <a:txBody>
                    <a:bodyPr/>
                    <a:lstStyle/>
                    <a:p>
                      <a:pPr marL="0" marR="0">
                        <a:spcBef>
                          <a:spcPts val="0"/>
                        </a:spcBef>
                        <a:spcAft>
                          <a:spcPts val="0"/>
                        </a:spcAft>
                      </a:pPr>
                      <a:r>
                        <a:rPr lang="en-US" sz="1800" dirty="0">
                          <a:solidFill>
                            <a:srgbClr val="000000"/>
                          </a:solidFill>
                          <a:effectLst/>
                          <a:latin typeface="Arial" panose="020B0604020202020204" pitchFamily="34" charset="0"/>
                          <a:ea typeface="Calibri" panose="020F0502020204030204" pitchFamily="34" charset="0"/>
                        </a:rPr>
                        <a:t>Motorized Blinds</a:t>
                      </a:r>
                      <a:endParaRPr lang="en-US" sz="18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a:txBody>
                    <a:bodyPr/>
                    <a:lstStyle/>
                    <a:p>
                      <a:pPr marL="0" marR="0" algn="ctr">
                        <a:spcBef>
                          <a:spcPts val="0"/>
                        </a:spcBef>
                        <a:spcAft>
                          <a:spcPts val="0"/>
                        </a:spcAft>
                      </a:pPr>
                      <a:r>
                        <a:rPr lang="en-US" sz="1800" dirty="0">
                          <a:solidFill>
                            <a:srgbClr val="000000"/>
                          </a:solidFill>
                          <a:effectLst/>
                          <a:latin typeface="Arial" panose="020B0604020202020204" pitchFamily="34" charset="0"/>
                          <a:ea typeface="Calibri" panose="020F0502020204030204" pitchFamily="34" charset="0"/>
                        </a:rPr>
                        <a:t>1</a:t>
                      </a:r>
                      <a:endParaRPr lang="en-US" sz="18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a:txBody>
                    <a:bodyPr/>
                    <a:lstStyle/>
                    <a:p>
                      <a:pPr marL="0" marR="0" algn="ctr">
                        <a:spcBef>
                          <a:spcPts val="0"/>
                        </a:spcBef>
                        <a:spcAft>
                          <a:spcPts val="0"/>
                        </a:spcAft>
                      </a:pPr>
                      <a:r>
                        <a:rPr lang="en-US" sz="1800" dirty="0">
                          <a:solidFill>
                            <a:srgbClr val="000000"/>
                          </a:solidFill>
                          <a:effectLst/>
                          <a:latin typeface="Arial" panose="020B0604020202020204" pitchFamily="34" charset="0"/>
                          <a:ea typeface="Calibri" panose="020F0502020204030204" pitchFamily="34" charset="0"/>
                        </a:rPr>
                        <a:t>57,361</a:t>
                      </a:r>
                      <a:endParaRPr lang="en-US" sz="18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3346541828"/>
                  </a:ext>
                </a:extLst>
              </a:tr>
              <a:tr h="249945">
                <a:tc>
                  <a:txBody>
                    <a:bodyPr/>
                    <a:lstStyle/>
                    <a:p>
                      <a:pPr marL="0" marR="0">
                        <a:spcBef>
                          <a:spcPts val="0"/>
                        </a:spcBef>
                        <a:spcAft>
                          <a:spcPts val="0"/>
                        </a:spcAft>
                      </a:pPr>
                      <a:r>
                        <a:rPr lang="en-US" sz="1800" dirty="0">
                          <a:solidFill>
                            <a:srgbClr val="000000"/>
                          </a:solidFill>
                          <a:effectLst/>
                          <a:latin typeface="Arial" panose="020B0604020202020204" pitchFamily="34" charset="0"/>
                          <a:ea typeface="Calibri" panose="020F0502020204030204" pitchFamily="34" charset="0"/>
                        </a:rPr>
                        <a:t>video Monitor</a:t>
                      </a:r>
                      <a:endParaRPr lang="en-US" sz="18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marL="0" marR="0" algn="ctr">
                        <a:spcBef>
                          <a:spcPts val="0"/>
                        </a:spcBef>
                        <a:spcAft>
                          <a:spcPts val="0"/>
                        </a:spcAft>
                      </a:pPr>
                      <a:r>
                        <a:rPr lang="en-US" sz="1800" dirty="0">
                          <a:solidFill>
                            <a:srgbClr val="000000"/>
                          </a:solidFill>
                          <a:effectLst/>
                          <a:latin typeface="Arial" panose="020B0604020202020204" pitchFamily="34" charset="0"/>
                          <a:ea typeface="Calibri" panose="020F0502020204030204" pitchFamily="34" charset="0"/>
                        </a:rPr>
                        <a:t>1</a:t>
                      </a:r>
                      <a:endParaRPr lang="en-US" sz="18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marL="0" marR="0" algn="ctr">
                        <a:spcBef>
                          <a:spcPts val="0"/>
                        </a:spcBef>
                        <a:spcAft>
                          <a:spcPts val="0"/>
                        </a:spcAft>
                      </a:pPr>
                      <a:r>
                        <a:rPr lang="en-US" sz="1800" dirty="0">
                          <a:solidFill>
                            <a:srgbClr val="000000"/>
                          </a:solidFill>
                          <a:effectLst/>
                          <a:latin typeface="Arial" panose="020B0604020202020204" pitchFamily="34" charset="0"/>
                          <a:ea typeface="Calibri" panose="020F0502020204030204" pitchFamily="34" charset="0"/>
                        </a:rPr>
                        <a:t>26,423</a:t>
                      </a:r>
                      <a:endParaRPr lang="en-US" sz="18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4162875493"/>
                  </a:ext>
                </a:extLst>
              </a:tr>
              <a:tr h="249945">
                <a:tc>
                  <a:txBody>
                    <a:bodyPr/>
                    <a:lstStyle/>
                    <a:p>
                      <a:pPr marL="0" marR="0">
                        <a:spcBef>
                          <a:spcPts val="0"/>
                        </a:spcBef>
                        <a:spcAft>
                          <a:spcPts val="0"/>
                        </a:spcAft>
                      </a:pPr>
                      <a:r>
                        <a:rPr lang="en-US" sz="1800" dirty="0">
                          <a:solidFill>
                            <a:srgbClr val="000000"/>
                          </a:solidFill>
                          <a:effectLst/>
                          <a:latin typeface="Arial" panose="020B0604020202020204" pitchFamily="34" charset="0"/>
                          <a:ea typeface="Calibri" panose="020F0502020204030204" pitchFamily="34" charset="0"/>
                        </a:rPr>
                        <a:t>Cellphone</a:t>
                      </a:r>
                      <a:endParaRPr lang="en-US" sz="18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a:txBody>
                    <a:bodyPr/>
                    <a:lstStyle/>
                    <a:p>
                      <a:pPr marL="0" marR="0" algn="ctr">
                        <a:spcBef>
                          <a:spcPts val="0"/>
                        </a:spcBef>
                        <a:spcAft>
                          <a:spcPts val="0"/>
                        </a:spcAft>
                      </a:pPr>
                      <a:r>
                        <a:rPr lang="en-US" sz="1800" dirty="0">
                          <a:solidFill>
                            <a:srgbClr val="000000"/>
                          </a:solidFill>
                          <a:effectLst/>
                          <a:latin typeface="Arial" panose="020B0604020202020204" pitchFamily="34" charset="0"/>
                          <a:ea typeface="Calibri" panose="020F0502020204030204" pitchFamily="34" charset="0"/>
                        </a:rPr>
                        <a:t>1</a:t>
                      </a:r>
                      <a:endParaRPr lang="en-US" sz="18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a:txBody>
                    <a:bodyPr/>
                    <a:lstStyle/>
                    <a:p>
                      <a:pPr marL="0" marR="0" algn="ctr">
                        <a:spcBef>
                          <a:spcPts val="0"/>
                        </a:spcBef>
                        <a:spcAft>
                          <a:spcPts val="0"/>
                        </a:spcAft>
                      </a:pPr>
                      <a:r>
                        <a:rPr lang="en-US" sz="1800" dirty="0">
                          <a:solidFill>
                            <a:srgbClr val="000000"/>
                          </a:solidFill>
                          <a:effectLst/>
                          <a:latin typeface="Arial" panose="020B0604020202020204" pitchFamily="34" charset="0"/>
                          <a:ea typeface="Calibri" panose="020F0502020204030204" pitchFamily="34" charset="0"/>
                        </a:rPr>
                        <a:t>10,065</a:t>
                      </a:r>
                      <a:endParaRPr lang="en-US" sz="18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2161265580"/>
                  </a:ext>
                </a:extLst>
              </a:tr>
              <a:tr h="249945">
                <a:tc>
                  <a:txBody>
                    <a:bodyPr/>
                    <a:lstStyle/>
                    <a:p>
                      <a:pPr marL="0" marR="0">
                        <a:spcBef>
                          <a:spcPts val="0"/>
                        </a:spcBef>
                        <a:spcAft>
                          <a:spcPts val="0"/>
                        </a:spcAft>
                      </a:pPr>
                      <a:r>
                        <a:rPr lang="en-US" sz="1800" dirty="0">
                          <a:solidFill>
                            <a:srgbClr val="000000"/>
                          </a:solidFill>
                          <a:effectLst/>
                          <a:latin typeface="Arial" panose="020B0604020202020204" pitchFamily="34" charset="0"/>
                          <a:ea typeface="Calibri" panose="020F0502020204030204" pitchFamily="34" charset="0"/>
                        </a:rPr>
                        <a:t>Lantern</a:t>
                      </a:r>
                      <a:endParaRPr lang="en-US" sz="18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marL="0" marR="0" algn="ctr">
                        <a:spcBef>
                          <a:spcPts val="0"/>
                        </a:spcBef>
                        <a:spcAft>
                          <a:spcPts val="0"/>
                        </a:spcAft>
                      </a:pPr>
                      <a:r>
                        <a:rPr lang="en-US" sz="1800" dirty="0">
                          <a:solidFill>
                            <a:srgbClr val="000000"/>
                          </a:solidFill>
                          <a:effectLst/>
                          <a:latin typeface="Arial" panose="020B0604020202020204" pitchFamily="34" charset="0"/>
                          <a:ea typeface="Calibri" panose="020F0502020204030204" pitchFamily="34" charset="0"/>
                        </a:rPr>
                        <a:t>1</a:t>
                      </a:r>
                      <a:endParaRPr lang="en-US" sz="18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marL="0" marR="0" algn="ctr">
                        <a:spcBef>
                          <a:spcPts val="0"/>
                        </a:spcBef>
                        <a:spcAft>
                          <a:spcPts val="0"/>
                        </a:spcAft>
                      </a:pPr>
                      <a:r>
                        <a:rPr lang="en-US" sz="1800" dirty="0">
                          <a:solidFill>
                            <a:srgbClr val="000000"/>
                          </a:solidFill>
                          <a:effectLst/>
                          <a:latin typeface="Arial" panose="020B0604020202020204" pitchFamily="34" charset="0"/>
                          <a:ea typeface="Calibri" panose="020F0502020204030204" pitchFamily="34" charset="0"/>
                        </a:rPr>
                        <a:t>5,855</a:t>
                      </a:r>
                      <a:endParaRPr lang="en-US" sz="18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813342731"/>
                  </a:ext>
                </a:extLst>
              </a:tr>
              <a:tr h="249945">
                <a:tc>
                  <a:txBody>
                    <a:bodyPr/>
                    <a:lstStyle/>
                    <a:p>
                      <a:pPr marL="0" marR="0">
                        <a:spcBef>
                          <a:spcPts val="0"/>
                        </a:spcBef>
                        <a:spcAft>
                          <a:spcPts val="0"/>
                        </a:spcAft>
                      </a:pPr>
                      <a:r>
                        <a:rPr lang="en-US" sz="1800" dirty="0">
                          <a:solidFill>
                            <a:srgbClr val="000000"/>
                          </a:solidFill>
                          <a:effectLst/>
                          <a:latin typeface="Arial" panose="020B0604020202020204" pitchFamily="34" charset="0"/>
                          <a:ea typeface="Calibri" panose="020F0502020204030204" pitchFamily="34" charset="0"/>
                        </a:rPr>
                        <a:t>Sound Machine</a:t>
                      </a:r>
                      <a:endParaRPr lang="en-US" sz="18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a:txBody>
                    <a:bodyPr/>
                    <a:lstStyle/>
                    <a:p>
                      <a:pPr marL="0" marR="0" algn="ctr">
                        <a:spcBef>
                          <a:spcPts val="0"/>
                        </a:spcBef>
                        <a:spcAft>
                          <a:spcPts val="0"/>
                        </a:spcAft>
                      </a:pPr>
                      <a:r>
                        <a:rPr lang="en-US" sz="1800" dirty="0">
                          <a:solidFill>
                            <a:srgbClr val="000000"/>
                          </a:solidFill>
                          <a:effectLst/>
                          <a:latin typeface="Arial" panose="020B0604020202020204" pitchFamily="34" charset="0"/>
                          <a:ea typeface="Calibri" panose="020F0502020204030204" pitchFamily="34" charset="0"/>
                        </a:rPr>
                        <a:t>1</a:t>
                      </a:r>
                      <a:endParaRPr lang="en-US" sz="18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a:txBody>
                    <a:bodyPr/>
                    <a:lstStyle/>
                    <a:p>
                      <a:pPr marL="0" marR="0" algn="ctr">
                        <a:spcBef>
                          <a:spcPts val="0"/>
                        </a:spcBef>
                        <a:spcAft>
                          <a:spcPts val="0"/>
                        </a:spcAft>
                      </a:pPr>
                      <a:r>
                        <a:rPr lang="en-US" sz="1800" dirty="0">
                          <a:solidFill>
                            <a:srgbClr val="000000"/>
                          </a:solidFill>
                          <a:effectLst/>
                          <a:latin typeface="Arial" panose="020B0604020202020204" pitchFamily="34" charset="0"/>
                          <a:ea typeface="Calibri" panose="020F0502020204030204" pitchFamily="34" charset="0"/>
                        </a:rPr>
                        <a:t>4,976</a:t>
                      </a:r>
                      <a:endParaRPr lang="en-US" sz="18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450578376"/>
                  </a:ext>
                </a:extLst>
              </a:tr>
              <a:tr h="249945">
                <a:tc>
                  <a:txBody>
                    <a:bodyPr/>
                    <a:lstStyle/>
                    <a:p>
                      <a:pPr marL="0" marR="0">
                        <a:spcBef>
                          <a:spcPts val="0"/>
                        </a:spcBef>
                        <a:spcAft>
                          <a:spcPts val="0"/>
                        </a:spcAft>
                      </a:pPr>
                      <a:r>
                        <a:rPr lang="en-US" sz="1800" dirty="0">
                          <a:solidFill>
                            <a:srgbClr val="000000"/>
                          </a:solidFill>
                          <a:effectLst/>
                          <a:latin typeface="Arial" panose="020B0604020202020204" pitchFamily="34" charset="0"/>
                          <a:ea typeface="Calibri" panose="020F0502020204030204" pitchFamily="34" charset="0"/>
                        </a:rPr>
                        <a:t>Skateboard</a:t>
                      </a:r>
                      <a:endParaRPr lang="en-US" sz="18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marL="0" marR="0" algn="ctr">
                        <a:spcBef>
                          <a:spcPts val="0"/>
                        </a:spcBef>
                        <a:spcAft>
                          <a:spcPts val="0"/>
                        </a:spcAft>
                      </a:pPr>
                      <a:r>
                        <a:rPr lang="en-US" sz="1800" dirty="0">
                          <a:solidFill>
                            <a:srgbClr val="000000"/>
                          </a:solidFill>
                          <a:effectLst/>
                          <a:latin typeface="Arial" panose="020B0604020202020204" pitchFamily="34" charset="0"/>
                          <a:ea typeface="Calibri" panose="020F0502020204030204" pitchFamily="34" charset="0"/>
                        </a:rPr>
                        <a:t>1</a:t>
                      </a:r>
                      <a:endParaRPr lang="en-US" sz="18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marL="0" marR="0" algn="ctr">
                        <a:spcBef>
                          <a:spcPts val="0"/>
                        </a:spcBef>
                        <a:spcAft>
                          <a:spcPts val="0"/>
                        </a:spcAft>
                      </a:pPr>
                      <a:r>
                        <a:rPr lang="en-US" sz="1800" dirty="0">
                          <a:solidFill>
                            <a:srgbClr val="000000"/>
                          </a:solidFill>
                          <a:effectLst/>
                          <a:latin typeface="Arial" panose="020B0604020202020204" pitchFamily="34" charset="0"/>
                          <a:ea typeface="Calibri" panose="020F0502020204030204" pitchFamily="34" charset="0"/>
                        </a:rPr>
                        <a:t>3,490</a:t>
                      </a:r>
                      <a:endParaRPr lang="en-US" sz="18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591156122"/>
                  </a:ext>
                </a:extLst>
              </a:tr>
              <a:tr h="249945">
                <a:tc>
                  <a:txBody>
                    <a:bodyPr/>
                    <a:lstStyle/>
                    <a:p>
                      <a:pPr marL="0" marR="0">
                        <a:spcBef>
                          <a:spcPts val="0"/>
                        </a:spcBef>
                        <a:spcAft>
                          <a:spcPts val="0"/>
                        </a:spcAft>
                      </a:pPr>
                      <a:r>
                        <a:rPr lang="en-US" sz="1800" dirty="0">
                          <a:solidFill>
                            <a:srgbClr val="000000"/>
                          </a:solidFill>
                          <a:effectLst/>
                          <a:latin typeface="Arial" panose="020B0604020202020204" pitchFamily="34" charset="0"/>
                          <a:ea typeface="Calibri" panose="020F0502020204030204" pitchFamily="34" charset="0"/>
                        </a:rPr>
                        <a:t>Power Recliner</a:t>
                      </a:r>
                      <a:endParaRPr lang="en-US" sz="18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a:txBody>
                    <a:bodyPr/>
                    <a:lstStyle/>
                    <a:p>
                      <a:pPr marL="0" marR="0" algn="ctr">
                        <a:spcBef>
                          <a:spcPts val="0"/>
                        </a:spcBef>
                        <a:spcAft>
                          <a:spcPts val="0"/>
                        </a:spcAft>
                      </a:pPr>
                      <a:r>
                        <a:rPr lang="en-US" sz="1800" dirty="0">
                          <a:solidFill>
                            <a:srgbClr val="000000"/>
                          </a:solidFill>
                          <a:effectLst/>
                          <a:latin typeface="Arial" panose="020B0604020202020204" pitchFamily="34" charset="0"/>
                          <a:ea typeface="Calibri" panose="020F0502020204030204" pitchFamily="34" charset="0"/>
                        </a:rPr>
                        <a:t>1</a:t>
                      </a:r>
                      <a:endParaRPr lang="en-US" sz="18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a:txBody>
                    <a:bodyPr/>
                    <a:lstStyle/>
                    <a:p>
                      <a:pPr marL="0" marR="0" algn="ctr">
                        <a:spcBef>
                          <a:spcPts val="0"/>
                        </a:spcBef>
                        <a:spcAft>
                          <a:spcPts val="0"/>
                        </a:spcAft>
                      </a:pPr>
                      <a:r>
                        <a:rPr lang="en-US" sz="1800" dirty="0">
                          <a:solidFill>
                            <a:srgbClr val="000000"/>
                          </a:solidFill>
                          <a:effectLst/>
                          <a:latin typeface="Arial" panose="020B0604020202020204" pitchFamily="34" charset="0"/>
                          <a:ea typeface="Calibri" panose="020F0502020204030204" pitchFamily="34" charset="0"/>
                        </a:rPr>
                        <a:t>2,185</a:t>
                      </a:r>
                      <a:endParaRPr lang="en-US" sz="18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2577936713"/>
                  </a:ext>
                </a:extLst>
              </a:tr>
              <a:tr h="249945">
                <a:tc>
                  <a:txBody>
                    <a:bodyPr/>
                    <a:lstStyle/>
                    <a:p>
                      <a:pPr marL="0" marR="0">
                        <a:spcBef>
                          <a:spcPts val="0"/>
                        </a:spcBef>
                        <a:spcAft>
                          <a:spcPts val="0"/>
                        </a:spcAft>
                      </a:pPr>
                      <a:r>
                        <a:rPr lang="en-US" sz="1800" dirty="0">
                          <a:solidFill>
                            <a:srgbClr val="000000"/>
                          </a:solidFill>
                          <a:effectLst/>
                          <a:latin typeface="Arial" panose="020B0604020202020204" pitchFamily="34" charset="0"/>
                          <a:ea typeface="Calibri" panose="020F0502020204030204" pitchFamily="34" charset="0"/>
                        </a:rPr>
                        <a:t>Golf Cart</a:t>
                      </a:r>
                      <a:endParaRPr lang="en-US" sz="18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marL="0" marR="0" algn="ctr">
                        <a:spcBef>
                          <a:spcPts val="0"/>
                        </a:spcBef>
                        <a:spcAft>
                          <a:spcPts val="0"/>
                        </a:spcAft>
                      </a:pPr>
                      <a:r>
                        <a:rPr lang="en-US" sz="1800" dirty="0">
                          <a:solidFill>
                            <a:srgbClr val="000000"/>
                          </a:solidFill>
                          <a:effectLst/>
                          <a:latin typeface="Arial" panose="020B0604020202020204" pitchFamily="34" charset="0"/>
                          <a:ea typeface="Calibri" panose="020F0502020204030204" pitchFamily="34" charset="0"/>
                        </a:rPr>
                        <a:t>1</a:t>
                      </a:r>
                      <a:endParaRPr lang="en-US" sz="18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marL="0" marR="0" algn="ctr">
                        <a:spcBef>
                          <a:spcPts val="0"/>
                        </a:spcBef>
                        <a:spcAft>
                          <a:spcPts val="0"/>
                        </a:spcAft>
                      </a:pPr>
                      <a:r>
                        <a:rPr lang="en-US" sz="1800" dirty="0">
                          <a:solidFill>
                            <a:srgbClr val="000000"/>
                          </a:solidFill>
                          <a:effectLst/>
                          <a:latin typeface="Arial" panose="020B0604020202020204" pitchFamily="34" charset="0"/>
                          <a:ea typeface="Calibri" panose="020F0502020204030204" pitchFamily="34" charset="0"/>
                        </a:rPr>
                        <a:t>1,049</a:t>
                      </a:r>
                      <a:endParaRPr lang="en-US" sz="18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639733447"/>
                  </a:ext>
                </a:extLst>
              </a:tr>
              <a:tr h="249945">
                <a:tc>
                  <a:txBody>
                    <a:bodyPr/>
                    <a:lstStyle/>
                    <a:p>
                      <a:pPr marL="0" marR="0">
                        <a:spcBef>
                          <a:spcPts val="0"/>
                        </a:spcBef>
                        <a:spcAft>
                          <a:spcPts val="0"/>
                        </a:spcAft>
                      </a:pPr>
                      <a:r>
                        <a:rPr lang="en-US" sz="1800" dirty="0">
                          <a:solidFill>
                            <a:srgbClr val="000000"/>
                          </a:solidFill>
                          <a:effectLst/>
                          <a:latin typeface="Arial" panose="020B0604020202020204" pitchFamily="34" charset="0"/>
                          <a:ea typeface="Calibri" panose="020F0502020204030204" pitchFamily="34" charset="0"/>
                        </a:rPr>
                        <a:t>Vape Pen</a:t>
                      </a:r>
                      <a:endParaRPr lang="en-US" sz="18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a:txBody>
                    <a:bodyPr/>
                    <a:lstStyle/>
                    <a:p>
                      <a:pPr marL="0" marR="0" algn="ctr">
                        <a:spcBef>
                          <a:spcPts val="0"/>
                        </a:spcBef>
                        <a:spcAft>
                          <a:spcPts val="0"/>
                        </a:spcAft>
                      </a:pPr>
                      <a:r>
                        <a:rPr lang="en-US" sz="1800" dirty="0">
                          <a:solidFill>
                            <a:srgbClr val="000000"/>
                          </a:solidFill>
                          <a:effectLst/>
                          <a:latin typeface="Arial" panose="020B0604020202020204" pitchFamily="34" charset="0"/>
                          <a:ea typeface="Calibri" panose="020F0502020204030204" pitchFamily="34" charset="0"/>
                        </a:rPr>
                        <a:t>1</a:t>
                      </a:r>
                      <a:endParaRPr lang="en-US" sz="18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a:txBody>
                    <a:bodyPr/>
                    <a:lstStyle/>
                    <a:p>
                      <a:pPr marL="0" marR="0" algn="ctr">
                        <a:spcBef>
                          <a:spcPts val="0"/>
                        </a:spcBef>
                        <a:spcAft>
                          <a:spcPts val="0"/>
                        </a:spcAft>
                      </a:pPr>
                      <a:r>
                        <a:rPr lang="en-US" sz="1800" dirty="0">
                          <a:solidFill>
                            <a:srgbClr val="000000"/>
                          </a:solidFill>
                          <a:effectLst/>
                          <a:latin typeface="Arial" panose="020B0604020202020204" pitchFamily="34" charset="0"/>
                          <a:ea typeface="Calibri" panose="020F0502020204030204" pitchFamily="34" charset="0"/>
                        </a:rPr>
                        <a:t>384</a:t>
                      </a:r>
                      <a:endParaRPr lang="en-US" sz="18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312360797"/>
                  </a:ext>
                </a:extLst>
              </a:tr>
            </a:tbl>
          </a:graphicData>
        </a:graphic>
      </p:graphicFrame>
    </p:spTree>
    <p:extLst>
      <p:ext uri="{BB962C8B-B14F-4D97-AF65-F5344CB8AC3E}">
        <p14:creationId xmlns:p14="http://schemas.microsoft.com/office/powerpoint/2010/main" val="12527514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1D3D42-59F9-4510-94DA-44C0D8C1D575}"/>
              </a:ext>
            </a:extLst>
          </p:cNvPr>
          <p:cNvSpPr>
            <a:spLocks noGrp="1"/>
          </p:cNvSpPr>
          <p:nvPr>
            <p:ph type="title"/>
          </p:nvPr>
        </p:nvSpPr>
        <p:spPr>
          <a:xfrm>
            <a:off x="330200" y="365126"/>
            <a:ext cx="11131698" cy="940043"/>
          </a:xfrm>
        </p:spPr>
        <p:txBody>
          <a:bodyPr>
            <a:normAutofit fontScale="90000"/>
          </a:bodyPr>
          <a:lstStyle/>
          <a:p>
            <a:r>
              <a:rPr lang="en-US" dirty="0"/>
              <a:t>Battery Recalls: Top Four Recalls by Number of Units (2017-2020)</a:t>
            </a:r>
          </a:p>
        </p:txBody>
      </p:sp>
      <p:sp>
        <p:nvSpPr>
          <p:cNvPr id="22" name="Rectangle 21">
            <a:extLst>
              <a:ext uri="{FF2B5EF4-FFF2-40B4-BE49-F238E27FC236}">
                <a16:creationId xmlns:a16="http://schemas.microsoft.com/office/drawing/2014/main" id="{2216A5F0-209C-4E07-8BE7-767C6631AA8A}"/>
              </a:ext>
            </a:extLst>
          </p:cNvPr>
          <p:cNvSpPr/>
          <p:nvPr/>
        </p:nvSpPr>
        <p:spPr>
          <a:xfrm>
            <a:off x="919173" y="1430773"/>
            <a:ext cx="10686675" cy="4249063"/>
          </a:xfrm>
          <a:prstGeom prst="rect">
            <a:avLst/>
          </a:prstGeom>
        </p:spPr>
        <p:txBody>
          <a:bodyPr/>
          <a:lstStyle/>
          <a:p>
            <a:pPr marL="342882" indent="-342882">
              <a:buFont typeface="Arial" panose="020B0604020202020204" pitchFamily="34" charset="0"/>
              <a:buChar char="•"/>
            </a:pPr>
            <a:endParaRPr lang="en-US" sz="2400" dirty="0"/>
          </a:p>
        </p:txBody>
      </p:sp>
      <p:graphicFrame>
        <p:nvGraphicFramePr>
          <p:cNvPr id="5" name="Table 4">
            <a:extLst>
              <a:ext uri="{FF2B5EF4-FFF2-40B4-BE49-F238E27FC236}">
                <a16:creationId xmlns:a16="http://schemas.microsoft.com/office/drawing/2014/main" id="{85D17DFC-77BA-434C-984A-34A0063A5B67}"/>
              </a:ext>
            </a:extLst>
          </p:cNvPr>
          <p:cNvGraphicFramePr>
            <a:graphicFrameLocks noGrp="1"/>
          </p:cNvGraphicFramePr>
          <p:nvPr>
            <p:extLst>
              <p:ext uri="{D42A27DB-BD31-4B8C-83A1-F6EECF244321}">
                <p14:modId xmlns:p14="http://schemas.microsoft.com/office/powerpoint/2010/main" val="2315397737"/>
              </p:ext>
            </p:extLst>
          </p:nvPr>
        </p:nvGraphicFramePr>
        <p:xfrm>
          <a:off x="441733" y="1807535"/>
          <a:ext cx="10908632" cy="3338140"/>
        </p:xfrm>
        <a:graphic>
          <a:graphicData uri="http://schemas.openxmlformats.org/drawingml/2006/table">
            <a:tbl>
              <a:tblPr firstRow="1" firstCol="1" bandRow="1"/>
              <a:tblGrid>
                <a:gridCol w="4903799">
                  <a:extLst>
                    <a:ext uri="{9D8B030D-6E8A-4147-A177-3AD203B41FA5}">
                      <a16:colId xmlns:a16="http://schemas.microsoft.com/office/drawing/2014/main" val="1018396676"/>
                    </a:ext>
                  </a:extLst>
                </a:gridCol>
                <a:gridCol w="4372078">
                  <a:extLst>
                    <a:ext uri="{9D8B030D-6E8A-4147-A177-3AD203B41FA5}">
                      <a16:colId xmlns:a16="http://schemas.microsoft.com/office/drawing/2014/main" val="3183256097"/>
                    </a:ext>
                  </a:extLst>
                </a:gridCol>
                <a:gridCol w="1632755">
                  <a:extLst>
                    <a:ext uri="{9D8B030D-6E8A-4147-A177-3AD203B41FA5}">
                      <a16:colId xmlns:a16="http://schemas.microsoft.com/office/drawing/2014/main" val="3436540092"/>
                    </a:ext>
                  </a:extLst>
                </a:gridCol>
              </a:tblGrid>
              <a:tr h="591460">
                <a:tc>
                  <a:txBody>
                    <a:bodyPr/>
                    <a:lstStyle/>
                    <a:p>
                      <a:pPr marL="0" marR="0">
                        <a:spcBef>
                          <a:spcPts val="0"/>
                        </a:spcBef>
                        <a:spcAft>
                          <a:spcPts val="0"/>
                        </a:spcAft>
                      </a:pPr>
                      <a:r>
                        <a:rPr lang="en-US" sz="2000" b="1" dirty="0">
                          <a:effectLst/>
                          <a:latin typeface="+mn-lt"/>
                          <a:ea typeface="Calibri" panose="020F0502020204030204" pitchFamily="34" charset="0"/>
                        </a:rPr>
                        <a:t>Firm</a:t>
                      </a: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marL="0" marR="0">
                        <a:spcBef>
                          <a:spcPts val="0"/>
                        </a:spcBef>
                        <a:spcAft>
                          <a:spcPts val="0"/>
                        </a:spcAft>
                      </a:pPr>
                      <a:r>
                        <a:rPr lang="en-US" sz="2000" b="1" dirty="0">
                          <a:effectLst/>
                          <a:latin typeface="+mn-lt"/>
                          <a:ea typeface="Calibri" panose="020F0502020204030204" pitchFamily="34" charset="0"/>
                        </a:rPr>
                        <a:t>Product/Recall Number</a:t>
                      </a: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marL="0" marR="0" algn="r">
                        <a:spcBef>
                          <a:spcPts val="0"/>
                        </a:spcBef>
                        <a:spcAft>
                          <a:spcPts val="0"/>
                        </a:spcAft>
                      </a:pPr>
                      <a:r>
                        <a:rPr lang="en-US" sz="2000" b="1" dirty="0">
                          <a:effectLst/>
                          <a:latin typeface="+mn-lt"/>
                          <a:ea typeface="Calibri" panose="020F0502020204030204" pitchFamily="34" charset="0"/>
                        </a:rPr>
                        <a:t>No. of Units</a:t>
                      </a:r>
                    </a:p>
                  </a:txBody>
                  <a:tcPr marL="68580" marR="68580" marT="0" marB="0" anchor="b">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extLst>
                  <a:ext uri="{0D108BD9-81ED-4DB2-BD59-A6C34878D82A}">
                    <a16:rowId xmlns:a16="http://schemas.microsoft.com/office/drawing/2014/main" val="329997653"/>
                  </a:ext>
                </a:extLst>
              </a:tr>
              <a:tr h="686670">
                <a:tc>
                  <a:txBody>
                    <a:bodyPr/>
                    <a:lstStyle/>
                    <a:p>
                      <a:pPr marL="0" marR="0">
                        <a:spcBef>
                          <a:spcPts val="0"/>
                        </a:spcBef>
                        <a:spcAft>
                          <a:spcPts val="0"/>
                        </a:spcAft>
                      </a:pPr>
                      <a:r>
                        <a:rPr lang="en-US" sz="2000" dirty="0">
                          <a:solidFill>
                            <a:srgbClr val="000000"/>
                          </a:solidFill>
                          <a:effectLst/>
                          <a:latin typeface="+mn-lt"/>
                          <a:ea typeface="Calibri" panose="020F0502020204030204" pitchFamily="34" charset="0"/>
                        </a:rPr>
                        <a:t>Apple Inc.</a:t>
                      </a:r>
                      <a:endParaRPr lang="en-US" sz="2000" dirty="0">
                        <a:effectLst/>
                        <a:latin typeface="+mn-lt"/>
                        <a:ea typeface="Calibri" panose="020F0502020204030204" pitchFamily="34" charset="0"/>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marL="0" marR="0">
                        <a:spcBef>
                          <a:spcPts val="0"/>
                        </a:spcBef>
                        <a:spcAft>
                          <a:spcPts val="0"/>
                        </a:spcAft>
                      </a:pPr>
                      <a:r>
                        <a:rPr lang="en-US" sz="2000" dirty="0">
                          <a:solidFill>
                            <a:srgbClr val="000000"/>
                          </a:solidFill>
                          <a:effectLst/>
                          <a:latin typeface="+mn-lt"/>
                          <a:ea typeface="Calibri" panose="020F0502020204030204" pitchFamily="34" charset="0"/>
                        </a:rPr>
                        <a:t>Laptop</a:t>
                      </a:r>
                    </a:p>
                    <a:p>
                      <a:pPr marL="0" marR="0">
                        <a:spcBef>
                          <a:spcPts val="0"/>
                        </a:spcBef>
                        <a:spcAft>
                          <a:spcPts val="0"/>
                        </a:spcAft>
                      </a:pPr>
                      <a:r>
                        <a:rPr lang="en-US" sz="2000" dirty="0">
                          <a:solidFill>
                            <a:srgbClr val="000000"/>
                          </a:solidFill>
                          <a:effectLst/>
                          <a:latin typeface="+mn-lt"/>
                          <a:ea typeface="Calibri" panose="020F0502020204030204" pitchFamily="34" charset="0"/>
                        </a:rPr>
                        <a:t>19-152</a:t>
                      </a:r>
                      <a:endParaRPr lang="en-US" sz="2000" dirty="0">
                        <a:effectLst/>
                        <a:latin typeface="+mn-lt"/>
                        <a:ea typeface="Calibri" panose="020F0502020204030204" pitchFamily="34" charset="0"/>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marL="0" marR="0" algn="ctr">
                        <a:spcBef>
                          <a:spcPts val="0"/>
                        </a:spcBef>
                        <a:spcAft>
                          <a:spcPts val="0"/>
                        </a:spcAft>
                      </a:pPr>
                      <a:r>
                        <a:rPr lang="en-US" sz="2000" dirty="0">
                          <a:solidFill>
                            <a:srgbClr val="000000"/>
                          </a:solidFill>
                          <a:effectLst/>
                          <a:latin typeface="+mn-lt"/>
                          <a:ea typeface="Calibri" panose="020F0502020204030204" pitchFamily="34" charset="0"/>
                        </a:rPr>
                        <a:t>432,000</a:t>
                      </a:r>
                      <a:endParaRPr lang="en-US" sz="2000" dirty="0">
                        <a:effectLst/>
                        <a:latin typeface="+mn-lt"/>
                        <a:ea typeface="Calibri" panose="020F0502020204030204" pitchFamily="34" charset="0"/>
                      </a:endParaRPr>
                    </a:p>
                  </a:txBody>
                  <a:tcPr marL="68580" marR="68580" marT="0" marB="0" anchor="b">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extLst>
                  <a:ext uri="{0D108BD9-81ED-4DB2-BD59-A6C34878D82A}">
                    <a16:rowId xmlns:a16="http://schemas.microsoft.com/office/drawing/2014/main" val="3309360285"/>
                  </a:ext>
                </a:extLst>
              </a:tr>
              <a:tr h="686670">
                <a:tc>
                  <a:txBody>
                    <a:bodyPr/>
                    <a:lstStyle/>
                    <a:p>
                      <a:pPr marL="0" marR="0">
                        <a:spcBef>
                          <a:spcPts val="0"/>
                        </a:spcBef>
                        <a:spcAft>
                          <a:spcPts val="0"/>
                        </a:spcAft>
                      </a:pPr>
                      <a:r>
                        <a:rPr lang="en-US" sz="2000" dirty="0">
                          <a:solidFill>
                            <a:srgbClr val="000000"/>
                          </a:solidFill>
                          <a:effectLst/>
                          <a:latin typeface="+mn-lt"/>
                          <a:ea typeface="Calibri" panose="020F0502020204030204" pitchFamily="34" charset="0"/>
                        </a:rPr>
                        <a:t>Amazon.com LLC</a:t>
                      </a:r>
                      <a:endParaRPr lang="en-US" sz="2000" dirty="0">
                        <a:effectLst/>
                        <a:latin typeface="+mn-lt"/>
                        <a:ea typeface="Calibri" panose="020F0502020204030204" pitchFamily="34" charset="0"/>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BF7"/>
                    </a:solidFill>
                  </a:tcPr>
                </a:tc>
                <a:tc>
                  <a:txBody>
                    <a:bodyPr/>
                    <a:lstStyle/>
                    <a:p>
                      <a:pPr marL="0" marR="0">
                        <a:spcBef>
                          <a:spcPts val="0"/>
                        </a:spcBef>
                        <a:spcAft>
                          <a:spcPts val="0"/>
                        </a:spcAft>
                      </a:pPr>
                      <a:r>
                        <a:rPr lang="en-US" sz="2000" dirty="0">
                          <a:solidFill>
                            <a:srgbClr val="000000"/>
                          </a:solidFill>
                          <a:effectLst/>
                          <a:latin typeface="+mn-lt"/>
                          <a:ea typeface="Calibri" panose="020F0502020204030204" pitchFamily="34" charset="0"/>
                        </a:rPr>
                        <a:t>AmazonBasics Portable Power Bank</a:t>
                      </a:r>
                    </a:p>
                    <a:p>
                      <a:pPr marL="0" marR="0">
                        <a:spcBef>
                          <a:spcPts val="0"/>
                        </a:spcBef>
                        <a:spcAft>
                          <a:spcPts val="0"/>
                        </a:spcAft>
                      </a:pPr>
                      <a:r>
                        <a:rPr lang="en-US" sz="2000" dirty="0">
                          <a:solidFill>
                            <a:srgbClr val="000000"/>
                          </a:solidFill>
                          <a:effectLst/>
                          <a:latin typeface="+mn-lt"/>
                          <a:ea typeface="Calibri" panose="020F0502020204030204" pitchFamily="34" charset="0"/>
                        </a:rPr>
                        <a:t>18-728</a:t>
                      </a:r>
                      <a:endParaRPr lang="en-US" sz="2000" dirty="0">
                        <a:effectLst/>
                        <a:latin typeface="+mn-lt"/>
                        <a:ea typeface="Calibri" panose="020F0502020204030204" pitchFamily="34" charset="0"/>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BF7"/>
                    </a:solidFill>
                  </a:tcPr>
                </a:tc>
                <a:tc>
                  <a:txBody>
                    <a:bodyPr/>
                    <a:lstStyle/>
                    <a:p>
                      <a:pPr marL="0" marR="0" algn="ctr">
                        <a:spcBef>
                          <a:spcPts val="0"/>
                        </a:spcBef>
                        <a:spcAft>
                          <a:spcPts val="0"/>
                        </a:spcAft>
                      </a:pPr>
                      <a:r>
                        <a:rPr lang="en-US" sz="2000" dirty="0">
                          <a:solidFill>
                            <a:srgbClr val="000000"/>
                          </a:solidFill>
                          <a:effectLst/>
                          <a:latin typeface="+mn-lt"/>
                          <a:ea typeface="Calibri" panose="020F0502020204030204" pitchFamily="34" charset="0"/>
                        </a:rPr>
                        <a:t>257,760</a:t>
                      </a:r>
                      <a:endParaRPr lang="en-US" sz="2000" dirty="0">
                        <a:effectLst/>
                        <a:latin typeface="+mn-lt"/>
                        <a:ea typeface="Calibri" panose="020F0502020204030204" pitchFamily="34" charset="0"/>
                      </a:endParaRPr>
                    </a:p>
                  </a:txBody>
                  <a:tcPr marL="68580" marR="68580" marT="0" marB="0" anchor="b">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BF7"/>
                    </a:solidFill>
                  </a:tcPr>
                </a:tc>
                <a:extLst>
                  <a:ext uri="{0D108BD9-81ED-4DB2-BD59-A6C34878D82A}">
                    <a16:rowId xmlns:a16="http://schemas.microsoft.com/office/drawing/2014/main" val="1738345562"/>
                  </a:ext>
                </a:extLst>
              </a:tr>
              <a:tr h="686670">
                <a:tc>
                  <a:txBody>
                    <a:bodyPr/>
                    <a:lstStyle/>
                    <a:p>
                      <a:pPr marL="0" marR="0">
                        <a:spcBef>
                          <a:spcPts val="0"/>
                        </a:spcBef>
                        <a:spcAft>
                          <a:spcPts val="0"/>
                        </a:spcAft>
                      </a:pPr>
                      <a:r>
                        <a:rPr lang="en-US" sz="2000" dirty="0">
                          <a:solidFill>
                            <a:srgbClr val="000000"/>
                          </a:solidFill>
                          <a:effectLst/>
                          <a:latin typeface="+mn-lt"/>
                          <a:ea typeface="Calibri" panose="020F0502020204030204" pitchFamily="34" charset="0"/>
                        </a:rPr>
                        <a:t>Daniel M. Friedman &amp; Associates (Steven Madden Ltd)</a:t>
                      </a:r>
                      <a:endParaRPr lang="en-US" sz="2000" dirty="0">
                        <a:effectLst/>
                        <a:latin typeface="+mn-lt"/>
                        <a:ea typeface="Calibri" panose="020F0502020204030204" pitchFamily="34" charset="0"/>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marL="0" marR="0">
                        <a:spcBef>
                          <a:spcPts val="0"/>
                        </a:spcBef>
                        <a:spcAft>
                          <a:spcPts val="0"/>
                        </a:spcAft>
                      </a:pPr>
                      <a:r>
                        <a:rPr lang="en-US" sz="2000" dirty="0">
                          <a:solidFill>
                            <a:srgbClr val="000000"/>
                          </a:solidFill>
                          <a:effectLst/>
                          <a:latin typeface="+mn-lt"/>
                          <a:ea typeface="Calibri" panose="020F0502020204030204" pitchFamily="34" charset="0"/>
                        </a:rPr>
                        <a:t>Universal rechargeable power banks</a:t>
                      </a:r>
                    </a:p>
                    <a:p>
                      <a:pPr marL="0" marR="0">
                        <a:spcBef>
                          <a:spcPts val="0"/>
                        </a:spcBef>
                        <a:spcAft>
                          <a:spcPts val="0"/>
                        </a:spcAft>
                      </a:pPr>
                      <a:r>
                        <a:rPr lang="en-US" sz="2000" dirty="0">
                          <a:solidFill>
                            <a:srgbClr val="000000"/>
                          </a:solidFill>
                          <a:effectLst/>
                          <a:latin typeface="+mn-lt"/>
                          <a:ea typeface="Calibri" panose="020F0502020204030204" pitchFamily="34" charset="0"/>
                        </a:rPr>
                        <a:t>19-017</a:t>
                      </a:r>
                      <a:endParaRPr lang="en-US" sz="2000" dirty="0">
                        <a:effectLst/>
                        <a:latin typeface="+mn-lt"/>
                        <a:ea typeface="Calibri" panose="020F0502020204030204" pitchFamily="34" charset="0"/>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a:txBody>
                    <a:bodyPr/>
                    <a:lstStyle/>
                    <a:p>
                      <a:pPr marL="0" marR="0" algn="ctr">
                        <a:spcBef>
                          <a:spcPts val="0"/>
                        </a:spcBef>
                        <a:spcAft>
                          <a:spcPts val="0"/>
                        </a:spcAft>
                      </a:pPr>
                      <a:r>
                        <a:rPr lang="en-US" sz="2000" dirty="0">
                          <a:solidFill>
                            <a:srgbClr val="000000"/>
                          </a:solidFill>
                          <a:effectLst/>
                          <a:latin typeface="+mn-lt"/>
                          <a:ea typeface="Calibri" panose="020F0502020204030204" pitchFamily="34" charset="0"/>
                        </a:rPr>
                        <a:t>170,500</a:t>
                      </a:r>
                      <a:endParaRPr lang="en-US" sz="2000" dirty="0">
                        <a:effectLst/>
                        <a:latin typeface="+mn-lt"/>
                        <a:ea typeface="Calibri" panose="020F0502020204030204" pitchFamily="34" charset="0"/>
                      </a:endParaRPr>
                    </a:p>
                  </a:txBody>
                  <a:tcPr marL="68580" marR="68580" marT="0" marB="0" anchor="b">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extLst>
                  <a:ext uri="{0D108BD9-81ED-4DB2-BD59-A6C34878D82A}">
                    <a16:rowId xmlns:a16="http://schemas.microsoft.com/office/drawing/2014/main" val="2774363744"/>
                  </a:ext>
                </a:extLst>
              </a:tr>
              <a:tr h="686670">
                <a:tc>
                  <a:txBody>
                    <a:bodyPr/>
                    <a:lstStyle/>
                    <a:p>
                      <a:pPr marL="0" marR="0">
                        <a:spcBef>
                          <a:spcPts val="0"/>
                        </a:spcBef>
                        <a:spcAft>
                          <a:spcPts val="0"/>
                        </a:spcAft>
                      </a:pPr>
                      <a:r>
                        <a:rPr lang="en-US" sz="2000" dirty="0">
                          <a:solidFill>
                            <a:srgbClr val="000000"/>
                          </a:solidFill>
                          <a:effectLst/>
                          <a:latin typeface="+mn-lt"/>
                          <a:ea typeface="Calibri" panose="020F0502020204030204" pitchFamily="34" charset="0"/>
                        </a:rPr>
                        <a:t>Brookstone Stores, Inc.</a:t>
                      </a:r>
                      <a:endParaRPr lang="en-US" sz="2000" dirty="0">
                        <a:effectLst/>
                        <a:latin typeface="+mn-lt"/>
                        <a:ea typeface="Calibri" panose="020F0502020204030204" pitchFamily="34" charset="0"/>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BF7"/>
                    </a:solidFill>
                  </a:tcPr>
                </a:tc>
                <a:tc>
                  <a:txBody>
                    <a:bodyPr/>
                    <a:lstStyle/>
                    <a:p>
                      <a:pPr marL="0" marR="0">
                        <a:spcBef>
                          <a:spcPts val="0"/>
                        </a:spcBef>
                        <a:spcAft>
                          <a:spcPts val="0"/>
                        </a:spcAft>
                      </a:pPr>
                      <a:r>
                        <a:rPr lang="en-US" sz="2000" dirty="0">
                          <a:solidFill>
                            <a:srgbClr val="000000"/>
                          </a:solidFill>
                          <a:effectLst/>
                          <a:latin typeface="+mn-lt"/>
                          <a:ea typeface="Calibri" panose="020F0502020204030204" pitchFamily="34" charset="0"/>
                        </a:rPr>
                        <a:t>Indoor/outdoor wireless speaker</a:t>
                      </a:r>
                    </a:p>
                    <a:p>
                      <a:pPr marL="0" marR="0">
                        <a:spcBef>
                          <a:spcPts val="0"/>
                        </a:spcBef>
                        <a:spcAft>
                          <a:spcPts val="0"/>
                        </a:spcAft>
                      </a:pPr>
                      <a:r>
                        <a:rPr lang="en-US" sz="2000" dirty="0">
                          <a:solidFill>
                            <a:srgbClr val="000000"/>
                          </a:solidFill>
                          <a:effectLst/>
                          <a:latin typeface="+mn-lt"/>
                          <a:ea typeface="Calibri" panose="020F0502020204030204" pitchFamily="34" charset="0"/>
                        </a:rPr>
                        <a:t>19-090</a:t>
                      </a:r>
                      <a:endParaRPr lang="en-US" sz="2000" dirty="0">
                        <a:effectLst/>
                        <a:latin typeface="+mn-lt"/>
                        <a:ea typeface="Calibri" panose="020F0502020204030204" pitchFamily="34" charset="0"/>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BF7"/>
                    </a:solidFill>
                  </a:tcPr>
                </a:tc>
                <a:tc>
                  <a:txBody>
                    <a:bodyPr/>
                    <a:lstStyle/>
                    <a:p>
                      <a:pPr marL="0" marR="0" algn="ctr">
                        <a:spcBef>
                          <a:spcPts val="0"/>
                        </a:spcBef>
                        <a:spcAft>
                          <a:spcPts val="0"/>
                        </a:spcAft>
                      </a:pPr>
                      <a:r>
                        <a:rPr lang="en-US" sz="2000" dirty="0">
                          <a:solidFill>
                            <a:srgbClr val="000000"/>
                          </a:solidFill>
                          <a:effectLst/>
                          <a:latin typeface="+mn-lt"/>
                          <a:ea typeface="Calibri" panose="020F0502020204030204" pitchFamily="34" charset="0"/>
                        </a:rPr>
                        <a:t>164,511</a:t>
                      </a:r>
                      <a:endParaRPr lang="en-US" sz="2000" dirty="0">
                        <a:effectLst/>
                        <a:latin typeface="+mn-lt"/>
                        <a:ea typeface="Calibri" panose="020F0502020204030204" pitchFamily="34" charset="0"/>
                      </a:endParaRPr>
                    </a:p>
                  </a:txBody>
                  <a:tcPr marL="68580" marR="68580" marT="0" marB="0" anchor="b">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BF7"/>
                    </a:solidFill>
                  </a:tcPr>
                </a:tc>
                <a:extLst>
                  <a:ext uri="{0D108BD9-81ED-4DB2-BD59-A6C34878D82A}">
                    <a16:rowId xmlns:a16="http://schemas.microsoft.com/office/drawing/2014/main" val="3914701084"/>
                  </a:ext>
                </a:extLst>
              </a:tr>
            </a:tbl>
          </a:graphicData>
        </a:graphic>
      </p:graphicFrame>
    </p:spTree>
    <p:extLst>
      <p:ext uri="{BB962C8B-B14F-4D97-AF65-F5344CB8AC3E}">
        <p14:creationId xmlns:p14="http://schemas.microsoft.com/office/powerpoint/2010/main" val="12129833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588" y="342767"/>
            <a:ext cx="10972800" cy="943404"/>
          </a:xfrm>
        </p:spPr>
        <p:txBody>
          <a:bodyPr>
            <a:normAutofit/>
          </a:bodyPr>
          <a:lstStyle/>
          <a:p>
            <a:r>
              <a:rPr lang="en-US" sz="3600" dirty="0"/>
              <a:t>Biographies</a:t>
            </a:r>
          </a:p>
        </p:txBody>
      </p:sp>
      <p:sp>
        <p:nvSpPr>
          <p:cNvPr id="3" name="Text Placeholder 2"/>
          <p:cNvSpPr>
            <a:spLocks noGrp="1"/>
          </p:cNvSpPr>
          <p:nvPr>
            <p:ph type="body" idx="1"/>
          </p:nvPr>
        </p:nvSpPr>
        <p:spPr>
          <a:xfrm>
            <a:off x="8009633" y="1661000"/>
            <a:ext cx="3488884" cy="1140439"/>
          </a:xfrm>
        </p:spPr>
        <p:txBody>
          <a:bodyPr>
            <a:normAutofit/>
          </a:bodyPr>
          <a:lstStyle/>
          <a:p>
            <a:r>
              <a:rPr lang="en-US" sz="1200" dirty="0"/>
              <a:t>Joseph Tsai, Senior Compliance Officer </a:t>
            </a:r>
          </a:p>
          <a:p>
            <a:r>
              <a:rPr lang="en-US" sz="1200" dirty="0"/>
              <a:t>Regulatory Enforcement Division</a:t>
            </a:r>
          </a:p>
          <a:p>
            <a:r>
              <a:rPr lang="en-US" sz="1200" dirty="0"/>
              <a:t>Office of Compliance and Field Operations</a:t>
            </a:r>
          </a:p>
          <a:p>
            <a:r>
              <a:rPr lang="en-US" sz="1200" dirty="0"/>
              <a:t>U.S. Consumer Product Safety Commission</a:t>
            </a:r>
          </a:p>
          <a:p>
            <a:endParaRPr lang="en-US" sz="1200" dirty="0">
              <a:solidFill>
                <a:srgbClr val="232323">
                  <a:alpha val="65000"/>
                </a:srgbClr>
              </a:solidFill>
            </a:endParaRPr>
          </a:p>
        </p:txBody>
      </p:sp>
      <p:sp>
        <p:nvSpPr>
          <p:cNvPr id="8" name="Content Placeholder 7"/>
          <p:cNvSpPr>
            <a:spLocks noGrp="1"/>
          </p:cNvSpPr>
          <p:nvPr>
            <p:ph sz="half" idx="2"/>
          </p:nvPr>
        </p:nvSpPr>
        <p:spPr>
          <a:xfrm>
            <a:off x="6431111" y="2868072"/>
            <a:ext cx="5386917" cy="3702848"/>
          </a:xfrm>
        </p:spPr>
        <p:txBody>
          <a:bodyPr>
            <a:normAutofit lnSpcReduction="10000"/>
          </a:bodyPr>
          <a:lstStyle/>
          <a:p>
            <a:r>
              <a:rPr lang="en-US" sz="1200" dirty="0"/>
              <a:t>Joseph joined the U.S. Consumer Product Safety Commission (CPSC) in April 2008, as a Compliance Officer in the Regulatory Enforcement Division of the Office of Compliance and Field Operations. </a:t>
            </a:r>
          </a:p>
          <a:p>
            <a:r>
              <a:rPr lang="en-US" sz="1200" dirty="0"/>
              <a:t> </a:t>
            </a:r>
          </a:p>
          <a:p>
            <a:r>
              <a:rPr lang="en-US" sz="1200" dirty="0"/>
              <a:t>As a Compliance Officer, he is responsible for enforcing the mandatory regulations for children’s products, such as, toys, pacifiers, and rattles under the Federal Hazardous Substances Act (FHSA) and Consumer Product Safety Act (CPSA). </a:t>
            </a:r>
          </a:p>
          <a:p>
            <a:endParaRPr lang="en-US" sz="1200" dirty="0"/>
          </a:p>
          <a:p>
            <a:r>
              <a:rPr lang="en-US" sz="1200" dirty="0"/>
              <a:t>In addition, he advises stakeholders on requirements for tracking and certification for children’s products under the CPSA. His specific responsibilities include advisement on the implementation of regulations, standards, and bans under the FHSA and the CPSA, and providing advice and guidance to consumers and the regulated industry.  </a:t>
            </a:r>
          </a:p>
          <a:p>
            <a:r>
              <a:rPr lang="en-US" sz="1200" dirty="0"/>
              <a:t> </a:t>
            </a:r>
          </a:p>
          <a:p>
            <a:r>
              <a:rPr lang="en-US" sz="1200" dirty="0"/>
              <a:t>Prior to joining the CPSC, Mr. Tsai was an officer at U.S. Customs and Border Protection, and a research scientist with Scripps Research Institute, La Jolla, California. Mr. Tsai holds a Bachelor of Science degree from University of California, Los Angeles (UCLA), and a Master of Science degree from University of California, San Diego (UCSD).</a:t>
            </a:r>
          </a:p>
          <a:p>
            <a:endParaRPr lang="en-US" sz="1200" dirty="0"/>
          </a:p>
        </p:txBody>
      </p:sp>
      <p:sp>
        <p:nvSpPr>
          <p:cNvPr id="4" name="Text Placeholder 3"/>
          <p:cNvSpPr>
            <a:spLocks noGrp="1"/>
          </p:cNvSpPr>
          <p:nvPr>
            <p:ph type="body" sz="quarter" idx="3"/>
          </p:nvPr>
        </p:nvSpPr>
        <p:spPr>
          <a:xfrm>
            <a:off x="2636986" y="1623600"/>
            <a:ext cx="3380991" cy="1180626"/>
          </a:xfrm>
        </p:spPr>
        <p:txBody>
          <a:bodyPr>
            <a:noAutofit/>
          </a:bodyPr>
          <a:lstStyle/>
          <a:p>
            <a:r>
              <a:rPr lang="en-US" sz="1200" dirty="0"/>
              <a:t>Sylvia Chen</a:t>
            </a:r>
          </a:p>
          <a:p>
            <a:r>
              <a:rPr lang="en-US" sz="1200" dirty="0"/>
              <a:t>U.S. Consumer Product Safety Commission</a:t>
            </a:r>
          </a:p>
          <a:p>
            <a:r>
              <a:rPr lang="en-US" sz="1200" dirty="0"/>
              <a:t>Program Manager for East Asia and Pacific </a:t>
            </a:r>
          </a:p>
          <a:p>
            <a:r>
              <a:rPr lang="en-US" sz="1200" dirty="0"/>
              <a:t>Office of International Programs </a:t>
            </a:r>
          </a:p>
          <a:p>
            <a:endParaRPr lang="en-US" sz="1200" dirty="0"/>
          </a:p>
        </p:txBody>
      </p:sp>
      <p:sp>
        <p:nvSpPr>
          <p:cNvPr id="5" name="Content Placeholder 4"/>
          <p:cNvSpPr>
            <a:spLocks noGrp="1"/>
          </p:cNvSpPr>
          <p:nvPr>
            <p:ph sz="quarter" idx="4"/>
          </p:nvPr>
        </p:nvSpPr>
        <p:spPr>
          <a:xfrm>
            <a:off x="476016" y="2877585"/>
            <a:ext cx="5570885" cy="3693336"/>
          </a:xfrm>
        </p:spPr>
        <p:txBody>
          <a:bodyPr>
            <a:noAutofit/>
          </a:bodyPr>
          <a:lstStyle/>
          <a:p>
            <a:r>
              <a:rPr lang="en-US" sz="1200" dirty="0"/>
              <a:t>Sylvia Chen is Program Manager for East Asia and Pacific at the U.S. Consumer Product Safety Commission (CPSC). In that role, she is responsible for managing the Commission’s bilateral and multi-lateral programs related to consumer product safety in Australia, Japan, Korea, Taiwan and New Zealand. She also supports the CPSC’s work with China. Since she joined the CPSC in 2008, Sylvia has been working with product safety regulators, industry organizations, manufacturers, exporters, buyers and other sourcing professionals to provide them with guidance and technical support in understanding U.S. requirements, in particular the latest requirements for consumer products. To that end, she has organized or coordinated many of the agency’s international education and outreach activities.    </a:t>
            </a:r>
          </a:p>
          <a:p>
            <a:r>
              <a:rPr lang="en-US" sz="1200" dirty="0"/>
              <a:t> </a:t>
            </a:r>
          </a:p>
          <a:p>
            <a:r>
              <a:rPr lang="en-US" sz="1200" dirty="0"/>
              <a:t>Sylvia has a Bachelor of Arts degree in English and American Literature from Peking University. In 1991, she graduated from The Ohio State University with a Master’s degree in East Asian</a:t>
            </a:r>
          </a:p>
        </p:txBody>
      </p:sp>
      <p:pic>
        <p:nvPicPr>
          <p:cNvPr id="12" name="Picture 11" descr="C:\Users\JTsai\AppData\Local\Microsoft\Windows\Temporary Internet Files\Content.Outlook\1H6LSW43\Joe_Tsai_foto.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2158" y="1343710"/>
            <a:ext cx="1387475" cy="1473835"/>
          </a:xfrm>
          <a:prstGeom prst="rect">
            <a:avLst/>
          </a:prstGeom>
          <a:noFill/>
          <a:ln>
            <a:noFill/>
          </a:ln>
        </p:spPr>
      </p:pic>
      <p:pic>
        <p:nvPicPr>
          <p:cNvPr id="9" name="Picture 8"/>
          <p:cNvPicPr>
            <a:picLocks noChangeAspect="1"/>
          </p:cNvPicPr>
          <p:nvPr/>
        </p:nvPicPr>
        <p:blipFill>
          <a:blip r:embed="rId3"/>
          <a:stretch>
            <a:fillRect/>
          </a:stretch>
        </p:blipFill>
        <p:spPr>
          <a:xfrm>
            <a:off x="476016" y="1609418"/>
            <a:ext cx="2107024" cy="1192021"/>
          </a:xfrm>
          <a:prstGeom prst="rect">
            <a:avLst/>
          </a:prstGeom>
        </p:spPr>
      </p:pic>
    </p:spTree>
    <p:extLst>
      <p:ext uri="{BB962C8B-B14F-4D97-AF65-F5344CB8AC3E}">
        <p14:creationId xmlns:p14="http://schemas.microsoft.com/office/powerpoint/2010/main" val="18123483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171F700-65CE-495D-8C03-D9C40F855628}"/>
              </a:ext>
            </a:extLst>
          </p:cNvPr>
          <p:cNvSpPr>
            <a:spLocks noGrp="1"/>
          </p:cNvSpPr>
          <p:nvPr>
            <p:ph type="title"/>
          </p:nvPr>
        </p:nvSpPr>
        <p:spPr/>
        <p:txBody>
          <a:bodyPr>
            <a:normAutofit fontScale="90000"/>
          </a:bodyPr>
          <a:lstStyle/>
          <a:p>
            <a:r>
              <a:rPr lang="en-US" dirty="0"/>
              <a:t>Battery Recalls: Recalls of Lithium-ion Battery Products – Root Causes</a:t>
            </a:r>
          </a:p>
        </p:txBody>
      </p:sp>
      <p:sp>
        <p:nvSpPr>
          <p:cNvPr id="2" name="Text Placeholder 1"/>
          <p:cNvSpPr>
            <a:spLocks noGrp="1"/>
          </p:cNvSpPr>
          <p:nvPr>
            <p:ph idx="1"/>
          </p:nvPr>
        </p:nvSpPr>
        <p:spPr/>
        <p:txBody>
          <a:bodyPr>
            <a:noAutofit/>
          </a:bodyPr>
          <a:lstStyle/>
          <a:p>
            <a:r>
              <a:rPr lang="en-US" sz="2400" dirty="0"/>
              <a:t>Quality-Control Problems in Cell Manufacturing</a:t>
            </a:r>
          </a:p>
          <a:p>
            <a:pPr marL="342900" indent="-342900">
              <a:buFont typeface="Arial" panose="020B0604020202020204" pitchFamily="34" charset="0"/>
              <a:buChar char="•"/>
            </a:pPr>
            <a:r>
              <a:rPr lang="en-US" sz="2000" dirty="0"/>
              <a:t>Improper placement of leads</a:t>
            </a:r>
          </a:p>
          <a:p>
            <a:pPr marL="342900" indent="-342900">
              <a:buFont typeface="Arial" panose="020B0604020202020204" pitchFamily="34" charset="0"/>
              <a:buChar char="•"/>
            </a:pPr>
            <a:r>
              <a:rPr lang="en-US" sz="2000" dirty="0"/>
              <a:t>Contaminants in cell </a:t>
            </a:r>
          </a:p>
          <a:p>
            <a:pPr marL="342900" indent="-342900">
              <a:buFont typeface="Arial" panose="020B0604020202020204" pitchFamily="34" charset="0"/>
              <a:buChar char="•"/>
            </a:pPr>
            <a:r>
              <a:rPr lang="en-US" sz="2000" dirty="0"/>
              <a:t>Uneven forming of cell </a:t>
            </a:r>
          </a:p>
          <a:p>
            <a:pPr marL="342900" indent="-342900">
              <a:buFont typeface="Arial" panose="020B0604020202020204" pitchFamily="34" charset="0"/>
              <a:buChar char="•"/>
            </a:pPr>
            <a:r>
              <a:rPr lang="en-US" sz="2000" dirty="0"/>
              <a:t>Poor quality welds</a:t>
            </a:r>
          </a:p>
          <a:p>
            <a:pPr marL="342900" indent="-342900">
              <a:buFont typeface="Arial" panose="020B0604020202020204" pitchFamily="34" charset="0"/>
              <a:buChar char="•"/>
            </a:pPr>
            <a:r>
              <a:rPr lang="en-US" sz="2000" dirty="0"/>
              <a:t>Insufficient electrode overlap </a:t>
            </a:r>
          </a:p>
          <a:p>
            <a:pPr marL="342900" indent="-342900">
              <a:buFont typeface="Arial" panose="020B0604020202020204" pitchFamily="34" charset="0"/>
              <a:buChar char="•"/>
            </a:pPr>
            <a:r>
              <a:rPr lang="en-US" sz="2000" dirty="0"/>
              <a:t>Physical damage to cell </a:t>
            </a:r>
          </a:p>
          <a:p>
            <a:pPr marL="342900" indent="-342900">
              <a:buFont typeface="Arial" panose="020B0604020202020204" pitchFamily="34" charset="0"/>
              <a:buChar char="•"/>
            </a:pPr>
            <a:r>
              <a:rPr lang="en-US" sz="2000" dirty="0"/>
              <a:t>Missing insulating tape on terminal tab </a:t>
            </a:r>
          </a:p>
          <a:p>
            <a:endParaRPr lang="en-US" sz="1800" dirty="0"/>
          </a:p>
          <a:p>
            <a:r>
              <a:rPr lang="en-US" sz="2400" dirty="0"/>
              <a:t>Battery Pack Design Problems</a:t>
            </a:r>
          </a:p>
          <a:p>
            <a:pPr marL="342900" indent="-342900">
              <a:buFont typeface="Arial" panose="020B0604020202020204" pitchFamily="34" charset="0"/>
              <a:buChar char="•"/>
            </a:pPr>
            <a:r>
              <a:rPr lang="en-US" sz="2000" dirty="0"/>
              <a:t>No safety circuits</a:t>
            </a:r>
          </a:p>
          <a:p>
            <a:pPr marL="342900" indent="-342900">
              <a:buFont typeface="Arial" panose="020B0604020202020204" pitchFamily="34" charset="0"/>
              <a:buChar char="•"/>
            </a:pPr>
            <a:r>
              <a:rPr lang="en-US" sz="2000" dirty="0"/>
              <a:t>Inadequate (or any) overcharge/over-discharge protection</a:t>
            </a:r>
          </a:p>
          <a:p>
            <a:pPr marL="342900" indent="-342900">
              <a:buFont typeface="Arial" panose="020B0604020202020204" pitchFamily="34" charset="0"/>
              <a:buChar char="•"/>
            </a:pPr>
            <a:r>
              <a:rPr lang="en-US" sz="2000" dirty="0"/>
              <a:t>Inadequate physical protection</a:t>
            </a:r>
          </a:p>
          <a:p>
            <a:endParaRPr lang="en-US" sz="2000" dirty="0"/>
          </a:p>
          <a:p>
            <a:endParaRPr lang="en-US" sz="1800" dirty="0">
              <a:solidFill>
                <a:schemeClr val="tx1"/>
              </a:solidFill>
              <a:effectLst>
                <a:outerShdw blurRad="38100" dist="38100" dir="2700000" algn="tl">
                  <a:srgbClr val="000000">
                    <a:alpha val="43137"/>
                  </a:srgbClr>
                </a:outerShdw>
              </a:effectLst>
              <a:latin typeface="+mn-lt"/>
            </a:endParaRPr>
          </a:p>
        </p:txBody>
      </p:sp>
      <p:sp>
        <p:nvSpPr>
          <p:cNvPr id="22" name="Rectangle 21">
            <a:extLst>
              <a:ext uri="{FF2B5EF4-FFF2-40B4-BE49-F238E27FC236}">
                <a16:creationId xmlns:a16="http://schemas.microsoft.com/office/drawing/2014/main" id="{2216A5F0-209C-4E07-8BE7-767C6631AA8A}"/>
              </a:ext>
            </a:extLst>
          </p:cNvPr>
          <p:cNvSpPr/>
          <p:nvPr/>
        </p:nvSpPr>
        <p:spPr>
          <a:xfrm>
            <a:off x="919173" y="1430773"/>
            <a:ext cx="10686675" cy="4249063"/>
          </a:xfrm>
          <a:prstGeom prst="rect">
            <a:avLst/>
          </a:prstGeom>
        </p:spPr>
        <p:txBody>
          <a:bodyPr/>
          <a:lstStyle/>
          <a:p>
            <a:pPr marL="342882" indent="-342882">
              <a:buFont typeface="Arial" panose="020B0604020202020204" pitchFamily="34" charset="0"/>
              <a:buChar char="•"/>
            </a:pPr>
            <a:endParaRPr lang="en-US" sz="2400" dirty="0"/>
          </a:p>
        </p:txBody>
      </p:sp>
    </p:spTree>
    <p:extLst>
      <p:ext uri="{BB962C8B-B14F-4D97-AF65-F5344CB8AC3E}">
        <p14:creationId xmlns:p14="http://schemas.microsoft.com/office/powerpoint/2010/main" val="17346374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C7F86C-B8FB-402B-AC4E-E1E6C0DC14B5}"/>
              </a:ext>
            </a:extLst>
          </p:cNvPr>
          <p:cNvSpPr>
            <a:spLocks noGrp="1"/>
          </p:cNvSpPr>
          <p:nvPr>
            <p:ph type="title"/>
          </p:nvPr>
        </p:nvSpPr>
        <p:spPr>
          <a:xfrm>
            <a:off x="202019" y="365126"/>
            <a:ext cx="11834037" cy="947859"/>
          </a:xfrm>
        </p:spPr>
        <p:txBody>
          <a:bodyPr>
            <a:noAutofit/>
          </a:bodyPr>
          <a:lstStyle/>
          <a:p>
            <a:r>
              <a:rPr lang="en-US" sz="3000" dirty="0"/>
              <a:t>Battery Recalls: Recalls of Lithium-ion Battery Products – Example Root Cause</a:t>
            </a:r>
          </a:p>
        </p:txBody>
      </p:sp>
      <p:sp>
        <p:nvSpPr>
          <p:cNvPr id="22" name="Rectangle 21">
            <a:extLst>
              <a:ext uri="{FF2B5EF4-FFF2-40B4-BE49-F238E27FC236}">
                <a16:creationId xmlns:a16="http://schemas.microsoft.com/office/drawing/2014/main" id="{2216A5F0-209C-4E07-8BE7-767C6631AA8A}"/>
              </a:ext>
            </a:extLst>
          </p:cNvPr>
          <p:cNvSpPr/>
          <p:nvPr/>
        </p:nvSpPr>
        <p:spPr>
          <a:xfrm>
            <a:off x="919173" y="1430773"/>
            <a:ext cx="10686675" cy="4249063"/>
          </a:xfrm>
          <a:prstGeom prst="rect">
            <a:avLst/>
          </a:prstGeom>
        </p:spPr>
        <p:txBody>
          <a:bodyPr/>
          <a:lstStyle/>
          <a:p>
            <a:pPr marL="342882" indent="-342882">
              <a:buFont typeface="Arial" panose="020B0604020202020204" pitchFamily="34" charset="0"/>
              <a:buChar char="•"/>
            </a:pPr>
            <a:endParaRPr lang="en-US" sz="2400" dirty="0"/>
          </a:p>
        </p:txBody>
      </p:sp>
      <p:pic>
        <p:nvPicPr>
          <p:cNvPr id="8" name="Picture 2">
            <a:extLst>
              <a:ext uri="{FF2B5EF4-FFF2-40B4-BE49-F238E27FC236}">
                <a16:creationId xmlns:a16="http://schemas.microsoft.com/office/drawing/2014/main" id="{546008E7-07EC-427B-92F6-5F46A2EBFF3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833902" y="1430773"/>
            <a:ext cx="2915235" cy="2714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Content Placeholder 8">
            <a:extLst>
              <a:ext uri="{FF2B5EF4-FFF2-40B4-BE49-F238E27FC236}">
                <a16:creationId xmlns:a16="http://schemas.microsoft.com/office/drawing/2014/main" id="{3CB1E87C-7036-499C-A479-70ABC271AEDC}"/>
              </a:ext>
            </a:extLst>
          </p:cNvPr>
          <p:cNvSpPr>
            <a:spLocks noGrp="1"/>
          </p:cNvSpPr>
          <p:nvPr>
            <p:ph idx="1"/>
          </p:nvPr>
        </p:nvSpPr>
        <p:spPr>
          <a:xfrm>
            <a:off x="406401" y="1484313"/>
            <a:ext cx="8427502" cy="4103688"/>
          </a:xfrm>
          <a:prstGeom prst="rect">
            <a:avLst/>
          </a:prstGeom>
        </p:spPr>
        <p:txBody>
          <a:bodyPr wrap="square">
            <a:spAutoFit/>
          </a:bodyPr>
          <a:lstStyle/>
          <a:p>
            <a:r>
              <a:rPr lang="en-US" sz="2800" dirty="0"/>
              <a:t>Cylindrical Cell Contamination – Certified Cell</a:t>
            </a:r>
          </a:p>
          <a:p>
            <a:pPr marL="457178" indent="-457178">
              <a:spcBef>
                <a:spcPts val="800"/>
              </a:spcBef>
              <a:buFont typeface="Arial" panose="020B0604020202020204" pitchFamily="34" charset="0"/>
              <a:buChar char="•"/>
            </a:pPr>
            <a:r>
              <a:rPr lang="en-US" sz="2500" kern="0" dirty="0"/>
              <a:t>Laptop overheating incidents revealed defective cells</a:t>
            </a:r>
          </a:p>
          <a:p>
            <a:pPr marL="457178" indent="-457178">
              <a:spcBef>
                <a:spcPts val="800"/>
              </a:spcBef>
              <a:buFont typeface="Arial" panose="020B0604020202020204" pitchFamily="34" charset="0"/>
              <a:buChar char="•"/>
            </a:pPr>
            <a:r>
              <a:rPr lang="en-US" sz="2500" kern="0" dirty="0"/>
              <a:t>Examined cells found to have metallic particles (iron) adhered to electrode</a:t>
            </a:r>
          </a:p>
          <a:p>
            <a:pPr marL="457178" indent="-457178">
              <a:spcBef>
                <a:spcPts val="800"/>
              </a:spcBef>
              <a:buFont typeface="Arial" panose="020B0604020202020204" pitchFamily="34" charset="0"/>
              <a:buChar char="•"/>
            </a:pPr>
            <a:r>
              <a:rPr lang="en-US" sz="2500" kern="0" dirty="0"/>
              <a:t>Metallic particles can perforate separator and short electrodes</a:t>
            </a:r>
          </a:p>
          <a:p>
            <a:pPr marL="457178" indent="-457178">
              <a:spcBef>
                <a:spcPts val="800"/>
              </a:spcBef>
              <a:buFont typeface="Arial" panose="020B0604020202020204" pitchFamily="34" charset="0"/>
              <a:buChar char="•"/>
            </a:pPr>
            <a:r>
              <a:rPr lang="en-US" sz="2500" kern="0" dirty="0"/>
              <a:t>Cell can overheat, possibly go into thermal runaway</a:t>
            </a:r>
          </a:p>
          <a:p>
            <a:endParaRPr lang="en-US" sz="2800" dirty="0"/>
          </a:p>
          <a:p>
            <a:endParaRPr lang="en-US" sz="2800" dirty="0"/>
          </a:p>
        </p:txBody>
      </p:sp>
    </p:spTree>
    <p:extLst>
      <p:ext uri="{BB962C8B-B14F-4D97-AF65-F5344CB8AC3E}">
        <p14:creationId xmlns:p14="http://schemas.microsoft.com/office/powerpoint/2010/main" val="13667117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216A5F0-209C-4E07-8BE7-767C6631AA8A}"/>
              </a:ext>
            </a:extLst>
          </p:cNvPr>
          <p:cNvSpPr/>
          <p:nvPr/>
        </p:nvSpPr>
        <p:spPr>
          <a:xfrm>
            <a:off x="919173" y="1430773"/>
            <a:ext cx="10686675" cy="4249063"/>
          </a:xfrm>
          <a:prstGeom prst="rect">
            <a:avLst/>
          </a:prstGeom>
        </p:spPr>
        <p:txBody>
          <a:bodyPr/>
          <a:lstStyle/>
          <a:p>
            <a:pPr marL="342882" indent="-342882">
              <a:buFont typeface="Arial" panose="020B0604020202020204" pitchFamily="34" charset="0"/>
              <a:buChar char="•"/>
            </a:pPr>
            <a:endParaRPr lang="en-US" sz="2400" dirty="0"/>
          </a:p>
        </p:txBody>
      </p:sp>
      <p:sp>
        <p:nvSpPr>
          <p:cNvPr id="7" name="Content Placeholder 6">
            <a:extLst>
              <a:ext uri="{FF2B5EF4-FFF2-40B4-BE49-F238E27FC236}">
                <a16:creationId xmlns:a16="http://schemas.microsoft.com/office/drawing/2014/main" id="{BC231B0C-CA9F-4186-B44C-7589A5E8E003}"/>
              </a:ext>
            </a:extLst>
          </p:cNvPr>
          <p:cNvSpPr>
            <a:spLocks noGrp="1"/>
          </p:cNvSpPr>
          <p:nvPr>
            <p:ph idx="1"/>
          </p:nvPr>
        </p:nvSpPr>
        <p:spPr>
          <a:xfrm>
            <a:off x="262269" y="1208979"/>
            <a:ext cx="11464925" cy="4257576"/>
          </a:xfrm>
          <a:prstGeom prst="rect">
            <a:avLst/>
          </a:prstGeom>
        </p:spPr>
        <p:txBody>
          <a:bodyPr wrap="square">
            <a:spAutoFit/>
          </a:bodyPr>
          <a:lstStyle/>
          <a:p>
            <a:r>
              <a:rPr lang="en-US" sz="2400" dirty="0"/>
              <a:t>Cylindrical Cell Contamination – Certified Cell </a:t>
            </a:r>
          </a:p>
          <a:p>
            <a:pPr>
              <a:spcBef>
                <a:spcPts val="1200"/>
              </a:spcBef>
            </a:pPr>
            <a:r>
              <a:rPr lang="en-US" sz="2400" dirty="0"/>
              <a:t>Root Cause: Manufacturing error when electrode-cutting chuck was repositioned improperly - interference occurred, creating iron particles</a:t>
            </a:r>
          </a:p>
          <a:p>
            <a:pPr>
              <a:spcBef>
                <a:spcPts val="1200"/>
              </a:spcBef>
            </a:pPr>
            <a:r>
              <a:rPr lang="en-US" sz="2400" dirty="0"/>
              <a:t>Corrective Actions Taken by Manufacturer:</a:t>
            </a:r>
          </a:p>
          <a:p>
            <a:pPr marL="457178" indent="-457178">
              <a:spcBef>
                <a:spcPts val="800"/>
              </a:spcBef>
              <a:buFont typeface="Arial" panose="020B0604020202020204" pitchFamily="34" charset="0"/>
              <a:buChar char="•"/>
            </a:pPr>
            <a:r>
              <a:rPr lang="en-US" sz="2400" dirty="0"/>
              <a:t>Corrected alignment of chuck by next shift</a:t>
            </a:r>
          </a:p>
          <a:p>
            <a:pPr marL="457178" indent="-457178">
              <a:buFont typeface="Arial" panose="020B0604020202020204" pitchFamily="34" charset="0"/>
              <a:buChar char="•"/>
            </a:pPr>
            <a:r>
              <a:rPr lang="en-US" sz="2400" dirty="0"/>
              <a:t>Tracked assembly line production from affected dates</a:t>
            </a:r>
          </a:p>
          <a:p>
            <a:pPr marL="457178" indent="-457178">
              <a:buFont typeface="Arial" panose="020B0604020202020204" pitchFamily="34" charset="0"/>
              <a:buChar char="•"/>
            </a:pPr>
            <a:r>
              <a:rPr lang="en-US" sz="2400" dirty="0"/>
              <a:t>Limited scope of recalled products</a:t>
            </a:r>
          </a:p>
          <a:p>
            <a:pPr marL="457178" indent="-457178">
              <a:buFont typeface="Arial" panose="020B0604020202020204" pitchFamily="34" charset="0"/>
              <a:buChar char="•"/>
            </a:pPr>
            <a:r>
              <a:rPr lang="en-US" sz="2400" dirty="0"/>
              <a:t>Implemented process to control further issues with chuck alignment</a:t>
            </a:r>
          </a:p>
          <a:p>
            <a:pPr marL="457178" indent="-457178">
              <a:buFont typeface="Arial" panose="020B0604020202020204" pitchFamily="34" charset="0"/>
              <a:buChar char="•"/>
            </a:pPr>
            <a:r>
              <a:rPr lang="en-US" sz="2400" dirty="0"/>
              <a:t>Reviewed and reduced other metal-to-metal processes in cell manufacturing</a:t>
            </a:r>
          </a:p>
          <a:p>
            <a:endParaRPr lang="en-US" sz="2800" dirty="0"/>
          </a:p>
        </p:txBody>
      </p:sp>
      <p:sp>
        <p:nvSpPr>
          <p:cNvPr id="6" name="Title 5">
            <a:extLst>
              <a:ext uri="{FF2B5EF4-FFF2-40B4-BE49-F238E27FC236}">
                <a16:creationId xmlns:a16="http://schemas.microsoft.com/office/drawing/2014/main" id="{4490414D-1234-49F1-8422-451E3722E109}"/>
              </a:ext>
            </a:extLst>
          </p:cNvPr>
          <p:cNvSpPr>
            <a:spLocks noGrp="1"/>
          </p:cNvSpPr>
          <p:nvPr>
            <p:ph type="title"/>
          </p:nvPr>
        </p:nvSpPr>
        <p:spPr>
          <a:xfrm>
            <a:off x="148857" y="365126"/>
            <a:ext cx="11855302" cy="947859"/>
          </a:xfrm>
        </p:spPr>
        <p:txBody>
          <a:bodyPr>
            <a:noAutofit/>
          </a:bodyPr>
          <a:lstStyle/>
          <a:p>
            <a:r>
              <a:rPr lang="en-US" sz="3000" dirty="0"/>
              <a:t>Battery Recalls: Recalls of Lithium-ion Battery Products – Example Root Cause</a:t>
            </a:r>
          </a:p>
        </p:txBody>
      </p:sp>
    </p:spTree>
    <p:extLst>
      <p:ext uri="{BB962C8B-B14F-4D97-AF65-F5344CB8AC3E}">
        <p14:creationId xmlns:p14="http://schemas.microsoft.com/office/powerpoint/2010/main" val="17215277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EF6A36-C183-48A1-9ABB-87A8E3D27F5A}"/>
              </a:ext>
            </a:extLst>
          </p:cNvPr>
          <p:cNvSpPr>
            <a:spLocks noGrp="1"/>
          </p:cNvSpPr>
          <p:nvPr>
            <p:ph type="title"/>
          </p:nvPr>
        </p:nvSpPr>
        <p:spPr/>
        <p:txBody>
          <a:bodyPr/>
          <a:lstStyle/>
          <a:p>
            <a:r>
              <a:rPr lang="en-US" dirty="0"/>
              <a:t>Battery Recalls: General Cell Contamination Mitigation Actions</a:t>
            </a:r>
          </a:p>
        </p:txBody>
      </p:sp>
      <p:sp>
        <p:nvSpPr>
          <p:cNvPr id="22" name="Rectangle 21">
            <a:extLst>
              <a:ext uri="{FF2B5EF4-FFF2-40B4-BE49-F238E27FC236}">
                <a16:creationId xmlns:a16="http://schemas.microsoft.com/office/drawing/2014/main" id="{2216A5F0-209C-4E07-8BE7-767C6631AA8A}"/>
              </a:ext>
            </a:extLst>
          </p:cNvPr>
          <p:cNvSpPr/>
          <p:nvPr/>
        </p:nvSpPr>
        <p:spPr>
          <a:xfrm>
            <a:off x="919173" y="1430773"/>
            <a:ext cx="10686675" cy="4249063"/>
          </a:xfrm>
          <a:prstGeom prst="rect">
            <a:avLst/>
          </a:prstGeom>
        </p:spPr>
        <p:txBody>
          <a:bodyPr/>
          <a:lstStyle/>
          <a:p>
            <a:pPr marL="342882" indent="-342882">
              <a:buFont typeface="Arial" panose="020B0604020202020204" pitchFamily="34" charset="0"/>
              <a:buChar char="•"/>
            </a:pPr>
            <a:endParaRPr lang="en-US" sz="2400" dirty="0"/>
          </a:p>
        </p:txBody>
      </p:sp>
      <p:sp>
        <p:nvSpPr>
          <p:cNvPr id="7" name="Content Placeholder 6">
            <a:extLst>
              <a:ext uri="{FF2B5EF4-FFF2-40B4-BE49-F238E27FC236}">
                <a16:creationId xmlns:a16="http://schemas.microsoft.com/office/drawing/2014/main" id="{FEF47DCC-E8CA-47E5-8D2B-3ED8449C459C}"/>
              </a:ext>
            </a:extLst>
          </p:cNvPr>
          <p:cNvSpPr>
            <a:spLocks noGrp="1"/>
          </p:cNvSpPr>
          <p:nvPr>
            <p:ph idx="1"/>
          </p:nvPr>
        </p:nvSpPr>
        <p:spPr>
          <a:xfrm>
            <a:off x="406400" y="1484313"/>
            <a:ext cx="11464925" cy="4431983"/>
          </a:xfrm>
          <a:prstGeom prst="rect">
            <a:avLst/>
          </a:prstGeom>
        </p:spPr>
        <p:txBody>
          <a:bodyPr wrap="square">
            <a:spAutoFit/>
          </a:bodyPr>
          <a:lstStyle/>
          <a:p>
            <a:r>
              <a:rPr lang="en-US" dirty="0"/>
              <a:t>Processes used to mitigate cell contamination</a:t>
            </a:r>
          </a:p>
          <a:p>
            <a:pPr marL="914376" lvl="1" indent="-457200">
              <a:buFont typeface="Arial" panose="020B0604020202020204" pitchFamily="34" charset="0"/>
              <a:buChar char="•"/>
            </a:pPr>
            <a:r>
              <a:rPr lang="en-US" sz="2800" dirty="0"/>
              <a:t>Magnets to capture loose ferrous particles</a:t>
            </a:r>
          </a:p>
          <a:p>
            <a:pPr marL="914376" lvl="1" indent="-457200">
              <a:buFont typeface="Arial" panose="020B0604020202020204" pitchFamily="34" charset="0"/>
              <a:buChar char="•"/>
            </a:pPr>
            <a:r>
              <a:rPr lang="en-US" sz="2800" dirty="0"/>
              <a:t>Suction to capture other particles</a:t>
            </a:r>
          </a:p>
          <a:p>
            <a:pPr marL="914376" lvl="1" indent="-457200">
              <a:buFont typeface="Arial" panose="020B0604020202020204" pitchFamily="34" charset="0"/>
              <a:buChar char="•"/>
            </a:pPr>
            <a:r>
              <a:rPr lang="en-US" sz="2800" dirty="0"/>
              <a:t>Air ventilation and filtration systems in production areas to minimize contaminants</a:t>
            </a:r>
          </a:p>
          <a:p>
            <a:pPr marL="914376" lvl="1" indent="-457200">
              <a:buFont typeface="Arial" panose="020B0604020202020204" pitchFamily="34" charset="0"/>
              <a:buChar char="•"/>
            </a:pPr>
            <a:r>
              <a:rPr lang="en-US" sz="2800" dirty="0"/>
              <a:t>Cell dissection to look for foreign particles</a:t>
            </a:r>
          </a:p>
          <a:p>
            <a:pPr marL="914376" lvl="1" indent="-457200">
              <a:buFont typeface="Arial" panose="020B0604020202020204" pitchFamily="34" charset="0"/>
              <a:buChar char="•"/>
            </a:pPr>
            <a:r>
              <a:rPr lang="en-US" sz="2800" dirty="0"/>
              <a:t>X-rays – non-destructive inspection for foreign particles and assembly anomalies</a:t>
            </a:r>
          </a:p>
          <a:p>
            <a:pPr marL="914376" lvl="1" indent="-457200">
              <a:buFont typeface="Arial" panose="020B0604020202020204" pitchFamily="34" charset="0"/>
              <a:buChar char="•"/>
            </a:pPr>
            <a:r>
              <a:rPr lang="en-US" sz="2800" dirty="0"/>
              <a:t>CT Scanner – more detailed non-destructive inspection</a:t>
            </a:r>
          </a:p>
          <a:p>
            <a:endParaRPr lang="en-US" sz="2800" dirty="0"/>
          </a:p>
        </p:txBody>
      </p:sp>
    </p:spTree>
    <p:extLst>
      <p:ext uri="{BB962C8B-B14F-4D97-AF65-F5344CB8AC3E}">
        <p14:creationId xmlns:p14="http://schemas.microsoft.com/office/powerpoint/2010/main" val="38879414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E0F04E6-A059-4BB4-B022-7FB9478AEF33}"/>
              </a:ext>
            </a:extLst>
          </p:cNvPr>
          <p:cNvSpPr>
            <a:spLocks noGrp="1"/>
          </p:cNvSpPr>
          <p:nvPr>
            <p:ph type="title"/>
          </p:nvPr>
        </p:nvSpPr>
        <p:spPr/>
        <p:txBody>
          <a:bodyPr/>
          <a:lstStyle/>
          <a:p>
            <a:r>
              <a:rPr lang="en-US" dirty="0"/>
              <a:t>Battery Recalls: Root Cause – Physical Damage Example</a:t>
            </a:r>
          </a:p>
        </p:txBody>
      </p:sp>
      <p:sp>
        <p:nvSpPr>
          <p:cNvPr id="2" name="Text Placeholder 1"/>
          <p:cNvSpPr>
            <a:spLocks noGrp="1"/>
          </p:cNvSpPr>
          <p:nvPr>
            <p:ph idx="1"/>
          </p:nvPr>
        </p:nvSpPr>
        <p:spPr>
          <a:xfrm>
            <a:off x="406399" y="1484922"/>
            <a:ext cx="11465169" cy="5007951"/>
          </a:xfrm>
        </p:spPr>
        <p:txBody>
          <a:bodyPr>
            <a:noAutofit/>
          </a:bodyPr>
          <a:lstStyle/>
          <a:p>
            <a:r>
              <a:rPr lang="en-US" sz="2800" dirty="0"/>
              <a:t>Damaged outer foil in polymer cell</a:t>
            </a:r>
          </a:p>
          <a:p>
            <a:pPr marL="457178" indent="-457178">
              <a:buFont typeface="Arial" panose="020B0604020202020204" pitchFamily="34" charset="0"/>
              <a:buChar char="•"/>
            </a:pPr>
            <a:r>
              <a:rPr lang="en-US" sz="2800" dirty="0"/>
              <a:t>Can cause internal soft shorts</a:t>
            </a:r>
          </a:p>
          <a:p>
            <a:pPr marL="457178" indent="-457178">
              <a:buFont typeface="Arial" panose="020B0604020202020204" pitchFamily="34" charset="0"/>
              <a:buChar char="•"/>
            </a:pPr>
            <a:endParaRPr lang="en-US" sz="2800" dirty="0"/>
          </a:p>
          <a:p>
            <a:endParaRPr lang="en-US" sz="2800" dirty="0"/>
          </a:p>
          <a:p>
            <a:endParaRPr lang="en-US" sz="2800" dirty="0"/>
          </a:p>
          <a:p>
            <a:endParaRPr lang="en-US" sz="2800" dirty="0"/>
          </a:p>
          <a:p>
            <a:endParaRPr lang="en-US" sz="2800" dirty="0"/>
          </a:p>
          <a:p>
            <a:endParaRPr lang="en-US" sz="2800" dirty="0">
              <a:solidFill>
                <a:schemeClr val="tx1"/>
              </a:solidFill>
              <a:effectLst>
                <a:outerShdw blurRad="38100" dist="38100" dir="2700000" algn="tl">
                  <a:srgbClr val="000000">
                    <a:alpha val="43137"/>
                  </a:srgbClr>
                </a:outerShdw>
              </a:effectLst>
              <a:latin typeface="+mn-lt"/>
            </a:endParaRPr>
          </a:p>
          <a:p>
            <a:r>
              <a:rPr lang="en-US" sz="2800" dirty="0"/>
              <a:t>Mitigation Strategies</a:t>
            </a:r>
          </a:p>
          <a:p>
            <a:pPr marL="457178" indent="-457178">
              <a:buFont typeface="Arial" panose="020B0604020202020204" pitchFamily="34" charset="0"/>
              <a:buChar char="•"/>
            </a:pPr>
            <a:r>
              <a:rPr lang="en-US" sz="2800" dirty="0"/>
              <a:t>Improve handling procedures and enhance worker training</a:t>
            </a:r>
          </a:p>
          <a:p>
            <a:pPr marL="457178" indent="-457178">
              <a:buFont typeface="Arial" panose="020B0604020202020204" pitchFamily="34" charset="0"/>
              <a:buChar char="•"/>
            </a:pPr>
            <a:r>
              <a:rPr lang="en-US" sz="2800" dirty="0"/>
              <a:t>Conduct visual inspection before batteries leave the factory</a:t>
            </a:r>
          </a:p>
          <a:p>
            <a:endParaRPr lang="en-US" sz="1800" dirty="0">
              <a:solidFill>
                <a:schemeClr val="tx1"/>
              </a:solidFill>
              <a:effectLst>
                <a:outerShdw blurRad="38100" dist="38100" dir="2700000" algn="tl">
                  <a:srgbClr val="000000">
                    <a:alpha val="43137"/>
                  </a:srgbClr>
                </a:outerShdw>
              </a:effectLst>
              <a:latin typeface="+mn-lt"/>
            </a:endParaRPr>
          </a:p>
        </p:txBody>
      </p:sp>
      <p:sp>
        <p:nvSpPr>
          <p:cNvPr id="22" name="Rectangle 21">
            <a:extLst>
              <a:ext uri="{FF2B5EF4-FFF2-40B4-BE49-F238E27FC236}">
                <a16:creationId xmlns:a16="http://schemas.microsoft.com/office/drawing/2014/main" id="{2216A5F0-209C-4E07-8BE7-767C6631AA8A}"/>
              </a:ext>
            </a:extLst>
          </p:cNvPr>
          <p:cNvSpPr/>
          <p:nvPr/>
        </p:nvSpPr>
        <p:spPr>
          <a:xfrm>
            <a:off x="919173" y="1430773"/>
            <a:ext cx="10686675" cy="4249063"/>
          </a:xfrm>
          <a:prstGeom prst="rect">
            <a:avLst/>
          </a:prstGeom>
        </p:spPr>
        <p:txBody>
          <a:bodyPr/>
          <a:lstStyle/>
          <a:p>
            <a:pPr marL="342882" indent="-342882">
              <a:buFont typeface="Arial" panose="020B0604020202020204" pitchFamily="34" charset="0"/>
              <a:buChar char="•"/>
            </a:pPr>
            <a:endParaRPr lang="en-US" sz="2400" dirty="0"/>
          </a:p>
        </p:txBody>
      </p:sp>
      <p:pic>
        <p:nvPicPr>
          <p:cNvPr id="6" name="Picture 2">
            <a:extLst>
              <a:ext uri="{FF2B5EF4-FFF2-40B4-BE49-F238E27FC236}">
                <a16:creationId xmlns:a16="http://schemas.microsoft.com/office/drawing/2014/main" id="{041E3AC4-D293-4B14-A0F7-649AAE37F3B8}"/>
              </a:ext>
            </a:extLst>
          </p:cNvPr>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1434286" y="2553212"/>
            <a:ext cx="4038463" cy="2247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a:extLst>
              <a:ext uri="{FF2B5EF4-FFF2-40B4-BE49-F238E27FC236}">
                <a16:creationId xmlns:a16="http://schemas.microsoft.com/office/drawing/2014/main" id="{75DF8A5F-12EA-4E22-A86D-54478DD74A1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43043" y="2554186"/>
            <a:ext cx="4414679" cy="2203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10151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3592895-E074-47CA-B1F6-345EE48981BB}"/>
              </a:ext>
            </a:extLst>
          </p:cNvPr>
          <p:cNvSpPr>
            <a:spLocks noGrp="1"/>
          </p:cNvSpPr>
          <p:nvPr>
            <p:ph type="title"/>
          </p:nvPr>
        </p:nvSpPr>
        <p:spPr/>
        <p:txBody>
          <a:bodyPr/>
          <a:lstStyle/>
          <a:p>
            <a:r>
              <a:rPr lang="en-US" dirty="0"/>
              <a:t>Battery Recalls: Root Cause – Electrode Overlap Example</a:t>
            </a:r>
          </a:p>
        </p:txBody>
      </p:sp>
      <p:pic>
        <p:nvPicPr>
          <p:cNvPr id="10" name="Picture 2">
            <a:extLst>
              <a:ext uri="{FF2B5EF4-FFF2-40B4-BE49-F238E27FC236}">
                <a16:creationId xmlns:a16="http://schemas.microsoft.com/office/drawing/2014/main" id="{2B9B7BA9-B05D-4FDF-8B58-465D017F69C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1090976" y="2972860"/>
            <a:ext cx="4207981" cy="3059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a:extLst>
              <a:ext uri="{FF2B5EF4-FFF2-40B4-BE49-F238E27FC236}">
                <a16:creationId xmlns:a16="http://schemas.microsoft.com/office/drawing/2014/main" id="{64459896-B2CB-4F44-8BFF-4DDAB7BF95E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96004" y="2972860"/>
            <a:ext cx="4449855" cy="3059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a:extLst>
              <a:ext uri="{FF2B5EF4-FFF2-40B4-BE49-F238E27FC236}">
                <a16:creationId xmlns:a16="http://schemas.microsoft.com/office/drawing/2014/main" id="{002B18F4-8774-4BBD-859B-063449C28639}"/>
              </a:ext>
            </a:extLst>
          </p:cNvPr>
          <p:cNvSpPr txBox="1"/>
          <p:nvPr/>
        </p:nvSpPr>
        <p:spPr>
          <a:xfrm>
            <a:off x="406399" y="6090833"/>
            <a:ext cx="7467600" cy="369332"/>
          </a:xfrm>
          <a:prstGeom prst="rect">
            <a:avLst/>
          </a:prstGeom>
          <a:noFill/>
        </p:spPr>
        <p:txBody>
          <a:bodyPr wrap="square" rtlCol="0">
            <a:spAutoFit/>
          </a:bodyPr>
          <a:lstStyle/>
          <a:p>
            <a:r>
              <a:rPr lang="en-US" dirty="0">
                <a:solidFill>
                  <a:srgbClr val="000000"/>
                </a:solidFill>
              </a:rPr>
              <a:t>* IEEE 1625 (Laptops) and IEEE 1725 (Cell phones) standards</a:t>
            </a:r>
          </a:p>
        </p:txBody>
      </p:sp>
      <p:sp>
        <p:nvSpPr>
          <p:cNvPr id="13" name="Content Placeholder 12">
            <a:extLst>
              <a:ext uri="{FF2B5EF4-FFF2-40B4-BE49-F238E27FC236}">
                <a16:creationId xmlns:a16="http://schemas.microsoft.com/office/drawing/2014/main" id="{3E822386-D593-4ECB-9CB7-C3E8FAC8DCB4}"/>
              </a:ext>
            </a:extLst>
          </p:cNvPr>
          <p:cNvSpPr>
            <a:spLocks noGrp="1"/>
          </p:cNvSpPr>
          <p:nvPr>
            <p:ph idx="1"/>
          </p:nvPr>
        </p:nvSpPr>
        <p:spPr>
          <a:xfrm>
            <a:off x="406399" y="1339945"/>
            <a:ext cx="11464925" cy="4692650"/>
          </a:xfrm>
          <a:prstGeom prst="rect">
            <a:avLst/>
          </a:prstGeom>
        </p:spPr>
        <p:txBody>
          <a:bodyPr wrap="square">
            <a:spAutoFit/>
          </a:bodyPr>
          <a:lstStyle/>
          <a:p>
            <a:pPr marL="457178" indent="-457178">
              <a:buFont typeface="Wingdings" panose="05000000000000000000" pitchFamily="2" charset="2"/>
              <a:buChar char="Ø"/>
            </a:pPr>
            <a:r>
              <a:rPr lang="en-US" sz="2800" dirty="0"/>
              <a:t>Insufficient electrode overlap</a:t>
            </a:r>
          </a:p>
          <a:p>
            <a:pPr marL="457178" indent="-457178">
              <a:buFont typeface="Wingdings" panose="05000000000000000000" pitchFamily="2" charset="2"/>
              <a:buChar char="Ø"/>
            </a:pPr>
            <a:r>
              <a:rPr lang="en-US" sz="2800" dirty="0"/>
              <a:t>May result in lithium plating at edges and eventual short circuit</a:t>
            </a:r>
          </a:p>
          <a:p>
            <a:pPr marL="457178" indent="-457178">
              <a:buFont typeface="Wingdings" panose="05000000000000000000" pitchFamily="2" charset="2"/>
              <a:buChar char="Ø"/>
            </a:pPr>
            <a:r>
              <a:rPr lang="en-US" sz="2800" dirty="0"/>
              <a:t>Negative-to-positive electrode overlap &gt; 100 µm*</a:t>
            </a:r>
          </a:p>
        </p:txBody>
      </p:sp>
    </p:spTree>
    <p:extLst>
      <p:ext uri="{BB962C8B-B14F-4D97-AF65-F5344CB8AC3E}">
        <p14:creationId xmlns:p14="http://schemas.microsoft.com/office/powerpoint/2010/main" val="13217811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FEA3D1-F281-4CBF-9A4E-7009EF96EA3D}"/>
              </a:ext>
            </a:extLst>
          </p:cNvPr>
          <p:cNvSpPr>
            <a:spLocks noGrp="1"/>
          </p:cNvSpPr>
          <p:nvPr>
            <p:ph type="title"/>
          </p:nvPr>
        </p:nvSpPr>
        <p:spPr/>
        <p:txBody>
          <a:bodyPr/>
          <a:lstStyle/>
          <a:p>
            <a:r>
              <a:rPr lang="en-US" dirty="0"/>
              <a:t>Battery Recalls: X-ray Analysis</a:t>
            </a:r>
          </a:p>
        </p:txBody>
      </p:sp>
      <p:sp>
        <p:nvSpPr>
          <p:cNvPr id="22" name="Rectangle 21">
            <a:extLst>
              <a:ext uri="{FF2B5EF4-FFF2-40B4-BE49-F238E27FC236}">
                <a16:creationId xmlns:a16="http://schemas.microsoft.com/office/drawing/2014/main" id="{2216A5F0-209C-4E07-8BE7-767C6631AA8A}"/>
              </a:ext>
            </a:extLst>
          </p:cNvPr>
          <p:cNvSpPr/>
          <p:nvPr/>
        </p:nvSpPr>
        <p:spPr>
          <a:xfrm>
            <a:off x="919173" y="1430773"/>
            <a:ext cx="10686675" cy="4249063"/>
          </a:xfrm>
          <a:prstGeom prst="rect">
            <a:avLst/>
          </a:prstGeom>
        </p:spPr>
        <p:txBody>
          <a:bodyPr/>
          <a:lstStyle/>
          <a:p>
            <a:pPr marL="342882" indent="-342882">
              <a:buFont typeface="Arial" panose="020B0604020202020204" pitchFamily="34" charset="0"/>
              <a:buChar char="•"/>
            </a:pPr>
            <a:endParaRPr lang="en-US" sz="2400" dirty="0"/>
          </a:p>
        </p:txBody>
      </p:sp>
      <p:sp>
        <p:nvSpPr>
          <p:cNvPr id="4" name="Rectangle 3">
            <a:extLst>
              <a:ext uri="{FF2B5EF4-FFF2-40B4-BE49-F238E27FC236}">
                <a16:creationId xmlns:a16="http://schemas.microsoft.com/office/drawing/2014/main" id="{EE56ED63-C0CD-4695-8F1E-F435F8317194}"/>
              </a:ext>
            </a:extLst>
          </p:cNvPr>
          <p:cNvSpPr/>
          <p:nvPr/>
        </p:nvSpPr>
        <p:spPr>
          <a:xfrm>
            <a:off x="8118954" y="1470609"/>
            <a:ext cx="3785835" cy="2246769"/>
          </a:xfrm>
          <a:prstGeom prst="rect">
            <a:avLst/>
          </a:prstGeom>
        </p:spPr>
        <p:txBody>
          <a:bodyPr wrap="square">
            <a:spAutoFit/>
          </a:bodyPr>
          <a:lstStyle/>
          <a:p>
            <a:pPr marL="457200" indent="-457200">
              <a:buFont typeface="Arial" panose="020B0604020202020204" pitchFamily="34" charset="0"/>
              <a:buChar char="•"/>
            </a:pPr>
            <a:r>
              <a:rPr lang="en-US" sz="2800" dirty="0">
                <a:solidFill>
                  <a:srgbClr val="4C4C4C"/>
                </a:solidFill>
              </a:rPr>
              <a:t>X-rays and Computed Tomography x-rays are useful tools for cell screening, as well as failure analysis</a:t>
            </a:r>
          </a:p>
        </p:txBody>
      </p:sp>
      <p:grpSp>
        <p:nvGrpSpPr>
          <p:cNvPr id="13" name="Group 12">
            <a:extLst>
              <a:ext uri="{FF2B5EF4-FFF2-40B4-BE49-F238E27FC236}">
                <a16:creationId xmlns:a16="http://schemas.microsoft.com/office/drawing/2014/main" id="{155E0103-18FA-41E5-B86C-0EAC655CAD0D}"/>
              </a:ext>
            </a:extLst>
          </p:cNvPr>
          <p:cNvGrpSpPr/>
          <p:nvPr/>
        </p:nvGrpSpPr>
        <p:grpSpPr>
          <a:xfrm>
            <a:off x="3153349" y="1323359"/>
            <a:ext cx="4869302" cy="4947680"/>
            <a:chOff x="1447800" y="1165581"/>
            <a:chExt cx="5410200" cy="5529241"/>
          </a:xfrm>
        </p:grpSpPr>
        <p:pic>
          <p:nvPicPr>
            <p:cNvPr id="14" name="Picture 2" descr="I:\Battery Pack B0020.jpg">
              <a:extLst>
                <a:ext uri="{FF2B5EF4-FFF2-40B4-BE49-F238E27FC236}">
                  <a16:creationId xmlns:a16="http://schemas.microsoft.com/office/drawing/2014/main" id="{7C614CDC-695B-4873-9F5B-78F941A132B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47800" y="1165581"/>
              <a:ext cx="5410200" cy="552924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9B73B7E4-2AC3-48E9-ADB6-7ED04851EE5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286375" y="2878318"/>
              <a:ext cx="1571625" cy="240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5">
              <a:extLst>
                <a:ext uri="{FF2B5EF4-FFF2-40B4-BE49-F238E27FC236}">
                  <a16:creationId xmlns:a16="http://schemas.microsoft.com/office/drawing/2014/main" id="{C27EC487-DECC-4C9E-BACE-A7D902DF44B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00200" y="2744968"/>
              <a:ext cx="1524000"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7" name="Picture 2">
            <a:extLst>
              <a:ext uri="{FF2B5EF4-FFF2-40B4-BE49-F238E27FC236}">
                <a16:creationId xmlns:a16="http://schemas.microsoft.com/office/drawing/2014/main" id="{B7BE686B-AB24-4492-A644-3041E2BF3CB5}"/>
              </a:ext>
            </a:extLst>
          </p:cNvPr>
          <p:cNvPicPr>
            <a:picLocks noChangeAspect="1" noChangeArrowheads="1"/>
          </p:cNvPicPr>
          <p:nvPr/>
        </p:nvPicPr>
        <p:blipFill rotWithShape="1">
          <a:blip r:embed="rId6" cstate="screen">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a:ext>
            </a:extLst>
          </a:blip>
          <a:srcRect/>
          <a:stretch/>
        </p:blipFill>
        <p:spPr bwMode="auto">
          <a:xfrm>
            <a:off x="725195" y="2329703"/>
            <a:ext cx="1781908" cy="3097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08285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8467A9-C80A-4077-A8BE-25A8407CF380}"/>
              </a:ext>
            </a:extLst>
          </p:cNvPr>
          <p:cNvSpPr>
            <a:spLocks noGrp="1"/>
          </p:cNvSpPr>
          <p:nvPr>
            <p:ph type="title"/>
          </p:nvPr>
        </p:nvSpPr>
        <p:spPr>
          <a:xfrm>
            <a:off x="330199" y="279680"/>
            <a:ext cx="11376247" cy="940043"/>
          </a:xfrm>
        </p:spPr>
        <p:txBody>
          <a:bodyPr>
            <a:normAutofit/>
          </a:bodyPr>
          <a:lstStyle/>
          <a:p>
            <a:r>
              <a:rPr lang="en-US" dirty="0"/>
              <a:t>Battery Recalls: Analysis – Dissection and Visual Inspection</a:t>
            </a:r>
          </a:p>
        </p:txBody>
      </p:sp>
      <p:pic>
        <p:nvPicPr>
          <p:cNvPr id="11" name="Picture 2">
            <a:extLst>
              <a:ext uri="{FF2B5EF4-FFF2-40B4-BE49-F238E27FC236}">
                <a16:creationId xmlns:a16="http://schemas.microsoft.com/office/drawing/2014/main" id="{8234BB7B-6F0E-4588-9F35-BB708204495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91081" y="1157229"/>
            <a:ext cx="3886200" cy="2498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a:extLst>
              <a:ext uri="{FF2B5EF4-FFF2-40B4-BE49-F238E27FC236}">
                <a16:creationId xmlns:a16="http://schemas.microsoft.com/office/drawing/2014/main" id="{48B82FCD-6A18-4624-9A8F-4EBD9EC92A7A}"/>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306368" y="3147284"/>
            <a:ext cx="1563353" cy="1559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Oval 17">
            <a:extLst>
              <a:ext uri="{FF2B5EF4-FFF2-40B4-BE49-F238E27FC236}">
                <a16:creationId xmlns:a16="http://schemas.microsoft.com/office/drawing/2014/main" id="{7DECD369-ADD6-4DBC-A28C-25527A8A9F8B}"/>
              </a:ext>
            </a:extLst>
          </p:cNvPr>
          <p:cNvSpPr/>
          <p:nvPr/>
        </p:nvSpPr>
        <p:spPr>
          <a:xfrm>
            <a:off x="1519681" y="1928084"/>
            <a:ext cx="568360" cy="8382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Arrow Connector 18">
            <a:extLst>
              <a:ext uri="{FF2B5EF4-FFF2-40B4-BE49-F238E27FC236}">
                <a16:creationId xmlns:a16="http://schemas.microsoft.com/office/drawing/2014/main" id="{31DA3B34-56CC-48CE-90D9-15C0CA6D90AF}"/>
              </a:ext>
            </a:extLst>
          </p:cNvPr>
          <p:cNvCxnSpPr>
            <a:endCxn id="12" idx="0"/>
          </p:cNvCxnSpPr>
          <p:nvPr/>
        </p:nvCxnSpPr>
        <p:spPr>
          <a:xfrm>
            <a:off x="1803865" y="2766284"/>
            <a:ext cx="284181" cy="38100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414F7DDC-6AF7-44C0-BFF0-A549AFB19BFF}"/>
              </a:ext>
            </a:extLst>
          </p:cNvPr>
          <p:cNvSpPr/>
          <p:nvPr/>
        </p:nvSpPr>
        <p:spPr>
          <a:xfrm>
            <a:off x="1630841" y="3018931"/>
            <a:ext cx="914400" cy="102298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Arrow Connector 20">
            <a:extLst>
              <a:ext uri="{FF2B5EF4-FFF2-40B4-BE49-F238E27FC236}">
                <a16:creationId xmlns:a16="http://schemas.microsoft.com/office/drawing/2014/main" id="{85675627-5AE2-463F-8215-2E9CA5F57DE1}"/>
              </a:ext>
            </a:extLst>
          </p:cNvPr>
          <p:cNvCxnSpPr>
            <a:stCxn id="20" idx="6"/>
            <a:endCxn id="23" idx="2"/>
          </p:cNvCxnSpPr>
          <p:nvPr/>
        </p:nvCxnSpPr>
        <p:spPr>
          <a:xfrm>
            <a:off x="2545241" y="3530423"/>
            <a:ext cx="543656" cy="20667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3" name="Picture 6">
            <a:extLst>
              <a:ext uri="{FF2B5EF4-FFF2-40B4-BE49-F238E27FC236}">
                <a16:creationId xmlns:a16="http://schemas.microsoft.com/office/drawing/2014/main" id="{D58B78D1-1E4F-46C0-B9B3-6BFE0D6277C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5400000">
            <a:off x="2790804" y="3035812"/>
            <a:ext cx="1998777" cy="1402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a:extLst>
              <a:ext uri="{FF2B5EF4-FFF2-40B4-BE49-F238E27FC236}">
                <a16:creationId xmlns:a16="http://schemas.microsoft.com/office/drawing/2014/main" id="{E47C8F65-63E4-49FD-B6BA-93DF9193FBDC}"/>
              </a:ext>
            </a:extLst>
          </p:cNvPr>
          <p:cNvSpPr txBox="1"/>
          <p:nvPr/>
        </p:nvSpPr>
        <p:spPr>
          <a:xfrm>
            <a:off x="1306368" y="4764184"/>
            <a:ext cx="3575016" cy="1754326"/>
          </a:xfrm>
          <a:prstGeom prst="rect">
            <a:avLst/>
          </a:prstGeom>
          <a:noFill/>
        </p:spPr>
        <p:txBody>
          <a:bodyPr wrap="square" rtlCol="0">
            <a:spAutoFit/>
          </a:bodyPr>
          <a:lstStyle/>
          <a:p>
            <a:r>
              <a:rPr lang="en-US" dirty="0">
                <a:solidFill>
                  <a:srgbClr val="4C4C4C"/>
                </a:solidFill>
              </a:rPr>
              <a:t>Each Layer thickness</a:t>
            </a:r>
          </a:p>
          <a:p>
            <a:endParaRPr lang="en-US" dirty="0">
              <a:solidFill>
                <a:srgbClr val="4C4C4C"/>
              </a:solidFill>
            </a:endParaRPr>
          </a:p>
          <a:p>
            <a:pPr marL="285737" indent="-285737">
              <a:buFont typeface="Arial" panose="020B0604020202020204" pitchFamily="34" charset="0"/>
              <a:buChar char="•"/>
            </a:pPr>
            <a:r>
              <a:rPr lang="en-US" dirty="0">
                <a:solidFill>
                  <a:srgbClr val="4C4C4C"/>
                </a:solidFill>
              </a:rPr>
              <a:t>Separator = 10 ~ 20 µm</a:t>
            </a:r>
          </a:p>
          <a:p>
            <a:pPr marL="285737" indent="-285737">
              <a:buFont typeface="Arial" panose="020B0604020202020204" pitchFamily="34" charset="0"/>
              <a:buChar char="•"/>
            </a:pPr>
            <a:r>
              <a:rPr lang="en-US" dirty="0">
                <a:solidFill>
                  <a:srgbClr val="4C4C4C"/>
                </a:solidFill>
              </a:rPr>
              <a:t>Tabs = 20 ~ 80 µm</a:t>
            </a:r>
          </a:p>
          <a:p>
            <a:pPr marL="285737" indent="-285737">
              <a:buFont typeface="Arial" panose="020B0604020202020204" pitchFamily="34" charset="0"/>
              <a:buChar char="•"/>
            </a:pPr>
            <a:r>
              <a:rPr lang="en-US" dirty="0">
                <a:solidFill>
                  <a:srgbClr val="4C4C4C"/>
                </a:solidFill>
              </a:rPr>
              <a:t>Cu and Al foil = 10 ~ 20 µm</a:t>
            </a:r>
          </a:p>
          <a:p>
            <a:pPr marL="285737" indent="-285737">
              <a:buFont typeface="Arial" panose="020B0604020202020204" pitchFamily="34" charset="0"/>
              <a:buChar char="•"/>
            </a:pPr>
            <a:r>
              <a:rPr lang="en-US" dirty="0">
                <a:solidFill>
                  <a:srgbClr val="4C4C4C"/>
                </a:solidFill>
              </a:rPr>
              <a:t>Coatings = 40 ~ 60 µm</a:t>
            </a:r>
          </a:p>
        </p:txBody>
      </p:sp>
      <p:pic>
        <p:nvPicPr>
          <p:cNvPr id="25" name="Picture 2" descr="G:\USERS\Esfs\YKim\Project\Li battery\Pictures\Yeon Kim\030217\Iphone 5 Cu Tap Front 01.jpg">
            <a:extLst>
              <a:ext uri="{FF2B5EF4-FFF2-40B4-BE49-F238E27FC236}">
                <a16:creationId xmlns:a16="http://schemas.microsoft.com/office/drawing/2014/main" id="{3E395095-4DED-4773-8D6E-C6E061E19C0F}"/>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405881" y="1178171"/>
            <a:ext cx="4038600" cy="184261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G:\USERS\Esfs\YKim\Project\Li battery\Pictures\Yeon Kim\030217\Iphone 5 Cu Tap Front 3D 07.jpg">
            <a:extLst>
              <a:ext uri="{FF2B5EF4-FFF2-40B4-BE49-F238E27FC236}">
                <a16:creationId xmlns:a16="http://schemas.microsoft.com/office/drawing/2014/main" id="{101C6B50-A6FF-472D-BF1B-9A8AD2694F79}"/>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5405881" y="3139415"/>
            <a:ext cx="2667000" cy="261257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 descr="G:\USERS\Esfs\YKim\Project\Li battery\Pictures\Yeon Kim\030217\Iphone 5 Cu Tap Front 3D 06.jpg">
            <a:extLst>
              <a:ext uri="{FF2B5EF4-FFF2-40B4-BE49-F238E27FC236}">
                <a16:creationId xmlns:a16="http://schemas.microsoft.com/office/drawing/2014/main" id="{F18E7EAD-25FD-4EB9-A45D-EF379F296271}"/>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7955438" y="1638823"/>
            <a:ext cx="2263037" cy="131796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11372B49-BC5B-4892-840E-F9FA4158EE00}"/>
              </a:ext>
            </a:extLst>
          </p:cNvPr>
          <p:cNvSpPr/>
          <p:nvPr/>
        </p:nvSpPr>
        <p:spPr>
          <a:xfrm>
            <a:off x="8162911" y="3273384"/>
            <a:ext cx="3785835" cy="2677656"/>
          </a:xfrm>
          <a:prstGeom prst="rect">
            <a:avLst/>
          </a:prstGeom>
        </p:spPr>
        <p:txBody>
          <a:bodyPr wrap="square">
            <a:spAutoFit/>
          </a:bodyPr>
          <a:lstStyle/>
          <a:p>
            <a:pPr marL="457200" indent="-457200">
              <a:buFont typeface="Arial" panose="020B0604020202020204" pitchFamily="34" charset="0"/>
              <a:buChar char="•"/>
            </a:pPr>
            <a:r>
              <a:rPr lang="en-US" sz="2800" dirty="0">
                <a:solidFill>
                  <a:srgbClr val="4C4C4C"/>
                </a:solidFill>
              </a:rPr>
              <a:t>Excessive amplitude on ultrasonic welds can produce high peaks that could penetrate separator and cause shorts. </a:t>
            </a:r>
          </a:p>
        </p:txBody>
      </p:sp>
    </p:spTree>
    <p:extLst>
      <p:ext uri="{BB962C8B-B14F-4D97-AF65-F5344CB8AC3E}">
        <p14:creationId xmlns:p14="http://schemas.microsoft.com/office/powerpoint/2010/main" val="29424099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808764-2CD9-416B-9DB6-E7436A1CA49C}"/>
              </a:ext>
            </a:extLst>
          </p:cNvPr>
          <p:cNvSpPr>
            <a:spLocks noGrp="1"/>
          </p:cNvSpPr>
          <p:nvPr>
            <p:ph type="title"/>
          </p:nvPr>
        </p:nvSpPr>
        <p:spPr/>
        <p:txBody>
          <a:bodyPr/>
          <a:lstStyle/>
          <a:p>
            <a:r>
              <a:rPr lang="en-US" dirty="0"/>
              <a:t>Case Study: Products with No Existing Standard</a:t>
            </a:r>
          </a:p>
        </p:txBody>
      </p:sp>
      <p:sp>
        <p:nvSpPr>
          <p:cNvPr id="22" name="Rectangle 21">
            <a:extLst>
              <a:ext uri="{FF2B5EF4-FFF2-40B4-BE49-F238E27FC236}">
                <a16:creationId xmlns:a16="http://schemas.microsoft.com/office/drawing/2014/main" id="{2216A5F0-209C-4E07-8BE7-767C6631AA8A}"/>
              </a:ext>
            </a:extLst>
          </p:cNvPr>
          <p:cNvSpPr/>
          <p:nvPr/>
        </p:nvSpPr>
        <p:spPr>
          <a:xfrm>
            <a:off x="919173" y="1430773"/>
            <a:ext cx="10686675" cy="4249063"/>
          </a:xfrm>
          <a:prstGeom prst="rect">
            <a:avLst/>
          </a:prstGeom>
        </p:spPr>
        <p:txBody>
          <a:bodyPr/>
          <a:lstStyle/>
          <a:p>
            <a:pPr marL="342882" indent="-342882">
              <a:buFont typeface="Arial" panose="020B0604020202020204" pitchFamily="34" charset="0"/>
              <a:buChar char="•"/>
            </a:pPr>
            <a:endParaRPr lang="en-US" sz="2400" dirty="0"/>
          </a:p>
        </p:txBody>
      </p:sp>
      <p:pic>
        <p:nvPicPr>
          <p:cNvPr id="17" name="Picture 4">
            <a:extLst>
              <a:ext uri="{FF2B5EF4-FFF2-40B4-BE49-F238E27FC236}">
                <a16:creationId xmlns:a16="http://schemas.microsoft.com/office/drawing/2014/main" id="{BD13F99E-8FC6-482E-B59A-BDB837266CD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69843" y="2082671"/>
            <a:ext cx="3977309"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5" descr="G:\USERS\ES\RDWRITE\H-B\16-302-1359-01 Razor\IMG_0888.JPG">
            <a:extLst>
              <a:ext uri="{FF2B5EF4-FFF2-40B4-BE49-F238E27FC236}">
                <a16:creationId xmlns:a16="http://schemas.microsoft.com/office/drawing/2014/main" id="{CCEA9072-C729-4F85-8C64-8A95413E39C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89795" y="2082671"/>
            <a:ext cx="2494723" cy="166314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a:extLst>
              <a:ext uri="{FF2B5EF4-FFF2-40B4-BE49-F238E27FC236}">
                <a16:creationId xmlns:a16="http://schemas.microsoft.com/office/drawing/2014/main" id="{7A317D36-DF2C-40D7-8518-42F37E40278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810639" y="3774055"/>
            <a:ext cx="2316199" cy="119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 descr="C:\Users\dlee\Documents\DLEE Backup Data\dalc\hoverboard\pptpics\IMG_0571.JPG">
            <a:extLst>
              <a:ext uri="{FF2B5EF4-FFF2-40B4-BE49-F238E27FC236}">
                <a16:creationId xmlns:a16="http://schemas.microsoft.com/office/drawing/2014/main" id="{2E7E5871-904F-403B-A61E-04A7B75465C2}"/>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435930" y="3805543"/>
            <a:ext cx="2412421" cy="1698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 descr="C:\Users\dlee\Documents\DLEE Backup Data\dalc\hoverboard\pptpics\IMG_0572.JPG">
            <a:extLst>
              <a:ext uri="{FF2B5EF4-FFF2-40B4-BE49-F238E27FC236}">
                <a16:creationId xmlns:a16="http://schemas.microsoft.com/office/drawing/2014/main" id="{E6266A8F-1656-46E5-95A9-98680F082A22}"/>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947152" y="3809875"/>
            <a:ext cx="2547495" cy="1698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descr="G:\USERS\ES\RDWRITE\H-B\16-304-0443-01\IMG_4049.JPG">
            <a:extLst>
              <a:ext uri="{FF2B5EF4-FFF2-40B4-BE49-F238E27FC236}">
                <a16:creationId xmlns:a16="http://schemas.microsoft.com/office/drawing/2014/main" id="{4966915B-DB88-4367-850C-BFF828D27825}"/>
              </a:ext>
            </a:extLst>
          </p:cNvPr>
          <p:cNvPicPr/>
          <p:nvPr/>
        </p:nvPicPr>
        <p:blipFill rotWithShape="1">
          <a:blip r:embed="rId8" cstate="screen">
            <a:extLst>
              <a:ext uri="{28A0092B-C50C-407E-A947-70E740481C1C}">
                <a14:useLocalDpi xmlns:a14="http://schemas.microsoft.com/office/drawing/2010/main"/>
              </a:ext>
            </a:extLst>
          </a:blip>
          <a:srcRect/>
          <a:stretch/>
        </p:blipFill>
        <p:spPr bwMode="auto">
          <a:xfrm>
            <a:off x="7741892" y="1981200"/>
            <a:ext cx="2502092" cy="1764619"/>
          </a:xfrm>
          <a:prstGeom prst="rect">
            <a:avLst/>
          </a:prstGeom>
          <a:noFill/>
          <a:ln>
            <a:noFill/>
          </a:ln>
          <a:extLst>
            <a:ext uri="{53640926-AAD7-44D8-BBD7-CCE9431645EC}">
              <a14:shadowObscured xmlns:a14="http://schemas.microsoft.com/office/drawing/2010/main"/>
            </a:ext>
          </a:extLst>
        </p:spPr>
      </p:pic>
      <p:pic>
        <p:nvPicPr>
          <p:cNvPr id="33" name="Picture 2">
            <a:extLst>
              <a:ext uri="{FF2B5EF4-FFF2-40B4-BE49-F238E27FC236}">
                <a16:creationId xmlns:a16="http://schemas.microsoft.com/office/drawing/2014/main" id="{494148C5-6F5F-49B6-804B-597B2E45E67B}"/>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rot="5400000">
            <a:off x="9780936" y="3103001"/>
            <a:ext cx="2198807" cy="1069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Rectangle 33">
            <a:extLst>
              <a:ext uri="{FF2B5EF4-FFF2-40B4-BE49-F238E27FC236}">
                <a16:creationId xmlns:a16="http://schemas.microsoft.com/office/drawing/2014/main" id="{9BA6F4C5-3F0A-4FEB-816A-20C159F32EA8}"/>
              </a:ext>
            </a:extLst>
          </p:cNvPr>
          <p:cNvSpPr/>
          <p:nvPr/>
        </p:nvSpPr>
        <p:spPr>
          <a:xfrm>
            <a:off x="412976" y="1275709"/>
            <a:ext cx="9910731" cy="523220"/>
          </a:xfrm>
          <a:prstGeom prst="rect">
            <a:avLst/>
          </a:prstGeom>
        </p:spPr>
        <p:txBody>
          <a:bodyPr wrap="square">
            <a:spAutoFit/>
          </a:bodyPr>
          <a:lstStyle/>
          <a:p>
            <a:pPr marL="457200" indent="-457200">
              <a:buFont typeface="Arial" panose="020B0604020202020204" pitchFamily="34" charset="0"/>
              <a:buChar char="•"/>
            </a:pPr>
            <a:r>
              <a:rPr lang="en-US" sz="2800" dirty="0">
                <a:solidFill>
                  <a:srgbClr val="4C4C4C"/>
                </a:solidFill>
              </a:rPr>
              <a:t>In late 2015, hoverboards flooded the U.S. market </a:t>
            </a:r>
          </a:p>
        </p:txBody>
      </p:sp>
      <p:sp>
        <p:nvSpPr>
          <p:cNvPr id="35" name="Rectangle 34">
            <a:extLst>
              <a:ext uri="{FF2B5EF4-FFF2-40B4-BE49-F238E27FC236}">
                <a16:creationId xmlns:a16="http://schemas.microsoft.com/office/drawing/2014/main" id="{FAF37A4A-CFC5-4C69-8BF3-0D55FF9DB01F}"/>
              </a:ext>
            </a:extLst>
          </p:cNvPr>
          <p:cNvSpPr/>
          <p:nvPr/>
        </p:nvSpPr>
        <p:spPr>
          <a:xfrm>
            <a:off x="260060" y="5558528"/>
            <a:ext cx="11635530" cy="954107"/>
          </a:xfrm>
          <a:prstGeom prst="rect">
            <a:avLst/>
          </a:prstGeom>
        </p:spPr>
        <p:txBody>
          <a:bodyPr wrap="square">
            <a:spAutoFit/>
          </a:bodyPr>
          <a:lstStyle/>
          <a:p>
            <a:pPr marL="457200" indent="-457200">
              <a:buFont typeface="Arial" panose="020B0604020202020204" pitchFamily="34" charset="0"/>
              <a:buChar char="•"/>
            </a:pPr>
            <a:r>
              <a:rPr lang="en-US" sz="2800" dirty="0">
                <a:solidFill>
                  <a:srgbClr val="4C4C4C"/>
                </a:solidFill>
              </a:rPr>
              <a:t>These units were powered by a rechargeable lithium-ion multicell battery pack; there was no existing industry consensus standard for the end product</a:t>
            </a:r>
          </a:p>
        </p:txBody>
      </p:sp>
    </p:spTree>
    <p:extLst>
      <p:ext uri="{BB962C8B-B14F-4D97-AF65-F5344CB8AC3E}">
        <p14:creationId xmlns:p14="http://schemas.microsoft.com/office/powerpoint/2010/main" val="1051599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5E7B06-7AFD-4743-BCA7-3E887FE780A5}"/>
              </a:ext>
            </a:extLst>
          </p:cNvPr>
          <p:cNvSpPr>
            <a:spLocks noGrp="1"/>
          </p:cNvSpPr>
          <p:nvPr>
            <p:ph type="title"/>
          </p:nvPr>
        </p:nvSpPr>
        <p:spPr>
          <a:xfrm>
            <a:off x="330200" y="238121"/>
            <a:ext cx="10515600" cy="940043"/>
          </a:xfrm>
        </p:spPr>
        <p:txBody>
          <a:bodyPr/>
          <a:lstStyle/>
          <a:p>
            <a:r>
              <a:rPr lang="en-US" dirty="0"/>
              <a:t>Case Study: Products with No Existing Standard</a:t>
            </a:r>
          </a:p>
        </p:txBody>
      </p:sp>
      <p:sp>
        <p:nvSpPr>
          <p:cNvPr id="22" name="Rectangle 21">
            <a:extLst>
              <a:ext uri="{FF2B5EF4-FFF2-40B4-BE49-F238E27FC236}">
                <a16:creationId xmlns:a16="http://schemas.microsoft.com/office/drawing/2014/main" id="{2216A5F0-209C-4E07-8BE7-767C6631AA8A}"/>
              </a:ext>
            </a:extLst>
          </p:cNvPr>
          <p:cNvSpPr/>
          <p:nvPr/>
        </p:nvSpPr>
        <p:spPr>
          <a:xfrm>
            <a:off x="919173" y="1430773"/>
            <a:ext cx="10686675" cy="4249063"/>
          </a:xfrm>
          <a:prstGeom prst="rect">
            <a:avLst/>
          </a:prstGeom>
        </p:spPr>
        <p:txBody>
          <a:bodyPr/>
          <a:lstStyle/>
          <a:p>
            <a:pPr marL="342882" indent="-342882">
              <a:buFont typeface="Arial" panose="020B0604020202020204" pitchFamily="34" charset="0"/>
              <a:buChar char="•"/>
            </a:pPr>
            <a:endParaRPr lang="en-US" sz="2400" dirty="0"/>
          </a:p>
        </p:txBody>
      </p:sp>
      <p:pic>
        <p:nvPicPr>
          <p:cNvPr id="12" name="Picture 3">
            <a:extLst>
              <a:ext uri="{FF2B5EF4-FFF2-40B4-BE49-F238E27FC236}">
                <a16:creationId xmlns:a16="http://schemas.microsoft.com/office/drawing/2014/main" id="{800E9947-4AEA-474D-B41A-93758949D65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3489" y="4016036"/>
            <a:ext cx="3429000" cy="1811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a:extLst>
              <a:ext uri="{FF2B5EF4-FFF2-40B4-BE49-F238E27FC236}">
                <a16:creationId xmlns:a16="http://schemas.microsoft.com/office/drawing/2014/main" id="{95AF86B5-F201-40EE-A6CD-CD5E6951300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9768" y="1220981"/>
            <a:ext cx="3462130" cy="1242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a:extLst>
              <a:ext uri="{FF2B5EF4-FFF2-40B4-BE49-F238E27FC236}">
                <a16:creationId xmlns:a16="http://schemas.microsoft.com/office/drawing/2014/main" id="{DAEEDFCD-2030-401B-AFB8-91888436DFAD}"/>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657752" y="2399447"/>
            <a:ext cx="2438248" cy="4154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a:extLst>
              <a:ext uri="{FF2B5EF4-FFF2-40B4-BE49-F238E27FC236}">
                <a16:creationId xmlns:a16="http://schemas.microsoft.com/office/drawing/2014/main" id="{A09BBD39-2ABF-466D-892D-52E2960F084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0200" y="1461382"/>
            <a:ext cx="3384305" cy="2398441"/>
          </a:xfrm>
          <a:prstGeom prst="rect">
            <a:avLst/>
          </a:prstGeom>
        </p:spPr>
      </p:pic>
      <p:pic>
        <p:nvPicPr>
          <p:cNvPr id="16" name="Picture 15">
            <a:extLst>
              <a:ext uri="{FF2B5EF4-FFF2-40B4-BE49-F238E27FC236}">
                <a16:creationId xmlns:a16="http://schemas.microsoft.com/office/drawing/2014/main" id="{1062D4AF-7939-42E0-9906-0A15C6496CC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262510" y="2660602"/>
            <a:ext cx="3120712" cy="2332608"/>
          </a:xfrm>
          <a:prstGeom prst="rect">
            <a:avLst/>
          </a:prstGeom>
        </p:spPr>
      </p:pic>
      <p:sp>
        <p:nvSpPr>
          <p:cNvPr id="18" name="Rectangle 17">
            <a:extLst>
              <a:ext uri="{FF2B5EF4-FFF2-40B4-BE49-F238E27FC236}">
                <a16:creationId xmlns:a16="http://schemas.microsoft.com/office/drawing/2014/main" id="{779A2DF0-0688-424B-A61A-D6806D72FB56}"/>
              </a:ext>
            </a:extLst>
          </p:cNvPr>
          <p:cNvSpPr/>
          <p:nvPr/>
        </p:nvSpPr>
        <p:spPr>
          <a:xfrm>
            <a:off x="6177592" y="5202782"/>
            <a:ext cx="5890919" cy="954107"/>
          </a:xfrm>
          <a:prstGeom prst="rect">
            <a:avLst/>
          </a:prstGeom>
        </p:spPr>
        <p:txBody>
          <a:bodyPr wrap="square">
            <a:spAutoFit/>
          </a:bodyPr>
          <a:lstStyle/>
          <a:p>
            <a:pPr marL="457178" indent="-457178">
              <a:buFont typeface="Wingdings" panose="05000000000000000000" pitchFamily="2" charset="2"/>
              <a:buChar char="Ø"/>
            </a:pPr>
            <a:r>
              <a:rPr lang="en-US" sz="2800" dirty="0"/>
              <a:t>Almost immediately, incidents were occurring – fires and falls</a:t>
            </a:r>
          </a:p>
        </p:txBody>
      </p:sp>
    </p:spTree>
    <p:extLst>
      <p:ext uri="{BB962C8B-B14F-4D97-AF65-F5344CB8AC3E}">
        <p14:creationId xmlns:p14="http://schemas.microsoft.com/office/powerpoint/2010/main" val="23974951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descr="Picture1.png"/>
          <p:cNvPicPr>
            <a:picLocks noChangeAspect="1"/>
          </p:cNvPicPr>
          <p:nvPr/>
        </p:nvPicPr>
        <p:blipFill>
          <a:blip r:embed="rId2">
            <a:lum bright="70000" contrast="-70000"/>
            <a:extLst>
              <a:ext uri="{28A0092B-C50C-407E-A947-70E740481C1C}">
                <a14:useLocalDpi xmlns:a14="http://schemas.microsoft.com/office/drawing/2010/main"/>
              </a:ext>
            </a:extLst>
          </a:blip>
          <a:srcRect/>
          <a:stretch>
            <a:fillRect/>
          </a:stretch>
        </p:blipFill>
        <p:spPr bwMode="auto">
          <a:xfrm>
            <a:off x="350438" y="601967"/>
            <a:ext cx="2857571" cy="2834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1"/>
          <p:cNvSpPr>
            <a:spLocks noGrp="1"/>
          </p:cNvSpPr>
          <p:nvPr>
            <p:ph type="body" sz="quarter" idx="11"/>
          </p:nvPr>
        </p:nvSpPr>
        <p:spPr>
          <a:xfrm>
            <a:off x="1600677" y="1361281"/>
            <a:ext cx="2951003" cy="642765"/>
          </a:xfrm>
        </p:spPr>
        <p:txBody>
          <a:bodyPr>
            <a:noAutofit/>
          </a:bodyPr>
          <a:lstStyle/>
          <a:p>
            <a:r>
              <a:rPr lang="en-US" sz="4000" dirty="0">
                <a:effectLst>
                  <a:outerShdw blurRad="38100" dist="38100" dir="2700000" algn="tl">
                    <a:srgbClr val="000000">
                      <a:alpha val="43137"/>
                    </a:srgbClr>
                  </a:outerShdw>
                </a:effectLst>
              </a:rPr>
              <a:t>$1 Trillion</a:t>
            </a:r>
          </a:p>
        </p:txBody>
      </p:sp>
      <p:sp>
        <p:nvSpPr>
          <p:cNvPr id="3" name="Text Placeholder 2"/>
          <p:cNvSpPr>
            <a:spLocks noGrp="1"/>
          </p:cNvSpPr>
          <p:nvPr>
            <p:ph type="body" sz="quarter" idx="12"/>
          </p:nvPr>
        </p:nvSpPr>
        <p:spPr>
          <a:xfrm>
            <a:off x="1560038" y="2004046"/>
            <a:ext cx="2991642" cy="2120914"/>
          </a:xfrm>
        </p:spPr>
        <p:txBody>
          <a:bodyPr>
            <a:normAutofit fontScale="62500" lnSpcReduction="20000"/>
          </a:bodyPr>
          <a:lstStyle/>
          <a:p>
            <a:r>
              <a:rPr lang="en-US" dirty="0">
                <a:effectLst>
                  <a:outerShdw blurRad="38100" dist="38100" dir="2700000" algn="tl">
                    <a:srgbClr val="000000">
                      <a:alpha val="43137"/>
                    </a:srgbClr>
                  </a:outerShdw>
                </a:effectLst>
              </a:rPr>
              <a:t>Deaths, injuries, and property damage from consumer product incidents cost the nation more than $1 trillion annually.</a:t>
            </a:r>
            <a:r>
              <a:rPr lang="en-US" baseline="30000" dirty="0">
                <a:effectLst>
                  <a:outerShdw blurRad="38100" dist="38100" dir="2700000" algn="tl">
                    <a:srgbClr val="000000">
                      <a:alpha val="43137"/>
                    </a:srgbClr>
                  </a:outerShdw>
                </a:effectLst>
              </a:rPr>
              <a:t>1</a:t>
            </a:r>
            <a:r>
              <a:rPr lang="en-US" dirty="0">
                <a:effectLst>
                  <a:outerShdw blurRad="38100" dist="38100" dir="2700000" algn="tl">
                    <a:srgbClr val="000000">
                      <a:alpha val="43137"/>
                    </a:srgbClr>
                  </a:outerShdw>
                </a:effectLst>
              </a:rPr>
              <a:t> </a:t>
            </a:r>
          </a:p>
          <a:p>
            <a:endParaRPr lang="en-US" dirty="0">
              <a:effectLst>
                <a:outerShdw blurRad="38100" dist="38100" dir="2700000" algn="tl">
                  <a:srgbClr val="000000">
                    <a:alpha val="43137"/>
                  </a:srgbClr>
                </a:outerShdw>
              </a:effectLst>
            </a:endParaRPr>
          </a:p>
        </p:txBody>
      </p:sp>
      <p:sp>
        <p:nvSpPr>
          <p:cNvPr id="4" name="Text Placeholder 3"/>
          <p:cNvSpPr>
            <a:spLocks noGrp="1"/>
          </p:cNvSpPr>
          <p:nvPr>
            <p:ph type="body" sz="quarter" idx="13"/>
          </p:nvPr>
        </p:nvSpPr>
        <p:spPr>
          <a:xfrm>
            <a:off x="4790598" y="345440"/>
            <a:ext cx="5684362" cy="3312161"/>
          </a:xfrm>
        </p:spPr>
        <p:txBody>
          <a:bodyPr>
            <a:normAutofit/>
          </a:bodyPr>
          <a:lstStyle/>
          <a:p>
            <a:r>
              <a:rPr lang="en-US" dirty="0">
                <a:solidFill>
                  <a:schemeClr val="tx1">
                    <a:alpha val="65000"/>
                  </a:schemeClr>
                </a:solidFill>
                <a:effectLst>
                  <a:outerShdw blurRad="38100" dist="38100" dir="2700000" algn="tl">
                    <a:srgbClr val="000000">
                      <a:alpha val="43137"/>
                    </a:srgbClr>
                  </a:outerShdw>
                </a:effectLst>
              </a:rPr>
              <a:t>The US CPSC is a federal government agency charged with protecting the public from unreasonable risks of injury or death associated with the use of consumer products under the agency's jurisdiction. </a:t>
            </a:r>
          </a:p>
        </p:txBody>
      </p:sp>
      <p:sp>
        <p:nvSpPr>
          <p:cNvPr id="5" name="Text Placeholder 3"/>
          <p:cNvSpPr txBox="1">
            <a:spLocks/>
          </p:cNvSpPr>
          <p:nvPr/>
        </p:nvSpPr>
        <p:spPr>
          <a:xfrm>
            <a:off x="213360" y="4514850"/>
            <a:ext cx="11684000" cy="2190750"/>
          </a:xfrm>
          <a:prstGeom prst="rect">
            <a:avLst/>
          </a:prstGeom>
        </p:spPr>
        <p:txBody>
          <a:bodyPr vert="horz" lIns="91440" tIns="45720" rIns="91440" bIns="45720" rtlCol="0">
            <a:noAutofit/>
          </a:bodyPr>
          <a:lstStyle>
            <a:lvl1pPr marL="0" indent="0" eaLnBrk="1" hangingPunct="1">
              <a:buClr>
                <a:schemeClr val="tx2"/>
              </a:buClr>
              <a:buFont typeface="Wingdings" pitchFamily="2" charset="2"/>
              <a:buNone/>
              <a:defRPr sz="3000" b="0" i="0">
                <a:solidFill>
                  <a:srgbClr val="4C4C4C">
                    <a:alpha val="65000"/>
                  </a:srgbClr>
                </a:solidFill>
                <a:latin typeface="Arial" panose="020B0604020202020204" pitchFamily="34" charset="0"/>
                <a:ea typeface="+mn-ea"/>
                <a:cs typeface="Arial" panose="020B0604020202020204" pitchFamily="34" charset="0"/>
              </a:defRPr>
            </a:lvl1pPr>
            <a:lvl2pPr marL="457200" indent="0" eaLnBrk="1" hangingPunct="1">
              <a:buClr>
                <a:schemeClr val="tx2"/>
              </a:buClr>
              <a:buFont typeface="Wingdings" pitchFamily="2" charset="2"/>
              <a:buNone/>
              <a:defRPr sz="2400" b="0" i="0">
                <a:solidFill>
                  <a:srgbClr val="4C4C4C">
                    <a:alpha val="65000"/>
                  </a:srgbClr>
                </a:solidFill>
                <a:latin typeface="Arial" panose="020B0604020202020204" pitchFamily="34" charset="0"/>
                <a:ea typeface="+mn-ea"/>
                <a:cs typeface="Arial" panose="020B0604020202020204" pitchFamily="34" charset="0"/>
              </a:defRPr>
            </a:lvl2pPr>
            <a:lvl3pPr marL="914400" indent="0" eaLnBrk="1" hangingPunct="1">
              <a:buClr>
                <a:schemeClr val="tx2"/>
              </a:buClr>
              <a:buFont typeface="Wingdings" pitchFamily="2" charset="2"/>
              <a:buNone/>
              <a:defRPr sz="2000" b="0" i="0">
                <a:solidFill>
                  <a:srgbClr val="4C4C4C">
                    <a:alpha val="65000"/>
                  </a:srgbClr>
                </a:solidFill>
                <a:latin typeface="Arial" panose="020B0604020202020204" pitchFamily="34" charset="0"/>
                <a:ea typeface="+mn-ea"/>
                <a:cs typeface="Arial" panose="020B0604020202020204" pitchFamily="34" charset="0"/>
              </a:defRPr>
            </a:lvl3pPr>
            <a:lvl4pPr marL="1371600" indent="0" eaLnBrk="1" hangingPunct="1">
              <a:buClr>
                <a:schemeClr val="tx2"/>
              </a:buClr>
              <a:buFont typeface="Wingdings" pitchFamily="2" charset="2"/>
              <a:buNone/>
              <a:defRPr sz="1600" b="0" i="0">
                <a:solidFill>
                  <a:srgbClr val="4C4C4C">
                    <a:alpha val="65000"/>
                  </a:srgbClr>
                </a:solidFill>
                <a:latin typeface="Arial" panose="020B0604020202020204" pitchFamily="34" charset="0"/>
                <a:ea typeface="+mn-ea"/>
                <a:cs typeface="Arial" panose="020B0604020202020204" pitchFamily="34" charset="0"/>
              </a:defRPr>
            </a:lvl4pPr>
            <a:lvl5pPr marL="1828800" indent="0" eaLnBrk="1" hangingPunct="1">
              <a:buClr>
                <a:schemeClr val="tx2"/>
              </a:buClr>
              <a:buFont typeface="Wingdings" pitchFamily="2" charset="2"/>
              <a:buNone/>
              <a:defRPr sz="1200" b="0" i="0">
                <a:solidFill>
                  <a:srgbClr val="4C4C4C">
                    <a:alpha val="65000"/>
                  </a:srgbClr>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2000" kern="0" dirty="0">
                <a:solidFill>
                  <a:schemeClr val="bg2">
                    <a:alpha val="65000"/>
                  </a:schemeClr>
                </a:solidFill>
                <a:effectLst>
                  <a:outerShdw blurRad="38100" dist="38100" dir="2700000" algn="tl">
                    <a:srgbClr val="000000">
                      <a:alpha val="43137"/>
                    </a:srgbClr>
                  </a:outerShdw>
                </a:effectLst>
              </a:rPr>
              <a:t>CPSC is committed to protecting consumers from products that pose a fire, electrical, chemical, biological, or mechanical hazard.   </a:t>
            </a:r>
          </a:p>
          <a:p>
            <a:endParaRPr lang="en-US" sz="2000" kern="0" dirty="0">
              <a:effectLst>
                <a:outerShdw blurRad="38100" dist="38100" dir="2700000" algn="tl">
                  <a:srgbClr val="000000">
                    <a:alpha val="43137"/>
                  </a:srgbClr>
                </a:outerShdw>
              </a:effectLst>
            </a:endParaRPr>
          </a:p>
          <a:p>
            <a:r>
              <a:rPr lang="en-US" sz="2000" kern="0" dirty="0">
                <a:solidFill>
                  <a:schemeClr val="bg2">
                    <a:alpha val="65000"/>
                  </a:schemeClr>
                </a:solidFill>
                <a:effectLst>
                  <a:outerShdw blurRad="38100" dist="38100" dir="2700000" algn="tl">
                    <a:srgbClr val="000000">
                      <a:alpha val="43137"/>
                    </a:srgbClr>
                  </a:outerShdw>
                </a:effectLst>
              </a:rPr>
              <a:t>CPSC's work to improve the safety of the more than 15,000 types of consumer products in its jurisdiction  - such as toys, cribs, power tools, cigarette lighters, textiles, and  household chemicals – has contributed to a  decline in the rate of deaths and injuries associated with consumer products over the past 40 years.</a:t>
            </a:r>
          </a:p>
        </p:txBody>
      </p:sp>
      <p:cxnSp>
        <p:nvCxnSpPr>
          <p:cNvPr id="6" name="Straight Connector 5"/>
          <p:cNvCxnSpPr/>
          <p:nvPr/>
        </p:nvCxnSpPr>
        <p:spPr>
          <a:xfrm>
            <a:off x="350438" y="5247530"/>
            <a:ext cx="11475802" cy="0"/>
          </a:xfrm>
          <a:prstGeom prst="line">
            <a:avLst/>
          </a:prstGeom>
          <a:ln/>
        </p:spPr>
        <p:style>
          <a:lnRef idx="1">
            <a:schemeClr val="accent5"/>
          </a:lnRef>
          <a:fillRef idx="0">
            <a:schemeClr val="accent5"/>
          </a:fillRef>
          <a:effectRef idx="0">
            <a:schemeClr val="accent5"/>
          </a:effectRef>
          <a:fontRef idx="minor">
            <a:schemeClr val="tx1"/>
          </a:fontRef>
        </p:style>
      </p:cxnSp>
      <p:sp>
        <p:nvSpPr>
          <p:cNvPr id="8" name="TextBox 7"/>
          <p:cNvSpPr txBox="1"/>
          <p:nvPr/>
        </p:nvSpPr>
        <p:spPr>
          <a:xfrm>
            <a:off x="9426819" y="3929219"/>
            <a:ext cx="2861310" cy="219291"/>
          </a:xfrm>
          <a:prstGeom prst="rect">
            <a:avLst/>
          </a:prstGeom>
          <a:noFill/>
        </p:spPr>
        <p:txBody>
          <a:bodyPr wrap="square" rtlCol="0">
            <a:spAutoFit/>
          </a:bodyPr>
          <a:lstStyle/>
          <a:p>
            <a:pPr defTabSz="685800"/>
            <a:r>
              <a:rPr lang="en-US" sz="825" baseline="30000" dirty="0">
                <a:solidFill>
                  <a:prstClr val="black"/>
                </a:solidFill>
              </a:rPr>
              <a:t>1</a:t>
            </a:r>
            <a:r>
              <a:rPr lang="en-US" sz="825" dirty="0">
                <a:solidFill>
                  <a:prstClr val="black"/>
                </a:solidFill>
              </a:rPr>
              <a:t>  https://www.cpsc.gov/s3fs-public/FY2019PBR.pdf</a:t>
            </a:r>
          </a:p>
        </p:txBody>
      </p:sp>
    </p:spTree>
    <p:extLst>
      <p:ext uri="{BB962C8B-B14F-4D97-AF65-F5344CB8AC3E}">
        <p14:creationId xmlns:p14="http://schemas.microsoft.com/office/powerpoint/2010/main" val="16316185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6D7F280-C549-4135-B14A-7096A7631409}"/>
              </a:ext>
            </a:extLst>
          </p:cNvPr>
          <p:cNvSpPr>
            <a:spLocks noGrp="1"/>
          </p:cNvSpPr>
          <p:nvPr>
            <p:ph type="title"/>
          </p:nvPr>
        </p:nvSpPr>
        <p:spPr/>
        <p:txBody>
          <a:bodyPr>
            <a:normAutofit fontScale="90000"/>
          </a:bodyPr>
          <a:lstStyle/>
          <a:p>
            <a:r>
              <a:rPr lang="en-US" dirty="0"/>
              <a:t>Case Study: Hoverboard Incident Data – November 2015 - May 2017</a:t>
            </a:r>
          </a:p>
        </p:txBody>
      </p:sp>
      <p:sp>
        <p:nvSpPr>
          <p:cNvPr id="22" name="Rectangle 21">
            <a:extLst>
              <a:ext uri="{FF2B5EF4-FFF2-40B4-BE49-F238E27FC236}">
                <a16:creationId xmlns:a16="http://schemas.microsoft.com/office/drawing/2014/main" id="{2216A5F0-209C-4E07-8BE7-767C6631AA8A}"/>
              </a:ext>
            </a:extLst>
          </p:cNvPr>
          <p:cNvSpPr/>
          <p:nvPr/>
        </p:nvSpPr>
        <p:spPr>
          <a:xfrm>
            <a:off x="919173" y="1430773"/>
            <a:ext cx="10686675" cy="4249063"/>
          </a:xfrm>
          <a:prstGeom prst="rect">
            <a:avLst/>
          </a:prstGeom>
        </p:spPr>
        <p:txBody>
          <a:bodyPr/>
          <a:lstStyle/>
          <a:p>
            <a:pPr marL="342882" indent="-342882">
              <a:buFont typeface="Arial" panose="020B0604020202020204" pitchFamily="34" charset="0"/>
              <a:buChar char="•"/>
            </a:pPr>
            <a:endParaRPr lang="en-US" sz="2400" dirty="0"/>
          </a:p>
        </p:txBody>
      </p:sp>
      <p:sp>
        <p:nvSpPr>
          <p:cNvPr id="7" name="Content Placeholder 6">
            <a:extLst>
              <a:ext uri="{FF2B5EF4-FFF2-40B4-BE49-F238E27FC236}">
                <a16:creationId xmlns:a16="http://schemas.microsoft.com/office/drawing/2014/main" id="{FE762EB7-34CF-45EC-A3F9-6CB90CDF6FFA}"/>
              </a:ext>
            </a:extLst>
          </p:cNvPr>
          <p:cNvSpPr>
            <a:spLocks noGrp="1"/>
          </p:cNvSpPr>
          <p:nvPr>
            <p:ph idx="1"/>
          </p:nvPr>
        </p:nvSpPr>
        <p:spPr>
          <a:xfrm>
            <a:off x="406400" y="1484313"/>
            <a:ext cx="11464925" cy="4692650"/>
          </a:xfrm>
          <a:prstGeom prst="rect">
            <a:avLst/>
          </a:prstGeom>
        </p:spPr>
        <p:txBody>
          <a:bodyPr wrap="square">
            <a:spAutoFit/>
          </a:bodyPr>
          <a:lstStyle/>
          <a:p>
            <a:pPr lvl="0">
              <a:spcBef>
                <a:spcPct val="0"/>
              </a:spcBef>
              <a:defRPr/>
            </a:pPr>
            <a:r>
              <a:rPr lang="en-US" sz="2400" dirty="0"/>
              <a:t>Over 165 fire incidents, causing over $3M in property damages</a:t>
            </a:r>
          </a:p>
          <a:p>
            <a:pPr lvl="1">
              <a:spcBef>
                <a:spcPct val="0"/>
              </a:spcBef>
              <a:defRPr/>
            </a:pPr>
            <a:r>
              <a:rPr lang="en-US" sz="2400" dirty="0"/>
              <a:t>Incidents occurred in 38 states</a:t>
            </a:r>
          </a:p>
          <a:p>
            <a:pPr lvl="1">
              <a:spcBef>
                <a:spcPct val="0"/>
              </a:spcBef>
              <a:defRPr/>
            </a:pPr>
            <a:r>
              <a:rPr lang="en-US" sz="2400" dirty="0"/>
              <a:t>During and after charging</a:t>
            </a:r>
          </a:p>
          <a:p>
            <a:pPr lvl="1">
              <a:spcBef>
                <a:spcPct val="0"/>
              </a:spcBef>
              <a:defRPr/>
            </a:pPr>
            <a:r>
              <a:rPr lang="en-US" sz="2400" dirty="0"/>
              <a:t>During and after riding</a:t>
            </a:r>
          </a:p>
          <a:p>
            <a:pPr>
              <a:spcBef>
                <a:spcPct val="0"/>
              </a:spcBef>
              <a:defRPr/>
            </a:pPr>
            <a:r>
              <a:rPr lang="en-US" sz="2400" dirty="0"/>
              <a:t>3 Deaths –1 fire (2 victims, young girls), 1 fall </a:t>
            </a:r>
          </a:p>
          <a:p>
            <a:pPr>
              <a:spcBef>
                <a:spcPct val="0"/>
              </a:spcBef>
              <a:defRPr/>
            </a:pPr>
            <a:r>
              <a:rPr lang="en-US" sz="2400" dirty="0"/>
              <a:t>	</a:t>
            </a:r>
          </a:p>
          <a:p>
            <a:pPr lvl="0">
              <a:spcBef>
                <a:spcPct val="0"/>
              </a:spcBef>
              <a:defRPr/>
            </a:pPr>
            <a:r>
              <a:rPr lang="en-US" sz="2400" dirty="0"/>
              <a:t>Estimated over 10,000 Emergency Room Visits</a:t>
            </a:r>
          </a:p>
          <a:p>
            <a:pPr lvl="1">
              <a:spcBef>
                <a:spcPct val="0"/>
              </a:spcBef>
              <a:defRPr/>
            </a:pPr>
            <a:r>
              <a:rPr lang="en-US" sz="2400" dirty="0"/>
              <a:t>~90% from falls, e.g. sudden stops and starts</a:t>
            </a:r>
          </a:p>
          <a:p>
            <a:pPr lvl="1">
              <a:spcBef>
                <a:spcPct val="0"/>
              </a:spcBef>
              <a:defRPr/>
            </a:pPr>
            <a:r>
              <a:rPr lang="en-US" sz="2400" dirty="0"/>
              <a:t>~15% head injuries</a:t>
            </a:r>
          </a:p>
          <a:p>
            <a:pPr lvl="1">
              <a:spcBef>
                <a:spcPct val="0"/>
              </a:spcBef>
              <a:defRPr/>
            </a:pPr>
            <a:r>
              <a:rPr lang="en-US" sz="2400" dirty="0"/>
              <a:t>~50% arm injuries</a:t>
            </a:r>
          </a:p>
          <a:p>
            <a:pPr lvl="1">
              <a:spcBef>
                <a:spcPct val="0"/>
              </a:spcBef>
              <a:defRPr/>
            </a:pPr>
            <a:r>
              <a:rPr lang="en-US" sz="2400" dirty="0"/>
              <a:t>~40% fractures </a:t>
            </a:r>
          </a:p>
          <a:p>
            <a:pPr lvl="1">
              <a:spcBef>
                <a:spcPct val="0"/>
              </a:spcBef>
              <a:defRPr/>
            </a:pPr>
            <a:r>
              <a:rPr lang="en-US" sz="2400" dirty="0"/>
              <a:t>~30% sprain/abrasions</a:t>
            </a:r>
          </a:p>
        </p:txBody>
      </p:sp>
    </p:spTree>
    <p:extLst>
      <p:ext uri="{BB962C8B-B14F-4D97-AF65-F5344CB8AC3E}">
        <p14:creationId xmlns:p14="http://schemas.microsoft.com/office/powerpoint/2010/main" val="18181410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49AE4A3-7DAA-436E-A2DD-9989930A5A44}"/>
              </a:ext>
            </a:extLst>
          </p:cNvPr>
          <p:cNvSpPr>
            <a:spLocks noGrp="1"/>
          </p:cNvSpPr>
          <p:nvPr>
            <p:ph type="title"/>
          </p:nvPr>
        </p:nvSpPr>
        <p:spPr/>
        <p:txBody>
          <a:bodyPr/>
          <a:lstStyle/>
          <a:p>
            <a:r>
              <a:rPr lang="en-US" dirty="0"/>
              <a:t>2015/2016 CPSC Staff Assessments of Hoverboards</a:t>
            </a:r>
          </a:p>
        </p:txBody>
      </p:sp>
      <p:sp>
        <p:nvSpPr>
          <p:cNvPr id="22" name="Rectangle 21">
            <a:extLst>
              <a:ext uri="{FF2B5EF4-FFF2-40B4-BE49-F238E27FC236}">
                <a16:creationId xmlns:a16="http://schemas.microsoft.com/office/drawing/2014/main" id="{2216A5F0-209C-4E07-8BE7-767C6631AA8A}"/>
              </a:ext>
            </a:extLst>
          </p:cNvPr>
          <p:cNvSpPr/>
          <p:nvPr/>
        </p:nvSpPr>
        <p:spPr>
          <a:xfrm>
            <a:off x="919173" y="1430773"/>
            <a:ext cx="10686675" cy="4249063"/>
          </a:xfrm>
          <a:prstGeom prst="rect">
            <a:avLst/>
          </a:prstGeom>
        </p:spPr>
        <p:txBody>
          <a:bodyPr/>
          <a:lstStyle/>
          <a:p>
            <a:pPr marL="342882" indent="-342882">
              <a:buFont typeface="Arial" panose="020B0604020202020204" pitchFamily="34" charset="0"/>
              <a:buChar char="•"/>
            </a:pPr>
            <a:endParaRPr lang="en-US" sz="2400" dirty="0"/>
          </a:p>
        </p:txBody>
      </p:sp>
      <p:sp>
        <p:nvSpPr>
          <p:cNvPr id="7" name="Content Placeholder 6">
            <a:extLst>
              <a:ext uri="{FF2B5EF4-FFF2-40B4-BE49-F238E27FC236}">
                <a16:creationId xmlns:a16="http://schemas.microsoft.com/office/drawing/2014/main" id="{7AF80C9B-E98B-4765-A9F0-1187F362DB96}"/>
              </a:ext>
            </a:extLst>
          </p:cNvPr>
          <p:cNvSpPr>
            <a:spLocks noGrp="1"/>
          </p:cNvSpPr>
          <p:nvPr>
            <p:ph idx="1"/>
          </p:nvPr>
        </p:nvSpPr>
        <p:spPr>
          <a:xfrm>
            <a:off x="363537" y="1308740"/>
            <a:ext cx="11464925" cy="4278094"/>
          </a:xfrm>
          <a:prstGeom prst="rect">
            <a:avLst/>
          </a:prstGeom>
        </p:spPr>
        <p:txBody>
          <a:bodyPr wrap="square">
            <a:spAutoFit/>
          </a:bodyPr>
          <a:lstStyle/>
          <a:p>
            <a:pPr lvl="0">
              <a:spcBef>
                <a:spcPct val="0"/>
              </a:spcBef>
              <a:defRPr/>
            </a:pPr>
            <a:r>
              <a:rPr lang="en-US" sz="2800" dirty="0"/>
              <a:t>Staff examined incident units and tested exemplar units on a dynamometer and with riders</a:t>
            </a:r>
          </a:p>
          <a:p>
            <a:pPr marL="342900" indent="-342900">
              <a:spcBef>
                <a:spcPct val="0"/>
              </a:spcBef>
              <a:buFont typeface="Arial" panose="020B0604020202020204" pitchFamily="34" charset="0"/>
              <a:buChar char="•"/>
              <a:defRPr/>
            </a:pPr>
            <a:endParaRPr lang="en-US" sz="2400" dirty="0"/>
          </a:p>
          <a:p>
            <a:pPr marL="342900" indent="-342900">
              <a:spcBef>
                <a:spcPct val="0"/>
              </a:spcBef>
              <a:buFont typeface="Arial" panose="020B0604020202020204" pitchFamily="34" charset="0"/>
              <a:buChar char="•"/>
              <a:defRPr/>
            </a:pPr>
            <a:r>
              <a:rPr lang="en-US" sz="2400" dirty="0"/>
              <a:t>Fire incident units exhibited signs of thermal runaway leading to catastrophic failure of the entire battery pack</a:t>
            </a:r>
          </a:p>
          <a:p>
            <a:pPr marL="342900" lvl="0" indent="-342900">
              <a:spcBef>
                <a:spcPct val="0"/>
              </a:spcBef>
              <a:buFont typeface="Arial" panose="020B0604020202020204" pitchFamily="34" charset="0"/>
              <a:buChar char="•"/>
              <a:defRPr/>
            </a:pPr>
            <a:endParaRPr lang="en-US" sz="2400" dirty="0"/>
          </a:p>
          <a:p>
            <a:pPr marL="342900" lvl="0" indent="-342900">
              <a:spcBef>
                <a:spcPct val="0"/>
              </a:spcBef>
              <a:buFont typeface="Arial" panose="020B0604020202020204" pitchFamily="34" charset="0"/>
              <a:buChar char="•"/>
              <a:defRPr/>
            </a:pPr>
            <a:r>
              <a:rPr lang="en-US" sz="2400" dirty="0"/>
              <a:t>Units were largely similar in construction with 20 Type 18650 cylindrical lithium-ion cells in a 10S-2P (ten pairs of parallel-connected cells in series) configuration. </a:t>
            </a:r>
          </a:p>
          <a:p>
            <a:pPr marL="342900" lvl="0" indent="-342900">
              <a:spcBef>
                <a:spcPct val="0"/>
              </a:spcBef>
              <a:buFont typeface="Arial" panose="020B0604020202020204" pitchFamily="34" charset="0"/>
              <a:buChar char="•"/>
              <a:defRPr/>
            </a:pPr>
            <a:endParaRPr lang="en-US" sz="2400" dirty="0"/>
          </a:p>
          <a:p>
            <a:pPr lvl="0">
              <a:spcBef>
                <a:spcPct val="0"/>
              </a:spcBef>
              <a:defRPr/>
            </a:pPr>
            <a:endParaRPr lang="en-US" sz="2400" dirty="0"/>
          </a:p>
        </p:txBody>
      </p:sp>
    </p:spTree>
    <p:extLst>
      <p:ext uri="{BB962C8B-B14F-4D97-AF65-F5344CB8AC3E}">
        <p14:creationId xmlns:p14="http://schemas.microsoft.com/office/powerpoint/2010/main" val="11771380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70481DE-718C-437A-826E-E358872CFB52}"/>
              </a:ext>
            </a:extLst>
          </p:cNvPr>
          <p:cNvSpPr>
            <a:spLocks noGrp="1"/>
          </p:cNvSpPr>
          <p:nvPr>
            <p:ph type="title"/>
          </p:nvPr>
        </p:nvSpPr>
        <p:spPr/>
        <p:txBody>
          <a:bodyPr>
            <a:normAutofit fontScale="90000"/>
          </a:bodyPr>
          <a:lstStyle/>
          <a:p>
            <a:r>
              <a:rPr lang="en-US" dirty="0"/>
              <a:t>Case Study: 2015/2016 CPSC Staff Assessments of Hoverboards</a:t>
            </a:r>
          </a:p>
        </p:txBody>
      </p:sp>
      <p:sp>
        <p:nvSpPr>
          <p:cNvPr id="22" name="Rectangle 21">
            <a:extLst>
              <a:ext uri="{FF2B5EF4-FFF2-40B4-BE49-F238E27FC236}">
                <a16:creationId xmlns:a16="http://schemas.microsoft.com/office/drawing/2014/main" id="{2216A5F0-209C-4E07-8BE7-767C6631AA8A}"/>
              </a:ext>
            </a:extLst>
          </p:cNvPr>
          <p:cNvSpPr/>
          <p:nvPr/>
        </p:nvSpPr>
        <p:spPr>
          <a:xfrm>
            <a:off x="919173" y="1430773"/>
            <a:ext cx="10686675" cy="4249063"/>
          </a:xfrm>
          <a:prstGeom prst="rect">
            <a:avLst/>
          </a:prstGeom>
        </p:spPr>
        <p:txBody>
          <a:bodyPr/>
          <a:lstStyle/>
          <a:p>
            <a:pPr marL="342882" indent="-342882">
              <a:buFont typeface="Arial" panose="020B0604020202020204" pitchFamily="34" charset="0"/>
              <a:buChar char="•"/>
            </a:pPr>
            <a:endParaRPr lang="en-US" sz="2400" dirty="0"/>
          </a:p>
        </p:txBody>
      </p:sp>
      <p:sp>
        <p:nvSpPr>
          <p:cNvPr id="4" name="Rectangle 3">
            <a:extLst>
              <a:ext uri="{FF2B5EF4-FFF2-40B4-BE49-F238E27FC236}">
                <a16:creationId xmlns:a16="http://schemas.microsoft.com/office/drawing/2014/main" id="{2CE1363B-B526-42D3-AD6C-22CD7EDD6AD7}"/>
              </a:ext>
            </a:extLst>
          </p:cNvPr>
          <p:cNvSpPr/>
          <p:nvPr/>
        </p:nvSpPr>
        <p:spPr>
          <a:xfrm>
            <a:off x="457203" y="1475154"/>
            <a:ext cx="10291008" cy="1569660"/>
          </a:xfrm>
          <a:prstGeom prst="rect">
            <a:avLst/>
          </a:prstGeom>
        </p:spPr>
        <p:txBody>
          <a:bodyPr wrap="square">
            <a:spAutoFit/>
          </a:bodyPr>
          <a:lstStyle/>
          <a:p>
            <a:pPr marL="342900" lvl="0" indent="-342900">
              <a:spcBef>
                <a:spcPct val="0"/>
              </a:spcBef>
              <a:buFont typeface="Arial" panose="020B0604020202020204" pitchFamily="34" charset="0"/>
              <a:buChar char="•"/>
              <a:defRPr/>
            </a:pPr>
            <a:endParaRPr lang="en-US" sz="2400" dirty="0"/>
          </a:p>
          <a:p>
            <a:pPr lvl="0">
              <a:spcBef>
                <a:spcPct val="0"/>
              </a:spcBef>
              <a:defRPr/>
            </a:pPr>
            <a:r>
              <a:rPr lang="en-US" sz="2400" dirty="0"/>
              <a:t> </a:t>
            </a:r>
          </a:p>
          <a:p>
            <a:pPr lvl="0">
              <a:spcBef>
                <a:spcPct val="0"/>
              </a:spcBef>
              <a:defRPr/>
            </a:pPr>
            <a:endParaRPr lang="en-US" sz="2400" dirty="0"/>
          </a:p>
          <a:p>
            <a:pPr lvl="0">
              <a:spcBef>
                <a:spcPct val="0"/>
              </a:spcBef>
              <a:defRPr/>
            </a:pPr>
            <a:endParaRPr lang="en-US" sz="2400" dirty="0"/>
          </a:p>
        </p:txBody>
      </p:sp>
      <p:sp>
        <p:nvSpPr>
          <p:cNvPr id="12" name="Content Placeholder 2">
            <a:extLst>
              <a:ext uri="{FF2B5EF4-FFF2-40B4-BE49-F238E27FC236}">
                <a16:creationId xmlns:a16="http://schemas.microsoft.com/office/drawing/2014/main" id="{B093C183-378A-46C6-9F50-E6EAF02EDECC}"/>
              </a:ext>
            </a:extLst>
          </p:cNvPr>
          <p:cNvSpPr txBox="1">
            <a:spLocks/>
          </p:cNvSpPr>
          <p:nvPr/>
        </p:nvSpPr>
        <p:spPr>
          <a:xfrm>
            <a:off x="457203" y="1238174"/>
            <a:ext cx="11148648" cy="5137484"/>
          </a:xfrm>
          <a:prstGeom prst="rect">
            <a:avLst/>
          </a:prstGeom>
        </p:spPr>
        <p:txBody>
          <a:bodyPr/>
          <a:lstStyle>
            <a:lvl1pPr marL="0" indent="0" eaLnBrk="1" hangingPunct="1">
              <a:buClr>
                <a:schemeClr val="tx2"/>
              </a:buClr>
              <a:buFont typeface="Wingdings" pitchFamily="2" charset="2"/>
              <a:buNone/>
              <a:defRPr sz="3000" b="0" i="0">
                <a:solidFill>
                  <a:srgbClr val="4C4C4C">
                    <a:alpha val="65000"/>
                  </a:srgbClr>
                </a:solidFill>
                <a:latin typeface="Arial" panose="020B0604020202020204" pitchFamily="34" charset="0"/>
                <a:ea typeface="+mn-ea"/>
                <a:cs typeface="Arial" panose="020B0604020202020204" pitchFamily="34" charset="0"/>
              </a:defRPr>
            </a:lvl1pPr>
            <a:lvl2pPr marL="457178" indent="0" eaLnBrk="1" hangingPunct="1">
              <a:buClr>
                <a:schemeClr val="tx2"/>
              </a:buClr>
              <a:buFont typeface="Wingdings" pitchFamily="2" charset="2"/>
              <a:buNone/>
              <a:defRPr sz="2400" b="0" i="0">
                <a:solidFill>
                  <a:srgbClr val="4C4C4C">
                    <a:alpha val="65000"/>
                  </a:srgbClr>
                </a:solidFill>
                <a:latin typeface="Arial" panose="020B0604020202020204" pitchFamily="34" charset="0"/>
                <a:ea typeface="+mn-ea"/>
                <a:cs typeface="Arial" panose="020B0604020202020204" pitchFamily="34" charset="0"/>
              </a:defRPr>
            </a:lvl2pPr>
            <a:lvl3pPr marL="914354" indent="0" eaLnBrk="1" hangingPunct="1">
              <a:buClr>
                <a:schemeClr val="tx2"/>
              </a:buClr>
              <a:buFont typeface="Wingdings" pitchFamily="2" charset="2"/>
              <a:buNone/>
              <a:defRPr sz="2000" b="0" i="0">
                <a:solidFill>
                  <a:srgbClr val="4C4C4C">
                    <a:alpha val="65000"/>
                  </a:srgbClr>
                </a:solidFill>
                <a:latin typeface="Arial" panose="020B0604020202020204" pitchFamily="34" charset="0"/>
                <a:ea typeface="+mn-ea"/>
                <a:cs typeface="Arial" panose="020B0604020202020204" pitchFamily="34" charset="0"/>
              </a:defRPr>
            </a:lvl3pPr>
            <a:lvl4pPr marL="1371532" indent="0" eaLnBrk="1" hangingPunct="1">
              <a:buClr>
                <a:schemeClr val="tx2"/>
              </a:buClr>
              <a:buFont typeface="Wingdings" pitchFamily="2" charset="2"/>
              <a:buNone/>
              <a:defRPr sz="1600" b="0" i="0">
                <a:solidFill>
                  <a:srgbClr val="4C4C4C">
                    <a:alpha val="65000"/>
                  </a:srgbClr>
                </a:solidFill>
                <a:latin typeface="Arial" panose="020B0604020202020204" pitchFamily="34" charset="0"/>
                <a:ea typeface="+mn-ea"/>
                <a:cs typeface="Arial" panose="020B0604020202020204" pitchFamily="34" charset="0"/>
              </a:defRPr>
            </a:lvl4pPr>
            <a:lvl5pPr marL="1828709" indent="0" eaLnBrk="1" hangingPunct="1">
              <a:buClr>
                <a:schemeClr val="tx2"/>
              </a:buClr>
              <a:buFont typeface="Wingdings" pitchFamily="2" charset="2"/>
              <a:buNone/>
              <a:defRPr sz="1200" b="0" i="0">
                <a:solidFill>
                  <a:srgbClr val="4C4C4C">
                    <a:alpha val="65000"/>
                  </a:srgbClr>
                </a:solidFill>
                <a:latin typeface="Arial" panose="020B0604020202020204" pitchFamily="34" charset="0"/>
                <a:ea typeface="+mn-ea"/>
                <a:cs typeface="Arial" panose="020B0604020202020204" pitchFamily="34" charset="0"/>
              </a:defRPr>
            </a:lvl5pPr>
            <a:lvl6pPr marL="2285886" eaLnBrk="1" hangingPunct="1">
              <a:defRPr>
                <a:latin typeface="+mn-lt"/>
                <a:ea typeface="+mn-ea"/>
                <a:cs typeface="+mn-cs"/>
              </a:defRPr>
            </a:lvl6pPr>
            <a:lvl7pPr marL="2743062" eaLnBrk="1" hangingPunct="1">
              <a:defRPr>
                <a:latin typeface="+mn-lt"/>
                <a:ea typeface="+mn-ea"/>
                <a:cs typeface="+mn-cs"/>
              </a:defRPr>
            </a:lvl7pPr>
            <a:lvl8pPr marL="3200240" eaLnBrk="1" hangingPunct="1">
              <a:defRPr>
                <a:latin typeface="+mn-lt"/>
                <a:ea typeface="+mn-ea"/>
                <a:cs typeface="+mn-cs"/>
              </a:defRPr>
            </a:lvl8pPr>
            <a:lvl9pPr marL="3657418" eaLnBrk="1" hangingPunct="1">
              <a:defRPr>
                <a:latin typeface="+mn-lt"/>
                <a:ea typeface="+mn-ea"/>
                <a:cs typeface="+mn-cs"/>
              </a:defRPr>
            </a:lvl9pPr>
          </a:lstStyle>
          <a:p>
            <a:r>
              <a:rPr lang="en-US" sz="2400" dirty="0">
                <a:solidFill>
                  <a:srgbClr val="4C4C4C"/>
                </a:solidFill>
              </a:rPr>
              <a:t>Battery management system (BMS) circuits did not incorporate thermal sensing to prevent cell charge/discharge outside of temperature specifications</a:t>
            </a:r>
          </a:p>
          <a:p>
            <a:endParaRPr lang="en-US" altLang="en-US" sz="2400" kern="0" dirty="0">
              <a:solidFill>
                <a:srgbClr val="4C4C4C"/>
              </a:solidFill>
            </a:endParaRPr>
          </a:p>
          <a:p>
            <a:endParaRPr lang="en-US" altLang="en-US" sz="2400" kern="0" dirty="0">
              <a:solidFill>
                <a:srgbClr val="4C4C4C"/>
              </a:solidFill>
            </a:endParaRPr>
          </a:p>
          <a:p>
            <a:endParaRPr lang="en-US" altLang="en-US" sz="2400" kern="0" dirty="0">
              <a:solidFill>
                <a:srgbClr val="4C4C4C"/>
              </a:solidFill>
            </a:endParaRPr>
          </a:p>
          <a:p>
            <a:endParaRPr lang="en-US" altLang="en-US" sz="2400" kern="0" dirty="0">
              <a:solidFill>
                <a:srgbClr val="4C4C4C"/>
              </a:solidFill>
            </a:endParaRPr>
          </a:p>
          <a:p>
            <a:endParaRPr lang="en-US" altLang="en-US" sz="2400" kern="0" dirty="0">
              <a:solidFill>
                <a:srgbClr val="4C4C4C"/>
              </a:solidFill>
            </a:endParaRPr>
          </a:p>
          <a:p>
            <a:endParaRPr lang="en-US" altLang="en-US" sz="2400" kern="0" dirty="0">
              <a:solidFill>
                <a:srgbClr val="4C4C4C"/>
              </a:solidFill>
            </a:endParaRPr>
          </a:p>
          <a:p>
            <a:r>
              <a:rPr lang="en-US" altLang="en-US" sz="2400" kern="0" dirty="0">
                <a:solidFill>
                  <a:srgbClr val="4C4C4C"/>
                </a:solidFill>
              </a:rPr>
              <a:t>Internal wiring not installed in accordance with standard practices to protect against damage/shorting:</a:t>
            </a:r>
          </a:p>
          <a:p>
            <a:pPr marL="800078" lvl="1" indent="-342900">
              <a:buFont typeface="Arial" panose="020B0604020202020204" pitchFamily="34" charset="0"/>
              <a:buChar char="•"/>
            </a:pPr>
            <a:r>
              <a:rPr lang="en-US" altLang="en-US" kern="0" dirty="0">
                <a:solidFill>
                  <a:srgbClr val="4C4C4C"/>
                </a:solidFill>
              </a:rPr>
              <a:t>Loose wires not bundled/secure</a:t>
            </a:r>
          </a:p>
          <a:p>
            <a:pPr marL="800078" lvl="1" indent="-342900">
              <a:buFont typeface="Arial" panose="020B0604020202020204" pitchFamily="34" charset="0"/>
              <a:buChar char="•"/>
            </a:pPr>
            <a:r>
              <a:rPr lang="en-US" altLang="en-US" kern="0" dirty="0">
                <a:solidFill>
                  <a:srgbClr val="4C4C4C"/>
                </a:solidFill>
              </a:rPr>
              <a:t>Wires routed through openings in cast metal that was not deburred</a:t>
            </a:r>
          </a:p>
          <a:p>
            <a:pPr marL="800078" lvl="1" indent="-342900">
              <a:buFont typeface="Arial" panose="020B0604020202020204" pitchFamily="34" charset="0"/>
              <a:buChar char="•"/>
            </a:pPr>
            <a:r>
              <a:rPr lang="en-US" altLang="en-US" kern="0" dirty="0">
                <a:solidFill>
                  <a:srgbClr val="4C4C4C"/>
                </a:solidFill>
              </a:rPr>
              <a:t>Wiring not sheathed where passing through pivot </a:t>
            </a:r>
          </a:p>
          <a:p>
            <a:endParaRPr lang="en-US" altLang="en-US" kern="0" dirty="0"/>
          </a:p>
        </p:txBody>
      </p:sp>
      <p:pic>
        <p:nvPicPr>
          <p:cNvPr id="15" name="Picture 4">
            <a:extLst>
              <a:ext uri="{FF2B5EF4-FFF2-40B4-BE49-F238E27FC236}">
                <a16:creationId xmlns:a16="http://schemas.microsoft.com/office/drawing/2014/main" id="{80AE9187-89B1-4216-BA32-CDA690B2C39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8503" y="2206716"/>
            <a:ext cx="2401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a:extLst>
              <a:ext uri="{FF2B5EF4-FFF2-40B4-BE49-F238E27FC236}">
                <a16:creationId xmlns:a16="http://schemas.microsoft.com/office/drawing/2014/main" id="{A157C757-DC12-4F59-B0DB-F0CB7A6EE44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705675" y="2257891"/>
            <a:ext cx="2072407" cy="1630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Oval 3">
            <a:extLst>
              <a:ext uri="{FF2B5EF4-FFF2-40B4-BE49-F238E27FC236}">
                <a16:creationId xmlns:a16="http://schemas.microsoft.com/office/drawing/2014/main" id="{DF928FFC-4276-48CC-9EB1-18AA586C7AFD}"/>
              </a:ext>
            </a:extLst>
          </p:cNvPr>
          <p:cNvSpPr>
            <a:spLocks noChangeArrowheads="1"/>
          </p:cNvSpPr>
          <p:nvPr/>
        </p:nvSpPr>
        <p:spPr bwMode="auto">
          <a:xfrm>
            <a:off x="6817925" y="2070123"/>
            <a:ext cx="618478" cy="457200"/>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75000"/>
              <a:buFont typeface="Wingdings" pitchFamily="2" charset="2"/>
              <a:buChar char="n"/>
              <a:defRPr sz="2800">
                <a:solidFill>
                  <a:schemeClr val="tx1"/>
                </a:solidFill>
                <a:latin typeface="Arial" charset="0"/>
              </a:defRPr>
            </a:lvl1pPr>
            <a:lvl2pPr marL="742950" indent="-28575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a:spcBef>
                <a:spcPct val="0"/>
              </a:spcBef>
              <a:buClrTx/>
              <a:buSzTx/>
              <a:buFontTx/>
              <a:buNone/>
            </a:pPr>
            <a:endParaRPr lang="en-US" altLang="en-US" sz="1200" dirty="0"/>
          </a:p>
        </p:txBody>
      </p:sp>
      <p:sp>
        <p:nvSpPr>
          <p:cNvPr id="19" name="Oval 1">
            <a:extLst>
              <a:ext uri="{FF2B5EF4-FFF2-40B4-BE49-F238E27FC236}">
                <a16:creationId xmlns:a16="http://schemas.microsoft.com/office/drawing/2014/main" id="{6CBDB5E7-227A-41C1-9700-5768E47AB9CD}"/>
              </a:ext>
            </a:extLst>
          </p:cNvPr>
          <p:cNvSpPr>
            <a:spLocks noChangeArrowheads="1"/>
          </p:cNvSpPr>
          <p:nvPr/>
        </p:nvSpPr>
        <p:spPr bwMode="auto">
          <a:xfrm>
            <a:off x="3304675" y="3429000"/>
            <a:ext cx="381000" cy="457200"/>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75000"/>
              <a:buFont typeface="Wingdings" pitchFamily="2" charset="2"/>
              <a:buChar char="n"/>
              <a:defRPr sz="2800">
                <a:solidFill>
                  <a:schemeClr val="tx1"/>
                </a:solidFill>
                <a:latin typeface="Arial" charset="0"/>
              </a:defRPr>
            </a:lvl1pPr>
            <a:lvl2pPr marL="742950" indent="-28575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a:spcBef>
                <a:spcPct val="0"/>
              </a:spcBef>
              <a:buClrTx/>
              <a:buSzTx/>
              <a:buFontTx/>
              <a:buNone/>
            </a:pPr>
            <a:endParaRPr lang="en-US" altLang="en-US" sz="1200" dirty="0"/>
          </a:p>
        </p:txBody>
      </p:sp>
    </p:spTree>
    <p:extLst>
      <p:ext uri="{BB962C8B-B14F-4D97-AF65-F5344CB8AC3E}">
        <p14:creationId xmlns:p14="http://schemas.microsoft.com/office/powerpoint/2010/main" val="20951608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4B7260D-C300-46D6-8EFF-05F6686CAD62}"/>
              </a:ext>
            </a:extLst>
          </p:cNvPr>
          <p:cNvSpPr>
            <a:spLocks noGrp="1"/>
          </p:cNvSpPr>
          <p:nvPr>
            <p:ph type="title"/>
          </p:nvPr>
        </p:nvSpPr>
        <p:spPr/>
        <p:txBody>
          <a:bodyPr/>
          <a:lstStyle/>
          <a:p>
            <a:r>
              <a:rPr lang="en-US" dirty="0"/>
              <a:t>2015/2016 CPSC Staff Assessments of Hoverboards</a:t>
            </a:r>
          </a:p>
        </p:txBody>
      </p:sp>
      <p:sp>
        <p:nvSpPr>
          <p:cNvPr id="22" name="Rectangle 21">
            <a:extLst>
              <a:ext uri="{FF2B5EF4-FFF2-40B4-BE49-F238E27FC236}">
                <a16:creationId xmlns:a16="http://schemas.microsoft.com/office/drawing/2014/main" id="{2216A5F0-209C-4E07-8BE7-767C6631AA8A}"/>
              </a:ext>
            </a:extLst>
          </p:cNvPr>
          <p:cNvSpPr/>
          <p:nvPr/>
        </p:nvSpPr>
        <p:spPr>
          <a:xfrm>
            <a:off x="919173" y="1430773"/>
            <a:ext cx="10686675" cy="4249063"/>
          </a:xfrm>
          <a:prstGeom prst="rect">
            <a:avLst/>
          </a:prstGeom>
        </p:spPr>
        <p:txBody>
          <a:bodyPr/>
          <a:lstStyle/>
          <a:p>
            <a:pPr marL="342882" indent="-342882">
              <a:buFont typeface="Arial" panose="020B0604020202020204" pitchFamily="34" charset="0"/>
              <a:buChar char="•"/>
            </a:pPr>
            <a:endParaRPr lang="en-US" sz="2400" dirty="0"/>
          </a:p>
        </p:txBody>
      </p:sp>
      <p:pic>
        <p:nvPicPr>
          <p:cNvPr id="10" name="Picture 2">
            <a:extLst>
              <a:ext uri="{FF2B5EF4-FFF2-40B4-BE49-F238E27FC236}">
                <a16:creationId xmlns:a16="http://schemas.microsoft.com/office/drawing/2014/main" id="{F1C1F523-BDC4-43E8-A377-08DA3445CBD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00351" y="3037988"/>
            <a:ext cx="4394961" cy="31437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1" name="Object 10">
            <a:extLst>
              <a:ext uri="{FF2B5EF4-FFF2-40B4-BE49-F238E27FC236}">
                <a16:creationId xmlns:a16="http://schemas.microsoft.com/office/drawing/2014/main" id="{DA6B3B66-A9CB-4013-A85C-14B5208EDC0A}"/>
              </a:ext>
            </a:extLst>
          </p:cNvPr>
          <p:cNvGraphicFramePr>
            <a:graphicFrameLocks/>
          </p:cNvGraphicFramePr>
          <p:nvPr>
            <p:extLst>
              <p:ext uri="{D42A27DB-BD31-4B8C-83A1-F6EECF244321}">
                <p14:modId xmlns:p14="http://schemas.microsoft.com/office/powerpoint/2010/main" val="525334660"/>
              </p:ext>
            </p:extLst>
          </p:nvPr>
        </p:nvGraphicFramePr>
        <p:xfrm>
          <a:off x="5676490" y="2957184"/>
          <a:ext cx="4965904" cy="3305393"/>
        </p:xfrm>
        <a:graphic>
          <a:graphicData uri="http://schemas.openxmlformats.org/presentationml/2006/ole">
            <mc:AlternateContent xmlns:mc="http://schemas.openxmlformats.org/markup-compatibility/2006">
              <mc:Choice xmlns:v="urn:schemas-microsoft-com:vml" Requires="v">
                <p:oleObj spid="_x0000_s1040" r:id="rId5" imgW="8321761" imgH="3578662" progId="Excel.Sheet.8">
                  <p:embed/>
                </p:oleObj>
              </mc:Choice>
              <mc:Fallback>
                <p:oleObj r:id="rId5" imgW="8321761" imgH="3578662" progId="Excel.Sheet.8">
                  <p:embed/>
                  <p:pic>
                    <p:nvPicPr>
                      <p:cNvPr id="11" name="Object 10">
                        <a:extLst>
                          <a:ext uri="{FF2B5EF4-FFF2-40B4-BE49-F238E27FC236}">
                            <a16:creationId xmlns:a16="http://schemas.microsoft.com/office/drawing/2014/main" id="{DA6B3B66-A9CB-4013-A85C-14B5208EDC0A}"/>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76490" y="2957184"/>
                        <a:ext cx="4965904" cy="3305393"/>
                      </a:xfrm>
                      <a:prstGeom prst="rect">
                        <a:avLst/>
                      </a:prstGeom>
                      <a:solidFill>
                        <a:schemeClr val="bg1"/>
                      </a:solidFill>
                      <a:ln>
                        <a:noFill/>
                      </a:ln>
                    </p:spPr>
                  </p:pic>
                </p:oleObj>
              </mc:Fallback>
            </mc:AlternateContent>
          </a:graphicData>
        </a:graphic>
      </p:graphicFrame>
      <p:sp>
        <p:nvSpPr>
          <p:cNvPr id="9" name="Content Placeholder 8">
            <a:extLst>
              <a:ext uri="{FF2B5EF4-FFF2-40B4-BE49-F238E27FC236}">
                <a16:creationId xmlns:a16="http://schemas.microsoft.com/office/drawing/2014/main" id="{27D4F97C-AF28-4D9C-927B-FF25327D1CF2}"/>
              </a:ext>
            </a:extLst>
          </p:cNvPr>
          <p:cNvSpPr>
            <a:spLocks noGrp="1"/>
          </p:cNvSpPr>
          <p:nvPr>
            <p:ph idx="1"/>
          </p:nvPr>
        </p:nvSpPr>
        <p:spPr>
          <a:xfrm>
            <a:off x="406400" y="1250950"/>
            <a:ext cx="11464925" cy="4691063"/>
          </a:xfrm>
          <a:prstGeom prst="rect">
            <a:avLst/>
          </a:prstGeom>
        </p:spPr>
        <p:txBody>
          <a:bodyPr wrap="square">
            <a:spAutoFit/>
          </a:bodyPr>
          <a:lstStyle/>
          <a:p>
            <a:pPr marL="342900" lvl="0" indent="-342900">
              <a:spcBef>
                <a:spcPct val="0"/>
              </a:spcBef>
              <a:buFont typeface="Arial" panose="020B0604020202020204" pitchFamily="34" charset="0"/>
              <a:buChar char="•"/>
              <a:defRPr/>
            </a:pPr>
            <a:r>
              <a:rPr lang="en-US" sz="2400" dirty="0"/>
              <a:t>Rider tests revealed peak battery currents over 20 A</a:t>
            </a:r>
          </a:p>
          <a:p>
            <a:pPr marL="342900" indent="-342900">
              <a:spcBef>
                <a:spcPct val="0"/>
              </a:spcBef>
              <a:buFont typeface="Arial" panose="020B0604020202020204" pitchFamily="34" charset="0"/>
              <a:buChar char="•"/>
              <a:defRPr/>
            </a:pPr>
            <a:endParaRPr lang="en-US" sz="2400" dirty="0"/>
          </a:p>
          <a:p>
            <a:pPr marL="342900" indent="-342900">
              <a:spcBef>
                <a:spcPct val="0"/>
              </a:spcBef>
              <a:buFont typeface="Arial" panose="020B0604020202020204" pitchFamily="34" charset="0"/>
              <a:buChar char="•"/>
              <a:defRPr/>
            </a:pPr>
            <a:r>
              <a:rPr lang="en-US" sz="2400" dirty="0"/>
              <a:t>Dynamometer tests showed battery case temperatures well above typical operating temperatures</a:t>
            </a:r>
          </a:p>
          <a:p>
            <a:pPr lvl="0">
              <a:spcBef>
                <a:spcPct val="0"/>
              </a:spcBef>
              <a:defRPr/>
            </a:pPr>
            <a:endParaRPr lang="en-US" sz="2400" dirty="0"/>
          </a:p>
          <a:p>
            <a:pPr lvl="0">
              <a:spcBef>
                <a:spcPct val="0"/>
              </a:spcBef>
              <a:defRPr/>
            </a:pPr>
            <a:endParaRPr lang="en-US" sz="2400" dirty="0"/>
          </a:p>
        </p:txBody>
      </p:sp>
    </p:spTree>
    <p:extLst>
      <p:ext uri="{BB962C8B-B14F-4D97-AF65-F5344CB8AC3E}">
        <p14:creationId xmlns:p14="http://schemas.microsoft.com/office/powerpoint/2010/main" val="11400576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558792E-1BB7-4255-AD29-635992F87458}"/>
              </a:ext>
            </a:extLst>
          </p:cNvPr>
          <p:cNvSpPr>
            <a:spLocks noGrp="1"/>
          </p:cNvSpPr>
          <p:nvPr>
            <p:ph type="title"/>
          </p:nvPr>
        </p:nvSpPr>
        <p:spPr/>
        <p:txBody>
          <a:bodyPr>
            <a:normAutofit fontScale="90000"/>
          </a:bodyPr>
          <a:lstStyle/>
          <a:p>
            <a:r>
              <a:rPr lang="en-US" dirty="0"/>
              <a:t>2015/2016 CPSC Staff Assessments of Hoverboards - Conclusions</a:t>
            </a:r>
          </a:p>
        </p:txBody>
      </p:sp>
      <p:sp>
        <p:nvSpPr>
          <p:cNvPr id="2" name="Text Placeholder 1"/>
          <p:cNvSpPr>
            <a:spLocks noGrp="1"/>
          </p:cNvSpPr>
          <p:nvPr>
            <p:ph idx="1"/>
          </p:nvPr>
        </p:nvSpPr>
        <p:spPr/>
        <p:txBody>
          <a:bodyPr>
            <a:noAutofit/>
          </a:bodyPr>
          <a:lstStyle/>
          <a:p>
            <a:pPr marL="342900" indent="-342900">
              <a:spcBef>
                <a:spcPts val="1000"/>
              </a:spcBef>
              <a:buFont typeface="Arial" panose="020B0604020202020204" pitchFamily="34" charset="0"/>
              <a:buChar char="•"/>
            </a:pPr>
            <a:r>
              <a:rPr lang="en-US" sz="2400" dirty="0"/>
              <a:t>Inadequate BMS – Failed protective circuit safety analysis</a:t>
            </a:r>
          </a:p>
          <a:p>
            <a:pPr marL="342900" indent="-342900">
              <a:spcBef>
                <a:spcPts val="1000"/>
              </a:spcBef>
              <a:buFont typeface="Arial" panose="020B0604020202020204" pitchFamily="34" charset="0"/>
              <a:buChar char="•"/>
            </a:pPr>
            <a:r>
              <a:rPr lang="en-US" sz="2400" dirty="0"/>
              <a:t>Inadequate cells (pack) for system load requirements</a:t>
            </a:r>
          </a:p>
          <a:p>
            <a:pPr marL="342900" indent="-342900">
              <a:spcBef>
                <a:spcPts val="1000"/>
              </a:spcBef>
              <a:buFont typeface="Arial" panose="020B0604020202020204" pitchFamily="34" charset="0"/>
              <a:buChar char="•"/>
            </a:pPr>
            <a:r>
              <a:rPr lang="en-US" sz="2400" dirty="0"/>
              <a:t>Cells not certified to UL 1642 to ensure they have been manufactured in accordance with standards</a:t>
            </a:r>
          </a:p>
          <a:p>
            <a:pPr marL="342900" indent="-342900">
              <a:spcBef>
                <a:spcPts val="1000"/>
              </a:spcBef>
              <a:buFont typeface="Arial" panose="020B0604020202020204" pitchFamily="34" charset="0"/>
              <a:buChar char="•"/>
            </a:pPr>
            <a:r>
              <a:rPr lang="en-US" sz="2400" dirty="0"/>
              <a:t>Battery chargers not certified to standard (UL 1310, UL 1012, or UL 60950-1) </a:t>
            </a:r>
          </a:p>
          <a:p>
            <a:pPr marL="342900" indent="-342900">
              <a:spcBef>
                <a:spcPts val="1000"/>
              </a:spcBef>
              <a:buFont typeface="Arial" panose="020B0604020202020204" pitchFamily="34" charset="0"/>
              <a:buChar char="•"/>
            </a:pPr>
            <a:r>
              <a:rPr lang="en-US" sz="2400" dirty="0"/>
              <a:t>Wiring improperly secured and protected in the pivot base, exposed connections could cause short circuit</a:t>
            </a:r>
          </a:p>
          <a:p>
            <a:pPr marL="342900" indent="-342900">
              <a:buFont typeface="Arial" panose="020B0604020202020204" pitchFamily="34" charset="0"/>
              <a:buChar char="•"/>
            </a:pPr>
            <a:endParaRPr lang="en-US" sz="1800" dirty="0"/>
          </a:p>
          <a:p>
            <a:r>
              <a:rPr lang="en-US" sz="2800" dirty="0"/>
              <a:t>Units posed a risk of fire – over 500,000 units recalled</a:t>
            </a:r>
          </a:p>
          <a:p>
            <a:endParaRPr lang="en-US" sz="1800" dirty="0">
              <a:solidFill>
                <a:schemeClr val="tx1"/>
              </a:solidFill>
              <a:effectLst>
                <a:outerShdw blurRad="38100" dist="38100" dir="2700000" algn="tl">
                  <a:srgbClr val="000000">
                    <a:alpha val="43137"/>
                  </a:srgbClr>
                </a:outerShdw>
              </a:effectLst>
              <a:latin typeface="+mn-lt"/>
            </a:endParaRPr>
          </a:p>
        </p:txBody>
      </p:sp>
      <p:sp>
        <p:nvSpPr>
          <p:cNvPr id="22" name="Rectangle 21">
            <a:extLst>
              <a:ext uri="{FF2B5EF4-FFF2-40B4-BE49-F238E27FC236}">
                <a16:creationId xmlns:a16="http://schemas.microsoft.com/office/drawing/2014/main" id="{2216A5F0-209C-4E07-8BE7-767C6631AA8A}"/>
              </a:ext>
            </a:extLst>
          </p:cNvPr>
          <p:cNvSpPr/>
          <p:nvPr/>
        </p:nvSpPr>
        <p:spPr>
          <a:xfrm>
            <a:off x="919173" y="1430773"/>
            <a:ext cx="10686675" cy="4249063"/>
          </a:xfrm>
          <a:prstGeom prst="rect">
            <a:avLst/>
          </a:prstGeom>
        </p:spPr>
        <p:txBody>
          <a:bodyPr/>
          <a:lstStyle/>
          <a:p>
            <a:pPr marL="342882" indent="-342882">
              <a:buFont typeface="Arial" panose="020B0604020202020204" pitchFamily="34" charset="0"/>
              <a:buChar char="•"/>
            </a:pPr>
            <a:endParaRPr lang="en-US" sz="2400" dirty="0"/>
          </a:p>
        </p:txBody>
      </p:sp>
    </p:spTree>
    <p:extLst>
      <p:ext uri="{BB962C8B-B14F-4D97-AF65-F5344CB8AC3E}">
        <p14:creationId xmlns:p14="http://schemas.microsoft.com/office/powerpoint/2010/main" val="9517783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A26472-D045-4455-830F-F4BAA2BA27F8}"/>
              </a:ext>
            </a:extLst>
          </p:cNvPr>
          <p:cNvSpPr>
            <a:spLocks noGrp="1"/>
          </p:cNvSpPr>
          <p:nvPr>
            <p:ph type="title"/>
          </p:nvPr>
        </p:nvSpPr>
        <p:spPr/>
        <p:txBody>
          <a:bodyPr/>
          <a:lstStyle/>
          <a:p>
            <a:r>
              <a:rPr lang="en-US" dirty="0"/>
              <a:t>Case Study: Products with Well-Established Standards</a:t>
            </a:r>
          </a:p>
        </p:txBody>
      </p:sp>
      <p:sp>
        <p:nvSpPr>
          <p:cNvPr id="22" name="Rectangle 21">
            <a:extLst>
              <a:ext uri="{FF2B5EF4-FFF2-40B4-BE49-F238E27FC236}">
                <a16:creationId xmlns:a16="http://schemas.microsoft.com/office/drawing/2014/main" id="{2216A5F0-209C-4E07-8BE7-767C6631AA8A}"/>
              </a:ext>
            </a:extLst>
          </p:cNvPr>
          <p:cNvSpPr/>
          <p:nvPr/>
        </p:nvSpPr>
        <p:spPr>
          <a:xfrm>
            <a:off x="919173" y="1430773"/>
            <a:ext cx="10686675" cy="4249063"/>
          </a:xfrm>
          <a:prstGeom prst="rect">
            <a:avLst/>
          </a:prstGeom>
        </p:spPr>
        <p:txBody>
          <a:bodyPr/>
          <a:lstStyle/>
          <a:p>
            <a:pPr marL="342882" indent="-342882">
              <a:buFont typeface="Arial" panose="020B0604020202020204" pitchFamily="34" charset="0"/>
              <a:buChar char="•"/>
            </a:pPr>
            <a:endParaRPr lang="en-US" sz="2400" dirty="0"/>
          </a:p>
        </p:txBody>
      </p:sp>
      <p:sp>
        <p:nvSpPr>
          <p:cNvPr id="4" name="Rectangle 3">
            <a:extLst>
              <a:ext uri="{FF2B5EF4-FFF2-40B4-BE49-F238E27FC236}">
                <a16:creationId xmlns:a16="http://schemas.microsoft.com/office/drawing/2014/main" id="{2CE1363B-B526-42D3-AD6C-22CD7EDD6AD7}"/>
              </a:ext>
            </a:extLst>
          </p:cNvPr>
          <p:cNvSpPr/>
          <p:nvPr/>
        </p:nvSpPr>
        <p:spPr>
          <a:xfrm>
            <a:off x="457202" y="1284592"/>
            <a:ext cx="11068491" cy="1200329"/>
          </a:xfrm>
          <a:prstGeom prst="rect">
            <a:avLst/>
          </a:prstGeom>
        </p:spPr>
        <p:txBody>
          <a:bodyPr wrap="square">
            <a:spAutoFit/>
          </a:bodyPr>
          <a:lstStyle/>
          <a:p>
            <a:r>
              <a:rPr lang="en-US" sz="2400" dirty="0">
                <a:solidFill>
                  <a:srgbClr val="4C4C4C"/>
                </a:solidFill>
              </a:rPr>
              <a:t>Even products designed and constructed under well-established standards and with high rates of third party certification can pose risks of fire when best practices are not closely followed. </a:t>
            </a:r>
          </a:p>
        </p:txBody>
      </p:sp>
      <p:pic>
        <p:nvPicPr>
          <p:cNvPr id="6" name="Picture 3">
            <a:extLst>
              <a:ext uri="{FF2B5EF4-FFF2-40B4-BE49-F238E27FC236}">
                <a16:creationId xmlns:a16="http://schemas.microsoft.com/office/drawing/2014/main" id="{22DC6152-5250-492D-ABE9-366ADAF1686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32083" y="2907856"/>
            <a:ext cx="5302229" cy="2581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a:extLst>
              <a:ext uri="{FF2B5EF4-FFF2-40B4-BE49-F238E27FC236}">
                <a16:creationId xmlns:a16="http://schemas.microsoft.com/office/drawing/2014/main" id="{120491D1-3C4C-47E8-B85F-EC023178421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919173" y="2982056"/>
            <a:ext cx="4041375" cy="2287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a:extLst>
              <a:ext uri="{FF2B5EF4-FFF2-40B4-BE49-F238E27FC236}">
                <a16:creationId xmlns:a16="http://schemas.microsoft.com/office/drawing/2014/main" id="{B47D773E-DD56-45E2-9587-149EB9C11EE9}"/>
              </a:ext>
            </a:extLst>
          </p:cNvPr>
          <p:cNvSpPr txBox="1"/>
          <p:nvPr/>
        </p:nvSpPr>
        <p:spPr>
          <a:xfrm>
            <a:off x="1780411" y="5320680"/>
            <a:ext cx="2579160" cy="307777"/>
          </a:xfrm>
          <a:prstGeom prst="rect">
            <a:avLst/>
          </a:prstGeom>
          <a:noFill/>
        </p:spPr>
        <p:txBody>
          <a:bodyPr wrap="square" rtlCol="0">
            <a:spAutoFit/>
          </a:bodyPr>
          <a:lstStyle/>
          <a:p>
            <a:r>
              <a:rPr lang="en-US" sz="1400" dirty="0">
                <a:solidFill>
                  <a:srgbClr val="1A2857"/>
                </a:solidFill>
              </a:rPr>
              <a:t>Photo Source: Google images</a:t>
            </a:r>
          </a:p>
        </p:txBody>
      </p:sp>
    </p:spTree>
    <p:extLst>
      <p:ext uri="{BB962C8B-B14F-4D97-AF65-F5344CB8AC3E}">
        <p14:creationId xmlns:p14="http://schemas.microsoft.com/office/powerpoint/2010/main" val="10473823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4AA8223-6863-4D3E-A936-EA4496E314B0}"/>
              </a:ext>
            </a:extLst>
          </p:cNvPr>
          <p:cNvSpPr>
            <a:spLocks noGrp="1"/>
          </p:cNvSpPr>
          <p:nvPr>
            <p:ph type="title"/>
          </p:nvPr>
        </p:nvSpPr>
        <p:spPr>
          <a:xfrm>
            <a:off x="258271" y="365126"/>
            <a:ext cx="11660827" cy="940043"/>
          </a:xfrm>
        </p:spPr>
        <p:txBody>
          <a:bodyPr>
            <a:noAutofit/>
          </a:bodyPr>
          <a:lstStyle/>
          <a:p>
            <a:r>
              <a:rPr lang="en-US" sz="3000" dirty="0"/>
              <a:t>Case Study: Products with Well-Established Standards – Cell Phone Recalls </a:t>
            </a:r>
          </a:p>
        </p:txBody>
      </p:sp>
      <p:sp>
        <p:nvSpPr>
          <p:cNvPr id="22" name="Rectangle 21">
            <a:extLst>
              <a:ext uri="{FF2B5EF4-FFF2-40B4-BE49-F238E27FC236}">
                <a16:creationId xmlns:a16="http://schemas.microsoft.com/office/drawing/2014/main" id="{2216A5F0-209C-4E07-8BE7-767C6631AA8A}"/>
              </a:ext>
            </a:extLst>
          </p:cNvPr>
          <p:cNvSpPr/>
          <p:nvPr/>
        </p:nvSpPr>
        <p:spPr>
          <a:xfrm>
            <a:off x="919173" y="1430773"/>
            <a:ext cx="10686675" cy="4249063"/>
          </a:xfrm>
          <a:prstGeom prst="rect">
            <a:avLst/>
          </a:prstGeom>
        </p:spPr>
        <p:txBody>
          <a:bodyPr/>
          <a:lstStyle/>
          <a:p>
            <a:pPr marL="342882" indent="-342882">
              <a:buFont typeface="Arial" panose="020B0604020202020204" pitchFamily="34" charset="0"/>
              <a:buChar char="•"/>
            </a:pPr>
            <a:endParaRPr lang="en-US" sz="2400" dirty="0"/>
          </a:p>
        </p:txBody>
      </p:sp>
      <p:sp>
        <p:nvSpPr>
          <p:cNvPr id="4" name="Rectangle 3">
            <a:extLst>
              <a:ext uri="{FF2B5EF4-FFF2-40B4-BE49-F238E27FC236}">
                <a16:creationId xmlns:a16="http://schemas.microsoft.com/office/drawing/2014/main" id="{2CE1363B-B526-42D3-AD6C-22CD7EDD6AD7}"/>
              </a:ext>
            </a:extLst>
          </p:cNvPr>
          <p:cNvSpPr/>
          <p:nvPr/>
        </p:nvSpPr>
        <p:spPr>
          <a:xfrm>
            <a:off x="344964" y="1143216"/>
            <a:ext cx="10927863" cy="830997"/>
          </a:xfrm>
          <a:prstGeom prst="rect">
            <a:avLst/>
          </a:prstGeom>
        </p:spPr>
        <p:txBody>
          <a:bodyPr wrap="square">
            <a:spAutoFit/>
          </a:bodyPr>
          <a:lstStyle/>
          <a:p>
            <a:r>
              <a:rPr lang="en-US" sz="2400" dirty="0">
                <a:solidFill>
                  <a:srgbClr val="4C4C4C"/>
                </a:solidFill>
              </a:rPr>
              <a:t>Despite adherence to industry consensus standards and products being certified, manufacturing errors occurred from two different cell manufacturers.</a:t>
            </a:r>
          </a:p>
        </p:txBody>
      </p:sp>
      <p:pic>
        <p:nvPicPr>
          <p:cNvPr id="9" name="Picture 2">
            <a:extLst>
              <a:ext uri="{FF2B5EF4-FFF2-40B4-BE49-F238E27FC236}">
                <a16:creationId xmlns:a16="http://schemas.microsoft.com/office/drawing/2014/main" id="{B7C643F8-4719-41D9-B7D0-547940CA982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2299190" y="2064189"/>
            <a:ext cx="7267089" cy="4121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a:extLst>
              <a:ext uri="{FF2B5EF4-FFF2-40B4-BE49-F238E27FC236}">
                <a16:creationId xmlns:a16="http://schemas.microsoft.com/office/drawing/2014/main" id="{6120BE5A-F14D-4A73-98EB-5001BF80E3B4}"/>
              </a:ext>
            </a:extLst>
          </p:cNvPr>
          <p:cNvSpPr/>
          <p:nvPr/>
        </p:nvSpPr>
        <p:spPr>
          <a:xfrm>
            <a:off x="1182678" y="6185097"/>
            <a:ext cx="10159663" cy="307777"/>
          </a:xfrm>
          <a:prstGeom prst="rect">
            <a:avLst/>
          </a:prstGeom>
        </p:spPr>
        <p:txBody>
          <a:bodyPr wrap="square">
            <a:spAutoFit/>
          </a:bodyPr>
          <a:lstStyle/>
          <a:p>
            <a:r>
              <a:rPr lang="en-US" sz="1400" dirty="0">
                <a:solidFill>
                  <a:schemeClr val="bg1"/>
                </a:solidFill>
                <a:hlinkClick r:id="rId4"/>
              </a:rPr>
              <a:t>* Source: </a:t>
            </a:r>
            <a:r>
              <a:rPr lang="en-US" sz="1400" u="sng" dirty="0">
                <a:solidFill>
                  <a:schemeClr val="bg1"/>
                </a:solidFill>
                <a:hlinkClick r:id="rId4"/>
              </a:rPr>
              <a:t>https://news.samsung.com/global/samsung-electronics-announces-cause-of-galaxy-note7-incidents-in-press-conference</a:t>
            </a:r>
            <a:r>
              <a:rPr lang="en-US" sz="1400" u="sng" dirty="0">
                <a:solidFill>
                  <a:schemeClr val="bg1"/>
                </a:solidFill>
              </a:rPr>
              <a:t> </a:t>
            </a:r>
            <a:endParaRPr lang="en-US" sz="1400" dirty="0">
              <a:solidFill>
                <a:schemeClr val="bg1"/>
              </a:solidFill>
            </a:endParaRPr>
          </a:p>
        </p:txBody>
      </p:sp>
    </p:spTree>
    <p:extLst>
      <p:ext uri="{BB962C8B-B14F-4D97-AF65-F5344CB8AC3E}">
        <p14:creationId xmlns:p14="http://schemas.microsoft.com/office/powerpoint/2010/main" val="31721750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7E1B39F-9798-4C18-919C-7291ABCA65F6}"/>
              </a:ext>
            </a:extLst>
          </p:cNvPr>
          <p:cNvSpPr>
            <a:spLocks noGrp="1"/>
          </p:cNvSpPr>
          <p:nvPr>
            <p:ph type="title"/>
          </p:nvPr>
        </p:nvSpPr>
        <p:spPr>
          <a:xfrm>
            <a:off x="330200" y="365126"/>
            <a:ext cx="11476526" cy="940043"/>
          </a:xfrm>
        </p:spPr>
        <p:txBody>
          <a:bodyPr>
            <a:normAutofit/>
          </a:bodyPr>
          <a:lstStyle/>
          <a:p>
            <a:r>
              <a:rPr lang="en-US" sz="3000" dirty="0"/>
              <a:t>Case Study: Products with Well-Established Standards – Cell Phone Recalls </a:t>
            </a:r>
          </a:p>
        </p:txBody>
      </p:sp>
      <p:sp>
        <p:nvSpPr>
          <p:cNvPr id="22" name="Rectangle 21">
            <a:extLst>
              <a:ext uri="{FF2B5EF4-FFF2-40B4-BE49-F238E27FC236}">
                <a16:creationId xmlns:a16="http://schemas.microsoft.com/office/drawing/2014/main" id="{2216A5F0-209C-4E07-8BE7-767C6631AA8A}"/>
              </a:ext>
            </a:extLst>
          </p:cNvPr>
          <p:cNvSpPr/>
          <p:nvPr/>
        </p:nvSpPr>
        <p:spPr>
          <a:xfrm>
            <a:off x="919173" y="1430773"/>
            <a:ext cx="10686675" cy="4249063"/>
          </a:xfrm>
          <a:prstGeom prst="rect">
            <a:avLst/>
          </a:prstGeom>
        </p:spPr>
        <p:txBody>
          <a:bodyPr/>
          <a:lstStyle/>
          <a:p>
            <a:pPr marL="342882" indent="-342882">
              <a:buFont typeface="Arial" panose="020B0604020202020204" pitchFamily="34" charset="0"/>
              <a:buChar char="•"/>
            </a:pPr>
            <a:endParaRPr lang="en-US" sz="2400" dirty="0"/>
          </a:p>
        </p:txBody>
      </p:sp>
      <p:sp>
        <p:nvSpPr>
          <p:cNvPr id="5" name="Rectangle 4">
            <a:extLst>
              <a:ext uri="{FF2B5EF4-FFF2-40B4-BE49-F238E27FC236}">
                <a16:creationId xmlns:a16="http://schemas.microsoft.com/office/drawing/2014/main" id="{6120BE5A-F14D-4A73-98EB-5001BF80E3B4}"/>
              </a:ext>
            </a:extLst>
          </p:cNvPr>
          <p:cNvSpPr/>
          <p:nvPr/>
        </p:nvSpPr>
        <p:spPr>
          <a:xfrm>
            <a:off x="1255440" y="6033276"/>
            <a:ext cx="9681119" cy="307777"/>
          </a:xfrm>
          <a:prstGeom prst="rect">
            <a:avLst/>
          </a:prstGeom>
        </p:spPr>
        <p:txBody>
          <a:bodyPr wrap="square">
            <a:spAutoFit/>
          </a:bodyPr>
          <a:lstStyle/>
          <a:p>
            <a:r>
              <a:rPr lang="en-US" sz="1400" dirty="0">
                <a:solidFill>
                  <a:schemeClr val="bg1"/>
                </a:solidFill>
                <a:hlinkClick r:id="rId3"/>
              </a:rPr>
              <a:t>* Source: </a:t>
            </a:r>
            <a:r>
              <a:rPr lang="en-US" sz="1400" u="sng" dirty="0">
                <a:solidFill>
                  <a:schemeClr val="bg1"/>
                </a:solidFill>
                <a:hlinkClick r:id="rId3"/>
              </a:rPr>
              <a:t>https://news.samsung.com/global/samsung-electronics-announces-cause-of-galaxy-note7-incidents-in-press-conference</a:t>
            </a:r>
            <a:r>
              <a:rPr lang="en-US" sz="1400" u="sng" dirty="0">
                <a:solidFill>
                  <a:schemeClr val="bg1"/>
                </a:solidFill>
              </a:rPr>
              <a:t> </a:t>
            </a:r>
            <a:endParaRPr lang="en-US" sz="1400" dirty="0">
              <a:solidFill>
                <a:schemeClr val="bg1"/>
              </a:solidFill>
            </a:endParaRPr>
          </a:p>
        </p:txBody>
      </p:sp>
      <p:pic>
        <p:nvPicPr>
          <p:cNvPr id="10" name="Picture 2">
            <a:extLst>
              <a:ext uri="{FF2B5EF4-FFF2-40B4-BE49-F238E27FC236}">
                <a16:creationId xmlns:a16="http://schemas.microsoft.com/office/drawing/2014/main" id="{6AF597B7-C049-4AED-933F-A5097A2FEF7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1798802" y="1282199"/>
            <a:ext cx="8539321" cy="4824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27541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A851EC-BB07-4003-84A4-5BF820FCB02F}"/>
              </a:ext>
            </a:extLst>
          </p:cNvPr>
          <p:cNvSpPr>
            <a:spLocks noGrp="1"/>
          </p:cNvSpPr>
          <p:nvPr>
            <p:ph type="title"/>
          </p:nvPr>
        </p:nvSpPr>
        <p:spPr>
          <a:xfrm>
            <a:off x="223285" y="365126"/>
            <a:ext cx="11648284" cy="947859"/>
          </a:xfrm>
        </p:spPr>
        <p:txBody>
          <a:bodyPr>
            <a:normAutofit/>
          </a:bodyPr>
          <a:lstStyle/>
          <a:p>
            <a:r>
              <a:rPr lang="en-US" sz="3000" dirty="0"/>
              <a:t>Case Study: Products with Well-Established Standards – Cell Phone Recalls</a:t>
            </a:r>
          </a:p>
        </p:txBody>
      </p:sp>
      <p:sp>
        <p:nvSpPr>
          <p:cNvPr id="22" name="Rectangle 21">
            <a:extLst>
              <a:ext uri="{FF2B5EF4-FFF2-40B4-BE49-F238E27FC236}">
                <a16:creationId xmlns:a16="http://schemas.microsoft.com/office/drawing/2014/main" id="{2216A5F0-209C-4E07-8BE7-767C6631AA8A}"/>
              </a:ext>
            </a:extLst>
          </p:cNvPr>
          <p:cNvSpPr/>
          <p:nvPr/>
        </p:nvSpPr>
        <p:spPr>
          <a:xfrm>
            <a:off x="919173" y="1430773"/>
            <a:ext cx="10686675" cy="4249063"/>
          </a:xfrm>
          <a:prstGeom prst="rect">
            <a:avLst/>
          </a:prstGeom>
        </p:spPr>
        <p:txBody>
          <a:bodyPr/>
          <a:lstStyle/>
          <a:p>
            <a:pPr marL="342882" indent="-342882">
              <a:buFont typeface="Arial" panose="020B0604020202020204" pitchFamily="34" charset="0"/>
              <a:buChar char="•"/>
            </a:pPr>
            <a:endParaRPr lang="en-US" sz="2400" dirty="0"/>
          </a:p>
        </p:txBody>
      </p:sp>
      <p:sp>
        <p:nvSpPr>
          <p:cNvPr id="7" name="Content Placeholder 6">
            <a:extLst>
              <a:ext uri="{FF2B5EF4-FFF2-40B4-BE49-F238E27FC236}">
                <a16:creationId xmlns:a16="http://schemas.microsoft.com/office/drawing/2014/main" id="{8BE2E7EE-A3B0-4ECE-8EA3-D6E663E28C5C}"/>
              </a:ext>
            </a:extLst>
          </p:cNvPr>
          <p:cNvSpPr>
            <a:spLocks noGrp="1"/>
          </p:cNvSpPr>
          <p:nvPr>
            <p:ph idx="1"/>
          </p:nvPr>
        </p:nvSpPr>
        <p:spPr>
          <a:xfrm>
            <a:off x="363537" y="1484313"/>
            <a:ext cx="11464925" cy="3662541"/>
          </a:xfrm>
          <a:prstGeom prst="rect">
            <a:avLst/>
          </a:prstGeom>
        </p:spPr>
        <p:txBody>
          <a:bodyPr wrap="square">
            <a:spAutoFit/>
          </a:bodyPr>
          <a:lstStyle/>
          <a:p>
            <a:r>
              <a:rPr lang="en-US" sz="2400" dirty="0"/>
              <a:t>Consequently, the cell phone manufacturer reviewed its internal procedures to tighten its manufacturing controls to assure that it could detect problems.  These included:</a:t>
            </a:r>
          </a:p>
          <a:p>
            <a:pPr marL="342900" indent="-342900">
              <a:spcBef>
                <a:spcPts val="1200"/>
              </a:spcBef>
              <a:buFont typeface="Arial" panose="020B0604020202020204" pitchFamily="34" charset="0"/>
              <a:buChar char="•"/>
            </a:pPr>
            <a:r>
              <a:rPr lang="en-US" sz="2200" dirty="0"/>
              <a:t>X-ray inspection of all cells to check battery corners</a:t>
            </a:r>
          </a:p>
          <a:p>
            <a:pPr marL="342900" indent="-342900">
              <a:spcBef>
                <a:spcPts val="1200"/>
              </a:spcBef>
              <a:buFont typeface="Arial" panose="020B0604020202020204" pitchFamily="34" charset="0"/>
              <a:buChar char="•"/>
            </a:pPr>
            <a:r>
              <a:rPr lang="en-US" sz="2200" dirty="0"/>
              <a:t>Voltage decay measurement procedures to identify cells with potential problems.</a:t>
            </a:r>
          </a:p>
          <a:p>
            <a:pPr marL="342900" indent="-342900">
              <a:spcBef>
                <a:spcPts val="1200"/>
              </a:spcBef>
              <a:buFont typeface="Arial" panose="020B0604020202020204" pitchFamily="34" charset="0"/>
              <a:buChar char="•"/>
            </a:pPr>
            <a:r>
              <a:rPr lang="en-US" sz="2200" dirty="0"/>
              <a:t>Increased sampling, cycling, dissection and examination of cycled cells.</a:t>
            </a:r>
          </a:p>
          <a:p>
            <a:pPr marL="342900" indent="-342900">
              <a:spcBef>
                <a:spcPts val="1200"/>
              </a:spcBef>
              <a:buFont typeface="Arial" panose="020B0604020202020204" pitchFamily="34" charset="0"/>
              <a:buChar char="•"/>
            </a:pPr>
            <a:r>
              <a:rPr lang="en-US" sz="2200" dirty="0"/>
              <a:t>Additional flexing tests of the phones</a:t>
            </a:r>
          </a:p>
          <a:p>
            <a:pPr marL="342900" indent="-342900">
              <a:spcBef>
                <a:spcPts val="1200"/>
              </a:spcBef>
              <a:buFont typeface="Arial" panose="020B0604020202020204" pitchFamily="34" charset="0"/>
              <a:buChar char="•"/>
            </a:pPr>
            <a:r>
              <a:rPr lang="en-US" sz="2200" dirty="0"/>
              <a:t>Proposed a review and upgrade of IEEE 1725</a:t>
            </a:r>
          </a:p>
        </p:txBody>
      </p:sp>
    </p:spTree>
    <p:extLst>
      <p:ext uri="{BB962C8B-B14F-4D97-AF65-F5344CB8AC3E}">
        <p14:creationId xmlns:p14="http://schemas.microsoft.com/office/powerpoint/2010/main" val="16836496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ED860FA-1104-44D5-941B-B0F8CD9E4ED3}"/>
              </a:ext>
            </a:extLst>
          </p:cNvPr>
          <p:cNvSpPr>
            <a:spLocks noGrp="1"/>
          </p:cNvSpPr>
          <p:nvPr>
            <p:ph type="title"/>
          </p:nvPr>
        </p:nvSpPr>
        <p:spPr>
          <a:xfrm>
            <a:off x="363415" y="456144"/>
            <a:ext cx="11465169" cy="947859"/>
          </a:xfrm>
        </p:spPr>
        <p:txBody>
          <a:bodyPr>
            <a:noAutofit/>
          </a:bodyPr>
          <a:lstStyle/>
          <a:p>
            <a:r>
              <a:rPr lang="en-US" sz="3000" dirty="0"/>
              <a:t>Best Manufacturing Practices: Assuring Safety of Lithium-Ion Cell-Powered Products</a:t>
            </a:r>
          </a:p>
        </p:txBody>
      </p:sp>
      <p:sp>
        <p:nvSpPr>
          <p:cNvPr id="22" name="Rectangle 21">
            <a:extLst>
              <a:ext uri="{FF2B5EF4-FFF2-40B4-BE49-F238E27FC236}">
                <a16:creationId xmlns:a16="http://schemas.microsoft.com/office/drawing/2014/main" id="{2216A5F0-209C-4E07-8BE7-767C6631AA8A}"/>
              </a:ext>
            </a:extLst>
          </p:cNvPr>
          <p:cNvSpPr/>
          <p:nvPr/>
        </p:nvSpPr>
        <p:spPr>
          <a:xfrm>
            <a:off x="919173" y="1430773"/>
            <a:ext cx="10686675" cy="4249063"/>
          </a:xfrm>
          <a:prstGeom prst="rect">
            <a:avLst/>
          </a:prstGeom>
        </p:spPr>
        <p:txBody>
          <a:bodyPr/>
          <a:lstStyle/>
          <a:p>
            <a:pPr marL="342882" indent="-342882">
              <a:buFont typeface="Arial" panose="020B0604020202020204" pitchFamily="34" charset="0"/>
              <a:buChar char="•"/>
            </a:pPr>
            <a:endParaRPr lang="en-US" sz="2400" dirty="0"/>
          </a:p>
        </p:txBody>
      </p:sp>
      <p:sp>
        <p:nvSpPr>
          <p:cNvPr id="7" name="Content Placeholder 6">
            <a:extLst>
              <a:ext uri="{FF2B5EF4-FFF2-40B4-BE49-F238E27FC236}">
                <a16:creationId xmlns:a16="http://schemas.microsoft.com/office/drawing/2014/main" id="{97E22507-E53B-4646-94F3-575988030983}"/>
              </a:ext>
            </a:extLst>
          </p:cNvPr>
          <p:cNvSpPr>
            <a:spLocks noGrp="1"/>
          </p:cNvSpPr>
          <p:nvPr>
            <p:ph idx="1"/>
          </p:nvPr>
        </p:nvSpPr>
        <p:spPr>
          <a:xfrm>
            <a:off x="406400" y="1484313"/>
            <a:ext cx="11464925" cy="3877985"/>
          </a:xfrm>
          <a:prstGeom prst="rect">
            <a:avLst/>
          </a:prstGeom>
        </p:spPr>
        <p:txBody>
          <a:bodyPr wrap="square">
            <a:spAutoFit/>
          </a:bodyPr>
          <a:lstStyle/>
          <a:p>
            <a:r>
              <a:rPr lang="en-US" altLang="en-US" sz="2400" dirty="0"/>
              <a:t>Lithium Battery Safety Basics</a:t>
            </a:r>
          </a:p>
          <a:p>
            <a:endParaRPr lang="en-US" altLang="en-US" sz="2400" u="sng" dirty="0"/>
          </a:p>
          <a:p>
            <a:pPr marL="342900" indent="-342900">
              <a:buFont typeface="Arial" panose="020B0604020202020204" pitchFamily="34" charset="0"/>
              <a:buChar char="•"/>
            </a:pPr>
            <a:r>
              <a:rPr lang="en-US" altLang="en-US" sz="2200" dirty="0"/>
              <a:t>There are various electrode chemistries including LCO, LMO, NMC, and LFP, which have different performance specs and varying levels of safety – be aware of the differences and make sure it’s the best one for the application </a:t>
            </a:r>
          </a:p>
          <a:p>
            <a:pPr marL="342900" indent="-342900">
              <a:buFont typeface="Arial" panose="020B0604020202020204" pitchFamily="34" charset="0"/>
              <a:buChar char="•"/>
            </a:pPr>
            <a:endParaRPr lang="en-US" altLang="en-US" sz="2200" dirty="0"/>
          </a:p>
          <a:p>
            <a:pPr marL="342900" indent="-342900">
              <a:buFont typeface="Arial" panose="020B0604020202020204" pitchFamily="34" charset="0"/>
              <a:buChar char="•"/>
            </a:pPr>
            <a:r>
              <a:rPr lang="en-US" altLang="en-US" sz="2200" dirty="0"/>
              <a:t>Cells contain flammable electrolytes - defective or abused cells can enter thermal runaway condition, producing extreme heat and energetic disassembly</a:t>
            </a:r>
          </a:p>
          <a:p>
            <a:pPr marL="342900" indent="-342900">
              <a:buFont typeface="Arial" panose="020B0604020202020204" pitchFamily="34" charset="0"/>
              <a:buChar char="•"/>
            </a:pPr>
            <a:endParaRPr lang="en-US" altLang="en-US" sz="2200" dirty="0"/>
          </a:p>
          <a:p>
            <a:pPr marL="342900" indent="-342900">
              <a:buFont typeface="Arial" panose="020B0604020202020204" pitchFamily="34" charset="0"/>
              <a:buChar char="•"/>
            </a:pPr>
            <a:r>
              <a:rPr lang="en-US" altLang="en-US" sz="2200" dirty="0"/>
              <a:t>Critical safety circuits to control voltage, current and temperature during charge and discharge keep cells within their safe operating area</a:t>
            </a:r>
          </a:p>
        </p:txBody>
      </p:sp>
    </p:spTree>
    <p:extLst>
      <p:ext uri="{BB962C8B-B14F-4D97-AF65-F5344CB8AC3E}">
        <p14:creationId xmlns:p14="http://schemas.microsoft.com/office/powerpoint/2010/main" val="13916847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a:bodyPr>
          <a:lstStyle/>
          <a:p>
            <a:pPr algn="ctr"/>
            <a:r>
              <a:rPr lang="en-US" sz="3100" dirty="0">
                <a:solidFill>
                  <a:srgbClr val="2E74B5"/>
                </a:solidFill>
              </a:rPr>
              <a:t>CPSC’s Podcast Series 2021</a:t>
            </a:r>
            <a:endParaRPr lang="en-US" dirty="0">
              <a:solidFill>
                <a:srgbClr val="2E74B5"/>
              </a:solidFill>
            </a:endParaRPr>
          </a:p>
          <a:p>
            <a:pPr algn="ct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485145803"/>
              </p:ext>
            </p:extLst>
          </p:nvPr>
        </p:nvGraphicFramePr>
        <p:xfrm>
          <a:off x="1689654" y="1605707"/>
          <a:ext cx="9116892" cy="2783205"/>
        </p:xfrm>
        <a:graphic>
          <a:graphicData uri="http://schemas.openxmlformats.org/drawingml/2006/table">
            <a:tbl>
              <a:tblPr firstRow="1" bandRow="1">
                <a:tableStyleId>{5C22544A-7EE6-4342-B048-85BDC9FD1C3A}</a:tableStyleId>
              </a:tblPr>
              <a:tblGrid>
                <a:gridCol w="1280037">
                  <a:extLst>
                    <a:ext uri="{9D8B030D-6E8A-4147-A177-3AD203B41FA5}">
                      <a16:colId xmlns:a16="http://schemas.microsoft.com/office/drawing/2014/main" val="20000"/>
                    </a:ext>
                  </a:extLst>
                </a:gridCol>
                <a:gridCol w="7836855">
                  <a:extLst>
                    <a:ext uri="{9D8B030D-6E8A-4147-A177-3AD203B41FA5}">
                      <a16:colId xmlns:a16="http://schemas.microsoft.com/office/drawing/2014/main" val="20001"/>
                    </a:ext>
                  </a:extLst>
                </a:gridCol>
              </a:tblGrid>
              <a:tr h="370840">
                <a:tc>
                  <a:txBody>
                    <a:bodyPr/>
                    <a:lstStyle/>
                    <a:p>
                      <a:pPr algn="ctr"/>
                      <a:r>
                        <a:rPr lang="en-US" sz="1800" b="1" dirty="0">
                          <a:solidFill>
                            <a:schemeClr val="bg2"/>
                          </a:solidFill>
                          <a:latin typeface="Arial" panose="020B0604020202020204" pitchFamily="34" charset="0"/>
                        </a:rPr>
                        <a:t>Podcast</a:t>
                      </a:r>
                    </a:p>
                  </a:txBody>
                  <a:tcPr/>
                </a:tc>
                <a:tc>
                  <a:txBody>
                    <a:bodyPr/>
                    <a:lstStyle/>
                    <a:p>
                      <a:pPr algn="ctr"/>
                      <a:r>
                        <a:rPr lang="en-US" sz="1800" b="1" dirty="0">
                          <a:solidFill>
                            <a:schemeClr val="bg2"/>
                          </a:solidFill>
                          <a:latin typeface="Arial" panose="020B0604020202020204" pitchFamily="34" charset="0"/>
                        </a:rPr>
                        <a:t>Topics</a:t>
                      </a:r>
                    </a:p>
                  </a:txBody>
                  <a:tcPr/>
                </a:tc>
                <a:extLst>
                  <a:ext uri="{0D108BD9-81ED-4DB2-BD59-A6C34878D82A}">
                    <a16:rowId xmlns:a16="http://schemas.microsoft.com/office/drawing/2014/main" val="10000"/>
                  </a:ext>
                </a:extLst>
              </a:tr>
              <a:tr h="370840">
                <a:tc>
                  <a:txBody>
                    <a:bodyPr/>
                    <a:lstStyle/>
                    <a:p>
                      <a:pPr marL="0" marR="0" algn="ctr">
                        <a:spcBef>
                          <a:spcPts val="0"/>
                        </a:spcBef>
                        <a:spcAft>
                          <a:spcPts val="0"/>
                        </a:spcAft>
                      </a:pPr>
                      <a:r>
                        <a:rPr lang="en-US" sz="1800" dirty="0">
                          <a:effectLst/>
                          <a:latin typeface="Arial" panose="020B0604020202020204" pitchFamily="34" charset="0"/>
                          <a:ea typeface="Calibri" panose="020F0502020204030204" pitchFamily="34" charset="0"/>
                        </a:rPr>
                        <a:t>#1</a:t>
                      </a:r>
                    </a:p>
                  </a:txBody>
                  <a:tcPr marL="0" marR="0" marT="0" marB="0"/>
                </a:tc>
                <a:tc>
                  <a:txBody>
                    <a:bodyPr/>
                    <a:lstStyle/>
                    <a:p>
                      <a:pPr marL="0" marR="0" algn="l">
                        <a:spcBef>
                          <a:spcPts val="0"/>
                        </a:spcBef>
                        <a:spcAft>
                          <a:spcPts val="0"/>
                        </a:spcAft>
                      </a:pPr>
                      <a:r>
                        <a:rPr lang="en-US" sz="1800" dirty="0">
                          <a:effectLst/>
                          <a:latin typeface="Arial" panose="020B0604020202020204" pitchFamily="34" charset="0"/>
                          <a:ea typeface="Calibri" panose="020F0502020204030204" pitchFamily="34" charset="0"/>
                        </a:rPr>
                        <a:t>Overview</a:t>
                      </a:r>
                      <a:r>
                        <a:rPr lang="en-US" sz="1800" baseline="0" dirty="0">
                          <a:effectLst/>
                          <a:latin typeface="Arial" panose="020B0604020202020204" pitchFamily="34" charset="0"/>
                          <a:ea typeface="Calibri" panose="020F0502020204030204" pitchFamily="34" charset="0"/>
                        </a:rPr>
                        <a:t> of Children’s Sleepwear Requirements </a:t>
                      </a:r>
                      <a:endParaRPr lang="en-US" sz="1800" dirty="0">
                        <a:effectLst/>
                        <a:latin typeface="Arial" panose="020B0604020202020204" pitchFamily="34" charset="0"/>
                        <a:ea typeface="Calibri" panose="020F0502020204030204" pitchFamily="34" charset="0"/>
                      </a:endParaRPr>
                    </a:p>
                  </a:txBody>
                  <a:tcPr marL="0" marR="0" marT="0" marB="0"/>
                </a:tc>
                <a:extLst>
                  <a:ext uri="{0D108BD9-81ED-4DB2-BD59-A6C34878D82A}">
                    <a16:rowId xmlns:a16="http://schemas.microsoft.com/office/drawing/2014/main" val="10001"/>
                  </a:ext>
                </a:extLst>
              </a:tr>
              <a:tr h="37084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rPr>
                        <a:t>#2</a:t>
                      </a:r>
                    </a:p>
                  </a:txBody>
                  <a:tcPr marL="0" marR="0" marT="0" marB="0"/>
                </a:tc>
                <a:tc>
                  <a:txBody>
                    <a:bodyPr/>
                    <a:lstStyle/>
                    <a:p>
                      <a:pPr marL="0" marR="0">
                        <a:spcBef>
                          <a:spcPts val="0"/>
                        </a:spcBef>
                        <a:spcAft>
                          <a:spcPts val="0"/>
                        </a:spcAft>
                      </a:pPr>
                      <a:r>
                        <a:rPr lang="en-US" sz="1800" dirty="0">
                          <a:solidFill>
                            <a:srgbClr val="1A2857"/>
                          </a:solidFill>
                          <a:effectLst/>
                          <a:latin typeface="Arial" panose="020B0604020202020204" pitchFamily="34" charset="0"/>
                          <a:ea typeface="DengXian" panose="02010600030101010101" pitchFamily="2" charset="-122"/>
                          <a:cs typeface="Arial" panose="020B0604020202020204" pitchFamily="34" charset="0"/>
                        </a:rPr>
                        <a:t>Enhancing the Safety of Emerging Technology through Risk Assessment: Wearables </a:t>
                      </a:r>
                      <a:endParaRPr lang="en-US" sz="1100" dirty="0">
                        <a:solidFill>
                          <a:srgbClr val="1A2857"/>
                        </a:solidFill>
                        <a:effectLst/>
                        <a:latin typeface="Arial" panose="020B0604020202020204" pitchFamily="34" charset="0"/>
                        <a:ea typeface="DengXian" panose="02010600030101010101" pitchFamily="2" charset="-122"/>
                        <a:cs typeface="Arial" panose="020B0604020202020204" pitchFamily="34" charset="0"/>
                      </a:endParaRPr>
                    </a:p>
                  </a:txBody>
                  <a:tcPr marL="9525" marR="9525" marT="9525" marB="0"/>
                </a:tc>
                <a:extLst>
                  <a:ext uri="{0D108BD9-81ED-4DB2-BD59-A6C34878D82A}">
                    <a16:rowId xmlns:a16="http://schemas.microsoft.com/office/drawing/2014/main" val="10002"/>
                  </a:ext>
                </a:extLst>
              </a:tr>
              <a:tr h="370840">
                <a:tc>
                  <a:txBody>
                    <a:bodyPr/>
                    <a:lstStyle/>
                    <a:p>
                      <a:pPr marL="0" marR="0" algn="ctr">
                        <a:spcBef>
                          <a:spcPts val="0"/>
                        </a:spcBef>
                        <a:spcAft>
                          <a:spcPts val="0"/>
                        </a:spcAft>
                      </a:pPr>
                      <a:r>
                        <a:rPr lang="en-US" sz="1800" dirty="0">
                          <a:effectLst/>
                          <a:latin typeface="Arial" panose="020B0604020202020204" pitchFamily="34" charset="0"/>
                          <a:ea typeface="Calibri" panose="020F0502020204030204" pitchFamily="34" charset="0"/>
                        </a:rPr>
                        <a:t>#3</a:t>
                      </a:r>
                    </a:p>
                  </a:txBody>
                  <a:tcPr marL="0" marR="0" marT="0" marB="0"/>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b="0" dirty="0">
                          <a:effectLst/>
                          <a:latin typeface="Arial" panose="020B0604020202020204" pitchFamily="34" charset="0"/>
                          <a:cs typeface="Arial" panose="020B0604020202020204" pitchFamily="34" charset="0"/>
                        </a:rPr>
                        <a:t>Overview of Battery Safety Requirements</a:t>
                      </a:r>
                    </a:p>
                  </a:txBody>
                  <a:tcPr marL="0" marR="0" marT="0" marB="0"/>
                </a:tc>
                <a:extLst>
                  <a:ext uri="{0D108BD9-81ED-4DB2-BD59-A6C34878D82A}">
                    <a16:rowId xmlns:a16="http://schemas.microsoft.com/office/drawing/2014/main" val="10003"/>
                  </a:ext>
                </a:extLst>
              </a:tr>
              <a:tr h="370840">
                <a:tc>
                  <a:txBody>
                    <a:bodyPr/>
                    <a:lstStyle/>
                    <a:p>
                      <a:pPr marL="0" marR="0" algn="ctr">
                        <a:spcBef>
                          <a:spcPts val="0"/>
                        </a:spcBef>
                        <a:spcAft>
                          <a:spcPts val="0"/>
                        </a:spcAft>
                      </a:pPr>
                      <a:r>
                        <a:rPr lang="en-US" sz="1800" dirty="0">
                          <a:effectLst/>
                          <a:latin typeface="Arial" panose="020B0604020202020204" pitchFamily="34" charset="0"/>
                          <a:ea typeface="Calibri" panose="020F0502020204030204" pitchFamily="34" charset="0"/>
                        </a:rPr>
                        <a:t>#4</a:t>
                      </a:r>
                    </a:p>
                  </a:txBody>
                  <a:tcPr marL="0" marR="0" marT="0" marB="0"/>
                </a:tc>
                <a:tc>
                  <a:txBody>
                    <a:bodyPr/>
                    <a:lstStyle/>
                    <a:p>
                      <a:pPr marL="0" marR="0" algn="l">
                        <a:spcBef>
                          <a:spcPts val="0"/>
                        </a:spcBef>
                        <a:spcAft>
                          <a:spcPts val="0"/>
                        </a:spcAft>
                      </a:pPr>
                      <a:r>
                        <a:rPr lang="en-US" sz="1800" dirty="0">
                          <a:effectLst/>
                          <a:latin typeface="Arial" panose="020B0604020202020204" pitchFamily="34" charset="0"/>
                          <a:ea typeface="Calibri" panose="020F0502020204030204" pitchFamily="34" charset="0"/>
                        </a:rPr>
                        <a:t>Overview of Gates and Enclosures Requirements</a:t>
                      </a:r>
                    </a:p>
                  </a:txBody>
                  <a:tcPr marL="0" marR="0" marT="0" marB="0"/>
                </a:tc>
                <a:extLst>
                  <a:ext uri="{0D108BD9-81ED-4DB2-BD59-A6C34878D82A}">
                    <a16:rowId xmlns:a16="http://schemas.microsoft.com/office/drawing/2014/main" val="10004"/>
                  </a:ext>
                </a:extLst>
              </a:tr>
              <a:tr h="370840">
                <a:tc>
                  <a:txBody>
                    <a:bodyPr/>
                    <a:lstStyle/>
                    <a:p>
                      <a:pPr marL="0" marR="0" algn="ctr">
                        <a:spcBef>
                          <a:spcPts val="0"/>
                        </a:spcBef>
                        <a:spcAft>
                          <a:spcPts val="0"/>
                        </a:spcAft>
                      </a:pPr>
                      <a:r>
                        <a:rPr lang="en-US" sz="1800" b="0" dirty="0">
                          <a:effectLst/>
                          <a:latin typeface="Arial" panose="020B0604020202020204" pitchFamily="34" charset="0"/>
                          <a:ea typeface="Calibri" panose="020F0502020204030204" pitchFamily="34" charset="0"/>
                        </a:rPr>
                        <a:t>#5</a:t>
                      </a:r>
                    </a:p>
                  </a:txBody>
                  <a:tcPr marL="0" marR="0" marT="0" marB="0"/>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800" dirty="0">
                          <a:solidFill>
                            <a:schemeClr val="dk1"/>
                          </a:solidFill>
                          <a:effectLst/>
                          <a:latin typeface="Arial" panose="020B0604020202020204" pitchFamily="34" charset="0"/>
                          <a:ea typeface="+mn-ea"/>
                          <a:cs typeface="Arial" panose="020B0604020202020204" pitchFamily="34" charset="0"/>
                        </a:rPr>
                        <a:t>Overview of Consumer Safety and </a:t>
                      </a:r>
                      <a:r>
                        <a:rPr lang="en-US" sz="1800" dirty="0" err="1">
                          <a:solidFill>
                            <a:schemeClr val="dk1"/>
                          </a:solidFill>
                          <a:effectLst/>
                          <a:latin typeface="Arial" panose="020B0604020202020204" pitchFamily="34" charset="0"/>
                          <a:ea typeface="+mn-ea"/>
                          <a:cs typeface="Arial" panose="020B0604020202020204" pitchFamily="34" charset="0"/>
                        </a:rPr>
                        <a:t>Micromobility</a:t>
                      </a:r>
                      <a:r>
                        <a:rPr lang="en-US" sz="1800" dirty="0">
                          <a:solidFill>
                            <a:schemeClr val="dk1"/>
                          </a:solidFill>
                          <a:effectLst/>
                          <a:latin typeface="Arial" panose="020B0604020202020204" pitchFamily="34" charset="0"/>
                          <a:ea typeface="+mn-ea"/>
                          <a:cs typeface="Arial" panose="020B0604020202020204" pitchFamily="34" charset="0"/>
                        </a:rPr>
                        <a:t> Devices</a:t>
                      </a:r>
                      <a:endParaRPr lang="en-US" sz="1800" b="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10005"/>
                  </a:ext>
                </a:extLst>
              </a:tr>
              <a:tr h="370840">
                <a:tc>
                  <a:txBody>
                    <a:bodyPr/>
                    <a:lstStyle/>
                    <a:p>
                      <a:pPr marL="0" marR="0" algn="ctr">
                        <a:spcBef>
                          <a:spcPts val="0"/>
                        </a:spcBef>
                        <a:spcAft>
                          <a:spcPts val="0"/>
                        </a:spcAft>
                      </a:pPr>
                      <a:r>
                        <a:rPr lang="en-US" sz="1800" dirty="0">
                          <a:effectLst/>
                          <a:latin typeface="Arial" panose="020B0604020202020204" pitchFamily="34" charset="0"/>
                          <a:ea typeface="Calibri" panose="020F0502020204030204" pitchFamily="34" charset="0"/>
                        </a:rPr>
                        <a:t>#6</a:t>
                      </a:r>
                    </a:p>
                  </a:txBody>
                  <a:tcPr marL="0" marR="0" marT="0" marB="0"/>
                </a:tc>
                <a:tc>
                  <a:txBody>
                    <a:bodyPr/>
                    <a:lstStyle/>
                    <a:p>
                      <a:pPr marL="0" marR="0" algn="l">
                        <a:spcBef>
                          <a:spcPts val="0"/>
                        </a:spcBef>
                        <a:spcAft>
                          <a:spcPts val="0"/>
                        </a:spcAft>
                      </a:pPr>
                      <a:r>
                        <a:rPr lang="en-US" sz="1800" dirty="0">
                          <a:effectLst/>
                          <a:latin typeface="Arial" panose="020B0604020202020204" pitchFamily="34" charset="0"/>
                          <a:ea typeface="Calibri" panose="020F0502020204030204" pitchFamily="34" charset="0"/>
                        </a:rPr>
                        <a:t>Overview of Cribs and</a:t>
                      </a:r>
                      <a:r>
                        <a:rPr lang="en-US" sz="1800" baseline="0" dirty="0">
                          <a:effectLst/>
                          <a:latin typeface="Arial" panose="020B0604020202020204" pitchFamily="34" charset="0"/>
                          <a:ea typeface="Calibri" panose="020F0502020204030204" pitchFamily="34" charset="0"/>
                        </a:rPr>
                        <a:t> Play Yards Requirements </a:t>
                      </a:r>
                      <a:endParaRPr lang="en-US" sz="1800" dirty="0">
                        <a:effectLst/>
                        <a:latin typeface="Arial" panose="020B0604020202020204" pitchFamily="34" charset="0"/>
                        <a:ea typeface="Calibri" panose="020F0502020204030204" pitchFamily="34" charset="0"/>
                      </a:endParaRPr>
                    </a:p>
                  </a:txBody>
                  <a:tcPr marL="0" marR="0" marT="0" marB="0"/>
                </a:tc>
                <a:extLst>
                  <a:ext uri="{0D108BD9-81ED-4DB2-BD59-A6C34878D82A}">
                    <a16:rowId xmlns:a16="http://schemas.microsoft.com/office/drawing/2014/main" val="10006"/>
                  </a:ext>
                </a:extLst>
              </a:tr>
            </a:tbl>
          </a:graphicData>
        </a:graphic>
      </p:graphicFrame>
      <p:sp>
        <p:nvSpPr>
          <p:cNvPr id="3" name="Rectangle 2"/>
          <p:cNvSpPr/>
          <p:nvPr/>
        </p:nvSpPr>
        <p:spPr>
          <a:xfrm>
            <a:off x="3056372" y="4774644"/>
            <a:ext cx="6096000" cy="1384995"/>
          </a:xfrm>
          <a:prstGeom prst="rect">
            <a:avLst/>
          </a:prstGeom>
        </p:spPr>
        <p:txBody>
          <a:bodyPr>
            <a:spAutoFit/>
          </a:bodyPr>
          <a:lstStyle/>
          <a:p>
            <a:pPr algn="ctr"/>
            <a:r>
              <a:rPr lang="en-US" sz="2800" dirty="0">
                <a:latin typeface="Arial" panose="020B0604020202020204" pitchFamily="34" charset="0"/>
                <a:ea typeface="SimSun" panose="02010600030101010101" pitchFamily="2" charset="-122"/>
                <a:cs typeface="Times New Roman" panose="02020603050405020304" pitchFamily="18" charset="0"/>
              </a:rPr>
              <a:t>“Questions on this Presentation? Send an email to </a:t>
            </a:r>
            <a:r>
              <a:rPr lang="en-US" sz="2800" u="sng" dirty="0">
                <a:solidFill>
                  <a:srgbClr val="0563C1"/>
                </a:solidFill>
                <a:latin typeface="Arial" panose="020B0604020202020204" pitchFamily="34" charset="0"/>
                <a:ea typeface="SimSun" panose="02010600030101010101" pitchFamily="2" charset="-122"/>
                <a:cs typeface="Times New Roman" panose="02020603050405020304" pitchFamily="18" charset="0"/>
                <a:hlinkClick r:id="rId3"/>
              </a:rPr>
              <a:t>CPSCinChina@cpsc.gov</a:t>
            </a:r>
            <a:r>
              <a:rPr lang="en-US" sz="2800" dirty="0">
                <a:latin typeface="Arial" panose="020B0604020202020204" pitchFamily="34" charset="0"/>
                <a:ea typeface="SimSun" panose="02010600030101010101" pitchFamily="2" charset="-122"/>
                <a:cs typeface="Times New Roman" panose="02020603050405020304" pitchFamily="18" charset="0"/>
              </a:rPr>
              <a:t>”</a:t>
            </a:r>
            <a:endParaRPr lang="en-US" sz="2800" dirty="0">
              <a:effectLst/>
              <a:latin typeface="Arial" panose="020B060402020202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3713414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090360-352F-49E6-811F-F4FB495758D3}"/>
              </a:ext>
            </a:extLst>
          </p:cNvPr>
          <p:cNvSpPr>
            <a:spLocks noGrp="1"/>
          </p:cNvSpPr>
          <p:nvPr>
            <p:ph type="title"/>
          </p:nvPr>
        </p:nvSpPr>
        <p:spPr>
          <a:xfrm>
            <a:off x="330199" y="365126"/>
            <a:ext cx="11546367" cy="940043"/>
          </a:xfrm>
        </p:spPr>
        <p:txBody>
          <a:bodyPr>
            <a:normAutofit/>
          </a:bodyPr>
          <a:lstStyle/>
          <a:p>
            <a:r>
              <a:rPr lang="en-US" dirty="0"/>
              <a:t>Best Manufacturing Practices – Assuring Lithium Cell Safety</a:t>
            </a:r>
          </a:p>
        </p:txBody>
      </p:sp>
      <p:sp>
        <p:nvSpPr>
          <p:cNvPr id="22" name="Rectangle 21">
            <a:extLst>
              <a:ext uri="{FF2B5EF4-FFF2-40B4-BE49-F238E27FC236}">
                <a16:creationId xmlns:a16="http://schemas.microsoft.com/office/drawing/2014/main" id="{2216A5F0-209C-4E07-8BE7-767C6631AA8A}"/>
              </a:ext>
            </a:extLst>
          </p:cNvPr>
          <p:cNvSpPr/>
          <p:nvPr/>
        </p:nvSpPr>
        <p:spPr>
          <a:xfrm>
            <a:off x="919173" y="1430773"/>
            <a:ext cx="10686675" cy="4249063"/>
          </a:xfrm>
          <a:prstGeom prst="rect">
            <a:avLst/>
          </a:prstGeom>
        </p:spPr>
        <p:txBody>
          <a:bodyPr/>
          <a:lstStyle/>
          <a:p>
            <a:pPr marL="342882" indent="-342882">
              <a:buFont typeface="Arial" panose="020B0604020202020204" pitchFamily="34" charset="0"/>
              <a:buChar char="•"/>
            </a:pPr>
            <a:endParaRPr lang="en-US" sz="2400" dirty="0"/>
          </a:p>
        </p:txBody>
      </p:sp>
      <p:pic>
        <p:nvPicPr>
          <p:cNvPr id="14" name="Picture 2">
            <a:extLst>
              <a:ext uri="{FF2B5EF4-FFF2-40B4-BE49-F238E27FC236}">
                <a16:creationId xmlns:a16="http://schemas.microsoft.com/office/drawing/2014/main" id="{8DBACBA5-88C5-4415-B345-F36D9A010DE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tretch/>
        </p:blipFill>
        <p:spPr>
          <a:xfrm>
            <a:off x="2285759" y="1262599"/>
            <a:ext cx="7358497" cy="4888256"/>
          </a:xfrm>
          <a:prstGeom prst="rect">
            <a:avLst/>
          </a:prstGeom>
          <a:noFill/>
        </p:spPr>
      </p:pic>
      <p:sp>
        <p:nvSpPr>
          <p:cNvPr id="15" name="TextBox 14">
            <a:extLst>
              <a:ext uri="{FF2B5EF4-FFF2-40B4-BE49-F238E27FC236}">
                <a16:creationId xmlns:a16="http://schemas.microsoft.com/office/drawing/2014/main" id="{5E140FB0-A7C1-4FA3-9CF1-89F6CDF7EEAD}"/>
              </a:ext>
            </a:extLst>
          </p:cNvPr>
          <p:cNvSpPr txBox="1"/>
          <p:nvPr/>
        </p:nvSpPr>
        <p:spPr>
          <a:xfrm>
            <a:off x="457202" y="5928818"/>
            <a:ext cx="9063027" cy="523220"/>
          </a:xfrm>
          <a:prstGeom prst="rect">
            <a:avLst/>
          </a:prstGeom>
          <a:noFill/>
        </p:spPr>
        <p:txBody>
          <a:bodyPr wrap="square" rtlCol="0">
            <a:spAutoFit/>
          </a:bodyPr>
          <a:lstStyle/>
          <a:p>
            <a:r>
              <a:rPr lang="en-US" sz="1400" dirty="0">
                <a:solidFill>
                  <a:srgbClr val="1A2857"/>
                </a:solidFill>
              </a:rPr>
              <a:t>*Japan Electronics and Information Technology Industries Association and Battery Association of Japan Source: </a:t>
            </a:r>
            <a:r>
              <a:rPr lang="en-US" sz="1400" dirty="0">
                <a:solidFill>
                  <a:schemeClr val="bg1"/>
                </a:solidFill>
                <a:hlinkClick r:id="rId4"/>
              </a:rPr>
              <a:t>http://home.jeita.or.jp/page_file/20110517171451_cub9MvYFEh.pdf</a:t>
            </a:r>
            <a:endParaRPr lang="en-US" sz="1400" dirty="0">
              <a:solidFill>
                <a:schemeClr val="bg1"/>
              </a:solidFill>
            </a:endParaRPr>
          </a:p>
        </p:txBody>
      </p:sp>
      <p:sp>
        <p:nvSpPr>
          <p:cNvPr id="16" name="Rectangle 15">
            <a:extLst>
              <a:ext uri="{FF2B5EF4-FFF2-40B4-BE49-F238E27FC236}">
                <a16:creationId xmlns:a16="http://schemas.microsoft.com/office/drawing/2014/main" id="{F743F222-49D4-4139-AC14-D2BD656D48EB}"/>
              </a:ext>
            </a:extLst>
          </p:cNvPr>
          <p:cNvSpPr/>
          <p:nvPr/>
        </p:nvSpPr>
        <p:spPr>
          <a:xfrm>
            <a:off x="457202" y="1223026"/>
            <a:ext cx="11148646" cy="461665"/>
          </a:xfrm>
          <a:prstGeom prst="rect">
            <a:avLst/>
          </a:prstGeom>
        </p:spPr>
        <p:txBody>
          <a:bodyPr wrap="square">
            <a:spAutoFit/>
          </a:bodyPr>
          <a:lstStyle/>
          <a:p>
            <a:r>
              <a:rPr lang="en-US" sz="2400" dirty="0">
                <a:solidFill>
                  <a:srgbClr val="4C4C4C"/>
                </a:solidFill>
              </a:rPr>
              <a:t>Maintain cells within their specified safety region during charging and discharging</a:t>
            </a:r>
          </a:p>
        </p:txBody>
      </p:sp>
    </p:spTree>
    <p:extLst>
      <p:ext uri="{BB962C8B-B14F-4D97-AF65-F5344CB8AC3E}">
        <p14:creationId xmlns:p14="http://schemas.microsoft.com/office/powerpoint/2010/main" val="33202771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5FB48F0-C546-467B-B666-4B213759075D}"/>
              </a:ext>
            </a:extLst>
          </p:cNvPr>
          <p:cNvSpPr>
            <a:spLocks noGrp="1"/>
          </p:cNvSpPr>
          <p:nvPr>
            <p:ph type="title"/>
          </p:nvPr>
        </p:nvSpPr>
        <p:spPr/>
        <p:txBody>
          <a:bodyPr>
            <a:normAutofit fontScale="90000"/>
          </a:bodyPr>
          <a:lstStyle/>
          <a:p>
            <a:r>
              <a:rPr lang="en-US" dirty="0"/>
              <a:t>Best Manufacturing Practices – Assuring Lithium Cell Safety Addition Industry Guidance</a:t>
            </a:r>
          </a:p>
        </p:txBody>
      </p:sp>
      <p:sp>
        <p:nvSpPr>
          <p:cNvPr id="6" name="Content Placeholder 5">
            <a:extLst>
              <a:ext uri="{FF2B5EF4-FFF2-40B4-BE49-F238E27FC236}">
                <a16:creationId xmlns:a16="http://schemas.microsoft.com/office/drawing/2014/main" id="{B561A7D3-B0C1-4024-BF8C-FBF3AFD3BD2C}"/>
              </a:ext>
            </a:extLst>
          </p:cNvPr>
          <p:cNvSpPr>
            <a:spLocks noGrp="1"/>
          </p:cNvSpPr>
          <p:nvPr>
            <p:ph sz="half" idx="2"/>
          </p:nvPr>
        </p:nvSpPr>
        <p:spPr>
          <a:xfrm>
            <a:off x="609600" y="1542212"/>
            <a:ext cx="5386917" cy="4703763"/>
          </a:xfrm>
        </p:spPr>
        <p:txBody>
          <a:bodyPr>
            <a:normAutofit fontScale="92500"/>
          </a:bodyPr>
          <a:lstStyle/>
          <a:p>
            <a:pPr marL="457200" indent="-457200">
              <a:buFont typeface="Arial" panose="020B0604020202020204" pitchFamily="34" charset="0"/>
              <a:buChar char="•"/>
            </a:pPr>
            <a:r>
              <a:rPr lang="en-US" altLang="en-US" sz="2800" dirty="0"/>
              <a:t>Disable charging:</a:t>
            </a:r>
          </a:p>
          <a:p>
            <a:pPr marL="914400" lvl="1" indent="-457200">
              <a:buFont typeface="Wingdings" panose="05000000000000000000" pitchFamily="2" charset="2"/>
              <a:buChar char="Ø"/>
            </a:pPr>
            <a:r>
              <a:rPr lang="en-US" altLang="en-US" sz="2600" dirty="0">
                <a:solidFill>
                  <a:srgbClr val="1A2857"/>
                </a:solidFill>
              </a:rPr>
              <a:t>If cell surface temperatures are exceeded</a:t>
            </a:r>
          </a:p>
          <a:p>
            <a:pPr marL="914400" lvl="1" indent="-457200">
              <a:buFont typeface="Wingdings" panose="05000000000000000000" pitchFamily="2" charset="2"/>
              <a:buChar char="Ø"/>
            </a:pPr>
            <a:r>
              <a:rPr lang="en-US" altLang="en-US" sz="2600" dirty="0">
                <a:solidFill>
                  <a:srgbClr val="1A2857"/>
                </a:solidFill>
              </a:rPr>
              <a:t>If cell is below 3 V </a:t>
            </a:r>
          </a:p>
          <a:p>
            <a:pPr marL="1371600" lvl="2" indent="-457200">
              <a:buFont typeface="Arial" panose="020B0604020202020204" pitchFamily="34" charset="0"/>
              <a:buChar char="•"/>
            </a:pPr>
            <a:r>
              <a:rPr lang="en-US" altLang="en-US" sz="2400" dirty="0">
                <a:solidFill>
                  <a:srgbClr val="1A2857"/>
                </a:solidFill>
              </a:rPr>
              <a:t>or initiate pre-charge charging rate</a:t>
            </a:r>
          </a:p>
          <a:p>
            <a:pPr marL="914400" lvl="1" indent="-457200">
              <a:buFont typeface="Wingdings" panose="05000000000000000000" pitchFamily="2" charset="2"/>
              <a:buChar char="Ø"/>
            </a:pPr>
            <a:r>
              <a:rPr lang="en-US" altLang="en-US" sz="2600" dirty="0">
                <a:solidFill>
                  <a:srgbClr val="1A2857"/>
                </a:solidFill>
              </a:rPr>
              <a:t>When charge current drops to .05C (no trickle charging)</a:t>
            </a:r>
          </a:p>
          <a:p>
            <a:pPr marL="457200" indent="-457200">
              <a:buFont typeface="Arial" panose="020B0604020202020204" pitchFamily="34" charset="0"/>
              <a:buChar char="•"/>
            </a:pPr>
            <a:r>
              <a:rPr lang="en-US" altLang="en-US" sz="2800" dirty="0"/>
              <a:t>Balance cells in multi-cell packs</a:t>
            </a:r>
          </a:p>
          <a:p>
            <a:pPr marL="457200" indent="-457200">
              <a:buFont typeface="Arial" panose="020B0604020202020204" pitchFamily="34" charset="0"/>
              <a:buChar char="•"/>
            </a:pPr>
            <a:r>
              <a:rPr lang="en-US" altLang="en-US" sz="2800" dirty="0"/>
              <a:t>Assure that the charger is compatible with the cells/battery</a:t>
            </a:r>
          </a:p>
          <a:p>
            <a:endParaRPr lang="en-US" dirty="0"/>
          </a:p>
        </p:txBody>
      </p:sp>
      <p:sp>
        <p:nvSpPr>
          <p:cNvPr id="22" name="Rectangle 21">
            <a:extLst>
              <a:ext uri="{FF2B5EF4-FFF2-40B4-BE49-F238E27FC236}">
                <a16:creationId xmlns:a16="http://schemas.microsoft.com/office/drawing/2014/main" id="{2216A5F0-209C-4E07-8BE7-767C6631AA8A}"/>
              </a:ext>
            </a:extLst>
          </p:cNvPr>
          <p:cNvSpPr/>
          <p:nvPr/>
        </p:nvSpPr>
        <p:spPr>
          <a:xfrm>
            <a:off x="919173" y="1430773"/>
            <a:ext cx="10686675" cy="4249063"/>
          </a:xfrm>
          <a:prstGeom prst="rect">
            <a:avLst/>
          </a:prstGeom>
        </p:spPr>
        <p:txBody>
          <a:bodyPr/>
          <a:lstStyle/>
          <a:p>
            <a:pPr marL="342882" indent="-342882">
              <a:buFont typeface="Arial" panose="020B0604020202020204" pitchFamily="34" charset="0"/>
              <a:buChar char="•"/>
            </a:pPr>
            <a:endParaRPr lang="en-US" sz="2400" dirty="0"/>
          </a:p>
        </p:txBody>
      </p:sp>
      <p:sp>
        <p:nvSpPr>
          <p:cNvPr id="11" name="TextBox 10">
            <a:extLst>
              <a:ext uri="{FF2B5EF4-FFF2-40B4-BE49-F238E27FC236}">
                <a16:creationId xmlns:a16="http://schemas.microsoft.com/office/drawing/2014/main" id="{C6D3D583-1FDC-4B99-B232-C3F262A123A4}"/>
              </a:ext>
            </a:extLst>
          </p:cNvPr>
          <p:cNvSpPr txBox="1"/>
          <p:nvPr/>
        </p:nvSpPr>
        <p:spPr>
          <a:xfrm>
            <a:off x="6634063" y="6086518"/>
            <a:ext cx="5472207" cy="276999"/>
          </a:xfrm>
          <a:prstGeom prst="rect">
            <a:avLst/>
          </a:prstGeom>
          <a:noFill/>
        </p:spPr>
        <p:txBody>
          <a:bodyPr wrap="square" rtlCol="0">
            <a:spAutoFit/>
          </a:bodyPr>
          <a:lstStyle/>
          <a:p>
            <a:r>
              <a:rPr lang="en-US" sz="1200" dirty="0">
                <a:solidFill>
                  <a:srgbClr val="1A2857"/>
                </a:solidFill>
                <a:hlinkClick r:id="rId3">
                  <a:extLst>
                    <a:ext uri="{A12FA001-AC4F-418D-AE19-62706E023703}">
                      <ahyp:hlinkClr xmlns:ahyp="http://schemas.microsoft.com/office/drawing/2018/hyperlinkcolor" val="tx"/>
                    </a:ext>
                  </a:extLst>
                </a:hlinkClick>
              </a:rPr>
              <a:t>*Source: </a:t>
            </a:r>
            <a:r>
              <a:rPr lang="en-US" sz="1200" dirty="0">
                <a:hlinkClick r:id="rId3">
                  <a:extLst>
                    <a:ext uri="{A12FA001-AC4F-418D-AE19-62706E023703}">
                      <ahyp:hlinkClr xmlns:ahyp="http://schemas.microsoft.com/office/drawing/2018/hyperlinkcolor" val="tx"/>
                    </a:ext>
                  </a:extLst>
                </a:hlinkClick>
              </a:rPr>
              <a:t>http://batteryuniversity.com/learn/article/charging_lithium_ion_batteries</a:t>
            </a:r>
            <a:endParaRPr lang="en-US" sz="1200" dirty="0"/>
          </a:p>
        </p:txBody>
      </p:sp>
      <p:pic>
        <p:nvPicPr>
          <p:cNvPr id="9" name="Picture 2">
            <a:extLst>
              <a:ext uri="{FF2B5EF4-FFF2-40B4-BE49-F238E27FC236}">
                <a16:creationId xmlns:a16="http://schemas.microsoft.com/office/drawing/2014/main" id="{13E01054-83BD-4506-9D0A-894D01AA9E1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52848" y="1530505"/>
            <a:ext cx="4929552" cy="4491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47718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E94670-04C2-4354-91C9-8A4E8694B8E0}"/>
              </a:ext>
            </a:extLst>
          </p:cNvPr>
          <p:cNvSpPr>
            <a:spLocks noGrp="1"/>
          </p:cNvSpPr>
          <p:nvPr>
            <p:ph type="title"/>
          </p:nvPr>
        </p:nvSpPr>
        <p:spPr/>
        <p:txBody>
          <a:bodyPr>
            <a:normAutofit fontScale="90000"/>
          </a:bodyPr>
          <a:lstStyle/>
          <a:p>
            <a:r>
              <a:rPr lang="en-US" dirty="0"/>
              <a:t>Best Manufacturing Practices – Assuring Lithium Cell Safety Additional Guidance – Thermal Management</a:t>
            </a:r>
          </a:p>
        </p:txBody>
      </p:sp>
      <p:pic>
        <p:nvPicPr>
          <p:cNvPr id="8" name="Picture 6" descr="C:\Users\dlee\Documents\DLEE Backup Data\dalc\hoverboard\pptpics\IMG_0587.JPG">
            <a:extLst>
              <a:ext uri="{FF2B5EF4-FFF2-40B4-BE49-F238E27FC236}">
                <a16:creationId xmlns:a16="http://schemas.microsoft.com/office/drawing/2014/main" id="{DDADDB03-06E2-48A3-ABB5-1A1DBF919A1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01704" y="1599907"/>
            <a:ext cx="4673600"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descr="C:\Users\dlee\Documents\DLEE Backup Data\dalc\hoverboard\pptpics\IMG_0588.JPG">
            <a:extLst>
              <a:ext uri="{FF2B5EF4-FFF2-40B4-BE49-F238E27FC236}">
                <a16:creationId xmlns:a16="http://schemas.microsoft.com/office/drawing/2014/main" id="{03F845AB-6CC1-4600-AC99-ABB436B815F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67574" y="3646362"/>
            <a:ext cx="45974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C:\Users\dlee\Documents\DLEE Backup Data\dalc\hoverboard\pptpics\IMG_0589.JPG">
            <a:extLst>
              <a:ext uri="{FF2B5EF4-FFF2-40B4-BE49-F238E27FC236}">
                <a16:creationId xmlns:a16="http://schemas.microsoft.com/office/drawing/2014/main" id="{E65B8A53-9C5E-46BA-A452-67FBE228670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428112" y="1687329"/>
            <a:ext cx="1752600" cy="1639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
            <a:extLst>
              <a:ext uri="{FF2B5EF4-FFF2-40B4-BE49-F238E27FC236}">
                <a16:creationId xmlns:a16="http://schemas.microsoft.com/office/drawing/2014/main" id="{30AACCC1-6FE0-45E0-9C94-D718F0A414B5}"/>
              </a:ext>
            </a:extLst>
          </p:cNvPr>
          <p:cNvSpPr>
            <a:spLocks noChangeArrowheads="1"/>
          </p:cNvSpPr>
          <p:nvPr/>
        </p:nvSpPr>
        <p:spPr bwMode="auto">
          <a:xfrm>
            <a:off x="1981200" y="4548187"/>
            <a:ext cx="609600" cy="533400"/>
          </a:xfrm>
          <a:prstGeom prst="ellipse">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75000"/>
              <a:buFont typeface="Wingdings" pitchFamily="2" charset="2"/>
              <a:buChar char="n"/>
              <a:defRPr sz="2800">
                <a:solidFill>
                  <a:schemeClr val="tx1"/>
                </a:solidFill>
                <a:latin typeface="Arial" charset="0"/>
              </a:defRPr>
            </a:lvl1pPr>
            <a:lvl2pPr marL="742950" indent="-28575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a:spcBef>
                <a:spcPct val="0"/>
              </a:spcBef>
              <a:buClrTx/>
              <a:buSzTx/>
              <a:buFontTx/>
              <a:buNone/>
            </a:pPr>
            <a:endParaRPr lang="en-US" altLang="en-US" sz="1200" dirty="0"/>
          </a:p>
        </p:txBody>
      </p:sp>
      <p:sp>
        <p:nvSpPr>
          <p:cNvPr id="14" name="Oval 11">
            <a:extLst>
              <a:ext uri="{FF2B5EF4-FFF2-40B4-BE49-F238E27FC236}">
                <a16:creationId xmlns:a16="http://schemas.microsoft.com/office/drawing/2014/main" id="{42C6A434-9402-4233-898D-6ECBEEDBB609}"/>
              </a:ext>
            </a:extLst>
          </p:cNvPr>
          <p:cNvSpPr>
            <a:spLocks noChangeArrowheads="1"/>
          </p:cNvSpPr>
          <p:nvPr/>
        </p:nvSpPr>
        <p:spPr bwMode="auto">
          <a:xfrm>
            <a:off x="2286000" y="2954274"/>
            <a:ext cx="609600" cy="533400"/>
          </a:xfrm>
          <a:prstGeom prst="ellipse">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75000"/>
              <a:buFont typeface="Wingdings" pitchFamily="2" charset="2"/>
              <a:buChar char="n"/>
              <a:defRPr sz="2800">
                <a:solidFill>
                  <a:schemeClr val="tx1"/>
                </a:solidFill>
                <a:latin typeface="Arial" charset="0"/>
              </a:defRPr>
            </a:lvl1pPr>
            <a:lvl2pPr marL="742950" indent="-28575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a:spcBef>
                <a:spcPct val="0"/>
              </a:spcBef>
              <a:buClrTx/>
              <a:buSzTx/>
              <a:buFontTx/>
              <a:buNone/>
            </a:pPr>
            <a:endParaRPr lang="en-US" altLang="en-US" sz="1200" dirty="0"/>
          </a:p>
        </p:txBody>
      </p:sp>
      <p:sp>
        <p:nvSpPr>
          <p:cNvPr id="15" name="Oval 12">
            <a:extLst>
              <a:ext uri="{FF2B5EF4-FFF2-40B4-BE49-F238E27FC236}">
                <a16:creationId xmlns:a16="http://schemas.microsoft.com/office/drawing/2014/main" id="{2A0CE96B-E922-4D74-AAC6-D81874C09C84}"/>
              </a:ext>
            </a:extLst>
          </p:cNvPr>
          <p:cNvSpPr>
            <a:spLocks noChangeArrowheads="1"/>
          </p:cNvSpPr>
          <p:nvPr/>
        </p:nvSpPr>
        <p:spPr bwMode="auto">
          <a:xfrm>
            <a:off x="4984429" y="2328814"/>
            <a:ext cx="609600" cy="533400"/>
          </a:xfrm>
          <a:prstGeom prst="ellipse">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75000"/>
              <a:buFont typeface="Wingdings" pitchFamily="2" charset="2"/>
              <a:buChar char="n"/>
              <a:defRPr sz="2800">
                <a:solidFill>
                  <a:schemeClr val="tx1"/>
                </a:solidFill>
                <a:latin typeface="Arial" charset="0"/>
              </a:defRPr>
            </a:lvl1pPr>
            <a:lvl2pPr marL="742950" indent="-28575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a:spcBef>
                <a:spcPct val="0"/>
              </a:spcBef>
              <a:buClrTx/>
              <a:buSzTx/>
              <a:buFontTx/>
              <a:buNone/>
            </a:pPr>
            <a:endParaRPr lang="en-US" altLang="en-US" sz="1200" dirty="0"/>
          </a:p>
        </p:txBody>
      </p:sp>
      <p:sp>
        <p:nvSpPr>
          <p:cNvPr id="16" name="Oval 13">
            <a:extLst>
              <a:ext uri="{FF2B5EF4-FFF2-40B4-BE49-F238E27FC236}">
                <a16:creationId xmlns:a16="http://schemas.microsoft.com/office/drawing/2014/main" id="{6BA9EC55-2BAE-4788-9297-4411AB8EC492}"/>
              </a:ext>
            </a:extLst>
          </p:cNvPr>
          <p:cNvSpPr>
            <a:spLocks noChangeArrowheads="1"/>
          </p:cNvSpPr>
          <p:nvPr/>
        </p:nvSpPr>
        <p:spPr bwMode="auto">
          <a:xfrm>
            <a:off x="3657600" y="4548187"/>
            <a:ext cx="609600" cy="533400"/>
          </a:xfrm>
          <a:prstGeom prst="ellipse">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75000"/>
              <a:buFont typeface="Wingdings" pitchFamily="2" charset="2"/>
              <a:buChar char="n"/>
              <a:defRPr sz="2800">
                <a:solidFill>
                  <a:schemeClr val="tx1"/>
                </a:solidFill>
                <a:latin typeface="Arial" charset="0"/>
              </a:defRPr>
            </a:lvl1pPr>
            <a:lvl2pPr marL="742950" indent="-28575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a:spcBef>
                <a:spcPct val="0"/>
              </a:spcBef>
              <a:buClrTx/>
              <a:buSzTx/>
              <a:buFontTx/>
              <a:buNone/>
            </a:pPr>
            <a:endParaRPr lang="en-US" altLang="en-US" sz="1200" dirty="0"/>
          </a:p>
        </p:txBody>
      </p:sp>
      <p:cxnSp>
        <p:nvCxnSpPr>
          <p:cNvPr id="17" name="Straight Arrow Connector 16">
            <a:extLst>
              <a:ext uri="{FF2B5EF4-FFF2-40B4-BE49-F238E27FC236}">
                <a16:creationId xmlns:a16="http://schemas.microsoft.com/office/drawing/2014/main" id="{D458C355-A220-436F-99A9-C4A978DFF562}"/>
              </a:ext>
            </a:extLst>
          </p:cNvPr>
          <p:cNvCxnSpPr>
            <a:cxnSpLocks/>
          </p:cNvCxnSpPr>
          <p:nvPr/>
        </p:nvCxnSpPr>
        <p:spPr>
          <a:xfrm flipV="1">
            <a:off x="7721279" y="1997026"/>
            <a:ext cx="1" cy="133196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8653989-0ECC-4920-824A-0C9095EF8FDC}"/>
              </a:ext>
            </a:extLst>
          </p:cNvPr>
          <p:cNvCxnSpPr>
            <a:cxnSpLocks/>
          </p:cNvCxnSpPr>
          <p:nvPr/>
        </p:nvCxnSpPr>
        <p:spPr>
          <a:xfrm flipH="1" flipV="1">
            <a:off x="6244904" y="2149426"/>
            <a:ext cx="612774" cy="1338248"/>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20" name="Picture 3">
            <a:extLst>
              <a:ext uri="{FF2B5EF4-FFF2-40B4-BE49-F238E27FC236}">
                <a16:creationId xmlns:a16="http://schemas.microsoft.com/office/drawing/2014/main" id="{F2899955-5663-482F-813B-9BE040928E25}"/>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rot="5400000">
            <a:off x="8188443" y="3189113"/>
            <a:ext cx="2345438" cy="1691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3" name="Straight Arrow Connector 22">
            <a:extLst>
              <a:ext uri="{FF2B5EF4-FFF2-40B4-BE49-F238E27FC236}">
                <a16:creationId xmlns:a16="http://schemas.microsoft.com/office/drawing/2014/main" id="{E33AD96D-BAA0-4AA7-8818-55442A407974}"/>
              </a:ext>
            </a:extLst>
          </p:cNvPr>
          <p:cNvCxnSpPr>
            <a:cxnSpLocks/>
          </p:cNvCxnSpPr>
          <p:nvPr/>
        </p:nvCxnSpPr>
        <p:spPr>
          <a:xfrm>
            <a:off x="8035250" y="4191794"/>
            <a:ext cx="960183" cy="68725"/>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0292AD1A-37FE-4340-AAC3-4EF95B66A8AB}"/>
              </a:ext>
            </a:extLst>
          </p:cNvPr>
          <p:cNvSpPr/>
          <p:nvPr/>
        </p:nvSpPr>
        <p:spPr>
          <a:xfrm>
            <a:off x="963729" y="5444562"/>
            <a:ext cx="9749549" cy="830997"/>
          </a:xfrm>
          <a:prstGeom prst="rect">
            <a:avLst/>
          </a:prstGeom>
        </p:spPr>
        <p:txBody>
          <a:bodyPr wrap="square">
            <a:spAutoFit/>
          </a:bodyPr>
          <a:lstStyle/>
          <a:p>
            <a:r>
              <a:rPr lang="en-US" sz="2400" dirty="0">
                <a:solidFill>
                  <a:srgbClr val="4C4C4C"/>
                </a:solidFill>
              </a:rPr>
              <a:t>Use thermal sensors to monitor cell surface temperatures (red circles) and/or thermal insulators (green arrows) to avoid excess temperatures</a:t>
            </a:r>
          </a:p>
        </p:txBody>
      </p:sp>
    </p:spTree>
    <p:extLst>
      <p:ext uri="{BB962C8B-B14F-4D97-AF65-F5344CB8AC3E}">
        <p14:creationId xmlns:p14="http://schemas.microsoft.com/office/powerpoint/2010/main" val="14558409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7F2F7B-1C83-4D64-B2AF-20C7D07A1AE7}"/>
              </a:ext>
            </a:extLst>
          </p:cNvPr>
          <p:cNvSpPr>
            <a:spLocks noGrp="1"/>
          </p:cNvSpPr>
          <p:nvPr>
            <p:ph type="title"/>
          </p:nvPr>
        </p:nvSpPr>
        <p:spPr/>
        <p:txBody>
          <a:bodyPr>
            <a:normAutofit fontScale="90000"/>
          </a:bodyPr>
          <a:lstStyle/>
          <a:p>
            <a:r>
              <a:rPr lang="en-US" dirty="0"/>
              <a:t>Best Manufacturing Practices – Assuring Lithium Cell Safety Select cells with Integral Protection</a:t>
            </a:r>
          </a:p>
        </p:txBody>
      </p:sp>
      <p:sp>
        <p:nvSpPr>
          <p:cNvPr id="19" name="Content Placeholder 1">
            <a:extLst>
              <a:ext uri="{FF2B5EF4-FFF2-40B4-BE49-F238E27FC236}">
                <a16:creationId xmlns:a16="http://schemas.microsoft.com/office/drawing/2014/main" id="{544AA2AC-CA47-4A1D-97A2-8A8425052CDA}"/>
              </a:ext>
            </a:extLst>
          </p:cNvPr>
          <p:cNvSpPr txBox="1">
            <a:spLocks/>
          </p:cNvSpPr>
          <p:nvPr/>
        </p:nvSpPr>
        <p:spPr>
          <a:xfrm>
            <a:off x="457199" y="1190203"/>
            <a:ext cx="9825789" cy="1656347"/>
          </a:xfrm>
          <a:prstGeom prst="rect">
            <a:avLst/>
          </a:prstGeom>
        </p:spPr>
        <p:txBody>
          <a:bodyPr/>
          <a:lstStyle>
            <a:lvl1pPr marL="0" indent="0" eaLnBrk="1" hangingPunct="1">
              <a:buClr>
                <a:schemeClr val="tx2"/>
              </a:buClr>
              <a:buFont typeface="Wingdings" pitchFamily="2" charset="2"/>
              <a:buNone/>
              <a:defRPr sz="3000" b="0" i="0">
                <a:solidFill>
                  <a:srgbClr val="4C4C4C">
                    <a:alpha val="65000"/>
                  </a:srgbClr>
                </a:solidFill>
                <a:latin typeface="Arial" panose="020B0604020202020204" pitchFamily="34" charset="0"/>
                <a:ea typeface="+mn-ea"/>
                <a:cs typeface="Arial" panose="020B0604020202020204" pitchFamily="34" charset="0"/>
              </a:defRPr>
            </a:lvl1pPr>
            <a:lvl2pPr marL="457178" indent="0" eaLnBrk="1" hangingPunct="1">
              <a:buClr>
                <a:schemeClr val="tx2"/>
              </a:buClr>
              <a:buFont typeface="Wingdings" pitchFamily="2" charset="2"/>
              <a:buNone/>
              <a:defRPr sz="2400" b="0" i="0">
                <a:solidFill>
                  <a:srgbClr val="4C4C4C">
                    <a:alpha val="65000"/>
                  </a:srgbClr>
                </a:solidFill>
                <a:latin typeface="Arial" panose="020B0604020202020204" pitchFamily="34" charset="0"/>
                <a:ea typeface="+mn-ea"/>
                <a:cs typeface="Arial" panose="020B0604020202020204" pitchFamily="34" charset="0"/>
              </a:defRPr>
            </a:lvl2pPr>
            <a:lvl3pPr marL="914354" indent="0" eaLnBrk="1" hangingPunct="1">
              <a:buClr>
                <a:schemeClr val="tx2"/>
              </a:buClr>
              <a:buFont typeface="Wingdings" pitchFamily="2" charset="2"/>
              <a:buNone/>
              <a:defRPr sz="2000" b="0" i="0">
                <a:solidFill>
                  <a:srgbClr val="4C4C4C">
                    <a:alpha val="65000"/>
                  </a:srgbClr>
                </a:solidFill>
                <a:latin typeface="Arial" panose="020B0604020202020204" pitchFamily="34" charset="0"/>
                <a:ea typeface="+mn-ea"/>
                <a:cs typeface="Arial" panose="020B0604020202020204" pitchFamily="34" charset="0"/>
              </a:defRPr>
            </a:lvl3pPr>
            <a:lvl4pPr marL="1371532" indent="0" eaLnBrk="1" hangingPunct="1">
              <a:buClr>
                <a:schemeClr val="tx2"/>
              </a:buClr>
              <a:buFont typeface="Wingdings" pitchFamily="2" charset="2"/>
              <a:buNone/>
              <a:defRPr sz="1600" b="0" i="0">
                <a:solidFill>
                  <a:srgbClr val="4C4C4C">
                    <a:alpha val="65000"/>
                  </a:srgbClr>
                </a:solidFill>
                <a:latin typeface="Arial" panose="020B0604020202020204" pitchFamily="34" charset="0"/>
                <a:ea typeface="+mn-ea"/>
                <a:cs typeface="Arial" panose="020B0604020202020204" pitchFamily="34" charset="0"/>
              </a:defRPr>
            </a:lvl4pPr>
            <a:lvl5pPr marL="1828709" indent="0" eaLnBrk="1" hangingPunct="1">
              <a:buClr>
                <a:schemeClr val="tx2"/>
              </a:buClr>
              <a:buFont typeface="Wingdings" pitchFamily="2" charset="2"/>
              <a:buNone/>
              <a:defRPr sz="1200" b="0" i="0">
                <a:solidFill>
                  <a:srgbClr val="4C4C4C">
                    <a:alpha val="65000"/>
                  </a:srgbClr>
                </a:solidFill>
                <a:latin typeface="Arial" panose="020B0604020202020204" pitchFamily="34" charset="0"/>
                <a:ea typeface="+mn-ea"/>
                <a:cs typeface="Arial" panose="020B0604020202020204" pitchFamily="34" charset="0"/>
              </a:defRPr>
            </a:lvl5pPr>
            <a:lvl6pPr marL="2285886" eaLnBrk="1" hangingPunct="1">
              <a:defRPr>
                <a:latin typeface="+mn-lt"/>
                <a:ea typeface="+mn-ea"/>
                <a:cs typeface="+mn-cs"/>
              </a:defRPr>
            </a:lvl6pPr>
            <a:lvl7pPr marL="2743062" eaLnBrk="1" hangingPunct="1">
              <a:defRPr>
                <a:latin typeface="+mn-lt"/>
                <a:ea typeface="+mn-ea"/>
                <a:cs typeface="+mn-cs"/>
              </a:defRPr>
            </a:lvl7pPr>
            <a:lvl8pPr marL="3200240" eaLnBrk="1" hangingPunct="1">
              <a:defRPr>
                <a:latin typeface="+mn-lt"/>
                <a:ea typeface="+mn-ea"/>
                <a:cs typeface="+mn-cs"/>
              </a:defRPr>
            </a:lvl8pPr>
            <a:lvl9pPr marL="3657418" eaLnBrk="1" hangingPunct="1">
              <a:defRPr>
                <a:latin typeface="+mn-lt"/>
                <a:ea typeface="+mn-ea"/>
                <a:cs typeface="+mn-cs"/>
              </a:defRPr>
            </a:lvl9pPr>
          </a:lstStyle>
          <a:p>
            <a:endParaRPr lang="en-US" kern="0" dirty="0"/>
          </a:p>
          <a:p>
            <a:endParaRPr lang="en-US" kern="0" dirty="0"/>
          </a:p>
        </p:txBody>
      </p:sp>
      <p:pic>
        <p:nvPicPr>
          <p:cNvPr id="21" name="Picture 2">
            <a:extLst>
              <a:ext uri="{FF2B5EF4-FFF2-40B4-BE49-F238E27FC236}">
                <a16:creationId xmlns:a16="http://schemas.microsoft.com/office/drawing/2014/main" id="{D92E028B-91C4-414D-B542-743772BD4D3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24025"/>
          <a:stretch/>
        </p:blipFill>
        <p:spPr bwMode="auto">
          <a:xfrm>
            <a:off x="2957763" y="3333816"/>
            <a:ext cx="6276474" cy="3159058"/>
          </a:xfrm>
          <a:prstGeom prst="rect">
            <a:avLst/>
          </a:prstGeom>
          <a:noFill/>
          <a:ln w="9525">
            <a:noFill/>
            <a:miter lim="800000"/>
            <a:headEnd/>
            <a:tailEnd/>
          </a:ln>
        </p:spPr>
      </p:pic>
      <p:sp>
        <p:nvSpPr>
          <p:cNvPr id="22" name="Rectangle 21">
            <a:extLst>
              <a:ext uri="{FF2B5EF4-FFF2-40B4-BE49-F238E27FC236}">
                <a16:creationId xmlns:a16="http://schemas.microsoft.com/office/drawing/2014/main" id="{D24E99DE-B871-491C-8B07-AB4A33439FCA}"/>
              </a:ext>
            </a:extLst>
          </p:cNvPr>
          <p:cNvSpPr/>
          <p:nvPr/>
        </p:nvSpPr>
        <p:spPr>
          <a:xfrm>
            <a:off x="457200" y="1455636"/>
            <a:ext cx="10435390" cy="2344231"/>
          </a:xfrm>
          <a:prstGeom prst="rect">
            <a:avLst/>
          </a:prstGeom>
        </p:spPr>
        <p:txBody>
          <a:bodyPr wrap="square">
            <a:spAutoFit/>
          </a:bodyPr>
          <a:lstStyle/>
          <a:p>
            <a:pPr marL="342900" indent="-342900">
              <a:buFont typeface="Arial" panose="020B0604020202020204" pitchFamily="34" charset="0"/>
              <a:buChar char="•"/>
            </a:pPr>
            <a:r>
              <a:rPr lang="en-US" sz="2400" kern="0" dirty="0">
                <a:solidFill>
                  <a:srgbClr val="4C4C4C"/>
                </a:solidFill>
                <a:latin typeface="Arial" panose="020B0604020202020204" pitchFamily="34" charset="0"/>
              </a:rPr>
              <a:t>Current Interrupt Device (CID)</a:t>
            </a:r>
          </a:p>
          <a:p>
            <a:pPr marL="800100" lvl="1" indent="-342900">
              <a:buFont typeface="Wingdings" panose="05000000000000000000" pitchFamily="2" charset="2"/>
              <a:buChar char="Ø"/>
            </a:pPr>
            <a:r>
              <a:rPr lang="en-US" sz="2200" kern="0" dirty="0">
                <a:solidFill>
                  <a:srgbClr val="1A2857"/>
                </a:solidFill>
                <a:latin typeface="Arial" panose="020B0604020202020204" pitchFamily="34" charset="0"/>
              </a:rPr>
              <a:t>Disconnects cell from terminal under excessive internal pressure</a:t>
            </a:r>
          </a:p>
          <a:p>
            <a:pPr marL="342900" indent="-342900">
              <a:spcBef>
                <a:spcPts val="1000"/>
              </a:spcBef>
              <a:buFont typeface="Arial" panose="020B0604020202020204" pitchFamily="34" charset="0"/>
              <a:buChar char="•"/>
            </a:pPr>
            <a:r>
              <a:rPr lang="en-US" sz="2400" kern="0" dirty="0">
                <a:solidFill>
                  <a:srgbClr val="4C4C4C"/>
                </a:solidFill>
                <a:latin typeface="Arial" panose="020B0604020202020204" pitchFamily="34" charset="0"/>
              </a:rPr>
              <a:t>Resettable Positive Temperature Coefficient (PTC)</a:t>
            </a:r>
          </a:p>
          <a:p>
            <a:pPr marL="800100" lvl="1" indent="-342900">
              <a:buFont typeface="Wingdings" panose="05000000000000000000" pitchFamily="2" charset="2"/>
              <a:buChar char="Ø"/>
            </a:pPr>
            <a:r>
              <a:rPr lang="en-US" sz="2200" kern="0" dirty="0">
                <a:solidFill>
                  <a:srgbClr val="1A2857"/>
                </a:solidFill>
                <a:latin typeface="Arial" panose="020B0604020202020204" pitchFamily="34" charset="0"/>
              </a:rPr>
              <a:t>Limits current (May not be suitable for high-drain applications)</a:t>
            </a:r>
          </a:p>
          <a:p>
            <a:pPr marL="800100" lvl="1" indent="-342900">
              <a:buFont typeface="Wingdings" panose="05000000000000000000" pitchFamily="2" charset="2"/>
              <a:buChar char="Ø"/>
            </a:pPr>
            <a:r>
              <a:rPr lang="en-US" sz="2200" kern="0" dirty="0">
                <a:solidFill>
                  <a:srgbClr val="1A2857"/>
                </a:solidFill>
                <a:latin typeface="Arial" panose="020B0604020202020204" pitchFamily="34" charset="0"/>
              </a:rPr>
              <a:t>Does not protect against thermal runaway due to internal faults</a:t>
            </a:r>
            <a:endParaRPr lang="en-US" sz="2200" dirty="0">
              <a:solidFill>
                <a:srgbClr val="1A2857"/>
              </a:solidFill>
            </a:endParaRPr>
          </a:p>
          <a:p>
            <a:pPr lvl="0">
              <a:spcBef>
                <a:spcPct val="0"/>
              </a:spcBef>
              <a:defRPr/>
            </a:pPr>
            <a:endParaRPr lang="en-US" sz="2400" dirty="0"/>
          </a:p>
        </p:txBody>
      </p:sp>
    </p:spTree>
    <p:extLst>
      <p:ext uri="{BB962C8B-B14F-4D97-AF65-F5344CB8AC3E}">
        <p14:creationId xmlns:p14="http://schemas.microsoft.com/office/powerpoint/2010/main" val="20543030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9A3B7E-FA20-44AF-9D62-F634C1E63D02}"/>
              </a:ext>
            </a:extLst>
          </p:cNvPr>
          <p:cNvSpPr>
            <a:spLocks noGrp="1"/>
          </p:cNvSpPr>
          <p:nvPr>
            <p:ph type="title"/>
          </p:nvPr>
        </p:nvSpPr>
        <p:spPr/>
        <p:txBody>
          <a:bodyPr>
            <a:normAutofit fontScale="90000"/>
          </a:bodyPr>
          <a:lstStyle/>
          <a:p>
            <a:r>
              <a:rPr lang="en-US" dirty="0"/>
              <a:t>Best Manufacturing Practices – Assuring Lithium Cell Safety Select cells with Integral Protection</a:t>
            </a:r>
          </a:p>
        </p:txBody>
      </p:sp>
      <p:sp>
        <p:nvSpPr>
          <p:cNvPr id="19" name="Content Placeholder 1">
            <a:extLst>
              <a:ext uri="{FF2B5EF4-FFF2-40B4-BE49-F238E27FC236}">
                <a16:creationId xmlns:a16="http://schemas.microsoft.com/office/drawing/2014/main" id="{544AA2AC-CA47-4A1D-97A2-8A8425052CDA}"/>
              </a:ext>
            </a:extLst>
          </p:cNvPr>
          <p:cNvSpPr txBox="1">
            <a:spLocks/>
          </p:cNvSpPr>
          <p:nvPr/>
        </p:nvSpPr>
        <p:spPr>
          <a:xfrm>
            <a:off x="457199" y="1190203"/>
            <a:ext cx="9825789" cy="1656347"/>
          </a:xfrm>
          <a:prstGeom prst="rect">
            <a:avLst/>
          </a:prstGeom>
        </p:spPr>
        <p:txBody>
          <a:bodyPr/>
          <a:lstStyle>
            <a:lvl1pPr marL="0" indent="0" eaLnBrk="1" hangingPunct="1">
              <a:buClr>
                <a:schemeClr val="tx2"/>
              </a:buClr>
              <a:buFont typeface="Wingdings" pitchFamily="2" charset="2"/>
              <a:buNone/>
              <a:defRPr sz="3000" b="0" i="0">
                <a:solidFill>
                  <a:srgbClr val="4C4C4C">
                    <a:alpha val="65000"/>
                  </a:srgbClr>
                </a:solidFill>
                <a:latin typeface="Arial" panose="020B0604020202020204" pitchFamily="34" charset="0"/>
                <a:ea typeface="+mn-ea"/>
                <a:cs typeface="Arial" panose="020B0604020202020204" pitchFamily="34" charset="0"/>
              </a:defRPr>
            </a:lvl1pPr>
            <a:lvl2pPr marL="457178" indent="0" eaLnBrk="1" hangingPunct="1">
              <a:buClr>
                <a:schemeClr val="tx2"/>
              </a:buClr>
              <a:buFont typeface="Wingdings" pitchFamily="2" charset="2"/>
              <a:buNone/>
              <a:defRPr sz="2400" b="0" i="0">
                <a:solidFill>
                  <a:srgbClr val="4C4C4C">
                    <a:alpha val="65000"/>
                  </a:srgbClr>
                </a:solidFill>
                <a:latin typeface="Arial" panose="020B0604020202020204" pitchFamily="34" charset="0"/>
                <a:ea typeface="+mn-ea"/>
                <a:cs typeface="Arial" panose="020B0604020202020204" pitchFamily="34" charset="0"/>
              </a:defRPr>
            </a:lvl2pPr>
            <a:lvl3pPr marL="914354" indent="0" eaLnBrk="1" hangingPunct="1">
              <a:buClr>
                <a:schemeClr val="tx2"/>
              </a:buClr>
              <a:buFont typeface="Wingdings" pitchFamily="2" charset="2"/>
              <a:buNone/>
              <a:defRPr sz="2000" b="0" i="0">
                <a:solidFill>
                  <a:srgbClr val="4C4C4C">
                    <a:alpha val="65000"/>
                  </a:srgbClr>
                </a:solidFill>
                <a:latin typeface="Arial" panose="020B0604020202020204" pitchFamily="34" charset="0"/>
                <a:ea typeface="+mn-ea"/>
                <a:cs typeface="Arial" panose="020B0604020202020204" pitchFamily="34" charset="0"/>
              </a:defRPr>
            </a:lvl3pPr>
            <a:lvl4pPr marL="1371532" indent="0" eaLnBrk="1" hangingPunct="1">
              <a:buClr>
                <a:schemeClr val="tx2"/>
              </a:buClr>
              <a:buFont typeface="Wingdings" pitchFamily="2" charset="2"/>
              <a:buNone/>
              <a:defRPr sz="1600" b="0" i="0">
                <a:solidFill>
                  <a:srgbClr val="4C4C4C">
                    <a:alpha val="65000"/>
                  </a:srgbClr>
                </a:solidFill>
                <a:latin typeface="Arial" panose="020B0604020202020204" pitchFamily="34" charset="0"/>
                <a:ea typeface="+mn-ea"/>
                <a:cs typeface="Arial" panose="020B0604020202020204" pitchFamily="34" charset="0"/>
              </a:defRPr>
            </a:lvl4pPr>
            <a:lvl5pPr marL="1828709" indent="0" eaLnBrk="1" hangingPunct="1">
              <a:buClr>
                <a:schemeClr val="tx2"/>
              </a:buClr>
              <a:buFont typeface="Wingdings" pitchFamily="2" charset="2"/>
              <a:buNone/>
              <a:defRPr sz="1200" b="0" i="0">
                <a:solidFill>
                  <a:srgbClr val="4C4C4C">
                    <a:alpha val="65000"/>
                  </a:srgbClr>
                </a:solidFill>
                <a:latin typeface="Arial" panose="020B0604020202020204" pitchFamily="34" charset="0"/>
                <a:ea typeface="+mn-ea"/>
                <a:cs typeface="Arial" panose="020B0604020202020204" pitchFamily="34" charset="0"/>
              </a:defRPr>
            </a:lvl5pPr>
            <a:lvl6pPr marL="2285886" eaLnBrk="1" hangingPunct="1">
              <a:defRPr>
                <a:latin typeface="+mn-lt"/>
                <a:ea typeface="+mn-ea"/>
                <a:cs typeface="+mn-cs"/>
              </a:defRPr>
            </a:lvl6pPr>
            <a:lvl7pPr marL="2743062" eaLnBrk="1" hangingPunct="1">
              <a:defRPr>
                <a:latin typeface="+mn-lt"/>
                <a:ea typeface="+mn-ea"/>
                <a:cs typeface="+mn-cs"/>
              </a:defRPr>
            </a:lvl7pPr>
            <a:lvl8pPr marL="3200240" eaLnBrk="1" hangingPunct="1">
              <a:defRPr>
                <a:latin typeface="+mn-lt"/>
                <a:ea typeface="+mn-ea"/>
                <a:cs typeface="+mn-cs"/>
              </a:defRPr>
            </a:lvl8pPr>
            <a:lvl9pPr marL="3657418" eaLnBrk="1" hangingPunct="1">
              <a:defRPr>
                <a:latin typeface="+mn-lt"/>
                <a:ea typeface="+mn-ea"/>
                <a:cs typeface="+mn-cs"/>
              </a:defRPr>
            </a:lvl9pPr>
          </a:lstStyle>
          <a:p>
            <a:endParaRPr lang="en-US" kern="0" dirty="0"/>
          </a:p>
          <a:p>
            <a:endParaRPr lang="en-US" kern="0" dirty="0"/>
          </a:p>
        </p:txBody>
      </p:sp>
      <p:sp>
        <p:nvSpPr>
          <p:cNvPr id="22" name="Rectangle 21">
            <a:extLst>
              <a:ext uri="{FF2B5EF4-FFF2-40B4-BE49-F238E27FC236}">
                <a16:creationId xmlns:a16="http://schemas.microsoft.com/office/drawing/2014/main" id="{D24E99DE-B871-491C-8B07-AB4A33439FCA}"/>
              </a:ext>
            </a:extLst>
          </p:cNvPr>
          <p:cNvSpPr/>
          <p:nvPr/>
        </p:nvSpPr>
        <p:spPr>
          <a:xfrm>
            <a:off x="457199" y="1778801"/>
            <a:ext cx="4772526" cy="4124206"/>
          </a:xfrm>
          <a:prstGeom prst="rect">
            <a:avLst/>
          </a:prstGeom>
        </p:spPr>
        <p:txBody>
          <a:bodyPr wrap="square">
            <a:spAutoFit/>
          </a:bodyPr>
          <a:lstStyle/>
          <a:p>
            <a:pPr marL="342900" lvl="1" indent="-342900">
              <a:buFont typeface="Arial" charset="0"/>
              <a:buChar char="•"/>
            </a:pPr>
            <a:r>
              <a:rPr lang="en-US" sz="2800" dirty="0">
                <a:solidFill>
                  <a:srgbClr val="4C4C4C"/>
                </a:solidFill>
              </a:rPr>
              <a:t>User replaceable cells need an integral BMS to provided charge control and to protect against</a:t>
            </a:r>
          </a:p>
          <a:p>
            <a:pPr marL="914400" lvl="1" indent="-457200">
              <a:buFont typeface="Wingdings" panose="05000000000000000000" pitchFamily="2" charset="2"/>
              <a:buChar char="Ø"/>
            </a:pPr>
            <a:r>
              <a:rPr lang="en-US" sz="2600" dirty="0"/>
              <a:t>Over-charge</a:t>
            </a:r>
          </a:p>
          <a:p>
            <a:pPr marL="914400" lvl="1" indent="-457200">
              <a:buFont typeface="Wingdings" panose="05000000000000000000" pitchFamily="2" charset="2"/>
              <a:buChar char="Ø"/>
            </a:pPr>
            <a:r>
              <a:rPr lang="en-US" sz="2600" dirty="0"/>
              <a:t>Over-discharge</a:t>
            </a:r>
          </a:p>
          <a:p>
            <a:pPr marL="914400" lvl="1" indent="-457200">
              <a:buFont typeface="Wingdings" panose="05000000000000000000" pitchFamily="2" charset="2"/>
              <a:buChar char="Ø"/>
            </a:pPr>
            <a:r>
              <a:rPr lang="en-US" sz="2600" dirty="0"/>
              <a:t>External</a:t>
            </a:r>
            <a:r>
              <a:rPr lang="en-US" sz="2600" dirty="0">
                <a:solidFill>
                  <a:srgbClr val="FF0000"/>
                </a:solidFill>
              </a:rPr>
              <a:t> </a:t>
            </a:r>
            <a:r>
              <a:rPr lang="en-US" sz="2600" dirty="0"/>
              <a:t>short-circuit</a:t>
            </a:r>
          </a:p>
          <a:p>
            <a:pPr marL="342900" indent="-342900">
              <a:buFont typeface="Arial" panose="020B0604020202020204" pitchFamily="34" charset="0"/>
              <a:buChar char="•"/>
            </a:pPr>
            <a:endParaRPr lang="en-US" sz="2400" dirty="0"/>
          </a:p>
          <a:p>
            <a:pPr lvl="0">
              <a:spcBef>
                <a:spcPct val="0"/>
              </a:spcBef>
              <a:defRPr/>
            </a:pPr>
            <a:endParaRPr lang="en-US" sz="2400" dirty="0"/>
          </a:p>
          <a:p>
            <a:pPr lvl="0">
              <a:spcBef>
                <a:spcPct val="0"/>
              </a:spcBef>
              <a:defRPr/>
            </a:pPr>
            <a:endParaRPr lang="en-US" sz="2400" dirty="0"/>
          </a:p>
        </p:txBody>
      </p:sp>
      <p:pic>
        <p:nvPicPr>
          <p:cNvPr id="7" name="Picture 2">
            <a:extLst>
              <a:ext uri="{FF2B5EF4-FFF2-40B4-BE49-F238E27FC236}">
                <a16:creationId xmlns:a16="http://schemas.microsoft.com/office/drawing/2014/main" id="{2AFA200C-F433-48ED-A529-AFBE75542742}"/>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tretch/>
        </p:blipFill>
        <p:spPr>
          <a:xfrm>
            <a:off x="6096000" y="1799335"/>
            <a:ext cx="4438543" cy="3932630"/>
          </a:xfrm>
          <a:prstGeom prst="rect">
            <a:avLst/>
          </a:prstGeom>
          <a:noFill/>
        </p:spPr>
      </p:pic>
      <p:sp>
        <p:nvSpPr>
          <p:cNvPr id="8" name="TextBox 7">
            <a:extLst>
              <a:ext uri="{FF2B5EF4-FFF2-40B4-BE49-F238E27FC236}">
                <a16:creationId xmlns:a16="http://schemas.microsoft.com/office/drawing/2014/main" id="{CD09AF85-0FA7-4D0D-B583-3D2C766A135E}"/>
              </a:ext>
            </a:extLst>
          </p:cNvPr>
          <p:cNvSpPr txBox="1"/>
          <p:nvPr/>
        </p:nvSpPr>
        <p:spPr>
          <a:xfrm>
            <a:off x="1757916" y="6087631"/>
            <a:ext cx="9545053" cy="276999"/>
          </a:xfrm>
          <a:prstGeom prst="rect">
            <a:avLst/>
          </a:prstGeom>
          <a:noFill/>
        </p:spPr>
        <p:txBody>
          <a:bodyPr wrap="square" rtlCol="0">
            <a:spAutoFit/>
          </a:bodyPr>
          <a:lstStyle/>
          <a:p>
            <a:r>
              <a:rPr lang="en-US" sz="1200" dirty="0">
                <a:hlinkClick r:id="rId4"/>
              </a:rPr>
              <a:t>Source: https://batterybro.com/blogs/18650-wholesale-battery-reviews/18306003-battery-safety-101-anatomy-ptc-vs-pcb-vs-cid</a:t>
            </a:r>
            <a:endParaRPr lang="en-US" sz="1200" dirty="0"/>
          </a:p>
        </p:txBody>
      </p:sp>
    </p:spTree>
    <p:extLst>
      <p:ext uri="{BB962C8B-B14F-4D97-AF65-F5344CB8AC3E}">
        <p14:creationId xmlns:p14="http://schemas.microsoft.com/office/powerpoint/2010/main" val="34997233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5780F9-EF90-407F-8093-7A32377BFA93}"/>
              </a:ext>
            </a:extLst>
          </p:cNvPr>
          <p:cNvSpPr>
            <a:spLocks noGrp="1"/>
          </p:cNvSpPr>
          <p:nvPr>
            <p:ph type="title"/>
          </p:nvPr>
        </p:nvSpPr>
        <p:spPr>
          <a:xfrm>
            <a:off x="457199" y="365126"/>
            <a:ext cx="9371854" cy="947859"/>
          </a:xfrm>
        </p:spPr>
        <p:txBody>
          <a:bodyPr>
            <a:noAutofit/>
          </a:bodyPr>
          <a:lstStyle/>
          <a:p>
            <a:r>
              <a:rPr lang="en-US" sz="3000" dirty="0"/>
              <a:t>Best Manufacturing Practices – Assuring Lithium Cell Safety Staff Recommendations</a:t>
            </a:r>
          </a:p>
        </p:txBody>
      </p:sp>
      <p:sp>
        <p:nvSpPr>
          <p:cNvPr id="19" name="Content Placeholder 1">
            <a:extLst>
              <a:ext uri="{FF2B5EF4-FFF2-40B4-BE49-F238E27FC236}">
                <a16:creationId xmlns:a16="http://schemas.microsoft.com/office/drawing/2014/main" id="{544AA2AC-CA47-4A1D-97A2-8A8425052CDA}"/>
              </a:ext>
            </a:extLst>
          </p:cNvPr>
          <p:cNvSpPr txBox="1">
            <a:spLocks/>
          </p:cNvSpPr>
          <p:nvPr/>
        </p:nvSpPr>
        <p:spPr>
          <a:xfrm>
            <a:off x="457199" y="1190203"/>
            <a:ext cx="9825789" cy="1656347"/>
          </a:xfrm>
          <a:prstGeom prst="rect">
            <a:avLst/>
          </a:prstGeom>
        </p:spPr>
        <p:txBody>
          <a:bodyPr/>
          <a:lstStyle>
            <a:lvl1pPr marL="0" indent="0" eaLnBrk="1" hangingPunct="1">
              <a:buClr>
                <a:schemeClr val="tx2"/>
              </a:buClr>
              <a:buFont typeface="Wingdings" pitchFamily="2" charset="2"/>
              <a:buNone/>
              <a:defRPr sz="3000" b="0" i="0">
                <a:solidFill>
                  <a:srgbClr val="4C4C4C">
                    <a:alpha val="65000"/>
                  </a:srgbClr>
                </a:solidFill>
                <a:latin typeface="Arial" panose="020B0604020202020204" pitchFamily="34" charset="0"/>
                <a:ea typeface="+mn-ea"/>
                <a:cs typeface="Arial" panose="020B0604020202020204" pitchFamily="34" charset="0"/>
              </a:defRPr>
            </a:lvl1pPr>
            <a:lvl2pPr marL="457178" indent="0" eaLnBrk="1" hangingPunct="1">
              <a:buClr>
                <a:schemeClr val="tx2"/>
              </a:buClr>
              <a:buFont typeface="Wingdings" pitchFamily="2" charset="2"/>
              <a:buNone/>
              <a:defRPr sz="2400" b="0" i="0">
                <a:solidFill>
                  <a:srgbClr val="4C4C4C">
                    <a:alpha val="65000"/>
                  </a:srgbClr>
                </a:solidFill>
                <a:latin typeface="Arial" panose="020B0604020202020204" pitchFamily="34" charset="0"/>
                <a:ea typeface="+mn-ea"/>
                <a:cs typeface="Arial" panose="020B0604020202020204" pitchFamily="34" charset="0"/>
              </a:defRPr>
            </a:lvl2pPr>
            <a:lvl3pPr marL="914354" indent="0" eaLnBrk="1" hangingPunct="1">
              <a:buClr>
                <a:schemeClr val="tx2"/>
              </a:buClr>
              <a:buFont typeface="Wingdings" pitchFamily="2" charset="2"/>
              <a:buNone/>
              <a:defRPr sz="2000" b="0" i="0">
                <a:solidFill>
                  <a:srgbClr val="4C4C4C">
                    <a:alpha val="65000"/>
                  </a:srgbClr>
                </a:solidFill>
                <a:latin typeface="Arial" panose="020B0604020202020204" pitchFamily="34" charset="0"/>
                <a:ea typeface="+mn-ea"/>
                <a:cs typeface="Arial" panose="020B0604020202020204" pitchFamily="34" charset="0"/>
              </a:defRPr>
            </a:lvl3pPr>
            <a:lvl4pPr marL="1371532" indent="0" eaLnBrk="1" hangingPunct="1">
              <a:buClr>
                <a:schemeClr val="tx2"/>
              </a:buClr>
              <a:buFont typeface="Wingdings" pitchFamily="2" charset="2"/>
              <a:buNone/>
              <a:defRPr sz="1600" b="0" i="0">
                <a:solidFill>
                  <a:srgbClr val="4C4C4C">
                    <a:alpha val="65000"/>
                  </a:srgbClr>
                </a:solidFill>
                <a:latin typeface="Arial" panose="020B0604020202020204" pitchFamily="34" charset="0"/>
                <a:ea typeface="+mn-ea"/>
                <a:cs typeface="Arial" panose="020B0604020202020204" pitchFamily="34" charset="0"/>
              </a:defRPr>
            </a:lvl4pPr>
            <a:lvl5pPr marL="1828709" indent="0" eaLnBrk="1" hangingPunct="1">
              <a:buClr>
                <a:schemeClr val="tx2"/>
              </a:buClr>
              <a:buFont typeface="Wingdings" pitchFamily="2" charset="2"/>
              <a:buNone/>
              <a:defRPr sz="1200" b="0" i="0">
                <a:solidFill>
                  <a:srgbClr val="4C4C4C">
                    <a:alpha val="65000"/>
                  </a:srgbClr>
                </a:solidFill>
                <a:latin typeface="Arial" panose="020B0604020202020204" pitchFamily="34" charset="0"/>
                <a:ea typeface="+mn-ea"/>
                <a:cs typeface="Arial" panose="020B0604020202020204" pitchFamily="34" charset="0"/>
              </a:defRPr>
            </a:lvl5pPr>
            <a:lvl6pPr marL="2285886" eaLnBrk="1" hangingPunct="1">
              <a:defRPr>
                <a:latin typeface="+mn-lt"/>
                <a:ea typeface="+mn-ea"/>
                <a:cs typeface="+mn-cs"/>
              </a:defRPr>
            </a:lvl6pPr>
            <a:lvl7pPr marL="2743062" eaLnBrk="1" hangingPunct="1">
              <a:defRPr>
                <a:latin typeface="+mn-lt"/>
                <a:ea typeface="+mn-ea"/>
                <a:cs typeface="+mn-cs"/>
              </a:defRPr>
            </a:lvl7pPr>
            <a:lvl8pPr marL="3200240" eaLnBrk="1" hangingPunct="1">
              <a:defRPr>
                <a:latin typeface="+mn-lt"/>
                <a:ea typeface="+mn-ea"/>
                <a:cs typeface="+mn-cs"/>
              </a:defRPr>
            </a:lvl8pPr>
            <a:lvl9pPr marL="3657418" eaLnBrk="1" hangingPunct="1">
              <a:defRPr>
                <a:latin typeface="+mn-lt"/>
                <a:ea typeface="+mn-ea"/>
                <a:cs typeface="+mn-cs"/>
              </a:defRPr>
            </a:lvl9pPr>
          </a:lstStyle>
          <a:p>
            <a:endParaRPr lang="en-US" kern="0" dirty="0"/>
          </a:p>
          <a:p>
            <a:endParaRPr lang="en-US" kern="0" dirty="0"/>
          </a:p>
        </p:txBody>
      </p:sp>
      <p:sp>
        <p:nvSpPr>
          <p:cNvPr id="7" name="Content Placeholder 6">
            <a:extLst>
              <a:ext uri="{FF2B5EF4-FFF2-40B4-BE49-F238E27FC236}">
                <a16:creationId xmlns:a16="http://schemas.microsoft.com/office/drawing/2014/main" id="{0C66C8B9-F111-47A0-8527-1F6C3233ED25}"/>
              </a:ext>
            </a:extLst>
          </p:cNvPr>
          <p:cNvSpPr>
            <a:spLocks noGrp="1"/>
          </p:cNvSpPr>
          <p:nvPr>
            <p:ph idx="1"/>
          </p:nvPr>
        </p:nvSpPr>
        <p:spPr>
          <a:xfrm>
            <a:off x="406400" y="1484313"/>
            <a:ext cx="11328401" cy="4898777"/>
          </a:xfrm>
          <a:prstGeom prst="rect">
            <a:avLst/>
          </a:prstGeom>
        </p:spPr>
        <p:txBody>
          <a:bodyPr wrap="square">
            <a:spAutoFit/>
          </a:bodyPr>
          <a:lstStyle/>
          <a:p>
            <a:pPr>
              <a:defRPr/>
            </a:pPr>
            <a:r>
              <a:rPr lang="en-US" sz="2800" dirty="0"/>
              <a:t>Lithium-ion battery</a:t>
            </a:r>
            <a:r>
              <a:rPr lang="en-US" sz="2800" dirty="0">
                <a:solidFill>
                  <a:schemeClr val="bg1"/>
                </a:solidFill>
              </a:rPr>
              <a:t> </a:t>
            </a:r>
            <a:r>
              <a:rPr lang="en-US" sz="2800" dirty="0"/>
              <a:t>safety requires diligence from producer to user.</a:t>
            </a:r>
          </a:p>
          <a:p>
            <a:pPr>
              <a:spcBef>
                <a:spcPts val="1000"/>
              </a:spcBef>
              <a:defRPr/>
            </a:pPr>
            <a:r>
              <a:rPr lang="en-US" sz="2800" dirty="0"/>
              <a:t>Lithium-ion battery products should:</a:t>
            </a:r>
          </a:p>
          <a:p>
            <a:pPr marL="914400" lvl="1" indent="-457200">
              <a:spcBef>
                <a:spcPts val="800"/>
              </a:spcBef>
              <a:buFont typeface="Arial" panose="020B0604020202020204" pitchFamily="34" charset="0"/>
              <a:buChar char="•"/>
              <a:defRPr/>
            </a:pPr>
            <a:r>
              <a:rPr lang="en-US" sz="2600" dirty="0"/>
              <a:t>Be designed and built in accordance with applicable industry consensus standards; the system from charger to cell should be evaluated together for complete compatibility.</a:t>
            </a:r>
          </a:p>
          <a:p>
            <a:pPr marL="914400" lvl="1" indent="-457200">
              <a:spcBef>
                <a:spcPts val="800"/>
              </a:spcBef>
              <a:buFont typeface="Arial" panose="020B0604020202020204" pitchFamily="34" charset="0"/>
              <a:buChar char="•"/>
              <a:defRPr/>
            </a:pPr>
            <a:r>
              <a:rPr lang="en-US" sz="2600" dirty="0"/>
              <a:t>Use high quality cells, suitable for the application</a:t>
            </a:r>
          </a:p>
          <a:p>
            <a:pPr marL="1828800" lvl="3" indent="-457200">
              <a:buFont typeface="Wingdings" panose="05000000000000000000" pitchFamily="2" charset="2"/>
              <a:buChar char="Ø"/>
              <a:defRPr/>
            </a:pPr>
            <a:r>
              <a:rPr lang="en-US" sz="2400" dirty="0">
                <a:solidFill>
                  <a:srgbClr val="1A2857"/>
                </a:solidFill>
              </a:rPr>
              <a:t>In accordance with manufacturer’s specifications</a:t>
            </a:r>
          </a:p>
          <a:p>
            <a:pPr marL="914400" lvl="1" indent="-457200">
              <a:spcBef>
                <a:spcPts val="800"/>
              </a:spcBef>
              <a:buFont typeface="Arial" panose="020B0604020202020204" pitchFamily="34" charset="0"/>
              <a:buChar char="•"/>
              <a:defRPr/>
            </a:pPr>
            <a:r>
              <a:rPr lang="en-US" sz="2600" dirty="0"/>
              <a:t>Be manufactured in strict accordance with industry standard quality control processes</a:t>
            </a:r>
          </a:p>
          <a:p>
            <a:pPr marL="1828800" lvl="3" indent="-457200">
              <a:buFont typeface="Wingdings" panose="05000000000000000000" pitchFamily="2" charset="2"/>
              <a:buChar char="Ø"/>
              <a:defRPr/>
            </a:pPr>
            <a:r>
              <a:rPr lang="en-US" sz="2400" dirty="0">
                <a:solidFill>
                  <a:srgbClr val="1A2857"/>
                </a:solidFill>
              </a:rPr>
              <a:t>Maintain configuration control with only approved material or component substitutions subject to impact assessments</a:t>
            </a:r>
          </a:p>
        </p:txBody>
      </p:sp>
    </p:spTree>
    <p:extLst>
      <p:ext uri="{BB962C8B-B14F-4D97-AF65-F5344CB8AC3E}">
        <p14:creationId xmlns:p14="http://schemas.microsoft.com/office/powerpoint/2010/main" val="13555399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CB269A-493D-4C05-AB9A-FA2D4677283C}"/>
              </a:ext>
            </a:extLst>
          </p:cNvPr>
          <p:cNvSpPr>
            <a:spLocks noGrp="1"/>
          </p:cNvSpPr>
          <p:nvPr>
            <p:ph type="title"/>
          </p:nvPr>
        </p:nvSpPr>
        <p:spPr/>
        <p:txBody>
          <a:bodyPr>
            <a:normAutofit fontScale="90000"/>
          </a:bodyPr>
          <a:lstStyle/>
          <a:p>
            <a:r>
              <a:rPr lang="en-US" dirty="0"/>
              <a:t>Best Manufacturing Practices – Assuring Lithium Cell Safety Staff Recommendations</a:t>
            </a:r>
          </a:p>
        </p:txBody>
      </p:sp>
      <p:sp>
        <p:nvSpPr>
          <p:cNvPr id="19" name="Content Placeholder 1">
            <a:extLst>
              <a:ext uri="{FF2B5EF4-FFF2-40B4-BE49-F238E27FC236}">
                <a16:creationId xmlns:a16="http://schemas.microsoft.com/office/drawing/2014/main" id="{544AA2AC-CA47-4A1D-97A2-8A8425052CDA}"/>
              </a:ext>
            </a:extLst>
          </p:cNvPr>
          <p:cNvSpPr txBox="1">
            <a:spLocks/>
          </p:cNvSpPr>
          <p:nvPr/>
        </p:nvSpPr>
        <p:spPr>
          <a:xfrm>
            <a:off x="457199" y="1190203"/>
            <a:ext cx="9825789" cy="1656347"/>
          </a:xfrm>
          <a:prstGeom prst="rect">
            <a:avLst/>
          </a:prstGeom>
        </p:spPr>
        <p:txBody>
          <a:bodyPr/>
          <a:lstStyle>
            <a:lvl1pPr marL="0" indent="0" eaLnBrk="1" hangingPunct="1">
              <a:buClr>
                <a:schemeClr val="tx2"/>
              </a:buClr>
              <a:buFont typeface="Wingdings" pitchFamily="2" charset="2"/>
              <a:buNone/>
              <a:defRPr sz="3000" b="0" i="0">
                <a:solidFill>
                  <a:srgbClr val="4C4C4C">
                    <a:alpha val="65000"/>
                  </a:srgbClr>
                </a:solidFill>
                <a:latin typeface="Arial" panose="020B0604020202020204" pitchFamily="34" charset="0"/>
                <a:ea typeface="+mn-ea"/>
                <a:cs typeface="Arial" panose="020B0604020202020204" pitchFamily="34" charset="0"/>
              </a:defRPr>
            </a:lvl1pPr>
            <a:lvl2pPr marL="457178" indent="0" eaLnBrk="1" hangingPunct="1">
              <a:buClr>
                <a:schemeClr val="tx2"/>
              </a:buClr>
              <a:buFont typeface="Wingdings" pitchFamily="2" charset="2"/>
              <a:buNone/>
              <a:defRPr sz="2400" b="0" i="0">
                <a:solidFill>
                  <a:srgbClr val="4C4C4C">
                    <a:alpha val="65000"/>
                  </a:srgbClr>
                </a:solidFill>
                <a:latin typeface="Arial" panose="020B0604020202020204" pitchFamily="34" charset="0"/>
                <a:ea typeface="+mn-ea"/>
                <a:cs typeface="Arial" panose="020B0604020202020204" pitchFamily="34" charset="0"/>
              </a:defRPr>
            </a:lvl2pPr>
            <a:lvl3pPr marL="914354" indent="0" eaLnBrk="1" hangingPunct="1">
              <a:buClr>
                <a:schemeClr val="tx2"/>
              </a:buClr>
              <a:buFont typeface="Wingdings" pitchFamily="2" charset="2"/>
              <a:buNone/>
              <a:defRPr sz="2000" b="0" i="0">
                <a:solidFill>
                  <a:srgbClr val="4C4C4C">
                    <a:alpha val="65000"/>
                  </a:srgbClr>
                </a:solidFill>
                <a:latin typeface="Arial" panose="020B0604020202020204" pitchFamily="34" charset="0"/>
                <a:ea typeface="+mn-ea"/>
                <a:cs typeface="Arial" panose="020B0604020202020204" pitchFamily="34" charset="0"/>
              </a:defRPr>
            </a:lvl3pPr>
            <a:lvl4pPr marL="1371532" indent="0" eaLnBrk="1" hangingPunct="1">
              <a:buClr>
                <a:schemeClr val="tx2"/>
              </a:buClr>
              <a:buFont typeface="Wingdings" pitchFamily="2" charset="2"/>
              <a:buNone/>
              <a:defRPr sz="1600" b="0" i="0">
                <a:solidFill>
                  <a:srgbClr val="4C4C4C">
                    <a:alpha val="65000"/>
                  </a:srgbClr>
                </a:solidFill>
                <a:latin typeface="Arial" panose="020B0604020202020204" pitchFamily="34" charset="0"/>
                <a:ea typeface="+mn-ea"/>
                <a:cs typeface="Arial" panose="020B0604020202020204" pitchFamily="34" charset="0"/>
              </a:defRPr>
            </a:lvl4pPr>
            <a:lvl5pPr marL="1828709" indent="0" eaLnBrk="1" hangingPunct="1">
              <a:buClr>
                <a:schemeClr val="tx2"/>
              </a:buClr>
              <a:buFont typeface="Wingdings" pitchFamily="2" charset="2"/>
              <a:buNone/>
              <a:defRPr sz="1200" b="0" i="0">
                <a:solidFill>
                  <a:srgbClr val="4C4C4C">
                    <a:alpha val="65000"/>
                  </a:srgbClr>
                </a:solidFill>
                <a:latin typeface="Arial" panose="020B0604020202020204" pitchFamily="34" charset="0"/>
                <a:ea typeface="+mn-ea"/>
                <a:cs typeface="Arial" panose="020B0604020202020204" pitchFamily="34" charset="0"/>
              </a:defRPr>
            </a:lvl5pPr>
            <a:lvl6pPr marL="2285886" eaLnBrk="1" hangingPunct="1">
              <a:defRPr>
                <a:latin typeface="+mn-lt"/>
                <a:ea typeface="+mn-ea"/>
                <a:cs typeface="+mn-cs"/>
              </a:defRPr>
            </a:lvl6pPr>
            <a:lvl7pPr marL="2743062" eaLnBrk="1" hangingPunct="1">
              <a:defRPr>
                <a:latin typeface="+mn-lt"/>
                <a:ea typeface="+mn-ea"/>
                <a:cs typeface="+mn-cs"/>
              </a:defRPr>
            </a:lvl7pPr>
            <a:lvl8pPr marL="3200240" eaLnBrk="1" hangingPunct="1">
              <a:defRPr>
                <a:latin typeface="+mn-lt"/>
                <a:ea typeface="+mn-ea"/>
                <a:cs typeface="+mn-cs"/>
              </a:defRPr>
            </a:lvl8pPr>
            <a:lvl9pPr marL="3657418" eaLnBrk="1" hangingPunct="1">
              <a:defRPr>
                <a:latin typeface="+mn-lt"/>
                <a:ea typeface="+mn-ea"/>
                <a:cs typeface="+mn-cs"/>
              </a:defRPr>
            </a:lvl9pPr>
          </a:lstStyle>
          <a:p>
            <a:endParaRPr lang="en-US" kern="0" dirty="0"/>
          </a:p>
          <a:p>
            <a:endParaRPr lang="en-US" kern="0" dirty="0"/>
          </a:p>
        </p:txBody>
      </p:sp>
      <p:sp>
        <p:nvSpPr>
          <p:cNvPr id="7" name="Content Placeholder 6">
            <a:extLst>
              <a:ext uri="{FF2B5EF4-FFF2-40B4-BE49-F238E27FC236}">
                <a16:creationId xmlns:a16="http://schemas.microsoft.com/office/drawing/2014/main" id="{D8555A75-9892-4D9A-8199-FC3339DFBA74}"/>
              </a:ext>
            </a:extLst>
          </p:cNvPr>
          <p:cNvSpPr>
            <a:spLocks noGrp="1"/>
          </p:cNvSpPr>
          <p:nvPr>
            <p:ph idx="1"/>
          </p:nvPr>
        </p:nvSpPr>
        <p:spPr>
          <a:xfrm>
            <a:off x="406400" y="1484313"/>
            <a:ext cx="11464925" cy="4401205"/>
          </a:xfrm>
          <a:prstGeom prst="rect">
            <a:avLst/>
          </a:prstGeom>
        </p:spPr>
        <p:txBody>
          <a:bodyPr wrap="square">
            <a:spAutoFit/>
          </a:bodyPr>
          <a:lstStyle/>
          <a:p>
            <a:pPr>
              <a:defRPr/>
            </a:pPr>
            <a:r>
              <a:rPr lang="en-US" sz="2800" dirty="0"/>
              <a:t>Staff recommends lithium-ion battery products:</a:t>
            </a:r>
          </a:p>
          <a:p>
            <a:pPr lvl="1">
              <a:defRPr/>
            </a:pPr>
            <a:endParaRPr lang="en-US" sz="2400" dirty="0"/>
          </a:p>
          <a:p>
            <a:pPr marL="800100" lvl="1" indent="-342900">
              <a:buFont typeface="Arial" panose="020B0604020202020204" pitchFamily="34" charset="0"/>
              <a:buChar char="•"/>
              <a:defRPr/>
            </a:pPr>
            <a:r>
              <a:rPr lang="en-US" sz="2400" dirty="0"/>
              <a:t>Be properly marked with warning labels to inform/educate users of the potential hazards and to closely follow manufacturer’s instructions for proper use</a:t>
            </a:r>
            <a:endParaRPr lang="en-US" sz="2400" dirty="0">
              <a:solidFill>
                <a:schemeClr val="bg1"/>
              </a:solidFill>
            </a:endParaRPr>
          </a:p>
          <a:p>
            <a:pPr marL="800100" lvl="1" indent="-342900">
              <a:buFont typeface="Arial" panose="020B0604020202020204" pitchFamily="34" charset="0"/>
              <a:buChar char="•"/>
              <a:defRPr/>
            </a:pPr>
            <a:r>
              <a:rPr lang="en-US" sz="2400" dirty="0"/>
              <a:t>Be third-party certified by an accredited laboratory</a:t>
            </a:r>
          </a:p>
          <a:p>
            <a:pPr lvl="1">
              <a:defRPr/>
            </a:pPr>
            <a:endParaRPr lang="en-US" sz="2400" dirty="0"/>
          </a:p>
          <a:p>
            <a:pPr>
              <a:defRPr/>
            </a:pPr>
            <a:r>
              <a:rPr lang="en-US" sz="2800" dirty="0"/>
              <a:t>Under CPSC’s statutes, manufacturers, importers, distributors, and retailers are responsible to assure consumer products to do not present an unreasonable risk of injury or death.  </a:t>
            </a:r>
          </a:p>
          <a:p>
            <a:pPr lvl="0">
              <a:spcBef>
                <a:spcPct val="0"/>
              </a:spcBef>
              <a:defRPr/>
            </a:pPr>
            <a:endParaRPr lang="en-US" sz="2400" dirty="0"/>
          </a:p>
        </p:txBody>
      </p:sp>
    </p:spTree>
    <p:extLst>
      <p:ext uri="{BB962C8B-B14F-4D97-AF65-F5344CB8AC3E}">
        <p14:creationId xmlns:p14="http://schemas.microsoft.com/office/powerpoint/2010/main" val="510419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Grp="1" noRot="1" noChangeArrowheads="1"/>
          </p:cNvSpPr>
          <p:nvPr>
            <p:ph type="title"/>
          </p:nvPr>
        </p:nvSpPr>
        <p:spPr>
          <a:xfrm>
            <a:off x="4565161" y="495300"/>
            <a:ext cx="2909277" cy="1143000"/>
          </a:xfrm>
        </p:spPr>
        <p:txBody>
          <a:bodyPr>
            <a:noAutofit/>
          </a:bodyPr>
          <a:lstStyle/>
          <a:p>
            <a:r>
              <a:rPr lang="en-US" sz="4000" dirty="0">
                <a:uFill>
                  <a:solidFill>
                    <a:srgbClr val="990000"/>
                  </a:solidFill>
                </a:uFill>
                <a:latin typeface="Calibri" pitchFamily="34" charset="0"/>
                <a:cs typeface="Calibri" pitchFamily="34" charset="0"/>
              </a:rPr>
              <a:t>Questions?</a:t>
            </a:r>
          </a:p>
        </p:txBody>
      </p:sp>
      <p:sp>
        <p:nvSpPr>
          <p:cNvPr id="4" name="TextBox 3"/>
          <p:cNvSpPr txBox="1"/>
          <p:nvPr/>
        </p:nvSpPr>
        <p:spPr>
          <a:xfrm>
            <a:off x="2805723" y="1638300"/>
            <a:ext cx="6553200" cy="1938992"/>
          </a:xfrm>
          <a:prstGeom prst="rect">
            <a:avLst/>
          </a:prstGeom>
          <a:noFill/>
        </p:spPr>
        <p:txBody>
          <a:bodyPr wrap="square" rtlCol="0">
            <a:spAutoFit/>
          </a:bodyPr>
          <a:lstStyle/>
          <a:p>
            <a:pPr algn="ctr"/>
            <a:endParaRPr lang="en-US" sz="2400" b="1" u="sng" dirty="0">
              <a:solidFill>
                <a:srgbClr val="002060"/>
              </a:solidFill>
              <a:effectLst>
                <a:outerShdw blurRad="38100" dist="38100" dir="2700000" algn="tl">
                  <a:srgbClr val="000000">
                    <a:alpha val="43137"/>
                  </a:srgbClr>
                </a:outerShdw>
              </a:effectLst>
              <a:latin typeface="Calibri" panose="020F0502020204030204" pitchFamily="34" charset="0"/>
            </a:endParaRPr>
          </a:p>
          <a:p>
            <a:pPr algn="ctr"/>
            <a:r>
              <a:rPr lang="en-US" sz="3200" dirty="0">
                <a:solidFill>
                  <a:srgbClr val="002060"/>
                </a:solidFill>
                <a:latin typeface="+mj-lt"/>
              </a:rPr>
              <a:t>Submit questions in English or Chinese to this podcast:</a:t>
            </a:r>
          </a:p>
          <a:p>
            <a:pPr algn="ctr"/>
            <a:r>
              <a:rPr lang="en-US" sz="3200" dirty="0">
                <a:solidFill>
                  <a:srgbClr val="002060"/>
                </a:solidFill>
                <a:latin typeface="+mj-lt"/>
              </a:rPr>
              <a:t>CPSCinChina@CPSC.GOV</a:t>
            </a:r>
          </a:p>
        </p:txBody>
      </p:sp>
      <p:pic>
        <p:nvPicPr>
          <p:cNvPr id="5" name="Picture 3" descr="C:\Users\rchan\Desktop\Projects\CPSC Logos\CPSC seal Bluesmal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7299" y="4068674"/>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71299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normAutofit/>
          </a:bodyPr>
          <a:lstStyle/>
          <a:p>
            <a:pPr algn="ctr"/>
            <a:r>
              <a:rPr lang="en-US" dirty="0"/>
              <a:t>Resources</a:t>
            </a:r>
          </a:p>
        </p:txBody>
      </p:sp>
    </p:spTree>
    <p:extLst>
      <p:ext uri="{BB962C8B-B14F-4D97-AF65-F5344CB8AC3E}">
        <p14:creationId xmlns:p14="http://schemas.microsoft.com/office/powerpoint/2010/main" val="9673147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427039" y="2017031"/>
            <a:ext cx="3769042" cy="1178241"/>
          </a:xfrm>
        </p:spPr>
        <p:txBody>
          <a:bodyPr>
            <a:normAutofit fontScale="77500" lnSpcReduction="20000"/>
          </a:bodyPr>
          <a:lstStyle/>
          <a:p>
            <a:pPr algn="ctr"/>
            <a:r>
              <a:rPr lang="en-US" dirty="0"/>
              <a:t>Chinese Resources at cpsc.gov</a:t>
            </a:r>
          </a:p>
        </p:txBody>
      </p:sp>
      <p:pic>
        <p:nvPicPr>
          <p:cNvPr id="11" name="Content Placeholder 10"/>
          <p:cNvPicPr>
            <a:picLocks noGrp="1"/>
          </p:cNvPicPr>
          <p:nvPr>
            <p:ph idx="4294967295"/>
          </p:nvPr>
        </p:nvPicPr>
        <p:blipFill>
          <a:blip r:embed="rId2"/>
          <a:stretch>
            <a:fillRect/>
          </a:stretch>
        </p:blipFill>
        <p:spPr>
          <a:xfrm>
            <a:off x="4681413" y="1038165"/>
            <a:ext cx="7018215" cy="4314214"/>
          </a:xfrm>
          <a:prstGeom prst="rect">
            <a:avLst/>
          </a:prstGeom>
        </p:spPr>
      </p:pic>
      <p:sp>
        <p:nvSpPr>
          <p:cNvPr id="6" name="Rectangle 5"/>
          <p:cNvSpPr/>
          <p:nvPr/>
        </p:nvSpPr>
        <p:spPr>
          <a:xfrm>
            <a:off x="4647221" y="590585"/>
            <a:ext cx="7086601" cy="338554"/>
          </a:xfrm>
          <a:prstGeom prst="rect">
            <a:avLst/>
          </a:prstGeom>
        </p:spPr>
        <p:txBody>
          <a:bodyPr wrap="square">
            <a:spAutoFit/>
          </a:bodyPr>
          <a:lstStyle/>
          <a:p>
            <a:pPr lvl="0" algn="ctr">
              <a:spcBef>
                <a:spcPct val="20000"/>
              </a:spcBef>
            </a:pPr>
            <a:r>
              <a:rPr lang="en-US" sz="1600" u="sng" dirty="0">
                <a:hlinkClick r:id="rId3"/>
              </a:rPr>
              <a:t>https://www.cpsc.gov/zh-CN/Business--Manufacturing/Business-Education</a:t>
            </a:r>
            <a:endParaRPr lang="en-US" sz="1600" u="sng" dirty="0">
              <a:solidFill>
                <a:srgbClr val="1F497D"/>
              </a:solidFill>
              <a:latin typeface="Calibri"/>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0520" y="4485098"/>
            <a:ext cx="1555988" cy="1952613"/>
          </a:xfrm>
          <a:prstGeom prst="rect">
            <a:avLst/>
          </a:prstGeom>
        </p:spPr>
      </p:pic>
    </p:spTree>
    <p:extLst>
      <p:ext uri="{BB962C8B-B14F-4D97-AF65-F5344CB8AC3E}">
        <p14:creationId xmlns:p14="http://schemas.microsoft.com/office/powerpoint/2010/main" val="1265852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FB4E9-E7CA-460B-BD17-E94D709D736B}"/>
              </a:ext>
            </a:extLst>
          </p:cNvPr>
          <p:cNvSpPr>
            <a:spLocks noGrp="1"/>
          </p:cNvSpPr>
          <p:nvPr>
            <p:ph type="title"/>
          </p:nvPr>
        </p:nvSpPr>
        <p:spPr>
          <a:xfrm>
            <a:off x="838200" y="2958978"/>
            <a:ext cx="10515600" cy="940043"/>
          </a:xfrm>
        </p:spPr>
        <p:txBody>
          <a:bodyPr>
            <a:normAutofit fontScale="90000"/>
          </a:bodyPr>
          <a:lstStyle/>
          <a:p>
            <a:pPr algn="ctr"/>
            <a:r>
              <a:rPr lang="en-US" dirty="0"/>
              <a:t>Overview of Battery Safety Requirements: Lithium-Ion Battery Safety for Consumer Products into the United States</a:t>
            </a:r>
          </a:p>
        </p:txBody>
      </p:sp>
    </p:spTree>
    <p:extLst>
      <p:ext uri="{BB962C8B-B14F-4D97-AF65-F5344CB8AC3E}">
        <p14:creationId xmlns:p14="http://schemas.microsoft.com/office/powerpoint/2010/main" val="11730824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260785" y="2317880"/>
            <a:ext cx="3769042" cy="1178241"/>
          </a:xfrm>
        </p:spPr>
        <p:txBody>
          <a:bodyPr>
            <a:normAutofit fontScale="77500" lnSpcReduction="20000"/>
          </a:bodyPr>
          <a:lstStyle/>
          <a:p>
            <a:pPr algn="ctr"/>
            <a:r>
              <a:rPr lang="en-US" dirty="0"/>
              <a:t>Chinese Resources at cpsc.gov</a:t>
            </a:r>
          </a:p>
        </p:txBody>
      </p:sp>
      <p:sp>
        <p:nvSpPr>
          <p:cNvPr id="8" name="Rectangle 7"/>
          <p:cNvSpPr/>
          <p:nvPr/>
        </p:nvSpPr>
        <p:spPr>
          <a:xfrm>
            <a:off x="4689760" y="4765975"/>
            <a:ext cx="3733799" cy="1723549"/>
          </a:xfrm>
          <a:prstGeom prst="rect">
            <a:avLst/>
          </a:prstGeom>
        </p:spPr>
        <p:txBody>
          <a:bodyPr wrap="square">
            <a:spAutoFit/>
          </a:bodyPr>
          <a:lstStyle/>
          <a:p>
            <a:r>
              <a:rPr lang="en-US" sz="1600" dirty="0">
                <a:hlinkClick r:id="rId3"/>
              </a:rPr>
              <a:t>https://www.cpsc.gov/s3fs-public/HandbookforManufacturingChinese.pdf</a:t>
            </a:r>
            <a:r>
              <a:rPr lang="en-US" sz="1600" dirty="0"/>
              <a:t> (</a:t>
            </a:r>
            <a:r>
              <a:rPr lang="zh-CN" altLang="en-US" sz="1600" dirty="0">
                <a:latin typeface="+mn-ea"/>
              </a:rPr>
              <a:t>中文版本</a:t>
            </a:r>
            <a:r>
              <a:rPr lang="en-US" sz="1600" dirty="0">
                <a:latin typeface="+mn-ea"/>
              </a:rPr>
              <a:t> </a:t>
            </a:r>
            <a:r>
              <a:rPr lang="en-US" sz="1600" dirty="0"/>
              <a:t>)</a:t>
            </a:r>
          </a:p>
          <a:p>
            <a:endParaRPr lang="en-US" sz="1600" dirty="0"/>
          </a:p>
          <a:p>
            <a:r>
              <a:rPr lang="en-US" sz="1400" dirty="0">
                <a:hlinkClick r:id="rId4"/>
              </a:rPr>
              <a:t>https://www.cpsc.gov/s3fs-public/pdfs/blk_pdf_handbookenglishaug05.pdf</a:t>
            </a:r>
            <a:r>
              <a:rPr lang="zh-CN" altLang="en-US" sz="1400" dirty="0"/>
              <a:t> </a:t>
            </a:r>
            <a:r>
              <a:rPr lang="en-US" altLang="zh-CN" sz="1400" dirty="0"/>
              <a:t>(</a:t>
            </a:r>
            <a:r>
              <a:rPr lang="zh-CN" altLang="en-US" sz="1400" dirty="0">
                <a:latin typeface="+mn-ea"/>
              </a:rPr>
              <a:t>英文版本</a:t>
            </a:r>
            <a:r>
              <a:rPr lang="en-US" altLang="zh-CN" sz="1400" dirty="0"/>
              <a:t>)</a:t>
            </a:r>
            <a:endParaRPr lang="en-US" sz="1400" dirty="0">
              <a:latin typeface="Calibri" panose="020F0502020204030204" pitchFamily="34" charset="0"/>
            </a:endParaRPr>
          </a:p>
        </p:txBody>
      </p:sp>
      <p:sp>
        <p:nvSpPr>
          <p:cNvPr id="9" name="Rectangle 8"/>
          <p:cNvSpPr/>
          <p:nvPr/>
        </p:nvSpPr>
        <p:spPr>
          <a:xfrm>
            <a:off x="8375072" y="4765975"/>
            <a:ext cx="3581400" cy="2400657"/>
          </a:xfrm>
          <a:prstGeom prst="rect">
            <a:avLst/>
          </a:prstGeom>
        </p:spPr>
        <p:txBody>
          <a:bodyPr wrap="square">
            <a:spAutoFit/>
          </a:bodyPr>
          <a:lstStyle/>
          <a:p>
            <a:r>
              <a:rPr lang="en-US" sz="1600" dirty="0">
                <a:hlinkClick r:id="rId5"/>
              </a:rPr>
              <a:t>https://www.cpsc.gov/s3fs-public/THE%20REGULATED%20PRODUCT%20HANDBOOK_050613%20CHN%20Final_0.pdf</a:t>
            </a:r>
            <a:r>
              <a:rPr lang="zh-CN" altLang="en-US" sz="1600" dirty="0"/>
              <a:t> </a:t>
            </a:r>
            <a:r>
              <a:rPr lang="en-US" sz="1600" dirty="0"/>
              <a:t>(</a:t>
            </a:r>
            <a:r>
              <a:rPr lang="zh-CN" altLang="en-US" sz="1600" dirty="0">
                <a:latin typeface="+mn-ea"/>
              </a:rPr>
              <a:t>中文版本</a:t>
            </a:r>
            <a:r>
              <a:rPr lang="en-US" sz="1600" dirty="0">
                <a:latin typeface="+mn-ea"/>
              </a:rPr>
              <a:t> </a:t>
            </a:r>
            <a:r>
              <a:rPr lang="en-US" sz="1600" dirty="0"/>
              <a:t>)</a:t>
            </a:r>
          </a:p>
          <a:p>
            <a:endParaRPr lang="en-US" sz="1600" dirty="0"/>
          </a:p>
          <a:p>
            <a:r>
              <a:rPr lang="en-US" sz="1400" dirty="0">
                <a:hlinkClick r:id="rId6"/>
              </a:rPr>
              <a:t>https://www.cpsc.gov/s3fs-public/RegulatedProductsHandbook.pdf</a:t>
            </a:r>
            <a:r>
              <a:rPr lang="zh-CN" altLang="en-US" sz="1400" dirty="0"/>
              <a:t> </a:t>
            </a:r>
            <a:r>
              <a:rPr lang="en-US" altLang="zh-CN" sz="1400" dirty="0"/>
              <a:t>(</a:t>
            </a:r>
            <a:r>
              <a:rPr lang="zh-CN" altLang="en-US" sz="1400" dirty="0">
                <a:latin typeface="+mn-ea"/>
              </a:rPr>
              <a:t>英文版本</a:t>
            </a:r>
            <a:r>
              <a:rPr lang="en-US" altLang="zh-CN" sz="1400" dirty="0"/>
              <a:t>)</a:t>
            </a:r>
            <a:endParaRPr lang="en-US" sz="1400" dirty="0">
              <a:latin typeface="Calibri" panose="020F0502020204030204" pitchFamily="34" charset="0"/>
            </a:endParaRPr>
          </a:p>
          <a:p>
            <a:endParaRPr lang="en-US" sz="1400" dirty="0"/>
          </a:p>
          <a:p>
            <a:endParaRPr lang="en-US" sz="1400" dirty="0"/>
          </a:p>
        </p:txBody>
      </p:sp>
      <p:pic>
        <p:nvPicPr>
          <p:cNvPr id="2" name="Picture 1"/>
          <p:cNvPicPr>
            <a:picLocks noChangeAspect="1"/>
          </p:cNvPicPr>
          <p:nvPr/>
        </p:nvPicPr>
        <p:blipFill>
          <a:blip r:embed="rId7"/>
          <a:stretch>
            <a:fillRect/>
          </a:stretch>
        </p:blipFill>
        <p:spPr>
          <a:xfrm>
            <a:off x="4980706" y="720844"/>
            <a:ext cx="3151909" cy="3986238"/>
          </a:xfrm>
          <a:prstGeom prst="rect">
            <a:avLst/>
          </a:prstGeom>
        </p:spPr>
      </p:pic>
      <p:pic>
        <p:nvPicPr>
          <p:cNvPr id="11" name="Picture 10"/>
          <p:cNvPicPr/>
          <p:nvPr/>
        </p:nvPicPr>
        <p:blipFill>
          <a:blip r:embed="rId8"/>
          <a:stretch>
            <a:fillRect/>
          </a:stretch>
        </p:blipFill>
        <p:spPr>
          <a:xfrm>
            <a:off x="8375072" y="720844"/>
            <a:ext cx="3096491" cy="3986237"/>
          </a:xfrm>
          <a:prstGeom prst="rect">
            <a:avLst/>
          </a:prstGeom>
        </p:spPr>
      </p:pic>
    </p:spTree>
    <p:extLst>
      <p:ext uri="{BB962C8B-B14F-4D97-AF65-F5344CB8AC3E}">
        <p14:creationId xmlns:p14="http://schemas.microsoft.com/office/powerpoint/2010/main" val="20929478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973782" y="4031268"/>
            <a:ext cx="3206822" cy="1377762"/>
          </a:xfrm>
        </p:spPr>
        <p:txBody>
          <a:bodyPr>
            <a:noAutofit/>
          </a:bodyPr>
          <a:lstStyle/>
          <a:p>
            <a:r>
              <a:rPr lang="en-US" sz="1800" b="1" dirty="0">
                <a:solidFill>
                  <a:srgbClr val="002060"/>
                </a:solidFill>
              </a:rPr>
              <a:t>CFR: Commercial Practices</a:t>
            </a:r>
            <a:endParaRPr lang="en-US" sz="1800" dirty="0">
              <a:solidFill>
                <a:srgbClr val="1A2857"/>
              </a:solidFill>
              <a:hlinkClick r:id="rId3"/>
            </a:endParaRPr>
          </a:p>
          <a:p>
            <a:r>
              <a:rPr lang="en-US" sz="1600" dirty="0">
                <a:solidFill>
                  <a:srgbClr val="1A2857"/>
                </a:solidFill>
                <a:hlinkClick r:id="rId3"/>
              </a:rPr>
              <a:t>https://www.govinfo.gov/content/pkg/CFR-2017-title16-vol2/pdf/CFR-2017-title16-vol2.pdf</a:t>
            </a:r>
            <a:r>
              <a:rPr lang="en-US" sz="1600" dirty="0">
                <a:solidFill>
                  <a:srgbClr val="1A2857"/>
                </a:solidFill>
              </a:rPr>
              <a:t> </a:t>
            </a:r>
            <a:r>
              <a:rPr lang="en-US" sz="1600" dirty="0">
                <a:solidFill>
                  <a:schemeClr val="tx1"/>
                </a:solidFill>
              </a:rPr>
              <a:t>(</a:t>
            </a:r>
            <a:r>
              <a:rPr lang="zh-CN" altLang="en-US" sz="1600" dirty="0">
                <a:solidFill>
                  <a:schemeClr val="tx1"/>
                </a:solidFill>
              </a:rPr>
              <a:t>英文版本</a:t>
            </a:r>
            <a:r>
              <a:rPr lang="en-US" altLang="zh-CN" sz="1600" dirty="0">
                <a:solidFill>
                  <a:schemeClr val="tx1"/>
                </a:solidFill>
              </a:rPr>
              <a:t>)</a:t>
            </a:r>
            <a:endParaRPr lang="en-US" sz="1600" dirty="0">
              <a:solidFill>
                <a:srgbClr val="4C4C4C"/>
              </a:solidFill>
            </a:endParaRPr>
          </a:p>
          <a:p>
            <a:pPr lvl="0"/>
            <a:endParaRPr lang="en-US" sz="1600" dirty="0">
              <a:solidFill>
                <a:srgbClr val="1A2857"/>
              </a:solidFill>
            </a:endParaRPr>
          </a:p>
        </p:txBody>
      </p:sp>
      <p:sp>
        <p:nvSpPr>
          <p:cNvPr id="6" name="Text Placeholder 5"/>
          <p:cNvSpPr>
            <a:spLocks noGrp="1"/>
          </p:cNvSpPr>
          <p:nvPr>
            <p:ph type="body" sz="quarter" idx="11"/>
          </p:nvPr>
        </p:nvSpPr>
        <p:spPr>
          <a:xfrm>
            <a:off x="8378031" y="3960061"/>
            <a:ext cx="3438831" cy="2897939"/>
          </a:xfrm>
        </p:spPr>
        <p:txBody>
          <a:bodyPr>
            <a:noAutofit/>
          </a:bodyPr>
          <a:lstStyle/>
          <a:p>
            <a:r>
              <a:rPr lang="en-US" sz="1800" b="1" cap="none" dirty="0">
                <a:solidFill>
                  <a:srgbClr val="002060"/>
                </a:solidFill>
              </a:rPr>
              <a:t>CPSC Laboratory Manuals:</a:t>
            </a:r>
          </a:p>
          <a:p>
            <a:pPr lvl="0"/>
            <a:r>
              <a:rPr lang="en-US" sz="1600" b="0" dirty="0">
                <a:solidFill>
                  <a:srgbClr val="4C4C4C"/>
                </a:solidFill>
                <a:hlinkClick r:id="rId4"/>
              </a:rPr>
              <a:t>https://www.cpsc.gov/s3fs-public/Laboratory-test-manual-16-CFR-Part-1610-Ch.pdf?MhtbUWNy6jmOPx9b6f.RErt.n.2n_d_h</a:t>
            </a:r>
            <a:r>
              <a:rPr lang="en-US" sz="1600" b="0" dirty="0">
                <a:solidFill>
                  <a:srgbClr val="4C4C4C"/>
                </a:solidFill>
              </a:rPr>
              <a:t> </a:t>
            </a:r>
            <a:r>
              <a:rPr lang="en-US" sz="1600" b="0" dirty="0">
                <a:solidFill>
                  <a:schemeClr val="tx1"/>
                </a:solidFill>
              </a:rPr>
              <a:t>(</a:t>
            </a:r>
            <a:r>
              <a:rPr lang="zh-CN" altLang="en-US" sz="1600" b="0" dirty="0">
                <a:solidFill>
                  <a:schemeClr val="tx1"/>
                </a:solidFill>
              </a:rPr>
              <a:t>中文版本</a:t>
            </a:r>
            <a:r>
              <a:rPr lang="en-US" altLang="zh-CN" sz="1600" b="0" dirty="0">
                <a:solidFill>
                  <a:schemeClr val="tx1"/>
                </a:solidFill>
              </a:rPr>
              <a:t>)</a:t>
            </a:r>
          </a:p>
          <a:p>
            <a:pPr lvl="0"/>
            <a:endParaRPr lang="en-US" sz="1600" b="0" dirty="0">
              <a:solidFill>
                <a:schemeClr val="tx1"/>
              </a:solidFill>
            </a:endParaRPr>
          </a:p>
          <a:p>
            <a:pPr lvl="0"/>
            <a:r>
              <a:rPr lang="en-US" sz="1400" b="0" dirty="0">
                <a:solidFill>
                  <a:schemeClr val="tx1"/>
                </a:solidFill>
                <a:hlinkClick r:id="rId5"/>
              </a:rPr>
              <a:t>https://www.cpsc.gov/s3fs-public/Flammability%20of%20Clothing%20Textiles%20Test%20Manual_1610.pdf</a:t>
            </a:r>
            <a:r>
              <a:rPr lang="zh-CN" altLang="en-US" sz="1400" b="0" dirty="0">
                <a:solidFill>
                  <a:schemeClr val="tx1"/>
                </a:solidFill>
              </a:rPr>
              <a:t> </a:t>
            </a:r>
            <a:r>
              <a:rPr lang="en-US" sz="1400" b="0" dirty="0">
                <a:solidFill>
                  <a:schemeClr val="tx1"/>
                </a:solidFill>
              </a:rPr>
              <a:t>(</a:t>
            </a:r>
            <a:r>
              <a:rPr lang="zh-CN" altLang="en-US" sz="1400" b="0" dirty="0">
                <a:solidFill>
                  <a:schemeClr val="tx1"/>
                </a:solidFill>
              </a:rPr>
              <a:t>英文版本</a:t>
            </a:r>
            <a:r>
              <a:rPr lang="en-US" altLang="zh-CN" sz="1400" b="0" dirty="0">
                <a:solidFill>
                  <a:schemeClr val="tx1"/>
                </a:solidFill>
              </a:rPr>
              <a:t>)</a:t>
            </a:r>
            <a:endParaRPr lang="en-US" sz="1400" b="0" dirty="0">
              <a:solidFill>
                <a:srgbClr val="4C4C4C"/>
              </a:solidFill>
            </a:endParaRPr>
          </a:p>
        </p:txBody>
      </p:sp>
      <p:pic>
        <p:nvPicPr>
          <p:cNvPr id="8" name="Content Placeholder 7"/>
          <p:cNvPicPr>
            <a:picLocks noGrp="1" noChangeAspect="1"/>
          </p:cNvPicPr>
          <p:nvPr>
            <p:ph sz="half" idx="4294967295"/>
          </p:nvPr>
        </p:nvPicPr>
        <p:blipFill>
          <a:blip r:embed="rId6" cstate="print">
            <a:extLst>
              <a:ext uri="{28A0092B-C50C-407E-A947-70E740481C1C}">
                <a14:useLocalDpi xmlns:a14="http://schemas.microsoft.com/office/drawing/2010/main" val="0"/>
              </a:ext>
            </a:extLst>
          </a:blip>
          <a:stretch>
            <a:fillRect/>
          </a:stretch>
        </p:blipFill>
        <p:spPr>
          <a:xfrm>
            <a:off x="4973782" y="229594"/>
            <a:ext cx="2840181" cy="3614737"/>
          </a:xfrm>
          <a:prstGeom prst="rect">
            <a:avLst/>
          </a:prstGeom>
          <a:ln w="19050">
            <a:solidFill>
              <a:srgbClr val="002060"/>
            </a:solidFill>
          </a:ln>
        </p:spPr>
      </p:pic>
      <p:sp>
        <p:nvSpPr>
          <p:cNvPr id="7" name="Rectangle 6"/>
          <p:cNvSpPr/>
          <p:nvPr/>
        </p:nvSpPr>
        <p:spPr>
          <a:xfrm>
            <a:off x="321108" y="2565750"/>
            <a:ext cx="3855028" cy="954107"/>
          </a:xfrm>
          <a:prstGeom prst="rect">
            <a:avLst/>
          </a:prstGeom>
        </p:spPr>
        <p:txBody>
          <a:bodyPr wrap="square">
            <a:spAutoFit/>
          </a:bodyPr>
          <a:lstStyle/>
          <a:p>
            <a:pPr lvl="0" algn="ctr">
              <a:buClr>
                <a:srgbClr val="1D2757"/>
              </a:buClr>
            </a:pPr>
            <a:r>
              <a:rPr lang="en-US" sz="2800" b="1" kern="0" dirty="0">
                <a:solidFill>
                  <a:srgbClr val="FFFFFF"/>
                </a:solidFill>
                <a:latin typeface="Arial" panose="020B0604020202020204" pitchFamily="34" charset="0"/>
                <a:cs typeface="Arial" panose="020B0604020202020204" pitchFamily="34" charset="0"/>
              </a:rPr>
              <a:t>Chinese Resources at cpsc.gov</a:t>
            </a:r>
          </a:p>
        </p:txBody>
      </p:sp>
      <p:pic>
        <p:nvPicPr>
          <p:cNvPr id="10" name="Picture 9"/>
          <p:cNvPicPr/>
          <p:nvPr/>
        </p:nvPicPr>
        <p:blipFill>
          <a:blip r:embed="rId7"/>
          <a:stretch>
            <a:fillRect/>
          </a:stretch>
        </p:blipFill>
        <p:spPr>
          <a:xfrm>
            <a:off x="8378031" y="229594"/>
            <a:ext cx="3040061" cy="3593749"/>
          </a:xfrm>
          <a:prstGeom prst="rect">
            <a:avLst/>
          </a:prstGeom>
        </p:spPr>
      </p:pic>
    </p:spTree>
    <p:extLst>
      <p:ext uri="{BB962C8B-B14F-4D97-AF65-F5344CB8AC3E}">
        <p14:creationId xmlns:p14="http://schemas.microsoft.com/office/powerpoint/2010/main" val="28579878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427039" y="1946290"/>
            <a:ext cx="3769042" cy="1178241"/>
          </a:xfrm>
        </p:spPr>
        <p:txBody>
          <a:bodyPr>
            <a:normAutofit lnSpcReduction="10000"/>
          </a:bodyPr>
          <a:lstStyle/>
          <a:p>
            <a:pPr algn="ctr"/>
            <a:r>
              <a:rPr lang="en-US" dirty="0">
                <a:uFill>
                  <a:solidFill>
                    <a:srgbClr val="990000"/>
                  </a:solidFill>
                </a:uFill>
                <a:latin typeface="Calibri" pitchFamily="34" charset="0"/>
                <a:cs typeface="Calibri" pitchFamily="34" charset="0"/>
              </a:rPr>
              <a:t>CPSC Business Resources</a:t>
            </a:r>
            <a:endParaRPr lang="en-US" dirty="0"/>
          </a:p>
        </p:txBody>
      </p:sp>
      <p:sp>
        <p:nvSpPr>
          <p:cNvPr id="3" name="Rectangle 2"/>
          <p:cNvSpPr/>
          <p:nvPr/>
        </p:nvSpPr>
        <p:spPr>
          <a:xfrm>
            <a:off x="6392984" y="4741145"/>
            <a:ext cx="3970216" cy="1815882"/>
          </a:xfrm>
          <a:prstGeom prst="rect">
            <a:avLst/>
          </a:prstGeom>
        </p:spPr>
        <p:txBody>
          <a:bodyPr wrap="square">
            <a:spAutoFit/>
          </a:bodyPr>
          <a:lstStyle/>
          <a:p>
            <a:pPr algn="ctr">
              <a:defRPr/>
            </a:pPr>
            <a:r>
              <a:rPr lang="en-US" sz="2400" dirty="0">
                <a:solidFill>
                  <a:srgbClr val="002060"/>
                </a:solidFill>
                <a:latin typeface="Arial" panose="020B0604020202020204" pitchFamily="34" charset="0"/>
                <a:cs typeface="Arial" panose="020B0604020202020204" pitchFamily="34" charset="0"/>
              </a:rPr>
              <a:t>CPSC-Accepted Laboratories Search Page:</a:t>
            </a:r>
          </a:p>
          <a:p>
            <a:pPr algn="ctr">
              <a:defRPr/>
            </a:pPr>
            <a:r>
              <a:rPr lang="en-US" sz="2400" b="1" dirty="0">
                <a:solidFill>
                  <a:srgbClr val="002060"/>
                </a:solidFill>
                <a:latin typeface="Arial" panose="020B0604020202020204" pitchFamily="34" charset="0"/>
                <a:cs typeface="Arial" panose="020B0604020202020204" pitchFamily="34" charset="0"/>
                <a:hlinkClick r:id="rId3"/>
              </a:rPr>
              <a:t>www.cpsc.gov/LabSearch</a:t>
            </a:r>
            <a:endParaRPr lang="en-US" sz="2400" b="1" dirty="0">
              <a:solidFill>
                <a:srgbClr val="002060"/>
              </a:solidFill>
              <a:latin typeface="Arial" panose="020B0604020202020204" pitchFamily="34" charset="0"/>
              <a:cs typeface="Arial" panose="020B0604020202020204" pitchFamily="34" charset="0"/>
            </a:endParaRPr>
          </a:p>
          <a:p>
            <a:pPr algn="ctr">
              <a:defRPr/>
            </a:pPr>
            <a:endParaRPr lang="en-US" sz="2000" b="1" dirty="0">
              <a:solidFill>
                <a:srgbClr val="002060"/>
              </a:solidFill>
              <a:latin typeface="Arial" panose="020B0604020202020204" pitchFamily="34" charset="0"/>
              <a:cs typeface="Arial" panose="020B0604020202020204" pitchFamily="34" charset="0"/>
            </a:endParaRPr>
          </a:p>
          <a:p>
            <a:pPr algn="ctr">
              <a:defRPr/>
            </a:pPr>
            <a:r>
              <a:rPr lang="en-US" sz="2000" b="1" dirty="0">
                <a:solidFill>
                  <a:srgbClr val="002060"/>
                </a:solidFill>
                <a:latin typeface="Arial" panose="020B0604020202020204" pitchFamily="34" charset="0"/>
                <a:cs typeface="Arial" panose="020B0604020202020204" pitchFamily="34" charset="0"/>
              </a:rPr>
              <a:t> </a:t>
            </a:r>
          </a:p>
        </p:txBody>
      </p:sp>
      <p:sp>
        <p:nvSpPr>
          <p:cNvPr id="2" name="Rectangle 1"/>
          <p:cNvSpPr/>
          <p:nvPr/>
        </p:nvSpPr>
        <p:spPr>
          <a:xfrm>
            <a:off x="4937220" y="1235777"/>
            <a:ext cx="7119816" cy="3046988"/>
          </a:xfrm>
          <a:prstGeom prst="rect">
            <a:avLst/>
          </a:prstGeom>
        </p:spPr>
        <p:txBody>
          <a:bodyPr wrap="square">
            <a:spAutoFit/>
          </a:bodyPr>
          <a:lstStyle/>
          <a:p>
            <a:pPr marL="342900" indent="-342900">
              <a:buFont typeface="Arial" panose="020B0604020202020204" pitchFamily="34" charset="0"/>
              <a:buChar char="•"/>
            </a:pPr>
            <a:r>
              <a:rPr lang="en-US" sz="2400" dirty="0">
                <a:solidFill>
                  <a:schemeClr val="tx1">
                    <a:lumMod val="75000"/>
                    <a:lumOff val="25000"/>
                  </a:schemeClr>
                </a:solidFill>
                <a:latin typeface="Arial" panose="020B0604020202020204" pitchFamily="34" charset="0"/>
                <a:cs typeface="Arial" panose="020B0604020202020204" pitchFamily="34" charset="0"/>
              </a:rPr>
              <a:t>Definition of children’s product – 16 CFR Part 1200 </a:t>
            </a: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chemeClr val="tx1">
                    <a:lumMod val="75000"/>
                    <a:lumOff val="25000"/>
                  </a:schemeClr>
                </a:solidFill>
                <a:latin typeface="Arial" panose="020B0604020202020204" pitchFamily="34" charset="0"/>
                <a:cs typeface="Arial" panose="020B0604020202020204" pitchFamily="34" charset="0"/>
              </a:rPr>
              <a:t>Certificates of conformity – 16 CFR Part 1110</a:t>
            </a: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chemeClr val="tx1">
                    <a:lumMod val="75000"/>
                    <a:lumOff val="25000"/>
                  </a:schemeClr>
                </a:solidFill>
                <a:latin typeface="Arial" panose="020B0604020202020204" pitchFamily="34" charset="0"/>
                <a:cs typeface="Arial" panose="020B0604020202020204" pitchFamily="34" charset="0"/>
              </a:rPr>
              <a:t>Third-party testing – 16 CFR Parts 1107, 1109, and 1112</a:t>
            </a: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chemeClr val="tx1">
                    <a:lumMod val="75000"/>
                    <a:lumOff val="25000"/>
                  </a:schemeClr>
                </a:solidFill>
                <a:latin typeface="Arial" panose="020B0604020202020204" pitchFamily="34" charset="0"/>
                <a:cs typeface="Arial" panose="020B0604020202020204" pitchFamily="34" charset="0"/>
              </a:rPr>
              <a:t>Tracking information – 15 USC § 2063(a)(5)</a:t>
            </a: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chemeClr val="tx1">
                    <a:lumMod val="75000"/>
                    <a:lumOff val="25000"/>
                  </a:schemeClr>
                </a:solidFill>
                <a:latin typeface="Arial" panose="020B0604020202020204" pitchFamily="34" charset="0"/>
                <a:cs typeface="Arial" panose="020B0604020202020204" pitchFamily="34" charset="0"/>
              </a:rPr>
              <a:t>Mandatory reporting requirements – 15 USC §2064</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023759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3"/>
          </p:nvPr>
        </p:nvSpPr>
        <p:spPr>
          <a:xfrm>
            <a:off x="742284" y="2187424"/>
            <a:ext cx="10962751" cy="4036732"/>
          </a:xfrm>
        </p:spPr>
        <p:txBody>
          <a:bodyPr>
            <a:normAutofit/>
          </a:bodyPr>
          <a:lstStyle/>
          <a:p>
            <a:pPr algn="ctr"/>
            <a:r>
              <a:rPr lang="en-US" sz="2900" dirty="0">
                <a:hlinkClick r:id="rId3"/>
              </a:rPr>
              <a:t>http://business.cpsc.gov</a:t>
            </a:r>
            <a:r>
              <a:rPr lang="en-US" sz="2900" dirty="0"/>
              <a:t> </a:t>
            </a:r>
          </a:p>
          <a:p>
            <a:r>
              <a:rPr lang="en-US" sz="2900" b="0" dirty="0">
                <a:solidFill>
                  <a:srgbClr val="4C4C4C"/>
                </a:solidFill>
                <a:latin typeface="Arial" panose="020B0604020202020204" pitchFamily="34" charset="0"/>
              </a:rPr>
              <a:t>Online tool designed specifically to help businesses comply with federal consumer product safety requirements.</a:t>
            </a:r>
          </a:p>
          <a:p>
            <a:r>
              <a:rPr lang="en-US" sz="2900" b="0" dirty="0">
                <a:solidFill>
                  <a:srgbClr val="4C4C4C"/>
                </a:solidFill>
                <a:latin typeface="Arial" panose="020B0604020202020204" pitchFamily="34" charset="0"/>
              </a:rPr>
              <a:t>Asks a series of guided questions, and based on the answers produces a downloadable (PDF) report. </a:t>
            </a:r>
          </a:p>
          <a:p>
            <a:r>
              <a:rPr lang="en-US" sz="2900" b="0" dirty="0">
                <a:solidFill>
                  <a:srgbClr val="4C4C4C"/>
                </a:solidFill>
                <a:latin typeface="Arial" panose="020B0604020202020204" pitchFamily="34" charset="0"/>
              </a:rPr>
              <a:t>Provides customized guidance with links to product safety regulations that may apply to the product and important information on labeling, certification and testing requirements. </a:t>
            </a:r>
          </a:p>
        </p:txBody>
      </p:sp>
      <p:pic>
        <p:nvPicPr>
          <p:cNvPr id="5" name="Picture 4"/>
          <p:cNvPicPr>
            <a:picLocks noChangeAspect="1"/>
          </p:cNvPicPr>
          <p:nvPr/>
        </p:nvPicPr>
        <p:blipFill>
          <a:blip r:embed="rId4"/>
          <a:stretch>
            <a:fillRect/>
          </a:stretch>
        </p:blipFill>
        <p:spPr>
          <a:xfrm>
            <a:off x="3758044" y="499077"/>
            <a:ext cx="4931229" cy="1504953"/>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97016" y="591695"/>
            <a:ext cx="1414604" cy="1595729"/>
          </a:xfrm>
          <a:prstGeom prst="rect">
            <a:avLst/>
          </a:prstGeom>
        </p:spPr>
      </p:pic>
    </p:spTree>
    <p:extLst>
      <p:ext uri="{BB962C8B-B14F-4D97-AF65-F5344CB8AC3E}">
        <p14:creationId xmlns:p14="http://schemas.microsoft.com/office/powerpoint/2010/main" val="11474201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Regulatory Robot </a:t>
            </a:r>
          </a:p>
        </p:txBody>
      </p:sp>
      <p:sp>
        <p:nvSpPr>
          <p:cNvPr id="3" name="Text Placeholder 2"/>
          <p:cNvSpPr>
            <a:spLocks noGrp="1"/>
          </p:cNvSpPr>
          <p:nvPr>
            <p:ph idx="1"/>
          </p:nvPr>
        </p:nvSpPr>
        <p:spPr>
          <a:xfrm>
            <a:off x="1244865" y="1170325"/>
            <a:ext cx="9788236" cy="2040466"/>
          </a:xfrm>
        </p:spPr>
        <p:txBody>
          <a:bodyPr>
            <a:normAutofit/>
          </a:bodyPr>
          <a:lstStyle/>
          <a:p>
            <a:r>
              <a:rPr lang="en-US" sz="2800" dirty="0">
                <a:solidFill>
                  <a:srgbClr val="4C4C4C"/>
                </a:solidFill>
              </a:rPr>
              <a:t>Regulatory Robot is a tool to help identify which </a:t>
            </a:r>
            <a:r>
              <a:rPr lang="en-US" sz="2800" dirty="0"/>
              <a:t>requirements</a:t>
            </a:r>
            <a:r>
              <a:rPr lang="en-US" sz="2800" dirty="0">
                <a:solidFill>
                  <a:srgbClr val="4C4C4C"/>
                </a:solidFill>
              </a:rPr>
              <a:t> are applicable</a:t>
            </a:r>
          </a:p>
          <a:p>
            <a:pPr marL="800100" lvl="1" indent="-342900">
              <a:buFont typeface="Wingdings" panose="05000000000000000000" pitchFamily="2" charset="2"/>
              <a:buChar char="Ø"/>
            </a:pPr>
            <a:r>
              <a:rPr lang="en-US" b="1" u="sng" dirty="0">
                <a:solidFill>
                  <a:srgbClr val="1A2857"/>
                </a:solidFill>
              </a:rPr>
              <a:t>Does not</a:t>
            </a:r>
            <a:r>
              <a:rPr lang="en-US" b="1" dirty="0">
                <a:solidFill>
                  <a:srgbClr val="1A2857"/>
                </a:solidFill>
              </a:rPr>
              <a:t> list details of requirements</a:t>
            </a:r>
            <a:endParaRPr lang="en-US" dirty="0">
              <a:solidFill>
                <a:srgbClr val="1A2857"/>
              </a:solidFill>
            </a:endParaRPr>
          </a:p>
        </p:txBody>
      </p:sp>
      <p:graphicFrame>
        <p:nvGraphicFramePr>
          <p:cNvPr id="5" name="Diagram 4"/>
          <p:cNvGraphicFramePr/>
          <p:nvPr>
            <p:extLst/>
          </p:nvPr>
        </p:nvGraphicFramePr>
        <p:xfrm>
          <a:off x="859536" y="2423160"/>
          <a:ext cx="10853928" cy="33192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8259519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427039" y="2509817"/>
            <a:ext cx="3769042" cy="754380"/>
          </a:xfrm>
        </p:spPr>
        <p:txBody>
          <a:bodyPr>
            <a:normAutofit/>
          </a:bodyPr>
          <a:lstStyle/>
          <a:p>
            <a:pPr algn="ctr"/>
            <a:r>
              <a:rPr lang="en-US" dirty="0">
                <a:uFill>
                  <a:solidFill>
                    <a:srgbClr val="990000"/>
                  </a:solidFill>
                </a:uFill>
                <a:latin typeface="Calibri" pitchFamily="34" charset="0"/>
                <a:cs typeface="Calibri" pitchFamily="34" charset="0"/>
              </a:rPr>
              <a:t>Battery Resources</a:t>
            </a:r>
            <a:endParaRPr lang="en-US" dirty="0"/>
          </a:p>
        </p:txBody>
      </p:sp>
      <p:sp>
        <p:nvSpPr>
          <p:cNvPr id="4" name="Rectangle 3">
            <a:extLst>
              <a:ext uri="{FF2B5EF4-FFF2-40B4-BE49-F238E27FC236}">
                <a16:creationId xmlns:a16="http://schemas.microsoft.com/office/drawing/2014/main" id="{722078B3-F2C3-4A0C-99FD-862B262E34E9}"/>
              </a:ext>
            </a:extLst>
          </p:cNvPr>
          <p:cNvSpPr/>
          <p:nvPr/>
        </p:nvSpPr>
        <p:spPr>
          <a:xfrm>
            <a:off x="5241851" y="1170989"/>
            <a:ext cx="6725128" cy="2677656"/>
          </a:xfrm>
          <a:prstGeom prst="rect">
            <a:avLst/>
          </a:prstGeom>
        </p:spPr>
        <p:txBody>
          <a:bodyPr wrap="square">
            <a:spAutoFit/>
          </a:bodyPr>
          <a:lstStyle/>
          <a:p>
            <a:r>
              <a:rPr lang="en-US" sz="2400" kern="0" dirty="0">
                <a:solidFill>
                  <a:srgbClr val="3648A1"/>
                </a:solidFill>
                <a:latin typeface="Arial" panose="020B0604020202020204" pitchFamily="34" charset="0"/>
                <a:cs typeface="Arial" panose="020B0604020202020204" pitchFamily="34" charset="0"/>
              </a:rPr>
              <a:t>For more information, please visit:</a:t>
            </a:r>
          </a:p>
          <a:p>
            <a:endParaRPr lang="en-US" sz="2400" kern="0" dirty="0">
              <a:solidFill>
                <a:srgbClr val="3648A1"/>
              </a:solidFill>
              <a:latin typeface="Arial" panose="020B0604020202020204" pitchFamily="34" charset="0"/>
              <a:cs typeface="Arial" panose="020B0604020202020204" pitchFamily="34" charset="0"/>
            </a:endParaRPr>
          </a:p>
          <a:p>
            <a:r>
              <a:rPr lang="en-US" sz="2400" kern="0" dirty="0">
                <a:solidFill>
                  <a:srgbClr val="3648A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www.CPSC.gov</a:t>
            </a:r>
            <a:endParaRPr lang="en-US" sz="2400" kern="0" dirty="0">
              <a:solidFill>
                <a:srgbClr val="3648A1"/>
              </a:solidFill>
              <a:latin typeface="Arial" panose="020B0604020202020204" pitchFamily="34" charset="0"/>
              <a:cs typeface="Arial" panose="020B0604020202020204" pitchFamily="34" charset="0"/>
            </a:endParaRPr>
          </a:p>
          <a:p>
            <a:endParaRPr lang="en-US" sz="2400" kern="0" dirty="0">
              <a:solidFill>
                <a:srgbClr val="3648A1"/>
              </a:solidFill>
              <a:latin typeface="Arial" panose="020B0604020202020204" pitchFamily="34" charset="0"/>
              <a:cs typeface="Arial" panose="020B0604020202020204" pitchFamily="34" charset="0"/>
            </a:endParaRPr>
          </a:p>
          <a:p>
            <a:r>
              <a:rPr lang="en-US" sz="2400" kern="0" dirty="0">
                <a:solidFill>
                  <a:srgbClr val="3648A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https://www.cpsc.gov/Regulations-Laws--Standards/Voluntary-Standards/Topics/Batteries/</a:t>
            </a:r>
            <a:r>
              <a:rPr lang="en-US" sz="2400" kern="0" dirty="0">
                <a:solidFill>
                  <a:srgbClr val="3648A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7220640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0379D-1AA3-4BBF-B105-BD01C1847BF4}"/>
              </a:ext>
            </a:extLst>
          </p:cNvPr>
          <p:cNvSpPr>
            <a:spLocks noGrp="1"/>
          </p:cNvSpPr>
          <p:nvPr>
            <p:ph type="title"/>
          </p:nvPr>
        </p:nvSpPr>
        <p:spPr/>
        <p:txBody>
          <a:bodyPr/>
          <a:lstStyle/>
          <a:p>
            <a:r>
              <a:rPr lang="en-US" dirty="0"/>
              <a:t>Overview</a:t>
            </a:r>
          </a:p>
        </p:txBody>
      </p:sp>
      <p:sp>
        <p:nvSpPr>
          <p:cNvPr id="3" name="Text Placeholder 2"/>
          <p:cNvSpPr>
            <a:spLocks noGrp="1"/>
          </p:cNvSpPr>
          <p:nvPr>
            <p:ph idx="1"/>
          </p:nvPr>
        </p:nvSpPr>
        <p:spPr/>
        <p:txBody>
          <a:bodyPr>
            <a:normAutofit/>
          </a:bodyPr>
          <a:lstStyle/>
          <a:p>
            <a:pPr marL="457178" indent="-457178">
              <a:buFont typeface="Wingdings" panose="05000000000000000000" pitchFamily="2" charset="2"/>
              <a:buChar char="Ø"/>
            </a:pPr>
            <a:r>
              <a:rPr lang="en-US" sz="2400" dirty="0">
                <a:solidFill>
                  <a:schemeClr val="tx1">
                    <a:alpha val="65000"/>
                  </a:schemeClr>
                </a:solidFill>
                <a:hlinkClick r:id="rId2" action="ppaction://hlinksldjump"/>
              </a:rPr>
              <a:t>Electrical Product Safety </a:t>
            </a:r>
            <a:endParaRPr lang="en-US" sz="2400" dirty="0">
              <a:solidFill>
                <a:schemeClr val="tx1">
                  <a:alpha val="65000"/>
                </a:schemeClr>
              </a:solidFill>
            </a:endParaRPr>
          </a:p>
          <a:p>
            <a:pPr marL="914354" lvl="1" indent="-457178">
              <a:buFont typeface="Arial" panose="020B0604020202020204" pitchFamily="34" charset="0"/>
              <a:buChar char="•"/>
            </a:pPr>
            <a:r>
              <a:rPr lang="en-US" sz="2000" dirty="0">
                <a:solidFill>
                  <a:schemeClr val="tx1">
                    <a:alpha val="65000"/>
                  </a:schemeClr>
                </a:solidFill>
                <a:hlinkClick r:id="rId3" action="ppaction://hlinksldjump"/>
              </a:rPr>
              <a:t>Fire and Shock Data</a:t>
            </a:r>
            <a:endParaRPr lang="en-US" sz="2000" dirty="0">
              <a:solidFill>
                <a:schemeClr val="tx1">
                  <a:alpha val="65000"/>
                </a:schemeClr>
              </a:solidFill>
            </a:endParaRPr>
          </a:p>
          <a:p>
            <a:pPr marL="457176" indent="-457178">
              <a:buFont typeface="Wingdings" panose="05000000000000000000" pitchFamily="2" charset="2"/>
              <a:buChar char="Ø"/>
            </a:pPr>
            <a:r>
              <a:rPr lang="en-US" sz="2400" dirty="0">
                <a:solidFill>
                  <a:schemeClr val="tx1">
                    <a:alpha val="65000"/>
                  </a:schemeClr>
                </a:solidFill>
                <a:hlinkClick r:id="rId4" action="ppaction://hlinksldjump"/>
              </a:rPr>
              <a:t>Hazard Mitigation Strategies</a:t>
            </a:r>
            <a:endParaRPr lang="en-US" sz="2400" dirty="0">
              <a:solidFill>
                <a:schemeClr val="tx1">
                  <a:alpha val="65000"/>
                </a:schemeClr>
              </a:solidFill>
            </a:endParaRPr>
          </a:p>
          <a:p>
            <a:pPr marL="914356" lvl="1" indent="-457178">
              <a:buFont typeface="Arial" panose="020B0604020202020204" pitchFamily="34" charset="0"/>
              <a:buChar char="•"/>
            </a:pPr>
            <a:r>
              <a:rPr lang="en-US" sz="2000" dirty="0">
                <a:solidFill>
                  <a:schemeClr val="tx1">
                    <a:alpha val="65000"/>
                  </a:schemeClr>
                </a:solidFill>
                <a:hlinkClick r:id="rId5" action="ppaction://hlinksldjump"/>
              </a:rPr>
              <a:t>Industry Consensus Standards</a:t>
            </a:r>
            <a:endParaRPr lang="en-US" sz="2000" dirty="0">
              <a:solidFill>
                <a:schemeClr val="tx1">
                  <a:alpha val="65000"/>
                </a:schemeClr>
              </a:solidFill>
            </a:endParaRPr>
          </a:p>
          <a:p>
            <a:pPr marL="914356" lvl="1" indent="-457178">
              <a:buFont typeface="Arial" panose="020B0604020202020204" pitchFamily="34" charset="0"/>
              <a:buChar char="•"/>
            </a:pPr>
            <a:r>
              <a:rPr lang="en-US" sz="2000" dirty="0">
                <a:solidFill>
                  <a:schemeClr val="tx1">
                    <a:alpha val="65000"/>
                  </a:schemeClr>
                </a:solidFill>
                <a:hlinkClick r:id="rId6" action="ppaction://hlinksldjump"/>
              </a:rPr>
              <a:t>Technical Regulations</a:t>
            </a:r>
            <a:endParaRPr lang="en-US" sz="2000" dirty="0">
              <a:solidFill>
                <a:schemeClr val="tx1">
                  <a:alpha val="65000"/>
                </a:schemeClr>
              </a:solidFill>
            </a:endParaRPr>
          </a:p>
          <a:p>
            <a:pPr marL="914356" lvl="1" indent="-457178">
              <a:buFont typeface="Arial" panose="020B0604020202020204" pitchFamily="34" charset="0"/>
              <a:buChar char="•"/>
            </a:pPr>
            <a:r>
              <a:rPr lang="en-US" sz="2000" dirty="0">
                <a:solidFill>
                  <a:schemeClr val="tx1">
                    <a:alpha val="65000"/>
                  </a:schemeClr>
                </a:solidFill>
                <a:highlight>
                  <a:srgbClr val="FFFFFF"/>
                </a:highlight>
                <a:hlinkClick r:id="rId7" action="ppaction://hlinksldjump"/>
              </a:rPr>
              <a:t>15(j) Requirement </a:t>
            </a:r>
            <a:endParaRPr lang="en-US" sz="2000" dirty="0">
              <a:solidFill>
                <a:schemeClr val="tx1">
                  <a:alpha val="65000"/>
                </a:schemeClr>
              </a:solidFill>
              <a:highlight>
                <a:srgbClr val="FFFFFF"/>
              </a:highlight>
            </a:endParaRPr>
          </a:p>
          <a:p>
            <a:pPr marL="914356" lvl="1" indent="-457178">
              <a:buFont typeface="Arial" panose="020B0604020202020204" pitchFamily="34" charset="0"/>
              <a:buChar char="•"/>
            </a:pPr>
            <a:r>
              <a:rPr lang="en-US" sz="2000" dirty="0">
                <a:solidFill>
                  <a:schemeClr val="tx1">
                    <a:alpha val="65000"/>
                  </a:schemeClr>
                </a:solidFill>
                <a:hlinkClick r:id="rId8" action="ppaction://hlinksldjump"/>
              </a:rPr>
              <a:t>Complying with Industry Consensus Standards</a:t>
            </a:r>
            <a:endParaRPr lang="en-US" sz="2000" dirty="0">
              <a:solidFill>
                <a:schemeClr val="tx1">
                  <a:alpha val="65000"/>
                </a:schemeClr>
              </a:solidFill>
              <a:highlight>
                <a:srgbClr val="FFFF00"/>
              </a:highlight>
            </a:endParaRPr>
          </a:p>
          <a:p>
            <a:pPr marL="914356" lvl="1" indent="-457178">
              <a:buFont typeface="Arial" panose="020B0604020202020204" pitchFamily="34" charset="0"/>
              <a:buChar char="•"/>
            </a:pPr>
            <a:r>
              <a:rPr lang="en-US" sz="2000" dirty="0">
                <a:solidFill>
                  <a:schemeClr val="tx1">
                    <a:alpha val="65000"/>
                  </a:schemeClr>
                </a:solidFill>
                <a:hlinkClick r:id="rId9" action="ppaction://hlinksldjump"/>
              </a:rPr>
              <a:t>CPSC Data Systems</a:t>
            </a:r>
            <a:endParaRPr lang="en-US" sz="2000" dirty="0">
              <a:solidFill>
                <a:schemeClr val="tx1">
                  <a:alpha val="65000"/>
                </a:schemeClr>
              </a:solidFill>
            </a:endParaRPr>
          </a:p>
          <a:p>
            <a:pPr marL="914356" lvl="1" indent="-457178">
              <a:buFont typeface="Arial" panose="020B0604020202020204" pitchFamily="34" charset="0"/>
              <a:buChar char="•"/>
            </a:pPr>
            <a:r>
              <a:rPr lang="en-US" sz="2000" dirty="0">
                <a:solidFill>
                  <a:schemeClr val="tx1">
                    <a:alpha val="65000"/>
                  </a:schemeClr>
                </a:solidFill>
                <a:hlinkClick r:id="rId10" action="ppaction://hlinksldjump"/>
              </a:rPr>
              <a:t>High-Energy Density Batteries Project</a:t>
            </a:r>
            <a:endParaRPr lang="en-US" sz="2000" dirty="0">
              <a:solidFill>
                <a:schemeClr val="tx1">
                  <a:alpha val="65000"/>
                </a:schemeClr>
              </a:solidFill>
            </a:endParaRPr>
          </a:p>
          <a:p>
            <a:pPr marL="914356" lvl="1" indent="-457178">
              <a:buFont typeface="Arial" panose="020B0604020202020204" pitchFamily="34" charset="0"/>
              <a:buChar char="•"/>
            </a:pPr>
            <a:r>
              <a:rPr lang="en-US" sz="2000" dirty="0">
                <a:solidFill>
                  <a:schemeClr val="tx1">
                    <a:alpha val="65000"/>
                  </a:schemeClr>
                </a:solidFill>
                <a:hlinkClick r:id="rId11" action="ppaction://hlinksldjump"/>
              </a:rPr>
              <a:t>Battery Recalls</a:t>
            </a:r>
            <a:endParaRPr lang="en-US" sz="2000" dirty="0">
              <a:solidFill>
                <a:schemeClr val="tx1">
                  <a:alpha val="65000"/>
                </a:schemeClr>
              </a:solidFill>
            </a:endParaRPr>
          </a:p>
          <a:p>
            <a:pPr marL="1371532" lvl="2" indent="-457178">
              <a:buFont typeface="Arial" panose="020B0604020202020204" pitchFamily="34" charset="0"/>
              <a:buChar char="•"/>
            </a:pPr>
            <a:r>
              <a:rPr lang="en-US" sz="1800" dirty="0">
                <a:solidFill>
                  <a:schemeClr val="tx1">
                    <a:alpha val="65000"/>
                  </a:schemeClr>
                </a:solidFill>
                <a:hlinkClick r:id="rId12" action="ppaction://hlinksldjump"/>
              </a:rPr>
              <a:t>Root Causes</a:t>
            </a:r>
            <a:endParaRPr lang="en-US" sz="1800" dirty="0">
              <a:solidFill>
                <a:schemeClr val="tx1">
                  <a:alpha val="65000"/>
                </a:schemeClr>
              </a:solidFill>
            </a:endParaRPr>
          </a:p>
          <a:p>
            <a:pPr marL="457178" indent="-457178">
              <a:buFont typeface="Wingdings" panose="05000000000000000000" pitchFamily="2" charset="2"/>
              <a:buChar char="Ø"/>
            </a:pPr>
            <a:r>
              <a:rPr lang="en-US" sz="2400" dirty="0">
                <a:solidFill>
                  <a:schemeClr val="tx1">
                    <a:alpha val="65000"/>
                  </a:schemeClr>
                </a:solidFill>
                <a:hlinkClick r:id="rId13" action="ppaction://hlinksldjump"/>
              </a:rPr>
              <a:t>Case Study – Products with No Standard</a:t>
            </a:r>
            <a:endParaRPr lang="en-US" sz="2400" dirty="0">
              <a:solidFill>
                <a:schemeClr val="tx1">
                  <a:alpha val="65000"/>
                </a:schemeClr>
              </a:solidFill>
            </a:endParaRPr>
          </a:p>
          <a:p>
            <a:pPr marL="457178" indent="-457178">
              <a:buFont typeface="Wingdings" panose="05000000000000000000" pitchFamily="2" charset="2"/>
              <a:buChar char="Ø"/>
            </a:pPr>
            <a:r>
              <a:rPr lang="en-US" sz="2400" dirty="0">
                <a:solidFill>
                  <a:schemeClr val="tx1">
                    <a:alpha val="65000"/>
                  </a:schemeClr>
                </a:solidFill>
                <a:hlinkClick r:id="rId14" action="ppaction://hlinksldjump"/>
              </a:rPr>
              <a:t>Case Study – Products with Well-Established Standards</a:t>
            </a:r>
            <a:endParaRPr lang="en-US" sz="2400" dirty="0">
              <a:solidFill>
                <a:schemeClr val="tx1">
                  <a:alpha val="65000"/>
                </a:schemeClr>
              </a:solidFill>
            </a:endParaRPr>
          </a:p>
          <a:p>
            <a:pPr marL="457178" indent="-457178">
              <a:buFont typeface="Wingdings" panose="05000000000000000000" pitchFamily="2" charset="2"/>
              <a:buChar char="Ø"/>
            </a:pPr>
            <a:r>
              <a:rPr lang="en-US" sz="2200" dirty="0">
                <a:solidFill>
                  <a:schemeClr val="tx1">
                    <a:alpha val="65000"/>
                  </a:schemeClr>
                </a:solidFill>
                <a:hlinkClick r:id="rId15" action="ppaction://hlinksldjump"/>
              </a:rPr>
              <a:t>Best Manufacturing Practices - Assuring Safety of Lithium-Ion Cell-Powered Products</a:t>
            </a:r>
            <a:endParaRPr lang="en-US" sz="2200" dirty="0">
              <a:solidFill>
                <a:schemeClr val="tx1">
                  <a:alpha val="65000"/>
                </a:schemeClr>
              </a:solidFill>
            </a:endParaRPr>
          </a:p>
          <a:p>
            <a:endParaRPr lang="en-US"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592756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E694D-64DF-4618-AC6C-8A083EF26CD1}"/>
              </a:ext>
            </a:extLst>
          </p:cNvPr>
          <p:cNvSpPr>
            <a:spLocks noGrp="1"/>
          </p:cNvSpPr>
          <p:nvPr>
            <p:ph type="title"/>
          </p:nvPr>
        </p:nvSpPr>
        <p:spPr/>
        <p:txBody>
          <a:bodyPr/>
          <a:lstStyle/>
          <a:p>
            <a:r>
              <a:rPr lang="en-US" dirty="0"/>
              <a:t>Electrical Product Safety</a:t>
            </a:r>
          </a:p>
        </p:txBody>
      </p:sp>
      <p:sp>
        <p:nvSpPr>
          <p:cNvPr id="3" name="Text Placeholder 2"/>
          <p:cNvSpPr>
            <a:spLocks noGrp="1"/>
          </p:cNvSpPr>
          <p:nvPr>
            <p:ph idx="1"/>
          </p:nvPr>
        </p:nvSpPr>
        <p:spPr/>
        <p:txBody>
          <a:bodyPr>
            <a:normAutofit fontScale="85000" lnSpcReduction="20000"/>
          </a:bodyPr>
          <a:lstStyle/>
          <a:p>
            <a:pPr marL="457178" indent="-457178">
              <a:buFont typeface="Arial" panose="020B0604020202020204" pitchFamily="34" charset="0"/>
              <a:buChar char="•"/>
            </a:pPr>
            <a:r>
              <a:rPr lang="en-US" dirty="0"/>
              <a:t>Electricity is a powerful, useful energy source that is potentially hazardous.  </a:t>
            </a:r>
          </a:p>
          <a:p>
            <a:pPr marL="457178" indent="-457178">
              <a:buFont typeface="Arial" panose="020B0604020202020204" pitchFamily="34" charset="0"/>
              <a:buChar char="•"/>
            </a:pPr>
            <a:endParaRPr lang="en-US" dirty="0"/>
          </a:p>
          <a:p>
            <a:pPr marL="457178" indent="-457178">
              <a:buFont typeface="Arial" panose="020B0604020202020204" pitchFamily="34" charset="0"/>
              <a:buChar char="•"/>
            </a:pPr>
            <a:r>
              <a:rPr lang="en-US" dirty="0"/>
              <a:t>Electrical product failures or misuse can cause hazards, such as:</a:t>
            </a:r>
          </a:p>
          <a:p>
            <a:pPr marL="914354" lvl="1" indent="-457178">
              <a:buFont typeface="Wingdings" panose="05000000000000000000" pitchFamily="2" charset="2"/>
              <a:buChar char="Ø"/>
            </a:pPr>
            <a:r>
              <a:rPr lang="en-US" dirty="0">
                <a:solidFill>
                  <a:srgbClr val="1A2857"/>
                </a:solidFill>
              </a:rPr>
              <a:t>Fires </a:t>
            </a:r>
          </a:p>
          <a:p>
            <a:pPr marL="914354" lvl="1" indent="-457178">
              <a:buFont typeface="Wingdings" panose="05000000000000000000" pitchFamily="2" charset="2"/>
              <a:buChar char="Ø"/>
            </a:pPr>
            <a:r>
              <a:rPr lang="en-US" dirty="0">
                <a:solidFill>
                  <a:srgbClr val="1A2857"/>
                </a:solidFill>
              </a:rPr>
              <a:t>Electric shock</a:t>
            </a:r>
          </a:p>
          <a:p>
            <a:pPr marL="914354" lvl="1" indent="-457178">
              <a:buFont typeface="Wingdings" panose="05000000000000000000" pitchFamily="2" charset="2"/>
              <a:buChar char="Ø"/>
            </a:pPr>
            <a:r>
              <a:rPr lang="en-US" dirty="0">
                <a:solidFill>
                  <a:srgbClr val="1A2857"/>
                </a:solidFill>
              </a:rPr>
              <a:t>Thermal burns (from exposure to hot surfaces)</a:t>
            </a:r>
          </a:p>
          <a:p>
            <a:pPr marL="914354" lvl="1" indent="-457178">
              <a:buFont typeface="Wingdings" panose="05000000000000000000" pitchFamily="2" charset="2"/>
              <a:buChar char="Ø"/>
            </a:pPr>
            <a:r>
              <a:rPr lang="en-US" dirty="0">
                <a:solidFill>
                  <a:srgbClr val="1A2857"/>
                </a:solidFill>
              </a:rPr>
              <a:t>Chemical burns (from batteries), </a:t>
            </a:r>
          </a:p>
          <a:p>
            <a:pPr marL="914354" lvl="1" indent="-457178">
              <a:buFont typeface="Wingdings" panose="05000000000000000000" pitchFamily="2" charset="2"/>
              <a:buChar char="Ø"/>
            </a:pPr>
            <a:r>
              <a:rPr lang="en-US" dirty="0">
                <a:solidFill>
                  <a:srgbClr val="1A2857"/>
                </a:solidFill>
              </a:rPr>
              <a:t>Injuries (lacerations from moving parts) or </a:t>
            </a:r>
          </a:p>
          <a:p>
            <a:pPr marL="914354" lvl="1" indent="-457178">
              <a:buFont typeface="Wingdings" panose="05000000000000000000" pitchFamily="2" charset="2"/>
              <a:buChar char="Ø"/>
            </a:pPr>
            <a:r>
              <a:rPr lang="en-US" dirty="0">
                <a:solidFill>
                  <a:srgbClr val="1A2857"/>
                </a:solidFill>
              </a:rPr>
              <a:t>Loss of critical function (a smoke alarm not signaling a fire).  </a:t>
            </a:r>
          </a:p>
          <a:p>
            <a:pPr marL="457178" indent="-457178">
              <a:buFont typeface="Arial" panose="020B0604020202020204" pitchFamily="34" charset="0"/>
              <a:buChar char="•"/>
            </a:pPr>
            <a:endParaRPr lang="en-US" dirty="0"/>
          </a:p>
          <a:p>
            <a:pPr marL="457178" indent="-457178">
              <a:buFont typeface="Arial" panose="020B0604020202020204" pitchFamily="34" charset="0"/>
              <a:buChar char="•"/>
            </a:pPr>
            <a:r>
              <a:rPr lang="en-US" dirty="0"/>
              <a:t>Products that generate, distribute, or use electrical energy should be compliant with applicable standards and installed according to applicable electrical codes to help minimize safety risks to consumers from these products.</a:t>
            </a:r>
          </a:p>
          <a:p>
            <a:endParaRPr lang="en-US"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04687300"/>
      </p:ext>
    </p:extLst>
  </p:cSld>
  <p:clrMapOvr>
    <a:masterClrMapping/>
  </p:clrMapOvr>
</p:sld>
</file>

<file path=ppt/theme/theme1.xml><?xml version="1.0" encoding="utf-8"?>
<a:theme xmlns:a="http://schemas.openxmlformats.org/drawingml/2006/main" name="18-ABC-0078_PPTTemplate">
  <a:themeElements>
    <a:clrScheme name="CPSC">
      <a:dk1>
        <a:srgbClr val="1D2757"/>
      </a:dk1>
      <a:lt1>
        <a:srgbClr val="83D3EF"/>
      </a:lt1>
      <a:dk2>
        <a:srgbClr val="1D2757"/>
      </a:dk2>
      <a:lt2>
        <a:srgbClr val="FFFFFF"/>
      </a:lt2>
      <a:accent1>
        <a:srgbClr val="83D3EF"/>
      </a:accent1>
      <a:accent2>
        <a:srgbClr val="CF1F2F"/>
      </a:accent2>
      <a:accent3>
        <a:srgbClr val="EE334F"/>
      </a:accent3>
      <a:accent4>
        <a:srgbClr val="FC7DB9"/>
      </a:accent4>
      <a:accent5>
        <a:srgbClr val="FFFFFF"/>
      </a:accent5>
      <a:accent6>
        <a:srgbClr val="83D3EF"/>
      </a:accent6>
      <a:hlink>
        <a:srgbClr val="CF1F2F"/>
      </a:hlink>
      <a:folHlink>
        <a:srgbClr val="7F1F2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PSC_PowerPoint_template--sample as of March 27" id="{75EDE25A-E792-4A31-A4AA-C457BAEC2112}" vid="{33F5FBCF-1DD7-4B5F-830B-EF357BD17FE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CPSC_PowerPoint_template--sample as of March 27</Template>
  <TotalTime>2447</TotalTime>
  <Words>5179</Words>
  <Application>Microsoft Office PowerPoint</Application>
  <PresentationFormat>Widescreen</PresentationFormat>
  <Paragraphs>619</Paragraphs>
  <Slides>75</Slides>
  <Notes>34</Notes>
  <HiddenSlides>0</HiddenSlides>
  <MMClips>1</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75</vt:i4>
      </vt:variant>
    </vt:vector>
  </HeadingPairs>
  <TitlesOfParts>
    <vt:vector size="88" baseType="lpstr">
      <vt:lpstr>DengXian</vt:lpstr>
      <vt:lpstr>SimSun</vt:lpstr>
      <vt:lpstr>SimSun</vt:lpstr>
      <vt:lpstr>Arial</vt:lpstr>
      <vt:lpstr>Calibri</vt:lpstr>
      <vt:lpstr>Calibri Light</vt:lpstr>
      <vt:lpstr>Garamond</vt:lpstr>
      <vt:lpstr>Georgia</vt:lpstr>
      <vt:lpstr>Tahoma</vt:lpstr>
      <vt:lpstr>Times New Roman</vt:lpstr>
      <vt:lpstr>Wingdings</vt:lpstr>
      <vt:lpstr>18-ABC-0078_PPTTemplate</vt:lpstr>
      <vt:lpstr>Microsoft Excel 97-2003 Worksheet</vt:lpstr>
      <vt:lpstr>PowerPoint Presentation</vt:lpstr>
      <vt:lpstr>Video: Welcome to the 2021 CPSC Podcast Series – Overview of Battery Safety Requirements</vt:lpstr>
      <vt:lpstr>PowerPoint Presentation</vt:lpstr>
      <vt:lpstr>Biographies</vt:lpstr>
      <vt:lpstr>PowerPoint Presentation</vt:lpstr>
      <vt:lpstr>PowerPoint Presentation</vt:lpstr>
      <vt:lpstr>Overview of Battery Safety Requirements: Lithium-Ion Battery Safety for Consumer Products into the United States</vt:lpstr>
      <vt:lpstr>Overview</vt:lpstr>
      <vt:lpstr>Electrical Product Safety</vt:lpstr>
      <vt:lpstr>Electrical Fire Data</vt:lpstr>
      <vt:lpstr>Electric Shock Data</vt:lpstr>
      <vt:lpstr>Hazard Mitigation Strategies</vt:lpstr>
      <vt:lpstr>Hazard Mitigation Strategies: Industry Consensus Standards</vt:lpstr>
      <vt:lpstr>Hazard Mitigation Strategies: Technical Regulations</vt:lpstr>
      <vt:lpstr>Hazard Mitigation Strategies: Technical Regulations for Electrical Products</vt:lpstr>
      <vt:lpstr>Hazard Mitigation Strategies: The 15(j) Requirement </vt:lpstr>
      <vt:lpstr>Hazard Mitigation Strategies: The 15(j) Requirement </vt:lpstr>
      <vt:lpstr>Hazard Mitigation Strategies: 15(j) Requirement - Handheld Hair Dryers</vt:lpstr>
      <vt:lpstr>Hazard Mitigation Strategies: 15(j) Requirement – Seasonal and Decorative Lighting Products</vt:lpstr>
      <vt:lpstr>Hazard Mitigation Strategies: 15(j) Requirement – Seasonal and Decorative Lighting Products</vt:lpstr>
      <vt:lpstr>Hazard Mitigation Strategies: 15(j) Requirement – Extension Cords</vt:lpstr>
      <vt:lpstr>Hazard Mitigation Strategies: 15(j) Requirement – Extension Cords</vt:lpstr>
      <vt:lpstr>Hazard Mitigation Strategies: Complying with Industry Consensus Standards</vt:lpstr>
      <vt:lpstr>Hazard Mitigation Strategies: Complying with Standards</vt:lpstr>
      <vt:lpstr>Hazard Mitigation Strategies: Responsibility to Comply</vt:lpstr>
      <vt:lpstr>Industry Consensus Standards Process: CPSC Staff Participation</vt:lpstr>
      <vt:lpstr>Industry Consensus Standards Process: CPSC Data</vt:lpstr>
      <vt:lpstr>CPSC Data: IPPI</vt:lpstr>
      <vt:lpstr>CPSC Data: DTHS</vt:lpstr>
      <vt:lpstr>CPSC Data: INDP</vt:lpstr>
      <vt:lpstr>CPSC Data: NEISS</vt:lpstr>
      <vt:lpstr>CPSC Data: NEISS Hospital Locations</vt:lpstr>
      <vt:lpstr>CPSC Data: NEISS Variables</vt:lpstr>
      <vt:lpstr>CPSC Data: NEISS – Data Accessible  at CPSC.gov </vt:lpstr>
      <vt:lpstr>CPSC Data: NFIRS</vt:lpstr>
      <vt:lpstr>CPSC Hazard Mitigation Strategies: High-Energy Density Batteries Project</vt:lpstr>
      <vt:lpstr>CPSC Hazard Mitigation Strategies: High-Energy Density Batteries Project</vt:lpstr>
      <vt:lpstr>Battery Product Recalls: Fiscal Years 2017-2020</vt:lpstr>
      <vt:lpstr>Battery Recalls: Top Four Recalls by Number of Units (2017-2020)</vt:lpstr>
      <vt:lpstr>Battery Recalls: Recalls of Lithium-ion Battery Products – Root Causes</vt:lpstr>
      <vt:lpstr>Battery Recalls: Recalls of Lithium-ion Battery Products – Example Root Cause</vt:lpstr>
      <vt:lpstr>Battery Recalls: Recalls of Lithium-ion Battery Products – Example Root Cause</vt:lpstr>
      <vt:lpstr>Battery Recalls: General Cell Contamination Mitigation Actions</vt:lpstr>
      <vt:lpstr>Battery Recalls: Root Cause – Physical Damage Example</vt:lpstr>
      <vt:lpstr>Battery Recalls: Root Cause – Electrode Overlap Example</vt:lpstr>
      <vt:lpstr>Battery Recalls: X-ray Analysis</vt:lpstr>
      <vt:lpstr>Battery Recalls: Analysis – Dissection and Visual Inspection</vt:lpstr>
      <vt:lpstr>Case Study: Products with No Existing Standard</vt:lpstr>
      <vt:lpstr>Case Study: Products with No Existing Standard</vt:lpstr>
      <vt:lpstr>Case Study: Hoverboard Incident Data – November 2015 - May 2017</vt:lpstr>
      <vt:lpstr>2015/2016 CPSC Staff Assessments of Hoverboards</vt:lpstr>
      <vt:lpstr>Case Study: 2015/2016 CPSC Staff Assessments of Hoverboards</vt:lpstr>
      <vt:lpstr>2015/2016 CPSC Staff Assessments of Hoverboards</vt:lpstr>
      <vt:lpstr>2015/2016 CPSC Staff Assessments of Hoverboards - Conclusions</vt:lpstr>
      <vt:lpstr>Case Study: Products with Well-Established Standards</vt:lpstr>
      <vt:lpstr>Case Study: Products with Well-Established Standards – Cell Phone Recalls </vt:lpstr>
      <vt:lpstr>Case Study: Products with Well-Established Standards – Cell Phone Recalls </vt:lpstr>
      <vt:lpstr>Case Study: Products with Well-Established Standards – Cell Phone Recalls</vt:lpstr>
      <vt:lpstr>Best Manufacturing Practices: Assuring Safety of Lithium-Ion Cell-Powered Products</vt:lpstr>
      <vt:lpstr>Best Manufacturing Practices – Assuring Lithium Cell Safety</vt:lpstr>
      <vt:lpstr>Best Manufacturing Practices – Assuring Lithium Cell Safety Addition Industry Guidance</vt:lpstr>
      <vt:lpstr>Best Manufacturing Practices – Assuring Lithium Cell Safety Additional Guidance – Thermal Management</vt:lpstr>
      <vt:lpstr>Best Manufacturing Practices – Assuring Lithium Cell Safety Select cells with Integral Protection</vt:lpstr>
      <vt:lpstr>Best Manufacturing Practices – Assuring Lithium Cell Safety Select cells with Integral Protection</vt:lpstr>
      <vt:lpstr>Best Manufacturing Practices – Assuring Lithium Cell Safety Staff Recommendations</vt:lpstr>
      <vt:lpstr>Best Manufacturing Practices – Assuring Lithium Cell Safety Staff Recommendations</vt:lpstr>
      <vt:lpstr>Questions?</vt:lpstr>
      <vt:lpstr>PowerPoint Presentation</vt:lpstr>
      <vt:lpstr>PowerPoint Presentation</vt:lpstr>
      <vt:lpstr>PowerPoint Presentation</vt:lpstr>
      <vt:lpstr>PowerPoint Presentation</vt:lpstr>
      <vt:lpstr>PowerPoint Presentation</vt:lpstr>
      <vt:lpstr>PowerPoint Presentation</vt:lpstr>
      <vt:lpstr>Regulatory Robot </vt:lpstr>
      <vt:lpstr>PowerPoint Presentation</vt:lpstr>
    </vt:vector>
  </TitlesOfParts>
  <Company>US CPSC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Williams, Stephen</dc:creator>
  <cp:lastModifiedBy>Schott, Jane</cp:lastModifiedBy>
  <cp:revision>134</cp:revision>
  <dcterms:created xsi:type="dcterms:W3CDTF">2020-03-30T14:06:50Z</dcterms:created>
  <dcterms:modified xsi:type="dcterms:W3CDTF">2021-02-04T22:26:45Z</dcterms:modified>
</cp:coreProperties>
</file>