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9"/>
  </p:notesMasterIdLst>
  <p:sldIdLst>
    <p:sldId id="332" r:id="rId5"/>
    <p:sldId id="257" r:id="rId6"/>
    <p:sldId id="258" r:id="rId7"/>
    <p:sldId id="329" r:id="rId8"/>
    <p:sldId id="260" r:id="rId9"/>
    <p:sldId id="337" r:id="rId10"/>
    <p:sldId id="466" r:id="rId11"/>
    <p:sldId id="262" r:id="rId12"/>
    <p:sldId id="293" r:id="rId13"/>
    <p:sldId id="281" r:id="rId14"/>
    <p:sldId id="334" r:id="rId15"/>
    <p:sldId id="303" r:id="rId16"/>
    <p:sldId id="275" r:id="rId17"/>
    <p:sldId id="335" r:id="rId18"/>
    <p:sldId id="336" r:id="rId19"/>
    <p:sldId id="338" r:id="rId20"/>
    <p:sldId id="458" r:id="rId21"/>
    <p:sldId id="464" r:id="rId22"/>
    <p:sldId id="460" r:id="rId23"/>
    <p:sldId id="461" r:id="rId24"/>
    <p:sldId id="462" r:id="rId25"/>
    <p:sldId id="463" r:id="rId26"/>
    <p:sldId id="465" r:id="rId27"/>
    <p:sldId id="468" r:id="rId28"/>
    <p:sldId id="467" r:id="rId29"/>
    <p:sldId id="263" r:id="rId30"/>
    <p:sldId id="264" r:id="rId31"/>
    <p:sldId id="331" r:id="rId32"/>
    <p:sldId id="333" r:id="rId33"/>
    <p:sldId id="265" r:id="rId34"/>
    <p:sldId id="267" r:id="rId35"/>
    <p:sldId id="268" r:id="rId36"/>
    <p:sldId id="266"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Schott, Jane" initials="SJ" lastIdx="3" clrIdx="1">
    <p:extLst>
      <p:ext uri="{19B8F6BF-5375-455C-9EA6-DF929625EA0E}">
        <p15:presenceInfo xmlns:p15="http://schemas.microsoft.com/office/powerpoint/2012/main" userId="S-1-5-21-2022136750-1135477324-312552118-28237" providerId="AD"/>
      </p:ext>
    </p:extLst>
  </p:cmAuthor>
  <p:cmAuthor id="3" name="Boniface, Duane" initials="BD" lastIdx="7" clrIdx="2">
    <p:extLst>
      <p:ext uri="{19B8F6BF-5375-455C-9EA6-DF929625EA0E}">
        <p15:presenceInfo xmlns:p15="http://schemas.microsoft.com/office/powerpoint/2012/main" userId="Boniface, Du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D4EF"/>
    <a:srgbClr val="1A2857"/>
    <a:srgbClr val="2E74B5"/>
    <a:srgbClr val="4C4C4C"/>
    <a:srgbClr val="ED3350"/>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8" autoAdjust="0"/>
    <p:restoredTop sz="90129" autoAdjust="0"/>
  </p:normalViewPr>
  <p:slideViewPr>
    <p:cSldViewPr snapToGrid="0" snapToObjects="1">
      <p:cViewPr varScale="1">
        <p:scale>
          <a:sx n="61" d="100"/>
          <a:sy n="61" d="100"/>
        </p:scale>
        <p:origin x="668" y="52"/>
      </p:cViewPr>
      <p:guideLst/>
    </p:cSldViewPr>
  </p:slideViewPr>
  <p:notesTextViewPr>
    <p:cViewPr>
      <p:scale>
        <a:sx n="1" d="1"/>
        <a:sy n="1" d="1"/>
      </p:scale>
      <p:origin x="0" y="0"/>
    </p:cViewPr>
  </p:notesTextViewPr>
  <p:sorterViewPr>
    <p:cViewPr>
      <p:scale>
        <a:sx n="100" d="100"/>
        <a:sy n="100" d="100"/>
      </p:scale>
      <p:origin x="0" y="-40140"/>
    </p:cViewPr>
  </p:sorter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13</a:t>
            </a:fld>
            <a:endParaRPr lang="en-US" dirty="0"/>
          </a:p>
        </p:txBody>
      </p:sp>
    </p:spTree>
    <p:extLst>
      <p:ext uri="{BB962C8B-B14F-4D97-AF65-F5344CB8AC3E}">
        <p14:creationId xmlns:p14="http://schemas.microsoft.com/office/powerpoint/2010/main" val="324813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822">
              <a:defRPr/>
            </a:pPr>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14</a:t>
            </a:fld>
            <a:endParaRPr lang="en-US" dirty="0"/>
          </a:p>
        </p:txBody>
      </p:sp>
    </p:spTree>
    <p:extLst>
      <p:ext uri="{BB962C8B-B14F-4D97-AF65-F5344CB8AC3E}">
        <p14:creationId xmlns:p14="http://schemas.microsoft.com/office/powerpoint/2010/main" val="21742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AD4E6B-B411-4931-BB72-70D19DE52CCE}" type="slidenum">
              <a:rPr lang="en-US" smtClean="0"/>
              <a:pPr/>
              <a:t>17</a:t>
            </a:fld>
            <a:endParaRPr lang="en-US" dirty="0"/>
          </a:p>
        </p:txBody>
      </p:sp>
    </p:spTree>
    <p:extLst>
      <p:ext uri="{BB962C8B-B14F-4D97-AF65-F5344CB8AC3E}">
        <p14:creationId xmlns:p14="http://schemas.microsoft.com/office/powerpoint/2010/main" val="216171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D4E6B-B411-4931-BB72-70D19DE52CCE}" type="slidenum">
              <a:rPr lang="en-US" smtClean="0"/>
              <a:pPr/>
              <a:t>18</a:t>
            </a:fld>
            <a:endParaRPr lang="en-US" dirty="0"/>
          </a:p>
        </p:txBody>
      </p:sp>
    </p:spTree>
    <p:extLst>
      <p:ext uri="{BB962C8B-B14F-4D97-AF65-F5344CB8AC3E}">
        <p14:creationId xmlns:p14="http://schemas.microsoft.com/office/powerpoint/2010/main" val="2460478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D4E6B-B411-4931-BB72-70D19DE52CCE}" type="slidenum">
              <a:rPr lang="en-US" smtClean="0"/>
              <a:pPr/>
              <a:t>19</a:t>
            </a:fld>
            <a:endParaRPr lang="en-US" dirty="0"/>
          </a:p>
        </p:txBody>
      </p:sp>
    </p:spTree>
    <p:extLst>
      <p:ext uri="{BB962C8B-B14F-4D97-AF65-F5344CB8AC3E}">
        <p14:creationId xmlns:p14="http://schemas.microsoft.com/office/powerpoint/2010/main" val="1845968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D4E6B-B411-4931-BB72-70D19DE52CCE}" type="slidenum">
              <a:rPr lang="en-US" smtClean="0"/>
              <a:pPr/>
              <a:t>20</a:t>
            </a:fld>
            <a:endParaRPr lang="en-US" dirty="0"/>
          </a:p>
        </p:txBody>
      </p:sp>
    </p:spTree>
    <p:extLst>
      <p:ext uri="{BB962C8B-B14F-4D97-AF65-F5344CB8AC3E}">
        <p14:creationId xmlns:p14="http://schemas.microsoft.com/office/powerpoint/2010/main" val="1464556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D4E6B-B411-4931-BB72-70D19DE52CCE}" type="slidenum">
              <a:rPr lang="en-US" smtClean="0"/>
              <a:pPr/>
              <a:t>21</a:t>
            </a:fld>
            <a:endParaRPr lang="en-US" dirty="0"/>
          </a:p>
        </p:txBody>
      </p:sp>
    </p:spTree>
    <p:extLst>
      <p:ext uri="{BB962C8B-B14F-4D97-AF65-F5344CB8AC3E}">
        <p14:creationId xmlns:p14="http://schemas.microsoft.com/office/powerpoint/2010/main" val="2769879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D4E6B-B411-4931-BB72-70D19DE52CCE}" type="slidenum">
              <a:rPr lang="en-US" smtClean="0"/>
              <a:pPr/>
              <a:t>22</a:t>
            </a:fld>
            <a:endParaRPr lang="en-US" dirty="0"/>
          </a:p>
        </p:txBody>
      </p:sp>
    </p:spTree>
    <p:extLst>
      <p:ext uri="{BB962C8B-B14F-4D97-AF65-F5344CB8AC3E}">
        <p14:creationId xmlns:p14="http://schemas.microsoft.com/office/powerpoint/2010/main" val="4189814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D4E6B-B411-4931-BB72-70D19DE52CCE}" type="slidenum">
              <a:rPr lang="en-US" smtClean="0"/>
              <a:pPr/>
              <a:t>23</a:t>
            </a:fld>
            <a:endParaRPr lang="en-US" dirty="0"/>
          </a:p>
        </p:txBody>
      </p:sp>
    </p:spTree>
    <p:extLst>
      <p:ext uri="{BB962C8B-B14F-4D97-AF65-F5344CB8AC3E}">
        <p14:creationId xmlns:p14="http://schemas.microsoft.com/office/powerpoint/2010/main" val="271959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4/14/2022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page with photo.</a:t>
            </a:r>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368427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title page with text.</a:t>
            </a:r>
          </a:p>
        </p:txBody>
      </p:sp>
      <p:sp>
        <p:nvSpPr>
          <p:cNvPr id="4" name="Slide Number Placeholder 3"/>
          <p:cNvSpPr>
            <a:spLocks noGrp="1"/>
          </p:cNvSpPr>
          <p:nvPr>
            <p:ph type="sldNum" sz="quarter" idx="10"/>
          </p:nvPr>
        </p:nvSpPr>
        <p:spPr/>
        <p:txBody>
          <a:bodyPr/>
          <a:lstStyle/>
          <a:p>
            <a:fld id="{F02DBC63-04CE-AE4D-AA93-442818775CB2}" type="slidenum">
              <a:rPr lang="en-US" smtClean="0"/>
              <a:t>27</a:t>
            </a:fld>
            <a:endParaRPr lang="en-US"/>
          </a:p>
        </p:txBody>
      </p:sp>
    </p:spTree>
    <p:extLst>
      <p:ext uri="{BB962C8B-B14F-4D97-AF65-F5344CB8AC3E}">
        <p14:creationId xmlns:p14="http://schemas.microsoft.com/office/powerpoint/2010/main" val="2819393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187841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234701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32</a:t>
            </a:fld>
            <a:endParaRPr lang="en-US" dirty="0"/>
          </a:p>
        </p:txBody>
      </p:sp>
    </p:spTree>
    <p:extLst>
      <p:ext uri="{BB962C8B-B14F-4D97-AF65-F5344CB8AC3E}">
        <p14:creationId xmlns:p14="http://schemas.microsoft.com/office/powerpoint/2010/main" val="377753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4/14/2022</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element in</a:t>
            </a:r>
            <a:r>
              <a:rPr lang="en-US" baseline="0" dirty="0"/>
              <a:t> the lower right is optional and does not have to be used on the title page as shown.</a:t>
            </a:r>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a:p>
        </p:txBody>
      </p:sp>
    </p:spTree>
    <p:extLst>
      <p:ext uri="{BB962C8B-B14F-4D97-AF65-F5344CB8AC3E}">
        <p14:creationId xmlns:p14="http://schemas.microsoft.com/office/powerpoint/2010/main" val="16260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28" indent="-173028" defTabSz="922822">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8</a:t>
            </a:fld>
            <a:endParaRPr lang="en-US" dirty="0"/>
          </a:p>
        </p:txBody>
      </p:sp>
    </p:spTree>
    <p:extLst>
      <p:ext uri="{BB962C8B-B14F-4D97-AF65-F5344CB8AC3E}">
        <p14:creationId xmlns:p14="http://schemas.microsoft.com/office/powerpoint/2010/main" val="62623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28" indent="-173028" defTabSz="922822">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9</a:t>
            </a:fld>
            <a:endParaRPr lang="en-US" dirty="0"/>
          </a:p>
        </p:txBody>
      </p:sp>
    </p:spTree>
    <p:extLst>
      <p:ext uri="{BB962C8B-B14F-4D97-AF65-F5344CB8AC3E}">
        <p14:creationId xmlns:p14="http://schemas.microsoft.com/office/powerpoint/2010/main" val="6262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10</a:t>
            </a:fld>
            <a:endParaRPr lang="en-US" dirty="0"/>
          </a:p>
        </p:txBody>
      </p:sp>
    </p:spTree>
    <p:extLst>
      <p:ext uri="{BB962C8B-B14F-4D97-AF65-F5344CB8AC3E}">
        <p14:creationId xmlns:p14="http://schemas.microsoft.com/office/powerpoint/2010/main" val="330208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08008-83E2-4061-9A6F-0F88B8CFE7FE}" type="slidenum">
              <a:rPr lang="en-US" smtClean="0"/>
              <a:t>11</a:t>
            </a:fld>
            <a:endParaRPr lang="en-US" dirty="0"/>
          </a:p>
        </p:txBody>
      </p:sp>
    </p:spTree>
    <p:extLst>
      <p:ext uri="{BB962C8B-B14F-4D97-AF65-F5344CB8AC3E}">
        <p14:creationId xmlns:p14="http://schemas.microsoft.com/office/powerpoint/2010/main" val="760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F08008-83E2-4061-9A6F-0F88B8CFE7FE}" type="slidenum">
              <a:rPr lang="en-US" smtClean="0"/>
              <a:t>12</a:t>
            </a:fld>
            <a:endParaRPr lang="en-US" dirty="0"/>
          </a:p>
        </p:txBody>
      </p:sp>
    </p:spTree>
    <p:extLst>
      <p:ext uri="{BB962C8B-B14F-4D97-AF65-F5344CB8AC3E}">
        <p14:creationId xmlns:p14="http://schemas.microsoft.com/office/powerpoint/2010/main" val="985800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622997" y="693334"/>
            <a:ext cx="10962751" cy="5466305"/>
          </a:xfrm>
        </p:spPr>
        <p:txBody>
          <a:bodyPr numCol="3" spcCol="182880"/>
          <a:lstStyle>
            <a:lvl1pPr>
              <a:defRPr b="0">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74426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7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043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04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a:t>Click icon to add picture</a:t>
            </a:r>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solidFill>
                <a:latin typeface="Arial" panose="020B0604020202020204" pitchFamily="34" charset="0"/>
                <a:cs typeface="Arial" panose="020B0604020202020204" pitchFamily="34" charset="0"/>
              </a:defRPr>
            </a:lvl1pPr>
            <a:lvl2pPr>
              <a:defRPr>
                <a:solidFill>
                  <a:srgbClr val="1A2857"/>
                </a:solidFill>
                <a:latin typeface="Arial" panose="020B0604020202020204" pitchFamily="34" charset="0"/>
                <a:cs typeface="Arial" panose="020B0604020202020204" pitchFamily="34" charset="0"/>
              </a:defRPr>
            </a:lvl2pPr>
            <a:lvl3pPr>
              <a:defRPr>
                <a:solidFill>
                  <a:srgbClr val="1A2857"/>
                </a:solidFill>
                <a:latin typeface="Arial" panose="020B0604020202020204" pitchFamily="34" charset="0"/>
                <a:cs typeface="Arial" panose="020B0604020202020204" pitchFamily="34" charset="0"/>
              </a:defRPr>
            </a:lvl3pPr>
            <a:lvl4pPr>
              <a:defRPr>
                <a:solidFill>
                  <a:srgbClr val="1A2857"/>
                </a:solidFill>
                <a:latin typeface="Arial" panose="020B0604020202020204" pitchFamily="34" charset="0"/>
                <a:cs typeface="Arial" panose="020B0604020202020204" pitchFamily="34" charset="0"/>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solidFill>
                  <a:srgbClr val="2E74B5"/>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8" r:id="rId18"/>
    <p:sldLayoutId id="2147483689" r:id="rId19"/>
    <p:sldLayoutId id="2147483690" r:id="rId20"/>
  </p:sldLayoutIdLst>
  <p:txStyles>
    <p:titleStyle>
      <a:lvl1pPr eaLnBrk="1" hangingPunct="1">
        <a:defRPr sz="3600" b="1">
          <a:solidFill>
            <a:srgbClr val="2E74B5"/>
          </a:solidFill>
          <a:latin typeface="Arial" panose="020B060402020202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1A2857"/>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hyperlink" Target="http://www.cpsc.gov/LabSearch"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psc.gov/Business--Manufacturing/International/International-Video-and-Podcast-Series"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27.xml"/><Relationship Id="rId2" Type="http://schemas.openxmlformats.org/officeDocument/2006/relationships/slide" Target="slide8.xml"/><Relationship Id="rId1" Type="http://schemas.openxmlformats.org/officeDocument/2006/relationships/slideLayout" Target="../slideLayouts/slideLayout8.xml"/><Relationship Id="rId6" Type="http://schemas.openxmlformats.org/officeDocument/2006/relationships/slide" Target="slide16.xml"/><Relationship Id="rId5" Type="http://schemas.openxmlformats.org/officeDocument/2006/relationships/slide" Target="slide15.xml"/><Relationship Id="rId4" Type="http://schemas.openxmlformats.org/officeDocument/2006/relationships/slide" Target="slide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2400" dirty="0">
                <a:latin typeface="+mj-lt"/>
              </a:rPr>
              <a:t>These slides highlight key U.S. product safety requirements for discussion. The text is not a comprehensive statement of legal requirements or policy and should not be relied upon for that purpose. Moreover, with the passage of time, the slides may not reflect the latest information. You should consult official versions of U.S. statutes and regulations, as well as published CPSC guidance when making decisions that could affect the safety and compliance of products entering U.S. commerce. Note that reference materials are listed at the end of the presentation</a:t>
            </a:r>
            <a:r>
              <a:rPr lang="en-US" sz="2400">
                <a:latin typeface="+mj-lt"/>
              </a:rPr>
              <a:t>.  </a:t>
            </a:r>
            <a:endParaRPr lang="en-US" sz="2400" dirty="0">
              <a:latin typeface="+mj-lt"/>
            </a:endParaRP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spTree>
    <p:extLst>
      <p:ext uri="{BB962C8B-B14F-4D97-AF65-F5344CB8AC3E}">
        <p14:creationId xmlns:p14="http://schemas.microsoft.com/office/powerpoint/2010/main" val="186184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06399" y="1484922"/>
            <a:ext cx="11714481" cy="5159717"/>
          </a:xfrm>
        </p:spPr>
        <p:txBody>
          <a:bodyPr>
            <a:normAutofit/>
          </a:bodyPr>
          <a:lstStyle/>
          <a:p>
            <a:pPr marL="457200" indent="-457200">
              <a:buFont typeface="Arial" panose="020B0604020202020204" pitchFamily="34" charset="0"/>
              <a:buChar char="•"/>
              <a:defRPr/>
            </a:pPr>
            <a:r>
              <a:rPr lang="en-US" dirty="0">
                <a:solidFill>
                  <a:srgbClr val="00246A"/>
                </a:solidFill>
              </a:rPr>
              <a:t>The laboratory must be accredited by an accreditation body that is a signatory to the International Laboratory Accreditation Cooperation (ILAC) Mutual Recognition Arrangement (MRA).</a:t>
            </a:r>
          </a:p>
          <a:p>
            <a:pPr>
              <a:defRPr/>
            </a:pPr>
            <a:endParaRPr lang="en-US" sz="1200" dirty="0">
              <a:solidFill>
                <a:srgbClr val="00246A"/>
              </a:solidFill>
            </a:endParaRPr>
          </a:p>
          <a:p>
            <a:pPr marL="457200" indent="-457200">
              <a:buFont typeface="Arial" panose="020B0604020202020204" pitchFamily="34" charset="0"/>
              <a:buChar char="•"/>
              <a:defRPr/>
            </a:pPr>
            <a:r>
              <a:rPr lang="en-US" dirty="0">
                <a:solidFill>
                  <a:srgbClr val="00246A"/>
                </a:solidFill>
              </a:rPr>
              <a:t>The laboratory must apply to the CPSC (on-line application process) for recognition and must agree to fulfill the requirements of the CPSC program.</a:t>
            </a:r>
          </a:p>
          <a:p>
            <a:pPr>
              <a:defRPr/>
            </a:pPr>
            <a:endParaRPr lang="en-US" sz="1200" dirty="0">
              <a:solidFill>
                <a:srgbClr val="00246A"/>
              </a:solidFill>
            </a:endParaRPr>
          </a:p>
          <a:p>
            <a:pPr marL="457200" indent="-457200">
              <a:buFont typeface="Arial" panose="020B0604020202020204" pitchFamily="34" charset="0"/>
              <a:buChar char="•"/>
              <a:defRPr/>
            </a:pPr>
            <a:r>
              <a:rPr lang="en-US" dirty="0">
                <a:solidFill>
                  <a:srgbClr val="00246A"/>
                </a:solidFill>
              </a:rPr>
              <a:t>The scope of accreditation must include the testing methods/standards/regulations as shown on the CPSC application.  </a:t>
            </a:r>
            <a:r>
              <a:rPr lang="en-US" sz="1800" dirty="0">
                <a:solidFill>
                  <a:srgbClr val="00246A"/>
                </a:solidFill>
              </a:rPr>
              <a:t>Source: </a:t>
            </a:r>
            <a:r>
              <a:rPr lang="en-US" sz="1800" dirty="0"/>
              <a:t>16 C.F.R. Part 1112</a:t>
            </a:r>
            <a:endParaRPr lang="en-US" sz="1800" dirty="0">
              <a:solidFill>
                <a:srgbClr val="00246A"/>
              </a:solidFill>
            </a:endParaRPr>
          </a:p>
          <a:p>
            <a:pPr marL="457200" indent="-457200">
              <a:buFont typeface="Arial" panose="020B0604020202020204" pitchFamily="34" charset="0"/>
              <a:buChar char="•"/>
              <a:defRPr/>
            </a:pPr>
            <a:endParaRPr lang="en-US" dirty="0">
              <a:solidFill>
                <a:srgbClr val="00246A"/>
              </a:solidFill>
            </a:endParaRPr>
          </a:p>
          <a:p>
            <a:pPr marL="457200" indent="-457200">
              <a:buFont typeface="Arial" panose="020B0604020202020204" pitchFamily="34" charset="0"/>
              <a:buChar char="•"/>
              <a:defRPr/>
            </a:pPr>
            <a:endParaRPr lang="en-US" dirty="0">
              <a:solidFill>
                <a:srgbClr val="00246A"/>
              </a:solidFill>
            </a:endParaRPr>
          </a:p>
          <a:p>
            <a:pPr>
              <a:defRPr/>
            </a:pPr>
            <a:endParaRPr lang="en-US" dirty="0">
              <a:solidFill>
                <a:srgbClr val="00246A"/>
              </a:solidFill>
            </a:endParaRPr>
          </a:p>
          <a:p>
            <a:pPr>
              <a:defRPr/>
            </a:pPr>
            <a:endParaRPr lang="en-US" dirty="0">
              <a:solidFill>
                <a:srgbClr val="00246A"/>
              </a:solidFill>
            </a:endParaRPr>
          </a:p>
        </p:txBody>
      </p:sp>
      <p:sp>
        <p:nvSpPr>
          <p:cNvPr id="7" name="TextBox 6"/>
          <p:cNvSpPr txBox="1"/>
          <p:nvPr/>
        </p:nvSpPr>
        <p:spPr>
          <a:xfrm>
            <a:off x="1524000" y="6095423"/>
            <a:ext cx="9144000" cy="369332"/>
          </a:xfrm>
          <a:prstGeom prst="rect">
            <a:avLst/>
          </a:prstGeom>
          <a:solidFill>
            <a:srgbClr val="83D4EF"/>
          </a:solidFill>
        </p:spPr>
        <p:txBody>
          <a:bodyPr wrap="square" rtlCol="0">
            <a:spAutoFit/>
          </a:bodyPr>
          <a:lstStyle/>
          <a:p>
            <a:pPr algn="ctr">
              <a:defRPr/>
            </a:pPr>
            <a:r>
              <a:rPr lang="en-US" b="1" kern="0" dirty="0">
                <a:solidFill>
                  <a:sysClr val="windowText" lastClr="000000"/>
                </a:solidFill>
              </a:rPr>
              <a:t>Provides for the participation of domestic and foreign ABs and Testing Laboratories</a:t>
            </a:r>
          </a:p>
        </p:txBody>
      </p:sp>
      <p:sp>
        <p:nvSpPr>
          <p:cNvPr id="2" name="Title 1">
            <a:extLst>
              <a:ext uri="{FF2B5EF4-FFF2-40B4-BE49-F238E27FC236}">
                <a16:creationId xmlns:a16="http://schemas.microsoft.com/office/drawing/2014/main" id="{27C9516A-24DE-450E-9384-6AA7C876DD23}"/>
              </a:ext>
            </a:extLst>
          </p:cNvPr>
          <p:cNvSpPr>
            <a:spLocks noGrp="1"/>
          </p:cNvSpPr>
          <p:nvPr>
            <p:ph type="title"/>
          </p:nvPr>
        </p:nvSpPr>
        <p:spPr/>
        <p:txBody>
          <a:bodyPr>
            <a:normAutofit fontScale="90000"/>
          </a:bodyPr>
          <a:lstStyle/>
          <a:p>
            <a:r>
              <a:rPr lang="en-US" dirty="0"/>
              <a:t>Testing Laboratory: Baseline Requirements for CPSC Acceptance</a:t>
            </a:r>
          </a:p>
        </p:txBody>
      </p:sp>
    </p:spTree>
    <p:extLst>
      <p:ext uri="{BB962C8B-B14F-4D97-AF65-F5344CB8AC3E}">
        <p14:creationId xmlns:p14="http://schemas.microsoft.com/office/powerpoint/2010/main" val="53533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EB83-1BB8-4DBC-AE68-88F4B9E10A0C}"/>
              </a:ext>
            </a:extLst>
          </p:cNvPr>
          <p:cNvSpPr>
            <a:spLocks noGrp="1"/>
          </p:cNvSpPr>
          <p:nvPr>
            <p:ph type="title"/>
          </p:nvPr>
        </p:nvSpPr>
        <p:spPr/>
        <p:txBody>
          <a:bodyPr/>
          <a:lstStyle/>
          <a:p>
            <a:r>
              <a:rPr lang="en-US" dirty="0"/>
              <a:t>Why CPSC Specifies the ILAC-MRA</a:t>
            </a:r>
          </a:p>
        </p:txBody>
      </p:sp>
      <p:sp>
        <p:nvSpPr>
          <p:cNvPr id="6" name="Content Placeholder 5"/>
          <p:cNvSpPr>
            <a:spLocks noGrp="1"/>
          </p:cNvSpPr>
          <p:nvPr>
            <p:ph idx="1"/>
          </p:nvPr>
        </p:nvSpPr>
        <p:spPr/>
        <p:txBody>
          <a:bodyPr>
            <a:normAutofit fontScale="92500" lnSpcReduction="10000"/>
          </a:bodyPr>
          <a:lstStyle/>
          <a:p>
            <a:pPr marL="457200" indent="-457200">
              <a:spcAft>
                <a:spcPts val="1000"/>
              </a:spcAft>
              <a:buFont typeface="Arial" panose="020B0604020202020204" pitchFamily="34" charset="0"/>
              <a:buChar char="•"/>
            </a:pPr>
            <a:r>
              <a:rPr lang="en-US" dirty="0">
                <a:solidFill>
                  <a:schemeClr val="tx2"/>
                </a:solidFill>
              </a:rPr>
              <a:t>Laboratory Accreditation Process</a:t>
            </a:r>
          </a:p>
          <a:p>
            <a:pPr marL="457200" indent="-457200">
              <a:spcAft>
                <a:spcPts val="1000"/>
              </a:spcAft>
              <a:buFont typeface="Arial" panose="020B0604020202020204" pitchFamily="34" charset="0"/>
              <a:buChar char="•"/>
            </a:pPr>
            <a:r>
              <a:rPr lang="en-US" dirty="0">
                <a:solidFill>
                  <a:schemeClr val="tx2"/>
                </a:solidFill>
              </a:rPr>
              <a:t>Identification of required standards</a:t>
            </a:r>
          </a:p>
          <a:p>
            <a:pPr marL="914400" lvl="1" indent="-457200">
              <a:buFont typeface="Wingdings" panose="05000000000000000000" pitchFamily="2" charset="2"/>
              <a:buChar char="Ø"/>
            </a:pPr>
            <a:r>
              <a:rPr lang="en-US" sz="2600" dirty="0">
                <a:solidFill>
                  <a:schemeClr val="tx2"/>
                </a:solidFill>
              </a:rPr>
              <a:t>ISO/IEC – 17025 requirement for testing laboratories</a:t>
            </a:r>
          </a:p>
          <a:p>
            <a:pPr marL="914400" lvl="1" indent="-457200">
              <a:buFont typeface="Wingdings" panose="05000000000000000000" pitchFamily="2" charset="2"/>
              <a:buChar char="Ø"/>
            </a:pPr>
            <a:r>
              <a:rPr lang="en-US" sz="2600" dirty="0">
                <a:solidFill>
                  <a:schemeClr val="tx2"/>
                </a:solidFill>
              </a:rPr>
              <a:t>ISO/IEC – 17011 requirement for ABs</a:t>
            </a:r>
          </a:p>
          <a:p>
            <a:pPr marL="914400" lvl="1" indent="-457200">
              <a:spcAft>
                <a:spcPts val="1000"/>
              </a:spcAft>
              <a:buFont typeface="Wingdings" panose="05000000000000000000" pitchFamily="2" charset="2"/>
              <a:buChar char="Ø"/>
            </a:pPr>
            <a:r>
              <a:rPr lang="en-US" sz="2600" dirty="0">
                <a:solidFill>
                  <a:schemeClr val="tx2"/>
                </a:solidFill>
              </a:rPr>
              <a:t>Specified CPSC regulations and standards</a:t>
            </a:r>
          </a:p>
          <a:p>
            <a:pPr marL="457200" indent="-457200">
              <a:spcAft>
                <a:spcPts val="1000"/>
              </a:spcAft>
              <a:buFont typeface="Arial" panose="020B0604020202020204" pitchFamily="34" charset="0"/>
              <a:buChar char="•"/>
            </a:pPr>
            <a:r>
              <a:rPr lang="en-US" dirty="0">
                <a:solidFill>
                  <a:schemeClr val="tx2"/>
                </a:solidFill>
              </a:rPr>
              <a:t>Existing accreditation system</a:t>
            </a:r>
          </a:p>
          <a:p>
            <a:pPr marL="457200" indent="-457200">
              <a:spcAft>
                <a:spcPts val="1000"/>
              </a:spcAft>
              <a:buFont typeface="Arial" panose="020B0604020202020204" pitchFamily="34" charset="0"/>
              <a:buChar char="•"/>
            </a:pPr>
            <a:r>
              <a:rPr lang="en-US" dirty="0">
                <a:solidFill>
                  <a:schemeClr val="tx2"/>
                </a:solidFill>
              </a:rPr>
              <a:t>International in scope</a:t>
            </a:r>
          </a:p>
          <a:p>
            <a:pPr marL="457200" indent="-457200">
              <a:spcAft>
                <a:spcPts val="1000"/>
              </a:spcAft>
              <a:buFont typeface="Arial" panose="020B0604020202020204" pitchFamily="34" charset="0"/>
              <a:buChar char="•"/>
            </a:pPr>
            <a:r>
              <a:rPr lang="en-US" dirty="0">
                <a:solidFill>
                  <a:schemeClr val="tx2"/>
                </a:solidFill>
              </a:rPr>
              <a:t>Global recognition</a:t>
            </a:r>
          </a:p>
          <a:p>
            <a:pPr marL="457200" indent="-457200">
              <a:spcAft>
                <a:spcPts val="1000"/>
              </a:spcAft>
              <a:buFont typeface="Arial" panose="020B0604020202020204" pitchFamily="34" charset="0"/>
              <a:buChar char="•"/>
            </a:pPr>
            <a:r>
              <a:rPr lang="en-US" dirty="0">
                <a:solidFill>
                  <a:schemeClr val="tx2"/>
                </a:solidFill>
              </a:rPr>
              <a:t>Demonstrated competence, peer-reviewed</a:t>
            </a:r>
          </a:p>
          <a:p>
            <a:endParaRPr lang="en-US" sz="1400" dirty="0">
              <a:solidFill>
                <a:srgbClr val="00246A"/>
              </a:solidFill>
            </a:endParaRPr>
          </a:p>
          <a:p>
            <a:r>
              <a:rPr lang="en-US" sz="1400" dirty="0">
                <a:solidFill>
                  <a:srgbClr val="00246A"/>
                </a:solidFill>
              </a:rPr>
              <a:t>							</a:t>
            </a:r>
            <a:endParaRPr lang="en-US" sz="1800" dirty="0"/>
          </a:p>
          <a:p>
            <a:endParaRPr lang="en-US" dirty="0"/>
          </a:p>
        </p:txBody>
      </p:sp>
    </p:spTree>
    <p:extLst>
      <p:ext uri="{BB962C8B-B14F-4D97-AF65-F5344CB8AC3E}">
        <p14:creationId xmlns:p14="http://schemas.microsoft.com/office/powerpoint/2010/main" val="184359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1FF35E-DE4C-4FD2-948F-027B32D876B3}"/>
              </a:ext>
            </a:extLst>
          </p:cNvPr>
          <p:cNvSpPr>
            <a:spLocks noGrp="1"/>
          </p:cNvSpPr>
          <p:nvPr>
            <p:ph type="title"/>
          </p:nvPr>
        </p:nvSpPr>
        <p:spPr/>
        <p:txBody>
          <a:bodyPr/>
          <a:lstStyle/>
          <a:p>
            <a:r>
              <a:rPr lang="en-US" dirty="0"/>
              <a:t>Overview of Laboratory Acceptance Program</a:t>
            </a:r>
          </a:p>
        </p:txBody>
      </p:sp>
      <p:sp>
        <p:nvSpPr>
          <p:cNvPr id="3" name="Content Placeholder 2"/>
          <p:cNvSpPr>
            <a:spLocks noGrp="1"/>
          </p:cNvSpPr>
          <p:nvPr>
            <p:ph idx="1"/>
          </p:nvPr>
        </p:nvSpPr>
        <p:spPr>
          <a:xfrm>
            <a:off x="213359" y="1200442"/>
            <a:ext cx="11465169" cy="4763477"/>
          </a:xfrm>
        </p:spPr>
        <p:txBody>
          <a:bodyPr>
            <a:noAutofit/>
          </a:bodyPr>
          <a:lstStyle/>
          <a:p>
            <a:pPr marL="457200" indent="-457200">
              <a:buFont typeface="Arial" panose="020B0604020202020204" pitchFamily="34" charset="0"/>
              <a:buChar char="•"/>
            </a:pPr>
            <a:r>
              <a:rPr lang="en-US" sz="2800" dirty="0">
                <a:solidFill>
                  <a:srgbClr val="00246A"/>
                </a:solidFill>
              </a:rPr>
              <a:t>CPSC Rules for Acceptance of Accreditation and Rules to Maintain and Renew CPSC Acceptance</a:t>
            </a:r>
          </a:p>
          <a:p>
            <a:endParaRPr lang="en-US" sz="1200" dirty="0">
              <a:solidFill>
                <a:srgbClr val="00246A"/>
              </a:solidFill>
            </a:endParaRPr>
          </a:p>
          <a:p>
            <a:pPr marL="457200" indent="-457200">
              <a:buFont typeface="Arial" panose="020B0604020202020204" pitchFamily="34" charset="0"/>
              <a:buChar char="•"/>
            </a:pPr>
            <a:r>
              <a:rPr lang="en-US" sz="2800" dirty="0">
                <a:solidFill>
                  <a:srgbClr val="00246A"/>
                </a:solidFill>
              </a:rPr>
              <a:t>Adverse Actions: Withdrawal and Suspension of Acceptance of Accreditation</a:t>
            </a:r>
          </a:p>
          <a:p>
            <a:endParaRPr lang="en-US" sz="1200" dirty="0">
              <a:solidFill>
                <a:srgbClr val="00246A"/>
              </a:solidFill>
            </a:endParaRPr>
          </a:p>
          <a:p>
            <a:pPr marL="457200" indent="-457200">
              <a:buFont typeface="Arial" panose="020B0604020202020204" pitchFamily="34" charset="0"/>
              <a:buChar char="•"/>
            </a:pPr>
            <a:r>
              <a:rPr lang="en-US" sz="2800" dirty="0">
                <a:solidFill>
                  <a:srgbClr val="00246A"/>
                </a:solidFill>
              </a:rPr>
              <a:t>Appeals Process</a:t>
            </a:r>
          </a:p>
          <a:p>
            <a:endParaRPr lang="en-US" sz="1200" dirty="0">
              <a:solidFill>
                <a:srgbClr val="00246A"/>
              </a:solidFill>
            </a:endParaRPr>
          </a:p>
          <a:p>
            <a:pPr marL="457200" indent="-457200">
              <a:buFont typeface="Arial" panose="020B0604020202020204" pitchFamily="34" charset="0"/>
              <a:buChar char="•"/>
            </a:pPr>
            <a:r>
              <a:rPr lang="en-US" sz="2800" dirty="0">
                <a:solidFill>
                  <a:srgbClr val="00246A"/>
                </a:solidFill>
              </a:rPr>
              <a:t>Governmental and Firewalled Laboratories- Additional Submission Requirements:</a:t>
            </a:r>
          </a:p>
          <a:p>
            <a:pPr marL="914400" lvl="1" indent="-457200">
              <a:buFont typeface="Wingdings" panose="05000000000000000000" pitchFamily="2" charset="2"/>
              <a:buChar char="Ø"/>
            </a:pPr>
            <a:r>
              <a:rPr lang="en-US" sz="2200" dirty="0">
                <a:solidFill>
                  <a:srgbClr val="00246A"/>
                </a:solidFill>
              </a:rPr>
              <a:t> protections against undue influence </a:t>
            </a:r>
          </a:p>
          <a:p>
            <a:pPr marL="914400" lvl="1" indent="-457200">
              <a:buFont typeface="Wingdings" panose="05000000000000000000" pitchFamily="2" charset="2"/>
              <a:buChar char="Ø"/>
            </a:pPr>
            <a:r>
              <a:rPr lang="en-US" sz="2200" dirty="0">
                <a:solidFill>
                  <a:srgbClr val="00246A"/>
                </a:solidFill>
              </a:rPr>
              <a:t> no favorable treatment by government entities</a:t>
            </a:r>
          </a:p>
          <a:p>
            <a:endParaRPr lang="en-US" sz="1600" dirty="0">
              <a:solidFill>
                <a:srgbClr val="00246A"/>
              </a:solidFill>
            </a:endParaRPr>
          </a:p>
          <a:p>
            <a:r>
              <a:rPr lang="en-US" sz="1800" dirty="0">
                <a:solidFill>
                  <a:srgbClr val="00246A"/>
                </a:solidFill>
              </a:rPr>
              <a:t>Source: </a:t>
            </a:r>
            <a:r>
              <a:rPr lang="en-US" sz="1800" dirty="0"/>
              <a:t> 16 C.F.R. Part 1112</a:t>
            </a:r>
            <a:endParaRPr lang="en-US" sz="1800" dirty="0">
              <a:solidFill>
                <a:srgbClr val="00246A"/>
              </a:solidFill>
            </a:endParaRPr>
          </a:p>
          <a:p>
            <a:endParaRPr lang="en-US" dirty="0"/>
          </a:p>
        </p:txBody>
      </p:sp>
    </p:spTree>
    <p:extLst>
      <p:ext uri="{BB962C8B-B14F-4D97-AF65-F5344CB8AC3E}">
        <p14:creationId xmlns:p14="http://schemas.microsoft.com/office/powerpoint/2010/main" val="2317609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727075" y="1484313"/>
            <a:ext cx="11464925" cy="4692650"/>
          </a:xfrm>
        </p:spPr>
        <p:txBody>
          <a:bodyPr>
            <a:normAutofit/>
          </a:bodyPr>
          <a:lstStyle/>
          <a:p>
            <a:r>
              <a:rPr lang="en-US" dirty="0">
                <a:solidFill>
                  <a:srgbClr val="00246A"/>
                </a:solidFill>
              </a:rPr>
              <a:t> </a:t>
            </a:r>
          </a:p>
        </p:txBody>
      </p:sp>
      <p:grpSp>
        <p:nvGrpSpPr>
          <p:cNvPr id="23" name="Group 22">
            <a:extLst>
              <a:ext uri="{FF2B5EF4-FFF2-40B4-BE49-F238E27FC236}">
                <a16:creationId xmlns:a16="http://schemas.microsoft.com/office/drawing/2014/main" id="{3E6C63AE-2687-4DFA-BE80-125156BE29CB}"/>
              </a:ext>
            </a:extLst>
          </p:cNvPr>
          <p:cNvGrpSpPr/>
          <p:nvPr/>
        </p:nvGrpSpPr>
        <p:grpSpPr>
          <a:xfrm>
            <a:off x="1644161" y="357553"/>
            <a:ext cx="8903677" cy="6142894"/>
            <a:chOff x="1752600" y="375138"/>
            <a:chExt cx="8686800" cy="6142894"/>
          </a:xfrm>
        </p:grpSpPr>
        <p:grpSp>
          <p:nvGrpSpPr>
            <p:cNvPr id="7" name="Group 6"/>
            <p:cNvGrpSpPr/>
            <p:nvPr/>
          </p:nvGrpSpPr>
          <p:grpSpPr>
            <a:xfrm>
              <a:off x="1752600" y="375138"/>
              <a:ext cx="8686800" cy="6142894"/>
              <a:chOff x="0" y="158860"/>
              <a:chExt cx="9144000" cy="6581672"/>
            </a:xfrm>
          </p:grpSpPr>
          <p:pic>
            <p:nvPicPr>
              <p:cNvPr id="8" name="Picture 1" descr="world_e_6_1.jpg"/>
              <p:cNvPicPr>
                <a:picLocks noChangeAspect="1"/>
              </p:cNvPicPr>
              <p:nvPr/>
            </p:nvPicPr>
            <p:blipFill rotWithShape="1">
              <a:blip r:embed="rId3" cstate="print"/>
              <a:srcRect t="2317" b="1713"/>
              <a:stretch/>
            </p:blipFill>
            <p:spPr bwMode="auto">
              <a:xfrm>
                <a:off x="0" y="158860"/>
                <a:ext cx="9144000" cy="6581672"/>
              </a:xfrm>
              <a:prstGeom prst="rect">
                <a:avLst/>
              </a:prstGeom>
              <a:solidFill>
                <a:schemeClr val="accent1">
                  <a:alpha val="21176"/>
                </a:schemeClr>
              </a:solidFill>
              <a:ln w="9525">
                <a:noFill/>
                <a:miter lim="800000"/>
                <a:headEnd/>
                <a:tailEnd/>
              </a:ln>
            </p:spPr>
          </p:pic>
          <p:sp>
            <p:nvSpPr>
              <p:cNvPr id="9" name="Line Callout 1 8"/>
              <p:cNvSpPr/>
              <p:nvPr/>
            </p:nvSpPr>
            <p:spPr>
              <a:xfrm>
                <a:off x="5346700" y="1917700"/>
                <a:ext cx="1554163" cy="639763"/>
              </a:xfrm>
              <a:prstGeom prst="borderCallout1">
                <a:avLst>
                  <a:gd name="adj1" fmla="val 112798"/>
                  <a:gd name="adj2" fmla="val 50236"/>
                  <a:gd name="adj3" fmla="val 164246"/>
                  <a:gd name="adj4" fmla="val 848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China</a:t>
                </a:r>
              </a:p>
              <a:p>
                <a:pPr algn="ctr">
                  <a:defRPr/>
                </a:pPr>
                <a:r>
                  <a:rPr lang="en-US" sz="1200" dirty="0">
                    <a:solidFill>
                      <a:schemeClr val="tx1"/>
                    </a:solidFill>
                  </a:rPr>
                  <a:t>250</a:t>
                </a:r>
              </a:p>
            </p:txBody>
          </p:sp>
          <p:sp>
            <p:nvSpPr>
              <p:cNvPr id="10" name="Line Callout 1 9"/>
              <p:cNvSpPr/>
              <p:nvPr/>
            </p:nvSpPr>
            <p:spPr>
              <a:xfrm>
                <a:off x="4657165" y="3695700"/>
                <a:ext cx="1554163" cy="639763"/>
              </a:xfrm>
              <a:prstGeom prst="borderCallout1">
                <a:avLst>
                  <a:gd name="adj1" fmla="val -20933"/>
                  <a:gd name="adj2" fmla="val 50996"/>
                  <a:gd name="adj3" fmla="val -65330"/>
                  <a:gd name="adj4" fmla="val 9524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India</a:t>
                </a:r>
              </a:p>
              <a:p>
                <a:pPr algn="ctr">
                  <a:defRPr/>
                </a:pPr>
                <a:r>
                  <a:rPr lang="en-US" sz="1200" dirty="0">
                    <a:solidFill>
                      <a:schemeClr val="tx1"/>
                    </a:solidFill>
                  </a:rPr>
                  <a:t>37</a:t>
                </a:r>
              </a:p>
            </p:txBody>
          </p:sp>
          <p:sp>
            <p:nvSpPr>
              <p:cNvPr id="11" name="Line Callout 1 10"/>
              <p:cNvSpPr/>
              <p:nvPr/>
            </p:nvSpPr>
            <p:spPr>
              <a:xfrm>
                <a:off x="381000" y="1688772"/>
                <a:ext cx="1554163" cy="639763"/>
              </a:xfrm>
              <a:prstGeom prst="borderCallout1">
                <a:avLst>
                  <a:gd name="adj1" fmla="val 116577"/>
                  <a:gd name="adj2" fmla="val 55449"/>
                  <a:gd name="adj3" fmla="val 165433"/>
                  <a:gd name="adj4" fmla="val 11054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USA</a:t>
                </a:r>
              </a:p>
              <a:p>
                <a:pPr algn="ctr">
                  <a:defRPr/>
                </a:pPr>
                <a:r>
                  <a:rPr lang="en-US" sz="1200" dirty="0">
                    <a:solidFill>
                      <a:schemeClr val="tx1"/>
                    </a:solidFill>
                  </a:rPr>
                  <a:t>76</a:t>
                </a:r>
              </a:p>
            </p:txBody>
          </p:sp>
          <p:sp>
            <p:nvSpPr>
              <p:cNvPr id="12" name="Line Callout 1 11"/>
              <p:cNvSpPr/>
              <p:nvPr/>
            </p:nvSpPr>
            <p:spPr>
              <a:xfrm>
                <a:off x="7233303" y="3497674"/>
                <a:ext cx="1554163" cy="639763"/>
              </a:xfrm>
              <a:prstGeom prst="borderCallout1">
                <a:avLst>
                  <a:gd name="adj1" fmla="val 502"/>
                  <a:gd name="adj2" fmla="val 15725"/>
                  <a:gd name="adj3" fmla="val -43850"/>
                  <a:gd name="adj4" fmla="val 4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Taiwan</a:t>
                </a:r>
              </a:p>
              <a:p>
                <a:pPr algn="ctr">
                  <a:defRPr/>
                </a:pPr>
                <a:r>
                  <a:rPr lang="en-US" sz="1200" dirty="0">
                    <a:solidFill>
                      <a:schemeClr val="tx1"/>
                    </a:solidFill>
                  </a:rPr>
                  <a:t>11</a:t>
                </a:r>
              </a:p>
            </p:txBody>
          </p:sp>
          <p:sp>
            <p:nvSpPr>
              <p:cNvPr id="13" name="Line Callout 1 12"/>
              <p:cNvSpPr/>
              <p:nvPr/>
            </p:nvSpPr>
            <p:spPr>
              <a:xfrm>
                <a:off x="2362200" y="1143000"/>
                <a:ext cx="1554163" cy="639763"/>
              </a:xfrm>
              <a:prstGeom prst="borderCallout1">
                <a:avLst>
                  <a:gd name="adj1" fmla="val 112500"/>
                  <a:gd name="adj2" fmla="val 37698"/>
                  <a:gd name="adj3" fmla="val 157975"/>
                  <a:gd name="adj4" fmla="val 11820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United Kingdom</a:t>
                </a:r>
              </a:p>
              <a:p>
                <a:pPr algn="ctr">
                  <a:defRPr/>
                </a:pPr>
                <a:r>
                  <a:rPr lang="en-US" sz="1200" dirty="0">
                    <a:solidFill>
                      <a:schemeClr val="tx1"/>
                    </a:solidFill>
                  </a:rPr>
                  <a:t>13</a:t>
                </a:r>
              </a:p>
            </p:txBody>
          </p:sp>
          <p:sp>
            <p:nvSpPr>
              <p:cNvPr id="14" name="Line Callout 1 13"/>
              <p:cNvSpPr/>
              <p:nvPr/>
            </p:nvSpPr>
            <p:spPr>
              <a:xfrm>
                <a:off x="4267200" y="1016746"/>
                <a:ext cx="1554163" cy="639763"/>
              </a:xfrm>
              <a:prstGeom prst="borderCallout1">
                <a:avLst>
                  <a:gd name="adj1" fmla="val 115051"/>
                  <a:gd name="adj2" fmla="val 46616"/>
                  <a:gd name="adj3" fmla="val 198691"/>
                  <a:gd name="adj4" fmla="val 2212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Germany</a:t>
                </a:r>
              </a:p>
              <a:p>
                <a:pPr algn="ctr">
                  <a:defRPr/>
                </a:pPr>
                <a:r>
                  <a:rPr lang="en-US" sz="1200" dirty="0">
                    <a:solidFill>
                      <a:schemeClr val="tx1"/>
                    </a:solidFill>
                  </a:rPr>
                  <a:t>20</a:t>
                </a:r>
              </a:p>
            </p:txBody>
          </p:sp>
          <p:sp>
            <p:nvSpPr>
              <p:cNvPr id="15" name="Line Callout 1 14"/>
              <p:cNvSpPr/>
              <p:nvPr/>
            </p:nvSpPr>
            <p:spPr>
              <a:xfrm>
                <a:off x="3017837" y="3032311"/>
                <a:ext cx="1554163" cy="639763"/>
              </a:xfrm>
              <a:prstGeom prst="borderCallout1">
                <a:avLst>
                  <a:gd name="adj1" fmla="val -12500"/>
                  <a:gd name="adj2" fmla="val 44938"/>
                  <a:gd name="adj3" fmla="val -52258"/>
                  <a:gd name="adj4" fmla="val 1050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Italy</a:t>
                </a:r>
              </a:p>
              <a:p>
                <a:pPr algn="ctr">
                  <a:defRPr/>
                </a:pPr>
                <a:r>
                  <a:rPr lang="en-US" sz="1200" dirty="0">
                    <a:solidFill>
                      <a:schemeClr val="tx1"/>
                    </a:solidFill>
                  </a:rPr>
                  <a:t>20</a:t>
                </a:r>
              </a:p>
            </p:txBody>
          </p:sp>
          <p:sp>
            <p:nvSpPr>
              <p:cNvPr id="16" name="Rectangle 15"/>
              <p:cNvSpPr/>
              <p:nvPr/>
            </p:nvSpPr>
            <p:spPr>
              <a:xfrm>
                <a:off x="5633103" y="4876800"/>
                <a:ext cx="32004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79% (476)  of the</a:t>
                </a:r>
              </a:p>
              <a:p>
                <a:pPr algn="ctr">
                  <a:defRPr/>
                </a:pPr>
                <a:r>
                  <a:rPr lang="en-US" sz="1600" dirty="0">
                    <a:solidFill>
                      <a:schemeClr val="tx1"/>
                    </a:solidFill>
                  </a:rPr>
                  <a:t>CPSC-accepted laboratories</a:t>
                </a:r>
              </a:p>
              <a:p>
                <a:pPr algn="ctr">
                  <a:defRPr/>
                </a:pPr>
                <a:r>
                  <a:rPr lang="en-US" sz="1600" dirty="0">
                    <a:solidFill>
                      <a:schemeClr val="tx1"/>
                    </a:solidFill>
                  </a:rPr>
                  <a:t>are located in 10 economies</a:t>
                </a:r>
              </a:p>
              <a:p>
                <a:pPr algn="ctr">
                  <a:defRPr/>
                </a:pPr>
                <a:endParaRPr lang="en-US" sz="1000" dirty="0">
                  <a:solidFill>
                    <a:schemeClr val="tx1"/>
                  </a:solidFill>
                </a:endParaRPr>
              </a:p>
              <a:p>
                <a:pPr algn="r">
                  <a:defRPr/>
                </a:pPr>
                <a:r>
                  <a:rPr lang="en-US" sz="1000" dirty="0">
                    <a:solidFill>
                      <a:schemeClr val="tx1"/>
                    </a:solidFill>
                  </a:rPr>
                  <a:t>As  of January 6, 2022</a:t>
                </a:r>
              </a:p>
            </p:txBody>
          </p:sp>
        </p:grpSp>
        <p:grpSp>
          <p:nvGrpSpPr>
            <p:cNvPr id="22" name="Group 21">
              <a:extLst>
                <a:ext uri="{FF2B5EF4-FFF2-40B4-BE49-F238E27FC236}">
                  <a16:creationId xmlns:a16="http://schemas.microsoft.com/office/drawing/2014/main" id="{1CE6A781-51E0-419E-A083-F2B1D851C20B}"/>
                </a:ext>
              </a:extLst>
            </p:cNvPr>
            <p:cNvGrpSpPr/>
            <p:nvPr/>
          </p:nvGrpSpPr>
          <p:grpSpPr>
            <a:xfrm>
              <a:off x="1905000" y="1911244"/>
              <a:ext cx="8492310" cy="4338304"/>
              <a:chOff x="1905000" y="1911244"/>
              <a:chExt cx="8492310" cy="4338304"/>
            </a:xfrm>
          </p:grpSpPr>
          <p:sp>
            <p:nvSpPr>
              <p:cNvPr id="17" name="Rectangle 16"/>
              <p:cNvSpPr/>
              <p:nvPr/>
            </p:nvSpPr>
            <p:spPr>
              <a:xfrm>
                <a:off x="1905000" y="4827148"/>
                <a:ext cx="304038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603 CPSC-accepted laboratories</a:t>
                </a:r>
              </a:p>
              <a:p>
                <a:pPr algn="ctr">
                  <a:defRPr/>
                </a:pPr>
                <a:endParaRPr lang="en-US" sz="1000" dirty="0">
                  <a:solidFill>
                    <a:schemeClr val="tx1"/>
                  </a:solidFill>
                </a:endParaRPr>
              </a:p>
              <a:p>
                <a:pPr algn="ctr">
                  <a:defRPr/>
                </a:pPr>
                <a:r>
                  <a:rPr lang="en-US" sz="1600" dirty="0">
                    <a:solidFill>
                      <a:schemeClr val="tx1"/>
                    </a:solidFill>
                  </a:rPr>
                  <a:t>Located in 48 economies</a:t>
                </a:r>
              </a:p>
              <a:p>
                <a:pPr algn="ctr">
                  <a:defRPr/>
                </a:pPr>
                <a:endParaRPr lang="en-US" sz="1000" dirty="0">
                  <a:solidFill>
                    <a:schemeClr val="tx1"/>
                  </a:solidFill>
                </a:endParaRPr>
              </a:p>
              <a:p>
                <a:pPr algn="ctr">
                  <a:defRPr/>
                </a:pPr>
                <a:r>
                  <a:rPr lang="en-US" sz="1600" dirty="0">
                    <a:solidFill>
                      <a:schemeClr val="tx1"/>
                    </a:solidFill>
                  </a:rPr>
                  <a:t> Accredited by </a:t>
                </a:r>
              </a:p>
              <a:p>
                <a:pPr algn="ctr">
                  <a:defRPr/>
                </a:pPr>
                <a:r>
                  <a:rPr lang="en-US" sz="1600" dirty="0">
                    <a:solidFill>
                      <a:schemeClr val="tx1"/>
                    </a:solidFill>
                  </a:rPr>
                  <a:t>Full Member ILAC ABs</a:t>
                </a:r>
                <a:endParaRPr lang="en-US" dirty="0">
                  <a:solidFill>
                    <a:schemeClr val="tx1"/>
                  </a:solidFill>
                </a:endParaRPr>
              </a:p>
              <a:p>
                <a:pPr algn="r">
                  <a:defRPr/>
                </a:pPr>
                <a:r>
                  <a:rPr lang="en-US" sz="1000" dirty="0">
                    <a:solidFill>
                      <a:schemeClr val="tx1"/>
                    </a:solidFill>
                  </a:rPr>
                  <a:t>As  of  January 6, 2022</a:t>
                </a:r>
              </a:p>
            </p:txBody>
          </p:sp>
          <p:sp>
            <p:nvSpPr>
              <p:cNvPr id="18" name="Line Callout 1 17"/>
              <p:cNvSpPr/>
              <p:nvPr/>
            </p:nvSpPr>
            <p:spPr>
              <a:xfrm>
                <a:off x="7700468" y="4113020"/>
                <a:ext cx="1476455" cy="597112"/>
              </a:xfrm>
              <a:prstGeom prst="borderCallout1">
                <a:avLst>
                  <a:gd name="adj1" fmla="val -12500"/>
                  <a:gd name="adj2" fmla="val 44938"/>
                  <a:gd name="adj3" fmla="val -98979"/>
                  <a:gd name="adj4" fmla="val 4628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Vietnam</a:t>
                </a:r>
              </a:p>
              <a:p>
                <a:pPr algn="ctr">
                  <a:defRPr/>
                </a:pPr>
                <a:r>
                  <a:rPr lang="en-US" sz="1200" dirty="0">
                    <a:solidFill>
                      <a:schemeClr val="tx1"/>
                    </a:solidFill>
                  </a:rPr>
                  <a:t>23</a:t>
                </a:r>
              </a:p>
            </p:txBody>
          </p:sp>
          <p:sp>
            <p:nvSpPr>
              <p:cNvPr id="19" name="Line Callout 1 18"/>
              <p:cNvSpPr/>
              <p:nvPr/>
            </p:nvSpPr>
            <p:spPr>
              <a:xfrm>
                <a:off x="8555544" y="1911244"/>
                <a:ext cx="1476455" cy="597112"/>
              </a:xfrm>
              <a:prstGeom prst="borderCallout1">
                <a:avLst>
                  <a:gd name="adj1" fmla="val 108339"/>
                  <a:gd name="adj2" fmla="val 7563"/>
                  <a:gd name="adj3" fmla="val 225254"/>
                  <a:gd name="adj4" fmla="val -395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Bangladesh</a:t>
                </a:r>
              </a:p>
              <a:p>
                <a:pPr algn="ctr">
                  <a:defRPr/>
                </a:pPr>
                <a:r>
                  <a:rPr lang="en-US" sz="1200" dirty="0">
                    <a:solidFill>
                      <a:schemeClr val="tx1"/>
                    </a:solidFill>
                  </a:rPr>
                  <a:t>16</a:t>
                </a:r>
              </a:p>
            </p:txBody>
          </p:sp>
          <p:sp>
            <p:nvSpPr>
              <p:cNvPr id="20" name="Line Callout 1 19"/>
              <p:cNvSpPr/>
              <p:nvPr/>
            </p:nvSpPr>
            <p:spPr>
              <a:xfrm>
                <a:off x="8920855" y="2816722"/>
                <a:ext cx="1476455" cy="597112"/>
              </a:xfrm>
              <a:prstGeom prst="borderCallout1">
                <a:avLst>
                  <a:gd name="adj1" fmla="val 49747"/>
                  <a:gd name="adj2" fmla="val -515"/>
                  <a:gd name="adj3" fmla="val 22847"/>
                  <a:gd name="adj4" fmla="val -8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South Korea</a:t>
                </a:r>
              </a:p>
              <a:p>
                <a:pPr algn="ctr">
                  <a:defRPr/>
                </a:pPr>
                <a:r>
                  <a:rPr lang="en-US" sz="1200" dirty="0">
                    <a:solidFill>
                      <a:schemeClr val="tx1"/>
                    </a:solidFill>
                  </a:rPr>
                  <a:t>10</a:t>
                </a:r>
              </a:p>
            </p:txBody>
          </p:sp>
        </p:grpSp>
      </p:grpSp>
    </p:spTree>
    <p:extLst>
      <p:ext uri="{BB962C8B-B14F-4D97-AF65-F5344CB8AC3E}">
        <p14:creationId xmlns:p14="http://schemas.microsoft.com/office/powerpoint/2010/main" val="709742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727075" y="1484313"/>
            <a:ext cx="11464925" cy="4692650"/>
          </a:xfrm>
        </p:spPr>
        <p:txBody>
          <a:bodyPr>
            <a:normAutofit/>
          </a:bodyPr>
          <a:lstStyle/>
          <a:p>
            <a:endParaRPr lang="en-US" dirty="0">
              <a:solidFill>
                <a:srgbClr val="00246A"/>
              </a:solidFill>
            </a:endParaRPr>
          </a:p>
          <a:p>
            <a:endParaRPr lang="en-US" dirty="0">
              <a:solidFill>
                <a:srgbClr val="00246A"/>
              </a:solidFill>
            </a:endParaRPr>
          </a:p>
        </p:txBody>
      </p:sp>
      <p:grpSp>
        <p:nvGrpSpPr>
          <p:cNvPr id="7" name="Group 6"/>
          <p:cNvGrpSpPr/>
          <p:nvPr/>
        </p:nvGrpSpPr>
        <p:grpSpPr>
          <a:xfrm>
            <a:off x="1752600" y="369277"/>
            <a:ext cx="8686800" cy="6119446"/>
            <a:chOff x="0" y="169566"/>
            <a:chExt cx="9144000" cy="6556550"/>
          </a:xfrm>
        </p:grpSpPr>
        <p:pic>
          <p:nvPicPr>
            <p:cNvPr id="8" name="Picture 1" descr="world_e_6_1.jpg"/>
            <p:cNvPicPr>
              <a:picLocks noChangeAspect="1"/>
            </p:cNvPicPr>
            <p:nvPr/>
          </p:nvPicPr>
          <p:blipFill rotWithShape="1">
            <a:blip r:embed="rId3" cstate="print"/>
            <a:srcRect t="2474" b="1923"/>
            <a:stretch/>
          </p:blipFill>
          <p:spPr bwMode="auto">
            <a:xfrm>
              <a:off x="0" y="169566"/>
              <a:ext cx="9144000" cy="6556550"/>
            </a:xfrm>
            <a:prstGeom prst="rect">
              <a:avLst/>
            </a:prstGeom>
            <a:solidFill>
              <a:schemeClr val="accent1">
                <a:alpha val="21176"/>
              </a:schemeClr>
            </a:solidFill>
            <a:ln w="9525">
              <a:noFill/>
              <a:miter lim="800000"/>
              <a:headEnd/>
              <a:tailEnd/>
            </a:ln>
          </p:spPr>
        </p:pic>
        <p:sp>
          <p:nvSpPr>
            <p:cNvPr id="9" name="Quad Arrow Callout 8"/>
            <p:cNvSpPr/>
            <p:nvPr/>
          </p:nvSpPr>
          <p:spPr>
            <a:xfrm>
              <a:off x="2819400" y="1828800"/>
              <a:ext cx="3505200" cy="2895600"/>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Other Economies</a:t>
              </a:r>
            </a:p>
            <a:p>
              <a:pPr algn="ctr">
                <a:defRPr/>
              </a:pPr>
              <a:r>
                <a:rPr lang="en-US" sz="2000" dirty="0">
                  <a:solidFill>
                    <a:schemeClr val="tx1"/>
                  </a:solidFill>
                </a:rPr>
                <a:t>106</a:t>
              </a:r>
            </a:p>
            <a:p>
              <a:pPr algn="ctr">
                <a:defRPr/>
              </a:pPr>
              <a:r>
                <a:rPr lang="en-US" sz="2000" dirty="0">
                  <a:solidFill>
                    <a:schemeClr val="tx1"/>
                  </a:solidFill>
                </a:rPr>
                <a:t>Laboratories</a:t>
              </a:r>
            </a:p>
          </p:txBody>
        </p:sp>
        <p:sp>
          <p:nvSpPr>
            <p:cNvPr id="10" name="Rectangle 9"/>
            <p:cNvSpPr/>
            <p:nvPr/>
          </p:nvSpPr>
          <p:spPr>
            <a:xfrm>
              <a:off x="228600" y="381000"/>
              <a:ext cx="1905000" cy="2149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Austria  - 1</a:t>
              </a:r>
            </a:p>
            <a:p>
              <a:pPr algn="ctr">
                <a:defRPr/>
              </a:pPr>
              <a:r>
                <a:rPr lang="en-US" sz="1400" dirty="0">
                  <a:solidFill>
                    <a:schemeClr val="tx1"/>
                  </a:solidFill>
                </a:rPr>
                <a:t>Belgium  - 1</a:t>
              </a:r>
            </a:p>
            <a:p>
              <a:pPr algn="ctr">
                <a:defRPr/>
              </a:pPr>
              <a:r>
                <a:rPr lang="en-US" sz="1400" dirty="0">
                  <a:solidFill>
                    <a:schemeClr val="tx1"/>
                  </a:solidFill>
                </a:rPr>
                <a:t>Brazil – 3</a:t>
              </a:r>
            </a:p>
            <a:p>
              <a:pPr algn="ctr">
                <a:defRPr/>
              </a:pPr>
              <a:r>
                <a:rPr lang="en-US" sz="1400" dirty="0">
                  <a:solidFill>
                    <a:schemeClr val="tx1"/>
                  </a:solidFill>
                </a:rPr>
                <a:t>Cambodia - 4</a:t>
              </a:r>
            </a:p>
            <a:p>
              <a:pPr algn="ctr">
                <a:defRPr/>
              </a:pPr>
              <a:r>
                <a:rPr lang="en-US" sz="1400" dirty="0">
                  <a:solidFill>
                    <a:schemeClr val="tx1"/>
                  </a:solidFill>
                </a:rPr>
                <a:t>Canada – 3</a:t>
              </a:r>
            </a:p>
            <a:p>
              <a:pPr algn="ctr">
                <a:defRPr/>
              </a:pPr>
              <a:r>
                <a:rPr lang="en-US" sz="1400" dirty="0">
                  <a:solidFill>
                    <a:schemeClr val="tx1"/>
                  </a:solidFill>
                </a:rPr>
                <a:t>Czech Republic - 1</a:t>
              </a:r>
            </a:p>
            <a:p>
              <a:pPr algn="ctr">
                <a:defRPr/>
              </a:pPr>
              <a:r>
                <a:rPr lang="en-US" sz="1400" dirty="0">
                  <a:solidFill>
                    <a:schemeClr val="tx1"/>
                  </a:solidFill>
                </a:rPr>
                <a:t>Denmark  - 2</a:t>
              </a:r>
            </a:p>
            <a:p>
              <a:pPr algn="ctr">
                <a:defRPr/>
              </a:pPr>
              <a:r>
                <a:rPr lang="en-US" sz="1400" dirty="0">
                  <a:solidFill>
                    <a:schemeClr val="tx1"/>
                  </a:solidFill>
                </a:rPr>
                <a:t>Egypt - 2</a:t>
              </a:r>
            </a:p>
          </p:txBody>
        </p:sp>
        <p:sp>
          <p:nvSpPr>
            <p:cNvPr id="11" name="Rectangle 10"/>
            <p:cNvSpPr/>
            <p:nvPr/>
          </p:nvSpPr>
          <p:spPr>
            <a:xfrm>
              <a:off x="228600" y="4343400"/>
              <a:ext cx="1905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El Salvador – 1</a:t>
              </a:r>
            </a:p>
            <a:p>
              <a:pPr algn="ctr">
                <a:defRPr/>
              </a:pPr>
              <a:r>
                <a:rPr lang="en-US" sz="1400" dirty="0">
                  <a:solidFill>
                    <a:schemeClr val="tx1"/>
                  </a:solidFill>
                </a:rPr>
                <a:t>France – 6</a:t>
              </a:r>
            </a:p>
            <a:p>
              <a:pPr algn="ctr">
                <a:defRPr/>
              </a:pPr>
              <a:r>
                <a:rPr lang="en-US" sz="1400" dirty="0">
                  <a:solidFill>
                    <a:schemeClr val="tx1"/>
                  </a:solidFill>
                </a:rPr>
                <a:t>Greece - 1</a:t>
              </a:r>
            </a:p>
            <a:p>
              <a:pPr algn="ctr">
                <a:defRPr/>
              </a:pPr>
              <a:r>
                <a:rPr lang="en-US" sz="1400" dirty="0">
                  <a:solidFill>
                    <a:schemeClr val="tx1"/>
                  </a:solidFill>
                </a:rPr>
                <a:t>Guatemala - 2</a:t>
              </a:r>
            </a:p>
            <a:p>
              <a:pPr algn="ctr">
                <a:defRPr/>
              </a:pPr>
              <a:r>
                <a:rPr lang="en-US" sz="1400" dirty="0">
                  <a:solidFill>
                    <a:schemeClr val="tx1"/>
                  </a:solidFill>
                </a:rPr>
                <a:t>Hungary - 1</a:t>
              </a:r>
            </a:p>
            <a:p>
              <a:pPr algn="ctr">
                <a:defRPr/>
              </a:pPr>
              <a:r>
                <a:rPr lang="en-US" sz="1400" dirty="0">
                  <a:solidFill>
                    <a:schemeClr val="tx1"/>
                  </a:solidFill>
                </a:rPr>
                <a:t>Indonesia – 10</a:t>
              </a:r>
            </a:p>
            <a:p>
              <a:pPr algn="ctr">
                <a:defRPr/>
              </a:pPr>
              <a:r>
                <a:rPr lang="en-US" sz="1400" dirty="0">
                  <a:solidFill>
                    <a:schemeClr val="tx1"/>
                  </a:solidFill>
                </a:rPr>
                <a:t>Israel - 1</a:t>
              </a:r>
            </a:p>
            <a:p>
              <a:pPr algn="ctr">
                <a:defRPr/>
              </a:pPr>
              <a:r>
                <a:rPr lang="en-US" sz="1400" dirty="0">
                  <a:solidFill>
                    <a:schemeClr val="tx1"/>
                  </a:solidFill>
                </a:rPr>
                <a:t>Japan - 6</a:t>
              </a:r>
            </a:p>
            <a:p>
              <a:pPr algn="ctr">
                <a:defRPr/>
              </a:pPr>
              <a:r>
                <a:rPr lang="en-US" sz="1400" dirty="0">
                  <a:solidFill>
                    <a:schemeClr val="tx1"/>
                  </a:solidFill>
                </a:rPr>
                <a:t>Malaysia - 5</a:t>
              </a:r>
            </a:p>
          </p:txBody>
        </p:sp>
        <p:sp>
          <p:nvSpPr>
            <p:cNvPr id="12" name="Rectangle 11"/>
            <p:cNvSpPr/>
            <p:nvPr/>
          </p:nvSpPr>
          <p:spPr>
            <a:xfrm>
              <a:off x="6669505" y="4163786"/>
              <a:ext cx="2169695" cy="2160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Spain - 6</a:t>
              </a:r>
            </a:p>
            <a:p>
              <a:pPr algn="ctr">
                <a:defRPr/>
              </a:pPr>
              <a:r>
                <a:rPr lang="en-US" sz="1400" dirty="0">
                  <a:solidFill>
                    <a:schemeClr val="tx1"/>
                  </a:solidFill>
                </a:rPr>
                <a:t>Sri Lanka – 4</a:t>
              </a:r>
            </a:p>
            <a:p>
              <a:pPr algn="ctr">
                <a:defRPr/>
              </a:pPr>
              <a:r>
                <a:rPr lang="en-US" sz="1400" dirty="0">
                  <a:solidFill>
                    <a:schemeClr val="tx1"/>
                  </a:solidFill>
                </a:rPr>
                <a:t>Sweden - 1</a:t>
              </a:r>
            </a:p>
            <a:p>
              <a:pPr algn="ctr">
                <a:defRPr/>
              </a:pPr>
              <a:r>
                <a:rPr lang="en-US" sz="1400" dirty="0">
                  <a:solidFill>
                    <a:schemeClr val="tx1"/>
                  </a:solidFill>
                </a:rPr>
                <a:t>Switzerland - 1</a:t>
              </a:r>
            </a:p>
            <a:p>
              <a:pPr algn="ctr">
                <a:defRPr/>
              </a:pPr>
              <a:r>
                <a:rPr lang="en-US" sz="1400" dirty="0">
                  <a:solidFill>
                    <a:schemeClr val="tx1"/>
                  </a:solidFill>
                </a:rPr>
                <a:t>Thailand – 5</a:t>
              </a:r>
            </a:p>
            <a:p>
              <a:pPr algn="ctr">
                <a:defRPr/>
              </a:pPr>
              <a:r>
                <a:rPr lang="en-US" sz="1400" dirty="0">
                  <a:solidFill>
                    <a:schemeClr val="tx1"/>
                  </a:solidFill>
                </a:rPr>
                <a:t>Tunisia - 3</a:t>
              </a:r>
            </a:p>
            <a:p>
              <a:pPr algn="ctr">
                <a:defRPr/>
              </a:pPr>
              <a:r>
                <a:rPr lang="en-US" sz="1400" dirty="0">
                  <a:solidFill>
                    <a:schemeClr val="tx1"/>
                  </a:solidFill>
                </a:rPr>
                <a:t> Turkey – 7</a:t>
              </a:r>
            </a:p>
            <a:p>
              <a:pPr algn="ctr">
                <a:defRPr/>
              </a:pPr>
              <a:r>
                <a:rPr lang="en-US" sz="1400" dirty="0">
                  <a:solidFill>
                    <a:schemeClr val="tx1"/>
                  </a:solidFill>
                </a:rPr>
                <a:t>United Arab Emirates – 1</a:t>
              </a:r>
            </a:p>
            <a:p>
              <a:pPr algn="ctr">
                <a:defRPr/>
              </a:pPr>
              <a:endParaRPr lang="en-US" sz="1400" dirty="0">
                <a:solidFill>
                  <a:schemeClr val="tx1"/>
                </a:solidFill>
              </a:endParaRPr>
            </a:p>
          </p:txBody>
        </p:sp>
        <p:sp>
          <p:nvSpPr>
            <p:cNvPr id="13" name="Rectangle 12"/>
            <p:cNvSpPr/>
            <p:nvPr/>
          </p:nvSpPr>
          <p:spPr>
            <a:xfrm>
              <a:off x="6934200" y="381000"/>
              <a:ext cx="1905000" cy="2558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Mauritius – 2</a:t>
              </a:r>
            </a:p>
            <a:p>
              <a:pPr algn="ctr">
                <a:defRPr/>
              </a:pPr>
              <a:r>
                <a:rPr lang="en-US" sz="1400" dirty="0">
                  <a:solidFill>
                    <a:schemeClr val="tx1"/>
                  </a:solidFill>
                </a:rPr>
                <a:t>Mexico – 10</a:t>
              </a:r>
            </a:p>
            <a:p>
              <a:pPr algn="ctr">
                <a:defRPr/>
              </a:pPr>
              <a:r>
                <a:rPr lang="en-US" sz="1400" dirty="0">
                  <a:solidFill>
                    <a:schemeClr val="tx1"/>
                  </a:solidFill>
                </a:rPr>
                <a:t>Morocco - 1</a:t>
              </a:r>
            </a:p>
            <a:p>
              <a:pPr algn="ctr">
                <a:defRPr/>
              </a:pPr>
              <a:r>
                <a:rPr lang="en-US" sz="1400" dirty="0">
                  <a:solidFill>
                    <a:schemeClr val="tx1"/>
                  </a:solidFill>
                </a:rPr>
                <a:t>Pakistan - 5</a:t>
              </a:r>
            </a:p>
            <a:p>
              <a:pPr algn="ctr">
                <a:defRPr/>
              </a:pPr>
              <a:r>
                <a:rPr lang="en-US" sz="1400" dirty="0">
                  <a:solidFill>
                    <a:schemeClr val="tx1"/>
                  </a:solidFill>
                </a:rPr>
                <a:t>Peru - 1</a:t>
              </a:r>
            </a:p>
            <a:p>
              <a:pPr algn="ctr">
                <a:defRPr/>
              </a:pPr>
              <a:r>
                <a:rPr lang="en-US" sz="1400" dirty="0">
                  <a:solidFill>
                    <a:schemeClr val="tx1"/>
                  </a:solidFill>
                </a:rPr>
                <a:t>Philippines – 2</a:t>
              </a:r>
            </a:p>
            <a:p>
              <a:pPr algn="ctr">
                <a:defRPr/>
              </a:pPr>
              <a:r>
                <a:rPr lang="en-US" sz="1400" dirty="0">
                  <a:solidFill>
                    <a:schemeClr val="tx1"/>
                  </a:solidFill>
                </a:rPr>
                <a:t>Poland - 1</a:t>
              </a:r>
            </a:p>
            <a:p>
              <a:pPr algn="ctr">
                <a:defRPr/>
              </a:pPr>
              <a:r>
                <a:rPr lang="en-US" sz="1400" dirty="0">
                  <a:solidFill>
                    <a:schemeClr val="tx1"/>
                  </a:solidFill>
                </a:rPr>
                <a:t>Portugal – 3</a:t>
              </a:r>
            </a:p>
            <a:p>
              <a:pPr algn="ctr">
                <a:defRPr/>
              </a:pPr>
              <a:r>
                <a:rPr lang="en-US" sz="1400" dirty="0">
                  <a:solidFill>
                    <a:schemeClr val="tx1"/>
                  </a:solidFill>
                </a:rPr>
                <a:t>Romania - 1</a:t>
              </a:r>
            </a:p>
            <a:p>
              <a:pPr algn="ctr">
                <a:defRPr/>
              </a:pPr>
              <a:r>
                <a:rPr lang="en-US" sz="1400" dirty="0">
                  <a:solidFill>
                    <a:schemeClr val="tx1"/>
                  </a:solidFill>
                </a:rPr>
                <a:t>Singapore – 6</a:t>
              </a:r>
            </a:p>
            <a:p>
              <a:pPr algn="ctr">
                <a:defRPr/>
              </a:pPr>
              <a:r>
                <a:rPr lang="en-US" sz="1400" dirty="0">
                  <a:solidFill>
                    <a:schemeClr val="tx1"/>
                  </a:solidFill>
                </a:rPr>
                <a:t>Slovakia - 1</a:t>
              </a:r>
            </a:p>
          </p:txBody>
        </p:sp>
      </p:grpSp>
    </p:spTree>
    <p:extLst>
      <p:ext uri="{BB962C8B-B14F-4D97-AF65-F5344CB8AC3E}">
        <p14:creationId xmlns:p14="http://schemas.microsoft.com/office/powerpoint/2010/main" val="1380074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53E92B-E1EF-4B01-8A8F-42EBB29C13CE}"/>
              </a:ext>
            </a:extLst>
          </p:cNvPr>
          <p:cNvSpPr txBox="1"/>
          <p:nvPr/>
        </p:nvSpPr>
        <p:spPr>
          <a:xfrm>
            <a:off x="1818640" y="1107440"/>
            <a:ext cx="8940800" cy="584775"/>
          </a:xfrm>
          <a:prstGeom prst="rect">
            <a:avLst/>
          </a:prstGeom>
          <a:noFill/>
        </p:spPr>
        <p:txBody>
          <a:bodyPr wrap="square" rtlCol="0">
            <a:spAutoFit/>
          </a:bodyPr>
          <a:lstStyle/>
          <a:p>
            <a:pPr algn="ctr"/>
            <a:r>
              <a:rPr lang="en-US" sz="3100" b="1" dirty="0"/>
              <a:t>How to Find a CPSC-Accepted Laboratory</a:t>
            </a:r>
          </a:p>
        </p:txBody>
      </p:sp>
      <p:sp>
        <p:nvSpPr>
          <p:cNvPr id="3" name="TextBox 2">
            <a:extLst>
              <a:ext uri="{FF2B5EF4-FFF2-40B4-BE49-F238E27FC236}">
                <a16:creationId xmlns:a16="http://schemas.microsoft.com/office/drawing/2014/main" id="{9097647D-1DE5-4C2E-8D9F-0B1B788424BC}"/>
              </a:ext>
            </a:extLst>
          </p:cNvPr>
          <p:cNvSpPr txBox="1"/>
          <p:nvPr/>
        </p:nvSpPr>
        <p:spPr>
          <a:xfrm>
            <a:off x="1554480" y="2103120"/>
            <a:ext cx="9672320" cy="3539430"/>
          </a:xfrm>
          <a:prstGeom prst="rect">
            <a:avLst/>
          </a:prstGeom>
          <a:noFill/>
        </p:spPr>
        <p:txBody>
          <a:bodyPr wrap="square" rtlCol="0">
            <a:spAutoFit/>
          </a:bodyPr>
          <a:lstStyle/>
          <a:p>
            <a:pPr algn="ctr">
              <a:defRPr/>
            </a:pPr>
            <a:r>
              <a:rPr lang="en-US" sz="32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3200" b="1" dirty="0">
                <a:solidFill>
                  <a:srgbClr val="002060"/>
                </a:solidFill>
                <a:latin typeface="Arial" panose="020B0604020202020204" pitchFamily="34" charset="0"/>
                <a:cs typeface="Arial" panose="020B0604020202020204" pitchFamily="34" charset="0"/>
                <a:hlinkClick r:id="rId2"/>
              </a:rPr>
              <a:t>www.cpsc.gov/LabSearch</a:t>
            </a:r>
            <a:endParaRPr lang="en-US" sz="3200" b="1" dirty="0">
              <a:solidFill>
                <a:srgbClr val="002060"/>
              </a:solidFill>
              <a:latin typeface="Arial" panose="020B0604020202020204" pitchFamily="34" charset="0"/>
              <a:cs typeface="Arial" panose="020B0604020202020204" pitchFamily="34" charset="0"/>
            </a:endParaRPr>
          </a:p>
          <a:p>
            <a:pPr algn="ctr">
              <a:defRPr/>
            </a:pPr>
            <a:endParaRPr lang="en-US" sz="3200" b="1" dirty="0">
              <a:solidFill>
                <a:srgbClr val="002060"/>
              </a:solidFill>
              <a:latin typeface="Arial" panose="020B0604020202020204" pitchFamily="34" charset="0"/>
              <a:cs typeface="Arial" panose="020B0604020202020204" pitchFamily="34" charset="0"/>
            </a:endParaRPr>
          </a:p>
          <a:p>
            <a:pPr algn="ctr">
              <a:defRPr/>
            </a:pPr>
            <a:r>
              <a:rPr lang="en-US" sz="3200" b="1" dirty="0">
                <a:solidFill>
                  <a:srgbClr val="002060"/>
                </a:solidFill>
                <a:latin typeface="Arial" panose="020B0604020202020204" pitchFamily="34" charset="0"/>
                <a:cs typeface="Arial" panose="020B0604020202020204" pitchFamily="34" charset="0"/>
              </a:rPr>
              <a:t>See the instructional video on the website where you obtained this </a:t>
            </a:r>
            <a:r>
              <a:rPr lang="en-US" sz="3200" b="1" dirty="0" err="1">
                <a:solidFill>
                  <a:srgbClr val="002060"/>
                </a:solidFill>
                <a:latin typeface="Arial" panose="020B0604020202020204" pitchFamily="34" charset="0"/>
                <a:cs typeface="Arial" panose="020B0604020202020204" pitchFamily="34" charset="0"/>
              </a:rPr>
              <a:t>slidedeck</a:t>
            </a:r>
            <a:r>
              <a:rPr lang="en-US" sz="3200" b="1" dirty="0">
                <a:solidFill>
                  <a:srgbClr val="002060"/>
                </a:solidFill>
                <a:latin typeface="Arial" panose="020B0604020202020204" pitchFamily="34" charset="0"/>
                <a:cs typeface="Arial" panose="020B0604020202020204" pitchFamily="34" charset="0"/>
              </a:rPr>
              <a:t> for further explanation on how to find a CPSC-accepted laboratory.   </a:t>
            </a:r>
          </a:p>
        </p:txBody>
      </p:sp>
    </p:spTree>
    <p:extLst>
      <p:ext uri="{BB962C8B-B14F-4D97-AF65-F5344CB8AC3E}">
        <p14:creationId xmlns:p14="http://schemas.microsoft.com/office/powerpoint/2010/main" val="117180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17257-449D-49EC-B056-C282EB067DE7}"/>
              </a:ext>
            </a:extLst>
          </p:cNvPr>
          <p:cNvSpPr txBox="1"/>
          <p:nvPr/>
        </p:nvSpPr>
        <p:spPr>
          <a:xfrm>
            <a:off x="1150070" y="1197204"/>
            <a:ext cx="10265790" cy="569387"/>
          </a:xfrm>
          <a:prstGeom prst="rect">
            <a:avLst/>
          </a:prstGeom>
          <a:noFill/>
        </p:spPr>
        <p:txBody>
          <a:bodyPr wrap="square" rtlCol="0">
            <a:spAutoFit/>
          </a:bodyPr>
          <a:lstStyle/>
          <a:p>
            <a:r>
              <a:rPr lang="en-US" sz="3100" dirty="0"/>
              <a:t>Tips for Working with a Lab for Testing your Children’s Product</a:t>
            </a:r>
          </a:p>
        </p:txBody>
      </p:sp>
    </p:spTree>
    <p:extLst>
      <p:ext uri="{BB962C8B-B14F-4D97-AF65-F5344CB8AC3E}">
        <p14:creationId xmlns:p14="http://schemas.microsoft.com/office/powerpoint/2010/main" val="309963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dirty="0"/>
          </a:p>
        </p:txBody>
      </p:sp>
      <p:sp>
        <p:nvSpPr>
          <p:cNvPr id="3" name="TextBox 2"/>
          <p:cNvSpPr txBox="1"/>
          <p:nvPr/>
        </p:nvSpPr>
        <p:spPr>
          <a:xfrm>
            <a:off x="2442949" y="384720"/>
            <a:ext cx="6967751" cy="769441"/>
          </a:xfrm>
          <a:prstGeom prst="rect">
            <a:avLst/>
          </a:prstGeom>
          <a:noFill/>
        </p:spPr>
        <p:txBody>
          <a:bodyPr wrap="square" rtlCol="0">
            <a:spAutoFit/>
          </a:bodyPr>
          <a:lstStyle/>
          <a:p>
            <a:pPr algn="ctr"/>
            <a:r>
              <a:rPr lang="en-US" sz="4400" b="1" dirty="0">
                <a:solidFill>
                  <a:srgbClr val="83D4EF"/>
                </a:solidFill>
              </a:rPr>
              <a:t>Security</a:t>
            </a:r>
          </a:p>
        </p:txBody>
      </p:sp>
      <p:sp>
        <p:nvSpPr>
          <p:cNvPr id="5" name="TextBox 4"/>
          <p:cNvSpPr txBox="1"/>
          <p:nvPr/>
        </p:nvSpPr>
        <p:spPr>
          <a:xfrm>
            <a:off x="2057400" y="914401"/>
            <a:ext cx="8001000" cy="6647974"/>
          </a:xfrm>
          <a:prstGeom prst="rect">
            <a:avLst/>
          </a:prstGeom>
          <a:noFill/>
        </p:spPr>
        <p:txBody>
          <a:bodyPr wrap="square" rtlCol="0">
            <a:spAutoFit/>
          </a:bodyPr>
          <a:lstStyle/>
          <a:p>
            <a:r>
              <a:rPr lang="en-US" sz="4000" dirty="0"/>
              <a:t>Reports should:</a:t>
            </a:r>
          </a:p>
          <a:p>
            <a:r>
              <a:rPr lang="en-US" sz="4000" dirty="0"/>
              <a:t>Encrypt or add a security banner to the test report so that reports cannot be copied, edited, or changed in any manner.</a:t>
            </a:r>
          </a:p>
          <a:p>
            <a:endParaRPr lang="en-US" sz="4000" dirty="0"/>
          </a:p>
          <a:p>
            <a:r>
              <a:rPr lang="en-US" sz="4000" dirty="0"/>
              <a:t>Any type of certification or watermark that cannot be copied or altered would be helpful. </a:t>
            </a:r>
          </a:p>
          <a:p>
            <a:pPr marL="342900" indent="-342900">
              <a:buFont typeface="Arial" panose="020B0604020202020204" pitchFamily="34" charset="0"/>
              <a:buChar char="•"/>
            </a:pPr>
            <a:endParaRPr lang="en-US" sz="2400" dirty="0">
              <a:solidFill>
                <a:schemeClr val="bg1"/>
              </a:solidFill>
            </a:endParaRPr>
          </a:p>
          <a:p>
            <a:endParaRPr lang="en-US" sz="2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637788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dirty="0"/>
          </a:p>
        </p:txBody>
      </p:sp>
      <p:sp>
        <p:nvSpPr>
          <p:cNvPr id="3" name="TextBox 2"/>
          <p:cNvSpPr txBox="1"/>
          <p:nvPr/>
        </p:nvSpPr>
        <p:spPr>
          <a:xfrm>
            <a:off x="2743200" y="193740"/>
            <a:ext cx="6629400" cy="769441"/>
          </a:xfrm>
          <a:prstGeom prst="rect">
            <a:avLst/>
          </a:prstGeom>
          <a:noFill/>
        </p:spPr>
        <p:txBody>
          <a:bodyPr wrap="square" rtlCol="0">
            <a:spAutoFit/>
          </a:bodyPr>
          <a:lstStyle/>
          <a:p>
            <a:pPr algn="ctr"/>
            <a:r>
              <a:rPr lang="en-US" sz="4400" b="1" dirty="0">
                <a:solidFill>
                  <a:schemeClr val="bg1"/>
                </a:solidFill>
              </a:rPr>
              <a:t>Include Photos</a:t>
            </a:r>
          </a:p>
        </p:txBody>
      </p:sp>
      <p:sp>
        <p:nvSpPr>
          <p:cNvPr id="5" name="TextBox 4"/>
          <p:cNvSpPr txBox="1"/>
          <p:nvPr/>
        </p:nvSpPr>
        <p:spPr>
          <a:xfrm>
            <a:off x="2057400" y="1066800"/>
            <a:ext cx="8001000" cy="707886"/>
          </a:xfrm>
          <a:prstGeom prst="rect">
            <a:avLst/>
          </a:prstGeom>
          <a:noFill/>
        </p:spPr>
        <p:txBody>
          <a:bodyPr wrap="square" rtlCol="0">
            <a:spAutoFit/>
          </a:bodyPr>
          <a:lstStyle/>
          <a:p>
            <a:r>
              <a:rPr lang="en-US" sz="4000" dirty="0"/>
              <a:t>A picture is worth a thousand words.</a:t>
            </a:r>
            <a:endParaRPr lang="en-US" sz="4000" dirty="0">
              <a:solidFill>
                <a:schemeClr val="bg1"/>
              </a:solidFill>
            </a:endParaRPr>
          </a:p>
        </p:txBody>
      </p:sp>
      <p:pic>
        <p:nvPicPr>
          <p:cNvPr id="7" name="Picture 6"/>
          <p:cNvPicPr>
            <a:picLocks noChangeAspect="1"/>
          </p:cNvPicPr>
          <p:nvPr/>
        </p:nvPicPr>
        <p:blipFill>
          <a:blip r:embed="rId3"/>
          <a:stretch>
            <a:fillRect/>
          </a:stretch>
        </p:blipFill>
        <p:spPr>
          <a:xfrm>
            <a:off x="3124200" y="1981924"/>
            <a:ext cx="5574576" cy="4167188"/>
          </a:xfrm>
          <a:prstGeom prst="rect">
            <a:avLst/>
          </a:prstGeom>
        </p:spPr>
      </p:pic>
    </p:spTree>
    <p:extLst>
      <p:ext uri="{BB962C8B-B14F-4D97-AF65-F5344CB8AC3E}">
        <p14:creationId xmlns:p14="http://schemas.microsoft.com/office/powerpoint/2010/main" val="395768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dirty="0"/>
          </a:p>
        </p:txBody>
      </p:sp>
      <p:sp>
        <p:nvSpPr>
          <p:cNvPr id="3" name="TextBox 2"/>
          <p:cNvSpPr txBox="1"/>
          <p:nvPr/>
        </p:nvSpPr>
        <p:spPr>
          <a:xfrm>
            <a:off x="2878015" y="447286"/>
            <a:ext cx="6629400" cy="769441"/>
          </a:xfrm>
          <a:prstGeom prst="rect">
            <a:avLst/>
          </a:prstGeom>
          <a:noFill/>
        </p:spPr>
        <p:txBody>
          <a:bodyPr wrap="square" rtlCol="0">
            <a:spAutoFit/>
          </a:bodyPr>
          <a:lstStyle/>
          <a:p>
            <a:pPr algn="ctr"/>
            <a:r>
              <a:rPr lang="en-US" sz="4400" b="1" dirty="0">
                <a:solidFill>
                  <a:srgbClr val="FFFFFF"/>
                </a:solidFill>
              </a:rPr>
              <a:t>Identify Products</a:t>
            </a:r>
          </a:p>
        </p:txBody>
      </p:sp>
      <p:sp>
        <p:nvSpPr>
          <p:cNvPr id="5" name="TextBox 4"/>
          <p:cNvSpPr txBox="1"/>
          <p:nvPr/>
        </p:nvSpPr>
        <p:spPr>
          <a:xfrm>
            <a:off x="2192215" y="990601"/>
            <a:ext cx="8001000" cy="2585323"/>
          </a:xfrm>
          <a:prstGeom prst="rect">
            <a:avLst/>
          </a:prstGeom>
          <a:noFill/>
        </p:spPr>
        <p:txBody>
          <a:bodyPr wrap="square" rtlCol="0">
            <a:spAutoFit/>
          </a:bodyPr>
          <a:lstStyle/>
          <a:p>
            <a:r>
              <a:rPr lang="en-US" sz="3600" dirty="0"/>
              <a:t>Show the products tested. Use color photographs, with the items in close proximity to the camera lens, so that the products tested are easy to identify.</a:t>
            </a:r>
          </a:p>
          <a:p>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37525"/>
            <a:ext cx="3962400" cy="2973189"/>
          </a:xfrm>
          <a:prstGeom prst="rect">
            <a:avLst/>
          </a:prstGeom>
        </p:spPr>
      </p:pic>
      <p:sp>
        <p:nvSpPr>
          <p:cNvPr id="4" name="TextBox 3"/>
          <p:cNvSpPr txBox="1"/>
          <p:nvPr/>
        </p:nvSpPr>
        <p:spPr>
          <a:xfrm>
            <a:off x="3543300" y="5948973"/>
            <a:ext cx="838200" cy="381000"/>
          </a:xfrm>
          <a:prstGeom prst="rect">
            <a:avLst/>
          </a:prstGeom>
          <a:solidFill>
            <a:schemeClr val="tx1"/>
          </a:solidFill>
        </p:spPr>
        <p:txBody>
          <a:bodyPr wrap="square" rtlCol="0">
            <a:spAutoFit/>
          </a:bodyPr>
          <a:lstStyle/>
          <a:p>
            <a:endParaRPr lang="en-US" dirty="0"/>
          </a:p>
        </p:txBody>
      </p:sp>
      <p:pic>
        <p:nvPicPr>
          <p:cNvPr id="7" name="Picture 6"/>
          <p:cNvPicPr>
            <a:picLocks noChangeAspect="1"/>
          </p:cNvPicPr>
          <p:nvPr/>
        </p:nvPicPr>
        <p:blipFill>
          <a:blip r:embed="rId4"/>
          <a:stretch>
            <a:fillRect/>
          </a:stretch>
        </p:blipFill>
        <p:spPr>
          <a:xfrm>
            <a:off x="6223189" y="3436050"/>
            <a:ext cx="3970026" cy="3031805"/>
          </a:xfrm>
          <a:prstGeom prst="rect">
            <a:avLst/>
          </a:prstGeom>
        </p:spPr>
      </p:pic>
      <p:sp>
        <p:nvSpPr>
          <p:cNvPr id="8" name="TextBox 7"/>
          <p:cNvSpPr txBox="1"/>
          <p:nvPr/>
        </p:nvSpPr>
        <p:spPr>
          <a:xfrm>
            <a:off x="6477000" y="5180902"/>
            <a:ext cx="3429000" cy="369332"/>
          </a:xfrm>
          <a:prstGeom prst="rect">
            <a:avLst/>
          </a:prstGeom>
          <a:solidFill>
            <a:schemeClr val="tx1"/>
          </a:solidFill>
        </p:spPr>
        <p:txBody>
          <a:bodyPr wrap="square" rtlCol="0">
            <a:spAutoFit/>
          </a:bodyPr>
          <a:lstStyle/>
          <a:p>
            <a:endParaRPr lang="en-US" dirty="0"/>
          </a:p>
        </p:txBody>
      </p:sp>
      <p:sp>
        <p:nvSpPr>
          <p:cNvPr id="9" name="TextBox 8"/>
          <p:cNvSpPr txBox="1"/>
          <p:nvPr/>
        </p:nvSpPr>
        <p:spPr>
          <a:xfrm>
            <a:off x="6324601" y="3906315"/>
            <a:ext cx="1009019" cy="1200329"/>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id="{5636FF5E-DE9F-4570-B957-93015DB39CD8}"/>
              </a:ext>
            </a:extLst>
          </p:cNvPr>
          <p:cNvSpPr txBox="1"/>
          <p:nvPr/>
        </p:nvSpPr>
        <p:spPr>
          <a:xfrm>
            <a:off x="2086970" y="117034"/>
            <a:ext cx="7467600" cy="769441"/>
          </a:xfrm>
          <a:prstGeom prst="rect">
            <a:avLst/>
          </a:prstGeom>
          <a:noFill/>
        </p:spPr>
        <p:txBody>
          <a:bodyPr wrap="square" rtlCol="0">
            <a:spAutoFit/>
          </a:bodyPr>
          <a:lstStyle/>
          <a:p>
            <a:pPr algn="ctr"/>
            <a:r>
              <a:rPr lang="en-US" sz="4400" b="1" dirty="0">
                <a:solidFill>
                  <a:schemeClr val="bg1">
                    <a:lumMod val="75000"/>
                  </a:schemeClr>
                </a:solidFill>
              </a:rPr>
              <a:t>Measurements</a:t>
            </a:r>
          </a:p>
        </p:txBody>
      </p:sp>
    </p:spTree>
    <p:extLst>
      <p:ext uri="{BB962C8B-B14F-4D97-AF65-F5344CB8AC3E}">
        <p14:creationId xmlns:p14="http://schemas.microsoft.com/office/powerpoint/2010/main" val="118049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365126"/>
            <a:ext cx="11181862" cy="940043"/>
          </a:xfrm>
        </p:spPr>
        <p:txBody>
          <a:bodyPr>
            <a:normAutofit fontScale="90000"/>
          </a:bodyPr>
          <a:lstStyle/>
          <a:p>
            <a:pPr algn="l"/>
            <a:r>
              <a:rPr lang="en-US" dirty="0"/>
              <a:t>Video: Welcome to the China Podcast Series- CPSC’s Third Party Laboratory Testing Program</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424475"/>
            <a:ext cx="8667261" cy="4875334"/>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dirty="0"/>
          </a:p>
        </p:txBody>
      </p:sp>
      <p:sp>
        <p:nvSpPr>
          <p:cNvPr id="3" name="TextBox 2"/>
          <p:cNvSpPr txBox="1"/>
          <p:nvPr/>
        </p:nvSpPr>
        <p:spPr>
          <a:xfrm>
            <a:off x="2086970" y="117034"/>
            <a:ext cx="7467600" cy="769441"/>
          </a:xfrm>
          <a:prstGeom prst="rect">
            <a:avLst/>
          </a:prstGeom>
          <a:noFill/>
        </p:spPr>
        <p:txBody>
          <a:bodyPr wrap="square" rtlCol="0">
            <a:spAutoFit/>
          </a:bodyPr>
          <a:lstStyle/>
          <a:p>
            <a:pPr algn="ctr"/>
            <a:r>
              <a:rPr lang="en-US" sz="4400" b="1" dirty="0">
                <a:solidFill>
                  <a:schemeClr val="bg1">
                    <a:lumMod val="75000"/>
                  </a:schemeClr>
                </a:solidFill>
              </a:rPr>
              <a:t>Measurements</a:t>
            </a:r>
          </a:p>
        </p:txBody>
      </p:sp>
      <p:sp>
        <p:nvSpPr>
          <p:cNvPr id="5" name="TextBox 4"/>
          <p:cNvSpPr txBox="1"/>
          <p:nvPr/>
        </p:nvSpPr>
        <p:spPr>
          <a:xfrm>
            <a:off x="2209800" y="990600"/>
            <a:ext cx="8001000" cy="2831544"/>
          </a:xfrm>
          <a:prstGeom prst="rect">
            <a:avLst/>
          </a:prstGeom>
          <a:noFill/>
        </p:spPr>
        <p:txBody>
          <a:bodyPr wrap="square" rtlCol="0">
            <a:spAutoFit/>
          </a:bodyPr>
          <a:lstStyle/>
          <a:p>
            <a:r>
              <a:rPr lang="en-US" sz="4000" dirty="0"/>
              <a:t>Use a ruler or other visual indicator to show the measurement reading of a product feature that is subject to CPSC requirements.</a:t>
            </a:r>
          </a:p>
          <a:p>
            <a:endParaRPr lang="en-US" dirty="0">
              <a:solidFill>
                <a:schemeClr val="bg1"/>
              </a:solidFill>
            </a:endParaRPr>
          </a:p>
        </p:txBody>
      </p:sp>
      <p:pic>
        <p:nvPicPr>
          <p:cNvPr id="6" name="Picture 5"/>
          <p:cNvPicPr>
            <a:picLocks noChangeAspect="1"/>
          </p:cNvPicPr>
          <p:nvPr/>
        </p:nvPicPr>
        <p:blipFill>
          <a:blip r:embed="rId3"/>
          <a:stretch>
            <a:fillRect/>
          </a:stretch>
        </p:blipFill>
        <p:spPr>
          <a:xfrm>
            <a:off x="1752600" y="3663791"/>
            <a:ext cx="8726856" cy="2307734"/>
          </a:xfrm>
          <a:prstGeom prst="rect">
            <a:avLst/>
          </a:prstGeom>
        </p:spPr>
      </p:pic>
    </p:spTree>
    <p:extLst>
      <p:ext uri="{BB962C8B-B14F-4D97-AF65-F5344CB8AC3E}">
        <p14:creationId xmlns:p14="http://schemas.microsoft.com/office/powerpoint/2010/main" val="3150422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dirty="0"/>
          </a:p>
        </p:txBody>
      </p:sp>
      <p:sp>
        <p:nvSpPr>
          <p:cNvPr id="3" name="TextBox 2"/>
          <p:cNvSpPr txBox="1"/>
          <p:nvPr/>
        </p:nvSpPr>
        <p:spPr>
          <a:xfrm>
            <a:off x="2374711" y="245660"/>
            <a:ext cx="7302690" cy="769441"/>
          </a:xfrm>
          <a:prstGeom prst="rect">
            <a:avLst/>
          </a:prstGeom>
          <a:noFill/>
        </p:spPr>
        <p:txBody>
          <a:bodyPr wrap="square" rtlCol="0">
            <a:spAutoFit/>
          </a:bodyPr>
          <a:lstStyle/>
          <a:p>
            <a:pPr algn="ctr"/>
            <a:r>
              <a:rPr lang="en-US" sz="4400" b="1" dirty="0">
                <a:solidFill>
                  <a:schemeClr val="bg1">
                    <a:lumMod val="75000"/>
                  </a:schemeClr>
                </a:solidFill>
              </a:rPr>
              <a:t>Identify Components Tested</a:t>
            </a:r>
          </a:p>
        </p:txBody>
      </p:sp>
      <p:sp>
        <p:nvSpPr>
          <p:cNvPr id="5" name="TextBox 4"/>
          <p:cNvSpPr txBox="1"/>
          <p:nvPr/>
        </p:nvSpPr>
        <p:spPr>
          <a:xfrm>
            <a:off x="483477" y="873436"/>
            <a:ext cx="10586544" cy="3077766"/>
          </a:xfrm>
          <a:prstGeom prst="rect">
            <a:avLst/>
          </a:prstGeom>
          <a:noFill/>
        </p:spPr>
        <p:txBody>
          <a:bodyPr wrap="square" rtlCol="0">
            <a:spAutoFit/>
          </a:bodyPr>
          <a:lstStyle/>
          <a:p>
            <a:pPr lvl="1"/>
            <a:r>
              <a:rPr lang="en-US" sz="3200" dirty="0"/>
              <a:t>Identify components tested by using photographs.  Show areas tested, for example,  testing for lead content or paint.</a:t>
            </a:r>
          </a:p>
          <a:p>
            <a:pPr lvl="1"/>
            <a:endParaRPr lang="en-US" sz="800" dirty="0"/>
          </a:p>
          <a:p>
            <a:pPr lvl="1"/>
            <a:r>
              <a:rPr lang="en-US" sz="3200" dirty="0"/>
              <a:t>When testing a toy for lead, identify all accessible components of the toy that were tested. </a:t>
            </a:r>
          </a:p>
          <a:p>
            <a:endParaRPr lang="en-US" sz="4000" dirty="0"/>
          </a:p>
          <a:p>
            <a:r>
              <a:rPr lang="en-US" dirty="0"/>
              <a:t>Examples of Accessible Parts</a:t>
            </a:r>
          </a:p>
        </p:txBody>
      </p:sp>
      <p:pic>
        <p:nvPicPr>
          <p:cNvPr id="7" name="Picture 6"/>
          <p:cNvPicPr>
            <a:picLocks noChangeAspect="1"/>
          </p:cNvPicPr>
          <p:nvPr/>
        </p:nvPicPr>
        <p:blipFill>
          <a:blip r:embed="rId3"/>
          <a:stretch>
            <a:fillRect/>
          </a:stretch>
        </p:blipFill>
        <p:spPr>
          <a:xfrm>
            <a:off x="3548197" y="3588158"/>
            <a:ext cx="5095606" cy="2598042"/>
          </a:xfrm>
          <a:prstGeom prst="rect">
            <a:avLst/>
          </a:prstGeom>
        </p:spPr>
      </p:pic>
      <p:cxnSp>
        <p:nvCxnSpPr>
          <p:cNvPr id="10" name="Straight Arrow Connector 9">
            <a:extLst>
              <a:ext uri="{FF2B5EF4-FFF2-40B4-BE49-F238E27FC236}">
                <a16:creationId xmlns:a16="http://schemas.microsoft.com/office/drawing/2014/main" id="{1C178940-8A31-4E74-9046-78CA7D5967D1}"/>
              </a:ext>
            </a:extLst>
          </p:cNvPr>
          <p:cNvCxnSpPr>
            <a:cxnSpLocks/>
          </p:cNvCxnSpPr>
          <p:nvPr/>
        </p:nvCxnSpPr>
        <p:spPr>
          <a:xfrm>
            <a:off x="2785241" y="3976034"/>
            <a:ext cx="2732690" cy="10479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B80D7C0-DD5C-4604-A649-D059023B038F}"/>
              </a:ext>
            </a:extLst>
          </p:cNvPr>
          <p:cNvCxnSpPr>
            <a:cxnSpLocks/>
          </p:cNvCxnSpPr>
          <p:nvPr/>
        </p:nvCxnSpPr>
        <p:spPr>
          <a:xfrm flipH="1" flipV="1">
            <a:off x="2837792" y="3976034"/>
            <a:ext cx="2445925" cy="16501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72532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dirty="0"/>
          </a:p>
        </p:txBody>
      </p:sp>
      <p:sp>
        <p:nvSpPr>
          <p:cNvPr id="3" name="TextBox 2"/>
          <p:cNvSpPr txBox="1"/>
          <p:nvPr/>
        </p:nvSpPr>
        <p:spPr>
          <a:xfrm>
            <a:off x="2781300" y="678360"/>
            <a:ext cx="6629400" cy="769441"/>
          </a:xfrm>
          <a:prstGeom prst="rect">
            <a:avLst/>
          </a:prstGeom>
          <a:noFill/>
        </p:spPr>
        <p:txBody>
          <a:bodyPr wrap="square" rtlCol="0">
            <a:spAutoFit/>
          </a:bodyPr>
          <a:lstStyle/>
          <a:p>
            <a:pPr algn="ctr"/>
            <a:r>
              <a:rPr lang="en-US" sz="4400" b="1" dirty="0">
                <a:solidFill>
                  <a:schemeClr val="tx1">
                    <a:lumMod val="40000"/>
                    <a:lumOff val="60000"/>
                  </a:schemeClr>
                </a:solidFill>
              </a:rPr>
              <a:t>Identify Number of Units</a:t>
            </a:r>
          </a:p>
        </p:txBody>
      </p:sp>
      <p:sp>
        <p:nvSpPr>
          <p:cNvPr id="5" name="TextBox 4"/>
          <p:cNvSpPr txBox="1"/>
          <p:nvPr/>
        </p:nvSpPr>
        <p:spPr>
          <a:xfrm>
            <a:off x="2209800" y="1447801"/>
            <a:ext cx="8001000" cy="6032421"/>
          </a:xfrm>
          <a:prstGeom prst="rect">
            <a:avLst/>
          </a:prstGeom>
          <a:noFill/>
        </p:spPr>
        <p:txBody>
          <a:bodyPr wrap="square" rtlCol="0">
            <a:spAutoFit/>
          </a:bodyPr>
          <a:lstStyle/>
          <a:p>
            <a:endParaRPr lang="en-US" sz="3200" dirty="0"/>
          </a:p>
          <a:p>
            <a:r>
              <a:rPr lang="en-US" sz="4400" dirty="0"/>
              <a:t>In the test report, state how many  units of the product were tested. </a:t>
            </a:r>
          </a:p>
          <a:p>
            <a:endParaRPr lang="en-US" sz="4400" dirty="0"/>
          </a:p>
          <a:p>
            <a:r>
              <a:rPr lang="en-US" sz="4400" i="1" dirty="0"/>
              <a:t>Confidence is needed that samples tested are representative of a full manufacturing run.</a:t>
            </a:r>
          </a:p>
          <a:p>
            <a:endParaRPr lang="en-US" sz="4000" i="1" dirty="0">
              <a:solidFill>
                <a:schemeClr val="bg1"/>
              </a:solidFill>
            </a:endParaRPr>
          </a:p>
          <a:p>
            <a:endParaRPr lang="en-US" sz="32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969765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dirty="0"/>
          </a:p>
        </p:txBody>
      </p:sp>
      <p:sp>
        <p:nvSpPr>
          <p:cNvPr id="3" name="TextBox 2"/>
          <p:cNvSpPr txBox="1"/>
          <p:nvPr/>
        </p:nvSpPr>
        <p:spPr>
          <a:xfrm>
            <a:off x="5138057" y="166823"/>
            <a:ext cx="6629400" cy="769441"/>
          </a:xfrm>
          <a:prstGeom prst="rect">
            <a:avLst/>
          </a:prstGeom>
          <a:noFill/>
        </p:spPr>
        <p:txBody>
          <a:bodyPr wrap="square" rtlCol="0">
            <a:spAutoFit/>
          </a:bodyPr>
          <a:lstStyle/>
          <a:p>
            <a:pPr algn="ctr"/>
            <a:r>
              <a:rPr lang="en-US" sz="4400" b="1" dirty="0">
                <a:solidFill>
                  <a:srgbClr val="FFFFFF"/>
                </a:solidFill>
              </a:rPr>
              <a:t>Include Numerical Results</a:t>
            </a:r>
          </a:p>
        </p:txBody>
      </p:sp>
      <p:sp>
        <p:nvSpPr>
          <p:cNvPr id="5" name="TextBox 4"/>
          <p:cNvSpPr txBox="1"/>
          <p:nvPr/>
        </p:nvSpPr>
        <p:spPr>
          <a:xfrm>
            <a:off x="805218" y="551544"/>
            <a:ext cx="9405581" cy="7571303"/>
          </a:xfrm>
          <a:prstGeom prst="rect">
            <a:avLst/>
          </a:prstGeom>
          <a:noFill/>
        </p:spPr>
        <p:txBody>
          <a:bodyPr wrap="square" rtlCol="0">
            <a:spAutoFit/>
          </a:bodyPr>
          <a:lstStyle/>
          <a:p>
            <a:pPr lvl="1"/>
            <a:r>
              <a:rPr lang="en-US" sz="4400" dirty="0">
                <a:solidFill>
                  <a:schemeClr val="bg1">
                    <a:lumMod val="75000"/>
                  </a:schemeClr>
                </a:solidFill>
              </a:rPr>
              <a:t>Consider Measurement Error  When Interpreting Test Results</a:t>
            </a:r>
          </a:p>
          <a:p>
            <a:pPr lvl="1"/>
            <a:r>
              <a:rPr lang="en-US" sz="4400"/>
              <a:t>Look </a:t>
            </a:r>
            <a:r>
              <a:rPr lang="en-US" sz="4400" dirty="0"/>
              <a:t>for useful details regarding pass/fail criteria when a numerical value is provided by the test, taking into consideration how measurement uncertainty creates compliance uncertainty.</a:t>
            </a:r>
          </a:p>
          <a:p>
            <a:pPr lvl="1"/>
            <a:r>
              <a:rPr lang="en-US" sz="4400" dirty="0"/>
              <a:t>“P.”  </a:t>
            </a:r>
          </a:p>
          <a:p>
            <a:endParaRPr lang="en-US" sz="4000" dirty="0">
              <a:solidFill>
                <a:schemeClr val="bg1"/>
              </a:solidFill>
            </a:endParaRPr>
          </a:p>
          <a:p>
            <a:endParaRPr lang="en-US" sz="32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099138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980E88-4A67-4F2A-911E-C6D44CF29EC7}"/>
              </a:ext>
            </a:extLst>
          </p:cNvPr>
          <p:cNvSpPr/>
          <p:nvPr/>
        </p:nvSpPr>
        <p:spPr>
          <a:xfrm>
            <a:off x="818865" y="1705970"/>
            <a:ext cx="10877265" cy="4647426"/>
          </a:xfrm>
          <a:prstGeom prst="rect">
            <a:avLst/>
          </a:prstGeom>
        </p:spPr>
        <p:txBody>
          <a:bodyPr wrap="square">
            <a:spAutoFit/>
          </a:bodyPr>
          <a:lstStyle/>
          <a:p>
            <a:r>
              <a:rPr lang="en-US" sz="4400" dirty="0"/>
              <a:t>Example: The maximum measurement permitted for total lead content is 100 parts per million (ppm). </a:t>
            </a:r>
          </a:p>
          <a:p>
            <a:pPr marL="571500" indent="-571500">
              <a:buFont typeface="Arial" panose="020B0604020202020204" pitchFamily="34" charset="0"/>
              <a:buChar char="•"/>
            </a:pPr>
            <a:r>
              <a:rPr lang="en-US" sz="4400" dirty="0"/>
              <a:t>	Product test results are 79 ppm </a:t>
            </a:r>
          </a:p>
          <a:p>
            <a:pPr marL="571500" indent="-571500">
              <a:buFont typeface="Arial" panose="020B0604020202020204" pitchFamily="34" charset="0"/>
              <a:buChar char="•"/>
            </a:pPr>
            <a:r>
              <a:rPr lang="en-US" sz="4400" dirty="0"/>
              <a:t>	 +/- limit of 20 ppm due to a laboratory’s measurement uncertainty</a:t>
            </a:r>
          </a:p>
          <a:p>
            <a:r>
              <a:rPr lang="en-US" sz="3200" dirty="0"/>
              <a:t>	</a:t>
            </a:r>
          </a:p>
        </p:txBody>
      </p:sp>
      <p:sp>
        <p:nvSpPr>
          <p:cNvPr id="3" name="TextBox 2">
            <a:extLst>
              <a:ext uri="{FF2B5EF4-FFF2-40B4-BE49-F238E27FC236}">
                <a16:creationId xmlns:a16="http://schemas.microsoft.com/office/drawing/2014/main" id="{66A43ADB-E49D-4FE2-A638-B7EAFA006A18}"/>
              </a:ext>
            </a:extLst>
          </p:cNvPr>
          <p:cNvSpPr txBox="1"/>
          <p:nvPr/>
        </p:nvSpPr>
        <p:spPr>
          <a:xfrm>
            <a:off x="448336" y="791570"/>
            <a:ext cx="11295327" cy="584775"/>
          </a:xfrm>
          <a:prstGeom prst="rect">
            <a:avLst/>
          </a:prstGeom>
          <a:noFill/>
        </p:spPr>
        <p:txBody>
          <a:bodyPr wrap="square" rtlCol="0">
            <a:spAutoFit/>
          </a:bodyPr>
          <a:lstStyle/>
          <a:p>
            <a:pPr lvl="1"/>
            <a:r>
              <a:rPr lang="en-US" sz="3200" dirty="0">
                <a:solidFill>
                  <a:schemeClr val="bg1">
                    <a:lumMod val="75000"/>
                  </a:schemeClr>
                </a:solidFill>
              </a:rPr>
              <a:t>Consider Measurement Error  When Interpreting Test Results</a:t>
            </a:r>
          </a:p>
        </p:txBody>
      </p:sp>
    </p:spTree>
    <p:extLst>
      <p:ext uri="{BB962C8B-B14F-4D97-AF65-F5344CB8AC3E}">
        <p14:creationId xmlns:p14="http://schemas.microsoft.com/office/powerpoint/2010/main" val="2904545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980E88-4A67-4F2A-911E-C6D44CF29EC7}"/>
              </a:ext>
            </a:extLst>
          </p:cNvPr>
          <p:cNvSpPr/>
          <p:nvPr/>
        </p:nvSpPr>
        <p:spPr>
          <a:xfrm>
            <a:off x="818865" y="1705970"/>
            <a:ext cx="10877265" cy="584775"/>
          </a:xfrm>
          <a:prstGeom prst="rect">
            <a:avLst/>
          </a:prstGeom>
        </p:spPr>
        <p:txBody>
          <a:bodyPr wrap="square">
            <a:spAutoFit/>
          </a:bodyPr>
          <a:lstStyle/>
          <a:p>
            <a:r>
              <a:rPr lang="en-US" sz="3200" dirty="0"/>
              <a:t>	</a:t>
            </a:r>
          </a:p>
        </p:txBody>
      </p:sp>
      <p:sp>
        <p:nvSpPr>
          <p:cNvPr id="3" name="TextBox 2">
            <a:extLst>
              <a:ext uri="{FF2B5EF4-FFF2-40B4-BE49-F238E27FC236}">
                <a16:creationId xmlns:a16="http://schemas.microsoft.com/office/drawing/2014/main" id="{66A43ADB-E49D-4FE2-A638-B7EAFA006A18}"/>
              </a:ext>
            </a:extLst>
          </p:cNvPr>
          <p:cNvSpPr txBox="1"/>
          <p:nvPr/>
        </p:nvSpPr>
        <p:spPr>
          <a:xfrm>
            <a:off x="448336" y="791570"/>
            <a:ext cx="11295327" cy="584775"/>
          </a:xfrm>
          <a:prstGeom prst="rect">
            <a:avLst/>
          </a:prstGeom>
          <a:noFill/>
        </p:spPr>
        <p:txBody>
          <a:bodyPr wrap="square" rtlCol="0">
            <a:spAutoFit/>
          </a:bodyPr>
          <a:lstStyle/>
          <a:p>
            <a:pPr lvl="1"/>
            <a:r>
              <a:rPr lang="en-US" sz="3200" dirty="0">
                <a:solidFill>
                  <a:schemeClr val="bg1">
                    <a:lumMod val="75000"/>
                  </a:schemeClr>
                </a:solidFill>
              </a:rPr>
              <a:t>Consider Measurement Error  When Interpreting Test Results</a:t>
            </a:r>
          </a:p>
        </p:txBody>
      </p:sp>
      <p:sp>
        <p:nvSpPr>
          <p:cNvPr id="4" name="Rectangle 3">
            <a:extLst>
              <a:ext uri="{FF2B5EF4-FFF2-40B4-BE49-F238E27FC236}">
                <a16:creationId xmlns:a16="http://schemas.microsoft.com/office/drawing/2014/main" id="{66DE9810-F599-4680-B576-3BF9213FB5CA}"/>
              </a:ext>
            </a:extLst>
          </p:cNvPr>
          <p:cNvSpPr/>
          <p:nvPr/>
        </p:nvSpPr>
        <p:spPr>
          <a:xfrm>
            <a:off x="903890" y="1705970"/>
            <a:ext cx="9288515" cy="4524315"/>
          </a:xfrm>
          <a:prstGeom prst="rect">
            <a:avLst/>
          </a:prstGeom>
        </p:spPr>
        <p:txBody>
          <a:bodyPr wrap="square">
            <a:spAutoFit/>
          </a:bodyPr>
          <a:lstStyle/>
          <a:p>
            <a:r>
              <a:rPr lang="en-US" dirty="0"/>
              <a:t> </a:t>
            </a:r>
            <a:r>
              <a:rPr lang="en-US" sz="3600" dirty="0"/>
              <a:t>You may need to test additional samples and/or you may not be able to certify that your product complies because 79 ppm + 20 ppm laboratory uncertainty = 99 ppm, which is under, but close to exceeding the federal requirements. </a:t>
            </a:r>
          </a:p>
          <a:p>
            <a:r>
              <a:rPr lang="en-US" sz="3600" dirty="0"/>
              <a:t>Ask the laboratory to provide a report that does not simply state  “F” or “Fail,” but provide the value obtained and the measurement error.</a:t>
            </a:r>
          </a:p>
        </p:txBody>
      </p:sp>
    </p:spTree>
    <p:extLst>
      <p:ext uri="{BB962C8B-B14F-4D97-AF65-F5344CB8AC3E}">
        <p14:creationId xmlns:p14="http://schemas.microsoft.com/office/powerpoint/2010/main" val="2469433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805723" y="1638300"/>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rPr>
              <a:t>CPSCinChina@CPSC.GOV</a:t>
            </a:r>
          </a:p>
        </p:txBody>
      </p:sp>
      <p:pic>
        <p:nvPicPr>
          <p:cNvPr id="5" name="Picture 3" descr="C:\Users\rchan\Desktop\Projects\CPSC Logos\CPSC seal Blue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967314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712384"/>
            <a:ext cx="10962751" cy="5466305"/>
          </a:xfrm>
        </p:spPr>
        <p:txBody>
          <a:bodyPr>
            <a:normAutofit/>
          </a:bodyPr>
          <a:lstStyle/>
          <a:p>
            <a:pPr algn="ctr"/>
            <a:r>
              <a:rPr lang="en-US" sz="3100" dirty="0"/>
              <a:t>CPSC’s China Podcast Series</a:t>
            </a:r>
          </a:p>
          <a:p>
            <a:pPr algn="ctr"/>
            <a:r>
              <a:rPr lang="en-US" dirty="0">
                <a:hlinkClick r:id="rId3"/>
              </a:rPr>
              <a:t>International Video and Podcast Series | CPSC.gov</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84356819"/>
              </p:ext>
            </p:extLst>
          </p:nvPr>
        </p:nvGraphicFramePr>
        <p:xfrm>
          <a:off x="1765738" y="1681655"/>
          <a:ext cx="9040808" cy="4473708"/>
        </p:xfrm>
        <a:graphic>
          <a:graphicData uri="http://schemas.openxmlformats.org/drawingml/2006/table">
            <a:tbl>
              <a:tblPr firstRow="1" bandRow="1">
                <a:tableStyleId>{5C22544A-7EE6-4342-B048-85BDC9FD1C3A}</a:tableStyleId>
              </a:tblPr>
              <a:tblGrid>
                <a:gridCol w="1269355">
                  <a:extLst>
                    <a:ext uri="{9D8B030D-6E8A-4147-A177-3AD203B41FA5}">
                      <a16:colId xmlns:a16="http://schemas.microsoft.com/office/drawing/2014/main" val="20000"/>
                    </a:ext>
                  </a:extLst>
                </a:gridCol>
                <a:gridCol w="7771453">
                  <a:extLst>
                    <a:ext uri="{9D8B030D-6E8A-4147-A177-3AD203B41FA5}">
                      <a16:colId xmlns:a16="http://schemas.microsoft.com/office/drawing/2014/main" val="20001"/>
                    </a:ext>
                  </a:extLst>
                </a:gridCol>
              </a:tblGrid>
              <a:tr h="348916">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Selling Safe Electrical Products to the U.S. Market</a:t>
                      </a:r>
                    </a:p>
                  </a:txBody>
                  <a:tcPr marL="9525" marR="9525" marT="9525" marB="0" anchor="ctr"/>
                </a:tc>
                <a:extLst>
                  <a:ext uri="{0D108BD9-81ED-4DB2-BD59-A6C34878D82A}">
                    <a16:rowId xmlns:a16="http://schemas.microsoft.com/office/drawing/2014/main" val="798042686"/>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U.S. Apparel Requirements</a:t>
                      </a:r>
                    </a:p>
                  </a:txBody>
                  <a:tcPr marL="9525" marR="9525" marT="9525" marB="0" anchor="ctr"/>
                </a:tc>
                <a:extLst>
                  <a:ext uri="{0D108BD9-81ED-4DB2-BD59-A6C34878D82A}">
                    <a16:rowId xmlns:a16="http://schemas.microsoft.com/office/drawing/2014/main" val="1867707419"/>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CPSC Bicycle Regulations and U.S. and International Safety Standards </a:t>
                      </a:r>
                    </a:p>
                  </a:txBody>
                  <a:tcPr marL="9525" marR="9525" marT="9525" marB="0" anchor="ctr"/>
                </a:tc>
                <a:extLst>
                  <a:ext uri="{0D108BD9-81ED-4DB2-BD59-A6C34878D82A}">
                    <a16:rowId xmlns:a16="http://schemas.microsoft.com/office/drawing/2014/main" val="1887211119"/>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U.S. Mattress Requirements</a:t>
                      </a:r>
                    </a:p>
                  </a:txBody>
                  <a:tcPr marL="9525" marR="9525" marT="9525" marB="0" anchor="ctr"/>
                </a:tc>
                <a:extLst>
                  <a:ext uri="{0D108BD9-81ED-4DB2-BD59-A6C34878D82A}">
                    <a16:rowId xmlns:a16="http://schemas.microsoft.com/office/drawing/2014/main" val="2295873347"/>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Durable Infant or Toddler Products: Common Requirements</a:t>
                      </a:r>
                    </a:p>
                  </a:txBody>
                  <a:tcPr marL="9525" marR="9525" marT="9525" marB="0" anchor="ctr"/>
                </a:tc>
                <a:extLst>
                  <a:ext uri="{0D108BD9-81ED-4DB2-BD59-A6C34878D82A}">
                    <a16:rowId xmlns:a16="http://schemas.microsoft.com/office/drawing/2014/main" val="10001"/>
                  </a:ext>
                </a:extLst>
              </a:tr>
              <a:tr h="40953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Overview of U.S. Strollers and Carriages Requirements</a:t>
                      </a:r>
                    </a:p>
                  </a:txBody>
                  <a:tcPr marL="9525" marR="9525" marT="9525" marB="0" anchor="ctr"/>
                </a:tc>
                <a:extLst>
                  <a:ext uri="{0D108BD9-81ED-4DB2-BD59-A6C34878D82A}">
                    <a16:rowId xmlns:a16="http://schemas.microsoft.com/office/drawing/2014/main" val="10002"/>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Toy Safety Requirements</a:t>
                      </a:r>
                    </a:p>
                  </a:txBody>
                  <a:tcPr marL="9525" marR="9525" marT="9525" marB="0" anchor="ctr"/>
                </a:tc>
                <a:extLst>
                  <a:ext uri="{0D108BD9-81ED-4DB2-BD59-A6C34878D82A}">
                    <a16:rowId xmlns:a16="http://schemas.microsoft.com/office/drawing/2014/main" val="10003"/>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Children’s Sleepwear Requirements </a:t>
                      </a:r>
                    </a:p>
                  </a:txBody>
                  <a:tcPr marL="9525" marR="9525" marT="9525" marB="0" anchor="ctr"/>
                </a:tc>
                <a:extLst>
                  <a:ext uri="{0D108BD9-81ED-4DB2-BD59-A6C34878D82A}">
                    <a16:rowId xmlns:a16="http://schemas.microsoft.com/office/drawing/2014/main" val="10004"/>
                  </a:ext>
                </a:extLst>
              </a:tr>
              <a:tr h="525167">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Enhancing the Safety of Emerging Technology through Risk Assessment: Wearables </a:t>
                      </a:r>
                    </a:p>
                  </a:txBody>
                  <a:tcPr marL="9525" marR="9525" marT="9525" marB="0" anchor="ctr"/>
                </a:tc>
                <a:extLst>
                  <a:ext uri="{0D108BD9-81ED-4DB2-BD59-A6C34878D82A}">
                    <a16:rowId xmlns:a16="http://schemas.microsoft.com/office/drawing/2014/main" val="10005"/>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for Battery Safety Requirements</a:t>
                      </a:r>
                    </a:p>
                  </a:txBody>
                  <a:tcPr marL="9525" marR="9525" marT="9525" marB="0" anchor="ctr"/>
                </a:tc>
                <a:extLst>
                  <a:ext uri="{0D108BD9-81ED-4DB2-BD59-A6C34878D82A}">
                    <a16:rowId xmlns:a16="http://schemas.microsoft.com/office/drawing/2014/main" val="10006"/>
                  </a:ext>
                </a:extLst>
              </a:tr>
              <a:tr h="34891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Gates and Enclosures Requirements</a:t>
                      </a:r>
                    </a:p>
                  </a:txBody>
                  <a:tcPr marL="9525" marR="9525" marT="9525" marB="0" anchor="ctr"/>
                </a:tc>
                <a:extLst>
                  <a:ext uri="{0D108BD9-81ED-4DB2-BD59-A6C34878D82A}">
                    <a16:rowId xmlns:a16="http://schemas.microsoft.com/office/drawing/2014/main" val="3873105726"/>
                  </a:ext>
                </a:extLst>
              </a:tr>
            </a:tbl>
          </a:graphicData>
        </a:graphic>
      </p:graphicFrame>
    </p:spTree>
    <p:extLst>
      <p:ext uri="{BB962C8B-B14F-4D97-AF65-F5344CB8AC3E}">
        <p14:creationId xmlns:p14="http://schemas.microsoft.com/office/powerpoint/2010/main" val="4184664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693335"/>
            <a:ext cx="10807003" cy="5035418"/>
          </a:xfrm>
        </p:spPr>
        <p:txBody>
          <a:bodyPr>
            <a:normAutofit/>
          </a:bodyPr>
          <a:lstStyle/>
          <a:p>
            <a:pPr algn="ctr"/>
            <a:r>
              <a:rPr lang="en-US" sz="3100" dirty="0"/>
              <a:t>CPSC’s China Podcast Series (Continued)</a:t>
            </a:r>
            <a:endParaRPr lang="en-US" dirty="0"/>
          </a:p>
          <a:p>
            <a:pPr algn="ctr"/>
            <a:endParaRPr lang="en-US" dirty="0"/>
          </a:p>
        </p:txBody>
      </p:sp>
      <p:graphicFrame>
        <p:nvGraphicFramePr>
          <p:cNvPr id="5" name="Table 4"/>
          <p:cNvGraphicFramePr>
            <a:graphicFrameLocks noGrp="1"/>
          </p:cNvGraphicFramePr>
          <p:nvPr/>
        </p:nvGraphicFramePr>
        <p:xfrm>
          <a:off x="1689654" y="1280160"/>
          <a:ext cx="9116892" cy="4790157"/>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86329">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Consumer Safety and Micromobility Devices</a:t>
                      </a:r>
                    </a:p>
                  </a:txBody>
                  <a:tcPr marL="9525" marR="9525" marT="9525" marB="0" anchor="ctr"/>
                </a:tc>
                <a:extLst>
                  <a:ext uri="{0D108BD9-81ED-4DB2-BD59-A6C34878D82A}">
                    <a16:rowId xmlns:a16="http://schemas.microsoft.com/office/drawing/2014/main" val="10001"/>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Overview of Cribs and Play Yards Requirements </a:t>
                      </a:r>
                    </a:p>
                  </a:txBody>
                  <a:tcPr marL="9525" marR="9525" marT="9525" marB="0" anchor="ctr"/>
                </a:tc>
                <a:extLst>
                  <a:ext uri="{0D108BD9-81ED-4DB2-BD59-A6C34878D82A}">
                    <a16:rowId xmlns:a16="http://schemas.microsoft.com/office/drawing/2014/main" val="10002"/>
                  </a:ext>
                </a:extLst>
              </a:tr>
              <a:tr h="63712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en-US" sz="1800" dirty="0">
                          <a:solidFill>
                            <a:srgbClr val="1A2857"/>
                          </a:solidFill>
                          <a:latin typeface="Arial" panose="020B0604020202020204" pitchFamily="34" charset="0"/>
                          <a:cs typeface="Arial" panose="020B0604020202020204" pitchFamily="34" charset="0"/>
                        </a:rPr>
                        <a:t>Product Safety and Compliance: Best Practices for Buyers Exporting Consumer Goods to the United States</a:t>
                      </a:r>
                    </a:p>
                  </a:txBody>
                  <a:tcPr marL="0" marR="0" marT="0" marB="0"/>
                </a:tc>
                <a:extLst>
                  <a:ext uri="{0D108BD9-81ED-4DB2-BD59-A6C34878D82A}">
                    <a16:rowId xmlns:a16="http://schemas.microsoft.com/office/drawing/2014/main" val="10003"/>
                  </a:ext>
                </a:extLst>
              </a:tr>
              <a:tr h="867256">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b="0" i="0" u="none" strike="noStrike" dirty="0">
                          <a:solidFill>
                            <a:srgbClr val="1A2857"/>
                          </a:solidFill>
                          <a:effectLst/>
                          <a:latin typeface="Arial" panose="020B0604020202020204" pitchFamily="34" charset="0"/>
                          <a:cs typeface="Arial" panose="020B0604020202020204" pitchFamily="34" charset="0"/>
                        </a:rPr>
                        <a:t>How to Find Safety Requirements for Your Product Using CPSC’s Regulatory Robot</a:t>
                      </a:r>
                    </a:p>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a:t>
                      </a:r>
                    </a:p>
                  </a:txBody>
                  <a:tcPr marL="9525" marR="9525" marT="9525" marB="0" anchor="ctr"/>
                </a:tc>
                <a:extLst>
                  <a:ext uri="{0D108BD9-81ED-4DB2-BD59-A6C34878D82A}">
                    <a16:rowId xmlns:a16="http://schemas.microsoft.com/office/drawing/2014/main" val="10004"/>
                  </a:ext>
                </a:extLst>
              </a:tr>
              <a:tr h="581478">
                <a:tc>
                  <a:txBody>
                    <a:bodyPr/>
                    <a:lstStyle/>
                    <a:p>
                      <a:pPr marL="0" marR="0" algn="ctr">
                        <a:spcBef>
                          <a:spcPts val="0"/>
                        </a:spcBef>
                        <a:spcAft>
                          <a:spcPts val="0"/>
                        </a:spcAft>
                      </a:pPr>
                      <a:r>
                        <a:rPr lang="en-US" sz="1800" b="0" dirty="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Flammability Requirements for Upholstered Furniture </a:t>
                      </a:r>
                    </a:p>
                    <a:p>
                      <a:pPr algn="l" fontAlgn="ctr"/>
                      <a:endParaRPr lang="en-US" sz="1800" b="0" i="0" u="none" strike="noStrike" dirty="0">
                        <a:solidFill>
                          <a:srgbClr val="1A2857"/>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dirty="0">
                          <a:solidFill>
                            <a:srgbClr val="1A2857"/>
                          </a:solidFill>
                          <a:latin typeface="Arial" panose="020B0604020202020204" pitchFamily="34" charset="0"/>
                          <a:cs typeface="Arial" panose="020B0604020202020204" pitchFamily="34" charset="0"/>
                        </a:rPr>
                        <a:t>CPSC’s Import Screening Program</a:t>
                      </a:r>
                    </a:p>
                  </a:txBody>
                  <a:tcPr marL="9525" marR="9525" marT="9525" marB="0" anchor="ctr"/>
                </a:tc>
                <a:extLst>
                  <a:ext uri="{0D108BD9-81ED-4DB2-BD59-A6C34878D82A}">
                    <a16:rowId xmlns:a16="http://schemas.microsoft.com/office/drawing/2014/main" val="10006"/>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en-US" sz="1800" b="0" i="0" u="none" strike="noStrike" dirty="0">
                          <a:solidFill>
                            <a:srgbClr val="1A2857"/>
                          </a:solidFill>
                          <a:effectLst/>
                          <a:latin typeface="Arial" panose="020B0604020202020204" pitchFamily="34" charset="0"/>
                          <a:cs typeface="Arial" panose="020B0604020202020204" pitchFamily="34" charset="0"/>
                        </a:rPr>
                        <a:t>Overview of CPSC’s Third Party Laboratory Program for Children’s Products</a:t>
                      </a:r>
                    </a:p>
                  </a:txBody>
                  <a:tcPr marL="9525" marR="9525" marT="9525" marB="0"/>
                </a:tc>
                <a:extLst>
                  <a:ext uri="{0D108BD9-81ED-4DB2-BD59-A6C34878D82A}">
                    <a16:rowId xmlns:a16="http://schemas.microsoft.com/office/drawing/2014/main" val="1189125304"/>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#19</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Infant Sleep Product Safety Requirements</a:t>
                      </a:r>
                    </a:p>
                  </a:txBody>
                  <a:tcPr marL="9525" marR="9525" marT="9525" marB="0" anchor="ctr"/>
                </a:tc>
                <a:extLst>
                  <a:ext uri="{0D108BD9-81ED-4DB2-BD59-A6C34878D82A}">
                    <a16:rowId xmlns:a16="http://schemas.microsoft.com/office/drawing/2014/main" val="2337679295"/>
                  </a:ext>
                </a:extLst>
              </a:tr>
              <a:tr h="386329">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cs typeface="Arial" panose="020B0604020202020204" pitchFamily="34" charset="0"/>
                        </a:rPr>
                        <a:t>#20</a:t>
                      </a:r>
                    </a:p>
                  </a:txBody>
                  <a:tcPr marL="0" marR="0" marT="0" marB="0"/>
                </a:tc>
                <a:tc>
                  <a:txBody>
                    <a:bodyPr/>
                    <a:lstStyle/>
                    <a:p>
                      <a:pPr algn="l" fontAlgn="ctr"/>
                      <a:r>
                        <a:rPr lang="en-US" sz="1800" b="0" i="0" u="none" strike="noStrike" dirty="0">
                          <a:solidFill>
                            <a:srgbClr val="1A2857"/>
                          </a:solidFill>
                          <a:effectLst/>
                          <a:latin typeface="Arial" panose="020B0604020202020204" pitchFamily="34" charset="0"/>
                          <a:cs typeface="Arial" panose="020B0604020202020204" pitchFamily="34" charset="0"/>
                        </a:rPr>
                        <a:t>Children's Folding Chairs/Stools Safety Requirements</a:t>
                      </a:r>
                    </a:p>
                  </a:txBody>
                  <a:tcPr marL="9525" marR="9525" marT="9525" marB="0" anchor="ctr"/>
                </a:tc>
                <a:extLst>
                  <a:ext uri="{0D108BD9-81ED-4DB2-BD59-A6C34878D82A}">
                    <a16:rowId xmlns:a16="http://schemas.microsoft.com/office/drawing/2014/main" val="2418091869"/>
                  </a:ext>
                </a:extLst>
              </a:tr>
            </a:tbl>
          </a:graphicData>
        </a:graphic>
      </p:graphicFrame>
      <p:sp>
        <p:nvSpPr>
          <p:cNvPr id="3" name="Rectangle 2"/>
          <p:cNvSpPr/>
          <p:nvPr/>
        </p:nvSpPr>
        <p:spPr>
          <a:xfrm>
            <a:off x="1689654" y="5728752"/>
            <a:ext cx="9116892" cy="1246495"/>
          </a:xfrm>
          <a:prstGeom prst="rect">
            <a:avLst/>
          </a:prstGeom>
        </p:spPr>
        <p:txBody>
          <a:bodyPr wrap="square">
            <a:spAutoFit/>
          </a:bodyPr>
          <a:lstStyle/>
          <a:p>
            <a:pPr algn="ctr"/>
            <a:endParaRPr lang="en-US" sz="2500" dirty="0">
              <a:latin typeface="Arial" panose="020B0604020202020204" pitchFamily="34" charset="0"/>
              <a:ea typeface="SimSun" panose="02010600030101010101" pitchFamily="2" charset="-122"/>
              <a:cs typeface="Times New Roman" panose="02020603050405020304" pitchFamily="18" charset="0"/>
            </a:endParaRPr>
          </a:p>
          <a:p>
            <a:pPr algn="ctr"/>
            <a:r>
              <a:rPr lang="en-US" sz="2500"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5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500" dirty="0">
                <a:latin typeface="Arial" panose="020B0604020202020204" pitchFamily="34" charset="0"/>
                <a:ea typeface="SimSun" panose="02010600030101010101" pitchFamily="2" charset="-122"/>
                <a:cs typeface="Times New Roman" panose="02020603050405020304" pitchFamily="18" charset="0"/>
              </a:rPr>
              <a:t>”</a:t>
            </a:r>
            <a:endParaRPr lang="en-US" sz="25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25900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099668"/>
            <a:ext cx="6328898" cy="3128824"/>
          </a:xfrm>
        </p:spPr>
        <p:txBody>
          <a:bodyPr>
            <a:normAutofit fontScale="32500" lnSpcReduction="20000"/>
          </a:bodyPr>
          <a:lstStyle/>
          <a:p>
            <a:pPr algn="ctr"/>
            <a:r>
              <a:rPr lang="en-US" sz="14400" dirty="0"/>
              <a:t>China Podcast Series</a:t>
            </a:r>
          </a:p>
          <a:p>
            <a:endParaRPr lang="en-US" sz="14400" dirty="0"/>
          </a:p>
          <a:p>
            <a:r>
              <a:rPr lang="en-US" sz="9600" dirty="0"/>
              <a:t>Overview of CPSC’s Third Party Laboratory Program for Children’s Products</a:t>
            </a:r>
          </a:p>
          <a:p>
            <a:endParaRPr lang="en-US" sz="9600" dirty="0">
              <a:highlight>
                <a:srgbClr val="FFFF00"/>
              </a:highlight>
            </a:endParaRPr>
          </a:p>
          <a:p>
            <a:pPr algn="ctr"/>
            <a:endParaRPr lang="en-US" dirty="0"/>
          </a:p>
        </p:txBody>
      </p:sp>
      <p:sp>
        <p:nvSpPr>
          <p:cNvPr id="4" name="Rectangle 3"/>
          <p:cNvSpPr/>
          <p:nvPr/>
        </p:nvSpPr>
        <p:spPr>
          <a:xfrm>
            <a:off x="290853" y="551917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127638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92500" lnSpcReduction="20000"/>
          </a:bodyPr>
          <a:lstStyle/>
          <a:p>
            <a:pPr algn="ctr"/>
            <a:r>
              <a:rPr lang="en-US" sz="3000" dirty="0"/>
              <a:t>Chinese Language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
        <p:nvSpPr>
          <p:cNvPr id="10" name="Text Placeholder 3">
            <a:extLst>
              <a:ext uri="{FF2B5EF4-FFF2-40B4-BE49-F238E27FC236}">
                <a16:creationId xmlns:a16="http://schemas.microsoft.com/office/drawing/2014/main" id="{159EDE3B-A544-4CEF-9F94-10A244655239}"/>
              </a:ext>
            </a:extLst>
          </p:cNvPr>
          <p:cNvSpPr txBox="1">
            <a:spLocks/>
          </p:cNvSpPr>
          <p:nvPr/>
        </p:nvSpPr>
        <p:spPr>
          <a:xfrm>
            <a:off x="389738" y="2019333"/>
            <a:ext cx="3769042" cy="1178241"/>
          </a:xfrm>
          <a:prstGeom prst="rect">
            <a:avLst/>
          </a:prstGeom>
        </p:spPr>
        <p:txBody>
          <a:bodyPr vert="horz" lIns="91440" tIns="45720" rIns="91440" bIns="45720" rtlCol="0">
            <a:normAutofit fontScale="92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3000" kern="0" dirty="0"/>
              <a:t>Chinese Language Resources at cpsc.gov</a:t>
            </a:r>
          </a:p>
        </p:txBody>
      </p:sp>
    </p:spTree>
    <p:extLst>
      <p:ext uri="{BB962C8B-B14F-4D97-AF65-F5344CB8AC3E}">
        <p14:creationId xmlns:p14="http://schemas.microsoft.com/office/powerpoint/2010/main" val="2092947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pic>
        <p:nvPicPr>
          <p:cNvPr id="10" name="Picture 9"/>
          <p:cNvPicPr/>
          <p:nvPr/>
        </p:nvPicPr>
        <p:blipFill>
          <a:blip r:embed="rId7"/>
          <a:stretch>
            <a:fillRect/>
          </a:stretch>
        </p:blipFill>
        <p:spPr>
          <a:xfrm>
            <a:off x="8378031" y="229594"/>
            <a:ext cx="3040061" cy="3593749"/>
          </a:xfrm>
          <a:prstGeom prst="rect">
            <a:avLst/>
          </a:prstGeom>
        </p:spPr>
      </p:pic>
      <p:sp>
        <p:nvSpPr>
          <p:cNvPr id="11" name="Text Placeholder 3">
            <a:extLst>
              <a:ext uri="{FF2B5EF4-FFF2-40B4-BE49-F238E27FC236}">
                <a16:creationId xmlns:a16="http://schemas.microsoft.com/office/drawing/2014/main" id="{A7F86A61-6CFF-4A53-BCA8-CDC443BCC2CF}"/>
              </a:ext>
            </a:extLst>
          </p:cNvPr>
          <p:cNvSpPr txBox="1">
            <a:spLocks/>
          </p:cNvSpPr>
          <p:nvPr/>
        </p:nvSpPr>
        <p:spPr>
          <a:xfrm>
            <a:off x="389738" y="2019333"/>
            <a:ext cx="3769042" cy="1178241"/>
          </a:xfrm>
          <a:prstGeom prst="rect">
            <a:avLst/>
          </a:prstGeom>
        </p:spPr>
        <p:txBody>
          <a:bodyPr vert="horz" lIns="91440" tIns="45720" rIns="91440" bIns="45720" rtlCol="0">
            <a:normAutofit fontScale="92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3000" kern="0" dirty="0"/>
              <a:t>Chinese Language Resources at cpsc.gov</a:t>
            </a:r>
          </a:p>
        </p:txBody>
      </p:sp>
    </p:spTree>
    <p:extLst>
      <p:ext uri="{BB962C8B-B14F-4D97-AF65-F5344CB8AC3E}">
        <p14:creationId xmlns:p14="http://schemas.microsoft.com/office/powerpoint/2010/main" val="2857987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a:bodyPr>
          <a:lstStyle/>
          <a:p>
            <a:pPr algn="ctr"/>
            <a:r>
              <a:rPr lang="en-US" sz="3000" dirty="0">
                <a:uFill>
                  <a:solidFill>
                    <a:srgbClr val="990000"/>
                  </a:solidFill>
                </a:uFill>
                <a:latin typeface="Calibri" pitchFamily="34" charset="0"/>
                <a:cs typeface="Calibri" pitchFamily="34" charset="0"/>
              </a:rPr>
              <a:t>CPSC Business Resources</a:t>
            </a:r>
            <a:endParaRPr lang="en-US" sz="3000"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37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1A2857"/>
                </a:solidFill>
                <a:latin typeface="Arial" panose="020B0604020202020204" pitchFamily="34" charset="0"/>
              </a:rPr>
              <a:t>Online tool designed specifically to help businesses comply with federal consumer product safety requirements.</a:t>
            </a:r>
          </a:p>
          <a:p>
            <a:r>
              <a:rPr lang="en-US" sz="2900" b="0" dirty="0">
                <a:solidFill>
                  <a:srgbClr val="1A2857"/>
                </a:solidFill>
                <a:latin typeface="Arial" panose="020B0604020202020204" pitchFamily="34" charset="0"/>
              </a:rPr>
              <a:t>Asks a series of guided questions, and based on the answers produces a downloadable (PDF) report. </a:t>
            </a:r>
          </a:p>
          <a:p>
            <a:r>
              <a:rPr lang="en-US" sz="2900" b="0" dirty="0">
                <a:solidFill>
                  <a:srgbClr val="1A2857"/>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2354042" y="1254623"/>
            <a:ext cx="3488884" cy="1140439"/>
          </a:xfrm>
        </p:spPr>
        <p:txBody>
          <a:bodyPr>
            <a:normAutofit/>
          </a:bodyPr>
          <a:lstStyle/>
          <a:p>
            <a:r>
              <a:rPr lang="en-US" sz="1200" dirty="0">
                <a:solidFill>
                  <a:srgbClr val="4C4C4C"/>
                </a:solidFill>
              </a:rPr>
              <a:t>Sylvia Chen</a:t>
            </a:r>
          </a:p>
          <a:p>
            <a:r>
              <a:rPr lang="en-US" sz="1200" dirty="0">
                <a:solidFill>
                  <a:srgbClr val="4C4C4C"/>
                </a:solidFill>
              </a:rPr>
              <a:t>U.S. Consumer Product Safety Commission</a:t>
            </a:r>
          </a:p>
          <a:p>
            <a:r>
              <a:rPr lang="en-US" sz="1200" dirty="0">
                <a:solidFill>
                  <a:srgbClr val="4C4C4C"/>
                </a:solidFill>
              </a:rPr>
              <a:t>Program Manager for East Asia and Pacific </a:t>
            </a:r>
          </a:p>
          <a:p>
            <a:r>
              <a:rPr lang="en-US" sz="1200" dirty="0">
                <a:solidFill>
                  <a:srgbClr val="4C4C4C"/>
                </a:solidFill>
              </a:rPr>
              <a:t>Office of International Programs </a:t>
            </a:r>
          </a:p>
        </p:txBody>
      </p:sp>
      <p:sp>
        <p:nvSpPr>
          <p:cNvPr id="8" name="Content Placeholder 7"/>
          <p:cNvSpPr>
            <a:spLocks noGrp="1"/>
          </p:cNvSpPr>
          <p:nvPr>
            <p:ph sz="half" idx="2"/>
          </p:nvPr>
        </p:nvSpPr>
        <p:spPr>
          <a:xfrm>
            <a:off x="609600" y="2391205"/>
            <a:ext cx="5386917" cy="4061550"/>
          </a:xfrm>
        </p:spPr>
        <p:txBody>
          <a:bodyPr>
            <a:normAutofit/>
          </a:bodyPr>
          <a:lstStyle/>
          <a:p>
            <a:r>
              <a:rPr lang="en-US" sz="1400" dirty="0">
                <a:solidFill>
                  <a:srgbClr val="4C4C4C"/>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solidFill>
                  <a:srgbClr val="4C4C4C"/>
                </a:solidFill>
              </a:rPr>
              <a:t> </a:t>
            </a:r>
          </a:p>
          <a:p>
            <a:r>
              <a:rPr lang="en-US" sz="14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200" dirty="0"/>
          </a:p>
        </p:txBody>
      </p:sp>
      <p:sp>
        <p:nvSpPr>
          <p:cNvPr id="4" name="Text Placeholder 3"/>
          <p:cNvSpPr>
            <a:spLocks noGrp="1"/>
          </p:cNvSpPr>
          <p:nvPr>
            <p:ph type="body" sz="quarter" idx="3"/>
          </p:nvPr>
        </p:nvSpPr>
        <p:spPr>
          <a:xfrm>
            <a:off x="7600467" y="1254623"/>
            <a:ext cx="4180340" cy="1180626"/>
          </a:xfrm>
        </p:spPr>
        <p:txBody>
          <a:bodyPr>
            <a:noAutofit/>
          </a:bodyPr>
          <a:lstStyle/>
          <a:p>
            <a:endParaRPr lang="en-US" sz="1200" dirty="0">
              <a:solidFill>
                <a:srgbClr val="4C4C4C"/>
              </a:solidFill>
            </a:endParaRPr>
          </a:p>
        </p:txBody>
      </p:sp>
      <p:sp>
        <p:nvSpPr>
          <p:cNvPr id="5" name="Content Placeholder 4"/>
          <p:cNvSpPr>
            <a:spLocks noGrp="1"/>
          </p:cNvSpPr>
          <p:nvPr>
            <p:ph sz="quarter" idx="4"/>
          </p:nvPr>
        </p:nvSpPr>
        <p:spPr>
          <a:xfrm>
            <a:off x="6391774" y="2648524"/>
            <a:ext cx="5389033" cy="3546912"/>
          </a:xfrm>
        </p:spPr>
        <p:txBody>
          <a:bodyPr>
            <a:noAutofit/>
          </a:bodyPr>
          <a:lstStyle/>
          <a:p>
            <a:endParaRPr lang="en-US" sz="1200" dirty="0">
              <a:solidFill>
                <a:srgbClr val="4C4C4C"/>
              </a:solidFill>
            </a:endParaRPr>
          </a:p>
        </p:txBody>
      </p:sp>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284466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
        <p:nvSpPr>
          <p:cNvPr id="7" name="Rectangle 6">
            <a:extLst>
              <a:ext uri="{FF2B5EF4-FFF2-40B4-BE49-F238E27FC236}">
                <a16:creationId xmlns:a16="http://schemas.microsoft.com/office/drawing/2014/main" id="{BAAE07BA-4507-4F26-A8CC-D9167E562673}"/>
              </a:ext>
            </a:extLst>
          </p:cNvPr>
          <p:cNvSpPr/>
          <p:nvPr/>
        </p:nvSpPr>
        <p:spPr>
          <a:xfrm>
            <a:off x="213360" y="5530659"/>
            <a:ext cx="10950826" cy="923330"/>
          </a:xfrm>
          <a:prstGeom prst="rect">
            <a:avLst/>
          </a:prstGeom>
        </p:spPr>
        <p:txBody>
          <a:bodyPr wrap="square">
            <a:spAutoFit/>
          </a:bodyPr>
          <a:lstStyle/>
          <a:p>
            <a:r>
              <a:rPr lang="en-US" kern="0" dirty="0">
                <a:solidFill>
                  <a:schemeClr val="bg2">
                    <a:alpha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CPSC's work to improve the safety of thousands of types of consumer products in its jurisdiction  - such as toys, cribs, power tools, cigarette lighters, textiles, and  household chemicals – has contributed to a decline in the rate of injuries associated with consumer products over nearly 50 years. </a:t>
            </a:r>
          </a:p>
        </p:txBody>
      </p:sp>
    </p:spTree>
    <p:extLst>
      <p:ext uri="{BB962C8B-B14F-4D97-AF65-F5344CB8AC3E}">
        <p14:creationId xmlns:p14="http://schemas.microsoft.com/office/powerpoint/2010/main" val="163161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C0A7A7-126E-47D2-987E-A441E2C174C6}"/>
              </a:ext>
            </a:extLst>
          </p:cNvPr>
          <p:cNvSpPr>
            <a:spLocks noGrp="1"/>
          </p:cNvSpPr>
          <p:nvPr>
            <p:ph type="body" sz="quarter" idx="13"/>
          </p:nvPr>
        </p:nvSpPr>
        <p:spPr/>
        <p:txBody>
          <a:bodyPr/>
          <a:lstStyle/>
          <a:p>
            <a:endParaRPr lang="en-US" sz="3200" dirty="0"/>
          </a:p>
          <a:p>
            <a:endParaRPr lang="en-US" sz="3200" dirty="0"/>
          </a:p>
          <a:p>
            <a:endParaRPr lang="en-US" sz="3200" dirty="0"/>
          </a:p>
          <a:p>
            <a:endParaRPr lang="en-US" sz="3200" dirty="0"/>
          </a:p>
          <a:p>
            <a:pPr algn="ctr"/>
            <a:r>
              <a:rPr lang="en-US" sz="3200" dirty="0"/>
              <a:t>Overview of CPSC’s Third Party Laboratory Program for Children’s Products</a:t>
            </a:r>
          </a:p>
          <a:p>
            <a:endParaRPr lang="en-US" dirty="0"/>
          </a:p>
        </p:txBody>
      </p:sp>
    </p:spTree>
    <p:extLst>
      <p:ext uri="{BB962C8B-B14F-4D97-AF65-F5344CB8AC3E}">
        <p14:creationId xmlns:p14="http://schemas.microsoft.com/office/powerpoint/2010/main" val="2615916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71ACE-F838-4FDB-B494-8C627705CE98}"/>
              </a:ext>
            </a:extLst>
          </p:cNvPr>
          <p:cNvSpPr>
            <a:spLocks noGrp="1"/>
          </p:cNvSpPr>
          <p:nvPr>
            <p:ph type="body" sz="quarter" idx="13"/>
          </p:nvPr>
        </p:nvSpPr>
        <p:spPr/>
        <p:txBody>
          <a:bodyPr/>
          <a:lstStyle/>
          <a:p>
            <a:r>
              <a:rPr lang="en-US" dirty="0"/>
              <a:t>Contents</a:t>
            </a:r>
          </a:p>
          <a:p>
            <a:endParaRPr lang="en-US" dirty="0"/>
          </a:p>
          <a:p>
            <a:pPr marL="457200" indent="-457200">
              <a:buFont typeface="Arial" panose="020B0604020202020204" pitchFamily="34" charset="0"/>
              <a:buChar char="•"/>
            </a:pPr>
            <a:r>
              <a:rPr lang="en-US" dirty="0">
                <a:solidFill>
                  <a:schemeClr val="tx1">
                    <a:lumMod val="40000"/>
                    <a:lumOff val="60000"/>
                  </a:schemeClr>
                </a:solidFill>
                <a:hlinkClick r:id="rId2" action="ppaction://hlinksldjump">
                  <a:extLst>
                    <a:ext uri="{A12FA001-AC4F-418D-AE19-62706E023703}">
                      <ahyp:hlinkClr xmlns:ahyp="http://schemas.microsoft.com/office/drawing/2018/hyperlinkcolor" val="tx"/>
                    </a:ext>
                  </a:extLst>
                </a:hlinkClick>
              </a:rPr>
              <a:t>Highlights of Consumer Product Safety Improvement Act of 2008 (CPSIA)* Requirements</a:t>
            </a:r>
            <a:endParaRPr lang="en-US" dirty="0">
              <a:solidFill>
                <a:schemeClr val="tx1">
                  <a:lumMod val="40000"/>
                  <a:lumOff val="60000"/>
                </a:schemeClr>
              </a:solidFill>
            </a:endParaRPr>
          </a:p>
          <a:p>
            <a:pPr marL="457200" indent="-457200">
              <a:buFont typeface="Arial" panose="020B0604020202020204" pitchFamily="34" charset="0"/>
              <a:buChar char="•"/>
            </a:pPr>
            <a:r>
              <a:rPr lang="en-US" dirty="0">
                <a:solidFill>
                  <a:schemeClr val="tx1">
                    <a:lumMod val="40000"/>
                    <a:lumOff val="60000"/>
                  </a:schemeClr>
                </a:solidFill>
                <a:hlinkClick r:id="rId3" action="ppaction://hlinksldjump">
                  <a:extLst>
                    <a:ext uri="{A12FA001-AC4F-418D-AE19-62706E023703}">
                      <ahyp:hlinkClr xmlns:ahyp="http://schemas.microsoft.com/office/drawing/2018/hyperlinkcolor" val="tx"/>
                    </a:ext>
                  </a:extLst>
                </a:hlinkClick>
              </a:rPr>
              <a:t>Testing Laboratory: Baseline Requirements for CPSC Acceptance</a:t>
            </a:r>
            <a:endParaRPr lang="en-US" dirty="0">
              <a:solidFill>
                <a:schemeClr val="tx1">
                  <a:lumMod val="40000"/>
                  <a:lumOff val="60000"/>
                </a:schemeClr>
              </a:solidFill>
            </a:endParaRPr>
          </a:p>
          <a:p>
            <a:pPr marL="457200" indent="-457200">
              <a:buFont typeface="Arial" panose="020B0604020202020204" pitchFamily="34" charset="0"/>
              <a:buChar char="•"/>
            </a:pPr>
            <a:r>
              <a:rPr lang="en-US" dirty="0">
                <a:solidFill>
                  <a:schemeClr val="tx1">
                    <a:lumMod val="40000"/>
                    <a:lumOff val="60000"/>
                  </a:schemeClr>
                </a:solidFill>
                <a:hlinkClick r:id="rId4" action="ppaction://hlinksldjump">
                  <a:extLst>
                    <a:ext uri="{A12FA001-AC4F-418D-AE19-62706E023703}">
                      <ahyp:hlinkClr xmlns:ahyp="http://schemas.microsoft.com/office/drawing/2018/hyperlinkcolor" val="tx"/>
                    </a:ext>
                  </a:extLst>
                </a:hlinkClick>
              </a:rPr>
              <a:t>ILAC-MRA</a:t>
            </a:r>
            <a:endParaRPr lang="en-US" dirty="0">
              <a:solidFill>
                <a:schemeClr val="tx1">
                  <a:lumMod val="40000"/>
                  <a:lumOff val="60000"/>
                </a:schemeClr>
              </a:solidFill>
            </a:endParaRPr>
          </a:p>
          <a:p>
            <a:pPr marL="457200" indent="-457200">
              <a:buFont typeface="Arial" panose="020B0604020202020204" pitchFamily="34" charset="0"/>
              <a:buChar char="•"/>
            </a:pPr>
            <a:r>
              <a:rPr lang="en-US" sz="2800" dirty="0">
                <a:solidFill>
                  <a:schemeClr val="tx1">
                    <a:lumMod val="40000"/>
                    <a:lumOff val="60000"/>
                  </a:schemeClr>
                </a:solidFill>
                <a:hlinkClick r:id="rId5" action="ppaction://hlinksldjump">
                  <a:extLst>
                    <a:ext uri="{A12FA001-AC4F-418D-AE19-62706E023703}">
                      <ahyp:hlinkClr xmlns:ahyp="http://schemas.microsoft.com/office/drawing/2018/hyperlinkcolor" val="tx"/>
                    </a:ext>
                  </a:extLst>
                </a:hlinkClick>
              </a:rPr>
              <a:t>How to Find a CPSC-Accepted Laboratory</a:t>
            </a:r>
            <a:endParaRPr lang="en-US" sz="2800" dirty="0">
              <a:solidFill>
                <a:schemeClr val="tx1">
                  <a:lumMod val="40000"/>
                  <a:lumOff val="60000"/>
                </a:schemeClr>
              </a:solidFill>
            </a:endParaRPr>
          </a:p>
          <a:p>
            <a:pPr marL="457200" indent="-457200">
              <a:buFont typeface="Arial" panose="020B0604020202020204" pitchFamily="34" charset="0"/>
              <a:buChar char="•"/>
            </a:pPr>
            <a:r>
              <a:rPr lang="en-US" sz="2800" dirty="0">
                <a:solidFill>
                  <a:schemeClr val="tx1">
                    <a:lumMod val="40000"/>
                    <a:lumOff val="60000"/>
                  </a:schemeClr>
                </a:solidFill>
                <a:hlinkClick r:id="rId6" action="ppaction://hlinksldjump">
                  <a:extLst>
                    <a:ext uri="{A12FA001-AC4F-418D-AE19-62706E023703}">
                      <ahyp:hlinkClr xmlns:ahyp="http://schemas.microsoft.com/office/drawing/2018/hyperlinkcolor" val="tx"/>
                    </a:ext>
                  </a:extLst>
                </a:hlinkClick>
              </a:rPr>
              <a:t>Tips for Working with a Lab for Testing Your Children’s Product</a:t>
            </a:r>
            <a:endParaRPr lang="en-US" sz="2800" dirty="0">
              <a:solidFill>
                <a:schemeClr val="tx1">
                  <a:lumMod val="40000"/>
                  <a:lumOff val="60000"/>
                </a:schemeClr>
              </a:solidFill>
            </a:endParaRPr>
          </a:p>
          <a:p>
            <a:pPr marL="457200" indent="-457200">
              <a:buFont typeface="Arial" panose="020B0604020202020204" pitchFamily="34" charset="0"/>
              <a:buChar char="•"/>
            </a:pPr>
            <a:r>
              <a:rPr lang="en-US" sz="2800" dirty="0">
                <a:solidFill>
                  <a:schemeClr val="tx1">
                    <a:lumMod val="40000"/>
                    <a:lumOff val="60000"/>
                  </a:schemeClr>
                </a:solidFill>
                <a:hlinkClick r:id="rId7" action="ppaction://hlinksldjump">
                  <a:extLst>
                    <a:ext uri="{A12FA001-AC4F-418D-AE19-62706E023703}">
                      <ahyp:hlinkClr xmlns:ahyp="http://schemas.microsoft.com/office/drawing/2018/hyperlinkcolor" val="tx"/>
                    </a:ext>
                  </a:extLst>
                </a:hlinkClick>
              </a:rPr>
              <a:t>Resources</a:t>
            </a:r>
            <a:endParaRPr lang="en-US" sz="2800" dirty="0">
              <a:solidFill>
                <a:schemeClr val="tx1">
                  <a:lumMod val="40000"/>
                  <a:lumOff val="60000"/>
                </a:schemeClr>
              </a:solidFill>
            </a:endParaRPr>
          </a:p>
          <a:p>
            <a:endParaRPr lang="en-US" sz="2800" dirty="0"/>
          </a:p>
          <a:p>
            <a:endParaRPr lang="en-US" sz="28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0783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8785-4F21-4F2C-B41E-7EDE5A4CA446}"/>
              </a:ext>
            </a:extLst>
          </p:cNvPr>
          <p:cNvSpPr>
            <a:spLocks noGrp="1"/>
          </p:cNvSpPr>
          <p:nvPr>
            <p:ph type="title"/>
          </p:nvPr>
        </p:nvSpPr>
        <p:spPr/>
        <p:txBody>
          <a:bodyPr>
            <a:normAutofit fontScale="90000"/>
          </a:bodyPr>
          <a:lstStyle/>
          <a:p>
            <a:r>
              <a:rPr lang="en-US" dirty="0"/>
              <a:t>Section 102 – Consumer Product Safety Improvement Act of 2008 (CPSIA)*</a:t>
            </a:r>
          </a:p>
        </p:txBody>
      </p:sp>
      <p:sp>
        <p:nvSpPr>
          <p:cNvPr id="6" name="Content Placeholder 5"/>
          <p:cNvSpPr>
            <a:spLocks noGrp="1"/>
          </p:cNvSpPr>
          <p:nvPr>
            <p:ph idx="1"/>
          </p:nvPr>
        </p:nvSpPr>
        <p:spPr>
          <a:xfrm>
            <a:off x="406399" y="1484922"/>
            <a:ext cx="11465169" cy="4926037"/>
          </a:xfrm>
        </p:spPr>
        <p:txBody>
          <a:bodyPr>
            <a:normAutofit lnSpcReduction="10000"/>
          </a:bodyPr>
          <a:lstStyle/>
          <a:p>
            <a:pPr marL="457200" indent="-457200">
              <a:buFont typeface="Arial" panose="020B0604020202020204" pitchFamily="34" charset="0"/>
              <a:buChar char="•"/>
            </a:pPr>
            <a:r>
              <a:rPr lang="en-US" sz="2800" dirty="0"/>
              <a:t>Requires certification of regulated products by the U.S. manufacturer (includes importers) or U.S. private labeler</a:t>
            </a:r>
          </a:p>
          <a:p>
            <a:pPr marL="971550" lvl="1" indent="-514350">
              <a:buFont typeface="Wingdings" panose="05000000000000000000" pitchFamily="2" charset="2"/>
              <a:buChar char="Ø"/>
            </a:pPr>
            <a:r>
              <a:rPr lang="en-US" sz="2600" dirty="0"/>
              <a:t>General use consumer products</a:t>
            </a:r>
          </a:p>
          <a:p>
            <a:pPr marL="971550" lvl="1" indent="-514350">
              <a:buFont typeface="Wingdings" panose="05000000000000000000" pitchFamily="2" charset="2"/>
              <a:buChar char="Ø"/>
            </a:pPr>
            <a:r>
              <a:rPr lang="en-US" sz="2600" dirty="0"/>
              <a:t>Children’s products</a:t>
            </a:r>
          </a:p>
          <a:p>
            <a:endParaRPr lang="en-US" sz="2800" dirty="0"/>
          </a:p>
          <a:p>
            <a:pPr marL="457200" indent="-457200">
              <a:buFont typeface="Arial" panose="020B0604020202020204" pitchFamily="34" charset="0"/>
              <a:buChar char="•"/>
            </a:pPr>
            <a:r>
              <a:rPr lang="en-US" sz="2800" dirty="0"/>
              <a:t>Certification based on product testing</a:t>
            </a:r>
          </a:p>
          <a:p>
            <a:pPr marL="914400" lvl="1" indent="-457200">
              <a:buFont typeface="Wingdings" panose="05000000000000000000" pitchFamily="2" charset="2"/>
              <a:buChar char="Ø"/>
            </a:pPr>
            <a:r>
              <a:rPr lang="en-US" sz="2600" dirty="0"/>
              <a:t>A test of each general use consumer product or a reasonable test program</a:t>
            </a:r>
          </a:p>
          <a:p>
            <a:pPr marL="914400" lvl="1" indent="-457200">
              <a:buFont typeface="Wingdings" panose="05000000000000000000" pitchFamily="2" charset="2"/>
              <a:buChar char="Ø"/>
            </a:pPr>
            <a:r>
              <a:rPr lang="en-US" sz="2600" b="1" dirty="0"/>
              <a:t>Children’s Products - Third-party testing by a CPSC-accepted laboratory</a:t>
            </a:r>
          </a:p>
          <a:p>
            <a:pPr lvl="1"/>
            <a:endParaRPr lang="en-US" sz="1800" dirty="0"/>
          </a:p>
          <a:p>
            <a:pPr lvl="1"/>
            <a:r>
              <a:rPr lang="en-US" sz="1800" dirty="0"/>
              <a:t>* The CPSIA </a:t>
            </a:r>
            <a:r>
              <a:rPr lang="en-US" sz="1800"/>
              <a:t>amended the </a:t>
            </a:r>
            <a:r>
              <a:rPr lang="en-US" sz="1800" dirty="0"/>
              <a:t>Consumer Product Safety Act (CPSA) Section 14 [15 U.S.C. § 2063] for Product Certification and Labeling</a:t>
            </a:r>
          </a:p>
          <a:p>
            <a:pPr marL="914400" lvl="1" indent="-457200">
              <a:buFont typeface="Wingdings" panose="05000000000000000000" pitchFamily="2" charset="2"/>
              <a:buChar char="Ø"/>
            </a:pPr>
            <a:endParaRPr lang="en-US" sz="1800" b="1" dirty="0"/>
          </a:p>
          <a:p>
            <a:pPr marL="914400" lvl="1" indent="-457200">
              <a:buFont typeface="Wingdings" panose="05000000000000000000" pitchFamily="2" charset="2"/>
              <a:buChar char="Ø"/>
            </a:pPr>
            <a:endParaRPr lang="en-US" sz="2600" b="1" dirty="0"/>
          </a:p>
          <a:p>
            <a:pPr marL="914400" lvl="1" indent="-457200">
              <a:buFont typeface="Wingdings" panose="05000000000000000000" pitchFamily="2" charset="2"/>
              <a:buChar char="Ø"/>
            </a:pPr>
            <a:endParaRPr lang="en-US" sz="2600" b="1" dirty="0"/>
          </a:p>
          <a:p>
            <a:endParaRPr lang="en-US" dirty="0"/>
          </a:p>
        </p:txBody>
      </p:sp>
    </p:spTree>
    <p:extLst>
      <p:ext uri="{BB962C8B-B14F-4D97-AF65-F5344CB8AC3E}">
        <p14:creationId xmlns:p14="http://schemas.microsoft.com/office/powerpoint/2010/main" val="623504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1B1D-F78E-4550-9DE4-DEFC79E8E1BC}"/>
              </a:ext>
            </a:extLst>
          </p:cNvPr>
          <p:cNvSpPr>
            <a:spLocks noGrp="1"/>
          </p:cNvSpPr>
          <p:nvPr>
            <p:ph type="title"/>
          </p:nvPr>
        </p:nvSpPr>
        <p:spPr>
          <a:xfrm>
            <a:off x="406399" y="365126"/>
            <a:ext cx="11465169" cy="1119797"/>
          </a:xfrm>
        </p:spPr>
        <p:txBody>
          <a:bodyPr>
            <a:normAutofit/>
          </a:bodyPr>
          <a:lstStyle/>
          <a:p>
            <a:r>
              <a:rPr lang="en-US" dirty="0"/>
              <a:t>Product Certification</a:t>
            </a:r>
          </a:p>
        </p:txBody>
      </p:sp>
      <p:sp>
        <p:nvSpPr>
          <p:cNvPr id="6" name="Content Placeholder 5"/>
          <p:cNvSpPr>
            <a:spLocks noGrp="1"/>
          </p:cNvSpPr>
          <p:nvPr>
            <p:ph idx="1"/>
          </p:nvPr>
        </p:nvSpPr>
        <p:spPr>
          <a:xfrm>
            <a:off x="406399" y="1383323"/>
            <a:ext cx="11465169" cy="4793640"/>
          </a:xfrm>
        </p:spPr>
        <p:txBody>
          <a:bodyPr>
            <a:normAutofit fontScale="92500"/>
          </a:bodyPr>
          <a:lstStyle/>
          <a:p>
            <a:pPr marL="457200" indent="-457200">
              <a:buFont typeface="Arial" panose="020B0604020202020204" pitchFamily="34" charset="0"/>
              <a:buChar char="•"/>
            </a:pPr>
            <a:r>
              <a:rPr lang="en-US" sz="2700" dirty="0">
                <a:solidFill>
                  <a:srgbClr val="00246A"/>
                </a:solidFill>
              </a:rPr>
              <a:t>Initial certification required before product enters stream of commerce</a:t>
            </a:r>
          </a:p>
          <a:p>
            <a:pPr marL="457200" indent="-457200">
              <a:buFont typeface="Arial" panose="020B0604020202020204" pitchFamily="34" charset="0"/>
              <a:buChar char="•"/>
            </a:pPr>
            <a:r>
              <a:rPr lang="en-US" sz="2700" dirty="0">
                <a:solidFill>
                  <a:srgbClr val="00246A"/>
                </a:solidFill>
              </a:rPr>
              <a:t>Requirement for continued testing and recertification of children’s product</a:t>
            </a:r>
          </a:p>
          <a:p>
            <a:pPr marL="914400" lvl="1" indent="-457200">
              <a:buFont typeface="Wingdings" panose="05000000000000000000" pitchFamily="2" charset="2"/>
              <a:buChar char="Ø"/>
            </a:pPr>
            <a:r>
              <a:rPr lang="en-US" sz="2500" dirty="0">
                <a:solidFill>
                  <a:srgbClr val="00246A"/>
                </a:solidFill>
              </a:rPr>
              <a:t>Event-triggered testing</a:t>
            </a:r>
          </a:p>
          <a:p>
            <a:pPr marL="1371600" lvl="2" indent="-457200">
              <a:buFont typeface="Arial" panose="020B0604020202020204" pitchFamily="34" charset="0"/>
              <a:buChar char="•"/>
            </a:pPr>
            <a:r>
              <a:rPr lang="en-US" sz="2400" dirty="0">
                <a:solidFill>
                  <a:srgbClr val="00246A"/>
                </a:solidFill>
              </a:rPr>
              <a:t>Material change in:</a:t>
            </a:r>
          </a:p>
          <a:p>
            <a:pPr marL="1828800" lvl="3" indent="-457200">
              <a:buFont typeface="Wingdings" panose="05000000000000000000" pitchFamily="2" charset="2"/>
              <a:buChar char="Ø"/>
            </a:pPr>
            <a:r>
              <a:rPr lang="en-US" sz="2200" dirty="0">
                <a:solidFill>
                  <a:srgbClr val="00246A"/>
                </a:solidFill>
              </a:rPr>
              <a:t>manufacturing process</a:t>
            </a:r>
          </a:p>
          <a:p>
            <a:pPr marL="1828800" lvl="3" indent="-457200">
              <a:buFont typeface="Wingdings" panose="05000000000000000000" pitchFamily="2" charset="2"/>
              <a:buChar char="Ø"/>
            </a:pPr>
            <a:r>
              <a:rPr lang="en-US" sz="2200" dirty="0">
                <a:solidFill>
                  <a:srgbClr val="00246A"/>
                </a:solidFill>
              </a:rPr>
              <a:t>sourcing of materials</a:t>
            </a:r>
          </a:p>
          <a:p>
            <a:pPr marL="1828800" lvl="3" indent="-457200">
              <a:buFont typeface="Wingdings" panose="05000000000000000000" pitchFamily="2" charset="2"/>
              <a:buChar char="Ø"/>
            </a:pPr>
            <a:r>
              <a:rPr lang="en-US" sz="2200" dirty="0">
                <a:solidFill>
                  <a:srgbClr val="00246A"/>
                </a:solidFill>
              </a:rPr>
              <a:t>product design</a:t>
            </a:r>
          </a:p>
          <a:p>
            <a:pPr marL="914400" lvl="1" indent="-457200">
              <a:buFont typeface="Wingdings" panose="05000000000000000000" pitchFamily="2" charset="2"/>
              <a:buChar char="Ø"/>
            </a:pPr>
            <a:r>
              <a:rPr lang="en-US" sz="2500" dirty="0">
                <a:solidFill>
                  <a:srgbClr val="00246A"/>
                </a:solidFill>
              </a:rPr>
              <a:t>Periodic testing</a:t>
            </a:r>
          </a:p>
          <a:p>
            <a:pPr marL="1371600" lvl="2" indent="-457200">
              <a:buFont typeface="Arial" panose="020B0604020202020204" pitchFamily="34" charset="0"/>
              <a:buChar char="•"/>
            </a:pPr>
            <a:r>
              <a:rPr lang="en-US" sz="2400" dirty="0">
                <a:solidFill>
                  <a:srgbClr val="00246A"/>
                </a:solidFill>
              </a:rPr>
              <a:t>Frequency</a:t>
            </a:r>
          </a:p>
          <a:p>
            <a:pPr marL="1371600" lvl="2" indent="-457200">
              <a:buFont typeface="Arial" panose="020B0604020202020204" pitchFamily="34" charset="0"/>
              <a:buChar char="•"/>
            </a:pPr>
            <a:r>
              <a:rPr lang="en-US" sz="2400" dirty="0">
                <a:solidFill>
                  <a:srgbClr val="00246A"/>
                </a:solidFill>
              </a:rPr>
              <a:t>Sampling Plan</a:t>
            </a:r>
          </a:p>
          <a:p>
            <a:pPr marL="1828800" lvl="3" indent="-457200">
              <a:buFont typeface="Wingdings" panose="05000000000000000000" pitchFamily="2" charset="2"/>
              <a:buChar char="Ø"/>
            </a:pPr>
            <a:r>
              <a:rPr lang="en-US" sz="2200" dirty="0">
                <a:solidFill>
                  <a:srgbClr val="00246A"/>
                </a:solidFill>
              </a:rPr>
              <a:t>Representative samples</a:t>
            </a:r>
          </a:p>
          <a:p>
            <a:pPr marL="1828800" lvl="3" indent="-457200">
              <a:buFont typeface="Wingdings" panose="05000000000000000000" pitchFamily="2" charset="2"/>
              <a:buChar char="Ø"/>
            </a:pPr>
            <a:r>
              <a:rPr lang="en-US" sz="2200" dirty="0">
                <a:solidFill>
                  <a:srgbClr val="00246A"/>
                </a:solidFill>
              </a:rPr>
              <a:t>Sample size</a:t>
            </a:r>
          </a:p>
          <a:p>
            <a:endParaRPr lang="en-US" sz="1900" dirty="0"/>
          </a:p>
          <a:p>
            <a:r>
              <a:rPr lang="en-US" sz="1900" dirty="0"/>
              <a:t>Source:  16 C.F.R. Part 1107 and Part 1110</a:t>
            </a:r>
            <a:endParaRPr lang="en-US" sz="1900" dirty="0">
              <a:solidFill>
                <a:srgbClr val="00246A"/>
              </a:solidFill>
            </a:endParaRPr>
          </a:p>
          <a:p>
            <a:endParaRPr lang="en-US" sz="1500" dirty="0">
              <a:solidFill>
                <a:srgbClr val="00246A"/>
              </a:solidFill>
            </a:endParaRPr>
          </a:p>
          <a:p>
            <a:endParaRPr lang="en-US" dirty="0"/>
          </a:p>
        </p:txBody>
      </p:sp>
    </p:spTree>
    <p:extLst>
      <p:ext uri="{BB962C8B-B14F-4D97-AF65-F5344CB8AC3E}">
        <p14:creationId xmlns:p14="http://schemas.microsoft.com/office/powerpoint/2010/main" val="3336012948"/>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7" ma:contentTypeDescription="Create a new document." ma:contentTypeScope="" ma:versionID="bb55bf86e62f7e38911979226d25eb46">
  <xsd:schema xmlns:xsd="http://www.w3.org/2001/XMLSchema" xmlns:xs="http://www.w3.org/2001/XMLSchema" xmlns:p="http://schemas.microsoft.com/office/2006/metadata/properties" xmlns:ns2="8ee7326b-26ab-4b89-9655-620c2b7a6473" targetNamespace="http://schemas.microsoft.com/office/2006/metadata/properties" ma:root="true" ma:fieldsID="a9495ede2b93a522efc31bd6d08228f9"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osted_x0020_on_x0020_Internet xmlns="8ee7326b-26ab-4b89-9655-620c2b7a6473">No</Posted_x0020_on_x0020_Internet>
    <Due_x0020_Date xmlns="8ee7326b-26ab-4b89-9655-620c2b7a6473">2022-04-01T04:00:00+00:00</Due_x0020_Date>
    <Commissioner_x002f_Chairman_x0020_Signature_x0020_Required xmlns="8ee7326b-26ab-4b89-9655-620c2b7a6473">No</Commissioner_x002f_Chairman_x0020_Signature_x0020_Required>
    <Directorate xmlns="8ee7326b-26ab-4b89-9655-620c2b7a6473">International Programs - EXIP</Directorate>
    <Purpose xmlns="8ee7326b-26ab-4b89-9655-620c2b7a6473">China podcast series</Purpose>
    <From xmlns="8ee7326b-26ab-4b89-9655-620c2b7a6473">
      <UserInfo>
        <DisplayName>Williams, Steve</DisplayName>
        <AccountId>239</AccountId>
        <AccountType/>
      </UserInfo>
    </From>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66BBA8-D65C-4953-995E-2471A3EED7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19E6EE-E6EA-4B52-AFCE-628EBF4C2909}">
  <ds:schemaRefs>
    <ds:schemaRef ds:uri="http://purl.org/dc/elements/1.1/"/>
    <ds:schemaRef ds:uri="http://purl.org/dc/term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8ee7326b-26ab-4b89-9655-620c2b7a6473"/>
    <ds:schemaRef ds:uri="http://schemas.microsoft.com/office/2006/metadata/properties"/>
  </ds:schemaRefs>
</ds:datastoreItem>
</file>

<file path=customXml/itemProps3.xml><?xml version="1.0" encoding="utf-8"?>
<ds:datastoreItem xmlns:ds="http://schemas.openxmlformats.org/officeDocument/2006/customXml" ds:itemID="{AAAC41C2-63A7-4D7E-B105-C31F003A72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2979</TotalTime>
  <Words>2232</Words>
  <Application>Microsoft Office PowerPoint</Application>
  <PresentationFormat>Widescreen</PresentationFormat>
  <Paragraphs>339</Paragraphs>
  <Slides>34</Slides>
  <Notes>26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SimSun</vt:lpstr>
      <vt:lpstr>SimSun</vt:lpstr>
      <vt:lpstr>Arial</vt:lpstr>
      <vt:lpstr>Calibri</vt:lpstr>
      <vt:lpstr>Georgia</vt:lpstr>
      <vt:lpstr>Tahoma</vt:lpstr>
      <vt:lpstr>Times New Roman</vt:lpstr>
      <vt:lpstr>Wingdings</vt:lpstr>
      <vt:lpstr>18-ABC-0078_PPTTemplate</vt:lpstr>
      <vt:lpstr>PowerPoint Presentation</vt:lpstr>
      <vt:lpstr>Video: Welcome to the China Podcast Series- CPSC’s Third Party Laboratory Testing Program</vt:lpstr>
      <vt:lpstr>PowerPoint Presentation</vt:lpstr>
      <vt:lpstr>Biographies</vt:lpstr>
      <vt:lpstr>PowerPoint Presentation</vt:lpstr>
      <vt:lpstr>PowerPoint Presentation</vt:lpstr>
      <vt:lpstr>PowerPoint Presentation</vt:lpstr>
      <vt:lpstr>Section 102 – Consumer Product Safety Improvement Act of 2008 (CPSIA)*</vt:lpstr>
      <vt:lpstr>Product Certification</vt:lpstr>
      <vt:lpstr>Testing Laboratory: Baseline Requirements for CPSC Acceptance</vt:lpstr>
      <vt:lpstr>Why CPSC Specifies the ILAC-MRA</vt:lpstr>
      <vt:lpstr>Overview of Laboratory Acceptance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CPSC Lab Program-China Podcast Series</dc:title>
  <dc:creator>Williams, Stephen</dc:creator>
  <cp:lastModifiedBy>Williams, Stephen</cp:lastModifiedBy>
  <cp:revision>145</cp:revision>
  <dcterms:created xsi:type="dcterms:W3CDTF">2020-03-30T14:06:50Z</dcterms:created>
  <dcterms:modified xsi:type="dcterms:W3CDTF">2022-04-14T13:47:49Z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ListID">
    <vt:lpwstr>992</vt:lpwstr>
  </property>
  <property fmtid="{D5CDD505-2E9C-101B-9397-08002B2CF9AE}" pid="4" name="WorkflowChangePath">
    <vt:lpwstr>01ee53bd-c735-4c8b-b5ea-afc401d24c2d,4;</vt:lpwstr>
  </property>
</Properties>
</file>