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4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45.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6.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58"/>
  </p:notesMasterIdLst>
  <p:sldIdLst>
    <p:sldId id="257" r:id="rId5"/>
    <p:sldId id="348" r:id="rId6"/>
    <p:sldId id="349" r:id="rId7"/>
    <p:sldId id="352" r:id="rId8"/>
    <p:sldId id="351" r:id="rId9"/>
    <p:sldId id="271" r:id="rId10"/>
    <p:sldId id="305" r:id="rId11"/>
    <p:sldId id="269" r:id="rId12"/>
    <p:sldId id="357" r:id="rId13"/>
    <p:sldId id="387" r:id="rId14"/>
    <p:sldId id="358" r:id="rId15"/>
    <p:sldId id="359" r:id="rId16"/>
    <p:sldId id="355" r:id="rId17"/>
    <p:sldId id="356" r:id="rId18"/>
    <p:sldId id="381" r:id="rId19"/>
    <p:sldId id="360" r:id="rId20"/>
    <p:sldId id="382" r:id="rId21"/>
    <p:sldId id="361" r:id="rId22"/>
    <p:sldId id="362" r:id="rId23"/>
    <p:sldId id="363" r:id="rId24"/>
    <p:sldId id="364" r:id="rId25"/>
    <p:sldId id="365" r:id="rId26"/>
    <p:sldId id="366" r:id="rId27"/>
    <p:sldId id="383" r:id="rId28"/>
    <p:sldId id="393" r:id="rId29"/>
    <p:sldId id="367" r:id="rId30"/>
    <p:sldId id="386" r:id="rId31"/>
    <p:sldId id="394" r:id="rId32"/>
    <p:sldId id="368" r:id="rId33"/>
    <p:sldId id="385" r:id="rId34"/>
    <p:sldId id="395" r:id="rId35"/>
    <p:sldId id="369" r:id="rId36"/>
    <p:sldId id="389" r:id="rId37"/>
    <p:sldId id="388" r:id="rId38"/>
    <p:sldId id="390" r:id="rId39"/>
    <p:sldId id="391" r:id="rId40"/>
    <p:sldId id="392" r:id="rId41"/>
    <p:sldId id="371" r:id="rId42"/>
    <p:sldId id="370" r:id="rId43"/>
    <p:sldId id="384" r:id="rId44"/>
    <p:sldId id="396" r:id="rId45"/>
    <p:sldId id="376" r:id="rId46"/>
    <p:sldId id="379" r:id="rId47"/>
    <p:sldId id="380" r:id="rId48"/>
    <p:sldId id="434" r:id="rId49"/>
    <p:sldId id="345" r:id="rId50"/>
    <p:sldId id="436" r:id="rId51"/>
    <p:sldId id="267" r:id="rId52"/>
    <p:sldId id="438" r:id="rId53"/>
    <p:sldId id="439" r:id="rId54"/>
    <p:sldId id="443" r:id="rId55"/>
    <p:sldId id="444" r:id="rId56"/>
    <p:sldId id="40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weijing bryant" initials="wb" lastIdx="2" clrIdx="6">
    <p:extLst>
      <p:ext uri="{19B8F6BF-5375-455C-9EA6-DF929625EA0E}">
        <p15:presenceInfo xmlns:p15="http://schemas.microsoft.com/office/powerpoint/2012/main" userId="ffaa9e58098218d2" providerId="Windows Live"/>
      </p:ext>
    </p:extLst>
  </p:cmAuthor>
  <p:cmAuthor id="1" name="Erdman, Elizabeth" initials="EE" lastIdx="2" clrIdx="0">
    <p:extLst>
      <p:ext uri="{19B8F6BF-5375-455C-9EA6-DF929625EA0E}">
        <p15:presenceInfo xmlns:p15="http://schemas.microsoft.com/office/powerpoint/2012/main" userId="S-1-5-21-2022136750-1135477324-312552118-24469" providerId="AD"/>
      </p:ext>
    </p:extLst>
  </p:cmAuthor>
  <p:cmAuthor id="2" name="Williams, Eileen" initials="WE" lastIdx="40" clrIdx="1">
    <p:extLst>
      <p:ext uri="{19B8F6BF-5375-455C-9EA6-DF929625EA0E}">
        <p15:presenceInfo xmlns:p15="http://schemas.microsoft.com/office/powerpoint/2012/main" userId="S-1-5-21-2022136750-1135477324-312552118-15019" providerId="AD"/>
      </p:ext>
    </p:extLst>
  </p:cmAuthor>
  <p:cmAuthor id="3" name="DeWane Ray" initials="DR" lastIdx="2" clrIdx="2">
    <p:extLst>
      <p:ext uri="{19B8F6BF-5375-455C-9EA6-DF929625EA0E}">
        <p15:presenceInfo xmlns:p15="http://schemas.microsoft.com/office/powerpoint/2012/main" userId="DeWane Ray" providerId="None"/>
      </p:ext>
    </p:extLst>
  </p:cmAuthor>
  <p:cmAuthor id="4" name="John Mullan" initials="JM" lastIdx="4" clrIdx="3">
    <p:extLst>
      <p:ext uri="{19B8F6BF-5375-455C-9EA6-DF929625EA0E}">
        <p15:presenceInfo xmlns:p15="http://schemas.microsoft.com/office/powerpoint/2012/main" userId="John Mullan" providerId="None"/>
      </p:ext>
    </p:extLst>
  </p:cmAuthor>
  <p:cmAuthor id="5" name="Nesteruk, Hope" initials="NH" lastIdx="2" clrIdx="4">
    <p:extLst>
      <p:ext uri="{19B8F6BF-5375-455C-9EA6-DF929625EA0E}">
        <p15:presenceInfo xmlns:p15="http://schemas.microsoft.com/office/powerpoint/2012/main" userId="S-1-5-21-2022136750-1135477324-312552118-13418" providerId="AD"/>
      </p:ext>
    </p:extLst>
  </p:cmAuthor>
  <p:cmAuthor id="6" name="Duane Boniface" initials="DB" lastIdx="2" clrIdx="5">
    <p:extLst>
      <p:ext uri="{19B8F6BF-5375-455C-9EA6-DF929625EA0E}">
        <p15:presenceInfo xmlns:p15="http://schemas.microsoft.com/office/powerpoint/2012/main" userId="Duane Bonifa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E57"/>
    <a:srgbClr val="2E74B5"/>
    <a:srgbClr val="000000"/>
    <a:srgbClr val="3648A1"/>
    <a:srgbClr val="232323"/>
    <a:srgbClr val="4C4C4C"/>
    <a:srgbClr val="1A2857"/>
    <a:srgbClr val="ED3350"/>
    <a:srgbClr val="83D4EF"/>
    <a:srgbClr val="CF20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34" autoAdjust="0"/>
    <p:restoredTop sz="86395"/>
  </p:normalViewPr>
  <p:slideViewPr>
    <p:cSldViewPr snapToGrid="0" snapToObjects="1">
      <p:cViewPr varScale="1">
        <p:scale>
          <a:sx n="63" d="100"/>
          <a:sy n="63" d="100"/>
        </p:scale>
        <p:origin x="1182" y="60"/>
      </p:cViewPr>
      <p:guideLst/>
    </p:cSldViewPr>
  </p:slideViewPr>
  <p:outlineViewPr>
    <p:cViewPr>
      <p:scale>
        <a:sx n="33" d="100"/>
        <a:sy n="33" d="100"/>
      </p:scale>
      <p:origin x="0" y="-1232"/>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E06E112-DDC8-4435-BAA5-CDD60B0AECAB}">
      <dgm:prSet phldrT="[Text]" custT="1"/>
      <dgm:spPr/>
      <dgm:t>
        <a:bodyPr/>
        <a:lstStyle/>
        <a:p>
          <a:r>
            <a:rPr lang="zh-CN" altLang="en-US" sz="2800" b="1" dirty="0">
              <a:solidFill>
                <a:schemeClr val="tx1"/>
              </a:solidFill>
              <a:latin typeface="SimSun" panose="02010600030101010101" pitchFamily="2" charset="-122"/>
              <a:ea typeface="SimSun" panose="02010600030101010101" pitchFamily="2" charset="-122"/>
            </a:rPr>
            <a:t>用户输入</a:t>
          </a:r>
          <a:endParaRPr lang="en-US" altLang="zh-CN" sz="2800" b="1" dirty="0">
            <a:solidFill>
              <a:schemeClr val="tx1"/>
            </a:solidFill>
            <a:latin typeface="SimSun" panose="02010600030101010101" pitchFamily="2" charset="-122"/>
            <a:ea typeface="SimSun" panose="02010600030101010101" pitchFamily="2" charset="-122"/>
          </a:endParaRPr>
        </a:p>
        <a:p>
          <a:r>
            <a:rPr lang="zh-CN" altLang="en-US" sz="2800" b="1" dirty="0">
              <a:solidFill>
                <a:schemeClr val="tx1"/>
              </a:solidFill>
              <a:latin typeface="SimSun" panose="02010600030101010101" pitchFamily="2" charset="-122"/>
              <a:ea typeface="SimSun" panose="02010600030101010101" pitchFamily="2" charset="-122"/>
            </a:rPr>
            <a:t>产品功能</a:t>
          </a:r>
          <a:endParaRPr lang="en-US" sz="2800" b="1" dirty="0">
            <a:solidFill>
              <a:schemeClr val="tx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a:p>
      </dgm:t>
    </dgm:pt>
    <dgm:pt modelId="{2A2F16A0-9C3D-4C9D-A397-58E38B78C6BA}">
      <dgm:prSet phldrT="[Text]" custT="1"/>
      <dgm:spPr/>
      <dgm:t>
        <a:bodyPr/>
        <a:lstStyle/>
        <a:p>
          <a:r>
            <a:rPr lang="zh-CN" altLang="en-US" sz="2800" b="1" dirty="0">
              <a:solidFill>
                <a:schemeClr val="tx1"/>
              </a:solidFill>
              <a:latin typeface="SimSun" panose="02010600030101010101" pitchFamily="2" charset="-122"/>
              <a:ea typeface="SimSun" panose="02010600030101010101" pitchFamily="2" charset="-122"/>
            </a:rPr>
            <a:t>法规机器人</a:t>
          </a:r>
          <a:endParaRPr lang="en-US" altLang="zh-CN" sz="2800" b="1" dirty="0">
            <a:solidFill>
              <a:schemeClr val="tx1"/>
            </a:solidFill>
            <a:latin typeface="SimSun" panose="02010600030101010101" pitchFamily="2" charset="-122"/>
            <a:ea typeface="SimSun" panose="02010600030101010101" pitchFamily="2" charset="-122"/>
          </a:endParaRPr>
        </a:p>
        <a:p>
          <a:r>
            <a:rPr lang="zh-CN" altLang="en-US" sz="2800" b="1" dirty="0">
              <a:solidFill>
                <a:schemeClr val="tx1"/>
              </a:solidFill>
              <a:latin typeface="SimSun" panose="02010600030101010101" pitchFamily="2" charset="-122"/>
              <a:ea typeface="SimSun" panose="02010600030101010101" pitchFamily="2" charset="-122"/>
            </a:rPr>
            <a:t>输出</a:t>
          </a:r>
          <a:endParaRPr lang="en-US" altLang="zh-CN" sz="2800" b="1" dirty="0">
            <a:solidFill>
              <a:schemeClr val="tx1"/>
            </a:solidFill>
            <a:highlight>
              <a:srgbClr val="FFFF00"/>
            </a:highlight>
            <a:latin typeface="SimSun" panose="02010600030101010101" pitchFamily="2" charset="-122"/>
            <a:ea typeface="SimSun" panose="02010600030101010101" pitchFamily="2" charset="-122"/>
          </a:endParaRPr>
        </a:p>
        <a:p>
          <a:r>
            <a:rPr lang="zh-CN" altLang="en-US" sz="2800" b="1" dirty="0">
              <a:solidFill>
                <a:schemeClr val="tx1"/>
              </a:solidFill>
              <a:latin typeface="SimSun" panose="02010600030101010101" pitchFamily="2" charset="-122"/>
              <a:ea typeface="SimSun" panose="02010600030101010101" pitchFamily="2" charset="-122"/>
            </a:rPr>
            <a:t>规定清单</a:t>
          </a:r>
          <a:endParaRPr lang="en-US" sz="2800" b="1" dirty="0">
            <a:solidFill>
              <a:schemeClr val="tx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a:p>
      </dgm:t>
    </dgm:pt>
    <dgm:pt modelId="{450F0AA0-0099-47A0-859F-C61271C5AE08}">
      <dgm:prSet phldrT="[Text]" custT="1"/>
      <dgm:spPr/>
      <dgm:t>
        <a:bodyPr/>
        <a:lstStyle/>
        <a:p>
          <a:r>
            <a:rPr lang="zh-CN" altLang="en-US" sz="2800" b="1" dirty="0">
              <a:solidFill>
                <a:schemeClr val="tx1"/>
              </a:solidFill>
              <a:latin typeface="SimSun" panose="02010600030101010101" pitchFamily="2" charset="-122"/>
              <a:ea typeface="SimSun" panose="02010600030101010101" pitchFamily="2" charset="-122"/>
            </a:rPr>
            <a:t>用户就具体</a:t>
          </a:r>
          <a:endParaRPr lang="en-US" altLang="zh-CN" sz="2800" b="1" dirty="0">
            <a:solidFill>
              <a:schemeClr val="tx1"/>
            </a:solidFill>
            <a:latin typeface="SimSun" panose="02010600030101010101" pitchFamily="2" charset="-122"/>
            <a:ea typeface="SimSun" panose="02010600030101010101" pitchFamily="2" charset="-122"/>
          </a:endParaRPr>
        </a:p>
        <a:p>
          <a:r>
            <a:rPr lang="zh-CN" altLang="en-US" sz="2800" b="1" dirty="0">
              <a:solidFill>
                <a:schemeClr val="tx1"/>
              </a:solidFill>
              <a:latin typeface="SimSun" panose="02010600030101010101" pitchFamily="2" charset="-122"/>
              <a:ea typeface="SimSun" panose="02010600030101010101" pitchFamily="2" charset="-122"/>
            </a:rPr>
            <a:t>规定参考</a:t>
          </a:r>
          <a:endParaRPr lang="en-US" altLang="zh-CN" sz="2800" b="1" dirty="0">
            <a:solidFill>
              <a:schemeClr val="tx1"/>
            </a:solidFill>
            <a:latin typeface="SimSun" panose="02010600030101010101" pitchFamily="2" charset="-122"/>
            <a:ea typeface="SimSun" panose="02010600030101010101" pitchFamily="2" charset="-122"/>
          </a:endParaRPr>
        </a:p>
        <a:p>
          <a:r>
            <a:rPr lang="zh-CN" altLang="en-US" sz="2800" b="1" dirty="0">
              <a:solidFill>
                <a:schemeClr val="tx1"/>
              </a:solidFill>
              <a:latin typeface="SimSun" panose="02010600030101010101" pitchFamily="2" charset="-122"/>
              <a:ea typeface="SimSun" panose="02010600030101010101" pitchFamily="2" charset="-122"/>
            </a:rPr>
            <a:t>信息来源文件</a:t>
          </a:r>
          <a:endParaRPr lang="en-US" sz="2800" b="1" dirty="0">
            <a:solidFill>
              <a:schemeClr val="tx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custLinFactNeighborX="-836" custLinFactNeighborY="-972">
        <dgm:presLayoutVars>
          <dgm:bulletEnabled val="1"/>
        </dgm:presLayoutVars>
      </dgm:prSet>
      <dgm:spPr/>
    </dgm:pt>
    <dgm:pt modelId="{248EE7FD-8153-4AC9-A694-777AA8930A22}" type="pres">
      <dgm:prSet presAssocID="{87BC8939-6D88-4399-A63F-32E2CEA02F27}" presName="sibTrans" presStyleLbl="sibTrans2D1" presStyleIdx="0" presStyleCnt="2"/>
      <dgm:spPr/>
    </dgm:pt>
    <dgm:pt modelId="{751032A0-D844-4B0F-BDFE-F9C854DE4AA0}" type="pres">
      <dgm:prSet presAssocID="{87BC8939-6D88-4399-A63F-32E2CEA02F27}" presName="connectorText" presStyleLbl="sibTrans2D1" presStyleIdx="0" presStyleCnt="2"/>
      <dgm:spPr/>
    </dgm:pt>
    <dgm:pt modelId="{85177C65-4501-4BA3-A131-0E5DDF5A6D53}" type="pres">
      <dgm:prSet presAssocID="{2A2F16A0-9C3D-4C9D-A397-58E38B78C6BA}" presName="node" presStyleLbl="node1" presStyleIdx="1" presStyleCnt="3">
        <dgm:presLayoutVars>
          <dgm:bulletEnabled val="1"/>
        </dgm:presLayoutVars>
      </dgm:prSet>
      <dgm:spPr/>
    </dgm:pt>
    <dgm:pt modelId="{905C1706-B0FE-4726-9267-A3FE01E78B18}" type="pres">
      <dgm:prSet presAssocID="{752FCA0E-7BFD-49AA-AFDC-DB5944198FA7}" presName="sibTrans" presStyleLbl="sibTrans2D1" presStyleIdx="1" presStyleCnt="2"/>
      <dgm:spPr/>
    </dgm:pt>
    <dgm:pt modelId="{DFCF6156-C19A-44D4-AEA1-68BDC1113B0F}" type="pres">
      <dgm:prSet presAssocID="{752FCA0E-7BFD-49AA-AFDC-DB5944198FA7}" presName="connectorText" presStyleLbl="sibTrans2D1" presStyleIdx="1" presStyleCnt="2"/>
      <dgm:spPr/>
    </dgm:pt>
    <dgm:pt modelId="{73F3EB05-D099-497B-A6C0-EBE0C5DC884D}" type="pres">
      <dgm:prSet presAssocID="{450F0AA0-0099-47A0-859F-C61271C5AE08}" presName="node" presStyleLbl="node1" presStyleIdx="2" presStyleCnt="3">
        <dgm:presLayoutVars>
          <dgm:bulletEnabled val="1"/>
        </dgm:presLayoutVars>
      </dgm:prSet>
      <dgm:spPr/>
    </dgm:pt>
  </dgm:ptLst>
  <dgm:cxnLst>
    <dgm:cxn modelId="{EB4B9509-27EF-419B-9D7D-75FD695761E9}" type="presOf" srcId="{752FCA0E-7BFD-49AA-AFDC-DB5944198FA7}" destId="{905C1706-B0FE-4726-9267-A3FE01E78B18}" srcOrd="0" destOrd="0" presId="urn:microsoft.com/office/officeart/2005/8/layout/process1"/>
    <dgm:cxn modelId="{0FF56911-407C-4951-8865-40198F7F4118}" srcId="{4E713402-EE4B-4182-96EF-28598EBE72A9}" destId="{450F0AA0-0099-47A0-859F-C61271C5AE08}" srcOrd="2" destOrd="0" parTransId="{00369966-13B6-490D-86D8-B91CB4415347}" sibTransId="{4E40A198-7FE9-4056-8322-C3564C718BE8}"/>
    <dgm:cxn modelId="{A22D5A5C-B074-4870-B33D-1BC10F5F6B56}" srcId="{4E713402-EE4B-4182-96EF-28598EBE72A9}" destId="{2A2F16A0-9C3D-4C9D-A397-58E38B78C6BA}" srcOrd="1" destOrd="0" parTransId="{A35A2699-18C8-4086-A396-9B1EC773CC76}" sibTransId="{752FCA0E-7BFD-49AA-AFDC-DB5944198FA7}"/>
    <dgm:cxn modelId="{5ACE8F74-D70B-4697-A32F-C129881DA354}" type="presOf" srcId="{5E06E112-DDC8-4435-BAA5-CDD60B0AECAB}" destId="{98483C95-4BD5-441D-928D-C3330797655F}" srcOrd="0" destOrd="0" presId="urn:microsoft.com/office/officeart/2005/8/layout/process1"/>
    <dgm:cxn modelId="{E5BFC975-B54C-477B-B85D-90F26B242FA2}" type="presOf" srcId="{4E713402-EE4B-4182-96EF-28598EBE72A9}" destId="{0C2FE490-8D01-4951-A66C-C9EC545B86FF}" srcOrd="0" destOrd="0" presId="urn:microsoft.com/office/officeart/2005/8/layout/process1"/>
    <dgm:cxn modelId="{0E121486-63C8-45D8-9900-CF2E42457C03}" type="presOf" srcId="{87BC8939-6D88-4399-A63F-32E2CEA02F27}" destId="{751032A0-D844-4B0F-BDFE-F9C854DE4AA0}" srcOrd="1" destOrd="0" presId="urn:microsoft.com/office/officeart/2005/8/layout/process1"/>
    <dgm:cxn modelId="{60D9AD94-BB78-42CB-8CC1-518C91DFA5CB}" type="presOf" srcId="{752FCA0E-7BFD-49AA-AFDC-DB5944198FA7}" destId="{DFCF6156-C19A-44D4-AEA1-68BDC1113B0F}" srcOrd="1"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6F341EC6-34F5-434B-AB62-AB632686FDED}" type="presOf" srcId="{450F0AA0-0099-47A0-859F-C61271C5AE08}" destId="{73F3EB05-D099-497B-A6C0-EBE0C5DC884D}" srcOrd="0" destOrd="0" presId="urn:microsoft.com/office/officeart/2005/8/layout/process1"/>
    <dgm:cxn modelId="{AD05EFE6-2BAB-493C-A0E1-A16C110FD092}" type="presOf" srcId="{2A2F16A0-9C3D-4C9D-A397-58E38B78C6BA}" destId="{85177C65-4501-4BA3-A131-0E5DDF5A6D53}" srcOrd="0" destOrd="0" presId="urn:microsoft.com/office/officeart/2005/8/layout/process1"/>
    <dgm:cxn modelId="{35CFD3FE-15CA-43BD-B374-06FBFD372FD6}" type="presOf" srcId="{87BC8939-6D88-4399-A63F-32E2CEA02F27}" destId="{248EE7FD-8153-4AC9-A694-777AA8930A22}" srcOrd="0" destOrd="0" presId="urn:microsoft.com/office/officeart/2005/8/layout/process1"/>
    <dgm:cxn modelId="{ABF63DF2-898A-4B0B-B36F-121C10B33F71}" type="presParOf" srcId="{0C2FE490-8D01-4951-A66C-C9EC545B86FF}" destId="{98483C95-4BD5-441D-928D-C3330797655F}" srcOrd="0" destOrd="0" presId="urn:microsoft.com/office/officeart/2005/8/layout/process1"/>
    <dgm:cxn modelId="{F9FF94A1-6E72-40EA-9F97-D72691400B3E}" type="presParOf" srcId="{0C2FE490-8D01-4951-A66C-C9EC545B86FF}" destId="{248EE7FD-8153-4AC9-A694-777AA8930A22}" srcOrd="1" destOrd="0" presId="urn:microsoft.com/office/officeart/2005/8/layout/process1"/>
    <dgm:cxn modelId="{71419A0E-E9B0-4D07-8E2B-3AA31188CD57}" type="presParOf" srcId="{248EE7FD-8153-4AC9-A694-777AA8930A22}" destId="{751032A0-D844-4B0F-BDFE-F9C854DE4AA0}" srcOrd="0" destOrd="0" presId="urn:microsoft.com/office/officeart/2005/8/layout/process1"/>
    <dgm:cxn modelId="{499661B6-5C6C-4D46-9678-ED25FB225F2E}" type="presParOf" srcId="{0C2FE490-8D01-4951-A66C-C9EC545B86FF}" destId="{85177C65-4501-4BA3-A131-0E5DDF5A6D53}" srcOrd="2" destOrd="0" presId="urn:microsoft.com/office/officeart/2005/8/layout/process1"/>
    <dgm:cxn modelId="{0D3470FD-E4FB-463A-A023-BED907DFB29D}" type="presParOf" srcId="{0C2FE490-8D01-4951-A66C-C9EC545B86FF}" destId="{905C1706-B0FE-4726-9267-A3FE01E78B18}" srcOrd="3" destOrd="0" presId="urn:microsoft.com/office/officeart/2005/8/layout/process1"/>
    <dgm:cxn modelId="{FE7F7155-4443-450A-8004-54085375B91F}" type="presParOf" srcId="{905C1706-B0FE-4726-9267-A3FE01E78B18}" destId="{DFCF6156-C19A-44D4-AEA1-68BDC1113B0F}" srcOrd="0" destOrd="0" presId="urn:microsoft.com/office/officeart/2005/8/layout/process1"/>
    <dgm:cxn modelId="{9F8B9128-A70F-409B-849A-5D0B2DB24134}"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4" y="664997"/>
          <a:ext cx="2851276" cy="19513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solidFill>
                <a:schemeClr val="tx1"/>
              </a:solidFill>
              <a:latin typeface="SimSun" panose="02010600030101010101" pitchFamily="2" charset="-122"/>
              <a:ea typeface="SimSun" panose="02010600030101010101" pitchFamily="2" charset="-122"/>
            </a:rPr>
            <a:t>用户输入</a:t>
          </a:r>
          <a:endParaRPr lang="en-US" altLang="zh-CN" sz="2800" b="1" kern="1200" dirty="0">
            <a:solidFill>
              <a:schemeClr val="tx1"/>
            </a:solidFill>
            <a:latin typeface="SimSun" panose="02010600030101010101" pitchFamily="2" charset="-122"/>
            <a:ea typeface="SimSun" panose="02010600030101010101" pitchFamily="2" charset="-122"/>
          </a:endParaRPr>
        </a:p>
        <a:p>
          <a:pPr marL="0" lvl="0" indent="0" algn="ctr" defTabSz="1244600">
            <a:lnSpc>
              <a:spcPct val="90000"/>
            </a:lnSpc>
            <a:spcBef>
              <a:spcPct val="0"/>
            </a:spcBef>
            <a:spcAft>
              <a:spcPct val="35000"/>
            </a:spcAft>
            <a:buNone/>
          </a:pPr>
          <a:r>
            <a:rPr lang="zh-CN" altLang="en-US" sz="2800" b="1" kern="1200" dirty="0">
              <a:solidFill>
                <a:schemeClr val="tx1"/>
              </a:solidFill>
              <a:latin typeface="SimSun" panose="02010600030101010101" pitchFamily="2" charset="-122"/>
              <a:ea typeface="SimSun" panose="02010600030101010101" pitchFamily="2" charset="-122"/>
            </a:rPr>
            <a:t>产品功能</a:t>
          </a:r>
          <a:endParaRPr lang="en-US" sz="2800" b="1" kern="1200" dirty="0">
            <a:solidFill>
              <a:schemeClr val="tx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dsp:txBody>
      <dsp:txXfrm>
        <a:off x="57157" y="722150"/>
        <a:ext cx="2736970" cy="1837036"/>
      </dsp:txXfrm>
    </dsp:sp>
    <dsp:sp modelId="{248EE7FD-8153-4AC9-A694-777AA8930A22}">
      <dsp:nvSpPr>
        <dsp:cNvPr id="0" name=""/>
        <dsp:cNvSpPr/>
      </dsp:nvSpPr>
      <dsp:spPr>
        <a:xfrm rot="16295">
          <a:off x="3138788" y="1296676"/>
          <a:ext cx="60953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138789" y="1437666"/>
        <a:ext cx="426671" cy="424270"/>
      </dsp:txXfrm>
    </dsp:sp>
    <dsp:sp modelId="{85177C65-4501-4BA3-A131-0E5DDF5A6D53}">
      <dsp:nvSpPr>
        <dsp:cNvPr id="0" name=""/>
        <dsp:cNvSpPr/>
      </dsp:nvSpPr>
      <dsp:spPr>
        <a:xfrm>
          <a:off x="4001325" y="683964"/>
          <a:ext cx="2851276" cy="19513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solidFill>
                <a:schemeClr val="tx1"/>
              </a:solidFill>
              <a:latin typeface="SimSun" panose="02010600030101010101" pitchFamily="2" charset="-122"/>
              <a:ea typeface="SimSun" panose="02010600030101010101" pitchFamily="2" charset="-122"/>
            </a:rPr>
            <a:t>法规机器人</a:t>
          </a:r>
          <a:endParaRPr lang="en-US" altLang="zh-CN" sz="2800" b="1" kern="1200" dirty="0">
            <a:solidFill>
              <a:schemeClr val="tx1"/>
            </a:solidFill>
            <a:latin typeface="SimSun" panose="02010600030101010101" pitchFamily="2" charset="-122"/>
            <a:ea typeface="SimSun" panose="02010600030101010101" pitchFamily="2" charset="-122"/>
          </a:endParaRPr>
        </a:p>
        <a:p>
          <a:pPr marL="0" lvl="0" indent="0" algn="ctr" defTabSz="1244600">
            <a:lnSpc>
              <a:spcPct val="90000"/>
            </a:lnSpc>
            <a:spcBef>
              <a:spcPct val="0"/>
            </a:spcBef>
            <a:spcAft>
              <a:spcPct val="35000"/>
            </a:spcAft>
            <a:buNone/>
          </a:pPr>
          <a:r>
            <a:rPr lang="zh-CN" altLang="en-US" sz="2800" b="1" kern="1200" dirty="0">
              <a:solidFill>
                <a:schemeClr val="tx1"/>
              </a:solidFill>
              <a:latin typeface="SimSun" panose="02010600030101010101" pitchFamily="2" charset="-122"/>
              <a:ea typeface="SimSun" panose="02010600030101010101" pitchFamily="2" charset="-122"/>
            </a:rPr>
            <a:t>输出</a:t>
          </a:r>
          <a:endParaRPr lang="en-US" altLang="zh-CN" sz="2800" b="1" kern="1200" dirty="0">
            <a:solidFill>
              <a:schemeClr val="tx1"/>
            </a:solidFill>
            <a:highlight>
              <a:srgbClr val="FFFF00"/>
            </a:highlight>
            <a:latin typeface="SimSun" panose="02010600030101010101" pitchFamily="2" charset="-122"/>
            <a:ea typeface="SimSun" panose="02010600030101010101" pitchFamily="2" charset="-122"/>
          </a:endParaRPr>
        </a:p>
        <a:p>
          <a:pPr marL="0" lvl="0" indent="0" algn="ctr" defTabSz="1244600">
            <a:lnSpc>
              <a:spcPct val="90000"/>
            </a:lnSpc>
            <a:spcBef>
              <a:spcPct val="0"/>
            </a:spcBef>
            <a:spcAft>
              <a:spcPct val="35000"/>
            </a:spcAft>
            <a:buNone/>
          </a:pPr>
          <a:r>
            <a:rPr lang="zh-CN" altLang="en-US" sz="2800" b="1" kern="1200" dirty="0">
              <a:solidFill>
                <a:schemeClr val="tx1"/>
              </a:solidFill>
              <a:latin typeface="SimSun" panose="02010600030101010101" pitchFamily="2" charset="-122"/>
              <a:ea typeface="SimSun" panose="02010600030101010101" pitchFamily="2" charset="-122"/>
            </a:rPr>
            <a:t>规定清单</a:t>
          </a:r>
          <a:endParaRPr lang="en-US" sz="2800" b="1" kern="1200" dirty="0">
            <a:solidFill>
              <a:schemeClr val="tx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dsp:txBody>
      <dsp:txXfrm>
        <a:off x="4058478" y="741117"/>
        <a:ext cx="2736970" cy="1837036"/>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7137729" y="1447500"/>
        <a:ext cx="423129" cy="424270"/>
      </dsp:txXfrm>
    </dsp:sp>
    <dsp:sp modelId="{73F3EB05-D099-497B-A6C0-EBE0C5DC884D}">
      <dsp:nvSpPr>
        <dsp:cNvPr id="0" name=""/>
        <dsp:cNvSpPr/>
      </dsp:nvSpPr>
      <dsp:spPr>
        <a:xfrm>
          <a:off x="7993112" y="683964"/>
          <a:ext cx="2851276" cy="19513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solidFill>
                <a:schemeClr val="tx1"/>
              </a:solidFill>
              <a:latin typeface="SimSun" panose="02010600030101010101" pitchFamily="2" charset="-122"/>
              <a:ea typeface="SimSun" panose="02010600030101010101" pitchFamily="2" charset="-122"/>
            </a:rPr>
            <a:t>用户就具体</a:t>
          </a:r>
          <a:endParaRPr lang="en-US" altLang="zh-CN" sz="2800" b="1" kern="1200" dirty="0">
            <a:solidFill>
              <a:schemeClr val="tx1"/>
            </a:solidFill>
            <a:latin typeface="SimSun" panose="02010600030101010101" pitchFamily="2" charset="-122"/>
            <a:ea typeface="SimSun" panose="02010600030101010101" pitchFamily="2" charset="-122"/>
          </a:endParaRPr>
        </a:p>
        <a:p>
          <a:pPr marL="0" lvl="0" indent="0" algn="ctr" defTabSz="1244600">
            <a:lnSpc>
              <a:spcPct val="90000"/>
            </a:lnSpc>
            <a:spcBef>
              <a:spcPct val="0"/>
            </a:spcBef>
            <a:spcAft>
              <a:spcPct val="35000"/>
            </a:spcAft>
            <a:buNone/>
          </a:pPr>
          <a:r>
            <a:rPr lang="zh-CN" altLang="en-US" sz="2800" b="1" kern="1200" dirty="0">
              <a:solidFill>
                <a:schemeClr val="tx1"/>
              </a:solidFill>
              <a:latin typeface="SimSun" panose="02010600030101010101" pitchFamily="2" charset="-122"/>
              <a:ea typeface="SimSun" panose="02010600030101010101" pitchFamily="2" charset="-122"/>
            </a:rPr>
            <a:t>规定参考</a:t>
          </a:r>
          <a:endParaRPr lang="en-US" altLang="zh-CN" sz="2800" b="1" kern="1200" dirty="0">
            <a:solidFill>
              <a:schemeClr val="tx1"/>
            </a:solidFill>
            <a:latin typeface="SimSun" panose="02010600030101010101" pitchFamily="2" charset="-122"/>
            <a:ea typeface="SimSun" panose="02010600030101010101" pitchFamily="2" charset="-122"/>
          </a:endParaRPr>
        </a:p>
        <a:p>
          <a:pPr marL="0" lvl="0" indent="0" algn="ctr" defTabSz="1244600">
            <a:lnSpc>
              <a:spcPct val="90000"/>
            </a:lnSpc>
            <a:spcBef>
              <a:spcPct val="0"/>
            </a:spcBef>
            <a:spcAft>
              <a:spcPct val="35000"/>
            </a:spcAft>
            <a:buNone/>
          </a:pPr>
          <a:r>
            <a:rPr lang="zh-CN" altLang="en-US" sz="2800" b="1" kern="1200" dirty="0">
              <a:solidFill>
                <a:schemeClr val="tx1"/>
              </a:solidFill>
              <a:latin typeface="SimSun" panose="02010600030101010101" pitchFamily="2" charset="-122"/>
              <a:ea typeface="SimSun" panose="02010600030101010101" pitchFamily="2" charset="-122"/>
            </a:rPr>
            <a:t>信息来源文件</a:t>
          </a:r>
          <a:endParaRPr lang="en-US" sz="2800" b="1" kern="1200" dirty="0">
            <a:solidFill>
              <a:schemeClr val="tx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dsp:txBody>
      <dsp:txXfrm>
        <a:off x="8050265" y="741117"/>
        <a:ext cx="2736970" cy="183703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7FB6BC2-C617-A74A-AA35-2AD1B514282D}" type="datetimeFigureOut">
              <a:rPr lang="en-US" smtClean="0"/>
              <a:pPr/>
              <a:t>3/29/2021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F02DBC63-04CE-AE4D-AA93-442818775CB2}" type="slidenum">
              <a:rPr lang="en-US" smtClean="0"/>
              <a:pPr/>
              <a:t>‹#›</a:t>
            </a:fld>
            <a:endParaRPr lang="en-US" dirty="0"/>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dirty="0"/>
          </a:p>
        </p:txBody>
      </p:sp>
    </p:spTree>
    <p:extLst>
      <p:ext uri="{BB962C8B-B14F-4D97-AF65-F5344CB8AC3E}">
        <p14:creationId xmlns:p14="http://schemas.microsoft.com/office/powerpoint/2010/main" val="271790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11</a:t>
            </a:fld>
            <a:endParaRPr lang="en-US" dirty="0"/>
          </a:p>
        </p:txBody>
      </p:sp>
    </p:spTree>
    <p:extLst>
      <p:ext uri="{BB962C8B-B14F-4D97-AF65-F5344CB8AC3E}">
        <p14:creationId xmlns:p14="http://schemas.microsoft.com/office/powerpoint/2010/main" val="2608754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12</a:t>
            </a:fld>
            <a:endParaRPr lang="en-US" dirty="0"/>
          </a:p>
        </p:txBody>
      </p:sp>
    </p:spTree>
    <p:extLst>
      <p:ext uri="{BB962C8B-B14F-4D97-AF65-F5344CB8AC3E}">
        <p14:creationId xmlns:p14="http://schemas.microsoft.com/office/powerpoint/2010/main" val="2429909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13</a:t>
            </a:fld>
            <a:endParaRPr lang="en-US" dirty="0"/>
          </a:p>
        </p:txBody>
      </p:sp>
    </p:spTree>
    <p:extLst>
      <p:ext uri="{BB962C8B-B14F-4D97-AF65-F5344CB8AC3E}">
        <p14:creationId xmlns:p14="http://schemas.microsoft.com/office/powerpoint/2010/main" val="3833229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14</a:t>
            </a:fld>
            <a:endParaRPr lang="en-US" dirty="0"/>
          </a:p>
        </p:txBody>
      </p:sp>
    </p:spTree>
    <p:extLst>
      <p:ext uri="{BB962C8B-B14F-4D97-AF65-F5344CB8AC3E}">
        <p14:creationId xmlns:p14="http://schemas.microsoft.com/office/powerpoint/2010/main" val="2387484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15</a:t>
            </a:fld>
            <a:endParaRPr lang="en-US" dirty="0"/>
          </a:p>
        </p:txBody>
      </p:sp>
    </p:spTree>
    <p:extLst>
      <p:ext uri="{BB962C8B-B14F-4D97-AF65-F5344CB8AC3E}">
        <p14:creationId xmlns:p14="http://schemas.microsoft.com/office/powerpoint/2010/main" val="1926196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16</a:t>
            </a:fld>
            <a:endParaRPr lang="en-US" dirty="0"/>
          </a:p>
        </p:txBody>
      </p:sp>
    </p:spTree>
    <p:extLst>
      <p:ext uri="{BB962C8B-B14F-4D97-AF65-F5344CB8AC3E}">
        <p14:creationId xmlns:p14="http://schemas.microsoft.com/office/powerpoint/2010/main" val="1910531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17</a:t>
            </a:fld>
            <a:endParaRPr lang="en-US" dirty="0"/>
          </a:p>
        </p:txBody>
      </p:sp>
    </p:spTree>
    <p:extLst>
      <p:ext uri="{BB962C8B-B14F-4D97-AF65-F5344CB8AC3E}">
        <p14:creationId xmlns:p14="http://schemas.microsoft.com/office/powerpoint/2010/main" val="478496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18</a:t>
            </a:fld>
            <a:endParaRPr lang="en-US" dirty="0"/>
          </a:p>
        </p:txBody>
      </p:sp>
    </p:spTree>
    <p:extLst>
      <p:ext uri="{BB962C8B-B14F-4D97-AF65-F5344CB8AC3E}">
        <p14:creationId xmlns:p14="http://schemas.microsoft.com/office/powerpoint/2010/main" val="3102335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19</a:t>
            </a:fld>
            <a:endParaRPr lang="en-US" dirty="0"/>
          </a:p>
        </p:txBody>
      </p:sp>
    </p:spTree>
    <p:extLst>
      <p:ext uri="{BB962C8B-B14F-4D97-AF65-F5344CB8AC3E}">
        <p14:creationId xmlns:p14="http://schemas.microsoft.com/office/powerpoint/2010/main" val="2018328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20</a:t>
            </a:fld>
            <a:endParaRPr lang="en-US" dirty="0"/>
          </a:p>
        </p:txBody>
      </p:sp>
    </p:spTree>
    <p:extLst>
      <p:ext uri="{BB962C8B-B14F-4D97-AF65-F5344CB8AC3E}">
        <p14:creationId xmlns:p14="http://schemas.microsoft.com/office/powerpoint/2010/main" val="3873762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a:p>
        </p:txBody>
      </p:sp>
    </p:spTree>
    <p:extLst>
      <p:ext uri="{BB962C8B-B14F-4D97-AF65-F5344CB8AC3E}">
        <p14:creationId xmlns:p14="http://schemas.microsoft.com/office/powerpoint/2010/main" val="2407572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21</a:t>
            </a:fld>
            <a:endParaRPr lang="en-US" dirty="0"/>
          </a:p>
        </p:txBody>
      </p:sp>
    </p:spTree>
    <p:extLst>
      <p:ext uri="{BB962C8B-B14F-4D97-AF65-F5344CB8AC3E}">
        <p14:creationId xmlns:p14="http://schemas.microsoft.com/office/powerpoint/2010/main" val="2209297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22</a:t>
            </a:fld>
            <a:endParaRPr lang="en-US" dirty="0"/>
          </a:p>
        </p:txBody>
      </p:sp>
    </p:spTree>
    <p:extLst>
      <p:ext uri="{BB962C8B-B14F-4D97-AF65-F5344CB8AC3E}">
        <p14:creationId xmlns:p14="http://schemas.microsoft.com/office/powerpoint/2010/main" val="565374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23</a:t>
            </a:fld>
            <a:endParaRPr lang="en-US" dirty="0"/>
          </a:p>
        </p:txBody>
      </p:sp>
    </p:spTree>
    <p:extLst>
      <p:ext uri="{BB962C8B-B14F-4D97-AF65-F5344CB8AC3E}">
        <p14:creationId xmlns:p14="http://schemas.microsoft.com/office/powerpoint/2010/main" val="1530509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24</a:t>
            </a:fld>
            <a:endParaRPr lang="en-US" dirty="0"/>
          </a:p>
        </p:txBody>
      </p:sp>
    </p:spTree>
    <p:extLst>
      <p:ext uri="{BB962C8B-B14F-4D97-AF65-F5344CB8AC3E}">
        <p14:creationId xmlns:p14="http://schemas.microsoft.com/office/powerpoint/2010/main" val="2747283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25</a:t>
            </a:fld>
            <a:endParaRPr lang="en-US" dirty="0"/>
          </a:p>
        </p:txBody>
      </p:sp>
    </p:spTree>
    <p:extLst>
      <p:ext uri="{BB962C8B-B14F-4D97-AF65-F5344CB8AC3E}">
        <p14:creationId xmlns:p14="http://schemas.microsoft.com/office/powerpoint/2010/main" val="1614163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26</a:t>
            </a:fld>
            <a:endParaRPr lang="en-US" dirty="0"/>
          </a:p>
        </p:txBody>
      </p:sp>
    </p:spTree>
    <p:extLst>
      <p:ext uri="{BB962C8B-B14F-4D97-AF65-F5344CB8AC3E}">
        <p14:creationId xmlns:p14="http://schemas.microsoft.com/office/powerpoint/2010/main" val="973182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27</a:t>
            </a:fld>
            <a:endParaRPr lang="en-US" dirty="0"/>
          </a:p>
        </p:txBody>
      </p:sp>
    </p:spTree>
    <p:extLst>
      <p:ext uri="{BB962C8B-B14F-4D97-AF65-F5344CB8AC3E}">
        <p14:creationId xmlns:p14="http://schemas.microsoft.com/office/powerpoint/2010/main" val="3005497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29</a:t>
            </a:fld>
            <a:endParaRPr lang="en-US" dirty="0"/>
          </a:p>
        </p:txBody>
      </p:sp>
    </p:spTree>
    <p:extLst>
      <p:ext uri="{BB962C8B-B14F-4D97-AF65-F5344CB8AC3E}">
        <p14:creationId xmlns:p14="http://schemas.microsoft.com/office/powerpoint/2010/main" val="837009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30</a:t>
            </a:fld>
            <a:endParaRPr lang="en-US" dirty="0"/>
          </a:p>
        </p:txBody>
      </p:sp>
    </p:spTree>
    <p:extLst>
      <p:ext uri="{BB962C8B-B14F-4D97-AF65-F5344CB8AC3E}">
        <p14:creationId xmlns:p14="http://schemas.microsoft.com/office/powerpoint/2010/main" val="1730263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32</a:t>
            </a:fld>
            <a:endParaRPr lang="en-US" dirty="0"/>
          </a:p>
        </p:txBody>
      </p:sp>
    </p:spTree>
    <p:extLst>
      <p:ext uri="{BB962C8B-B14F-4D97-AF65-F5344CB8AC3E}">
        <p14:creationId xmlns:p14="http://schemas.microsoft.com/office/powerpoint/2010/main" val="1791677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a:t>
            </a:fld>
            <a:endParaRPr lang="en-US"/>
          </a:p>
        </p:txBody>
      </p:sp>
    </p:spTree>
    <p:extLst>
      <p:ext uri="{BB962C8B-B14F-4D97-AF65-F5344CB8AC3E}">
        <p14:creationId xmlns:p14="http://schemas.microsoft.com/office/powerpoint/2010/main" val="3570944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38</a:t>
            </a:fld>
            <a:endParaRPr lang="en-US" dirty="0"/>
          </a:p>
        </p:txBody>
      </p:sp>
    </p:spTree>
    <p:extLst>
      <p:ext uri="{BB962C8B-B14F-4D97-AF65-F5344CB8AC3E}">
        <p14:creationId xmlns:p14="http://schemas.microsoft.com/office/powerpoint/2010/main" val="2772788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39</a:t>
            </a:fld>
            <a:endParaRPr lang="en-US" dirty="0"/>
          </a:p>
        </p:txBody>
      </p:sp>
    </p:spTree>
    <p:extLst>
      <p:ext uri="{BB962C8B-B14F-4D97-AF65-F5344CB8AC3E}">
        <p14:creationId xmlns:p14="http://schemas.microsoft.com/office/powerpoint/2010/main" val="2349241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40</a:t>
            </a:fld>
            <a:endParaRPr lang="en-US" dirty="0"/>
          </a:p>
        </p:txBody>
      </p:sp>
    </p:spTree>
    <p:extLst>
      <p:ext uri="{BB962C8B-B14F-4D97-AF65-F5344CB8AC3E}">
        <p14:creationId xmlns:p14="http://schemas.microsoft.com/office/powerpoint/2010/main" val="3476698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41</a:t>
            </a:fld>
            <a:endParaRPr lang="en-US" dirty="0"/>
          </a:p>
        </p:txBody>
      </p:sp>
    </p:spTree>
    <p:extLst>
      <p:ext uri="{BB962C8B-B14F-4D97-AF65-F5344CB8AC3E}">
        <p14:creationId xmlns:p14="http://schemas.microsoft.com/office/powerpoint/2010/main" val="2940431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42</a:t>
            </a:fld>
            <a:endParaRPr lang="en-US" dirty="0"/>
          </a:p>
        </p:txBody>
      </p:sp>
    </p:spTree>
    <p:extLst>
      <p:ext uri="{BB962C8B-B14F-4D97-AF65-F5344CB8AC3E}">
        <p14:creationId xmlns:p14="http://schemas.microsoft.com/office/powerpoint/2010/main" val="1578635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43</a:t>
            </a:fld>
            <a:endParaRPr lang="en-US" dirty="0"/>
          </a:p>
        </p:txBody>
      </p:sp>
    </p:spTree>
    <p:extLst>
      <p:ext uri="{BB962C8B-B14F-4D97-AF65-F5344CB8AC3E}">
        <p14:creationId xmlns:p14="http://schemas.microsoft.com/office/powerpoint/2010/main" val="2415013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44</a:t>
            </a:fld>
            <a:endParaRPr lang="en-US" dirty="0"/>
          </a:p>
        </p:txBody>
      </p:sp>
    </p:spTree>
    <p:extLst>
      <p:ext uri="{BB962C8B-B14F-4D97-AF65-F5344CB8AC3E}">
        <p14:creationId xmlns:p14="http://schemas.microsoft.com/office/powerpoint/2010/main" val="2273677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3/29/2021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8738117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3/29/2021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a:t>
            </a:r>
            <a:r>
              <a:rPr lang="zh-CN" altLang="en-US" sz="1200" dirty="0">
                <a:solidFill>
                  <a:srgbClr val="1F497D"/>
                </a:solidFill>
                <a:latin typeface="Tahoma" pitchFamily="34" charset="0"/>
              </a:rPr>
              <a:t>美国消费品安全委员会</a:t>
            </a:r>
            <a:r>
              <a:rPr lang="en-US" sz="1200" dirty="0">
                <a:solidFill>
                  <a:srgbClr val="1F497D"/>
                </a:solidFill>
                <a:latin typeface="Tahoma" pitchFamily="34" charset="0"/>
              </a:rPr>
              <a:t>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659727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48</a:t>
            </a:fld>
            <a:endParaRPr lang="en-US" dirty="0"/>
          </a:p>
        </p:txBody>
      </p:sp>
    </p:spTree>
    <p:extLst>
      <p:ext uri="{BB962C8B-B14F-4D97-AF65-F5344CB8AC3E}">
        <p14:creationId xmlns:p14="http://schemas.microsoft.com/office/powerpoint/2010/main" val="1972742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4</a:t>
            </a:fld>
            <a:endParaRPr lang="en-US" dirty="0"/>
          </a:p>
        </p:txBody>
      </p:sp>
    </p:spTree>
    <p:extLst>
      <p:ext uri="{BB962C8B-B14F-4D97-AF65-F5344CB8AC3E}">
        <p14:creationId xmlns:p14="http://schemas.microsoft.com/office/powerpoint/2010/main" val="2262223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49</a:t>
            </a:fld>
            <a:endParaRPr lang="en-US" dirty="0"/>
          </a:p>
        </p:txBody>
      </p:sp>
    </p:spTree>
    <p:extLst>
      <p:ext uri="{BB962C8B-B14F-4D97-AF65-F5344CB8AC3E}">
        <p14:creationId xmlns:p14="http://schemas.microsoft.com/office/powerpoint/2010/main" val="20571732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3/29/2021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8678376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51</a:t>
            </a:fld>
            <a:endParaRPr lang="en-US" dirty="0"/>
          </a:p>
        </p:txBody>
      </p:sp>
    </p:spTree>
    <p:extLst>
      <p:ext uri="{BB962C8B-B14F-4D97-AF65-F5344CB8AC3E}">
        <p14:creationId xmlns:p14="http://schemas.microsoft.com/office/powerpoint/2010/main" val="39491163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52</a:t>
            </a:fld>
            <a:endParaRPr lang="en-US" dirty="0"/>
          </a:p>
        </p:txBody>
      </p:sp>
    </p:spTree>
    <p:extLst>
      <p:ext uri="{BB962C8B-B14F-4D97-AF65-F5344CB8AC3E}">
        <p14:creationId xmlns:p14="http://schemas.microsoft.com/office/powerpoint/2010/main" val="19584060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3/29/2021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47676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5</a:t>
            </a:fld>
            <a:endParaRPr lang="en-US" dirty="0"/>
          </a:p>
        </p:txBody>
      </p:sp>
    </p:spTree>
    <p:extLst>
      <p:ext uri="{BB962C8B-B14F-4D97-AF65-F5344CB8AC3E}">
        <p14:creationId xmlns:p14="http://schemas.microsoft.com/office/powerpoint/2010/main" val="1736049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mn-cs"/>
              </a:rPr>
              <a:t>The series covers six common consumer products and the requirements for keeping consumers safe, focusing on products affecting millions of consumers, such as children’s sleepwear, wearables, batteries, gates and enclosures, micro mobility, and cribs and play yards. In this podcast series, you can expect to learn about the key hazards and risks of the product, important design and manufacturing considerations, regulations and standards that CPSC uses to ensure product safety, best practices you can employ, and what resources are available to assist you in understanding and implementing the requirements. </a:t>
            </a:r>
          </a:p>
          <a:p>
            <a:r>
              <a:rPr lang="en-US" sz="1200" kern="1200" dirty="0">
                <a:solidFill>
                  <a:schemeClr val="tx1"/>
                </a:solidFill>
                <a:effectLst/>
                <a:latin typeface="Arial" panose="020B0604020202020204" pitchFamily="34" charset="0"/>
                <a:ea typeface="+mn-ea"/>
                <a:cs typeface="+mn-cs"/>
              </a:rPr>
              <a:t>The podcasts include English and Chinese slide decks and Chinese narration to make this important safety information as accessible as possible. Additionally, CPSC has established a dedicated email box, where listeners, at their convenience, can send in any questions, in English or Chinese. Our staff will monitor the email box and respond to your questions. Transcripts in English are available on this site.</a:t>
            </a:r>
          </a:p>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47821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7</a:t>
            </a:fld>
            <a:endParaRPr lang="en-US" dirty="0"/>
          </a:p>
        </p:txBody>
      </p:sp>
    </p:spTree>
    <p:extLst>
      <p:ext uri="{BB962C8B-B14F-4D97-AF65-F5344CB8AC3E}">
        <p14:creationId xmlns:p14="http://schemas.microsoft.com/office/powerpoint/2010/main" val="218296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8</a:t>
            </a:fld>
            <a:endParaRPr lang="en-US" dirty="0"/>
          </a:p>
        </p:txBody>
      </p:sp>
    </p:spTree>
    <p:extLst>
      <p:ext uri="{BB962C8B-B14F-4D97-AF65-F5344CB8AC3E}">
        <p14:creationId xmlns:p14="http://schemas.microsoft.com/office/powerpoint/2010/main" val="4202959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9</a:t>
            </a:fld>
            <a:endParaRPr lang="en-US" dirty="0"/>
          </a:p>
        </p:txBody>
      </p:sp>
    </p:spTree>
    <p:extLst>
      <p:ext uri="{BB962C8B-B14F-4D97-AF65-F5344CB8AC3E}">
        <p14:creationId xmlns:p14="http://schemas.microsoft.com/office/powerpoint/2010/main" val="1589770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a:blip r:embed="rId3"/>
          <a:stretch>
            <a:fillRect/>
          </a:stretch>
        </p:blipFill>
        <p:spPr>
          <a:xfrm>
            <a:off x="4949112" y="0"/>
            <a:ext cx="7242888" cy="6858000"/>
          </a:xfrm>
          <a:prstGeom prst="rect">
            <a:avLst/>
          </a:prstGeom>
        </p:spPr>
      </p:pic>
    </p:spTree>
    <p:extLst>
      <p:ext uri="{BB962C8B-B14F-4D97-AF65-F5344CB8AC3E}">
        <p14:creationId xmlns:p14="http://schemas.microsoft.com/office/powerpoint/2010/main" val="3455919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4606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3" spcCol="182880"/>
          <a:lstStyle>
            <a:lvl1pPr>
              <a:defRPr b="0"/>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040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dirty="0"/>
              <a:t>Click icon to add picture</a:t>
            </a:r>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536111"/>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233637" y="995362"/>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19299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dirty="0"/>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468563"/>
            <a:ext cx="3535362" cy="427037"/>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779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2814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575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7034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006893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Tree>
    <p:extLst>
      <p:ext uri="{BB962C8B-B14F-4D97-AF65-F5344CB8AC3E}">
        <p14:creationId xmlns:p14="http://schemas.microsoft.com/office/powerpoint/2010/main" val="411265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600677" y="1727041"/>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dirty="0"/>
              <a:t>Click icon to add picture</a:t>
            </a:r>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269038" y="986386"/>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228399" y="1263391"/>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54719" y="5353111"/>
            <a:ext cx="3535362" cy="536111"/>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dirty="0"/>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233637" y="995362"/>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19299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567045" cy="3604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dirty="0"/>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600677" y="1727041"/>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3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6697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4" r:id="rId3"/>
    <p:sldLayoutId id="2147483650" r:id="rId4"/>
    <p:sldLayoutId id="2147483656" r:id="rId5"/>
    <p:sldLayoutId id="2147483652" r:id="rId6"/>
    <p:sldLayoutId id="2147483655" r:id="rId7"/>
    <p:sldLayoutId id="2147483653" r:id="rId8"/>
    <p:sldLayoutId id="2147483676" r:id="rId9"/>
    <p:sldLayoutId id="2147483677" r:id="rId10"/>
    <p:sldLayoutId id="2147483678" r:id="rId11"/>
    <p:sldLayoutId id="2147483651" r:id="rId12"/>
    <p:sldLayoutId id="2147483649" r:id="rId13"/>
    <p:sldLayoutId id="2147483654" r:id="rId14"/>
    <p:sldLayoutId id="2147483680" r:id="rId15"/>
    <p:sldLayoutId id="2147483683" r:id="rId16"/>
    <p:sldLayoutId id="2147483684" r:id="rId17"/>
    <p:sldLayoutId id="2147483685" r:id="rId18"/>
  </p:sldLayoutIdLst>
  <p:txStyles>
    <p:titleStyle>
      <a:lvl1pPr eaLnBrk="1" hangingPunct="1">
        <a:defRPr sz="3600" b="1">
          <a:solidFill>
            <a:srgbClr val="2E74B5"/>
          </a:solidFill>
          <a:latin typeface="Calibri Light" panose="020F0302020204030204" pitchFamily="34" charset="0"/>
          <a:ea typeface="+mj-ea"/>
          <a:cs typeface="Calibri Light" panose="020F0302020204030204" pitchFamily="34" charset="0"/>
        </a:defRPr>
      </a:lvl1pPr>
    </p:titleStyle>
    <p:bodyStyle>
      <a:lvl1pPr marL="0" indent="0" eaLnBrk="1" hangingPunct="1">
        <a:buClr>
          <a:schemeClr val="tx2"/>
        </a:buClr>
        <a:buFont typeface="Wingdings" pitchFamily="2" charset="2"/>
        <a:buNone/>
        <a:defRPr sz="3000" b="0" i="0">
          <a:solidFill>
            <a:srgbClr val="4C4C4C"/>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notesSlide" Target="../notesSlides/notesSlide10.xml"/><Relationship Id="rId4"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media12.m4a"/><Relationship Id="rId7" Type="http://schemas.openxmlformats.org/officeDocument/2006/relationships/image" Target="../media/image9.jpe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notesSlide" Target="../notesSlides/notesSlide12.xml"/><Relationship Id="rId4" Type="http://schemas.openxmlformats.org/officeDocument/2006/relationships/slideLayout" Target="../slideLayouts/slideLayout6.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media13.m4a"/><Relationship Id="rId7" Type="http://schemas.openxmlformats.org/officeDocument/2006/relationships/image" Target="../media/image12.jp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notesSlide" Target="../notesSlides/notesSlide13.xml"/><Relationship Id="rId4" Type="http://schemas.openxmlformats.org/officeDocument/2006/relationships/slideLayout" Target="../slideLayouts/slideLayout6.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4.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14.jpg"/><Relationship Id="rId5" Type="http://schemas.openxmlformats.org/officeDocument/2006/relationships/notesSlide" Target="../notesSlides/notesSlide14.xml"/><Relationship Id="rId4"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5.m4a"/><Relationship Id="rId7" Type="http://schemas.openxmlformats.org/officeDocument/2006/relationships/image" Target="../media/image14.jpg"/><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15.jpg"/><Relationship Id="rId5" Type="http://schemas.openxmlformats.org/officeDocument/2006/relationships/notesSlide" Target="../notesSlides/notesSlide15.xml"/><Relationship Id="rId4"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4.png"/><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16.jpg"/><Relationship Id="rId5" Type="http://schemas.openxmlformats.org/officeDocument/2006/relationships/notesSlide" Target="../notesSlides/notesSlide16.xml"/><Relationship Id="rId4"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hyperlink" Target="http://www.cpsc.gov/childrensproduct" TargetMode="External"/><Relationship Id="rId3" Type="http://schemas.openxmlformats.org/officeDocument/2006/relationships/audio" Target="../media/media17.m4a"/><Relationship Id="rId7" Type="http://schemas.openxmlformats.org/officeDocument/2006/relationships/image" Target="../media/image17.jpeg"/><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16.jpg"/><Relationship Id="rId5" Type="http://schemas.openxmlformats.org/officeDocument/2006/relationships/notesSlide" Target="../notesSlides/notesSlide17.xml"/><Relationship Id="rId4" Type="http://schemas.openxmlformats.org/officeDocument/2006/relationships/slideLayout" Target="../slideLayouts/slideLayout9.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notesSlide" Target="../notesSlides/notesSlide18.xml"/><Relationship Id="rId4"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notesSlide" Target="../notesSlides/notesSlide19.xml"/><Relationship Id="rId4"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0.m4a"/><Relationship Id="rId7" Type="http://schemas.openxmlformats.org/officeDocument/2006/relationships/image" Target="../media/image19.png"/><Relationship Id="rId2" Type="http://schemas.microsoft.com/office/2007/relationships/media" Target="../media/media20.m4a"/><Relationship Id="rId1" Type="http://schemas.openxmlformats.org/officeDocument/2006/relationships/tags" Target="../tags/tag19.xml"/><Relationship Id="rId6" Type="http://schemas.openxmlformats.org/officeDocument/2006/relationships/image" Target="../media/image18.png"/><Relationship Id="rId5" Type="http://schemas.openxmlformats.org/officeDocument/2006/relationships/notesSlide" Target="../notesSlides/notesSlide20.xml"/><Relationship Id="rId4"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notesSlide" Target="../notesSlides/notesSlide21.xml"/><Relationship Id="rId4"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notesSlide" Target="../notesSlides/notesSlide22.xml"/><Relationship Id="rId4"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2.xml"/><Relationship Id="rId6" Type="http://schemas.openxmlformats.org/officeDocument/2006/relationships/image" Target="../media/image4.png"/><Relationship Id="rId5" Type="http://schemas.openxmlformats.org/officeDocument/2006/relationships/notesSlide" Target="../notesSlides/notesSlide23.xml"/><Relationship Id="rId4"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notesSlide" Target="../notesSlides/notesSlide24.xml"/><Relationship Id="rId4"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4.xml"/><Relationship Id="rId6" Type="http://schemas.openxmlformats.org/officeDocument/2006/relationships/image" Target="../media/image4.png"/><Relationship Id="rId5" Type="http://schemas.openxmlformats.org/officeDocument/2006/relationships/notesSlide" Target="../notesSlides/notesSlide25.xml"/><Relationship Id="rId4"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4.png"/><Relationship Id="rId2" Type="http://schemas.microsoft.com/office/2007/relationships/media" Target="../media/media26.m4a"/><Relationship Id="rId1" Type="http://schemas.openxmlformats.org/officeDocument/2006/relationships/tags" Target="../tags/tag25.xml"/><Relationship Id="rId6" Type="http://schemas.openxmlformats.org/officeDocument/2006/relationships/image" Target="../media/image20.jpeg"/><Relationship Id="rId5" Type="http://schemas.openxmlformats.org/officeDocument/2006/relationships/notesSlide" Target="../notesSlides/notesSlide26.xml"/><Relationship Id="rId4"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4.png"/><Relationship Id="rId2" Type="http://schemas.microsoft.com/office/2007/relationships/media" Target="../media/media27.m4a"/><Relationship Id="rId1" Type="http://schemas.openxmlformats.org/officeDocument/2006/relationships/tags" Target="../tags/tag26.xml"/><Relationship Id="rId6" Type="http://schemas.openxmlformats.org/officeDocument/2006/relationships/hyperlink" Target="https://www.law.cornell.edu/cfr/text/16/1500.91" TargetMode="External"/><Relationship Id="rId5" Type="http://schemas.openxmlformats.org/officeDocument/2006/relationships/hyperlink" Target="https://www.law.cornell.edu/uscode/text/15/1278a" TargetMode="External"/><Relationship Id="rId4"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notesSlide" Target="../notesSlides/notesSlide27.xml"/><Relationship Id="rId4"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4.png"/><Relationship Id="rId2" Type="http://schemas.microsoft.com/office/2007/relationships/media" Target="../media/media29.m4a"/><Relationship Id="rId1" Type="http://schemas.openxmlformats.org/officeDocument/2006/relationships/tags" Target="../tags/tag28.xml"/><Relationship Id="rId6" Type="http://schemas.openxmlformats.org/officeDocument/2006/relationships/image" Target="../media/image20.jpeg"/><Relationship Id="rId5" Type="http://schemas.openxmlformats.org/officeDocument/2006/relationships/notesSlide" Target="../notesSlides/notesSlide28.xml"/><Relationship Id="rId4"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9.xml"/><Relationship Id="rId5" Type="http://schemas.openxmlformats.org/officeDocument/2006/relationships/image" Target="../media/image4.png"/><Relationship Id="rId4"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30.xml"/><Relationship Id="rId6" Type="http://schemas.openxmlformats.org/officeDocument/2006/relationships/image" Target="../media/image4.png"/><Relationship Id="rId5" Type="http://schemas.openxmlformats.org/officeDocument/2006/relationships/notesSlide" Target="../notesSlides/notesSlide29.xml"/><Relationship Id="rId4"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4.png"/><Relationship Id="rId2" Type="http://schemas.microsoft.com/office/2007/relationships/media" Target="../media/media32.m4a"/><Relationship Id="rId1" Type="http://schemas.openxmlformats.org/officeDocument/2006/relationships/tags" Target="../tags/tag3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32.xml"/><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audio" Target="../media/media34.m4a"/><Relationship Id="rId7" Type="http://schemas.openxmlformats.org/officeDocument/2006/relationships/image" Target="../media/image4.png"/><Relationship Id="rId2" Type="http://schemas.microsoft.com/office/2007/relationships/media" Target="../media/media34.m4a"/><Relationship Id="rId1" Type="http://schemas.openxmlformats.org/officeDocument/2006/relationships/tags" Target="../tags/tag3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34.xml"/><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35.xml"/><Relationship Id="rId6" Type="http://schemas.openxmlformats.org/officeDocument/2006/relationships/image" Target="../media/image4.png"/><Relationship Id="rId5" Type="http://schemas.openxmlformats.org/officeDocument/2006/relationships/image" Target="../media/image27.jpeg"/><Relationship Id="rId4"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36.xml"/><Relationship Id="rId6" Type="http://schemas.openxmlformats.org/officeDocument/2006/relationships/image" Target="../media/image4.png"/><Relationship Id="rId5" Type="http://schemas.openxmlformats.org/officeDocument/2006/relationships/notesSlide" Target="../notesSlides/notesSlide30.xml"/><Relationship Id="rId4"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8.m4a"/><Relationship Id="rId7" Type="http://schemas.openxmlformats.org/officeDocument/2006/relationships/hyperlink" Target="https://www.astm.org/" TargetMode="External"/><Relationship Id="rId2" Type="http://schemas.microsoft.com/office/2007/relationships/media" Target="../media/media38.m4a"/><Relationship Id="rId1" Type="http://schemas.openxmlformats.org/officeDocument/2006/relationships/tags" Target="../tags/tag37.xml"/><Relationship Id="rId6" Type="http://schemas.openxmlformats.org/officeDocument/2006/relationships/hyperlink" Target="http://www.cpsc.gov/toysafety" TargetMode="External"/><Relationship Id="rId5" Type="http://schemas.openxmlformats.org/officeDocument/2006/relationships/notesSlide" Target="../notesSlides/notesSlide31.xml"/><Relationship Id="rId4"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38.xml"/><Relationship Id="rId6" Type="http://schemas.openxmlformats.org/officeDocument/2006/relationships/image" Target="../media/image4.png"/><Relationship Id="rId5" Type="http://schemas.openxmlformats.org/officeDocument/2006/relationships/notesSlide" Target="../notesSlides/notesSlide32.xml"/><Relationship Id="rId4"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audio" Target="../media/media40.m4a"/><Relationship Id="rId7" Type="http://schemas.openxmlformats.org/officeDocument/2006/relationships/image" Target="../media/image4.png"/><Relationship Id="rId2" Type="http://schemas.microsoft.com/office/2007/relationships/media" Target="../media/media40.m4a"/><Relationship Id="rId1" Type="http://schemas.openxmlformats.org/officeDocument/2006/relationships/tags" Target="../tags/tag39.xml"/><Relationship Id="rId6" Type="http://schemas.openxmlformats.org/officeDocument/2006/relationships/hyperlink" Target="http://www.cpsc.gov/labsearch" TargetMode="External"/><Relationship Id="rId5" Type="http://schemas.openxmlformats.org/officeDocument/2006/relationships/notesSlide" Target="../notesSlides/notesSlide33.xml"/><Relationship Id="rId4"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audio" Target="../media/media41.m4a"/><Relationship Id="rId7" Type="http://schemas.openxmlformats.org/officeDocument/2006/relationships/image" Target="../media/image4.png"/><Relationship Id="rId2" Type="http://schemas.microsoft.com/office/2007/relationships/media" Target="../media/media41.m4a"/><Relationship Id="rId1" Type="http://schemas.openxmlformats.org/officeDocument/2006/relationships/tags" Target="../tags/tag40.xml"/><Relationship Id="rId6" Type="http://schemas.openxmlformats.org/officeDocument/2006/relationships/hyperlink" Target="http://www.cpsc.gov/CPC" TargetMode="External"/><Relationship Id="rId5" Type="http://schemas.openxmlformats.org/officeDocument/2006/relationships/notesSlide" Target="../notesSlides/notesSlide34.xml"/><Relationship Id="rId4"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audio" Target="../media/media42.m4a"/><Relationship Id="rId7" Type="http://schemas.openxmlformats.org/officeDocument/2006/relationships/image" Target="../media/image4.png"/><Relationship Id="rId2" Type="http://schemas.microsoft.com/office/2007/relationships/media" Target="../media/media42.m4a"/><Relationship Id="rId1" Type="http://schemas.openxmlformats.org/officeDocument/2006/relationships/tags" Target="../tags/tag41.xml"/><Relationship Id="rId6" Type="http://schemas.openxmlformats.org/officeDocument/2006/relationships/image" Target="../media/image28.png"/><Relationship Id="rId5" Type="http://schemas.openxmlformats.org/officeDocument/2006/relationships/notesSlide" Target="../notesSlides/notesSlide35.xml"/><Relationship Id="rId4"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audio" Target="../media/media43.m4a"/><Relationship Id="rId7" Type="http://schemas.openxmlformats.org/officeDocument/2006/relationships/image" Target="../media/image4.png"/><Relationship Id="rId2" Type="http://schemas.microsoft.com/office/2007/relationships/media" Target="../media/media43.m4a"/><Relationship Id="rId1" Type="http://schemas.openxmlformats.org/officeDocument/2006/relationships/tags" Target="../tags/tag42.xml"/><Relationship Id="rId6" Type="http://schemas.openxmlformats.org/officeDocument/2006/relationships/image" Target="../media/image29.png"/><Relationship Id="rId5" Type="http://schemas.openxmlformats.org/officeDocument/2006/relationships/notesSlide" Target="../notesSlides/notesSlide36.xml"/><Relationship Id="rId4"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4.m4a"/><Relationship Id="rId7" Type="http://schemas.openxmlformats.org/officeDocument/2006/relationships/image" Target="../media/image30.png"/><Relationship Id="rId2" Type="http://schemas.microsoft.com/office/2007/relationships/media" Target="../media/media44.m4a"/><Relationship Id="rId1" Type="http://schemas.openxmlformats.org/officeDocument/2006/relationships/tags" Target="../tags/tag43.xml"/><Relationship Id="rId6" Type="http://schemas.openxmlformats.org/officeDocument/2006/relationships/hyperlink" Target="mailto:CPSCinChina@CPSC.GOV" TargetMode="External"/><Relationship Id="rId5" Type="http://schemas.openxmlformats.org/officeDocument/2006/relationships/notesSlide" Target="../notesSlides/notesSlide37.xml"/><Relationship Id="rId4"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5.m4a"/><Relationship Id="rId7" Type="http://schemas.openxmlformats.org/officeDocument/2006/relationships/image" Target="../media/image32.jpeg"/><Relationship Id="rId2" Type="http://schemas.microsoft.com/office/2007/relationships/media" Target="../media/media45.m4a"/><Relationship Id="rId1" Type="http://schemas.openxmlformats.org/officeDocument/2006/relationships/tags" Target="../tags/tag44.xml"/><Relationship Id="rId6" Type="http://schemas.openxmlformats.org/officeDocument/2006/relationships/hyperlink" Target="https://www.cpsc.gov/zh-CN/Business--Manufacturing/Business-Education" TargetMode="External"/><Relationship Id="rId5" Type="http://schemas.openxmlformats.org/officeDocument/2006/relationships/image" Target="../media/image31.png"/><Relationship Id="rId4"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govinfo.gov/content/pkg/CFR-2017-title16-vol2/pdf/CFR-2017-title16-vol2.pdf" TargetMode="External"/><Relationship Id="rId7"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cpsc.gov/s3fs-public/Laboratory-test-manual-16-CFR-Part-1610-Ch.pdf?MhtbUWNy6jmOPx9b6f.RErt.n.2n_d_h" TargetMode="Externa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media46.m4a"/><Relationship Id="rId7" Type="http://schemas.openxmlformats.org/officeDocument/2006/relationships/image" Target="../media/image37.png"/><Relationship Id="rId2" Type="http://schemas.microsoft.com/office/2007/relationships/media" Target="../media/media46.m4a"/><Relationship Id="rId1" Type="http://schemas.openxmlformats.org/officeDocument/2006/relationships/tags" Target="../tags/tag45.xml"/><Relationship Id="rId6" Type="http://schemas.openxmlformats.org/officeDocument/2006/relationships/hyperlink" Target="http://business.cpsc.gov/" TargetMode="External"/><Relationship Id="rId5" Type="http://schemas.openxmlformats.org/officeDocument/2006/relationships/notesSlide" Target="../notesSlides/notesSlide42.xml"/><Relationship Id="rId4" Type="http://schemas.openxmlformats.org/officeDocument/2006/relationships/slideLayout" Target="../slideLayouts/slideLayout9.xml"/><Relationship Id="rId9"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3.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7.m4a"/><Relationship Id="rId7" Type="http://schemas.openxmlformats.org/officeDocument/2006/relationships/hyperlink" Target="http://www.cpsc.gov/childrensproduct" TargetMode="External"/><Relationship Id="rId2" Type="http://schemas.microsoft.com/office/2007/relationships/media" Target="../media/media47.m4a"/><Relationship Id="rId1" Type="http://schemas.openxmlformats.org/officeDocument/2006/relationships/tags" Target="../tags/tag46.xml"/><Relationship Id="rId6" Type="http://schemas.openxmlformats.org/officeDocument/2006/relationships/hyperlink" Target="https://www.astm.org/Standards/F1004.htm" TargetMode="External"/><Relationship Id="rId5" Type="http://schemas.openxmlformats.org/officeDocument/2006/relationships/notesSlide" Target="../notesSlides/notesSlide44.xml"/><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hyperlink" Target="mailto:CPSCinChina@cpsc.gov" TargetMode="External"/><Relationship Id="rId5" Type="http://schemas.openxmlformats.org/officeDocument/2006/relationships/notesSlide" Target="../notesSlides/notesSlide6.xml"/><Relationship Id="rId4"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media7.m4a"/><Relationship Id="rId7" Type="http://schemas.openxmlformats.org/officeDocument/2006/relationships/slide" Target="slide19.xml"/><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slide" Target="slide11.xml"/><Relationship Id="rId11" Type="http://schemas.openxmlformats.org/officeDocument/2006/relationships/image" Target="../media/image4.png"/><Relationship Id="rId5" Type="http://schemas.openxmlformats.org/officeDocument/2006/relationships/notesSlide" Target="../notesSlides/notesSlide8.xml"/><Relationship Id="rId10" Type="http://schemas.openxmlformats.org/officeDocument/2006/relationships/slide" Target="slide43.xml"/><Relationship Id="rId4" Type="http://schemas.openxmlformats.org/officeDocument/2006/relationships/slideLayout" Target="../slideLayouts/slideLayout16.xml"/><Relationship Id="rId9" Type="http://schemas.openxmlformats.org/officeDocument/2006/relationships/slide" Target="slide42.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hyperlink" Target="https://www.astm.org/Standards/F1004.htm" TargetMode="External"/><Relationship Id="rId5" Type="http://schemas.openxmlformats.org/officeDocument/2006/relationships/notesSlide" Target="../notesSlides/notesSlide9.xml"/><Relationship Id="rId4"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503155" y="2036054"/>
            <a:ext cx="10919812"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Times New Roman" pitchFamily="18" charset="0"/>
              </a:defRPr>
            </a:lvl1pPr>
            <a:lvl2pPr marL="742950" indent="-285750" eaLnBrk="0" hangingPunct="0">
              <a:defRPr sz="2800">
                <a:solidFill>
                  <a:schemeClr val="tx1"/>
                </a:solidFill>
                <a:latin typeface="Times New Roman" pitchFamily="18" charset="0"/>
                <a:cs typeface="Times New Roman" pitchFamily="18" charset="0"/>
              </a:defRPr>
            </a:lvl2pPr>
            <a:lvl3pPr marL="1143000" indent="-228600" eaLnBrk="0" hangingPunct="0">
              <a:defRPr sz="2800">
                <a:solidFill>
                  <a:schemeClr val="tx1"/>
                </a:solidFill>
                <a:latin typeface="Times New Roman" pitchFamily="18" charset="0"/>
                <a:cs typeface="Times New Roman" pitchFamily="18" charset="0"/>
              </a:defRPr>
            </a:lvl3pPr>
            <a:lvl4pPr marL="1600200" indent="-228600" eaLnBrk="0" hangingPunct="0">
              <a:defRPr sz="2800">
                <a:solidFill>
                  <a:schemeClr val="tx1"/>
                </a:solidFill>
                <a:latin typeface="Times New Roman" pitchFamily="18" charset="0"/>
                <a:cs typeface="Times New Roman" pitchFamily="18" charset="0"/>
              </a:defRPr>
            </a:lvl4pPr>
            <a:lvl5pPr marL="2057400" indent="-228600" eaLnBrk="0" hangingPunct="0">
              <a:defRPr sz="28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r>
              <a:rPr lang="zh-CN" altLang="en-US" sz="3200" dirty="0">
                <a:solidFill>
                  <a:srgbClr val="1A2E57"/>
                </a:solidFill>
                <a:latin typeface="SimSun" panose="02010600030101010101" pitchFamily="2" charset="-122"/>
                <a:ea typeface="SimSun" panose="02010600030101010101" pitchFamily="2" charset="-122"/>
              </a:rPr>
              <a:t>本展示中的幻灯片旨在用于培训活动，由具备相关知识的主讲人进行口头阐述。幻灯片突出了这次讨论中关键的美国产品安全规定，其文字不是对法律规定或政策的全面阐述，也不应作为法律规定或政策来使用。在做出可能影响进入美国商业领域的产品安全性和合规性的决策时，应查看美国法律和法规的正式文本以及美国消费品安全委员会公布的指导文件。</a:t>
            </a:r>
            <a:r>
              <a:rPr lang="zh-CN" altLang="en-US" sz="3200" dirty="0">
                <a:latin typeface="SimSun" panose="02010600030101010101" pitchFamily="2" charset="-122"/>
                <a:ea typeface="SimSun" panose="02010600030101010101" pitchFamily="2" charset="-122"/>
              </a:rPr>
              <a:t>演讲结束时，您可以看到相关参考资料。</a:t>
            </a:r>
            <a:endParaRPr lang="en-US" sz="3200" dirty="0">
              <a:latin typeface="SimSun" panose="02010600030101010101" pitchFamily="2" charset="-122"/>
              <a:ea typeface="SimSun" panose="02010600030101010101" pitchFamily="2" charset="-122"/>
            </a:endParaRPr>
          </a:p>
          <a:p>
            <a:endParaRPr lang="en-US" sz="3200" dirty="0">
              <a:solidFill>
                <a:srgbClr val="1A2E57"/>
              </a:solidFill>
              <a:latin typeface="SimSun" panose="02010600030101010101" pitchFamily="2" charset="-122"/>
              <a:ea typeface="SimSun" panose="02010600030101010101" pitchFamily="2" charset="-122"/>
            </a:endParaRPr>
          </a:p>
          <a:p>
            <a:pPr eaLnBrk="1" hangingPunct="1">
              <a:spcBef>
                <a:spcPct val="50000"/>
              </a:spcBef>
              <a:buClrTx/>
              <a:buSzTx/>
              <a:buFontTx/>
              <a:buNone/>
            </a:pPr>
            <a:endParaRPr lang="en-US" sz="2000" dirty="0">
              <a:solidFill>
                <a:schemeClr val="tx2">
                  <a:lumMod val="60000"/>
                  <a:lumOff val="40000"/>
                </a:schemeClr>
              </a:solidFill>
              <a:effectLst/>
              <a:latin typeface="+mn-lt"/>
            </a:endParaRPr>
          </a:p>
        </p:txBody>
      </p:sp>
      <p:pic>
        <p:nvPicPr>
          <p:cNvPr id="3" name="2">
            <a:hlinkClick r:id="" action="ppaction://media"/>
            <a:extLst>
              <a:ext uri="{FF2B5EF4-FFF2-40B4-BE49-F238E27FC236}">
                <a16:creationId xmlns:a16="http://schemas.microsoft.com/office/drawing/2014/main" id="{1DE838BD-9009-4263-94D2-0DF0A76974A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48647" y="305462"/>
            <a:ext cx="548640" cy="548640"/>
          </a:xfrm>
          <a:prstGeom prst="rect">
            <a:avLst/>
          </a:prstGeom>
        </p:spPr>
      </p:pic>
    </p:spTree>
    <p:custDataLst>
      <p:tags r:id="rId1"/>
    </p:custDataLst>
    <p:extLst>
      <p:ext uri="{BB962C8B-B14F-4D97-AF65-F5344CB8AC3E}">
        <p14:creationId xmlns:p14="http://schemas.microsoft.com/office/powerpoint/2010/main" val="1861842074"/>
      </p:ext>
    </p:extLst>
  </p:cSld>
  <p:clrMapOvr>
    <a:masterClrMapping/>
  </p:clrMapOvr>
  <mc:AlternateContent xmlns:mc="http://schemas.openxmlformats.org/markup-compatibility/2006" xmlns:p14="http://schemas.microsoft.com/office/powerpoint/2010/main">
    <mc:Choice Requires="p14">
      <p:transition spd="slow" p14:dur="2000" advTm="30256"/>
    </mc:Choice>
    <mc:Fallback xmlns="">
      <p:transition spd="slow" advTm="302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735" objId="3"/>
        <p14:stopEvt time="2610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7BC4A3-9D36-4AF0-AFD6-F870F6E871BA}"/>
              </a:ext>
            </a:extLst>
          </p:cNvPr>
          <p:cNvSpPr>
            <a:spLocks noGrp="1"/>
          </p:cNvSpPr>
          <p:nvPr>
            <p:ph type="title"/>
          </p:nvPr>
        </p:nvSpPr>
        <p:spPr/>
        <p:txBody>
          <a:bodyPr>
            <a:normAutofit/>
          </a:bodyPr>
          <a:lstStyle/>
          <a:p>
            <a:r>
              <a:rPr lang="en-US" dirty="0">
                <a:latin typeface="SimSun" panose="02010600030101010101" pitchFamily="2" charset="-122"/>
                <a:ea typeface="SimSun" panose="02010600030101010101" pitchFamily="2" charset="-122"/>
              </a:rPr>
              <a:t>ASTM F1004-19</a:t>
            </a:r>
            <a:r>
              <a:rPr lang="zh-CN" altLang="en-US" dirty="0">
                <a:latin typeface="SimSun" panose="02010600030101010101" pitchFamily="2" charset="-122"/>
                <a:ea typeface="SimSun" panose="02010600030101010101" pitchFamily="2" charset="-122"/>
              </a:rPr>
              <a:t>标准的目的</a:t>
            </a:r>
            <a:endParaRPr lang="en-US" dirty="0">
              <a:latin typeface="SimSun" panose="02010600030101010101" pitchFamily="2" charset="-122"/>
              <a:ea typeface="SimSun" panose="02010600030101010101" pitchFamily="2" charset="-122"/>
            </a:endParaRPr>
          </a:p>
        </p:txBody>
      </p:sp>
      <p:sp>
        <p:nvSpPr>
          <p:cNvPr id="2" name="Text Placeholder 1">
            <a:extLst>
              <a:ext uri="{FF2B5EF4-FFF2-40B4-BE49-F238E27FC236}">
                <a16:creationId xmlns:a16="http://schemas.microsoft.com/office/drawing/2014/main" id="{DA041F4F-CE9A-49A4-92E4-8CBAF6FE83DB}"/>
              </a:ext>
            </a:extLst>
          </p:cNvPr>
          <p:cNvSpPr>
            <a:spLocks noGrp="1"/>
          </p:cNvSpPr>
          <p:nvPr>
            <p:ph idx="1"/>
          </p:nvPr>
        </p:nvSpPr>
        <p:spPr/>
        <p:txBody>
          <a:bodyPr>
            <a:normAutofit/>
          </a:bodyPr>
          <a:lstStyle/>
          <a:p>
            <a:pPr marL="457200" indent="-457200">
              <a:buFont typeface="Arial" panose="020B0604020202020204" pitchFamily="34" charset="0"/>
              <a:buChar char="•"/>
            </a:pPr>
            <a:r>
              <a:rPr lang="zh-CN" altLang="en-US" sz="3200" dirty="0">
                <a:latin typeface="SimSun" panose="02010600030101010101" pitchFamily="2" charset="-122"/>
                <a:ea typeface="SimSun" panose="02010600030101010101" pitchFamily="2" charset="-122"/>
              </a:rPr>
              <a:t>解决儿童伸缩门和可</a:t>
            </a:r>
            <a:r>
              <a:rPr lang="zh-CN" altLang="en-US" sz="3200">
                <a:latin typeface="SimSun" panose="02010600030101010101" pitchFamily="2" charset="-122"/>
                <a:ea typeface="SimSun" panose="02010600030101010101" pitchFamily="2" charset="-122"/>
              </a:rPr>
              <a:t>伸缩防护围</a:t>
            </a:r>
            <a:r>
              <a:rPr lang="zh-CN" altLang="en-US" sz="3200" dirty="0">
                <a:latin typeface="SimSun" panose="02010600030101010101" pitchFamily="2" charset="-122"/>
                <a:ea typeface="SimSun" panose="02010600030101010101" pitchFamily="2" charset="-122"/>
              </a:rPr>
              <a:t>栏造成头和脖子被困住事件问题</a:t>
            </a:r>
            <a:endParaRPr lang="en-US" sz="32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3200" dirty="0">
                <a:latin typeface="SimSun" panose="02010600030101010101" pitchFamily="2" charset="-122"/>
                <a:ea typeface="SimSun" panose="02010600030101010101" pitchFamily="2" charset="-122"/>
              </a:rPr>
              <a:t>解决压力门抵抗推出力能力的问题</a:t>
            </a:r>
            <a:endParaRPr lang="en-US" sz="32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3200" dirty="0">
                <a:latin typeface="SimSun" panose="02010600030101010101" pitchFamily="2" charset="-122"/>
                <a:ea typeface="SimSun" panose="02010600030101010101" pitchFamily="2" charset="-122"/>
              </a:rPr>
              <a:t>不解决因防护门或围栏明显被错误使用而引发事件的问题</a:t>
            </a:r>
            <a:endParaRPr lang="en-US" sz="3200" dirty="0">
              <a:latin typeface="SimSun" panose="02010600030101010101" pitchFamily="2" charset="-122"/>
              <a:ea typeface="SimSun" panose="02010600030101010101" pitchFamily="2" charset="-122"/>
            </a:endParaRPr>
          </a:p>
        </p:txBody>
      </p:sp>
      <p:pic>
        <p:nvPicPr>
          <p:cNvPr id="5" name=" Recorded Sound">
            <a:hlinkClick r:id="" action="ppaction://media"/>
            <a:extLst>
              <a:ext uri="{FF2B5EF4-FFF2-40B4-BE49-F238E27FC236}">
                <a16:creationId xmlns:a16="http://schemas.microsoft.com/office/drawing/2014/main" id="{4EEC35D0-2F42-4675-934D-1FED95F2C50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31880" y="406717"/>
            <a:ext cx="548640" cy="548640"/>
          </a:xfrm>
          <a:prstGeom prst="rect">
            <a:avLst/>
          </a:prstGeom>
        </p:spPr>
      </p:pic>
    </p:spTree>
    <p:custDataLst>
      <p:tags r:id="rId1"/>
    </p:custDataLst>
    <p:extLst>
      <p:ext uri="{BB962C8B-B14F-4D97-AF65-F5344CB8AC3E}">
        <p14:creationId xmlns:p14="http://schemas.microsoft.com/office/powerpoint/2010/main" val="658470885"/>
      </p:ext>
    </p:extLst>
  </p:cSld>
  <p:clrMapOvr>
    <a:masterClrMapping/>
  </p:clrMapOvr>
  <mc:AlternateContent xmlns:mc="http://schemas.openxmlformats.org/markup-compatibility/2006" xmlns:p14="http://schemas.microsoft.com/office/powerpoint/2010/main">
    <mc:Choice Requires="p14">
      <p:transition spd="slow" p14:dur="2000" advTm="24945"/>
    </mc:Choice>
    <mc:Fallback xmlns="">
      <p:transition spd="slow" advTm="249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802" objId="5"/>
        <p14:stopEvt time="24945" objId="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E58A1B-7E7C-4D48-AA9A-825343E128C9}"/>
              </a:ext>
            </a:extLst>
          </p:cNvPr>
          <p:cNvSpPr>
            <a:spLocks noGrp="1"/>
          </p:cNvSpPr>
          <p:nvPr>
            <p:ph type="title"/>
          </p:nvPr>
        </p:nvSpPr>
        <p:spPr/>
        <p:txBody>
          <a:bodyPr>
            <a:normAutofit/>
          </a:bodyPr>
          <a:lstStyle/>
          <a:p>
            <a:r>
              <a:rPr lang="zh-CN" altLang="en-US" dirty="0">
                <a:latin typeface="SimSun" panose="02010600030101010101" pitchFamily="2" charset="-122"/>
                <a:ea typeface="SimSun" panose="02010600030101010101" pitchFamily="2" charset="-122"/>
              </a:rPr>
              <a:t>对防护门及围栏进行定义</a:t>
            </a:r>
            <a:endParaRPr lang="en-US" dirty="0">
              <a:latin typeface="SimSun" panose="02010600030101010101" pitchFamily="2" charset="-122"/>
              <a:ea typeface="SimSun" panose="02010600030101010101" pitchFamily="2" charset="-122"/>
            </a:endParaRPr>
          </a:p>
        </p:txBody>
      </p:sp>
      <p:sp>
        <p:nvSpPr>
          <p:cNvPr id="2" name="Text Placeholder 1"/>
          <p:cNvSpPr>
            <a:spLocks noGrp="1"/>
          </p:cNvSpPr>
          <p:nvPr>
            <p:ph idx="1"/>
          </p:nvPr>
        </p:nvSpPr>
        <p:spPr/>
        <p:txBody>
          <a:bodyPr>
            <a:normAutofit/>
          </a:bodyPr>
          <a:lstStyle/>
          <a:p>
            <a:pPr marL="457200" indent="-457200">
              <a:buFont typeface="Arial" panose="020B0604020202020204" pitchFamily="34" charset="0"/>
              <a:buChar char="•"/>
            </a:pPr>
            <a:r>
              <a:rPr lang="zh-CN" altLang="en-US" sz="3200" b="1" dirty="0">
                <a:latin typeface="SimSun" panose="02010600030101010101" pitchFamily="2" charset="-122"/>
                <a:ea typeface="SimSun" panose="02010600030101010101" pitchFamily="2" charset="-122"/>
              </a:rPr>
              <a:t>防护门</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第</a:t>
            </a:r>
            <a:r>
              <a:rPr lang="en-US" sz="3200" b="1" dirty="0">
                <a:latin typeface="SimSun" panose="02010600030101010101" pitchFamily="2" charset="-122"/>
                <a:ea typeface="SimSun" panose="02010600030101010101" pitchFamily="2" charset="-122"/>
              </a:rPr>
              <a:t>16</a:t>
            </a:r>
            <a:r>
              <a:rPr lang="zh-CN" altLang="en-US" sz="3200" b="1" dirty="0">
                <a:latin typeface="SimSun" panose="02010600030101010101" pitchFamily="2" charset="-122"/>
                <a:ea typeface="SimSun" panose="02010600030101010101" pitchFamily="2" charset="-122"/>
              </a:rPr>
              <a:t>联邦法规第</a:t>
            </a:r>
            <a:r>
              <a:rPr lang="en-US" sz="3200" b="1" dirty="0">
                <a:latin typeface="SimSun" panose="02010600030101010101" pitchFamily="2" charset="-122"/>
                <a:ea typeface="SimSun" panose="02010600030101010101" pitchFamily="2" charset="-122"/>
              </a:rPr>
              <a:t>1239</a:t>
            </a:r>
            <a:r>
              <a:rPr lang="zh-CN" altLang="en-US" sz="3200" b="1" dirty="0">
                <a:latin typeface="SimSun" panose="02010600030101010101" pitchFamily="2" charset="-122"/>
                <a:ea typeface="SimSun" panose="02010600030101010101" pitchFamily="2" charset="-122"/>
              </a:rPr>
              <a:t>部</a:t>
            </a:r>
            <a:endParaRPr lang="en-US" sz="3200" b="1" dirty="0">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2800" dirty="0">
                <a:solidFill>
                  <a:srgbClr val="00246A"/>
                </a:solidFill>
                <a:latin typeface="SimSun" panose="02010600030101010101" pitchFamily="2" charset="-122"/>
                <a:ea typeface="SimSun" panose="02010600030101010101" pitchFamily="2" charset="-122"/>
              </a:rPr>
              <a:t>“旨在被立在一个开口处，如门口，以</a:t>
            </a:r>
            <a:r>
              <a:rPr lang="zh-CN" altLang="en-US" sz="2800" b="1" dirty="0">
                <a:solidFill>
                  <a:srgbClr val="00246A"/>
                </a:solidFill>
                <a:latin typeface="SimSun" panose="02010600030101010101" pitchFamily="2" charset="-122"/>
                <a:ea typeface="SimSun" panose="02010600030101010101" pitchFamily="2" charset="-122"/>
              </a:rPr>
              <a:t>阻止低龄儿童通过</a:t>
            </a:r>
            <a:r>
              <a:rPr lang="zh-CN" altLang="en-US" sz="2800" dirty="0">
                <a:solidFill>
                  <a:srgbClr val="00246A"/>
                </a:solidFill>
                <a:latin typeface="SimSun" panose="02010600030101010101" pitchFamily="2" charset="-122"/>
                <a:ea typeface="SimSun" panose="02010600030101010101" pitchFamily="2" charset="-122"/>
              </a:rPr>
              <a:t>，但能够使用</a:t>
            </a:r>
            <a:r>
              <a:rPr lang="zh-CN" altLang="en-US" sz="2800" b="1" dirty="0">
                <a:solidFill>
                  <a:srgbClr val="00246A"/>
                </a:solidFill>
                <a:latin typeface="SimSun" panose="02010600030101010101" pitchFamily="2" charset="-122"/>
                <a:ea typeface="SimSun" panose="02010600030101010101" pitchFamily="2" charset="-122"/>
              </a:rPr>
              <a:t>锁定机制</a:t>
            </a:r>
            <a:r>
              <a:rPr lang="zh-CN" altLang="en-US" sz="2800" dirty="0">
                <a:solidFill>
                  <a:srgbClr val="00246A"/>
                </a:solidFill>
                <a:latin typeface="SimSun" panose="02010600030101010101" pitchFamily="2" charset="-122"/>
                <a:ea typeface="SimSun" panose="02010600030101010101" pitchFamily="2" charset="-122"/>
              </a:rPr>
              <a:t>的</a:t>
            </a:r>
            <a:r>
              <a:rPr lang="zh-CN" altLang="en-US" sz="2800" b="1" dirty="0">
                <a:solidFill>
                  <a:srgbClr val="00246A"/>
                </a:solidFill>
                <a:latin typeface="SimSun" panose="02010600030101010101" pitchFamily="2" charset="-122"/>
                <a:ea typeface="SimSun" panose="02010600030101010101" pitchFamily="2" charset="-122"/>
              </a:rPr>
              <a:t>年纪大些的人可以移除</a:t>
            </a:r>
            <a:r>
              <a:rPr lang="zh-CN" altLang="en-US" sz="2800" dirty="0">
                <a:solidFill>
                  <a:srgbClr val="00246A"/>
                </a:solidFill>
                <a:latin typeface="SimSun" panose="02010600030101010101" pitchFamily="2" charset="-122"/>
                <a:ea typeface="SimSun" panose="02010600030101010101" pitchFamily="2" charset="-122"/>
              </a:rPr>
              <a:t>的</a:t>
            </a:r>
            <a:r>
              <a:rPr lang="zh-CN" altLang="en-US" sz="2800" b="1" dirty="0">
                <a:solidFill>
                  <a:srgbClr val="00246A"/>
                </a:solidFill>
                <a:latin typeface="SimSun" panose="02010600030101010101" pitchFamily="2" charset="-122"/>
                <a:ea typeface="SimSun" panose="02010600030101010101" pitchFamily="2" charset="-122"/>
              </a:rPr>
              <a:t>屏障</a:t>
            </a:r>
            <a:r>
              <a:rPr lang="zh-CN" altLang="en-US" sz="2800" dirty="0">
                <a:solidFill>
                  <a:srgbClr val="00246A"/>
                </a:solidFill>
                <a:latin typeface="SimSun" panose="02010600030101010101" pitchFamily="2" charset="-122"/>
                <a:ea typeface="SimSun" panose="02010600030101010101" pitchFamily="2" charset="-122"/>
              </a:rPr>
              <a:t>。”</a:t>
            </a:r>
            <a:endParaRPr lang="en-US" sz="2800" dirty="0">
              <a:solidFill>
                <a:srgbClr val="00246A"/>
              </a:solidFill>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3200" b="1" dirty="0">
                <a:latin typeface="SimSun" panose="02010600030101010101" pitchFamily="2" charset="-122"/>
                <a:ea typeface="SimSun" panose="02010600030101010101" pitchFamily="2" charset="-122"/>
              </a:rPr>
              <a:t>围栏</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第</a:t>
            </a:r>
            <a:r>
              <a:rPr lang="en-US" sz="3200" b="1" dirty="0">
                <a:latin typeface="SimSun" panose="02010600030101010101" pitchFamily="2" charset="-122"/>
                <a:ea typeface="SimSun" panose="02010600030101010101" pitchFamily="2" charset="-122"/>
              </a:rPr>
              <a:t>16</a:t>
            </a:r>
            <a:r>
              <a:rPr lang="zh-CN" altLang="en-US" sz="3200" b="1" dirty="0">
                <a:latin typeface="SimSun" panose="02010600030101010101" pitchFamily="2" charset="-122"/>
                <a:ea typeface="SimSun" panose="02010600030101010101" pitchFamily="2" charset="-122"/>
              </a:rPr>
              <a:t>联邦法规第</a:t>
            </a:r>
            <a:r>
              <a:rPr lang="en-US" sz="3200" b="1" dirty="0">
                <a:latin typeface="SimSun" panose="02010600030101010101" pitchFamily="2" charset="-122"/>
                <a:ea typeface="SimSun" panose="02010600030101010101" pitchFamily="2" charset="-122"/>
              </a:rPr>
              <a:t>1239</a:t>
            </a:r>
            <a:r>
              <a:rPr lang="zh-CN" altLang="en-US" sz="3200" b="1" dirty="0">
                <a:latin typeface="SimSun" panose="02010600030101010101" pitchFamily="2" charset="-122"/>
                <a:ea typeface="SimSun" panose="02010600030101010101" pitchFamily="2" charset="-122"/>
              </a:rPr>
              <a:t>部</a:t>
            </a:r>
            <a:endParaRPr lang="en-US" sz="3200" b="1" dirty="0">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2800" dirty="0">
                <a:solidFill>
                  <a:srgbClr val="00246A"/>
                </a:solidFill>
                <a:latin typeface="SimSun" panose="02010600030101010101" pitchFamily="2" charset="-122"/>
                <a:ea typeface="SimSun" panose="02010600030101010101" pitchFamily="2" charset="-122"/>
              </a:rPr>
              <a:t>“旨在将一个区域或玩耍空间</a:t>
            </a:r>
            <a:r>
              <a:rPr lang="zh-CN" altLang="en-US" sz="2800" b="1" dirty="0">
                <a:solidFill>
                  <a:srgbClr val="00246A"/>
                </a:solidFill>
                <a:latin typeface="SimSun" panose="02010600030101010101" pitchFamily="2" charset="-122"/>
                <a:ea typeface="SimSun" panose="02010600030101010101" pitchFamily="2" charset="-122"/>
              </a:rPr>
              <a:t>完全包围</a:t>
            </a:r>
            <a:r>
              <a:rPr lang="zh-CN" altLang="en-US" sz="2800" dirty="0">
                <a:solidFill>
                  <a:srgbClr val="00246A"/>
                </a:solidFill>
                <a:latin typeface="SimSun" panose="02010600030101010101" pitchFamily="2" charset="-122"/>
                <a:ea typeface="SimSun" panose="02010600030101010101" pitchFamily="2" charset="-122"/>
              </a:rPr>
              <a:t>起来，一个低龄儿童                          可以被限制在里面的</a:t>
            </a:r>
            <a:r>
              <a:rPr lang="zh-CN" altLang="en-US" sz="2800" b="1" dirty="0">
                <a:solidFill>
                  <a:srgbClr val="00246A"/>
                </a:solidFill>
                <a:latin typeface="SimSun" panose="02010600030101010101" pitchFamily="2" charset="-122"/>
                <a:ea typeface="SimSun" panose="02010600030101010101" pitchFamily="2" charset="-122"/>
              </a:rPr>
              <a:t>自支撑屏障</a:t>
            </a:r>
            <a:r>
              <a:rPr lang="zh-CN" altLang="en-US" sz="2800" dirty="0">
                <a:solidFill>
                  <a:srgbClr val="00246A"/>
                </a:solidFill>
                <a:latin typeface="SimSun" panose="02010600030101010101" pitchFamily="2" charset="-122"/>
                <a:ea typeface="SimSun" panose="02010600030101010101" pitchFamily="2" charset="-122"/>
              </a:rPr>
              <a:t>”                                                 </a:t>
            </a:r>
            <a:endParaRPr lang="en-US" sz="2800" b="1" dirty="0">
              <a:solidFill>
                <a:srgbClr val="00246A"/>
              </a:solidFill>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3400" dirty="0">
                <a:latin typeface="SimSun" panose="02010600030101010101" pitchFamily="2" charset="-122"/>
                <a:ea typeface="SimSun" panose="02010600030101010101" pitchFamily="2" charset="-122"/>
              </a:rPr>
              <a:t>这些产品旨在由</a:t>
            </a:r>
            <a:r>
              <a:rPr lang="en-US" altLang="zh-CN" sz="3400" dirty="0">
                <a:latin typeface="SimSun" panose="02010600030101010101" pitchFamily="2" charset="-122"/>
                <a:ea typeface="SimSun" panose="02010600030101010101" pitchFamily="2" charset="-122"/>
              </a:rPr>
              <a:t>6</a:t>
            </a:r>
            <a:r>
              <a:rPr lang="zh-CN" altLang="en-US" sz="3400" dirty="0">
                <a:latin typeface="SimSun" panose="02010600030101010101" pitchFamily="2" charset="-122"/>
                <a:ea typeface="SimSun" panose="02010600030101010101" pitchFamily="2" charset="-122"/>
              </a:rPr>
              <a:t>至</a:t>
            </a:r>
            <a:r>
              <a:rPr lang="en-US" altLang="zh-CN" sz="3400" dirty="0">
                <a:latin typeface="SimSun" panose="02010600030101010101" pitchFamily="2" charset="-122"/>
                <a:ea typeface="SimSun" panose="02010600030101010101" pitchFamily="2" charset="-122"/>
              </a:rPr>
              <a:t>24</a:t>
            </a:r>
            <a:r>
              <a:rPr lang="zh-CN" altLang="en-US" sz="3400" dirty="0">
                <a:latin typeface="SimSun" panose="02010600030101010101" pitchFamily="2" charset="-122"/>
                <a:ea typeface="SimSun" panose="02010600030101010101" pitchFamily="2" charset="-122"/>
              </a:rPr>
              <a:t>个月的低龄儿童使用。</a:t>
            </a:r>
            <a:endParaRPr lang="en-US" altLang="zh-CN" sz="3400" dirty="0">
              <a:latin typeface="SimSun" panose="02010600030101010101" pitchFamily="2" charset="-122"/>
              <a:ea typeface="SimSun" panose="02010600030101010101" pitchFamily="2" charset="-122"/>
            </a:endParaRPr>
          </a:p>
          <a:p>
            <a:r>
              <a:rPr lang="en-US" dirty="0"/>
              <a:t>                                                   </a:t>
            </a:r>
          </a:p>
        </p:txBody>
      </p:sp>
      <p:pic>
        <p:nvPicPr>
          <p:cNvPr id="5" name="Recorded Sound">
            <a:hlinkClick r:id="" action="ppaction://media"/>
            <a:extLst>
              <a:ext uri="{FF2B5EF4-FFF2-40B4-BE49-F238E27FC236}">
                <a16:creationId xmlns:a16="http://schemas.microsoft.com/office/drawing/2014/main" id="{49A4B5AA-7B4B-4B26-8066-774E578E154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76001" y="365126"/>
            <a:ext cx="609600" cy="609600"/>
          </a:xfrm>
          <a:prstGeom prst="rect">
            <a:avLst/>
          </a:prstGeom>
        </p:spPr>
      </p:pic>
    </p:spTree>
    <p:custDataLst>
      <p:tags r:id="rId1"/>
    </p:custDataLst>
    <p:extLst>
      <p:ext uri="{BB962C8B-B14F-4D97-AF65-F5344CB8AC3E}">
        <p14:creationId xmlns:p14="http://schemas.microsoft.com/office/powerpoint/2010/main" val="1909672599"/>
      </p:ext>
    </p:extLst>
  </p:cSld>
  <p:clrMapOvr>
    <a:masterClrMapping/>
  </p:clrMapOvr>
  <mc:AlternateContent xmlns:mc="http://schemas.openxmlformats.org/markup-compatibility/2006" xmlns:p14="http://schemas.microsoft.com/office/powerpoint/2010/main">
    <mc:Choice Requires="p14">
      <p:transition spd="slow" p14:dur="2000" advTm="56383"/>
    </mc:Choice>
    <mc:Fallback xmlns="">
      <p:transition spd="slow" advTm="563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556" objId="5"/>
        <p14:stopEvt time="56383"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p:txBody>
          <a:bodyPr/>
          <a:lstStyle/>
          <a:p>
            <a:pPr marL="457200" indent="-457200">
              <a:buFont typeface="Arial" panose="020B0604020202020204" pitchFamily="34" charset="0"/>
              <a:buChar char="•"/>
            </a:pPr>
            <a:r>
              <a:rPr lang="zh-CN" altLang="en-US" sz="2800" b="1" dirty="0">
                <a:latin typeface="SimSun" panose="02010600030101010101" pitchFamily="2" charset="-122"/>
                <a:ea typeface="SimSun" panose="02010600030101010101" pitchFamily="2" charset="-122"/>
              </a:rPr>
              <a:t>“伸缩”和“可伸缩”又是什么？</a:t>
            </a:r>
            <a:endParaRPr lang="en-US" sz="2800" b="1" dirty="0">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pPr>
            <a:r>
              <a:rPr lang="en-US" dirty="0">
                <a:solidFill>
                  <a:srgbClr val="00246A"/>
                </a:solidFill>
                <a:latin typeface="SimSun" panose="02010600030101010101" pitchFamily="2" charset="-122"/>
                <a:ea typeface="SimSun" panose="02010600030101010101" pitchFamily="2" charset="-122"/>
              </a:rPr>
              <a:t>ASTM F1004-19</a:t>
            </a:r>
            <a:r>
              <a:rPr lang="zh-CN" altLang="en-US" dirty="0">
                <a:solidFill>
                  <a:srgbClr val="00246A"/>
                </a:solidFill>
                <a:latin typeface="SimSun" panose="02010600030101010101" pitchFamily="2" charset="-122"/>
                <a:ea typeface="SimSun" panose="02010600030101010101" pitchFamily="2" charset="-122"/>
              </a:rPr>
              <a:t>标准将这些类别指定为“伸缩门”和“可伸缩围栏”</a:t>
            </a:r>
            <a:endParaRPr lang="en-US" altLang="zh-CN" dirty="0">
              <a:solidFill>
                <a:srgbClr val="00246A"/>
              </a:solidFill>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pPr>
            <a:r>
              <a:rPr lang="en-US" dirty="0">
                <a:solidFill>
                  <a:srgbClr val="00246A"/>
                </a:solidFill>
                <a:latin typeface="SimSun" panose="02010600030101010101" pitchFamily="2" charset="-122"/>
                <a:ea typeface="SimSun" panose="02010600030101010101" pitchFamily="2" charset="-122"/>
              </a:rPr>
              <a:t>ASTM F1004-19</a:t>
            </a:r>
            <a:r>
              <a:rPr lang="zh-CN" altLang="en-US" dirty="0">
                <a:solidFill>
                  <a:srgbClr val="00246A"/>
                </a:solidFill>
                <a:latin typeface="SimSun" panose="02010600030101010101" pitchFamily="2" charset="-122"/>
                <a:ea typeface="SimSun" panose="02010600030101010101" pitchFamily="2" charset="-122"/>
              </a:rPr>
              <a:t>标准包括“被称为伸缩门和可伸缩围栏，</a:t>
            </a:r>
            <a:r>
              <a:rPr lang="zh-CN" altLang="en-US" b="1" dirty="0">
                <a:solidFill>
                  <a:srgbClr val="00246A"/>
                </a:solidFill>
                <a:latin typeface="SimSun" panose="02010600030101010101" pitchFamily="2" charset="-122"/>
                <a:ea typeface="SimSun" panose="02010600030101010101" pitchFamily="2" charset="-122"/>
              </a:rPr>
              <a:t>或被称为任何其他名称的产品</a:t>
            </a:r>
            <a:r>
              <a:rPr lang="zh-CN" altLang="en-US" dirty="0">
                <a:solidFill>
                  <a:srgbClr val="00246A"/>
                </a:solidFill>
                <a:latin typeface="SimSun" panose="02010600030101010101" pitchFamily="2" charset="-122"/>
                <a:ea typeface="SimSun" panose="02010600030101010101" pitchFamily="2" charset="-122"/>
              </a:rPr>
              <a:t>”（第</a:t>
            </a:r>
            <a:r>
              <a:rPr lang="en-US" altLang="zh-CN" dirty="0">
                <a:solidFill>
                  <a:srgbClr val="00246A"/>
                </a:solidFill>
                <a:latin typeface="SimSun" panose="02010600030101010101" pitchFamily="2" charset="-122"/>
                <a:ea typeface="SimSun" panose="02010600030101010101" pitchFamily="2" charset="-122"/>
              </a:rPr>
              <a:t>1.2</a:t>
            </a:r>
            <a:r>
              <a:rPr lang="zh-CN" altLang="en-US" dirty="0">
                <a:solidFill>
                  <a:srgbClr val="00246A"/>
                </a:solidFill>
                <a:latin typeface="SimSun" panose="02010600030101010101" pitchFamily="2" charset="-122"/>
                <a:ea typeface="SimSun" panose="02010600030101010101" pitchFamily="2" charset="-122"/>
              </a:rPr>
              <a:t>节，着重粗体后加）</a:t>
            </a:r>
            <a:endParaRPr lang="en-US" dirty="0">
              <a:solidFill>
                <a:srgbClr val="00246A"/>
              </a:solidFill>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pPr>
            <a:r>
              <a:rPr lang="en-US" b="1" dirty="0">
                <a:solidFill>
                  <a:srgbClr val="00246A"/>
                </a:solidFill>
                <a:latin typeface="SimSun" panose="02010600030101010101" pitchFamily="2" charset="-122"/>
                <a:ea typeface="SimSun" panose="02010600030101010101" pitchFamily="2" charset="-122"/>
              </a:rPr>
              <a:t>CPSC</a:t>
            </a:r>
            <a:r>
              <a:rPr lang="zh-CN" altLang="en-US" b="1" dirty="0">
                <a:solidFill>
                  <a:srgbClr val="00246A"/>
                </a:solidFill>
                <a:latin typeface="SimSun" panose="02010600030101010101" pitchFamily="2" charset="-122"/>
                <a:ea typeface="SimSun" panose="02010600030101010101" pitchFamily="2" charset="-122"/>
              </a:rPr>
              <a:t>工作人员对危害模式的审查表明所有儿童（防护）门和围栏都包含同样的危害，无论其伸缩与否。</a:t>
            </a:r>
            <a:endParaRPr lang="en-US" b="1" dirty="0">
              <a:solidFill>
                <a:srgbClr val="00246A"/>
              </a:solidFill>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pPr>
            <a:r>
              <a:rPr lang="zh-CN" altLang="en-US" dirty="0">
                <a:latin typeface="SimSun" panose="02010600030101010101" pitchFamily="2" charset="-122"/>
                <a:ea typeface="SimSun" panose="02010600030101010101" pitchFamily="2" charset="-122"/>
              </a:rPr>
              <a:t>第</a:t>
            </a:r>
            <a:r>
              <a:rPr lang="en-US" dirty="0">
                <a:latin typeface="SimSun" panose="02010600030101010101" pitchFamily="2" charset="-122"/>
                <a:ea typeface="SimSun" panose="02010600030101010101" pitchFamily="2" charset="-122"/>
              </a:rPr>
              <a:t>16</a:t>
            </a:r>
            <a:r>
              <a:rPr lang="zh-CN" altLang="en-US" dirty="0">
                <a:solidFill>
                  <a:srgbClr val="00246A"/>
                </a:solidFill>
                <a:latin typeface="SimSun" panose="02010600030101010101" pitchFamily="2" charset="-122"/>
                <a:ea typeface="SimSun" panose="02010600030101010101" pitchFamily="2" charset="-122"/>
              </a:rPr>
              <a:t>联邦法规第</a:t>
            </a:r>
            <a:r>
              <a:rPr lang="en-US" altLang="zh-CN" dirty="0">
                <a:solidFill>
                  <a:srgbClr val="00246A"/>
                </a:solidFill>
                <a:latin typeface="SimSun" panose="02010600030101010101" pitchFamily="2" charset="-122"/>
                <a:ea typeface="SimSun" panose="02010600030101010101" pitchFamily="2" charset="-122"/>
              </a:rPr>
              <a:t>1239</a:t>
            </a:r>
            <a:r>
              <a:rPr lang="zh-CN" altLang="en-US" dirty="0">
                <a:solidFill>
                  <a:srgbClr val="00246A"/>
                </a:solidFill>
                <a:latin typeface="SimSun" panose="02010600030101010101" pitchFamily="2" charset="-122"/>
                <a:ea typeface="SimSun" panose="02010600030101010101" pitchFamily="2" charset="-122"/>
              </a:rPr>
              <a:t>部管辖所有旨在限制一个儿童的儿童（防护）门及围栏，包括不伸缩的，固定尺寸的门和围栏，以及可伸缩的产品。</a:t>
            </a:r>
            <a:r>
              <a:rPr lang="en-US" b="1" dirty="0">
                <a:solidFill>
                  <a:srgbClr val="00246A"/>
                </a:solidFill>
                <a:latin typeface="SimSun" panose="02010600030101010101" pitchFamily="2" charset="-122"/>
                <a:ea typeface="SimSun" panose="02010600030101010101" pitchFamily="2" charset="-122"/>
              </a:rPr>
              <a:t> </a:t>
            </a:r>
          </a:p>
        </p:txBody>
      </p:sp>
      <p:sp>
        <p:nvSpPr>
          <p:cNvPr id="5" name="Title 4">
            <a:extLst>
              <a:ext uri="{FF2B5EF4-FFF2-40B4-BE49-F238E27FC236}">
                <a16:creationId xmlns:a16="http://schemas.microsoft.com/office/drawing/2014/main" id="{C7315B22-6716-41D8-85DF-5326C7E10D4A}"/>
              </a:ext>
            </a:extLst>
          </p:cNvPr>
          <p:cNvSpPr txBox="1">
            <a:spLocks noGrp="1"/>
          </p:cNvSpPr>
          <p:nvPr>
            <p:ph type="title"/>
          </p:nvPr>
        </p:nvSpPr>
        <p:spPr>
          <a:xfrm>
            <a:off x="406400" y="515828"/>
            <a:ext cx="11464925" cy="646331"/>
          </a:xfrm>
          <a:prstGeom prst="rect">
            <a:avLst/>
          </a:prstGeom>
          <a:noFill/>
        </p:spPr>
        <p:txBody>
          <a:bodyPr wrap="square" rtlCol="0">
            <a:spAutoFit/>
          </a:bodyPr>
          <a:lstStyle/>
          <a:p>
            <a:r>
              <a:rPr lang="zh-CN" altLang="en-US" dirty="0">
                <a:latin typeface="SimSun" panose="02010600030101010101" pitchFamily="2" charset="-122"/>
                <a:ea typeface="SimSun" panose="02010600030101010101" pitchFamily="2" charset="-122"/>
              </a:rPr>
              <a:t>对防护门及围栏进行定义</a:t>
            </a:r>
            <a:endParaRPr lang="en-US" dirty="0">
              <a:latin typeface="SimSun" panose="02010600030101010101" pitchFamily="2" charset="-122"/>
              <a:ea typeface="SimSun" panose="02010600030101010101" pitchFamily="2" charset="-122"/>
            </a:endParaRPr>
          </a:p>
        </p:txBody>
      </p:sp>
      <p:pic>
        <p:nvPicPr>
          <p:cNvPr id="4" name="Recorded Sound">
            <a:hlinkClick r:id="" action="ppaction://media"/>
            <a:extLst>
              <a:ext uri="{FF2B5EF4-FFF2-40B4-BE49-F238E27FC236}">
                <a16:creationId xmlns:a16="http://schemas.microsoft.com/office/drawing/2014/main" id="{B896D02A-E450-4CB0-992B-C59B3C340D5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76000" y="275113"/>
            <a:ext cx="548640" cy="548640"/>
          </a:xfrm>
          <a:prstGeom prst="rect">
            <a:avLst/>
          </a:prstGeom>
        </p:spPr>
      </p:pic>
    </p:spTree>
    <p:custDataLst>
      <p:tags r:id="rId1"/>
    </p:custDataLst>
    <p:extLst>
      <p:ext uri="{BB962C8B-B14F-4D97-AF65-F5344CB8AC3E}">
        <p14:creationId xmlns:p14="http://schemas.microsoft.com/office/powerpoint/2010/main" val="3759243810"/>
      </p:ext>
    </p:extLst>
  </p:cSld>
  <p:clrMapOvr>
    <a:masterClrMapping/>
  </p:clrMapOvr>
  <mc:AlternateContent xmlns:mc="http://schemas.openxmlformats.org/markup-compatibility/2006" xmlns:p14="http://schemas.microsoft.com/office/powerpoint/2010/main">
    <mc:Choice Requires="p14">
      <p:transition spd="slow" p14:dur="2000" advTm="42709"/>
    </mc:Choice>
    <mc:Fallback xmlns="">
      <p:transition spd="slow" advTm="427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811" objId="4"/>
        <p14:stopEvt time="42709"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363333" y="198783"/>
            <a:ext cx="9437188" cy="1338469"/>
          </a:xfrm>
        </p:spPr>
        <p:txBody>
          <a:bodyPr>
            <a:normAutofit lnSpcReduction="10000"/>
          </a:bodyPr>
          <a:lstStyle/>
          <a:p>
            <a:pPr algn="ctr"/>
            <a:r>
              <a:rPr lang="zh-CN" altLang="en-US" sz="4400" dirty="0">
                <a:latin typeface="SimSun" panose="02010600030101010101" pitchFamily="2" charset="-122"/>
                <a:ea typeface="SimSun" panose="02010600030101010101" pitchFamily="2" charset="-122"/>
              </a:rPr>
              <a:t>对防护门及围栏进行定义：</a:t>
            </a:r>
            <a:endParaRPr lang="en-US" altLang="zh-CN" sz="4400" dirty="0">
              <a:latin typeface="SimSun" panose="02010600030101010101" pitchFamily="2" charset="-122"/>
              <a:ea typeface="SimSun" panose="02010600030101010101" pitchFamily="2" charset="-122"/>
            </a:endParaRPr>
          </a:p>
          <a:p>
            <a:pPr algn="ctr"/>
            <a:r>
              <a:rPr lang="zh-CN" altLang="en-US" sz="4400" dirty="0">
                <a:solidFill>
                  <a:schemeClr val="tx1"/>
                </a:solidFill>
                <a:latin typeface="SimSun" panose="02010600030101010101" pitchFamily="2" charset="-122"/>
                <a:ea typeface="SimSun" panose="02010600030101010101" pitchFamily="2" charset="-122"/>
              </a:rPr>
              <a:t>防护门</a:t>
            </a:r>
            <a:r>
              <a:rPr lang="en-US" sz="4400" dirty="0">
                <a:solidFill>
                  <a:schemeClr val="tx1"/>
                </a:solidFill>
                <a:latin typeface="SimSun" panose="02010600030101010101" pitchFamily="2" charset="-122"/>
                <a:ea typeface="SimSun" panose="02010600030101010101" pitchFamily="2" charset="-122"/>
              </a:rPr>
              <a:t>*</a:t>
            </a:r>
          </a:p>
        </p:txBody>
      </p:sp>
      <p:sp>
        <p:nvSpPr>
          <p:cNvPr id="4" name="TextBox 3">
            <a:extLst>
              <a:ext uri="{FF2B5EF4-FFF2-40B4-BE49-F238E27FC236}">
                <a16:creationId xmlns:a16="http://schemas.microsoft.com/office/drawing/2014/main" id="{2B4EE13C-2886-4B2F-BFFB-0CD92E316798}"/>
              </a:ext>
            </a:extLst>
          </p:cNvPr>
          <p:cNvSpPr txBox="1"/>
          <p:nvPr/>
        </p:nvSpPr>
        <p:spPr>
          <a:xfrm>
            <a:off x="2019301" y="5680587"/>
            <a:ext cx="8001000" cy="461665"/>
          </a:xfrm>
          <a:prstGeom prst="rect">
            <a:avLst/>
          </a:prstGeom>
          <a:noFill/>
        </p:spPr>
        <p:txBody>
          <a:bodyPr wrap="square" rtlCol="0">
            <a:spAutoFit/>
          </a:bodyPr>
          <a:lstStyle/>
          <a:p>
            <a:r>
              <a:rPr lang="en-US" sz="2400" dirty="0">
                <a:solidFill>
                  <a:srgbClr val="00246A"/>
                </a:solidFill>
                <a:latin typeface="Arial" panose="020B0604020202020204" pitchFamily="34" charset="0"/>
              </a:rPr>
              <a:t>*</a:t>
            </a:r>
            <a:r>
              <a:rPr lang="zh-CN" altLang="en-US" sz="2400" dirty="0">
                <a:solidFill>
                  <a:srgbClr val="00246A"/>
                </a:solidFill>
                <a:latin typeface="SimSun" panose="02010600030101010101" pitchFamily="2" charset="-122"/>
                <a:ea typeface="SimSun" panose="02010600030101010101" pitchFamily="2" charset="-122"/>
              </a:rPr>
              <a:t>照片仅为插图展示目的，且不代表对所展示产品的认可。</a:t>
            </a:r>
            <a:r>
              <a:rPr lang="en-US" sz="2400" dirty="0">
                <a:solidFill>
                  <a:srgbClr val="00246A"/>
                </a:solidFill>
                <a:latin typeface="SimSun" panose="02010600030101010101" pitchFamily="2" charset="-122"/>
                <a:ea typeface="SimSun" panose="02010600030101010101" pitchFamily="2" charset="-122"/>
              </a:rPr>
              <a:t> </a:t>
            </a:r>
          </a:p>
        </p:txBody>
      </p:sp>
      <p:pic>
        <p:nvPicPr>
          <p:cNvPr id="5" name="Picture 4">
            <a:extLst>
              <a:ext uri="{FF2B5EF4-FFF2-40B4-BE49-F238E27FC236}">
                <a16:creationId xmlns:a16="http://schemas.microsoft.com/office/drawing/2014/main" id="{A4201A2B-21D7-4741-8B77-EED4308F4684}"/>
              </a:ext>
            </a:extLst>
          </p:cNvPr>
          <p:cNvPicPr>
            <a:picLocks noChangeAspect="1"/>
          </p:cNvPicPr>
          <p:nvPr/>
        </p:nvPicPr>
        <p:blipFill>
          <a:blip r:embed="rId6"/>
          <a:stretch>
            <a:fillRect/>
          </a:stretch>
        </p:blipFill>
        <p:spPr>
          <a:xfrm>
            <a:off x="4743226" y="2427819"/>
            <a:ext cx="2228850" cy="2362200"/>
          </a:xfrm>
          <a:prstGeom prst="rect">
            <a:avLst/>
          </a:prstGeom>
        </p:spPr>
      </p:pic>
      <p:pic>
        <p:nvPicPr>
          <p:cNvPr id="6" name="Picture 5">
            <a:extLst>
              <a:ext uri="{FF2B5EF4-FFF2-40B4-BE49-F238E27FC236}">
                <a16:creationId xmlns:a16="http://schemas.microsoft.com/office/drawing/2014/main" id="{ACCE70F0-11F2-4C97-A9DF-14B4CFB4AC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3821" y="2071759"/>
            <a:ext cx="2914577" cy="2898536"/>
          </a:xfrm>
          <a:prstGeom prst="rect">
            <a:avLst/>
          </a:prstGeom>
        </p:spPr>
      </p:pic>
      <p:pic>
        <p:nvPicPr>
          <p:cNvPr id="7" name="Picture 6">
            <a:extLst>
              <a:ext uri="{FF2B5EF4-FFF2-40B4-BE49-F238E27FC236}">
                <a16:creationId xmlns:a16="http://schemas.microsoft.com/office/drawing/2014/main" id="{92C8BEF7-6804-4936-B193-C2EC613652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2843" y="1989572"/>
            <a:ext cx="2980723" cy="2980723"/>
          </a:xfrm>
          <a:prstGeom prst="rect">
            <a:avLst/>
          </a:prstGeom>
        </p:spPr>
      </p:pic>
      <p:pic>
        <p:nvPicPr>
          <p:cNvPr id="3" name="Recorded Sound">
            <a:hlinkClick r:id="" action="ppaction://media"/>
            <a:extLst>
              <a:ext uri="{FF2B5EF4-FFF2-40B4-BE49-F238E27FC236}">
                <a16:creationId xmlns:a16="http://schemas.microsoft.com/office/drawing/2014/main" id="{31E73098-4945-4D61-8F48-A9D9E31F17A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47120" y="198783"/>
            <a:ext cx="548640" cy="548640"/>
          </a:xfrm>
          <a:prstGeom prst="rect">
            <a:avLst/>
          </a:prstGeom>
        </p:spPr>
      </p:pic>
    </p:spTree>
    <p:custDataLst>
      <p:tags r:id="rId1"/>
    </p:custDataLst>
    <p:extLst>
      <p:ext uri="{BB962C8B-B14F-4D97-AF65-F5344CB8AC3E}">
        <p14:creationId xmlns:p14="http://schemas.microsoft.com/office/powerpoint/2010/main" val="830976063"/>
      </p:ext>
    </p:extLst>
  </p:cSld>
  <p:clrMapOvr>
    <a:masterClrMapping/>
  </p:clrMapOvr>
  <mc:AlternateContent xmlns:mc="http://schemas.openxmlformats.org/markup-compatibility/2006" xmlns:p14="http://schemas.microsoft.com/office/powerpoint/2010/main">
    <mc:Choice Requires="p14">
      <p:transition spd="slow" p14:dur="2000" advTm="19407"/>
    </mc:Choice>
    <mc:Fallback xmlns="">
      <p:transition spd="slow" advTm="194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85" objId="3"/>
        <p14:stopEvt time="19407"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124796" y="238539"/>
            <a:ext cx="9980527" cy="1298713"/>
          </a:xfrm>
        </p:spPr>
        <p:txBody>
          <a:bodyPr>
            <a:normAutofit lnSpcReduction="10000"/>
          </a:bodyPr>
          <a:lstStyle/>
          <a:p>
            <a:pPr algn="ctr"/>
            <a:r>
              <a:rPr lang="zh-CN" altLang="en-US" dirty="0">
                <a:latin typeface="SimSun" panose="02010600030101010101" pitchFamily="2" charset="-122"/>
                <a:ea typeface="SimSun" panose="02010600030101010101" pitchFamily="2" charset="-122"/>
              </a:rPr>
              <a:t>对防护门和围栏进行定义：</a:t>
            </a:r>
            <a:r>
              <a:rPr lang="en-US" dirty="0">
                <a:latin typeface="SimSun" panose="02010600030101010101" pitchFamily="2" charset="-122"/>
                <a:ea typeface="SimSun" panose="02010600030101010101" pitchFamily="2" charset="-122"/>
              </a:rPr>
              <a:t> </a:t>
            </a:r>
          </a:p>
          <a:p>
            <a:pPr algn="ctr"/>
            <a:r>
              <a:rPr lang="zh-CN" altLang="en-US" sz="4400" dirty="0">
                <a:solidFill>
                  <a:schemeClr val="tx1"/>
                </a:solidFill>
                <a:latin typeface="SimSun" panose="02010600030101010101" pitchFamily="2" charset="-122"/>
                <a:ea typeface="SimSun" panose="02010600030101010101" pitchFamily="2" charset="-122"/>
              </a:rPr>
              <a:t>围栏</a:t>
            </a:r>
            <a:r>
              <a:rPr lang="en-US" sz="4400" dirty="0">
                <a:solidFill>
                  <a:schemeClr val="tx1"/>
                </a:solidFill>
                <a:latin typeface="SimSun" panose="02010600030101010101" pitchFamily="2" charset="-122"/>
                <a:ea typeface="SimSun" panose="02010600030101010101" pitchFamily="2" charset="-122"/>
              </a:rPr>
              <a:t>*</a:t>
            </a:r>
          </a:p>
        </p:txBody>
      </p:sp>
      <p:sp>
        <p:nvSpPr>
          <p:cNvPr id="4" name="TextBox 3">
            <a:extLst>
              <a:ext uri="{FF2B5EF4-FFF2-40B4-BE49-F238E27FC236}">
                <a16:creationId xmlns:a16="http://schemas.microsoft.com/office/drawing/2014/main" id="{2B4EE13C-2886-4B2F-BFFB-0CD92E316798}"/>
              </a:ext>
            </a:extLst>
          </p:cNvPr>
          <p:cNvSpPr txBox="1"/>
          <p:nvPr/>
        </p:nvSpPr>
        <p:spPr>
          <a:xfrm>
            <a:off x="2019301" y="5680587"/>
            <a:ext cx="8001000" cy="461665"/>
          </a:xfrm>
          <a:prstGeom prst="rect">
            <a:avLst/>
          </a:prstGeom>
          <a:noFill/>
        </p:spPr>
        <p:txBody>
          <a:bodyPr wrap="square" rtlCol="0">
            <a:spAutoFit/>
          </a:bodyPr>
          <a:lstStyle/>
          <a:p>
            <a:r>
              <a:rPr lang="en-US" sz="2400" dirty="0">
                <a:solidFill>
                  <a:srgbClr val="00246A"/>
                </a:solidFill>
                <a:latin typeface="Arial" panose="020B0604020202020204" pitchFamily="34" charset="0"/>
              </a:rPr>
              <a:t>*</a:t>
            </a:r>
            <a:r>
              <a:rPr lang="zh-CN" altLang="en-US" sz="2400" dirty="0">
                <a:solidFill>
                  <a:srgbClr val="00246A"/>
                </a:solidFill>
                <a:latin typeface="SimSun" panose="02010600030101010101" pitchFamily="2" charset="-122"/>
                <a:ea typeface="SimSun" panose="02010600030101010101" pitchFamily="2" charset="-122"/>
              </a:rPr>
              <a:t>照片仅为插图展示目的，且不代表对所展示产品的认可。</a:t>
            </a:r>
            <a:endParaRPr lang="en-US" sz="2400" dirty="0">
              <a:solidFill>
                <a:srgbClr val="00246A"/>
              </a:solidFill>
              <a:latin typeface="SimSun" panose="02010600030101010101" pitchFamily="2" charset="-122"/>
              <a:ea typeface="SimSun" panose="02010600030101010101" pitchFamily="2" charset="-122"/>
            </a:endParaRPr>
          </a:p>
        </p:txBody>
      </p:sp>
      <p:pic>
        <p:nvPicPr>
          <p:cNvPr id="8" name="Picture 7">
            <a:extLst>
              <a:ext uri="{FF2B5EF4-FFF2-40B4-BE49-F238E27FC236}">
                <a16:creationId xmlns:a16="http://schemas.microsoft.com/office/drawing/2014/main" id="{2635A428-33CD-4229-974C-709E508CFBEA}"/>
              </a:ext>
            </a:extLst>
          </p:cNvPr>
          <p:cNvPicPr>
            <a:picLocks noChangeAspect="1"/>
          </p:cNvPicPr>
          <p:nvPr/>
        </p:nvPicPr>
        <p:blipFill>
          <a:blip r:embed="rId6"/>
          <a:stretch>
            <a:fillRect/>
          </a:stretch>
        </p:blipFill>
        <p:spPr>
          <a:xfrm>
            <a:off x="7735957" y="2376487"/>
            <a:ext cx="2533650" cy="2105025"/>
          </a:xfrm>
          <a:prstGeom prst="rect">
            <a:avLst/>
          </a:prstGeom>
        </p:spPr>
      </p:pic>
      <p:pic>
        <p:nvPicPr>
          <p:cNvPr id="9" name="Picture 8">
            <a:extLst>
              <a:ext uri="{FF2B5EF4-FFF2-40B4-BE49-F238E27FC236}">
                <a16:creationId xmlns:a16="http://schemas.microsoft.com/office/drawing/2014/main" id="{F934322A-C140-4FFB-86D1-C39785B0B3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6976" y="2441347"/>
            <a:ext cx="2776669" cy="2085161"/>
          </a:xfrm>
          <a:prstGeom prst="rect">
            <a:avLst/>
          </a:prstGeom>
        </p:spPr>
      </p:pic>
      <p:pic>
        <p:nvPicPr>
          <p:cNvPr id="10" name="Picture 9">
            <a:extLst>
              <a:ext uri="{FF2B5EF4-FFF2-40B4-BE49-F238E27FC236}">
                <a16:creationId xmlns:a16="http://schemas.microsoft.com/office/drawing/2014/main" id="{7E95BD52-8040-4AED-8F35-6736CB3363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0441" y="2072219"/>
            <a:ext cx="2458720" cy="3073400"/>
          </a:xfrm>
          <a:prstGeom prst="rect">
            <a:avLst/>
          </a:prstGeom>
        </p:spPr>
      </p:pic>
      <p:pic>
        <p:nvPicPr>
          <p:cNvPr id="3" name="Recorded Sound">
            <a:hlinkClick r:id="" action="ppaction://media"/>
            <a:extLst>
              <a:ext uri="{FF2B5EF4-FFF2-40B4-BE49-F238E27FC236}">
                <a16:creationId xmlns:a16="http://schemas.microsoft.com/office/drawing/2014/main" id="{7CBC2D8B-CD76-49D2-948F-32B3B1CAA2F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05323" y="206070"/>
            <a:ext cx="548640" cy="548640"/>
          </a:xfrm>
          <a:prstGeom prst="rect">
            <a:avLst/>
          </a:prstGeom>
        </p:spPr>
      </p:pic>
    </p:spTree>
    <p:custDataLst>
      <p:tags r:id="rId1"/>
    </p:custDataLst>
    <p:extLst>
      <p:ext uri="{BB962C8B-B14F-4D97-AF65-F5344CB8AC3E}">
        <p14:creationId xmlns:p14="http://schemas.microsoft.com/office/powerpoint/2010/main" val="983172111"/>
      </p:ext>
    </p:extLst>
  </p:cSld>
  <p:clrMapOvr>
    <a:masterClrMapping/>
  </p:clrMapOvr>
  <mc:AlternateContent xmlns:mc="http://schemas.openxmlformats.org/markup-compatibility/2006" xmlns:p14="http://schemas.microsoft.com/office/powerpoint/2010/main">
    <mc:Choice Requires="p14">
      <p:transition spd="slow" p14:dur="2000" advTm="15391"/>
    </mc:Choice>
    <mc:Fallback xmlns="">
      <p:transition spd="slow" advTm="153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787" objId="3"/>
        <p14:stopEvt time="15391"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410817" y="848139"/>
            <a:ext cx="10962751" cy="769441"/>
          </a:xfrm>
          <a:prstGeom prst="rect">
            <a:avLst/>
          </a:prstGeom>
          <a:noFill/>
        </p:spPr>
        <p:txBody>
          <a:bodyPr wrap="square" rtlCol="0">
            <a:spAutoFit/>
          </a:bodyPr>
          <a:lstStyle/>
          <a:p>
            <a:pPr algn="ctr"/>
            <a:r>
              <a:rPr lang="zh-CN" altLang="en-US" sz="4400" dirty="0">
                <a:solidFill>
                  <a:srgbClr val="2E74B5"/>
                </a:solidFill>
                <a:latin typeface="SimSun" panose="02010600030101010101" pitchFamily="2" charset="-122"/>
                <a:ea typeface="SimSun" panose="02010600030101010101" pitchFamily="2" charset="-122"/>
              </a:rPr>
              <a:t>这个产品是一个围栏吗？</a:t>
            </a:r>
            <a:r>
              <a:rPr lang="en-US" sz="4400" dirty="0">
                <a:solidFill>
                  <a:srgbClr val="2E74B5"/>
                </a:solidFill>
              </a:rPr>
              <a:t> </a:t>
            </a:r>
          </a:p>
        </p:txBody>
      </p:sp>
      <p:pic>
        <p:nvPicPr>
          <p:cNvPr id="4" name="Picture 3">
            <a:extLst>
              <a:ext uri="{FF2B5EF4-FFF2-40B4-BE49-F238E27FC236}">
                <a16:creationId xmlns:a16="http://schemas.microsoft.com/office/drawing/2014/main" id="{A568AF0B-893E-4B3D-9363-48D3976C8DDC}"/>
              </a:ext>
            </a:extLst>
          </p:cNvPr>
          <p:cNvPicPr>
            <a:picLocks noChangeAspect="1"/>
          </p:cNvPicPr>
          <p:nvPr/>
        </p:nvPicPr>
        <p:blipFill rotWithShape="1">
          <a:blip r:embed="rId6">
            <a:extLst>
              <a:ext uri="{28A0092B-C50C-407E-A947-70E740481C1C}">
                <a14:useLocalDpi xmlns:a14="http://schemas.microsoft.com/office/drawing/2010/main" val="0"/>
              </a:ext>
            </a:extLst>
          </a:blip>
          <a:srcRect l="4059" t="12758" r="1027" b="8146"/>
          <a:stretch/>
        </p:blipFill>
        <p:spPr>
          <a:xfrm>
            <a:off x="3316356" y="2027030"/>
            <a:ext cx="5165035" cy="4304196"/>
          </a:xfrm>
          <a:prstGeom prst="rect">
            <a:avLst/>
          </a:prstGeom>
        </p:spPr>
      </p:pic>
      <p:pic>
        <p:nvPicPr>
          <p:cNvPr id="2" name="Recorded Sound">
            <a:hlinkClick r:id="" action="ppaction://media"/>
            <a:extLst>
              <a:ext uri="{FF2B5EF4-FFF2-40B4-BE49-F238E27FC236}">
                <a16:creationId xmlns:a16="http://schemas.microsoft.com/office/drawing/2014/main" id="{905DFDE0-CD86-415F-AFCB-198152D6EC5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71583" y="238539"/>
            <a:ext cx="548640" cy="548640"/>
          </a:xfrm>
          <a:prstGeom prst="rect">
            <a:avLst/>
          </a:prstGeom>
        </p:spPr>
      </p:pic>
    </p:spTree>
    <p:custDataLst>
      <p:tags r:id="rId1"/>
    </p:custDataLst>
    <p:extLst>
      <p:ext uri="{BB962C8B-B14F-4D97-AF65-F5344CB8AC3E}">
        <p14:creationId xmlns:p14="http://schemas.microsoft.com/office/powerpoint/2010/main" val="1346406900"/>
      </p:ext>
    </p:extLst>
  </p:cSld>
  <p:clrMapOvr>
    <a:masterClrMapping/>
  </p:clrMapOvr>
  <mc:AlternateContent xmlns:mc="http://schemas.openxmlformats.org/markup-compatibility/2006" xmlns:p14="http://schemas.microsoft.com/office/powerpoint/2010/main">
    <mc:Choice Requires="p14">
      <p:transition spd="slow" p14:dur="2000" advTm="8723"/>
    </mc:Choice>
    <mc:Fallback xmlns="">
      <p:transition spd="slow" advTm="87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40" objId="2"/>
        <p14:stopEvt time="8723"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B44047-F2B2-4094-9193-11EA292930B6}"/>
              </a:ext>
            </a:extLst>
          </p:cNvPr>
          <p:cNvSpPr txBox="1"/>
          <p:nvPr/>
        </p:nvSpPr>
        <p:spPr>
          <a:xfrm>
            <a:off x="3967881" y="5989409"/>
            <a:ext cx="8001000" cy="276999"/>
          </a:xfrm>
          <a:prstGeom prst="rect">
            <a:avLst/>
          </a:prstGeom>
          <a:noFill/>
        </p:spPr>
        <p:txBody>
          <a:bodyPr wrap="square" rtlCol="0">
            <a:spAutoFit/>
          </a:bodyPr>
          <a:lstStyle/>
          <a:p>
            <a:r>
              <a:rPr lang="en-US" sz="1200" dirty="0">
                <a:solidFill>
                  <a:srgbClr val="00246A"/>
                </a:solidFill>
                <a:latin typeface="Arial" panose="020B0604020202020204" pitchFamily="34" charset="0"/>
              </a:rPr>
              <a:t>*</a:t>
            </a:r>
            <a:r>
              <a:rPr lang="zh-CN" altLang="en-US" sz="1200" dirty="0">
                <a:solidFill>
                  <a:srgbClr val="00246A"/>
                </a:solidFill>
                <a:latin typeface="SimSun" panose="02010600030101010101" pitchFamily="2" charset="-122"/>
                <a:ea typeface="SimSun" panose="02010600030101010101" pitchFamily="2" charset="-122"/>
              </a:rPr>
              <a:t>照片仅为插图展示目的，且不代表对所展示产品的背书。</a:t>
            </a:r>
            <a:endParaRPr lang="en-US" sz="1200" dirty="0">
              <a:solidFill>
                <a:srgbClr val="00246A"/>
              </a:solidFill>
              <a:latin typeface="SimSun" panose="02010600030101010101" pitchFamily="2" charset="-122"/>
              <a:ea typeface="SimSun" panose="02010600030101010101" pitchFamily="2" charset="-122"/>
            </a:endParaRPr>
          </a:p>
        </p:txBody>
      </p:sp>
      <p:pic>
        <p:nvPicPr>
          <p:cNvPr id="5" name="Picture 4">
            <a:extLst>
              <a:ext uri="{FF2B5EF4-FFF2-40B4-BE49-F238E27FC236}">
                <a16:creationId xmlns:a16="http://schemas.microsoft.com/office/drawing/2014/main" id="{19E8611C-5EDF-4255-A5C6-F25B6E480C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091" t="19337" r="5455" b="9755"/>
          <a:stretch/>
        </p:blipFill>
        <p:spPr>
          <a:xfrm>
            <a:off x="2550160" y="1828800"/>
            <a:ext cx="3048000" cy="2529192"/>
          </a:xfrm>
          <a:prstGeom prst="rect">
            <a:avLst/>
          </a:prstGeom>
        </p:spPr>
      </p:pic>
      <p:pic>
        <p:nvPicPr>
          <p:cNvPr id="6" name="Picture 5">
            <a:extLst>
              <a:ext uri="{FF2B5EF4-FFF2-40B4-BE49-F238E27FC236}">
                <a16:creationId xmlns:a16="http://schemas.microsoft.com/office/drawing/2014/main" id="{EF066947-739E-4E5A-96E0-581223EA0E10}"/>
              </a:ext>
            </a:extLst>
          </p:cNvPr>
          <p:cNvPicPr>
            <a:picLocks noChangeAspect="1"/>
          </p:cNvPicPr>
          <p:nvPr/>
        </p:nvPicPr>
        <p:blipFill rotWithShape="1">
          <a:blip r:embed="rId7">
            <a:extLst>
              <a:ext uri="{28A0092B-C50C-407E-A947-70E740481C1C}">
                <a14:useLocalDpi xmlns:a14="http://schemas.microsoft.com/office/drawing/2010/main" val="0"/>
              </a:ext>
            </a:extLst>
          </a:blip>
          <a:srcRect l="4059" t="12758" r="1027" b="8146"/>
          <a:stretch/>
        </p:blipFill>
        <p:spPr>
          <a:xfrm>
            <a:off x="6629400" y="1828800"/>
            <a:ext cx="3017520" cy="2514600"/>
          </a:xfrm>
          <a:prstGeom prst="rect">
            <a:avLst/>
          </a:prstGeom>
        </p:spPr>
      </p:pic>
      <p:sp>
        <p:nvSpPr>
          <p:cNvPr id="7" name="TextBox 6">
            <a:extLst>
              <a:ext uri="{FF2B5EF4-FFF2-40B4-BE49-F238E27FC236}">
                <a16:creationId xmlns:a16="http://schemas.microsoft.com/office/drawing/2014/main" id="{99C39DB8-B688-406F-8EED-64AB98E18D75}"/>
              </a:ext>
            </a:extLst>
          </p:cNvPr>
          <p:cNvSpPr txBox="1"/>
          <p:nvPr/>
        </p:nvSpPr>
        <p:spPr>
          <a:xfrm>
            <a:off x="2345636" y="4343400"/>
            <a:ext cx="3048000" cy="1200329"/>
          </a:xfrm>
          <a:prstGeom prst="rect">
            <a:avLst/>
          </a:prstGeom>
          <a:noFill/>
        </p:spPr>
        <p:txBody>
          <a:bodyPr wrap="square" rtlCol="0">
            <a:spAutoFit/>
          </a:bodyPr>
          <a:lstStyle/>
          <a:p>
            <a:r>
              <a:rPr lang="zh-CN" altLang="en-US" dirty="0">
                <a:solidFill>
                  <a:srgbClr val="00246A"/>
                </a:solidFill>
                <a:latin typeface="SimSun" panose="02010600030101010101" pitchFamily="2" charset="-122"/>
                <a:ea typeface="SimSun" panose="02010600030101010101" pitchFamily="2" charset="-122"/>
              </a:rPr>
              <a:t>围栏</a:t>
            </a:r>
            <a:r>
              <a:rPr lang="zh-CN" altLang="en-US" b="1" dirty="0">
                <a:solidFill>
                  <a:srgbClr val="00246A"/>
                </a:solidFill>
                <a:latin typeface="SimSun" panose="02010600030101010101" pitchFamily="2" charset="-122"/>
                <a:ea typeface="SimSun" panose="02010600030101010101" pitchFamily="2" charset="-122"/>
              </a:rPr>
              <a:t>没有</a:t>
            </a:r>
            <a:r>
              <a:rPr lang="zh-CN" altLang="en-US" dirty="0">
                <a:solidFill>
                  <a:srgbClr val="00246A"/>
                </a:solidFill>
                <a:latin typeface="SimSun" panose="02010600030101010101" pitchFamily="2" charset="-122"/>
                <a:ea typeface="SimSun" panose="02010600030101010101" pitchFamily="2" charset="-122"/>
              </a:rPr>
              <a:t>自带的底层平面。</a:t>
            </a:r>
            <a:endParaRPr lang="en-US" dirty="0">
              <a:solidFill>
                <a:srgbClr val="00246A"/>
              </a:solidFill>
              <a:latin typeface="SimSun" panose="02010600030101010101" pitchFamily="2" charset="-122"/>
              <a:ea typeface="SimSun" panose="02010600030101010101" pitchFamily="2" charset="-122"/>
            </a:endParaRPr>
          </a:p>
          <a:p>
            <a:r>
              <a:rPr lang="zh-CN" altLang="en-US" dirty="0">
                <a:solidFill>
                  <a:srgbClr val="00246A"/>
                </a:solidFill>
                <a:latin typeface="SimSun" panose="02010600030101010101" pitchFamily="2" charset="-122"/>
                <a:ea typeface="SimSun" panose="02010600030101010101" pitchFamily="2" charset="-122"/>
              </a:rPr>
              <a:t>它们受第</a:t>
            </a:r>
            <a:r>
              <a:rPr lang="en-US" altLang="zh-CN" dirty="0">
                <a:solidFill>
                  <a:srgbClr val="00246A"/>
                </a:solidFill>
                <a:latin typeface="SimSun" panose="02010600030101010101" pitchFamily="2" charset="-122"/>
                <a:ea typeface="SimSun" panose="02010600030101010101" pitchFamily="2" charset="-122"/>
              </a:rPr>
              <a:t>16</a:t>
            </a:r>
            <a:r>
              <a:rPr lang="zh-CN" altLang="en-US" dirty="0">
                <a:solidFill>
                  <a:srgbClr val="00246A"/>
                </a:solidFill>
                <a:latin typeface="SimSun" panose="02010600030101010101" pitchFamily="2" charset="-122"/>
                <a:ea typeface="SimSun" panose="02010600030101010101" pitchFamily="2" charset="-122"/>
              </a:rPr>
              <a:t>联邦法规第</a:t>
            </a:r>
            <a:r>
              <a:rPr lang="en-US" dirty="0">
                <a:solidFill>
                  <a:srgbClr val="00246A"/>
                </a:solidFill>
                <a:latin typeface="SimSun" panose="02010600030101010101" pitchFamily="2" charset="-122"/>
                <a:ea typeface="SimSun" panose="02010600030101010101" pitchFamily="2" charset="-122"/>
              </a:rPr>
              <a:t>1239</a:t>
            </a:r>
            <a:r>
              <a:rPr lang="zh-CN" altLang="en-US" dirty="0">
                <a:solidFill>
                  <a:srgbClr val="00246A"/>
                </a:solidFill>
                <a:latin typeface="SimSun" panose="02010600030101010101" pitchFamily="2" charset="-122"/>
                <a:ea typeface="SimSun" panose="02010600030101010101" pitchFamily="2" charset="-122"/>
              </a:rPr>
              <a:t>部管辖，</a:t>
            </a:r>
            <a:r>
              <a:rPr lang="zh-CN" altLang="en-US" i="1" dirty="0">
                <a:solidFill>
                  <a:srgbClr val="00246A"/>
                </a:solidFill>
                <a:latin typeface="SimSun" panose="02010600030101010101" pitchFamily="2" charset="-122"/>
                <a:ea typeface="SimSun" panose="02010600030101010101" pitchFamily="2" charset="-122"/>
              </a:rPr>
              <a:t>防护门与围栏安全标准。</a:t>
            </a:r>
            <a:endParaRPr lang="en-US" dirty="0">
              <a:solidFill>
                <a:srgbClr val="00246A"/>
              </a:solidFill>
              <a:latin typeface="SimSun" panose="02010600030101010101" pitchFamily="2" charset="-122"/>
              <a:ea typeface="SimSun" panose="02010600030101010101" pitchFamily="2" charset="-122"/>
            </a:endParaRPr>
          </a:p>
        </p:txBody>
      </p:sp>
      <p:sp>
        <p:nvSpPr>
          <p:cNvPr id="8" name="TextBox 7">
            <a:extLst>
              <a:ext uri="{FF2B5EF4-FFF2-40B4-BE49-F238E27FC236}">
                <a16:creationId xmlns:a16="http://schemas.microsoft.com/office/drawing/2014/main" id="{44222437-878D-4C1D-BCA3-D6976AC79BBE}"/>
              </a:ext>
            </a:extLst>
          </p:cNvPr>
          <p:cNvSpPr txBox="1"/>
          <p:nvPr/>
        </p:nvSpPr>
        <p:spPr>
          <a:xfrm>
            <a:off x="6842760" y="4343400"/>
            <a:ext cx="2590800" cy="1200329"/>
          </a:xfrm>
          <a:prstGeom prst="rect">
            <a:avLst/>
          </a:prstGeom>
          <a:noFill/>
        </p:spPr>
        <p:txBody>
          <a:bodyPr wrap="square" rtlCol="0">
            <a:spAutoFit/>
          </a:bodyPr>
          <a:lstStyle/>
          <a:p>
            <a:r>
              <a:rPr lang="zh-CN" altLang="en-US" dirty="0">
                <a:solidFill>
                  <a:srgbClr val="3648A1"/>
                </a:solidFill>
                <a:latin typeface="SimSun" panose="02010600030101010101" pitchFamily="2" charset="-122"/>
                <a:ea typeface="SimSun" panose="02010600030101010101" pitchFamily="2" charset="-122"/>
              </a:rPr>
              <a:t>婴儿活动围栏</a:t>
            </a:r>
            <a:r>
              <a:rPr lang="zh-CN" altLang="en-US" dirty="0">
                <a:solidFill>
                  <a:srgbClr val="00246A"/>
                </a:solidFill>
                <a:latin typeface="SimSun" panose="02010600030101010101" pitchFamily="2" charset="-122"/>
                <a:ea typeface="SimSun" panose="02010600030101010101" pitchFamily="2" charset="-122"/>
              </a:rPr>
              <a:t>自带底层平面。</a:t>
            </a:r>
            <a:r>
              <a:rPr lang="en-US" dirty="0">
                <a:solidFill>
                  <a:srgbClr val="00246A"/>
                </a:solidFill>
                <a:latin typeface="SimSun" panose="02010600030101010101" pitchFamily="2" charset="-122"/>
                <a:ea typeface="SimSun" panose="02010600030101010101" pitchFamily="2" charset="-122"/>
              </a:rPr>
              <a:t> </a:t>
            </a:r>
            <a:r>
              <a:rPr lang="zh-CN" altLang="en-US" dirty="0">
                <a:solidFill>
                  <a:srgbClr val="00246A"/>
                </a:solidFill>
                <a:latin typeface="SimSun" panose="02010600030101010101" pitchFamily="2" charset="-122"/>
                <a:ea typeface="SimSun" panose="02010600030101010101" pitchFamily="2" charset="-122"/>
              </a:rPr>
              <a:t>它们受第</a:t>
            </a:r>
            <a:r>
              <a:rPr lang="en-US" altLang="zh-CN" dirty="0">
                <a:solidFill>
                  <a:srgbClr val="00246A"/>
                </a:solidFill>
                <a:latin typeface="SimSun" panose="02010600030101010101" pitchFamily="2" charset="-122"/>
                <a:ea typeface="SimSun" panose="02010600030101010101" pitchFamily="2" charset="-122"/>
              </a:rPr>
              <a:t>16</a:t>
            </a:r>
            <a:r>
              <a:rPr lang="zh-CN" altLang="en-US" dirty="0">
                <a:solidFill>
                  <a:srgbClr val="00246A"/>
                </a:solidFill>
                <a:latin typeface="SimSun" panose="02010600030101010101" pitchFamily="2" charset="-122"/>
                <a:ea typeface="SimSun" panose="02010600030101010101" pitchFamily="2" charset="-122"/>
              </a:rPr>
              <a:t>联邦法规第</a:t>
            </a:r>
            <a:r>
              <a:rPr lang="en-US" altLang="zh-CN" dirty="0">
                <a:solidFill>
                  <a:srgbClr val="00246A"/>
                </a:solidFill>
                <a:latin typeface="SimSun" panose="02010600030101010101" pitchFamily="2" charset="-122"/>
                <a:ea typeface="SimSun" panose="02010600030101010101" pitchFamily="2" charset="-122"/>
              </a:rPr>
              <a:t>1221</a:t>
            </a:r>
            <a:r>
              <a:rPr lang="zh-CN" altLang="en-US" dirty="0">
                <a:solidFill>
                  <a:srgbClr val="00246A"/>
                </a:solidFill>
                <a:latin typeface="SimSun" panose="02010600030101010101" pitchFamily="2" charset="-122"/>
                <a:ea typeface="SimSun" panose="02010600030101010101" pitchFamily="2" charset="-122"/>
              </a:rPr>
              <a:t>部管辖，</a:t>
            </a:r>
            <a:r>
              <a:rPr lang="zh-CN" altLang="en-US" dirty="0">
                <a:solidFill>
                  <a:srgbClr val="3648A1"/>
                </a:solidFill>
                <a:latin typeface="SimSun" panose="02010600030101010101" pitchFamily="2" charset="-122"/>
                <a:ea typeface="SimSun" panose="02010600030101010101" pitchFamily="2" charset="-122"/>
              </a:rPr>
              <a:t>婴儿活动围栏</a:t>
            </a:r>
            <a:r>
              <a:rPr lang="zh-CN" altLang="en-US" i="1" dirty="0">
                <a:solidFill>
                  <a:srgbClr val="00246A"/>
                </a:solidFill>
                <a:latin typeface="SimSun" panose="02010600030101010101" pitchFamily="2" charset="-122"/>
                <a:ea typeface="SimSun" panose="02010600030101010101" pitchFamily="2" charset="-122"/>
              </a:rPr>
              <a:t>安全标准。</a:t>
            </a:r>
            <a:endParaRPr lang="en-US" dirty="0">
              <a:solidFill>
                <a:srgbClr val="00246A"/>
              </a:solidFill>
              <a:latin typeface="SimSun" panose="02010600030101010101" pitchFamily="2" charset="-122"/>
              <a:ea typeface="SimSun" panose="02010600030101010101" pitchFamily="2" charset="-122"/>
            </a:endParaRPr>
          </a:p>
        </p:txBody>
      </p:sp>
      <p:sp>
        <p:nvSpPr>
          <p:cNvPr id="9" name="Title 8">
            <a:extLst>
              <a:ext uri="{FF2B5EF4-FFF2-40B4-BE49-F238E27FC236}">
                <a16:creationId xmlns:a16="http://schemas.microsoft.com/office/drawing/2014/main" id="{13173360-0220-408E-AFC6-5E5DF9D365D3}"/>
              </a:ext>
            </a:extLst>
          </p:cNvPr>
          <p:cNvSpPr txBox="1">
            <a:spLocks noGrp="1"/>
          </p:cNvSpPr>
          <p:nvPr>
            <p:ph type="title"/>
          </p:nvPr>
        </p:nvSpPr>
        <p:spPr>
          <a:xfrm>
            <a:off x="838200" y="591592"/>
            <a:ext cx="10515600" cy="769441"/>
          </a:xfrm>
          <a:prstGeom prst="rect">
            <a:avLst/>
          </a:prstGeom>
          <a:noFill/>
        </p:spPr>
        <p:txBody>
          <a:bodyPr wrap="square" rtlCol="0">
            <a:spAutoFit/>
          </a:bodyPr>
          <a:lstStyle/>
          <a:p>
            <a:pPr algn="ctr"/>
            <a:r>
              <a:rPr lang="zh-CN" altLang="en-US" sz="4400" dirty="0">
                <a:solidFill>
                  <a:srgbClr val="2E74B5"/>
                </a:solidFill>
                <a:latin typeface="SimSun" panose="02010600030101010101" pitchFamily="2" charset="-122"/>
                <a:ea typeface="SimSun" panose="02010600030101010101" pitchFamily="2" charset="-122"/>
              </a:rPr>
              <a:t>围栏</a:t>
            </a:r>
            <a:r>
              <a:rPr lang="en-US" sz="4400" dirty="0">
                <a:solidFill>
                  <a:srgbClr val="2E74B5"/>
                </a:solidFill>
                <a:latin typeface="SimSun" panose="02010600030101010101" pitchFamily="2" charset="-122"/>
                <a:ea typeface="SimSun" panose="02010600030101010101" pitchFamily="2" charset="-122"/>
              </a:rPr>
              <a:t> </a:t>
            </a:r>
            <a:r>
              <a:rPr lang="zh-CN" altLang="en-US" sz="4400" dirty="0">
                <a:solidFill>
                  <a:srgbClr val="2E74B5"/>
                </a:solidFill>
                <a:latin typeface="SimSun" panose="02010600030101010101" pitchFamily="2" charset="-122"/>
                <a:ea typeface="SimSun" panose="02010600030101010101" pitchFamily="2" charset="-122"/>
              </a:rPr>
              <a:t>与 </a:t>
            </a:r>
            <a:r>
              <a:rPr lang="zh-CN" altLang="en-US" sz="4400" dirty="0">
                <a:solidFill>
                  <a:srgbClr val="3648A1"/>
                </a:solidFill>
                <a:latin typeface="SimSun" panose="02010600030101010101" pitchFamily="2" charset="-122"/>
                <a:ea typeface="SimSun" panose="02010600030101010101" pitchFamily="2" charset="-122"/>
              </a:rPr>
              <a:t>婴儿活动围栏</a:t>
            </a:r>
            <a:r>
              <a:rPr lang="en-US" sz="4400" dirty="0">
                <a:solidFill>
                  <a:srgbClr val="2E74B5"/>
                </a:solidFill>
                <a:latin typeface="SimSun" panose="02010600030101010101" pitchFamily="2" charset="-122"/>
                <a:ea typeface="SimSun" panose="02010600030101010101" pitchFamily="2" charset="-122"/>
              </a:rPr>
              <a:t>*</a:t>
            </a:r>
          </a:p>
        </p:txBody>
      </p:sp>
      <p:pic>
        <p:nvPicPr>
          <p:cNvPr id="2" name="Recorded Sound">
            <a:hlinkClick r:id="" action="ppaction://media"/>
            <a:extLst>
              <a:ext uri="{FF2B5EF4-FFF2-40B4-BE49-F238E27FC236}">
                <a16:creationId xmlns:a16="http://schemas.microsoft.com/office/drawing/2014/main" id="{408754AD-F1CD-43A3-AE8E-C9FC2BA8A07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53800" y="366712"/>
            <a:ext cx="548640" cy="548640"/>
          </a:xfrm>
          <a:prstGeom prst="rect">
            <a:avLst/>
          </a:prstGeom>
        </p:spPr>
      </p:pic>
    </p:spTree>
    <p:custDataLst>
      <p:tags r:id="rId1"/>
    </p:custDataLst>
    <p:extLst>
      <p:ext uri="{BB962C8B-B14F-4D97-AF65-F5344CB8AC3E}">
        <p14:creationId xmlns:p14="http://schemas.microsoft.com/office/powerpoint/2010/main" val="1818452503"/>
      </p:ext>
    </p:extLst>
  </p:cSld>
  <p:clrMapOvr>
    <a:masterClrMapping/>
  </p:clrMapOvr>
  <mc:AlternateContent xmlns:mc="http://schemas.openxmlformats.org/markup-compatibility/2006" xmlns:p14="http://schemas.microsoft.com/office/powerpoint/2010/main">
    <mc:Choice Requires="p14">
      <p:transition spd="slow" p14:dur="2000" advTm="49573"/>
    </mc:Choice>
    <mc:Fallback xmlns="">
      <p:transition spd="slow" advTm="495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74" objId="2"/>
        <p14:stopEvt time="49573"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6398EB-75BE-462B-9575-B55B491AD0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327" b="2447"/>
          <a:stretch/>
        </p:blipFill>
        <p:spPr>
          <a:xfrm>
            <a:off x="3309730" y="1966521"/>
            <a:ext cx="5572539" cy="4414930"/>
          </a:xfrm>
          <a:prstGeom prst="rect">
            <a:avLst/>
          </a:prstGeom>
        </p:spPr>
      </p:pic>
      <p:sp>
        <p:nvSpPr>
          <p:cNvPr id="6" name="Title 5">
            <a:extLst>
              <a:ext uri="{FF2B5EF4-FFF2-40B4-BE49-F238E27FC236}">
                <a16:creationId xmlns:a16="http://schemas.microsoft.com/office/drawing/2014/main" id="{4443039F-6DAC-4D83-BEA0-CCC4405C4C70}"/>
              </a:ext>
            </a:extLst>
          </p:cNvPr>
          <p:cNvSpPr>
            <a:spLocks noGrp="1"/>
          </p:cNvSpPr>
          <p:nvPr>
            <p:ph type="title"/>
          </p:nvPr>
        </p:nvSpPr>
        <p:spPr>
          <a:xfrm>
            <a:off x="838199" y="371906"/>
            <a:ext cx="10515600" cy="940043"/>
          </a:xfrm>
        </p:spPr>
        <p:txBody>
          <a:bodyPr>
            <a:normAutofit fontScale="90000"/>
          </a:bodyPr>
          <a:lstStyle/>
          <a:p>
            <a:pPr algn="ctr"/>
            <a:r>
              <a:rPr lang="zh-CN" altLang="en-US" sz="4800" dirty="0">
                <a:latin typeface="SimSun" panose="02010600030101010101" pitchFamily="2" charset="-122"/>
                <a:ea typeface="SimSun" panose="02010600030101010101" pitchFamily="2" charset="-122"/>
              </a:rPr>
              <a:t>这个产品是儿童防护门还是宠物防护门？</a:t>
            </a:r>
            <a:r>
              <a:rPr lang="en-US" sz="4800" dirty="0"/>
              <a:t> </a:t>
            </a:r>
          </a:p>
        </p:txBody>
      </p:sp>
      <p:pic>
        <p:nvPicPr>
          <p:cNvPr id="2" name="Recorded Sound">
            <a:hlinkClick r:id="" action="ppaction://media"/>
            <a:extLst>
              <a:ext uri="{FF2B5EF4-FFF2-40B4-BE49-F238E27FC236}">
                <a16:creationId xmlns:a16="http://schemas.microsoft.com/office/drawing/2014/main" id="{64440342-9DE3-4B0E-97C0-0DB492CEC54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90959" y="455560"/>
            <a:ext cx="548640" cy="548640"/>
          </a:xfrm>
          <a:prstGeom prst="rect">
            <a:avLst/>
          </a:prstGeom>
        </p:spPr>
      </p:pic>
    </p:spTree>
    <p:custDataLst>
      <p:tags r:id="rId1"/>
    </p:custDataLst>
    <p:extLst>
      <p:ext uri="{BB962C8B-B14F-4D97-AF65-F5344CB8AC3E}">
        <p14:creationId xmlns:p14="http://schemas.microsoft.com/office/powerpoint/2010/main" val="3619861670"/>
      </p:ext>
    </p:extLst>
  </p:cSld>
  <p:clrMapOvr>
    <a:masterClrMapping/>
  </p:clrMapOvr>
  <mc:AlternateContent xmlns:mc="http://schemas.openxmlformats.org/markup-compatibility/2006" xmlns:p14="http://schemas.microsoft.com/office/powerpoint/2010/main">
    <mc:Choice Requires="p14">
      <p:transition spd="slow" p14:dur="2000" advTm="8826"/>
    </mc:Choice>
    <mc:Fallback xmlns="">
      <p:transition spd="slow" advTm="88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68" objId="2"/>
        <p14:stopEvt time="8826"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2912639" y="383039"/>
            <a:ext cx="10962751" cy="769441"/>
          </a:xfrm>
          <a:prstGeom prst="rect">
            <a:avLst/>
          </a:prstGeom>
          <a:noFill/>
        </p:spPr>
        <p:txBody>
          <a:bodyPr wrap="square" rtlCol="0">
            <a:spAutoFit/>
          </a:bodyPr>
          <a:lstStyle/>
          <a:p>
            <a:r>
              <a:rPr lang="zh-CN" altLang="en-US" sz="4400" dirty="0">
                <a:solidFill>
                  <a:srgbClr val="2E74B5"/>
                </a:solidFill>
                <a:latin typeface="SimSun" panose="02010600030101010101" pitchFamily="2" charset="-122"/>
                <a:ea typeface="SimSun" panose="02010600030101010101" pitchFamily="2" charset="-122"/>
              </a:rPr>
              <a:t>儿童防护门 与</a:t>
            </a:r>
            <a:r>
              <a:rPr lang="en-US" sz="4400" dirty="0">
                <a:solidFill>
                  <a:srgbClr val="2E74B5"/>
                </a:solidFill>
                <a:latin typeface="SimSun" panose="02010600030101010101" pitchFamily="2" charset="-122"/>
                <a:ea typeface="SimSun" panose="02010600030101010101" pitchFamily="2" charset="-122"/>
              </a:rPr>
              <a:t> </a:t>
            </a:r>
            <a:r>
              <a:rPr lang="zh-CN" altLang="en-US" sz="4400" dirty="0">
                <a:solidFill>
                  <a:srgbClr val="2E74B5"/>
                </a:solidFill>
                <a:latin typeface="SimSun" panose="02010600030101010101" pitchFamily="2" charset="-122"/>
                <a:ea typeface="SimSun" panose="02010600030101010101" pitchFamily="2" charset="-122"/>
              </a:rPr>
              <a:t>宠物防护门</a:t>
            </a:r>
            <a:r>
              <a:rPr lang="en-US" sz="4400" dirty="0">
                <a:solidFill>
                  <a:srgbClr val="2E74B5"/>
                </a:solidFill>
                <a:latin typeface="SimSun" panose="02010600030101010101" pitchFamily="2" charset="-122"/>
                <a:ea typeface="SimSun" panose="02010600030101010101" pitchFamily="2" charset="-122"/>
              </a:rPr>
              <a:t>*</a:t>
            </a:r>
          </a:p>
        </p:txBody>
      </p:sp>
      <p:sp>
        <p:nvSpPr>
          <p:cNvPr id="9" name="TextBox 8">
            <a:extLst>
              <a:ext uri="{FF2B5EF4-FFF2-40B4-BE49-F238E27FC236}">
                <a16:creationId xmlns:a16="http://schemas.microsoft.com/office/drawing/2014/main" id="{7FAFD2E2-1A66-4E6B-8D6E-07D16AD71C42}"/>
              </a:ext>
            </a:extLst>
          </p:cNvPr>
          <p:cNvSpPr txBox="1"/>
          <p:nvPr/>
        </p:nvSpPr>
        <p:spPr>
          <a:xfrm>
            <a:off x="2133600" y="6045880"/>
            <a:ext cx="8001000" cy="276999"/>
          </a:xfrm>
          <a:prstGeom prst="rect">
            <a:avLst/>
          </a:prstGeom>
          <a:noFill/>
        </p:spPr>
        <p:txBody>
          <a:bodyPr wrap="square" rtlCol="0">
            <a:spAutoFit/>
          </a:bodyPr>
          <a:lstStyle/>
          <a:p>
            <a:pPr algn="ctr"/>
            <a:r>
              <a:rPr lang="en-US" sz="1200" dirty="0">
                <a:solidFill>
                  <a:srgbClr val="00246A"/>
                </a:solidFill>
                <a:latin typeface="Arial" panose="020B0604020202020204" pitchFamily="34" charset="0"/>
              </a:rPr>
              <a:t>*</a:t>
            </a:r>
            <a:r>
              <a:rPr lang="zh-CN" altLang="en-US" sz="1200" dirty="0">
                <a:solidFill>
                  <a:srgbClr val="00246A"/>
                </a:solidFill>
                <a:latin typeface="Arial" panose="020B0604020202020204" pitchFamily="34" charset="0"/>
              </a:rPr>
              <a:t>照片仅为插图展示目的，且不代表对所展示产品的认可。</a:t>
            </a:r>
            <a:endParaRPr lang="en-US" sz="1200" dirty="0">
              <a:solidFill>
                <a:srgbClr val="00246A"/>
              </a:solidFill>
              <a:latin typeface="Arial" panose="020B0604020202020204" pitchFamily="34" charset="0"/>
            </a:endParaRPr>
          </a:p>
        </p:txBody>
      </p:sp>
      <p:sp>
        <p:nvSpPr>
          <p:cNvPr id="10" name="TextBox 9">
            <a:extLst>
              <a:ext uri="{FF2B5EF4-FFF2-40B4-BE49-F238E27FC236}">
                <a16:creationId xmlns:a16="http://schemas.microsoft.com/office/drawing/2014/main" id="{C0CC7212-EB24-410D-8D07-F1FDA9E4796E}"/>
              </a:ext>
            </a:extLst>
          </p:cNvPr>
          <p:cNvSpPr txBox="1"/>
          <p:nvPr/>
        </p:nvSpPr>
        <p:spPr>
          <a:xfrm>
            <a:off x="2590800" y="4090601"/>
            <a:ext cx="2912639" cy="646331"/>
          </a:xfrm>
          <a:prstGeom prst="rect">
            <a:avLst/>
          </a:prstGeom>
          <a:noFill/>
        </p:spPr>
        <p:txBody>
          <a:bodyPr wrap="square" rtlCol="0">
            <a:spAutoFit/>
          </a:bodyPr>
          <a:lstStyle/>
          <a:p>
            <a:r>
              <a:rPr lang="zh-CN" altLang="en-US" dirty="0">
                <a:solidFill>
                  <a:srgbClr val="00246A"/>
                </a:solidFill>
                <a:latin typeface="SimSun" panose="02010600030101010101" pitchFamily="2" charset="-122"/>
                <a:ea typeface="SimSun" panose="02010600030101010101" pitchFamily="2" charset="-122"/>
              </a:rPr>
              <a:t>旨在由宠物和儿童使用的防护门在标准涵盖范围内。</a:t>
            </a:r>
            <a:endParaRPr lang="en-US" dirty="0">
              <a:solidFill>
                <a:srgbClr val="00246A"/>
              </a:solidFill>
              <a:latin typeface="SimSun" panose="02010600030101010101" pitchFamily="2" charset="-122"/>
              <a:ea typeface="SimSun" panose="02010600030101010101" pitchFamily="2" charset="-122"/>
            </a:endParaRPr>
          </a:p>
        </p:txBody>
      </p:sp>
      <p:sp>
        <p:nvSpPr>
          <p:cNvPr id="11" name="TextBox 10">
            <a:extLst>
              <a:ext uri="{FF2B5EF4-FFF2-40B4-BE49-F238E27FC236}">
                <a16:creationId xmlns:a16="http://schemas.microsoft.com/office/drawing/2014/main" id="{FFEB79AC-516A-498F-8D04-7C870F053A41}"/>
              </a:ext>
            </a:extLst>
          </p:cNvPr>
          <p:cNvSpPr txBox="1"/>
          <p:nvPr/>
        </p:nvSpPr>
        <p:spPr>
          <a:xfrm>
            <a:off x="6688563" y="4090601"/>
            <a:ext cx="2701076" cy="646331"/>
          </a:xfrm>
          <a:prstGeom prst="rect">
            <a:avLst/>
          </a:prstGeom>
          <a:noFill/>
        </p:spPr>
        <p:txBody>
          <a:bodyPr wrap="square" rtlCol="0">
            <a:spAutoFit/>
          </a:bodyPr>
          <a:lstStyle/>
          <a:p>
            <a:pPr algn="ctr"/>
            <a:r>
              <a:rPr lang="zh-CN" altLang="en-US" dirty="0">
                <a:solidFill>
                  <a:srgbClr val="00246A"/>
                </a:solidFill>
                <a:latin typeface="SimSun" panose="02010600030101010101" pitchFamily="2" charset="-122"/>
                <a:ea typeface="SimSun" panose="02010600030101010101" pitchFamily="2" charset="-122"/>
              </a:rPr>
              <a:t>仅仅旨在为宠物使用的防护门不在标准涵盖范围内。</a:t>
            </a:r>
            <a:endParaRPr lang="en-US" dirty="0">
              <a:solidFill>
                <a:srgbClr val="00246A"/>
              </a:solidFill>
              <a:latin typeface="SimSun" panose="02010600030101010101" pitchFamily="2" charset="-122"/>
              <a:ea typeface="SimSun" panose="02010600030101010101" pitchFamily="2" charset="-122"/>
            </a:endParaRPr>
          </a:p>
        </p:txBody>
      </p:sp>
      <p:pic>
        <p:nvPicPr>
          <p:cNvPr id="12" name="Picture 11">
            <a:extLst>
              <a:ext uri="{FF2B5EF4-FFF2-40B4-BE49-F238E27FC236}">
                <a16:creationId xmlns:a16="http://schemas.microsoft.com/office/drawing/2014/main" id="{8F2CCDD9-3FC5-421A-B65E-85A8EAA737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327" b="2447"/>
          <a:stretch/>
        </p:blipFill>
        <p:spPr>
          <a:xfrm>
            <a:off x="2590800" y="1542450"/>
            <a:ext cx="3082078" cy="2441824"/>
          </a:xfrm>
          <a:prstGeom prst="rect">
            <a:avLst/>
          </a:prstGeom>
        </p:spPr>
      </p:pic>
      <p:pic>
        <p:nvPicPr>
          <p:cNvPr id="13" name="Picture 2" descr="You &amp; Me Extra Wide Walk-Thru Pet Gate, 29&quot;-52&quot; W x 30&quot; H | Petco">
            <a:extLst>
              <a:ext uri="{FF2B5EF4-FFF2-40B4-BE49-F238E27FC236}">
                <a16:creationId xmlns:a16="http://schemas.microsoft.com/office/drawing/2014/main" id="{64565267-3EE2-43B1-AFEC-22ADA5315D9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6705"/>
          <a:stretch/>
        </p:blipFill>
        <p:spPr bwMode="auto">
          <a:xfrm>
            <a:off x="6341640" y="1539664"/>
            <a:ext cx="3335309" cy="24446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18438B-178C-4615-B5B8-9649EF600C35}"/>
              </a:ext>
            </a:extLst>
          </p:cNvPr>
          <p:cNvSpPr txBox="1"/>
          <p:nvPr/>
        </p:nvSpPr>
        <p:spPr>
          <a:xfrm>
            <a:off x="2133600" y="5586415"/>
            <a:ext cx="8705850" cy="461665"/>
          </a:xfrm>
          <a:prstGeom prst="rect">
            <a:avLst/>
          </a:prstGeom>
          <a:noFill/>
        </p:spPr>
        <p:txBody>
          <a:bodyPr wrap="square" rtlCol="0">
            <a:spAutoFit/>
          </a:bodyPr>
          <a:lstStyle/>
          <a:p>
            <a:pPr algn="ctr"/>
            <a:r>
              <a:rPr lang="zh-CN" altLang="en-US" sz="2400" dirty="0">
                <a:latin typeface="SimSun" panose="02010600030101010101" pitchFamily="2" charset="-122"/>
                <a:ea typeface="SimSun" panose="02010600030101010101" pitchFamily="2" charset="-122"/>
              </a:rPr>
              <a:t>请登录此网站</a:t>
            </a:r>
            <a:r>
              <a:rPr lang="en-US" sz="2400" dirty="0">
                <a:latin typeface="SimSun" panose="02010600030101010101" pitchFamily="2" charset="-122"/>
                <a:ea typeface="SimSun" panose="02010600030101010101" pitchFamily="2" charset="-122"/>
              </a:rPr>
              <a:t> </a:t>
            </a:r>
            <a:r>
              <a:rPr lang="en-US" sz="2400" dirty="0">
                <a:latin typeface="SimSun" panose="02010600030101010101" pitchFamily="2" charset="-122"/>
                <a:ea typeface="SimSun" panose="02010600030101010101" pitchFamily="2" charset="-122"/>
                <a:hlinkClick r:id="rId8"/>
              </a:rPr>
              <a:t>www.cpsc.gov/childrensproduct</a:t>
            </a:r>
            <a:r>
              <a:rPr lang="en-US"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查询更多信息</a:t>
            </a:r>
            <a:endParaRPr lang="en-US" sz="2400" dirty="0">
              <a:latin typeface="SimSun" panose="02010600030101010101" pitchFamily="2" charset="-122"/>
              <a:ea typeface="SimSun" panose="02010600030101010101" pitchFamily="2" charset="-122"/>
            </a:endParaRPr>
          </a:p>
        </p:txBody>
      </p:sp>
      <p:pic>
        <p:nvPicPr>
          <p:cNvPr id="4" name="Recorded Sound">
            <a:hlinkClick r:id="" action="ppaction://media"/>
            <a:extLst>
              <a:ext uri="{FF2B5EF4-FFF2-40B4-BE49-F238E27FC236}">
                <a16:creationId xmlns:a16="http://schemas.microsoft.com/office/drawing/2014/main" id="{705F483D-F963-454C-AE5A-CB2A186710D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99520" y="312598"/>
            <a:ext cx="548640" cy="548640"/>
          </a:xfrm>
          <a:prstGeom prst="rect">
            <a:avLst/>
          </a:prstGeom>
        </p:spPr>
      </p:pic>
    </p:spTree>
    <p:custDataLst>
      <p:tags r:id="rId1"/>
    </p:custDataLst>
    <p:extLst>
      <p:ext uri="{BB962C8B-B14F-4D97-AF65-F5344CB8AC3E}">
        <p14:creationId xmlns:p14="http://schemas.microsoft.com/office/powerpoint/2010/main" val="1086192075"/>
      </p:ext>
    </p:extLst>
  </p:cSld>
  <p:clrMapOvr>
    <a:masterClrMapping/>
  </p:clrMapOvr>
  <mc:AlternateContent xmlns:mc="http://schemas.openxmlformats.org/markup-compatibility/2006" xmlns:p14="http://schemas.microsoft.com/office/powerpoint/2010/main">
    <mc:Choice Requires="p14">
      <p:transition spd="slow" p14:dur="2000" advTm="71124"/>
    </mc:Choice>
    <mc:Fallback xmlns="">
      <p:transition spd="slow" advTm="711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30" objId="4"/>
        <p14:stopEvt time="71124" objId="4"/>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61957AE-F6CC-42D6-B01D-B3F585C807D8}"/>
              </a:ext>
            </a:extLst>
          </p:cNvPr>
          <p:cNvSpPr>
            <a:spLocks noGrp="1"/>
          </p:cNvSpPr>
          <p:nvPr>
            <p:ph idx="1"/>
          </p:nvPr>
        </p:nvSpPr>
        <p:spPr>
          <a:xfrm>
            <a:off x="363538" y="1468438"/>
            <a:ext cx="11464925" cy="3354765"/>
          </a:xfrm>
          <a:prstGeom prst="rect">
            <a:avLst/>
          </a:prstGeom>
        </p:spPr>
        <p:txBody>
          <a:bodyPr wrap="square">
            <a:spAutoFit/>
          </a:bodyPr>
          <a:lstStyle/>
          <a:p>
            <a:pPr marL="571500" indent="-571500">
              <a:buFont typeface="Arial" panose="020B0604020202020204" pitchFamily="34" charset="0"/>
              <a:buChar char="•"/>
            </a:pPr>
            <a:r>
              <a:rPr lang="zh-CN" altLang="en-US" sz="2800" b="1" dirty="0">
                <a:latin typeface="SimSun" panose="02010600030101010101" pitchFamily="2" charset="-122"/>
                <a:ea typeface="SimSun" panose="02010600030101010101" pitchFamily="2" charset="-122"/>
              </a:rPr>
              <a:t>依据</a:t>
            </a:r>
            <a:r>
              <a:rPr lang="en-US" sz="2800" b="1" dirty="0">
                <a:latin typeface="SimSun" panose="02010600030101010101" pitchFamily="2" charset="-122"/>
                <a:ea typeface="SimSun" panose="02010600030101010101" pitchFamily="2" charset="-122"/>
              </a:rPr>
              <a:t>ASTM F1004-19</a:t>
            </a:r>
            <a:r>
              <a:rPr lang="zh-CN" altLang="en-US" sz="2800" b="1" dirty="0">
                <a:latin typeface="SimSun" panose="02010600030101010101" pitchFamily="2" charset="-122"/>
                <a:ea typeface="SimSun" panose="02010600030101010101" pitchFamily="2" charset="-122"/>
              </a:rPr>
              <a:t>标准，标识和标签（永久性加在产品及包装上）需包括</a:t>
            </a:r>
            <a:r>
              <a:rPr lang="en-US" sz="2800" b="1" dirty="0">
                <a:latin typeface="SimSun" panose="02010600030101010101" pitchFamily="2" charset="-122"/>
                <a:ea typeface="SimSun" panose="02010600030101010101" pitchFamily="2" charset="-122"/>
              </a:rPr>
              <a:t> </a:t>
            </a:r>
          </a:p>
          <a:p>
            <a:pPr marL="914400" lvl="1" indent="-457200">
              <a:buFont typeface="Wingdings" panose="05000000000000000000" pitchFamily="2" charset="2"/>
              <a:buChar char="Ø"/>
            </a:pPr>
            <a:r>
              <a:rPr lang="zh-CN" altLang="en-US" sz="2600" dirty="0">
                <a:solidFill>
                  <a:srgbClr val="00246A"/>
                </a:solidFill>
                <a:latin typeface="SimSun" panose="02010600030101010101" pitchFamily="2" charset="-122"/>
                <a:ea typeface="SimSun" panose="02010600030101010101" pitchFamily="2" charset="-122"/>
              </a:rPr>
              <a:t>制造商</a:t>
            </a:r>
            <a:r>
              <a:rPr lang="en-US" altLang="zh-CN" sz="2600" dirty="0">
                <a:solidFill>
                  <a:srgbClr val="00246A"/>
                </a:solidFill>
                <a:latin typeface="SimSun" panose="02010600030101010101" pitchFamily="2" charset="-122"/>
                <a:ea typeface="SimSun" panose="02010600030101010101" pitchFamily="2" charset="-122"/>
              </a:rPr>
              <a:t>/</a:t>
            </a:r>
            <a:r>
              <a:rPr lang="zh-CN" altLang="en-US" sz="2600" dirty="0">
                <a:solidFill>
                  <a:srgbClr val="00246A"/>
                </a:solidFill>
                <a:latin typeface="SimSun" panose="02010600030101010101" pitchFamily="2" charset="-122"/>
                <a:ea typeface="SimSun" panose="02010600030101010101" pitchFamily="2" charset="-122"/>
              </a:rPr>
              <a:t>分销商</a:t>
            </a:r>
            <a:r>
              <a:rPr lang="en-US" altLang="zh-CN" sz="2600" dirty="0">
                <a:solidFill>
                  <a:srgbClr val="00246A"/>
                </a:solidFill>
                <a:latin typeface="SimSun" panose="02010600030101010101" pitchFamily="2" charset="-122"/>
                <a:ea typeface="SimSun" panose="02010600030101010101" pitchFamily="2" charset="-122"/>
              </a:rPr>
              <a:t>/</a:t>
            </a:r>
            <a:r>
              <a:rPr lang="zh-CN" altLang="en-US" sz="2600" dirty="0">
                <a:solidFill>
                  <a:srgbClr val="00246A"/>
                </a:solidFill>
                <a:latin typeface="SimSun" panose="02010600030101010101" pitchFamily="2" charset="-122"/>
                <a:ea typeface="SimSun" panose="02010600030101010101" pitchFamily="2" charset="-122"/>
              </a:rPr>
              <a:t>销售方名称</a:t>
            </a:r>
            <a:endParaRPr lang="en-US" sz="2600" dirty="0">
              <a:solidFill>
                <a:srgbClr val="00246A"/>
              </a:solidFill>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2600" dirty="0">
                <a:solidFill>
                  <a:srgbClr val="00246A"/>
                </a:solidFill>
                <a:latin typeface="SimSun" panose="02010600030101010101" pitchFamily="2" charset="-122"/>
                <a:ea typeface="SimSun" panose="02010600030101010101" pitchFamily="2" charset="-122"/>
              </a:rPr>
              <a:t>公司地点（城市、省份及邮寄地址，包括邮编）和电话号码（依据第</a:t>
            </a:r>
            <a:r>
              <a:rPr lang="en-US" altLang="zh-CN" sz="2600" dirty="0">
                <a:solidFill>
                  <a:srgbClr val="00246A"/>
                </a:solidFill>
                <a:latin typeface="SimSun" panose="02010600030101010101" pitchFamily="2" charset="-122"/>
                <a:ea typeface="SimSun" panose="02010600030101010101" pitchFamily="2" charset="-122"/>
              </a:rPr>
              <a:t>16</a:t>
            </a:r>
            <a:r>
              <a:rPr lang="zh-CN" altLang="en-US" sz="2600" dirty="0">
                <a:solidFill>
                  <a:srgbClr val="00246A"/>
                </a:solidFill>
                <a:latin typeface="SimSun" panose="02010600030101010101" pitchFamily="2" charset="-122"/>
                <a:ea typeface="SimSun" panose="02010600030101010101" pitchFamily="2" charset="-122"/>
              </a:rPr>
              <a:t>联邦法规第</a:t>
            </a:r>
            <a:r>
              <a:rPr lang="en-US" altLang="zh-CN" sz="2600" dirty="0">
                <a:solidFill>
                  <a:srgbClr val="00246A"/>
                </a:solidFill>
                <a:latin typeface="SimSun" panose="02010600030101010101" pitchFamily="2" charset="-122"/>
                <a:ea typeface="SimSun" panose="02010600030101010101" pitchFamily="2" charset="-122"/>
              </a:rPr>
              <a:t>1130.4</a:t>
            </a:r>
            <a:r>
              <a:rPr lang="zh-CN" altLang="en-US" sz="2600" dirty="0">
                <a:solidFill>
                  <a:srgbClr val="00246A"/>
                </a:solidFill>
                <a:latin typeface="SimSun" panose="02010600030101010101" pitchFamily="2" charset="-122"/>
                <a:ea typeface="SimSun" panose="02010600030101010101" pitchFamily="2" charset="-122"/>
              </a:rPr>
              <a:t>款）</a:t>
            </a:r>
            <a:endParaRPr lang="en-US" sz="2600" dirty="0">
              <a:solidFill>
                <a:srgbClr val="00246A"/>
              </a:solidFill>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2600" dirty="0">
                <a:solidFill>
                  <a:srgbClr val="00246A"/>
                </a:solidFill>
                <a:latin typeface="SimSun" panose="02010600030101010101" pitchFamily="2" charset="-122"/>
                <a:ea typeface="SimSun" panose="02010600030101010101" pitchFamily="2" charset="-122"/>
              </a:rPr>
              <a:t>指认生产日期（最少需包括月份和年份）的编码或标识</a:t>
            </a:r>
            <a:endParaRPr lang="en-US" sz="2600" dirty="0">
              <a:solidFill>
                <a:srgbClr val="00246A"/>
              </a:solidFill>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2600" dirty="0">
                <a:solidFill>
                  <a:srgbClr val="00246A"/>
                </a:solidFill>
                <a:latin typeface="SimSun" panose="02010600030101010101" pitchFamily="2" charset="-122"/>
                <a:ea typeface="SimSun" panose="02010600030101010101" pitchFamily="2" charset="-122"/>
              </a:rPr>
              <a:t>如果使用则需包括（产品）批次和运行号码（依据</a:t>
            </a:r>
            <a:r>
              <a:rPr lang="en-US" sz="2600" dirty="0">
                <a:solidFill>
                  <a:srgbClr val="00246A"/>
                </a:solidFill>
                <a:latin typeface="SimSun" panose="02010600030101010101" pitchFamily="2" charset="-122"/>
                <a:ea typeface="SimSun" panose="02010600030101010101" pitchFamily="2" charset="-122"/>
              </a:rPr>
              <a:t>CPSIA</a:t>
            </a:r>
            <a:r>
              <a:rPr lang="zh-CN" altLang="en-US" sz="2600" dirty="0">
                <a:solidFill>
                  <a:srgbClr val="00246A"/>
                </a:solidFill>
                <a:latin typeface="SimSun" panose="02010600030101010101" pitchFamily="2" charset="-122"/>
                <a:ea typeface="SimSun" panose="02010600030101010101" pitchFamily="2" charset="-122"/>
              </a:rPr>
              <a:t>（消费品安全改进法）之</a:t>
            </a:r>
            <a:r>
              <a:rPr lang="zh-CN" altLang="en-US" sz="2600" u="sng" dirty="0">
                <a:solidFill>
                  <a:srgbClr val="C00000"/>
                </a:solidFill>
                <a:latin typeface="SimSun" panose="02010600030101010101" pitchFamily="2" charset="-122"/>
                <a:ea typeface="SimSun" panose="02010600030101010101" pitchFamily="2" charset="-122"/>
              </a:rPr>
              <a:t>跟踪信息要求</a:t>
            </a:r>
            <a:r>
              <a:rPr lang="en-US" sz="2600" dirty="0">
                <a:solidFill>
                  <a:srgbClr val="00246A"/>
                </a:solidFill>
                <a:latin typeface="SimSun" panose="02010600030101010101" pitchFamily="2" charset="-122"/>
                <a:ea typeface="SimSun" panose="02010600030101010101" pitchFamily="2" charset="-122"/>
              </a:rPr>
              <a:t>)</a:t>
            </a:r>
          </a:p>
        </p:txBody>
      </p:sp>
      <p:sp>
        <p:nvSpPr>
          <p:cNvPr id="7" name="Title 6">
            <a:extLst>
              <a:ext uri="{FF2B5EF4-FFF2-40B4-BE49-F238E27FC236}">
                <a16:creationId xmlns:a16="http://schemas.microsoft.com/office/drawing/2014/main" id="{32AACE59-B2FB-4B74-A2C1-1108ADF0B3F0}"/>
              </a:ext>
            </a:extLst>
          </p:cNvPr>
          <p:cNvSpPr txBox="1">
            <a:spLocks noGrp="1"/>
          </p:cNvSpPr>
          <p:nvPr>
            <p:ph type="title"/>
          </p:nvPr>
        </p:nvSpPr>
        <p:spPr>
          <a:xfrm>
            <a:off x="500063" y="609848"/>
            <a:ext cx="11464925" cy="769441"/>
          </a:xfrm>
          <a:prstGeom prst="rect">
            <a:avLst/>
          </a:prstGeom>
          <a:noFill/>
        </p:spPr>
        <p:txBody>
          <a:bodyPr wrap="square" rtlCol="0">
            <a:spAutoFit/>
          </a:bodyPr>
          <a:lstStyle/>
          <a:p>
            <a:r>
              <a:rPr lang="zh-CN" altLang="en-US" sz="4400" dirty="0">
                <a:latin typeface="SimSun" panose="02010600030101010101" pitchFamily="2" charset="-122"/>
                <a:ea typeface="SimSun" panose="02010600030101010101" pitchFamily="2" charset="-122"/>
              </a:rPr>
              <a:t>标签和使用说明材料</a:t>
            </a:r>
            <a:endParaRPr lang="en-US" sz="4400" dirty="0">
              <a:latin typeface="SimSun" panose="02010600030101010101" pitchFamily="2" charset="-122"/>
              <a:ea typeface="SimSun" panose="02010600030101010101" pitchFamily="2" charset="-122"/>
            </a:endParaRPr>
          </a:p>
        </p:txBody>
      </p:sp>
      <p:pic>
        <p:nvPicPr>
          <p:cNvPr id="2" name="Recorded Sound">
            <a:hlinkClick r:id="" action="ppaction://media"/>
            <a:extLst>
              <a:ext uri="{FF2B5EF4-FFF2-40B4-BE49-F238E27FC236}">
                <a16:creationId xmlns:a16="http://schemas.microsoft.com/office/drawing/2014/main" id="{DA233608-A9F2-4CEA-8CF9-74E017AFFE6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18863" y="305048"/>
            <a:ext cx="548640" cy="548640"/>
          </a:xfrm>
          <a:prstGeom prst="rect">
            <a:avLst/>
          </a:prstGeom>
        </p:spPr>
      </p:pic>
    </p:spTree>
    <p:custDataLst>
      <p:tags r:id="rId1"/>
    </p:custDataLst>
    <p:extLst>
      <p:ext uri="{BB962C8B-B14F-4D97-AF65-F5344CB8AC3E}">
        <p14:creationId xmlns:p14="http://schemas.microsoft.com/office/powerpoint/2010/main" val="111627685"/>
      </p:ext>
    </p:extLst>
  </p:cSld>
  <p:clrMapOvr>
    <a:masterClrMapping/>
  </p:clrMapOvr>
  <mc:AlternateContent xmlns:mc="http://schemas.openxmlformats.org/markup-compatibility/2006" xmlns:p14="http://schemas.microsoft.com/office/powerpoint/2010/main">
    <mc:Choice Requires="p14">
      <p:transition spd="slow" p14:dur="2000" advTm="89936"/>
    </mc:Choice>
    <mc:Fallback xmlns="">
      <p:transition spd="slow" advTm="899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47" objId="2"/>
        <p14:stopEvt time="89936"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4968" y="241162"/>
            <a:ext cx="10679752" cy="940043"/>
          </a:xfrm>
        </p:spPr>
        <p:txBody>
          <a:bodyPr>
            <a:normAutofit fontScale="90000"/>
          </a:bodyPr>
          <a:lstStyle/>
          <a:p>
            <a:pPr algn="ctr"/>
            <a:br>
              <a:rPr lang="en-US" altLang="zh-CN" sz="3200" dirty="0"/>
            </a:br>
            <a:br>
              <a:rPr lang="en-US" altLang="zh-CN" sz="3200" dirty="0"/>
            </a:br>
            <a:br>
              <a:rPr lang="en-US" altLang="zh-CN" sz="3200" dirty="0"/>
            </a:br>
            <a:r>
              <a:rPr lang="zh-CN" altLang="en-US" sz="3100" dirty="0">
                <a:latin typeface="SimSun" panose="02010600030101010101" pitchFamily="2" charset="-122"/>
                <a:ea typeface="SimSun" panose="02010600030101010101" pitchFamily="2" charset="-122"/>
              </a:rPr>
              <a:t>视频：欢迎您收看美国消费品安全委员会</a:t>
            </a:r>
            <a:r>
              <a:rPr lang="en-US" altLang="zh-CN" sz="3100" dirty="0">
                <a:latin typeface="SimSun" panose="02010600030101010101" pitchFamily="2" charset="-122"/>
                <a:ea typeface="SimSun" panose="02010600030101010101" pitchFamily="2" charset="-122"/>
              </a:rPr>
              <a:t>2021</a:t>
            </a:r>
            <a:r>
              <a:rPr lang="zh-CN" altLang="en-US" sz="3100" dirty="0">
                <a:latin typeface="SimSun" panose="02010600030101010101" pitchFamily="2" charset="-122"/>
                <a:ea typeface="SimSun" panose="02010600030101010101" pitchFamily="2" charset="-122"/>
              </a:rPr>
              <a:t>播客系列：</a:t>
            </a:r>
            <a:br>
              <a:rPr lang="en-US" altLang="zh-CN" sz="3100" dirty="0">
                <a:latin typeface="SimSun" panose="02010600030101010101" pitchFamily="2" charset="-122"/>
                <a:ea typeface="SimSun" panose="02010600030101010101" pitchFamily="2" charset="-122"/>
              </a:rPr>
            </a:br>
            <a:r>
              <a:rPr lang="zh-CN" altLang="en-US" sz="3200" dirty="0">
                <a:latin typeface="SimSun" panose="02010600030101010101" pitchFamily="2" charset="-122"/>
                <a:ea typeface="SimSun" panose="02010600030101010101" pitchFamily="2" charset="-122"/>
              </a:rPr>
              <a:t>防护门及防护围栏安全规定概要</a:t>
            </a:r>
            <a:br>
              <a:rPr lang="en-US" sz="3200" dirty="0"/>
            </a:br>
            <a:br>
              <a:rPr lang="en-US" sz="3200" dirty="0">
                <a:solidFill>
                  <a:schemeClr val="tx1"/>
                </a:solidFill>
                <a:latin typeface="+mj-ea"/>
              </a:rPr>
            </a:br>
            <a:br>
              <a:rPr lang="en-US" sz="3100" dirty="0">
                <a:highlight>
                  <a:srgbClr val="FFFF00"/>
                </a:highlight>
                <a:latin typeface="+mn-ea"/>
                <a:ea typeface="+mn-ea"/>
              </a:rPr>
            </a:br>
            <a:endParaRPr lang="en-US" sz="3100" dirty="0">
              <a:highlight>
                <a:srgbClr val="FFFF00"/>
              </a:highlight>
              <a:latin typeface="+mn-ea"/>
              <a:ea typeface="+mn-ea"/>
            </a:endParaRPr>
          </a:p>
        </p:txBody>
      </p:sp>
      <p:pic>
        <p:nvPicPr>
          <p:cNvPr id="6" name="Rich welcome 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lum bright="12000"/>
          </a:blip>
          <a:stretch>
            <a:fillRect/>
          </a:stretch>
        </p:blipFill>
        <p:spPr>
          <a:xfrm>
            <a:off x="2132274" y="1371600"/>
            <a:ext cx="7683392" cy="4321908"/>
          </a:xfrm>
          <a:prstGeom prst="rect">
            <a:avLst/>
          </a:prstGeom>
        </p:spPr>
      </p:pic>
      <p:sp>
        <p:nvSpPr>
          <p:cNvPr id="2" name="TextBox 1"/>
          <p:cNvSpPr txBox="1"/>
          <p:nvPr/>
        </p:nvSpPr>
        <p:spPr>
          <a:xfrm>
            <a:off x="220337" y="5693508"/>
            <a:ext cx="11777032" cy="923330"/>
          </a:xfrm>
          <a:prstGeom prst="rect">
            <a:avLst/>
          </a:prstGeom>
          <a:noFill/>
        </p:spPr>
        <p:txBody>
          <a:bodyPr wrap="square" rtlCol="0">
            <a:spAutoFit/>
          </a:bodyPr>
          <a:lstStyle/>
          <a:p>
            <a:r>
              <a:rPr lang="zh-CN" altLang="en-US" i="1" dirty="0">
                <a:latin typeface="+mn-ea"/>
              </a:rPr>
              <a:t>请用</a:t>
            </a:r>
            <a:r>
              <a:rPr lang="en-US" i="1" dirty="0">
                <a:latin typeface="+mn-ea"/>
              </a:rPr>
              <a:t>”</a:t>
            </a:r>
            <a:r>
              <a:rPr lang="zh-CN" altLang="en-US" i="1" dirty="0">
                <a:latin typeface="+mn-ea"/>
              </a:rPr>
              <a:t>幻灯片</a:t>
            </a:r>
            <a:r>
              <a:rPr lang="en-US" i="1" dirty="0">
                <a:latin typeface="+mn-ea"/>
              </a:rPr>
              <a:t>”</a:t>
            </a:r>
            <a:r>
              <a:rPr lang="zh-CN" altLang="en-US" i="1" dirty="0">
                <a:latin typeface="+mn-ea"/>
              </a:rPr>
              <a:t>形式观看本幻灯片。每张幻灯片右上角有一喇叭图像，您按该图像，就可以听到中文叙述。您若使用</a:t>
            </a:r>
            <a:r>
              <a:rPr lang="en-US" i="1" dirty="0">
                <a:latin typeface="+mn-ea"/>
              </a:rPr>
              <a:t>PowerPoint 2010, 2013, 2016, 2019, </a:t>
            </a:r>
            <a:r>
              <a:rPr lang="zh-CN" altLang="en-US" i="1" dirty="0">
                <a:latin typeface="+mn-ea"/>
              </a:rPr>
              <a:t>和</a:t>
            </a:r>
            <a:r>
              <a:rPr lang="en-US" i="1" dirty="0">
                <a:latin typeface="+mn-ea"/>
              </a:rPr>
              <a:t> PowerPoint Office 365</a:t>
            </a:r>
            <a:r>
              <a:rPr lang="zh-CN" altLang="en-US" i="1" dirty="0">
                <a:latin typeface="+mn-ea"/>
              </a:rPr>
              <a:t>，都可以收看本幻灯片。请注意，英文幻灯片不伴随叙述。</a:t>
            </a:r>
            <a:endParaRPr lang="en-US" dirty="0">
              <a:latin typeface="+mn-ea"/>
            </a:endParaRPr>
          </a:p>
        </p:txBody>
      </p:sp>
    </p:spTree>
    <p:extLst>
      <p:ext uri="{BB962C8B-B14F-4D97-AF65-F5344CB8AC3E}">
        <p14:creationId xmlns:p14="http://schemas.microsoft.com/office/powerpoint/2010/main" val="1151769591"/>
      </p:ext>
    </p:extLst>
  </p:cSld>
  <p:clrMapOvr>
    <a:masterClrMapping/>
  </p:clrMapOvr>
  <mc:AlternateContent xmlns:mc="http://schemas.openxmlformats.org/markup-compatibility/2006" xmlns:p14="http://schemas.microsoft.com/office/powerpoint/2010/main">
    <mc:Choice Requires="p14">
      <p:transition spd="slow" p14:dur="2000" advTm="113756"/>
    </mc:Choice>
    <mc:Fallback xmlns="">
      <p:transition spd="slow" advTm="11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0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mod="1">
    <p:ext uri="{E180D4A7-C9FB-4DFB-919C-405C955672EB}">
      <p14:showEvtLst xmlns:p14="http://schemas.microsoft.com/office/powerpoint/2010/main">
        <p14:playEvt time="0" objId="6"/>
        <p14:pauseEvt time="113756" objId="6"/>
        <p14:stopEvt time="113756" objId="6"/>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E819258-CF82-41F4-B757-30C2EB173A88}"/>
              </a:ext>
            </a:extLst>
          </p:cNvPr>
          <p:cNvSpPr>
            <a:spLocks noGrp="1"/>
          </p:cNvSpPr>
          <p:nvPr>
            <p:ph idx="1"/>
          </p:nvPr>
        </p:nvSpPr>
        <p:spPr>
          <a:xfrm>
            <a:off x="363538" y="1360745"/>
            <a:ext cx="11464925" cy="5114195"/>
          </a:xfrm>
          <a:prstGeom prst="rect">
            <a:avLst/>
          </a:prstGeom>
        </p:spPr>
        <p:txBody>
          <a:bodyPr wrap="square">
            <a:normAutofit/>
          </a:bodyPr>
          <a:lstStyle/>
          <a:p>
            <a:pPr marL="457200" indent="-457200">
              <a:buFont typeface="Arial" panose="020B0604020202020204" pitchFamily="34" charset="0"/>
              <a:buChar char="•"/>
            </a:pPr>
            <a:r>
              <a:rPr lang="zh-CN" altLang="en-US" sz="2800" b="1" dirty="0">
                <a:latin typeface="SimSun" panose="02010600030101010101" pitchFamily="2" charset="-122"/>
                <a:ea typeface="SimSun" panose="02010600030101010101" pitchFamily="2" charset="-122"/>
              </a:rPr>
              <a:t>信息声明（包括在产品包装里）需包括：</a:t>
            </a:r>
            <a:r>
              <a:rPr lang="en-US" sz="2800" b="1" dirty="0">
                <a:latin typeface="SimSun" panose="02010600030101010101" pitchFamily="2" charset="-122"/>
                <a:ea typeface="SimSun" panose="02010600030101010101" pitchFamily="2" charset="-122"/>
              </a:rPr>
              <a:t> </a:t>
            </a:r>
            <a:endParaRPr lang="en-US" sz="2800" dirty="0">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pPr>
            <a:r>
              <a:rPr lang="zh-CN" altLang="en-US" dirty="0">
                <a:solidFill>
                  <a:srgbClr val="00246A"/>
                </a:solidFill>
                <a:latin typeface="SimSun" panose="02010600030101010101" pitchFamily="2" charset="-122"/>
                <a:ea typeface="SimSun" panose="02010600030101010101" pitchFamily="2" charset="-122"/>
              </a:rPr>
              <a:t>适用的组装、安装、使用、折叠、保养和清洁说明</a:t>
            </a:r>
            <a:endParaRPr lang="en-US" sz="2400" dirty="0">
              <a:solidFill>
                <a:srgbClr val="00246A"/>
              </a:solidFill>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pPr>
            <a:r>
              <a:rPr lang="zh-CN" altLang="en-US" dirty="0">
                <a:solidFill>
                  <a:srgbClr val="00246A"/>
                </a:solidFill>
                <a:latin typeface="SimSun" panose="02010600030101010101" pitchFamily="2" charset="-122"/>
                <a:ea typeface="SimSun" panose="02010600030101010101" pitchFamily="2" charset="-122"/>
              </a:rPr>
              <a:t>所有警告声明</a:t>
            </a:r>
            <a:endParaRPr lang="en-US" sz="2400" dirty="0">
              <a:solidFill>
                <a:srgbClr val="00246A"/>
              </a:solidFill>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pPr>
            <a:r>
              <a:rPr lang="zh-CN" altLang="en-US" sz="2400" dirty="0">
                <a:solidFill>
                  <a:srgbClr val="00246A"/>
                </a:solidFill>
                <a:latin typeface="SimSun" panose="02010600030101010101" pitchFamily="2" charset="-122"/>
                <a:ea typeface="SimSun" panose="02010600030101010101" pitchFamily="2" charset="-122"/>
              </a:rPr>
              <a:t>适用的产品设计使用的展开尺寸</a:t>
            </a:r>
            <a:endParaRPr lang="en-US" sz="2400" dirty="0">
              <a:solidFill>
                <a:srgbClr val="00246A"/>
              </a:solidFill>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pPr>
            <a:r>
              <a:rPr lang="zh-CN" altLang="en-US" dirty="0">
                <a:solidFill>
                  <a:srgbClr val="00246A"/>
                </a:solidFill>
                <a:latin typeface="SimSun" panose="02010600030101010101" pitchFamily="2" charset="-122"/>
                <a:ea typeface="SimSun" panose="02010600030101010101" pitchFamily="2" charset="-122"/>
              </a:rPr>
              <a:t>如果产品受损、破断或被拆解，停止使用产品的说明</a:t>
            </a:r>
            <a:endParaRPr lang="en-US" sz="2400" dirty="0">
              <a:solidFill>
                <a:srgbClr val="00246A"/>
              </a:solidFill>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pPr>
            <a:r>
              <a:rPr lang="zh-CN" altLang="en-US" sz="2400" dirty="0">
                <a:solidFill>
                  <a:srgbClr val="00246A"/>
                </a:solidFill>
                <a:latin typeface="SimSun" panose="02010600030101010101" pitchFamily="2" charset="-122"/>
                <a:ea typeface="SimSun" panose="02010600030101010101" pitchFamily="2" charset="-122"/>
              </a:rPr>
              <a:t>对于</a:t>
            </a:r>
            <a:r>
              <a:rPr lang="zh-CN" altLang="en-US" sz="2400" b="1" dirty="0">
                <a:solidFill>
                  <a:srgbClr val="00246A"/>
                </a:solidFill>
                <a:latin typeface="SimSun" panose="02010600030101010101" pitchFamily="2" charset="-122"/>
                <a:ea typeface="SimSun" panose="02010600030101010101" pitchFamily="2" charset="-122"/>
              </a:rPr>
              <a:t>防护门</a:t>
            </a:r>
            <a:r>
              <a:rPr lang="zh-CN" altLang="en-US" sz="2400" dirty="0">
                <a:solidFill>
                  <a:srgbClr val="00246A"/>
                </a:solidFill>
                <a:latin typeface="SimSun" panose="02010600030101010101" pitchFamily="2" charset="-122"/>
                <a:ea typeface="SimSun" panose="02010600030101010101" pitchFamily="2" charset="-122"/>
              </a:rPr>
              <a:t>：</a:t>
            </a:r>
            <a:endParaRPr lang="en-US" sz="2400" dirty="0">
              <a:solidFill>
                <a:srgbClr val="00246A"/>
              </a:solidFill>
              <a:latin typeface="SimSun" panose="02010600030101010101" pitchFamily="2" charset="-122"/>
              <a:ea typeface="SimSun" panose="02010600030101010101" pitchFamily="2" charset="-122"/>
            </a:endParaRPr>
          </a:p>
          <a:p>
            <a:pPr marL="1257300" lvl="2" indent="-342900">
              <a:buFont typeface="Arial" panose="020B0604020202020204" pitchFamily="34" charset="0"/>
              <a:buChar char="•"/>
            </a:pPr>
            <a:r>
              <a:rPr lang="zh-CN" altLang="en-US" sz="2000" dirty="0">
                <a:solidFill>
                  <a:srgbClr val="00246A"/>
                </a:solidFill>
                <a:latin typeface="SimSun" panose="02010600030101010101" pitchFamily="2" charset="-122"/>
                <a:ea typeface="SimSun" panose="02010600030101010101" pitchFamily="2" charset="-122"/>
              </a:rPr>
              <a:t>有关使用任何产品自带安装硬件的限制的声明，及有关在地面上的何处安装防护门的信息。</a:t>
            </a:r>
            <a:endParaRPr lang="en-US" sz="2000" dirty="0">
              <a:solidFill>
                <a:srgbClr val="00246A"/>
              </a:solidFill>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pPr>
            <a:r>
              <a:rPr lang="zh-CN" altLang="en-US" sz="2400" dirty="0">
                <a:solidFill>
                  <a:srgbClr val="00246A"/>
                </a:solidFill>
                <a:latin typeface="SimSun" panose="02010600030101010101" pitchFamily="2" charset="-122"/>
                <a:ea typeface="SimSun" panose="02010600030101010101" pitchFamily="2" charset="-122"/>
              </a:rPr>
              <a:t>对于</a:t>
            </a:r>
            <a:r>
              <a:rPr lang="zh-CN" altLang="en-US" sz="2400" b="1" dirty="0">
                <a:solidFill>
                  <a:srgbClr val="00246A"/>
                </a:solidFill>
                <a:latin typeface="SimSun" panose="02010600030101010101" pitchFamily="2" charset="-122"/>
                <a:ea typeface="SimSun" panose="02010600030101010101" pitchFamily="2" charset="-122"/>
              </a:rPr>
              <a:t>建议在楼梯顶部使用的防护门：</a:t>
            </a:r>
            <a:r>
              <a:rPr lang="en-US" sz="2400" dirty="0">
                <a:solidFill>
                  <a:srgbClr val="00246A"/>
                </a:solidFill>
                <a:latin typeface="SimSun" panose="02010600030101010101" pitchFamily="2" charset="-122"/>
                <a:ea typeface="SimSun" panose="02010600030101010101" pitchFamily="2" charset="-122"/>
              </a:rPr>
              <a:t> </a:t>
            </a:r>
            <a:r>
              <a:rPr lang="en-US" sz="2400" b="1" dirty="0">
                <a:solidFill>
                  <a:srgbClr val="00246A"/>
                </a:solidFill>
                <a:latin typeface="SimSun" panose="02010600030101010101" pitchFamily="2" charset="-122"/>
                <a:ea typeface="SimSun" panose="02010600030101010101" pitchFamily="2" charset="-122"/>
              </a:rPr>
              <a:t> </a:t>
            </a:r>
          </a:p>
          <a:p>
            <a:pPr marL="1257300" lvl="2" indent="-342900">
              <a:buFont typeface="Arial" panose="020B0604020202020204" pitchFamily="34" charset="0"/>
              <a:buChar char="•"/>
            </a:pPr>
            <a:r>
              <a:rPr lang="zh-CN" altLang="en-US" dirty="0">
                <a:solidFill>
                  <a:srgbClr val="00246A"/>
                </a:solidFill>
                <a:latin typeface="SimSun" panose="02010600030101010101" pitchFamily="2" charset="-122"/>
                <a:ea typeface="SimSun" panose="02010600030101010101" pitchFamily="2" charset="-122"/>
              </a:rPr>
              <a:t>防护门必须安装在至少距离楼梯第一级台阶多远处的具体声明。</a:t>
            </a:r>
            <a:endParaRPr lang="en-US" sz="2400" dirty="0">
              <a:solidFill>
                <a:srgbClr val="00246A"/>
              </a:solidFill>
              <a:latin typeface="SimSun" panose="02010600030101010101" pitchFamily="2" charset="-122"/>
              <a:ea typeface="SimSun" panose="02010600030101010101" pitchFamily="2" charset="-122"/>
            </a:endParaRPr>
          </a:p>
          <a:p>
            <a:pPr marL="971550" lvl="1" indent="-514350">
              <a:buFont typeface="Arial" panose="020B0604020202020204" pitchFamily="34" charset="0"/>
              <a:buChar char="•"/>
            </a:pPr>
            <a:endParaRPr lang="en-US" sz="2000" dirty="0">
              <a:solidFill>
                <a:srgbClr val="00246A"/>
              </a:solidFill>
              <a:latin typeface="Arial" panose="020B0604020202020204" pitchFamily="34" charset="0"/>
              <a:ea typeface="SimSun" pitchFamily="2" charset="-122"/>
            </a:endParaRPr>
          </a:p>
        </p:txBody>
      </p:sp>
      <p:sp>
        <p:nvSpPr>
          <p:cNvPr id="7" name="Title 6">
            <a:extLst>
              <a:ext uri="{FF2B5EF4-FFF2-40B4-BE49-F238E27FC236}">
                <a16:creationId xmlns:a16="http://schemas.microsoft.com/office/drawing/2014/main" id="{00331E7C-E8F0-46EC-8B14-FD9F5C1AF420}"/>
              </a:ext>
            </a:extLst>
          </p:cNvPr>
          <p:cNvSpPr txBox="1">
            <a:spLocks noGrp="1"/>
          </p:cNvSpPr>
          <p:nvPr>
            <p:ph type="title"/>
          </p:nvPr>
        </p:nvSpPr>
        <p:spPr>
          <a:xfrm>
            <a:off x="363538" y="625723"/>
            <a:ext cx="11464925" cy="769441"/>
          </a:xfrm>
          <a:prstGeom prst="rect">
            <a:avLst/>
          </a:prstGeom>
          <a:noFill/>
        </p:spPr>
        <p:txBody>
          <a:bodyPr wrap="square" rtlCol="0">
            <a:spAutoFit/>
          </a:bodyPr>
          <a:lstStyle/>
          <a:p>
            <a:r>
              <a:rPr lang="zh-CN" altLang="en-US" sz="4400" dirty="0">
                <a:latin typeface="SimSun" panose="02010600030101010101" pitchFamily="2" charset="-122"/>
                <a:ea typeface="SimSun" panose="02010600030101010101" pitchFamily="2" charset="-122"/>
              </a:rPr>
              <a:t>标签和使用说明材料</a:t>
            </a:r>
            <a:endParaRPr lang="en-US" sz="4400" dirty="0">
              <a:latin typeface="SimSun" panose="02010600030101010101" pitchFamily="2" charset="-122"/>
              <a:ea typeface="SimSun" panose="02010600030101010101" pitchFamily="2" charset="-122"/>
            </a:endParaRPr>
          </a:p>
        </p:txBody>
      </p:sp>
      <p:pic>
        <p:nvPicPr>
          <p:cNvPr id="4" name="Recorded Sound">
            <a:hlinkClick r:id="" action="ppaction://media"/>
            <a:extLst>
              <a:ext uri="{FF2B5EF4-FFF2-40B4-BE49-F238E27FC236}">
                <a16:creationId xmlns:a16="http://schemas.microsoft.com/office/drawing/2014/main" id="{5E04DC1C-E2C3-4206-AD49-7D5E076BFD6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84280" y="400360"/>
            <a:ext cx="548640" cy="548640"/>
          </a:xfrm>
          <a:prstGeom prst="rect">
            <a:avLst/>
          </a:prstGeom>
        </p:spPr>
      </p:pic>
    </p:spTree>
    <p:custDataLst>
      <p:tags r:id="rId1"/>
    </p:custDataLst>
    <p:extLst>
      <p:ext uri="{BB962C8B-B14F-4D97-AF65-F5344CB8AC3E}">
        <p14:creationId xmlns:p14="http://schemas.microsoft.com/office/powerpoint/2010/main" val="3302847679"/>
      </p:ext>
    </p:extLst>
  </p:cSld>
  <p:clrMapOvr>
    <a:masterClrMapping/>
  </p:clrMapOvr>
  <mc:AlternateContent xmlns:mc="http://schemas.openxmlformats.org/markup-compatibility/2006" xmlns:p14="http://schemas.microsoft.com/office/powerpoint/2010/main">
    <mc:Choice Requires="p14">
      <p:transition spd="slow" p14:dur="2000" advTm="47576"/>
    </mc:Choice>
    <mc:Fallback xmlns="">
      <p:transition spd="slow" advTm="475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93" objId="4"/>
        <p14:stopEvt time="47576" objId="4"/>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499717" y="521327"/>
            <a:ext cx="10962751" cy="769441"/>
          </a:xfrm>
          <a:prstGeom prst="rect">
            <a:avLst/>
          </a:prstGeom>
          <a:noFill/>
        </p:spPr>
        <p:txBody>
          <a:bodyPr wrap="square" rtlCol="0">
            <a:spAutoFit/>
          </a:bodyPr>
          <a:lstStyle/>
          <a:p>
            <a:r>
              <a:rPr lang="zh-CN" altLang="en-US" sz="4400" dirty="0">
                <a:solidFill>
                  <a:srgbClr val="2E74B5"/>
                </a:solidFill>
                <a:latin typeface="SimSun" panose="02010600030101010101" pitchFamily="2" charset="-122"/>
                <a:ea typeface="SimSun" panose="02010600030101010101" pitchFamily="2" charset="-122"/>
              </a:rPr>
              <a:t>标签和使用说明材料</a:t>
            </a:r>
            <a:endParaRPr 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p:txBody>
      </p:sp>
      <p:sp>
        <p:nvSpPr>
          <p:cNvPr id="2" name="Rectangle 1">
            <a:extLst>
              <a:ext uri="{FF2B5EF4-FFF2-40B4-BE49-F238E27FC236}">
                <a16:creationId xmlns:a16="http://schemas.microsoft.com/office/drawing/2014/main" id="{758EF67B-5398-47FA-AE31-B85A17AC863E}"/>
              </a:ext>
            </a:extLst>
          </p:cNvPr>
          <p:cNvSpPr/>
          <p:nvPr/>
        </p:nvSpPr>
        <p:spPr>
          <a:xfrm>
            <a:off x="1918184" y="1455043"/>
            <a:ext cx="8756644" cy="4462760"/>
          </a:xfrm>
          <a:prstGeom prst="rect">
            <a:avLst/>
          </a:prstGeom>
        </p:spPr>
        <p:txBody>
          <a:bodyPr wrap="square">
            <a:spAutoFit/>
          </a:bodyPr>
          <a:lstStyle/>
          <a:p>
            <a:pPr marL="457200" indent="-457200">
              <a:buFont typeface="Arial" panose="020B0604020202020204" pitchFamily="34" charset="0"/>
              <a:buChar char="•"/>
            </a:pPr>
            <a:r>
              <a:rPr lang="zh-CN" altLang="en-US" sz="3200" b="1" dirty="0">
                <a:solidFill>
                  <a:srgbClr val="4C4C4C"/>
                </a:solidFill>
                <a:latin typeface="Arial" panose="020B0604020202020204" pitchFamily="34" charset="0"/>
              </a:rPr>
              <a:t>警告标签</a:t>
            </a:r>
            <a:r>
              <a:rPr lang="en-US" sz="3200" b="1" dirty="0">
                <a:solidFill>
                  <a:srgbClr val="4C4C4C"/>
                </a:solidFill>
                <a:latin typeface="Arial" panose="020B0604020202020204" pitchFamily="34" charset="0"/>
              </a:rPr>
              <a:t> – ASTM F1004-19</a:t>
            </a:r>
          </a:p>
          <a:p>
            <a:pPr marL="914400" lvl="1" indent="-457200">
              <a:buFont typeface="Wingdings" panose="05000000000000000000" pitchFamily="2" charset="2"/>
              <a:buChar char="Ø"/>
            </a:pPr>
            <a:r>
              <a:rPr lang="zh-CN" altLang="en-US" sz="2800" dirty="0">
                <a:solidFill>
                  <a:srgbClr val="00246A"/>
                </a:solidFill>
                <a:latin typeface="Arial" panose="020B0604020202020204" pitchFamily="34" charset="0"/>
              </a:rPr>
              <a:t>标准范例：</a:t>
            </a:r>
            <a:endParaRPr lang="en-US" sz="2800" dirty="0">
              <a:solidFill>
                <a:srgbClr val="00246A"/>
              </a:solidFill>
              <a:latin typeface="Arial" panose="020B0604020202020204" pitchFamily="34" charset="0"/>
            </a:endParaRPr>
          </a:p>
          <a:p>
            <a:pPr marL="914400" lvl="1" indent="-457200">
              <a:buFont typeface="Courier New" panose="02070309020205020404" pitchFamily="49" charset="0"/>
              <a:buChar char="o"/>
            </a:pPr>
            <a:endParaRPr lang="en-US" sz="2800" dirty="0">
              <a:solidFill>
                <a:srgbClr val="00246A"/>
              </a:solidFill>
              <a:latin typeface="Arial" panose="020B0604020202020204" pitchFamily="34" charset="0"/>
            </a:endParaRPr>
          </a:p>
          <a:p>
            <a:pPr marL="914400" lvl="1" indent="-457200">
              <a:buFont typeface="Courier New" panose="02070309020205020404" pitchFamily="49" charset="0"/>
              <a:buChar char="o"/>
            </a:pPr>
            <a:endParaRPr lang="en-US" sz="2800" dirty="0">
              <a:solidFill>
                <a:srgbClr val="00246A"/>
              </a:solidFill>
              <a:latin typeface="Arial" panose="020B0604020202020204" pitchFamily="34" charset="0"/>
            </a:endParaRPr>
          </a:p>
          <a:p>
            <a:pPr marL="914400" lvl="1" indent="-457200">
              <a:buFont typeface="Courier New" panose="02070309020205020404" pitchFamily="49" charset="0"/>
              <a:buChar char="o"/>
            </a:pPr>
            <a:endParaRPr lang="en-US" sz="2800" dirty="0">
              <a:solidFill>
                <a:srgbClr val="00246A"/>
              </a:solidFill>
              <a:latin typeface="Arial" panose="020B0604020202020204" pitchFamily="34" charset="0"/>
            </a:endParaRPr>
          </a:p>
          <a:p>
            <a:pPr marL="914400" lvl="1" indent="-457200">
              <a:buFont typeface="Courier New" panose="02070309020205020404" pitchFamily="49" charset="0"/>
              <a:buChar char="o"/>
            </a:pPr>
            <a:endParaRPr lang="en-US" sz="2800" dirty="0">
              <a:solidFill>
                <a:srgbClr val="00246A"/>
              </a:solidFill>
              <a:latin typeface="Arial" panose="020B0604020202020204" pitchFamily="34" charset="0"/>
            </a:endParaRPr>
          </a:p>
          <a:p>
            <a:pPr marL="914400" lvl="1" indent="-457200">
              <a:buFont typeface="Courier New" panose="02070309020205020404" pitchFamily="49" charset="0"/>
              <a:buChar char="o"/>
            </a:pPr>
            <a:endParaRPr lang="en-US" sz="2800" dirty="0">
              <a:solidFill>
                <a:srgbClr val="00246A"/>
              </a:solidFill>
              <a:latin typeface="Arial" panose="020B0604020202020204" pitchFamily="34" charset="0"/>
            </a:endParaRPr>
          </a:p>
          <a:p>
            <a:pPr marL="914400" lvl="1" indent="-457200">
              <a:buFont typeface="Courier New" panose="02070309020205020404" pitchFamily="49" charset="0"/>
              <a:buChar char="o"/>
            </a:pPr>
            <a:endParaRPr lang="en-US" sz="2800" dirty="0">
              <a:solidFill>
                <a:srgbClr val="00246A"/>
              </a:solidFill>
              <a:latin typeface="Arial" panose="020B0604020202020204" pitchFamily="34" charset="0"/>
            </a:endParaRPr>
          </a:p>
          <a:p>
            <a:pPr marL="914400" lvl="1" indent="-457200">
              <a:buFont typeface="Courier New" panose="02070309020205020404" pitchFamily="49" charset="0"/>
              <a:buChar char="o"/>
            </a:pPr>
            <a:endParaRPr lang="en-US" sz="2800" dirty="0">
              <a:solidFill>
                <a:srgbClr val="00246A"/>
              </a:solidFill>
              <a:latin typeface="Arial" panose="020B0604020202020204" pitchFamily="34" charset="0"/>
            </a:endParaRPr>
          </a:p>
          <a:p>
            <a:pPr marL="914400" lvl="1" indent="-457200">
              <a:buFont typeface="Wingdings" panose="05000000000000000000" pitchFamily="2" charset="2"/>
              <a:buChar char="Ø"/>
            </a:pPr>
            <a:r>
              <a:rPr lang="zh-CN" altLang="en-US" sz="2800" dirty="0">
                <a:solidFill>
                  <a:srgbClr val="00246A"/>
                </a:solidFill>
                <a:latin typeface="SimSun" panose="02010600030101010101" pitchFamily="2" charset="-122"/>
                <a:ea typeface="SimSun" panose="02010600030101010101" pitchFamily="2" charset="-122"/>
              </a:rPr>
              <a:t>永久地，明显地，且使用</a:t>
            </a:r>
            <a:r>
              <a:rPr lang="en-US" sz="2800" dirty="0">
                <a:solidFill>
                  <a:srgbClr val="00246A"/>
                </a:solidFill>
                <a:latin typeface="Arial" panose="020B0604020202020204" pitchFamily="34" charset="0"/>
              </a:rPr>
              <a:t>sans serif</a:t>
            </a:r>
            <a:r>
              <a:rPr lang="zh-CN" altLang="en-US" sz="2800" dirty="0">
                <a:solidFill>
                  <a:srgbClr val="00246A"/>
                </a:solidFill>
                <a:latin typeface="SimSun" panose="02010600030101010101" pitchFamily="2" charset="-122"/>
                <a:ea typeface="SimSun" panose="02010600030101010101" pitchFamily="2" charset="-122"/>
              </a:rPr>
              <a:t>字体。</a:t>
            </a:r>
            <a:endParaRPr lang="en-US" sz="2800" dirty="0">
              <a:solidFill>
                <a:srgbClr val="00246A"/>
              </a:solidFill>
              <a:latin typeface="SimSun" panose="02010600030101010101" pitchFamily="2" charset="-122"/>
              <a:ea typeface="SimSun" panose="02010600030101010101" pitchFamily="2" charset="-122"/>
            </a:endParaRPr>
          </a:p>
        </p:txBody>
      </p:sp>
      <p:pic>
        <p:nvPicPr>
          <p:cNvPr id="5" name="Picture 4">
            <a:extLst>
              <a:ext uri="{FF2B5EF4-FFF2-40B4-BE49-F238E27FC236}">
                <a16:creationId xmlns:a16="http://schemas.microsoft.com/office/drawing/2014/main" id="{E51BC126-91D9-46B9-BF40-E0331FAB0325}"/>
              </a:ext>
            </a:extLst>
          </p:cNvPr>
          <p:cNvPicPr>
            <a:picLocks noChangeAspect="1"/>
          </p:cNvPicPr>
          <p:nvPr/>
        </p:nvPicPr>
        <p:blipFill>
          <a:blip r:embed="rId6"/>
          <a:srcRect/>
          <a:stretch/>
        </p:blipFill>
        <p:spPr>
          <a:xfrm>
            <a:off x="2834838" y="2358766"/>
            <a:ext cx="5474275" cy="2578370"/>
          </a:xfrm>
          <a:prstGeom prst="rect">
            <a:avLst/>
          </a:prstGeom>
        </p:spPr>
      </p:pic>
      <p:pic>
        <p:nvPicPr>
          <p:cNvPr id="1026" name="Picture 2">
            <a:extLst>
              <a:ext uri="{FF2B5EF4-FFF2-40B4-BE49-F238E27FC236}">
                <a16:creationId xmlns:a16="http://schemas.microsoft.com/office/drawing/2014/main" id="{F034D0F2-1233-43B3-A39B-331F814D4861}"/>
              </a:ext>
            </a:extLst>
          </p:cNvPr>
          <p:cNvPicPr>
            <a:picLocks noChangeAspect="1" noChangeArrowheads="1"/>
          </p:cNvPicPr>
          <p:nvPr/>
        </p:nvPicPr>
        <p:blipFill>
          <a:blip r:embed="rId7"/>
          <a:srcRect/>
          <a:stretch/>
        </p:blipFill>
        <p:spPr bwMode="auto">
          <a:xfrm>
            <a:off x="2147737" y="4600974"/>
            <a:ext cx="7305675" cy="83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825101C-D85D-4649-ABAD-A83C50DDA892}"/>
              </a:ext>
            </a:extLst>
          </p:cNvPr>
          <p:cNvSpPr txBox="1"/>
          <p:nvPr/>
        </p:nvSpPr>
        <p:spPr>
          <a:xfrm>
            <a:off x="5143057" y="2433445"/>
            <a:ext cx="1905885" cy="492443"/>
          </a:xfrm>
          <a:prstGeom prst="rect">
            <a:avLst/>
          </a:prstGeom>
          <a:noFill/>
        </p:spPr>
        <p:txBody>
          <a:bodyPr wrap="square" rtlCol="0">
            <a:spAutoFit/>
          </a:bodyPr>
          <a:lstStyle/>
          <a:p>
            <a:r>
              <a:rPr lang="zh-CN" altLang="en-US" sz="2600" b="1" spc="100" dirty="0">
                <a:solidFill>
                  <a:srgbClr val="232323"/>
                </a:solidFill>
                <a:latin typeface="Arial" panose="020B0604020202020204" pitchFamily="34" charset="0"/>
                <a:ea typeface="Menlo" panose="020B0609030804020204" pitchFamily="49" charset="0"/>
                <a:cs typeface="Arial" panose="020B0604020202020204" pitchFamily="34" charset="0"/>
              </a:rPr>
              <a:t>警告</a:t>
            </a:r>
            <a:endParaRPr lang="en-US" sz="2600" b="1" spc="100" dirty="0">
              <a:solidFill>
                <a:srgbClr val="232323"/>
              </a:solidFill>
              <a:latin typeface="Arial" panose="020B0604020202020204" pitchFamily="34" charset="0"/>
              <a:ea typeface="Menlo" panose="020B0609030804020204" pitchFamily="49" charset="0"/>
              <a:cs typeface="Arial" panose="020B0604020202020204" pitchFamily="34" charset="0"/>
            </a:endParaRPr>
          </a:p>
        </p:txBody>
      </p:sp>
      <p:sp>
        <p:nvSpPr>
          <p:cNvPr id="7" name="TextBox 6">
            <a:extLst>
              <a:ext uri="{FF2B5EF4-FFF2-40B4-BE49-F238E27FC236}">
                <a16:creationId xmlns:a16="http://schemas.microsoft.com/office/drawing/2014/main" id="{481AA87C-3488-6645-8581-074F1483258F}"/>
              </a:ext>
            </a:extLst>
          </p:cNvPr>
          <p:cNvSpPr txBox="1"/>
          <p:nvPr/>
        </p:nvSpPr>
        <p:spPr>
          <a:xfrm>
            <a:off x="2874594" y="2997410"/>
            <a:ext cx="4886441" cy="1702902"/>
          </a:xfrm>
          <a:prstGeom prst="rect">
            <a:avLst/>
          </a:prstGeom>
          <a:noFill/>
        </p:spPr>
        <p:txBody>
          <a:bodyPr wrap="square" rtlCol="0">
            <a:spAutoFit/>
          </a:bodyPr>
          <a:lstStyle/>
          <a:p>
            <a:pPr>
              <a:lnSpc>
                <a:spcPct val="110000"/>
              </a:lnSpc>
            </a:pPr>
            <a:r>
              <a:rPr lang="zh-CN" altLang="en-US" sz="1200" b="1" dirty="0">
                <a:solidFill>
                  <a:srgbClr val="232323"/>
                </a:solidFill>
                <a:latin typeface="SimSun" panose="02010600030101010101" pitchFamily="2" charset="-122"/>
                <a:ea typeface="SimSun" panose="02010600030101010101" pitchFamily="2" charset="-122"/>
                <a:cs typeface="Arial" panose="020B0604020202020204" pitchFamily="34" charset="0"/>
              </a:rPr>
              <a:t>在防护门没有牢固地安装时有儿童死亡或严重受伤。</a:t>
            </a:r>
            <a:endParaRPr lang="en-US" sz="1200" b="1" dirty="0">
              <a:solidFill>
                <a:srgbClr val="232323"/>
              </a:solidFill>
              <a:latin typeface="SimSun" panose="02010600030101010101" pitchFamily="2" charset="-122"/>
              <a:ea typeface="SimSun" panose="02010600030101010101" pitchFamily="2" charset="-122"/>
              <a:cs typeface="Arial" panose="020B0604020202020204" pitchFamily="34" charset="0"/>
            </a:endParaRPr>
          </a:p>
          <a:p>
            <a:pPr>
              <a:lnSpc>
                <a:spcPct val="110000"/>
              </a:lnSpc>
            </a:pPr>
            <a:r>
              <a:rPr 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 </a:t>
            </a:r>
            <a:r>
              <a:rPr lang="zh-CN" altLang="en-US" sz="1200" b="1" dirty="0">
                <a:solidFill>
                  <a:srgbClr val="232323"/>
                </a:solidFill>
                <a:latin typeface="SimSun" panose="02010600030101010101" pitchFamily="2" charset="-122"/>
                <a:ea typeface="SimSun" panose="02010600030101010101" pitchFamily="2" charset="-122"/>
                <a:cs typeface="Arial" panose="020B0604020202020204" pitchFamily="34" charset="0"/>
              </a:rPr>
              <a:t>永远</a:t>
            </a:r>
            <a:r>
              <a:rPr lang="zh-CN" alt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按要求，使用所有必须的零件安装和使用防护门。</a:t>
            </a:r>
            <a:endParaRPr lang="en-US" sz="1200" dirty="0">
              <a:solidFill>
                <a:srgbClr val="232323"/>
              </a:solidFill>
              <a:latin typeface="SimSun" panose="02010600030101010101" pitchFamily="2" charset="-122"/>
              <a:ea typeface="SimSun" panose="02010600030101010101" pitchFamily="2" charset="-122"/>
              <a:cs typeface="Arial" panose="020B0604020202020204" pitchFamily="34" charset="0"/>
            </a:endParaRPr>
          </a:p>
          <a:p>
            <a:pPr>
              <a:lnSpc>
                <a:spcPct val="110000"/>
              </a:lnSpc>
            </a:pPr>
            <a:r>
              <a:rPr 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 </a:t>
            </a:r>
            <a:r>
              <a:rPr lang="zh-CN" alt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你</a:t>
            </a:r>
            <a:r>
              <a:rPr lang="zh-CN" altLang="en-US" sz="1200" b="1" dirty="0">
                <a:solidFill>
                  <a:srgbClr val="232323"/>
                </a:solidFill>
                <a:latin typeface="SimSun" panose="02010600030101010101" pitchFamily="2" charset="-122"/>
                <a:ea typeface="SimSun" panose="02010600030101010101" pitchFamily="2" charset="-122"/>
                <a:cs typeface="Arial" panose="020B0604020202020204" pitchFamily="34" charset="0"/>
              </a:rPr>
              <a:t>必须</a:t>
            </a:r>
            <a:r>
              <a:rPr lang="zh-CN" alt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安装壁杯以将防护门固定。若不使用壁杯，儿童能够推开门跑出去。</a:t>
            </a:r>
            <a:endParaRPr lang="en-US" sz="1200" dirty="0">
              <a:solidFill>
                <a:srgbClr val="232323"/>
              </a:solidFill>
              <a:latin typeface="SimSun" panose="02010600030101010101" pitchFamily="2" charset="-122"/>
              <a:ea typeface="SimSun" panose="02010600030101010101" pitchFamily="2" charset="-122"/>
              <a:cs typeface="Arial" panose="020B0604020202020204" pitchFamily="34" charset="0"/>
            </a:endParaRPr>
          </a:p>
          <a:p>
            <a:pPr>
              <a:lnSpc>
                <a:spcPct val="110000"/>
              </a:lnSpc>
            </a:pPr>
            <a:r>
              <a:rPr lang="en-US" sz="1200" dirty="0">
                <a:solidFill>
                  <a:srgbClr val="232323"/>
                </a:solidFill>
                <a:latin typeface="Arial" panose="020B0604020202020204" pitchFamily="34" charset="0"/>
                <a:ea typeface="Menlo" panose="020B0609030804020204" pitchFamily="49" charset="0"/>
                <a:cs typeface="Arial" panose="020B0604020202020204" pitchFamily="34" charset="0"/>
              </a:rPr>
              <a:t>• </a:t>
            </a:r>
            <a:r>
              <a:rPr lang="zh-CN" alt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在儿童能够爬越过防护门或开启门的锁定机制时</a:t>
            </a:r>
            <a:r>
              <a:rPr lang="zh-CN" altLang="en-US" sz="1200" b="1" dirty="0">
                <a:solidFill>
                  <a:srgbClr val="232323"/>
                </a:solidFill>
                <a:latin typeface="SimSun" panose="02010600030101010101" pitchFamily="2" charset="-122"/>
                <a:ea typeface="SimSun" panose="02010600030101010101" pitchFamily="2" charset="-122"/>
                <a:cs typeface="Arial" panose="020B0604020202020204" pitchFamily="34" charset="0"/>
              </a:rPr>
              <a:t>停止</a:t>
            </a:r>
            <a:r>
              <a:rPr lang="zh-CN" alt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使用。</a:t>
            </a:r>
            <a:r>
              <a:rPr 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 </a:t>
            </a:r>
          </a:p>
          <a:p>
            <a:pPr>
              <a:lnSpc>
                <a:spcPct val="110000"/>
              </a:lnSpc>
            </a:pPr>
            <a:r>
              <a:rPr 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 </a:t>
            </a:r>
            <a:r>
              <a:rPr lang="zh-CN" alt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这一侧需以</a:t>
            </a:r>
            <a:r>
              <a:rPr lang="zh-CN" altLang="en-US" sz="1200" b="1" dirty="0">
                <a:solidFill>
                  <a:srgbClr val="232323"/>
                </a:solidFill>
                <a:latin typeface="SimSun" panose="02010600030101010101" pitchFamily="2" charset="-122"/>
                <a:ea typeface="SimSun" panose="02010600030101010101" pitchFamily="2" charset="-122"/>
                <a:cs typeface="Arial" panose="020B0604020202020204" pitchFamily="34" charset="0"/>
              </a:rPr>
              <a:t>远离</a:t>
            </a:r>
            <a:r>
              <a:rPr lang="zh-CN" alt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儿童的方位安装。</a:t>
            </a:r>
            <a:endParaRPr lang="en-US" sz="1200" dirty="0">
              <a:solidFill>
                <a:srgbClr val="232323"/>
              </a:solidFill>
              <a:latin typeface="SimSun" panose="02010600030101010101" pitchFamily="2" charset="-122"/>
              <a:ea typeface="SimSun" panose="02010600030101010101" pitchFamily="2" charset="-122"/>
              <a:cs typeface="Arial" panose="020B0604020202020204" pitchFamily="34" charset="0"/>
            </a:endParaRPr>
          </a:p>
          <a:p>
            <a:pPr>
              <a:lnSpc>
                <a:spcPct val="110000"/>
              </a:lnSpc>
            </a:pPr>
            <a:r>
              <a:rPr 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 </a:t>
            </a:r>
            <a:r>
              <a:rPr lang="zh-CN" alt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只在闩锁机制锁定的状态下使用。</a:t>
            </a:r>
            <a:endParaRPr lang="en-US" sz="1200" dirty="0">
              <a:solidFill>
                <a:srgbClr val="232323"/>
              </a:solidFill>
              <a:latin typeface="SimSun" panose="02010600030101010101" pitchFamily="2" charset="-122"/>
              <a:ea typeface="SimSun" panose="02010600030101010101" pitchFamily="2" charset="-122"/>
              <a:cs typeface="Arial" panose="020B0604020202020204" pitchFamily="34" charset="0"/>
            </a:endParaRPr>
          </a:p>
          <a:p>
            <a:pPr>
              <a:lnSpc>
                <a:spcPct val="110000"/>
              </a:lnSpc>
            </a:pPr>
            <a:r>
              <a:rPr 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 </a:t>
            </a:r>
            <a:r>
              <a:rPr lang="zh-CN" altLang="en-US" sz="1200" b="1" dirty="0">
                <a:solidFill>
                  <a:srgbClr val="232323"/>
                </a:solidFill>
                <a:latin typeface="SimSun" panose="02010600030101010101" pitchFamily="2" charset="-122"/>
                <a:ea typeface="SimSun" panose="02010600030101010101" pitchFamily="2" charset="-122"/>
                <a:cs typeface="Arial" panose="020B0604020202020204" pitchFamily="34" charset="0"/>
              </a:rPr>
              <a:t>永远不要</a:t>
            </a:r>
            <a:r>
              <a:rPr lang="zh-CN" alt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使用防护门来防止儿童进入游泳池。</a:t>
            </a:r>
            <a:endParaRPr lang="en-US" sz="1200" dirty="0">
              <a:solidFill>
                <a:srgbClr val="232323"/>
              </a:solidFill>
              <a:latin typeface="SimSun" panose="02010600030101010101" pitchFamily="2" charset="-122"/>
              <a:ea typeface="SimSun" panose="02010600030101010101" pitchFamily="2" charset="-122"/>
              <a:cs typeface="Arial" panose="020B0604020202020204" pitchFamily="34" charset="0"/>
            </a:endParaRPr>
          </a:p>
        </p:txBody>
      </p:sp>
      <p:sp>
        <p:nvSpPr>
          <p:cNvPr id="8" name="TextBox 7">
            <a:extLst>
              <a:ext uri="{FF2B5EF4-FFF2-40B4-BE49-F238E27FC236}">
                <a16:creationId xmlns:a16="http://schemas.microsoft.com/office/drawing/2014/main" id="{DE051C34-F727-2843-80CF-2D70554E3771}"/>
              </a:ext>
            </a:extLst>
          </p:cNvPr>
          <p:cNvSpPr txBox="1"/>
          <p:nvPr/>
        </p:nvSpPr>
        <p:spPr>
          <a:xfrm>
            <a:off x="2874594" y="4818436"/>
            <a:ext cx="1905885" cy="400110"/>
          </a:xfrm>
          <a:prstGeom prst="rect">
            <a:avLst/>
          </a:prstGeom>
          <a:noFill/>
        </p:spPr>
        <p:txBody>
          <a:bodyPr wrap="square" rtlCol="0">
            <a:spAutoFit/>
          </a:bodyPr>
          <a:lstStyle/>
          <a:p>
            <a:r>
              <a:rPr lang="zh-CN" altLang="en-US" sz="2000" b="1" spc="100" dirty="0">
                <a:solidFill>
                  <a:srgbClr val="232323"/>
                </a:solidFill>
                <a:latin typeface="Arial" panose="020B0604020202020204" pitchFamily="34" charset="0"/>
                <a:ea typeface="Menlo" panose="020B0609030804020204" pitchFamily="49" charset="0"/>
                <a:cs typeface="Arial" panose="020B0604020202020204" pitchFamily="34" charset="0"/>
              </a:rPr>
              <a:t>警告</a:t>
            </a:r>
            <a:endParaRPr lang="en-US" sz="2000" b="1" spc="100" dirty="0">
              <a:solidFill>
                <a:srgbClr val="232323"/>
              </a:solidFill>
              <a:latin typeface="Arial" panose="020B0604020202020204" pitchFamily="34" charset="0"/>
              <a:ea typeface="Menlo" panose="020B0609030804020204" pitchFamily="49" charset="0"/>
              <a:cs typeface="Arial" panose="020B0604020202020204" pitchFamily="34" charset="0"/>
            </a:endParaRPr>
          </a:p>
        </p:txBody>
      </p:sp>
      <p:sp>
        <p:nvSpPr>
          <p:cNvPr id="10" name="TextBox 9">
            <a:extLst>
              <a:ext uri="{FF2B5EF4-FFF2-40B4-BE49-F238E27FC236}">
                <a16:creationId xmlns:a16="http://schemas.microsoft.com/office/drawing/2014/main" id="{4F615079-1910-0249-B0AF-65C974FA6B92}"/>
              </a:ext>
            </a:extLst>
          </p:cNvPr>
          <p:cNvSpPr txBox="1"/>
          <p:nvPr/>
        </p:nvSpPr>
        <p:spPr>
          <a:xfrm>
            <a:off x="4493788" y="4817684"/>
            <a:ext cx="3607341" cy="484107"/>
          </a:xfrm>
          <a:prstGeom prst="rect">
            <a:avLst/>
          </a:prstGeom>
          <a:noFill/>
        </p:spPr>
        <p:txBody>
          <a:bodyPr wrap="square" rtlCol="0">
            <a:spAutoFit/>
          </a:bodyPr>
          <a:lstStyle/>
          <a:p>
            <a:pPr>
              <a:lnSpc>
                <a:spcPct val="110000"/>
              </a:lnSpc>
            </a:pPr>
            <a:r>
              <a:rPr lang="zh-CN" alt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你</a:t>
            </a:r>
            <a:r>
              <a:rPr lang="zh-CN" altLang="en-US" sz="1200" b="1" dirty="0">
                <a:solidFill>
                  <a:srgbClr val="232323"/>
                </a:solidFill>
                <a:latin typeface="SimSun" panose="02010600030101010101" pitchFamily="2" charset="-122"/>
                <a:ea typeface="SimSun" panose="02010600030101010101" pitchFamily="2" charset="-122"/>
                <a:cs typeface="Arial" panose="020B0604020202020204" pitchFamily="34" charset="0"/>
              </a:rPr>
              <a:t>必须</a:t>
            </a:r>
            <a:r>
              <a:rPr lang="zh-CN" alt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安装壁杯将防护门固定。</a:t>
            </a:r>
            <a:endParaRPr lang="en-US" sz="1200" dirty="0">
              <a:solidFill>
                <a:srgbClr val="232323"/>
              </a:solidFill>
              <a:latin typeface="SimSun" panose="02010600030101010101" pitchFamily="2" charset="-122"/>
              <a:ea typeface="SimSun" panose="02010600030101010101" pitchFamily="2" charset="-122"/>
              <a:cs typeface="Arial" panose="020B0604020202020204" pitchFamily="34" charset="0"/>
            </a:endParaRPr>
          </a:p>
          <a:p>
            <a:pPr>
              <a:lnSpc>
                <a:spcPct val="110000"/>
              </a:lnSpc>
            </a:pPr>
            <a:r>
              <a:rPr lang="zh-CN" altLang="en-US" sz="1200" dirty="0">
                <a:solidFill>
                  <a:srgbClr val="232323"/>
                </a:solidFill>
                <a:latin typeface="SimSun" panose="02010600030101010101" pitchFamily="2" charset="-122"/>
                <a:ea typeface="SimSun" panose="02010600030101010101" pitchFamily="2" charset="-122"/>
                <a:cs typeface="Arial" panose="020B0604020202020204" pitchFamily="34" charset="0"/>
              </a:rPr>
              <a:t>若不使用壁杯，儿童能够推开门跑出去。</a:t>
            </a:r>
            <a:endParaRPr lang="en-US" sz="1200" dirty="0">
              <a:solidFill>
                <a:srgbClr val="232323"/>
              </a:solidFill>
              <a:latin typeface="SimSun" panose="02010600030101010101" pitchFamily="2" charset="-122"/>
              <a:ea typeface="SimSun" panose="02010600030101010101" pitchFamily="2" charset="-122"/>
              <a:cs typeface="Arial" panose="020B0604020202020204" pitchFamily="34" charset="0"/>
            </a:endParaRPr>
          </a:p>
        </p:txBody>
      </p:sp>
      <p:pic>
        <p:nvPicPr>
          <p:cNvPr id="9" name="Recorded Sound">
            <a:hlinkClick r:id="" action="ppaction://media"/>
            <a:extLst>
              <a:ext uri="{FF2B5EF4-FFF2-40B4-BE49-F238E27FC236}">
                <a16:creationId xmlns:a16="http://schemas.microsoft.com/office/drawing/2014/main" id="{7D0C851B-04F6-424D-B902-F9C0B00022E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1988" y="387532"/>
            <a:ext cx="548640" cy="494567"/>
          </a:xfrm>
          <a:prstGeom prst="rect">
            <a:avLst/>
          </a:prstGeom>
        </p:spPr>
      </p:pic>
    </p:spTree>
    <p:custDataLst>
      <p:tags r:id="rId1"/>
    </p:custDataLst>
    <p:extLst>
      <p:ext uri="{BB962C8B-B14F-4D97-AF65-F5344CB8AC3E}">
        <p14:creationId xmlns:p14="http://schemas.microsoft.com/office/powerpoint/2010/main" val="603691947"/>
      </p:ext>
    </p:extLst>
  </p:cSld>
  <p:clrMapOvr>
    <a:masterClrMapping/>
  </p:clrMapOvr>
  <mc:AlternateContent xmlns:mc="http://schemas.openxmlformats.org/markup-compatibility/2006" xmlns:p14="http://schemas.microsoft.com/office/powerpoint/2010/main">
    <mc:Choice Requires="p14">
      <p:transition spd="slow" p14:dur="2000" advTm="54302"/>
    </mc:Choice>
    <mc:Fallback xmlns="">
      <p:transition spd="slow" advTm="543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8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745" objId="9"/>
        <p14:stopEvt time="53724" objId="9"/>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F1A8F8C-0702-41AF-8621-31BB6607FD92}"/>
              </a:ext>
            </a:extLst>
          </p:cNvPr>
          <p:cNvSpPr>
            <a:spLocks noGrp="1"/>
          </p:cNvSpPr>
          <p:nvPr>
            <p:ph idx="1"/>
          </p:nvPr>
        </p:nvSpPr>
        <p:spPr>
          <a:prstGeom prst="rect">
            <a:avLst/>
          </a:prstGeom>
        </p:spPr>
        <p:txBody>
          <a:bodyPr wrap="square">
            <a:normAutofit/>
          </a:bodyPr>
          <a:lstStyle/>
          <a:p>
            <a:pPr marL="457200" indent="-457200">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零售包装需声明：</a:t>
            </a:r>
            <a:endParaRPr lang="en-US" b="1" dirty="0">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2800" dirty="0">
                <a:solidFill>
                  <a:srgbClr val="00246A"/>
                </a:solidFill>
                <a:latin typeface="SimSun" panose="02010600030101010101" pitchFamily="2" charset="-122"/>
                <a:ea typeface="SimSun" panose="02010600030101010101" pitchFamily="2" charset="-122"/>
              </a:rPr>
              <a:t>产品的推荐使用年龄</a:t>
            </a:r>
            <a:endParaRPr lang="en-US" sz="2800" dirty="0">
              <a:solidFill>
                <a:srgbClr val="00246A"/>
              </a:solidFill>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2800" dirty="0">
                <a:solidFill>
                  <a:srgbClr val="00246A"/>
                </a:solidFill>
                <a:latin typeface="SimSun" panose="02010600030101010101" pitchFamily="2" charset="-122"/>
                <a:ea typeface="SimSun" panose="02010600030101010101" pitchFamily="2" charset="-122"/>
              </a:rPr>
              <a:t>产品不应由能够爬越或开关防护门锁定机制的儿童使用</a:t>
            </a:r>
            <a:endParaRPr lang="en-US" sz="2800" dirty="0">
              <a:solidFill>
                <a:srgbClr val="00246A"/>
              </a:solidFill>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2800" dirty="0">
                <a:solidFill>
                  <a:srgbClr val="00246A"/>
                </a:solidFill>
                <a:latin typeface="SimSun" panose="02010600030101010101" pitchFamily="2" charset="-122"/>
                <a:ea typeface="SimSun" panose="02010600030101010101" pitchFamily="2" charset="-122"/>
              </a:rPr>
              <a:t>产品适用的展开尺寸</a:t>
            </a:r>
            <a:endParaRPr lang="en-US" sz="2800" dirty="0">
              <a:solidFill>
                <a:srgbClr val="00246A"/>
              </a:solidFill>
              <a:latin typeface="SimSun" panose="02010600030101010101" pitchFamily="2" charset="-122"/>
              <a:ea typeface="SimSun" panose="02010600030101010101" pitchFamily="2" charset="-122"/>
            </a:endParaRPr>
          </a:p>
          <a:p>
            <a:pPr lvl="1"/>
            <a:endParaRPr lang="en-US" sz="2800" dirty="0">
              <a:solidFill>
                <a:srgbClr val="00246A"/>
              </a:solidFill>
              <a:latin typeface="SimSun" panose="02010600030101010101" pitchFamily="2" charset="-122"/>
              <a:ea typeface="SimSun" panose="02010600030101010101" pitchFamily="2" charset="-122"/>
            </a:endParaRPr>
          </a:p>
          <a:p>
            <a:pPr marL="342900" indent="-342900">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带壁杯产品的零售包装应包括：</a:t>
            </a:r>
            <a:r>
              <a:rPr lang="en-US" b="1" dirty="0">
                <a:latin typeface="SimSun" panose="02010600030101010101" pitchFamily="2" charset="-122"/>
                <a:ea typeface="SimSun" panose="02010600030101010101" pitchFamily="2" charset="-122"/>
              </a:rPr>
              <a:t> </a:t>
            </a:r>
          </a:p>
          <a:p>
            <a:pPr marL="914400" lvl="1" indent="-457200">
              <a:buFont typeface="Wingdings" panose="05000000000000000000" pitchFamily="2" charset="2"/>
              <a:buChar char="Ø"/>
            </a:pPr>
            <a:r>
              <a:rPr lang="zh-CN" altLang="en-US" sz="2800" dirty="0">
                <a:solidFill>
                  <a:srgbClr val="00246A"/>
                </a:solidFill>
                <a:latin typeface="SimSun" panose="02010600030101010101" pitchFamily="2" charset="-122"/>
                <a:ea typeface="SimSun" panose="02010600030101010101" pitchFamily="2" charset="-122"/>
              </a:rPr>
              <a:t>有关壁杯的警告：“你</a:t>
            </a:r>
            <a:r>
              <a:rPr lang="zh-CN" altLang="en-US" sz="2800" b="1" dirty="0">
                <a:solidFill>
                  <a:srgbClr val="00246A"/>
                </a:solidFill>
                <a:latin typeface="SimSun" panose="02010600030101010101" pitchFamily="2" charset="-122"/>
                <a:ea typeface="SimSun" panose="02010600030101010101" pitchFamily="2" charset="-122"/>
              </a:rPr>
              <a:t>必须</a:t>
            </a:r>
            <a:r>
              <a:rPr lang="zh-CN" altLang="en-US" sz="2800" dirty="0">
                <a:solidFill>
                  <a:srgbClr val="00246A"/>
                </a:solidFill>
                <a:latin typeface="SimSun" panose="02010600030101010101" pitchFamily="2" charset="-122"/>
                <a:ea typeface="SimSun" panose="02010600030101010101" pitchFamily="2" charset="-122"/>
              </a:rPr>
              <a:t>安装壁杯以固定防护门。若不使用壁杯，儿童能够推开门跑出去。”</a:t>
            </a:r>
            <a:r>
              <a:rPr lang="en-US" sz="2800" dirty="0">
                <a:solidFill>
                  <a:srgbClr val="00246A"/>
                </a:solidFill>
                <a:latin typeface="SimSun" panose="02010600030101010101" pitchFamily="2" charset="-122"/>
                <a:ea typeface="SimSun" panose="02010600030101010101" pitchFamily="2" charset="-122"/>
              </a:rPr>
              <a:t> </a:t>
            </a:r>
          </a:p>
          <a:p>
            <a:pPr marL="1371600" lvl="2" indent="-457200">
              <a:buFont typeface="Arial" panose="020B0604020202020204" pitchFamily="34" charset="0"/>
              <a:buChar char="•"/>
            </a:pPr>
            <a:r>
              <a:rPr lang="zh-CN" altLang="en-US" sz="2800" dirty="0">
                <a:solidFill>
                  <a:srgbClr val="00246A"/>
                </a:solidFill>
                <a:latin typeface="SimSun" panose="02010600030101010101" pitchFamily="2" charset="-122"/>
                <a:ea typeface="SimSun" panose="02010600030101010101" pitchFamily="2" charset="-122"/>
              </a:rPr>
              <a:t>如果壁杯或其他安装硬件被装在一个硬件包或类似的包装内，该</a:t>
            </a:r>
            <a:r>
              <a:rPr lang="zh-CN" altLang="en-US" sz="2800" b="1" dirty="0">
                <a:solidFill>
                  <a:srgbClr val="00246A"/>
                </a:solidFill>
                <a:latin typeface="SimSun" panose="02010600030101010101" pitchFamily="2" charset="-122"/>
                <a:ea typeface="SimSun" panose="02010600030101010101" pitchFamily="2" charset="-122"/>
              </a:rPr>
              <a:t>包装</a:t>
            </a:r>
            <a:r>
              <a:rPr lang="zh-CN" altLang="en-US" sz="2800" dirty="0">
                <a:solidFill>
                  <a:srgbClr val="00246A"/>
                </a:solidFill>
                <a:latin typeface="SimSun" panose="02010600030101010101" pitchFamily="2" charset="-122"/>
                <a:ea typeface="SimSun" panose="02010600030101010101" pitchFamily="2" charset="-122"/>
              </a:rPr>
              <a:t>应有警告声明的标识或标签。</a:t>
            </a:r>
            <a:endParaRPr lang="en-US" sz="2800" dirty="0">
              <a:solidFill>
                <a:srgbClr val="00246A"/>
              </a:solidFill>
              <a:latin typeface="SimSun" panose="02010600030101010101" pitchFamily="2" charset="-122"/>
              <a:ea typeface="SimSun" panose="02010600030101010101" pitchFamily="2" charset="-122"/>
            </a:endParaRPr>
          </a:p>
        </p:txBody>
      </p:sp>
      <p:sp>
        <p:nvSpPr>
          <p:cNvPr id="8" name="Title 7">
            <a:extLst>
              <a:ext uri="{FF2B5EF4-FFF2-40B4-BE49-F238E27FC236}">
                <a16:creationId xmlns:a16="http://schemas.microsoft.com/office/drawing/2014/main" id="{8B055483-3B64-4F7A-BF57-4F027BC4AF8F}"/>
              </a:ext>
            </a:extLst>
          </p:cNvPr>
          <p:cNvSpPr txBox="1">
            <a:spLocks noGrp="1"/>
          </p:cNvSpPr>
          <p:nvPr>
            <p:ph type="title"/>
          </p:nvPr>
        </p:nvSpPr>
        <p:spPr>
          <a:xfrm>
            <a:off x="406400" y="454273"/>
            <a:ext cx="11464925" cy="769441"/>
          </a:xfrm>
          <a:prstGeom prst="rect">
            <a:avLst/>
          </a:prstGeom>
          <a:noFill/>
        </p:spPr>
        <p:txBody>
          <a:bodyPr wrap="square" rtlCol="0">
            <a:spAutoFit/>
          </a:bodyPr>
          <a:lstStyle/>
          <a:p>
            <a:r>
              <a:rPr lang="zh-CN" altLang="en-US" sz="4400" dirty="0">
                <a:solidFill>
                  <a:srgbClr val="2E74B5"/>
                </a:solidFill>
                <a:latin typeface="SimSun" panose="02010600030101010101" pitchFamily="2" charset="-122"/>
                <a:ea typeface="SimSun" panose="02010600030101010101" pitchFamily="2" charset="-122"/>
              </a:rPr>
              <a:t>标签和使用说明材料</a:t>
            </a:r>
            <a:endParaRPr lang="en-US" sz="4400" b="1" dirty="0">
              <a:solidFill>
                <a:srgbClr val="2E74B5"/>
              </a:solidFill>
              <a:latin typeface="SimSun" panose="02010600030101010101" pitchFamily="2" charset="-122"/>
              <a:ea typeface="SimSun" panose="02010600030101010101" pitchFamily="2" charset="-122"/>
            </a:endParaRPr>
          </a:p>
        </p:txBody>
      </p:sp>
      <p:pic>
        <p:nvPicPr>
          <p:cNvPr id="2" name="Recorded Sound">
            <a:hlinkClick r:id="" action="ppaction://media"/>
            <a:extLst>
              <a:ext uri="{FF2B5EF4-FFF2-40B4-BE49-F238E27FC236}">
                <a16:creationId xmlns:a16="http://schemas.microsoft.com/office/drawing/2014/main" id="{084C4E12-C855-4CD2-A104-D0B7C742BBB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61725" y="439919"/>
            <a:ext cx="548640" cy="548640"/>
          </a:xfrm>
          <a:prstGeom prst="rect">
            <a:avLst/>
          </a:prstGeom>
        </p:spPr>
      </p:pic>
    </p:spTree>
    <p:custDataLst>
      <p:tags r:id="rId1"/>
    </p:custDataLst>
    <p:extLst>
      <p:ext uri="{BB962C8B-B14F-4D97-AF65-F5344CB8AC3E}">
        <p14:creationId xmlns:p14="http://schemas.microsoft.com/office/powerpoint/2010/main" val="1517036223"/>
      </p:ext>
    </p:extLst>
  </p:cSld>
  <p:clrMapOvr>
    <a:masterClrMapping/>
  </p:clrMapOvr>
  <mc:AlternateContent xmlns:mc="http://schemas.openxmlformats.org/markup-compatibility/2006" xmlns:p14="http://schemas.microsoft.com/office/powerpoint/2010/main">
    <mc:Choice Requires="p14">
      <p:transition spd="slow" p14:dur="2000" advTm="65521"/>
    </mc:Choice>
    <mc:Fallback xmlns="">
      <p:transition spd="slow" advTm="655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00" objId="2"/>
        <p14:stopEvt time="65521"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E89614-660D-4F08-9902-D192EBA30B62}"/>
              </a:ext>
            </a:extLst>
          </p:cNvPr>
          <p:cNvSpPr>
            <a:spLocks noGrp="1"/>
          </p:cNvSpPr>
          <p:nvPr>
            <p:ph type="title"/>
          </p:nvPr>
        </p:nvSpPr>
        <p:spPr/>
        <p:txBody>
          <a:bodyPr/>
          <a:lstStyle/>
          <a:p>
            <a:r>
              <a:rPr lang="zh-CN" altLang="en-US" dirty="0">
                <a:latin typeface="SimSun" panose="02010600030101010101" pitchFamily="2" charset="-122"/>
                <a:ea typeface="SimSun" panose="02010600030101010101" pitchFamily="2" charset="-122"/>
              </a:rPr>
              <a:t>产品登记卡要求</a:t>
            </a:r>
            <a:endParaRPr lang="en-US" dirty="0">
              <a:latin typeface="SimSun" panose="02010600030101010101" pitchFamily="2" charset="-122"/>
              <a:ea typeface="SimSun" panose="02010600030101010101" pitchFamily="2" charset="-122"/>
            </a:endParaRPr>
          </a:p>
        </p:txBody>
      </p:sp>
      <p:sp>
        <p:nvSpPr>
          <p:cNvPr id="9" name="Content Placeholder 8">
            <a:extLst>
              <a:ext uri="{FF2B5EF4-FFF2-40B4-BE49-F238E27FC236}">
                <a16:creationId xmlns:a16="http://schemas.microsoft.com/office/drawing/2014/main" id="{D69C5877-E499-41DE-B9AC-11D6E0601948}"/>
              </a:ext>
            </a:extLst>
          </p:cNvPr>
          <p:cNvSpPr>
            <a:spLocks noGrp="1"/>
          </p:cNvSpPr>
          <p:nvPr>
            <p:ph idx="1"/>
          </p:nvPr>
        </p:nvSpPr>
        <p:spPr>
          <a:xfrm>
            <a:off x="406400" y="1484313"/>
            <a:ext cx="7934411" cy="2739211"/>
          </a:xfrm>
          <a:prstGeom prst="rect">
            <a:avLst/>
          </a:prstGeom>
        </p:spPr>
        <p:txBody>
          <a:bodyPr wrap="square">
            <a:spAutoFit/>
          </a:bodyPr>
          <a:lstStyle/>
          <a:p>
            <a:pPr marL="342900" indent="-342900">
              <a:buFont typeface="Arial" panose="020B0604020202020204" pitchFamily="34" charset="0"/>
              <a:buChar char="•"/>
            </a:pPr>
            <a:r>
              <a:rPr lang="zh-CN" altLang="en-US" sz="2400" u="sng" dirty="0">
                <a:solidFill>
                  <a:srgbClr val="C00000"/>
                </a:solidFill>
                <a:latin typeface="SimSun" panose="02010600030101010101" pitchFamily="2" charset="-122"/>
                <a:ea typeface="SimSun" panose="02010600030101010101" pitchFamily="2" charset="-122"/>
              </a:rPr>
              <a:t>耐用婴儿及幼儿产品</a:t>
            </a:r>
            <a:r>
              <a:rPr lang="zh-CN" altLang="en-US" sz="2400" dirty="0">
                <a:latin typeface="SimSun" panose="02010600030101010101" pitchFamily="2" charset="-122"/>
                <a:ea typeface="SimSun" panose="02010600030101010101" pitchFamily="2" charset="-122"/>
              </a:rPr>
              <a:t>的制造商必须</a:t>
            </a:r>
            <a:r>
              <a:rPr lang="zh-CN" altLang="en-US" sz="2400" b="1" u="sng" dirty="0">
                <a:latin typeface="SimSun" panose="02010600030101010101" pitchFamily="2" charset="-122"/>
                <a:ea typeface="SimSun" panose="02010600030101010101" pitchFamily="2" charset="-122"/>
              </a:rPr>
              <a:t>在产品上</a:t>
            </a:r>
            <a:r>
              <a:rPr lang="zh-CN" altLang="en-US" sz="2400" dirty="0">
                <a:latin typeface="SimSun" panose="02010600030101010101" pitchFamily="2" charset="-122"/>
                <a:ea typeface="SimSun" panose="02010600030101010101" pitchFamily="2" charset="-122"/>
              </a:rPr>
              <a:t>包括一个产品登记卡</a:t>
            </a:r>
            <a:r>
              <a:rPr lang="en-US"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第</a:t>
            </a:r>
            <a:r>
              <a:rPr lang="en-US" sz="2400" dirty="0">
                <a:latin typeface="SimSun" panose="02010600030101010101" pitchFamily="2" charset="-122"/>
                <a:ea typeface="SimSun" panose="02010600030101010101" pitchFamily="2" charset="-122"/>
              </a:rPr>
              <a:t>16</a:t>
            </a:r>
            <a:r>
              <a:rPr lang="zh-CN" altLang="en-US" sz="2400" dirty="0">
                <a:latin typeface="SimSun" panose="02010600030101010101" pitchFamily="2" charset="-122"/>
                <a:ea typeface="SimSun" panose="02010600030101010101" pitchFamily="2" charset="-122"/>
              </a:rPr>
              <a:t>联邦法规第</a:t>
            </a:r>
            <a:r>
              <a:rPr lang="en-US" sz="2400" dirty="0">
                <a:latin typeface="SimSun" panose="02010600030101010101" pitchFamily="2" charset="-122"/>
                <a:ea typeface="SimSun" panose="02010600030101010101" pitchFamily="2" charset="-122"/>
              </a:rPr>
              <a:t>1130</a:t>
            </a:r>
            <a:r>
              <a:rPr lang="zh-CN" altLang="en-US" sz="2400" dirty="0">
                <a:latin typeface="SimSun" panose="02010600030101010101" pitchFamily="2" charset="-122"/>
                <a:ea typeface="SimSun" panose="02010600030101010101" pitchFamily="2" charset="-122"/>
              </a:rPr>
              <a:t>部</a:t>
            </a:r>
            <a:endParaRPr lang="en-US" sz="2400" dirty="0">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pPr>
            <a:r>
              <a:rPr lang="zh-CN" altLang="en-US" sz="2000" dirty="0">
                <a:solidFill>
                  <a:srgbClr val="00246A"/>
                </a:solidFill>
                <a:latin typeface="SimSun" panose="02010600030101010101" pitchFamily="2" charset="-122"/>
                <a:ea typeface="SimSun" panose="02010600030101010101" pitchFamily="2" charset="-122"/>
              </a:rPr>
              <a:t>为消费者提供</a:t>
            </a:r>
            <a:r>
              <a:rPr lang="zh-CN" altLang="en-US" sz="2000" u="sng" dirty="0">
                <a:solidFill>
                  <a:srgbClr val="00246A"/>
                </a:solidFill>
                <a:latin typeface="SimSun" panose="02010600030101010101" pitchFamily="2" charset="-122"/>
                <a:ea typeface="SimSun" panose="02010600030101010101" pitchFamily="2" charset="-122"/>
              </a:rPr>
              <a:t>邮资已付的产品登记卡</a:t>
            </a:r>
            <a:endParaRPr lang="en-US" sz="2000" u="sng" dirty="0">
              <a:solidFill>
                <a:srgbClr val="00246A"/>
              </a:solidFill>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pPr>
            <a:r>
              <a:rPr lang="zh-CN" altLang="en-US" sz="2000" u="sng" dirty="0">
                <a:solidFill>
                  <a:srgbClr val="00246A"/>
                </a:solidFill>
                <a:latin typeface="SimSun" panose="02010600030101010101" pitchFamily="2" charset="-122"/>
                <a:ea typeface="SimSun" panose="02010600030101010101" pitchFamily="2" charset="-122"/>
              </a:rPr>
              <a:t>维护</a:t>
            </a:r>
            <a:r>
              <a:rPr lang="zh-CN" altLang="en-US" sz="2000" dirty="0">
                <a:solidFill>
                  <a:srgbClr val="00246A"/>
                </a:solidFill>
                <a:latin typeface="SimSun" panose="02010600030101010101" pitchFamily="2" charset="-122"/>
                <a:ea typeface="SimSun" panose="02010600030101010101" pitchFamily="2" charset="-122"/>
              </a:rPr>
              <a:t>登记产品的消费者的姓名、地址、电子邮件及其他联络方式的</a:t>
            </a:r>
            <a:r>
              <a:rPr lang="zh-CN" altLang="en-US" sz="2000" u="sng" dirty="0">
                <a:solidFill>
                  <a:srgbClr val="00246A"/>
                </a:solidFill>
                <a:latin typeface="SimSun" panose="02010600030101010101" pitchFamily="2" charset="-122"/>
                <a:ea typeface="SimSun" panose="02010600030101010101" pitchFamily="2" charset="-122"/>
              </a:rPr>
              <a:t>记录</a:t>
            </a:r>
            <a:endParaRPr lang="en-US" sz="2000" u="sng" dirty="0">
              <a:solidFill>
                <a:srgbClr val="00246A"/>
              </a:solidFill>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pPr>
            <a:r>
              <a:rPr lang="zh-CN" altLang="en-US" sz="2000" dirty="0">
                <a:solidFill>
                  <a:srgbClr val="00246A"/>
                </a:solidFill>
                <a:latin typeface="SimSun" panose="02010600030101010101" pitchFamily="2" charset="-122"/>
                <a:ea typeface="SimSun" panose="02010600030101010101" pitchFamily="2" charset="-122"/>
              </a:rPr>
              <a:t>在每一件耐用产品上永久性保留制造商名称及联络方式、产品型号名称及号码、及生产日期</a:t>
            </a:r>
            <a:endParaRPr lang="en-US" sz="2000" dirty="0">
              <a:solidFill>
                <a:srgbClr val="00246A"/>
              </a:solidFill>
              <a:latin typeface="SimSun" panose="02010600030101010101" pitchFamily="2" charset="-122"/>
              <a:ea typeface="SimSun" panose="02010600030101010101" pitchFamily="2" charset="-122"/>
            </a:endParaRPr>
          </a:p>
          <a:p>
            <a:pPr marL="342900" indent="-342900">
              <a:buFont typeface="Arial" panose="020B0604020202020204" pitchFamily="34" charset="0"/>
              <a:buChar char="•"/>
            </a:pPr>
            <a:r>
              <a:rPr lang="zh-CN" altLang="en-US" sz="2400" dirty="0">
                <a:latin typeface="SimSun" panose="02010600030101010101" pitchFamily="2" charset="-122"/>
                <a:ea typeface="SimSun" panose="02010600030101010101" pitchFamily="2" charset="-122"/>
              </a:rPr>
              <a:t>请登录我们的网站查询更多信息。</a:t>
            </a:r>
            <a:r>
              <a:rPr lang="en-US" sz="2400" dirty="0">
                <a:latin typeface="SimSun" panose="02010600030101010101" pitchFamily="2" charset="-122"/>
                <a:ea typeface="SimSun" panose="02010600030101010101" pitchFamily="2" charset="-122"/>
              </a:rPr>
              <a:t> </a:t>
            </a:r>
            <a:endParaRPr lang="en-US" sz="3200" dirty="0">
              <a:solidFill>
                <a:srgbClr val="00246A"/>
              </a:solidFill>
              <a:latin typeface="SimSun" panose="02010600030101010101" pitchFamily="2" charset="-122"/>
              <a:ea typeface="SimSun" panose="02010600030101010101" pitchFamily="2" charset="-122"/>
            </a:endParaRPr>
          </a:p>
        </p:txBody>
      </p:sp>
      <p:sp>
        <p:nvSpPr>
          <p:cNvPr id="6" name="TextBox 5">
            <a:extLst>
              <a:ext uri="{FF2B5EF4-FFF2-40B4-BE49-F238E27FC236}">
                <a16:creationId xmlns:a16="http://schemas.microsoft.com/office/drawing/2014/main" id="{3C52A687-CD6C-FD41-BC85-87E78DF1CF3A}"/>
              </a:ext>
            </a:extLst>
          </p:cNvPr>
          <p:cNvSpPr txBox="1"/>
          <p:nvPr/>
        </p:nvSpPr>
        <p:spPr>
          <a:xfrm>
            <a:off x="8384877" y="2222728"/>
            <a:ext cx="3607341" cy="276999"/>
          </a:xfrm>
          <a:prstGeom prst="rect">
            <a:avLst/>
          </a:prstGeom>
          <a:noFill/>
        </p:spPr>
        <p:txBody>
          <a:bodyPr wrap="square" rtlCol="0">
            <a:spAutoFit/>
          </a:bodyPr>
          <a:lstStyle/>
          <a:p>
            <a:pPr algn="ctr"/>
            <a:r>
              <a:rPr lang="zh-CN" altLang="en-US" sz="1200" b="1" dirty="0">
                <a:solidFill>
                  <a:srgbClr val="232323"/>
                </a:solidFill>
                <a:latin typeface="SimSun" panose="02010600030101010101" pitchFamily="2" charset="-122"/>
                <a:ea typeface="SimSun" panose="02010600030101010101" pitchFamily="2" charset="-122"/>
                <a:cs typeface="Arial" panose="020B0604020202020204" pitchFamily="34" charset="0"/>
              </a:rPr>
              <a:t>仅为安全告警或召回目的的产品登记</a:t>
            </a:r>
            <a:r>
              <a:rPr lang="en-US" sz="1200" b="1" dirty="0">
                <a:solidFill>
                  <a:srgbClr val="232323"/>
                </a:solidFill>
                <a:latin typeface="SimSun" panose="02010600030101010101" pitchFamily="2" charset="-122"/>
                <a:ea typeface="SimSun" panose="02010600030101010101" pitchFamily="2" charset="-122"/>
                <a:cs typeface="Arial" panose="020B0604020202020204" pitchFamily="34" charset="0"/>
              </a:rPr>
              <a:t> </a:t>
            </a:r>
          </a:p>
        </p:txBody>
      </p:sp>
      <p:sp>
        <p:nvSpPr>
          <p:cNvPr id="8" name="TextBox 7">
            <a:extLst>
              <a:ext uri="{FF2B5EF4-FFF2-40B4-BE49-F238E27FC236}">
                <a16:creationId xmlns:a16="http://schemas.microsoft.com/office/drawing/2014/main" id="{35647464-576C-1B4E-9B3C-1C18AF98ADEF}"/>
              </a:ext>
            </a:extLst>
          </p:cNvPr>
          <p:cNvSpPr txBox="1"/>
          <p:nvPr/>
        </p:nvSpPr>
        <p:spPr>
          <a:xfrm>
            <a:off x="8453678" y="3017309"/>
            <a:ext cx="3331922" cy="861774"/>
          </a:xfrm>
          <a:prstGeom prst="rect">
            <a:avLst/>
          </a:prstGeom>
          <a:noFill/>
        </p:spPr>
        <p:txBody>
          <a:bodyPr wrap="square" rtlCol="0">
            <a:spAutoFit/>
          </a:bodyPr>
          <a:lstStyle/>
          <a:p>
            <a:pPr algn="just"/>
            <a:r>
              <a:rPr lang="zh-CN" altLang="en-US" sz="1000" b="1" dirty="0">
                <a:solidFill>
                  <a:srgbClr val="232323"/>
                </a:solidFill>
                <a:latin typeface="SimSun" panose="02010600030101010101" pitchFamily="2" charset="-122"/>
                <a:ea typeface="SimSun" panose="02010600030101010101" pitchFamily="2" charset="-122"/>
                <a:cs typeface="Arial" panose="020B0604020202020204" pitchFamily="34" charset="0"/>
              </a:rPr>
              <a:t>我们将仅在这一产品出现安全告警或召回情况时使用此卡上提供的信息来与您联系。我们不会出售、出租或与其他方分享您的个人信息。请填写并寄回此卡下方以登记您的产品，或登录我们的网站</a:t>
            </a:r>
            <a:r>
              <a:rPr lang="en-US" sz="1000" b="1" dirty="0">
                <a:solidFill>
                  <a:srgbClr val="232323"/>
                </a:solidFill>
                <a:latin typeface="SimSun" panose="02010600030101010101" pitchFamily="2" charset="-122"/>
                <a:ea typeface="SimSun" panose="02010600030101010101" pitchFamily="2" charset="-122"/>
                <a:cs typeface="Arial" panose="020B0604020202020204" pitchFamily="34" charset="0"/>
              </a:rPr>
              <a:t>: www.website.com</a:t>
            </a:r>
            <a:r>
              <a:rPr lang="zh-CN" altLang="en-US" sz="1000" b="1" dirty="0">
                <a:solidFill>
                  <a:srgbClr val="232323"/>
                </a:solidFill>
                <a:latin typeface="SimSun" panose="02010600030101010101" pitchFamily="2" charset="-122"/>
                <a:ea typeface="SimSun" panose="02010600030101010101" pitchFamily="2" charset="-122"/>
                <a:cs typeface="Arial" panose="020B0604020202020204" pitchFamily="34" charset="0"/>
              </a:rPr>
              <a:t> 在网上登记。</a:t>
            </a:r>
            <a:endParaRPr lang="en-US" sz="1000" b="1" dirty="0">
              <a:solidFill>
                <a:srgbClr val="232323"/>
              </a:solidFill>
              <a:latin typeface="SimSun" panose="02010600030101010101" pitchFamily="2" charset="-122"/>
              <a:ea typeface="SimSun" panose="02010600030101010101" pitchFamily="2" charset="-122"/>
              <a:cs typeface="Arial" panose="020B0604020202020204" pitchFamily="34" charset="0"/>
            </a:endParaRPr>
          </a:p>
        </p:txBody>
      </p:sp>
      <p:cxnSp>
        <p:nvCxnSpPr>
          <p:cNvPr id="10" name="Straight Connector 9">
            <a:extLst>
              <a:ext uri="{FF2B5EF4-FFF2-40B4-BE49-F238E27FC236}">
                <a16:creationId xmlns:a16="http://schemas.microsoft.com/office/drawing/2014/main" id="{0EE48AC3-D720-B641-8173-0CFA880DBFAB}"/>
              </a:ext>
            </a:extLst>
          </p:cNvPr>
          <p:cNvCxnSpPr/>
          <p:nvPr/>
        </p:nvCxnSpPr>
        <p:spPr>
          <a:xfrm>
            <a:off x="8535339" y="2809461"/>
            <a:ext cx="3187148" cy="0"/>
          </a:xfrm>
          <a:prstGeom prst="line">
            <a:avLst/>
          </a:prstGeom>
          <a:ln w="28575">
            <a:solidFill>
              <a:srgbClr val="232323"/>
            </a:solidFill>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BE69A626-60FD-4763-B20E-43509A6A69E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11280" y="517115"/>
            <a:ext cx="548640" cy="548640"/>
          </a:xfrm>
          <a:prstGeom prst="rect">
            <a:avLst/>
          </a:prstGeom>
        </p:spPr>
      </p:pic>
    </p:spTree>
    <p:custDataLst>
      <p:tags r:id="rId1"/>
    </p:custDataLst>
    <p:extLst>
      <p:ext uri="{BB962C8B-B14F-4D97-AF65-F5344CB8AC3E}">
        <p14:creationId xmlns:p14="http://schemas.microsoft.com/office/powerpoint/2010/main" val="59122320"/>
      </p:ext>
    </p:extLst>
  </p:cSld>
  <p:clrMapOvr>
    <a:masterClrMapping/>
  </p:clrMapOvr>
  <mc:AlternateContent xmlns:mc="http://schemas.openxmlformats.org/markup-compatibility/2006" xmlns:p14="http://schemas.microsoft.com/office/powerpoint/2010/main">
    <mc:Choice Requires="p14">
      <p:transition spd="slow" p14:dur="2000" advTm="65108"/>
    </mc:Choice>
    <mc:Fallback xmlns="">
      <p:transition spd="slow" advTm="651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65" objId="2"/>
        <p14:stopEvt time="65108"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614624" y="2028616"/>
            <a:ext cx="10962751" cy="1446550"/>
          </a:xfrm>
          <a:prstGeom prst="rect">
            <a:avLst/>
          </a:prstGeom>
          <a:noFill/>
        </p:spPr>
        <p:txBody>
          <a:bodyPr wrap="square" rtlCol="0">
            <a:spAutoFit/>
          </a:bodyPr>
          <a:lstStyle/>
          <a:p>
            <a:pPr algn="ctr"/>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如果我向消费者直销是否需要提供纸质产品登记卡并维护我所有客户的联系信息？</a:t>
            </a:r>
            <a:endParaRPr 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p:txBody>
      </p:sp>
      <p:pic>
        <p:nvPicPr>
          <p:cNvPr id="2" name="Recorded Sound">
            <a:hlinkClick r:id="" action="ppaction://media"/>
            <a:extLst>
              <a:ext uri="{FF2B5EF4-FFF2-40B4-BE49-F238E27FC236}">
                <a16:creationId xmlns:a16="http://schemas.microsoft.com/office/drawing/2014/main" id="{8F2F71A4-7D91-46C0-808E-E9695129A67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457200"/>
            <a:ext cx="548640" cy="548640"/>
          </a:xfrm>
          <a:prstGeom prst="rect">
            <a:avLst/>
          </a:prstGeom>
        </p:spPr>
      </p:pic>
    </p:spTree>
    <p:custDataLst>
      <p:tags r:id="rId1"/>
    </p:custDataLst>
    <p:extLst>
      <p:ext uri="{BB962C8B-B14F-4D97-AF65-F5344CB8AC3E}">
        <p14:creationId xmlns:p14="http://schemas.microsoft.com/office/powerpoint/2010/main" val="662589814"/>
      </p:ext>
    </p:extLst>
  </p:cSld>
  <p:clrMapOvr>
    <a:masterClrMapping/>
  </p:clrMapOvr>
  <mc:AlternateContent xmlns:mc="http://schemas.openxmlformats.org/markup-compatibility/2006" xmlns:p14="http://schemas.microsoft.com/office/powerpoint/2010/main">
    <mc:Choice Requires="p14">
      <p:transition spd="slow" p14:dur="2000" advTm="13416"/>
    </mc:Choice>
    <mc:Fallback xmlns="">
      <p:transition spd="slow" advTm="134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25" objId="2"/>
        <p14:stopEvt time="13175"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614624" y="517868"/>
            <a:ext cx="10962751" cy="3477875"/>
          </a:xfrm>
          <a:prstGeom prst="rect">
            <a:avLst/>
          </a:prstGeom>
          <a:noFill/>
        </p:spPr>
        <p:txBody>
          <a:bodyPr wrap="square" rtlCol="0">
            <a:spAutoFit/>
          </a:bodyPr>
          <a:lstStyle/>
          <a:p>
            <a:pPr algn="ctr"/>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如果我向消费者直销是否需要提供纸质产品登记卡并维护我所有客户的联系信息？</a:t>
            </a:r>
            <a:endParaRPr 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a:p>
            <a:pPr algn="ctr"/>
            <a:endParaRPr lang="en-US" sz="4400" dirty="0">
              <a:latin typeface="SimSun" panose="02010600030101010101" pitchFamily="2" charset="-122"/>
              <a:ea typeface="SimSun" panose="02010600030101010101" pitchFamily="2" charset="-122"/>
              <a:cs typeface="Calibri Light" panose="020F0302020204030204" pitchFamily="34" charset="0"/>
            </a:endParaRPr>
          </a:p>
          <a:p>
            <a:pPr algn="ctr"/>
            <a:r>
              <a:rPr lang="zh-CN" altLang="en-US" sz="4400" b="1" dirty="0">
                <a:latin typeface="SimSun" panose="02010600030101010101" pitchFamily="2" charset="-122"/>
                <a:ea typeface="SimSun" panose="02010600030101010101" pitchFamily="2" charset="-122"/>
                <a:cs typeface="Calibri Light" panose="020F0302020204030204" pitchFamily="34" charset="0"/>
              </a:rPr>
              <a:t>是的</a:t>
            </a:r>
            <a:r>
              <a:rPr lang="en-US" sz="4400" b="1" dirty="0">
                <a:latin typeface="SimSun" panose="02010600030101010101" pitchFamily="2" charset="-122"/>
                <a:ea typeface="SimSun" panose="02010600030101010101" pitchFamily="2" charset="-122"/>
                <a:cs typeface="Calibri Light" panose="020F0302020204030204" pitchFamily="34" charset="0"/>
              </a:rPr>
              <a:t> – </a:t>
            </a:r>
            <a:r>
              <a:rPr lang="zh-CN" altLang="en-US" sz="4400" b="1" dirty="0">
                <a:latin typeface="SimSun" panose="02010600030101010101" pitchFamily="2" charset="-122"/>
                <a:ea typeface="SimSun" panose="02010600030101010101" pitchFamily="2" charset="-122"/>
                <a:cs typeface="Calibri Light" panose="020F0302020204030204" pitchFamily="34" charset="0"/>
              </a:rPr>
              <a:t>在第</a:t>
            </a:r>
            <a:r>
              <a:rPr lang="en-US" altLang="zh-CN" sz="4400" b="1" dirty="0">
                <a:latin typeface="SimSun" panose="02010600030101010101" pitchFamily="2" charset="-122"/>
                <a:ea typeface="SimSun" panose="02010600030101010101" pitchFamily="2" charset="-122"/>
                <a:cs typeface="Calibri Light" panose="020F0302020204030204" pitchFamily="34" charset="0"/>
              </a:rPr>
              <a:t>16</a:t>
            </a:r>
            <a:r>
              <a:rPr lang="zh-CN" altLang="en-US" sz="4400" b="1" dirty="0">
                <a:latin typeface="SimSun" panose="02010600030101010101" pitchFamily="2" charset="-122"/>
                <a:ea typeface="SimSun" panose="02010600030101010101" pitchFamily="2" charset="-122"/>
                <a:cs typeface="Calibri Light" panose="020F0302020204030204" pitchFamily="34" charset="0"/>
              </a:rPr>
              <a:t>联邦法规第</a:t>
            </a:r>
            <a:r>
              <a:rPr lang="en-US" altLang="zh-CN" sz="4400" b="1" dirty="0">
                <a:latin typeface="SimSun" panose="02010600030101010101" pitchFamily="2" charset="-122"/>
                <a:ea typeface="SimSun" panose="02010600030101010101" pitchFamily="2" charset="-122"/>
                <a:cs typeface="Calibri Light" panose="020F0302020204030204" pitchFamily="34" charset="0"/>
              </a:rPr>
              <a:t>1130</a:t>
            </a:r>
            <a:r>
              <a:rPr lang="zh-CN" altLang="en-US" sz="4400" b="1" dirty="0">
                <a:latin typeface="SimSun" panose="02010600030101010101" pitchFamily="2" charset="-122"/>
                <a:ea typeface="SimSun" panose="02010600030101010101" pitchFamily="2" charset="-122"/>
                <a:cs typeface="Calibri Light" panose="020F0302020204030204" pitchFamily="34" charset="0"/>
              </a:rPr>
              <a:t>部对纸质登记卡的要求中没有例外。</a:t>
            </a:r>
            <a:endParaRPr lang="en-US" sz="4400" b="1" dirty="0">
              <a:latin typeface="SimSun" panose="02010600030101010101" pitchFamily="2" charset="-122"/>
              <a:ea typeface="SimSun" panose="02010600030101010101" pitchFamily="2" charset="-122"/>
              <a:cs typeface="Calibri Light" panose="020F0302020204030204" pitchFamily="34" charset="0"/>
            </a:endParaRPr>
          </a:p>
        </p:txBody>
      </p:sp>
      <p:pic>
        <p:nvPicPr>
          <p:cNvPr id="2" name="Recorded Sound">
            <a:hlinkClick r:id="" action="ppaction://media"/>
            <a:extLst>
              <a:ext uri="{FF2B5EF4-FFF2-40B4-BE49-F238E27FC236}">
                <a16:creationId xmlns:a16="http://schemas.microsoft.com/office/drawing/2014/main" id="{DD75454D-8290-43C7-8F13-57706703CDB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77375" y="517868"/>
            <a:ext cx="548640" cy="548640"/>
          </a:xfrm>
          <a:prstGeom prst="rect">
            <a:avLst/>
          </a:prstGeom>
        </p:spPr>
      </p:pic>
    </p:spTree>
    <p:custDataLst>
      <p:tags r:id="rId1"/>
    </p:custDataLst>
    <p:extLst>
      <p:ext uri="{BB962C8B-B14F-4D97-AF65-F5344CB8AC3E}">
        <p14:creationId xmlns:p14="http://schemas.microsoft.com/office/powerpoint/2010/main" val="1733395240"/>
      </p:ext>
    </p:extLst>
  </p:cSld>
  <p:clrMapOvr>
    <a:masterClrMapping/>
  </p:clrMapOvr>
  <mc:AlternateContent xmlns:mc="http://schemas.openxmlformats.org/markup-compatibility/2006" xmlns:p14="http://schemas.microsoft.com/office/powerpoint/2010/main">
    <mc:Choice Requires="p14">
      <p:transition spd="slow" p14:dur="2000" advTm="18208"/>
    </mc:Choice>
    <mc:Fallback xmlns="">
      <p:transition spd="slow" advTm="182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06" objId="2"/>
        <p14:stopEvt time="17789"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15F83C-EA30-4BC2-8E58-D652ED23F95A}"/>
              </a:ext>
            </a:extLst>
          </p:cNvPr>
          <p:cNvSpPr>
            <a:spLocks noGrp="1"/>
          </p:cNvSpPr>
          <p:nvPr>
            <p:ph type="title"/>
          </p:nvPr>
        </p:nvSpPr>
        <p:spPr>
          <a:xfrm>
            <a:off x="363415" y="385645"/>
            <a:ext cx="11465169" cy="947859"/>
          </a:xfrm>
        </p:spPr>
        <p:txBody>
          <a:bodyPr/>
          <a:lstStyle/>
          <a:p>
            <a:r>
              <a:rPr lang="zh-CN" altLang="en-US" dirty="0">
                <a:latin typeface="SimSun" panose="02010600030101010101" pitchFamily="2" charset="-122"/>
                <a:ea typeface="SimSun" panose="02010600030101010101" pitchFamily="2" charset="-122"/>
              </a:rPr>
              <a:t>化学测试要求</a:t>
            </a:r>
            <a:endParaRPr lang="en-US" dirty="0">
              <a:latin typeface="SimSun" panose="02010600030101010101" pitchFamily="2" charset="-122"/>
              <a:ea typeface="SimSun" panose="02010600030101010101" pitchFamily="2" charset="-122"/>
            </a:endParaRPr>
          </a:p>
        </p:txBody>
      </p:sp>
      <p:sp>
        <p:nvSpPr>
          <p:cNvPr id="6" name="Content Placeholder 5">
            <a:extLst>
              <a:ext uri="{FF2B5EF4-FFF2-40B4-BE49-F238E27FC236}">
                <a16:creationId xmlns:a16="http://schemas.microsoft.com/office/drawing/2014/main" id="{7A8D8C60-48D4-40F9-B8B3-08C85E7B2E5F}"/>
              </a:ext>
            </a:extLst>
          </p:cNvPr>
          <p:cNvSpPr>
            <a:spLocks noGrp="1"/>
          </p:cNvSpPr>
          <p:nvPr>
            <p:ph idx="1"/>
          </p:nvPr>
        </p:nvSpPr>
        <p:spPr>
          <a:xfrm>
            <a:off x="438661" y="1244892"/>
            <a:ext cx="11464925" cy="4955203"/>
          </a:xfrm>
          <a:prstGeom prst="rect">
            <a:avLst/>
          </a:prstGeom>
        </p:spPr>
        <p:txBody>
          <a:bodyPr wrap="square">
            <a:spAutoFit/>
          </a:bodyPr>
          <a:lstStyle/>
          <a:p>
            <a:pPr marL="342900" indent="-342900">
              <a:buFont typeface="Arial" panose="020B0604020202020204" pitchFamily="34" charset="0"/>
              <a:buChar char="•"/>
            </a:pPr>
            <a:r>
              <a:rPr lang="zh-CN" altLang="en-US" sz="2800" b="1" dirty="0">
                <a:latin typeface="SimSun" panose="02010600030101010101" pitchFamily="2" charset="-122"/>
                <a:ea typeface="SimSun" panose="02010600030101010101" pitchFamily="2" charset="-122"/>
              </a:rPr>
              <a:t>铅含量测试</a:t>
            </a:r>
            <a:r>
              <a:rPr lang="en-US" sz="2800" b="1" dirty="0">
                <a:latin typeface="SimSun" panose="02010600030101010101" pitchFamily="2" charset="-122"/>
                <a:ea typeface="SimSun" panose="02010600030101010101" pitchFamily="2" charset="-122"/>
              </a:rPr>
              <a:t> – </a:t>
            </a:r>
            <a:r>
              <a:rPr lang="zh-CN" altLang="en-US" sz="2800" b="1" dirty="0">
                <a:latin typeface="SimSun" panose="02010600030101010101" pitchFamily="2" charset="-122"/>
                <a:ea typeface="SimSun" panose="02010600030101010101" pitchFamily="2" charset="-122"/>
              </a:rPr>
              <a:t>美国法典第</a:t>
            </a:r>
            <a:r>
              <a:rPr lang="en-US" sz="2800" b="1" dirty="0">
                <a:latin typeface="SimSun" panose="02010600030101010101" pitchFamily="2" charset="-122"/>
                <a:ea typeface="SimSun" panose="02010600030101010101" pitchFamily="2" charset="-122"/>
              </a:rPr>
              <a:t>15</a:t>
            </a:r>
            <a:r>
              <a:rPr lang="zh-CN" altLang="en-US" sz="2800" b="1" dirty="0">
                <a:latin typeface="SimSun" panose="02010600030101010101" pitchFamily="2" charset="-122"/>
                <a:ea typeface="SimSun" panose="02010600030101010101" pitchFamily="2" charset="-122"/>
              </a:rPr>
              <a:t>部第</a:t>
            </a:r>
            <a:r>
              <a:rPr lang="en-US" sz="2800" b="1" dirty="0">
                <a:latin typeface="SimSun" panose="02010600030101010101" pitchFamily="2" charset="-122"/>
                <a:ea typeface="SimSun" panose="02010600030101010101" pitchFamily="2" charset="-122"/>
              </a:rPr>
              <a:t>1278a</a:t>
            </a:r>
            <a:r>
              <a:rPr lang="zh-CN" altLang="en-US" sz="2800" b="1" dirty="0">
                <a:latin typeface="SimSun" panose="02010600030101010101" pitchFamily="2" charset="-122"/>
                <a:ea typeface="SimSun" panose="02010600030101010101" pitchFamily="2" charset="-122"/>
              </a:rPr>
              <a:t>款</a:t>
            </a:r>
            <a:endParaRPr lang="en-US" sz="2800" b="1" dirty="0">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pPr>
            <a:r>
              <a:rPr lang="zh-CN" altLang="en-US" sz="2000" u="sng" dirty="0">
                <a:solidFill>
                  <a:srgbClr val="00246A"/>
                </a:solidFill>
                <a:latin typeface="SimSun" panose="02010600030101010101" pitchFamily="2" charset="-122"/>
                <a:ea typeface="SimSun" panose="02010600030101010101" pitchFamily="2" charset="-122"/>
              </a:rPr>
              <a:t>限制：</a:t>
            </a:r>
            <a:r>
              <a:rPr lang="zh-CN" altLang="en-US" sz="2000" dirty="0">
                <a:solidFill>
                  <a:srgbClr val="00246A"/>
                </a:solidFill>
                <a:latin typeface="SimSun" panose="02010600030101010101" pitchFamily="2" charset="-122"/>
                <a:ea typeface="SimSun" panose="02010600030101010101" pitchFamily="2" charset="-122"/>
              </a:rPr>
              <a:t>儿童产品的可接触零件中不超过</a:t>
            </a:r>
            <a:r>
              <a:rPr lang="en-US" sz="2000" dirty="0">
                <a:solidFill>
                  <a:srgbClr val="00246A"/>
                </a:solidFill>
                <a:latin typeface="SimSun" panose="02010600030101010101" pitchFamily="2" charset="-122"/>
                <a:ea typeface="SimSun" panose="02010600030101010101" pitchFamily="2" charset="-122"/>
              </a:rPr>
              <a:t>100 ppm</a:t>
            </a:r>
          </a:p>
          <a:p>
            <a:pPr marL="800100" lvl="1" indent="-342900">
              <a:buFont typeface="Wingdings" panose="05000000000000000000" pitchFamily="2" charset="2"/>
              <a:buChar char="Ø"/>
            </a:pPr>
            <a:r>
              <a:rPr lang="zh-CN" altLang="en-US" sz="2000" u="sng" dirty="0">
                <a:solidFill>
                  <a:srgbClr val="00246A"/>
                </a:solidFill>
                <a:latin typeface="SimSun" panose="02010600030101010101" pitchFamily="2" charset="-122"/>
                <a:ea typeface="SimSun" panose="02010600030101010101" pitchFamily="2" charset="-122"/>
              </a:rPr>
              <a:t>在未处理过、未掺杂状态不超过铅含量限制的材料 </a:t>
            </a:r>
            <a:r>
              <a:rPr lang="en-US" sz="2000" dirty="0">
                <a:solidFill>
                  <a:srgbClr val="00246A"/>
                </a:solidFill>
                <a:latin typeface="SimSun" panose="02010600030101010101" pitchFamily="2" charset="-122"/>
                <a:ea typeface="SimSun" panose="02010600030101010101" pitchFamily="2" charset="-122"/>
              </a:rPr>
              <a:t>–</a:t>
            </a:r>
            <a:r>
              <a:rPr lang="zh-CN" altLang="en-US" sz="2000" u="sng" dirty="0">
                <a:solidFill>
                  <a:srgbClr val="C00000"/>
                </a:solidFill>
                <a:latin typeface="SimSun" panose="02010600030101010101" pitchFamily="2" charset="-122"/>
                <a:ea typeface="SimSun" panose="02010600030101010101" pitchFamily="2" charset="-122"/>
              </a:rPr>
              <a:t>第</a:t>
            </a:r>
            <a:r>
              <a:rPr lang="en-US" altLang="zh-CN" sz="2000" u="sng" dirty="0">
                <a:solidFill>
                  <a:srgbClr val="C00000"/>
                </a:solidFill>
                <a:latin typeface="SimSun" panose="02010600030101010101" pitchFamily="2" charset="-122"/>
                <a:ea typeface="SimSun" panose="02010600030101010101" pitchFamily="2" charset="-122"/>
              </a:rPr>
              <a:t>16</a:t>
            </a:r>
            <a:r>
              <a:rPr lang="zh-CN" altLang="en-US" sz="2000" u="sng" dirty="0">
                <a:solidFill>
                  <a:srgbClr val="C00000"/>
                </a:solidFill>
                <a:latin typeface="SimSun" panose="02010600030101010101" pitchFamily="2" charset="-122"/>
                <a:ea typeface="SimSun" panose="02010600030101010101" pitchFamily="2" charset="-122"/>
              </a:rPr>
              <a:t>联邦法规第</a:t>
            </a:r>
            <a:r>
              <a:rPr lang="en-US" sz="2000" u="sng" dirty="0">
                <a:solidFill>
                  <a:srgbClr val="C00000"/>
                </a:solidFill>
                <a:latin typeface="SimSun" panose="02010600030101010101" pitchFamily="2" charset="-122"/>
                <a:ea typeface="SimSun" panose="02010600030101010101" pitchFamily="2" charset="-122"/>
              </a:rPr>
              <a:t>1500.91</a:t>
            </a:r>
            <a:r>
              <a:rPr lang="zh-CN" altLang="en-US" sz="2000" u="sng" dirty="0">
                <a:solidFill>
                  <a:srgbClr val="C00000"/>
                </a:solidFill>
                <a:latin typeface="SimSun" panose="02010600030101010101" pitchFamily="2" charset="-122"/>
                <a:ea typeface="SimSun" panose="02010600030101010101" pitchFamily="2" charset="-122"/>
              </a:rPr>
              <a:t>款</a:t>
            </a:r>
            <a:endParaRPr lang="en-US" sz="2000" u="sng" dirty="0">
              <a:solidFill>
                <a:srgbClr val="C00000"/>
              </a:solidFill>
              <a:latin typeface="SimSun" panose="02010600030101010101" pitchFamily="2" charset="-122"/>
              <a:ea typeface="SimSun" panose="02010600030101010101" pitchFamily="2" charset="-122"/>
            </a:endParaRPr>
          </a:p>
          <a:p>
            <a:pPr marL="1257300" lvl="2" indent="-342900">
              <a:buFont typeface="Arial" panose="020B0604020202020204" pitchFamily="34" charset="0"/>
              <a:buChar char="•"/>
            </a:pPr>
            <a:r>
              <a:rPr lang="zh-CN" altLang="en-US" sz="2000" dirty="0">
                <a:solidFill>
                  <a:srgbClr val="00246A"/>
                </a:solidFill>
                <a:latin typeface="SimSun" panose="02010600030101010101" pitchFamily="2" charset="-122"/>
                <a:ea typeface="SimSun" panose="02010600030101010101" pitchFamily="2" charset="-122"/>
              </a:rPr>
              <a:t>木材、纸及由木材所制的类似材料</a:t>
            </a:r>
            <a:endParaRPr lang="en-US" sz="2000" dirty="0">
              <a:solidFill>
                <a:srgbClr val="00246A"/>
              </a:solidFill>
              <a:latin typeface="SimSun" panose="02010600030101010101" pitchFamily="2" charset="-122"/>
              <a:ea typeface="SimSun" panose="02010600030101010101" pitchFamily="2" charset="-122"/>
            </a:endParaRPr>
          </a:p>
          <a:p>
            <a:pPr marL="1257300" lvl="2" indent="-342900">
              <a:buFont typeface="Arial" panose="020B0604020202020204" pitchFamily="34" charset="0"/>
              <a:buChar char="•"/>
            </a:pPr>
            <a:r>
              <a:rPr lang="en-US" sz="2000" dirty="0">
                <a:solidFill>
                  <a:srgbClr val="00246A"/>
                </a:solidFill>
                <a:latin typeface="SimSun" panose="02010600030101010101" pitchFamily="2" charset="-122"/>
                <a:ea typeface="SimSun" panose="02010600030101010101" pitchFamily="2" charset="-122"/>
              </a:rPr>
              <a:t>CMYK</a:t>
            </a:r>
            <a:r>
              <a:rPr lang="zh-CN" altLang="en-US" sz="2000" dirty="0">
                <a:solidFill>
                  <a:srgbClr val="00246A"/>
                </a:solidFill>
                <a:latin typeface="SimSun" panose="02010600030101010101" pitchFamily="2" charset="-122"/>
                <a:ea typeface="SimSun" panose="02010600030101010101" pitchFamily="2" charset="-122"/>
              </a:rPr>
              <a:t>工艺印刷油墨</a:t>
            </a:r>
            <a:endParaRPr lang="en-US" sz="2000" dirty="0">
              <a:solidFill>
                <a:srgbClr val="00246A"/>
              </a:solidFill>
              <a:latin typeface="SimSun" panose="02010600030101010101" pitchFamily="2" charset="-122"/>
              <a:ea typeface="SimSun" panose="02010600030101010101" pitchFamily="2" charset="-122"/>
            </a:endParaRPr>
          </a:p>
          <a:p>
            <a:pPr marL="1257300" lvl="2" indent="-342900">
              <a:buFont typeface="Arial" panose="020B0604020202020204" pitchFamily="34" charset="0"/>
              <a:buChar char="•"/>
            </a:pPr>
            <a:r>
              <a:rPr lang="zh-CN" altLang="en-US" sz="2000" dirty="0">
                <a:solidFill>
                  <a:srgbClr val="00246A"/>
                </a:solidFill>
                <a:latin typeface="SimSun" panose="02010600030101010101" pitchFamily="2" charset="-122"/>
                <a:ea typeface="SimSun" panose="02010600030101010101" pitchFamily="2" charset="-122"/>
              </a:rPr>
              <a:t>自然纤维（染色或未染色的），包括但不限于，棉花、亚麻、麻、竹、剑麻、丝绸、羊毛（绵羊）</a:t>
            </a:r>
            <a:endParaRPr lang="en-US" sz="2000" dirty="0">
              <a:solidFill>
                <a:srgbClr val="00246A"/>
              </a:solidFill>
              <a:latin typeface="SimSun" panose="02010600030101010101" pitchFamily="2" charset="-122"/>
              <a:ea typeface="SimSun" panose="02010600030101010101" pitchFamily="2" charset="-122"/>
            </a:endParaRPr>
          </a:p>
          <a:p>
            <a:pPr marL="1257300" lvl="2" indent="-342900">
              <a:buFont typeface="Arial" panose="020B0604020202020204" pitchFamily="34" charset="0"/>
              <a:buChar char="•"/>
            </a:pPr>
            <a:r>
              <a:rPr lang="zh-CN" altLang="en-US" sz="2000" dirty="0">
                <a:solidFill>
                  <a:srgbClr val="00246A"/>
                </a:solidFill>
                <a:latin typeface="SimSun" panose="02010600030101010101" pitchFamily="2" charset="-122"/>
                <a:ea typeface="SimSun" panose="02010600030101010101" pitchFamily="2" charset="-122"/>
              </a:rPr>
              <a:t>人造纤维（染色或未染色的），包括但不限于，人造丝、</a:t>
            </a:r>
            <a:r>
              <a:rPr lang="en-US" sz="2000" dirty="0">
                <a:solidFill>
                  <a:srgbClr val="00246A"/>
                </a:solidFill>
                <a:latin typeface="SimSun" panose="02010600030101010101" pitchFamily="2" charset="-122"/>
                <a:ea typeface="SimSun" panose="02010600030101010101" pitchFamily="2" charset="-122"/>
              </a:rPr>
              <a:t> </a:t>
            </a:r>
            <a:r>
              <a:rPr lang="zh-CN" altLang="en-US" sz="2000" dirty="0">
                <a:solidFill>
                  <a:srgbClr val="00246A"/>
                </a:solidFill>
                <a:latin typeface="SimSun" panose="02010600030101010101" pitchFamily="2" charset="-122"/>
                <a:ea typeface="SimSun" panose="02010600030101010101" pitchFamily="2" charset="-122"/>
              </a:rPr>
              <a:t>莱赛尔、醋酸盐、三醋酸盐、橡胶、聚酯、尼龙、丙烯酸、改性丙烯酸、氨纶</a:t>
            </a:r>
            <a:endParaRPr lang="en-US" sz="2000" dirty="0">
              <a:solidFill>
                <a:srgbClr val="00246A"/>
              </a:solidFill>
              <a:latin typeface="SimSun" panose="02010600030101010101" pitchFamily="2" charset="-122"/>
              <a:ea typeface="SimSun" panose="02010600030101010101" pitchFamily="2" charset="-122"/>
            </a:endParaRPr>
          </a:p>
          <a:p>
            <a:pPr marL="342900" indent="-342900">
              <a:buFont typeface="Arial" panose="020B0604020202020204" pitchFamily="34" charset="0"/>
              <a:buChar char="•"/>
            </a:pPr>
            <a:r>
              <a:rPr lang="zh-CN" altLang="en-US" sz="2800" b="1" dirty="0">
                <a:latin typeface="SimSun" panose="02010600030101010101" pitchFamily="2" charset="-122"/>
                <a:ea typeface="SimSun" panose="02010600030101010101" pitchFamily="2" charset="-122"/>
              </a:rPr>
              <a:t>油漆和表面涂层含铅</a:t>
            </a:r>
            <a:r>
              <a:rPr lang="en-US"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第</a:t>
            </a:r>
            <a:r>
              <a:rPr lang="en-US" sz="2800" b="1" dirty="0">
                <a:latin typeface="SimSun" panose="02010600030101010101" pitchFamily="2" charset="-122"/>
                <a:ea typeface="SimSun" panose="02010600030101010101" pitchFamily="2" charset="-122"/>
              </a:rPr>
              <a:t>16</a:t>
            </a:r>
            <a:r>
              <a:rPr lang="zh-CN" altLang="en-US" sz="2800" b="1" dirty="0">
                <a:latin typeface="SimSun" panose="02010600030101010101" pitchFamily="2" charset="-122"/>
                <a:ea typeface="SimSun" panose="02010600030101010101" pitchFamily="2" charset="-122"/>
              </a:rPr>
              <a:t>联邦法规第</a:t>
            </a:r>
            <a:r>
              <a:rPr lang="en-US" sz="2800" b="1" dirty="0">
                <a:latin typeface="SimSun" panose="02010600030101010101" pitchFamily="2" charset="-122"/>
                <a:ea typeface="SimSun" panose="02010600030101010101" pitchFamily="2" charset="-122"/>
              </a:rPr>
              <a:t>1303</a:t>
            </a:r>
            <a:r>
              <a:rPr lang="zh-CN" altLang="en-US" sz="2800" b="1" dirty="0">
                <a:latin typeface="SimSun" panose="02010600030101010101" pitchFamily="2" charset="-122"/>
                <a:ea typeface="SimSun" panose="02010600030101010101" pitchFamily="2" charset="-122"/>
              </a:rPr>
              <a:t>部</a:t>
            </a:r>
            <a:endParaRPr lang="en-US" sz="2800" b="1" dirty="0">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pPr>
            <a:r>
              <a:rPr lang="zh-CN" altLang="en-US" sz="2000" u="sng" dirty="0">
                <a:solidFill>
                  <a:srgbClr val="00246A"/>
                </a:solidFill>
                <a:latin typeface="SimSun" panose="02010600030101010101" pitchFamily="2" charset="-122"/>
                <a:ea typeface="SimSun" panose="02010600030101010101" pitchFamily="2" charset="-122"/>
              </a:rPr>
              <a:t>限制：</a:t>
            </a:r>
            <a:r>
              <a:rPr lang="zh-CN" altLang="en-US" sz="2000" dirty="0">
                <a:solidFill>
                  <a:srgbClr val="00246A"/>
                </a:solidFill>
                <a:latin typeface="SimSun" panose="02010600030101010101" pitchFamily="2" charset="-122"/>
                <a:ea typeface="SimSun" panose="02010600030101010101" pitchFamily="2" charset="-122"/>
              </a:rPr>
              <a:t>在油漆和表面涂层中不超过</a:t>
            </a:r>
            <a:r>
              <a:rPr lang="en-US" sz="2000" dirty="0">
                <a:solidFill>
                  <a:srgbClr val="00246A"/>
                </a:solidFill>
                <a:latin typeface="SimSun" panose="02010600030101010101" pitchFamily="2" charset="-122"/>
                <a:ea typeface="SimSun" panose="02010600030101010101" pitchFamily="2" charset="-122"/>
              </a:rPr>
              <a:t>90 ppm</a:t>
            </a:r>
          </a:p>
          <a:p>
            <a:pPr marL="800100" lvl="1" indent="-342900">
              <a:buFont typeface="Wingdings" panose="05000000000000000000" pitchFamily="2" charset="2"/>
              <a:buChar char="Ø"/>
            </a:pPr>
            <a:r>
              <a:rPr lang="zh-CN" altLang="en-US" sz="2000" dirty="0">
                <a:solidFill>
                  <a:srgbClr val="00246A"/>
                </a:solidFill>
                <a:latin typeface="SimSun" panose="02010600030101010101" pitchFamily="2" charset="-122"/>
                <a:ea typeface="SimSun" panose="02010600030101010101" pitchFamily="2" charset="-122"/>
              </a:rPr>
              <a:t>不适用于没有能够从基质上刮掉的表面涂层的物件</a:t>
            </a:r>
            <a:r>
              <a:rPr lang="en-US" sz="2000" dirty="0">
                <a:solidFill>
                  <a:srgbClr val="00246A"/>
                </a:solidFill>
                <a:latin typeface="SimSun" panose="02010600030101010101" pitchFamily="2" charset="-122"/>
                <a:ea typeface="SimSun" panose="02010600030101010101" pitchFamily="2" charset="-122"/>
              </a:rPr>
              <a:t> </a:t>
            </a:r>
          </a:p>
          <a:p>
            <a:pPr marL="800100" lvl="1" indent="-342900">
              <a:buFont typeface="Wingdings" panose="05000000000000000000" pitchFamily="2" charset="2"/>
              <a:buChar char="Ø"/>
            </a:pPr>
            <a:endParaRPr lang="en-US" sz="2400" dirty="0">
              <a:solidFill>
                <a:srgbClr val="00246A"/>
              </a:solidFill>
              <a:latin typeface="Arial" panose="020B0604020202020204" pitchFamily="34" charset="0"/>
            </a:endParaRPr>
          </a:p>
          <a:p>
            <a:pPr marL="914400" lvl="1" indent="-457200">
              <a:buFont typeface="Arial" panose="020B0604020202020204" pitchFamily="34" charset="0"/>
              <a:buChar char="•"/>
            </a:pPr>
            <a:endParaRPr lang="en-US" sz="3600" dirty="0">
              <a:solidFill>
                <a:srgbClr val="00246A"/>
              </a:solidFill>
              <a:latin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54018D78-C59E-4BD8-ABFF-5818FA62168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93986" y="385645"/>
            <a:ext cx="548640" cy="548640"/>
          </a:xfrm>
          <a:prstGeom prst="rect">
            <a:avLst/>
          </a:prstGeom>
        </p:spPr>
      </p:pic>
    </p:spTree>
    <p:custDataLst>
      <p:tags r:id="rId1"/>
    </p:custDataLst>
    <p:extLst>
      <p:ext uri="{BB962C8B-B14F-4D97-AF65-F5344CB8AC3E}">
        <p14:creationId xmlns:p14="http://schemas.microsoft.com/office/powerpoint/2010/main" val="1527288328"/>
      </p:ext>
    </p:extLst>
  </p:cSld>
  <p:clrMapOvr>
    <a:masterClrMapping/>
  </p:clrMapOvr>
  <mc:AlternateContent xmlns:mc="http://schemas.openxmlformats.org/markup-compatibility/2006" xmlns:p14="http://schemas.microsoft.com/office/powerpoint/2010/main">
    <mc:Choice Requires="p14">
      <p:transition spd="slow" p14:dur="2000" advTm="105522"/>
    </mc:Choice>
    <mc:Fallback xmlns="">
      <p:transition spd="slow" advTm="1055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88" objId="2"/>
        <p14:stopEvt time="105522" objId="2"/>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212034" y="1500442"/>
            <a:ext cx="5437157" cy="2800767"/>
          </a:xfrm>
          <a:prstGeom prst="rect">
            <a:avLst/>
          </a:prstGeom>
          <a:noFill/>
        </p:spPr>
        <p:txBody>
          <a:bodyPr wrap="square" rtlCol="0">
            <a:spAutoFit/>
          </a:bodyPr>
          <a:lstStyle/>
          <a:p>
            <a:pPr algn="ctr"/>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我的产品中所包含的安装硬件是否需符合</a:t>
            </a:r>
            <a:endParaRPr lang="en-US" altLang="zh-CN"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a:p>
            <a:pPr algn="ctr"/>
            <a:r>
              <a:rPr lang="en-US" sz="4400" b="1" dirty="0">
                <a:solidFill>
                  <a:schemeClr val="accent2"/>
                </a:solidFill>
                <a:latin typeface="SimSun" panose="02010600030101010101" pitchFamily="2" charset="-122"/>
                <a:ea typeface="SimSun" panose="02010600030101010101" pitchFamily="2" charset="-122"/>
                <a:cs typeface="Calibri Light" panose="020F0302020204030204" pitchFamily="34" charset="0"/>
              </a:rPr>
              <a:t> </a:t>
            </a:r>
            <a:r>
              <a:rPr lang="zh-CN" altLang="en-US" sz="4400" b="1" dirty="0">
                <a:solidFill>
                  <a:schemeClr val="accent2"/>
                </a:solidFill>
                <a:latin typeface="SimSun" panose="02010600030101010101" pitchFamily="2" charset="-122"/>
                <a:ea typeface="SimSun" panose="02010600030101010101" pitchFamily="2" charset="-122"/>
                <a:cs typeface="Calibri Light" panose="020F0302020204030204" pitchFamily="34" charset="0"/>
              </a:rPr>
              <a:t>总铅含量</a:t>
            </a:r>
            <a:r>
              <a:rPr lang="en-US" sz="4400" b="1" dirty="0">
                <a:solidFill>
                  <a:schemeClr val="accent2"/>
                </a:solidFill>
                <a:latin typeface="SimSun" panose="02010600030101010101" pitchFamily="2" charset="-122"/>
                <a:ea typeface="SimSun" panose="02010600030101010101" pitchFamily="2" charset="-122"/>
                <a:cs typeface="Calibri Light" panose="020F0302020204030204" pitchFamily="34" charset="0"/>
              </a:rPr>
              <a:t> </a:t>
            </a:r>
          </a:p>
          <a:p>
            <a:pPr algn="ctr"/>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要求？</a:t>
            </a:r>
            <a:endParaRPr 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p:txBody>
      </p:sp>
      <p:pic>
        <p:nvPicPr>
          <p:cNvPr id="4" name="Picture 3">
            <a:extLst>
              <a:ext uri="{FF2B5EF4-FFF2-40B4-BE49-F238E27FC236}">
                <a16:creationId xmlns:a16="http://schemas.microsoft.com/office/drawing/2014/main" id="{B3AAB475-7F25-4ADC-A241-7B09462A1E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47974" y="1600198"/>
            <a:ext cx="5933209" cy="3955473"/>
          </a:xfrm>
          <a:prstGeom prst="rect">
            <a:avLst/>
          </a:prstGeom>
        </p:spPr>
      </p:pic>
      <p:pic>
        <p:nvPicPr>
          <p:cNvPr id="2" name="Recorded Sound">
            <a:hlinkClick r:id="" action="ppaction://media"/>
            <a:extLst>
              <a:ext uri="{FF2B5EF4-FFF2-40B4-BE49-F238E27FC236}">
                <a16:creationId xmlns:a16="http://schemas.microsoft.com/office/drawing/2014/main" id="{B92644C8-F89D-4F20-91A4-EBF7A7B37C4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76383" y="350520"/>
            <a:ext cx="548640" cy="548640"/>
          </a:xfrm>
          <a:prstGeom prst="rect">
            <a:avLst/>
          </a:prstGeom>
        </p:spPr>
      </p:pic>
    </p:spTree>
    <p:custDataLst>
      <p:tags r:id="rId1"/>
    </p:custDataLst>
    <p:extLst>
      <p:ext uri="{BB962C8B-B14F-4D97-AF65-F5344CB8AC3E}">
        <p14:creationId xmlns:p14="http://schemas.microsoft.com/office/powerpoint/2010/main" val="3118461610"/>
      </p:ext>
    </p:extLst>
  </p:cSld>
  <p:clrMapOvr>
    <a:masterClrMapping/>
  </p:clrMapOvr>
  <mc:AlternateContent xmlns:mc="http://schemas.openxmlformats.org/markup-compatibility/2006" xmlns:p14="http://schemas.microsoft.com/office/powerpoint/2010/main">
    <mc:Choice Requires="p14">
      <p:transition spd="slow" p14:dur="2000" advTm="9856"/>
    </mc:Choice>
    <mc:Fallback xmlns="">
      <p:transition spd="slow" advTm="98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55" objId="2"/>
        <p14:stopEvt time="9323" objId="2"/>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516717-AF00-4255-A9B0-FA03DBEAB025}"/>
              </a:ext>
            </a:extLst>
          </p:cNvPr>
          <p:cNvSpPr txBox="1"/>
          <p:nvPr/>
        </p:nvSpPr>
        <p:spPr>
          <a:xfrm>
            <a:off x="742122" y="684896"/>
            <a:ext cx="10734261" cy="5016758"/>
          </a:xfrm>
          <a:prstGeom prst="rect">
            <a:avLst/>
          </a:prstGeom>
          <a:noFill/>
        </p:spPr>
        <p:txBody>
          <a:bodyPr wrap="square" rtlCol="0">
            <a:spAutoFit/>
          </a:bodyPr>
          <a:lstStyle/>
          <a:p>
            <a:pPr algn="ctr"/>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我的产品中所包含的安装硬件是否需符合</a:t>
            </a:r>
            <a:endParaRPr lang="en-US" altLang="zh-CN"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a:p>
            <a:pPr algn="ctr"/>
            <a:r>
              <a:rPr lang="en-US" sz="4400" b="1" dirty="0">
                <a:solidFill>
                  <a:schemeClr val="accent2"/>
                </a:solidFill>
                <a:latin typeface="SimSun" panose="02010600030101010101" pitchFamily="2" charset="-122"/>
                <a:ea typeface="SimSun" panose="02010600030101010101" pitchFamily="2" charset="-122"/>
                <a:cs typeface="Calibri Light" panose="020F0302020204030204" pitchFamily="34" charset="0"/>
              </a:rPr>
              <a:t> </a:t>
            </a:r>
            <a:r>
              <a:rPr lang="zh-CN" altLang="en-US" sz="4400" b="1" dirty="0">
                <a:solidFill>
                  <a:schemeClr val="accent2"/>
                </a:solidFill>
                <a:latin typeface="SimSun" panose="02010600030101010101" pitchFamily="2" charset="-122"/>
                <a:ea typeface="SimSun" panose="02010600030101010101" pitchFamily="2" charset="-122"/>
                <a:cs typeface="Calibri Light" panose="020F0302020204030204" pitchFamily="34" charset="0"/>
              </a:rPr>
              <a:t>总铅含量</a:t>
            </a:r>
            <a:r>
              <a:rPr lang="en-US" sz="4400" b="1" dirty="0">
                <a:solidFill>
                  <a:schemeClr val="accent2"/>
                </a:solidFill>
                <a:latin typeface="SimSun" panose="02010600030101010101" pitchFamily="2" charset="-122"/>
                <a:ea typeface="SimSun" panose="02010600030101010101" pitchFamily="2" charset="-122"/>
                <a:cs typeface="Calibri Light" panose="020F0302020204030204" pitchFamily="34" charset="0"/>
              </a:rPr>
              <a:t> </a:t>
            </a:r>
          </a:p>
          <a:p>
            <a:pPr algn="ctr"/>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要求？</a:t>
            </a:r>
            <a:endParaRPr 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a:p>
            <a:pPr algn="ctr"/>
            <a:endParaRPr lang="en-US" sz="4400" b="1" dirty="0">
              <a:latin typeface="Calibri Light" panose="020F0302020204030204" pitchFamily="34" charset="0"/>
              <a:cs typeface="Calibri Light" panose="020F0302020204030204" pitchFamily="34" charset="0"/>
            </a:endParaRPr>
          </a:p>
          <a:p>
            <a:pPr algn="ctr"/>
            <a:r>
              <a:rPr lang="zh-CN" altLang="en-US" sz="3600" b="1" dirty="0">
                <a:latin typeface="SimSun" panose="02010600030101010101" pitchFamily="2" charset="-122"/>
                <a:ea typeface="SimSun" panose="02010600030101010101" pitchFamily="2" charset="-122"/>
                <a:cs typeface="Calibri Light" panose="020F0302020204030204" pitchFamily="34" charset="0"/>
              </a:rPr>
              <a:t>是的</a:t>
            </a:r>
            <a:r>
              <a:rPr lang="en-US" sz="3600" b="1" dirty="0">
                <a:latin typeface="SimSun" panose="02010600030101010101" pitchFamily="2" charset="-122"/>
                <a:ea typeface="SimSun" panose="02010600030101010101" pitchFamily="2" charset="-122"/>
                <a:cs typeface="Calibri Light" panose="020F0302020204030204" pitchFamily="34" charset="0"/>
              </a:rPr>
              <a:t> – </a:t>
            </a:r>
            <a:r>
              <a:rPr lang="zh-CN" altLang="en-US" sz="3600" b="1" dirty="0">
                <a:latin typeface="SimSun" panose="02010600030101010101" pitchFamily="2" charset="-122"/>
                <a:ea typeface="SimSun" panose="02010600030101010101" pitchFamily="2" charset="-122"/>
                <a:cs typeface="Calibri Light" panose="020F0302020204030204" pitchFamily="34" charset="0"/>
              </a:rPr>
              <a:t>儿童产品中的所有可接触部件都必须符合</a:t>
            </a:r>
            <a:r>
              <a:rPr lang="zh-CN" altLang="en-US" sz="3600" b="1" dirty="0">
                <a:latin typeface="SimSun" panose="02010600030101010101" pitchFamily="2" charset="-122"/>
                <a:ea typeface="SimSun" panose="02010600030101010101" pitchFamily="2" charset="-122"/>
                <a:cs typeface="Calibri Light" panose="020F0302020204030204" pitchFamily="34" charset="0"/>
                <a:hlinkClick r:id="rId5"/>
              </a:rPr>
              <a:t>美国法典第</a:t>
            </a:r>
            <a:r>
              <a:rPr lang="en-US" altLang="zh-CN" sz="3600" b="1" dirty="0">
                <a:latin typeface="SimSun" panose="02010600030101010101" pitchFamily="2" charset="-122"/>
                <a:ea typeface="SimSun" panose="02010600030101010101" pitchFamily="2" charset="-122"/>
                <a:cs typeface="Calibri Light" panose="020F0302020204030204" pitchFamily="34" charset="0"/>
                <a:hlinkClick r:id="rId5"/>
              </a:rPr>
              <a:t>15</a:t>
            </a:r>
            <a:r>
              <a:rPr lang="zh-CN" altLang="en-US" sz="3600" b="1" dirty="0">
                <a:latin typeface="SimSun" panose="02010600030101010101" pitchFamily="2" charset="-122"/>
                <a:ea typeface="SimSun" panose="02010600030101010101" pitchFamily="2" charset="-122"/>
                <a:cs typeface="Calibri Light" panose="020F0302020204030204" pitchFamily="34" charset="0"/>
                <a:hlinkClick r:id="rId5"/>
              </a:rPr>
              <a:t>部第</a:t>
            </a:r>
            <a:r>
              <a:rPr lang="en-US" sz="3600" b="1" dirty="0">
                <a:latin typeface="SimSun" panose="02010600030101010101" pitchFamily="2" charset="-122"/>
                <a:ea typeface="SimSun" panose="02010600030101010101" pitchFamily="2" charset="-122"/>
                <a:cs typeface="Calibri Light" panose="020F0302020204030204" pitchFamily="34" charset="0"/>
                <a:hlinkClick r:id="rId5"/>
              </a:rPr>
              <a:t>1278a</a:t>
            </a:r>
            <a:r>
              <a:rPr lang="zh-CN" altLang="en-US" sz="3600" b="1" dirty="0">
                <a:latin typeface="SimSun" panose="02010600030101010101" pitchFamily="2" charset="-122"/>
                <a:ea typeface="SimSun" panose="02010600030101010101" pitchFamily="2" charset="-122"/>
                <a:cs typeface="Calibri Light" panose="020F0302020204030204" pitchFamily="34" charset="0"/>
                <a:hlinkClick r:id="rId5"/>
              </a:rPr>
              <a:t>款</a:t>
            </a:r>
            <a:r>
              <a:rPr lang="zh-CN" altLang="en-US" sz="3600" b="1" dirty="0">
                <a:latin typeface="SimSun" panose="02010600030101010101" pitchFamily="2" charset="-122"/>
                <a:ea typeface="SimSun" panose="02010600030101010101" pitchFamily="2" charset="-122"/>
                <a:cs typeface="Calibri Light" panose="020F0302020204030204" pitchFamily="34" charset="0"/>
              </a:rPr>
              <a:t>中有关总铅含量限制为</a:t>
            </a:r>
            <a:r>
              <a:rPr lang="en-US" altLang="zh-CN" sz="3600" b="1" dirty="0">
                <a:latin typeface="SimSun" panose="02010600030101010101" pitchFamily="2" charset="-122"/>
                <a:ea typeface="SimSun" panose="02010600030101010101" pitchFamily="2" charset="-122"/>
                <a:cs typeface="Calibri Light" panose="020F0302020204030204" pitchFamily="34" charset="0"/>
              </a:rPr>
              <a:t>100 ppm</a:t>
            </a:r>
            <a:r>
              <a:rPr lang="zh-CN" altLang="en-US" sz="3600" b="1" dirty="0">
                <a:latin typeface="SimSun" panose="02010600030101010101" pitchFamily="2" charset="-122"/>
                <a:ea typeface="SimSun" panose="02010600030101010101" pitchFamily="2" charset="-122"/>
                <a:cs typeface="Calibri Light" panose="020F0302020204030204" pitchFamily="34" charset="0"/>
              </a:rPr>
              <a:t>的要求。（见</a:t>
            </a:r>
            <a:r>
              <a:rPr lang="zh-CN" altLang="en-US" sz="3600" b="1" dirty="0">
                <a:latin typeface="SimSun" panose="02010600030101010101" pitchFamily="2" charset="-122"/>
                <a:ea typeface="SimSun" panose="02010600030101010101" pitchFamily="2" charset="-122"/>
                <a:cs typeface="Calibri Light" panose="020F0302020204030204" pitchFamily="34" charset="0"/>
                <a:hlinkClick r:id="rId6"/>
              </a:rPr>
              <a:t>第</a:t>
            </a:r>
            <a:r>
              <a:rPr lang="en-US" altLang="zh-CN" sz="3600" b="1" dirty="0">
                <a:latin typeface="SimSun" panose="02010600030101010101" pitchFamily="2" charset="-122"/>
                <a:ea typeface="SimSun" panose="02010600030101010101" pitchFamily="2" charset="-122"/>
                <a:cs typeface="Calibri Light" panose="020F0302020204030204" pitchFamily="34" charset="0"/>
                <a:hlinkClick r:id="rId6"/>
              </a:rPr>
              <a:t>16</a:t>
            </a:r>
            <a:r>
              <a:rPr lang="zh-CN" altLang="en-US" sz="3600" b="1" dirty="0">
                <a:latin typeface="SimSun" panose="02010600030101010101" pitchFamily="2" charset="-122"/>
                <a:ea typeface="SimSun" panose="02010600030101010101" pitchFamily="2" charset="-122"/>
                <a:cs typeface="Calibri Light" panose="020F0302020204030204" pitchFamily="34" charset="0"/>
                <a:hlinkClick r:id="rId6"/>
              </a:rPr>
              <a:t>联邦法规第</a:t>
            </a:r>
            <a:r>
              <a:rPr lang="en-US" sz="3600" b="1" dirty="0">
                <a:latin typeface="SimSun" panose="02010600030101010101" pitchFamily="2" charset="-122"/>
                <a:ea typeface="SimSun" panose="02010600030101010101" pitchFamily="2" charset="-122"/>
                <a:cs typeface="Calibri Light" panose="020F0302020204030204" pitchFamily="34" charset="0"/>
                <a:hlinkClick r:id="rId6"/>
              </a:rPr>
              <a:t>1500.91</a:t>
            </a:r>
            <a:r>
              <a:rPr lang="zh-CN" altLang="en-US" sz="3600" b="1" dirty="0">
                <a:latin typeface="SimSun" panose="02010600030101010101" pitchFamily="2" charset="-122"/>
                <a:ea typeface="SimSun" panose="02010600030101010101" pitchFamily="2" charset="-122"/>
                <a:cs typeface="Calibri Light" panose="020F0302020204030204" pitchFamily="34" charset="0"/>
                <a:hlinkClick r:id="rId6"/>
              </a:rPr>
              <a:t>款</a:t>
            </a:r>
            <a:r>
              <a:rPr lang="zh-CN" altLang="en-US" sz="3600" b="1" dirty="0">
                <a:latin typeface="SimSun" panose="02010600030101010101" pitchFamily="2" charset="-122"/>
                <a:ea typeface="SimSun" panose="02010600030101010101" pitchFamily="2" charset="-122"/>
                <a:cs typeface="Calibri Light" panose="020F0302020204030204" pitchFamily="34" charset="0"/>
              </a:rPr>
              <a:t>有关可能不要求测试的材料的内容）</a:t>
            </a:r>
            <a:endParaRPr lang="en-US" sz="3600" b="1" dirty="0">
              <a:latin typeface="SimSun" panose="02010600030101010101" pitchFamily="2" charset="-122"/>
              <a:ea typeface="SimSun" panose="02010600030101010101" pitchFamily="2" charset="-122"/>
              <a:cs typeface="Calibri Light" panose="020F0302020204030204" pitchFamily="34" charset="0"/>
            </a:endParaRPr>
          </a:p>
        </p:txBody>
      </p:sp>
      <p:pic>
        <p:nvPicPr>
          <p:cNvPr id="3" name="Recorded Sound">
            <a:hlinkClick r:id="" action="ppaction://media"/>
            <a:extLst>
              <a:ext uri="{FF2B5EF4-FFF2-40B4-BE49-F238E27FC236}">
                <a16:creationId xmlns:a16="http://schemas.microsoft.com/office/drawing/2014/main" id="{E0D33F30-153C-48A3-8CBD-54BDE63CD01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76383" y="410576"/>
            <a:ext cx="548640" cy="548640"/>
          </a:xfrm>
          <a:prstGeom prst="rect">
            <a:avLst/>
          </a:prstGeom>
        </p:spPr>
      </p:pic>
    </p:spTree>
    <p:custDataLst>
      <p:tags r:id="rId1"/>
    </p:custDataLst>
    <p:extLst>
      <p:ext uri="{BB962C8B-B14F-4D97-AF65-F5344CB8AC3E}">
        <p14:creationId xmlns:p14="http://schemas.microsoft.com/office/powerpoint/2010/main" val="560158385"/>
      </p:ext>
    </p:extLst>
  </p:cSld>
  <p:clrMapOvr>
    <a:masterClrMapping/>
  </p:clrMapOvr>
  <mc:AlternateContent xmlns:mc="http://schemas.openxmlformats.org/markup-compatibility/2006" xmlns:p14="http://schemas.microsoft.com/office/powerpoint/2010/main">
    <mc:Choice Requires="p14">
      <p:transition spd="slow" p14:dur="2000" advTm="38064"/>
    </mc:Choice>
    <mc:Fallback xmlns="">
      <p:transition spd="slow" advTm="380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37" objId="3"/>
        <p14:stopEvt time="38064" objId="3"/>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E76E62-CD62-4D44-80C3-CB512A406027}"/>
              </a:ext>
            </a:extLst>
          </p:cNvPr>
          <p:cNvSpPr>
            <a:spLocks noGrp="1"/>
          </p:cNvSpPr>
          <p:nvPr>
            <p:ph type="title"/>
          </p:nvPr>
        </p:nvSpPr>
        <p:spPr>
          <a:xfrm>
            <a:off x="363415" y="439267"/>
            <a:ext cx="11465169" cy="947859"/>
          </a:xfrm>
        </p:spPr>
        <p:txBody>
          <a:bodyPr>
            <a:normAutofit/>
          </a:bodyPr>
          <a:lstStyle/>
          <a:p>
            <a:r>
              <a:rPr lang="zh-CN" altLang="en-US" dirty="0">
                <a:latin typeface="SimSun" panose="02010600030101010101" pitchFamily="2" charset="-122"/>
                <a:ea typeface="SimSun" panose="02010600030101010101" pitchFamily="2" charset="-122"/>
              </a:rPr>
              <a:t>物理</a:t>
            </a:r>
            <a:r>
              <a:rPr lang="en-US" altLang="zh-CN"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机械测试要求</a:t>
            </a:r>
            <a:endParaRPr lang="en-US" dirty="0">
              <a:latin typeface="SimSun" panose="02010600030101010101" pitchFamily="2" charset="-122"/>
              <a:ea typeface="SimSun" panose="02010600030101010101" pitchFamily="2" charset="-122"/>
            </a:endParaRPr>
          </a:p>
        </p:txBody>
      </p:sp>
      <p:sp>
        <p:nvSpPr>
          <p:cNvPr id="8" name="Content Placeholder 7">
            <a:extLst>
              <a:ext uri="{FF2B5EF4-FFF2-40B4-BE49-F238E27FC236}">
                <a16:creationId xmlns:a16="http://schemas.microsoft.com/office/drawing/2014/main" id="{7A6DDF31-BD3C-4303-98F3-8D72C361207F}"/>
              </a:ext>
            </a:extLst>
          </p:cNvPr>
          <p:cNvSpPr>
            <a:spLocks noGrp="1"/>
          </p:cNvSpPr>
          <p:nvPr>
            <p:ph idx="1"/>
          </p:nvPr>
        </p:nvSpPr>
        <p:spPr>
          <a:xfrm>
            <a:off x="406400" y="1484313"/>
            <a:ext cx="11464925" cy="4099584"/>
          </a:xfrm>
          <a:prstGeom prst="rect">
            <a:avLst/>
          </a:prstGeom>
        </p:spPr>
        <p:txBody>
          <a:bodyPr wrap="square">
            <a:spAutoFit/>
          </a:bodyPr>
          <a:lstStyle/>
          <a:p>
            <a:pPr marL="285750" indent="-285750">
              <a:lnSpc>
                <a:spcPct val="90000"/>
              </a:lnSpc>
              <a:buFont typeface="Arial" panose="020B0604020202020204" pitchFamily="34" charset="0"/>
              <a:buChar char="•"/>
              <a:defRPr/>
            </a:pPr>
            <a:r>
              <a:rPr lang="zh-CN" altLang="en-US" sz="2800" b="1" dirty="0">
                <a:latin typeface="SimSun" panose="02010600030101010101" pitchFamily="2" charset="-122"/>
                <a:ea typeface="SimSun" panose="02010600030101010101" pitchFamily="2" charset="-122"/>
              </a:rPr>
              <a:t>小部件</a:t>
            </a:r>
            <a:r>
              <a:rPr lang="en-US" altLang="en-US"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第</a:t>
            </a:r>
            <a:r>
              <a:rPr lang="en-US" altLang="en-US" sz="2800" b="1" dirty="0">
                <a:latin typeface="SimSun" panose="02010600030101010101" pitchFamily="2" charset="-122"/>
                <a:ea typeface="SimSun" panose="02010600030101010101" pitchFamily="2" charset="-122"/>
              </a:rPr>
              <a:t>16</a:t>
            </a:r>
            <a:r>
              <a:rPr lang="zh-CN" altLang="en-US" sz="2800" b="1" dirty="0">
                <a:latin typeface="SimSun" panose="02010600030101010101" pitchFamily="2" charset="-122"/>
                <a:ea typeface="SimSun" panose="02010600030101010101" pitchFamily="2" charset="-122"/>
              </a:rPr>
              <a:t>联邦法规第</a:t>
            </a:r>
            <a:r>
              <a:rPr lang="en-US" altLang="en-US" sz="2800" b="1" dirty="0">
                <a:latin typeface="SimSun" panose="02010600030101010101" pitchFamily="2" charset="-122"/>
                <a:ea typeface="SimSun" panose="02010600030101010101" pitchFamily="2" charset="-122"/>
              </a:rPr>
              <a:t>1501</a:t>
            </a:r>
            <a:r>
              <a:rPr lang="zh-CN" altLang="en-US" sz="2800" b="1" dirty="0">
                <a:latin typeface="SimSun" panose="02010600030101010101" pitchFamily="2" charset="-122"/>
                <a:ea typeface="SimSun" panose="02010600030101010101" pitchFamily="2" charset="-122"/>
              </a:rPr>
              <a:t>部</a:t>
            </a:r>
            <a:endParaRPr lang="en-US" altLang="en-US" sz="2800" b="1" dirty="0">
              <a:latin typeface="SimSun" panose="02010600030101010101" pitchFamily="2" charset="-122"/>
              <a:ea typeface="SimSun" panose="02010600030101010101" pitchFamily="2" charset="-122"/>
            </a:endParaRPr>
          </a:p>
          <a:p>
            <a:pPr marL="914400" lvl="1" indent="-457200">
              <a:lnSpc>
                <a:spcPct val="90000"/>
              </a:lnSpc>
              <a:buFont typeface="Wingdings" panose="05000000000000000000" pitchFamily="2" charset="2"/>
              <a:buChar char="Ø"/>
              <a:defRPr/>
            </a:pPr>
            <a:r>
              <a:rPr lang="zh-CN" altLang="en-US" sz="2800" dirty="0">
                <a:solidFill>
                  <a:srgbClr val="00246A"/>
                </a:solidFill>
                <a:latin typeface="SimSun" panose="02010600030101010101" pitchFamily="2" charset="-122"/>
                <a:ea typeface="SimSun" panose="02010600030101010101" pitchFamily="2" charset="-122"/>
              </a:rPr>
              <a:t>小部件可以整个放入一个法规中具体规定的小部件圆筒中</a:t>
            </a:r>
            <a:endParaRPr lang="en-US" altLang="en-US" sz="2800" dirty="0">
              <a:solidFill>
                <a:srgbClr val="00246A"/>
              </a:solidFill>
              <a:latin typeface="SimSun" panose="02010600030101010101" pitchFamily="2" charset="-122"/>
              <a:ea typeface="SimSun" panose="02010600030101010101" pitchFamily="2" charset="-122"/>
            </a:endParaRPr>
          </a:p>
          <a:p>
            <a:pPr marL="914400" lvl="1" indent="-457200">
              <a:lnSpc>
                <a:spcPct val="90000"/>
              </a:lnSpc>
              <a:buFont typeface="Wingdings" panose="05000000000000000000" pitchFamily="2" charset="2"/>
              <a:buChar char="Ø"/>
              <a:defRPr/>
            </a:pPr>
            <a:r>
              <a:rPr lang="zh-CN" altLang="en-US" sz="2800" dirty="0">
                <a:solidFill>
                  <a:srgbClr val="00246A"/>
                </a:solidFill>
                <a:latin typeface="SimSun" panose="02010600030101010101" pitchFamily="2" charset="-122"/>
                <a:ea typeface="SimSun" panose="02010600030101010101" pitchFamily="2" charset="-122"/>
              </a:rPr>
              <a:t>旨在由三岁以下儿童使用的产品不得有小部件</a:t>
            </a:r>
            <a:endParaRPr lang="en-US" altLang="en-US" sz="2800" dirty="0">
              <a:solidFill>
                <a:srgbClr val="00246A"/>
              </a:solidFill>
              <a:latin typeface="SimSun" panose="02010600030101010101" pitchFamily="2" charset="-122"/>
              <a:ea typeface="SimSun" panose="02010600030101010101" pitchFamily="2" charset="-122"/>
            </a:endParaRPr>
          </a:p>
          <a:p>
            <a:pPr marL="914400" lvl="1" indent="-457200">
              <a:lnSpc>
                <a:spcPct val="90000"/>
              </a:lnSpc>
              <a:buFont typeface="Wingdings" panose="05000000000000000000" pitchFamily="2" charset="2"/>
              <a:buChar char="Ø"/>
              <a:defRPr/>
            </a:pPr>
            <a:r>
              <a:rPr lang="zh-CN" altLang="en-US" sz="2800" dirty="0">
                <a:solidFill>
                  <a:srgbClr val="00246A"/>
                </a:solidFill>
                <a:latin typeface="SimSun" panose="02010600030101010101" pitchFamily="2" charset="-122"/>
                <a:ea typeface="SimSun" panose="02010600030101010101" pitchFamily="2" charset="-122"/>
              </a:rPr>
              <a:t>在使用和滥用测试后从产品上掉下来的任何部分可被视为小部件</a:t>
            </a:r>
            <a:endParaRPr lang="en-US" altLang="en-US" sz="2800" dirty="0">
              <a:solidFill>
                <a:srgbClr val="00246A"/>
              </a:solidFill>
              <a:latin typeface="SimSun" panose="02010600030101010101" pitchFamily="2" charset="-122"/>
              <a:ea typeface="SimSun" panose="02010600030101010101" pitchFamily="2" charset="-122"/>
            </a:endParaRPr>
          </a:p>
          <a:p>
            <a:pPr lvl="1">
              <a:lnSpc>
                <a:spcPct val="90000"/>
              </a:lnSpc>
              <a:defRPr/>
            </a:pPr>
            <a:endParaRPr lang="en-US" altLang="en-US" sz="2800" dirty="0">
              <a:latin typeface="SimSun" panose="02010600030101010101" pitchFamily="2" charset="-122"/>
              <a:ea typeface="SimSun" panose="02010600030101010101" pitchFamily="2" charset="-122"/>
            </a:endParaRPr>
          </a:p>
          <a:p>
            <a:pPr marL="285750" indent="-285750">
              <a:lnSpc>
                <a:spcPct val="90000"/>
              </a:lnSpc>
              <a:buFont typeface="Arial" panose="020B0604020202020204" pitchFamily="34" charset="0"/>
              <a:buChar char="•"/>
              <a:defRPr/>
            </a:pPr>
            <a:r>
              <a:rPr lang="zh-CN" altLang="en-US" sz="2800" b="1" dirty="0">
                <a:latin typeface="SimSun" panose="02010600030101010101" pitchFamily="2" charset="-122"/>
                <a:ea typeface="SimSun" panose="02010600030101010101" pitchFamily="2" charset="-122"/>
              </a:rPr>
              <a:t>尖点</a:t>
            </a:r>
            <a:r>
              <a:rPr lang="en-US" altLang="zh-CN" sz="2800" b="1" dirty="0">
                <a:latin typeface="SimSun" panose="02010600030101010101" pitchFamily="2" charset="-122"/>
                <a:ea typeface="SimSun" panose="02010600030101010101" pitchFamily="2" charset="-122"/>
              </a:rPr>
              <a:t>/</a:t>
            </a:r>
            <a:r>
              <a:rPr lang="zh-CN" altLang="en-US" sz="2800" b="1" dirty="0">
                <a:latin typeface="SimSun" panose="02010600030101010101" pitchFamily="2" charset="-122"/>
                <a:ea typeface="SimSun" panose="02010600030101010101" pitchFamily="2" charset="-122"/>
              </a:rPr>
              <a:t>边</a:t>
            </a:r>
            <a:r>
              <a:rPr lang="en-US" altLang="en-US"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第</a:t>
            </a:r>
            <a:r>
              <a:rPr lang="en-US" altLang="en-US" sz="2800" b="1" dirty="0">
                <a:latin typeface="SimSun" panose="02010600030101010101" pitchFamily="2" charset="-122"/>
                <a:ea typeface="SimSun" panose="02010600030101010101" pitchFamily="2" charset="-122"/>
              </a:rPr>
              <a:t>16</a:t>
            </a:r>
            <a:r>
              <a:rPr lang="zh-CN" altLang="en-US" sz="2800" b="1" dirty="0">
                <a:latin typeface="SimSun" panose="02010600030101010101" pitchFamily="2" charset="-122"/>
                <a:ea typeface="SimSun" panose="02010600030101010101" pitchFamily="2" charset="-122"/>
              </a:rPr>
              <a:t>联邦法规第</a:t>
            </a:r>
            <a:r>
              <a:rPr lang="en-US" altLang="en-US" sz="2800" b="1" dirty="0">
                <a:latin typeface="SimSun" panose="02010600030101010101" pitchFamily="2" charset="-122"/>
                <a:ea typeface="SimSun" panose="02010600030101010101" pitchFamily="2" charset="-122"/>
              </a:rPr>
              <a:t>1500.48-.49</a:t>
            </a:r>
            <a:r>
              <a:rPr lang="zh-CN" altLang="en-US" sz="2800" b="1" dirty="0">
                <a:latin typeface="SimSun" panose="02010600030101010101" pitchFamily="2" charset="-122"/>
                <a:ea typeface="SimSun" panose="02010600030101010101" pitchFamily="2" charset="-122"/>
              </a:rPr>
              <a:t>款</a:t>
            </a:r>
            <a:endParaRPr lang="en-US" altLang="en-US" sz="2800" b="1" dirty="0">
              <a:latin typeface="SimSun" panose="02010600030101010101" pitchFamily="2" charset="-122"/>
              <a:ea typeface="SimSun" panose="02010600030101010101" pitchFamily="2" charset="-122"/>
            </a:endParaRPr>
          </a:p>
          <a:p>
            <a:pPr marL="914400" lvl="1" indent="-457200">
              <a:lnSpc>
                <a:spcPct val="90000"/>
              </a:lnSpc>
              <a:buFont typeface="Wingdings" panose="05000000000000000000" pitchFamily="2" charset="2"/>
              <a:buChar char="Ø"/>
              <a:defRPr/>
            </a:pPr>
            <a:r>
              <a:rPr lang="zh-CN" altLang="en-US" sz="2800" dirty="0">
                <a:solidFill>
                  <a:srgbClr val="00246A"/>
                </a:solidFill>
                <a:latin typeface="SimSun" panose="02010600030101010101" pitchFamily="2" charset="-122"/>
                <a:ea typeface="SimSun" panose="02010600030101010101" pitchFamily="2" charset="-122"/>
              </a:rPr>
              <a:t>不能有具危害性的锋利边</a:t>
            </a:r>
            <a:r>
              <a:rPr lang="zh-CN" altLang="en-US" sz="2800">
                <a:solidFill>
                  <a:srgbClr val="00246A"/>
                </a:solidFill>
                <a:latin typeface="SimSun" panose="02010600030101010101" pitchFamily="2" charset="-122"/>
                <a:ea typeface="SimSun" panose="02010600030101010101" pitchFamily="2" charset="-122"/>
              </a:rPr>
              <a:t>缘或锐点</a:t>
            </a:r>
            <a:endParaRPr lang="en-US" sz="2800" b="1" dirty="0">
              <a:solidFill>
                <a:srgbClr val="00246A"/>
              </a:solidFill>
              <a:latin typeface="SimSun" panose="02010600030101010101" pitchFamily="2" charset="-122"/>
              <a:ea typeface="SimSun" panose="02010600030101010101" pitchFamily="2" charset="-122"/>
            </a:endParaRPr>
          </a:p>
          <a:p>
            <a:pPr marL="800100" lvl="1" indent="-342900">
              <a:buFont typeface="Arial" panose="020B0604020202020204" pitchFamily="34" charset="0"/>
              <a:buChar char="•"/>
            </a:pPr>
            <a:endParaRPr lang="en-US" sz="3600" dirty="0">
              <a:solidFill>
                <a:srgbClr val="00246A"/>
              </a:solidFill>
              <a:latin typeface="Arial" panose="020B0604020202020204" pitchFamily="34" charset="0"/>
            </a:endParaRPr>
          </a:p>
          <a:p>
            <a:pPr marL="914400" lvl="1" indent="-457200">
              <a:buFont typeface="Arial" panose="020B0604020202020204" pitchFamily="34" charset="0"/>
              <a:buChar char="•"/>
            </a:pPr>
            <a:endParaRPr lang="en-US" sz="4800" dirty="0">
              <a:solidFill>
                <a:srgbClr val="00246A"/>
              </a:solidFill>
              <a:latin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BBD199CE-7604-4804-8089-8F66C11DF34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36045" y="364556"/>
            <a:ext cx="548640" cy="548640"/>
          </a:xfrm>
          <a:prstGeom prst="rect">
            <a:avLst/>
          </a:prstGeom>
        </p:spPr>
      </p:pic>
    </p:spTree>
    <p:custDataLst>
      <p:tags r:id="rId1"/>
    </p:custDataLst>
    <p:extLst>
      <p:ext uri="{BB962C8B-B14F-4D97-AF65-F5344CB8AC3E}">
        <p14:creationId xmlns:p14="http://schemas.microsoft.com/office/powerpoint/2010/main" val="3509641904"/>
      </p:ext>
    </p:extLst>
  </p:cSld>
  <p:clrMapOvr>
    <a:masterClrMapping/>
  </p:clrMapOvr>
  <mc:AlternateContent xmlns:mc="http://schemas.openxmlformats.org/markup-compatibility/2006" xmlns:p14="http://schemas.microsoft.com/office/powerpoint/2010/main">
    <mc:Choice Requires="p14">
      <p:transition spd="slow" p14:dur="2000" advTm="78432"/>
    </mc:Choice>
    <mc:Fallback xmlns="">
      <p:transition spd="slow" advTm="784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725" objId="3"/>
        <p14:stopEvt time="78432"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544286" y="2265096"/>
            <a:ext cx="7147432" cy="2327808"/>
          </a:xfrm>
        </p:spPr>
        <p:txBody>
          <a:bodyPr>
            <a:normAutofit lnSpcReduction="10000"/>
          </a:bodyPr>
          <a:lstStyle/>
          <a:p>
            <a:pPr algn="ctr"/>
            <a:r>
              <a:rPr lang="en-US" sz="4000" dirty="0">
                <a:solidFill>
                  <a:schemeClr val="tx1"/>
                </a:solidFill>
              </a:rPr>
              <a:t>2021</a:t>
            </a:r>
            <a:r>
              <a:rPr lang="zh-CN" altLang="en-US" sz="4000" dirty="0">
                <a:solidFill>
                  <a:schemeClr val="tx1"/>
                </a:solidFill>
                <a:latin typeface="SimSun" panose="02010600030101010101" pitchFamily="2" charset="-122"/>
                <a:ea typeface="SimSun" panose="02010600030101010101" pitchFamily="2" charset="-122"/>
              </a:rPr>
              <a:t>播客系列</a:t>
            </a:r>
            <a:endParaRPr lang="en-US" sz="4000" dirty="0">
              <a:solidFill>
                <a:schemeClr val="tx1"/>
              </a:solidFill>
              <a:latin typeface="SimSun" panose="02010600030101010101" pitchFamily="2" charset="-122"/>
              <a:ea typeface="SimSun" panose="02010600030101010101" pitchFamily="2" charset="-122"/>
            </a:endParaRPr>
          </a:p>
          <a:p>
            <a:endParaRPr lang="en-US" sz="2800" dirty="0">
              <a:solidFill>
                <a:schemeClr val="tx1"/>
              </a:solidFill>
            </a:endParaRPr>
          </a:p>
          <a:p>
            <a:pPr algn="ctr"/>
            <a:r>
              <a:rPr lang="zh-CN" altLang="en-US" sz="4000" dirty="0">
                <a:latin typeface="SimSun" panose="02010600030101010101" pitchFamily="2" charset="-122"/>
                <a:ea typeface="SimSun" panose="02010600030101010101" pitchFamily="2" charset="-122"/>
              </a:rPr>
              <a:t>防护门及防护围栏安全</a:t>
            </a:r>
            <a:endParaRPr lang="en-US" altLang="zh-CN" sz="4000" dirty="0">
              <a:latin typeface="SimSun" panose="02010600030101010101" pitchFamily="2" charset="-122"/>
              <a:ea typeface="SimSun" panose="02010600030101010101" pitchFamily="2" charset="-122"/>
            </a:endParaRPr>
          </a:p>
          <a:p>
            <a:pPr algn="ctr"/>
            <a:r>
              <a:rPr lang="zh-CN" altLang="en-US" sz="4000" dirty="0">
                <a:latin typeface="SimSun" panose="02010600030101010101" pitchFamily="2" charset="-122"/>
                <a:ea typeface="SimSun" panose="02010600030101010101" pitchFamily="2" charset="-122"/>
              </a:rPr>
              <a:t>规定概要</a:t>
            </a:r>
            <a:endParaRPr lang="en-US" sz="4000" dirty="0">
              <a:solidFill>
                <a:schemeClr val="tx1"/>
              </a:solidFill>
              <a:latin typeface="SimSun" panose="02010600030101010101" pitchFamily="2" charset="-122"/>
              <a:ea typeface="SimSun" panose="02010600030101010101" pitchFamily="2" charset="-122"/>
            </a:endParaRPr>
          </a:p>
          <a:p>
            <a:endParaRPr lang="en-US" dirty="0">
              <a:solidFill>
                <a:schemeClr val="tx1"/>
              </a:solidFill>
            </a:endParaRPr>
          </a:p>
        </p:txBody>
      </p:sp>
      <p:sp>
        <p:nvSpPr>
          <p:cNvPr id="4" name="Rectangle 3"/>
          <p:cNvSpPr/>
          <p:nvPr/>
        </p:nvSpPr>
        <p:spPr>
          <a:xfrm>
            <a:off x="669792" y="5217666"/>
            <a:ext cx="5830972" cy="2246769"/>
          </a:xfrm>
          <a:prstGeom prst="rect">
            <a:avLst/>
          </a:prstGeom>
        </p:spPr>
        <p:txBody>
          <a:bodyPr wrap="square">
            <a:spAutoFit/>
          </a:bodyPr>
          <a:lstStyle/>
          <a:p>
            <a:pPr algn="ctr" defTabSz="685800">
              <a:spcBef>
                <a:spcPct val="50000"/>
              </a:spcBef>
            </a:pPr>
            <a:endParaRPr lang="en-US" altLang="zh-CN" sz="2000" b="1" dirty="0">
              <a:latin typeface="+mn-ea"/>
            </a:endParaRPr>
          </a:p>
          <a:p>
            <a:pPr algn="ctr" defTabSz="685800">
              <a:spcBef>
                <a:spcPct val="50000"/>
              </a:spcBef>
            </a:pPr>
            <a:r>
              <a:rPr lang="zh-CN" altLang="en-US" sz="2000" b="1" dirty="0">
                <a:latin typeface="+mn-ea"/>
              </a:rPr>
              <a:t>本报告由消费品安全委员会工作人员撰写，未经委员会审批，亦不代表委员会之观点。</a:t>
            </a:r>
            <a:r>
              <a:rPr lang="zh-CN" altLang="en-US" sz="2400" b="1" dirty="0">
                <a:latin typeface="+mn-ea"/>
              </a:rPr>
              <a:t> </a:t>
            </a:r>
            <a:endParaRPr lang="en-US" altLang="zh-CN" sz="2400" b="1" dirty="0">
              <a:latin typeface="+mn-ea"/>
            </a:endParaRPr>
          </a:p>
          <a:p>
            <a:pPr algn="ctr"/>
            <a:endParaRPr lang="en-US" altLang="zh-CN" sz="2400" dirty="0">
              <a:latin typeface="+mn-ea"/>
            </a:endParaRPr>
          </a:p>
          <a:p>
            <a:pPr algn="ctr" defTabSz="685800">
              <a:spcBef>
                <a:spcPct val="50000"/>
              </a:spcBef>
            </a:pPr>
            <a:endParaRPr lang="en-US" sz="2800" b="1" i="1" dirty="0">
              <a:effectLst>
                <a:outerShdw blurRad="38100" dist="38100" dir="2700000" algn="tl">
                  <a:srgbClr val="000000">
                    <a:alpha val="43137"/>
                  </a:srgbClr>
                </a:outerShdw>
              </a:effectLst>
              <a:latin typeface="+mn-ea"/>
              <a:cs typeface="Calibri" pitchFamily="34" charset="0"/>
            </a:endParaRPr>
          </a:p>
        </p:txBody>
      </p:sp>
    </p:spTree>
    <p:extLst>
      <p:ext uri="{BB962C8B-B14F-4D97-AF65-F5344CB8AC3E}">
        <p14:creationId xmlns:p14="http://schemas.microsoft.com/office/powerpoint/2010/main" val="1021377861"/>
      </p:ext>
    </p:extLst>
  </p:cSld>
  <p:clrMapOvr>
    <a:masterClrMapping/>
  </p:clrMapOvr>
  <mc:AlternateContent xmlns:mc="http://schemas.openxmlformats.org/markup-compatibility/2006" xmlns:p14="http://schemas.microsoft.com/office/powerpoint/2010/main">
    <mc:Choice Requires="p14">
      <p:transition spd="slow" p14:dur="2000" advClick="0" advTm="3789"/>
    </mc:Choice>
    <mc:Fallback xmlns="">
      <p:transition spd="slow" advClick="0" advTm="378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410817" y="1500442"/>
            <a:ext cx="5437157" cy="3477875"/>
          </a:xfrm>
          <a:prstGeom prst="rect">
            <a:avLst/>
          </a:prstGeom>
          <a:noFill/>
        </p:spPr>
        <p:txBody>
          <a:bodyPr wrap="square" rtlCol="0">
            <a:spAutoFit/>
          </a:bodyPr>
          <a:lstStyle/>
          <a:p>
            <a:pPr algn="ctr"/>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产品中所包括的另行包装的安装硬件是否需符合</a:t>
            </a:r>
            <a:endParaRPr lang="en-US" altLang="zh-CN"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a:p>
            <a:pPr algn="ctr"/>
            <a:r>
              <a:rPr lang="zh-CN" altLang="en-US" sz="4400" b="1" dirty="0">
                <a:solidFill>
                  <a:srgbClr val="C00000"/>
                </a:solidFill>
                <a:latin typeface="SimSun" panose="02010600030101010101" pitchFamily="2" charset="-122"/>
                <a:ea typeface="SimSun" panose="02010600030101010101" pitchFamily="2" charset="-122"/>
                <a:cs typeface="Calibri Light" panose="020F0302020204030204" pitchFamily="34" charset="0"/>
              </a:rPr>
              <a:t>小部件</a:t>
            </a:r>
            <a:endParaRPr lang="en-US" altLang="zh-CN" sz="4400" b="1" dirty="0">
              <a:solidFill>
                <a:srgbClr val="C00000"/>
              </a:solidFill>
              <a:latin typeface="SimSun" panose="02010600030101010101" pitchFamily="2" charset="-122"/>
              <a:ea typeface="SimSun" panose="02010600030101010101" pitchFamily="2" charset="-122"/>
              <a:cs typeface="Calibri Light" panose="020F0302020204030204" pitchFamily="34" charset="0"/>
            </a:endParaRPr>
          </a:p>
          <a:p>
            <a:pPr algn="ctr"/>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要求？</a:t>
            </a:r>
            <a:endParaRPr 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p:txBody>
      </p:sp>
      <p:pic>
        <p:nvPicPr>
          <p:cNvPr id="4" name="Picture 3">
            <a:extLst>
              <a:ext uri="{FF2B5EF4-FFF2-40B4-BE49-F238E27FC236}">
                <a16:creationId xmlns:a16="http://schemas.microsoft.com/office/drawing/2014/main" id="{8FC38828-1C07-4694-8FF0-AA59884040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47974" y="1600198"/>
            <a:ext cx="5933209" cy="3955473"/>
          </a:xfrm>
          <a:prstGeom prst="rect">
            <a:avLst/>
          </a:prstGeom>
        </p:spPr>
      </p:pic>
      <p:pic>
        <p:nvPicPr>
          <p:cNvPr id="2" name="Recorded Sound">
            <a:hlinkClick r:id="" action="ppaction://media"/>
            <a:extLst>
              <a:ext uri="{FF2B5EF4-FFF2-40B4-BE49-F238E27FC236}">
                <a16:creationId xmlns:a16="http://schemas.microsoft.com/office/drawing/2014/main" id="{FF2CAD16-5D17-4C01-97AF-2000AA07DD4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12880" y="472440"/>
            <a:ext cx="548640" cy="548640"/>
          </a:xfrm>
          <a:prstGeom prst="rect">
            <a:avLst/>
          </a:prstGeom>
        </p:spPr>
      </p:pic>
    </p:spTree>
    <p:custDataLst>
      <p:tags r:id="rId1"/>
    </p:custDataLst>
    <p:extLst>
      <p:ext uri="{BB962C8B-B14F-4D97-AF65-F5344CB8AC3E}">
        <p14:creationId xmlns:p14="http://schemas.microsoft.com/office/powerpoint/2010/main" val="3603697296"/>
      </p:ext>
    </p:extLst>
  </p:cSld>
  <p:clrMapOvr>
    <a:masterClrMapping/>
  </p:clrMapOvr>
  <mc:AlternateContent xmlns:mc="http://schemas.openxmlformats.org/markup-compatibility/2006" xmlns:p14="http://schemas.microsoft.com/office/powerpoint/2010/main">
    <mc:Choice Requires="p14">
      <p:transition spd="slow" p14:dur="2000" advTm="17882"/>
    </mc:Choice>
    <mc:Fallback xmlns="">
      <p:transition spd="slow" advTm="178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13" objId="2"/>
        <p14:stopEvt time="16656" objId="2"/>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516717-AF00-4255-A9B0-FA03DBEAB025}"/>
              </a:ext>
            </a:extLst>
          </p:cNvPr>
          <p:cNvSpPr txBox="1"/>
          <p:nvPr/>
        </p:nvSpPr>
        <p:spPr>
          <a:xfrm>
            <a:off x="742122" y="413764"/>
            <a:ext cx="10734261" cy="3785652"/>
          </a:xfrm>
          <a:prstGeom prst="rect">
            <a:avLst/>
          </a:prstGeom>
          <a:noFill/>
        </p:spPr>
        <p:txBody>
          <a:bodyPr wrap="square" rtlCol="0">
            <a:spAutoFit/>
          </a:bodyPr>
          <a:lstStyle/>
          <a:p>
            <a:pPr algn="ctr"/>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产品中所包括的另行包装的安装硬件是否需符合</a:t>
            </a:r>
            <a:r>
              <a:rPr lang="zh-CN" altLang="en-US" sz="4400" b="1" dirty="0">
                <a:solidFill>
                  <a:srgbClr val="C00000"/>
                </a:solidFill>
                <a:latin typeface="SimSun" panose="02010600030101010101" pitchFamily="2" charset="-122"/>
                <a:ea typeface="SimSun" panose="02010600030101010101" pitchFamily="2" charset="-122"/>
                <a:cs typeface="Calibri Light" panose="020F0302020204030204" pitchFamily="34" charset="0"/>
              </a:rPr>
              <a:t>小部件</a:t>
            </a:r>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要求？</a:t>
            </a:r>
            <a:endParaRPr lang="en-US" altLang="zh-CN"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a:p>
            <a:pPr algn="ctr"/>
            <a:endParaRPr lang="en-US" sz="4400" b="1" dirty="0">
              <a:latin typeface="SimSun" panose="02010600030101010101" pitchFamily="2" charset="-122"/>
              <a:ea typeface="SimSun" panose="02010600030101010101" pitchFamily="2" charset="-122"/>
              <a:cs typeface="Calibri Light" panose="020F0302020204030204" pitchFamily="34" charset="0"/>
            </a:endParaRPr>
          </a:p>
          <a:p>
            <a:pPr algn="ctr"/>
            <a:r>
              <a:rPr lang="zh-CN" altLang="en-US" sz="3600" b="1" dirty="0">
                <a:latin typeface="SimSun" panose="02010600030101010101" pitchFamily="2" charset="-122"/>
                <a:ea typeface="SimSun" panose="02010600030101010101" pitchFamily="2" charset="-122"/>
                <a:cs typeface="Calibri Light" panose="020F0302020204030204" pitchFamily="34" charset="0"/>
              </a:rPr>
              <a:t>不需要</a:t>
            </a:r>
            <a:r>
              <a:rPr lang="en-US" sz="3600" b="1" dirty="0">
                <a:latin typeface="SimSun" panose="02010600030101010101" pitchFamily="2" charset="-122"/>
                <a:ea typeface="SimSun" panose="02010600030101010101" pitchFamily="2" charset="-122"/>
                <a:cs typeface="Calibri Light" panose="020F0302020204030204" pitchFamily="34" charset="0"/>
              </a:rPr>
              <a:t> – </a:t>
            </a:r>
            <a:r>
              <a:rPr lang="zh-CN" altLang="en-US" sz="3600" b="1" dirty="0">
                <a:latin typeface="SimSun" panose="02010600030101010101" pitchFamily="2" charset="-122"/>
                <a:ea typeface="SimSun" panose="02010600030101010101" pitchFamily="2" charset="-122"/>
                <a:cs typeface="Calibri Light" panose="020F0302020204030204" pitchFamily="34" charset="0"/>
              </a:rPr>
              <a:t>测试需在按照制造商说明安装好的产品上完成。但是，安装硬件在测试过程中不得松动而变成一个小部件。</a:t>
            </a:r>
            <a:endParaRPr lang="en-US" sz="3600" b="1" dirty="0">
              <a:latin typeface="SimSun" panose="02010600030101010101" pitchFamily="2" charset="-122"/>
              <a:ea typeface="SimSun" panose="02010600030101010101" pitchFamily="2" charset="-122"/>
              <a:cs typeface="Calibri Light" panose="020F0302020204030204" pitchFamily="34" charset="0"/>
            </a:endParaRPr>
          </a:p>
        </p:txBody>
      </p:sp>
      <p:pic>
        <p:nvPicPr>
          <p:cNvPr id="2" name="Recorded Sound">
            <a:hlinkClick r:id="" action="ppaction://media"/>
            <a:extLst>
              <a:ext uri="{FF2B5EF4-FFF2-40B4-BE49-F238E27FC236}">
                <a16:creationId xmlns:a16="http://schemas.microsoft.com/office/drawing/2014/main" id="{7B672DB8-2509-46BF-B8A1-A0E5C216369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49878" y="413764"/>
            <a:ext cx="548640" cy="548640"/>
          </a:xfrm>
          <a:prstGeom prst="rect">
            <a:avLst/>
          </a:prstGeom>
        </p:spPr>
      </p:pic>
    </p:spTree>
    <p:custDataLst>
      <p:tags r:id="rId1"/>
    </p:custDataLst>
    <p:extLst>
      <p:ext uri="{BB962C8B-B14F-4D97-AF65-F5344CB8AC3E}">
        <p14:creationId xmlns:p14="http://schemas.microsoft.com/office/powerpoint/2010/main" val="758667605"/>
      </p:ext>
    </p:extLst>
  </p:cSld>
  <p:clrMapOvr>
    <a:masterClrMapping/>
  </p:clrMapOvr>
  <mc:AlternateContent xmlns:mc="http://schemas.openxmlformats.org/markup-compatibility/2006" xmlns:p14="http://schemas.microsoft.com/office/powerpoint/2010/main">
    <mc:Choice Requires="p14">
      <p:transition spd="slow" p14:dur="2000" advTm="32271"/>
    </mc:Choice>
    <mc:Fallback xmlns="">
      <p:transition spd="slow" advTm="322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45" objId="2"/>
        <p14:stopEvt time="32271" objId="2"/>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0CB840-F2B2-4EA5-9C25-A648F8B09C99}"/>
              </a:ext>
            </a:extLst>
          </p:cNvPr>
          <p:cNvSpPr>
            <a:spLocks noGrp="1"/>
          </p:cNvSpPr>
          <p:nvPr>
            <p:ph type="title"/>
          </p:nvPr>
        </p:nvSpPr>
        <p:spPr>
          <a:xfrm>
            <a:off x="406400" y="536454"/>
            <a:ext cx="11465169" cy="947859"/>
          </a:xfrm>
        </p:spPr>
        <p:txBody>
          <a:bodyPr/>
          <a:lstStyle/>
          <a:p>
            <a:r>
              <a:rPr lang="zh-CN" altLang="en-US" dirty="0">
                <a:latin typeface="SimSun" panose="02010600030101010101" pitchFamily="2" charset="-122"/>
                <a:ea typeface="SimSun" panose="02010600030101010101" pitchFamily="2" charset="-122"/>
              </a:rPr>
              <a:t>物理</a:t>
            </a:r>
            <a:r>
              <a:rPr lang="en-US"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机械测试要求</a:t>
            </a:r>
            <a:endParaRPr lang="en-US" dirty="0">
              <a:latin typeface="SimSun" panose="02010600030101010101" pitchFamily="2" charset="-122"/>
              <a:ea typeface="SimSun" panose="02010600030101010101" pitchFamily="2" charset="-122"/>
            </a:endParaRPr>
          </a:p>
        </p:txBody>
      </p:sp>
      <p:sp>
        <p:nvSpPr>
          <p:cNvPr id="6" name="Content Placeholder 5">
            <a:extLst>
              <a:ext uri="{FF2B5EF4-FFF2-40B4-BE49-F238E27FC236}">
                <a16:creationId xmlns:a16="http://schemas.microsoft.com/office/drawing/2014/main" id="{4619E294-9E2D-4BAA-BF77-CC9CB6FFA830}"/>
              </a:ext>
            </a:extLst>
          </p:cNvPr>
          <p:cNvSpPr>
            <a:spLocks noGrp="1"/>
          </p:cNvSpPr>
          <p:nvPr>
            <p:ph idx="1"/>
          </p:nvPr>
        </p:nvSpPr>
        <p:spPr>
          <a:xfrm>
            <a:off x="406400" y="1484313"/>
            <a:ext cx="11464925" cy="5139869"/>
          </a:xfrm>
          <a:prstGeom prst="rect">
            <a:avLst/>
          </a:prstGeom>
        </p:spPr>
        <p:txBody>
          <a:bodyPr wrap="square">
            <a:spAutoFit/>
          </a:bodyPr>
          <a:lstStyle/>
          <a:p>
            <a:pPr marL="457200" indent="-457200">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锁上</a:t>
            </a:r>
            <a:r>
              <a:rPr lang="en-US" sz="2800" dirty="0">
                <a:latin typeface="SimSun" panose="02010600030101010101" pitchFamily="2" charset="-122"/>
                <a:ea typeface="SimSun" panose="02010600030101010101" pitchFamily="2" charset="-122"/>
              </a:rPr>
              <a:t>/</a:t>
            </a:r>
            <a:r>
              <a:rPr lang="zh-CN" altLang="en-US" sz="2800" dirty="0">
                <a:latin typeface="SimSun" panose="02010600030101010101" pitchFamily="2" charset="-122"/>
                <a:ea typeface="SimSun" panose="02010600030101010101" pitchFamily="2" charset="-122"/>
              </a:rPr>
              <a:t>锁定及合页机制耐力测试</a:t>
            </a:r>
            <a:endParaRPr lang="en-US" sz="28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自动关闭系统测试，如适用</a:t>
            </a:r>
            <a:endParaRPr lang="en-US" sz="28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锁定机制测试</a:t>
            </a:r>
            <a:r>
              <a:rPr lang="en-US" sz="2800" dirty="0">
                <a:latin typeface="SimSun" panose="02010600030101010101" pitchFamily="2" charset="-122"/>
                <a:ea typeface="SimSun" panose="02010600030101010101" pitchFamily="2" charset="-122"/>
              </a:rPr>
              <a:t> </a:t>
            </a:r>
          </a:p>
          <a:p>
            <a:pPr marL="457200" indent="-457200">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开锁机制测试</a:t>
            </a:r>
            <a:endParaRPr lang="en-US" sz="28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拉伸测试和扭矩测试</a:t>
            </a:r>
            <a:endParaRPr lang="en-US" sz="28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垂直强度测试</a:t>
            </a:r>
            <a:endParaRPr lang="en-US" altLang="zh-CN" sz="28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水平推出力测试</a:t>
            </a:r>
            <a:endParaRPr lang="en-US" sz="28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完全打开和底部间距</a:t>
            </a:r>
            <a:endParaRPr lang="en-US" sz="28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最上边缘的部分打开</a:t>
            </a:r>
            <a:endParaRPr lang="en-US" altLang="zh-CN" sz="28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板条强度测试</a:t>
            </a:r>
            <a:endParaRPr lang="en-US" sz="3200" dirty="0">
              <a:latin typeface="SimSun" panose="02010600030101010101" pitchFamily="2" charset="-122"/>
              <a:ea typeface="SimSun" panose="02010600030101010101" pitchFamily="2" charset="-122"/>
            </a:endParaRPr>
          </a:p>
          <a:p>
            <a:pPr marL="1143000" lvl="1" indent="-685800">
              <a:buFont typeface="Arial" panose="020B0604020202020204" pitchFamily="34" charset="0"/>
              <a:buChar char="•"/>
            </a:pPr>
            <a:endParaRPr lang="en-US" sz="4400" dirty="0">
              <a:solidFill>
                <a:srgbClr val="00246A"/>
              </a:solidFill>
              <a:latin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33AC341C-EA5A-4B50-9191-9673AD2F72F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61969" y="400783"/>
            <a:ext cx="548640" cy="548640"/>
          </a:xfrm>
          <a:prstGeom prst="rect">
            <a:avLst/>
          </a:prstGeom>
        </p:spPr>
      </p:pic>
    </p:spTree>
    <p:custDataLst>
      <p:tags r:id="rId1"/>
    </p:custDataLst>
    <p:extLst>
      <p:ext uri="{BB962C8B-B14F-4D97-AF65-F5344CB8AC3E}">
        <p14:creationId xmlns:p14="http://schemas.microsoft.com/office/powerpoint/2010/main" val="931920445"/>
      </p:ext>
    </p:extLst>
  </p:cSld>
  <p:clrMapOvr>
    <a:masterClrMapping/>
  </p:clrMapOvr>
  <mc:AlternateContent xmlns:mc="http://schemas.openxmlformats.org/markup-compatibility/2006" xmlns:p14="http://schemas.microsoft.com/office/powerpoint/2010/main">
    <mc:Choice Requires="p14">
      <p:transition spd="slow" p14:dur="2000" advTm="49465"/>
    </mc:Choice>
    <mc:Fallback xmlns="">
      <p:transition spd="slow" advTm="494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08" objId="2"/>
        <p14:stopEvt time="49442" objId="2"/>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D85D50-9712-4B63-B949-A0497C0443A2}"/>
              </a:ext>
            </a:extLst>
          </p:cNvPr>
          <p:cNvSpPr txBox="1"/>
          <p:nvPr/>
        </p:nvSpPr>
        <p:spPr>
          <a:xfrm>
            <a:off x="410817" y="848139"/>
            <a:ext cx="10962751" cy="769441"/>
          </a:xfrm>
          <a:prstGeom prst="rect">
            <a:avLst/>
          </a:prstGeom>
          <a:noFill/>
        </p:spPr>
        <p:txBody>
          <a:bodyPr wrap="square" rtlCol="0">
            <a:spAutoFit/>
          </a:bodyPr>
          <a:lstStyle/>
          <a:p>
            <a:pPr algn="ctr"/>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可视侧压力指示器实例</a:t>
            </a:r>
            <a:endParaRPr 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p:txBody>
      </p:sp>
      <p:pic>
        <p:nvPicPr>
          <p:cNvPr id="5" name="Picture 4">
            <a:extLst>
              <a:ext uri="{FF2B5EF4-FFF2-40B4-BE49-F238E27FC236}">
                <a16:creationId xmlns:a16="http://schemas.microsoft.com/office/drawing/2014/main" id="{B2822700-9179-4425-9972-D7FB0EA4B4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6376" y="1979243"/>
            <a:ext cx="5929744" cy="3857906"/>
          </a:xfrm>
          <a:prstGeom prst="rect">
            <a:avLst/>
          </a:prstGeom>
        </p:spPr>
      </p:pic>
      <p:pic>
        <p:nvPicPr>
          <p:cNvPr id="7" name="Picture 6">
            <a:extLst>
              <a:ext uri="{FF2B5EF4-FFF2-40B4-BE49-F238E27FC236}">
                <a16:creationId xmlns:a16="http://schemas.microsoft.com/office/drawing/2014/main" id="{A037C0F5-BAA0-4986-BE29-C7AE4F4AC5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26053" y="1979243"/>
            <a:ext cx="5405730" cy="3825811"/>
          </a:xfrm>
          <a:prstGeom prst="rect">
            <a:avLst/>
          </a:prstGeom>
        </p:spPr>
      </p:pic>
      <p:sp>
        <p:nvSpPr>
          <p:cNvPr id="8" name="TextBox 7">
            <a:extLst>
              <a:ext uri="{FF2B5EF4-FFF2-40B4-BE49-F238E27FC236}">
                <a16:creationId xmlns:a16="http://schemas.microsoft.com/office/drawing/2014/main" id="{7A6BA42B-F456-4C43-95D1-1DD32A2D52D3}"/>
              </a:ext>
            </a:extLst>
          </p:cNvPr>
          <p:cNvSpPr txBox="1"/>
          <p:nvPr/>
        </p:nvSpPr>
        <p:spPr>
          <a:xfrm>
            <a:off x="410817" y="5957455"/>
            <a:ext cx="5685183" cy="369332"/>
          </a:xfrm>
          <a:prstGeom prst="rect">
            <a:avLst/>
          </a:prstGeom>
          <a:noFill/>
        </p:spPr>
        <p:txBody>
          <a:bodyPr wrap="square" rtlCol="0">
            <a:spAutoFit/>
          </a:bodyPr>
          <a:lstStyle/>
          <a:p>
            <a:r>
              <a:rPr lang="zh-CN" altLang="en-US" dirty="0">
                <a:solidFill>
                  <a:srgbClr val="4C4C4C"/>
                </a:solidFill>
                <a:latin typeface="SimSun" panose="02010600030101010101" pitchFamily="2" charset="-122"/>
                <a:ea typeface="SimSun" panose="02010600030101010101" pitchFamily="2" charset="-122"/>
              </a:rPr>
              <a:t>压力不够（可看到指示器）</a:t>
            </a:r>
            <a:endParaRPr lang="en-US" dirty="0">
              <a:solidFill>
                <a:srgbClr val="4C4C4C"/>
              </a:solidFill>
              <a:latin typeface="SimSun" panose="02010600030101010101" pitchFamily="2" charset="-122"/>
              <a:ea typeface="SimSun" panose="02010600030101010101" pitchFamily="2" charset="-122"/>
            </a:endParaRPr>
          </a:p>
        </p:txBody>
      </p:sp>
      <p:sp>
        <p:nvSpPr>
          <p:cNvPr id="9" name="TextBox 8">
            <a:extLst>
              <a:ext uri="{FF2B5EF4-FFF2-40B4-BE49-F238E27FC236}">
                <a16:creationId xmlns:a16="http://schemas.microsoft.com/office/drawing/2014/main" id="{225C84B5-D81D-425F-A106-4253AEC0736F}"/>
              </a:ext>
            </a:extLst>
          </p:cNvPr>
          <p:cNvSpPr txBox="1"/>
          <p:nvPr/>
        </p:nvSpPr>
        <p:spPr>
          <a:xfrm>
            <a:off x="6426053" y="5925189"/>
            <a:ext cx="5685183" cy="369332"/>
          </a:xfrm>
          <a:prstGeom prst="rect">
            <a:avLst/>
          </a:prstGeom>
          <a:noFill/>
        </p:spPr>
        <p:txBody>
          <a:bodyPr wrap="square" rtlCol="0">
            <a:spAutoFit/>
          </a:bodyPr>
          <a:lstStyle/>
          <a:p>
            <a:r>
              <a:rPr lang="zh-CN" altLang="en-US" dirty="0">
                <a:solidFill>
                  <a:srgbClr val="4C4C4C"/>
                </a:solidFill>
                <a:latin typeface="SimSun" panose="02010600030101010101" pitchFamily="2" charset="-122"/>
                <a:ea typeface="SimSun" panose="02010600030101010101" pitchFamily="2" charset="-122"/>
              </a:rPr>
              <a:t>压力足够（看不到指示器）</a:t>
            </a:r>
            <a:endParaRPr lang="en-US" dirty="0">
              <a:solidFill>
                <a:srgbClr val="4C4C4C"/>
              </a:solidFill>
              <a:latin typeface="SimSun" panose="02010600030101010101" pitchFamily="2" charset="-122"/>
              <a:ea typeface="SimSun" panose="02010600030101010101" pitchFamily="2" charset="-122"/>
            </a:endParaRPr>
          </a:p>
        </p:txBody>
      </p:sp>
      <p:pic>
        <p:nvPicPr>
          <p:cNvPr id="2" name="Recorded Sound">
            <a:hlinkClick r:id="" action="ppaction://media"/>
            <a:extLst>
              <a:ext uri="{FF2B5EF4-FFF2-40B4-BE49-F238E27FC236}">
                <a16:creationId xmlns:a16="http://schemas.microsoft.com/office/drawing/2014/main" id="{C1E3A928-8844-4DD0-8BC8-02FFC80E40B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10196" y="238539"/>
            <a:ext cx="548640" cy="548640"/>
          </a:xfrm>
          <a:prstGeom prst="rect">
            <a:avLst/>
          </a:prstGeom>
        </p:spPr>
      </p:pic>
    </p:spTree>
    <p:custDataLst>
      <p:tags r:id="rId1"/>
    </p:custDataLst>
    <p:extLst>
      <p:ext uri="{BB962C8B-B14F-4D97-AF65-F5344CB8AC3E}">
        <p14:creationId xmlns:p14="http://schemas.microsoft.com/office/powerpoint/2010/main" val="215864705"/>
      </p:ext>
    </p:extLst>
  </p:cSld>
  <p:clrMapOvr>
    <a:masterClrMapping/>
  </p:clrMapOvr>
  <mc:AlternateContent xmlns:mc="http://schemas.openxmlformats.org/markup-compatibility/2006" xmlns:p14="http://schemas.microsoft.com/office/powerpoint/2010/main">
    <mc:Choice Requires="p14">
      <p:transition spd="slow" p14:dur="2000" advTm="38848"/>
    </mc:Choice>
    <mc:Fallback xmlns="">
      <p:transition spd="slow" advTm="388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958" objId="2"/>
        <p14:stopEvt time="38514" objId="2"/>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114E37-3599-48EB-920F-A9F772416C5D}"/>
              </a:ext>
            </a:extLst>
          </p:cNvPr>
          <p:cNvSpPr>
            <a:spLocks noGrp="1"/>
          </p:cNvSpPr>
          <p:nvPr>
            <p:ph type="body" sz="quarter" idx="13"/>
          </p:nvPr>
        </p:nvSpPr>
        <p:spPr>
          <a:xfrm>
            <a:off x="6299810" y="1560400"/>
            <a:ext cx="5286601" cy="4352104"/>
          </a:xfrm>
        </p:spPr>
        <p:txBody>
          <a:bodyPr>
            <a:normAutofit/>
          </a:bodyPr>
          <a:lstStyle/>
          <a:p>
            <a:r>
              <a:rPr lang="zh-CN" altLang="en-US" dirty="0">
                <a:latin typeface="SimSun" panose="02010600030101010101" pitchFamily="2" charset="-122"/>
                <a:ea typeface="SimSun" panose="02010600030101010101" pitchFamily="2" charset="-122"/>
              </a:rPr>
              <a:t>在依照标准第</a:t>
            </a:r>
            <a:r>
              <a:rPr lang="en-US" altLang="zh-CN" dirty="0">
                <a:latin typeface="SimSun" panose="02010600030101010101" pitchFamily="2" charset="-122"/>
                <a:ea typeface="SimSun" panose="02010600030101010101" pitchFamily="2" charset="-122"/>
              </a:rPr>
              <a:t>7.8</a:t>
            </a:r>
            <a:r>
              <a:rPr lang="zh-CN" altLang="en-US" dirty="0">
                <a:latin typeface="SimSun" panose="02010600030101010101" pitchFamily="2" charset="-122"/>
                <a:ea typeface="SimSun" panose="02010600030101010101" pitchFamily="2" charset="-122"/>
              </a:rPr>
              <a:t>款进行测试时，防护门或围栏最上方的扶栏、边缘或框架组件不应断裂、脱落、折叠或变形以导致从地面到产品最上方表面的距离最短处被缩短到少于</a:t>
            </a:r>
            <a:r>
              <a:rPr lang="en-US" altLang="zh-CN" dirty="0">
                <a:latin typeface="SimSun" panose="02010600030101010101" pitchFamily="2" charset="-122"/>
                <a:ea typeface="SimSun" panose="02010600030101010101" pitchFamily="2" charset="-122"/>
              </a:rPr>
              <a:t>22</a:t>
            </a:r>
            <a:r>
              <a:rPr lang="zh-CN" altLang="en-US" dirty="0">
                <a:latin typeface="SimSun" panose="02010600030101010101" pitchFamily="2" charset="-122"/>
                <a:ea typeface="SimSun" panose="02010600030101010101" pitchFamily="2" charset="-122"/>
              </a:rPr>
              <a:t>英寸。</a:t>
            </a:r>
            <a:endParaRPr lang="en-US" dirty="0">
              <a:latin typeface="SimSun" panose="02010600030101010101" pitchFamily="2" charset="-122"/>
              <a:ea typeface="SimSun" panose="02010600030101010101" pitchFamily="2" charset="-122"/>
            </a:endParaRPr>
          </a:p>
        </p:txBody>
      </p:sp>
      <p:pic>
        <p:nvPicPr>
          <p:cNvPr id="4" name="Picture 3">
            <a:extLst>
              <a:ext uri="{FF2B5EF4-FFF2-40B4-BE49-F238E27FC236}">
                <a16:creationId xmlns:a16="http://schemas.microsoft.com/office/drawing/2014/main" id="{D5F364DF-D0F7-422F-995B-2676B6E525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572" y="1560400"/>
            <a:ext cx="5444620" cy="4507126"/>
          </a:xfrm>
          <a:prstGeom prst="rect">
            <a:avLst/>
          </a:prstGeom>
        </p:spPr>
      </p:pic>
      <p:sp>
        <p:nvSpPr>
          <p:cNvPr id="5" name="TextBox 4">
            <a:extLst>
              <a:ext uri="{FF2B5EF4-FFF2-40B4-BE49-F238E27FC236}">
                <a16:creationId xmlns:a16="http://schemas.microsoft.com/office/drawing/2014/main" id="{C6F0CEA1-9B4C-4740-AAFB-745D223CE6FB}"/>
              </a:ext>
            </a:extLst>
          </p:cNvPr>
          <p:cNvSpPr txBox="1"/>
          <p:nvPr/>
        </p:nvSpPr>
        <p:spPr>
          <a:xfrm>
            <a:off x="614624" y="560775"/>
            <a:ext cx="10962751" cy="769441"/>
          </a:xfrm>
          <a:prstGeom prst="rect">
            <a:avLst/>
          </a:prstGeom>
          <a:noFill/>
        </p:spPr>
        <p:txBody>
          <a:bodyPr wrap="square" rtlCol="0">
            <a:spAutoFit/>
          </a:bodyPr>
          <a:lstStyle/>
          <a:p>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垂直强度测试实例</a:t>
            </a:r>
            <a:endParaRPr 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p:txBody>
      </p:sp>
      <p:pic>
        <p:nvPicPr>
          <p:cNvPr id="6" name="Recorded Sound">
            <a:hlinkClick r:id="" action="ppaction://media"/>
            <a:extLst>
              <a:ext uri="{FF2B5EF4-FFF2-40B4-BE49-F238E27FC236}">
                <a16:creationId xmlns:a16="http://schemas.microsoft.com/office/drawing/2014/main" id="{00440BCE-881F-472B-86FA-B68B1AB7965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72575" y="412095"/>
            <a:ext cx="548640" cy="548640"/>
          </a:xfrm>
          <a:prstGeom prst="rect">
            <a:avLst/>
          </a:prstGeom>
        </p:spPr>
      </p:pic>
    </p:spTree>
    <p:custDataLst>
      <p:tags r:id="rId1"/>
    </p:custDataLst>
    <p:extLst>
      <p:ext uri="{BB962C8B-B14F-4D97-AF65-F5344CB8AC3E}">
        <p14:creationId xmlns:p14="http://schemas.microsoft.com/office/powerpoint/2010/main" val="3933720109"/>
      </p:ext>
    </p:extLst>
  </p:cSld>
  <p:clrMapOvr>
    <a:masterClrMapping/>
  </p:clrMapOvr>
  <mc:AlternateContent xmlns:mc="http://schemas.openxmlformats.org/markup-compatibility/2006" xmlns:p14="http://schemas.microsoft.com/office/powerpoint/2010/main">
    <mc:Choice Requires="p14">
      <p:transition spd="slow" p14:dur="2000" advTm="43495"/>
    </mc:Choice>
    <mc:Fallback xmlns="">
      <p:transition spd="slow" advTm="434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812" objId="6"/>
        <p14:stopEvt time="43495" objId="6"/>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A8ABBC-E38D-49ED-AC2F-5C805F9D3479}"/>
              </a:ext>
            </a:extLst>
          </p:cNvPr>
          <p:cNvSpPr/>
          <p:nvPr/>
        </p:nvSpPr>
        <p:spPr>
          <a:xfrm>
            <a:off x="3565058" y="779665"/>
            <a:ext cx="4711546" cy="769441"/>
          </a:xfrm>
          <a:prstGeom prst="rect">
            <a:avLst/>
          </a:prstGeom>
        </p:spPr>
        <p:txBody>
          <a:bodyPr wrap="none">
            <a:spAutoFit/>
          </a:bodyPr>
          <a:lstStyle/>
          <a:p>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部分打开测试实例</a:t>
            </a:r>
            <a:endParaRPr 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p:txBody>
      </p:sp>
      <p:pic>
        <p:nvPicPr>
          <p:cNvPr id="5" name="Picture 4">
            <a:extLst>
              <a:ext uri="{FF2B5EF4-FFF2-40B4-BE49-F238E27FC236}">
                <a16:creationId xmlns:a16="http://schemas.microsoft.com/office/drawing/2014/main" id="{D15E1921-6DBC-4C24-9C5D-115210529C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277" y="2210684"/>
            <a:ext cx="4647314" cy="3098209"/>
          </a:xfrm>
          <a:prstGeom prst="rect">
            <a:avLst/>
          </a:prstGeom>
        </p:spPr>
      </p:pic>
      <p:pic>
        <p:nvPicPr>
          <p:cNvPr id="7" name="Picture 6">
            <a:extLst>
              <a:ext uri="{FF2B5EF4-FFF2-40B4-BE49-F238E27FC236}">
                <a16:creationId xmlns:a16="http://schemas.microsoft.com/office/drawing/2014/main" id="{99C07131-3144-4907-A5AC-EEBF9427BC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83409" y="2210685"/>
            <a:ext cx="4647314" cy="3098209"/>
          </a:xfrm>
          <a:prstGeom prst="rect">
            <a:avLst/>
          </a:prstGeom>
        </p:spPr>
      </p:pic>
      <p:pic>
        <p:nvPicPr>
          <p:cNvPr id="4" name="Recorded Sound">
            <a:hlinkClick r:id="" action="ppaction://media"/>
            <a:extLst>
              <a:ext uri="{FF2B5EF4-FFF2-40B4-BE49-F238E27FC236}">
                <a16:creationId xmlns:a16="http://schemas.microsoft.com/office/drawing/2014/main" id="{6B958778-747D-47BA-8A8E-3C1420A4D5F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0723" y="337705"/>
            <a:ext cx="548640" cy="548640"/>
          </a:xfrm>
          <a:prstGeom prst="rect">
            <a:avLst/>
          </a:prstGeom>
        </p:spPr>
      </p:pic>
    </p:spTree>
    <p:custDataLst>
      <p:tags r:id="rId1"/>
    </p:custDataLst>
    <p:extLst>
      <p:ext uri="{BB962C8B-B14F-4D97-AF65-F5344CB8AC3E}">
        <p14:creationId xmlns:p14="http://schemas.microsoft.com/office/powerpoint/2010/main" val="4005701993"/>
      </p:ext>
    </p:extLst>
  </p:cSld>
  <p:clrMapOvr>
    <a:masterClrMapping/>
  </p:clrMapOvr>
  <mc:AlternateContent xmlns:mc="http://schemas.openxmlformats.org/markup-compatibility/2006" xmlns:p14="http://schemas.microsoft.com/office/powerpoint/2010/main">
    <mc:Choice Requires="p14">
      <p:transition spd="slow" p14:dur="2000" advTm="34198"/>
    </mc:Choice>
    <mc:Fallback xmlns="">
      <p:transition spd="slow" advTm="341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603" objId="4"/>
        <p14:stopEvt time="34198" objId="4"/>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A8ABBC-E38D-49ED-AC2F-5C805F9D3479}"/>
              </a:ext>
            </a:extLst>
          </p:cNvPr>
          <p:cNvSpPr/>
          <p:nvPr/>
        </p:nvSpPr>
        <p:spPr>
          <a:xfrm>
            <a:off x="3192079" y="801006"/>
            <a:ext cx="6974986" cy="769441"/>
          </a:xfrm>
          <a:prstGeom prst="rect">
            <a:avLst/>
          </a:prstGeom>
        </p:spPr>
        <p:txBody>
          <a:bodyPr wrap="none">
            <a:spAutoFit/>
          </a:bodyPr>
          <a:lstStyle/>
          <a:p>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完全关闭的开口及底部间距</a:t>
            </a:r>
            <a:endParaRPr 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p:txBody>
      </p:sp>
      <p:pic>
        <p:nvPicPr>
          <p:cNvPr id="4" name="Picture 3">
            <a:extLst>
              <a:ext uri="{FF2B5EF4-FFF2-40B4-BE49-F238E27FC236}">
                <a16:creationId xmlns:a16="http://schemas.microsoft.com/office/drawing/2014/main" id="{D3BC5A04-7801-4720-8BAE-2298805C78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2752" y="1804229"/>
            <a:ext cx="6426495" cy="4284330"/>
          </a:xfrm>
          <a:prstGeom prst="rect">
            <a:avLst/>
          </a:prstGeom>
        </p:spPr>
      </p:pic>
      <p:pic>
        <p:nvPicPr>
          <p:cNvPr id="2" name="Recorded Sound">
            <a:hlinkClick r:id="" action="ppaction://media"/>
            <a:extLst>
              <a:ext uri="{FF2B5EF4-FFF2-40B4-BE49-F238E27FC236}">
                <a16:creationId xmlns:a16="http://schemas.microsoft.com/office/drawing/2014/main" id="{4BF7E928-F85F-4583-BEDC-E854A4AC1BB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526686"/>
            <a:ext cx="548640" cy="548640"/>
          </a:xfrm>
          <a:prstGeom prst="rect">
            <a:avLst/>
          </a:prstGeom>
        </p:spPr>
      </p:pic>
    </p:spTree>
    <p:custDataLst>
      <p:tags r:id="rId1"/>
    </p:custDataLst>
    <p:extLst>
      <p:ext uri="{BB962C8B-B14F-4D97-AF65-F5344CB8AC3E}">
        <p14:creationId xmlns:p14="http://schemas.microsoft.com/office/powerpoint/2010/main" val="3001655856"/>
      </p:ext>
    </p:extLst>
  </p:cSld>
  <p:clrMapOvr>
    <a:masterClrMapping/>
  </p:clrMapOvr>
  <mc:AlternateContent xmlns:mc="http://schemas.openxmlformats.org/markup-compatibility/2006" xmlns:p14="http://schemas.microsoft.com/office/powerpoint/2010/main">
    <mc:Choice Requires="p14">
      <p:transition spd="slow" p14:dur="2000" advTm="19657"/>
    </mc:Choice>
    <mc:Fallback xmlns="">
      <p:transition spd="slow" advTm="196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16" objId="2"/>
        <p14:stopEvt time="19657" objId="2"/>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A8ABBC-E38D-49ED-AC2F-5C805F9D3479}"/>
              </a:ext>
            </a:extLst>
          </p:cNvPr>
          <p:cNvSpPr/>
          <p:nvPr/>
        </p:nvSpPr>
        <p:spPr>
          <a:xfrm>
            <a:off x="1556084" y="564701"/>
            <a:ext cx="9400674" cy="769441"/>
          </a:xfrm>
          <a:prstGeom prst="rect">
            <a:avLst/>
          </a:prstGeom>
        </p:spPr>
        <p:txBody>
          <a:bodyPr wrap="square">
            <a:spAutoFit/>
          </a:bodyPr>
          <a:lstStyle/>
          <a:p>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水平推出力测试实例</a:t>
            </a:r>
            <a:endParaRPr 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p:txBody>
      </p:sp>
      <p:pic>
        <p:nvPicPr>
          <p:cNvPr id="11" name="Picture 10">
            <a:extLst>
              <a:ext uri="{FF2B5EF4-FFF2-40B4-BE49-F238E27FC236}">
                <a16:creationId xmlns:a16="http://schemas.microsoft.com/office/drawing/2014/main" id="{EA1D8AA0-54D7-486B-994B-9B2BAE1532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18049" y="1538882"/>
            <a:ext cx="6955902" cy="4637268"/>
          </a:xfrm>
          <a:prstGeom prst="rect">
            <a:avLst/>
          </a:prstGeom>
        </p:spPr>
      </p:pic>
      <p:pic>
        <p:nvPicPr>
          <p:cNvPr id="2" name="Recorded Sound">
            <a:hlinkClick r:id="" action="ppaction://media"/>
            <a:extLst>
              <a:ext uri="{FF2B5EF4-FFF2-40B4-BE49-F238E27FC236}">
                <a16:creationId xmlns:a16="http://schemas.microsoft.com/office/drawing/2014/main" id="{927537D2-BE75-4426-91CF-1C8B96D8DE7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99520" y="339821"/>
            <a:ext cx="548640" cy="548640"/>
          </a:xfrm>
          <a:prstGeom prst="rect">
            <a:avLst/>
          </a:prstGeom>
        </p:spPr>
      </p:pic>
    </p:spTree>
    <p:custDataLst>
      <p:tags r:id="rId1"/>
    </p:custDataLst>
    <p:extLst>
      <p:ext uri="{BB962C8B-B14F-4D97-AF65-F5344CB8AC3E}">
        <p14:creationId xmlns:p14="http://schemas.microsoft.com/office/powerpoint/2010/main" val="1441281094"/>
      </p:ext>
    </p:extLst>
  </p:cSld>
  <p:clrMapOvr>
    <a:masterClrMapping/>
  </p:clrMapOvr>
  <mc:AlternateContent xmlns:mc="http://schemas.openxmlformats.org/markup-compatibility/2006" xmlns:p14="http://schemas.microsoft.com/office/powerpoint/2010/main">
    <mc:Choice Requires="p14">
      <p:transition spd="slow" p14:dur="2000" advTm="15142"/>
    </mc:Choice>
    <mc:Fallback xmlns="">
      <p:transition spd="slow" advTm="151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79" objId="2"/>
        <p14:stopEvt time="15142" objId="2"/>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4201F7-378F-40C5-81C6-BB2739B65551}"/>
              </a:ext>
            </a:extLst>
          </p:cNvPr>
          <p:cNvSpPr>
            <a:spLocks noGrp="1"/>
          </p:cNvSpPr>
          <p:nvPr>
            <p:ph type="title"/>
          </p:nvPr>
        </p:nvSpPr>
        <p:spPr>
          <a:xfrm>
            <a:off x="363415" y="536453"/>
            <a:ext cx="11465169" cy="947859"/>
          </a:xfrm>
        </p:spPr>
        <p:txBody>
          <a:bodyPr/>
          <a:lstStyle/>
          <a:p>
            <a:r>
              <a:rPr lang="zh-CN" altLang="en-US" dirty="0">
                <a:latin typeface="SimSun" panose="02010600030101010101" pitchFamily="2" charset="-122"/>
                <a:ea typeface="SimSun" panose="02010600030101010101" pitchFamily="2" charset="-122"/>
              </a:rPr>
              <a:t>物理</a:t>
            </a:r>
            <a:r>
              <a:rPr lang="en-US"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机械测试要求</a:t>
            </a:r>
            <a:endParaRPr lang="en-US" dirty="0">
              <a:latin typeface="SimSun" panose="02010600030101010101" pitchFamily="2" charset="-122"/>
              <a:ea typeface="SimSun" panose="02010600030101010101" pitchFamily="2" charset="-122"/>
            </a:endParaRPr>
          </a:p>
        </p:txBody>
      </p:sp>
      <p:sp>
        <p:nvSpPr>
          <p:cNvPr id="6" name="Content Placeholder 5">
            <a:extLst>
              <a:ext uri="{FF2B5EF4-FFF2-40B4-BE49-F238E27FC236}">
                <a16:creationId xmlns:a16="http://schemas.microsoft.com/office/drawing/2014/main" id="{18234ADF-9460-4957-BA84-18D91AE6C052}"/>
              </a:ext>
            </a:extLst>
          </p:cNvPr>
          <p:cNvSpPr>
            <a:spLocks noGrp="1"/>
          </p:cNvSpPr>
          <p:nvPr>
            <p:ph idx="1"/>
          </p:nvPr>
        </p:nvSpPr>
        <p:spPr>
          <a:xfrm>
            <a:off x="406400" y="1484313"/>
            <a:ext cx="11464925" cy="2369880"/>
          </a:xfrm>
          <a:prstGeom prst="rect">
            <a:avLst/>
          </a:prstGeom>
        </p:spPr>
        <p:txBody>
          <a:bodyPr wrap="square">
            <a:spAutoFit/>
          </a:bodyPr>
          <a:lstStyle/>
          <a:p>
            <a:pPr marL="342900" indent="-342900">
              <a:buFont typeface="Arial" panose="020B0604020202020204" pitchFamily="34" charset="0"/>
              <a:buChar char="•"/>
            </a:pPr>
            <a:r>
              <a:rPr lang="zh-CN" altLang="en-US" sz="2800" b="1" dirty="0">
                <a:latin typeface="SimSun" panose="02010600030101010101" pitchFamily="2" charset="-122"/>
                <a:ea typeface="SimSun" panose="02010600030101010101" pitchFamily="2" charset="-122"/>
              </a:rPr>
              <a:t>依据</a:t>
            </a:r>
            <a:r>
              <a:rPr lang="en-US" sz="2800" b="1" dirty="0">
                <a:latin typeface="SimSun" panose="02010600030101010101" pitchFamily="2" charset="-122"/>
                <a:ea typeface="SimSun" panose="02010600030101010101" pitchFamily="2" charset="-122"/>
              </a:rPr>
              <a:t>ASTM F1004</a:t>
            </a:r>
            <a:r>
              <a:rPr lang="zh-CN" altLang="en-US" sz="2800" b="1" dirty="0">
                <a:latin typeface="SimSun" panose="02010600030101010101" pitchFamily="2" charset="-122"/>
                <a:ea typeface="SimSun" panose="02010600030101010101" pitchFamily="2" charset="-122"/>
              </a:rPr>
              <a:t>标准的性能要求：</a:t>
            </a:r>
            <a:endParaRPr lang="en-US" sz="2800" b="1" dirty="0">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dirty="0">
                <a:solidFill>
                  <a:srgbClr val="00246A"/>
                </a:solidFill>
                <a:latin typeface="SimSun" panose="02010600030101010101" pitchFamily="2" charset="-122"/>
                <a:ea typeface="SimSun" panose="02010600030101010101" pitchFamily="2" charset="-122"/>
              </a:rPr>
              <a:t>整体结构性能（无锐利边缘、外露线圈、附加系统的断落）</a:t>
            </a:r>
            <a:r>
              <a:rPr lang="en-US" dirty="0">
                <a:solidFill>
                  <a:srgbClr val="00246A"/>
                </a:solidFill>
                <a:latin typeface="SimSun" panose="02010600030101010101" pitchFamily="2" charset="-122"/>
                <a:ea typeface="SimSun" panose="02010600030101010101" pitchFamily="2" charset="-122"/>
              </a:rPr>
              <a:t> </a:t>
            </a:r>
          </a:p>
          <a:p>
            <a:pPr marL="914400" lvl="1" indent="-457200">
              <a:buFont typeface="Wingdings" panose="05000000000000000000" pitchFamily="2" charset="2"/>
              <a:buChar char="Ø"/>
            </a:pPr>
            <a:r>
              <a:rPr lang="zh-CN" altLang="en-US" dirty="0">
                <a:solidFill>
                  <a:srgbClr val="00246A"/>
                </a:solidFill>
                <a:latin typeface="SimSun" panose="02010600030101010101" pitchFamily="2" charset="-122"/>
                <a:ea typeface="SimSun" panose="02010600030101010101" pitchFamily="2" charset="-122"/>
              </a:rPr>
              <a:t>无剪切、剪刮或夹的可能性</a:t>
            </a:r>
            <a:endParaRPr lang="en-US" dirty="0">
              <a:solidFill>
                <a:srgbClr val="00246A"/>
              </a:solidFill>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dirty="0">
                <a:solidFill>
                  <a:srgbClr val="00246A"/>
                </a:solidFill>
                <a:latin typeface="SimSun" panose="02010600030101010101" pitchFamily="2" charset="-122"/>
                <a:ea typeface="SimSun" panose="02010600030101010101" pitchFamily="2" charset="-122"/>
              </a:rPr>
              <a:t>标签和警告的永久性</a:t>
            </a:r>
            <a:endParaRPr lang="en-US" dirty="0">
              <a:solidFill>
                <a:srgbClr val="00246A"/>
              </a:solidFill>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dirty="0">
                <a:solidFill>
                  <a:srgbClr val="00246A"/>
                </a:solidFill>
                <a:latin typeface="SimSun" panose="02010600030101010101" pitchFamily="2" charset="-122"/>
                <a:ea typeface="SimSun" panose="02010600030101010101" pitchFamily="2" charset="-122"/>
              </a:rPr>
              <a:t>对于直接加固到产品表面的警告进行附着力测试</a:t>
            </a:r>
            <a:r>
              <a:rPr lang="en-US" dirty="0">
                <a:solidFill>
                  <a:srgbClr val="00246A"/>
                </a:solidFill>
                <a:latin typeface="SimSun" panose="02010600030101010101" pitchFamily="2" charset="-122"/>
                <a:ea typeface="SimSun" panose="02010600030101010101" pitchFamily="2" charset="-122"/>
              </a:rPr>
              <a:t> </a:t>
            </a:r>
          </a:p>
          <a:p>
            <a:pPr marL="914400" lvl="1" indent="-457200">
              <a:buFont typeface="Wingdings" panose="05000000000000000000" pitchFamily="2" charset="2"/>
              <a:buChar char="Ø"/>
            </a:pPr>
            <a:r>
              <a:rPr lang="zh-CN" altLang="en-US" dirty="0">
                <a:solidFill>
                  <a:srgbClr val="00246A"/>
                </a:solidFill>
                <a:latin typeface="SimSun" panose="02010600030101010101" pitchFamily="2" charset="-122"/>
                <a:ea typeface="SimSun" panose="02010600030101010101" pitchFamily="2" charset="-122"/>
              </a:rPr>
              <a:t>孔洞或板条 </a:t>
            </a:r>
            <a:r>
              <a:rPr lang="en-US" altLang="zh-CN" dirty="0">
                <a:solidFill>
                  <a:srgbClr val="00246A"/>
                </a:solidFill>
                <a:latin typeface="SimSun" panose="02010600030101010101" pitchFamily="2" charset="-122"/>
                <a:ea typeface="SimSun" panose="02010600030101010101" pitchFamily="2" charset="-122"/>
              </a:rPr>
              <a:t>– </a:t>
            </a:r>
            <a:r>
              <a:rPr lang="zh-CN" altLang="en-US" dirty="0">
                <a:solidFill>
                  <a:srgbClr val="00246A"/>
                </a:solidFill>
                <a:latin typeface="SimSun" panose="02010600030101010101" pitchFamily="2" charset="-122"/>
                <a:ea typeface="SimSun" panose="02010600030101010101" pitchFamily="2" charset="-122"/>
              </a:rPr>
              <a:t>在依照制造商推荐姿态被测试时不应允许一件测试品穿过</a:t>
            </a:r>
            <a:endParaRPr lang="en-US" dirty="0">
              <a:solidFill>
                <a:srgbClr val="00246A"/>
              </a:solidFill>
              <a:latin typeface="SimSun" panose="02010600030101010101" pitchFamily="2" charset="-122"/>
              <a:ea typeface="SimSun" panose="02010600030101010101" pitchFamily="2" charset="-122"/>
            </a:endParaRPr>
          </a:p>
        </p:txBody>
      </p:sp>
      <p:pic>
        <p:nvPicPr>
          <p:cNvPr id="3" name="Recorded Sound">
            <a:hlinkClick r:id="" action="ppaction://media"/>
            <a:extLst>
              <a:ext uri="{FF2B5EF4-FFF2-40B4-BE49-F238E27FC236}">
                <a16:creationId xmlns:a16="http://schemas.microsoft.com/office/drawing/2014/main" id="{FF647D6A-6030-4455-B20F-27A75DFD5C2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79944" y="262133"/>
            <a:ext cx="548640" cy="548640"/>
          </a:xfrm>
          <a:prstGeom prst="rect">
            <a:avLst/>
          </a:prstGeom>
        </p:spPr>
      </p:pic>
    </p:spTree>
    <p:custDataLst>
      <p:tags r:id="rId1"/>
    </p:custDataLst>
    <p:extLst>
      <p:ext uri="{BB962C8B-B14F-4D97-AF65-F5344CB8AC3E}">
        <p14:creationId xmlns:p14="http://schemas.microsoft.com/office/powerpoint/2010/main" val="5700222"/>
      </p:ext>
    </p:extLst>
  </p:cSld>
  <p:clrMapOvr>
    <a:masterClrMapping/>
  </p:clrMapOvr>
  <mc:AlternateContent xmlns:mc="http://schemas.openxmlformats.org/markup-compatibility/2006" xmlns:p14="http://schemas.microsoft.com/office/powerpoint/2010/main">
    <mc:Choice Requires="p14">
      <p:transition spd="slow" p14:dur="2000" advTm="53759"/>
    </mc:Choice>
    <mc:Fallback xmlns="">
      <p:transition spd="slow" advTm="537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811" objId="3"/>
        <p14:stopEvt time="53759" objId="3"/>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27B8660-6C1B-4610-9636-EB369E9E4D69}"/>
              </a:ext>
            </a:extLst>
          </p:cNvPr>
          <p:cNvSpPr>
            <a:spLocks noGrp="1"/>
          </p:cNvSpPr>
          <p:nvPr>
            <p:ph type="title"/>
          </p:nvPr>
        </p:nvSpPr>
        <p:spPr>
          <a:xfrm>
            <a:off x="363415" y="533583"/>
            <a:ext cx="11465169" cy="947859"/>
          </a:xfrm>
        </p:spPr>
        <p:txBody>
          <a:bodyPr/>
          <a:lstStyle/>
          <a:p>
            <a:r>
              <a:rPr lang="zh-CN" altLang="en-US" dirty="0">
                <a:latin typeface="SimSun" panose="02010600030101010101" pitchFamily="2" charset="-122"/>
                <a:ea typeface="SimSun" panose="02010600030101010101" pitchFamily="2" charset="-122"/>
              </a:rPr>
              <a:t>玩具要求</a:t>
            </a:r>
            <a:endParaRPr lang="en-US" dirty="0">
              <a:latin typeface="SimSun" panose="02010600030101010101" pitchFamily="2" charset="-122"/>
              <a:ea typeface="SimSun" panose="02010600030101010101" pitchFamily="2" charset="-122"/>
            </a:endParaRPr>
          </a:p>
        </p:txBody>
      </p:sp>
      <p:sp>
        <p:nvSpPr>
          <p:cNvPr id="10" name="Content Placeholder 9">
            <a:extLst>
              <a:ext uri="{FF2B5EF4-FFF2-40B4-BE49-F238E27FC236}">
                <a16:creationId xmlns:a16="http://schemas.microsoft.com/office/drawing/2014/main" id="{2446CA5C-6F85-49B3-B731-385F0E31651F}"/>
              </a:ext>
            </a:extLst>
          </p:cNvPr>
          <p:cNvSpPr>
            <a:spLocks noGrp="1"/>
          </p:cNvSpPr>
          <p:nvPr>
            <p:ph idx="1"/>
          </p:nvPr>
        </p:nvSpPr>
        <p:spPr>
          <a:xfrm>
            <a:off x="406400" y="1484313"/>
            <a:ext cx="11464925" cy="2246769"/>
          </a:xfrm>
          <a:prstGeom prst="rect">
            <a:avLst/>
          </a:prstGeom>
        </p:spPr>
        <p:txBody>
          <a:bodyPr wrap="square">
            <a:spAutoFit/>
          </a:bodyPr>
          <a:lstStyle/>
          <a:p>
            <a:pPr marL="457200" indent="-457200">
              <a:buFont typeface="Arial" panose="020B0604020202020204" pitchFamily="34" charset="0"/>
              <a:buChar char="•"/>
            </a:pPr>
            <a:r>
              <a:rPr lang="zh-CN" altLang="en-US" sz="2800" b="1" dirty="0">
                <a:latin typeface="SimSun" panose="02010600030101010101" pitchFamily="2" charset="-122"/>
                <a:ea typeface="SimSun" panose="02010600030101010101" pitchFamily="2" charset="-122"/>
              </a:rPr>
              <a:t>防护门：</a:t>
            </a:r>
            <a:r>
              <a:rPr lang="zh-CN" altLang="en-US" sz="2800" dirty="0">
                <a:latin typeface="SimSun" panose="02010600030101010101" pitchFamily="2" charset="-122"/>
                <a:ea typeface="SimSun" panose="02010600030101010101" pitchFamily="2" charset="-122"/>
              </a:rPr>
              <a:t>玩具配件不应附加在防护门上或与防护门一起出售。</a:t>
            </a:r>
            <a:r>
              <a:rPr lang="zh-CN" altLang="en-US" sz="2800" b="1" dirty="0">
                <a:latin typeface="SimSun" panose="02010600030101010101" pitchFamily="2" charset="-122"/>
                <a:ea typeface="SimSun" panose="02010600030101010101" pitchFamily="2" charset="-122"/>
              </a:rPr>
              <a:t> </a:t>
            </a:r>
            <a:endParaRPr lang="en-US" altLang="zh-CN" sz="2800" b="1"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endParaRPr lang="en-US" sz="2800" b="1" i="1" u="sng"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2800" b="1" dirty="0">
                <a:latin typeface="SimSun" panose="02010600030101010101" pitchFamily="2" charset="-122"/>
                <a:ea typeface="SimSun" panose="02010600030101010101" pitchFamily="2" charset="-122"/>
              </a:rPr>
              <a:t>围栏：</a:t>
            </a:r>
            <a:r>
              <a:rPr lang="zh-CN" altLang="en-US" sz="2800" dirty="0">
                <a:latin typeface="SimSun" panose="02010600030101010101" pitchFamily="2" charset="-122"/>
                <a:ea typeface="SimSun" panose="02010600030101010101" pitchFamily="2" charset="-122"/>
              </a:rPr>
              <a:t>附加在围栏上、可以从围栏上取下或与围栏一起出售的玩具配件必须符合</a:t>
            </a:r>
            <a:r>
              <a:rPr lang="zh-CN" altLang="en-US" sz="2800" dirty="0">
                <a:solidFill>
                  <a:srgbClr val="00246A"/>
                </a:solidFill>
                <a:latin typeface="SimSun" panose="02010600030101010101" pitchFamily="2" charset="-122"/>
                <a:ea typeface="SimSun" panose="02010600030101010101" pitchFamily="2" charset="-122"/>
                <a:hlinkClick r:id="rId6"/>
              </a:rPr>
              <a:t>美国玩具安全标准</a:t>
            </a:r>
            <a:r>
              <a:rPr lang="zh-CN" altLang="en-US" sz="2800" dirty="0">
                <a:latin typeface="SimSun" panose="02010600030101010101" pitchFamily="2" charset="-122"/>
                <a:ea typeface="SimSun" panose="02010600030101010101" pitchFamily="2" charset="-122"/>
              </a:rPr>
              <a:t>的要求，该要求将</a:t>
            </a:r>
            <a:r>
              <a:rPr lang="en-US" sz="2800" dirty="0">
                <a:solidFill>
                  <a:srgbClr val="00246A"/>
                </a:solidFill>
                <a:latin typeface="SimSun" panose="02010600030101010101" pitchFamily="2" charset="-122"/>
                <a:ea typeface="SimSun" panose="02010600030101010101" pitchFamily="2" charset="-122"/>
                <a:hlinkClick r:id="rId7"/>
              </a:rPr>
              <a:t>ASTM F963-17</a:t>
            </a:r>
            <a:r>
              <a:rPr lang="zh-CN" altLang="en-US" sz="2800" dirty="0">
                <a:latin typeface="SimSun" panose="02010600030101010101" pitchFamily="2" charset="-122"/>
                <a:ea typeface="SimSun" panose="02010600030101010101" pitchFamily="2" charset="-122"/>
              </a:rPr>
              <a:t>标准作为法规执行。</a:t>
            </a:r>
            <a:endParaRPr lang="en-US" sz="2800" dirty="0">
              <a:latin typeface="SimSun" panose="02010600030101010101" pitchFamily="2" charset="-122"/>
              <a:ea typeface="SimSun" panose="02010600030101010101" pitchFamily="2" charset="-122"/>
            </a:endParaRPr>
          </a:p>
        </p:txBody>
      </p:sp>
      <p:pic>
        <p:nvPicPr>
          <p:cNvPr id="2" name="Recorded Sound">
            <a:hlinkClick r:id="" action="ppaction://media"/>
            <a:extLst>
              <a:ext uri="{FF2B5EF4-FFF2-40B4-BE49-F238E27FC236}">
                <a16:creationId xmlns:a16="http://schemas.microsoft.com/office/drawing/2014/main" id="{B79CF805-FB2F-47F5-8482-01650A12246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18984" y="382855"/>
            <a:ext cx="548640" cy="548640"/>
          </a:xfrm>
          <a:prstGeom prst="rect">
            <a:avLst/>
          </a:prstGeom>
        </p:spPr>
      </p:pic>
    </p:spTree>
    <p:custDataLst>
      <p:tags r:id="rId1"/>
    </p:custDataLst>
    <p:extLst>
      <p:ext uri="{BB962C8B-B14F-4D97-AF65-F5344CB8AC3E}">
        <p14:creationId xmlns:p14="http://schemas.microsoft.com/office/powerpoint/2010/main" val="3414561163"/>
      </p:ext>
    </p:extLst>
  </p:cSld>
  <p:clrMapOvr>
    <a:masterClrMapping/>
  </p:clrMapOvr>
  <mc:AlternateContent xmlns:mc="http://schemas.openxmlformats.org/markup-compatibility/2006" xmlns:p14="http://schemas.microsoft.com/office/powerpoint/2010/main">
    <mc:Choice Requires="p14">
      <p:transition spd="slow" p14:dur="2000" advTm="47929"/>
    </mc:Choice>
    <mc:Fallback xmlns="">
      <p:transition spd="slow" advTm="479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94" objId="2"/>
        <p14:stopEvt time="47929"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804" y="59417"/>
            <a:ext cx="10972800" cy="943404"/>
          </a:xfrm>
        </p:spPr>
        <p:txBody>
          <a:bodyPr>
            <a:normAutofit/>
          </a:bodyPr>
          <a:lstStyle/>
          <a:p>
            <a:r>
              <a:rPr lang="zh-CN" altLang="en-US" sz="3600" dirty="0">
                <a:latin typeface="SimSun" panose="02010600030101010101" pitchFamily="2" charset="-122"/>
                <a:ea typeface="SimSun" panose="02010600030101010101" pitchFamily="2" charset="-122"/>
              </a:rPr>
              <a:t>简历</a:t>
            </a:r>
            <a:endParaRPr lang="en-US" sz="3600" dirty="0">
              <a:latin typeface="SimSun" panose="02010600030101010101" pitchFamily="2" charset="-122"/>
              <a:ea typeface="SimSun" panose="02010600030101010101" pitchFamily="2" charset="-122"/>
            </a:endParaRPr>
          </a:p>
        </p:txBody>
      </p:sp>
      <p:sp>
        <p:nvSpPr>
          <p:cNvPr id="4" name="Text Placeholder 3"/>
          <p:cNvSpPr>
            <a:spLocks noGrp="1"/>
          </p:cNvSpPr>
          <p:nvPr>
            <p:ph type="body" sz="quarter" idx="3"/>
          </p:nvPr>
        </p:nvSpPr>
        <p:spPr>
          <a:xfrm>
            <a:off x="2777065" y="1128609"/>
            <a:ext cx="3005139" cy="1180626"/>
          </a:xfrm>
        </p:spPr>
        <p:txBody>
          <a:bodyPr>
            <a:noAutofit/>
          </a:bodyPr>
          <a:lstStyle/>
          <a:p>
            <a:r>
              <a:rPr lang="en-US" altLang="zh-CN" sz="1800" dirty="0">
                <a:latin typeface="+mn-ea"/>
              </a:rPr>
              <a:t>Sylvia Chen</a:t>
            </a:r>
            <a:endParaRPr lang="en-US" sz="1800" dirty="0">
              <a:latin typeface="+mn-ea"/>
            </a:endParaRPr>
          </a:p>
          <a:p>
            <a:r>
              <a:rPr lang="zh-CN" altLang="en-US" sz="1800" dirty="0">
                <a:latin typeface="+mn-ea"/>
              </a:rPr>
              <a:t>美国消费品安全委员会</a:t>
            </a:r>
            <a:endParaRPr lang="en-US" sz="1800" dirty="0">
              <a:latin typeface="+mn-ea"/>
            </a:endParaRPr>
          </a:p>
          <a:p>
            <a:r>
              <a:rPr lang="zh-CN" altLang="en-US" sz="1800" dirty="0">
                <a:latin typeface="+mn-ea"/>
              </a:rPr>
              <a:t>东亚和太平洋事务项目经理</a:t>
            </a:r>
            <a:endParaRPr lang="en-US" sz="1800" dirty="0">
              <a:latin typeface="+mn-ea"/>
            </a:endParaRPr>
          </a:p>
          <a:p>
            <a:endParaRPr lang="en-US" sz="1200" dirty="0"/>
          </a:p>
        </p:txBody>
      </p:sp>
      <p:sp>
        <p:nvSpPr>
          <p:cNvPr id="5" name="Content Placeholder 4"/>
          <p:cNvSpPr>
            <a:spLocks noGrp="1"/>
          </p:cNvSpPr>
          <p:nvPr>
            <p:ph sz="quarter" idx="4"/>
          </p:nvPr>
        </p:nvSpPr>
        <p:spPr>
          <a:xfrm>
            <a:off x="233332" y="2544888"/>
            <a:ext cx="11035271" cy="3693336"/>
          </a:xfrm>
        </p:spPr>
        <p:txBody>
          <a:bodyPr>
            <a:noAutofit/>
          </a:bodyPr>
          <a:lstStyle/>
          <a:p>
            <a:r>
              <a:rPr lang="en-US" altLang="zh-CN" sz="2000" dirty="0">
                <a:latin typeface="SimSun" panose="02010600030101010101" pitchFamily="2" charset="-122"/>
                <a:ea typeface="SimSun" panose="02010600030101010101" pitchFamily="2" charset="-122"/>
              </a:rPr>
              <a:t>Sylvia Chen</a:t>
            </a:r>
            <a:r>
              <a:rPr lang="zh-CN" altLang="en-US" sz="2000" dirty="0">
                <a:latin typeface="SimSun" panose="02010600030101010101" pitchFamily="2" charset="-122"/>
                <a:ea typeface="SimSun" panose="02010600030101010101" pitchFamily="2" charset="-122"/>
              </a:rPr>
              <a:t>女士是美国消费品安全委员会东亚和太平洋事务经理，负责委员会与澳大利亚，日本，韩国，台湾和新西兰的双边和多边消费品安全项目。她也参与和支持</a:t>
            </a:r>
            <a:r>
              <a:rPr lang="en-US" sz="2000" dirty="0">
                <a:latin typeface="SimSun" panose="02010600030101010101" pitchFamily="2" charset="-122"/>
                <a:ea typeface="SimSun" panose="02010600030101010101" pitchFamily="2" charset="-122"/>
              </a:rPr>
              <a:t>CPSC</a:t>
            </a:r>
            <a:r>
              <a:rPr lang="zh-CN" altLang="en-US" sz="2000" dirty="0">
                <a:latin typeface="SimSun" panose="02010600030101010101" pitchFamily="2" charset="-122"/>
                <a:ea typeface="SimSun" panose="02010600030101010101" pitchFamily="2" charset="-122"/>
              </a:rPr>
              <a:t>中国项目的工作。自从</a:t>
            </a:r>
            <a:r>
              <a:rPr lang="en-US" sz="2000" dirty="0">
                <a:latin typeface="SimSun" panose="02010600030101010101" pitchFamily="2" charset="-122"/>
                <a:ea typeface="SimSun" panose="02010600030101010101" pitchFamily="2" charset="-122"/>
              </a:rPr>
              <a:t>2008</a:t>
            </a:r>
            <a:r>
              <a:rPr lang="zh-CN" altLang="en-US" sz="2000" dirty="0">
                <a:latin typeface="SimSun" panose="02010600030101010101" pitchFamily="2" charset="-122"/>
                <a:ea typeface="SimSun" panose="02010600030101010101" pitchFamily="2" charset="-122"/>
              </a:rPr>
              <a:t>年加入</a:t>
            </a:r>
            <a:r>
              <a:rPr lang="en-US" sz="2000" dirty="0">
                <a:latin typeface="SimSun" panose="02010600030101010101" pitchFamily="2" charset="-122"/>
                <a:ea typeface="SimSun" panose="02010600030101010101" pitchFamily="2" charset="-122"/>
              </a:rPr>
              <a:t>CPSC</a:t>
            </a:r>
            <a:r>
              <a:rPr lang="zh-CN" altLang="en-US" sz="2000" dirty="0">
                <a:latin typeface="SimSun" panose="02010600030101010101" pitchFamily="2" charset="-122"/>
                <a:ea typeface="SimSun" panose="02010600030101010101" pitchFamily="2" charset="-122"/>
              </a:rPr>
              <a:t>以来，她就一直与外国政府产品安全监管机构、工业组织、生产商、出口商、买家和其他采购专业人士一起工作，向他们提供准确理解美国的产品要求，尤其是最新产品要求的指导和技术支持。为此她主持和协调了委员会的很多国际教育和外展活动。</a:t>
            </a:r>
            <a:endParaRPr lang="en-US" altLang="zh-CN" sz="2000" dirty="0">
              <a:latin typeface="SimSun" panose="02010600030101010101" pitchFamily="2" charset="-122"/>
              <a:ea typeface="SimSun" panose="02010600030101010101" pitchFamily="2" charset="-122"/>
            </a:endParaRPr>
          </a:p>
          <a:p>
            <a:endParaRPr lang="en-US" altLang="zh-CN" sz="2000" dirty="0">
              <a:latin typeface="SimSun" panose="02010600030101010101" pitchFamily="2" charset="-122"/>
              <a:ea typeface="SimSun" panose="02010600030101010101" pitchFamily="2" charset="-122"/>
            </a:endParaRPr>
          </a:p>
          <a:p>
            <a:r>
              <a:rPr lang="en-US" altLang="zh-CN" sz="2000" dirty="0">
                <a:latin typeface="SimSun" panose="02010600030101010101" pitchFamily="2" charset="-122"/>
                <a:ea typeface="SimSun" panose="02010600030101010101" pitchFamily="2" charset="-122"/>
              </a:rPr>
              <a:t>Sylvia Chen</a:t>
            </a:r>
            <a:r>
              <a:rPr lang="zh-CN" altLang="en-US" sz="2000" dirty="0">
                <a:latin typeface="SimSun" panose="02010600030101010101" pitchFamily="2" charset="-122"/>
                <a:ea typeface="SimSun" panose="02010600030101010101" pitchFamily="2" charset="-122"/>
              </a:rPr>
              <a:t>女士获得北京大学英美文学学士和复旦大学语言学硕士学位。</a:t>
            </a:r>
            <a:r>
              <a:rPr lang="en-US" sz="2000" dirty="0">
                <a:latin typeface="SimSun" panose="02010600030101010101" pitchFamily="2" charset="-122"/>
                <a:ea typeface="SimSun" panose="02010600030101010101" pitchFamily="2" charset="-122"/>
              </a:rPr>
              <a:t> 1992</a:t>
            </a:r>
            <a:r>
              <a:rPr lang="zh-CN" altLang="en-US" sz="2000" dirty="0">
                <a:latin typeface="SimSun" panose="02010600030101010101" pitchFamily="2" charset="-122"/>
                <a:ea typeface="SimSun" panose="02010600030101010101" pitchFamily="2" charset="-122"/>
              </a:rPr>
              <a:t>年，她毕业于美国俄亥俄州立大学东亚系，并获得硕士学位。</a:t>
            </a:r>
            <a:endParaRPr lang="en-US" sz="2000" dirty="0">
              <a:latin typeface="SimSun" panose="02010600030101010101" pitchFamily="2" charset="-122"/>
              <a:ea typeface="SimSun" panose="02010600030101010101" pitchFamily="2" charset="-122"/>
            </a:endParaRPr>
          </a:p>
        </p:txBody>
      </p:sp>
      <p:pic>
        <p:nvPicPr>
          <p:cNvPr id="9" name="Picture 8"/>
          <p:cNvPicPr>
            <a:picLocks noChangeAspect="1"/>
          </p:cNvPicPr>
          <p:nvPr/>
        </p:nvPicPr>
        <p:blipFill>
          <a:blip r:embed="rId6"/>
          <a:stretch>
            <a:fillRect/>
          </a:stretch>
        </p:blipFill>
        <p:spPr>
          <a:xfrm>
            <a:off x="476016" y="1065715"/>
            <a:ext cx="2135590" cy="1208182"/>
          </a:xfrm>
          <a:prstGeom prst="rect">
            <a:avLst/>
          </a:prstGeom>
        </p:spPr>
      </p:pic>
      <p:pic>
        <p:nvPicPr>
          <p:cNvPr id="6" name="5">
            <a:hlinkClick r:id="" action="ppaction://media"/>
            <a:extLst>
              <a:ext uri="{FF2B5EF4-FFF2-40B4-BE49-F238E27FC236}">
                <a16:creationId xmlns:a16="http://schemas.microsoft.com/office/drawing/2014/main" id="{C10E5285-8FEA-4889-A0BF-21690CD3094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83567" y="322470"/>
            <a:ext cx="548640" cy="548640"/>
          </a:xfrm>
          <a:prstGeom prst="rect">
            <a:avLst/>
          </a:prstGeom>
        </p:spPr>
      </p:pic>
    </p:spTree>
    <p:custDataLst>
      <p:tags r:id="rId1"/>
    </p:custDataLst>
    <p:extLst>
      <p:ext uri="{BB962C8B-B14F-4D97-AF65-F5344CB8AC3E}">
        <p14:creationId xmlns:p14="http://schemas.microsoft.com/office/powerpoint/2010/main" val="1812348370"/>
      </p:ext>
    </p:extLst>
  </p:cSld>
  <p:clrMapOvr>
    <a:masterClrMapping/>
  </p:clrMapOvr>
  <mc:AlternateContent xmlns:mc="http://schemas.openxmlformats.org/markup-compatibility/2006" xmlns:p14="http://schemas.microsoft.com/office/powerpoint/2010/main">
    <mc:Choice Requires="p14">
      <p:transition spd="slow" p14:dur="2000" advClick="0" advTm="8860"/>
    </mc:Choice>
    <mc:Fallback xmlns="">
      <p:transition spd="slow" advClick="0" advTm="88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1684" objId="6"/>
        <p14:stopEvt time="7541" objId="6"/>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614624" y="2461102"/>
            <a:ext cx="10962751" cy="1446550"/>
          </a:xfrm>
          <a:prstGeom prst="rect">
            <a:avLst/>
          </a:prstGeom>
          <a:noFill/>
        </p:spPr>
        <p:txBody>
          <a:bodyPr wrap="square" rtlCol="0">
            <a:spAutoFit/>
          </a:bodyPr>
          <a:lstStyle/>
          <a:p>
            <a:pPr algn="ctr"/>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有关我的防护门或围栏产品我是否能够信任厂家自己进行的产品安全测试？</a:t>
            </a:r>
            <a:endParaRPr 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p:txBody>
      </p:sp>
      <p:pic>
        <p:nvPicPr>
          <p:cNvPr id="2" name="Recorded Sound">
            <a:hlinkClick r:id="" action="ppaction://media"/>
            <a:extLst>
              <a:ext uri="{FF2B5EF4-FFF2-40B4-BE49-F238E27FC236}">
                <a16:creationId xmlns:a16="http://schemas.microsoft.com/office/drawing/2014/main" id="{CF21642D-C066-4BA8-AEB0-41E6FFB2757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58990" y="381000"/>
            <a:ext cx="548640" cy="548640"/>
          </a:xfrm>
          <a:prstGeom prst="rect">
            <a:avLst/>
          </a:prstGeom>
        </p:spPr>
      </p:pic>
    </p:spTree>
    <p:custDataLst>
      <p:tags r:id="rId1"/>
    </p:custDataLst>
    <p:extLst>
      <p:ext uri="{BB962C8B-B14F-4D97-AF65-F5344CB8AC3E}">
        <p14:creationId xmlns:p14="http://schemas.microsoft.com/office/powerpoint/2010/main" val="2575077316"/>
      </p:ext>
    </p:extLst>
  </p:cSld>
  <p:clrMapOvr>
    <a:masterClrMapping/>
  </p:clrMapOvr>
  <mc:AlternateContent xmlns:mc="http://schemas.openxmlformats.org/markup-compatibility/2006" xmlns:p14="http://schemas.microsoft.com/office/powerpoint/2010/main">
    <mc:Choice Requires="p14">
      <p:transition spd="slow" p14:dur="2000" advTm="9546"/>
    </mc:Choice>
    <mc:Fallback xmlns="">
      <p:transition spd="slow" advTm="95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57" objId="2"/>
        <p14:stopEvt time="9546" objId="2"/>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614624" y="564132"/>
            <a:ext cx="10962751" cy="7294305"/>
          </a:xfrm>
          <a:prstGeom prst="rect">
            <a:avLst/>
          </a:prstGeom>
          <a:noFill/>
        </p:spPr>
        <p:txBody>
          <a:bodyPr wrap="square" rtlCol="0">
            <a:spAutoFit/>
          </a:bodyPr>
          <a:lstStyle/>
          <a:p>
            <a:pPr algn="ctr"/>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有关我的防护门或围栏产品我是否能够信任厂家自己进行的产品安全测试？</a:t>
            </a:r>
            <a:endParaRPr lang="en-US" altLang="zh-CN"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a:p>
            <a:pPr algn="ctr"/>
            <a:endParaRPr lang="en-US" altLang="zh-CN"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a:p>
            <a:r>
              <a:rPr lang="zh-CN" altLang="en-US" sz="4000" b="1" dirty="0">
                <a:latin typeface="SimSun" panose="02010600030101010101" pitchFamily="2" charset="-122"/>
                <a:ea typeface="SimSun" panose="02010600030101010101" pitchFamily="2" charset="-122"/>
                <a:cs typeface="Calibri Light" panose="020F0302020204030204" pitchFamily="34" charset="0"/>
              </a:rPr>
              <a:t>不可以</a:t>
            </a:r>
            <a:r>
              <a:rPr lang="en-US" sz="4000" b="1" dirty="0">
                <a:latin typeface="SimSun" panose="02010600030101010101" pitchFamily="2" charset="-122"/>
                <a:ea typeface="SimSun" panose="02010600030101010101" pitchFamily="2" charset="-122"/>
                <a:cs typeface="Calibri Light" panose="020F0302020204030204" pitchFamily="34" charset="0"/>
              </a:rPr>
              <a:t> – </a:t>
            </a:r>
            <a:r>
              <a:rPr lang="zh-CN" altLang="en-US" sz="4000" b="1" dirty="0">
                <a:latin typeface="SimSun" panose="02010600030101010101" pitchFamily="2" charset="-122"/>
                <a:ea typeface="SimSun" panose="02010600030101010101" pitchFamily="2" charset="-122"/>
                <a:cs typeface="Calibri Light" panose="020F0302020204030204" pitchFamily="34" charset="0"/>
              </a:rPr>
              <a:t>尽管我们鼓励厂家自行进行测试，所有婴儿或幼儿耐用产品必须经过由</a:t>
            </a:r>
            <a:r>
              <a:rPr lang="en-US" altLang="zh-CN" sz="4000" b="1" dirty="0">
                <a:latin typeface="SimSun" panose="02010600030101010101" pitchFamily="2" charset="-122"/>
                <a:ea typeface="SimSun" panose="02010600030101010101" pitchFamily="2" charset="-122"/>
                <a:cs typeface="Calibri Light" panose="020F0302020204030204" pitchFamily="34" charset="0"/>
              </a:rPr>
              <a:t>CPSC</a:t>
            </a:r>
            <a:r>
              <a:rPr lang="zh-CN" altLang="en-US" sz="4000" b="1" dirty="0">
                <a:latin typeface="SimSun" panose="02010600030101010101" pitchFamily="2" charset="-122"/>
                <a:ea typeface="SimSun" panose="02010600030101010101" pitchFamily="2" charset="-122"/>
                <a:cs typeface="Calibri Light" panose="020F0302020204030204" pitchFamily="34" charset="0"/>
              </a:rPr>
              <a:t>接受的测试实验室测试，甚至小批量产品的制造商也是如此。</a:t>
            </a:r>
            <a:endParaRPr lang="en-US" sz="4000" b="1" dirty="0">
              <a:latin typeface="SimSun" panose="02010600030101010101" pitchFamily="2" charset="-122"/>
              <a:ea typeface="SimSun" panose="02010600030101010101" pitchFamily="2" charset="-122"/>
              <a:cs typeface="Calibri Light" panose="020F0302020204030204" pitchFamily="34" charset="0"/>
            </a:endParaRPr>
          </a:p>
          <a:p>
            <a:pPr algn="ctr"/>
            <a:r>
              <a:rPr lang="zh-CN" altLang="en-US" sz="4400" b="1" i="1" dirty="0">
                <a:latin typeface="SimSun" panose="02010600030101010101" pitchFamily="2" charset="-122"/>
                <a:ea typeface="SimSun" panose="02010600030101010101" pitchFamily="2" charset="-122"/>
                <a:cs typeface="Calibri Light" panose="020F0302020204030204" pitchFamily="34" charset="0"/>
              </a:rPr>
              <a:t>登录我们的网站寻找一家</a:t>
            </a:r>
            <a:r>
              <a:rPr lang="en-US" sz="4400" b="1" i="1" dirty="0">
                <a:latin typeface="SimSun" panose="02010600030101010101" pitchFamily="2" charset="-122"/>
                <a:ea typeface="SimSun" panose="02010600030101010101" pitchFamily="2" charset="-122"/>
                <a:cs typeface="Calibri Light" panose="020F0302020204030204" pitchFamily="34" charset="0"/>
              </a:rPr>
              <a:t>CPSC</a:t>
            </a:r>
            <a:r>
              <a:rPr lang="zh-CN" altLang="en-US" sz="4400" b="1" i="1" dirty="0">
                <a:latin typeface="SimSun" panose="02010600030101010101" pitchFamily="2" charset="-122"/>
                <a:ea typeface="SimSun" panose="02010600030101010101" pitchFamily="2" charset="-122"/>
                <a:cs typeface="Calibri Light" panose="020F0302020204030204" pitchFamily="34" charset="0"/>
              </a:rPr>
              <a:t>接受的实验室：</a:t>
            </a:r>
            <a:r>
              <a:rPr lang="en-US" sz="4400" b="1" i="1" dirty="0">
                <a:latin typeface="Calibri Light" panose="020F0302020204030204" pitchFamily="34" charset="0"/>
                <a:cs typeface="Calibri Light" panose="020F0302020204030204" pitchFamily="34" charset="0"/>
              </a:rPr>
              <a:t>  </a:t>
            </a:r>
            <a:r>
              <a:rPr lang="en-US" sz="4400" i="1" dirty="0">
                <a:solidFill>
                  <a:srgbClr val="002060"/>
                </a:solidFill>
                <a:latin typeface="Calibri Light" panose="020F0302020204030204" pitchFamily="34" charset="0"/>
                <a:cs typeface="Calibri Light" panose="020F0302020204030204" pitchFamily="34" charset="0"/>
                <a:hlinkClick r:id="rId6"/>
              </a:rPr>
              <a:t>www.cpsc.gov/labsearch</a:t>
            </a:r>
            <a:r>
              <a:rPr lang="en-US" sz="4400" i="1" dirty="0">
                <a:solidFill>
                  <a:srgbClr val="002060"/>
                </a:solidFill>
                <a:latin typeface="Calibri Light" panose="020F0302020204030204" pitchFamily="34" charset="0"/>
                <a:cs typeface="Calibri Light" panose="020F0302020204030204" pitchFamily="34" charset="0"/>
              </a:rPr>
              <a:t> </a:t>
            </a:r>
          </a:p>
          <a:p>
            <a:pPr algn="ctr"/>
            <a:endParaRPr lang="en-US" sz="4400" b="1" dirty="0">
              <a:latin typeface="Calibri Light" panose="020F0302020204030204" pitchFamily="34" charset="0"/>
              <a:cs typeface="Calibri Light" panose="020F0302020204030204" pitchFamily="34" charset="0"/>
            </a:endParaRPr>
          </a:p>
          <a:p>
            <a:pPr algn="ctr"/>
            <a:endParaRPr lang="en-US" sz="4400" b="1" dirty="0">
              <a:latin typeface="Calibri Light" panose="020F0302020204030204" pitchFamily="34" charset="0"/>
              <a:cs typeface="Calibri Light" panose="020F0302020204030204" pitchFamily="34" charset="0"/>
            </a:endParaRPr>
          </a:p>
        </p:txBody>
      </p:sp>
      <p:pic>
        <p:nvPicPr>
          <p:cNvPr id="2" name="Recorded Sound">
            <a:hlinkClick r:id="" action="ppaction://media"/>
            <a:extLst>
              <a:ext uri="{FF2B5EF4-FFF2-40B4-BE49-F238E27FC236}">
                <a16:creationId xmlns:a16="http://schemas.microsoft.com/office/drawing/2014/main" id="{7DD923C0-06A9-4356-85F3-20D5F9B2F42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45240" y="259332"/>
            <a:ext cx="548640" cy="548640"/>
          </a:xfrm>
          <a:prstGeom prst="rect">
            <a:avLst/>
          </a:prstGeom>
        </p:spPr>
      </p:pic>
    </p:spTree>
    <p:custDataLst>
      <p:tags r:id="rId1"/>
    </p:custDataLst>
    <p:extLst>
      <p:ext uri="{BB962C8B-B14F-4D97-AF65-F5344CB8AC3E}">
        <p14:creationId xmlns:p14="http://schemas.microsoft.com/office/powerpoint/2010/main" val="3171105245"/>
      </p:ext>
    </p:extLst>
  </p:cSld>
  <p:clrMapOvr>
    <a:masterClrMapping/>
  </p:clrMapOvr>
  <mc:AlternateContent xmlns:mc="http://schemas.openxmlformats.org/markup-compatibility/2006" xmlns:p14="http://schemas.microsoft.com/office/powerpoint/2010/main">
    <mc:Choice Requires="p14">
      <p:transition spd="slow" p14:dur="2000" advTm="58319"/>
    </mc:Choice>
    <mc:Fallback xmlns="">
      <p:transition spd="slow" advTm="583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34" objId="2"/>
        <p14:stopEvt time="58319" objId="2"/>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0688C6-27BC-4F8A-B620-269AF2E41D42}"/>
              </a:ext>
            </a:extLst>
          </p:cNvPr>
          <p:cNvSpPr txBox="1"/>
          <p:nvPr/>
        </p:nvSpPr>
        <p:spPr>
          <a:xfrm>
            <a:off x="4499874" y="3790017"/>
            <a:ext cx="3192252" cy="461665"/>
          </a:xfrm>
          <a:prstGeom prst="rect">
            <a:avLst/>
          </a:prstGeom>
          <a:solidFill>
            <a:srgbClr val="FFFF99"/>
          </a:solidFill>
          <a:ln>
            <a:solidFill>
              <a:srgbClr val="00206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b="1" dirty="0">
                <a:solidFill>
                  <a:srgbClr val="002060"/>
                </a:solidFill>
                <a:latin typeface="Arial" panose="020B0604020202020204" pitchFamily="34" charset="0"/>
                <a:cs typeface="Arial" panose="020B0604020202020204" pitchFamily="34" charset="0"/>
              </a:rPr>
              <a:t> </a:t>
            </a:r>
            <a:r>
              <a:rPr lang="en-US" sz="2400" b="1" dirty="0">
                <a:solidFill>
                  <a:srgbClr val="002060"/>
                </a:solidFill>
                <a:latin typeface="Arial" panose="020B0604020202020204" pitchFamily="34" charset="0"/>
                <a:cs typeface="Arial" panose="020B0604020202020204" pitchFamily="34" charset="0"/>
                <a:hlinkClick r:id="rId6"/>
              </a:rPr>
              <a:t>www.cpsc.gov/CPC</a:t>
            </a:r>
            <a:endParaRPr lang="en-US" sz="2400" b="1" dirty="0">
              <a:solidFill>
                <a:srgbClr val="00206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69E9F56-F8E3-43FD-BB7E-C4F02BE01A46}"/>
              </a:ext>
            </a:extLst>
          </p:cNvPr>
          <p:cNvSpPr>
            <a:spLocks noGrp="1"/>
          </p:cNvSpPr>
          <p:nvPr>
            <p:ph type="title"/>
          </p:nvPr>
        </p:nvSpPr>
        <p:spPr>
          <a:xfrm>
            <a:off x="418975" y="359549"/>
            <a:ext cx="11465169" cy="947859"/>
          </a:xfrm>
        </p:spPr>
        <p:txBody>
          <a:bodyPr/>
          <a:lstStyle/>
          <a:p>
            <a:r>
              <a:rPr lang="zh-CN" altLang="en-US" dirty="0">
                <a:latin typeface="SimSun" panose="02010600030101010101" pitchFamily="2" charset="-122"/>
                <a:ea typeface="SimSun" panose="02010600030101010101" pitchFamily="2" charset="-122"/>
              </a:rPr>
              <a:t>儿童产品证书</a:t>
            </a:r>
            <a:endParaRPr lang="en-US" dirty="0">
              <a:latin typeface="SimSun" panose="02010600030101010101" pitchFamily="2" charset="-122"/>
              <a:ea typeface="SimSun" panose="02010600030101010101" pitchFamily="2" charset="-122"/>
            </a:endParaRPr>
          </a:p>
        </p:txBody>
      </p:sp>
      <p:sp>
        <p:nvSpPr>
          <p:cNvPr id="7" name="Content Placeholder 6">
            <a:extLst>
              <a:ext uri="{FF2B5EF4-FFF2-40B4-BE49-F238E27FC236}">
                <a16:creationId xmlns:a16="http://schemas.microsoft.com/office/drawing/2014/main" id="{A55C806F-126E-47F0-9981-028D66167444}"/>
              </a:ext>
            </a:extLst>
          </p:cNvPr>
          <p:cNvSpPr>
            <a:spLocks noGrp="1"/>
          </p:cNvSpPr>
          <p:nvPr>
            <p:ph idx="1"/>
          </p:nvPr>
        </p:nvSpPr>
        <p:spPr>
          <a:xfrm>
            <a:off x="418975" y="1396597"/>
            <a:ext cx="11464925" cy="1384995"/>
          </a:xfrm>
          <a:prstGeom prst="rect">
            <a:avLst/>
          </a:prstGeom>
        </p:spPr>
        <p:txBody>
          <a:bodyPr wrap="square">
            <a:spAutoFit/>
          </a:bodyPr>
          <a:lstStyle/>
          <a:p>
            <a:pPr marL="342900" lvl="1" indent="-342900">
              <a:buClr>
                <a:srgbClr val="002060"/>
              </a:buClr>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所有儿童防护门和围栏需要有一个</a:t>
            </a:r>
            <a:r>
              <a:rPr lang="zh-CN" altLang="en-US" sz="2800" b="1" dirty="0">
                <a:latin typeface="SimSun" panose="02010600030101010101" pitchFamily="2" charset="-122"/>
                <a:ea typeface="SimSun" panose="02010600030101010101" pitchFamily="2" charset="-122"/>
              </a:rPr>
              <a:t>儿童产品证书</a:t>
            </a:r>
            <a:r>
              <a:rPr lang="en-US" sz="2800" b="1" dirty="0">
                <a:latin typeface="SimSun" panose="02010600030101010101" pitchFamily="2" charset="-122"/>
                <a:ea typeface="SimSun" panose="02010600030101010101" pitchFamily="2" charset="-122"/>
              </a:rPr>
              <a:t> (CPC).</a:t>
            </a:r>
          </a:p>
          <a:p>
            <a:pPr marL="342900" indent="-342900">
              <a:buClr>
                <a:srgbClr val="002060"/>
              </a:buClr>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儿童产品制造商和进口商必须以书面证书形式认证其产品遵守适用的产品安全法规。</a:t>
            </a:r>
            <a:r>
              <a:rPr lang="en-US" sz="2800" dirty="0">
                <a:latin typeface="SimSun" panose="02010600030101010101" pitchFamily="2" charset="-122"/>
                <a:ea typeface="SimSun" panose="02010600030101010101" pitchFamily="2" charset="-122"/>
              </a:rPr>
              <a:t> </a:t>
            </a:r>
          </a:p>
        </p:txBody>
      </p:sp>
      <p:pic>
        <p:nvPicPr>
          <p:cNvPr id="2" name="Recorded Sound">
            <a:hlinkClick r:id="" action="ppaction://media"/>
            <a:extLst>
              <a:ext uri="{FF2B5EF4-FFF2-40B4-BE49-F238E27FC236}">
                <a16:creationId xmlns:a16="http://schemas.microsoft.com/office/drawing/2014/main" id="{FEFE5FE2-3D8E-420E-A8DE-5AF76AA6EB1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35504" y="477112"/>
            <a:ext cx="548640" cy="548640"/>
          </a:xfrm>
          <a:prstGeom prst="rect">
            <a:avLst/>
          </a:prstGeom>
        </p:spPr>
      </p:pic>
    </p:spTree>
    <p:custDataLst>
      <p:tags r:id="rId1"/>
    </p:custDataLst>
    <p:extLst>
      <p:ext uri="{BB962C8B-B14F-4D97-AF65-F5344CB8AC3E}">
        <p14:creationId xmlns:p14="http://schemas.microsoft.com/office/powerpoint/2010/main" val="634000573"/>
      </p:ext>
    </p:extLst>
  </p:cSld>
  <p:clrMapOvr>
    <a:masterClrMapping/>
  </p:clrMapOvr>
  <mc:AlternateContent xmlns:mc="http://schemas.openxmlformats.org/markup-compatibility/2006" xmlns:p14="http://schemas.microsoft.com/office/powerpoint/2010/main">
    <mc:Choice Requires="p14">
      <p:transition spd="slow" p14:dur="2000" advTm="56966"/>
    </mc:Choice>
    <mc:Fallback xmlns="">
      <p:transition spd="slow" advTm="569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23" objId="2"/>
        <p14:stopEvt time="56966" objId="2"/>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769E8-6576-479C-AEC3-54BC9279C817}"/>
              </a:ext>
            </a:extLst>
          </p:cNvPr>
          <p:cNvPicPr>
            <a:picLocks noChangeAspect="1"/>
          </p:cNvPicPr>
          <p:nvPr/>
        </p:nvPicPr>
        <p:blipFill>
          <a:blip r:embed="rId6"/>
          <a:srcRect/>
          <a:stretch/>
        </p:blipFill>
        <p:spPr>
          <a:xfrm>
            <a:off x="2215790" y="1286783"/>
            <a:ext cx="7620000" cy="5067300"/>
          </a:xfrm>
          <a:prstGeom prst="rect">
            <a:avLst/>
          </a:prstGeom>
        </p:spPr>
      </p:pic>
      <p:sp>
        <p:nvSpPr>
          <p:cNvPr id="5" name="TextBox 4">
            <a:extLst>
              <a:ext uri="{FF2B5EF4-FFF2-40B4-BE49-F238E27FC236}">
                <a16:creationId xmlns:a16="http://schemas.microsoft.com/office/drawing/2014/main" id="{56D277F6-5871-4675-B9B8-06F5BBB85992}"/>
              </a:ext>
            </a:extLst>
          </p:cNvPr>
          <p:cNvSpPr txBox="1"/>
          <p:nvPr/>
        </p:nvSpPr>
        <p:spPr>
          <a:xfrm>
            <a:off x="2241948" y="1286783"/>
            <a:ext cx="7620000" cy="5016758"/>
          </a:xfrm>
          <a:prstGeom prst="rect">
            <a:avLst/>
          </a:prstGeom>
          <a:noFill/>
          <a:ln w="38100">
            <a:solidFill>
              <a:srgbClr val="00206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14C6542-3756-4DFB-AEC9-622D103CAD4F}"/>
              </a:ext>
            </a:extLst>
          </p:cNvPr>
          <p:cNvSpPr txBox="1"/>
          <p:nvPr/>
        </p:nvSpPr>
        <p:spPr>
          <a:xfrm>
            <a:off x="2222308" y="580082"/>
            <a:ext cx="7797200" cy="769441"/>
          </a:xfrm>
          <a:prstGeom prst="rect">
            <a:avLst/>
          </a:prstGeom>
          <a:noFill/>
        </p:spPr>
        <p:txBody>
          <a:bodyPr wrap="square" rtlCol="0">
            <a:spAutoFit/>
          </a:bodyPr>
          <a:lstStyle/>
          <a:p>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召回实例</a:t>
            </a:r>
            <a:endParaRPr 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p:txBody>
      </p:sp>
      <p:sp>
        <p:nvSpPr>
          <p:cNvPr id="9" name="TextBox 8">
            <a:extLst>
              <a:ext uri="{FF2B5EF4-FFF2-40B4-BE49-F238E27FC236}">
                <a16:creationId xmlns:a16="http://schemas.microsoft.com/office/drawing/2014/main" id="{20EEC51E-F17F-4EDA-A9D2-7FE229DA837C}"/>
              </a:ext>
            </a:extLst>
          </p:cNvPr>
          <p:cNvSpPr txBox="1"/>
          <p:nvPr/>
        </p:nvSpPr>
        <p:spPr>
          <a:xfrm>
            <a:off x="5638800" y="3803780"/>
            <a:ext cx="3752850" cy="923330"/>
          </a:xfrm>
          <a:prstGeom prst="rect">
            <a:avLst/>
          </a:prstGeom>
          <a:noFill/>
        </p:spPr>
        <p:txBody>
          <a:bodyPr wrap="square" rtlCol="0">
            <a:spAutoFit/>
          </a:bodyPr>
          <a:lstStyle/>
          <a:p>
            <a:r>
              <a:rPr lang="zh-CN" altLang="en-US" dirty="0">
                <a:solidFill>
                  <a:srgbClr val="C00000"/>
                </a:solidFill>
                <a:latin typeface="SimSun" panose="02010600030101010101" pitchFamily="2" charset="-122"/>
                <a:ea typeface="SimSun" panose="02010600030101010101" pitchFamily="2" charset="-122"/>
              </a:rPr>
              <a:t>因为固定安全门的压力不够，不能将其保持在设计的姿态，给儿童带来摔倒危害</a:t>
            </a:r>
            <a:endParaRPr lang="en-US" dirty="0">
              <a:solidFill>
                <a:srgbClr val="C00000"/>
              </a:solidFill>
              <a:latin typeface="SimSun" panose="02010600030101010101" pitchFamily="2" charset="-122"/>
              <a:ea typeface="SimSun" panose="02010600030101010101" pitchFamily="2" charset="-122"/>
            </a:endParaRPr>
          </a:p>
        </p:txBody>
      </p:sp>
      <p:sp>
        <p:nvSpPr>
          <p:cNvPr id="10" name="TextBox 9">
            <a:extLst>
              <a:ext uri="{FF2B5EF4-FFF2-40B4-BE49-F238E27FC236}">
                <a16:creationId xmlns:a16="http://schemas.microsoft.com/office/drawing/2014/main" id="{E12F93AB-144B-AA41-AD51-BD71D6DB2D81}"/>
              </a:ext>
            </a:extLst>
          </p:cNvPr>
          <p:cNvSpPr txBox="1"/>
          <p:nvPr/>
        </p:nvSpPr>
        <p:spPr>
          <a:xfrm>
            <a:off x="2441713" y="1367851"/>
            <a:ext cx="6316963" cy="276999"/>
          </a:xfrm>
          <a:prstGeom prst="rect">
            <a:avLst/>
          </a:prstGeom>
          <a:noFill/>
        </p:spPr>
        <p:txBody>
          <a:bodyPr wrap="square" rtlCol="0">
            <a:spAutoFit/>
          </a:bodyPr>
          <a:lstStyle/>
          <a:p>
            <a:r>
              <a:rPr lang="zh-CN" altLang="en-US" sz="1200" spc="-10" dirty="0">
                <a:solidFill>
                  <a:srgbClr val="232323"/>
                </a:solidFill>
                <a:latin typeface="Arial" panose="020B0604020202020204" pitchFamily="34" charset="0"/>
                <a:ea typeface="Menlo" panose="020B0609030804020204" pitchFamily="49" charset="0"/>
                <a:cs typeface="Arial" panose="020B0604020202020204" pitchFamily="34" charset="0"/>
              </a:rPr>
              <a:t>宜家因摔倒危险召回压力安装安全门</a:t>
            </a:r>
            <a:endParaRPr lang="en-US" sz="1200" spc="-10" dirty="0">
              <a:solidFill>
                <a:srgbClr val="232323"/>
              </a:solidFill>
              <a:latin typeface="Arial" panose="020B0604020202020204" pitchFamily="34" charset="0"/>
              <a:ea typeface="Menlo" panose="020B0609030804020204" pitchFamily="49" charset="0"/>
              <a:cs typeface="Arial" panose="020B0604020202020204" pitchFamily="34" charset="0"/>
            </a:endParaRPr>
          </a:p>
        </p:txBody>
      </p:sp>
      <p:sp>
        <p:nvSpPr>
          <p:cNvPr id="11" name="TextBox 10">
            <a:extLst>
              <a:ext uri="{FF2B5EF4-FFF2-40B4-BE49-F238E27FC236}">
                <a16:creationId xmlns:a16="http://schemas.microsoft.com/office/drawing/2014/main" id="{BF6322AD-C9D0-8B43-A062-85BCD19DA530}"/>
              </a:ext>
            </a:extLst>
          </p:cNvPr>
          <p:cNvSpPr txBox="1"/>
          <p:nvPr/>
        </p:nvSpPr>
        <p:spPr>
          <a:xfrm>
            <a:off x="3759154" y="4415982"/>
            <a:ext cx="1561595" cy="230832"/>
          </a:xfrm>
          <a:prstGeom prst="rect">
            <a:avLst/>
          </a:prstGeom>
          <a:noFill/>
        </p:spPr>
        <p:txBody>
          <a:bodyPr wrap="square" rtlCol="0">
            <a:spAutoFit/>
          </a:bodyPr>
          <a:lstStyle/>
          <a:p>
            <a:r>
              <a:rPr lang="en-US" sz="900" dirty="0">
                <a:solidFill>
                  <a:srgbClr val="232323"/>
                </a:solidFill>
                <a:latin typeface="Arial" panose="020B0604020202020204" pitchFamily="34" charset="0"/>
                <a:ea typeface="Menlo" panose="020B0609030804020204" pitchFamily="49" charset="0"/>
                <a:cs typeface="Arial" panose="020B0604020202020204" pitchFamily="34" charset="0"/>
              </a:rPr>
              <a:t>PATRULL KLÄMMA</a:t>
            </a:r>
          </a:p>
        </p:txBody>
      </p:sp>
      <p:sp>
        <p:nvSpPr>
          <p:cNvPr id="13" name="TextBox 12">
            <a:extLst>
              <a:ext uri="{FF2B5EF4-FFF2-40B4-BE49-F238E27FC236}">
                <a16:creationId xmlns:a16="http://schemas.microsoft.com/office/drawing/2014/main" id="{FDF9327F-F548-9841-82BA-C508F820EBAF}"/>
              </a:ext>
            </a:extLst>
          </p:cNvPr>
          <p:cNvSpPr txBox="1"/>
          <p:nvPr/>
        </p:nvSpPr>
        <p:spPr>
          <a:xfrm>
            <a:off x="2657040" y="5627033"/>
            <a:ext cx="6553635" cy="392415"/>
          </a:xfrm>
          <a:prstGeom prst="rect">
            <a:avLst/>
          </a:prstGeom>
          <a:noFill/>
        </p:spPr>
        <p:txBody>
          <a:bodyPr wrap="square" rtlCol="0">
            <a:spAutoFit/>
          </a:bodyPr>
          <a:lstStyle/>
          <a:p>
            <a:r>
              <a:rPr lang="zh-CN" altLang="en-US" sz="1100" b="1" dirty="0">
                <a:solidFill>
                  <a:srgbClr val="232323"/>
                </a:solidFill>
                <a:latin typeface="SimSun" panose="02010600030101010101" pitchFamily="2" charset="-122"/>
                <a:ea typeface="SimSun" panose="02010600030101010101" pitchFamily="2" charset="-122"/>
                <a:cs typeface="Arial" panose="020B0604020202020204" pitchFamily="34" charset="0"/>
              </a:rPr>
              <a:t>消费者联系方式：</a:t>
            </a:r>
            <a:r>
              <a:rPr lang="en-US" sz="1100" b="1" dirty="0">
                <a:solidFill>
                  <a:srgbClr val="232323"/>
                </a:solidFill>
                <a:latin typeface="SimSun" panose="02010600030101010101" pitchFamily="2" charset="-122"/>
                <a:ea typeface="SimSun" panose="02010600030101010101" pitchFamily="2" charset="-122"/>
                <a:cs typeface="Arial" panose="020B0604020202020204" pitchFamily="34" charset="0"/>
              </a:rPr>
              <a:t> </a:t>
            </a:r>
          </a:p>
          <a:p>
            <a:r>
              <a:rPr lang="zh-CN" altLang="en-US" sz="850" dirty="0">
                <a:solidFill>
                  <a:srgbClr val="232323"/>
                </a:solidFill>
                <a:latin typeface="SimSun" panose="02010600030101010101" pitchFamily="2" charset="-122"/>
                <a:ea typeface="SimSun" panose="02010600030101010101" pitchFamily="2" charset="-122"/>
                <a:cs typeface="Arial" panose="020B0604020202020204" pitchFamily="34" charset="0"/>
              </a:rPr>
              <a:t>请在任何时候致电宜家免费电话</a:t>
            </a:r>
            <a:r>
              <a:rPr lang="en-US" sz="850" dirty="0">
                <a:solidFill>
                  <a:srgbClr val="232323"/>
                </a:solidFill>
                <a:latin typeface="SimSun" panose="02010600030101010101" pitchFamily="2" charset="-122"/>
                <a:ea typeface="SimSun" panose="02010600030101010101" pitchFamily="2" charset="-122"/>
                <a:cs typeface="Arial" panose="020B0604020202020204" pitchFamily="34" charset="0"/>
              </a:rPr>
              <a:t>(888) 966-4532</a:t>
            </a:r>
            <a:r>
              <a:rPr lang="zh-CN" altLang="en-US" sz="850" dirty="0">
                <a:solidFill>
                  <a:srgbClr val="232323"/>
                </a:solidFill>
                <a:latin typeface="SimSun" panose="02010600030101010101" pitchFamily="2" charset="-122"/>
                <a:ea typeface="SimSun" panose="02010600030101010101" pitchFamily="2" charset="-122"/>
                <a:cs typeface="Arial" panose="020B0604020202020204" pitchFamily="34" charset="0"/>
              </a:rPr>
              <a:t>或登录网站</a:t>
            </a:r>
            <a:r>
              <a:rPr lang="en-US" sz="850" dirty="0">
                <a:solidFill>
                  <a:srgbClr val="232323"/>
                </a:solidFill>
                <a:latin typeface="SimSun" panose="02010600030101010101" pitchFamily="2" charset="-122"/>
                <a:ea typeface="SimSun" panose="02010600030101010101" pitchFamily="2" charset="-122"/>
                <a:cs typeface="Arial" panose="020B0604020202020204" pitchFamily="34" charset="0"/>
              </a:rPr>
              <a:t> </a:t>
            </a:r>
            <a:r>
              <a:rPr lang="en-US" sz="850" b="1" dirty="0">
                <a:solidFill>
                  <a:srgbClr val="2E74B5"/>
                </a:solidFill>
                <a:latin typeface="SimSun" panose="02010600030101010101" pitchFamily="2" charset="-122"/>
                <a:ea typeface="SimSun" panose="02010600030101010101" pitchFamily="2" charset="-122"/>
                <a:cs typeface="Arial" panose="020B0604020202020204" pitchFamily="34" charset="0"/>
              </a:rPr>
              <a:t>www.ikea-usa.com</a:t>
            </a:r>
            <a:r>
              <a:rPr lang="zh-CN" altLang="en-US" sz="850" dirty="0">
                <a:solidFill>
                  <a:srgbClr val="232323"/>
                </a:solidFill>
                <a:latin typeface="SimSun" panose="02010600030101010101" pitchFamily="2" charset="-122"/>
                <a:ea typeface="SimSun" panose="02010600030101010101" pitchFamily="2" charset="-122"/>
                <a:cs typeface="Arial" panose="020B0604020202020204" pitchFamily="34" charset="0"/>
              </a:rPr>
              <a:t> 点击页面上方或底部的召回链接查询更多资讯。</a:t>
            </a:r>
            <a:endParaRPr lang="en-US" sz="850" dirty="0">
              <a:solidFill>
                <a:srgbClr val="232323"/>
              </a:solidFill>
              <a:latin typeface="SimSun" panose="02010600030101010101" pitchFamily="2" charset="-122"/>
              <a:ea typeface="SimSun" panose="02010600030101010101" pitchFamily="2" charset="-122"/>
              <a:cs typeface="Arial" panose="020B0604020202020204" pitchFamily="34" charset="0"/>
            </a:endParaRPr>
          </a:p>
        </p:txBody>
      </p:sp>
      <p:sp>
        <p:nvSpPr>
          <p:cNvPr id="12" name="TextBox 11">
            <a:extLst>
              <a:ext uri="{FF2B5EF4-FFF2-40B4-BE49-F238E27FC236}">
                <a16:creationId xmlns:a16="http://schemas.microsoft.com/office/drawing/2014/main" id="{14F3A76F-F302-9B42-9BE0-FD9D2E6543AC}"/>
              </a:ext>
            </a:extLst>
          </p:cNvPr>
          <p:cNvSpPr txBox="1"/>
          <p:nvPr/>
        </p:nvSpPr>
        <p:spPr>
          <a:xfrm>
            <a:off x="5760720" y="2029968"/>
            <a:ext cx="3969991" cy="1819656"/>
          </a:xfrm>
          <a:prstGeom prst="rect">
            <a:avLst/>
          </a:prstGeom>
          <a:noFill/>
        </p:spPr>
        <p:txBody>
          <a:bodyPr wrap="square" rtlCol="0">
            <a:spAutoFit/>
          </a:bodyPr>
          <a:lstStyle/>
          <a:p>
            <a:r>
              <a:rPr lang="zh-CN" altLang="en-US" sz="700" b="1" dirty="0">
                <a:solidFill>
                  <a:srgbClr val="232323"/>
                </a:solidFill>
                <a:latin typeface="Arial" panose="020B0604020202020204" pitchFamily="34" charset="0"/>
                <a:ea typeface="Menlo" panose="020B0609030804020204" pitchFamily="49" charset="0"/>
                <a:cs typeface="Arial" panose="020B0604020202020204" pitchFamily="34" charset="0"/>
              </a:rPr>
              <a:t>产品名称：</a:t>
            </a:r>
            <a:endParaRPr lang="en-US" sz="700" b="1"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en-US" sz="700" dirty="0">
                <a:solidFill>
                  <a:srgbClr val="232323"/>
                </a:solidFill>
                <a:latin typeface="Arial" panose="020B0604020202020204" pitchFamily="34" charset="0"/>
                <a:ea typeface="Menlo" panose="020B0609030804020204" pitchFamily="49" charset="0"/>
                <a:cs typeface="Arial" panose="020B0604020202020204" pitchFamily="34" charset="0"/>
              </a:rPr>
              <a:t>PATRULL KLÄMMA</a:t>
            </a:r>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和</a:t>
            </a:r>
            <a:r>
              <a:rPr lang="en-US" sz="700" dirty="0">
                <a:solidFill>
                  <a:srgbClr val="232323"/>
                </a:solidFill>
                <a:latin typeface="Arial" panose="020B0604020202020204" pitchFamily="34" charset="0"/>
                <a:ea typeface="Menlo" panose="020B0609030804020204" pitchFamily="49" charset="0"/>
                <a:cs typeface="Arial" panose="020B0604020202020204" pitchFamily="34" charset="0"/>
              </a:rPr>
              <a:t>PATRULL SMIDIG</a:t>
            </a:r>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安全门</a:t>
            </a:r>
            <a:endParaRPr lang="en-US" sz="700" dirty="0">
              <a:solidFill>
                <a:srgbClr val="232323"/>
              </a:solidFill>
              <a:latin typeface="Arial" panose="020B0604020202020204" pitchFamily="34" charset="0"/>
              <a:ea typeface="Menlo" panose="020B0609030804020204" pitchFamily="49" charset="0"/>
              <a:cs typeface="Arial" panose="020B0604020202020204" pitchFamily="34" charset="0"/>
            </a:endParaRPr>
          </a:p>
          <a:p>
            <a:endParaRPr lang="en-US" sz="700"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zh-CN" altLang="en-US" sz="700" b="1" dirty="0">
                <a:solidFill>
                  <a:srgbClr val="232323"/>
                </a:solidFill>
                <a:latin typeface="Arial" panose="020B0604020202020204" pitchFamily="34" charset="0"/>
                <a:ea typeface="Menlo" panose="020B0609030804020204" pitchFamily="49" charset="0"/>
                <a:cs typeface="Arial" panose="020B0604020202020204" pitchFamily="34" charset="0"/>
              </a:rPr>
              <a:t>危害：</a:t>
            </a:r>
            <a:endParaRPr lang="en-US" sz="700" b="1"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在墙壁与压力安装安全门之间的摩擦力不足以将安全门固定在其设计姿态，造成摔倒风险。此外，低处的金属杠可能造成绊倒风险。</a:t>
            </a:r>
            <a:r>
              <a:rPr lang="en-US" sz="700" dirty="0">
                <a:solidFill>
                  <a:srgbClr val="232323"/>
                </a:solidFill>
                <a:latin typeface="Arial" panose="020B0604020202020204" pitchFamily="34" charset="0"/>
                <a:ea typeface="Menlo" panose="020B0609030804020204" pitchFamily="49" charset="0"/>
                <a:cs typeface="Arial" panose="020B0604020202020204" pitchFamily="34" charset="0"/>
              </a:rPr>
              <a:t>   </a:t>
            </a:r>
          </a:p>
          <a:p>
            <a:endParaRPr lang="en-US" sz="700"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zh-CN" altLang="en-US" sz="700" b="1" dirty="0">
                <a:solidFill>
                  <a:srgbClr val="232323"/>
                </a:solidFill>
                <a:latin typeface="Arial" panose="020B0604020202020204" pitchFamily="34" charset="0"/>
                <a:ea typeface="Menlo" panose="020B0609030804020204" pitchFamily="49" charset="0"/>
                <a:cs typeface="Arial" panose="020B0604020202020204" pitchFamily="34" charset="0"/>
              </a:rPr>
              <a:t>补救措施：</a:t>
            </a:r>
            <a:endParaRPr lang="en-US" sz="700" b="1"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退款</a:t>
            </a:r>
            <a:endParaRPr lang="en-US" sz="700" dirty="0">
              <a:solidFill>
                <a:srgbClr val="232323"/>
              </a:solidFill>
              <a:latin typeface="Arial" panose="020B0604020202020204" pitchFamily="34" charset="0"/>
              <a:ea typeface="Menlo" panose="020B0609030804020204" pitchFamily="49" charset="0"/>
              <a:cs typeface="Arial" panose="020B0604020202020204" pitchFamily="34" charset="0"/>
            </a:endParaRPr>
          </a:p>
          <a:p>
            <a:endParaRPr lang="en-US" sz="700"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zh-CN" altLang="en-US" sz="700" b="1" dirty="0">
                <a:solidFill>
                  <a:srgbClr val="232323"/>
                </a:solidFill>
                <a:latin typeface="Arial" panose="020B0604020202020204" pitchFamily="34" charset="0"/>
                <a:ea typeface="Menlo" panose="020B0609030804020204" pitchFamily="49" charset="0"/>
                <a:cs typeface="Arial" panose="020B0604020202020204" pitchFamily="34" charset="0"/>
              </a:rPr>
              <a:t>召回日期：</a:t>
            </a:r>
            <a:endParaRPr lang="en-US" altLang="zh-CN" sz="700" b="1"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en-US" sz="700" dirty="0">
                <a:solidFill>
                  <a:srgbClr val="232323"/>
                </a:solidFill>
                <a:latin typeface="Arial" panose="020B0604020202020204" pitchFamily="34" charset="0"/>
                <a:ea typeface="Menlo" panose="020B0609030804020204" pitchFamily="49" charset="0"/>
                <a:cs typeface="Arial" panose="020B0604020202020204" pitchFamily="34" charset="0"/>
              </a:rPr>
              <a:t>2015</a:t>
            </a:r>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年</a:t>
            </a:r>
            <a:r>
              <a:rPr lang="en-US" altLang="zh-CN" sz="700" dirty="0">
                <a:solidFill>
                  <a:srgbClr val="232323"/>
                </a:solidFill>
                <a:latin typeface="Arial" panose="020B0604020202020204" pitchFamily="34" charset="0"/>
                <a:ea typeface="Menlo" panose="020B0609030804020204" pitchFamily="49" charset="0"/>
                <a:cs typeface="Arial" panose="020B0604020202020204" pitchFamily="34" charset="0"/>
              </a:rPr>
              <a:t>5</a:t>
            </a:r>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月</a:t>
            </a:r>
            <a:r>
              <a:rPr lang="en-US" altLang="zh-CN" sz="700" dirty="0">
                <a:solidFill>
                  <a:srgbClr val="232323"/>
                </a:solidFill>
                <a:latin typeface="Arial" panose="020B0604020202020204" pitchFamily="34" charset="0"/>
                <a:ea typeface="Menlo" panose="020B0609030804020204" pitchFamily="49" charset="0"/>
                <a:cs typeface="Arial" panose="020B0604020202020204" pitchFamily="34" charset="0"/>
              </a:rPr>
              <a:t>12</a:t>
            </a:r>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日</a:t>
            </a:r>
            <a:endParaRPr lang="en-US" sz="700" dirty="0">
              <a:solidFill>
                <a:srgbClr val="232323"/>
              </a:solidFill>
              <a:latin typeface="Arial" panose="020B0604020202020204" pitchFamily="34" charset="0"/>
              <a:ea typeface="Menlo" panose="020B0609030804020204" pitchFamily="49" charset="0"/>
              <a:cs typeface="Arial" panose="020B0604020202020204" pitchFamily="34" charset="0"/>
            </a:endParaRPr>
          </a:p>
          <a:p>
            <a:endParaRPr lang="en-US" sz="700"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zh-CN" altLang="en-US" sz="700" b="1" dirty="0">
                <a:solidFill>
                  <a:srgbClr val="232323"/>
                </a:solidFill>
                <a:latin typeface="Arial" panose="020B0604020202020204" pitchFamily="34" charset="0"/>
                <a:ea typeface="Menlo" panose="020B0609030804020204" pitchFamily="49" charset="0"/>
                <a:cs typeface="Arial" panose="020B0604020202020204" pitchFamily="34" charset="0"/>
              </a:rPr>
              <a:t>单元：</a:t>
            </a:r>
            <a:endParaRPr lang="en-US" sz="700" b="1"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美国大约</a:t>
            </a:r>
            <a:r>
              <a:rPr lang="en-US" sz="700" dirty="0">
                <a:solidFill>
                  <a:srgbClr val="232323"/>
                </a:solidFill>
                <a:latin typeface="Arial" panose="020B0604020202020204" pitchFamily="34" charset="0"/>
                <a:ea typeface="Menlo" panose="020B0609030804020204" pitchFamily="49" charset="0"/>
                <a:cs typeface="Arial" panose="020B0604020202020204" pitchFamily="34" charset="0"/>
              </a:rPr>
              <a:t>58,000</a:t>
            </a:r>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件，还有加拿大</a:t>
            </a:r>
            <a:r>
              <a:rPr lang="en-US" sz="700" dirty="0">
                <a:solidFill>
                  <a:srgbClr val="232323"/>
                </a:solidFill>
                <a:latin typeface="Arial" panose="020B0604020202020204" pitchFamily="34" charset="0"/>
                <a:ea typeface="Menlo" panose="020B0609030804020204" pitchFamily="49" charset="0"/>
                <a:cs typeface="Arial" panose="020B0604020202020204" pitchFamily="34" charset="0"/>
              </a:rPr>
              <a:t>17,000</a:t>
            </a:r>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件</a:t>
            </a:r>
            <a:endParaRPr lang="en-US" sz="700" dirty="0">
              <a:solidFill>
                <a:srgbClr val="232323"/>
              </a:solidFill>
              <a:latin typeface="Arial" panose="020B0604020202020204" pitchFamily="34" charset="0"/>
              <a:ea typeface="Menlo" panose="020B0609030804020204" pitchFamily="49" charset="0"/>
              <a:cs typeface="Arial" panose="020B0604020202020204" pitchFamily="34" charset="0"/>
            </a:endParaRPr>
          </a:p>
        </p:txBody>
      </p:sp>
      <p:sp>
        <p:nvSpPr>
          <p:cNvPr id="6" name="Oval 5">
            <a:extLst>
              <a:ext uri="{FF2B5EF4-FFF2-40B4-BE49-F238E27FC236}">
                <a16:creationId xmlns:a16="http://schemas.microsoft.com/office/drawing/2014/main" id="{58678AF4-C87D-44C7-AFAD-7044E5D2EB4C}"/>
              </a:ext>
            </a:extLst>
          </p:cNvPr>
          <p:cNvSpPr/>
          <p:nvPr/>
        </p:nvSpPr>
        <p:spPr>
          <a:xfrm>
            <a:off x="5669280" y="2331720"/>
            <a:ext cx="4041648" cy="594360"/>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13">
            <a:extLst>
              <a:ext uri="{FF2B5EF4-FFF2-40B4-BE49-F238E27FC236}">
                <a16:creationId xmlns:a16="http://schemas.microsoft.com/office/drawing/2014/main" id="{5446A461-0DCF-4AF6-AC27-F8088FC377F9}"/>
              </a:ext>
            </a:extLst>
          </p:cNvPr>
          <p:cNvSpPr/>
          <p:nvPr/>
        </p:nvSpPr>
        <p:spPr>
          <a:xfrm rot="11269395">
            <a:off x="6556248" y="2926080"/>
            <a:ext cx="912893" cy="21945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 name="TextBox 7">
            <a:extLst>
              <a:ext uri="{FF2B5EF4-FFF2-40B4-BE49-F238E27FC236}">
                <a16:creationId xmlns:a16="http://schemas.microsoft.com/office/drawing/2014/main" id="{B87C7E9F-DB1F-43F6-A897-359F4371DDBB}"/>
              </a:ext>
            </a:extLst>
          </p:cNvPr>
          <p:cNvSpPr txBox="1"/>
          <p:nvPr/>
        </p:nvSpPr>
        <p:spPr>
          <a:xfrm>
            <a:off x="7543800" y="2880360"/>
            <a:ext cx="2286000" cy="523220"/>
          </a:xfrm>
          <a:prstGeom prst="rect">
            <a:avLst/>
          </a:prstGeom>
          <a:noFill/>
        </p:spPr>
        <p:txBody>
          <a:bodyPr wrap="square" rtlCol="0">
            <a:spAutoFit/>
          </a:bodyPr>
          <a:lstStyle/>
          <a:p>
            <a:r>
              <a:rPr lang="zh-CN" altLang="en-US" sz="2800" dirty="0">
                <a:solidFill>
                  <a:srgbClr val="C00000"/>
                </a:solidFill>
                <a:latin typeface="SimSun" panose="02010600030101010101" pitchFamily="2" charset="-122"/>
                <a:ea typeface="SimSun" panose="02010600030101010101" pitchFamily="2" charset="-122"/>
              </a:rPr>
              <a:t>退款</a:t>
            </a:r>
            <a:endParaRPr lang="en-US" sz="2800" dirty="0">
              <a:solidFill>
                <a:srgbClr val="C00000"/>
              </a:solidFill>
              <a:latin typeface="SimSun" panose="02010600030101010101" pitchFamily="2" charset="-122"/>
              <a:ea typeface="SimSun" panose="02010600030101010101" pitchFamily="2" charset="-122"/>
            </a:endParaRPr>
          </a:p>
        </p:txBody>
      </p:sp>
      <p:pic>
        <p:nvPicPr>
          <p:cNvPr id="2" name="Recorded Sound">
            <a:hlinkClick r:id="" action="ppaction://media"/>
            <a:extLst>
              <a:ext uri="{FF2B5EF4-FFF2-40B4-BE49-F238E27FC236}">
                <a16:creationId xmlns:a16="http://schemas.microsoft.com/office/drawing/2014/main" id="{3DBB04D6-F4EC-4676-9E49-5580112CEAC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53800" y="376688"/>
            <a:ext cx="548640" cy="548640"/>
          </a:xfrm>
          <a:prstGeom prst="rect">
            <a:avLst/>
          </a:prstGeom>
        </p:spPr>
      </p:pic>
    </p:spTree>
    <p:custDataLst>
      <p:tags r:id="rId1"/>
    </p:custDataLst>
    <p:extLst>
      <p:ext uri="{BB962C8B-B14F-4D97-AF65-F5344CB8AC3E}">
        <p14:creationId xmlns:p14="http://schemas.microsoft.com/office/powerpoint/2010/main" val="1094271000"/>
      </p:ext>
    </p:extLst>
  </p:cSld>
  <p:clrMapOvr>
    <a:masterClrMapping/>
  </p:clrMapOvr>
  <mc:AlternateContent xmlns:mc="http://schemas.openxmlformats.org/markup-compatibility/2006" xmlns:p14="http://schemas.microsoft.com/office/powerpoint/2010/main">
    <mc:Choice Requires="p14">
      <p:transition spd="slow" p14:dur="2000" advTm="25881"/>
    </mc:Choice>
    <mc:Fallback xmlns="">
      <p:transition spd="slow" advTm="258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16" objId="2"/>
        <p14:stopEvt time="25881" objId="2"/>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C6542-3756-4DFB-AEC9-622D103CAD4F}"/>
              </a:ext>
            </a:extLst>
          </p:cNvPr>
          <p:cNvSpPr txBox="1"/>
          <p:nvPr/>
        </p:nvSpPr>
        <p:spPr>
          <a:xfrm>
            <a:off x="499717" y="521327"/>
            <a:ext cx="10962751" cy="769441"/>
          </a:xfrm>
          <a:prstGeom prst="rect">
            <a:avLst/>
          </a:prstGeom>
          <a:noFill/>
        </p:spPr>
        <p:txBody>
          <a:bodyPr wrap="square" rtlCol="0">
            <a:spAutoFit/>
          </a:bodyPr>
          <a:lstStyle/>
          <a:p>
            <a:r>
              <a:rPr lang="zh-CN" alt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rPr>
              <a:t>召回实例</a:t>
            </a:r>
            <a:endParaRPr lang="en-US" sz="4400" b="1" dirty="0">
              <a:solidFill>
                <a:srgbClr val="2E74B5"/>
              </a:solidFill>
              <a:latin typeface="SimSun" panose="02010600030101010101" pitchFamily="2" charset="-122"/>
              <a:ea typeface="SimSun" panose="02010600030101010101" pitchFamily="2" charset="-122"/>
              <a:cs typeface="Calibri Light" panose="020F0302020204030204" pitchFamily="34" charset="0"/>
            </a:endParaRPr>
          </a:p>
        </p:txBody>
      </p:sp>
      <p:pic>
        <p:nvPicPr>
          <p:cNvPr id="11" name="Picture 10">
            <a:extLst>
              <a:ext uri="{FF2B5EF4-FFF2-40B4-BE49-F238E27FC236}">
                <a16:creationId xmlns:a16="http://schemas.microsoft.com/office/drawing/2014/main" id="{6D6A56DA-415D-4CB6-851D-BD15EA2AE579}"/>
              </a:ext>
            </a:extLst>
          </p:cNvPr>
          <p:cNvPicPr>
            <a:picLocks noChangeAspect="1"/>
          </p:cNvPicPr>
          <p:nvPr/>
        </p:nvPicPr>
        <p:blipFill>
          <a:blip r:embed="rId6"/>
          <a:srcRect/>
          <a:stretch/>
        </p:blipFill>
        <p:spPr>
          <a:xfrm>
            <a:off x="2451373" y="1295401"/>
            <a:ext cx="7289253" cy="5005873"/>
          </a:xfrm>
          <a:prstGeom prst="rect">
            <a:avLst/>
          </a:prstGeom>
          <a:ln w="28575">
            <a:noFill/>
          </a:ln>
        </p:spPr>
      </p:pic>
      <p:sp>
        <p:nvSpPr>
          <p:cNvPr id="17" name="TextBox 16">
            <a:extLst>
              <a:ext uri="{FF2B5EF4-FFF2-40B4-BE49-F238E27FC236}">
                <a16:creationId xmlns:a16="http://schemas.microsoft.com/office/drawing/2014/main" id="{0AE7B598-0C43-934B-AF20-438D1F1189CB}"/>
              </a:ext>
            </a:extLst>
          </p:cNvPr>
          <p:cNvSpPr txBox="1"/>
          <p:nvPr/>
        </p:nvSpPr>
        <p:spPr>
          <a:xfrm>
            <a:off x="5879592" y="2117711"/>
            <a:ext cx="3886200" cy="1708160"/>
          </a:xfrm>
          <a:prstGeom prst="rect">
            <a:avLst/>
          </a:prstGeom>
          <a:noFill/>
        </p:spPr>
        <p:txBody>
          <a:bodyPr wrap="square" rtlCol="0">
            <a:spAutoFit/>
          </a:bodyPr>
          <a:lstStyle/>
          <a:p>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产品名称：</a:t>
            </a:r>
            <a:endParaRPr lang="en-US" altLang="zh-CN" sz="700"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可折叠收起可伸缩安全门</a:t>
            </a:r>
            <a:endParaRPr lang="en-US" sz="700" dirty="0">
              <a:solidFill>
                <a:srgbClr val="232323"/>
              </a:solidFill>
              <a:latin typeface="Arial" panose="020B0604020202020204" pitchFamily="34" charset="0"/>
              <a:ea typeface="Menlo" panose="020B0609030804020204" pitchFamily="49" charset="0"/>
              <a:cs typeface="Arial" panose="020B0604020202020204" pitchFamily="34" charset="0"/>
            </a:endParaRPr>
          </a:p>
          <a:p>
            <a:endParaRPr lang="en-US" sz="700"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zh-CN" altLang="en-US" sz="700" b="1" dirty="0">
                <a:solidFill>
                  <a:srgbClr val="232323"/>
                </a:solidFill>
                <a:latin typeface="Arial" panose="020B0604020202020204" pitchFamily="34" charset="0"/>
                <a:ea typeface="Menlo" panose="020B0609030804020204" pitchFamily="49" charset="0"/>
                <a:cs typeface="Arial" panose="020B0604020202020204" pitchFamily="34" charset="0"/>
              </a:rPr>
              <a:t>危害：</a:t>
            </a:r>
            <a:endParaRPr lang="en-US" sz="700" b="1"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一名低龄儿童的脖子可以伸到安全门顶部边缘的“</a:t>
            </a:r>
            <a:r>
              <a:rPr lang="en-US" sz="700" dirty="0">
                <a:solidFill>
                  <a:srgbClr val="232323"/>
                </a:solidFill>
                <a:latin typeface="Arial" panose="020B0604020202020204" pitchFamily="34" charset="0"/>
                <a:ea typeface="Menlo" panose="020B0609030804020204" pitchFamily="49" charset="0"/>
                <a:cs typeface="Arial" panose="020B0604020202020204" pitchFamily="34" charset="0"/>
              </a:rPr>
              <a:t>V</a:t>
            </a:r>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”型开口处，给低龄儿童带来被困住或勒住的危险。同时，低龄儿童可从安全门底部通过，允许他们到达被限制的区域，如台阶。</a:t>
            </a:r>
            <a:r>
              <a:rPr lang="en-US" sz="700" dirty="0">
                <a:solidFill>
                  <a:srgbClr val="232323"/>
                </a:solidFill>
                <a:latin typeface="Arial" panose="020B0604020202020204" pitchFamily="34" charset="0"/>
                <a:ea typeface="Menlo" panose="020B0609030804020204" pitchFamily="49" charset="0"/>
                <a:cs typeface="Arial" panose="020B0604020202020204" pitchFamily="34" charset="0"/>
              </a:rPr>
              <a:t>   </a:t>
            </a:r>
          </a:p>
          <a:p>
            <a:endParaRPr lang="en-US" sz="700"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zh-CN" altLang="en-US" sz="700" b="1" dirty="0">
                <a:solidFill>
                  <a:srgbClr val="232323"/>
                </a:solidFill>
                <a:latin typeface="Arial" panose="020B0604020202020204" pitchFamily="34" charset="0"/>
                <a:ea typeface="Menlo" panose="020B0609030804020204" pitchFamily="49" charset="0"/>
                <a:cs typeface="Arial" panose="020B0604020202020204" pitchFamily="34" charset="0"/>
              </a:rPr>
              <a:t>补救措施：</a:t>
            </a:r>
            <a:endParaRPr lang="en-US" sz="700" b="1"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退款</a:t>
            </a:r>
            <a:endParaRPr lang="en-US" sz="700" dirty="0">
              <a:solidFill>
                <a:srgbClr val="232323"/>
              </a:solidFill>
              <a:latin typeface="Arial" panose="020B0604020202020204" pitchFamily="34" charset="0"/>
              <a:ea typeface="Menlo" panose="020B0609030804020204" pitchFamily="49" charset="0"/>
              <a:cs typeface="Arial" panose="020B0604020202020204" pitchFamily="34" charset="0"/>
            </a:endParaRPr>
          </a:p>
          <a:p>
            <a:endParaRPr lang="en-US" sz="700"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zh-CN" altLang="en-US" sz="700" b="1" dirty="0">
                <a:solidFill>
                  <a:srgbClr val="232323"/>
                </a:solidFill>
                <a:latin typeface="Arial" panose="020B0604020202020204" pitchFamily="34" charset="0"/>
                <a:ea typeface="Menlo" panose="020B0609030804020204" pitchFamily="49" charset="0"/>
                <a:cs typeface="Arial" panose="020B0604020202020204" pitchFamily="34" charset="0"/>
              </a:rPr>
              <a:t>召回日期：</a:t>
            </a:r>
            <a:endParaRPr lang="en-US" sz="700" b="1"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en-US" sz="700" dirty="0">
                <a:solidFill>
                  <a:srgbClr val="232323"/>
                </a:solidFill>
                <a:latin typeface="Arial" panose="020B0604020202020204" pitchFamily="34" charset="0"/>
                <a:ea typeface="Menlo" panose="020B0609030804020204" pitchFamily="49" charset="0"/>
                <a:cs typeface="Arial" panose="020B0604020202020204" pitchFamily="34" charset="0"/>
              </a:rPr>
              <a:t>2017</a:t>
            </a:r>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年</a:t>
            </a:r>
            <a:r>
              <a:rPr lang="en-US" altLang="zh-CN" sz="700" dirty="0">
                <a:solidFill>
                  <a:srgbClr val="232323"/>
                </a:solidFill>
                <a:latin typeface="Arial" panose="020B0604020202020204" pitchFamily="34" charset="0"/>
                <a:ea typeface="Menlo" panose="020B0609030804020204" pitchFamily="49" charset="0"/>
                <a:cs typeface="Arial" panose="020B0604020202020204" pitchFamily="34" charset="0"/>
              </a:rPr>
              <a:t>6</a:t>
            </a:r>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月</a:t>
            </a:r>
            <a:r>
              <a:rPr lang="en-US" altLang="zh-CN" sz="700" dirty="0">
                <a:solidFill>
                  <a:srgbClr val="232323"/>
                </a:solidFill>
                <a:latin typeface="Arial" panose="020B0604020202020204" pitchFamily="34" charset="0"/>
                <a:ea typeface="Menlo" panose="020B0609030804020204" pitchFamily="49" charset="0"/>
                <a:cs typeface="Arial" panose="020B0604020202020204" pitchFamily="34" charset="0"/>
              </a:rPr>
              <a:t>7</a:t>
            </a:r>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日</a:t>
            </a:r>
            <a:endParaRPr lang="en-US" sz="700" dirty="0">
              <a:solidFill>
                <a:srgbClr val="232323"/>
              </a:solidFill>
              <a:latin typeface="Arial" panose="020B0604020202020204" pitchFamily="34" charset="0"/>
              <a:ea typeface="Menlo" panose="020B0609030804020204" pitchFamily="49" charset="0"/>
              <a:cs typeface="Arial" panose="020B0604020202020204" pitchFamily="34" charset="0"/>
            </a:endParaRPr>
          </a:p>
          <a:p>
            <a:endParaRPr lang="en-US" sz="700"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zh-CN" altLang="en-US" sz="700" b="1" dirty="0">
                <a:solidFill>
                  <a:srgbClr val="232323"/>
                </a:solidFill>
                <a:latin typeface="Arial" panose="020B0604020202020204" pitchFamily="34" charset="0"/>
                <a:ea typeface="Menlo" panose="020B0609030804020204" pitchFamily="49" charset="0"/>
                <a:cs typeface="Arial" panose="020B0604020202020204" pitchFamily="34" charset="0"/>
              </a:rPr>
              <a:t>单元：</a:t>
            </a:r>
            <a:endParaRPr lang="en-US" sz="700" b="1" dirty="0">
              <a:solidFill>
                <a:srgbClr val="232323"/>
              </a:solidFill>
              <a:latin typeface="Arial" panose="020B0604020202020204" pitchFamily="34" charset="0"/>
              <a:ea typeface="Menlo" panose="020B0609030804020204" pitchFamily="49" charset="0"/>
              <a:cs typeface="Arial" panose="020B0604020202020204" pitchFamily="34" charset="0"/>
            </a:endParaRPr>
          </a:p>
          <a:p>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大约</a:t>
            </a:r>
            <a:r>
              <a:rPr lang="en-US" sz="700" dirty="0">
                <a:solidFill>
                  <a:srgbClr val="232323"/>
                </a:solidFill>
                <a:latin typeface="Arial" panose="020B0604020202020204" pitchFamily="34" charset="0"/>
                <a:ea typeface="Menlo" panose="020B0609030804020204" pitchFamily="49" charset="0"/>
                <a:cs typeface="Arial" panose="020B0604020202020204" pitchFamily="34" charset="0"/>
              </a:rPr>
              <a:t>25,180</a:t>
            </a:r>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件</a:t>
            </a:r>
            <a:r>
              <a:rPr lang="en-US" sz="700" dirty="0">
                <a:solidFill>
                  <a:srgbClr val="232323"/>
                </a:solidFill>
                <a:latin typeface="Arial" panose="020B0604020202020204" pitchFamily="34" charset="0"/>
                <a:ea typeface="Menlo" panose="020B0609030804020204" pitchFamily="49" charset="0"/>
                <a:cs typeface="Arial" panose="020B0604020202020204" pitchFamily="34" charset="0"/>
              </a:rPr>
              <a:t> </a:t>
            </a:r>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（此外，在加拿大售出大约</a:t>
            </a:r>
            <a:r>
              <a:rPr lang="en-US" sz="700" dirty="0">
                <a:solidFill>
                  <a:srgbClr val="232323"/>
                </a:solidFill>
                <a:latin typeface="Arial" panose="020B0604020202020204" pitchFamily="34" charset="0"/>
                <a:ea typeface="Menlo" panose="020B0609030804020204" pitchFamily="49" charset="0"/>
                <a:cs typeface="Arial" panose="020B0604020202020204" pitchFamily="34" charset="0"/>
              </a:rPr>
              <a:t>68,400</a:t>
            </a:r>
            <a:r>
              <a:rPr lang="zh-CN" altLang="en-US" sz="700" dirty="0">
                <a:solidFill>
                  <a:srgbClr val="232323"/>
                </a:solidFill>
                <a:latin typeface="Arial" panose="020B0604020202020204" pitchFamily="34" charset="0"/>
                <a:ea typeface="Menlo" panose="020B0609030804020204" pitchFamily="49" charset="0"/>
                <a:cs typeface="Arial" panose="020B0604020202020204" pitchFamily="34" charset="0"/>
              </a:rPr>
              <a:t>件）</a:t>
            </a:r>
            <a:endParaRPr lang="en-US" sz="700" dirty="0">
              <a:solidFill>
                <a:srgbClr val="232323"/>
              </a:solidFill>
              <a:latin typeface="Arial" panose="020B0604020202020204" pitchFamily="34" charset="0"/>
              <a:ea typeface="Menlo" panose="020B0609030804020204" pitchFamily="49" charset="0"/>
              <a:cs typeface="Arial" panose="020B0604020202020204" pitchFamily="34" charset="0"/>
            </a:endParaRPr>
          </a:p>
        </p:txBody>
      </p:sp>
      <p:sp>
        <p:nvSpPr>
          <p:cNvPr id="12" name="TextBox 11">
            <a:extLst>
              <a:ext uri="{FF2B5EF4-FFF2-40B4-BE49-F238E27FC236}">
                <a16:creationId xmlns:a16="http://schemas.microsoft.com/office/drawing/2014/main" id="{6F679238-D65F-4F30-A65B-76D4E1E1EAAA}"/>
              </a:ext>
            </a:extLst>
          </p:cNvPr>
          <p:cNvSpPr txBox="1"/>
          <p:nvPr/>
        </p:nvSpPr>
        <p:spPr>
          <a:xfrm>
            <a:off x="7811262" y="3049716"/>
            <a:ext cx="3651206" cy="523220"/>
          </a:xfrm>
          <a:prstGeom prst="rect">
            <a:avLst/>
          </a:prstGeom>
          <a:noFill/>
        </p:spPr>
        <p:txBody>
          <a:bodyPr wrap="square" rtlCol="0">
            <a:spAutoFit/>
          </a:bodyPr>
          <a:lstStyle/>
          <a:p>
            <a:r>
              <a:rPr lang="zh-CN" altLang="en-US" sz="2800" dirty="0">
                <a:solidFill>
                  <a:srgbClr val="C00000"/>
                </a:solidFill>
                <a:latin typeface="SimSun" panose="02010600030101010101" pitchFamily="2" charset="-122"/>
                <a:ea typeface="SimSun" panose="02010600030101010101" pitchFamily="2" charset="-122"/>
              </a:rPr>
              <a:t>退款</a:t>
            </a:r>
            <a:endParaRPr lang="en-US" sz="2800" dirty="0">
              <a:solidFill>
                <a:srgbClr val="C00000"/>
              </a:solidFill>
              <a:latin typeface="SimSun" panose="02010600030101010101" pitchFamily="2" charset="-122"/>
              <a:ea typeface="SimSun" panose="02010600030101010101" pitchFamily="2" charset="-122"/>
            </a:endParaRPr>
          </a:p>
        </p:txBody>
      </p:sp>
      <p:sp>
        <p:nvSpPr>
          <p:cNvPr id="13" name="Right Arrow 8">
            <a:extLst>
              <a:ext uri="{FF2B5EF4-FFF2-40B4-BE49-F238E27FC236}">
                <a16:creationId xmlns:a16="http://schemas.microsoft.com/office/drawing/2014/main" id="{1A3E86DC-9FA4-4F0E-82B7-321384C7F08B}"/>
              </a:ext>
            </a:extLst>
          </p:cNvPr>
          <p:cNvSpPr/>
          <p:nvPr/>
        </p:nvSpPr>
        <p:spPr>
          <a:xfrm rot="11198780">
            <a:off x="6875844" y="3128014"/>
            <a:ext cx="912893" cy="21805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4" name="Oval 13">
            <a:extLst>
              <a:ext uri="{FF2B5EF4-FFF2-40B4-BE49-F238E27FC236}">
                <a16:creationId xmlns:a16="http://schemas.microsoft.com/office/drawing/2014/main" id="{BB541200-16C5-4C1C-8D92-5F24E165F3D7}"/>
              </a:ext>
            </a:extLst>
          </p:cNvPr>
          <p:cNvSpPr/>
          <p:nvPr/>
        </p:nvSpPr>
        <p:spPr>
          <a:xfrm>
            <a:off x="5715000" y="2331720"/>
            <a:ext cx="3931920" cy="640080"/>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D988264-DF60-4D3B-8B1A-1AA201E11604}"/>
              </a:ext>
            </a:extLst>
          </p:cNvPr>
          <p:cNvSpPr txBox="1"/>
          <p:nvPr/>
        </p:nvSpPr>
        <p:spPr>
          <a:xfrm>
            <a:off x="5791200" y="3877270"/>
            <a:ext cx="4114800" cy="646331"/>
          </a:xfrm>
          <a:prstGeom prst="rect">
            <a:avLst/>
          </a:prstGeom>
          <a:noFill/>
        </p:spPr>
        <p:txBody>
          <a:bodyPr wrap="square" rtlCol="0">
            <a:spAutoFit/>
          </a:bodyPr>
          <a:lstStyle/>
          <a:p>
            <a:r>
              <a:rPr lang="zh-CN" altLang="en-US" dirty="0">
                <a:solidFill>
                  <a:srgbClr val="C00000"/>
                </a:solidFill>
                <a:latin typeface="SimSun" panose="02010600030101010101" pitchFamily="2" charset="-122"/>
                <a:ea typeface="SimSun" panose="02010600030101010101" pitchFamily="2" charset="-122"/>
              </a:rPr>
              <a:t>在顶部边缘的“</a:t>
            </a:r>
            <a:r>
              <a:rPr lang="en-US" altLang="zh-CN" dirty="0">
                <a:solidFill>
                  <a:srgbClr val="C00000"/>
                </a:solidFill>
                <a:latin typeface="SimSun" panose="02010600030101010101" pitchFamily="2" charset="-122"/>
                <a:ea typeface="SimSun" panose="02010600030101010101" pitchFamily="2" charset="-122"/>
              </a:rPr>
              <a:t>V</a:t>
            </a:r>
            <a:r>
              <a:rPr lang="zh-CN" altLang="en-US" dirty="0">
                <a:solidFill>
                  <a:srgbClr val="C00000"/>
                </a:solidFill>
                <a:latin typeface="SimSun" panose="02010600030101010101" pitchFamily="2" charset="-122"/>
                <a:ea typeface="SimSun" panose="02010600030101010101" pitchFamily="2" charset="-122"/>
              </a:rPr>
              <a:t>”型开口给儿童带来被羁绊和窒扼危害。</a:t>
            </a:r>
            <a:endParaRPr lang="en-US" dirty="0">
              <a:solidFill>
                <a:srgbClr val="C00000"/>
              </a:solidFill>
              <a:latin typeface="SimSun" panose="02010600030101010101" pitchFamily="2" charset="-122"/>
              <a:ea typeface="SimSun" panose="02010600030101010101" pitchFamily="2" charset="-122"/>
            </a:endParaRPr>
          </a:p>
        </p:txBody>
      </p:sp>
      <p:sp>
        <p:nvSpPr>
          <p:cNvPr id="8" name="TextBox 7">
            <a:extLst>
              <a:ext uri="{FF2B5EF4-FFF2-40B4-BE49-F238E27FC236}">
                <a16:creationId xmlns:a16="http://schemas.microsoft.com/office/drawing/2014/main" id="{42FA6F5A-8897-9046-B93A-6E89F478684A}"/>
              </a:ext>
            </a:extLst>
          </p:cNvPr>
          <p:cNvSpPr txBox="1"/>
          <p:nvPr/>
        </p:nvSpPr>
        <p:spPr>
          <a:xfrm>
            <a:off x="2957494" y="5556705"/>
            <a:ext cx="6531062" cy="523220"/>
          </a:xfrm>
          <a:prstGeom prst="rect">
            <a:avLst/>
          </a:prstGeom>
          <a:noFill/>
        </p:spPr>
        <p:txBody>
          <a:bodyPr wrap="square" rtlCol="0">
            <a:spAutoFit/>
          </a:bodyPr>
          <a:lstStyle/>
          <a:p>
            <a:r>
              <a:rPr lang="zh-CN" altLang="en-US" sz="1100" b="1" dirty="0">
                <a:solidFill>
                  <a:srgbClr val="232323"/>
                </a:solidFill>
                <a:latin typeface="SimSun" panose="02010600030101010101" pitchFamily="2" charset="-122"/>
                <a:ea typeface="SimSun" panose="02010600030101010101" pitchFamily="2" charset="-122"/>
                <a:cs typeface="Arial" panose="020B0604020202020204" pitchFamily="34" charset="0"/>
              </a:rPr>
              <a:t>消费者联系方式：</a:t>
            </a:r>
            <a:r>
              <a:rPr lang="en-US" sz="1100" b="1" dirty="0">
                <a:solidFill>
                  <a:srgbClr val="232323"/>
                </a:solidFill>
                <a:latin typeface="SimSun" panose="02010600030101010101" pitchFamily="2" charset="-122"/>
                <a:ea typeface="SimSun" panose="02010600030101010101" pitchFamily="2" charset="-122"/>
                <a:cs typeface="Arial" panose="020B0604020202020204" pitchFamily="34" charset="0"/>
              </a:rPr>
              <a:t> </a:t>
            </a:r>
          </a:p>
          <a:p>
            <a:r>
              <a:rPr lang="zh-CN" altLang="en-US" sz="850" dirty="0">
                <a:solidFill>
                  <a:srgbClr val="232323"/>
                </a:solidFill>
                <a:latin typeface="SimSun" panose="02010600030101010101" pitchFamily="2" charset="-122"/>
                <a:ea typeface="SimSun" panose="02010600030101010101" pitchFamily="2" charset="-122"/>
                <a:cs typeface="Arial" panose="020B0604020202020204" pitchFamily="34" charset="0"/>
              </a:rPr>
              <a:t>请在周一至周五美国中部时间早</a:t>
            </a:r>
            <a:r>
              <a:rPr lang="en-US" altLang="zh-CN" sz="850" dirty="0">
                <a:solidFill>
                  <a:srgbClr val="232323"/>
                </a:solidFill>
                <a:latin typeface="SimSun" panose="02010600030101010101" pitchFamily="2" charset="-122"/>
                <a:ea typeface="SimSun" panose="02010600030101010101" pitchFamily="2" charset="-122"/>
                <a:cs typeface="Arial" panose="020B0604020202020204" pitchFamily="34" charset="0"/>
              </a:rPr>
              <a:t>7</a:t>
            </a:r>
            <a:r>
              <a:rPr lang="zh-CN" altLang="en-US" sz="850" dirty="0">
                <a:solidFill>
                  <a:srgbClr val="232323"/>
                </a:solidFill>
                <a:latin typeface="SimSun" panose="02010600030101010101" pitchFamily="2" charset="-122"/>
                <a:ea typeface="SimSun" panose="02010600030101010101" pitchFamily="2" charset="-122"/>
                <a:cs typeface="Arial" panose="020B0604020202020204" pitchFamily="34" charset="0"/>
              </a:rPr>
              <a:t>：</a:t>
            </a:r>
            <a:r>
              <a:rPr lang="en-US" altLang="zh-CN" sz="850" dirty="0">
                <a:solidFill>
                  <a:srgbClr val="232323"/>
                </a:solidFill>
                <a:latin typeface="SimSun" panose="02010600030101010101" pitchFamily="2" charset="-122"/>
                <a:ea typeface="SimSun" panose="02010600030101010101" pitchFamily="2" charset="-122"/>
                <a:cs typeface="Arial" panose="020B0604020202020204" pitchFamily="34" charset="0"/>
              </a:rPr>
              <a:t>30</a:t>
            </a:r>
            <a:r>
              <a:rPr lang="zh-CN" altLang="en-US" sz="850" dirty="0">
                <a:solidFill>
                  <a:srgbClr val="232323"/>
                </a:solidFill>
                <a:latin typeface="SimSun" panose="02010600030101010101" pitchFamily="2" charset="-122"/>
                <a:ea typeface="SimSun" panose="02010600030101010101" pitchFamily="2" charset="-122"/>
                <a:cs typeface="Arial" panose="020B0604020202020204" pitchFamily="34" charset="0"/>
              </a:rPr>
              <a:t>至下午</a:t>
            </a:r>
            <a:r>
              <a:rPr lang="en-US" altLang="zh-CN" sz="850" dirty="0">
                <a:solidFill>
                  <a:srgbClr val="232323"/>
                </a:solidFill>
                <a:latin typeface="SimSun" panose="02010600030101010101" pitchFamily="2" charset="-122"/>
                <a:ea typeface="SimSun" panose="02010600030101010101" pitchFamily="2" charset="-122"/>
                <a:cs typeface="Arial" panose="020B0604020202020204" pitchFamily="34" charset="0"/>
              </a:rPr>
              <a:t>5</a:t>
            </a:r>
            <a:r>
              <a:rPr lang="zh-CN" altLang="en-US" sz="850" dirty="0">
                <a:solidFill>
                  <a:srgbClr val="232323"/>
                </a:solidFill>
                <a:latin typeface="SimSun" panose="02010600030101010101" pitchFamily="2" charset="-122"/>
                <a:ea typeface="SimSun" panose="02010600030101010101" pitchFamily="2" charset="-122"/>
                <a:cs typeface="Arial" panose="020B0604020202020204" pitchFamily="34" charset="0"/>
              </a:rPr>
              <a:t>点拨打</a:t>
            </a:r>
            <a:r>
              <a:rPr lang="en-US" altLang="zh-CN" sz="850" dirty="0">
                <a:solidFill>
                  <a:srgbClr val="232323"/>
                </a:solidFill>
                <a:latin typeface="SimSun" panose="02010600030101010101" pitchFamily="2" charset="-122"/>
                <a:ea typeface="SimSun" panose="02010600030101010101" pitchFamily="2" charset="-122"/>
                <a:cs typeface="Arial" panose="020B0604020202020204" pitchFamily="34" charset="0"/>
              </a:rPr>
              <a:t>877-220-4705</a:t>
            </a:r>
            <a:r>
              <a:rPr lang="zh-CN" altLang="en-US" sz="850" dirty="0">
                <a:solidFill>
                  <a:srgbClr val="232323"/>
                </a:solidFill>
                <a:latin typeface="SimSun" panose="02010600030101010101" pitchFamily="2" charset="-122"/>
                <a:ea typeface="SimSun" panose="02010600030101010101" pitchFamily="2" charset="-122"/>
                <a:cs typeface="Arial" panose="020B0604020202020204" pitchFamily="34" charset="0"/>
              </a:rPr>
              <a:t>号码致电</a:t>
            </a:r>
            <a:r>
              <a:rPr lang="en-US" sz="850" dirty="0">
                <a:solidFill>
                  <a:srgbClr val="232323"/>
                </a:solidFill>
                <a:latin typeface="SimSun" panose="02010600030101010101" pitchFamily="2" charset="-122"/>
                <a:ea typeface="SimSun" panose="02010600030101010101" pitchFamily="2" charset="-122"/>
                <a:cs typeface="Arial" panose="020B0604020202020204" pitchFamily="34" charset="0"/>
              </a:rPr>
              <a:t>Madison Mill</a:t>
            </a:r>
            <a:r>
              <a:rPr lang="zh-CN" altLang="en-US" sz="850" dirty="0">
                <a:solidFill>
                  <a:srgbClr val="232323"/>
                </a:solidFill>
                <a:latin typeface="SimSun" panose="02010600030101010101" pitchFamily="2" charset="-122"/>
                <a:ea typeface="SimSun" panose="02010600030101010101" pitchFamily="2" charset="-122"/>
                <a:cs typeface="Arial" panose="020B0604020202020204" pitchFamily="34" charset="0"/>
              </a:rPr>
              <a:t>公司，向此邮箱发送邮件：</a:t>
            </a:r>
            <a:r>
              <a:rPr lang="en-US" sz="850" dirty="0">
                <a:solidFill>
                  <a:srgbClr val="232323"/>
                </a:solidFill>
                <a:latin typeface="SimSun" panose="02010600030101010101" pitchFamily="2" charset="-122"/>
                <a:ea typeface="SimSun" panose="02010600030101010101" pitchFamily="2" charset="-122"/>
                <a:cs typeface="Arial" panose="020B0604020202020204" pitchFamily="34" charset="0"/>
              </a:rPr>
              <a:t> </a:t>
            </a:r>
            <a:r>
              <a:rPr lang="en-US" sz="850" b="1" dirty="0">
                <a:solidFill>
                  <a:srgbClr val="2E74B5"/>
                </a:solidFill>
                <a:latin typeface="SimSun" panose="02010600030101010101" pitchFamily="2" charset="-122"/>
                <a:ea typeface="SimSun" panose="02010600030101010101" pitchFamily="2" charset="-122"/>
                <a:cs typeface="Arial" panose="020B0604020202020204" pitchFamily="34" charset="0"/>
              </a:rPr>
              <a:t>tom.mckelvey@madisonmill.com </a:t>
            </a:r>
            <a:r>
              <a:rPr lang="zh-CN" altLang="en-US" sz="850" dirty="0">
                <a:solidFill>
                  <a:srgbClr val="232323"/>
                </a:solidFill>
                <a:latin typeface="SimSun" panose="02010600030101010101" pitchFamily="2" charset="-122"/>
                <a:ea typeface="SimSun" panose="02010600030101010101" pitchFamily="2" charset="-122"/>
                <a:cs typeface="Arial" panose="020B0604020202020204" pitchFamily="34" charset="0"/>
              </a:rPr>
              <a:t>或登录网站</a:t>
            </a:r>
            <a:r>
              <a:rPr lang="en-US" sz="850" dirty="0">
                <a:solidFill>
                  <a:srgbClr val="232323"/>
                </a:solidFill>
                <a:latin typeface="SimSun" panose="02010600030101010101" pitchFamily="2" charset="-122"/>
                <a:ea typeface="SimSun" panose="02010600030101010101" pitchFamily="2" charset="-122"/>
                <a:cs typeface="Arial" panose="020B0604020202020204" pitchFamily="34" charset="0"/>
              </a:rPr>
              <a:t> </a:t>
            </a:r>
            <a:r>
              <a:rPr lang="en-US" sz="850" b="1" dirty="0">
                <a:solidFill>
                  <a:srgbClr val="2E74B5"/>
                </a:solidFill>
                <a:latin typeface="SimSun" panose="02010600030101010101" pitchFamily="2" charset="-122"/>
                <a:ea typeface="SimSun" panose="02010600030101010101" pitchFamily="2" charset="-122"/>
                <a:cs typeface="Arial" panose="020B0604020202020204" pitchFamily="34" charset="0"/>
              </a:rPr>
              <a:t>www.madisonmill.com </a:t>
            </a:r>
            <a:r>
              <a:rPr lang="zh-CN" altLang="en-US" sz="850" dirty="0">
                <a:solidFill>
                  <a:srgbClr val="232323"/>
                </a:solidFill>
                <a:latin typeface="SimSun" panose="02010600030101010101" pitchFamily="2" charset="-122"/>
                <a:ea typeface="SimSun" panose="02010600030101010101" pitchFamily="2" charset="-122"/>
                <a:cs typeface="Arial" panose="020B0604020202020204" pitchFamily="34" charset="0"/>
              </a:rPr>
              <a:t>点击“产品召回”查询更多资讯。</a:t>
            </a:r>
            <a:endParaRPr lang="en-US" sz="850" dirty="0">
              <a:solidFill>
                <a:srgbClr val="232323"/>
              </a:solidFill>
              <a:latin typeface="SimSun" panose="02010600030101010101" pitchFamily="2" charset="-122"/>
              <a:ea typeface="SimSun" panose="02010600030101010101" pitchFamily="2" charset="-122"/>
              <a:cs typeface="Arial" panose="020B0604020202020204" pitchFamily="34" charset="0"/>
            </a:endParaRPr>
          </a:p>
        </p:txBody>
      </p:sp>
      <p:sp>
        <p:nvSpPr>
          <p:cNvPr id="10" name="TextBox 9">
            <a:extLst>
              <a:ext uri="{FF2B5EF4-FFF2-40B4-BE49-F238E27FC236}">
                <a16:creationId xmlns:a16="http://schemas.microsoft.com/office/drawing/2014/main" id="{9F76D2B0-C298-F542-8720-02F39FBECAF1}"/>
              </a:ext>
            </a:extLst>
          </p:cNvPr>
          <p:cNvSpPr txBox="1"/>
          <p:nvPr/>
        </p:nvSpPr>
        <p:spPr>
          <a:xfrm>
            <a:off x="3630245" y="4382645"/>
            <a:ext cx="1929044" cy="215444"/>
          </a:xfrm>
          <a:prstGeom prst="rect">
            <a:avLst/>
          </a:prstGeom>
          <a:noFill/>
        </p:spPr>
        <p:txBody>
          <a:bodyPr wrap="square" rtlCol="0">
            <a:spAutoFit/>
          </a:bodyPr>
          <a:lstStyle/>
          <a:p>
            <a:r>
              <a:rPr lang="zh-CN" altLang="en-US" sz="800" dirty="0">
                <a:solidFill>
                  <a:srgbClr val="232323"/>
                </a:solidFill>
                <a:latin typeface="Arial" panose="020B0604020202020204" pitchFamily="34" charset="0"/>
                <a:ea typeface="Menlo" panose="020B0609030804020204" pitchFamily="49" charset="0"/>
                <a:cs typeface="Arial" panose="020B0604020202020204" pitchFamily="34" charset="0"/>
              </a:rPr>
              <a:t>被召回的</a:t>
            </a:r>
            <a:r>
              <a:rPr lang="en-US" sz="800" dirty="0">
                <a:solidFill>
                  <a:srgbClr val="232323"/>
                </a:solidFill>
                <a:latin typeface="Arial" panose="020B0604020202020204" pitchFamily="34" charset="0"/>
                <a:ea typeface="Menlo" panose="020B0609030804020204" pitchFamily="49" charset="0"/>
                <a:cs typeface="Arial" panose="020B0604020202020204" pitchFamily="34" charset="0"/>
              </a:rPr>
              <a:t>Madison Mill</a:t>
            </a:r>
            <a:r>
              <a:rPr lang="zh-CN" altLang="en-US" sz="800" dirty="0">
                <a:solidFill>
                  <a:srgbClr val="232323"/>
                </a:solidFill>
                <a:latin typeface="Arial" panose="020B0604020202020204" pitchFamily="34" charset="0"/>
                <a:ea typeface="Menlo" panose="020B0609030804020204" pitchFamily="49" charset="0"/>
                <a:cs typeface="Arial" panose="020B0604020202020204" pitchFamily="34" charset="0"/>
              </a:rPr>
              <a:t>可折叠收起门</a:t>
            </a:r>
            <a:endParaRPr lang="en-US" sz="800" dirty="0">
              <a:solidFill>
                <a:srgbClr val="232323"/>
              </a:solidFill>
              <a:latin typeface="Arial" panose="020B0604020202020204" pitchFamily="34" charset="0"/>
              <a:ea typeface="Menlo" panose="020B0609030804020204" pitchFamily="49" charset="0"/>
              <a:cs typeface="Arial" panose="020B0604020202020204" pitchFamily="34" charset="0"/>
            </a:endParaRPr>
          </a:p>
        </p:txBody>
      </p:sp>
      <p:sp>
        <p:nvSpPr>
          <p:cNvPr id="16" name="TextBox 15">
            <a:extLst>
              <a:ext uri="{FF2B5EF4-FFF2-40B4-BE49-F238E27FC236}">
                <a16:creationId xmlns:a16="http://schemas.microsoft.com/office/drawing/2014/main" id="{52B4DAC0-5D91-4943-AD84-008AD6E31179}"/>
              </a:ext>
            </a:extLst>
          </p:cNvPr>
          <p:cNvSpPr txBox="1"/>
          <p:nvPr/>
        </p:nvSpPr>
        <p:spPr>
          <a:xfrm>
            <a:off x="2796106" y="1373584"/>
            <a:ext cx="6316963" cy="276999"/>
          </a:xfrm>
          <a:prstGeom prst="rect">
            <a:avLst/>
          </a:prstGeom>
          <a:noFill/>
        </p:spPr>
        <p:txBody>
          <a:bodyPr wrap="square" rtlCol="0">
            <a:spAutoFit/>
          </a:bodyPr>
          <a:lstStyle/>
          <a:p>
            <a:r>
              <a:rPr lang="en-US" sz="1200" spc="-10" dirty="0">
                <a:solidFill>
                  <a:srgbClr val="232323"/>
                </a:solidFill>
                <a:latin typeface="Arial" panose="020B0604020202020204" pitchFamily="34" charset="0"/>
                <a:ea typeface="Menlo" panose="020B0609030804020204" pitchFamily="49" charset="0"/>
                <a:cs typeface="Arial" panose="020B0604020202020204" pitchFamily="34" charset="0"/>
              </a:rPr>
              <a:t>Madison Mill</a:t>
            </a:r>
            <a:r>
              <a:rPr lang="zh-CN" altLang="en-US" sz="1200" spc="-10" dirty="0">
                <a:solidFill>
                  <a:srgbClr val="232323"/>
                </a:solidFill>
                <a:latin typeface="Arial" panose="020B0604020202020204" pitchFamily="34" charset="0"/>
                <a:ea typeface="Menlo" panose="020B0609030804020204" pitchFamily="49" charset="0"/>
                <a:cs typeface="Arial" panose="020B0604020202020204" pitchFamily="34" charset="0"/>
              </a:rPr>
              <a:t>公司因困住和勒住危险召回安全门</a:t>
            </a:r>
            <a:endParaRPr lang="en-US" sz="1200" spc="-10" dirty="0">
              <a:solidFill>
                <a:srgbClr val="232323"/>
              </a:solidFill>
              <a:latin typeface="Arial" panose="020B0604020202020204" pitchFamily="34" charset="0"/>
              <a:ea typeface="Menlo" panose="020B0609030804020204" pitchFamily="49"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B9ECA9C3-1DE4-4AF7-90EA-C687A536311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87483" y="378685"/>
            <a:ext cx="548640" cy="548640"/>
          </a:xfrm>
          <a:prstGeom prst="rect">
            <a:avLst/>
          </a:prstGeom>
        </p:spPr>
      </p:pic>
    </p:spTree>
    <p:custDataLst>
      <p:tags r:id="rId1"/>
    </p:custDataLst>
    <p:extLst>
      <p:ext uri="{BB962C8B-B14F-4D97-AF65-F5344CB8AC3E}">
        <p14:creationId xmlns:p14="http://schemas.microsoft.com/office/powerpoint/2010/main" val="2290493719"/>
      </p:ext>
    </p:extLst>
  </p:cSld>
  <p:clrMapOvr>
    <a:masterClrMapping/>
  </p:clrMapOvr>
  <mc:AlternateContent xmlns:mc="http://schemas.openxmlformats.org/markup-compatibility/2006" xmlns:p14="http://schemas.microsoft.com/office/powerpoint/2010/main">
    <mc:Choice Requires="p14">
      <p:transition spd="slow" p14:dur="2000" advTm="49054"/>
    </mc:Choice>
    <mc:Fallback xmlns="">
      <p:transition spd="slow" advTm="490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78" objId="2"/>
        <p14:stopEvt time="49054" objId="2"/>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3729789" y="711868"/>
            <a:ext cx="4331369" cy="1143000"/>
          </a:xfrm>
        </p:spPr>
        <p:txBody>
          <a:bodyPr>
            <a:noAutofit/>
          </a:bodyPr>
          <a:lstStyle/>
          <a:p>
            <a:pPr algn="ctr"/>
            <a:r>
              <a:rPr lang="zh-CN" altLang="en-US" sz="4800" dirty="0">
                <a:uFill>
                  <a:solidFill>
                    <a:srgbClr val="990000"/>
                  </a:solidFill>
                </a:uFill>
                <a:latin typeface="SimSun" panose="02010600030101010101" pitchFamily="2" charset="-122"/>
                <a:ea typeface="SimSun" panose="02010600030101010101" pitchFamily="2" charset="-122"/>
                <a:cs typeface="Calibri" pitchFamily="34" charset="0"/>
              </a:rPr>
              <a:t>您有问题吗</a:t>
            </a:r>
            <a:r>
              <a:rPr lang="en-US" sz="4800" dirty="0">
                <a:uFill>
                  <a:solidFill>
                    <a:srgbClr val="990000"/>
                  </a:solidFill>
                </a:uFill>
                <a:latin typeface="SimSun" panose="02010600030101010101" pitchFamily="2" charset="-122"/>
                <a:ea typeface="SimSun" panose="02010600030101010101" pitchFamily="2" charset="-122"/>
                <a:cs typeface="Calibri" pitchFamily="34" charset="0"/>
              </a:rPr>
              <a:t>?</a:t>
            </a:r>
          </a:p>
        </p:txBody>
      </p:sp>
      <p:sp>
        <p:nvSpPr>
          <p:cNvPr id="4" name="TextBox 3"/>
          <p:cNvSpPr txBox="1"/>
          <p:nvPr/>
        </p:nvSpPr>
        <p:spPr>
          <a:xfrm>
            <a:off x="2805723" y="1953125"/>
            <a:ext cx="6553200" cy="2185214"/>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zh-CN" altLang="en-US" sz="3600" b="1" dirty="0">
                <a:latin typeface="SimSun" panose="02010600030101010101" pitchFamily="2" charset="-122"/>
                <a:ea typeface="SimSun" panose="02010600030101010101" pitchFamily="2" charset="-122"/>
              </a:rPr>
              <a:t>请您将您的英文或中文问题提交到下列播客网址</a:t>
            </a:r>
            <a:endParaRPr lang="en-US" sz="3600" b="1" dirty="0">
              <a:latin typeface="SimSun" panose="02010600030101010101" pitchFamily="2" charset="-122"/>
              <a:ea typeface="SimSun" panose="02010600030101010101" pitchFamily="2" charset="-122"/>
            </a:endParaRPr>
          </a:p>
          <a:p>
            <a:pPr algn="ctr"/>
            <a:r>
              <a:rPr lang="en-US" sz="4000" dirty="0">
                <a:solidFill>
                  <a:srgbClr val="002060"/>
                </a:solidFill>
                <a:latin typeface="+mj-lt"/>
                <a:hlinkClick r:id="rId6"/>
              </a:rPr>
              <a:t>CPSCinChina@CPSC.GOV</a:t>
            </a:r>
            <a:endParaRPr lang="en-US" sz="4000" dirty="0">
              <a:solidFill>
                <a:srgbClr val="002060"/>
              </a:solidFill>
              <a:latin typeface="+mj-lt"/>
            </a:endParaRPr>
          </a:p>
        </p:txBody>
      </p:sp>
      <p:pic>
        <p:nvPicPr>
          <p:cNvPr id="5" name="Picture 3" descr="C:\Users\rchan\Desktop\Projects\CPSC Logos\CPSC seal Bluesma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3339" y="429296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 name="40">
            <a:hlinkClick r:id="" action="ppaction://media"/>
            <a:extLst>
              <a:ext uri="{FF2B5EF4-FFF2-40B4-BE49-F238E27FC236}">
                <a16:creationId xmlns:a16="http://schemas.microsoft.com/office/drawing/2014/main" id="{0CE4BDAC-9678-41B3-9A16-A721FB1ADC0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49025" y="469900"/>
            <a:ext cx="548640" cy="548640"/>
          </a:xfrm>
          <a:prstGeom prst="rect">
            <a:avLst/>
          </a:prstGeom>
        </p:spPr>
      </p:pic>
    </p:spTree>
    <p:custDataLst>
      <p:tags r:id="rId1"/>
    </p:custDataLst>
    <p:extLst>
      <p:ext uri="{BB962C8B-B14F-4D97-AF65-F5344CB8AC3E}">
        <p14:creationId xmlns:p14="http://schemas.microsoft.com/office/powerpoint/2010/main" val="4284347450"/>
      </p:ext>
    </p:extLst>
  </p:cSld>
  <p:clrMapOvr>
    <a:masterClrMapping/>
  </p:clrMapOvr>
  <mc:AlternateContent xmlns:mc="http://schemas.openxmlformats.org/markup-compatibility/2006" xmlns:p14="http://schemas.microsoft.com/office/powerpoint/2010/main">
    <mc:Choice Requires="p14">
      <p:transition spd="slow" p14:dur="2000" advClick="0" advTm="18179"/>
    </mc:Choice>
    <mc:Fallback xmlns="">
      <p:transition spd="slow" advClick="0" advTm="181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767" objId="2"/>
        <p14:stopEvt time="18179" objId="2"/>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509817"/>
            <a:ext cx="3769042" cy="754380"/>
          </a:xfrm>
        </p:spPr>
        <p:txBody>
          <a:bodyPr>
            <a:normAutofit/>
          </a:bodyPr>
          <a:lstStyle/>
          <a:p>
            <a:pPr algn="ctr"/>
            <a:r>
              <a:rPr lang="zh-CN" altLang="en-US" sz="4000" dirty="0">
                <a:uFill>
                  <a:solidFill>
                    <a:srgbClr val="990000"/>
                  </a:solidFill>
                </a:uFill>
                <a:latin typeface="SimSun" panose="02010600030101010101" pitchFamily="2" charset="-122"/>
                <a:ea typeface="SimSun" panose="02010600030101010101" pitchFamily="2" charset="-122"/>
                <a:cs typeface="Calibri" pitchFamily="34" charset="0"/>
              </a:rPr>
              <a:t>信息资源</a:t>
            </a:r>
            <a:endParaRPr lang="en-US" sz="4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722064022"/>
      </p:ext>
    </p:extLst>
  </p:cSld>
  <p:clrMapOvr>
    <a:masterClrMapping/>
  </p:clrMapOvr>
  <mc:AlternateContent xmlns:mc="http://schemas.openxmlformats.org/markup-compatibility/2006" xmlns:p14="http://schemas.microsoft.com/office/powerpoint/2010/main">
    <mc:Choice Requires="p14">
      <p:transition spd="slow" p14:dur="2000" advClick="0" advTm="622"/>
    </mc:Choice>
    <mc:Fallback xmlns="">
      <p:transition spd="slow" advClick="0" advTm="622"/>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16569" y="2321831"/>
            <a:ext cx="4196081" cy="1579609"/>
          </a:xfrm>
        </p:spPr>
        <p:txBody>
          <a:bodyPr>
            <a:noAutofit/>
          </a:bodyPr>
          <a:lstStyle/>
          <a:p>
            <a:pPr algn="ctr"/>
            <a:r>
              <a:rPr lang="en-US" sz="4000" dirty="0">
                <a:latin typeface="SimSun" panose="02010600030101010101" pitchFamily="2" charset="-122"/>
                <a:ea typeface="SimSun" panose="02010600030101010101" pitchFamily="2" charset="-122"/>
              </a:rPr>
              <a:t>CPSC</a:t>
            </a:r>
            <a:r>
              <a:rPr lang="zh-CN" altLang="en-US" sz="4000" dirty="0">
                <a:latin typeface="SimSun" panose="02010600030101010101" pitchFamily="2" charset="-122"/>
                <a:ea typeface="SimSun" panose="02010600030101010101" pitchFamily="2" charset="-122"/>
              </a:rPr>
              <a:t>中文网上</a:t>
            </a:r>
            <a:endParaRPr lang="en-US" altLang="zh-CN" sz="4000" dirty="0">
              <a:latin typeface="SimSun" panose="02010600030101010101" pitchFamily="2" charset="-122"/>
              <a:ea typeface="SimSun" panose="02010600030101010101" pitchFamily="2" charset="-122"/>
            </a:endParaRPr>
          </a:p>
          <a:p>
            <a:pPr algn="ctr"/>
            <a:r>
              <a:rPr lang="zh-CN" altLang="en-US" sz="4000" dirty="0">
                <a:latin typeface="SimSun" panose="02010600030101010101" pitchFamily="2" charset="-122"/>
                <a:ea typeface="SimSun" panose="02010600030101010101" pitchFamily="2" charset="-122"/>
              </a:rPr>
              <a:t>资源</a:t>
            </a:r>
            <a:r>
              <a:rPr lang="en-US" sz="4000" dirty="0">
                <a:latin typeface="SimSun" panose="02010600030101010101" pitchFamily="2" charset="-122"/>
                <a:ea typeface="SimSun" panose="02010600030101010101" pitchFamily="2" charset="-122"/>
              </a:rPr>
              <a:t>cpsc.gov</a:t>
            </a:r>
          </a:p>
        </p:txBody>
      </p:sp>
      <p:pic>
        <p:nvPicPr>
          <p:cNvPr id="11" name="Content Placeholder 10"/>
          <p:cNvPicPr>
            <a:picLocks noGrp="1"/>
          </p:cNvPicPr>
          <p:nvPr>
            <p:ph idx="4294967295"/>
          </p:nvPr>
        </p:nvPicPr>
        <p:blipFill>
          <a:blip r:embed="rId5"/>
          <a:stretch>
            <a:fillRect/>
          </a:stretch>
        </p:blipFill>
        <p:spPr>
          <a:xfrm>
            <a:off x="4783993" y="1271893"/>
            <a:ext cx="7018215" cy="4314214"/>
          </a:xfrm>
          <a:prstGeom prst="rect">
            <a:avLst/>
          </a:prstGeom>
        </p:spPr>
      </p:pic>
      <p:sp>
        <p:nvSpPr>
          <p:cNvPr id="6" name="Rectangle 5"/>
          <p:cNvSpPr/>
          <p:nvPr/>
        </p:nvSpPr>
        <p:spPr>
          <a:xfrm>
            <a:off x="4647221" y="909461"/>
            <a:ext cx="7086601" cy="338554"/>
          </a:xfrm>
          <a:prstGeom prst="rect">
            <a:avLst/>
          </a:prstGeom>
        </p:spPr>
        <p:txBody>
          <a:bodyPr wrap="square">
            <a:spAutoFit/>
          </a:bodyPr>
          <a:lstStyle/>
          <a:p>
            <a:pPr lvl="0" algn="ctr">
              <a:spcBef>
                <a:spcPct val="20000"/>
              </a:spcBef>
            </a:pPr>
            <a:r>
              <a:rPr lang="en-US" sz="1600" u="sng" dirty="0">
                <a:hlinkClick r:id="rId6"/>
              </a:rPr>
              <a:t>https://www.cpsc.gov/zh-CN/Business--Manufacturing/Business-Education</a:t>
            </a:r>
            <a:endParaRPr lang="en-US" sz="1600" u="sng" dirty="0">
              <a:solidFill>
                <a:srgbClr val="1F497D"/>
              </a:solidFill>
              <a:latin typeface="Calibri"/>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4714" y="4680872"/>
            <a:ext cx="1555988" cy="1952613"/>
          </a:xfrm>
          <a:prstGeom prst="rect">
            <a:avLst/>
          </a:prstGeom>
        </p:spPr>
      </p:pic>
      <p:pic>
        <p:nvPicPr>
          <p:cNvPr id="9" name="4245">
            <a:hlinkClick r:id="" action="ppaction://media"/>
            <a:extLst>
              <a:ext uri="{FF2B5EF4-FFF2-40B4-BE49-F238E27FC236}">
                <a16:creationId xmlns:a16="http://schemas.microsoft.com/office/drawing/2014/main" id="{459D3F24-8940-41F4-978F-F42AB40FB37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7525" y="224515"/>
            <a:ext cx="548640" cy="548640"/>
          </a:xfrm>
          <a:prstGeom prst="rect">
            <a:avLst/>
          </a:prstGeom>
        </p:spPr>
      </p:pic>
    </p:spTree>
    <p:custDataLst>
      <p:tags r:id="rId1"/>
    </p:custDataLst>
    <p:extLst>
      <p:ext uri="{BB962C8B-B14F-4D97-AF65-F5344CB8AC3E}">
        <p14:creationId xmlns:p14="http://schemas.microsoft.com/office/powerpoint/2010/main" val="2472979290"/>
      </p:ext>
    </p:extLst>
  </p:cSld>
  <p:clrMapOvr>
    <a:masterClrMapping/>
  </p:clrMapOvr>
  <mc:AlternateContent xmlns:mc="http://schemas.openxmlformats.org/markup-compatibility/2006" xmlns:p14="http://schemas.microsoft.com/office/powerpoint/2010/main">
    <mc:Choice Requires="p14">
      <p:transition spd="slow" p14:dur="2000" advClick="0" advTm="16615"/>
    </mc:Choice>
    <mc:Fallback xmlns="">
      <p:transition spd="slow" advClick="0" advTm="166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3732" objId="9"/>
        <p14:stopEvt time="14901" objId="9"/>
      </p14:showEvt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60785" y="2531082"/>
            <a:ext cx="3769042" cy="1178241"/>
          </a:xfrm>
        </p:spPr>
        <p:txBody>
          <a:bodyPr>
            <a:normAutofit fontScale="92500" lnSpcReduction="20000"/>
          </a:bodyPr>
          <a:lstStyle/>
          <a:p>
            <a:pPr algn="ctr"/>
            <a:r>
              <a:rPr lang="en-US" sz="4300" dirty="0">
                <a:latin typeface="SimSun" panose="02010600030101010101" pitchFamily="2" charset="-122"/>
                <a:ea typeface="SimSun" panose="02010600030101010101" pitchFamily="2" charset="-122"/>
              </a:rPr>
              <a:t>CPSC</a:t>
            </a:r>
            <a:r>
              <a:rPr lang="zh-CN" altLang="en-US" sz="4300" dirty="0">
                <a:latin typeface="SimSun" panose="02010600030101010101" pitchFamily="2" charset="-122"/>
                <a:ea typeface="SimSun" panose="02010600030101010101" pitchFamily="2" charset="-122"/>
              </a:rPr>
              <a:t>中文网上</a:t>
            </a:r>
            <a:endParaRPr lang="en-US" altLang="zh-CN" sz="4300" dirty="0">
              <a:latin typeface="SimSun" panose="02010600030101010101" pitchFamily="2" charset="-122"/>
              <a:ea typeface="SimSun" panose="02010600030101010101" pitchFamily="2" charset="-122"/>
            </a:endParaRPr>
          </a:p>
          <a:p>
            <a:pPr algn="ctr"/>
            <a:r>
              <a:rPr lang="zh-CN" altLang="en-US" sz="4300" dirty="0">
                <a:latin typeface="SimSun" panose="02010600030101010101" pitchFamily="2" charset="-122"/>
                <a:ea typeface="SimSun" panose="02010600030101010101" pitchFamily="2" charset="-122"/>
              </a:rPr>
              <a:t>资源</a:t>
            </a:r>
            <a:r>
              <a:rPr lang="en-US" sz="4300" dirty="0">
                <a:latin typeface="SimSun" panose="02010600030101010101" pitchFamily="2" charset="-122"/>
                <a:ea typeface="SimSun" panose="02010600030101010101" pitchFamily="2" charset="-122"/>
              </a:rPr>
              <a:t>cpsc.gov</a:t>
            </a:r>
          </a:p>
          <a:p>
            <a:pPr algn="ctr"/>
            <a:endParaRPr lang="en-US" dirty="0"/>
          </a:p>
        </p:txBody>
      </p:sp>
      <p:sp>
        <p:nvSpPr>
          <p:cNvPr id="8" name="Rectangle 7"/>
          <p:cNvSpPr/>
          <p:nvPr/>
        </p:nvSpPr>
        <p:spPr>
          <a:xfrm>
            <a:off x="4689760" y="4765975"/>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SimSun" panose="02010600030101010101" pitchFamily="2" charset="-122"/>
                <a:ea typeface="SimSun" panose="02010600030101010101" pitchFamily="2" charset="-122"/>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SimSun" panose="02010600030101010101" pitchFamily="2" charset="-122"/>
                <a:ea typeface="SimSun" panose="02010600030101010101" pitchFamily="2" charset="-122"/>
              </a:rPr>
              <a:t>英文版本</a:t>
            </a:r>
            <a:r>
              <a:rPr lang="en-US" altLang="zh-CN" sz="1400" dirty="0"/>
              <a:t>)</a:t>
            </a:r>
            <a:endParaRPr lang="en-US" sz="1400" dirty="0">
              <a:latin typeface="Calibri" panose="020F050202020403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SimSun" panose="02010600030101010101" pitchFamily="2" charset="-122"/>
                <a:ea typeface="SimSun" panose="02010600030101010101" pitchFamily="2" charset="-122"/>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SimSun" panose="02010600030101010101" pitchFamily="2" charset="-122"/>
                <a:ea typeface="SimSun" panose="02010600030101010101" pitchFamily="2" charset="-122"/>
              </a:rPr>
              <a:t>英文版本</a:t>
            </a:r>
            <a:r>
              <a:rPr lang="en-US" altLang="zh-CN" sz="1400" dirty="0"/>
              <a:t>)</a:t>
            </a:r>
            <a:endParaRPr lang="en-US" sz="1400" dirty="0">
              <a:latin typeface="Calibri" panose="020F050202020403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Tree>
    <p:extLst>
      <p:ext uri="{BB962C8B-B14F-4D97-AF65-F5344CB8AC3E}">
        <p14:creationId xmlns:p14="http://schemas.microsoft.com/office/powerpoint/2010/main" val="2092947886"/>
      </p:ext>
    </p:extLst>
  </p:cSld>
  <p:clrMapOvr>
    <a:masterClrMapping/>
  </p:clrMapOvr>
  <mc:AlternateContent xmlns:mc="http://schemas.openxmlformats.org/markup-compatibility/2006" xmlns:p14="http://schemas.microsoft.com/office/powerpoint/2010/main">
    <mc:Choice Requires="p14">
      <p:transition spd="slow" p14:dur="2000" advClick="0" advTm="3216"/>
    </mc:Choice>
    <mc:Fallback xmlns="">
      <p:transition spd="slow" advClick="0" advTm="3216"/>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00527"/>
            <a:ext cx="3206822" cy="1377762"/>
          </a:xfrm>
        </p:spPr>
        <p:txBody>
          <a:bodyPr>
            <a:noAutofit/>
          </a:bodyPr>
          <a:lstStyle/>
          <a:p>
            <a:r>
              <a:rPr lang="en-US" altLang="zh-CN" sz="1800" b="1" kern="1200" dirty="0">
                <a:solidFill>
                  <a:schemeClr val="tx1"/>
                </a:solidFill>
              </a:rPr>
              <a:t>CFR: Commercial Practice</a:t>
            </a:r>
          </a:p>
          <a:p>
            <a:r>
              <a:rPr lang="en-US" altLang="zh-CN" sz="1800" b="1" kern="1200" dirty="0">
                <a:solidFill>
                  <a:schemeClr val="tx1"/>
                </a:solidFill>
                <a:latin typeface="SimSun" panose="02010600030101010101" pitchFamily="2" charset="-122"/>
                <a:ea typeface="SimSun" panose="02010600030101010101" pitchFamily="2" charset="-122"/>
              </a:rPr>
              <a:t>《</a:t>
            </a:r>
            <a:r>
              <a:rPr lang="zh-CN" altLang="en-US" sz="1800" b="1" kern="1200" dirty="0">
                <a:solidFill>
                  <a:schemeClr val="tx1"/>
                </a:solidFill>
                <a:latin typeface="SimSun" panose="02010600030101010101" pitchFamily="2" charset="-122"/>
                <a:ea typeface="SimSun" panose="02010600030101010101" pitchFamily="2" charset="-122"/>
              </a:rPr>
              <a:t>联邦法规</a:t>
            </a:r>
            <a:r>
              <a:rPr lang="en-US" altLang="zh-CN" sz="1800" b="1" kern="1200" dirty="0">
                <a:solidFill>
                  <a:schemeClr val="tx1"/>
                </a:solidFill>
                <a:latin typeface="SimSun" panose="02010600030101010101" pitchFamily="2" charset="-122"/>
                <a:ea typeface="SimSun" panose="02010600030101010101" pitchFamily="2" charset="-122"/>
              </a:rPr>
              <a:t>》 </a:t>
            </a:r>
            <a:r>
              <a:rPr lang="en-US" sz="1800" b="1" dirty="0">
                <a:solidFill>
                  <a:schemeClr val="tx1"/>
                </a:solidFill>
                <a:latin typeface="SimSun" panose="02010600030101010101" pitchFamily="2" charset="-122"/>
                <a:ea typeface="SimSun" panose="02010600030101010101" pitchFamily="2" charset="-122"/>
              </a:rPr>
              <a:t>: </a:t>
            </a:r>
            <a:r>
              <a:rPr lang="zh-CN" altLang="en-US" sz="1800" b="1" dirty="0">
                <a:solidFill>
                  <a:schemeClr val="tx1"/>
                </a:solidFill>
                <a:latin typeface="SimSun" panose="02010600030101010101" pitchFamily="2" charset="-122"/>
                <a:ea typeface="SimSun" panose="02010600030101010101" pitchFamily="2" charset="-122"/>
              </a:rPr>
              <a:t>商业行为</a:t>
            </a:r>
            <a:endParaRPr lang="en-US" sz="1800" dirty="0">
              <a:solidFill>
                <a:schemeClr val="tx1"/>
              </a:solidFill>
              <a:latin typeface="SimSun" panose="02010600030101010101" pitchFamily="2" charset="-122"/>
              <a:ea typeface="SimSun" panose="02010600030101010101" pitchFamily="2" charset="-122"/>
              <a:hlinkClick r:id="rId3"/>
            </a:endParaRPr>
          </a:p>
          <a:p>
            <a:r>
              <a:rPr lang="en-US" sz="1600" dirty="0">
                <a:solidFill>
                  <a:srgbClr val="1A2857"/>
                </a:solidFill>
                <a:hlinkClick r:id="rId3"/>
              </a:rPr>
              <a:t>https://www.govinfo.gov/content/pkg/CFR-2017-title16-vol2/pdf/CFR-2017-title16-vol2.pdf</a:t>
            </a:r>
            <a:r>
              <a:rPr lang="en-US" sz="1600" dirty="0">
                <a:solidFill>
                  <a:srgbClr val="1A2857"/>
                </a:solidFill>
              </a:rPr>
              <a:t> </a:t>
            </a:r>
            <a:r>
              <a:rPr lang="en-US" sz="1600" dirty="0">
                <a:solidFill>
                  <a:schemeClr val="tx1"/>
                </a:solidFill>
              </a:rPr>
              <a:t>(</a:t>
            </a:r>
            <a:r>
              <a:rPr lang="zh-CN" altLang="en-US" sz="1600" dirty="0">
                <a:solidFill>
                  <a:schemeClr val="tx1"/>
                </a:solidFill>
                <a:latin typeface="SimSun" panose="02010600030101010101" pitchFamily="2" charset="-122"/>
                <a:ea typeface="SimSun" panose="02010600030101010101" pitchFamily="2" charset="-122"/>
              </a:rPr>
              <a:t>英文版本</a:t>
            </a:r>
            <a:r>
              <a:rPr lang="en-US" altLang="zh-CN" sz="1600" dirty="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266264" y="3920502"/>
            <a:ext cx="3438831" cy="3034657"/>
          </a:xfrm>
        </p:spPr>
        <p:txBody>
          <a:bodyPr>
            <a:noAutofit/>
          </a:bodyPr>
          <a:lstStyle/>
          <a:p>
            <a:r>
              <a:rPr lang="zh-CN" altLang="en-US" sz="1800" dirty="0">
                <a:solidFill>
                  <a:srgbClr val="002060"/>
                </a:solidFill>
                <a:latin typeface="SimSun" panose="02010600030101010101" pitchFamily="2" charset="-122"/>
                <a:ea typeface="SimSun" panose="02010600030101010101" pitchFamily="2" charset="-122"/>
              </a:rPr>
              <a:t>美国消费品安全委员会实验室</a:t>
            </a:r>
            <a:endParaRPr lang="en-US" altLang="zh-CN" sz="1800" dirty="0">
              <a:solidFill>
                <a:srgbClr val="002060"/>
              </a:solidFill>
              <a:latin typeface="SimSun" panose="02010600030101010101" pitchFamily="2" charset="-122"/>
              <a:ea typeface="SimSun" panose="02010600030101010101" pitchFamily="2" charset="-122"/>
            </a:endParaRPr>
          </a:p>
          <a:p>
            <a:r>
              <a:rPr lang="zh-CN" altLang="en-US" sz="1800" dirty="0">
                <a:solidFill>
                  <a:srgbClr val="002060"/>
                </a:solidFill>
                <a:latin typeface="SimSun" panose="02010600030101010101" pitchFamily="2" charset="-122"/>
                <a:ea typeface="SimSun" panose="02010600030101010101" pitchFamily="2" charset="-122"/>
              </a:rPr>
              <a:t>手册</a:t>
            </a:r>
            <a:endParaRPr lang="en-US" sz="1800" b="1" cap="none" dirty="0">
              <a:solidFill>
                <a:srgbClr val="002060"/>
              </a:solidFill>
              <a:latin typeface="SimSun" panose="02010600030101010101" pitchFamily="2" charset="-122"/>
              <a:ea typeface="SimSun" panose="02010600030101010101" pitchFamily="2" charset="-122"/>
            </a:endParaRPr>
          </a:p>
          <a:p>
            <a:pPr lvl="0"/>
            <a:r>
              <a:rPr lang="en-US" sz="1600" b="0" dirty="0">
                <a:solidFill>
                  <a:srgbClr val="4C4C4C"/>
                </a:solidFill>
                <a:hlinkClick r:id="rId4"/>
              </a:rPr>
              <a:t>https://www.cpsc.gov/s3fs-public/Laboratory-test-manual-16-CFR-Part-1610-Ch.pdf?MhtbUWNy6jmOPx9b6f.RErt.n.2n_d_h</a:t>
            </a:r>
            <a:r>
              <a:rPr lang="en-US" sz="1600" b="0" dirty="0">
                <a:solidFill>
                  <a:srgbClr val="4C4C4C"/>
                </a:solidFill>
              </a:rPr>
              <a:t> </a:t>
            </a:r>
            <a:r>
              <a:rPr lang="en-US" sz="1600" b="0" dirty="0">
                <a:solidFill>
                  <a:schemeClr val="tx1"/>
                </a:solidFill>
              </a:rPr>
              <a:t>(</a:t>
            </a:r>
            <a:r>
              <a:rPr lang="zh-CN" altLang="en-US" sz="1600" b="0" dirty="0">
                <a:solidFill>
                  <a:schemeClr val="tx1"/>
                </a:solidFill>
                <a:latin typeface="SimSun" panose="02010600030101010101" pitchFamily="2" charset="-122"/>
                <a:ea typeface="SimSun" panose="02010600030101010101" pitchFamily="2" charset="-122"/>
              </a:rPr>
              <a:t>中文版本</a:t>
            </a:r>
            <a:r>
              <a:rPr lang="en-US" altLang="zh-CN" sz="1600" b="0" dirty="0">
                <a:solidFill>
                  <a:schemeClr val="tx1"/>
                </a:solidFill>
              </a:rPr>
              <a:t>)</a:t>
            </a:r>
          </a:p>
          <a:p>
            <a:pPr lvl="0"/>
            <a:endParaRPr lang="en-US" sz="1000" b="0" dirty="0">
              <a:solidFill>
                <a:schemeClr val="tx1"/>
              </a:solidFill>
            </a:endParaRPr>
          </a:p>
          <a:p>
            <a:pPr lvl="0"/>
            <a:r>
              <a:rPr lang="en-US" sz="1400" b="0" dirty="0">
                <a:solidFill>
                  <a:schemeClr val="tx1"/>
                </a:solidFill>
                <a:hlinkClick r:id="rId5"/>
              </a:rPr>
              <a:t>https://www.cpsc.gov/s3fs-public/Flammability%20of%20Clothing%20Textiles%20Test%20Manual_1610.pdf</a:t>
            </a:r>
            <a:r>
              <a:rPr lang="zh-CN" altLang="en-US" sz="1400" b="0" dirty="0">
                <a:solidFill>
                  <a:schemeClr val="tx1"/>
                </a:solidFill>
              </a:rPr>
              <a:t> </a:t>
            </a:r>
            <a:r>
              <a:rPr lang="en-US" sz="1400" b="0" dirty="0">
                <a:solidFill>
                  <a:schemeClr val="tx1"/>
                </a:solidFill>
              </a:rPr>
              <a:t>(</a:t>
            </a:r>
            <a:r>
              <a:rPr lang="zh-CN" altLang="en-US" sz="1400" b="0" dirty="0">
                <a:solidFill>
                  <a:schemeClr val="tx1"/>
                </a:solidFill>
                <a:latin typeface="SimSun" panose="02010600030101010101" pitchFamily="2" charset="-122"/>
                <a:ea typeface="SimSun" panose="02010600030101010101" pitchFamily="2" charset="-122"/>
              </a:rPr>
              <a:t>英文版本</a:t>
            </a:r>
            <a:r>
              <a:rPr lang="en-US" altLang="zh-CN" sz="1400" b="0" dirty="0">
                <a:solidFill>
                  <a:schemeClr val="tx1"/>
                </a:solidFill>
              </a:rPr>
              <a:t>)</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5167481" y="647746"/>
            <a:ext cx="2487722" cy="3166158"/>
          </a:xfrm>
          <a:prstGeom prst="rect">
            <a:avLst/>
          </a:prstGeom>
          <a:ln w="19050">
            <a:solidFill>
              <a:srgbClr val="002060"/>
            </a:solidFill>
          </a:ln>
        </p:spPr>
      </p:pic>
      <p:sp>
        <p:nvSpPr>
          <p:cNvPr id="7" name="Rectangle 6"/>
          <p:cNvSpPr/>
          <p:nvPr/>
        </p:nvSpPr>
        <p:spPr>
          <a:xfrm>
            <a:off x="321108" y="2236255"/>
            <a:ext cx="3855028" cy="1323439"/>
          </a:xfrm>
          <a:prstGeom prst="rect">
            <a:avLst/>
          </a:prstGeom>
        </p:spPr>
        <p:txBody>
          <a:bodyPr wrap="square">
            <a:spAutoFit/>
          </a:bodyPr>
          <a:lstStyle/>
          <a:p>
            <a:pPr algn="ctr"/>
            <a:r>
              <a:rPr lang="en-US" sz="4000" b="1" dirty="0">
                <a:solidFill>
                  <a:schemeClr val="bg2"/>
                </a:solidFill>
                <a:latin typeface="SimSun" panose="02010600030101010101" pitchFamily="2" charset="-122"/>
                <a:ea typeface="SimSun" panose="02010600030101010101" pitchFamily="2" charset="-122"/>
              </a:rPr>
              <a:t>CPSC</a:t>
            </a:r>
            <a:r>
              <a:rPr lang="zh-CN" altLang="en-US" sz="4000" b="1" dirty="0">
                <a:solidFill>
                  <a:schemeClr val="bg2"/>
                </a:solidFill>
                <a:latin typeface="SimSun" panose="02010600030101010101" pitchFamily="2" charset="-122"/>
                <a:ea typeface="SimSun" panose="02010600030101010101" pitchFamily="2" charset="-122"/>
              </a:rPr>
              <a:t>中文网上</a:t>
            </a:r>
            <a:endParaRPr lang="en-US" altLang="zh-CN" sz="4000" b="1" dirty="0">
              <a:solidFill>
                <a:schemeClr val="bg2"/>
              </a:solidFill>
              <a:latin typeface="SimSun" panose="02010600030101010101" pitchFamily="2" charset="-122"/>
              <a:ea typeface="SimSun" panose="02010600030101010101" pitchFamily="2" charset="-122"/>
            </a:endParaRPr>
          </a:p>
          <a:p>
            <a:pPr algn="ctr"/>
            <a:r>
              <a:rPr lang="zh-CN" altLang="en-US" sz="4000" b="1" dirty="0">
                <a:solidFill>
                  <a:schemeClr val="bg2"/>
                </a:solidFill>
                <a:latin typeface="SimSun" panose="02010600030101010101" pitchFamily="2" charset="-122"/>
                <a:ea typeface="SimSun" panose="02010600030101010101" pitchFamily="2" charset="-122"/>
              </a:rPr>
              <a:t>资源</a:t>
            </a:r>
            <a:r>
              <a:rPr lang="en-US" sz="4000" b="1" dirty="0">
                <a:solidFill>
                  <a:schemeClr val="bg2"/>
                </a:solidFill>
                <a:latin typeface="SimSun" panose="02010600030101010101" pitchFamily="2" charset="-122"/>
                <a:ea typeface="SimSun" panose="02010600030101010101" pitchFamily="2" charset="-122"/>
              </a:rPr>
              <a:t>cpsc.gov</a:t>
            </a:r>
          </a:p>
        </p:txBody>
      </p:sp>
      <p:pic>
        <p:nvPicPr>
          <p:cNvPr id="10" name="Picture 9"/>
          <p:cNvPicPr/>
          <p:nvPr/>
        </p:nvPicPr>
        <p:blipFill>
          <a:blip r:embed="rId7"/>
          <a:stretch>
            <a:fillRect/>
          </a:stretch>
        </p:blipFill>
        <p:spPr>
          <a:xfrm>
            <a:off x="8246818" y="612352"/>
            <a:ext cx="2861063" cy="3210991"/>
          </a:xfrm>
          <a:prstGeom prst="rect">
            <a:avLst/>
          </a:prstGeom>
        </p:spPr>
      </p:pic>
      <p:sp>
        <p:nvSpPr>
          <p:cNvPr id="9" name="Oval 8"/>
          <p:cNvSpPr/>
          <p:nvPr/>
        </p:nvSpPr>
        <p:spPr>
          <a:xfrm>
            <a:off x="10753344" y="-111018"/>
            <a:ext cx="1438656" cy="914400"/>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0000"/>
                    <a:lumOff val="40000"/>
                  </a:schemeClr>
                </a:solidFill>
              </a:rPr>
              <a:t>此幻灯片无叙述</a:t>
            </a:r>
            <a:endParaRPr lang="en-US" sz="1600" b="1" dirty="0">
              <a:solidFill>
                <a:schemeClr val="tx1">
                  <a:lumMod val="60000"/>
                  <a:lumOff val="40000"/>
                </a:schemeClr>
              </a:solidFill>
            </a:endParaRPr>
          </a:p>
        </p:txBody>
      </p:sp>
    </p:spTree>
    <p:extLst>
      <p:ext uri="{BB962C8B-B14F-4D97-AF65-F5344CB8AC3E}">
        <p14:creationId xmlns:p14="http://schemas.microsoft.com/office/powerpoint/2010/main" val="2487767822"/>
      </p:ext>
    </p:extLst>
  </p:cSld>
  <p:clrMapOvr>
    <a:masterClrMapping/>
  </p:clrMapOvr>
  <mc:AlternateContent xmlns:mc="http://schemas.openxmlformats.org/markup-compatibility/2006" xmlns:p14="http://schemas.microsoft.com/office/powerpoint/2010/main">
    <mc:Choice Requires="p14">
      <p:transition spd="slow" p14:dur="2000" advClick="0" advTm="4793"/>
    </mc:Choice>
    <mc:Fallback xmlns="">
      <p:transition spd="slow" advClick="0" advTm="479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6">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560038" y="1140503"/>
            <a:ext cx="2951003" cy="642765"/>
          </a:xfrm>
        </p:spPr>
        <p:txBody>
          <a:bodyPr>
            <a:noAutofit/>
          </a:bodyPr>
          <a:lstStyle/>
          <a:p>
            <a:r>
              <a:rPr lang="en-US" sz="4000" dirty="0">
                <a:effectLst>
                  <a:outerShdw blurRad="38100" dist="38100" dir="2700000" algn="tl">
                    <a:srgbClr val="000000">
                      <a:alpha val="43137"/>
                    </a:srgbClr>
                  </a:outerShdw>
                </a:effectLst>
              </a:rPr>
              <a:t>$</a:t>
            </a:r>
            <a:r>
              <a:rPr lang="zh-CN" altLang="en-US" sz="4000" dirty="0">
                <a:effectLst>
                  <a:outerShdw blurRad="38100" dist="38100" dir="2700000" algn="tl">
                    <a:srgbClr val="000000">
                      <a:alpha val="43137"/>
                    </a:srgbClr>
                  </a:outerShdw>
                </a:effectLst>
              </a:rPr>
              <a:t>一万亿</a:t>
            </a:r>
            <a:endParaRPr lang="en-US" sz="4000" dirty="0">
              <a:effectLst>
                <a:outerShdw blurRad="38100" dist="38100" dir="2700000" algn="tl">
                  <a:srgbClr val="000000">
                    <a:alpha val="43137"/>
                  </a:srgbClr>
                </a:outerShdw>
              </a:effectLst>
            </a:endParaRPr>
          </a:p>
        </p:txBody>
      </p:sp>
      <p:sp>
        <p:nvSpPr>
          <p:cNvPr id="3" name="Text Placeholder 2"/>
          <p:cNvSpPr>
            <a:spLocks noGrp="1"/>
          </p:cNvSpPr>
          <p:nvPr>
            <p:ph type="body" sz="quarter" idx="12"/>
          </p:nvPr>
        </p:nvSpPr>
        <p:spPr>
          <a:xfrm>
            <a:off x="1560038" y="2004046"/>
            <a:ext cx="2991642" cy="1971313"/>
          </a:xfrm>
        </p:spPr>
        <p:txBody>
          <a:bodyPr>
            <a:normAutofit fontScale="77500" lnSpcReduction="20000"/>
          </a:bodyPr>
          <a:lstStyle/>
          <a:p>
            <a:pPr>
              <a:lnSpc>
                <a:spcPct val="120000"/>
              </a:lnSpc>
            </a:pPr>
            <a:r>
              <a:rPr lang="zh-CN" altLang="en-US" sz="3800" dirty="0">
                <a:solidFill>
                  <a:schemeClr val="accent6">
                    <a:lumMod val="75000"/>
                  </a:schemeClr>
                </a:solidFill>
                <a:latin typeface="SimSun" panose="02010600030101010101" pitchFamily="2" charset="-122"/>
                <a:ea typeface="SimSun" panose="02010600030101010101" pitchFamily="2" charset="-122"/>
              </a:rPr>
              <a:t>美国每年消费品事故导致的死伤和财产损失达到</a:t>
            </a:r>
            <a:r>
              <a:rPr lang="en-US" sz="3800" dirty="0">
                <a:solidFill>
                  <a:schemeClr val="accent6">
                    <a:lumMod val="75000"/>
                  </a:schemeClr>
                </a:solidFill>
                <a:latin typeface="SimSun" panose="02010600030101010101" pitchFamily="2" charset="-122"/>
                <a:ea typeface="SimSun" panose="02010600030101010101" pitchFamily="2" charset="-122"/>
              </a:rPr>
              <a:t>1</a:t>
            </a:r>
            <a:r>
              <a:rPr lang="zh-CN" altLang="en-US" sz="3800" dirty="0">
                <a:solidFill>
                  <a:schemeClr val="accent6">
                    <a:lumMod val="75000"/>
                  </a:schemeClr>
                </a:solidFill>
                <a:latin typeface="SimSun" panose="02010600030101010101" pitchFamily="2" charset="-122"/>
                <a:ea typeface="SimSun" panose="02010600030101010101" pitchFamily="2" charset="-122"/>
              </a:rPr>
              <a:t>万亿美元以上</a:t>
            </a:r>
            <a:r>
              <a:rPr lang="zh-CN" altLang="en-US" sz="3800" dirty="0">
                <a:solidFill>
                  <a:schemeClr val="accent6">
                    <a:lumMod val="75000"/>
                  </a:schemeClr>
                </a:solidFill>
              </a:rPr>
              <a:t>。</a:t>
            </a:r>
            <a:r>
              <a:rPr lang="en-US" b="0" baseline="30000" dirty="0">
                <a:solidFill>
                  <a:schemeClr val="accent6">
                    <a:lumMod val="75000"/>
                  </a:schemeClr>
                </a:solidFill>
                <a:effectLst>
                  <a:outerShdw blurRad="38100" dist="38100" dir="2700000" algn="tl">
                    <a:srgbClr val="000000">
                      <a:alpha val="43137"/>
                    </a:srgbClr>
                  </a:outerShdw>
                </a:effectLst>
              </a:rPr>
              <a:t>1</a:t>
            </a:r>
            <a:r>
              <a:rPr lang="en-US" dirty="0">
                <a:solidFill>
                  <a:schemeClr val="accent6">
                    <a:lumMod val="75000"/>
                  </a:schemeClr>
                </a:solidFill>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Autofit/>
          </a:bodyPr>
          <a:lstStyle/>
          <a:p>
            <a:r>
              <a:rPr lang="zh-CN" altLang="en-US" sz="3600" b="1" dirty="0">
                <a:solidFill>
                  <a:schemeClr val="tx1"/>
                </a:solidFill>
                <a:latin typeface="SimSun" panose="02010600030101010101" pitchFamily="2" charset="-122"/>
                <a:ea typeface="SimSun" panose="02010600030101010101" pitchFamily="2" charset="-122"/>
              </a:rPr>
              <a:t>美国消费品安全委员会是一个联邦政府机构，负责保护公众免受因使用在该机构管辖范围内的消费品而导致伤害或死亡的不合理风险。</a:t>
            </a:r>
            <a:endParaRPr lang="en-US" sz="3600" b="1" dirty="0">
              <a:solidFill>
                <a:schemeClr val="tx1"/>
              </a:solidFill>
              <a:latin typeface="SimSun" panose="02010600030101010101" pitchFamily="2" charset="-122"/>
              <a:ea typeface="SimSun" panose="02010600030101010101" pitchFamily="2" charset="-122"/>
            </a:endParaRPr>
          </a:p>
          <a:p>
            <a:r>
              <a:rPr lang="en-US" sz="3600" dirty="0">
                <a:solidFill>
                  <a:schemeClr val="tx1"/>
                </a:solidFill>
                <a:latin typeface="SimSun" panose="02010600030101010101" pitchFamily="2" charset="-122"/>
                <a:ea typeface="SimSun" panose="02010600030101010101" pitchFamily="2" charset="-122"/>
              </a:rPr>
              <a:t> </a:t>
            </a:r>
          </a:p>
        </p:txBody>
      </p:sp>
      <p:sp>
        <p:nvSpPr>
          <p:cNvPr id="5" name="Text Placeholder 3"/>
          <p:cNvSpPr txBox="1">
            <a:spLocks/>
          </p:cNvSpPr>
          <p:nvPr/>
        </p:nvSpPr>
        <p:spPr>
          <a:xfrm>
            <a:off x="213360" y="4300366"/>
            <a:ext cx="11684000" cy="2405234"/>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zh-CN" altLang="en-US" sz="2400" b="1" dirty="0">
                <a:solidFill>
                  <a:schemeClr val="bg2">
                    <a:alpha val="65000"/>
                  </a:schemeClr>
                </a:solidFill>
                <a:latin typeface="SimSun" panose="02010600030101010101" pitchFamily="2" charset="-122"/>
                <a:ea typeface="SimSun" panose="02010600030101010101" pitchFamily="2" charset="-122"/>
              </a:rPr>
              <a:t>美国消费品安全委员会致力于保护消费者免受构成火灾、触电、化学、生物学或机械危害的产品的伤害。</a:t>
            </a:r>
            <a:endParaRPr lang="en-US" altLang="zh-CN" sz="2400" b="1" dirty="0">
              <a:solidFill>
                <a:schemeClr val="bg2">
                  <a:alpha val="65000"/>
                </a:schemeClr>
              </a:solidFill>
              <a:latin typeface="SimSun" panose="02010600030101010101" pitchFamily="2" charset="-122"/>
              <a:ea typeface="SimSun" panose="02010600030101010101" pitchFamily="2" charset="-122"/>
            </a:endParaRPr>
          </a:p>
          <a:p>
            <a:endParaRPr lang="en-US" altLang="zh-CN" sz="2000" b="1" dirty="0">
              <a:solidFill>
                <a:schemeClr val="bg2">
                  <a:alpha val="65000"/>
                </a:schemeClr>
              </a:solidFill>
              <a:latin typeface="SimSun" panose="02010600030101010101" pitchFamily="2" charset="-122"/>
              <a:ea typeface="SimSun" panose="02010600030101010101" pitchFamily="2" charset="-122"/>
            </a:endParaRPr>
          </a:p>
          <a:p>
            <a:r>
              <a:rPr lang="zh-CN" altLang="en-US" sz="2400" b="1" dirty="0">
                <a:solidFill>
                  <a:schemeClr val="bg2">
                    <a:alpha val="65000"/>
                  </a:schemeClr>
                </a:solidFill>
                <a:latin typeface="SimSun" panose="02010600030101010101" pitchFamily="2" charset="-122"/>
                <a:ea typeface="SimSun" panose="02010600030101010101" pitchFamily="2" charset="-122"/>
              </a:rPr>
              <a:t>美国消费品安全委员会在改进其管辖的一万五千多种类消费品的安全，诸如玩具，婴儿床，动力工具，香烟打火机，纺织品和居家化学用品方面的工作，在过去四十年里，对降低与消费品有关的死亡和受伤率作出了贡献。</a:t>
            </a:r>
            <a:endParaRPr lang="en-US" sz="2400" b="1" dirty="0">
              <a:solidFill>
                <a:schemeClr val="bg2">
                  <a:alpha val="65000"/>
                </a:schemeClr>
              </a:solidFill>
              <a:latin typeface="SimSun" panose="02010600030101010101" pitchFamily="2" charset="-122"/>
              <a:ea typeface="SimSun" panose="02010600030101010101" pitchFamily="2" charset="-122"/>
            </a:endParaRPr>
          </a:p>
          <a:p>
            <a:endParaRPr lang="en-US" sz="2000" kern="0" dirty="0">
              <a:effectLst>
                <a:outerShdw blurRad="38100" dist="38100" dir="2700000" algn="tl">
                  <a:srgbClr val="000000">
                    <a:alpha val="43137"/>
                  </a:srgbClr>
                </a:outerShdw>
              </a:effectLst>
            </a:endParaRPr>
          </a:p>
        </p:txBody>
      </p:sp>
      <p:cxnSp>
        <p:nvCxnSpPr>
          <p:cNvPr id="6" name="Straight Connector 5"/>
          <p:cNvCxnSpPr/>
          <p:nvPr/>
        </p:nvCxnSpPr>
        <p:spPr>
          <a:xfrm>
            <a:off x="213360" y="5308355"/>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8964930" y="3804068"/>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pic>
        <p:nvPicPr>
          <p:cNvPr id="11" name="6">
            <a:hlinkClick r:id="" action="ppaction://media"/>
            <a:extLst>
              <a:ext uri="{FF2B5EF4-FFF2-40B4-BE49-F238E27FC236}">
                <a16:creationId xmlns:a16="http://schemas.microsoft.com/office/drawing/2014/main" id="{191DBF32-C500-4EA2-9592-EA277BBAF57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84362" y="165100"/>
            <a:ext cx="548640" cy="548640"/>
          </a:xfrm>
          <a:prstGeom prst="rect">
            <a:avLst/>
          </a:prstGeom>
        </p:spPr>
      </p:pic>
    </p:spTree>
    <p:custDataLst>
      <p:tags r:id="rId1"/>
    </p:custDataLst>
    <p:extLst>
      <p:ext uri="{BB962C8B-B14F-4D97-AF65-F5344CB8AC3E}">
        <p14:creationId xmlns:p14="http://schemas.microsoft.com/office/powerpoint/2010/main" val="2489357381"/>
      </p:ext>
    </p:extLst>
  </p:cSld>
  <p:clrMapOvr>
    <a:masterClrMapping/>
  </p:clrMapOvr>
  <mc:AlternateContent xmlns:mc="http://schemas.openxmlformats.org/markup-compatibility/2006" xmlns:p14="http://schemas.microsoft.com/office/powerpoint/2010/main">
    <mc:Choice Requires="p14">
      <p:transition spd="slow" p14:dur="2000" advClick="0" advTm="51009"/>
    </mc:Choice>
    <mc:Fallback xmlns="">
      <p:transition spd="slow" advClick="0" advTm="510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7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extLst mod="1">
    <p:ext uri="{E180D4A7-C9FB-4DFB-919C-405C955672EB}">
      <p14:showEvtLst xmlns:p14="http://schemas.microsoft.com/office/powerpoint/2010/main">
        <p14:playEvt time="1073" objId="11"/>
        <p14:stopEvt time="50877" objId="11"/>
      </p14:showEvt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0" y="2654963"/>
            <a:ext cx="4196081" cy="1178241"/>
          </a:xfrm>
        </p:spPr>
        <p:txBody>
          <a:bodyPr>
            <a:noAutofit/>
          </a:bodyPr>
          <a:lstStyle/>
          <a:p>
            <a:pPr algn="ctr"/>
            <a:r>
              <a:rPr lang="en-US" sz="4000" dirty="0">
                <a:latin typeface="SimSun" panose="02010600030101010101" pitchFamily="2" charset="-122"/>
                <a:ea typeface="SimSun" panose="02010600030101010101" pitchFamily="2" charset="-122"/>
              </a:rPr>
              <a:t>CPSC</a:t>
            </a:r>
            <a:r>
              <a:rPr lang="zh-CN" altLang="en-US" sz="4000" dirty="0">
                <a:latin typeface="SimSun" panose="02010600030101010101" pitchFamily="2" charset="-122"/>
                <a:ea typeface="SimSun" panose="02010600030101010101" pitchFamily="2" charset="-122"/>
              </a:rPr>
              <a:t>企业教育</a:t>
            </a:r>
            <a:endParaRPr lang="en-US" altLang="zh-CN" sz="4000" dirty="0">
              <a:latin typeface="SimSun" panose="02010600030101010101" pitchFamily="2" charset="-122"/>
              <a:ea typeface="SimSun" panose="02010600030101010101" pitchFamily="2" charset="-122"/>
            </a:endParaRPr>
          </a:p>
          <a:p>
            <a:pPr algn="ctr"/>
            <a:r>
              <a:rPr lang="zh-CN" altLang="en-US" sz="4000" dirty="0">
                <a:latin typeface="SimSun" panose="02010600030101010101" pitchFamily="2" charset="-122"/>
                <a:ea typeface="SimSun" panose="02010600030101010101" pitchFamily="2" charset="-122"/>
              </a:rPr>
              <a:t>资源</a:t>
            </a:r>
            <a:endParaRPr lang="en-US" sz="4000" dirty="0">
              <a:latin typeface="SimSun" panose="02010600030101010101" pitchFamily="2" charset="-122"/>
              <a:ea typeface="SimSun" panose="02010600030101010101" pitchFamily="2" charset="-122"/>
            </a:endParaRPr>
          </a:p>
        </p:txBody>
      </p:sp>
      <p:sp>
        <p:nvSpPr>
          <p:cNvPr id="3" name="Rectangle 2"/>
          <p:cNvSpPr/>
          <p:nvPr/>
        </p:nvSpPr>
        <p:spPr>
          <a:xfrm>
            <a:off x="6392985" y="3833204"/>
            <a:ext cx="3504494" cy="1815882"/>
          </a:xfrm>
          <a:prstGeom prst="rect">
            <a:avLst/>
          </a:prstGeom>
        </p:spPr>
        <p:txBody>
          <a:bodyPr wrap="square">
            <a:spAutoFit/>
          </a:bodyPr>
          <a:lstStyle/>
          <a:p>
            <a:pPr algn="ctr">
              <a:defRPr/>
            </a:pPr>
            <a:r>
              <a:rPr lang="zh-CN" altLang="en-US" sz="2400" dirty="0">
                <a:latin typeface="SimSun" panose="02010600030101010101" pitchFamily="2" charset="-122"/>
                <a:ea typeface="SimSun" panose="02010600030101010101" pitchFamily="2" charset="-122"/>
              </a:rPr>
              <a:t>搜寻美国消费品安全委员会认可实验室页面</a:t>
            </a:r>
            <a:r>
              <a:rPr lang="en-US" sz="2400" dirty="0">
                <a:latin typeface="SimSun" panose="02010600030101010101" pitchFamily="2" charset="-122"/>
                <a:ea typeface="SimSun" panose="02010600030101010101" pitchFamily="2" charset="-122"/>
              </a:rPr>
              <a:t>:</a:t>
            </a:r>
          </a:p>
          <a:p>
            <a:pPr algn="ctr">
              <a:defRPr/>
            </a:pPr>
            <a:r>
              <a:rPr lang="en-US" sz="2400" b="1" dirty="0">
                <a:solidFill>
                  <a:srgbClr val="002060"/>
                </a:solidFill>
                <a:latin typeface="Calibri" panose="020F0502020204030204" pitchFamily="34" charset="0"/>
                <a:hlinkClick r:id="rId3"/>
              </a:rPr>
              <a:t>www.cpsc.gov/LabSearch</a:t>
            </a:r>
            <a:endParaRPr lang="en-US" sz="2400" b="1" dirty="0">
              <a:solidFill>
                <a:srgbClr val="002060"/>
              </a:solidFill>
              <a:latin typeface="Calibri" panose="020F0502020204030204" pitchFamily="34" charset="0"/>
            </a:endParaRPr>
          </a:p>
          <a:p>
            <a:pPr algn="ctr">
              <a:defRPr/>
            </a:pPr>
            <a:endParaRPr lang="en-US" sz="2000" b="1" dirty="0">
              <a:solidFill>
                <a:srgbClr val="002060"/>
              </a:solidFill>
              <a:latin typeface="Calibri" panose="020F0502020204030204" pitchFamily="34" charset="0"/>
            </a:endParaRPr>
          </a:p>
          <a:p>
            <a:pPr algn="ctr">
              <a:defRPr/>
            </a:pPr>
            <a:r>
              <a:rPr lang="en-US" sz="2000" b="1" dirty="0">
                <a:solidFill>
                  <a:srgbClr val="002060"/>
                </a:solidFill>
                <a:latin typeface="Calibri" panose="020F0502020204030204" pitchFamily="34" charset="0"/>
              </a:rPr>
              <a:t> </a:t>
            </a:r>
          </a:p>
        </p:txBody>
      </p:sp>
      <p:sp>
        <p:nvSpPr>
          <p:cNvPr id="2" name="Rectangle 1"/>
          <p:cNvSpPr/>
          <p:nvPr/>
        </p:nvSpPr>
        <p:spPr>
          <a:xfrm>
            <a:off x="4937220" y="1235777"/>
            <a:ext cx="7119816" cy="2308324"/>
          </a:xfrm>
          <a:prstGeom prst="rect">
            <a:avLst/>
          </a:prstGeom>
        </p:spPr>
        <p:txBody>
          <a:bodyPr wrap="square">
            <a:spAutoFit/>
          </a:bodyPr>
          <a:lstStyle/>
          <a:p>
            <a:r>
              <a:rPr lang="zh-CN" altLang="en-US" sz="2400" dirty="0">
                <a:solidFill>
                  <a:schemeClr val="tx1">
                    <a:lumMod val="75000"/>
                    <a:lumOff val="25000"/>
                  </a:schemeClr>
                </a:solidFill>
                <a:latin typeface="SimSun" panose="02010600030101010101" pitchFamily="2" charset="-122"/>
                <a:ea typeface="SimSun" panose="02010600030101010101" pitchFamily="2" charset="-122"/>
              </a:rPr>
              <a:t>儿童产品定义</a:t>
            </a:r>
            <a:r>
              <a:rPr lang="en-US" sz="2400" dirty="0">
                <a:solidFill>
                  <a:schemeClr val="tx1">
                    <a:lumMod val="75000"/>
                    <a:lumOff val="25000"/>
                  </a:schemeClr>
                </a:solidFill>
                <a:latin typeface="SimSun" panose="02010600030101010101" pitchFamily="2" charset="-122"/>
                <a:ea typeface="SimSun" panose="02010600030101010101" pitchFamily="2" charset="-122"/>
              </a:rPr>
              <a:t> – </a:t>
            </a:r>
            <a:r>
              <a:rPr lang="en-US" altLang="zh-CN" sz="2400" dirty="0">
                <a:solidFill>
                  <a:schemeClr val="tx1">
                    <a:lumMod val="75000"/>
                    <a:lumOff val="25000"/>
                  </a:schemeClr>
                </a:solidFill>
                <a:latin typeface="SimSun" panose="02010600030101010101" pitchFamily="2" charset="-122"/>
                <a:ea typeface="SimSun" panose="02010600030101010101" pitchFamily="2" charset="-122"/>
              </a:rPr>
              <a:t>《</a:t>
            </a:r>
            <a:r>
              <a:rPr lang="zh-CN" altLang="en-US" sz="2400" dirty="0">
                <a:solidFill>
                  <a:schemeClr val="tx1">
                    <a:lumMod val="75000"/>
                    <a:lumOff val="25000"/>
                  </a:schemeClr>
                </a:solidFill>
                <a:latin typeface="SimSun" panose="02010600030101010101" pitchFamily="2" charset="-122"/>
                <a:ea typeface="SimSun" panose="02010600030101010101" pitchFamily="2" charset="-122"/>
              </a:rPr>
              <a:t>联邦法规</a:t>
            </a:r>
            <a:r>
              <a:rPr lang="en-US" altLang="zh-CN" sz="2400" dirty="0">
                <a:solidFill>
                  <a:schemeClr val="tx1">
                    <a:lumMod val="75000"/>
                    <a:lumOff val="25000"/>
                  </a:schemeClr>
                </a:solidFill>
                <a:latin typeface="SimSun" panose="02010600030101010101" pitchFamily="2" charset="-122"/>
                <a:ea typeface="SimSun" panose="02010600030101010101" pitchFamily="2" charset="-122"/>
              </a:rPr>
              <a:t>》</a:t>
            </a:r>
            <a:r>
              <a:rPr lang="en-US" sz="2400" dirty="0">
                <a:solidFill>
                  <a:schemeClr val="tx1">
                    <a:lumMod val="75000"/>
                    <a:lumOff val="25000"/>
                  </a:schemeClr>
                </a:solidFill>
                <a:latin typeface="SimSun" panose="02010600030101010101" pitchFamily="2" charset="-122"/>
                <a:ea typeface="SimSun" panose="02010600030101010101" pitchFamily="2" charset="-122"/>
              </a:rPr>
              <a:t>16 CFR Part 1200 </a:t>
            </a:r>
            <a:endParaRPr lang="en-US" sz="2400" dirty="0">
              <a:latin typeface="SimSun" panose="02010600030101010101" pitchFamily="2" charset="-122"/>
              <a:ea typeface="SimSun" panose="02010600030101010101" pitchFamily="2" charset="-122"/>
            </a:endParaRPr>
          </a:p>
          <a:p>
            <a:r>
              <a:rPr lang="zh-CN" altLang="en-US" sz="2400" dirty="0">
                <a:solidFill>
                  <a:schemeClr val="tx1">
                    <a:lumMod val="75000"/>
                    <a:lumOff val="25000"/>
                  </a:schemeClr>
                </a:solidFill>
                <a:latin typeface="SimSun" panose="02010600030101010101" pitchFamily="2" charset="-122"/>
                <a:ea typeface="SimSun" panose="02010600030101010101" pitchFamily="2" charset="-122"/>
              </a:rPr>
              <a:t>合规证书</a:t>
            </a:r>
            <a:r>
              <a:rPr lang="en-US" sz="2400" dirty="0">
                <a:solidFill>
                  <a:schemeClr val="tx1">
                    <a:lumMod val="75000"/>
                    <a:lumOff val="25000"/>
                  </a:schemeClr>
                </a:solidFill>
                <a:latin typeface="SimSun" panose="02010600030101010101" pitchFamily="2" charset="-122"/>
                <a:ea typeface="SimSun" panose="02010600030101010101" pitchFamily="2" charset="-122"/>
              </a:rPr>
              <a:t> – </a:t>
            </a:r>
            <a:r>
              <a:rPr lang="en-US" altLang="zh-CN" sz="2400" dirty="0">
                <a:solidFill>
                  <a:schemeClr val="tx1">
                    <a:lumMod val="75000"/>
                    <a:lumOff val="25000"/>
                  </a:schemeClr>
                </a:solidFill>
                <a:latin typeface="SimSun" panose="02010600030101010101" pitchFamily="2" charset="-122"/>
                <a:ea typeface="SimSun" panose="02010600030101010101" pitchFamily="2" charset="-122"/>
              </a:rPr>
              <a:t>《</a:t>
            </a:r>
            <a:r>
              <a:rPr lang="zh-CN" altLang="en-US" sz="2400" dirty="0">
                <a:solidFill>
                  <a:schemeClr val="tx1">
                    <a:lumMod val="75000"/>
                    <a:lumOff val="25000"/>
                  </a:schemeClr>
                </a:solidFill>
                <a:latin typeface="SimSun" panose="02010600030101010101" pitchFamily="2" charset="-122"/>
                <a:ea typeface="SimSun" panose="02010600030101010101" pitchFamily="2" charset="-122"/>
              </a:rPr>
              <a:t>联邦法规</a:t>
            </a:r>
            <a:r>
              <a:rPr lang="en-US" altLang="zh-CN" sz="2400" dirty="0">
                <a:solidFill>
                  <a:schemeClr val="tx1">
                    <a:lumMod val="75000"/>
                    <a:lumOff val="25000"/>
                  </a:schemeClr>
                </a:solidFill>
                <a:latin typeface="SimSun" panose="02010600030101010101" pitchFamily="2" charset="-122"/>
                <a:ea typeface="SimSun" panose="02010600030101010101" pitchFamily="2" charset="-122"/>
              </a:rPr>
              <a:t>》</a:t>
            </a:r>
            <a:r>
              <a:rPr lang="en-US" sz="2400" dirty="0">
                <a:solidFill>
                  <a:schemeClr val="tx1">
                    <a:lumMod val="75000"/>
                    <a:lumOff val="25000"/>
                  </a:schemeClr>
                </a:solidFill>
                <a:latin typeface="SimSun" panose="02010600030101010101" pitchFamily="2" charset="-122"/>
                <a:ea typeface="SimSun" panose="02010600030101010101" pitchFamily="2" charset="-122"/>
              </a:rPr>
              <a:t>16 CFR Part 1110</a:t>
            </a:r>
            <a:endParaRPr lang="en-US" sz="2400" dirty="0">
              <a:latin typeface="SimSun" panose="02010600030101010101" pitchFamily="2" charset="-122"/>
              <a:ea typeface="SimSun" panose="02010600030101010101" pitchFamily="2" charset="-122"/>
            </a:endParaRPr>
          </a:p>
          <a:p>
            <a:r>
              <a:rPr lang="zh-CN" altLang="en-US" sz="2400" dirty="0">
                <a:solidFill>
                  <a:schemeClr val="tx1">
                    <a:lumMod val="75000"/>
                    <a:lumOff val="25000"/>
                  </a:schemeClr>
                </a:solidFill>
                <a:latin typeface="SimSun" panose="02010600030101010101" pitchFamily="2" charset="-122"/>
                <a:ea typeface="SimSun" panose="02010600030101010101" pitchFamily="2" charset="-122"/>
              </a:rPr>
              <a:t>第三方检测</a:t>
            </a:r>
            <a:r>
              <a:rPr lang="en-US" sz="2400" dirty="0">
                <a:solidFill>
                  <a:schemeClr val="tx1">
                    <a:lumMod val="75000"/>
                    <a:lumOff val="25000"/>
                  </a:schemeClr>
                </a:solidFill>
                <a:latin typeface="SimSun" panose="02010600030101010101" pitchFamily="2" charset="-122"/>
                <a:ea typeface="SimSun" panose="02010600030101010101" pitchFamily="2" charset="-122"/>
              </a:rPr>
              <a:t> – </a:t>
            </a:r>
            <a:r>
              <a:rPr lang="en-US" altLang="zh-CN" sz="2400" dirty="0">
                <a:solidFill>
                  <a:schemeClr val="tx1">
                    <a:lumMod val="75000"/>
                    <a:lumOff val="25000"/>
                  </a:schemeClr>
                </a:solidFill>
                <a:latin typeface="SimSun" panose="02010600030101010101" pitchFamily="2" charset="-122"/>
                <a:ea typeface="SimSun" panose="02010600030101010101" pitchFamily="2" charset="-122"/>
              </a:rPr>
              <a:t>《</a:t>
            </a:r>
            <a:r>
              <a:rPr lang="zh-CN" altLang="en-US" sz="2400" dirty="0">
                <a:solidFill>
                  <a:schemeClr val="tx1">
                    <a:lumMod val="75000"/>
                    <a:lumOff val="25000"/>
                  </a:schemeClr>
                </a:solidFill>
                <a:latin typeface="SimSun" panose="02010600030101010101" pitchFamily="2" charset="-122"/>
                <a:ea typeface="SimSun" panose="02010600030101010101" pitchFamily="2" charset="-122"/>
              </a:rPr>
              <a:t>联邦法规</a:t>
            </a:r>
            <a:r>
              <a:rPr lang="en-US" altLang="zh-CN" sz="2400" dirty="0">
                <a:solidFill>
                  <a:schemeClr val="tx1">
                    <a:lumMod val="75000"/>
                    <a:lumOff val="25000"/>
                  </a:schemeClr>
                </a:solidFill>
                <a:latin typeface="SimSun" panose="02010600030101010101" pitchFamily="2" charset="-122"/>
                <a:ea typeface="SimSun" panose="02010600030101010101" pitchFamily="2" charset="-122"/>
              </a:rPr>
              <a:t>》</a:t>
            </a:r>
            <a:r>
              <a:rPr lang="en-US" sz="2400" dirty="0">
                <a:solidFill>
                  <a:schemeClr val="tx1">
                    <a:lumMod val="75000"/>
                    <a:lumOff val="25000"/>
                  </a:schemeClr>
                </a:solidFill>
                <a:latin typeface="SimSun" panose="02010600030101010101" pitchFamily="2" charset="-122"/>
                <a:ea typeface="SimSun" panose="02010600030101010101" pitchFamily="2" charset="-122"/>
              </a:rPr>
              <a:t>16 CFR Parts 1107, 1109</a:t>
            </a:r>
            <a:r>
              <a:rPr lang="zh-CN" altLang="en-US" sz="2400" dirty="0">
                <a:solidFill>
                  <a:schemeClr val="tx1">
                    <a:lumMod val="75000"/>
                    <a:lumOff val="25000"/>
                  </a:schemeClr>
                </a:solidFill>
                <a:latin typeface="SimSun" panose="02010600030101010101" pitchFamily="2" charset="-122"/>
                <a:ea typeface="SimSun" panose="02010600030101010101" pitchFamily="2" charset="-122"/>
              </a:rPr>
              <a:t>和</a:t>
            </a:r>
            <a:r>
              <a:rPr lang="en-US" sz="2400" dirty="0">
                <a:solidFill>
                  <a:schemeClr val="tx1">
                    <a:lumMod val="75000"/>
                    <a:lumOff val="25000"/>
                  </a:schemeClr>
                </a:solidFill>
                <a:latin typeface="SimSun" panose="02010600030101010101" pitchFamily="2" charset="-122"/>
                <a:ea typeface="SimSun" panose="02010600030101010101" pitchFamily="2" charset="-122"/>
              </a:rPr>
              <a:t> 1112</a:t>
            </a:r>
            <a:endParaRPr lang="en-US" sz="2400" dirty="0">
              <a:latin typeface="SimSun" panose="02010600030101010101" pitchFamily="2" charset="-122"/>
              <a:ea typeface="SimSun" panose="02010600030101010101" pitchFamily="2" charset="-122"/>
            </a:endParaRPr>
          </a:p>
          <a:p>
            <a:r>
              <a:rPr lang="zh-CN" altLang="en-US" sz="2400" dirty="0">
                <a:solidFill>
                  <a:schemeClr val="tx1">
                    <a:lumMod val="75000"/>
                    <a:lumOff val="25000"/>
                  </a:schemeClr>
                </a:solidFill>
                <a:latin typeface="SimSun" panose="02010600030101010101" pitchFamily="2" charset="-122"/>
                <a:ea typeface="SimSun" panose="02010600030101010101" pitchFamily="2" charset="-122"/>
              </a:rPr>
              <a:t>追踪信息</a:t>
            </a:r>
            <a:r>
              <a:rPr lang="en-US" sz="2400" dirty="0">
                <a:solidFill>
                  <a:schemeClr val="tx1">
                    <a:lumMod val="75000"/>
                    <a:lumOff val="25000"/>
                  </a:schemeClr>
                </a:solidFill>
                <a:latin typeface="SimSun" panose="02010600030101010101" pitchFamily="2" charset="-122"/>
                <a:ea typeface="SimSun" panose="02010600030101010101" pitchFamily="2" charset="-122"/>
              </a:rPr>
              <a:t> – </a:t>
            </a:r>
            <a:r>
              <a:rPr lang="en-US" altLang="zh-CN" sz="2400" dirty="0">
                <a:solidFill>
                  <a:schemeClr val="tx1">
                    <a:lumMod val="75000"/>
                    <a:lumOff val="25000"/>
                  </a:schemeClr>
                </a:solidFill>
                <a:latin typeface="SimSun" panose="02010600030101010101" pitchFamily="2" charset="-122"/>
                <a:ea typeface="SimSun" panose="02010600030101010101" pitchFamily="2" charset="-122"/>
              </a:rPr>
              <a:t>《</a:t>
            </a:r>
            <a:r>
              <a:rPr lang="zh-CN" altLang="en-US" sz="2400" dirty="0">
                <a:solidFill>
                  <a:schemeClr val="tx1">
                    <a:lumMod val="75000"/>
                    <a:lumOff val="25000"/>
                  </a:schemeClr>
                </a:solidFill>
                <a:latin typeface="SimSun" panose="02010600030101010101" pitchFamily="2" charset="-122"/>
                <a:ea typeface="SimSun" panose="02010600030101010101" pitchFamily="2" charset="-122"/>
              </a:rPr>
              <a:t>美国法典</a:t>
            </a:r>
            <a:r>
              <a:rPr lang="en-US" altLang="zh-CN" sz="2400" dirty="0">
                <a:solidFill>
                  <a:schemeClr val="tx1">
                    <a:lumMod val="75000"/>
                    <a:lumOff val="25000"/>
                  </a:schemeClr>
                </a:solidFill>
                <a:latin typeface="SimSun" panose="02010600030101010101" pitchFamily="2" charset="-122"/>
                <a:ea typeface="SimSun" panose="02010600030101010101" pitchFamily="2" charset="-122"/>
              </a:rPr>
              <a:t>》</a:t>
            </a:r>
            <a:r>
              <a:rPr lang="en-US" sz="2400" dirty="0">
                <a:solidFill>
                  <a:schemeClr val="tx1">
                    <a:lumMod val="75000"/>
                    <a:lumOff val="25000"/>
                  </a:schemeClr>
                </a:solidFill>
                <a:latin typeface="SimSun" panose="02010600030101010101" pitchFamily="2" charset="-122"/>
                <a:ea typeface="SimSun" panose="02010600030101010101" pitchFamily="2" charset="-122"/>
              </a:rPr>
              <a:t>15 USC § 2063(a)(5)</a:t>
            </a:r>
            <a:endParaRPr lang="en-US" sz="2400" dirty="0">
              <a:latin typeface="SimSun" panose="02010600030101010101" pitchFamily="2" charset="-122"/>
              <a:ea typeface="SimSun" panose="02010600030101010101" pitchFamily="2" charset="-122"/>
            </a:endParaRPr>
          </a:p>
          <a:p>
            <a:r>
              <a:rPr lang="zh-CN" altLang="en-US" sz="2400" dirty="0">
                <a:solidFill>
                  <a:schemeClr val="tx1">
                    <a:lumMod val="75000"/>
                    <a:lumOff val="25000"/>
                  </a:schemeClr>
                </a:solidFill>
                <a:latin typeface="SimSun" panose="02010600030101010101" pitchFamily="2" charset="-122"/>
                <a:ea typeface="SimSun" panose="02010600030101010101" pitchFamily="2" charset="-122"/>
              </a:rPr>
              <a:t>强制性报告要求</a:t>
            </a:r>
            <a:r>
              <a:rPr lang="en-US" sz="2400" dirty="0">
                <a:solidFill>
                  <a:schemeClr val="tx1">
                    <a:lumMod val="75000"/>
                    <a:lumOff val="25000"/>
                  </a:schemeClr>
                </a:solidFill>
                <a:latin typeface="SimSun" panose="02010600030101010101" pitchFamily="2" charset="-122"/>
                <a:ea typeface="SimSun" panose="02010600030101010101" pitchFamily="2" charset="-122"/>
              </a:rPr>
              <a:t> – </a:t>
            </a:r>
            <a:r>
              <a:rPr lang="en-US" altLang="zh-CN" sz="2400" dirty="0">
                <a:solidFill>
                  <a:schemeClr val="tx1">
                    <a:lumMod val="75000"/>
                    <a:lumOff val="25000"/>
                  </a:schemeClr>
                </a:solidFill>
                <a:latin typeface="SimSun" panose="02010600030101010101" pitchFamily="2" charset="-122"/>
                <a:ea typeface="SimSun" panose="02010600030101010101" pitchFamily="2" charset="-122"/>
              </a:rPr>
              <a:t>《</a:t>
            </a:r>
            <a:r>
              <a:rPr lang="zh-CN" altLang="en-US" sz="2400" dirty="0">
                <a:solidFill>
                  <a:schemeClr val="tx1">
                    <a:lumMod val="75000"/>
                    <a:lumOff val="25000"/>
                  </a:schemeClr>
                </a:solidFill>
                <a:latin typeface="SimSun" panose="02010600030101010101" pitchFamily="2" charset="-122"/>
                <a:ea typeface="SimSun" panose="02010600030101010101" pitchFamily="2" charset="-122"/>
              </a:rPr>
              <a:t>美国法典</a:t>
            </a:r>
            <a:r>
              <a:rPr lang="en-US" altLang="zh-CN" sz="2400" dirty="0">
                <a:solidFill>
                  <a:schemeClr val="tx1">
                    <a:lumMod val="75000"/>
                    <a:lumOff val="25000"/>
                  </a:schemeClr>
                </a:solidFill>
                <a:latin typeface="SimSun" panose="02010600030101010101" pitchFamily="2" charset="-122"/>
                <a:ea typeface="SimSun" panose="02010600030101010101" pitchFamily="2" charset="-122"/>
              </a:rPr>
              <a:t>》</a:t>
            </a:r>
            <a:r>
              <a:rPr lang="en-US" sz="2400" dirty="0">
                <a:solidFill>
                  <a:schemeClr val="tx1">
                    <a:lumMod val="75000"/>
                    <a:lumOff val="25000"/>
                  </a:schemeClr>
                </a:solidFill>
                <a:latin typeface="SimSun" panose="02010600030101010101" pitchFamily="2" charset="-122"/>
                <a:ea typeface="SimSun" panose="02010600030101010101" pitchFamily="2" charset="-122"/>
              </a:rPr>
              <a:t>15 USC §2064</a:t>
            </a:r>
            <a:endParaRPr lang="en-US" sz="2400" dirty="0">
              <a:latin typeface="SimSun" panose="02010600030101010101" pitchFamily="2" charset="-122"/>
              <a:ea typeface="SimSun" panose="02010600030101010101" pitchFamily="2" charset="-122"/>
            </a:endParaRPr>
          </a:p>
        </p:txBody>
      </p:sp>
      <p:sp>
        <p:nvSpPr>
          <p:cNvPr id="6" name="Oval 5"/>
          <p:cNvSpPr/>
          <p:nvPr/>
        </p:nvSpPr>
        <p:spPr>
          <a:xfrm>
            <a:off x="10753344" y="145014"/>
            <a:ext cx="1438656" cy="914400"/>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0000"/>
                    <a:lumOff val="40000"/>
                  </a:schemeClr>
                </a:solidFill>
              </a:rPr>
              <a:t>此幻灯片无叙述</a:t>
            </a:r>
            <a:endParaRPr lang="en-US" sz="1600" b="1" dirty="0">
              <a:solidFill>
                <a:schemeClr val="tx1">
                  <a:lumMod val="60000"/>
                  <a:lumOff val="40000"/>
                </a:schemeClr>
              </a:solidFill>
            </a:endParaRPr>
          </a:p>
        </p:txBody>
      </p:sp>
    </p:spTree>
    <p:extLst>
      <p:ext uri="{BB962C8B-B14F-4D97-AF65-F5344CB8AC3E}">
        <p14:creationId xmlns:p14="http://schemas.microsoft.com/office/powerpoint/2010/main" val="854264744"/>
      </p:ext>
    </p:extLst>
  </p:cSld>
  <p:clrMapOvr>
    <a:masterClrMapping/>
  </p:clrMapOvr>
  <mc:AlternateContent xmlns:mc="http://schemas.openxmlformats.org/markup-compatibility/2006" xmlns:p14="http://schemas.microsoft.com/office/powerpoint/2010/main">
    <mc:Choice Requires="p14">
      <p:transition spd="slow" p14:dur="2000" advClick="0" advTm="3504"/>
    </mc:Choice>
    <mc:Fallback xmlns="">
      <p:transition spd="slow" advClick="0" advTm="3504"/>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a:bodyPr>
          <a:lstStyle/>
          <a:p>
            <a:pPr algn="ctr"/>
            <a:r>
              <a:rPr lang="en-US" sz="2900" dirty="0">
                <a:hlinkClick r:id="rId6"/>
              </a:rPr>
              <a:t>http://business.cpsc.gov</a:t>
            </a:r>
            <a:r>
              <a:rPr lang="en-US" sz="2900" dirty="0"/>
              <a:t> </a:t>
            </a:r>
          </a:p>
          <a:p>
            <a:endParaRPr lang="en-US" altLang="zh-CN" sz="1200" dirty="0">
              <a:solidFill>
                <a:schemeClr val="accent5">
                  <a:lumMod val="65000"/>
                </a:schemeClr>
              </a:solidFill>
            </a:endParaRPr>
          </a:p>
          <a:p>
            <a:r>
              <a:rPr lang="zh-CN" altLang="en-US" sz="3200" dirty="0">
                <a:solidFill>
                  <a:srgbClr val="4C4C4C"/>
                </a:solidFill>
                <a:latin typeface="SimSun" panose="02010600030101010101" pitchFamily="2" charset="-122"/>
                <a:ea typeface="SimSun" panose="02010600030101010101" pitchFamily="2" charset="-122"/>
              </a:rPr>
              <a:t>专为帮助企业遵守联邦消费品安全规定而设计的网上工具。</a:t>
            </a:r>
            <a:endParaRPr lang="en-US" sz="3200" dirty="0">
              <a:solidFill>
                <a:srgbClr val="4C4C4C"/>
              </a:solidFill>
              <a:latin typeface="SimSun" panose="02010600030101010101" pitchFamily="2" charset="-122"/>
              <a:ea typeface="SimSun" panose="02010600030101010101" pitchFamily="2" charset="-122"/>
            </a:endParaRPr>
          </a:p>
          <a:p>
            <a:endParaRPr lang="en-US" altLang="zh-CN" sz="1400" dirty="0">
              <a:solidFill>
                <a:srgbClr val="4C4C4C"/>
              </a:solidFill>
              <a:latin typeface="SimSun" panose="02010600030101010101" pitchFamily="2" charset="-122"/>
              <a:ea typeface="SimSun" panose="02010600030101010101" pitchFamily="2" charset="-122"/>
            </a:endParaRPr>
          </a:p>
          <a:p>
            <a:r>
              <a:rPr lang="zh-CN" altLang="en-US" sz="3200" dirty="0">
                <a:solidFill>
                  <a:srgbClr val="4C4C4C"/>
                </a:solidFill>
                <a:latin typeface="SimSun" panose="02010600030101010101" pitchFamily="2" charset="-122"/>
                <a:ea typeface="SimSun" panose="02010600030101010101" pitchFamily="2" charset="-122"/>
              </a:rPr>
              <a:t>提出一系列指导性问题，并根据答案生成可下载的（</a:t>
            </a:r>
            <a:r>
              <a:rPr lang="en-US" altLang="zh-CN" sz="3200" dirty="0">
                <a:solidFill>
                  <a:srgbClr val="4C4C4C"/>
                </a:solidFill>
                <a:latin typeface="SimSun" panose="02010600030101010101" pitchFamily="2" charset="-122"/>
                <a:ea typeface="SimSun" panose="02010600030101010101" pitchFamily="2" charset="-122"/>
              </a:rPr>
              <a:t>PDF</a:t>
            </a:r>
            <a:r>
              <a:rPr lang="zh-CN" altLang="en-US" sz="3200" dirty="0">
                <a:solidFill>
                  <a:srgbClr val="4C4C4C"/>
                </a:solidFill>
                <a:latin typeface="SimSun" panose="02010600030101010101" pitchFamily="2" charset="-122"/>
                <a:ea typeface="SimSun" panose="02010600030101010101" pitchFamily="2" charset="-122"/>
              </a:rPr>
              <a:t>）报告。</a:t>
            </a:r>
            <a:endParaRPr lang="en-US" sz="3200" dirty="0">
              <a:solidFill>
                <a:srgbClr val="4C4C4C"/>
              </a:solidFill>
              <a:latin typeface="SimSun" panose="02010600030101010101" pitchFamily="2" charset="-122"/>
              <a:ea typeface="SimSun" panose="02010600030101010101" pitchFamily="2" charset="-122"/>
            </a:endParaRPr>
          </a:p>
          <a:p>
            <a:endParaRPr lang="en-US" altLang="zh-CN" sz="1400" dirty="0">
              <a:solidFill>
                <a:srgbClr val="4C4C4C"/>
              </a:solidFill>
              <a:latin typeface="SimSun" panose="02010600030101010101" pitchFamily="2" charset="-122"/>
              <a:ea typeface="SimSun" panose="02010600030101010101" pitchFamily="2" charset="-122"/>
            </a:endParaRPr>
          </a:p>
          <a:p>
            <a:r>
              <a:rPr lang="zh-CN" altLang="en-US" sz="3200" dirty="0">
                <a:solidFill>
                  <a:srgbClr val="4C4C4C"/>
                </a:solidFill>
                <a:latin typeface="SimSun" panose="02010600030101010101" pitchFamily="2" charset="-122"/>
                <a:ea typeface="SimSun" panose="02010600030101010101" pitchFamily="2" charset="-122"/>
              </a:rPr>
              <a:t>提供定制指南，包括适用的产品安全法规链接以及有关标签、证书和检测规定的重要信息。</a:t>
            </a:r>
            <a:endParaRPr lang="en-US" sz="3200" dirty="0">
              <a:solidFill>
                <a:srgbClr val="4C4C4C"/>
              </a:solidFill>
              <a:latin typeface="SimSun" panose="02010600030101010101" pitchFamily="2" charset="-122"/>
              <a:ea typeface="SimSun" panose="02010600030101010101" pitchFamily="2" charset="-122"/>
            </a:endParaRPr>
          </a:p>
        </p:txBody>
      </p:sp>
      <p:pic>
        <p:nvPicPr>
          <p:cNvPr id="5" name="Picture 4"/>
          <p:cNvPicPr>
            <a:picLocks noChangeAspect="1"/>
          </p:cNvPicPr>
          <p:nvPr/>
        </p:nvPicPr>
        <p:blipFill>
          <a:blip r:embed="rId7"/>
          <a:stretch>
            <a:fillRect/>
          </a:stretch>
        </p:blipFill>
        <p:spPr>
          <a:xfrm>
            <a:off x="3758044" y="499077"/>
            <a:ext cx="4931229" cy="1504953"/>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pic>
        <p:nvPicPr>
          <p:cNvPr id="2" name="46-47">
            <a:hlinkClick r:id="" action="ppaction://media"/>
            <a:extLst>
              <a:ext uri="{FF2B5EF4-FFF2-40B4-BE49-F238E27FC236}">
                <a16:creationId xmlns:a16="http://schemas.microsoft.com/office/drawing/2014/main" id="{2F7953D3-BEAA-4A43-B35C-650FF0C6708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00235" y="449381"/>
            <a:ext cx="548640" cy="548640"/>
          </a:xfrm>
          <a:prstGeom prst="rect">
            <a:avLst/>
          </a:prstGeom>
        </p:spPr>
      </p:pic>
    </p:spTree>
    <p:custDataLst>
      <p:tags r:id="rId1"/>
    </p:custDataLst>
    <p:extLst>
      <p:ext uri="{BB962C8B-B14F-4D97-AF65-F5344CB8AC3E}">
        <p14:creationId xmlns:p14="http://schemas.microsoft.com/office/powerpoint/2010/main" val="2677698821"/>
      </p:ext>
    </p:extLst>
  </p:cSld>
  <p:clrMapOvr>
    <a:masterClrMapping/>
  </p:clrMapOvr>
  <mc:AlternateContent xmlns:mc="http://schemas.openxmlformats.org/markup-compatibility/2006" xmlns:p14="http://schemas.microsoft.com/office/powerpoint/2010/main">
    <mc:Choice Requires="p14">
      <p:transition spd="slow" p14:dur="2000" advClick="0" advTm="21870"/>
    </mc:Choice>
    <mc:Fallback xmlns="">
      <p:transition spd="slow" advClick="0" advTm="218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625" objId="2"/>
        <p14:stopEvt time="21022" objId="2"/>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sz="4000" dirty="0">
                <a:latin typeface="SimSun" panose="02010600030101010101" pitchFamily="2" charset="-122"/>
                <a:ea typeface="SimSun" panose="02010600030101010101" pitchFamily="2" charset="-122"/>
              </a:rPr>
              <a:t>法规机器人</a:t>
            </a:r>
            <a:endParaRPr lang="en-US" sz="4000" dirty="0">
              <a:latin typeface="SimSun" panose="02010600030101010101" pitchFamily="2" charset="-122"/>
              <a:ea typeface="SimSun" panose="02010600030101010101" pitchFamily="2" charset="-122"/>
            </a:endParaRPr>
          </a:p>
        </p:txBody>
      </p:sp>
      <p:sp>
        <p:nvSpPr>
          <p:cNvPr id="3" name="Text Placeholder 2"/>
          <p:cNvSpPr>
            <a:spLocks noGrp="1"/>
          </p:cNvSpPr>
          <p:nvPr>
            <p:ph idx="1"/>
          </p:nvPr>
        </p:nvSpPr>
        <p:spPr>
          <a:xfrm>
            <a:off x="1244865" y="1571377"/>
            <a:ext cx="9788236" cy="2040466"/>
          </a:xfrm>
        </p:spPr>
        <p:txBody>
          <a:bodyPr>
            <a:normAutofit/>
          </a:bodyPr>
          <a:lstStyle/>
          <a:p>
            <a:r>
              <a:rPr lang="zh-CN" altLang="en-US" sz="3200" b="1" dirty="0">
                <a:solidFill>
                  <a:srgbClr val="4C4C4C"/>
                </a:solidFill>
                <a:latin typeface="SimSun" panose="02010600030101010101" pitchFamily="2" charset="-122"/>
                <a:ea typeface="SimSun" panose="02010600030101010101" pitchFamily="2" charset="-122"/>
              </a:rPr>
              <a:t>法规机器人是帮助您辨识强制性标准是否适用的工具</a:t>
            </a:r>
          </a:p>
          <a:p>
            <a:endParaRPr lang="en-US" sz="2800" b="1" dirty="0">
              <a:solidFill>
                <a:srgbClr val="4C4C4C"/>
              </a:solidFill>
              <a:latin typeface="SimSun" panose="02010600030101010101" pitchFamily="2" charset="-122"/>
              <a:ea typeface="SimSun" panose="02010600030101010101" pitchFamily="2" charset="-122"/>
            </a:endParaRPr>
          </a:p>
          <a:p>
            <a:pPr marL="914400" lvl="1" indent="-457200">
              <a:buFont typeface="Arial" panose="020B0604020202020204" pitchFamily="34" charset="0"/>
              <a:buChar char="•"/>
            </a:pPr>
            <a:r>
              <a:rPr lang="zh-CN" altLang="en-US" sz="2800" b="1" dirty="0">
                <a:solidFill>
                  <a:srgbClr val="4C4C4C"/>
                </a:solidFill>
                <a:latin typeface="SimSun" panose="02010600030101010101" pitchFamily="2" charset="-122"/>
                <a:ea typeface="SimSun" panose="02010600030101010101" pitchFamily="2" charset="-122"/>
              </a:rPr>
              <a:t>不就具体标准内的规定提供详细信息</a:t>
            </a:r>
            <a:endParaRPr lang="en-US" sz="2800" b="1" dirty="0">
              <a:solidFill>
                <a:srgbClr val="4C4C4C"/>
              </a:solidFill>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pPr>
            <a:endParaRPr lang="en-US" dirty="0"/>
          </a:p>
        </p:txBody>
      </p:sp>
      <p:graphicFrame>
        <p:nvGraphicFramePr>
          <p:cNvPr id="5" name="Diagram 4"/>
          <p:cNvGraphicFramePr/>
          <p:nvPr>
            <p:extLst>
              <p:ext uri="{D42A27DB-BD31-4B8C-83A1-F6EECF244321}">
                <p14:modId xmlns:p14="http://schemas.microsoft.com/office/powerpoint/2010/main" val="1253099404"/>
              </p:ext>
            </p:extLst>
          </p:nvPr>
        </p:nvGraphicFramePr>
        <p:xfrm>
          <a:off x="859536" y="3211593"/>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10753344" y="398585"/>
            <a:ext cx="1438656" cy="914400"/>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0000"/>
                    <a:lumOff val="40000"/>
                  </a:schemeClr>
                </a:solidFill>
              </a:rPr>
              <a:t>此幻灯片无叙述</a:t>
            </a:r>
            <a:endParaRPr lang="en-US" sz="1600" b="1" dirty="0">
              <a:solidFill>
                <a:schemeClr val="tx1">
                  <a:lumMod val="60000"/>
                  <a:lumOff val="40000"/>
                </a:schemeClr>
              </a:solidFill>
            </a:endParaRPr>
          </a:p>
        </p:txBody>
      </p:sp>
    </p:spTree>
    <p:extLst>
      <p:ext uri="{BB962C8B-B14F-4D97-AF65-F5344CB8AC3E}">
        <p14:creationId xmlns:p14="http://schemas.microsoft.com/office/powerpoint/2010/main" val="669448546"/>
      </p:ext>
    </p:extLst>
  </p:cSld>
  <p:clrMapOvr>
    <a:masterClrMapping/>
  </p:clrMapOvr>
  <mc:AlternateContent xmlns:mc="http://schemas.openxmlformats.org/markup-compatibility/2006" xmlns:p14="http://schemas.microsoft.com/office/powerpoint/2010/main">
    <mc:Choice Requires="p14">
      <p:transition spd="slow" p14:dur="2000" advClick="0" advTm="3538"/>
    </mc:Choice>
    <mc:Fallback xmlns="">
      <p:transition spd="slow" advClick="0" advTm="3538"/>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1946290"/>
            <a:ext cx="3769042" cy="1482710"/>
          </a:xfrm>
        </p:spPr>
        <p:txBody>
          <a:bodyPr>
            <a:noAutofit/>
          </a:bodyPr>
          <a:lstStyle/>
          <a:p>
            <a:pPr algn="ctr"/>
            <a:r>
              <a:rPr lang="en-US" sz="3000" dirty="0">
                <a:uFill>
                  <a:solidFill>
                    <a:srgbClr val="990000"/>
                  </a:solidFill>
                </a:uFill>
                <a:latin typeface="SimSun" panose="02010600030101010101" pitchFamily="2" charset="-122"/>
                <a:ea typeface="SimSun" panose="02010600030101010101" pitchFamily="2" charset="-122"/>
              </a:rPr>
              <a:t>CPSC</a:t>
            </a:r>
            <a:r>
              <a:rPr lang="zh-CN" altLang="en-US" sz="3000" dirty="0">
                <a:uFill>
                  <a:solidFill>
                    <a:srgbClr val="990000"/>
                  </a:solidFill>
                </a:uFill>
                <a:latin typeface="SimSun" panose="02010600030101010101" pitchFamily="2" charset="-122"/>
                <a:ea typeface="SimSun" panose="02010600030101010101" pitchFamily="2" charset="-122"/>
              </a:rPr>
              <a:t>防护门和</a:t>
            </a:r>
            <a:r>
              <a:rPr lang="en-US" sz="3000" dirty="0">
                <a:uFill>
                  <a:solidFill>
                    <a:srgbClr val="990000"/>
                  </a:solidFill>
                </a:uFill>
                <a:latin typeface="SimSun" panose="02010600030101010101" pitchFamily="2" charset="-122"/>
                <a:ea typeface="SimSun" panose="02010600030101010101" pitchFamily="2" charset="-122"/>
              </a:rPr>
              <a:t> </a:t>
            </a:r>
          </a:p>
          <a:p>
            <a:pPr algn="ctr"/>
            <a:r>
              <a:rPr lang="zh-CN" altLang="en-US" sz="3000" dirty="0">
                <a:uFill>
                  <a:solidFill>
                    <a:srgbClr val="990000"/>
                  </a:solidFill>
                </a:uFill>
                <a:latin typeface="SimSun" panose="02010600030101010101" pitchFamily="2" charset="-122"/>
                <a:ea typeface="SimSun" panose="02010600030101010101" pitchFamily="2" charset="-122"/>
              </a:rPr>
              <a:t>围栏资源</a:t>
            </a:r>
            <a:endParaRPr lang="en-US" sz="3000" dirty="0">
              <a:latin typeface="SimSun" panose="02010600030101010101" pitchFamily="2" charset="-122"/>
              <a:ea typeface="SimSun" panose="02010600030101010101" pitchFamily="2" charset="-122"/>
            </a:endParaRPr>
          </a:p>
        </p:txBody>
      </p:sp>
      <p:sp>
        <p:nvSpPr>
          <p:cNvPr id="3" name="Rectangle 2"/>
          <p:cNvSpPr/>
          <p:nvPr/>
        </p:nvSpPr>
        <p:spPr>
          <a:xfrm>
            <a:off x="5464366" y="771181"/>
            <a:ext cx="4898834" cy="707886"/>
          </a:xfrm>
          <a:prstGeom prst="rect">
            <a:avLst/>
          </a:prstGeom>
        </p:spPr>
        <p:txBody>
          <a:bodyPr wrap="square">
            <a:spAutoFit/>
          </a:bodyPr>
          <a:lstStyle/>
          <a:p>
            <a:pPr algn="ctr">
              <a:defRPr/>
            </a:pP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5277080" y="1235778"/>
            <a:ext cx="6487881" cy="4832092"/>
          </a:xfrm>
          <a:prstGeom prst="rect">
            <a:avLst/>
          </a:prstGeom>
        </p:spPr>
        <p:txBody>
          <a:bodyPr wrap="square">
            <a:spAutoFit/>
          </a:bodyPr>
          <a:lstStyle/>
          <a:p>
            <a:pPr marL="342900" indent="-342900">
              <a:buFont typeface="Arial" panose="020B0604020202020204" pitchFamily="34" charset="0"/>
              <a:buChar char="•"/>
            </a:pPr>
            <a:r>
              <a:rPr lang="zh-CN" altLang="en-US" sz="2400" dirty="0">
                <a:solidFill>
                  <a:srgbClr val="3648A1"/>
                </a:solidFill>
                <a:latin typeface="SimSun" panose="02010600030101010101" pitchFamily="2" charset="-122"/>
                <a:ea typeface="SimSun" panose="02010600030101010101" pitchFamily="2" charset="-122"/>
              </a:rPr>
              <a:t>技术法规：第</a:t>
            </a:r>
            <a:r>
              <a:rPr lang="en-US" sz="2400" dirty="0">
                <a:solidFill>
                  <a:srgbClr val="3648A1"/>
                </a:solidFill>
                <a:latin typeface="SimSun" panose="02010600030101010101" pitchFamily="2" charset="-122"/>
                <a:ea typeface="SimSun" panose="02010600030101010101" pitchFamily="2" charset="-122"/>
              </a:rPr>
              <a:t>16</a:t>
            </a:r>
            <a:r>
              <a:rPr lang="zh-CN" altLang="en-US" sz="2400" dirty="0">
                <a:solidFill>
                  <a:srgbClr val="3648A1"/>
                </a:solidFill>
                <a:latin typeface="SimSun" panose="02010600030101010101" pitchFamily="2" charset="-122"/>
                <a:ea typeface="SimSun" panose="02010600030101010101" pitchFamily="2" charset="-122"/>
              </a:rPr>
              <a:t>联邦法规第</a:t>
            </a:r>
            <a:r>
              <a:rPr lang="en-US" sz="2400" dirty="0">
                <a:solidFill>
                  <a:srgbClr val="3648A1"/>
                </a:solidFill>
                <a:latin typeface="SimSun" panose="02010600030101010101" pitchFamily="2" charset="-122"/>
                <a:ea typeface="SimSun" panose="02010600030101010101" pitchFamily="2" charset="-122"/>
              </a:rPr>
              <a:t>1239</a:t>
            </a:r>
            <a:r>
              <a:rPr lang="zh-CN" altLang="en-US" sz="2400" dirty="0">
                <a:solidFill>
                  <a:srgbClr val="3648A1"/>
                </a:solidFill>
                <a:latin typeface="SimSun" panose="02010600030101010101" pitchFamily="2" charset="-122"/>
                <a:ea typeface="SimSun" panose="02010600030101010101" pitchFamily="2" charset="-122"/>
              </a:rPr>
              <a:t>部，结合</a:t>
            </a:r>
            <a:r>
              <a:rPr lang="en-US" sz="2400" dirty="0">
                <a:solidFill>
                  <a:srgbClr val="3648A1"/>
                </a:solidFill>
                <a:latin typeface="SimSun" panose="02010600030101010101" pitchFamily="2" charset="-122"/>
                <a:ea typeface="SimSun" panose="02010600030101010101" pitchFamily="2" charset="-122"/>
              </a:rPr>
              <a:t> </a:t>
            </a:r>
            <a:r>
              <a:rPr lang="en-US" sz="2400" dirty="0">
                <a:solidFill>
                  <a:srgbClr val="00246A"/>
                </a:solidFill>
                <a:latin typeface="SimSun" panose="02010600030101010101" pitchFamily="2" charset="-122"/>
                <a:ea typeface="SimSun" panose="02010600030101010101" pitchFamily="2" charset="-122"/>
                <a:hlinkClick r:id="rId6"/>
              </a:rPr>
              <a:t>ASTM F1004-19</a:t>
            </a:r>
            <a:r>
              <a:rPr lang="zh-CN" altLang="en-US" sz="2400" dirty="0">
                <a:solidFill>
                  <a:srgbClr val="3648A1"/>
                </a:solidFill>
                <a:latin typeface="SimSun" panose="02010600030101010101" pitchFamily="2" charset="-122"/>
                <a:ea typeface="SimSun" panose="02010600030101010101" pitchFamily="2" charset="-122"/>
              </a:rPr>
              <a:t>标准</a:t>
            </a:r>
            <a:endParaRPr lang="en-US" sz="2400" dirty="0">
              <a:solidFill>
                <a:srgbClr val="3648A1"/>
              </a:solidFill>
              <a:latin typeface="SimSun" panose="02010600030101010101" pitchFamily="2" charset="-122"/>
              <a:ea typeface="SimSun" panose="02010600030101010101" pitchFamily="2" charset="-122"/>
            </a:endParaRPr>
          </a:p>
          <a:p>
            <a:pPr lvl="1"/>
            <a:endParaRPr lang="en-US" sz="2400" dirty="0">
              <a:solidFill>
                <a:srgbClr val="00246A"/>
              </a:solidFill>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2400" dirty="0">
                <a:solidFill>
                  <a:srgbClr val="3648A1"/>
                </a:solidFill>
                <a:latin typeface="SimSun" panose="02010600030101010101" pitchFamily="2" charset="-122"/>
                <a:ea typeface="SimSun" panose="02010600030101010101" pitchFamily="2" charset="-122"/>
              </a:rPr>
              <a:t>防护门</a:t>
            </a:r>
            <a:r>
              <a:rPr lang="en-US" altLang="zh-CN" sz="2400" dirty="0">
                <a:solidFill>
                  <a:srgbClr val="3648A1"/>
                </a:solidFill>
                <a:latin typeface="SimSun" panose="02010600030101010101" pitchFamily="2" charset="-122"/>
                <a:ea typeface="SimSun" panose="02010600030101010101" pitchFamily="2" charset="-122"/>
              </a:rPr>
              <a:t>-</a:t>
            </a:r>
            <a:r>
              <a:rPr lang="zh-CN" altLang="en-US" sz="2400" dirty="0">
                <a:solidFill>
                  <a:srgbClr val="3648A1"/>
                </a:solidFill>
                <a:latin typeface="SimSun" panose="02010600030101010101" pitchFamily="2" charset="-122"/>
                <a:ea typeface="SimSun" panose="02010600030101010101" pitchFamily="2" charset="-122"/>
              </a:rPr>
              <a:t>第</a:t>
            </a:r>
            <a:r>
              <a:rPr lang="en-US" sz="2400" dirty="0">
                <a:solidFill>
                  <a:srgbClr val="3648A1"/>
                </a:solidFill>
                <a:latin typeface="SimSun" panose="02010600030101010101" pitchFamily="2" charset="-122"/>
                <a:ea typeface="SimSun" panose="02010600030101010101" pitchFamily="2" charset="-122"/>
              </a:rPr>
              <a:t>16</a:t>
            </a:r>
            <a:r>
              <a:rPr lang="zh-CN" altLang="en-US" sz="2400" dirty="0">
                <a:solidFill>
                  <a:srgbClr val="3648A1"/>
                </a:solidFill>
                <a:latin typeface="SimSun" panose="02010600030101010101" pitchFamily="2" charset="-122"/>
                <a:ea typeface="SimSun" panose="02010600030101010101" pitchFamily="2" charset="-122"/>
              </a:rPr>
              <a:t>联邦法规第</a:t>
            </a:r>
            <a:r>
              <a:rPr lang="en-US" sz="2400" dirty="0">
                <a:solidFill>
                  <a:srgbClr val="3648A1"/>
                </a:solidFill>
                <a:latin typeface="SimSun" panose="02010600030101010101" pitchFamily="2" charset="-122"/>
                <a:ea typeface="SimSun" panose="02010600030101010101" pitchFamily="2" charset="-122"/>
              </a:rPr>
              <a:t>1239</a:t>
            </a:r>
            <a:r>
              <a:rPr lang="zh-CN" altLang="en-US" sz="2400" dirty="0">
                <a:solidFill>
                  <a:srgbClr val="3648A1"/>
                </a:solidFill>
                <a:latin typeface="SimSun" panose="02010600030101010101" pitchFamily="2" charset="-122"/>
                <a:ea typeface="SimSun" panose="02010600030101010101" pitchFamily="2" charset="-122"/>
              </a:rPr>
              <a:t>部</a:t>
            </a:r>
            <a:endParaRPr lang="en-US" sz="2400" dirty="0">
              <a:solidFill>
                <a:srgbClr val="3648A1"/>
              </a:solidFill>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2400" dirty="0">
                <a:solidFill>
                  <a:srgbClr val="3648A1"/>
                </a:solidFill>
                <a:latin typeface="SimSun" panose="02010600030101010101" pitchFamily="2" charset="-122"/>
                <a:ea typeface="SimSun" panose="02010600030101010101" pitchFamily="2" charset="-122"/>
              </a:rPr>
              <a:t>围栏</a:t>
            </a:r>
            <a:r>
              <a:rPr lang="en-US" altLang="zh-CN" sz="2400" dirty="0">
                <a:solidFill>
                  <a:srgbClr val="3648A1"/>
                </a:solidFill>
                <a:latin typeface="SimSun" panose="02010600030101010101" pitchFamily="2" charset="-122"/>
                <a:ea typeface="SimSun" panose="02010600030101010101" pitchFamily="2" charset="-122"/>
              </a:rPr>
              <a:t>-</a:t>
            </a:r>
            <a:r>
              <a:rPr lang="zh-CN" altLang="en-US" sz="2400" dirty="0">
                <a:solidFill>
                  <a:srgbClr val="3648A1"/>
                </a:solidFill>
                <a:latin typeface="SimSun" panose="02010600030101010101" pitchFamily="2" charset="-122"/>
                <a:ea typeface="SimSun" panose="02010600030101010101" pitchFamily="2" charset="-122"/>
              </a:rPr>
              <a:t>第</a:t>
            </a:r>
            <a:r>
              <a:rPr lang="en-US" sz="2400" dirty="0">
                <a:solidFill>
                  <a:srgbClr val="3648A1"/>
                </a:solidFill>
                <a:latin typeface="SimSun" panose="02010600030101010101" pitchFamily="2" charset="-122"/>
                <a:ea typeface="SimSun" panose="02010600030101010101" pitchFamily="2" charset="-122"/>
              </a:rPr>
              <a:t>16</a:t>
            </a:r>
            <a:r>
              <a:rPr lang="zh-CN" altLang="en-US" sz="2400" dirty="0">
                <a:solidFill>
                  <a:srgbClr val="3648A1"/>
                </a:solidFill>
                <a:latin typeface="SimSun" panose="02010600030101010101" pitchFamily="2" charset="-122"/>
                <a:ea typeface="SimSun" panose="02010600030101010101" pitchFamily="2" charset="-122"/>
              </a:rPr>
              <a:t>联邦法规第</a:t>
            </a:r>
            <a:r>
              <a:rPr lang="en-US" sz="2400" dirty="0">
                <a:solidFill>
                  <a:srgbClr val="3648A1"/>
                </a:solidFill>
                <a:latin typeface="SimSun" panose="02010600030101010101" pitchFamily="2" charset="-122"/>
                <a:ea typeface="SimSun" panose="02010600030101010101" pitchFamily="2" charset="-122"/>
              </a:rPr>
              <a:t>1239</a:t>
            </a:r>
            <a:r>
              <a:rPr lang="zh-CN" altLang="en-US" sz="2400" dirty="0">
                <a:solidFill>
                  <a:srgbClr val="3648A1"/>
                </a:solidFill>
                <a:latin typeface="SimSun" panose="02010600030101010101" pitchFamily="2" charset="-122"/>
                <a:ea typeface="SimSun" panose="02010600030101010101" pitchFamily="2" charset="-122"/>
              </a:rPr>
              <a:t>部</a:t>
            </a:r>
            <a:endParaRPr lang="en-US" sz="2400" dirty="0">
              <a:solidFill>
                <a:srgbClr val="3648A1"/>
              </a:solidFill>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2400" dirty="0">
                <a:solidFill>
                  <a:srgbClr val="3648A1"/>
                </a:solidFill>
                <a:latin typeface="SimSun" panose="02010600030101010101" pitchFamily="2" charset="-122"/>
                <a:ea typeface="SimSun" panose="02010600030101010101" pitchFamily="2" charset="-122"/>
              </a:rPr>
              <a:t>婴儿活动围栏</a:t>
            </a:r>
            <a:r>
              <a:rPr lang="en-US" altLang="zh-CN" sz="2400" dirty="0">
                <a:solidFill>
                  <a:srgbClr val="3648A1"/>
                </a:solidFill>
                <a:latin typeface="SimSun" panose="02010600030101010101" pitchFamily="2" charset="-122"/>
                <a:ea typeface="SimSun" panose="02010600030101010101" pitchFamily="2" charset="-122"/>
              </a:rPr>
              <a:t>-</a:t>
            </a:r>
            <a:r>
              <a:rPr lang="zh-CN" altLang="en-US" sz="2400" dirty="0">
                <a:solidFill>
                  <a:srgbClr val="3648A1"/>
                </a:solidFill>
                <a:latin typeface="SimSun" panose="02010600030101010101" pitchFamily="2" charset="-122"/>
                <a:ea typeface="SimSun" panose="02010600030101010101" pitchFamily="2" charset="-122"/>
              </a:rPr>
              <a:t>第</a:t>
            </a:r>
            <a:r>
              <a:rPr lang="en-US" sz="2400" dirty="0">
                <a:solidFill>
                  <a:srgbClr val="3648A1"/>
                </a:solidFill>
                <a:latin typeface="SimSun" panose="02010600030101010101" pitchFamily="2" charset="-122"/>
                <a:ea typeface="SimSun" panose="02010600030101010101" pitchFamily="2" charset="-122"/>
              </a:rPr>
              <a:t>16</a:t>
            </a:r>
            <a:r>
              <a:rPr lang="zh-CN" altLang="en-US" sz="2400" dirty="0">
                <a:solidFill>
                  <a:srgbClr val="3648A1"/>
                </a:solidFill>
                <a:latin typeface="SimSun" panose="02010600030101010101" pitchFamily="2" charset="-122"/>
                <a:ea typeface="SimSun" panose="02010600030101010101" pitchFamily="2" charset="-122"/>
              </a:rPr>
              <a:t>联邦法规第</a:t>
            </a:r>
            <a:r>
              <a:rPr lang="en-US" sz="2400" dirty="0">
                <a:solidFill>
                  <a:srgbClr val="3648A1"/>
                </a:solidFill>
                <a:latin typeface="SimSun" panose="02010600030101010101" pitchFamily="2" charset="-122"/>
                <a:ea typeface="SimSun" panose="02010600030101010101" pitchFamily="2" charset="-122"/>
              </a:rPr>
              <a:t>1221</a:t>
            </a:r>
            <a:r>
              <a:rPr lang="zh-CN" altLang="en-US" sz="2400" dirty="0">
                <a:solidFill>
                  <a:srgbClr val="3648A1"/>
                </a:solidFill>
                <a:latin typeface="SimSun" panose="02010600030101010101" pitchFamily="2" charset="-122"/>
                <a:ea typeface="SimSun" panose="02010600030101010101" pitchFamily="2" charset="-122"/>
              </a:rPr>
              <a:t>部</a:t>
            </a:r>
            <a:endParaRPr lang="en-US" sz="2400" dirty="0">
              <a:solidFill>
                <a:srgbClr val="3648A1"/>
              </a:solidFill>
              <a:latin typeface="SimSun" panose="02010600030101010101" pitchFamily="2" charset="-122"/>
              <a:ea typeface="SimSun" panose="02010600030101010101" pitchFamily="2" charset="-122"/>
              <a:cs typeface="Arial" panose="020B0604020202020204" pitchFamily="34" charset="0"/>
            </a:endParaRPr>
          </a:p>
          <a:p>
            <a:pPr marL="457200" indent="-457200">
              <a:buFont typeface="Arial" panose="020B0604020202020204" pitchFamily="34" charset="0"/>
              <a:buChar char="•"/>
            </a:pPr>
            <a:r>
              <a:rPr lang="zh-CN" altLang="en-US" sz="2400" dirty="0">
                <a:solidFill>
                  <a:srgbClr val="3648A1"/>
                </a:solidFill>
                <a:latin typeface="SimSun" panose="02010600030101010101" pitchFamily="2" charset="-122"/>
                <a:ea typeface="SimSun" panose="02010600030101010101" pitchFamily="2" charset="-122"/>
                <a:cs typeface="Arial" panose="020B0604020202020204" pitchFamily="34" charset="0"/>
              </a:rPr>
              <a:t>儿童防护门与宠物防护门：</a:t>
            </a:r>
            <a:r>
              <a:rPr lang="en-US" sz="2400" dirty="0">
                <a:solidFill>
                  <a:srgbClr val="3648A1"/>
                </a:solidFill>
                <a:latin typeface="SimSun" panose="02010600030101010101" pitchFamily="2" charset="-122"/>
                <a:ea typeface="SimSun" panose="02010600030101010101" pitchFamily="2" charset="-122"/>
                <a:cs typeface="Arial" panose="020B0604020202020204" pitchFamily="34" charset="0"/>
              </a:rPr>
              <a:t> </a:t>
            </a:r>
            <a:r>
              <a:rPr lang="en-US" sz="2400" dirty="0">
                <a:latin typeface="SimSun" panose="02010600030101010101" pitchFamily="2" charset="-122"/>
                <a:ea typeface="SimSun" panose="02010600030101010101" pitchFamily="2" charset="-122"/>
                <a:hlinkClick r:id="rId7"/>
              </a:rPr>
              <a:t>www.cpsc.gov/childrensproduct</a:t>
            </a:r>
            <a:endParaRPr lang="en-US" sz="24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2400" dirty="0">
                <a:solidFill>
                  <a:srgbClr val="3648A1"/>
                </a:solidFill>
                <a:latin typeface="SimSun" panose="02010600030101010101" pitchFamily="2" charset="-122"/>
                <a:ea typeface="SimSun" panose="02010600030101010101" pitchFamily="2" charset="-122"/>
                <a:cs typeface="Calibri Light" panose="020F0302020204030204" pitchFamily="34" charset="0"/>
              </a:rPr>
              <a:t>登记卡要求在</a:t>
            </a:r>
            <a:r>
              <a:rPr lang="zh-CN" altLang="en-US" sz="2400" dirty="0">
                <a:solidFill>
                  <a:srgbClr val="3648A1"/>
                </a:solidFill>
                <a:latin typeface="SimSun" panose="02010600030101010101" pitchFamily="2" charset="-122"/>
                <a:ea typeface="SimSun" panose="02010600030101010101" pitchFamily="2" charset="-122"/>
              </a:rPr>
              <a:t>第</a:t>
            </a:r>
            <a:r>
              <a:rPr lang="en-US" sz="2400" dirty="0">
                <a:solidFill>
                  <a:srgbClr val="3648A1"/>
                </a:solidFill>
                <a:latin typeface="SimSun" panose="02010600030101010101" pitchFamily="2" charset="-122"/>
                <a:ea typeface="SimSun" panose="02010600030101010101" pitchFamily="2" charset="-122"/>
              </a:rPr>
              <a:t>16</a:t>
            </a:r>
            <a:r>
              <a:rPr lang="zh-CN" altLang="en-US" sz="2400" dirty="0">
                <a:solidFill>
                  <a:srgbClr val="3648A1"/>
                </a:solidFill>
                <a:latin typeface="SimSun" panose="02010600030101010101" pitchFamily="2" charset="-122"/>
                <a:ea typeface="SimSun" panose="02010600030101010101" pitchFamily="2" charset="-122"/>
                <a:cs typeface="Calibri Light" panose="020F0302020204030204" pitchFamily="34" charset="0"/>
              </a:rPr>
              <a:t>联邦法规第</a:t>
            </a:r>
            <a:r>
              <a:rPr lang="en-US" sz="2400" dirty="0">
                <a:solidFill>
                  <a:srgbClr val="3648A1"/>
                </a:solidFill>
                <a:latin typeface="SimSun" panose="02010600030101010101" pitchFamily="2" charset="-122"/>
                <a:ea typeface="SimSun" panose="02010600030101010101" pitchFamily="2" charset="-122"/>
                <a:cs typeface="Calibri Light" panose="020F0302020204030204" pitchFamily="34" charset="0"/>
              </a:rPr>
              <a:t>1130</a:t>
            </a:r>
            <a:r>
              <a:rPr lang="zh-CN" altLang="en-US" sz="2400" dirty="0">
                <a:solidFill>
                  <a:srgbClr val="3648A1"/>
                </a:solidFill>
                <a:latin typeface="SimSun" panose="02010600030101010101" pitchFamily="2" charset="-122"/>
                <a:ea typeface="SimSun" panose="02010600030101010101" pitchFamily="2" charset="-122"/>
              </a:rPr>
              <a:t>部</a:t>
            </a:r>
            <a:r>
              <a:rPr lang="zh-CN" altLang="en-US" sz="2400" dirty="0">
                <a:solidFill>
                  <a:srgbClr val="3648A1"/>
                </a:solidFill>
                <a:latin typeface="SimSun" panose="02010600030101010101" pitchFamily="2" charset="-122"/>
                <a:ea typeface="SimSun" panose="02010600030101010101" pitchFamily="2" charset="-122"/>
                <a:cs typeface="Calibri Light" panose="020F0302020204030204" pitchFamily="34" charset="0"/>
              </a:rPr>
              <a:t>。</a:t>
            </a:r>
            <a:endParaRPr lang="en-US" sz="2400" dirty="0">
              <a:solidFill>
                <a:srgbClr val="3648A1"/>
              </a:solidFill>
              <a:latin typeface="SimSun" panose="02010600030101010101" pitchFamily="2" charset="-122"/>
              <a:ea typeface="SimSun" panose="02010600030101010101" pitchFamily="2" charset="-122"/>
              <a:cs typeface="Calibri Light" panose="020F0302020204030204" pitchFamily="34" charset="0"/>
            </a:endParaRPr>
          </a:p>
          <a:p>
            <a:pPr marL="457200" indent="-457200">
              <a:buFont typeface="Arial" panose="020B0604020202020204" pitchFamily="34" charset="0"/>
              <a:buChar char="•"/>
            </a:pPr>
            <a:endParaRPr lang="en-US" sz="2400" dirty="0">
              <a:latin typeface="+mj-lt"/>
            </a:endParaRPr>
          </a:p>
          <a:p>
            <a:pPr marL="457200" indent="-457200">
              <a:buFont typeface="Arial" panose="020B0604020202020204" pitchFamily="34" charset="0"/>
              <a:buChar char="•"/>
            </a:pPr>
            <a:endParaRPr lang="en-US" sz="2400" dirty="0">
              <a:latin typeface="+mj-lt"/>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E1E8E9AC-09D6-453D-BF56-9F7360D3FFE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60161" y="180530"/>
            <a:ext cx="548640" cy="548640"/>
          </a:xfrm>
          <a:prstGeom prst="rect">
            <a:avLst/>
          </a:prstGeom>
        </p:spPr>
      </p:pic>
    </p:spTree>
    <p:custDataLst>
      <p:tags r:id="rId1"/>
    </p:custDataLst>
    <p:extLst>
      <p:ext uri="{BB962C8B-B14F-4D97-AF65-F5344CB8AC3E}">
        <p14:creationId xmlns:p14="http://schemas.microsoft.com/office/powerpoint/2010/main" val="85772516"/>
      </p:ext>
    </p:extLst>
  </p:cSld>
  <p:clrMapOvr>
    <a:masterClrMapping/>
  </p:clrMapOvr>
  <mc:AlternateContent xmlns:mc="http://schemas.openxmlformats.org/markup-compatibility/2006" xmlns:p14="http://schemas.microsoft.com/office/powerpoint/2010/main">
    <mc:Choice Requires="p14">
      <p:transition spd="slow" p14:dur="2000" advTm="14659"/>
    </mc:Choice>
    <mc:Fallback xmlns="">
      <p:transition spd="slow" advTm="146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767" objId="4"/>
        <p14:stopEvt time="14659"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zh-CN" altLang="en-US" sz="3200" dirty="0">
                <a:solidFill>
                  <a:schemeClr val="accent1">
                    <a:lumMod val="50000"/>
                  </a:schemeClr>
                </a:solidFill>
                <a:latin typeface="+mn-ea"/>
              </a:rPr>
              <a:t>美国消费安全委员会</a:t>
            </a:r>
            <a:r>
              <a:rPr lang="en-US" altLang="zh-CN" sz="3200" dirty="0">
                <a:solidFill>
                  <a:schemeClr val="accent1">
                    <a:lumMod val="50000"/>
                  </a:schemeClr>
                </a:solidFill>
                <a:latin typeface="+mn-ea"/>
              </a:rPr>
              <a:t>2021</a:t>
            </a:r>
            <a:r>
              <a:rPr lang="zh-CN" altLang="en-US" sz="3200" dirty="0">
                <a:solidFill>
                  <a:schemeClr val="accent1">
                    <a:lumMod val="50000"/>
                  </a:schemeClr>
                </a:solidFill>
                <a:latin typeface="+mn-ea"/>
              </a:rPr>
              <a:t>播客系列</a:t>
            </a:r>
            <a:endParaRPr lang="en-US" dirty="0">
              <a:solidFill>
                <a:schemeClr val="accent1">
                  <a:lumMod val="50000"/>
                </a:schemeClr>
              </a:solidFill>
            </a:endParaRPr>
          </a:p>
          <a:p>
            <a:pPr algn="ctr"/>
            <a:endParaRPr lang="en-US" dirty="0"/>
          </a:p>
        </p:txBody>
      </p:sp>
      <p:graphicFrame>
        <p:nvGraphicFramePr>
          <p:cNvPr id="5" name="Table 4"/>
          <p:cNvGraphicFramePr>
            <a:graphicFrameLocks noGrp="1"/>
          </p:cNvGraphicFramePr>
          <p:nvPr>
            <p:extLst/>
          </p:nvPr>
        </p:nvGraphicFramePr>
        <p:xfrm>
          <a:off x="1689654" y="1605707"/>
          <a:ext cx="9116892" cy="2594790"/>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zh-CN" altLang="en-US" sz="1800" b="1" dirty="0">
                          <a:solidFill>
                            <a:schemeClr val="bg2"/>
                          </a:solidFill>
                          <a:latin typeface="Arial" panose="020B0604020202020204" pitchFamily="34" charset="0"/>
                        </a:rPr>
                        <a:t>播客</a:t>
                      </a:r>
                      <a:endParaRPr lang="en-US" sz="1800" b="1" dirty="0">
                        <a:solidFill>
                          <a:schemeClr val="bg2"/>
                        </a:solidFill>
                        <a:latin typeface="Arial" panose="020B0604020202020204" pitchFamily="34" charset="0"/>
                      </a:endParaRPr>
                    </a:p>
                  </a:txBody>
                  <a:tcPr/>
                </a:tc>
                <a:tc>
                  <a:txBody>
                    <a:bodyPr/>
                    <a:lstStyle/>
                    <a:p>
                      <a:pPr algn="ctr"/>
                      <a:r>
                        <a:rPr lang="zh-CN" altLang="en-US" sz="1800" b="1">
                          <a:solidFill>
                            <a:schemeClr val="bg2"/>
                          </a:solidFill>
                          <a:latin typeface="Arial" panose="020B0604020202020204" pitchFamily="34" charset="0"/>
                        </a:rPr>
                        <a:t>题目</a:t>
                      </a:r>
                      <a:endParaRPr lang="en-US" sz="1800" b="1" dirty="0">
                        <a:solidFill>
                          <a:schemeClr val="bg2"/>
                        </a:solidFill>
                        <a:latin typeface="Arial" panose="020B0604020202020204" pitchFamily="34" charset="0"/>
                      </a:endParaRPr>
                    </a:p>
                  </a:txBody>
                  <a:tcPr/>
                </a:tc>
                <a:extLst>
                  <a:ext uri="{0D108BD9-81ED-4DB2-BD59-A6C34878D82A}">
                    <a16:rowId xmlns:a16="http://schemas.microsoft.com/office/drawing/2014/main" val="10000"/>
                  </a:ext>
                </a:extLst>
              </a:tr>
              <a:tr h="329331">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#1</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800" b="1" dirty="0">
                          <a:solidFill>
                            <a:schemeClr val="tx1"/>
                          </a:solidFill>
                          <a:latin typeface="SimSun" panose="02010600030101010101" pitchFamily="2" charset="-122"/>
                          <a:ea typeface="SimSun" panose="02010600030101010101" pitchFamily="2" charset="-122"/>
                          <a:cs typeface="+mn-cs"/>
                        </a:rPr>
                        <a:t>儿童睡衣</a:t>
                      </a:r>
                      <a:r>
                        <a:rPr lang="zh-CN" altLang="en-US" sz="1800" b="1" dirty="0">
                          <a:solidFill>
                            <a:schemeClr val="tx1"/>
                          </a:solidFill>
                          <a:latin typeface="SimSun" panose="02010600030101010101" pitchFamily="2" charset="-122"/>
                          <a:ea typeface="SimSun" panose="02010600030101010101" pitchFamily="2" charset="-122"/>
                        </a:rPr>
                        <a:t>规定概要</a:t>
                      </a:r>
                      <a:endParaRPr lang="en-US" sz="1800" b="1" dirty="0">
                        <a:solidFill>
                          <a:schemeClr val="tx1"/>
                        </a:solidFill>
                        <a:latin typeface="SimSun" panose="02010600030101010101" pitchFamily="2" charset="-122"/>
                        <a:ea typeface="SimSun" panose="02010600030101010101" pitchFamily="2" charset="-122"/>
                        <a:cs typeface="+mn-cs"/>
                      </a:endParaRPr>
                    </a:p>
                  </a:txBody>
                  <a:tcPr marL="0" marR="0" marT="0" marB="0"/>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#2</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800" b="1" dirty="0">
                          <a:effectLst/>
                          <a:latin typeface="SimSun" panose="02010600030101010101" pitchFamily="2" charset="-122"/>
                          <a:ea typeface="SimSun" panose="02010600030101010101" pitchFamily="2" charset="-122"/>
                        </a:rPr>
                        <a:t>通过风险评估提升新兴技术的安全：</a:t>
                      </a:r>
                      <a:r>
                        <a:rPr lang="zh-CN" altLang="en-US" sz="1800" b="1" dirty="0">
                          <a:solidFill>
                            <a:schemeClr val="tx1"/>
                          </a:solidFill>
                          <a:latin typeface="SimSun" panose="02010600030101010101" pitchFamily="2" charset="-122"/>
                          <a:ea typeface="SimSun" panose="02010600030101010101" pitchFamily="2" charset="-122"/>
                          <a:cs typeface="+mn-cs"/>
                        </a:rPr>
                        <a:t>可穿戴技术</a:t>
                      </a:r>
                      <a:endParaRPr lang="en-US" sz="1800" b="1" dirty="0">
                        <a:effectLst/>
                        <a:latin typeface="SimSun" panose="02010600030101010101" pitchFamily="2" charset="-122"/>
                        <a:ea typeface="SimSun" panose="02010600030101010101" pitchFamily="2" charset="-122"/>
                      </a:endParaRPr>
                    </a:p>
                  </a:txBody>
                  <a:tcPr marL="0" marR="0" marT="0" marB="0"/>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#3</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800" b="1" dirty="0">
                          <a:solidFill>
                            <a:schemeClr val="tx1"/>
                          </a:solidFill>
                          <a:latin typeface="SimSun" panose="02010600030101010101" pitchFamily="2" charset="-122"/>
                          <a:ea typeface="SimSun" panose="02010600030101010101" pitchFamily="2" charset="-122"/>
                          <a:cs typeface="+mn-cs"/>
                        </a:rPr>
                        <a:t>电池安全</a:t>
                      </a:r>
                      <a:r>
                        <a:rPr lang="zh-CN" altLang="en-US" sz="1800" b="1" dirty="0">
                          <a:solidFill>
                            <a:schemeClr val="tx1"/>
                          </a:solidFill>
                          <a:latin typeface="SimSun" panose="02010600030101010101" pitchFamily="2" charset="-122"/>
                          <a:ea typeface="SimSun" panose="02010600030101010101" pitchFamily="2" charset="-122"/>
                        </a:rPr>
                        <a:t>规定概要</a:t>
                      </a:r>
                      <a:endParaRPr lang="en-US" sz="1800" b="1" dirty="0">
                        <a:solidFill>
                          <a:schemeClr val="tx1"/>
                        </a:solidFill>
                        <a:latin typeface="SimSun" panose="02010600030101010101" pitchFamily="2" charset="-122"/>
                        <a:ea typeface="SimSun" panose="02010600030101010101" pitchFamily="2" charset="-122"/>
                        <a:cs typeface="+mn-cs"/>
                      </a:endParaRPr>
                    </a:p>
                  </a:txBody>
                  <a:tcPr marL="0" marR="0" marT="0" marB="0"/>
                </a:tc>
                <a:extLst>
                  <a:ext uri="{0D108BD9-81ED-4DB2-BD59-A6C34878D82A}">
                    <a16:rowId xmlns:a16="http://schemas.microsoft.com/office/drawing/2014/main" val="10003"/>
                  </a:ext>
                </a:extLst>
              </a:tr>
              <a:tr h="411259">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#4</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800" b="1" dirty="0">
                          <a:solidFill>
                            <a:schemeClr val="dk1"/>
                          </a:solidFill>
                          <a:effectLst/>
                          <a:latin typeface="SimSun" panose="02010600030101010101" pitchFamily="2" charset="-122"/>
                          <a:ea typeface="SimSun" panose="02010600030101010101" pitchFamily="2" charset="-122"/>
                          <a:cs typeface="+mn-cs"/>
                        </a:rPr>
                        <a:t>幼儿防护门和防护围栏</a:t>
                      </a:r>
                      <a:r>
                        <a:rPr lang="zh-CN" altLang="en-US" sz="1800" b="1" dirty="0">
                          <a:solidFill>
                            <a:schemeClr val="tx1"/>
                          </a:solidFill>
                          <a:latin typeface="SimSun" panose="02010600030101010101" pitchFamily="2" charset="-122"/>
                          <a:ea typeface="SimSun" panose="02010600030101010101" pitchFamily="2" charset="-122"/>
                        </a:rPr>
                        <a:t>规定概要</a:t>
                      </a:r>
                      <a:endParaRPr lang="en-US" sz="1800" b="1" dirty="0">
                        <a:solidFill>
                          <a:schemeClr val="tx1"/>
                        </a:solidFill>
                        <a:latin typeface="SimSun" panose="02010600030101010101" pitchFamily="2" charset="-122"/>
                        <a:ea typeface="SimSun" panose="02010600030101010101" pitchFamily="2" charset="-122"/>
                        <a:cs typeface="+mn-cs"/>
                      </a:endParaRPr>
                    </a:p>
                  </a:txBody>
                  <a:tcPr marL="0" marR="0" marT="0" marB="0"/>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effectLst/>
                          <a:latin typeface="Arial" panose="020B0604020202020204" pitchFamily="34" charset="0"/>
                          <a:ea typeface="Calibri" panose="020F0502020204030204" pitchFamily="34" charset="0"/>
                        </a:rPr>
                        <a:t>#5</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800" b="1" dirty="0">
                          <a:solidFill>
                            <a:schemeClr val="dk1"/>
                          </a:solidFill>
                          <a:effectLst/>
                          <a:latin typeface="SimSun" panose="02010600030101010101" pitchFamily="2" charset="-122"/>
                          <a:ea typeface="SimSun" panose="02010600030101010101" pitchFamily="2" charset="-122"/>
                          <a:cs typeface="+mn-cs"/>
                        </a:rPr>
                        <a:t>消费者安全和微电动交通工具</a:t>
                      </a:r>
                      <a:r>
                        <a:rPr lang="zh-CN" altLang="en-US" sz="1800" b="1" dirty="0">
                          <a:solidFill>
                            <a:schemeClr val="tx1"/>
                          </a:solidFill>
                          <a:latin typeface="SimSun" panose="02010600030101010101" pitchFamily="2" charset="-122"/>
                          <a:ea typeface="SimSun" panose="02010600030101010101" pitchFamily="2" charset="-122"/>
                        </a:rPr>
                        <a:t>概要</a:t>
                      </a:r>
                      <a:endParaRPr lang="en-US" sz="1800" b="0" dirty="0">
                        <a:effectLst/>
                        <a:latin typeface="SimSun" panose="02010600030101010101" pitchFamily="2" charset="-122"/>
                        <a:ea typeface="SimSun" panose="02010600030101010101" pitchFamily="2" charset="-122"/>
                      </a:endParaRPr>
                    </a:p>
                  </a:txBody>
                  <a:tcPr marL="0" marR="0" marT="0" marB="0"/>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#6</a:t>
                      </a:r>
                    </a:p>
                  </a:txBody>
                  <a:tcPr marL="0" marR="0" marT="0" marB="0"/>
                </a:tc>
                <a:tc>
                  <a:txBody>
                    <a:bodyPr/>
                    <a:lstStyle/>
                    <a:p>
                      <a:pPr marL="0" marR="0" algn="l">
                        <a:spcBef>
                          <a:spcPts val="0"/>
                        </a:spcBef>
                        <a:spcAft>
                          <a:spcPts val="0"/>
                        </a:spcAft>
                      </a:pPr>
                      <a:r>
                        <a:rPr lang="zh-CN" altLang="en-US" sz="1800" b="1" dirty="0">
                          <a:solidFill>
                            <a:schemeClr val="dk1"/>
                          </a:solidFill>
                          <a:effectLst/>
                          <a:latin typeface="SimSun" panose="02010600030101010101" pitchFamily="2" charset="-122"/>
                          <a:ea typeface="SimSun" panose="02010600030101010101" pitchFamily="2" charset="-122"/>
                          <a:cs typeface="+mn-cs"/>
                        </a:rPr>
                        <a:t>婴儿床和婴儿活动围栏</a:t>
                      </a:r>
                      <a:r>
                        <a:rPr lang="zh-CN" altLang="en-US" sz="1800" b="1" dirty="0">
                          <a:solidFill>
                            <a:schemeClr val="tx1"/>
                          </a:solidFill>
                          <a:latin typeface="SimSun" panose="02010600030101010101" pitchFamily="2" charset="-122"/>
                          <a:ea typeface="SimSun" panose="02010600030101010101" pitchFamily="2" charset="-122"/>
                        </a:rPr>
                        <a:t>规定概要</a:t>
                      </a:r>
                      <a:endParaRPr lang="en-US" sz="1800" dirty="0">
                        <a:effectLst/>
                        <a:latin typeface="SimSun" panose="02010600030101010101" pitchFamily="2" charset="-122"/>
                        <a:ea typeface="SimSun" panose="02010600030101010101" pitchFamily="2" charset="-122"/>
                      </a:endParaRPr>
                    </a:p>
                  </a:txBody>
                  <a:tcPr marL="0" marR="0" marT="0" marB="0"/>
                </a:tc>
                <a:extLst>
                  <a:ext uri="{0D108BD9-81ED-4DB2-BD59-A6C34878D82A}">
                    <a16:rowId xmlns:a16="http://schemas.microsoft.com/office/drawing/2014/main" val="10006"/>
                  </a:ext>
                </a:extLst>
              </a:tr>
            </a:tbl>
          </a:graphicData>
        </a:graphic>
      </p:graphicFrame>
      <p:sp>
        <p:nvSpPr>
          <p:cNvPr id="3" name="Rectangle 2"/>
          <p:cNvSpPr/>
          <p:nvPr/>
        </p:nvSpPr>
        <p:spPr>
          <a:xfrm>
            <a:off x="3048000" y="4756003"/>
            <a:ext cx="6096000" cy="992579"/>
          </a:xfrm>
          <a:prstGeom prst="rect">
            <a:avLst/>
          </a:prstGeom>
        </p:spPr>
        <p:txBody>
          <a:bodyPr>
            <a:spAutoFit/>
          </a:bodyPr>
          <a:lstStyle/>
          <a:p>
            <a:pPr algn="ctr">
              <a:lnSpc>
                <a:spcPct val="90000"/>
              </a:lnSpc>
              <a:buNone/>
            </a:pPr>
            <a:r>
              <a:rPr lang="zh-CN" altLang="en-US" sz="2800" b="1" dirty="0">
                <a:latin typeface="SimSun" panose="02010600030101010101" pitchFamily="2" charset="-122"/>
                <a:ea typeface="SimSun" panose="02010600030101010101" pitchFamily="2" charset="-122"/>
              </a:rPr>
              <a:t>如果您有问题，请电邮</a:t>
            </a:r>
            <a:endParaRPr lang="en-US" altLang="zh-CN" sz="2800" b="1" dirty="0">
              <a:latin typeface="SimSun" panose="02010600030101010101" pitchFamily="2" charset="-122"/>
              <a:ea typeface="SimSun" panose="02010600030101010101" pitchFamily="2" charset="-122"/>
            </a:endParaRPr>
          </a:p>
          <a:p>
            <a:pPr algn="ctr">
              <a:lnSpc>
                <a:spcPct val="90000"/>
              </a:lnSpc>
              <a:buNone/>
            </a:pPr>
            <a:endParaRPr lang="en-US" sz="900" b="1" dirty="0">
              <a:latin typeface="SimSun" panose="02010600030101010101" pitchFamily="2" charset="-122"/>
              <a:ea typeface="SimSun" panose="02010600030101010101" pitchFamily="2" charset="-122"/>
            </a:endParaRPr>
          </a:p>
          <a:p>
            <a:pPr algn="ctr">
              <a:lnSpc>
                <a:spcPct val="90000"/>
              </a:lnSpc>
            </a:pPr>
            <a:r>
              <a:rPr lang="en-US" sz="2800" b="1" dirty="0"/>
              <a:t> </a:t>
            </a:r>
            <a:r>
              <a:rPr lang="en-US" sz="2800" b="1" dirty="0">
                <a:hlinkClick r:id="rId6"/>
              </a:rPr>
              <a:t>CPSCinChina@cpsc.gov</a:t>
            </a:r>
            <a:r>
              <a:rPr lang="en-US" sz="2800" b="1" dirty="0">
                <a:latin typeface="Arial" panose="020B0604020202020204" pitchFamily="34" charset="0"/>
                <a:ea typeface="SimSun" panose="02010600030101010101" pitchFamily="2" charset="-122"/>
                <a:cs typeface="Times New Roman" panose="02020603050405020304" pitchFamily="18" charset="0"/>
              </a:rPr>
              <a:t> </a:t>
            </a:r>
            <a:endParaRPr lang="en-US" sz="2800" b="1" dirty="0"/>
          </a:p>
        </p:txBody>
      </p:sp>
      <p:pic>
        <p:nvPicPr>
          <p:cNvPr id="4" name="7">
            <a:hlinkClick r:id="" action="ppaction://media"/>
            <a:extLst>
              <a:ext uri="{FF2B5EF4-FFF2-40B4-BE49-F238E27FC236}">
                <a16:creationId xmlns:a16="http://schemas.microsoft.com/office/drawing/2014/main" id="{672C445C-9CA9-4418-82FD-06991C97BA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80948" y="388534"/>
            <a:ext cx="548640" cy="548640"/>
          </a:xfrm>
          <a:prstGeom prst="rect">
            <a:avLst/>
          </a:prstGeom>
        </p:spPr>
      </p:pic>
    </p:spTree>
    <p:custDataLst>
      <p:tags r:id="rId1"/>
    </p:custDataLst>
    <p:extLst>
      <p:ext uri="{BB962C8B-B14F-4D97-AF65-F5344CB8AC3E}">
        <p14:creationId xmlns:p14="http://schemas.microsoft.com/office/powerpoint/2010/main" val="3044831916"/>
      </p:ext>
    </p:extLst>
  </p:cSld>
  <p:clrMapOvr>
    <a:masterClrMapping/>
  </p:clrMapOvr>
  <mc:AlternateContent xmlns:mc="http://schemas.openxmlformats.org/markup-compatibility/2006" xmlns:p14="http://schemas.microsoft.com/office/powerpoint/2010/main">
    <mc:Choice Requires="p14">
      <p:transition spd="slow" p14:dur="2000" advClick="0" advTm="81282"/>
    </mc:Choice>
    <mc:Fallback xmlns="">
      <p:transition spd="slow" advClick="0" advTm="812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186" objId="4"/>
        <p14:stopEvt time="81282"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22997" y="2767062"/>
            <a:ext cx="10962751" cy="1053823"/>
          </a:xfrm>
        </p:spPr>
        <p:txBody>
          <a:bodyPr>
            <a:normAutofit/>
          </a:bodyPr>
          <a:lstStyle/>
          <a:p>
            <a:pPr algn="ctr"/>
            <a:r>
              <a:rPr lang="zh-CN" altLang="en-US" sz="4000" dirty="0">
                <a:solidFill>
                  <a:srgbClr val="2E74B5"/>
                </a:solidFill>
                <a:latin typeface="SimSun" panose="02010600030101010101" pitchFamily="2" charset="-122"/>
                <a:ea typeface="SimSun" panose="02010600030101010101" pitchFamily="2" charset="-122"/>
              </a:rPr>
              <a:t>防护门及防护围栏安全规定概要</a:t>
            </a:r>
            <a:endParaRPr lang="en-US" sz="4000" dirty="0">
              <a:solidFill>
                <a:srgbClr val="2E74B5"/>
              </a:solidFill>
            </a:endParaRPr>
          </a:p>
        </p:txBody>
      </p:sp>
      <p:pic>
        <p:nvPicPr>
          <p:cNvPr id="4" name="Recorded Sound">
            <a:hlinkClick r:id="" action="ppaction://media"/>
            <a:extLst>
              <a:ext uri="{FF2B5EF4-FFF2-40B4-BE49-F238E27FC236}">
                <a16:creationId xmlns:a16="http://schemas.microsoft.com/office/drawing/2014/main" id="{2D36B025-ACFA-4F85-AFA5-1F675C0C61D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70920" y="365760"/>
            <a:ext cx="548640" cy="548640"/>
          </a:xfrm>
          <a:prstGeom prst="rect">
            <a:avLst/>
          </a:prstGeom>
        </p:spPr>
      </p:pic>
    </p:spTree>
    <p:custDataLst>
      <p:tags r:id="rId1"/>
    </p:custDataLst>
    <p:extLst>
      <p:ext uri="{BB962C8B-B14F-4D97-AF65-F5344CB8AC3E}">
        <p14:creationId xmlns:p14="http://schemas.microsoft.com/office/powerpoint/2010/main" val="2728063272"/>
      </p:ext>
    </p:extLst>
  </p:cSld>
  <p:clrMapOvr>
    <a:masterClrMapping/>
  </p:clrMapOvr>
  <mc:AlternateContent xmlns:mc="http://schemas.openxmlformats.org/markup-compatibility/2006" xmlns:p14="http://schemas.microsoft.com/office/powerpoint/2010/main">
    <mc:Choice Requires="p14">
      <p:transition spd="slow" p14:dur="2000" advTm="95472"/>
    </mc:Choice>
    <mc:Fallback xmlns="">
      <p:transition spd="slow" advTm="954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051" objId="4"/>
        <p14:stopEvt time="95472"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FD6FAD-8475-4E7F-A732-5B9F2F2BA511}"/>
              </a:ext>
            </a:extLst>
          </p:cNvPr>
          <p:cNvSpPr>
            <a:spLocks noGrp="1"/>
          </p:cNvSpPr>
          <p:nvPr>
            <p:ph type="title"/>
          </p:nvPr>
        </p:nvSpPr>
        <p:spPr/>
        <p:txBody>
          <a:bodyPr/>
          <a:lstStyle/>
          <a:p>
            <a:r>
              <a:rPr lang="zh-CN" altLang="en-US" dirty="0">
                <a:latin typeface="SimSun" panose="02010600030101010101" pitchFamily="2" charset="-122"/>
                <a:ea typeface="SimSun" panose="02010600030101010101" pitchFamily="2" charset="-122"/>
              </a:rPr>
              <a:t>题目</a:t>
            </a:r>
            <a:endParaRPr lang="en-US" dirty="0">
              <a:latin typeface="SimSun" panose="02010600030101010101" pitchFamily="2" charset="-122"/>
              <a:ea typeface="SimSun" panose="02010600030101010101" pitchFamily="2" charset="-122"/>
            </a:endParaRPr>
          </a:p>
        </p:txBody>
      </p:sp>
      <p:sp>
        <p:nvSpPr>
          <p:cNvPr id="2" name="Text Placeholder 1"/>
          <p:cNvSpPr>
            <a:spLocks noGrp="1"/>
          </p:cNvSpPr>
          <p:nvPr>
            <p:ph idx="1"/>
          </p:nvPr>
        </p:nvSpPr>
        <p:spPr>
          <a:xfrm>
            <a:off x="406399" y="1484923"/>
            <a:ext cx="11465169" cy="4692040"/>
          </a:xfrm>
        </p:spPr>
        <p:txBody>
          <a:bodyPr/>
          <a:lstStyle/>
          <a:p>
            <a:pPr marL="514350" indent="-457200">
              <a:buFont typeface="Wingdings" panose="05000000000000000000" pitchFamily="2" charset="2"/>
              <a:buChar char="Ø"/>
            </a:pPr>
            <a:r>
              <a:rPr lang="zh-CN" altLang="en-US" sz="3200" dirty="0">
                <a:solidFill>
                  <a:srgbClr val="00246A"/>
                </a:solidFill>
                <a:latin typeface="SimSun" panose="02010600030101010101" pitchFamily="2" charset="-122"/>
                <a:ea typeface="SimSun" panose="02010600030101010101" pitchFamily="2" charset="-122"/>
                <a:hlinkClick r:id="rId6" action="ppaction://hlinksldjump"/>
              </a:rPr>
              <a:t>对防护门及防护围栏</a:t>
            </a:r>
            <a:r>
              <a:rPr lang="zh-CN" altLang="en-US" sz="3200" u="sng" dirty="0">
                <a:solidFill>
                  <a:srgbClr val="C00000"/>
                </a:solidFill>
                <a:latin typeface="SimSun" panose="02010600030101010101" pitchFamily="2" charset="-122"/>
                <a:ea typeface="SimSun" panose="02010600030101010101" pitchFamily="2" charset="-122"/>
              </a:rPr>
              <a:t>进行定义</a:t>
            </a:r>
            <a:endParaRPr lang="en-US" sz="3200" u="sng" dirty="0">
              <a:solidFill>
                <a:srgbClr val="C00000"/>
              </a:solidFill>
              <a:latin typeface="SimSun" panose="02010600030101010101" pitchFamily="2" charset="-122"/>
              <a:ea typeface="SimSun" panose="02010600030101010101" pitchFamily="2" charset="-122"/>
            </a:endParaRPr>
          </a:p>
          <a:p>
            <a:pPr marL="514350" indent="-457200">
              <a:buFont typeface="Wingdings" panose="05000000000000000000" pitchFamily="2" charset="2"/>
              <a:buChar char="Ø"/>
            </a:pPr>
            <a:r>
              <a:rPr lang="zh-CN" altLang="en-US" sz="3200" dirty="0">
                <a:solidFill>
                  <a:srgbClr val="00246A"/>
                </a:solidFill>
                <a:latin typeface="SimSun" panose="02010600030101010101" pitchFamily="2" charset="-122"/>
                <a:ea typeface="SimSun" panose="02010600030101010101" pitchFamily="2" charset="-122"/>
                <a:hlinkClick r:id="rId7" action="ppaction://hlinksldjump"/>
              </a:rPr>
              <a:t>对标签及使用说明材料的要求</a:t>
            </a:r>
            <a:r>
              <a:rPr lang="en-US" sz="3200" dirty="0">
                <a:solidFill>
                  <a:srgbClr val="00246A"/>
                </a:solidFill>
                <a:latin typeface="SimSun" panose="02010600030101010101" pitchFamily="2" charset="-122"/>
                <a:ea typeface="SimSun" panose="02010600030101010101" pitchFamily="2" charset="-122"/>
                <a:hlinkClick r:id="rId7" action="ppaction://hlinksldjump"/>
              </a:rPr>
              <a:t> </a:t>
            </a:r>
            <a:endParaRPr lang="en-US" sz="3200" dirty="0">
              <a:solidFill>
                <a:srgbClr val="00246A"/>
              </a:solidFill>
              <a:latin typeface="SimSun" panose="02010600030101010101" pitchFamily="2" charset="-122"/>
              <a:ea typeface="SimSun" panose="02010600030101010101" pitchFamily="2" charset="-122"/>
            </a:endParaRPr>
          </a:p>
          <a:p>
            <a:pPr marL="514350" indent="-457200">
              <a:buFont typeface="Wingdings" panose="05000000000000000000" pitchFamily="2" charset="2"/>
              <a:buChar char="Ø"/>
            </a:pPr>
            <a:r>
              <a:rPr lang="zh-CN" altLang="en-US" sz="3200" dirty="0">
                <a:solidFill>
                  <a:srgbClr val="00246A"/>
                </a:solidFill>
                <a:latin typeface="SimSun" panose="02010600030101010101" pitchFamily="2" charset="-122"/>
                <a:ea typeface="SimSun" panose="02010600030101010101" pitchFamily="2" charset="-122"/>
                <a:hlinkClick r:id="rId8" action="ppaction://hlinksldjump"/>
              </a:rPr>
              <a:t>测试要求</a:t>
            </a:r>
            <a:endParaRPr lang="en-US" sz="3200" dirty="0">
              <a:solidFill>
                <a:srgbClr val="00246A"/>
              </a:solidFill>
              <a:latin typeface="SimSun" panose="02010600030101010101" pitchFamily="2" charset="-122"/>
              <a:ea typeface="SimSun" panose="02010600030101010101" pitchFamily="2" charset="-122"/>
            </a:endParaRPr>
          </a:p>
          <a:p>
            <a:pPr marL="514350" indent="-457200">
              <a:buFont typeface="Wingdings" panose="05000000000000000000" pitchFamily="2" charset="2"/>
              <a:buChar char="Ø"/>
            </a:pPr>
            <a:r>
              <a:rPr lang="zh-CN" altLang="en-US" sz="3200" dirty="0">
                <a:solidFill>
                  <a:srgbClr val="00246A"/>
                </a:solidFill>
                <a:latin typeface="SimSun" panose="02010600030101010101" pitchFamily="2" charset="-122"/>
                <a:ea typeface="SimSun" panose="02010600030101010101" pitchFamily="2" charset="-122"/>
                <a:hlinkClick r:id="rId9" action="ppaction://hlinksldjump"/>
              </a:rPr>
              <a:t>儿童产品证书</a:t>
            </a:r>
            <a:endParaRPr lang="en-US" sz="3200" dirty="0">
              <a:solidFill>
                <a:srgbClr val="00246A"/>
              </a:solidFill>
              <a:latin typeface="SimSun" panose="02010600030101010101" pitchFamily="2" charset="-122"/>
              <a:ea typeface="SimSun" panose="02010600030101010101" pitchFamily="2" charset="-122"/>
            </a:endParaRPr>
          </a:p>
          <a:p>
            <a:pPr marL="514350" indent="-457200">
              <a:buFont typeface="Wingdings" panose="05000000000000000000" pitchFamily="2" charset="2"/>
              <a:buChar char="Ø"/>
            </a:pPr>
            <a:r>
              <a:rPr lang="zh-CN" altLang="en-US" sz="3200" dirty="0">
                <a:solidFill>
                  <a:srgbClr val="00246A"/>
                </a:solidFill>
                <a:latin typeface="SimSun" panose="02010600030101010101" pitchFamily="2" charset="-122"/>
                <a:ea typeface="SimSun" panose="02010600030101010101" pitchFamily="2" charset="-122"/>
                <a:hlinkClick r:id="rId10" action="ppaction://hlinksldjump"/>
              </a:rPr>
              <a:t>召回实例</a:t>
            </a:r>
            <a:endParaRPr lang="en-US" sz="3200" dirty="0">
              <a:solidFill>
                <a:srgbClr val="00246A"/>
              </a:solidFill>
              <a:latin typeface="SimSun" panose="02010600030101010101" pitchFamily="2" charset="-122"/>
              <a:ea typeface="SimSun" panose="02010600030101010101" pitchFamily="2" charset="-122"/>
            </a:endParaRPr>
          </a:p>
          <a:p>
            <a:pPr marL="514350" indent="-457200">
              <a:buFont typeface="Wingdings" panose="05000000000000000000" pitchFamily="2" charset="2"/>
              <a:buChar char="Ø"/>
            </a:pPr>
            <a:r>
              <a:rPr lang="zh-CN" altLang="en-US" sz="3200" u="sng" dirty="0">
                <a:solidFill>
                  <a:srgbClr val="C00000"/>
                </a:solidFill>
                <a:latin typeface="SimSun" panose="02010600030101010101" pitchFamily="2" charset="-122"/>
                <a:ea typeface="SimSun" panose="02010600030101010101" pitchFamily="2" charset="-122"/>
              </a:rPr>
              <a:t>资源</a:t>
            </a:r>
            <a:endParaRPr lang="en-US" sz="3200" u="sng" dirty="0">
              <a:solidFill>
                <a:srgbClr val="C00000"/>
              </a:solidFill>
              <a:latin typeface="SimSun" panose="02010600030101010101" pitchFamily="2" charset="-122"/>
              <a:ea typeface="SimSun" panose="02010600030101010101" pitchFamily="2" charset="-122"/>
            </a:endParaRPr>
          </a:p>
          <a:p>
            <a:endParaRPr lang="en-US" dirty="0"/>
          </a:p>
        </p:txBody>
      </p:sp>
      <p:pic>
        <p:nvPicPr>
          <p:cNvPr id="5" name="Recorded Sound">
            <a:hlinkClick r:id="" action="ppaction://media"/>
            <a:extLst>
              <a:ext uri="{FF2B5EF4-FFF2-40B4-BE49-F238E27FC236}">
                <a16:creationId xmlns:a16="http://schemas.microsoft.com/office/drawing/2014/main" id="{BA5F1410-23E3-46A2-952E-5B058125908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236961" y="564735"/>
            <a:ext cx="548640" cy="548640"/>
          </a:xfrm>
          <a:prstGeom prst="rect">
            <a:avLst/>
          </a:prstGeom>
        </p:spPr>
      </p:pic>
    </p:spTree>
    <p:custDataLst>
      <p:tags r:id="rId1"/>
    </p:custDataLst>
    <p:extLst>
      <p:ext uri="{BB962C8B-B14F-4D97-AF65-F5344CB8AC3E}">
        <p14:creationId xmlns:p14="http://schemas.microsoft.com/office/powerpoint/2010/main" val="640657985"/>
      </p:ext>
    </p:extLst>
  </p:cSld>
  <p:clrMapOvr>
    <a:masterClrMapping/>
  </p:clrMapOvr>
  <mc:AlternateContent xmlns:mc="http://schemas.openxmlformats.org/markup-compatibility/2006" xmlns:p14="http://schemas.microsoft.com/office/powerpoint/2010/main">
    <mc:Choice Requires="p14">
      <p:transition spd="slow" p14:dur="2000" advTm="28347"/>
    </mc:Choice>
    <mc:Fallback xmlns="">
      <p:transition spd="slow" advTm="283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135" objId="5"/>
        <p14:stopEvt time="28347"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066B05-9B24-4DC5-84B6-B48DCC087AE7}"/>
              </a:ext>
            </a:extLst>
          </p:cNvPr>
          <p:cNvSpPr>
            <a:spLocks noGrp="1"/>
          </p:cNvSpPr>
          <p:nvPr>
            <p:ph type="title"/>
          </p:nvPr>
        </p:nvSpPr>
        <p:spPr/>
        <p:txBody>
          <a:bodyPr/>
          <a:lstStyle/>
          <a:p>
            <a:r>
              <a:rPr lang="zh-CN" altLang="en-US" dirty="0">
                <a:latin typeface="SimSun" panose="02010600030101010101" pitchFamily="2" charset="-122"/>
                <a:ea typeface="SimSun" panose="02010600030101010101" pitchFamily="2" charset="-122"/>
              </a:rPr>
              <a:t>回顾防护门和防护围栏规定的历史</a:t>
            </a:r>
            <a:endParaRPr lang="en-US" dirty="0">
              <a:latin typeface="SimSun" panose="02010600030101010101" pitchFamily="2" charset="-122"/>
              <a:ea typeface="SimSun" panose="02010600030101010101" pitchFamily="2" charset="-122"/>
            </a:endParaRPr>
          </a:p>
        </p:txBody>
      </p:sp>
      <p:sp>
        <p:nvSpPr>
          <p:cNvPr id="2" name="Text Placeholder 1"/>
          <p:cNvSpPr>
            <a:spLocks noGrp="1"/>
          </p:cNvSpPr>
          <p:nvPr>
            <p:ph idx="1"/>
          </p:nvPr>
        </p:nvSpPr>
        <p:spPr>
          <a:xfrm>
            <a:off x="406399" y="1312985"/>
            <a:ext cx="11465169" cy="4863978"/>
          </a:xfrm>
        </p:spPr>
        <p:txBody>
          <a:bodyPr>
            <a:normAutofit/>
          </a:bodyPr>
          <a:lstStyle/>
          <a:p>
            <a:pPr marL="457200" indent="-457200">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提议建立法规的通知</a:t>
            </a:r>
            <a:r>
              <a:rPr lang="en-US" sz="2800" dirty="0">
                <a:latin typeface="SimSun" panose="02010600030101010101" pitchFamily="2" charset="-122"/>
                <a:ea typeface="SimSun" panose="02010600030101010101" pitchFamily="2" charset="-122"/>
              </a:rPr>
              <a:t> – 2019</a:t>
            </a:r>
            <a:r>
              <a:rPr lang="zh-CN" altLang="en-US" sz="2800" dirty="0">
                <a:latin typeface="SimSun" panose="02010600030101010101" pitchFamily="2" charset="-122"/>
                <a:ea typeface="SimSun" panose="02010600030101010101" pitchFamily="2" charset="-122"/>
              </a:rPr>
              <a:t>年</a:t>
            </a:r>
            <a:r>
              <a:rPr lang="en-US" altLang="zh-CN" sz="2800" dirty="0">
                <a:latin typeface="SimSun" panose="02010600030101010101" pitchFamily="2" charset="-122"/>
                <a:ea typeface="SimSun" panose="02010600030101010101" pitchFamily="2" charset="-122"/>
              </a:rPr>
              <a:t>7</a:t>
            </a:r>
            <a:r>
              <a:rPr lang="zh-CN" altLang="en-US" sz="2800" dirty="0">
                <a:latin typeface="SimSun" panose="02010600030101010101" pitchFamily="2" charset="-122"/>
                <a:ea typeface="SimSun" panose="02010600030101010101" pitchFamily="2" charset="-122"/>
              </a:rPr>
              <a:t>月</a:t>
            </a:r>
            <a:r>
              <a:rPr lang="en-US" altLang="zh-CN" sz="2800" dirty="0">
                <a:latin typeface="SimSun" panose="02010600030101010101" pitchFamily="2" charset="-122"/>
                <a:ea typeface="SimSun" panose="02010600030101010101" pitchFamily="2" charset="-122"/>
              </a:rPr>
              <a:t>7</a:t>
            </a:r>
            <a:r>
              <a:rPr lang="zh-CN" altLang="en-US" sz="2800" dirty="0">
                <a:latin typeface="SimSun" panose="02010600030101010101" pitchFamily="2" charset="-122"/>
                <a:ea typeface="SimSun" panose="02010600030101010101" pitchFamily="2" charset="-122"/>
              </a:rPr>
              <a:t>日</a:t>
            </a:r>
            <a:endParaRPr lang="en-US" sz="28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最终法规公布</a:t>
            </a:r>
            <a:r>
              <a:rPr lang="en-US" sz="2800" dirty="0">
                <a:latin typeface="SimSun" panose="02010600030101010101" pitchFamily="2" charset="-122"/>
                <a:ea typeface="SimSun" panose="02010600030101010101" pitchFamily="2" charset="-122"/>
              </a:rPr>
              <a:t> – 2020</a:t>
            </a:r>
            <a:r>
              <a:rPr lang="zh-CN" altLang="en-US" sz="2800" dirty="0">
                <a:latin typeface="SimSun" panose="02010600030101010101" pitchFamily="2" charset="-122"/>
                <a:ea typeface="SimSun" panose="02010600030101010101" pitchFamily="2" charset="-122"/>
              </a:rPr>
              <a:t>年</a:t>
            </a:r>
            <a:r>
              <a:rPr lang="en-US" altLang="zh-CN" sz="2800" dirty="0">
                <a:latin typeface="SimSun" panose="02010600030101010101" pitchFamily="2" charset="-122"/>
                <a:ea typeface="SimSun" panose="02010600030101010101" pitchFamily="2" charset="-122"/>
              </a:rPr>
              <a:t>7</a:t>
            </a:r>
            <a:r>
              <a:rPr lang="zh-CN" altLang="en-US" sz="2800" dirty="0">
                <a:latin typeface="SimSun" panose="02010600030101010101" pitchFamily="2" charset="-122"/>
                <a:ea typeface="SimSun" panose="02010600030101010101" pitchFamily="2" charset="-122"/>
              </a:rPr>
              <a:t>月</a:t>
            </a:r>
            <a:r>
              <a:rPr lang="en-US" altLang="zh-CN" sz="2800" dirty="0">
                <a:latin typeface="SimSun" panose="02010600030101010101" pitchFamily="2" charset="-122"/>
                <a:ea typeface="SimSun" panose="02010600030101010101" pitchFamily="2" charset="-122"/>
              </a:rPr>
              <a:t>6</a:t>
            </a:r>
            <a:r>
              <a:rPr lang="zh-CN" altLang="en-US" sz="2800" dirty="0">
                <a:latin typeface="SimSun" panose="02010600030101010101" pitchFamily="2" charset="-122"/>
                <a:ea typeface="SimSun" panose="02010600030101010101" pitchFamily="2" charset="-122"/>
              </a:rPr>
              <a:t>日</a:t>
            </a:r>
            <a:endParaRPr lang="en-US" sz="28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2800" b="1" u="sng" dirty="0">
                <a:latin typeface="SimSun" panose="02010600030101010101" pitchFamily="2" charset="-122"/>
                <a:ea typeface="SimSun" panose="02010600030101010101" pitchFamily="2" charset="-122"/>
              </a:rPr>
              <a:t>现有产业共识标准：</a:t>
            </a:r>
            <a:r>
              <a:rPr lang="en-US" sz="2800" b="1" dirty="0">
                <a:latin typeface="SimSun" panose="02010600030101010101" pitchFamily="2" charset="-122"/>
                <a:ea typeface="SimSun" panose="02010600030101010101" pitchFamily="2" charset="-122"/>
              </a:rPr>
              <a:t> </a:t>
            </a:r>
            <a:r>
              <a:rPr lang="en-US" sz="2800" dirty="0">
                <a:solidFill>
                  <a:srgbClr val="00246A"/>
                </a:solidFill>
                <a:latin typeface="SimSun" panose="02010600030101010101" pitchFamily="2" charset="-122"/>
                <a:ea typeface="SimSun" panose="02010600030101010101" pitchFamily="2" charset="-122"/>
                <a:hlinkClick r:id="rId6"/>
              </a:rPr>
              <a:t>ASTM F1004-19</a:t>
            </a:r>
            <a:endParaRPr lang="en-US" sz="2800" b="1" dirty="0">
              <a:solidFill>
                <a:srgbClr val="00246A"/>
              </a:solidFill>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2800" b="1" u="sng" dirty="0">
                <a:latin typeface="SimSun" panose="02010600030101010101" pitchFamily="2" charset="-122"/>
                <a:ea typeface="SimSun" panose="02010600030101010101" pitchFamily="2" charset="-122"/>
              </a:rPr>
              <a:t>新的技术法规：</a:t>
            </a:r>
            <a:r>
              <a:rPr lang="en-US" sz="2800" b="1" dirty="0">
                <a:latin typeface="SimSun" panose="02010600030101010101" pitchFamily="2" charset="-122"/>
                <a:ea typeface="SimSun" panose="02010600030101010101" pitchFamily="2" charset="-122"/>
              </a:rPr>
              <a:t> </a:t>
            </a:r>
            <a:r>
              <a:rPr lang="zh-CN" altLang="en-US" sz="2800" dirty="0">
                <a:latin typeface="SimSun" panose="02010600030101010101" pitchFamily="2" charset="-122"/>
                <a:ea typeface="SimSun" panose="02010600030101010101" pitchFamily="2" charset="-122"/>
              </a:rPr>
              <a:t>第</a:t>
            </a:r>
            <a:r>
              <a:rPr lang="en-US" altLang="zh-CN" sz="2800" dirty="0">
                <a:latin typeface="SimSun" panose="02010600030101010101" pitchFamily="2" charset="-122"/>
                <a:ea typeface="SimSun" panose="02010600030101010101" pitchFamily="2" charset="-122"/>
              </a:rPr>
              <a:t>16</a:t>
            </a:r>
            <a:r>
              <a:rPr lang="zh-CN" altLang="en-US" sz="2800" dirty="0">
                <a:latin typeface="SimSun" panose="02010600030101010101" pitchFamily="2" charset="-122"/>
                <a:ea typeface="SimSun" panose="02010600030101010101" pitchFamily="2" charset="-122"/>
              </a:rPr>
              <a:t>联邦法规第</a:t>
            </a:r>
            <a:r>
              <a:rPr lang="en-US" sz="2800" dirty="0">
                <a:latin typeface="SimSun" panose="02010600030101010101" pitchFamily="2" charset="-122"/>
                <a:ea typeface="SimSun" panose="02010600030101010101" pitchFamily="2" charset="-122"/>
              </a:rPr>
              <a:t>1239</a:t>
            </a:r>
            <a:r>
              <a:rPr lang="zh-CN" altLang="en-US" sz="2800" dirty="0">
                <a:latin typeface="SimSun" panose="02010600030101010101" pitchFamily="2" charset="-122"/>
                <a:ea typeface="SimSun" panose="02010600030101010101" pitchFamily="2" charset="-122"/>
              </a:rPr>
              <a:t>部，结合了</a:t>
            </a:r>
            <a:r>
              <a:rPr lang="en-US" sz="2800" dirty="0">
                <a:solidFill>
                  <a:srgbClr val="00246A"/>
                </a:solidFill>
                <a:latin typeface="SimSun" panose="02010600030101010101" pitchFamily="2" charset="-122"/>
                <a:ea typeface="SimSun" panose="02010600030101010101" pitchFamily="2" charset="-122"/>
                <a:hlinkClick r:id="rId6"/>
              </a:rPr>
              <a:t>ASTM F1004-19</a:t>
            </a:r>
            <a:r>
              <a:rPr lang="zh-CN" altLang="en-US" sz="2800" dirty="0">
                <a:latin typeface="SimSun" panose="02010600030101010101" pitchFamily="2" charset="-122"/>
                <a:ea typeface="SimSun" panose="02010600030101010101" pitchFamily="2" charset="-122"/>
              </a:rPr>
              <a:t>标准及两处对压力安装防护门的修改：</a:t>
            </a:r>
            <a:endParaRPr lang="en-US" sz="2800" dirty="0">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2600" dirty="0">
                <a:solidFill>
                  <a:srgbClr val="00246A"/>
                </a:solidFill>
                <a:latin typeface="SimSun" panose="02010600030101010101" pitchFamily="2" charset="-122"/>
                <a:ea typeface="SimSun" panose="02010600030101010101" pitchFamily="2" charset="-122"/>
              </a:rPr>
              <a:t>带有壁杯的防护门必须在防护门最上方栏杆上包括有关使用壁杯正确安装的一个独立且明显的警告标签以符合</a:t>
            </a:r>
            <a:r>
              <a:rPr lang="en-US" altLang="zh-CN" sz="2600" dirty="0">
                <a:solidFill>
                  <a:srgbClr val="00246A"/>
                </a:solidFill>
                <a:latin typeface="SimSun" panose="02010600030101010101" pitchFamily="2" charset="-122"/>
                <a:ea typeface="SimSun" panose="02010600030101010101" pitchFamily="2" charset="-122"/>
              </a:rPr>
              <a:t>30</a:t>
            </a:r>
            <a:r>
              <a:rPr lang="zh-CN" altLang="en-US" sz="2600" dirty="0">
                <a:solidFill>
                  <a:srgbClr val="00246A"/>
                </a:solidFill>
                <a:latin typeface="SimSun" panose="02010600030101010101" pitchFamily="2" charset="-122"/>
                <a:ea typeface="SimSun" panose="02010600030101010101" pitchFamily="2" charset="-122"/>
              </a:rPr>
              <a:t>磅推力测试</a:t>
            </a:r>
            <a:endParaRPr lang="en-US" sz="2600" dirty="0">
              <a:solidFill>
                <a:srgbClr val="00246A"/>
              </a:solidFill>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2600" dirty="0">
                <a:solidFill>
                  <a:srgbClr val="00246A"/>
                </a:solidFill>
                <a:latin typeface="SimSun" panose="02010600030101010101" pitchFamily="2" charset="-122"/>
                <a:ea typeface="SimSun" panose="02010600030101010101" pitchFamily="2" charset="-122"/>
              </a:rPr>
              <a:t>不带有壁杯的防护门必须使用可视的侧压指示器向消费者显示防护门是否安装正确以符合</a:t>
            </a:r>
            <a:r>
              <a:rPr lang="en-US" altLang="zh-CN" sz="2600" dirty="0">
                <a:solidFill>
                  <a:srgbClr val="00246A"/>
                </a:solidFill>
                <a:latin typeface="SimSun" panose="02010600030101010101" pitchFamily="2" charset="-122"/>
                <a:ea typeface="SimSun" panose="02010600030101010101" pitchFamily="2" charset="-122"/>
              </a:rPr>
              <a:t>30</a:t>
            </a:r>
            <a:r>
              <a:rPr lang="zh-CN" altLang="en-US" sz="2600" dirty="0">
                <a:solidFill>
                  <a:srgbClr val="00246A"/>
                </a:solidFill>
                <a:latin typeface="SimSun" panose="02010600030101010101" pitchFamily="2" charset="-122"/>
                <a:ea typeface="SimSun" panose="02010600030101010101" pitchFamily="2" charset="-122"/>
              </a:rPr>
              <a:t>磅推力测试</a:t>
            </a:r>
            <a:endParaRPr lang="en-US" sz="2600" dirty="0">
              <a:solidFill>
                <a:srgbClr val="00246A"/>
              </a:solidFill>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2600" u="sng" dirty="0">
                <a:solidFill>
                  <a:srgbClr val="00246A"/>
                </a:solidFill>
                <a:latin typeface="SimSun" panose="02010600030101010101" pitchFamily="2" charset="-122"/>
                <a:ea typeface="SimSun" panose="02010600030101010101" pitchFamily="2" charset="-122"/>
              </a:rPr>
              <a:t>生效日期：</a:t>
            </a:r>
            <a:r>
              <a:rPr lang="en-US" sz="2600" dirty="0">
                <a:solidFill>
                  <a:srgbClr val="00246A"/>
                </a:solidFill>
                <a:latin typeface="SimSun" panose="02010600030101010101" pitchFamily="2" charset="-122"/>
                <a:ea typeface="SimSun" panose="02010600030101010101" pitchFamily="2" charset="-122"/>
              </a:rPr>
              <a:t> </a:t>
            </a:r>
            <a:r>
              <a:rPr lang="en-US" sz="2600" b="1" dirty="0">
                <a:solidFill>
                  <a:srgbClr val="00246A"/>
                </a:solidFill>
                <a:latin typeface="SimSun" panose="02010600030101010101" pitchFamily="2" charset="-122"/>
                <a:ea typeface="SimSun" panose="02010600030101010101" pitchFamily="2" charset="-122"/>
              </a:rPr>
              <a:t>2021</a:t>
            </a:r>
            <a:r>
              <a:rPr lang="zh-CN" altLang="en-US" sz="2600" b="1" dirty="0">
                <a:solidFill>
                  <a:srgbClr val="00246A"/>
                </a:solidFill>
                <a:latin typeface="SimSun" panose="02010600030101010101" pitchFamily="2" charset="-122"/>
                <a:ea typeface="SimSun" panose="02010600030101010101" pitchFamily="2" charset="-122"/>
              </a:rPr>
              <a:t>年</a:t>
            </a:r>
            <a:r>
              <a:rPr lang="en-US" altLang="zh-CN" sz="2600" b="1" dirty="0">
                <a:solidFill>
                  <a:srgbClr val="00246A"/>
                </a:solidFill>
                <a:latin typeface="SimSun" panose="02010600030101010101" pitchFamily="2" charset="-122"/>
                <a:ea typeface="SimSun" panose="02010600030101010101" pitchFamily="2" charset="-122"/>
              </a:rPr>
              <a:t>7</a:t>
            </a:r>
            <a:r>
              <a:rPr lang="zh-CN" altLang="en-US" sz="2600" b="1" dirty="0">
                <a:solidFill>
                  <a:srgbClr val="00246A"/>
                </a:solidFill>
                <a:latin typeface="SimSun" panose="02010600030101010101" pitchFamily="2" charset="-122"/>
                <a:ea typeface="SimSun" panose="02010600030101010101" pitchFamily="2" charset="-122"/>
              </a:rPr>
              <a:t>月</a:t>
            </a:r>
            <a:r>
              <a:rPr lang="en-US" altLang="zh-CN" sz="2600" b="1" dirty="0">
                <a:solidFill>
                  <a:srgbClr val="00246A"/>
                </a:solidFill>
                <a:latin typeface="SimSun" panose="02010600030101010101" pitchFamily="2" charset="-122"/>
                <a:ea typeface="SimSun" panose="02010600030101010101" pitchFamily="2" charset="-122"/>
              </a:rPr>
              <a:t>6</a:t>
            </a:r>
            <a:r>
              <a:rPr lang="zh-CN" altLang="en-US" sz="2600" b="1" dirty="0">
                <a:solidFill>
                  <a:srgbClr val="00246A"/>
                </a:solidFill>
                <a:latin typeface="SimSun" panose="02010600030101010101" pitchFamily="2" charset="-122"/>
                <a:ea typeface="SimSun" panose="02010600030101010101" pitchFamily="2" charset="-122"/>
              </a:rPr>
              <a:t>日</a:t>
            </a:r>
            <a:r>
              <a:rPr lang="en-US" sz="2600" b="1" dirty="0">
                <a:solidFill>
                  <a:srgbClr val="00246A"/>
                </a:solidFill>
                <a:latin typeface="SimSun" panose="02010600030101010101" pitchFamily="2" charset="-122"/>
                <a:ea typeface="SimSun" panose="02010600030101010101" pitchFamily="2" charset="-122"/>
              </a:rPr>
              <a:t> </a:t>
            </a:r>
            <a:r>
              <a:rPr lang="en-US" sz="2600" dirty="0">
                <a:solidFill>
                  <a:srgbClr val="00246A"/>
                </a:solidFill>
                <a:latin typeface="SimSun" panose="02010600030101010101" pitchFamily="2" charset="-122"/>
                <a:ea typeface="SimSun" panose="02010600030101010101" pitchFamily="2" charset="-122"/>
              </a:rPr>
              <a:t>(</a:t>
            </a:r>
            <a:r>
              <a:rPr lang="zh-CN" altLang="en-US" sz="2600" dirty="0">
                <a:solidFill>
                  <a:srgbClr val="00246A"/>
                </a:solidFill>
                <a:latin typeface="SimSun" panose="02010600030101010101" pitchFamily="2" charset="-122"/>
                <a:ea typeface="SimSun" panose="02010600030101010101" pitchFamily="2" charset="-122"/>
              </a:rPr>
              <a:t>对于在此日期或其后生产的产品。</a:t>
            </a:r>
            <a:r>
              <a:rPr lang="en-US" sz="2600" dirty="0">
                <a:solidFill>
                  <a:srgbClr val="00246A"/>
                </a:solidFill>
                <a:latin typeface="SimSun" panose="02010600030101010101" pitchFamily="2" charset="-122"/>
                <a:ea typeface="SimSun" panose="02010600030101010101" pitchFamily="2" charset="-122"/>
              </a:rPr>
              <a:t>)</a:t>
            </a:r>
            <a:endParaRPr lang="en-US" sz="2600" dirty="0">
              <a:solidFill>
                <a:srgbClr val="002060"/>
              </a:solidFill>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endParaRPr lang="en-US" dirty="0"/>
          </a:p>
        </p:txBody>
      </p:sp>
      <p:pic>
        <p:nvPicPr>
          <p:cNvPr id="5" name="Recorded Sound">
            <a:hlinkClick r:id="" action="ppaction://media"/>
            <a:extLst>
              <a:ext uri="{FF2B5EF4-FFF2-40B4-BE49-F238E27FC236}">
                <a16:creationId xmlns:a16="http://schemas.microsoft.com/office/drawing/2014/main" id="{DA8187B6-09C6-4109-9B65-1F6053399F7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06481" y="365126"/>
            <a:ext cx="548640" cy="548640"/>
          </a:xfrm>
          <a:prstGeom prst="rect">
            <a:avLst/>
          </a:prstGeom>
        </p:spPr>
      </p:pic>
    </p:spTree>
    <p:custDataLst>
      <p:tags r:id="rId1"/>
    </p:custDataLst>
    <p:extLst>
      <p:ext uri="{BB962C8B-B14F-4D97-AF65-F5344CB8AC3E}">
        <p14:creationId xmlns:p14="http://schemas.microsoft.com/office/powerpoint/2010/main" val="2999886672"/>
      </p:ext>
    </p:extLst>
  </p:cSld>
  <p:clrMapOvr>
    <a:masterClrMapping/>
  </p:clrMapOvr>
  <mc:AlternateContent xmlns:mc="http://schemas.openxmlformats.org/markup-compatibility/2006" xmlns:p14="http://schemas.microsoft.com/office/powerpoint/2010/main">
    <mc:Choice Requires="p14">
      <p:transition spd="slow" p14:dur="2000" advTm="81017"/>
    </mc:Choice>
    <mc:Fallback xmlns="">
      <p:transition spd="slow" advTm="810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21" objId="5"/>
        <p14:stopEvt time="81017" objId="5"/>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ags/tag10.xml><?xml version="1.0" encoding="utf-8"?>
<p:tagLst xmlns:a="http://schemas.openxmlformats.org/drawingml/2006/main" xmlns:r="http://schemas.openxmlformats.org/officeDocument/2006/relationships" xmlns:p="http://schemas.openxmlformats.org/presentationml/2006/main">
  <p:tag name="TIMING" val="|0.8"/>
</p:tagLst>
</file>

<file path=ppt/tags/tag11.xml><?xml version="1.0" encoding="utf-8"?>
<p:tagLst xmlns:a="http://schemas.openxmlformats.org/drawingml/2006/main" xmlns:r="http://schemas.openxmlformats.org/officeDocument/2006/relationships" xmlns:p="http://schemas.openxmlformats.org/presentationml/2006/main">
  <p:tag name="TIMING" val="|0.6"/>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0.8"/>
</p:tagLst>
</file>

<file path=ppt/tags/tag14.xml><?xml version="1.0" encoding="utf-8"?>
<p:tagLst xmlns:a="http://schemas.openxmlformats.org/drawingml/2006/main" xmlns:r="http://schemas.openxmlformats.org/officeDocument/2006/relationships" xmlns:p="http://schemas.openxmlformats.org/presentationml/2006/main">
  <p:tag name="TIMING" val="|0.7"/>
</p:tagLst>
</file>

<file path=ppt/tags/tag15.xml><?xml version="1.0" encoding="utf-8"?>
<p:tagLst xmlns:a="http://schemas.openxmlformats.org/drawingml/2006/main" xmlns:r="http://schemas.openxmlformats.org/officeDocument/2006/relationships" xmlns:p="http://schemas.openxmlformats.org/presentationml/2006/main">
  <p:tag name="TIMING" val="|0.7"/>
</p:tagLst>
</file>

<file path=ppt/tags/tag16.xml><?xml version="1.0" encoding="utf-8"?>
<p:tagLst xmlns:a="http://schemas.openxmlformats.org/drawingml/2006/main" xmlns:r="http://schemas.openxmlformats.org/officeDocument/2006/relationships" xmlns:p="http://schemas.openxmlformats.org/presentationml/2006/main">
  <p:tag name="TIMING" val="|0.9"/>
</p:tagLst>
</file>

<file path=ppt/tags/tag17.xml><?xml version="1.0" encoding="utf-8"?>
<p:tagLst xmlns:a="http://schemas.openxmlformats.org/drawingml/2006/main" xmlns:r="http://schemas.openxmlformats.org/officeDocument/2006/relationships" xmlns:p="http://schemas.openxmlformats.org/presentationml/2006/main">
  <p:tag name="TIMING" val="|1"/>
</p:tagLst>
</file>

<file path=ppt/tags/tag18.xml><?xml version="1.0" encoding="utf-8"?>
<p:tagLst xmlns:a="http://schemas.openxmlformats.org/drawingml/2006/main" xmlns:r="http://schemas.openxmlformats.org/officeDocument/2006/relationships" xmlns:p="http://schemas.openxmlformats.org/presentationml/2006/main">
  <p:tag name="TIMING" val="|0.5"/>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20.xml><?xml version="1.0" encoding="utf-8"?>
<p:tagLst xmlns:a="http://schemas.openxmlformats.org/drawingml/2006/main" xmlns:r="http://schemas.openxmlformats.org/officeDocument/2006/relationships" xmlns:p="http://schemas.openxmlformats.org/presentationml/2006/main">
  <p:tag name="TIMING" val="|0.6"/>
</p:tagLst>
</file>

<file path=ppt/tags/tag21.xml><?xml version="1.0" encoding="utf-8"?>
<p:tagLst xmlns:a="http://schemas.openxmlformats.org/drawingml/2006/main" xmlns:r="http://schemas.openxmlformats.org/officeDocument/2006/relationships" xmlns:p="http://schemas.openxmlformats.org/presentationml/2006/main">
  <p:tag name="TIMING" val="|0.6"/>
</p:tagLst>
</file>

<file path=ppt/tags/tag22.xml><?xml version="1.0" encoding="utf-8"?>
<p:tagLst xmlns:a="http://schemas.openxmlformats.org/drawingml/2006/main" xmlns:r="http://schemas.openxmlformats.org/officeDocument/2006/relationships" xmlns:p="http://schemas.openxmlformats.org/presentationml/2006/main">
  <p:tag name="TIMING" val="|0.6"/>
</p:tagLst>
</file>

<file path=ppt/tags/tag23.xml><?xml version="1.0" encoding="utf-8"?>
<p:tagLst xmlns:a="http://schemas.openxmlformats.org/drawingml/2006/main" xmlns:r="http://schemas.openxmlformats.org/officeDocument/2006/relationships" xmlns:p="http://schemas.openxmlformats.org/presentationml/2006/main">
  <p:tag name="TIMING" val="|0.6"/>
</p:tagLst>
</file>

<file path=ppt/tags/tag24.xml><?xml version="1.0" encoding="utf-8"?>
<p:tagLst xmlns:a="http://schemas.openxmlformats.org/drawingml/2006/main" xmlns:r="http://schemas.openxmlformats.org/officeDocument/2006/relationships" xmlns:p="http://schemas.openxmlformats.org/presentationml/2006/main">
  <p:tag name="TIMING" val="|0.5"/>
</p:tagLst>
</file>

<file path=ppt/tags/tag25.xml><?xml version="1.0" encoding="utf-8"?>
<p:tagLst xmlns:a="http://schemas.openxmlformats.org/drawingml/2006/main" xmlns:r="http://schemas.openxmlformats.org/officeDocument/2006/relationships" xmlns:p="http://schemas.openxmlformats.org/presentationml/2006/main">
  <p:tag name="TIMING" val="|0.6"/>
</p:tagLst>
</file>

<file path=ppt/tags/tag26.xml><?xml version="1.0" encoding="utf-8"?>
<p:tagLst xmlns:a="http://schemas.openxmlformats.org/drawingml/2006/main" xmlns:r="http://schemas.openxmlformats.org/officeDocument/2006/relationships" xmlns:p="http://schemas.openxmlformats.org/presentationml/2006/main">
  <p:tag name="TIMING" val="|0.5"/>
</p:tagLst>
</file>

<file path=ppt/tags/tag27.xml><?xml version="1.0" encoding="utf-8"?>
<p:tagLst xmlns:a="http://schemas.openxmlformats.org/drawingml/2006/main" xmlns:r="http://schemas.openxmlformats.org/officeDocument/2006/relationships" xmlns:p="http://schemas.openxmlformats.org/presentationml/2006/main">
  <p:tag name="TIMING" val="|0.7"/>
</p:tagLst>
</file>

<file path=ppt/tags/tag28.xml><?xml version="1.0" encoding="utf-8"?>
<p:tagLst xmlns:a="http://schemas.openxmlformats.org/drawingml/2006/main" xmlns:r="http://schemas.openxmlformats.org/officeDocument/2006/relationships" xmlns:p="http://schemas.openxmlformats.org/presentationml/2006/main">
  <p:tag name="TIMING" val="|0.6"/>
</p:tagLst>
</file>

<file path=ppt/tags/tag29.xml><?xml version="1.0" encoding="utf-8"?>
<p:tagLst xmlns:a="http://schemas.openxmlformats.org/drawingml/2006/main" xmlns:r="http://schemas.openxmlformats.org/officeDocument/2006/relationships" xmlns:p="http://schemas.openxmlformats.org/presentationml/2006/main">
  <p:tag name="TIMING" val="|0.5"/>
</p:tagLst>
</file>

<file path=ppt/tags/tag3.xml><?xml version="1.0" encoding="utf-8"?>
<p:tagLst xmlns:a="http://schemas.openxmlformats.org/drawingml/2006/main" xmlns:r="http://schemas.openxmlformats.org/officeDocument/2006/relationships" xmlns:p="http://schemas.openxmlformats.org/presentationml/2006/main">
  <p:tag name="TIMING" val="|1"/>
</p:tagLst>
</file>

<file path=ppt/tags/tag30.xml><?xml version="1.0" encoding="utf-8"?>
<p:tagLst xmlns:a="http://schemas.openxmlformats.org/drawingml/2006/main" xmlns:r="http://schemas.openxmlformats.org/officeDocument/2006/relationships" xmlns:p="http://schemas.openxmlformats.org/presentationml/2006/main">
  <p:tag name="TIMING" val="|0.6"/>
</p:tagLst>
</file>

<file path=ppt/tags/tag31.xml><?xml version="1.0" encoding="utf-8"?>
<p:tagLst xmlns:a="http://schemas.openxmlformats.org/drawingml/2006/main" xmlns:r="http://schemas.openxmlformats.org/officeDocument/2006/relationships" xmlns:p="http://schemas.openxmlformats.org/presentationml/2006/main">
  <p:tag name="TIMING" val="|0.9"/>
</p:tagLst>
</file>

<file path=ppt/tags/tag32.xml><?xml version="1.0" encoding="utf-8"?>
<p:tagLst xmlns:a="http://schemas.openxmlformats.org/drawingml/2006/main" xmlns:r="http://schemas.openxmlformats.org/officeDocument/2006/relationships" xmlns:p="http://schemas.openxmlformats.org/presentationml/2006/main">
  <p:tag name="TIMING" val="|0.8"/>
</p:tagLst>
</file>

<file path=ppt/tags/tag33.xml><?xml version="1.0" encoding="utf-8"?>
<p:tagLst xmlns:a="http://schemas.openxmlformats.org/drawingml/2006/main" xmlns:r="http://schemas.openxmlformats.org/officeDocument/2006/relationships" xmlns:p="http://schemas.openxmlformats.org/presentationml/2006/main">
  <p:tag name="TIMING" val="|0.6"/>
</p:tagLst>
</file>

<file path=ppt/tags/tag34.xml><?xml version="1.0" encoding="utf-8"?>
<p:tagLst xmlns:a="http://schemas.openxmlformats.org/drawingml/2006/main" xmlns:r="http://schemas.openxmlformats.org/officeDocument/2006/relationships" xmlns:p="http://schemas.openxmlformats.org/presentationml/2006/main">
  <p:tag name="TIMING" val="|0.7"/>
</p:tagLst>
</file>

<file path=ppt/tags/tag35.xml><?xml version="1.0" encoding="utf-8"?>
<p:tagLst xmlns:a="http://schemas.openxmlformats.org/drawingml/2006/main" xmlns:r="http://schemas.openxmlformats.org/officeDocument/2006/relationships" xmlns:p="http://schemas.openxmlformats.org/presentationml/2006/main">
  <p:tag name="TIMING" val="|0.7"/>
</p:tagLst>
</file>

<file path=ppt/tags/tag36.xml><?xml version="1.0" encoding="utf-8"?>
<p:tagLst xmlns:a="http://schemas.openxmlformats.org/drawingml/2006/main" xmlns:r="http://schemas.openxmlformats.org/officeDocument/2006/relationships" xmlns:p="http://schemas.openxmlformats.org/presentationml/2006/main">
  <p:tag name="TIMING" val="|0.8"/>
</p:tagLst>
</file>

<file path=ppt/tags/tag37.xml><?xml version="1.0" encoding="utf-8"?>
<p:tagLst xmlns:a="http://schemas.openxmlformats.org/drawingml/2006/main" xmlns:r="http://schemas.openxmlformats.org/officeDocument/2006/relationships" xmlns:p="http://schemas.openxmlformats.org/presentationml/2006/main">
  <p:tag name="TIMING" val="|0.5"/>
</p:tagLst>
</file>

<file path=ppt/tags/tag38.xml><?xml version="1.0" encoding="utf-8"?>
<p:tagLst xmlns:a="http://schemas.openxmlformats.org/drawingml/2006/main" xmlns:r="http://schemas.openxmlformats.org/officeDocument/2006/relationships" xmlns:p="http://schemas.openxmlformats.org/presentationml/2006/main">
  <p:tag name="TIMING" val="|0.8"/>
</p:tagLst>
</file>

<file path=ppt/tags/tag39.xml><?xml version="1.0" encoding="utf-8"?>
<p:tagLst xmlns:a="http://schemas.openxmlformats.org/drawingml/2006/main" xmlns:r="http://schemas.openxmlformats.org/officeDocument/2006/relationships" xmlns:p="http://schemas.openxmlformats.org/presentationml/2006/main">
  <p:tag name="TIMING" val="|0.7"/>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40.xml><?xml version="1.0" encoding="utf-8"?>
<p:tagLst xmlns:a="http://schemas.openxmlformats.org/drawingml/2006/main" xmlns:r="http://schemas.openxmlformats.org/officeDocument/2006/relationships" xmlns:p="http://schemas.openxmlformats.org/presentationml/2006/main">
  <p:tag name="TIMING" val="|0.7"/>
</p:tagLst>
</file>

<file path=ppt/tags/tag41.xml><?xml version="1.0" encoding="utf-8"?>
<p:tagLst xmlns:a="http://schemas.openxmlformats.org/drawingml/2006/main" xmlns:r="http://schemas.openxmlformats.org/officeDocument/2006/relationships" xmlns:p="http://schemas.openxmlformats.org/presentationml/2006/main">
  <p:tag name="TIMING" val="|0.7"/>
</p:tagLst>
</file>

<file path=ppt/tags/tag42.xml><?xml version="1.0" encoding="utf-8"?>
<p:tagLst xmlns:a="http://schemas.openxmlformats.org/drawingml/2006/main" xmlns:r="http://schemas.openxmlformats.org/officeDocument/2006/relationships" xmlns:p="http://schemas.openxmlformats.org/presentationml/2006/main">
  <p:tag name="TIMING" val="|0.5"/>
</p:tagLst>
</file>

<file path=ppt/tags/tag43.xml><?xml version="1.0" encoding="utf-8"?>
<p:tagLst xmlns:a="http://schemas.openxmlformats.org/drawingml/2006/main" xmlns:r="http://schemas.openxmlformats.org/officeDocument/2006/relationships" xmlns:p="http://schemas.openxmlformats.org/presentationml/2006/main">
  <p:tag name="TIMING" val="|0.7"/>
</p:tagLst>
</file>

<file path=ppt/tags/tag44.xml><?xml version="1.0" encoding="utf-8"?>
<p:tagLst xmlns:a="http://schemas.openxmlformats.org/drawingml/2006/main" xmlns:r="http://schemas.openxmlformats.org/officeDocument/2006/relationships" xmlns:p="http://schemas.openxmlformats.org/presentationml/2006/main">
  <p:tag name="TIMING" val="|3.7"/>
</p:tagLst>
</file>

<file path=ppt/tags/tag45.xml><?xml version="1.0" encoding="utf-8"?>
<p:tagLst xmlns:a="http://schemas.openxmlformats.org/drawingml/2006/main" xmlns:r="http://schemas.openxmlformats.org/officeDocument/2006/relationships" xmlns:p="http://schemas.openxmlformats.org/presentationml/2006/main">
  <p:tag name="TIMING" val="|1.6"/>
</p:tagLst>
</file>

<file path=ppt/tags/tag46.xml><?xml version="1.0" encoding="utf-8"?>
<p:tagLst xmlns:a="http://schemas.openxmlformats.org/drawingml/2006/main" xmlns:r="http://schemas.openxmlformats.org/officeDocument/2006/relationships" xmlns:p="http://schemas.openxmlformats.org/presentationml/2006/main">
  <p:tag name="TIMING" val="|1.7"/>
</p:tagLst>
</file>

<file path=ppt/tags/tag5.xml><?xml version="1.0" encoding="utf-8"?>
<p:tagLst xmlns:a="http://schemas.openxmlformats.org/drawingml/2006/main" xmlns:r="http://schemas.openxmlformats.org/officeDocument/2006/relationships" xmlns:p="http://schemas.openxmlformats.org/presentationml/2006/main">
  <p:tag name="TIMING" val="|1"/>
</p:tagLst>
</file>

<file path=ppt/tags/tag6.xml><?xml version="1.0" encoding="utf-8"?>
<p:tagLst xmlns:a="http://schemas.openxmlformats.org/drawingml/2006/main" xmlns:r="http://schemas.openxmlformats.org/officeDocument/2006/relationships" xmlns:p="http://schemas.openxmlformats.org/presentationml/2006/main">
  <p:tag name="TIMING" val="|1.1"/>
</p:tagLst>
</file>

<file path=ppt/tags/tag7.xml><?xml version="1.0" encoding="utf-8"?>
<p:tagLst xmlns:a="http://schemas.openxmlformats.org/drawingml/2006/main" xmlns:r="http://schemas.openxmlformats.org/officeDocument/2006/relationships" xmlns:p="http://schemas.openxmlformats.org/presentationml/2006/main">
  <p:tag name="TIMING" val="|0.9"/>
</p:tagLst>
</file>

<file path=ppt/tags/tag8.xml><?xml version="1.0" encoding="utf-8"?>
<p:tagLst xmlns:a="http://schemas.openxmlformats.org/drawingml/2006/main" xmlns:r="http://schemas.openxmlformats.org/officeDocument/2006/relationships" xmlns:p="http://schemas.openxmlformats.org/presentationml/2006/main">
  <p:tag name="TIMING" val="|0.8"/>
</p:tagLst>
</file>

<file path=ppt/tags/tag9.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 [Read-Only]" id="{1A90B910-7F97-47FA-B16A-4787164E0E62}" vid="{EC7B76DC-23FD-4C96-B3E6-DA8517F3F6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1E88890B794C4E9085AB97CDBEE2A6" ma:contentTypeVersion="62" ma:contentTypeDescription="Create a new document." ma:contentTypeScope="" ma:versionID="d61c2d808de587e4226966f99909c90b">
  <xsd:schema xmlns:xsd="http://www.w3.org/2001/XMLSchema" xmlns:xs="http://www.w3.org/2001/XMLSchema" xmlns:p="http://schemas.microsoft.com/office/2006/metadata/properties" xmlns:ns2="a13d7d47-5e6d-43e2-97f1-eafbdde66bfb" xmlns:ns3="http://schemas.microsoft.com/sharepoint/v4" targetNamespace="http://schemas.microsoft.com/office/2006/metadata/properties" ma:root="true" ma:fieldsID="ec796625f911a738ee2142bc7a83e58e" ns2:_="" ns3:_="">
    <xsd:import namespace="a13d7d47-5e6d-43e2-97f1-eafbdde66bfb"/>
    <xsd:import namespace="http://schemas.microsoft.com/sharepoint/v4"/>
    <xsd:element name="properties">
      <xsd:complexType>
        <xsd:sequence>
          <xsd:element name="documentManagement">
            <xsd:complexType>
              <xsd:all>
                <xsd:element ref="ns2:Directorate"/>
                <xsd:element ref="ns2:From"/>
                <xsd:element ref="ns2:Purpose" minOccurs="0"/>
                <xsd:element ref="ns2:Due_x0020_Date" minOccurs="0"/>
                <xsd:element ref="ns2:Commissioner_x002f_Chairman_x0020_Signature_x0020_Required" minOccurs="0"/>
                <xsd:element ref="ns3:IconOverlay" minOccurs="0"/>
                <xsd:element ref="ns2:Posted_x0020_on_x0020_Intern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d7d47-5e6d-43e2-97f1-eafbdde66bfb" elementFormDefault="qualified">
    <xsd:import namespace="http://schemas.microsoft.com/office/2006/documentManagement/types"/>
    <xsd:import namespace="http://schemas.microsoft.com/office/infopath/2007/PartnerControls"/>
    <xsd:element name="Directorate" ma:index="4" ma:displayName="Directorate" ma:default="Select Directorate" ma:description="Originating Office" ma:format="Dropdown" ma:internalName="Directorate">
      <xsd:simpleType>
        <xsd:restriction base="dms:Choice">
          <xsd:enumeration value="Select Directorate"/>
          <xsd:enumeration value="Office of R. Adler"/>
          <xsd:enumeration value="Office of A. Buerkle"/>
          <xsd:enumeration value="Office of M. Robinson"/>
          <xsd:enumeration value="Compliance - EXC"/>
          <xsd:enumeration value="Congressional Relations - OCR"/>
          <xsd:enumeration value="Economics - EC"/>
          <xsd:enumeration value="Engineering Sciences - ES"/>
          <xsd:enumeration value="Epidemiology - EP"/>
          <xsd:enumeration value="EEO - OEO"/>
          <xsd:enumeration value="Executive Director - OEX"/>
          <xsd:enumeration value="Facilities Services - EXFS"/>
          <xsd:enumeration value="Financial Mgmt - EXFM"/>
          <xsd:enumeration value="General Counsel - OGC"/>
          <xsd:enumeration value="Global Outreach - EXGO"/>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Office of the Secretary - OS"/>
          <xsd:enumeration value="Public Affairs - EXPA"/>
        </xsd:restriction>
      </xsd:simpleType>
    </xsd:element>
    <xsd:element name="From" ma:index="5" ma:displayName="Project Manager" ma:description="Person wanting the document cleared" ma:list="UserInfo" ma:SharePointGroup="0" ma:internalName="From"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urpose" ma:index="6" nillable="true" ma:displayName="Purpose" ma:description="The intended audience/purpose" ma:internalName="Purpose" ma:readOnly="false">
      <xsd:simpleType>
        <xsd:restriction base="dms:Note">
          <xsd:maxLength value="255"/>
        </xsd:restriction>
      </xsd:simpleType>
    </xsd:element>
    <xsd:element name="Due_x0020_Date" ma:index="13" nillable="true" ma:displayName="Due Date" ma:format="DateOnly" ma:internalName="Due_x0020_Date" ma:readOnly="false">
      <xsd:simpleType>
        <xsd:restriction base="dms:DateTime"/>
      </xsd:simpleType>
    </xsd:element>
    <xsd:element name="Commissioner_x002f_Chairman_x0020_Signature_x0020_Required" ma:index="30" nillable="true" ma:displayName="Commissioner/Chairman Signature Required" ma:default="No" ma:description="For directives only" ma:format="Dropdown" ma:internalName="Commissioner_x002f_Chairman_x0020_Signature_x0020_Required">
      <xsd:simpleType>
        <xsd:restriction base="dms:Choice">
          <xsd:enumeration value="No"/>
          <xsd:enumeration value="Yes"/>
        </xsd:restriction>
      </xsd:simpleType>
    </xsd:element>
    <xsd:element name="Posted_x0020_on_x0020_Internet" ma:index="41" nillable="true" ma:displayName="Posted on Internet" ma:default="No" ma:description="Is the document intended to be posted on one of CPSC's public web sites?" ma:format="Dropdown" ma:internalName="Posted_x0020_on_x0020_Internet">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ma:readOnly="true"/>
        <xsd:element ref="dc:title" minOccurs="0" maxOccurs="1" ma:index="3"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irectorate xmlns="a13d7d47-5e6d-43e2-97f1-eafbdde66bfb">International Programs - EXIP</Directorate>
    <IconOverlay xmlns="http://schemas.microsoft.com/sharepoint/v4" xsi:nil="true"/>
    <From xmlns="a13d7d47-5e6d-43e2-97f1-eafbdde66bfb">
      <UserInfo>
        <DisplayName>Williams, Steve</DisplayName>
        <AccountId>239</AccountId>
        <AccountType/>
      </UserInfo>
    </From>
    <Due_x0020_Date xmlns="a13d7d47-5e6d-43e2-97f1-eafbdde66bfb">2021-01-15T05:00:00+00:00</Due_x0020_Date>
    <Purpose xmlns="a13d7d47-5e6d-43e2-97f1-eafbdde66bfb">Slidedeck for Gates and Enclosures podcast series for China.</Purpose>
    <Commissioner_x002f_Chairman_x0020_Signature_x0020_Required xmlns="a13d7d47-5e6d-43e2-97f1-eafbdde66bfb">No</Commissioner_x002f_Chairman_x0020_Signature_x0020_Required>
    <Posted_x0020_on_x0020_Internet xmlns="a13d7d47-5e6d-43e2-97f1-eafbdde66bfb">No</Posted_x0020_on_x0020_Internet>
  </documentManagement>
</p:properties>
</file>

<file path=customXml/itemProps1.xml><?xml version="1.0" encoding="utf-8"?>
<ds:datastoreItem xmlns:ds="http://schemas.openxmlformats.org/officeDocument/2006/customXml" ds:itemID="{D5B31F3A-3754-49C6-9C29-E1E003A6BD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3d7d47-5e6d-43e2-97f1-eafbdde66bfb"/>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876F8B-9B25-449C-86E4-F378D140F999}">
  <ds:schemaRefs>
    <ds:schemaRef ds:uri="http://schemas.microsoft.com/sharepoint/v3/contenttype/forms"/>
  </ds:schemaRefs>
</ds:datastoreItem>
</file>

<file path=customXml/itemProps3.xml><?xml version="1.0" encoding="utf-8"?>
<ds:datastoreItem xmlns:ds="http://schemas.openxmlformats.org/officeDocument/2006/customXml" ds:itemID="{171B0BF4-AB71-4661-B27B-7E7957A9B5F9}">
  <ds:schemaRefs>
    <ds:schemaRef ds:uri="http://schemas.openxmlformats.org/package/2006/metadata/core-properties"/>
    <ds:schemaRef ds:uri="http://purl.org/dc/dcmitype/"/>
    <ds:schemaRef ds:uri="http://schemas.microsoft.com/office/2006/metadata/properties"/>
    <ds:schemaRef ds:uri="http://schemas.microsoft.com/office/infopath/2007/PartnerControls"/>
    <ds:schemaRef ds:uri="http://schemas.microsoft.com/office/2006/documentManagement/types"/>
    <ds:schemaRef ds:uri="http://purl.org/dc/elements/1.1/"/>
    <ds:schemaRef ds:uri="http://www.w3.org/XML/1998/namespace"/>
    <ds:schemaRef ds:uri="http://schemas.microsoft.com/sharepoint/v4"/>
    <ds:schemaRef ds:uri="a13d7d47-5e6d-43e2-97f1-eafbdde66bfb"/>
    <ds:schemaRef ds:uri="http://purl.org/dc/terms/"/>
  </ds:schemaRefs>
</ds:datastoreItem>
</file>

<file path=docProps/app.xml><?xml version="1.0" encoding="utf-8"?>
<Properties xmlns="http://schemas.openxmlformats.org/officeDocument/2006/extended-properties" xmlns:vt="http://schemas.openxmlformats.org/officeDocument/2006/docPropsVTypes">
  <Template>CPSC_PowerPoint_template</Template>
  <TotalTime>6293</TotalTime>
  <Words>6010</Words>
  <Application>Microsoft Office PowerPoint</Application>
  <PresentationFormat>Widescreen</PresentationFormat>
  <Paragraphs>403</Paragraphs>
  <Slides>53</Slides>
  <Notes>44</Notes>
  <HiddenSlides>0</HiddenSlides>
  <MMClips>47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等线</vt:lpstr>
      <vt:lpstr>Menlo</vt:lpstr>
      <vt:lpstr>黑体</vt:lpstr>
      <vt:lpstr>SimSun</vt:lpstr>
      <vt:lpstr>Arial</vt:lpstr>
      <vt:lpstr>Calibri</vt:lpstr>
      <vt:lpstr>Calibri Light</vt:lpstr>
      <vt:lpstr>Courier New</vt:lpstr>
      <vt:lpstr>Georgia</vt:lpstr>
      <vt:lpstr>Tahoma</vt:lpstr>
      <vt:lpstr>Times New Roman</vt:lpstr>
      <vt:lpstr>Wingdings</vt:lpstr>
      <vt:lpstr>18-ABC-0078_PPTTemplate</vt:lpstr>
      <vt:lpstr>PowerPoint Presentation</vt:lpstr>
      <vt:lpstr>   视频：欢迎您收看美国消费品安全委员会2021播客系列： 防护门及防护围栏安全规定概要   </vt:lpstr>
      <vt:lpstr>PowerPoint Presentation</vt:lpstr>
      <vt:lpstr>简历</vt:lpstr>
      <vt:lpstr>PowerPoint Presentation</vt:lpstr>
      <vt:lpstr>PowerPoint Presentation</vt:lpstr>
      <vt:lpstr>PowerPoint Presentation</vt:lpstr>
      <vt:lpstr>题目</vt:lpstr>
      <vt:lpstr>回顾防护门和防护围栏规定的历史</vt:lpstr>
      <vt:lpstr>ASTM F1004-19标准的目的</vt:lpstr>
      <vt:lpstr>对防护门及围栏进行定义</vt:lpstr>
      <vt:lpstr>对防护门及围栏进行定义</vt:lpstr>
      <vt:lpstr>PowerPoint Presentation</vt:lpstr>
      <vt:lpstr>PowerPoint Presentation</vt:lpstr>
      <vt:lpstr>PowerPoint Presentation</vt:lpstr>
      <vt:lpstr>围栏 与 婴儿活动围栏*</vt:lpstr>
      <vt:lpstr>这个产品是儿童防护门还是宠物防护门？ </vt:lpstr>
      <vt:lpstr>PowerPoint Presentation</vt:lpstr>
      <vt:lpstr>标签和使用说明材料</vt:lpstr>
      <vt:lpstr>标签和使用说明材料</vt:lpstr>
      <vt:lpstr>PowerPoint Presentation</vt:lpstr>
      <vt:lpstr>标签和使用说明材料</vt:lpstr>
      <vt:lpstr>产品登记卡要求</vt:lpstr>
      <vt:lpstr>PowerPoint Presentation</vt:lpstr>
      <vt:lpstr>PowerPoint Presentation</vt:lpstr>
      <vt:lpstr>化学测试要求</vt:lpstr>
      <vt:lpstr>PowerPoint Presentation</vt:lpstr>
      <vt:lpstr>PowerPoint Presentation</vt:lpstr>
      <vt:lpstr>物理/机械测试要求</vt:lpstr>
      <vt:lpstr>PowerPoint Presentation</vt:lpstr>
      <vt:lpstr>PowerPoint Presentation</vt:lpstr>
      <vt:lpstr>物理/机械测试要求</vt:lpstr>
      <vt:lpstr>PowerPoint Presentation</vt:lpstr>
      <vt:lpstr>PowerPoint Presentation</vt:lpstr>
      <vt:lpstr>PowerPoint Presentation</vt:lpstr>
      <vt:lpstr>PowerPoint Presentation</vt:lpstr>
      <vt:lpstr>PowerPoint Presentation</vt:lpstr>
      <vt:lpstr>物理/机械测试要求</vt:lpstr>
      <vt:lpstr>玩具要求</vt:lpstr>
      <vt:lpstr>PowerPoint Presentation</vt:lpstr>
      <vt:lpstr>PowerPoint Presentation</vt:lpstr>
      <vt:lpstr>儿童产品证书</vt:lpstr>
      <vt:lpstr>PowerPoint Presentation</vt:lpstr>
      <vt:lpstr>PowerPoint Presentation</vt:lpstr>
      <vt:lpstr>您有问题吗?</vt:lpstr>
      <vt:lpstr>PowerPoint Presentation</vt:lpstr>
      <vt:lpstr>PowerPoint Presentation</vt:lpstr>
      <vt:lpstr>PowerPoint Presentation</vt:lpstr>
      <vt:lpstr>PowerPoint Presentation</vt:lpstr>
      <vt:lpstr>PowerPoint Presentation</vt:lpstr>
      <vt:lpstr>PowerPoint Presentation</vt:lpstr>
      <vt:lpstr>法规机器人</vt:lpstr>
      <vt:lpstr>PowerPoint Presentation</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Gates and Enclosures Webinar</dc:title>
  <dc:creator>Erdman, Elizabeth</dc:creator>
  <cp:lastModifiedBy>Chen, Sylvia</cp:lastModifiedBy>
  <cp:revision>262</cp:revision>
  <dcterms:created xsi:type="dcterms:W3CDTF">2020-10-06T14:45:02Z</dcterms:created>
  <dcterms:modified xsi:type="dcterms:W3CDTF">2021-03-29T23:42:46Z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0x010100391E88890B794C4E9085AB97CDBEE2A6</vt:lpwstr>
  </property>
  <property fmtid="{D5CDD505-2E9C-101B-9397-08002B2CF9AE}" pid="3" name="MSIP_Label_1665d9ee-429a-4d5f-97cc-cfb56e044a6e_Enabled">
    <vt:lpwstr>True</vt:lpwstr>
  </property>
  <property fmtid="{D5CDD505-2E9C-101B-9397-08002B2CF9AE}" pid="4" name="MSIP_Label_1665d9ee-429a-4d5f-97cc-cfb56e044a6e_SiteId">
    <vt:lpwstr>66cf5074-5afe-48d1-a691-a12b2121f44b</vt:lpwstr>
  </property>
  <property fmtid="{D5CDD505-2E9C-101B-9397-08002B2CF9AE}" pid="5" name="MSIP_Label_1665d9ee-429a-4d5f-97cc-cfb56e044a6e_Owner">
    <vt:lpwstr>szalay@state.gov</vt:lpwstr>
  </property>
  <property fmtid="{D5CDD505-2E9C-101B-9397-08002B2CF9AE}" pid="6" name="MSIP_Label_1665d9ee-429a-4d5f-97cc-cfb56e044a6e_SetDate">
    <vt:lpwstr>2021-02-25T20:08:42.0247700Z</vt:lpwstr>
  </property>
  <property fmtid="{D5CDD505-2E9C-101B-9397-08002B2CF9AE}" pid="7" name="MSIP_Label_1665d9ee-429a-4d5f-97cc-cfb56e044a6e_Name">
    <vt:lpwstr>Unclassified</vt:lpwstr>
  </property>
  <property fmtid="{D5CDD505-2E9C-101B-9397-08002B2CF9AE}" pid="8" name="MSIP_Label_1665d9ee-429a-4d5f-97cc-cfb56e044a6e_Application">
    <vt:lpwstr>Microsoft Azure Information Protection</vt:lpwstr>
  </property>
  <property fmtid="{D5CDD505-2E9C-101B-9397-08002B2CF9AE}" pid="9" name="MSIP_Label_1665d9ee-429a-4d5f-97cc-cfb56e044a6e_ActionId">
    <vt:lpwstr>d3e8c861-9333-49e0-9e92-4c8ca4172088</vt:lpwstr>
  </property>
  <property fmtid="{D5CDD505-2E9C-101B-9397-08002B2CF9AE}" pid="10" name="MSIP_Label_1665d9ee-429a-4d5f-97cc-cfb56e044a6e_Extended_MSFT_Method">
    <vt:lpwstr>Manual</vt:lpwstr>
  </property>
  <property fmtid="{D5CDD505-2E9C-101B-9397-08002B2CF9AE}" pid="11" name="Sensitivity">
    <vt:lpwstr>Unclassified</vt:lpwstr>
  </property>
</Properties>
</file>