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78_D9DC8FEB.xml" ContentType="application/vnd.ms-powerpoint.comments+xml"/>
  <Override PartName="/ppt/comments/modernComment_157_D69A99BD.xml" ContentType="application/vnd.ms-powerpoint.comments+xml"/>
  <Override PartName="/ppt/comments/modernComment_158_874C155.xml" ContentType="application/vnd.ms-powerpoint.comments+xml"/>
  <Override PartName="/ppt/comments/modernComment_16A_24201CDF.xml" ContentType="application/vnd.ms-powerpoint.comments+xml"/>
  <Override PartName="/ppt/comments/modernComment_179_EBC2D143.xml" ContentType="application/vnd.ms-powerpoint.comments+xml"/>
  <Override PartName="/ppt/comments/modernComment_15C_B31F8707.xml" ContentType="application/vnd.ms-powerpoint.comments+xml"/>
  <Override PartName="/ppt/comments/modernComment_15D_5DA56293.xml" ContentType="application/vnd.ms-powerpoint.comments+xml"/>
  <Override PartName="/ppt/comments/modernComment_15F_7606D7B6.xml" ContentType="application/vnd.ms-powerpoint.comments+xml"/>
  <Override PartName="/ppt/comments/modernComment_163_F6A31CDF.xml" ContentType="application/vnd.ms-powerpoint.comments+xml"/>
  <Override PartName="/ppt/comments/modernComment_151_9CF5B7F0.xml" ContentType="application/vnd.ms-powerpoint.comments+xml"/>
  <Override PartName="/ppt/comments/modernComment_171_B087BF8.xml" ContentType="application/vnd.ms-powerpoint.comments+xml"/>
  <Override PartName="/ppt/comments/modernComment_165_D0AB7D9A.xml" ContentType="application/vnd.ms-powerpoint.comments+xml"/>
  <Override PartName="/ppt/comments/modernComment_167_2F8A4340.xml" ContentType="application/vnd.ms-powerpoint.comments+xml"/>
  <Override PartName="/ppt/comments/modernComment_172_5872B622.xml" ContentType="application/vnd.ms-powerpoint.comments+xml"/>
  <Override PartName="/ppt/comments/modernComment_173_D1EC2B03.xml" ContentType="application/vnd.ms-powerpoint.comments+xml"/>
  <Override PartName="/ppt/comments/modernComment_174_D3103F04.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58"/>
  </p:notesMasterIdLst>
  <p:sldIdLst>
    <p:sldId id="332" r:id="rId5"/>
    <p:sldId id="257" r:id="rId6"/>
    <p:sldId id="258" r:id="rId7"/>
    <p:sldId id="329" r:id="rId8"/>
    <p:sldId id="260" r:id="rId9"/>
    <p:sldId id="331" r:id="rId10"/>
    <p:sldId id="333" r:id="rId11"/>
    <p:sldId id="335" r:id="rId12"/>
    <p:sldId id="376" r:id="rId13"/>
    <p:sldId id="346" r:id="rId14"/>
    <p:sldId id="342" r:id="rId15"/>
    <p:sldId id="343" r:id="rId16"/>
    <p:sldId id="344" r:id="rId17"/>
    <p:sldId id="362" r:id="rId18"/>
    <p:sldId id="365" r:id="rId19"/>
    <p:sldId id="377" r:id="rId20"/>
    <p:sldId id="348" r:id="rId21"/>
    <p:sldId id="349" r:id="rId22"/>
    <p:sldId id="378" r:id="rId23"/>
    <p:sldId id="381" r:id="rId24"/>
    <p:sldId id="350" r:id="rId25"/>
    <p:sldId id="351" r:id="rId26"/>
    <p:sldId id="366" r:id="rId27"/>
    <p:sldId id="353" r:id="rId28"/>
    <p:sldId id="355" r:id="rId29"/>
    <p:sldId id="361" r:id="rId30"/>
    <p:sldId id="354" r:id="rId31"/>
    <p:sldId id="367" r:id="rId32"/>
    <p:sldId id="337" r:id="rId33"/>
    <p:sldId id="369" r:id="rId34"/>
    <p:sldId id="357" r:id="rId35"/>
    <p:sldId id="338" r:id="rId36"/>
    <p:sldId id="379" r:id="rId37"/>
    <p:sldId id="339" r:id="rId38"/>
    <p:sldId id="380" r:id="rId39"/>
    <p:sldId id="340" r:id="rId40"/>
    <p:sldId id="341" r:id="rId41"/>
    <p:sldId id="364" r:id="rId42"/>
    <p:sldId id="375" r:id="rId43"/>
    <p:sldId id="368" r:id="rId44"/>
    <p:sldId id="359" r:id="rId45"/>
    <p:sldId id="370" r:id="rId46"/>
    <p:sldId id="371" r:id="rId47"/>
    <p:sldId id="372" r:id="rId48"/>
    <p:sldId id="382" r:id="rId49"/>
    <p:sldId id="264" r:id="rId50"/>
    <p:sldId id="267" r:id="rId51"/>
    <p:sldId id="578" r:id="rId52"/>
    <p:sldId id="268" r:id="rId53"/>
    <p:sldId id="266" r:id="rId54"/>
    <p:sldId id="360" r:id="rId55"/>
    <p:sldId id="269" r:id="rId56"/>
    <p:sldId id="2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2CE23-5BFF-BB47-58B7-AFFA5977A277}" name="Stadnik, Andrew" initials="SA" userId="S::AStadnik@cpsc.gov::081a93b8-2c3d-4372-b3e9-2c8effcf4994" providerId="AD"/>
  <p188:author id="{E4865988-E1B6-D6FE-AE72-50A859398EB0}" name="Maling, Emily" initials="ME" userId="Maling, Emily" providerId="None"/>
  <p188:author id="{1C68CDD3-8968-7937-6E44-3CC9C0E4C201}" name="Williams, Eileen" initials="WE" userId="Williams, Eilee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Stadnik, Andrew" initials="SA" lastIdx="1" clrIdx="1">
    <p:extLst>
      <p:ext uri="{19B8F6BF-5375-455C-9EA6-DF929625EA0E}">
        <p15:presenceInfo xmlns:p15="http://schemas.microsoft.com/office/powerpoint/2012/main" userId="S::AStadnik@cpsc.gov::081a93b8-2c3d-4372-b3e9-2c8effcf49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2857"/>
    <a:srgbClr val="2E74B5"/>
    <a:srgbClr val="4C4C4C"/>
    <a:srgbClr val="83D4EF"/>
    <a:srgbClr val="ED3350"/>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autoAdjust="0"/>
    <p:restoredTop sz="66718" autoAdjust="0"/>
  </p:normalViewPr>
  <p:slideViewPr>
    <p:cSldViewPr snapToGrid="0" snapToObjects="1">
      <p:cViewPr varScale="1">
        <p:scale>
          <a:sx n="57" d="100"/>
          <a:sy n="57" d="100"/>
        </p:scale>
        <p:origin x="1590" y="78"/>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51_9CF5B7F0.xml><?xml version="1.0" encoding="utf-8"?>
<p188:cmLst xmlns:a="http://schemas.openxmlformats.org/drawingml/2006/main" xmlns:r="http://schemas.openxmlformats.org/officeDocument/2006/relationships" xmlns:p188="http://schemas.microsoft.com/office/powerpoint/2018/8/main">
  <p188:cm id="{4DAE475F-D0AE-44A5-AF2F-F4AAEE2DF1BC}" authorId="{1C68CDD3-8968-7937-6E44-3CC9C0E4C201}" created="2022-01-05T13:18:51.950">
    <ac:deMkLst xmlns:ac="http://schemas.microsoft.com/office/drawing/2013/main/command">
      <pc:docMk xmlns:pc="http://schemas.microsoft.com/office/powerpoint/2013/main/command"/>
      <pc:sldMk xmlns:pc="http://schemas.microsoft.com/office/powerpoint/2013/main/command" cId="2633349104" sldId="337"/>
      <ac:spMk id="3" creationId="{512DD2DB-A139-4E7B-B8B6-807A72B41B5C}"/>
    </ac:deMkLst>
    <p188:txBody>
      <a:bodyPr/>
      <a:lstStyle/>
      <a:p>
        <a:r>
          <a:rPr lang="en-US"/>
          <a:t>comma after furniture</a:t>
        </a:r>
      </a:p>
    </p188:txBody>
  </p188:cm>
</p188:cmLst>
</file>

<file path=ppt/comments/modernComment_157_D69A99BD.xml><?xml version="1.0" encoding="utf-8"?>
<p188:cmLst xmlns:a="http://schemas.openxmlformats.org/drawingml/2006/main" xmlns:r="http://schemas.openxmlformats.org/officeDocument/2006/relationships" xmlns:p188="http://schemas.microsoft.com/office/powerpoint/2018/8/main">
  <p188:cm id="{3967D79A-BBC0-42E5-8CB5-80F069A33DC9}" authorId="{1C68CDD3-8968-7937-6E44-3CC9C0E4C201}" created="2022-01-05T13:02:46.954">
    <ac:deMkLst xmlns:ac="http://schemas.microsoft.com/office/drawing/2013/main/command">
      <pc:docMk xmlns:pc="http://schemas.microsoft.com/office/powerpoint/2013/main/command"/>
      <pc:sldMk xmlns:pc="http://schemas.microsoft.com/office/powerpoint/2013/main/command" cId="3600456125" sldId="343"/>
      <ac:spMk id="3" creationId="{ADFBCF7B-EC8D-4EF1-AB56-ED78AFE3AE6B}"/>
    </ac:deMkLst>
    <p188:txBody>
      <a:bodyPr/>
      <a:lstStyle/>
      <a:p>
        <a:r>
          <a:rPr lang="en-US"/>
          <a:t>the period at the end of the sentence goes inside the end quotation mark.</a:t>
        </a:r>
      </a:p>
    </p188:txBody>
  </p188:cm>
  <p188:cm id="{5AB1443F-002A-2123-F9D6-55A33773364F}" authorId="{E612CE23-5BFF-BB47-58B7-AFFA5977A277}" created="2022-01-05T13:03:09.984">
    <pc:sldMkLst xmlns:pc="http://schemas.microsoft.com/office/powerpoint/2013/main/command">
      <pc:docMk/>
      <pc:sldMk cId="3600456125" sldId="343"/>
    </pc:sldMkLst>
    <p188:pos x="11228388" y="5060950"/>
    <p188:txBody>
      <a:bodyPr/>
      <a:lstStyle/>
      <a:p>
        <a:r>
          <a:rPr lang="en-US"/>
          <a:t>this just doesnt seemt to flow right.... Maybe more like   'The test method uses a small scale mock-up and  is intended to address ... igntion.  THe method relies on ASTM E 1553-08a.</a:t>
        </a:r>
      </a:p>
    </p188:txBody>
  </p188:cm>
</p188:cmLst>
</file>

<file path=ppt/comments/modernComment_158_874C155.xml><?xml version="1.0" encoding="utf-8"?>
<p188:cmLst xmlns:a="http://schemas.openxmlformats.org/drawingml/2006/main" xmlns:r="http://schemas.openxmlformats.org/officeDocument/2006/relationships" xmlns:p188="http://schemas.microsoft.com/office/powerpoint/2018/8/main">
  <p188:cm id="{27E166A6-A5F3-4BA2-AE21-6C7294C96C2E}" authorId="{1C68CDD3-8968-7937-6E44-3CC9C0E4C201}" created="2022-01-05T13:06:07.507">
    <ac:txMkLst xmlns:ac="http://schemas.microsoft.com/office/drawing/2013/main/command">
      <pc:docMk xmlns:pc="http://schemas.microsoft.com/office/powerpoint/2013/main/command"/>
      <pc:sldMk xmlns:pc="http://schemas.microsoft.com/office/powerpoint/2013/main/command" cId="141869397" sldId="344"/>
      <ac:spMk id="3" creationId="{F1455DB8-9F56-47BD-B626-9BA3D90C7777}"/>
      <ac:txMk cp="149" len="4">
        <ac:context len="466" hash="3520617624"/>
      </ac:txMk>
    </ac:txMkLst>
    <p188:pos x="4976484" y="1366339"/>
    <p188:txBody>
      <a:bodyPr/>
      <a:lstStyle/>
      <a:p>
        <a:r>
          <a:rPr lang="en-US"/>
          <a:t>instead: to determine hazards associated with smoldering ignition?</a:t>
        </a:r>
      </a:p>
    </p188:txBody>
  </p188:cm>
</p188:cmLst>
</file>

<file path=ppt/comments/modernComment_15C_B31F8707.xml><?xml version="1.0" encoding="utf-8"?>
<p188:cmLst xmlns:a="http://schemas.openxmlformats.org/drawingml/2006/main" xmlns:r="http://schemas.openxmlformats.org/officeDocument/2006/relationships" xmlns:p188="http://schemas.microsoft.com/office/powerpoint/2018/8/main">
  <p188:cm id="{752F9C6E-E264-47BC-9F27-17B1213AC5B9}" authorId="{1C68CDD3-8968-7937-6E44-3CC9C0E4C201}" created="2022-01-05T13:11:59.662">
    <ac:txMkLst xmlns:ac="http://schemas.microsoft.com/office/drawing/2013/main/command">
      <pc:docMk xmlns:pc="http://schemas.microsoft.com/office/powerpoint/2013/main/command"/>
      <pc:sldMk xmlns:pc="http://schemas.microsoft.com/office/powerpoint/2013/main/command" cId="3005187847" sldId="348"/>
      <ac:spMk id="2" creationId="{A9D834BE-6077-4E4F-AD15-A977BAF3D607}"/>
      <ac:txMk cp="40" len="1">
        <ac:context len="51" hash="2241298016"/>
      </ac:txMk>
    </ac:txMkLst>
    <p188:pos x="8496061" y="635538"/>
    <p188:txBody>
      <a:bodyPr/>
      <a:lstStyle/>
      <a:p>
        <a:r>
          <a:rPr lang="en-US"/>
          <a:t>ditto</a:t>
        </a:r>
      </a:p>
    </p188:txBody>
  </p188:cm>
</p188:cmLst>
</file>

<file path=ppt/comments/modernComment_15D_5DA56293.xml><?xml version="1.0" encoding="utf-8"?>
<p188:cmLst xmlns:a="http://schemas.openxmlformats.org/drawingml/2006/main" xmlns:r="http://schemas.openxmlformats.org/officeDocument/2006/relationships" xmlns:p188="http://schemas.microsoft.com/office/powerpoint/2018/8/main">
  <p188:cm id="{E9FF1D1E-50D2-4793-816B-2119F94972B6}" authorId="{1C68CDD3-8968-7937-6E44-3CC9C0E4C201}" created="2022-01-05T13:12:53.547">
    <ac:deMkLst xmlns:ac="http://schemas.microsoft.com/office/drawing/2013/main/command">
      <pc:docMk xmlns:pc="http://schemas.microsoft.com/office/powerpoint/2013/main/command"/>
      <pc:sldMk xmlns:pc="http://schemas.microsoft.com/office/powerpoint/2013/main/command" cId="1571119763" sldId="349"/>
      <ac:spMk id="3" creationId="{63E9F2BF-267B-4814-AB26-C52E28C8A8EA}"/>
    </ac:deMkLst>
    <p188:txBody>
      <a:bodyPr/>
      <a:lstStyle/>
      <a:p>
        <a:r>
          <a:rPr lang="en-US"/>
          <a:t>add period at end of last bullet</a:t>
        </a:r>
      </a:p>
    </p188:txBody>
  </p188:cm>
</p188:cmLst>
</file>

<file path=ppt/comments/modernComment_15F_7606D7B6.xml><?xml version="1.0" encoding="utf-8"?>
<p188:cmLst xmlns:a="http://schemas.openxmlformats.org/drawingml/2006/main" xmlns:r="http://schemas.openxmlformats.org/officeDocument/2006/relationships" xmlns:p188="http://schemas.microsoft.com/office/powerpoint/2018/8/main">
  <p188:cm id="{A3319D0F-0170-4554-A027-E44E1B9F6495}" authorId="{1C68CDD3-8968-7937-6E44-3CC9C0E4C201}" created="2022-01-05T13:16:18.481">
    <pc:sldMkLst xmlns:pc="http://schemas.microsoft.com/office/powerpoint/2013/main/command">
      <pc:docMk/>
      <pc:sldMk cId="1980159926" sldId="351"/>
    </pc:sldMkLst>
    <p188:txBody>
      <a:bodyPr/>
      <a:lstStyle/>
      <a:p>
        <a:r>
          <a:rPr lang="en-US"/>
          <a:t>upper case I for Is. </a:t>
        </a:r>
      </a:p>
    </p188:txBody>
  </p188:cm>
</p188:cmLst>
</file>

<file path=ppt/comments/modernComment_163_F6A31CDF.xml><?xml version="1.0" encoding="utf-8"?>
<p188:cmLst xmlns:a="http://schemas.openxmlformats.org/drawingml/2006/main" xmlns:r="http://schemas.openxmlformats.org/officeDocument/2006/relationships" xmlns:p188="http://schemas.microsoft.com/office/powerpoint/2018/8/main">
  <p188:cm id="{8E4EC1B3-9A93-423D-9658-4347AC8BFF44}" authorId="{E4865988-E1B6-D6FE-AE72-50A859398EB0}" created="2022-01-07T17:09:16.831">
    <ac:deMkLst xmlns:ac="http://schemas.microsoft.com/office/drawing/2013/main/command">
      <pc:docMk xmlns:pc="http://schemas.microsoft.com/office/powerpoint/2013/main/command"/>
      <pc:sldMk xmlns:pc="http://schemas.microsoft.com/office/powerpoint/2013/main/command" cId="4137884895" sldId="355"/>
      <ac:spMk id="2" creationId="{10529138-F154-4B36-8941-6D4402C694C9}"/>
    </ac:deMkLst>
    <p188:txBody>
      <a:bodyPr/>
      <a:lstStyle/>
      <a:p>
        <a:r>
          <a:rPr lang="en-US"/>
          <a:t>Change title to "Labeling Statement Recommendations" Everything on this slide is our recommendation, but not actually required by the regulation (The previous slide #21 has just what's required)</a:t>
        </a:r>
      </a:p>
    </p188:txBody>
  </p188:cm>
</p188:cmLst>
</file>

<file path=ppt/comments/modernComment_165_D0AB7D9A.xml><?xml version="1.0" encoding="utf-8"?>
<p188:cmLst xmlns:a="http://schemas.openxmlformats.org/drawingml/2006/main" xmlns:r="http://schemas.openxmlformats.org/officeDocument/2006/relationships" xmlns:p188="http://schemas.microsoft.com/office/powerpoint/2018/8/main">
  <p188:cm id="{C53AA8DB-A52C-4BA9-8E35-D5731C5D5A9F}" authorId="{1C68CDD3-8968-7937-6E44-3CC9C0E4C201}" created="2022-01-05T13:21:06.538">
    <ac:deMkLst xmlns:ac="http://schemas.microsoft.com/office/drawing/2013/main/command">
      <pc:docMk xmlns:pc="http://schemas.microsoft.com/office/powerpoint/2013/main/command"/>
      <pc:sldMk xmlns:pc="http://schemas.microsoft.com/office/powerpoint/2013/main/command" cId="3500899738" sldId="357"/>
      <ac:spMk id="3" creationId="{512DD2DB-A139-4E7B-B8B6-807A72B41B5C}"/>
    </ac:deMkLst>
    <p188:txBody>
      <a:bodyPr/>
      <a:lstStyle/>
      <a:p>
        <a:r>
          <a:rPr lang="en-US"/>
          <a:t>comma after small, bench-scale and also end last bullet with a period</a:t>
        </a:r>
      </a:p>
    </p188:txBody>
  </p188:cm>
</p188:cmLst>
</file>

<file path=ppt/comments/modernComment_167_2F8A4340.xml><?xml version="1.0" encoding="utf-8"?>
<p188:cmLst xmlns:a="http://schemas.openxmlformats.org/drawingml/2006/main" xmlns:r="http://schemas.openxmlformats.org/officeDocument/2006/relationships" xmlns:p188="http://schemas.microsoft.com/office/powerpoint/2018/8/main">
  <p188:cm id="{9E756917-B770-4E3E-86E8-6C37E041E62A}" authorId="{1C68CDD3-8968-7937-6E44-3CC9C0E4C201}" created="2022-01-05T13:24:02.880">
    <ac:txMkLst xmlns:ac="http://schemas.microsoft.com/office/drawing/2013/main/command">
      <pc:docMk xmlns:pc="http://schemas.microsoft.com/office/powerpoint/2013/main/command"/>
      <pc:sldMk xmlns:pc="http://schemas.microsoft.com/office/powerpoint/2013/main/command" cId="797590336" sldId="359"/>
      <ac:spMk id="3" creationId="{D223AF16-C987-49A0-B977-8AB58BE0D5EE}"/>
      <ac:txMk cp="548" len="1">
        <ac:context len="755" hash="765216293"/>
      </ac:txMk>
    </ac:txMkLst>
    <p188:pos x="4093883" y="4175901"/>
    <p188:txBody>
      <a:bodyPr/>
      <a:lstStyle/>
      <a:p>
        <a:r>
          <a:rPr lang="en-US"/>
          <a:t>lower case p for part</a:t>
        </a:r>
      </a:p>
    </p188:txBody>
  </p188:cm>
  <p188:cm id="{305E651C-BC16-4772-A6F2-79853029F53A}" authorId="{1C68CDD3-8968-7937-6E44-3CC9C0E4C201}" created="2022-01-05T13:25:22.174">
    <ac:txMkLst xmlns:ac="http://schemas.microsoft.com/office/drawing/2013/main/command">
      <pc:docMk xmlns:pc="http://schemas.microsoft.com/office/powerpoint/2013/main/command"/>
      <pc:sldMk xmlns:pc="http://schemas.microsoft.com/office/powerpoint/2013/main/command" cId="797590336" sldId="359"/>
      <ac:spMk id="3" creationId="{D223AF16-C987-49A0-B977-8AB58BE0D5EE}"/>
      <ac:txMk cp="560" len="26">
        <ac:context len="755" hash="765216293"/>
      </ac:txMk>
    </ac:txMkLst>
    <p188:pos x="4757272" y="4624136"/>
    <p188:txBody>
      <a:bodyPr/>
      <a:lstStyle/>
      <a:p>
        <a:r>
          <a:rPr lang="en-US"/>
          <a:t>They must, however, certify in a written CPC, based on test results from a CPSC-accepted . . .</a:t>
        </a:r>
      </a:p>
    </p188:txBody>
  </p188:cm>
</p188:cmLst>
</file>

<file path=ppt/comments/modernComment_16A_24201CDF.xml><?xml version="1.0" encoding="utf-8"?>
<p188:cmLst xmlns:a="http://schemas.openxmlformats.org/drawingml/2006/main" xmlns:r="http://schemas.openxmlformats.org/officeDocument/2006/relationships" xmlns:p188="http://schemas.microsoft.com/office/powerpoint/2018/8/main">
  <p188:cm id="{EF0FD675-95C6-45CC-B35B-A5BDFE25A70C}" authorId="{1C68CDD3-8968-7937-6E44-3CC9C0E4C201}" created="2022-01-05T13:06:53.746">
    <ac:txMkLst xmlns:ac="http://schemas.microsoft.com/office/drawing/2013/main/command">
      <pc:docMk xmlns:pc="http://schemas.microsoft.com/office/powerpoint/2013/main/command"/>
      <pc:sldMk xmlns:pc="http://schemas.microsoft.com/office/powerpoint/2013/main/command" cId="606084319" sldId="362"/>
      <ac:spMk id="3" creationId="{23C9D6B2-1CA4-4C14-81EE-4057CF319326}"/>
      <ac:txMk cp="64" len="1">
        <ac:context len="438" hash="2692684238"/>
      </ac:txMk>
    </ac:txMkLst>
    <p188:pos x="870310" y="913220"/>
    <p188:txBody>
      <a:bodyPr/>
      <a:lstStyle/>
      <a:p>
        <a:r>
          <a:rPr lang="en-US"/>
          <a:t>lower case "s" for states</a:t>
        </a:r>
      </a:p>
    </p188:txBody>
  </p188:cm>
  <p188:cm id="{0E08114B-181C-4867-9673-0593F9044352}" authorId="{1C68CDD3-8968-7937-6E44-3CC9C0E4C201}" created="2022-01-05T13:09:34.049">
    <ac:deMkLst xmlns:ac="http://schemas.microsoft.com/office/drawing/2013/main/command">
      <pc:docMk xmlns:pc="http://schemas.microsoft.com/office/powerpoint/2013/main/command"/>
      <pc:sldMk xmlns:pc="http://schemas.microsoft.com/office/powerpoint/2013/main/command" cId="606084319" sldId="362"/>
      <ac:spMk id="3" creationId="{23C9D6B2-1CA4-4C14-81EE-4057CF319326}"/>
    </ac:deMkLst>
    <p188:txBody>
      <a:bodyPr/>
      <a:lstStyle/>
      <a:p>
        <a:r>
          <a:rPr lang="en-US"/>
          <a:t>delete "in effect" instead: "with"? </a:t>
        </a:r>
      </a:p>
    </p188:txBody>
  </p188:cm>
  <p188:cm id="{4AC6D42C-9021-4CD7-BDC7-43483C841626}" authorId="{1C68CDD3-8968-7937-6E44-3CC9C0E4C201}" created="2022-01-05T13:10:24.069">
    <ac:txMkLst xmlns:ac="http://schemas.microsoft.com/office/drawing/2013/main/command">
      <pc:docMk xmlns:pc="http://schemas.microsoft.com/office/powerpoint/2013/main/command"/>
      <pc:sldMk xmlns:pc="http://schemas.microsoft.com/office/powerpoint/2013/main/command" cId="606084319" sldId="362"/>
      <ac:spMk id="3" creationId="{23C9D6B2-1CA4-4C14-81EE-4057CF319326}"/>
      <ac:txMk cp="200" len="47">
        <ac:context len="438" hash="2692684238"/>
      </ac:txMk>
    </ac:txMkLst>
    <p188:pos x="9306944" y="1827620"/>
    <p188:txBody>
      <a:bodyPr/>
      <a:lstStyle/>
      <a:p>
        <a:r>
          <a:rPr lang="en-US"/>
          <a:t>instead: "the risk of fire associated with"</a:t>
        </a:r>
      </a:p>
    </p188:txBody>
  </p188:cm>
  <p188:cm id="{388676A2-9738-44B5-801B-DA4D248DD493}" authorId="{1C68CDD3-8968-7937-6E44-3CC9C0E4C201}" created="2022-01-05T13:10:48.089">
    <ac:txMkLst xmlns:ac="http://schemas.microsoft.com/office/drawing/2013/main/command">
      <pc:docMk xmlns:pc="http://schemas.microsoft.com/office/powerpoint/2013/main/command"/>
      <pc:sldMk xmlns:pc="http://schemas.microsoft.com/office/powerpoint/2013/main/command" cId="606084319" sldId="362"/>
      <ac:spMk id="3" creationId="{23C9D6B2-1CA4-4C14-81EE-4057CF319326}"/>
      <ac:txMk cp="308" len="1">
        <ac:context len="438" hash="2692684238"/>
      </ac:txMk>
    </ac:txMkLst>
    <p188:pos x="7219352" y="3190594"/>
    <p188:txBody>
      <a:bodyPr/>
      <a:lstStyle/>
      <a:p>
        <a:r>
          <a:rPr lang="en-US"/>
          <a:t>lower case "s" for states</a:t>
        </a:r>
      </a:p>
    </p188:txBody>
  </p188:cm>
</p188:cmLst>
</file>

<file path=ppt/comments/modernComment_171_B087BF8.xml><?xml version="1.0" encoding="utf-8"?>
<p188:cmLst xmlns:a="http://schemas.openxmlformats.org/drawingml/2006/main" xmlns:r="http://schemas.openxmlformats.org/officeDocument/2006/relationships" xmlns:p188="http://schemas.microsoft.com/office/powerpoint/2018/8/main">
  <p188:cm id="{5E55A168-1013-44EE-B3BE-972CEE2035EE}" authorId="{1C68CDD3-8968-7937-6E44-3CC9C0E4C201}" created="2022-01-05T13:20:06.697">
    <ac:deMkLst xmlns:ac="http://schemas.microsoft.com/office/drawing/2013/main/command">
      <pc:docMk xmlns:pc="http://schemas.microsoft.com/office/powerpoint/2013/main/command"/>
      <pc:sldMk xmlns:pc="http://schemas.microsoft.com/office/powerpoint/2013/main/command" cId="185105400" sldId="369"/>
      <ac:spMk id="3" creationId="{60D92AFB-A2C5-47ED-9DD2-DF68DB7F656C}"/>
    </ac:deMkLst>
    <p188:txBody>
      <a:bodyPr/>
      <a:lstStyle/>
      <a:p>
        <a:r>
          <a:rPr lang="en-US"/>
          <a:t>end last bullet with a period</a:t>
        </a:r>
      </a:p>
    </p188:txBody>
  </p188:cm>
</p188:cmLst>
</file>

<file path=ppt/comments/modernComment_172_5872B622.xml><?xml version="1.0" encoding="utf-8"?>
<p188:cmLst xmlns:a="http://schemas.openxmlformats.org/drawingml/2006/main" xmlns:r="http://schemas.openxmlformats.org/officeDocument/2006/relationships" xmlns:p188="http://schemas.microsoft.com/office/powerpoint/2018/8/main">
  <p188:cm id="{8208051D-6682-4CC1-9FEB-C30BEFCD4448}" authorId="{1C68CDD3-8968-7937-6E44-3CC9C0E4C201}" created="2022-01-05T13:26:07.202">
    <ac:deMkLst xmlns:ac="http://schemas.microsoft.com/office/drawing/2013/main/command">
      <pc:docMk xmlns:pc="http://schemas.microsoft.com/office/powerpoint/2013/main/command"/>
      <pc:sldMk xmlns:pc="http://schemas.microsoft.com/office/powerpoint/2013/main/command" cId="1483912738" sldId="370"/>
      <ac:spMk id="3" creationId="{7D64A400-F8DE-4CE2-B7B9-FDC6428478BE}"/>
    </ac:deMkLst>
    <p188:txBody>
      <a:bodyPr/>
      <a:lstStyle/>
      <a:p>
        <a:r>
          <a:rPr lang="en-US"/>
          <a:t>"upholstered furniture"</a:t>
        </a:r>
      </a:p>
    </p188:txBody>
  </p188:cm>
  <p188:cm id="{48708545-54CF-40D6-B365-7ABD0A86FCB3}" authorId="{1C68CDD3-8968-7937-6E44-3CC9C0E4C201}" created="2022-01-05T13:27:38.099">
    <ac:deMkLst xmlns:ac="http://schemas.microsoft.com/office/drawing/2013/main/command">
      <pc:docMk xmlns:pc="http://schemas.microsoft.com/office/powerpoint/2013/main/command"/>
      <pc:sldMk xmlns:pc="http://schemas.microsoft.com/office/powerpoint/2013/main/command" cId="1483912738" sldId="370"/>
      <ac:spMk id="3" creationId="{7D64A400-F8DE-4CE2-B7B9-FDC6428478BE}"/>
    </ac:deMkLst>
    <p188:txBody>
      <a:bodyPr/>
      <a:lstStyle/>
      <a:p>
        <a:r>
          <a:rPr lang="en-US"/>
          <a:t>insert the word "part" 16 CFR part 1640</a:t>
        </a:r>
      </a:p>
    </p188:txBody>
  </p188:cm>
  <p188:cm id="{7B8E89E2-F099-47EB-9073-6685B7CACCBA}" authorId="{E4865988-E1B6-D6FE-AE72-50A859398EB0}" created="2022-01-07T19:55:20.473">
    <pc:sldMkLst xmlns:pc="http://schemas.microsoft.com/office/powerpoint/2013/main/command">
      <pc:docMk/>
      <pc:sldMk cId="1483912738" sldId="370"/>
    </pc:sldMkLst>
    <p188:txBody>
      <a:bodyPr/>
      <a:lstStyle/>
      <a:p>
        <a:r>
          <a:rPr lang="en-US"/>
          <a:t>From Maureen Danskin - Please check this with Hyun Kim/OGC.  Suggest changing first bullet to “Durable infant or toddler products…” instead of “Some durable…” and then adding a sub-bullet underneath this saying “For example, this includes upholstered children’s folding chairs and upholstered children’s folding stools.”  Suggest changing second bullet to “However, California Code of Regulations 1374.2, the terms of which are codified in 16 CFR part 1640, provides limited exemptions, including for certain durable infant and toddler products.  This means that the following product types do not need to meet the requirements of 16 CFR part 1640:…”</a:t>
        </a:r>
      </a:p>
    </p188:txBody>
  </p188:cm>
</p188:cmLst>
</file>

<file path=ppt/comments/modernComment_173_D1EC2B03.xml><?xml version="1.0" encoding="utf-8"?>
<p188:cmLst xmlns:a="http://schemas.openxmlformats.org/drawingml/2006/main" xmlns:r="http://schemas.openxmlformats.org/officeDocument/2006/relationships" xmlns:p188="http://schemas.microsoft.com/office/powerpoint/2018/8/main">
  <p188:cm id="{7C34F1F1-3508-49F0-AED9-C6D86F001BB3}" authorId="{1C68CDD3-8968-7937-6E44-3CC9C0E4C201}" created="2022-01-05T13:29:28.476">
    <ac:deMkLst xmlns:ac="http://schemas.microsoft.com/office/drawing/2013/main/command">
      <pc:docMk xmlns:pc="http://schemas.microsoft.com/office/powerpoint/2013/main/command"/>
      <pc:sldMk xmlns:pc="http://schemas.microsoft.com/office/powerpoint/2013/main/command" cId="3521915651" sldId="371"/>
      <ac:spMk id="3" creationId="{0AE4F991-8A48-4825-B7A2-4F6D5072A825}"/>
    </ac:deMkLst>
    <p188:txBody>
      <a:bodyPr/>
      <a:lstStyle/>
      <a:p>
        <a:r>
          <a:rPr lang="en-US"/>
          <a:t>"upholstered furniture"; lower case p for part 1640; third party testing is not hyphenated; lower case p for part 1232 and part 1130</a:t>
        </a:r>
      </a:p>
    </p188:txBody>
  </p188:cm>
  <p188:cm id="{AAF0CD03-2342-4D38-B6CA-2A44DBDE3181}" authorId="{E4865988-E1B6-D6FE-AE72-50A859398EB0}" created="2022-01-07T19:52:43.298">
    <ac:deMkLst xmlns:ac="http://schemas.microsoft.com/office/drawing/2013/main/command">
      <pc:docMk xmlns:pc="http://schemas.microsoft.com/office/powerpoint/2013/main/command"/>
      <pc:sldMk xmlns:pc="http://schemas.microsoft.com/office/powerpoint/2013/main/command" cId="3521915651" sldId="371"/>
      <ac:spMk id="3" creationId="{0AE4F991-8A48-4825-B7A2-4F6D5072A825}"/>
    </ac:deMkLst>
    <p188:txBody>
      <a:bodyPr/>
      <a:lstStyle/>
      <a:p>
        <a:r>
          <a:rPr lang="en-US"/>
          <a:t>From Maureen Danskin - Suggest adding two additional bullets for “Children’s Product Certification (CPC)” and “Tracking labels on the product and on the packaging” as added in script</a:t>
        </a:r>
      </a:p>
    </p188:txBody>
  </p188:cm>
</p188:cmLst>
</file>

<file path=ppt/comments/modernComment_174_D3103F04.xml><?xml version="1.0" encoding="utf-8"?>
<p188:cmLst xmlns:a="http://schemas.openxmlformats.org/drawingml/2006/main" xmlns:r="http://schemas.openxmlformats.org/officeDocument/2006/relationships" xmlns:p188="http://schemas.microsoft.com/office/powerpoint/2018/8/main">
  <p188:cm id="{DB2BD329-5942-4F1F-9757-5091A9DCAB07}" authorId="{1C68CDD3-8968-7937-6E44-3CC9C0E4C201}" created="2022-01-05T13:30:45.198">
    <ac:deMkLst xmlns:ac="http://schemas.microsoft.com/office/drawing/2013/main/command">
      <pc:docMk xmlns:pc="http://schemas.microsoft.com/office/powerpoint/2013/main/command"/>
      <pc:sldMk xmlns:pc="http://schemas.microsoft.com/office/powerpoint/2013/main/command" cId="3541057284" sldId="372"/>
      <ac:spMk id="3" creationId="{5F47AE5F-64AE-4F30-A62E-C044214FAFCE}"/>
    </ac:deMkLst>
    <p188:txBody>
      <a:bodyPr/>
      <a:lstStyle/>
      <a:p>
        <a:r>
          <a:rPr lang="en-US"/>
          <a:t>"upholstered furniture"; add section symbol between CFR and 1640.3; no hyphen in third party</a:t>
        </a:r>
      </a:p>
    </p188:txBody>
  </p188:cm>
  <p188:cm id="{E6C76D6E-9ABE-4691-B84E-1621A9BFDABB}" authorId="{E4865988-E1B6-D6FE-AE72-50A859398EB0}" created="2022-01-07T19:56:39.585">
    <pc:sldMkLst xmlns:pc="http://schemas.microsoft.com/office/powerpoint/2013/main/command">
      <pc:docMk/>
      <pc:sldMk cId="3541057284" sldId="372"/>
    </pc:sldMkLst>
    <p188:txBody>
      <a:bodyPr/>
      <a:lstStyle/>
      <a:p>
        <a:r>
          <a:rPr lang="en-US"/>
          <a:t>From Maureen Danskin - Suggest clarifying what the “other” children’s products are, instead saying in the first bullet “Children's products that meet the definition of upholstered furniture (see 16 CFR 1640.3) but are not children’s folding chairs or folding stools must comply with:” 
Also suggest adding two additional level-2 bullets for “Children’s Product Certification (CPC)” and “Tracking labels on the product and on the packaging” because these two things are not third-party tested and so aren’t covered by the existing catch-all “Third-party testing for… Any other requirements applicable to the specific product”</a:t>
        </a:r>
      </a:p>
    </p188:txBody>
  </p188:cm>
</p188:cmLst>
</file>

<file path=ppt/comments/modernComment_178_D9DC8FEB.xml><?xml version="1.0" encoding="utf-8"?>
<p188:cmLst xmlns:a="http://schemas.openxmlformats.org/drawingml/2006/main" xmlns:r="http://schemas.openxmlformats.org/officeDocument/2006/relationships" xmlns:p188="http://schemas.microsoft.com/office/powerpoint/2018/8/main">
  <p188:cm id="{6DD24721-4F6C-466A-883E-8EAC57E2BFF8}" authorId="{1C68CDD3-8968-7937-6E44-3CC9C0E4C201}" created="2022-01-05T12:58:19.486">
    <ac:txMkLst xmlns:ac="http://schemas.microsoft.com/office/drawing/2013/main/command">
      <pc:docMk xmlns:pc="http://schemas.microsoft.com/office/powerpoint/2013/main/command"/>
      <pc:sldMk xmlns:pc="http://schemas.microsoft.com/office/powerpoint/2013/main/command" cId="3655110635" sldId="376"/>
      <ac:spMk id="3" creationId="{3C136E02-CAE4-499E-A43D-20B8A64505F0}"/>
      <ac:txMk cp="240" len="9">
        <ac:context len="470" hash="3177327252"/>
      </ac:txMk>
    </ac:txMkLst>
    <p188:pos x="3061420" y="2310700"/>
    <p188:txBody>
      <a:bodyPr/>
      <a:lstStyle/>
      <a:p>
        <a:r>
          <a:rPr lang="en-US"/>
          <a:t>delete the word "to" before 2016-2018, and add a comma before the word according.</a:t>
        </a:r>
      </a:p>
    </p188:txBody>
  </p188:cm>
  <p188:cm id="{2D1A944D-9C09-4F0A-AFEB-EE7965A5AD26}" authorId="{1C68CDD3-8968-7937-6E44-3CC9C0E4C201}" created="2022-01-05T12:58:51.746">
    <ac:txMkLst xmlns:ac="http://schemas.microsoft.com/office/drawing/2013/main/command">
      <pc:docMk xmlns:pc="http://schemas.microsoft.com/office/powerpoint/2013/main/command"/>
      <pc:sldMk xmlns:pc="http://schemas.microsoft.com/office/powerpoint/2013/main/command" cId="3655110635" sldId="376"/>
      <ac:spMk id="3" creationId="{3C136E02-CAE4-499E-A43D-20B8A64505F0}"/>
      <ac:txMk cp="240" len="9">
        <ac:context len="470" hash="3177327252"/>
      </ac:txMk>
    </ac:txMkLst>
    <p188:pos x="3061420" y="2310700"/>
    <p188:txBody>
      <a:bodyPr/>
      <a:lstStyle/>
      <a:p>
        <a:r>
          <a:rPr lang="en-US"/>
          <a:t>From 2016 through (or to) 2018</a:t>
        </a:r>
      </a:p>
    </p188:txBody>
  </p188:cm>
  <p188:cm id="{89FB15AE-55F1-4F14-86A5-E10D5C6D6DA5}" authorId="{E4865988-E1B6-D6FE-AE72-50A859398EB0}" created="2022-01-07T17:13:33.758">
    <ac:deMkLst xmlns:ac="http://schemas.microsoft.com/office/drawing/2013/main/command">
      <pc:docMk xmlns:pc="http://schemas.microsoft.com/office/powerpoint/2013/main/command"/>
      <pc:sldMk xmlns:pc="http://schemas.microsoft.com/office/powerpoint/2013/main/command" cId="3655110635" sldId="376"/>
      <ac:spMk id="3" creationId="{3C136E02-CAE4-499E-A43D-20B8A64505F0}"/>
    </ac:deMkLst>
    <p188:txBody>
      <a:bodyPr/>
      <a:lstStyle/>
      <a:p>
        <a:r>
          <a:rPr lang="en-US"/>
          <a:t>The statement "...was involved  in greatest number of fire deaths from 2016 to 2018" is unclear. Does this mean upholstered furniture had the greatest number for fire deaths for that period compared to other periods? Or does this mean that upholstered furniture had the greatest number for fire deaths compared to fire deaths from other products during that period? Suggest changing to something similar to revisions in the script</a:t>
        </a:r>
      </a:p>
    </p188:txBody>
  </p188:cm>
</p188:cmLst>
</file>

<file path=ppt/comments/modernComment_179_EBC2D143.xml><?xml version="1.0" encoding="utf-8"?>
<p188:cmLst xmlns:a="http://schemas.openxmlformats.org/drawingml/2006/main" xmlns:r="http://schemas.openxmlformats.org/officeDocument/2006/relationships" xmlns:p188="http://schemas.microsoft.com/office/powerpoint/2018/8/main">
  <p188:cm id="{22B7CAF6-4098-4A9E-8F7C-B1897641F15E}" authorId="{1C68CDD3-8968-7937-6E44-3CC9C0E4C201}" created="2022-01-05T13:11:24.053">
    <ac:txMkLst xmlns:ac="http://schemas.microsoft.com/office/drawing/2013/main/command">
      <pc:docMk xmlns:pc="http://schemas.microsoft.com/office/powerpoint/2013/main/command"/>
      <pc:sldMk xmlns:pc="http://schemas.microsoft.com/office/powerpoint/2013/main/command" cId="3955413315" sldId="377"/>
      <ac:spMk id="2" creationId="{A9D834BE-6077-4E4F-AD15-A977BAF3D607}"/>
      <ac:txMk cp="36" len="1">
        <ac:context len="47" hash="1281479631"/>
      </ac:txMk>
    </ac:txMkLst>
    <p188:pos x="8720348" y="601032"/>
    <p188:txBody>
      <a:bodyPr/>
      <a:lstStyle/>
      <a:p>
        <a:r>
          <a:rPr lang="en-US"/>
          <a:t>lower case p for part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dirty="0"/>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dirty="0"/>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3/31/2022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16</a:t>
            </a:fld>
            <a:endParaRPr lang="en-US" dirty="0"/>
          </a:p>
        </p:txBody>
      </p:sp>
    </p:spTree>
    <p:extLst>
      <p:ext uri="{BB962C8B-B14F-4D97-AF65-F5344CB8AC3E}">
        <p14:creationId xmlns:p14="http://schemas.microsoft.com/office/powerpoint/2010/main" val="303878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17</a:t>
            </a:fld>
            <a:endParaRPr lang="en-US" dirty="0"/>
          </a:p>
        </p:txBody>
      </p:sp>
    </p:spTree>
    <p:extLst>
      <p:ext uri="{BB962C8B-B14F-4D97-AF65-F5344CB8AC3E}">
        <p14:creationId xmlns:p14="http://schemas.microsoft.com/office/powerpoint/2010/main" val="190652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18</a:t>
            </a:fld>
            <a:endParaRPr lang="en-US" dirty="0"/>
          </a:p>
        </p:txBody>
      </p:sp>
    </p:spTree>
    <p:extLst>
      <p:ext uri="{BB962C8B-B14F-4D97-AF65-F5344CB8AC3E}">
        <p14:creationId xmlns:p14="http://schemas.microsoft.com/office/powerpoint/2010/main" val="297438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19</a:t>
            </a:fld>
            <a:endParaRPr lang="en-US" dirty="0"/>
          </a:p>
        </p:txBody>
      </p:sp>
    </p:spTree>
    <p:extLst>
      <p:ext uri="{BB962C8B-B14F-4D97-AF65-F5344CB8AC3E}">
        <p14:creationId xmlns:p14="http://schemas.microsoft.com/office/powerpoint/2010/main" val="1190675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20</a:t>
            </a:fld>
            <a:endParaRPr lang="en-US" dirty="0"/>
          </a:p>
        </p:txBody>
      </p:sp>
    </p:spTree>
    <p:extLst>
      <p:ext uri="{BB962C8B-B14F-4D97-AF65-F5344CB8AC3E}">
        <p14:creationId xmlns:p14="http://schemas.microsoft.com/office/powerpoint/2010/main" val="413293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21</a:t>
            </a:fld>
            <a:endParaRPr lang="en-US" dirty="0"/>
          </a:p>
        </p:txBody>
      </p:sp>
    </p:spTree>
    <p:extLst>
      <p:ext uri="{BB962C8B-B14F-4D97-AF65-F5344CB8AC3E}">
        <p14:creationId xmlns:p14="http://schemas.microsoft.com/office/powerpoint/2010/main" val="2075878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1413830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25</a:t>
            </a:fld>
            <a:endParaRPr lang="en-US" dirty="0"/>
          </a:p>
        </p:txBody>
      </p:sp>
    </p:spTree>
    <p:extLst>
      <p:ext uri="{BB962C8B-B14F-4D97-AF65-F5344CB8AC3E}">
        <p14:creationId xmlns:p14="http://schemas.microsoft.com/office/powerpoint/2010/main" val="231503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Courier New" panose="02070309020205020404" pitchFamily="49" charset="0"/>
              <a:buNone/>
            </a:pPr>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29</a:t>
            </a:fld>
            <a:endParaRPr lang="en-US" dirty="0"/>
          </a:p>
        </p:txBody>
      </p:sp>
    </p:spTree>
    <p:extLst>
      <p:ext uri="{BB962C8B-B14F-4D97-AF65-F5344CB8AC3E}">
        <p14:creationId xmlns:p14="http://schemas.microsoft.com/office/powerpoint/2010/main" val="661903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30</a:t>
            </a:fld>
            <a:endParaRPr lang="en-US" dirty="0"/>
          </a:p>
        </p:txBody>
      </p:sp>
    </p:spTree>
    <p:extLst>
      <p:ext uri="{BB962C8B-B14F-4D97-AF65-F5344CB8AC3E}">
        <p14:creationId xmlns:p14="http://schemas.microsoft.com/office/powerpoint/2010/main" val="308656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368427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31</a:t>
            </a:fld>
            <a:endParaRPr lang="en-US" dirty="0"/>
          </a:p>
        </p:txBody>
      </p:sp>
    </p:spTree>
    <p:extLst>
      <p:ext uri="{BB962C8B-B14F-4D97-AF65-F5344CB8AC3E}">
        <p14:creationId xmlns:p14="http://schemas.microsoft.com/office/powerpoint/2010/main" val="365717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32</a:t>
            </a:fld>
            <a:endParaRPr lang="en-US" dirty="0"/>
          </a:p>
        </p:txBody>
      </p:sp>
    </p:spTree>
    <p:extLst>
      <p:ext uri="{BB962C8B-B14F-4D97-AF65-F5344CB8AC3E}">
        <p14:creationId xmlns:p14="http://schemas.microsoft.com/office/powerpoint/2010/main" val="4180660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33</a:t>
            </a:fld>
            <a:endParaRPr lang="en-US" dirty="0"/>
          </a:p>
        </p:txBody>
      </p:sp>
    </p:spTree>
    <p:extLst>
      <p:ext uri="{BB962C8B-B14F-4D97-AF65-F5344CB8AC3E}">
        <p14:creationId xmlns:p14="http://schemas.microsoft.com/office/powerpoint/2010/main" val="3931039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34</a:t>
            </a:fld>
            <a:endParaRPr lang="en-US" dirty="0"/>
          </a:p>
        </p:txBody>
      </p:sp>
    </p:spTree>
    <p:extLst>
      <p:ext uri="{BB962C8B-B14F-4D97-AF65-F5344CB8AC3E}">
        <p14:creationId xmlns:p14="http://schemas.microsoft.com/office/powerpoint/2010/main" val="4292973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35</a:t>
            </a:fld>
            <a:endParaRPr lang="en-US" dirty="0"/>
          </a:p>
        </p:txBody>
      </p:sp>
    </p:spTree>
    <p:extLst>
      <p:ext uri="{BB962C8B-B14F-4D97-AF65-F5344CB8AC3E}">
        <p14:creationId xmlns:p14="http://schemas.microsoft.com/office/powerpoint/2010/main" val="1911113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37</a:t>
            </a:fld>
            <a:endParaRPr lang="en-US" dirty="0"/>
          </a:p>
        </p:txBody>
      </p:sp>
    </p:spTree>
    <p:extLst>
      <p:ext uri="{BB962C8B-B14F-4D97-AF65-F5344CB8AC3E}">
        <p14:creationId xmlns:p14="http://schemas.microsoft.com/office/powerpoint/2010/main" val="1637223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38</a:t>
            </a:fld>
            <a:endParaRPr lang="en-US" dirty="0"/>
          </a:p>
        </p:txBody>
      </p:sp>
    </p:spTree>
    <p:extLst>
      <p:ext uri="{BB962C8B-B14F-4D97-AF65-F5344CB8AC3E}">
        <p14:creationId xmlns:p14="http://schemas.microsoft.com/office/powerpoint/2010/main" val="23863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F543-58F4-4A90-B767-822596F9A843}" type="slidenum">
              <a:rPr lang="en-US" smtClean="0"/>
              <a:t>39</a:t>
            </a:fld>
            <a:endParaRPr lang="en-US" dirty="0"/>
          </a:p>
        </p:txBody>
      </p:sp>
    </p:spTree>
    <p:extLst>
      <p:ext uri="{BB962C8B-B14F-4D97-AF65-F5344CB8AC3E}">
        <p14:creationId xmlns:p14="http://schemas.microsoft.com/office/powerpoint/2010/main" val="3133105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41</a:t>
            </a:fld>
            <a:endParaRPr lang="en-US" dirty="0"/>
          </a:p>
        </p:txBody>
      </p:sp>
    </p:spTree>
    <p:extLst>
      <p:ext uri="{BB962C8B-B14F-4D97-AF65-F5344CB8AC3E}">
        <p14:creationId xmlns:p14="http://schemas.microsoft.com/office/powerpoint/2010/main" val="2356146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42</a:t>
            </a:fld>
            <a:endParaRPr lang="en-US" dirty="0"/>
          </a:p>
        </p:txBody>
      </p:sp>
    </p:spTree>
    <p:extLst>
      <p:ext uri="{BB962C8B-B14F-4D97-AF65-F5344CB8AC3E}">
        <p14:creationId xmlns:p14="http://schemas.microsoft.com/office/powerpoint/2010/main" val="236677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dirty="0"/>
          </a:p>
        </p:txBody>
      </p:sp>
    </p:spTree>
    <p:extLst>
      <p:ext uri="{BB962C8B-B14F-4D97-AF65-F5344CB8AC3E}">
        <p14:creationId xmlns:p14="http://schemas.microsoft.com/office/powerpoint/2010/main" val="16260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3/31/2022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46</a:t>
            </a:fld>
            <a:endParaRPr lang="en-US"/>
          </a:p>
        </p:txBody>
      </p:sp>
    </p:spTree>
    <p:extLst>
      <p:ext uri="{BB962C8B-B14F-4D97-AF65-F5344CB8AC3E}">
        <p14:creationId xmlns:p14="http://schemas.microsoft.com/office/powerpoint/2010/main" val="2819393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47</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48</a:t>
            </a:fld>
            <a:endParaRPr lang="en-US" dirty="0"/>
          </a:p>
        </p:txBody>
      </p:sp>
    </p:spTree>
    <p:extLst>
      <p:ext uri="{BB962C8B-B14F-4D97-AF65-F5344CB8AC3E}">
        <p14:creationId xmlns:p14="http://schemas.microsoft.com/office/powerpoint/2010/main" val="807866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49</a:t>
            </a:fld>
            <a:endParaRPr lang="en-US" dirty="0"/>
          </a:p>
        </p:txBody>
      </p:sp>
    </p:spTree>
    <p:extLst>
      <p:ext uri="{BB962C8B-B14F-4D97-AF65-F5344CB8AC3E}">
        <p14:creationId xmlns:p14="http://schemas.microsoft.com/office/powerpoint/2010/main" val="377753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3/31/2022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51</a:t>
            </a:fld>
            <a:endParaRPr lang="en-US" dirty="0"/>
          </a:p>
        </p:txBody>
      </p:sp>
    </p:spTree>
    <p:extLst>
      <p:ext uri="{BB962C8B-B14F-4D97-AF65-F5344CB8AC3E}">
        <p14:creationId xmlns:p14="http://schemas.microsoft.com/office/powerpoint/2010/main" val="1370444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52</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53</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Tree>
    <p:extLst>
      <p:ext uri="{BB962C8B-B14F-4D97-AF65-F5344CB8AC3E}">
        <p14:creationId xmlns:p14="http://schemas.microsoft.com/office/powerpoint/2010/main" val="379462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9761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11</a:t>
            </a:fld>
            <a:endParaRPr lang="en-US" dirty="0"/>
          </a:p>
        </p:txBody>
      </p:sp>
    </p:spTree>
    <p:extLst>
      <p:ext uri="{BB962C8B-B14F-4D97-AF65-F5344CB8AC3E}">
        <p14:creationId xmlns:p14="http://schemas.microsoft.com/office/powerpoint/2010/main" val="2842862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12</a:t>
            </a:fld>
            <a:endParaRPr lang="en-US" dirty="0"/>
          </a:p>
        </p:txBody>
      </p:sp>
    </p:spTree>
    <p:extLst>
      <p:ext uri="{BB962C8B-B14F-4D97-AF65-F5344CB8AC3E}">
        <p14:creationId xmlns:p14="http://schemas.microsoft.com/office/powerpoint/2010/main" val="2069292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13</a:t>
            </a:fld>
            <a:endParaRPr lang="en-US" dirty="0"/>
          </a:p>
        </p:txBody>
      </p:sp>
    </p:spTree>
    <p:extLst>
      <p:ext uri="{BB962C8B-B14F-4D97-AF65-F5344CB8AC3E}">
        <p14:creationId xmlns:p14="http://schemas.microsoft.com/office/powerpoint/2010/main" val="1568937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622997" y="693334"/>
            <a:ext cx="10962751" cy="5466305"/>
          </a:xfrm>
        </p:spPr>
        <p:txBody>
          <a:bodyPr numCol="3" spcCol="182880"/>
          <a:lstStyle>
            <a:lvl1pPr>
              <a:defRPr b="0">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600201"/>
            <a:ext cx="5384800" cy="4525963"/>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877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993895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311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9108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796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solidFill>
                <a:latin typeface="Arial" panose="020B0604020202020204" pitchFamily="34" charset="0"/>
                <a:cs typeface="Arial" panose="020B0604020202020204" pitchFamily="34" charset="0"/>
              </a:defRPr>
            </a:lvl1pPr>
            <a:lvl2pPr>
              <a:defRPr>
                <a:solidFill>
                  <a:srgbClr val="1A2857"/>
                </a:solidFill>
                <a:latin typeface="Arial" panose="020B0604020202020204" pitchFamily="34" charset="0"/>
                <a:cs typeface="Arial" panose="020B0604020202020204" pitchFamily="34" charset="0"/>
              </a:defRPr>
            </a:lvl2pPr>
            <a:lvl3pPr>
              <a:defRPr>
                <a:solidFill>
                  <a:srgbClr val="1A2857"/>
                </a:solidFill>
                <a:latin typeface="Arial" panose="020B0604020202020204" pitchFamily="34" charset="0"/>
                <a:cs typeface="Arial" panose="020B0604020202020204" pitchFamily="34" charset="0"/>
              </a:defRPr>
            </a:lvl3pPr>
            <a:lvl4pPr>
              <a:defRPr>
                <a:solidFill>
                  <a:srgbClr val="1A2857"/>
                </a:solidFill>
                <a:latin typeface="Arial" panose="020B0604020202020204" pitchFamily="34" charset="0"/>
                <a:cs typeface="Arial" panose="020B0604020202020204" pitchFamily="34" charset="0"/>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solidFill>
                  <a:srgbClr val="2E74B5"/>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87" r:id="rId17"/>
    <p:sldLayoutId id="2147483688" r:id="rId18"/>
    <p:sldLayoutId id="2147483689" r:id="rId19"/>
    <p:sldLayoutId id="2147483690" r:id="rId20"/>
  </p:sldLayoutIdLst>
  <p:txStyles>
    <p:titleStyle>
      <a:lvl1pPr eaLnBrk="1" hangingPunct="1">
        <a:defRPr sz="3600" b="1">
          <a:solidFill>
            <a:srgbClr val="2E74B5"/>
          </a:solidFill>
          <a:latin typeface="Arial" panose="020B060402020202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1A2857"/>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regulations.gov/document/CPSC-2021-0007-0005"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57_D69A99BD.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58_874C155.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6A_24201CDF.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microsoft.com/office/2018/10/relationships/comments" Target="../comments/modernComment_179_EBC2D14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18/10/relationships/comments" Target="../comments/modernComment_15C_B31F8707.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18/10/relationships/comments" Target="../comments/modernComment_15D_5DA56293.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s://www.cpsc.gov/Business--Manufacturing/Business-Education/Business-Guidance/Mattresses"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microsoft.com/office/2018/10/relationships/comments" Target="../comments/modernComment_15F_7606D7B6.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63_F6A31CDF.xm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51_9CF5B7F0.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71_B087BF8.xml"/><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microsoft.com/office/2018/10/relationships/comments" Target="../comments/modernComment_165_D0AB7D9A.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cpsc.gov/Business--Manufacturing/Testing-Certification/Lab-Accreditation/Rules-Requiring-Third-Party-Testing/"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microsoft.com/office/2018/10/relationships/comments" Target="../comments/modernComment_167_2F8A4340.xml"/></Relationships>
</file>

<file path=ppt/slides/_rels/slide42.xml.rels><?xml version="1.0" encoding="UTF-8" standalone="yes"?>
<Relationships xmlns="http://schemas.openxmlformats.org/package/2006/relationships"><Relationship Id="rId3" Type="http://schemas.openxmlformats.org/officeDocument/2006/relationships/hyperlink" Target="https://www.cpsc.gov/Business--Manufacturing/Business-Education/Durable-Infant-or-Toddler-Products"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microsoft.com/office/2018/10/relationships/comments" Target="../comments/modernComment_172_5872B622.xml"/><Relationship Id="rId4" Type="http://schemas.openxmlformats.org/officeDocument/2006/relationships/hyperlink" Target="https://www.regulations.gov/document/CPSC-2021-0007-0004" TargetMode="External"/></Relationships>
</file>

<file path=ppt/slides/_rels/slide43.xml.rels><?xml version="1.0" encoding="UTF-8" standalone="yes"?>
<Relationships xmlns="http://schemas.openxmlformats.org/package/2006/relationships"><Relationship Id="rId3" Type="http://schemas.microsoft.com/office/2018/10/relationships/comments" Target="../comments/modernComment_173_D1EC2B03.xml"/><Relationship Id="rId2" Type="http://schemas.openxmlformats.org/officeDocument/2006/relationships/hyperlink" Target="https://www.cpsc.gov/Business--Manufacturing/Business-Education/Business-Guidance/Childrens-Folding-Chairs-and-Stools-Business-Guidance" TargetMode="Externa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74_D3103F04.xml"/><Relationship Id="rId2" Type="http://schemas.openxmlformats.org/officeDocument/2006/relationships/hyperlink" Target="https://www.cpsc.gov/Business--Manufacturing/Business-Education/childrens-products/" TargetMode="Externa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cpsc.gov/s3fs-public/Age-Determination-Guidelines-Relating-Consumer-Product-to-Characteristics-Skills-Play-Behavior-Intersts-to-Children-January-2020.pdf?VersionId=4nM3QIubBtIsckhdaIY81wgmmrTYlV_i" TargetMode="External"/><Relationship Id="rId7"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hyperlink" Target="https://www.cpsc.gov/s3fs-public/Human-Factors-Standard-Practice-Document-Final-ENGLISH-Feb03-2020_0.pdf?wAUEehL.VtEkpYpx8aLvYrTKqa9w0UMz" TargetMode="External"/><Relationship Id="rId4" Type="http://schemas.openxmlformats.org/officeDocument/2006/relationships/hyperlink" Target="https://www.cpsc.gov/s3fs-public/2020-Age-Determination-Guidelines-Chinese.pdf?VersionId=PCWC2nzpBJT9qMKwnqO_AF_54KodZyO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www.federalregister.gov/documents/2021/04/09/2021-06977/standard-for-the-flammability-of-upholstered-furniture"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hyperlink" Target="https://cpsc.gov/Business--Manufacturing/Business-Education/Business-Guidance/Upholstered-Furniture" TargetMode="External"/><Relationship Id="rId4" Type="http://schemas.openxmlformats.org/officeDocument/2006/relationships/hyperlink" Target="https://www.regulations.gov/document/CPSC-2021-0007-0005"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10.xml"/><Relationship Id="rId7" Type="http://schemas.openxmlformats.org/officeDocument/2006/relationships/slide" Target="slide40.xml"/><Relationship Id="rId2"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slide" Target="slide28.xml"/><Relationship Id="rId5" Type="http://schemas.openxmlformats.org/officeDocument/2006/relationships/slide" Target="slide23.xml"/><Relationship Id="rId4"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78_D9DC8FEB.xml"/><Relationship Id="rId2" Type="http://schemas.openxmlformats.org/officeDocument/2006/relationships/hyperlink" Target="https://www.cpsc.gov/s3fs-public/2016-to-2018-Residential-Fire-Loss-Estimates-Final_0.pdf"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2400" dirty="0">
                <a:latin typeface="+mj-lt"/>
              </a:rPr>
              <a:t>These slides highlight key U.S. </a:t>
            </a:r>
            <a:r>
              <a:rPr lang="en-US" sz="2400" dirty="0">
                <a:solidFill>
                  <a:srgbClr val="1A2857"/>
                </a:solidFill>
                <a:latin typeface="+mj-lt"/>
              </a:rPr>
              <a:t>consumer product safety requirements for discussion. The presentation and slides are  </a:t>
            </a:r>
            <a:r>
              <a:rPr lang="en-US" sz="2400" dirty="0">
                <a:latin typeface="+mj-lt"/>
              </a:rPr>
              <a:t>not a comprehensive statement of legal requirements or policy and should not be relied upon for that purpose. Moreover, with the passage of time, the slides may not reflect the latest information. You should consult official versions of U.S. statutes and regulations, as well as published CPSC guidance when making decisions that could affect the safety and compliance of products entering U.S. commerce. Note that reference materials are listed at the end of the presentation. </a:t>
            </a:r>
          </a:p>
          <a:p>
            <a:pPr eaLnBrk="1" hangingPunct="1">
              <a:spcBef>
                <a:spcPct val="50000"/>
              </a:spcBef>
              <a:buClrTx/>
              <a:buSzTx/>
              <a:buFontTx/>
              <a:buNone/>
            </a:pPr>
            <a:endParaRPr lang="en-US" sz="2000" dirty="0">
              <a:solidFill>
                <a:schemeClr val="tx2">
                  <a:lumMod val="60000"/>
                  <a:lumOff val="40000"/>
                </a:schemeClr>
              </a:solidFill>
              <a:effectLst/>
              <a:latin typeface="+mn-lt"/>
            </a:endParaRPr>
          </a:p>
        </p:txBody>
      </p:sp>
    </p:spTree>
    <p:extLst>
      <p:ext uri="{BB962C8B-B14F-4D97-AF65-F5344CB8AC3E}">
        <p14:creationId xmlns:p14="http://schemas.microsoft.com/office/powerpoint/2010/main" val="186184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20B961-6240-4904-98B9-733A947F1330}"/>
              </a:ext>
            </a:extLst>
          </p:cNvPr>
          <p:cNvSpPr>
            <a:spLocks noGrp="1"/>
          </p:cNvSpPr>
          <p:nvPr>
            <p:ph type="body" sz="quarter" idx="11"/>
          </p:nvPr>
        </p:nvSpPr>
        <p:spPr>
          <a:xfrm>
            <a:off x="2473106" y="2920727"/>
            <a:ext cx="9390031" cy="508273"/>
          </a:xfrm>
        </p:spPr>
        <p:txBody>
          <a:bodyPr>
            <a:noAutofit/>
          </a:bodyPr>
          <a:lstStyle/>
          <a:p>
            <a:r>
              <a:rPr lang="en-US" sz="2200" dirty="0"/>
              <a:t>16 CFR Part 1640 Standard for the Flammability of Upholstered Furniture</a:t>
            </a:r>
          </a:p>
        </p:txBody>
      </p:sp>
      <p:sp>
        <p:nvSpPr>
          <p:cNvPr id="3" name="Text Placeholder 2">
            <a:extLst>
              <a:ext uri="{FF2B5EF4-FFF2-40B4-BE49-F238E27FC236}">
                <a16:creationId xmlns:a16="http://schemas.microsoft.com/office/drawing/2014/main" id="{28A28D90-30CA-42AA-BB7B-1D60A18537D6}"/>
              </a:ext>
            </a:extLst>
          </p:cNvPr>
          <p:cNvSpPr>
            <a:spLocks noGrp="1"/>
          </p:cNvSpPr>
          <p:nvPr>
            <p:ph type="body" sz="quarter" idx="12"/>
          </p:nvPr>
        </p:nvSpPr>
        <p:spPr>
          <a:xfrm>
            <a:off x="2473106" y="3294358"/>
            <a:ext cx="5444437" cy="642915"/>
          </a:xfrm>
        </p:spPr>
        <p:txBody>
          <a:bodyPr>
            <a:normAutofit/>
          </a:bodyPr>
          <a:lstStyle/>
          <a:p>
            <a:r>
              <a:rPr lang="en-US" dirty="0">
                <a:solidFill>
                  <a:srgbClr val="2E74B5"/>
                </a:solidFill>
              </a:rPr>
              <a:t>A Brief Overview </a:t>
            </a:r>
          </a:p>
        </p:txBody>
      </p:sp>
    </p:spTree>
    <p:extLst>
      <p:ext uri="{BB962C8B-B14F-4D97-AF65-F5344CB8AC3E}">
        <p14:creationId xmlns:p14="http://schemas.microsoft.com/office/powerpoint/2010/main" val="139306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6DDE-031B-446B-85BF-B6BA9B94FA13}"/>
              </a:ext>
            </a:extLst>
          </p:cNvPr>
          <p:cNvSpPr>
            <a:spLocks noGrp="1"/>
          </p:cNvSpPr>
          <p:nvPr>
            <p:ph type="title"/>
          </p:nvPr>
        </p:nvSpPr>
        <p:spPr/>
        <p:txBody>
          <a:bodyPr/>
          <a:lstStyle/>
          <a:p>
            <a:r>
              <a:rPr lang="en-US" dirty="0"/>
              <a:t>16 CFR Part 1640: Key Points</a:t>
            </a:r>
          </a:p>
        </p:txBody>
      </p:sp>
      <p:sp>
        <p:nvSpPr>
          <p:cNvPr id="3" name="Content Placeholder 2">
            <a:extLst>
              <a:ext uri="{FF2B5EF4-FFF2-40B4-BE49-F238E27FC236}">
                <a16:creationId xmlns:a16="http://schemas.microsoft.com/office/drawing/2014/main" id="{DD74D147-AB8C-4178-B508-54E5E03CA25B}"/>
              </a:ext>
            </a:extLst>
          </p:cNvPr>
          <p:cNvSpPr>
            <a:spLocks noGrp="1"/>
          </p:cNvSpPr>
          <p:nvPr>
            <p:ph idx="1"/>
          </p:nvPr>
        </p:nvSpPr>
        <p:spPr>
          <a:xfrm>
            <a:off x="406399" y="1312985"/>
            <a:ext cx="11465169" cy="4863978"/>
          </a:xfrm>
        </p:spPr>
        <p:txBody>
          <a:bodyPr>
            <a:normAutofit lnSpcReduction="10000"/>
          </a:bodyPr>
          <a:lstStyle/>
          <a:p>
            <a:pPr marL="457200" lvl="0" indent="-457200">
              <a:buFont typeface="Arial" panose="020B0604020202020204" pitchFamily="34" charset="0"/>
              <a:buChar char="•"/>
            </a:pPr>
            <a:r>
              <a:rPr lang="en-US" dirty="0">
                <a:solidFill>
                  <a:srgbClr val="1A2857"/>
                </a:solidFill>
              </a:rPr>
              <a:t>In December 2020, the U.S. Congress passed a bill mandating nationwide compliance with California’s flammability standard for upholstered furniture, “</a:t>
            </a:r>
            <a:r>
              <a:rPr lang="en-US" dirty="0">
                <a:solidFill>
                  <a:srgbClr val="1A2857"/>
                </a:solidFill>
                <a:hlinkClick r:id="rId3"/>
              </a:rPr>
              <a:t>California Technical Bulletin 117-2013</a:t>
            </a:r>
            <a:r>
              <a:rPr lang="en-US" dirty="0">
                <a:solidFill>
                  <a:srgbClr val="1A2857"/>
                </a:solidFill>
              </a:rPr>
              <a:t>” (or TB 117-2013) and added a labeling requirement.</a:t>
            </a:r>
          </a:p>
          <a:p>
            <a:pPr marL="457200" lvl="0" indent="-457200">
              <a:buFont typeface="Arial" panose="020B0604020202020204" pitchFamily="34" charset="0"/>
              <a:buChar char="•"/>
            </a:pPr>
            <a:endParaRPr lang="en-US" dirty="0">
              <a:solidFill>
                <a:srgbClr val="1A2857"/>
              </a:solidFill>
            </a:endParaRPr>
          </a:p>
          <a:p>
            <a:pPr marL="457200" lvl="0" indent="-457200">
              <a:buFont typeface="Arial" panose="020B0604020202020204" pitchFamily="34" charset="0"/>
              <a:buChar char="•"/>
            </a:pPr>
            <a:r>
              <a:rPr lang="en-US" dirty="0">
                <a:solidFill>
                  <a:srgbClr val="1A2857"/>
                </a:solidFill>
              </a:rPr>
              <a:t>The </a:t>
            </a:r>
            <a:r>
              <a:rPr lang="en-US" dirty="0"/>
              <a:t>resulting</a:t>
            </a:r>
            <a:r>
              <a:rPr lang="en-US" dirty="0">
                <a:solidFill>
                  <a:srgbClr val="1A2857"/>
                </a:solidFill>
              </a:rPr>
              <a:t> federal regulation covering the flammability of upholstered furniture is found at 16 CFR part 1640.</a:t>
            </a:r>
          </a:p>
          <a:p>
            <a:pPr marL="457200" lvl="0" indent="-457200">
              <a:buFont typeface="Arial" panose="020B0604020202020204" pitchFamily="34" charset="0"/>
              <a:buChar char="•"/>
            </a:pPr>
            <a:endParaRPr lang="en-US" dirty="0">
              <a:solidFill>
                <a:srgbClr val="1A2857"/>
              </a:solidFill>
            </a:endParaRPr>
          </a:p>
          <a:p>
            <a:pPr marL="457200" lvl="0" indent="-457200">
              <a:buFont typeface="Arial" panose="020B0604020202020204" pitchFamily="34" charset="0"/>
              <a:buChar char="•"/>
            </a:pPr>
            <a:r>
              <a:rPr lang="en-US" dirty="0">
                <a:solidFill>
                  <a:srgbClr val="1A2857"/>
                </a:solidFill>
              </a:rPr>
              <a:t>Effective dates are </a:t>
            </a:r>
            <a:r>
              <a:rPr lang="en-US" b="1" u="sng" dirty="0">
                <a:solidFill>
                  <a:srgbClr val="1A2857"/>
                </a:solidFill>
              </a:rPr>
              <a:t>June 25, 2021 </a:t>
            </a:r>
            <a:r>
              <a:rPr lang="en-US" dirty="0">
                <a:solidFill>
                  <a:srgbClr val="1A2857"/>
                </a:solidFill>
              </a:rPr>
              <a:t>for the regulation’s flammability performance requirements and </a:t>
            </a:r>
            <a:r>
              <a:rPr lang="en-US" b="1" u="sng" dirty="0">
                <a:solidFill>
                  <a:srgbClr val="1A2857"/>
                </a:solidFill>
              </a:rPr>
              <a:t>June 25, 2022 </a:t>
            </a:r>
            <a:r>
              <a:rPr lang="en-US" dirty="0">
                <a:solidFill>
                  <a:srgbClr val="1A2857"/>
                </a:solidFill>
              </a:rPr>
              <a:t>for its labeling requirement</a:t>
            </a:r>
          </a:p>
          <a:p>
            <a:pPr lvl="0"/>
            <a:endParaRPr lang="en-US" dirty="0">
              <a:solidFill>
                <a:srgbClr val="1A2857"/>
              </a:solidFill>
            </a:endParaRPr>
          </a:p>
          <a:p>
            <a:pPr lvl="0"/>
            <a:endParaRPr lang="en-US" sz="1000" dirty="0">
              <a:solidFill>
                <a:srgbClr val="1A2857"/>
              </a:solidFill>
            </a:endParaRPr>
          </a:p>
          <a:p>
            <a:endParaRPr lang="en-US" sz="1000" dirty="0">
              <a:solidFill>
                <a:srgbClr val="1A2857"/>
              </a:solidFill>
            </a:endParaRPr>
          </a:p>
          <a:p>
            <a:pPr marL="91440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2621133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5A31-17DF-430D-81A3-A78AC6C861B6}"/>
              </a:ext>
            </a:extLst>
          </p:cNvPr>
          <p:cNvSpPr>
            <a:spLocks noGrp="1"/>
          </p:cNvSpPr>
          <p:nvPr>
            <p:ph type="title"/>
          </p:nvPr>
        </p:nvSpPr>
        <p:spPr/>
        <p:txBody>
          <a:bodyPr/>
          <a:lstStyle/>
          <a:p>
            <a:r>
              <a:rPr lang="en-US" dirty="0"/>
              <a:t>What is TB 117-2013?</a:t>
            </a:r>
          </a:p>
        </p:txBody>
      </p:sp>
      <p:sp>
        <p:nvSpPr>
          <p:cNvPr id="3" name="Content Placeholder 2">
            <a:extLst>
              <a:ext uri="{FF2B5EF4-FFF2-40B4-BE49-F238E27FC236}">
                <a16:creationId xmlns:a16="http://schemas.microsoft.com/office/drawing/2014/main" id="{ADFBCF7B-EC8D-4EF1-AB56-ED78AFE3AE6B}"/>
              </a:ext>
            </a:extLst>
          </p:cNvPr>
          <p:cNvSpPr>
            <a:spLocks noGrp="1"/>
          </p:cNvSpPr>
          <p:nvPr>
            <p:ph idx="1"/>
          </p:nvPr>
        </p:nvSpPr>
        <p:spPr>
          <a:xfrm>
            <a:off x="406399" y="1180638"/>
            <a:ext cx="11465169" cy="5179889"/>
          </a:xfrm>
        </p:spPr>
        <p:txBody>
          <a:bodyPr>
            <a:normAutofit fontScale="92500" lnSpcReduction="10000"/>
          </a:bodyPr>
          <a:lstStyle/>
          <a:p>
            <a:pPr marL="457200" indent="-457200">
              <a:buFont typeface="Arial" panose="020B0604020202020204" pitchFamily="34" charset="0"/>
              <a:buChar char="•"/>
            </a:pPr>
            <a:r>
              <a:rPr lang="en-US" dirty="0">
                <a:solidFill>
                  <a:srgbClr val="1A2857"/>
                </a:solidFill>
              </a:rPr>
              <a:t>The federal requirement was taken from a California regulation, TB 117-2013, published by the Bureau of Home Goods and Services (formerly known as the Bureau of Electronic and Appliance Repair, Home Furnishing and Thermal Insulation) of the Department of Consumer Affairs in 2013. </a:t>
            </a:r>
          </a:p>
          <a:p>
            <a:endParaRPr lang="en-US" dirty="0">
              <a:solidFill>
                <a:srgbClr val="1A2857"/>
              </a:solidFill>
            </a:endParaRPr>
          </a:p>
          <a:p>
            <a:pPr marL="457200" indent="-457200">
              <a:buFont typeface="Arial" panose="020B0604020202020204" pitchFamily="34" charset="0"/>
              <a:buChar char="•"/>
            </a:pPr>
            <a:r>
              <a:rPr lang="en-US" dirty="0">
                <a:solidFill>
                  <a:srgbClr val="1A2857"/>
                </a:solidFill>
              </a:rPr>
              <a:t>The California title is “Requirements, Test Procedure and Apparatus for Testing the Smolder Resistance of Materials Used in Upholstered Furniture”. </a:t>
            </a:r>
          </a:p>
          <a:p>
            <a:endParaRPr lang="en-US" dirty="0">
              <a:solidFill>
                <a:srgbClr val="1A2857"/>
              </a:solidFill>
            </a:endParaRPr>
          </a:p>
          <a:p>
            <a:pPr marL="457200" indent="-457200">
              <a:buFont typeface="Arial" panose="020B0604020202020204" pitchFamily="34" charset="0"/>
              <a:buChar char="•"/>
            </a:pPr>
            <a:r>
              <a:rPr lang="en-US" dirty="0">
                <a:solidFill>
                  <a:srgbClr val="1A2857"/>
                </a:solidFill>
              </a:rPr>
              <a:t>The prescribed test is a small-scale burn procedure intended to address fires caused by smoldering ignition and relies heavily on ASTM E 1353-08 a</a:t>
            </a:r>
            <a:r>
              <a:rPr lang="en-US" baseline="30000" dirty="0">
                <a:solidFill>
                  <a:srgbClr val="1A2857"/>
                </a:solidFill>
              </a:rPr>
              <a:t>ε1 </a:t>
            </a:r>
            <a:r>
              <a:rPr lang="en-US" dirty="0">
                <a:solidFill>
                  <a:srgbClr val="1A2857"/>
                </a:solidFill>
              </a:rPr>
              <a:t>for its test methods.</a:t>
            </a:r>
          </a:p>
        </p:txBody>
      </p:sp>
    </p:spTree>
    <p:extLst>
      <p:ext uri="{BB962C8B-B14F-4D97-AF65-F5344CB8AC3E}">
        <p14:creationId xmlns:p14="http://schemas.microsoft.com/office/powerpoint/2010/main" val="3600456125"/>
      </p:ext>
    </p:extLst>
  </p:cSld>
  <p:clrMapOvr>
    <a:masterClrMapping/>
  </p:clrMapOvr>
  <p:extLst>
    <p:ext uri="{6950BFC3-D8DA-4A85-94F7-54DA5524770B}">
      <p188:commentRel xmlns:p188="http://schemas.microsoft.com/office/powerpoint/2018/8/main" xmlns=""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300F-36A3-46AF-9F27-538BEDE73700}"/>
              </a:ext>
            </a:extLst>
          </p:cNvPr>
          <p:cNvSpPr>
            <a:spLocks noGrp="1"/>
          </p:cNvSpPr>
          <p:nvPr>
            <p:ph type="title"/>
          </p:nvPr>
        </p:nvSpPr>
        <p:spPr>
          <a:xfrm>
            <a:off x="406399" y="212727"/>
            <a:ext cx="11465169" cy="947859"/>
          </a:xfrm>
        </p:spPr>
        <p:txBody>
          <a:bodyPr/>
          <a:lstStyle/>
          <a:p>
            <a:r>
              <a:rPr lang="en-US" dirty="0"/>
              <a:t>TB 117-2013 and 16 CFR Part 1640</a:t>
            </a:r>
          </a:p>
        </p:txBody>
      </p:sp>
      <p:sp>
        <p:nvSpPr>
          <p:cNvPr id="3" name="Content Placeholder 2">
            <a:extLst>
              <a:ext uri="{FF2B5EF4-FFF2-40B4-BE49-F238E27FC236}">
                <a16:creationId xmlns:a16="http://schemas.microsoft.com/office/drawing/2014/main" id="{F1455DB8-9F56-47BD-B626-9BA3D90C7777}"/>
              </a:ext>
            </a:extLst>
          </p:cNvPr>
          <p:cNvSpPr>
            <a:spLocks noGrp="1"/>
          </p:cNvSpPr>
          <p:nvPr>
            <p:ph idx="1"/>
          </p:nvPr>
        </p:nvSpPr>
        <p:spPr>
          <a:xfrm>
            <a:off x="406399" y="1100816"/>
            <a:ext cx="11465169" cy="5544457"/>
          </a:xfrm>
        </p:spPr>
        <p:txBody>
          <a:bodyPr>
            <a:normAutofit/>
          </a:bodyPr>
          <a:lstStyle/>
          <a:p>
            <a:pPr marL="457200" lvl="0" indent="-457200">
              <a:buFont typeface="Arial" panose="020B0604020202020204" pitchFamily="34" charset="0"/>
              <a:buChar char="•"/>
            </a:pPr>
            <a:r>
              <a:rPr lang="en-US" dirty="0">
                <a:solidFill>
                  <a:srgbClr val="1A2857"/>
                </a:solidFill>
              </a:rPr>
              <a:t>TB 117-2013 sets forth the requirements, test procedure, and apparatus for testing the smolder resistance of materials used in upholstered furniture from hazards associated with smoldering ignition. 16 CFR part 1640 codifies those requirements.</a:t>
            </a:r>
          </a:p>
          <a:p>
            <a:pPr lvl="0"/>
            <a:endParaRPr lang="en-US" dirty="0">
              <a:solidFill>
                <a:srgbClr val="1A2857"/>
              </a:solidFill>
            </a:endParaRPr>
          </a:p>
          <a:p>
            <a:pPr marL="457200" lvl="0" indent="-457200">
              <a:buFont typeface="Arial" panose="020B0604020202020204" pitchFamily="34" charset="0"/>
              <a:buChar char="•"/>
            </a:pPr>
            <a:r>
              <a:rPr lang="en-US" dirty="0">
                <a:solidFill>
                  <a:srgbClr val="1A2857"/>
                </a:solidFill>
              </a:rPr>
              <a:t>The 16 CFR part 1640 federal regulation refers specifically to TB 117-2013, which was published in 2013.</a:t>
            </a:r>
          </a:p>
          <a:p>
            <a:pPr lvl="0"/>
            <a:endParaRPr lang="en-US" dirty="0">
              <a:solidFill>
                <a:srgbClr val="1A2857"/>
              </a:solidFill>
            </a:endParaRPr>
          </a:p>
          <a:p>
            <a:pPr marL="457200" lvl="0" indent="-457200">
              <a:buFont typeface="Arial" panose="020B0604020202020204" pitchFamily="34" charset="0"/>
              <a:buChar char="•"/>
            </a:pPr>
            <a:r>
              <a:rPr lang="en-US" dirty="0">
                <a:solidFill>
                  <a:srgbClr val="1A2857"/>
                </a:solidFill>
              </a:rPr>
              <a:t>Future changes or updates to TB 117-2013 will not change the requirements for 16 CFR part 1640.</a:t>
            </a:r>
            <a:endParaRPr lang="en-US" strike="sngStrike" dirty="0">
              <a:solidFill>
                <a:srgbClr val="1A2857"/>
              </a:solidFill>
            </a:endParaRPr>
          </a:p>
        </p:txBody>
      </p:sp>
    </p:spTree>
    <p:extLst>
      <p:ext uri="{BB962C8B-B14F-4D97-AF65-F5344CB8AC3E}">
        <p14:creationId xmlns:p14="http://schemas.microsoft.com/office/powerpoint/2010/main" val="141869397"/>
      </p:ext>
    </p:extLst>
  </p:cSld>
  <p:clrMapOvr>
    <a:masterClrMapping/>
  </p:clrMapOvr>
  <p:extLst>
    <p:ext uri="{6950BFC3-D8DA-4A85-94F7-54DA5524770B}">
      <p188:commentRel xmlns:p188="http://schemas.microsoft.com/office/powerpoint/2018/8/main" xmlns=""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DAAC-EBBF-4812-88A3-3E4EE7556CA4}"/>
              </a:ext>
            </a:extLst>
          </p:cNvPr>
          <p:cNvSpPr>
            <a:spLocks noGrp="1"/>
          </p:cNvSpPr>
          <p:nvPr>
            <p:ph type="title"/>
          </p:nvPr>
        </p:nvSpPr>
        <p:spPr/>
        <p:txBody>
          <a:bodyPr>
            <a:normAutofit fontScale="90000"/>
          </a:bodyPr>
          <a:lstStyle/>
          <a:p>
            <a:r>
              <a:rPr lang="en-US" dirty="0"/>
              <a:t>16 CFR Part 1640 and State and Local Flammability Laws	 </a:t>
            </a:r>
          </a:p>
        </p:txBody>
      </p:sp>
      <p:sp>
        <p:nvSpPr>
          <p:cNvPr id="3" name="Content Placeholder 2">
            <a:extLst>
              <a:ext uri="{FF2B5EF4-FFF2-40B4-BE49-F238E27FC236}">
                <a16:creationId xmlns:a16="http://schemas.microsoft.com/office/drawing/2014/main" id="{23C9D6B2-1CA4-4C14-81EE-4057CF319326}"/>
              </a:ext>
            </a:extLst>
          </p:cNvPr>
          <p:cNvSpPr>
            <a:spLocks noGrp="1"/>
          </p:cNvSpPr>
          <p:nvPr>
            <p:ph idx="1"/>
          </p:nvPr>
        </p:nvSpPr>
        <p:spPr/>
        <p:txBody>
          <a:bodyPr/>
          <a:lstStyle/>
          <a:p>
            <a:pPr marL="457200" indent="-457200">
              <a:buFont typeface="Arial" panose="020B0604020202020204" pitchFamily="34" charset="0"/>
              <a:buChar char="•"/>
            </a:pPr>
            <a:r>
              <a:rPr lang="en-US" dirty="0">
                <a:solidFill>
                  <a:srgbClr val="1A2857"/>
                </a:solidFill>
              </a:rPr>
              <a:t>The legislation that resulted in 16 CFR part 1640 preempts U.S. States and other jurisdictions from establishing or continuing in effect their own flammability regulations designed to protect against the risk of occurrence of fire with respect to upholstered furniture.</a:t>
            </a:r>
          </a:p>
          <a:p>
            <a:endParaRPr lang="en-US" dirty="0">
              <a:solidFill>
                <a:srgbClr val="1A2857"/>
              </a:solidFill>
            </a:endParaRPr>
          </a:p>
          <a:p>
            <a:pPr marL="457200" indent="-457200">
              <a:buFont typeface="Arial" panose="020B0604020202020204" pitchFamily="34" charset="0"/>
              <a:buChar char="•"/>
            </a:pPr>
            <a:r>
              <a:rPr lang="en-US" dirty="0">
                <a:solidFill>
                  <a:srgbClr val="1A2857"/>
                </a:solidFill>
              </a:rPr>
              <a:t>The legislation does not preempt any State or local law, regulation, code, standard, or requirement that concerns other risks associated with upholstered furniture.  </a:t>
            </a:r>
          </a:p>
        </p:txBody>
      </p:sp>
    </p:spTree>
    <p:extLst>
      <p:ext uri="{BB962C8B-B14F-4D97-AF65-F5344CB8AC3E}">
        <p14:creationId xmlns:p14="http://schemas.microsoft.com/office/powerpoint/2010/main" val="606084319"/>
      </p:ext>
    </p:extLst>
  </p:cSld>
  <p:clrMapOvr>
    <a:masterClrMapping/>
  </p:clrMapOvr>
  <p:extLst>
    <p:ext uri="{6950BFC3-D8DA-4A85-94F7-54DA5524770B}">
      <p188:commentRel xmlns:p188="http://schemas.microsoft.com/office/powerpoint/2018/8/main" xmlns=""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20B961-6240-4904-98B9-733A947F1330}"/>
              </a:ext>
            </a:extLst>
          </p:cNvPr>
          <p:cNvSpPr>
            <a:spLocks noGrp="1"/>
          </p:cNvSpPr>
          <p:nvPr>
            <p:ph type="body" sz="quarter" idx="11"/>
          </p:nvPr>
        </p:nvSpPr>
        <p:spPr>
          <a:xfrm>
            <a:off x="2473106" y="2920727"/>
            <a:ext cx="9438157" cy="508273"/>
          </a:xfrm>
        </p:spPr>
        <p:txBody>
          <a:bodyPr>
            <a:noAutofit/>
          </a:bodyPr>
          <a:lstStyle/>
          <a:p>
            <a:r>
              <a:rPr lang="en-US" sz="2200" dirty="0"/>
              <a:t>16 CFR Part 1640 Standard for the Flammability of Upholstered Furniture</a:t>
            </a:r>
          </a:p>
        </p:txBody>
      </p:sp>
      <p:sp>
        <p:nvSpPr>
          <p:cNvPr id="3" name="Text Placeholder 2">
            <a:extLst>
              <a:ext uri="{FF2B5EF4-FFF2-40B4-BE49-F238E27FC236}">
                <a16:creationId xmlns:a16="http://schemas.microsoft.com/office/drawing/2014/main" id="{28A28D90-30CA-42AA-BB7B-1D60A18537D6}"/>
              </a:ext>
            </a:extLst>
          </p:cNvPr>
          <p:cNvSpPr>
            <a:spLocks noGrp="1"/>
          </p:cNvSpPr>
          <p:nvPr>
            <p:ph type="body" sz="quarter" idx="12"/>
          </p:nvPr>
        </p:nvSpPr>
        <p:spPr>
          <a:xfrm>
            <a:off x="2473106" y="3294358"/>
            <a:ext cx="5654894" cy="769642"/>
          </a:xfrm>
        </p:spPr>
        <p:txBody>
          <a:bodyPr>
            <a:normAutofit fontScale="92500"/>
          </a:bodyPr>
          <a:lstStyle/>
          <a:p>
            <a:r>
              <a:rPr lang="en-US" dirty="0">
                <a:solidFill>
                  <a:srgbClr val="2E74B5"/>
                </a:solidFill>
              </a:rPr>
              <a:t>Definitions and Examples </a:t>
            </a:r>
          </a:p>
        </p:txBody>
      </p:sp>
    </p:spTree>
    <p:extLst>
      <p:ext uri="{BB962C8B-B14F-4D97-AF65-F5344CB8AC3E}">
        <p14:creationId xmlns:p14="http://schemas.microsoft.com/office/powerpoint/2010/main" val="332829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34BE-6077-4E4F-AD15-A977BAF3D607}"/>
              </a:ext>
            </a:extLst>
          </p:cNvPr>
          <p:cNvSpPr>
            <a:spLocks noGrp="1"/>
          </p:cNvSpPr>
          <p:nvPr>
            <p:ph type="title"/>
          </p:nvPr>
        </p:nvSpPr>
        <p:spPr/>
        <p:txBody>
          <a:bodyPr/>
          <a:lstStyle/>
          <a:p>
            <a:r>
              <a:rPr lang="en-US" dirty="0"/>
              <a:t>What products are covered in 16 CFR Part 1640?</a:t>
            </a:r>
          </a:p>
        </p:txBody>
      </p:sp>
      <p:sp>
        <p:nvSpPr>
          <p:cNvPr id="3" name="Content Placeholder 2">
            <a:extLst>
              <a:ext uri="{FF2B5EF4-FFF2-40B4-BE49-F238E27FC236}">
                <a16:creationId xmlns:a16="http://schemas.microsoft.com/office/drawing/2014/main" id="{BA49E00E-DC98-45D1-A84E-3EAD40DB7F63}"/>
              </a:ext>
            </a:extLst>
          </p:cNvPr>
          <p:cNvSpPr>
            <a:spLocks noGrp="1"/>
          </p:cNvSpPr>
          <p:nvPr>
            <p:ph idx="1"/>
          </p:nvPr>
        </p:nvSpPr>
        <p:spPr>
          <a:xfrm>
            <a:off x="406400" y="1219108"/>
            <a:ext cx="6716296" cy="5273766"/>
          </a:xfrm>
        </p:spPr>
        <p:txBody>
          <a:bodyPr>
            <a:normAutofit/>
          </a:bodyPr>
          <a:lstStyle/>
          <a:p>
            <a:pPr marL="457200" indent="-457200">
              <a:buFont typeface="Arial" panose="020B0604020202020204" pitchFamily="34" charset="0"/>
              <a:buChar char="•"/>
            </a:pPr>
            <a:r>
              <a:rPr lang="en-US" sz="2800" dirty="0">
                <a:solidFill>
                  <a:srgbClr val="1A2857"/>
                </a:solidFill>
              </a:rPr>
              <a:t>The federal flammability regulation applies to upholstered furniture made in whole or in part of fabric or related material intended for use or that may reasonably be expected to be used in homes or other places of assembly or public accommodation where consumers will customarily use the upholstered furniture.</a:t>
            </a:r>
          </a:p>
          <a:p>
            <a:endParaRPr lang="en-US" sz="2200" dirty="0">
              <a:solidFill>
                <a:srgbClr val="1A2857"/>
              </a:solidFill>
            </a:endParaRPr>
          </a:p>
          <a:p>
            <a:pPr marL="1371600" lvl="2" indent="-457200">
              <a:buFont typeface="Courier New" panose="02070309020205020404" pitchFamily="49" charset="0"/>
              <a:buChar char="o"/>
            </a:pPr>
            <a:endParaRPr lang="en-US" sz="2500" dirty="0"/>
          </a:p>
          <a:p>
            <a:endParaRPr lang="en-US" dirty="0"/>
          </a:p>
        </p:txBody>
      </p:sp>
      <p:pic>
        <p:nvPicPr>
          <p:cNvPr id="10" name="Picture 9">
            <a:extLst>
              <a:ext uri="{FF2B5EF4-FFF2-40B4-BE49-F238E27FC236}">
                <a16:creationId xmlns:a16="http://schemas.microsoft.com/office/drawing/2014/main" id="{EDBD3D36-995C-4BEF-973C-25723E42C0CB}"/>
              </a:ext>
            </a:extLst>
          </p:cNvPr>
          <p:cNvPicPr>
            <a:picLocks noChangeAspect="1"/>
          </p:cNvPicPr>
          <p:nvPr/>
        </p:nvPicPr>
        <p:blipFill>
          <a:blip r:embed="rId3"/>
          <a:stretch>
            <a:fillRect/>
          </a:stretch>
        </p:blipFill>
        <p:spPr>
          <a:xfrm>
            <a:off x="7708296" y="2134101"/>
            <a:ext cx="3545240" cy="24056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a:extLst>
              <a:ext uri="{FF2B5EF4-FFF2-40B4-BE49-F238E27FC236}">
                <a16:creationId xmlns:a16="http://schemas.microsoft.com/office/drawing/2014/main" id="{F86BE4D5-9532-459C-B9A4-E6C8BBE07B39}"/>
              </a:ext>
            </a:extLst>
          </p:cNvPr>
          <p:cNvGrpSpPr/>
          <p:nvPr/>
        </p:nvGrpSpPr>
        <p:grpSpPr>
          <a:xfrm>
            <a:off x="7920884" y="1552816"/>
            <a:ext cx="1090774" cy="1135250"/>
            <a:chOff x="8075534" y="1128300"/>
            <a:chExt cx="377352" cy="670446"/>
          </a:xfrm>
        </p:grpSpPr>
        <p:cxnSp>
          <p:nvCxnSpPr>
            <p:cNvPr id="14" name="Straight Connector 13">
              <a:extLst>
                <a:ext uri="{FF2B5EF4-FFF2-40B4-BE49-F238E27FC236}">
                  <a16:creationId xmlns:a16="http://schemas.microsoft.com/office/drawing/2014/main" id="{99CFD6D6-D07B-4FF3-B13A-E65B2CA02344}"/>
                </a:ext>
              </a:extLst>
            </p:cNvPr>
            <p:cNvCxnSpPr>
              <a:cxnSpLocks/>
            </p:cNvCxnSpPr>
            <p:nvPr/>
          </p:nvCxnSpPr>
          <p:spPr>
            <a:xfrm flipH="1">
              <a:off x="8266521" y="1128300"/>
              <a:ext cx="186365" cy="670446"/>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B07FCC-7147-4E27-811A-8843BE421AE9}"/>
                </a:ext>
              </a:extLst>
            </p:cNvPr>
            <p:cNvCxnSpPr>
              <a:cxnSpLocks/>
            </p:cNvCxnSpPr>
            <p:nvPr/>
          </p:nvCxnSpPr>
          <p:spPr>
            <a:xfrm>
              <a:off x="8075534" y="1554512"/>
              <a:ext cx="210858" cy="24423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5413315"/>
      </p:ext>
    </p:extLst>
  </p:cSld>
  <p:clrMapOvr>
    <a:masterClrMapping/>
  </p:clrMapOvr>
  <p:extLst>
    <p:ext uri="{6950BFC3-D8DA-4A85-94F7-54DA5524770B}">
      <p188:commentRel xmlns:p188="http://schemas.microsoft.com/office/powerpoint/2018/8/main" xmlns=""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34BE-6077-4E4F-AD15-A977BAF3D607}"/>
              </a:ext>
            </a:extLst>
          </p:cNvPr>
          <p:cNvSpPr>
            <a:spLocks noGrp="1"/>
          </p:cNvSpPr>
          <p:nvPr>
            <p:ph type="title"/>
          </p:nvPr>
        </p:nvSpPr>
        <p:spPr/>
        <p:txBody>
          <a:bodyPr>
            <a:normAutofit fontScale="90000"/>
          </a:bodyPr>
          <a:lstStyle/>
          <a:p>
            <a:r>
              <a:rPr lang="en-US" dirty="0"/>
              <a:t>What products are not covered in 16 CFR Part 1640?</a:t>
            </a:r>
          </a:p>
        </p:txBody>
      </p:sp>
      <p:sp>
        <p:nvSpPr>
          <p:cNvPr id="3" name="Content Placeholder 2">
            <a:extLst>
              <a:ext uri="{FF2B5EF4-FFF2-40B4-BE49-F238E27FC236}">
                <a16:creationId xmlns:a16="http://schemas.microsoft.com/office/drawing/2014/main" id="{BA49E00E-DC98-45D1-A84E-3EAD40DB7F63}"/>
              </a:ext>
            </a:extLst>
          </p:cNvPr>
          <p:cNvSpPr>
            <a:spLocks noGrp="1"/>
          </p:cNvSpPr>
          <p:nvPr>
            <p:ph idx="1"/>
          </p:nvPr>
        </p:nvSpPr>
        <p:spPr>
          <a:xfrm>
            <a:off x="406399" y="1219108"/>
            <a:ext cx="7102361" cy="5273766"/>
          </a:xfrm>
        </p:spPr>
        <p:txBody>
          <a:bodyPr>
            <a:normAutofit/>
          </a:bodyPr>
          <a:lstStyle/>
          <a:p>
            <a:r>
              <a:rPr lang="en-US" sz="2800" dirty="0">
                <a:solidFill>
                  <a:srgbClr val="1A2857"/>
                </a:solidFill>
              </a:rPr>
              <a:t>The </a:t>
            </a:r>
            <a:r>
              <a:rPr lang="en-US" sz="2800" dirty="0"/>
              <a:t>federal </a:t>
            </a:r>
            <a:r>
              <a:rPr lang="en-US" sz="2800" dirty="0">
                <a:solidFill>
                  <a:srgbClr val="1A2857"/>
                </a:solidFill>
              </a:rPr>
              <a:t>regulation does not apply to the following products:</a:t>
            </a:r>
          </a:p>
          <a:p>
            <a:pPr marL="1371600" lvl="2" indent="-457200">
              <a:buFont typeface="Arial" panose="020B0604020202020204" pitchFamily="34" charset="0"/>
              <a:buChar char="•"/>
            </a:pPr>
            <a:r>
              <a:rPr lang="en-US" sz="2800" dirty="0">
                <a:solidFill>
                  <a:srgbClr val="1A2857"/>
                </a:solidFill>
              </a:rPr>
              <a:t>Bedding products</a:t>
            </a:r>
          </a:p>
          <a:p>
            <a:pPr marL="1371600" lvl="2" indent="-457200">
              <a:buFont typeface="Arial" panose="020B0604020202020204" pitchFamily="34" charset="0"/>
              <a:buChar char="•"/>
            </a:pPr>
            <a:r>
              <a:rPr lang="en-US" sz="2800" dirty="0">
                <a:solidFill>
                  <a:srgbClr val="1A2857"/>
                </a:solidFill>
              </a:rPr>
              <a:t>Mattresses/Mattress Pads</a:t>
            </a:r>
          </a:p>
          <a:p>
            <a:pPr marL="1371600" lvl="2" indent="-457200">
              <a:buFont typeface="Arial" panose="020B0604020202020204" pitchFamily="34" charset="0"/>
              <a:buChar char="•"/>
            </a:pPr>
            <a:r>
              <a:rPr lang="en-US" sz="2800" dirty="0">
                <a:solidFill>
                  <a:srgbClr val="1A2857"/>
                </a:solidFill>
              </a:rPr>
              <a:t>Mattress foundations</a:t>
            </a:r>
          </a:p>
          <a:p>
            <a:pPr marL="1371600" lvl="2" indent="-457200">
              <a:buFont typeface="Arial" panose="020B0604020202020204" pitchFamily="34" charset="0"/>
              <a:buChar char="•"/>
            </a:pPr>
            <a:r>
              <a:rPr lang="en-US" sz="2800" dirty="0">
                <a:solidFill>
                  <a:srgbClr val="1A2857"/>
                </a:solidFill>
              </a:rPr>
              <a:t>Outdoor furniture</a:t>
            </a:r>
          </a:p>
          <a:p>
            <a:pPr marL="1371600" lvl="2" indent="-457200">
              <a:buFont typeface="Arial" panose="020B0604020202020204" pitchFamily="34" charset="0"/>
              <a:buChar char="•"/>
            </a:pPr>
            <a:r>
              <a:rPr lang="en-US" sz="2800" dirty="0">
                <a:solidFill>
                  <a:srgbClr val="1A2857"/>
                </a:solidFill>
              </a:rPr>
              <a:t>Furniture used exclusively for physical fitness and exercise </a:t>
            </a:r>
          </a:p>
          <a:p>
            <a:pPr marL="1371600" lvl="2" indent="-457200">
              <a:buFont typeface="Arial" panose="020B0604020202020204" pitchFamily="34" charset="0"/>
              <a:buChar char="•"/>
            </a:pPr>
            <a:r>
              <a:rPr lang="en-US" sz="2800" dirty="0">
                <a:solidFill>
                  <a:srgbClr val="1A2857"/>
                </a:solidFill>
              </a:rPr>
              <a:t>Products obtained by a written prescription from a healthcare professional</a:t>
            </a:r>
          </a:p>
          <a:p>
            <a:pPr marL="1371600" lvl="2" indent="-457200">
              <a:buFont typeface="Courier New" panose="02070309020205020404" pitchFamily="49" charset="0"/>
              <a:buChar char="o"/>
            </a:pPr>
            <a:endParaRPr lang="en-US" sz="2500" dirty="0"/>
          </a:p>
          <a:p>
            <a:endParaRPr lang="en-US" dirty="0"/>
          </a:p>
        </p:txBody>
      </p:sp>
      <p:pic>
        <p:nvPicPr>
          <p:cNvPr id="4" name="Picture 3">
            <a:extLst>
              <a:ext uri="{FF2B5EF4-FFF2-40B4-BE49-F238E27FC236}">
                <a16:creationId xmlns:a16="http://schemas.microsoft.com/office/drawing/2014/main" id="{0351B96A-FB46-4E19-8625-113BA370AE67}"/>
              </a:ext>
            </a:extLst>
          </p:cNvPr>
          <p:cNvPicPr>
            <a:picLocks noChangeAspect="1"/>
          </p:cNvPicPr>
          <p:nvPr/>
        </p:nvPicPr>
        <p:blipFill>
          <a:blip r:embed="rId3" cstate="print">
            <a:lum contrast="21000"/>
            <a:extLst>
              <a:ext uri="{BEBA8EAE-BF5A-486C-A8C5-ECC9F3942E4B}">
                <a14:imgProps xmlns:a14="http://schemas.microsoft.com/office/drawing/2010/main">
                  <a14:imgLayer r:embed="rId4">
                    <a14:imgEffect>
                      <a14:backgroundRemoval t="584" b="98444" l="0" r="100000"/>
                    </a14:imgEffect>
                    <a14:imgEffect>
                      <a14:brightnessContrast contrast="23000"/>
                    </a14:imgEffect>
                  </a14:imgLayer>
                </a14:imgProps>
              </a:ext>
              <a:ext uri="{28A0092B-C50C-407E-A947-70E740481C1C}">
                <a14:useLocalDpi xmlns:a14="http://schemas.microsoft.com/office/drawing/2010/main" val="0"/>
              </a:ext>
            </a:extLst>
          </a:blip>
          <a:stretch>
            <a:fillRect/>
          </a:stretch>
        </p:blipFill>
        <p:spPr>
          <a:xfrm>
            <a:off x="9861582" y="4114908"/>
            <a:ext cx="1827704" cy="1005823"/>
          </a:xfrm>
          <a:prstGeom prst="ellipse">
            <a:avLst/>
          </a:prstGeom>
          <a:solidFill>
            <a:schemeClr val="accent2"/>
          </a:solidFill>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D44FAED8-AB12-49F5-BF8F-C08D63C6D0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1748" y="2990591"/>
            <a:ext cx="1827704" cy="1730800"/>
          </a:xfrm>
          <a:prstGeom prst="rect">
            <a:avLst/>
          </a:prstGeom>
          <a:ln w="28575">
            <a:noFill/>
          </a:ln>
        </p:spPr>
      </p:pic>
      <p:sp>
        <p:nvSpPr>
          <p:cNvPr id="6" name="Multiplication Sign 5">
            <a:extLst>
              <a:ext uri="{FF2B5EF4-FFF2-40B4-BE49-F238E27FC236}">
                <a16:creationId xmlns:a16="http://schemas.microsoft.com/office/drawing/2014/main" id="{DB35FA55-0FAE-4DF4-B178-44CD1D1276F9}"/>
              </a:ext>
            </a:extLst>
          </p:cNvPr>
          <p:cNvSpPr/>
          <p:nvPr/>
        </p:nvSpPr>
        <p:spPr>
          <a:xfrm>
            <a:off x="7653562" y="2760187"/>
            <a:ext cx="836514" cy="630949"/>
          </a:xfrm>
          <a:prstGeom prst="mathMultipl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ication Sign 6">
            <a:extLst>
              <a:ext uri="{FF2B5EF4-FFF2-40B4-BE49-F238E27FC236}">
                <a16:creationId xmlns:a16="http://schemas.microsoft.com/office/drawing/2014/main" id="{A8FDB907-4E6F-46AE-B12D-D45416EC9ABF}"/>
              </a:ext>
            </a:extLst>
          </p:cNvPr>
          <p:cNvSpPr/>
          <p:nvPr/>
        </p:nvSpPr>
        <p:spPr>
          <a:xfrm>
            <a:off x="9674667" y="3868100"/>
            <a:ext cx="836514" cy="630949"/>
          </a:xfrm>
          <a:prstGeom prst="mathMultipl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1C5BC71-4BC7-4968-9D90-5C105B284569}"/>
              </a:ext>
            </a:extLst>
          </p:cNvPr>
          <p:cNvPicPr>
            <a:picLocks noChangeAspect="1"/>
          </p:cNvPicPr>
          <p:nvPr/>
        </p:nvPicPr>
        <p:blipFill>
          <a:blip r:embed="rId6"/>
          <a:stretch>
            <a:fillRect/>
          </a:stretch>
        </p:blipFill>
        <p:spPr>
          <a:xfrm>
            <a:off x="9720308" y="1431558"/>
            <a:ext cx="1261141" cy="1381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Multiplication Sign 8">
            <a:extLst>
              <a:ext uri="{FF2B5EF4-FFF2-40B4-BE49-F238E27FC236}">
                <a16:creationId xmlns:a16="http://schemas.microsoft.com/office/drawing/2014/main" id="{D0ACEC64-5120-459C-ACC4-A93CF864BB70}"/>
              </a:ext>
            </a:extLst>
          </p:cNvPr>
          <p:cNvSpPr/>
          <p:nvPr/>
        </p:nvSpPr>
        <p:spPr>
          <a:xfrm>
            <a:off x="9499262" y="1332834"/>
            <a:ext cx="836514" cy="630949"/>
          </a:xfrm>
          <a:prstGeom prst="mathMultiply">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5187847"/>
      </p:ext>
    </p:extLst>
  </p:cSld>
  <p:clrMapOvr>
    <a:masterClrMapping/>
  </p:clrMapOvr>
  <p:extLst>
    <p:ext uri="{6950BFC3-D8DA-4A85-94F7-54DA5524770B}">
      <p188:commentRel xmlns:p188="http://schemas.microsoft.com/office/powerpoint/2018/8/main" xmlns="" r:id="rId7"/>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F509E-C447-4589-ADF4-B5E8F81FC4ED}"/>
              </a:ext>
            </a:extLst>
          </p:cNvPr>
          <p:cNvSpPr>
            <a:spLocks noGrp="1"/>
          </p:cNvSpPr>
          <p:nvPr>
            <p:ph type="title"/>
          </p:nvPr>
        </p:nvSpPr>
        <p:spPr/>
        <p:txBody>
          <a:bodyPr>
            <a:normAutofit fontScale="90000"/>
          </a:bodyPr>
          <a:lstStyle/>
          <a:p>
            <a:r>
              <a:rPr lang="en-US" dirty="0"/>
              <a:t>What Is Upholstered Furniture Under 16 CFR Part 1640?  </a:t>
            </a:r>
          </a:p>
        </p:txBody>
      </p:sp>
      <p:sp>
        <p:nvSpPr>
          <p:cNvPr id="3" name="Content Placeholder 2">
            <a:extLst>
              <a:ext uri="{FF2B5EF4-FFF2-40B4-BE49-F238E27FC236}">
                <a16:creationId xmlns:a16="http://schemas.microsoft.com/office/drawing/2014/main" id="{63E9F2BF-267B-4814-AB26-C52E28C8A8EA}"/>
              </a:ext>
            </a:extLst>
          </p:cNvPr>
          <p:cNvSpPr>
            <a:spLocks noGrp="1"/>
          </p:cNvSpPr>
          <p:nvPr>
            <p:ph idx="1"/>
          </p:nvPr>
        </p:nvSpPr>
        <p:spPr/>
        <p:txBody>
          <a:bodyPr>
            <a:normAutofit/>
          </a:bodyPr>
          <a:lstStyle/>
          <a:p>
            <a:pPr marL="457200" indent="-457200">
              <a:buFont typeface="Arial" panose="020B0604020202020204" pitchFamily="34" charset="0"/>
              <a:buChar char="•"/>
            </a:pPr>
            <a:r>
              <a:rPr lang="en-US" sz="2800" dirty="0">
                <a:solidFill>
                  <a:srgbClr val="1A2857"/>
                </a:solidFill>
              </a:rPr>
              <a:t>An article of seating furniture that</a:t>
            </a:r>
          </a:p>
          <a:p>
            <a:endParaRPr lang="en-US" sz="2800" dirty="0">
              <a:solidFill>
                <a:srgbClr val="1A2857"/>
              </a:solidFill>
            </a:endParaRPr>
          </a:p>
          <a:p>
            <a:pPr marL="914400" lvl="1" indent="-457200">
              <a:buFont typeface="Arial" panose="020B0604020202020204" pitchFamily="34" charset="0"/>
              <a:buChar char="•"/>
            </a:pPr>
            <a:r>
              <a:rPr lang="en-US" sz="2800" dirty="0">
                <a:solidFill>
                  <a:srgbClr val="1A2857"/>
                </a:solidFill>
              </a:rPr>
              <a:t>Is intended for indoor use; and </a:t>
            </a:r>
          </a:p>
          <a:p>
            <a:pPr lvl="1"/>
            <a:endParaRPr lang="en-US" sz="2800" dirty="0">
              <a:solidFill>
                <a:srgbClr val="1A2857"/>
              </a:solidFill>
            </a:endParaRPr>
          </a:p>
          <a:p>
            <a:pPr marL="914400" lvl="1" indent="-457200">
              <a:buFont typeface="Arial" panose="020B0604020202020204" pitchFamily="34" charset="0"/>
              <a:buChar char="•"/>
            </a:pPr>
            <a:r>
              <a:rPr lang="en-US" sz="2800" dirty="0">
                <a:solidFill>
                  <a:srgbClr val="1A2857"/>
                </a:solidFill>
              </a:rPr>
              <a:t>Is movable or stationary; and </a:t>
            </a:r>
          </a:p>
          <a:p>
            <a:pPr lvl="1"/>
            <a:endParaRPr lang="en-US" sz="2800" dirty="0">
              <a:solidFill>
                <a:srgbClr val="1A2857"/>
              </a:solidFill>
            </a:endParaRPr>
          </a:p>
          <a:p>
            <a:pPr marL="914400" lvl="1" indent="-457200">
              <a:buFont typeface="Arial" panose="020B0604020202020204" pitchFamily="34" charset="0"/>
              <a:buChar char="•"/>
            </a:pPr>
            <a:r>
              <a:rPr lang="en-US" sz="2800" dirty="0">
                <a:solidFill>
                  <a:srgbClr val="1A2857"/>
                </a:solidFill>
              </a:rPr>
              <a:t>Is constructed with an upholstered seat, back, or arm </a:t>
            </a:r>
          </a:p>
        </p:txBody>
      </p:sp>
    </p:spTree>
    <p:extLst>
      <p:ext uri="{BB962C8B-B14F-4D97-AF65-F5344CB8AC3E}">
        <p14:creationId xmlns:p14="http://schemas.microsoft.com/office/powerpoint/2010/main" val="1571119763"/>
      </p:ext>
    </p:extLst>
  </p:cSld>
  <p:clrMapOvr>
    <a:masterClrMapping/>
  </p:clrMapOvr>
  <p:extLst>
    <p:ext uri="{6950BFC3-D8DA-4A85-94F7-54DA5524770B}">
      <p188:commentRel xmlns:p188="http://schemas.microsoft.com/office/powerpoint/2018/8/main" xmlns=""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F509E-C447-4589-ADF4-B5E8F81FC4ED}"/>
              </a:ext>
            </a:extLst>
          </p:cNvPr>
          <p:cNvSpPr>
            <a:spLocks noGrp="1"/>
          </p:cNvSpPr>
          <p:nvPr>
            <p:ph type="title"/>
          </p:nvPr>
        </p:nvSpPr>
        <p:spPr>
          <a:xfrm>
            <a:off x="218364" y="365126"/>
            <a:ext cx="11791665" cy="947859"/>
          </a:xfrm>
        </p:spPr>
        <p:txBody>
          <a:bodyPr>
            <a:normAutofit fontScale="90000"/>
          </a:bodyPr>
          <a:lstStyle/>
          <a:p>
            <a:r>
              <a:rPr lang="en-US" dirty="0"/>
              <a:t>What Is Upholstered Furniture Under 16 CFR Part 1640? (cont.) </a:t>
            </a:r>
          </a:p>
        </p:txBody>
      </p:sp>
      <p:sp>
        <p:nvSpPr>
          <p:cNvPr id="3" name="Content Placeholder 2">
            <a:extLst>
              <a:ext uri="{FF2B5EF4-FFF2-40B4-BE49-F238E27FC236}">
                <a16:creationId xmlns:a16="http://schemas.microsoft.com/office/drawing/2014/main" id="{63E9F2BF-267B-4814-AB26-C52E28C8A8EA}"/>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solidFill>
                  <a:srgbClr val="1A2857"/>
                </a:solidFill>
              </a:rPr>
              <a:t>An article of seating furniture that</a:t>
            </a:r>
          </a:p>
          <a:p>
            <a:endParaRPr lang="en-US" sz="1000" dirty="0">
              <a:solidFill>
                <a:srgbClr val="1A2857"/>
              </a:solidFill>
            </a:endParaRPr>
          </a:p>
          <a:p>
            <a:pPr marL="914400" lvl="1" indent="-457200">
              <a:buFont typeface="Courier New" panose="02070309020205020404" pitchFamily="49" charset="0"/>
              <a:buChar char="o"/>
            </a:pPr>
            <a:r>
              <a:rPr lang="en-US" sz="2800" dirty="0">
                <a:solidFill>
                  <a:srgbClr val="1A2857"/>
                </a:solidFill>
              </a:rPr>
              <a:t>Is made or sold with a cushion or pillow, whether or not that cushion or pillow is attached or detached to the article of furniture, or is stuffed or filled, or able to be stuffed or filled, in whole or in part, with any material, including a substance or material that is hidden or concealed by fabric or another covering, including a cushion or pillow belonging to, or forming a part of, the article of furniture; and </a:t>
            </a:r>
          </a:p>
        </p:txBody>
      </p:sp>
    </p:spTree>
    <p:extLst>
      <p:ext uri="{BB962C8B-B14F-4D97-AF65-F5344CB8AC3E}">
        <p14:creationId xmlns:p14="http://schemas.microsoft.com/office/powerpoint/2010/main" val="1410292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365126"/>
            <a:ext cx="11181862" cy="940043"/>
          </a:xfrm>
        </p:spPr>
        <p:txBody>
          <a:bodyPr>
            <a:normAutofit fontScale="90000"/>
          </a:bodyPr>
          <a:lstStyle/>
          <a:p>
            <a:pPr algn="l"/>
            <a:r>
              <a:rPr lang="en-US" dirty="0"/>
              <a:t>Video: Welcome to CPSC China Podcast Series-U.S. Flammability Requirements for Upholstered Furniture </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F509E-C447-4589-ADF4-B5E8F81FC4ED}"/>
              </a:ext>
            </a:extLst>
          </p:cNvPr>
          <p:cNvSpPr>
            <a:spLocks noGrp="1"/>
          </p:cNvSpPr>
          <p:nvPr>
            <p:ph type="title"/>
          </p:nvPr>
        </p:nvSpPr>
        <p:spPr>
          <a:xfrm>
            <a:off x="218364" y="365126"/>
            <a:ext cx="11791665" cy="947859"/>
          </a:xfrm>
        </p:spPr>
        <p:txBody>
          <a:bodyPr>
            <a:normAutofit fontScale="90000"/>
          </a:bodyPr>
          <a:lstStyle/>
          <a:p>
            <a:r>
              <a:rPr lang="en-US" dirty="0"/>
              <a:t>What Is Upholstered Furniture Under 16 CFR Part 1640? (cont.) </a:t>
            </a:r>
          </a:p>
        </p:txBody>
      </p:sp>
      <p:sp>
        <p:nvSpPr>
          <p:cNvPr id="3" name="Content Placeholder 2">
            <a:extLst>
              <a:ext uri="{FF2B5EF4-FFF2-40B4-BE49-F238E27FC236}">
                <a16:creationId xmlns:a16="http://schemas.microsoft.com/office/drawing/2014/main" id="{63E9F2BF-267B-4814-AB26-C52E28C8A8EA}"/>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solidFill>
                  <a:srgbClr val="1A2857"/>
                </a:solidFill>
              </a:rPr>
              <a:t>An article of seating furniture that</a:t>
            </a:r>
          </a:p>
          <a:p>
            <a:endParaRPr lang="en-US" sz="1000" dirty="0">
              <a:solidFill>
                <a:srgbClr val="1A2857"/>
              </a:solidFill>
            </a:endParaRPr>
          </a:p>
          <a:p>
            <a:pPr marL="914400" lvl="1" indent="-457200">
              <a:buFont typeface="Courier New" panose="02070309020205020404" pitchFamily="49" charset="0"/>
              <a:buChar char="o"/>
            </a:pPr>
            <a:r>
              <a:rPr lang="en-US" sz="2800" dirty="0">
                <a:solidFill>
                  <a:srgbClr val="1A2857"/>
                </a:solidFill>
              </a:rPr>
              <a:t>Together with the structural units of the article of furniture, any filing material, and the container and covering with respect to those structural units and that filling material, can be used as a support for the body of an individual, or the limbs and feet on an individual, when the individual sits in an upright or reclining position. </a:t>
            </a:r>
          </a:p>
        </p:txBody>
      </p:sp>
    </p:spTree>
    <p:extLst>
      <p:ext uri="{BB962C8B-B14F-4D97-AF65-F5344CB8AC3E}">
        <p14:creationId xmlns:p14="http://schemas.microsoft.com/office/powerpoint/2010/main" val="2301190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4FD55-3744-4EA9-B953-8163D66E1AEC}"/>
              </a:ext>
            </a:extLst>
          </p:cNvPr>
          <p:cNvSpPr>
            <a:spLocks noGrp="1"/>
          </p:cNvSpPr>
          <p:nvPr>
            <p:ph type="title"/>
          </p:nvPr>
        </p:nvSpPr>
        <p:spPr/>
        <p:txBody>
          <a:bodyPr/>
          <a:lstStyle/>
          <a:p>
            <a:r>
              <a:rPr lang="en-US" dirty="0"/>
              <a:t>Examples of Upholstered Furniture </a:t>
            </a:r>
          </a:p>
        </p:txBody>
      </p:sp>
      <p:pic>
        <p:nvPicPr>
          <p:cNvPr id="4" name="Picture 3">
            <a:extLst>
              <a:ext uri="{FF2B5EF4-FFF2-40B4-BE49-F238E27FC236}">
                <a16:creationId xmlns:a16="http://schemas.microsoft.com/office/drawing/2014/main" id="{CEA1CCE7-DEDD-48CE-8EF3-6750F6CCDA76}"/>
              </a:ext>
            </a:extLst>
          </p:cNvPr>
          <p:cNvPicPr>
            <a:picLocks noChangeAspect="1"/>
          </p:cNvPicPr>
          <p:nvPr/>
        </p:nvPicPr>
        <p:blipFill>
          <a:blip r:embed="rId3"/>
          <a:stretch>
            <a:fillRect/>
          </a:stretch>
        </p:blipFill>
        <p:spPr>
          <a:xfrm>
            <a:off x="748118" y="1427352"/>
            <a:ext cx="1643323" cy="188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A1A99102-9B5F-417E-A0FE-D987630597A5}"/>
              </a:ext>
            </a:extLst>
          </p:cNvPr>
          <p:cNvPicPr>
            <a:picLocks noChangeAspect="1"/>
          </p:cNvPicPr>
          <p:nvPr/>
        </p:nvPicPr>
        <p:blipFill>
          <a:blip r:embed="rId4"/>
          <a:stretch>
            <a:fillRect/>
          </a:stretch>
        </p:blipFill>
        <p:spPr>
          <a:xfrm>
            <a:off x="3149231" y="1514631"/>
            <a:ext cx="2066039" cy="1800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89B5E42-C56C-4482-8131-6E1AE41C1953}"/>
              </a:ext>
            </a:extLst>
          </p:cNvPr>
          <p:cNvPicPr>
            <a:picLocks noChangeAspect="1"/>
          </p:cNvPicPr>
          <p:nvPr/>
        </p:nvPicPr>
        <p:blipFill>
          <a:blip r:embed="rId5"/>
          <a:stretch>
            <a:fillRect/>
          </a:stretch>
        </p:blipFill>
        <p:spPr>
          <a:xfrm>
            <a:off x="5813021" y="1385413"/>
            <a:ext cx="3042221" cy="2045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8EB5D862-697C-4A68-9C4F-2F59987D31E9}"/>
              </a:ext>
            </a:extLst>
          </p:cNvPr>
          <p:cNvPicPr>
            <a:picLocks noChangeAspect="1"/>
          </p:cNvPicPr>
          <p:nvPr/>
        </p:nvPicPr>
        <p:blipFill>
          <a:blip r:embed="rId6"/>
          <a:stretch>
            <a:fillRect/>
          </a:stretch>
        </p:blipFill>
        <p:spPr>
          <a:xfrm>
            <a:off x="3335566" y="3859418"/>
            <a:ext cx="1879704" cy="2278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DC95277-3045-4011-86DC-904225C4D4FA}"/>
              </a:ext>
            </a:extLst>
          </p:cNvPr>
          <p:cNvPicPr>
            <a:picLocks noChangeAspect="1"/>
          </p:cNvPicPr>
          <p:nvPr/>
        </p:nvPicPr>
        <p:blipFill>
          <a:blip r:embed="rId7"/>
          <a:stretch>
            <a:fillRect/>
          </a:stretch>
        </p:blipFill>
        <p:spPr>
          <a:xfrm>
            <a:off x="5693815" y="3832051"/>
            <a:ext cx="2419350" cy="233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7CCF014-777E-4AB3-A5C9-C4316F3E129C}"/>
              </a:ext>
            </a:extLst>
          </p:cNvPr>
          <p:cNvPicPr>
            <a:picLocks noChangeAspect="1"/>
          </p:cNvPicPr>
          <p:nvPr/>
        </p:nvPicPr>
        <p:blipFill>
          <a:blip r:embed="rId8"/>
          <a:stretch>
            <a:fillRect/>
          </a:stretch>
        </p:blipFill>
        <p:spPr>
          <a:xfrm>
            <a:off x="8591710" y="4321739"/>
            <a:ext cx="3279858" cy="1644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27CF8AD-4EDB-46E9-B552-0C41198C9C54}"/>
              </a:ext>
            </a:extLst>
          </p:cNvPr>
          <p:cNvPicPr>
            <a:picLocks noChangeAspect="1"/>
          </p:cNvPicPr>
          <p:nvPr/>
        </p:nvPicPr>
        <p:blipFill>
          <a:blip r:embed="rId9"/>
          <a:stretch>
            <a:fillRect/>
          </a:stretch>
        </p:blipFill>
        <p:spPr>
          <a:xfrm>
            <a:off x="356332" y="3974100"/>
            <a:ext cx="2800928" cy="1991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6B99B743-797E-47C4-8930-599C812D6FDB}"/>
              </a:ext>
            </a:extLst>
          </p:cNvPr>
          <p:cNvPicPr>
            <a:picLocks noChangeAspect="1"/>
          </p:cNvPicPr>
          <p:nvPr/>
        </p:nvPicPr>
        <p:blipFill>
          <a:blip r:embed="rId10"/>
          <a:stretch>
            <a:fillRect/>
          </a:stretch>
        </p:blipFill>
        <p:spPr>
          <a:xfrm>
            <a:off x="9350978" y="1385413"/>
            <a:ext cx="2434623" cy="2483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7171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A235-961B-4F05-AFFB-CB4535F905F9}"/>
              </a:ext>
            </a:extLst>
          </p:cNvPr>
          <p:cNvSpPr>
            <a:spLocks noGrp="1"/>
          </p:cNvSpPr>
          <p:nvPr>
            <p:ph type="title"/>
          </p:nvPr>
        </p:nvSpPr>
        <p:spPr/>
        <p:txBody>
          <a:bodyPr/>
          <a:lstStyle/>
          <a:p>
            <a:r>
              <a:rPr lang="en-US" dirty="0"/>
              <a:t>What is a “bedding product”?</a:t>
            </a:r>
          </a:p>
        </p:txBody>
      </p:sp>
      <p:sp>
        <p:nvSpPr>
          <p:cNvPr id="3" name="Content Placeholder 2">
            <a:extLst>
              <a:ext uri="{FF2B5EF4-FFF2-40B4-BE49-F238E27FC236}">
                <a16:creationId xmlns:a16="http://schemas.microsoft.com/office/drawing/2014/main" id="{E25BEF00-4959-43C6-9E70-DDBC71B64231}"/>
              </a:ext>
            </a:extLst>
          </p:cNvPr>
          <p:cNvSpPr>
            <a:spLocks noGrp="1"/>
          </p:cNvSpPr>
          <p:nvPr>
            <p:ph idx="1"/>
          </p:nvPr>
        </p:nvSpPr>
        <p:spPr>
          <a:xfrm>
            <a:off x="406399" y="1312984"/>
            <a:ext cx="7780671" cy="5179889"/>
          </a:xfrm>
        </p:spPr>
        <p:txBody>
          <a:bodyPr>
            <a:normAutofit fontScale="92500" lnSpcReduction="20000"/>
          </a:bodyPr>
          <a:lstStyle/>
          <a:p>
            <a:pPr marL="457200" indent="-457200">
              <a:buFont typeface="Arial" panose="020B0604020202020204" pitchFamily="34" charset="0"/>
              <a:buChar char="•"/>
            </a:pPr>
            <a:r>
              <a:rPr lang="en-US" dirty="0">
                <a:solidFill>
                  <a:srgbClr val="1A2857"/>
                </a:solidFill>
              </a:rPr>
              <a:t>Bedding products are not covered in 16 CFR part 1640.</a:t>
            </a:r>
          </a:p>
          <a:p>
            <a:endParaRPr lang="en-US" sz="2400" dirty="0">
              <a:solidFill>
                <a:srgbClr val="1A2857"/>
              </a:solidFill>
            </a:endParaRPr>
          </a:p>
          <a:p>
            <a:pPr marL="457200" indent="-457200">
              <a:buFont typeface="Arial" panose="020B0604020202020204" pitchFamily="34" charset="0"/>
              <a:buChar char="•"/>
            </a:pPr>
            <a:r>
              <a:rPr lang="en-US" dirty="0">
                <a:solidFill>
                  <a:srgbClr val="1A2857"/>
                </a:solidFill>
              </a:rPr>
              <a:t>A bedding product is:</a:t>
            </a:r>
          </a:p>
          <a:p>
            <a:pPr marL="914400" lvl="1" indent="-457200">
              <a:buFont typeface="Courier New" panose="02070309020205020404" pitchFamily="49" charset="0"/>
              <a:buChar char="o"/>
            </a:pPr>
            <a:r>
              <a:rPr lang="en-US" dirty="0">
                <a:solidFill>
                  <a:srgbClr val="1A2857"/>
                </a:solidFill>
              </a:rPr>
              <a:t>An item that is used for sleeping or sleep-related purposes</a:t>
            </a:r>
          </a:p>
          <a:p>
            <a:pPr marL="914400" lvl="1" indent="-457200">
              <a:buFont typeface="Courier New" panose="02070309020205020404" pitchFamily="49" charset="0"/>
              <a:buChar char="o"/>
            </a:pPr>
            <a:r>
              <a:rPr lang="en-US" dirty="0">
                <a:solidFill>
                  <a:srgbClr val="1A2857"/>
                </a:solidFill>
              </a:rPr>
              <a:t>Any component or accessory with respect to an item that is used for sleeping or sleep-related purposes, without regard to whether the component or accessory, as applicable is used alone, along with, or contained within a sleeping or sleep-related item</a:t>
            </a:r>
          </a:p>
          <a:p>
            <a:pPr lvl="1"/>
            <a:endParaRPr lang="en-US" dirty="0">
              <a:solidFill>
                <a:srgbClr val="1A2857"/>
              </a:solidFill>
            </a:endParaRPr>
          </a:p>
          <a:p>
            <a:pPr marL="457200" lvl="0" indent="-457200">
              <a:buFont typeface="Arial" panose="020B0604020202020204" pitchFamily="34" charset="0"/>
              <a:buChar char="•"/>
            </a:pPr>
            <a:r>
              <a:rPr lang="en-US" dirty="0">
                <a:solidFill>
                  <a:srgbClr val="1A2857"/>
                </a:solidFill>
                <a:hlinkClick r:id="rId3"/>
              </a:rPr>
              <a:t>Foundations and Mattresses </a:t>
            </a:r>
            <a:r>
              <a:rPr lang="en-US" dirty="0">
                <a:solidFill>
                  <a:srgbClr val="1A2857"/>
                </a:solidFill>
              </a:rPr>
              <a:t>are defined in Section 1633.2 of title 16, Code of Federal Regulations and have their own specific requirements.  </a:t>
            </a:r>
          </a:p>
          <a:p>
            <a:pPr marL="457200"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B0A7C02E-5C84-4185-B067-DDB59308BE09}"/>
              </a:ext>
            </a:extLst>
          </p:cNvPr>
          <p:cNvPicPr>
            <a:picLocks noChangeAspect="1"/>
          </p:cNvPicPr>
          <p:nvPr/>
        </p:nvPicPr>
        <p:blipFill>
          <a:blip r:embed="rId4"/>
          <a:stretch>
            <a:fillRect/>
          </a:stretch>
        </p:blipFill>
        <p:spPr>
          <a:xfrm>
            <a:off x="9022062" y="1476875"/>
            <a:ext cx="2386167" cy="2216073"/>
          </a:xfrm>
          <a:prstGeom prst="rect">
            <a:avLst/>
          </a:prstGeom>
        </p:spPr>
      </p:pic>
      <p:pic>
        <p:nvPicPr>
          <p:cNvPr id="8" name="Picture 7">
            <a:extLst>
              <a:ext uri="{FF2B5EF4-FFF2-40B4-BE49-F238E27FC236}">
                <a16:creationId xmlns:a16="http://schemas.microsoft.com/office/drawing/2014/main" id="{DA783117-FEDA-410C-9146-DCE26F54B762}"/>
              </a:ext>
            </a:extLst>
          </p:cNvPr>
          <p:cNvPicPr>
            <a:picLocks noChangeAspect="1"/>
          </p:cNvPicPr>
          <p:nvPr/>
        </p:nvPicPr>
        <p:blipFill>
          <a:blip r:embed="rId5"/>
          <a:stretch>
            <a:fillRect/>
          </a:stretch>
        </p:blipFill>
        <p:spPr>
          <a:xfrm>
            <a:off x="8597125" y="3567340"/>
            <a:ext cx="3028818" cy="2134482"/>
          </a:xfrm>
          <a:prstGeom prst="rect">
            <a:avLst/>
          </a:prstGeom>
        </p:spPr>
      </p:pic>
    </p:spTree>
    <p:extLst>
      <p:ext uri="{BB962C8B-B14F-4D97-AF65-F5344CB8AC3E}">
        <p14:creationId xmlns:p14="http://schemas.microsoft.com/office/powerpoint/2010/main" val="1980159926"/>
      </p:ext>
    </p:extLst>
  </p:cSld>
  <p:clrMapOvr>
    <a:masterClrMapping/>
  </p:clrMapOvr>
  <p:extLst>
    <p:ext uri="{6950BFC3-D8DA-4A85-94F7-54DA5524770B}">
      <p188:commentRel xmlns:p188="http://schemas.microsoft.com/office/powerpoint/2018/8/main" xmlns="" r:id="rId6"/>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20B961-6240-4904-98B9-733A947F1330}"/>
              </a:ext>
            </a:extLst>
          </p:cNvPr>
          <p:cNvSpPr>
            <a:spLocks noGrp="1"/>
          </p:cNvSpPr>
          <p:nvPr>
            <p:ph type="body" sz="quarter" idx="11"/>
          </p:nvPr>
        </p:nvSpPr>
        <p:spPr>
          <a:xfrm>
            <a:off x="2473106" y="2920727"/>
            <a:ext cx="9365968" cy="508273"/>
          </a:xfrm>
        </p:spPr>
        <p:txBody>
          <a:bodyPr>
            <a:noAutofit/>
          </a:bodyPr>
          <a:lstStyle/>
          <a:p>
            <a:r>
              <a:rPr lang="en-US" sz="2200" dirty="0"/>
              <a:t>16 CFR Part 1640 Standard for the Flammability of Upholstered Furniture</a:t>
            </a:r>
          </a:p>
        </p:txBody>
      </p:sp>
      <p:sp>
        <p:nvSpPr>
          <p:cNvPr id="3" name="Text Placeholder 2">
            <a:extLst>
              <a:ext uri="{FF2B5EF4-FFF2-40B4-BE49-F238E27FC236}">
                <a16:creationId xmlns:a16="http://schemas.microsoft.com/office/drawing/2014/main" id="{28A28D90-30CA-42AA-BB7B-1D60A18537D6}"/>
              </a:ext>
            </a:extLst>
          </p:cNvPr>
          <p:cNvSpPr>
            <a:spLocks noGrp="1"/>
          </p:cNvSpPr>
          <p:nvPr>
            <p:ph type="body" sz="quarter" idx="12"/>
          </p:nvPr>
        </p:nvSpPr>
        <p:spPr>
          <a:xfrm>
            <a:off x="2473106" y="3294358"/>
            <a:ext cx="5654894" cy="769642"/>
          </a:xfrm>
        </p:spPr>
        <p:txBody>
          <a:bodyPr>
            <a:normAutofit/>
          </a:bodyPr>
          <a:lstStyle/>
          <a:p>
            <a:r>
              <a:rPr lang="en-US" dirty="0">
                <a:solidFill>
                  <a:srgbClr val="2E74B5"/>
                </a:solidFill>
              </a:rPr>
              <a:t>Labeling Requirements  </a:t>
            </a:r>
          </a:p>
        </p:txBody>
      </p:sp>
    </p:spTree>
    <p:extLst>
      <p:ext uri="{BB962C8B-B14F-4D97-AF65-F5344CB8AC3E}">
        <p14:creationId xmlns:p14="http://schemas.microsoft.com/office/powerpoint/2010/main" val="3332579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7212-F2CD-4087-BDB2-9EEB516615AE}"/>
              </a:ext>
            </a:extLst>
          </p:cNvPr>
          <p:cNvSpPr>
            <a:spLocks noGrp="1"/>
          </p:cNvSpPr>
          <p:nvPr>
            <p:ph type="title"/>
          </p:nvPr>
        </p:nvSpPr>
        <p:spPr/>
        <p:txBody>
          <a:bodyPr/>
          <a:lstStyle/>
          <a:p>
            <a:r>
              <a:rPr lang="en-US" dirty="0"/>
              <a:t>16 CFR Part 1640: Labeling Requirements 	</a:t>
            </a:r>
          </a:p>
        </p:txBody>
      </p:sp>
      <p:sp>
        <p:nvSpPr>
          <p:cNvPr id="3" name="Content Placeholder 2">
            <a:extLst>
              <a:ext uri="{FF2B5EF4-FFF2-40B4-BE49-F238E27FC236}">
                <a16:creationId xmlns:a16="http://schemas.microsoft.com/office/drawing/2014/main" id="{236857C1-24AD-48E5-9606-3C1EF7A34042}"/>
              </a:ext>
            </a:extLst>
          </p:cNvPr>
          <p:cNvSpPr>
            <a:spLocks noGrp="1"/>
          </p:cNvSpPr>
          <p:nvPr>
            <p:ph idx="1"/>
          </p:nvPr>
        </p:nvSpPr>
        <p:spPr/>
        <p:txBody>
          <a:bodyPr/>
          <a:lstStyle/>
          <a:p>
            <a:pPr marL="457200" indent="-457200">
              <a:buFont typeface="Arial" panose="020B0604020202020204" pitchFamily="34" charset="0"/>
              <a:buChar char="•"/>
            </a:pPr>
            <a:r>
              <a:rPr lang="en-US" sz="3200" dirty="0">
                <a:solidFill>
                  <a:srgbClr val="1A2857"/>
                </a:solidFill>
              </a:rPr>
              <a:t>Starting June 25, 2022, all upholstered furniture manufactured, imported, or reupholstered for U.S. consumers must have a permanent label with the following statement:</a:t>
            </a:r>
          </a:p>
          <a:p>
            <a:endParaRPr lang="en-US" sz="2000" dirty="0">
              <a:solidFill>
                <a:srgbClr val="1A2857"/>
              </a:solidFill>
            </a:endParaRPr>
          </a:p>
          <a:p>
            <a:pPr algn="ctr"/>
            <a:r>
              <a:rPr lang="en-US" sz="3200" dirty="0">
                <a:solidFill>
                  <a:srgbClr val="C00000"/>
                </a:solidFill>
                <a:effectLst>
                  <a:outerShdw blurRad="38100" dist="38100" dir="2700000" algn="tl">
                    <a:srgbClr val="000000">
                      <a:alpha val="43137"/>
                    </a:srgbClr>
                  </a:outerShdw>
                </a:effectLst>
              </a:rPr>
              <a:t>“Complies with U.S. CPSC requirements for upholstered furniture flammability” </a:t>
            </a:r>
          </a:p>
          <a:p>
            <a:pPr algn="ctr"/>
            <a:endParaRPr lang="en-US" sz="2000" dirty="0">
              <a:solidFill>
                <a:srgbClr val="232323"/>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200" dirty="0">
                <a:solidFill>
                  <a:srgbClr val="1A2857"/>
                </a:solidFill>
              </a:rPr>
              <a:t>We recommend the label be located prominently on the product and be conspicuous to the consumer.</a:t>
            </a:r>
          </a:p>
          <a:p>
            <a:pPr marL="457200" indent="-457200">
              <a:buFont typeface="Arial" panose="020B0604020202020204" pitchFamily="34" charset="0"/>
              <a:buChar char="•"/>
            </a:pPr>
            <a:endParaRPr lang="en-US" sz="3200" dirty="0">
              <a:solidFill>
                <a:srgbClr val="1A2857"/>
              </a:solidFill>
            </a:endParaRPr>
          </a:p>
        </p:txBody>
      </p:sp>
    </p:spTree>
    <p:extLst>
      <p:ext uri="{BB962C8B-B14F-4D97-AF65-F5344CB8AC3E}">
        <p14:creationId xmlns:p14="http://schemas.microsoft.com/office/powerpoint/2010/main" val="3301289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9138-F154-4B36-8941-6D4402C694C9}"/>
              </a:ext>
            </a:extLst>
          </p:cNvPr>
          <p:cNvSpPr>
            <a:spLocks noGrp="1"/>
          </p:cNvSpPr>
          <p:nvPr>
            <p:ph type="title"/>
          </p:nvPr>
        </p:nvSpPr>
        <p:spPr/>
        <p:txBody>
          <a:bodyPr>
            <a:normAutofit fontScale="90000"/>
          </a:bodyPr>
          <a:lstStyle/>
          <a:p>
            <a:r>
              <a:rPr lang="en-US" dirty="0"/>
              <a:t>16 CFR Part 1640: Labeling Statement Requirements	</a:t>
            </a:r>
          </a:p>
        </p:txBody>
      </p:sp>
      <p:sp>
        <p:nvSpPr>
          <p:cNvPr id="3" name="Content Placeholder 2">
            <a:extLst>
              <a:ext uri="{FF2B5EF4-FFF2-40B4-BE49-F238E27FC236}">
                <a16:creationId xmlns:a16="http://schemas.microsoft.com/office/drawing/2014/main" id="{62AFED2C-928B-4618-9726-65A772D4B319}"/>
              </a:ext>
            </a:extLst>
          </p:cNvPr>
          <p:cNvSpPr>
            <a:spLocks noGrp="1"/>
          </p:cNvSpPr>
          <p:nvPr>
            <p:ph idx="1"/>
          </p:nvPr>
        </p:nvSpPr>
        <p:spPr>
          <a:xfrm>
            <a:off x="406399" y="1484922"/>
            <a:ext cx="11465169" cy="5007952"/>
          </a:xfrm>
        </p:spPr>
        <p:txBody>
          <a:bodyPr>
            <a:normAutofit/>
          </a:bodyPr>
          <a:lstStyle/>
          <a:p>
            <a:pPr marL="457200" indent="-457200">
              <a:buFont typeface="Arial" panose="020B0604020202020204" pitchFamily="34" charset="0"/>
              <a:buChar char="•"/>
            </a:pPr>
            <a:r>
              <a:rPr lang="en-US" dirty="0">
                <a:solidFill>
                  <a:srgbClr val="1A2857"/>
                </a:solidFill>
              </a:rPr>
              <a:t>The label’s statement should be at least 1/8-inch high (0.32 cm) and not smaller than other text on the label.</a:t>
            </a:r>
          </a:p>
          <a:p>
            <a:endParaRPr lang="en-US" sz="800" dirty="0">
              <a:solidFill>
                <a:srgbClr val="1A2857"/>
              </a:solidFill>
            </a:endParaRPr>
          </a:p>
          <a:p>
            <a:pPr marL="457200" indent="-457200">
              <a:buFont typeface="Arial" panose="020B0604020202020204" pitchFamily="34" charset="0"/>
              <a:buChar char="•"/>
            </a:pPr>
            <a:r>
              <a:rPr lang="en-US" dirty="0">
                <a:solidFill>
                  <a:srgbClr val="1A2857"/>
                </a:solidFill>
              </a:rPr>
              <a:t>It should be in </a:t>
            </a:r>
            <a:r>
              <a:rPr lang="en-US" b="1" u="sng" dirty="0">
                <a:solidFill>
                  <a:srgbClr val="1A2857"/>
                </a:solidFill>
              </a:rPr>
              <a:t>black text </a:t>
            </a:r>
            <a:r>
              <a:rPr lang="en-US" dirty="0">
                <a:solidFill>
                  <a:srgbClr val="1A2857"/>
                </a:solidFill>
              </a:rPr>
              <a:t>on a </a:t>
            </a:r>
            <a:r>
              <a:rPr lang="en-US" b="1" u="sng" dirty="0">
                <a:solidFill>
                  <a:srgbClr val="1A2857"/>
                </a:solidFill>
              </a:rPr>
              <a:t>white background </a:t>
            </a:r>
            <a:r>
              <a:rPr lang="en-US" dirty="0">
                <a:solidFill>
                  <a:srgbClr val="1A2857"/>
                </a:solidFill>
              </a:rPr>
              <a:t>and surrounded by a </a:t>
            </a:r>
            <a:r>
              <a:rPr lang="en-US" b="1" u="sng" dirty="0">
                <a:solidFill>
                  <a:srgbClr val="1A2857"/>
                </a:solidFill>
              </a:rPr>
              <a:t>black border</a:t>
            </a:r>
            <a:r>
              <a:rPr lang="en-US" dirty="0">
                <a:solidFill>
                  <a:srgbClr val="1A2857"/>
                </a:solidFill>
              </a:rPr>
              <a:t>.</a:t>
            </a:r>
          </a:p>
          <a:p>
            <a:endParaRPr lang="en-US" sz="800" dirty="0">
              <a:solidFill>
                <a:srgbClr val="1A2857"/>
              </a:solidFill>
            </a:endParaRPr>
          </a:p>
          <a:p>
            <a:pPr marL="457200" indent="-457200">
              <a:buFont typeface="Arial" panose="020B0604020202020204" pitchFamily="34" charset="0"/>
              <a:buChar char="•"/>
            </a:pPr>
            <a:r>
              <a:rPr lang="en-US" dirty="0">
                <a:solidFill>
                  <a:srgbClr val="1A2857"/>
                </a:solidFill>
              </a:rPr>
              <a:t>The statement must appear on the front of the label in English.</a:t>
            </a:r>
          </a:p>
          <a:p>
            <a:endParaRPr lang="en-US" sz="800" dirty="0">
              <a:solidFill>
                <a:srgbClr val="1A2857"/>
              </a:solidFill>
            </a:endParaRPr>
          </a:p>
          <a:p>
            <a:pPr marL="457200" indent="-457200">
              <a:buFont typeface="Arial" panose="020B0604020202020204" pitchFamily="34" charset="0"/>
              <a:buChar char="•"/>
            </a:pPr>
            <a:r>
              <a:rPr lang="en-US" dirty="0">
                <a:solidFill>
                  <a:srgbClr val="1A2857"/>
                </a:solidFill>
              </a:rPr>
              <a:t>The required federal label may be a separate label or can be added to the bottom of an existing California TB 117-2013 label.</a:t>
            </a:r>
          </a:p>
        </p:txBody>
      </p:sp>
    </p:spTree>
    <p:extLst>
      <p:ext uri="{BB962C8B-B14F-4D97-AF65-F5344CB8AC3E}">
        <p14:creationId xmlns:p14="http://schemas.microsoft.com/office/powerpoint/2010/main" val="4137884895"/>
      </p:ext>
    </p:extLst>
  </p:cSld>
  <p:clrMapOvr>
    <a:masterClrMapping/>
  </p:clrMapOvr>
  <p:extLst>
    <p:ext uri="{6950BFC3-D8DA-4A85-94F7-54DA5524770B}">
      <p188:commentRel xmlns:p188="http://schemas.microsoft.com/office/powerpoint/2018/8/main" xmlns=""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D209-6224-4D97-A510-A512CAE908F4}"/>
              </a:ext>
            </a:extLst>
          </p:cNvPr>
          <p:cNvSpPr>
            <a:spLocks noGrp="1"/>
          </p:cNvSpPr>
          <p:nvPr>
            <p:ph type="title"/>
          </p:nvPr>
        </p:nvSpPr>
        <p:spPr>
          <a:xfrm>
            <a:off x="330200" y="365126"/>
            <a:ext cx="6879492" cy="1346443"/>
          </a:xfrm>
        </p:spPr>
        <p:txBody>
          <a:bodyPr>
            <a:normAutofit/>
          </a:bodyPr>
          <a:lstStyle/>
          <a:p>
            <a:r>
              <a:rPr lang="en-US" dirty="0"/>
              <a:t>16 CFR Part 1640: Labeling Statement Examples</a:t>
            </a:r>
          </a:p>
        </p:txBody>
      </p:sp>
      <p:pic>
        <p:nvPicPr>
          <p:cNvPr id="4" name="Picture 3">
            <a:extLst>
              <a:ext uri="{FF2B5EF4-FFF2-40B4-BE49-F238E27FC236}">
                <a16:creationId xmlns:a16="http://schemas.microsoft.com/office/drawing/2014/main" id="{079050E2-EE8D-4EDA-886F-A1398310BF9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63934" y="500380"/>
            <a:ext cx="2609020" cy="5857240"/>
          </a:xfrm>
          <a:prstGeom prst="rect">
            <a:avLst/>
          </a:prstGeom>
          <a:noFill/>
        </p:spPr>
      </p:pic>
      <p:sp>
        <p:nvSpPr>
          <p:cNvPr id="5" name="TextBox 4">
            <a:extLst>
              <a:ext uri="{FF2B5EF4-FFF2-40B4-BE49-F238E27FC236}">
                <a16:creationId xmlns:a16="http://schemas.microsoft.com/office/drawing/2014/main" id="{59A2A069-1401-4454-8F70-FD936EB3736F}"/>
              </a:ext>
            </a:extLst>
          </p:cNvPr>
          <p:cNvSpPr txBox="1"/>
          <p:nvPr/>
        </p:nvSpPr>
        <p:spPr>
          <a:xfrm>
            <a:off x="2041391" y="4621822"/>
            <a:ext cx="3423139" cy="400110"/>
          </a:xfrm>
          <a:prstGeom prst="rect">
            <a:avLst/>
          </a:prstGeom>
          <a:noFill/>
        </p:spPr>
        <p:txBody>
          <a:bodyPr wrap="square" rtlCol="0">
            <a:spAutoFit/>
          </a:bodyPr>
          <a:lstStyle/>
          <a:p>
            <a:pPr algn="ctr"/>
            <a:r>
              <a:rPr lang="en-US" sz="2000" b="1" dirty="0">
                <a:solidFill>
                  <a:srgbClr val="C00000"/>
                </a:solidFill>
              </a:rPr>
              <a:t>Example of a Separate Label</a:t>
            </a:r>
          </a:p>
        </p:txBody>
      </p:sp>
      <p:sp>
        <p:nvSpPr>
          <p:cNvPr id="6" name="TextBox 5">
            <a:extLst>
              <a:ext uri="{FF2B5EF4-FFF2-40B4-BE49-F238E27FC236}">
                <a16:creationId xmlns:a16="http://schemas.microsoft.com/office/drawing/2014/main" id="{459FA3F1-82A3-4278-A6DD-F187F3071753}"/>
              </a:ext>
            </a:extLst>
          </p:cNvPr>
          <p:cNvSpPr txBox="1"/>
          <p:nvPr/>
        </p:nvSpPr>
        <p:spPr>
          <a:xfrm>
            <a:off x="9272954" y="524649"/>
            <a:ext cx="2715898" cy="707886"/>
          </a:xfrm>
          <a:prstGeom prst="rect">
            <a:avLst/>
          </a:prstGeom>
          <a:noFill/>
        </p:spPr>
        <p:txBody>
          <a:bodyPr wrap="square" rtlCol="0">
            <a:spAutoFit/>
          </a:bodyPr>
          <a:lstStyle/>
          <a:p>
            <a:r>
              <a:rPr lang="en-US" sz="2000" b="1" dirty="0">
                <a:solidFill>
                  <a:srgbClr val="C00000"/>
                </a:solidFill>
              </a:rPr>
              <a:t>Example of a Combined Label </a:t>
            </a:r>
          </a:p>
        </p:txBody>
      </p:sp>
      <p:pic>
        <p:nvPicPr>
          <p:cNvPr id="7" name="Picture 6">
            <a:extLst>
              <a:ext uri="{FF2B5EF4-FFF2-40B4-BE49-F238E27FC236}">
                <a16:creationId xmlns:a16="http://schemas.microsoft.com/office/drawing/2014/main" id="{82964D16-3A58-451B-8B5A-FB0F8FA50E24}"/>
              </a:ext>
            </a:extLst>
          </p:cNvPr>
          <p:cNvPicPr>
            <a:picLocks noChangeAspect="1"/>
          </p:cNvPicPr>
          <p:nvPr/>
        </p:nvPicPr>
        <p:blipFill>
          <a:blip r:embed="rId3"/>
          <a:stretch>
            <a:fillRect/>
          </a:stretch>
        </p:blipFill>
        <p:spPr>
          <a:xfrm>
            <a:off x="2104927" y="1960684"/>
            <a:ext cx="3359603" cy="2412023"/>
          </a:xfrm>
          <a:prstGeom prst="rect">
            <a:avLst/>
          </a:prstGeom>
        </p:spPr>
      </p:pic>
    </p:spTree>
    <p:extLst>
      <p:ext uri="{BB962C8B-B14F-4D97-AF65-F5344CB8AC3E}">
        <p14:creationId xmlns:p14="http://schemas.microsoft.com/office/powerpoint/2010/main" val="1190920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68AE-64AE-44EF-9E23-E6603A769805}"/>
              </a:ext>
            </a:extLst>
          </p:cNvPr>
          <p:cNvSpPr>
            <a:spLocks noGrp="1"/>
          </p:cNvSpPr>
          <p:nvPr>
            <p:ph type="title"/>
          </p:nvPr>
        </p:nvSpPr>
        <p:spPr/>
        <p:txBody>
          <a:bodyPr/>
          <a:lstStyle/>
          <a:p>
            <a:r>
              <a:rPr lang="en-US" dirty="0"/>
              <a:t>16 CFR Part 1640: Record Keeping</a:t>
            </a:r>
          </a:p>
        </p:txBody>
      </p:sp>
      <p:sp>
        <p:nvSpPr>
          <p:cNvPr id="3" name="Content Placeholder 2">
            <a:extLst>
              <a:ext uri="{FF2B5EF4-FFF2-40B4-BE49-F238E27FC236}">
                <a16:creationId xmlns:a16="http://schemas.microsoft.com/office/drawing/2014/main" id="{AC95C3FB-58A5-41BB-874F-B7CF1E8FFD82}"/>
              </a:ext>
            </a:extLst>
          </p:cNvPr>
          <p:cNvSpPr>
            <a:spLocks noGrp="1"/>
          </p:cNvSpPr>
          <p:nvPr>
            <p:ph idx="1"/>
          </p:nvPr>
        </p:nvSpPr>
        <p:spPr/>
        <p:txBody>
          <a:bodyPr/>
          <a:lstStyle/>
          <a:p>
            <a:pPr marL="457200" indent="-457200">
              <a:buFont typeface="Arial" panose="020B0604020202020204" pitchFamily="34" charset="0"/>
              <a:buChar char="•"/>
            </a:pPr>
            <a:r>
              <a:rPr lang="en-US" dirty="0">
                <a:solidFill>
                  <a:srgbClr val="1A2857"/>
                </a:solidFill>
              </a:rPr>
              <a:t>16 CFR part 1640 does not require a general certificate of conformity or recordkeeping requirements.</a:t>
            </a:r>
          </a:p>
          <a:p>
            <a:endParaRPr lang="en-US" sz="1400" dirty="0">
              <a:solidFill>
                <a:srgbClr val="1A2857"/>
              </a:solidFill>
            </a:endParaRPr>
          </a:p>
          <a:p>
            <a:pPr marL="914400" lvl="1" indent="-457200">
              <a:buFont typeface="Courier New" panose="02070309020205020404" pitchFamily="49" charset="0"/>
              <a:buChar char="o"/>
            </a:pPr>
            <a:r>
              <a:rPr lang="en-US" sz="2800" dirty="0">
                <a:solidFill>
                  <a:srgbClr val="1A2857"/>
                </a:solidFill>
              </a:rPr>
              <a:t>The permanent federally-required label will operate as the certification that the product is compliant with the flammability regulation.</a:t>
            </a:r>
          </a:p>
          <a:p>
            <a:pPr lvl="1"/>
            <a:endParaRPr lang="en-US" sz="2800" dirty="0">
              <a:solidFill>
                <a:srgbClr val="1A2857"/>
              </a:solidFill>
            </a:endParaRPr>
          </a:p>
          <a:p>
            <a:pPr marL="457200" indent="-457200">
              <a:buFont typeface="Arial" panose="020B0604020202020204" pitchFamily="34" charset="0"/>
              <a:buChar char="•"/>
            </a:pPr>
            <a:r>
              <a:rPr lang="en-US" dirty="0">
                <a:solidFill>
                  <a:srgbClr val="1A2857"/>
                </a:solidFill>
              </a:rPr>
              <a:t>It is a recommended best practice to maintain records for at least as long as the product remains in production.</a:t>
            </a:r>
          </a:p>
          <a:p>
            <a:endParaRPr lang="en-US" sz="3400" dirty="0">
              <a:solidFill>
                <a:srgbClr val="1A2857"/>
              </a:solidFill>
            </a:endParaRPr>
          </a:p>
          <a:p>
            <a:endParaRPr lang="en-US" dirty="0"/>
          </a:p>
        </p:txBody>
      </p:sp>
    </p:spTree>
    <p:extLst>
      <p:ext uri="{BB962C8B-B14F-4D97-AF65-F5344CB8AC3E}">
        <p14:creationId xmlns:p14="http://schemas.microsoft.com/office/powerpoint/2010/main" val="80491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20B961-6240-4904-98B9-733A947F1330}"/>
              </a:ext>
            </a:extLst>
          </p:cNvPr>
          <p:cNvSpPr>
            <a:spLocks noGrp="1"/>
          </p:cNvSpPr>
          <p:nvPr>
            <p:ph type="body" sz="quarter" idx="11"/>
          </p:nvPr>
        </p:nvSpPr>
        <p:spPr>
          <a:xfrm>
            <a:off x="2473106" y="2920727"/>
            <a:ext cx="9486283" cy="508273"/>
          </a:xfrm>
        </p:spPr>
        <p:txBody>
          <a:bodyPr>
            <a:noAutofit/>
          </a:bodyPr>
          <a:lstStyle/>
          <a:p>
            <a:r>
              <a:rPr lang="en-US" sz="2200" dirty="0"/>
              <a:t>16 CFR Part 1640 Standard for the Flammability of Upholstered Furniture</a:t>
            </a:r>
          </a:p>
        </p:txBody>
      </p:sp>
      <p:sp>
        <p:nvSpPr>
          <p:cNvPr id="3" name="Text Placeholder 2">
            <a:extLst>
              <a:ext uri="{FF2B5EF4-FFF2-40B4-BE49-F238E27FC236}">
                <a16:creationId xmlns:a16="http://schemas.microsoft.com/office/drawing/2014/main" id="{28A28D90-30CA-42AA-BB7B-1D60A18537D6}"/>
              </a:ext>
            </a:extLst>
          </p:cNvPr>
          <p:cNvSpPr>
            <a:spLocks noGrp="1"/>
          </p:cNvSpPr>
          <p:nvPr>
            <p:ph type="body" sz="quarter" idx="12"/>
          </p:nvPr>
        </p:nvSpPr>
        <p:spPr>
          <a:xfrm>
            <a:off x="2473106" y="3294358"/>
            <a:ext cx="5654894" cy="769642"/>
          </a:xfrm>
        </p:spPr>
        <p:txBody>
          <a:bodyPr>
            <a:normAutofit/>
          </a:bodyPr>
          <a:lstStyle/>
          <a:p>
            <a:r>
              <a:rPr lang="en-US" dirty="0">
                <a:solidFill>
                  <a:srgbClr val="2E74B5"/>
                </a:solidFill>
              </a:rPr>
              <a:t>Testing Requirements  </a:t>
            </a:r>
          </a:p>
        </p:txBody>
      </p:sp>
    </p:spTree>
    <p:extLst>
      <p:ext uri="{BB962C8B-B14F-4D97-AF65-F5344CB8AC3E}">
        <p14:creationId xmlns:p14="http://schemas.microsoft.com/office/powerpoint/2010/main" val="4046102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0953-4AF8-49A9-BCB9-B3372DF98FBE}"/>
              </a:ext>
            </a:extLst>
          </p:cNvPr>
          <p:cNvSpPr>
            <a:spLocks noGrp="1"/>
          </p:cNvSpPr>
          <p:nvPr>
            <p:ph type="title"/>
          </p:nvPr>
        </p:nvSpPr>
        <p:spPr/>
        <p:txBody>
          <a:bodyPr/>
          <a:lstStyle/>
          <a:p>
            <a:r>
              <a:rPr lang="en-US" dirty="0"/>
              <a:t>Testing Requirements: Introduction </a:t>
            </a:r>
          </a:p>
        </p:txBody>
      </p:sp>
      <p:sp>
        <p:nvSpPr>
          <p:cNvPr id="3" name="Content Placeholder 2">
            <a:extLst>
              <a:ext uri="{FF2B5EF4-FFF2-40B4-BE49-F238E27FC236}">
                <a16:creationId xmlns:a16="http://schemas.microsoft.com/office/drawing/2014/main" id="{512DD2DB-A139-4E7B-B8B6-807A72B41B5C}"/>
              </a:ext>
            </a:extLst>
          </p:cNvPr>
          <p:cNvSpPr>
            <a:spLocks noGrp="1"/>
          </p:cNvSpPr>
          <p:nvPr>
            <p:ph idx="1"/>
          </p:nvPr>
        </p:nvSpPr>
        <p:spPr>
          <a:xfrm>
            <a:off x="406399" y="1244011"/>
            <a:ext cx="11465169" cy="4912240"/>
          </a:xfrm>
        </p:spPr>
        <p:txBody>
          <a:bodyPr>
            <a:normAutofit/>
          </a:bodyPr>
          <a:lstStyle/>
          <a:p>
            <a:pPr marL="457200" lvl="0" indent="-457200">
              <a:buFont typeface="Arial" panose="020B0604020202020204" pitchFamily="34" charset="0"/>
              <a:buChar char="•"/>
            </a:pPr>
            <a:r>
              <a:rPr lang="en-US" dirty="0">
                <a:solidFill>
                  <a:srgbClr val="1A2857"/>
                </a:solidFill>
              </a:rPr>
              <a:t>16 CFR Part 1640 tests are designed to assess upholstered furniture’s resistance to combustion after exposure to smoldering cigarettes under specific conditions.</a:t>
            </a:r>
          </a:p>
          <a:p>
            <a:pPr lvl="0"/>
            <a:endParaRPr lang="en-US" sz="1100" dirty="0">
              <a:solidFill>
                <a:srgbClr val="1A2857"/>
              </a:solidFill>
            </a:endParaRPr>
          </a:p>
          <a:p>
            <a:pPr marL="800100" lvl="1" indent="-342900">
              <a:buFont typeface="Courier New" panose="02070309020205020404" pitchFamily="49" charset="0"/>
              <a:buChar char="o"/>
            </a:pPr>
            <a:r>
              <a:rPr lang="en-US" sz="2800" dirty="0">
                <a:solidFill>
                  <a:srgbClr val="1A2857"/>
                </a:solidFill>
              </a:rPr>
              <a:t>The</a:t>
            </a:r>
            <a:r>
              <a:rPr lang="en-US" sz="2800" strike="sngStrike" dirty="0">
                <a:solidFill>
                  <a:srgbClr val="1A2857"/>
                </a:solidFill>
              </a:rPr>
              <a:t>se</a:t>
            </a:r>
            <a:r>
              <a:rPr lang="en-US" sz="2800" dirty="0">
                <a:solidFill>
                  <a:srgbClr val="1A2857"/>
                </a:solidFill>
              </a:rPr>
              <a:t> tests apply to various components of upholstered furniture including</a:t>
            </a:r>
          </a:p>
          <a:p>
            <a:pPr marL="1257300" lvl="2" indent="-342900">
              <a:buFont typeface="Courier New" panose="02070309020205020404" pitchFamily="49" charset="0"/>
              <a:buChar char="o"/>
            </a:pPr>
            <a:r>
              <a:rPr lang="en-US" sz="2400" dirty="0">
                <a:solidFill>
                  <a:srgbClr val="1A2857"/>
                </a:solidFill>
              </a:rPr>
              <a:t>Cover fabrics</a:t>
            </a:r>
          </a:p>
          <a:p>
            <a:pPr marL="1257300" lvl="2" indent="-342900">
              <a:buFont typeface="Courier New" panose="02070309020205020404" pitchFamily="49" charset="0"/>
              <a:buChar char="o"/>
            </a:pPr>
            <a:r>
              <a:rPr lang="en-US" sz="2400" dirty="0">
                <a:solidFill>
                  <a:srgbClr val="1A2857"/>
                </a:solidFill>
              </a:rPr>
              <a:t>Barrier materials</a:t>
            </a:r>
          </a:p>
          <a:p>
            <a:pPr marL="1257300" lvl="2" indent="-342900">
              <a:buFont typeface="Courier New" panose="02070309020205020404" pitchFamily="49" charset="0"/>
              <a:buChar char="o"/>
            </a:pPr>
            <a:r>
              <a:rPr lang="en-US" sz="2400" dirty="0">
                <a:solidFill>
                  <a:srgbClr val="1A2857"/>
                </a:solidFill>
              </a:rPr>
              <a:t>Resilient filling materials</a:t>
            </a:r>
          </a:p>
          <a:p>
            <a:pPr marL="1257300" lvl="2" indent="-342900">
              <a:buFont typeface="Courier New" panose="02070309020205020404" pitchFamily="49" charset="0"/>
              <a:buChar char="o"/>
            </a:pPr>
            <a:r>
              <a:rPr lang="en-US" sz="2400" dirty="0">
                <a:solidFill>
                  <a:srgbClr val="1A2857"/>
                </a:solidFill>
              </a:rPr>
              <a:t>Decking materials</a:t>
            </a:r>
          </a:p>
          <a:p>
            <a:pPr marL="457200" lvl="0" indent="-457200">
              <a:buFont typeface="Arial" panose="020B0604020202020204" pitchFamily="34" charset="0"/>
              <a:buChar char="•"/>
            </a:pPr>
            <a:endParaRPr lang="en-US" dirty="0">
              <a:solidFill>
                <a:srgbClr val="1A2857"/>
              </a:solidFill>
            </a:endParaRPr>
          </a:p>
          <a:p>
            <a:pPr lvl="0"/>
            <a:endParaRPr lang="en-US" dirty="0">
              <a:solidFill>
                <a:srgbClr val="1A2857"/>
              </a:solidFill>
            </a:endParaRPr>
          </a:p>
          <a:p>
            <a:pPr marL="457200" lvl="0" indent="-457200">
              <a:buFont typeface="Arial" panose="020B0604020202020204" pitchFamily="34" charset="0"/>
              <a:buChar char="•"/>
            </a:pPr>
            <a:endParaRPr lang="en-US" dirty="0"/>
          </a:p>
        </p:txBody>
      </p:sp>
    </p:spTree>
    <p:extLst>
      <p:ext uri="{BB962C8B-B14F-4D97-AF65-F5344CB8AC3E}">
        <p14:creationId xmlns:p14="http://schemas.microsoft.com/office/powerpoint/2010/main" val="2633349104"/>
      </p:ext>
    </p:extLst>
  </p:cSld>
  <p:clrMapOvr>
    <a:masterClrMapping/>
  </p:clrMapOvr>
  <p:extLst>
    <p:ext uri="{6950BFC3-D8DA-4A85-94F7-54DA5524770B}">
      <p188:commentRel xmlns:p188="http://schemas.microsoft.com/office/powerpoint/2018/8/main" xmlns=""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369299"/>
            <a:ext cx="5811977" cy="2671052"/>
          </a:xfrm>
        </p:spPr>
        <p:txBody>
          <a:bodyPr>
            <a:normAutofit lnSpcReduction="10000"/>
          </a:bodyPr>
          <a:lstStyle/>
          <a:p>
            <a:pPr algn="ctr"/>
            <a:r>
              <a:rPr lang="en-US" dirty="0"/>
              <a:t>China Podcast Series</a:t>
            </a:r>
          </a:p>
          <a:p>
            <a:pPr algn="ctr"/>
            <a:endParaRPr lang="en-US" dirty="0"/>
          </a:p>
          <a:p>
            <a:pPr algn="ctr"/>
            <a:r>
              <a:rPr lang="en-US" dirty="0"/>
              <a:t>U.S. Flammability Requirements for Upholstered Furniture </a:t>
            </a:r>
          </a:p>
        </p:txBody>
      </p:sp>
      <p:sp>
        <p:nvSpPr>
          <p:cNvPr id="4" name="Rectangle 3"/>
          <p:cNvSpPr/>
          <p:nvPr/>
        </p:nvSpPr>
        <p:spPr>
          <a:xfrm>
            <a:off x="345752" y="5504489"/>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127638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9359-3D71-4AC8-B702-2AC06EC7DA86}"/>
              </a:ext>
            </a:extLst>
          </p:cNvPr>
          <p:cNvSpPr>
            <a:spLocks noGrp="1"/>
          </p:cNvSpPr>
          <p:nvPr>
            <p:ph type="title"/>
          </p:nvPr>
        </p:nvSpPr>
        <p:spPr/>
        <p:txBody>
          <a:bodyPr/>
          <a:lstStyle/>
          <a:p>
            <a:r>
              <a:rPr lang="en-US" dirty="0"/>
              <a:t>Testing Requirements: Introduction</a:t>
            </a:r>
          </a:p>
        </p:txBody>
      </p:sp>
      <p:sp>
        <p:nvSpPr>
          <p:cNvPr id="3" name="Content Placeholder 2">
            <a:extLst>
              <a:ext uri="{FF2B5EF4-FFF2-40B4-BE49-F238E27FC236}">
                <a16:creationId xmlns:a16="http://schemas.microsoft.com/office/drawing/2014/main" id="{60D92AFB-A2C5-47ED-9DD2-DF68DB7F656C}"/>
              </a:ext>
            </a:extLst>
          </p:cNvPr>
          <p:cNvSpPr>
            <a:spLocks noGrp="1"/>
          </p:cNvSpPr>
          <p:nvPr>
            <p:ph idx="1"/>
          </p:nvPr>
        </p:nvSpPr>
        <p:spPr>
          <a:xfrm>
            <a:off x="406399" y="1312986"/>
            <a:ext cx="11465169" cy="4432722"/>
          </a:xfrm>
        </p:spPr>
        <p:txBody>
          <a:bodyPr>
            <a:normAutofit fontScale="92500"/>
          </a:bodyPr>
          <a:lstStyle/>
          <a:p>
            <a:pPr marL="457200" indent="-457200">
              <a:buFont typeface="Arial" panose="020B0604020202020204" pitchFamily="34" charset="0"/>
              <a:buChar char="•"/>
            </a:pPr>
            <a:r>
              <a:rPr lang="en-US" dirty="0">
                <a:solidFill>
                  <a:srgbClr val="1A2857"/>
                </a:solidFill>
              </a:rPr>
              <a:t>Testing is for components, not finished product.</a:t>
            </a:r>
          </a:p>
          <a:p>
            <a:pPr marL="457200" indent="-457200">
              <a:buFont typeface="Arial" panose="020B0604020202020204" pitchFamily="34" charset="0"/>
              <a:buChar char="•"/>
            </a:pPr>
            <a:endParaRPr lang="en-US" sz="1000" dirty="0">
              <a:solidFill>
                <a:srgbClr val="1A2857"/>
              </a:solidFill>
            </a:endParaRPr>
          </a:p>
          <a:p>
            <a:pPr marL="457200" indent="-457200">
              <a:buFont typeface="Arial" panose="020B0604020202020204" pitchFamily="34" charset="0"/>
              <a:buChar char="•"/>
            </a:pPr>
            <a:r>
              <a:rPr lang="en-US" dirty="0">
                <a:solidFill>
                  <a:srgbClr val="1A2857"/>
                </a:solidFill>
              </a:rPr>
              <a:t>There are multiple paths a manufacturer can take that will result in a compliant design for their product, depending on which components comply.  </a:t>
            </a:r>
          </a:p>
          <a:p>
            <a:pPr marL="457200" indent="-457200">
              <a:buFont typeface="Arial" panose="020B0604020202020204" pitchFamily="34" charset="0"/>
              <a:buChar char="•"/>
            </a:pPr>
            <a:endParaRPr lang="en-US" sz="1000" dirty="0">
              <a:solidFill>
                <a:srgbClr val="1A2857"/>
              </a:solidFill>
            </a:endParaRPr>
          </a:p>
          <a:p>
            <a:pPr marL="457200" indent="-457200">
              <a:buFont typeface="Arial" panose="020B0604020202020204" pitchFamily="34" charset="0"/>
              <a:buChar char="•"/>
            </a:pPr>
            <a:r>
              <a:rPr lang="en-US" dirty="0">
                <a:solidFill>
                  <a:srgbClr val="1A2857"/>
                </a:solidFill>
              </a:rPr>
              <a:t>For example:</a:t>
            </a:r>
          </a:p>
          <a:p>
            <a:pPr marL="914400" lvl="1" indent="-457200">
              <a:buFont typeface="Arial" panose="020B0604020202020204" pitchFamily="34" charset="0"/>
              <a:buChar char="•"/>
            </a:pPr>
            <a:r>
              <a:rPr lang="en-US" sz="2600" dirty="0">
                <a:solidFill>
                  <a:srgbClr val="1A2857"/>
                </a:solidFill>
              </a:rPr>
              <a:t>Compliant cover fabric + compliant filling materials = a compliant construction</a:t>
            </a:r>
          </a:p>
          <a:p>
            <a:pPr marL="914400" lvl="1" indent="-457200">
              <a:buFont typeface="Arial" panose="020B0604020202020204" pitchFamily="34" charset="0"/>
              <a:buChar char="•"/>
            </a:pPr>
            <a:r>
              <a:rPr lang="en-US" sz="2600" dirty="0">
                <a:solidFill>
                  <a:srgbClr val="1A2857"/>
                </a:solidFill>
              </a:rPr>
              <a:t>Any cover fabric + compliant barrier material = a compliant construction</a:t>
            </a:r>
          </a:p>
          <a:p>
            <a:pPr marL="914400" lvl="1" indent="-457200">
              <a:buFont typeface="Arial" panose="020B0604020202020204" pitchFamily="34" charset="0"/>
              <a:buChar char="•"/>
            </a:pPr>
            <a:r>
              <a:rPr lang="en-US" sz="2600" dirty="0">
                <a:solidFill>
                  <a:srgbClr val="1A2857"/>
                </a:solidFill>
              </a:rPr>
              <a:t>Compliant cover fabric + compliant barrier material + any filling material = a compliant construction</a:t>
            </a:r>
          </a:p>
          <a:p>
            <a:pPr lvl="1"/>
            <a:endParaRPr lang="en-US" dirty="0">
              <a:solidFill>
                <a:srgbClr val="1A2857"/>
              </a:solidFill>
            </a:endParaRPr>
          </a:p>
        </p:txBody>
      </p:sp>
      <p:sp>
        <p:nvSpPr>
          <p:cNvPr id="4" name="Rectangle 3">
            <a:extLst>
              <a:ext uri="{FF2B5EF4-FFF2-40B4-BE49-F238E27FC236}">
                <a16:creationId xmlns:a16="http://schemas.microsoft.com/office/drawing/2014/main" id="{027731A8-C0E7-4212-9094-96471AECD54E}"/>
              </a:ext>
            </a:extLst>
          </p:cNvPr>
          <p:cNvSpPr/>
          <p:nvPr/>
        </p:nvSpPr>
        <p:spPr>
          <a:xfrm>
            <a:off x="406399" y="5943842"/>
            <a:ext cx="11686836" cy="430887"/>
          </a:xfrm>
          <a:prstGeom prst="rect">
            <a:avLst/>
          </a:prstGeom>
        </p:spPr>
        <p:txBody>
          <a:bodyPr wrap="square">
            <a:spAutoFit/>
          </a:bodyPr>
          <a:lstStyle/>
          <a:p>
            <a:pPr algn="ctr"/>
            <a:r>
              <a:rPr lang="en-US" sz="2200" b="1" i="1" dirty="0">
                <a:solidFill>
                  <a:srgbClr val="CF202F"/>
                </a:solidFill>
              </a:rPr>
              <a:t>Disclaimer: The examples above are examples and do not represent an exhaustive list. </a:t>
            </a:r>
          </a:p>
        </p:txBody>
      </p:sp>
      <p:sp>
        <p:nvSpPr>
          <p:cNvPr id="5" name="TextBox 4">
            <a:extLst>
              <a:ext uri="{FF2B5EF4-FFF2-40B4-BE49-F238E27FC236}">
                <a16:creationId xmlns:a16="http://schemas.microsoft.com/office/drawing/2014/main" id="{DD38069B-7154-45CB-A310-97F4874BCE44}"/>
              </a:ext>
            </a:extLst>
          </p:cNvPr>
          <p:cNvSpPr txBox="1"/>
          <p:nvPr/>
        </p:nvSpPr>
        <p:spPr>
          <a:xfrm>
            <a:off x="5813946" y="269033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5105400"/>
      </p:ext>
    </p:extLst>
  </p:cSld>
  <p:clrMapOvr>
    <a:masterClrMapping/>
  </p:clrMapOvr>
  <p:extLst>
    <p:ext uri="{6950BFC3-D8DA-4A85-94F7-54DA5524770B}">
      <p188:commentRel xmlns:p188="http://schemas.microsoft.com/office/powerpoint/2018/8/main" xmlns=""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0953-4AF8-49A9-BCB9-B3372DF98FBE}"/>
              </a:ext>
            </a:extLst>
          </p:cNvPr>
          <p:cNvSpPr>
            <a:spLocks noGrp="1"/>
          </p:cNvSpPr>
          <p:nvPr>
            <p:ph type="title"/>
          </p:nvPr>
        </p:nvSpPr>
        <p:spPr/>
        <p:txBody>
          <a:bodyPr/>
          <a:lstStyle/>
          <a:p>
            <a:r>
              <a:rPr lang="en-US" dirty="0"/>
              <a:t>Testing Requirements Introduction </a:t>
            </a:r>
          </a:p>
        </p:txBody>
      </p:sp>
      <p:sp>
        <p:nvSpPr>
          <p:cNvPr id="3" name="Content Placeholder 2">
            <a:extLst>
              <a:ext uri="{FF2B5EF4-FFF2-40B4-BE49-F238E27FC236}">
                <a16:creationId xmlns:a16="http://schemas.microsoft.com/office/drawing/2014/main" id="{512DD2DB-A139-4E7B-B8B6-807A72B41B5C}"/>
              </a:ext>
            </a:extLst>
          </p:cNvPr>
          <p:cNvSpPr>
            <a:spLocks noGrp="1"/>
          </p:cNvSpPr>
          <p:nvPr>
            <p:ph idx="1"/>
          </p:nvPr>
        </p:nvSpPr>
        <p:spPr>
          <a:xfrm>
            <a:off x="406399" y="1085122"/>
            <a:ext cx="7209052" cy="5432561"/>
          </a:xfrm>
        </p:spPr>
        <p:txBody>
          <a:bodyPr>
            <a:normAutofit lnSpcReduction="10000"/>
          </a:bodyPr>
          <a:lstStyle/>
          <a:p>
            <a:pPr marL="457200" indent="-457200">
              <a:buFont typeface="Arial" panose="020B0604020202020204" pitchFamily="34" charset="0"/>
              <a:buChar char="•"/>
            </a:pPr>
            <a:r>
              <a:rPr lang="en-US" dirty="0">
                <a:solidFill>
                  <a:srgbClr val="1A2857"/>
                </a:solidFill>
              </a:rPr>
              <a:t>Each test involves a small bench-scale assembly with the component to be tested and other specified materials.</a:t>
            </a:r>
          </a:p>
          <a:p>
            <a:endParaRPr lang="en-US" sz="1100" dirty="0">
              <a:solidFill>
                <a:srgbClr val="1A2857"/>
              </a:solidFill>
            </a:endParaRPr>
          </a:p>
          <a:p>
            <a:pPr marL="457200" indent="-457200">
              <a:buFont typeface="Arial" panose="020B0604020202020204" pitchFamily="34" charset="0"/>
              <a:buChar char="•"/>
            </a:pPr>
            <a:r>
              <a:rPr lang="en-US" dirty="0">
                <a:solidFill>
                  <a:srgbClr val="1A2857"/>
                </a:solidFill>
              </a:rPr>
              <a:t>The assembly is exposed to a lighted cigarette as an ignition source.</a:t>
            </a:r>
          </a:p>
          <a:p>
            <a:endParaRPr lang="en-US" sz="1100" dirty="0">
              <a:solidFill>
                <a:srgbClr val="1A2857"/>
              </a:solidFill>
            </a:endParaRPr>
          </a:p>
          <a:p>
            <a:pPr marL="457200" indent="-457200">
              <a:buFont typeface="Arial" panose="020B0604020202020204" pitchFamily="34" charset="0"/>
              <a:buChar char="•"/>
            </a:pPr>
            <a:r>
              <a:rPr lang="en-US" dirty="0">
                <a:solidFill>
                  <a:srgbClr val="1A2857"/>
                </a:solidFill>
              </a:rPr>
              <a:t>The test fails if: </a:t>
            </a:r>
          </a:p>
          <a:p>
            <a:pPr marL="914400" lvl="1" indent="-457200">
              <a:buFont typeface="Courier New" panose="02070309020205020404" pitchFamily="49" charset="0"/>
              <a:buChar char="o"/>
            </a:pPr>
            <a:r>
              <a:rPr lang="en-US" dirty="0">
                <a:solidFill>
                  <a:srgbClr val="1A2857"/>
                </a:solidFill>
              </a:rPr>
              <a:t>the mock-up test specimen continues to smolder after 45 minutes, </a:t>
            </a:r>
          </a:p>
          <a:p>
            <a:pPr marL="914400" lvl="1" indent="-457200">
              <a:buFont typeface="Courier New" panose="02070309020205020404" pitchFamily="49" charset="0"/>
              <a:buChar char="o"/>
            </a:pPr>
            <a:r>
              <a:rPr lang="en-US" dirty="0">
                <a:solidFill>
                  <a:srgbClr val="1A2857"/>
                </a:solidFill>
              </a:rPr>
              <a:t>a char length greater than a specified amount for each type of component test is measured,</a:t>
            </a:r>
          </a:p>
          <a:p>
            <a:pPr marL="914400" lvl="1" indent="-457200">
              <a:buFont typeface="Courier New" panose="02070309020205020404" pitchFamily="49" charset="0"/>
              <a:buChar char="o"/>
            </a:pPr>
            <a:r>
              <a:rPr lang="en-US" dirty="0">
                <a:solidFill>
                  <a:srgbClr val="1A2857"/>
                </a:solidFill>
              </a:rPr>
              <a:t>or the mock-up test specimen transitions to open flaming</a:t>
            </a:r>
          </a:p>
        </p:txBody>
      </p:sp>
      <p:pic>
        <p:nvPicPr>
          <p:cNvPr id="4" name="Picture 3">
            <a:extLst>
              <a:ext uri="{FF2B5EF4-FFF2-40B4-BE49-F238E27FC236}">
                <a16:creationId xmlns:a16="http://schemas.microsoft.com/office/drawing/2014/main" id="{84C35027-AA60-4209-BE11-8D0829D6ACC4}"/>
              </a:ext>
            </a:extLst>
          </p:cNvPr>
          <p:cNvPicPr>
            <a:picLocks noChangeAspect="1"/>
          </p:cNvPicPr>
          <p:nvPr/>
        </p:nvPicPr>
        <p:blipFill>
          <a:blip r:embed="rId3"/>
          <a:stretch>
            <a:fillRect/>
          </a:stretch>
        </p:blipFill>
        <p:spPr>
          <a:xfrm>
            <a:off x="7904791" y="1312985"/>
            <a:ext cx="3880810" cy="4171064"/>
          </a:xfrm>
          <a:prstGeom prst="rect">
            <a:avLst/>
          </a:prstGeom>
        </p:spPr>
      </p:pic>
      <p:sp>
        <p:nvSpPr>
          <p:cNvPr id="5" name="TextBox 4">
            <a:extLst>
              <a:ext uri="{FF2B5EF4-FFF2-40B4-BE49-F238E27FC236}">
                <a16:creationId xmlns:a16="http://schemas.microsoft.com/office/drawing/2014/main" id="{DFA7751C-1B19-4A82-BEB3-C20EE4B2B58F}"/>
              </a:ext>
            </a:extLst>
          </p:cNvPr>
          <p:cNvSpPr txBox="1"/>
          <p:nvPr/>
        </p:nvSpPr>
        <p:spPr>
          <a:xfrm>
            <a:off x="7876115" y="5484049"/>
            <a:ext cx="4315885" cy="923330"/>
          </a:xfrm>
          <a:prstGeom prst="rect">
            <a:avLst/>
          </a:prstGeom>
          <a:noFill/>
        </p:spPr>
        <p:txBody>
          <a:bodyPr wrap="square" rtlCol="0">
            <a:spAutoFit/>
          </a:bodyPr>
          <a:lstStyle/>
          <a:p>
            <a:r>
              <a:rPr lang="en-US" dirty="0">
                <a:solidFill>
                  <a:srgbClr val="C00000"/>
                </a:solidFill>
              </a:rPr>
              <a:t>Example of TB 117-2013-style mockup posttest. Char length is measured up from the crevice vertically.</a:t>
            </a:r>
          </a:p>
        </p:txBody>
      </p:sp>
    </p:spTree>
    <p:extLst>
      <p:ext uri="{BB962C8B-B14F-4D97-AF65-F5344CB8AC3E}">
        <p14:creationId xmlns:p14="http://schemas.microsoft.com/office/powerpoint/2010/main" val="3500899738"/>
      </p:ext>
    </p:extLst>
  </p:cSld>
  <p:clrMapOvr>
    <a:masterClrMapping/>
  </p:clrMapOvr>
  <p:extLst>
    <p:ext uri="{6950BFC3-D8DA-4A85-94F7-54DA5524770B}">
      <p188:commentRel xmlns:p188="http://schemas.microsoft.com/office/powerpoint/2018/8/main" xmlns="" r:id="rId4"/>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16B6-F6BD-441E-982F-F0926331B6B0}"/>
              </a:ext>
            </a:extLst>
          </p:cNvPr>
          <p:cNvSpPr>
            <a:spLocks noGrp="1"/>
          </p:cNvSpPr>
          <p:nvPr>
            <p:ph type="title"/>
          </p:nvPr>
        </p:nvSpPr>
        <p:spPr/>
        <p:txBody>
          <a:bodyPr/>
          <a:lstStyle/>
          <a:p>
            <a:r>
              <a:rPr lang="en-US" dirty="0"/>
              <a:t>Testing Requirements: Cover Fabric Test</a:t>
            </a:r>
          </a:p>
        </p:txBody>
      </p:sp>
      <p:sp>
        <p:nvSpPr>
          <p:cNvPr id="3" name="Text Placeholder 2">
            <a:extLst>
              <a:ext uri="{FF2B5EF4-FFF2-40B4-BE49-F238E27FC236}">
                <a16:creationId xmlns:a16="http://schemas.microsoft.com/office/drawing/2014/main" id="{392C142A-E307-449F-855E-E950DF086AAD}"/>
              </a:ext>
            </a:extLst>
          </p:cNvPr>
          <p:cNvSpPr>
            <a:spLocks noGrp="1"/>
          </p:cNvSpPr>
          <p:nvPr>
            <p:ph type="body" sz="half" idx="1"/>
          </p:nvPr>
        </p:nvSpPr>
        <p:spPr>
          <a:xfrm>
            <a:off x="289379" y="1297285"/>
            <a:ext cx="4565379" cy="5221897"/>
          </a:xfrm>
        </p:spPr>
        <p:txBody>
          <a:bodyPr>
            <a:normAutofit/>
          </a:bodyPr>
          <a:lstStyle/>
          <a:p>
            <a:pPr marL="457200" indent="-457200">
              <a:buFont typeface="Arial" panose="020B0604020202020204" pitchFamily="34" charset="0"/>
              <a:buChar char="•"/>
            </a:pPr>
            <a:r>
              <a:rPr lang="en-US" dirty="0">
                <a:solidFill>
                  <a:srgbClr val="1A2857"/>
                </a:solidFill>
              </a:rPr>
              <a:t>“Upholstery cover material” refers to the outermost layer of fabric or related material used to enclose the main support system or upholstery materials, or both, used in a piece of furniture.</a:t>
            </a:r>
          </a:p>
          <a:p>
            <a:endParaRPr lang="en-US" sz="1300" dirty="0">
              <a:solidFill>
                <a:srgbClr val="1A2857"/>
              </a:solidFill>
            </a:endParaRPr>
          </a:p>
          <a:p>
            <a:endParaRPr lang="en-US" sz="900" dirty="0">
              <a:solidFill>
                <a:srgbClr val="1A2857"/>
              </a:solidFill>
            </a:endParaRPr>
          </a:p>
          <a:p>
            <a:endParaRPr lang="en-US" sz="900" dirty="0">
              <a:solidFill>
                <a:srgbClr val="1A2857"/>
              </a:solidFill>
            </a:endParaRPr>
          </a:p>
          <a:p>
            <a:pPr marL="457200" indent="-4572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C5EB97BD-4632-4AD3-80EC-6C758331BB54}"/>
              </a:ext>
            </a:extLst>
          </p:cNvPr>
          <p:cNvPicPr>
            <a:picLocks noChangeAspect="1"/>
          </p:cNvPicPr>
          <p:nvPr/>
        </p:nvPicPr>
        <p:blipFill>
          <a:blip r:embed="rId3"/>
          <a:stretch>
            <a:fillRect/>
          </a:stretch>
        </p:blipFill>
        <p:spPr>
          <a:xfrm>
            <a:off x="5174979" y="1268780"/>
            <a:ext cx="6087200" cy="5059985"/>
          </a:xfrm>
          <a:prstGeom prst="rect">
            <a:avLst/>
          </a:prstGeom>
        </p:spPr>
      </p:pic>
      <p:sp>
        <p:nvSpPr>
          <p:cNvPr id="7" name="TextBox 6">
            <a:extLst>
              <a:ext uri="{FF2B5EF4-FFF2-40B4-BE49-F238E27FC236}">
                <a16:creationId xmlns:a16="http://schemas.microsoft.com/office/drawing/2014/main" id="{885D0059-20F5-480D-8244-FCD39E34E705}"/>
              </a:ext>
            </a:extLst>
          </p:cNvPr>
          <p:cNvSpPr txBox="1"/>
          <p:nvPr/>
        </p:nvSpPr>
        <p:spPr>
          <a:xfrm>
            <a:off x="9571727" y="5290348"/>
            <a:ext cx="2620273" cy="1200329"/>
          </a:xfrm>
          <a:prstGeom prst="rect">
            <a:avLst/>
          </a:prstGeom>
          <a:noFill/>
        </p:spPr>
        <p:txBody>
          <a:bodyPr wrap="square" rtlCol="0">
            <a:spAutoFit/>
          </a:bodyPr>
          <a:lstStyle/>
          <a:p>
            <a:r>
              <a:rPr lang="en-US" dirty="0">
                <a:solidFill>
                  <a:srgbClr val="C00000"/>
                </a:solidFill>
              </a:rPr>
              <a:t>Mock-up Assembly for Smoldering Ignition Resistance Test of Upholstery Cover Fabrics</a:t>
            </a:r>
          </a:p>
        </p:txBody>
      </p:sp>
    </p:spTree>
    <p:extLst>
      <p:ext uri="{BB962C8B-B14F-4D97-AF65-F5344CB8AC3E}">
        <p14:creationId xmlns:p14="http://schemas.microsoft.com/office/powerpoint/2010/main" val="114744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16B6-F6BD-441E-982F-F0926331B6B0}"/>
              </a:ext>
            </a:extLst>
          </p:cNvPr>
          <p:cNvSpPr>
            <a:spLocks noGrp="1"/>
          </p:cNvSpPr>
          <p:nvPr>
            <p:ph type="title"/>
          </p:nvPr>
        </p:nvSpPr>
        <p:spPr>
          <a:xfrm>
            <a:off x="304800" y="367323"/>
            <a:ext cx="10972800" cy="1050315"/>
          </a:xfrm>
        </p:spPr>
        <p:txBody>
          <a:bodyPr/>
          <a:lstStyle/>
          <a:p>
            <a:r>
              <a:rPr lang="en-US" dirty="0"/>
              <a:t>Testing Requirements: Cover Fabric Test (cont.)</a:t>
            </a:r>
          </a:p>
        </p:txBody>
      </p:sp>
      <p:sp>
        <p:nvSpPr>
          <p:cNvPr id="3" name="Text Placeholder 2">
            <a:extLst>
              <a:ext uri="{FF2B5EF4-FFF2-40B4-BE49-F238E27FC236}">
                <a16:creationId xmlns:a16="http://schemas.microsoft.com/office/drawing/2014/main" id="{392C142A-E307-449F-855E-E950DF086AAD}"/>
              </a:ext>
            </a:extLst>
          </p:cNvPr>
          <p:cNvSpPr>
            <a:spLocks noGrp="1"/>
          </p:cNvSpPr>
          <p:nvPr>
            <p:ph type="body" sz="half" idx="1"/>
          </p:nvPr>
        </p:nvSpPr>
        <p:spPr>
          <a:xfrm>
            <a:off x="163032" y="1268780"/>
            <a:ext cx="11724168" cy="5221897"/>
          </a:xfrm>
        </p:spPr>
        <p:txBody>
          <a:bodyPr>
            <a:normAutofit/>
          </a:bodyPr>
          <a:lstStyle/>
          <a:p>
            <a:endParaRPr lang="en-US" sz="900" dirty="0">
              <a:solidFill>
                <a:srgbClr val="1A2857"/>
              </a:solidFill>
            </a:endParaRPr>
          </a:p>
          <a:p>
            <a:pPr marL="457200" indent="-457200">
              <a:buFont typeface="Arial" panose="020B0604020202020204" pitchFamily="34" charset="0"/>
              <a:buChar char="•"/>
            </a:pPr>
            <a:r>
              <a:rPr lang="en-US" sz="2800" dirty="0">
                <a:solidFill>
                  <a:srgbClr val="1A2857"/>
                </a:solidFill>
              </a:rPr>
              <a:t>The cover fabric test method measures the tendency of upholstery cover fabrics to smolder and contribute to fire spreading when subject to a smoldering ignition source.</a:t>
            </a:r>
          </a:p>
          <a:p>
            <a:endParaRPr lang="en-US" sz="2800" dirty="0">
              <a:solidFill>
                <a:srgbClr val="1A2857"/>
              </a:solidFill>
            </a:endParaRPr>
          </a:p>
          <a:p>
            <a:pPr marL="457200" indent="-457200">
              <a:buFont typeface="Arial" panose="020B0604020202020204" pitchFamily="34" charset="0"/>
              <a:buChar char="•"/>
            </a:pPr>
            <a:r>
              <a:rPr lang="en-US" sz="2800" dirty="0">
                <a:solidFill>
                  <a:srgbClr val="1A2857"/>
                </a:solidFill>
              </a:rPr>
              <a:t>For furniture with cover fabrics that pass this test, the first layer of filling materials located below the cover fabric must also meet the test requirements for the Resilient Filling Material Test unless an appropriate smoldering barrier is present.</a:t>
            </a:r>
          </a:p>
          <a:p>
            <a:endParaRPr lang="en-US" sz="900" dirty="0">
              <a:solidFill>
                <a:srgbClr val="1A2857"/>
              </a:solidFill>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718690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7B51-8E0B-4E4A-BFC7-D8AA7DF90414}"/>
              </a:ext>
            </a:extLst>
          </p:cNvPr>
          <p:cNvSpPr>
            <a:spLocks noGrp="1"/>
          </p:cNvSpPr>
          <p:nvPr>
            <p:ph type="title"/>
          </p:nvPr>
        </p:nvSpPr>
        <p:spPr>
          <a:xfrm>
            <a:off x="425302" y="367322"/>
            <a:ext cx="10972800" cy="1050315"/>
          </a:xfrm>
        </p:spPr>
        <p:txBody>
          <a:bodyPr/>
          <a:lstStyle/>
          <a:p>
            <a:r>
              <a:rPr lang="en-US" dirty="0"/>
              <a:t>Testing Requirements: Barrier Materials Test</a:t>
            </a:r>
          </a:p>
        </p:txBody>
      </p:sp>
      <p:sp>
        <p:nvSpPr>
          <p:cNvPr id="3" name="Text Placeholder 2">
            <a:extLst>
              <a:ext uri="{FF2B5EF4-FFF2-40B4-BE49-F238E27FC236}">
                <a16:creationId xmlns:a16="http://schemas.microsoft.com/office/drawing/2014/main" id="{FCB7B195-0FD5-40EC-AC2E-5471CCC7EFCB}"/>
              </a:ext>
            </a:extLst>
          </p:cNvPr>
          <p:cNvSpPr>
            <a:spLocks noGrp="1"/>
          </p:cNvSpPr>
          <p:nvPr>
            <p:ph type="body" sz="half" idx="1"/>
          </p:nvPr>
        </p:nvSpPr>
        <p:spPr>
          <a:xfrm>
            <a:off x="425302" y="1297172"/>
            <a:ext cx="4191747" cy="5193505"/>
          </a:xfrm>
        </p:spPr>
        <p:txBody>
          <a:bodyPr>
            <a:normAutofit/>
          </a:bodyPr>
          <a:lstStyle/>
          <a:p>
            <a:pPr marL="457200" indent="-457200">
              <a:buFont typeface="Arial" panose="020B0604020202020204" pitchFamily="34" charset="0"/>
              <a:buChar char="•"/>
            </a:pPr>
            <a:r>
              <a:rPr lang="en-US" sz="2800" dirty="0">
                <a:solidFill>
                  <a:srgbClr val="1A2857"/>
                </a:solidFill>
              </a:rPr>
              <a:t>“Barrier (interliner) material” refers to the first layer of material (film, fabric, batting or pad) that lies under the cover fabric in order to reduce smoldering propensity of the piece of furniture.</a:t>
            </a:r>
          </a:p>
          <a:p>
            <a:endParaRPr lang="en-US" sz="3100" dirty="0"/>
          </a:p>
          <a:p>
            <a:pPr marL="457200" indent="-457200">
              <a:buFont typeface="Arial" panose="020B0604020202020204" pitchFamily="34" charset="0"/>
              <a:buChar char="•"/>
            </a:pPr>
            <a:endParaRPr lang="en-US" sz="3100" dirty="0"/>
          </a:p>
          <a:p>
            <a:pPr marL="457200" indent="-4572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CC2702EA-2DFD-42EC-8A0A-CD1607642782}"/>
              </a:ext>
            </a:extLst>
          </p:cNvPr>
          <p:cNvPicPr>
            <a:picLocks noChangeAspect="1"/>
          </p:cNvPicPr>
          <p:nvPr/>
        </p:nvPicPr>
        <p:blipFill>
          <a:blip r:embed="rId3"/>
          <a:stretch>
            <a:fillRect/>
          </a:stretch>
        </p:blipFill>
        <p:spPr>
          <a:xfrm>
            <a:off x="4617049" y="1354144"/>
            <a:ext cx="6457040" cy="4873047"/>
          </a:xfrm>
          <a:prstGeom prst="rect">
            <a:avLst/>
          </a:prstGeom>
        </p:spPr>
      </p:pic>
      <p:sp>
        <p:nvSpPr>
          <p:cNvPr id="7" name="TextBox 6">
            <a:extLst>
              <a:ext uri="{FF2B5EF4-FFF2-40B4-BE49-F238E27FC236}">
                <a16:creationId xmlns:a16="http://schemas.microsoft.com/office/drawing/2014/main" id="{8625F814-81FC-4423-B943-77B09EE14987}"/>
              </a:ext>
            </a:extLst>
          </p:cNvPr>
          <p:cNvSpPr txBox="1"/>
          <p:nvPr/>
        </p:nvSpPr>
        <p:spPr>
          <a:xfrm>
            <a:off x="9841832" y="5328585"/>
            <a:ext cx="2350168" cy="1200329"/>
          </a:xfrm>
          <a:prstGeom prst="rect">
            <a:avLst/>
          </a:prstGeom>
          <a:noFill/>
        </p:spPr>
        <p:txBody>
          <a:bodyPr wrap="square" rtlCol="0">
            <a:spAutoFit/>
          </a:bodyPr>
          <a:lstStyle/>
          <a:p>
            <a:r>
              <a:rPr lang="en-US" dirty="0">
                <a:solidFill>
                  <a:srgbClr val="C00000"/>
                </a:solidFill>
              </a:rPr>
              <a:t>Mock-up Assembly for Smoldering Ignition Resistance Test of Barrier Materials</a:t>
            </a:r>
          </a:p>
        </p:txBody>
      </p:sp>
    </p:spTree>
    <p:extLst>
      <p:ext uri="{BB962C8B-B14F-4D97-AF65-F5344CB8AC3E}">
        <p14:creationId xmlns:p14="http://schemas.microsoft.com/office/powerpoint/2010/main" val="180109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7B51-8E0B-4E4A-BFC7-D8AA7DF90414}"/>
              </a:ext>
            </a:extLst>
          </p:cNvPr>
          <p:cNvSpPr>
            <a:spLocks noGrp="1"/>
          </p:cNvSpPr>
          <p:nvPr>
            <p:ph type="title"/>
          </p:nvPr>
        </p:nvSpPr>
        <p:spPr>
          <a:xfrm>
            <a:off x="425302" y="367322"/>
            <a:ext cx="10972800" cy="1050315"/>
          </a:xfrm>
        </p:spPr>
        <p:txBody>
          <a:bodyPr>
            <a:normAutofit fontScale="90000"/>
          </a:bodyPr>
          <a:lstStyle/>
          <a:p>
            <a:r>
              <a:rPr lang="en-US" dirty="0"/>
              <a:t>Testing Requirements: Barrier Materials Test (cont.)</a:t>
            </a:r>
          </a:p>
        </p:txBody>
      </p:sp>
      <p:sp>
        <p:nvSpPr>
          <p:cNvPr id="3" name="Text Placeholder 2">
            <a:extLst>
              <a:ext uri="{FF2B5EF4-FFF2-40B4-BE49-F238E27FC236}">
                <a16:creationId xmlns:a16="http://schemas.microsoft.com/office/drawing/2014/main" id="{FCB7B195-0FD5-40EC-AC2E-5471CCC7EFCB}"/>
              </a:ext>
            </a:extLst>
          </p:cNvPr>
          <p:cNvSpPr>
            <a:spLocks noGrp="1"/>
          </p:cNvSpPr>
          <p:nvPr>
            <p:ph type="body" sz="half" idx="1"/>
          </p:nvPr>
        </p:nvSpPr>
        <p:spPr>
          <a:xfrm>
            <a:off x="425302" y="1297172"/>
            <a:ext cx="11341396" cy="5193505"/>
          </a:xfrm>
        </p:spPr>
        <p:txBody>
          <a:bodyPr>
            <a:normAutofit/>
          </a:bodyPr>
          <a:lstStyle/>
          <a:p>
            <a:pPr marL="457200" indent="-457200">
              <a:buFont typeface="Arial" panose="020B0604020202020204" pitchFamily="34" charset="0"/>
              <a:buChar char="•"/>
            </a:pPr>
            <a:r>
              <a:rPr lang="en-US" sz="2800" dirty="0">
                <a:solidFill>
                  <a:srgbClr val="1A2857"/>
                </a:solidFill>
              </a:rPr>
              <a:t>Upholstery cover fabrics that fail the cover fabric test can be used in upholstered furniture if a barrier (interliner) material that passes this test is used. </a:t>
            </a:r>
          </a:p>
          <a:p>
            <a:endParaRPr lang="en-US" sz="2800" dirty="0">
              <a:solidFill>
                <a:srgbClr val="1A2857"/>
              </a:solidFill>
            </a:endParaRPr>
          </a:p>
          <a:p>
            <a:pPr marL="457200" indent="-457200">
              <a:buFont typeface="Arial" panose="020B0604020202020204" pitchFamily="34" charset="0"/>
              <a:buChar char="•"/>
            </a:pPr>
            <a:r>
              <a:rPr lang="en-US" sz="2800" dirty="0">
                <a:solidFill>
                  <a:srgbClr val="1A2857"/>
                </a:solidFill>
              </a:rPr>
              <a:t>When a barrier is required, the barrier material must cover all sides and top of the seating cushion(s).</a:t>
            </a:r>
          </a:p>
          <a:p>
            <a:endParaRPr lang="en-US" sz="900" dirty="0">
              <a:solidFill>
                <a:srgbClr val="1A2857"/>
              </a:solidFill>
            </a:endParaRPr>
          </a:p>
          <a:p>
            <a:pPr marL="914400" lvl="1" indent="-457200">
              <a:buFont typeface="Arial" panose="020B0604020202020204" pitchFamily="34" charset="0"/>
              <a:buChar char="•"/>
            </a:pPr>
            <a:r>
              <a:rPr lang="en-US" sz="2600" dirty="0">
                <a:solidFill>
                  <a:srgbClr val="1A2857"/>
                </a:solidFill>
              </a:rPr>
              <a:t>Exceptions: Non-reversible and non-detachable seating cushions do not require the use of the barrier material on the underside of the seating cushion. </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3100"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980655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6B1E-9386-4B4F-82C7-256CBFB1BE82}"/>
              </a:ext>
            </a:extLst>
          </p:cNvPr>
          <p:cNvSpPr>
            <a:spLocks noGrp="1"/>
          </p:cNvSpPr>
          <p:nvPr>
            <p:ph type="title"/>
          </p:nvPr>
        </p:nvSpPr>
        <p:spPr/>
        <p:txBody>
          <a:bodyPr>
            <a:normAutofit fontScale="90000"/>
          </a:bodyPr>
          <a:lstStyle/>
          <a:p>
            <a:r>
              <a:rPr lang="en-US" dirty="0"/>
              <a:t>Testing Requirements: Resilient Filing Material Test </a:t>
            </a:r>
          </a:p>
        </p:txBody>
      </p:sp>
      <p:sp>
        <p:nvSpPr>
          <p:cNvPr id="3" name="Text Placeholder 2">
            <a:extLst>
              <a:ext uri="{FF2B5EF4-FFF2-40B4-BE49-F238E27FC236}">
                <a16:creationId xmlns:a16="http://schemas.microsoft.com/office/drawing/2014/main" id="{0C039DC2-C410-463E-BA8F-81C51DC95DB0}"/>
              </a:ext>
            </a:extLst>
          </p:cNvPr>
          <p:cNvSpPr>
            <a:spLocks noGrp="1"/>
          </p:cNvSpPr>
          <p:nvPr>
            <p:ph type="body" sz="half" idx="1"/>
          </p:nvPr>
        </p:nvSpPr>
        <p:spPr>
          <a:xfrm>
            <a:off x="463106" y="1251285"/>
            <a:ext cx="3747947" cy="5239393"/>
          </a:xfrm>
        </p:spPr>
        <p:txBody>
          <a:bodyPr>
            <a:normAutofit fontScale="77500" lnSpcReduction="20000"/>
          </a:bodyPr>
          <a:lstStyle/>
          <a:p>
            <a:pPr marL="457200" indent="-457200">
              <a:buFont typeface="Arial" panose="020B0604020202020204" pitchFamily="34" charset="0"/>
              <a:buChar char="•"/>
            </a:pPr>
            <a:r>
              <a:rPr lang="en-US" dirty="0">
                <a:solidFill>
                  <a:srgbClr val="1A2857"/>
                </a:solidFill>
              </a:rPr>
              <a:t>“Resilient filling material” is the resilient filling material in the form of batting, pads or loose fills used or intended to be used in upholstered furniture. </a:t>
            </a:r>
          </a:p>
          <a:p>
            <a:endParaRPr lang="en-US" sz="900" dirty="0">
              <a:solidFill>
                <a:srgbClr val="1A2857"/>
              </a:solidFill>
            </a:endParaRPr>
          </a:p>
          <a:p>
            <a:pPr marL="457200" indent="-457200">
              <a:buFont typeface="Arial" panose="020B0604020202020204" pitchFamily="34" charset="0"/>
              <a:buChar char="•"/>
            </a:pPr>
            <a:r>
              <a:rPr lang="en-US" dirty="0">
                <a:solidFill>
                  <a:srgbClr val="1A2857"/>
                </a:solidFill>
              </a:rPr>
              <a:t>Resilient filling materials that fail this test can be used in upholstered furniture if a barrier (interliner) material that passes the Barrier Materials Test is used between the cover fabric and the filling materials.</a:t>
            </a:r>
          </a:p>
        </p:txBody>
      </p:sp>
      <p:pic>
        <p:nvPicPr>
          <p:cNvPr id="6" name="Picture 5">
            <a:extLst>
              <a:ext uri="{FF2B5EF4-FFF2-40B4-BE49-F238E27FC236}">
                <a16:creationId xmlns:a16="http://schemas.microsoft.com/office/drawing/2014/main" id="{D9CBE671-FD76-482E-926A-E1728D1CE4FF}"/>
              </a:ext>
            </a:extLst>
          </p:cNvPr>
          <p:cNvPicPr>
            <a:picLocks noChangeAspect="1"/>
          </p:cNvPicPr>
          <p:nvPr/>
        </p:nvPicPr>
        <p:blipFill>
          <a:blip r:embed="rId2"/>
          <a:stretch>
            <a:fillRect/>
          </a:stretch>
        </p:blipFill>
        <p:spPr>
          <a:xfrm>
            <a:off x="4371348" y="1170434"/>
            <a:ext cx="6501409" cy="5193258"/>
          </a:xfrm>
          <a:prstGeom prst="rect">
            <a:avLst/>
          </a:prstGeom>
        </p:spPr>
      </p:pic>
      <p:sp>
        <p:nvSpPr>
          <p:cNvPr id="7" name="TextBox 6">
            <a:extLst>
              <a:ext uri="{FF2B5EF4-FFF2-40B4-BE49-F238E27FC236}">
                <a16:creationId xmlns:a16="http://schemas.microsoft.com/office/drawing/2014/main" id="{888255D7-79D5-4683-9E21-1C0039BE0552}"/>
              </a:ext>
            </a:extLst>
          </p:cNvPr>
          <p:cNvSpPr txBox="1"/>
          <p:nvPr/>
        </p:nvSpPr>
        <p:spPr>
          <a:xfrm>
            <a:off x="8698830" y="5567348"/>
            <a:ext cx="3632751" cy="923330"/>
          </a:xfrm>
          <a:prstGeom prst="rect">
            <a:avLst/>
          </a:prstGeom>
          <a:noFill/>
        </p:spPr>
        <p:txBody>
          <a:bodyPr wrap="square" rtlCol="0">
            <a:spAutoFit/>
          </a:bodyPr>
          <a:lstStyle/>
          <a:p>
            <a:r>
              <a:rPr lang="en-US" dirty="0">
                <a:solidFill>
                  <a:srgbClr val="C00000"/>
                </a:solidFill>
              </a:rPr>
              <a:t>Mock-up Assembly for Smoldering Ignition Resistance Test of Resilient Filling Component Materials </a:t>
            </a:r>
          </a:p>
        </p:txBody>
      </p:sp>
    </p:spTree>
    <p:extLst>
      <p:ext uri="{BB962C8B-B14F-4D97-AF65-F5344CB8AC3E}">
        <p14:creationId xmlns:p14="http://schemas.microsoft.com/office/powerpoint/2010/main" val="878203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AECC-7C45-48E7-8B20-C7ED171B76B2}"/>
              </a:ext>
            </a:extLst>
          </p:cNvPr>
          <p:cNvSpPr>
            <a:spLocks noGrp="1"/>
          </p:cNvSpPr>
          <p:nvPr>
            <p:ph type="title"/>
          </p:nvPr>
        </p:nvSpPr>
        <p:spPr/>
        <p:txBody>
          <a:bodyPr/>
          <a:lstStyle/>
          <a:p>
            <a:r>
              <a:rPr lang="en-US" dirty="0"/>
              <a:t>Testing Requirements: Decking Material Test</a:t>
            </a:r>
          </a:p>
        </p:txBody>
      </p:sp>
      <p:sp>
        <p:nvSpPr>
          <p:cNvPr id="3" name="Text Placeholder 2">
            <a:extLst>
              <a:ext uri="{FF2B5EF4-FFF2-40B4-BE49-F238E27FC236}">
                <a16:creationId xmlns:a16="http://schemas.microsoft.com/office/drawing/2014/main" id="{31FB51E2-C8D8-45EE-9A11-328AD7B7D5EE}"/>
              </a:ext>
            </a:extLst>
          </p:cNvPr>
          <p:cNvSpPr>
            <a:spLocks noGrp="1"/>
          </p:cNvSpPr>
          <p:nvPr>
            <p:ph type="body" sz="half" idx="1"/>
          </p:nvPr>
        </p:nvSpPr>
        <p:spPr>
          <a:xfrm>
            <a:off x="609600" y="1286541"/>
            <a:ext cx="6184605" cy="5071730"/>
          </a:xfrm>
        </p:spPr>
        <p:txBody>
          <a:bodyPr>
            <a:normAutofit fontScale="85000" lnSpcReduction="20000"/>
          </a:bodyPr>
          <a:lstStyle/>
          <a:p>
            <a:pPr marL="457200" indent="-457200">
              <a:buFont typeface="Arial" panose="020B0604020202020204" pitchFamily="34" charset="0"/>
              <a:buChar char="•"/>
            </a:pPr>
            <a:r>
              <a:rPr lang="en-US" dirty="0">
                <a:solidFill>
                  <a:srgbClr val="1A2857"/>
                </a:solidFill>
              </a:rPr>
              <a:t>Decking in upholstered furniture is the upholstered support under the seat cushion in a loose seat construction.</a:t>
            </a:r>
          </a:p>
          <a:p>
            <a:endParaRPr lang="en-US" sz="900" dirty="0">
              <a:solidFill>
                <a:srgbClr val="1A2857"/>
              </a:solidFill>
            </a:endParaRPr>
          </a:p>
          <a:p>
            <a:pPr marL="457200" indent="-457200">
              <a:buFont typeface="Arial" panose="020B0604020202020204" pitchFamily="34" charset="0"/>
              <a:buChar char="•"/>
            </a:pPr>
            <a:r>
              <a:rPr lang="en-US" dirty="0">
                <a:solidFill>
                  <a:srgbClr val="1A2857"/>
                </a:solidFill>
              </a:rPr>
              <a:t>This test method measures the tendency of decking materials to smolder and contribute to fire propagation, when subjected to a smoldering ignition source. </a:t>
            </a:r>
          </a:p>
          <a:p>
            <a:pPr marL="457200" indent="-457200">
              <a:buFont typeface="Arial" panose="020B0604020202020204" pitchFamily="34" charset="0"/>
              <a:buChar char="•"/>
            </a:pPr>
            <a:endParaRPr lang="en-US" sz="1000" dirty="0">
              <a:solidFill>
                <a:srgbClr val="1A2857"/>
              </a:solidFill>
            </a:endParaRPr>
          </a:p>
          <a:p>
            <a:pPr marL="457200" indent="-457200">
              <a:buFont typeface="Arial" panose="020B0604020202020204" pitchFamily="34" charset="0"/>
              <a:buChar char="•"/>
            </a:pPr>
            <a:r>
              <a:rPr lang="en-US" dirty="0">
                <a:solidFill>
                  <a:srgbClr val="1A2857"/>
                </a:solidFill>
              </a:rPr>
              <a:t>For decking materials that pass this test, the first layer of filling materials located below the decking material shall also meet the test requirements in the Resilient Filling Material Test.</a:t>
            </a:r>
          </a:p>
        </p:txBody>
      </p:sp>
      <p:pic>
        <p:nvPicPr>
          <p:cNvPr id="6" name="Picture 5">
            <a:extLst>
              <a:ext uri="{FF2B5EF4-FFF2-40B4-BE49-F238E27FC236}">
                <a16:creationId xmlns:a16="http://schemas.microsoft.com/office/drawing/2014/main" id="{C3467BC8-8F0F-42B4-8810-C3F1A98249EE}"/>
              </a:ext>
            </a:extLst>
          </p:cNvPr>
          <p:cNvPicPr>
            <a:picLocks noChangeAspect="1"/>
          </p:cNvPicPr>
          <p:nvPr/>
        </p:nvPicPr>
        <p:blipFill>
          <a:blip r:embed="rId3"/>
          <a:stretch>
            <a:fillRect/>
          </a:stretch>
        </p:blipFill>
        <p:spPr>
          <a:xfrm>
            <a:off x="6503787" y="1781211"/>
            <a:ext cx="5397492" cy="2734139"/>
          </a:xfrm>
          <a:prstGeom prst="rect">
            <a:avLst/>
          </a:prstGeom>
        </p:spPr>
      </p:pic>
      <p:sp>
        <p:nvSpPr>
          <p:cNvPr id="7" name="TextBox 6">
            <a:extLst>
              <a:ext uri="{FF2B5EF4-FFF2-40B4-BE49-F238E27FC236}">
                <a16:creationId xmlns:a16="http://schemas.microsoft.com/office/drawing/2014/main" id="{B2CD1B74-F993-4716-8507-2D3124F7DB65}"/>
              </a:ext>
            </a:extLst>
          </p:cNvPr>
          <p:cNvSpPr txBox="1"/>
          <p:nvPr/>
        </p:nvSpPr>
        <p:spPr>
          <a:xfrm>
            <a:off x="7329430" y="4878925"/>
            <a:ext cx="4151987" cy="646331"/>
          </a:xfrm>
          <a:prstGeom prst="rect">
            <a:avLst/>
          </a:prstGeom>
          <a:noFill/>
        </p:spPr>
        <p:txBody>
          <a:bodyPr wrap="square" rtlCol="0">
            <a:spAutoFit/>
          </a:bodyPr>
          <a:lstStyle/>
          <a:p>
            <a:r>
              <a:rPr lang="en-US" dirty="0">
                <a:solidFill>
                  <a:srgbClr val="C00000"/>
                </a:solidFill>
              </a:rPr>
              <a:t>Mock-up Assembly for Smoldering Ignition Resistance Test of Decking Materials</a:t>
            </a:r>
          </a:p>
        </p:txBody>
      </p:sp>
    </p:spTree>
    <p:extLst>
      <p:ext uri="{BB962C8B-B14F-4D97-AF65-F5344CB8AC3E}">
        <p14:creationId xmlns:p14="http://schemas.microsoft.com/office/powerpoint/2010/main" val="55537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pPr algn="l"/>
            <a:r>
              <a:rPr lang="en-US" dirty="0">
                <a:uFill>
                  <a:solidFill>
                    <a:srgbClr val="00B0F0"/>
                  </a:solidFill>
                </a:uFill>
                <a:cs typeface="Calibri" pitchFamily="34" charset="0"/>
              </a:rPr>
              <a:t>Testing Requirements Summary - Main Upholstery</a:t>
            </a:r>
          </a:p>
        </p:txBody>
      </p:sp>
      <p:graphicFrame>
        <p:nvGraphicFramePr>
          <p:cNvPr id="3" name="Table 2">
            <a:extLst>
              <a:ext uri="{FF2B5EF4-FFF2-40B4-BE49-F238E27FC236}">
                <a16:creationId xmlns:a16="http://schemas.microsoft.com/office/drawing/2014/main" id="{B7C61CA5-CF29-41A4-9428-0EC4547F7733}"/>
              </a:ext>
            </a:extLst>
          </p:cNvPr>
          <p:cNvGraphicFramePr>
            <a:graphicFrameLocks noGrp="1"/>
          </p:cNvGraphicFramePr>
          <p:nvPr/>
        </p:nvGraphicFramePr>
        <p:xfrm>
          <a:off x="510735" y="1312985"/>
          <a:ext cx="11170531" cy="4754880"/>
        </p:xfrm>
        <a:graphic>
          <a:graphicData uri="http://schemas.openxmlformats.org/drawingml/2006/table">
            <a:tbl>
              <a:tblPr firstRow="1" bandRow="1">
                <a:tableStyleId>{69CF1AB2-1976-4502-BF36-3FF5EA218861}</a:tableStyleId>
              </a:tblPr>
              <a:tblGrid>
                <a:gridCol w="926179">
                  <a:extLst>
                    <a:ext uri="{9D8B030D-6E8A-4147-A177-3AD203B41FA5}">
                      <a16:colId xmlns:a16="http://schemas.microsoft.com/office/drawing/2014/main" val="441679196"/>
                    </a:ext>
                  </a:extLst>
                </a:gridCol>
                <a:gridCol w="1707392">
                  <a:extLst>
                    <a:ext uri="{9D8B030D-6E8A-4147-A177-3AD203B41FA5}">
                      <a16:colId xmlns:a16="http://schemas.microsoft.com/office/drawing/2014/main" val="3119646170"/>
                    </a:ext>
                  </a:extLst>
                </a:gridCol>
                <a:gridCol w="1707392">
                  <a:extLst>
                    <a:ext uri="{9D8B030D-6E8A-4147-A177-3AD203B41FA5}">
                      <a16:colId xmlns:a16="http://schemas.microsoft.com/office/drawing/2014/main" val="477685004"/>
                    </a:ext>
                  </a:extLst>
                </a:gridCol>
                <a:gridCol w="1707392">
                  <a:extLst>
                    <a:ext uri="{9D8B030D-6E8A-4147-A177-3AD203B41FA5}">
                      <a16:colId xmlns:a16="http://schemas.microsoft.com/office/drawing/2014/main" val="1031956978"/>
                    </a:ext>
                  </a:extLst>
                </a:gridCol>
                <a:gridCol w="1707392">
                  <a:extLst>
                    <a:ext uri="{9D8B030D-6E8A-4147-A177-3AD203B41FA5}">
                      <a16:colId xmlns:a16="http://schemas.microsoft.com/office/drawing/2014/main" val="3900586946"/>
                    </a:ext>
                  </a:extLst>
                </a:gridCol>
                <a:gridCol w="1707392">
                  <a:extLst>
                    <a:ext uri="{9D8B030D-6E8A-4147-A177-3AD203B41FA5}">
                      <a16:colId xmlns:a16="http://schemas.microsoft.com/office/drawing/2014/main" val="555949048"/>
                    </a:ext>
                  </a:extLst>
                </a:gridCol>
                <a:gridCol w="1707392">
                  <a:extLst>
                    <a:ext uri="{9D8B030D-6E8A-4147-A177-3AD203B41FA5}">
                      <a16:colId xmlns:a16="http://schemas.microsoft.com/office/drawing/2014/main" val="3318092909"/>
                    </a:ext>
                  </a:extLst>
                </a:gridCol>
              </a:tblGrid>
              <a:tr h="463224">
                <a:tc>
                  <a:txBody>
                    <a:bodyPr/>
                    <a:lstStyle/>
                    <a:p>
                      <a:endParaRPr lang="en-US" sz="16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6">
                  <a:txBody>
                    <a:bodyPr/>
                    <a:lstStyle/>
                    <a:p>
                      <a:pPr algn="ctr"/>
                      <a:r>
                        <a:rPr lang="en-US" sz="2000" dirty="0">
                          <a:latin typeface="Arial" panose="020B0604020202020204" pitchFamily="34" charset="0"/>
                          <a:cs typeface="Arial" panose="020B0604020202020204" pitchFamily="34" charset="0"/>
                        </a:rPr>
                        <a:t>Compliant Constructions*</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254107275"/>
                  </a:ext>
                </a:extLst>
              </a:tr>
              <a:tr h="1430552">
                <a:tc>
                  <a:txBody>
                    <a:bodyPr/>
                    <a:lstStyle/>
                    <a:p>
                      <a:pPr algn="ctr"/>
                      <a:r>
                        <a:rPr lang="en-US" sz="1600" b="1" dirty="0">
                          <a:latin typeface="Arial" panose="020B0604020202020204" pitchFamily="34" charset="0"/>
                          <a:cs typeface="Arial" panose="020B0604020202020204" pitchFamily="34" charset="0"/>
                        </a:rPr>
                        <a:t>Cover Fabric</a:t>
                      </a:r>
                    </a:p>
                  </a:txBody>
                  <a:tcPr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Passes Section 1: Cover Fabrics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Passes Section 1: Cover Fabrics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Passes Section 1: Cover Fabrics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Fails Section 1: Cover Fabrics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tc>
                  <a:txBody>
                    <a:bodyPr/>
                    <a:lstStyle/>
                    <a:p>
                      <a:pPr algn="ctr"/>
                      <a:r>
                        <a:rPr lang="en-US" sz="1600" dirty="0">
                          <a:latin typeface="Arial" panose="020B0604020202020204" pitchFamily="34" charset="0"/>
                          <a:cs typeface="Arial" panose="020B0604020202020204" pitchFamily="34" charset="0"/>
                        </a:rPr>
                        <a:t>Passes Section 1: Cover Fabrics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Fails Section 1: Cover Fabrics Test</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3429164799"/>
                  </a:ext>
                </a:extLst>
              </a:tr>
              <a:tr h="1430552">
                <a:tc>
                  <a:txBody>
                    <a:bodyPr/>
                    <a:lstStyle/>
                    <a:p>
                      <a:pPr algn="ctr"/>
                      <a:r>
                        <a:rPr lang="en-US" sz="1600" b="1" dirty="0">
                          <a:solidFill>
                            <a:srgbClr val="1A2857"/>
                          </a:solidFill>
                          <a:latin typeface="Arial" panose="020B0604020202020204" pitchFamily="34" charset="0"/>
                          <a:cs typeface="Arial" panose="020B0604020202020204" pitchFamily="34" charset="0"/>
                        </a:rPr>
                        <a:t>Barrier (interliner) material</a:t>
                      </a:r>
                      <a:endParaRPr lang="en-US" sz="1600" b="1" dirty="0">
                        <a:latin typeface="Arial" panose="020B0604020202020204" pitchFamily="34" charset="0"/>
                        <a:cs typeface="Arial" panose="020B0604020202020204" pitchFamily="34" charset="0"/>
                      </a:endParaRPr>
                    </a:p>
                  </a:txBody>
                  <a:tcPr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Passes Section 2: Barrier Materials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(no barrier used)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pPr algn="ctr"/>
                      <a:r>
                        <a:rPr lang="en-US" sz="1600" dirty="0">
                          <a:latin typeface="Arial" panose="020B0604020202020204" pitchFamily="34" charset="0"/>
                          <a:cs typeface="Arial" panose="020B0604020202020204" pitchFamily="34" charset="0"/>
                        </a:rPr>
                        <a:t>Fails Section 2: Barrier Materials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tc>
                  <a:txBody>
                    <a:bodyPr/>
                    <a:lstStyle/>
                    <a:p>
                      <a:pPr algn="ctr"/>
                      <a:r>
                        <a:rPr lang="en-US" sz="1600" dirty="0">
                          <a:latin typeface="Arial" panose="020B0604020202020204" pitchFamily="34" charset="0"/>
                          <a:cs typeface="Arial" panose="020B0604020202020204" pitchFamily="34" charset="0"/>
                        </a:rPr>
                        <a:t>Passes Section 2: Barrier Materials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Passes Section 2: Barrier Materials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Passes Section 2: Barrier Materials Test</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572611126"/>
                  </a:ext>
                </a:extLst>
              </a:tr>
              <a:tr h="1430552">
                <a:tc>
                  <a:txBody>
                    <a:bodyPr/>
                    <a:lstStyle/>
                    <a:p>
                      <a:pPr algn="ctr"/>
                      <a:r>
                        <a:rPr lang="en-US" sz="1600" b="1" dirty="0">
                          <a:latin typeface="Arial" panose="020B0604020202020204" pitchFamily="34" charset="0"/>
                          <a:cs typeface="Arial" panose="020B0604020202020204" pitchFamily="34" charset="0"/>
                        </a:rPr>
                        <a:t>Resilient filling material</a:t>
                      </a:r>
                    </a:p>
                  </a:txBody>
                  <a:tcPr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Passes Section 3: Resilient Filling Material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Passes Section 3: Resilient Filling Material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Passes Section 3: Resilient Filling Material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Passes Section 3: Resilient Filling Material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a:r>
                        <a:rPr lang="en-US" sz="1600" dirty="0">
                          <a:latin typeface="Arial" panose="020B0604020202020204" pitchFamily="34" charset="0"/>
                          <a:cs typeface="Arial" panose="020B0604020202020204" pitchFamily="34" charset="0"/>
                        </a:rPr>
                        <a:t>Fails Section 3: Resilient Filling Material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a:r>
                        <a:rPr lang="en-US" sz="1600" dirty="0">
                          <a:latin typeface="Arial" panose="020B0604020202020204" pitchFamily="34" charset="0"/>
                          <a:cs typeface="Arial" panose="020B0604020202020204" pitchFamily="34" charset="0"/>
                        </a:rPr>
                        <a:t>Fails Section 3: Resilient Filling Material Test</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090936538"/>
                  </a:ext>
                </a:extLst>
              </a:tr>
            </a:tbl>
          </a:graphicData>
        </a:graphic>
      </p:graphicFrame>
      <p:sp>
        <p:nvSpPr>
          <p:cNvPr id="4" name="TextBox 3">
            <a:extLst>
              <a:ext uri="{FF2B5EF4-FFF2-40B4-BE49-F238E27FC236}">
                <a16:creationId xmlns:a16="http://schemas.microsoft.com/office/drawing/2014/main" id="{A79278B3-9041-4294-B7CD-3605F405AAB4}"/>
              </a:ext>
            </a:extLst>
          </p:cNvPr>
          <p:cNvSpPr txBox="1"/>
          <p:nvPr/>
        </p:nvSpPr>
        <p:spPr>
          <a:xfrm>
            <a:off x="2189321" y="6185097"/>
            <a:ext cx="781335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*This is a non-exhaustive chart for illustration purposes.  See 16 CFR 1640 for more information.</a:t>
            </a:r>
          </a:p>
        </p:txBody>
      </p:sp>
    </p:spTree>
    <p:extLst>
      <p:ext uri="{BB962C8B-B14F-4D97-AF65-F5344CB8AC3E}">
        <p14:creationId xmlns:p14="http://schemas.microsoft.com/office/powerpoint/2010/main" val="600638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pPr algn="l"/>
            <a:r>
              <a:rPr lang="en-US" dirty="0">
                <a:uFill>
                  <a:solidFill>
                    <a:srgbClr val="00B0F0"/>
                  </a:solidFill>
                </a:uFill>
                <a:cs typeface="Calibri" pitchFamily="34" charset="0"/>
              </a:rPr>
              <a:t>Testing Requirements Summary - Main Upholstery</a:t>
            </a:r>
          </a:p>
        </p:txBody>
      </p:sp>
      <p:graphicFrame>
        <p:nvGraphicFramePr>
          <p:cNvPr id="3" name="Table 2">
            <a:extLst>
              <a:ext uri="{FF2B5EF4-FFF2-40B4-BE49-F238E27FC236}">
                <a16:creationId xmlns:a16="http://schemas.microsoft.com/office/drawing/2014/main" id="{B7C61CA5-CF29-41A4-9428-0EC4547F7733}"/>
              </a:ext>
            </a:extLst>
          </p:cNvPr>
          <p:cNvGraphicFramePr>
            <a:graphicFrameLocks noGrp="1"/>
          </p:cNvGraphicFramePr>
          <p:nvPr/>
        </p:nvGraphicFramePr>
        <p:xfrm>
          <a:off x="510735" y="1312985"/>
          <a:ext cx="11170531" cy="4754880"/>
        </p:xfrm>
        <a:graphic>
          <a:graphicData uri="http://schemas.openxmlformats.org/drawingml/2006/table">
            <a:tbl>
              <a:tblPr firstRow="1" bandRow="1">
                <a:tableStyleId>{69CF1AB2-1976-4502-BF36-3FF5EA218861}</a:tableStyleId>
              </a:tblPr>
              <a:tblGrid>
                <a:gridCol w="926179">
                  <a:extLst>
                    <a:ext uri="{9D8B030D-6E8A-4147-A177-3AD203B41FA5}">
                      <a16:colId xmlns:a16="http://schemas.microsoft.com/office/drawing/2014/main" val="441679196"/>
                    </a:ext>
                  </a:extLst>
                </a:gridCol>
                <a:gridCol w="2561088">
                  <a:extLst>
                    <a:ext uri="{9D8B030D-6E8A-4147-A177-3AD203B41FA5}">
                      <a16:colId xmlns:a16="http://schemas.microsoft.com/office/drawing/2014/main" val="3119646170"/>
                    </a:ext>
                  </a:extLst>
                </a:gridCol>
                <a:gridCol w="2561088">
                  <a:extLst>
                    <a:ext uri="{9D8B030D-6E8A-4147-A177-3AD203B41FA5}">
                      <a16:colId xmlns:a16="http://schemas.microsoft.com/office/drawing/2014/main" val="477685004"/>
                    </a:ext>
                  </a:extLst>
                </a:gridCol>
                <a:gridCol w="2561088">
                  <a:extLst>
                    <a:ext uri="{9D8B030D-6E8A-4147-A177-3AD203B41FA5}">
                      <a16:colId xmlns:a16="http://schemas.microsoft.com/office/drawing/2014/main" val="1031956978"/>
                    </a:ext>
                  </a:extLst>
                </a:gridCol>
                <a:gridCol w="2561088">
                  <a:extLst>
                    <a:ext uri="{9D8B030D-6E8A-4147-A177-3AD203B41FA5}">
                      <a16:colId xmlns:a16="http://schemas.microsoft.com/office/drawing/2014/main" val="3900586946"/>
                    </a:ext>
                  </a:extLst>
                </a:gridCol>
              </a:tblGrid>
              <a:tr h="463224">
                <a:tc>
                  <a:txBody>
                    <a:bodyPr/>
                    <a:lstStyle/>
                    <a:p>
                      <a:endParaRPr lang="en-US" sz="16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4">
                  <a:txBody>
                    <a:bodyPr/>
                    <a:lstStyle/>
                    <a:p>
                      <a:pPr algn="ctr"/>
                      <a:r>
                        <a:rPr lang="en-US" sz="2000" dirty="0">
                          <a:latin typeface="Arial" panose="020B0604020202020204" pitchFamily="34" charset="0"/>
                          <a:cs typeface="Arial" panose="020B0604020202020204" pitchFamily="34" charset="0"/>
                        </a:rPr>
                        <a:t>Non-Compliant Constructions*</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254107275"/>
                  </a:ext>
                </a:extLst>
              </a:tr>
              <a:tr h="1430552">
                <a:tc>
                  <a:txBody>
                    <a:bodyPr/>
                    <a:lstStyle/>
                    <a:p>
                      <a:pPr algn="ctr"/>
                      <a:r>
                        <a:rPr lang="en-US" sz="1600" b="1" dirty="0">
                          <a:latin typeface="Arial" panose="020B0604020202020204" pitchFamily="34" charset="0"/>
                          <a:cs typeface="Arial" panose="020B0604020202020204" pitchFamily="34" charset="0"/>
                        </a:rPr>
                        <a:t>Cover Fabric</a:t>
                      </a:r>
                    </a:p>
                  </a:txBody>
                  <a:tcPr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Fails Section 1: Cover Fabrics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tc>
                  <a:txBody>
                    <a:bodyPr/>
                    <a:lstStyle/>
                    <a:p>
                      <a:pPr algn="ctr"/>
                      <a:r>
                        <a:rPr lang="en-US" sz="1600" dirty="0">
                          <a:latin typeface="Arial" panose="020B0604020202020204" pitchFamily="34" charset="0"/>
                          <a:cs typeface="Arial" panose="020B0604020202020204" pitchFamily="34" charset="0"/>
                        </a:rPr>
                        <a:t>Fails Section 1: Cover Fabrics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Passes Section 1: Cover Fabrics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92D05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Fails Section 1: Cover Fabrics Test</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3429164799"/>
                  </a:ext>
                </a:extLst>
              </a:tr>
              <a:tr h="1430552">
                <a:tc>
                  <a:txBody>
                    <a:bodyPr/>
                    <a:lstStyle/>
                    <a:p>
                      <a:pPr algn="ctr"/>
                      <a:r>
                        <a:rPr lang="en-US" sz="1600" b="1" dirty="0">
                          <a:solidFill>
                            <a:srgbClr val="1A2857"/>
                          </a:solidFill>
                          <a:latin typeface="Arial" panose="020B0604020202020204" pitchFamily="34" charset="0"/>
                          <a:cs typeface="Arial" panose="020B0604020202020204" pitchFamily="34" charset="0"/>
                        </a:rPr>
                        <a:t>Barrier (interliner) material</a:t>
                      </a:r>
                      <a:endParaRPr lang="en-US" sz="1600" b="1" dirty="0">
                        <a:latin typeface="Arial" panose="020B0604020202020204" pitchFamily="34" charset="0"/>
                        <a:cs typeface="Arial" panose="020B0604020202020204" pitchFamily="34" charset="0"/>
                      </a:endParaRPr>
                    </a:p>
                  </a:txBody>
                  <a:tcPr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(no barrier used)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noFill/>
                  </a:tcPr>
                </a:tc>
                <a:tc>
                  <a:txBody>
                    <a:bodyPr/>
                    <a:lstStyle/>
                    <a:p>
                      <a:pPr algn="ctr"/>
                      <a:r>
                        <a:rPr lang="en-US" sz="1600" dirty="0">
                          <a:latin typeface="Arial" panose="020B0604020202020204" pitchFamily="34" charset="0"/>
                          <a:cs typeface="Arial" panose="020B0604020202020204" pitchFamily="34" charset="0"/>
                        </a:rPr>
                        <a:t>Fails Section 2: Barrier Materials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Fails Section 2: Barrier Materials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Fails Section 2: Barrier Materials Test</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572611126"/>
                  </a:ext>
                </a:extLst>
              </a:tr>
              <a:tr h="1430552">
                <a:tc>
                  <a:txBody>
                    <a:bodyPr/>
                    <a:lstStyle/>
                    <a:p>
                      <a:pPr algn="ctr"/>
                      <a:r>
                        <a:rPr lang="en-US" sz="1600" b="1" dirty="0">
                          <a:latin typeface="Arial" panose="020B0604020202020204" pitchFamily="34" charset="0"/>
                          <a:cs typeface="Arial" panose="020B0604020202020204" pitchFamily="34" charset="0"/>
                        </a:rPr>
                        <a:t>Resilient filling material</a:t>
                      </a:r>
                    </a:p>
                  </a:txBody>
                  <a:tcPr vert="vert27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Fails Section 3: Resilient Filling Material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a:r>
                        <a:rPr lang="en-US" sz="1600" dirty="0">
                          <a:latin typeface="Arial" panose="020B0604020202020204" pitchFamily="34" charset="0"/>
                          <a:cs typeface="Arial" panose="020B0604020202020204" pitchFamily="34" charset="0"/>
                        </a:rPr>
                        <a:t>Fails Section 3: Resilient Filling Material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Fails Section 3: Resilient Filling Material Test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Passes Section 3: Resilient Filling Material Test</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090936538"/>
                  </a:ext>
                </a:extLst>
              </a:tr>
            </a:tbl>
          </a:graphicData>
        </a:graphic>
      </p:graphicFrame>
      <p:sp>
        <p:nvSpPr>
          <p:cNvPr id="4" name="TextBox 3">
            <a:extLst>
              <a:ext uri="{FF2B5EF4-FFF2-40B4-BE49-F238E27FC236}">
                <a16:creationId xmlns:a16="http://schemas.microsoft.com/office/drawing/2014/main" id="{A79278B3-9041-4294-B7CD-3605F405AAB4}"/>
              </a:ext>
            </a:extLst>
          </p:cNvPr>
          <p:cNvSpPr txBox="1"/>
          <p:nvPr/>
        </p:nvSpPr>
        <p:spPr>
          <a:xfrm>
            <a:off x="2189321" y="6149974"/>
            <a:ext cx="781335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*This is a non-exhaustive chart for illustration purposes.  See 16 CFR 1640 for more information.</a:t>
            </a:r>
          </a:p>
        </p:txBody>
      </p:sp>
    </p:spTree>
    <p:extLst>
      <p:ext uri="{BB962C8B-B14F-4D97-AF65-F5344CB8AC3E}">
        <p14:creationId xmlns:p14="http://schemas.microsoft.com/office/powerpoint/2010/main" val="607643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2354041" y="1254623"/>
            <a:ext cx="4002153" cy="1140439"/>
          </a:xfrm>
        </p:spPr>
        <p:txBody>
          <a:bodyPr>
            <a:noAutofit/>
          </a:bodyPr>
          <a:lstStyle/>
          <a:p>
            <a:r>
              <a:rPr lang="en-US" sz="1400" dirty="0">
                <a:solidFill>
                  <a:srgbClr val="4C4C4C"/>
                </a:solidFill>
              </a:rPr>
              <a:t>Sylvia Chen</a:t>
            </a:r>
          </a:p>
          <a:p>
            <a:r>
              <a:rPr lang="en-US" sz="1400" dirty="0">
                <a:solidFill>
                  <a:srgbClr val="4C4C4C"/>
                </a:solidFill>
              </a:rPr>
              <a:t>U.S. Consumer Product Safety Commission</a:t>
            </a:r>
          </a:p>
          <a:p>
            <a:r>
              <a:rPr lang="en-US" sz="1400" dirty="0">
                <a:solidFill>
                  <a:srgbClr val="4C4C4C"/>
                </a:solidFill>
              </a:rPr>
              <a:t>Program Manager for East Asia and Pacific </a:t>
            </a:r>
          </a:p>
          <a:p>
            <a:r>
              <a:rPr lang="en-US" sz="1400" dirty="0">
                <a:solidFill>
                  <a:srgbClr val="4C4C4C"/>
                </a:solidFill>
              </a:rPr>
              <a:t>Office of International Programs </a:t>
            </a:r>
          </a:p>
        </p:txBody>
      </p:sp>
      <p:sp>
        <p:nvSpPr>
          <p:cNvPr id="8" name="Content Placeholder 7"/>
          <p:cNvSpPr>
            <a:spLocks noGrp="1"/>
          </p:cNvSpPr>
          <p:nvPr>
            <p:ph sz="half" idx="2"/>
          </p:nvPr>
        </p:nvSpPr>
        <p:spPr>
          <a:xfrm>
            <a:off x="609600" y="2391205"/>
            <a:ext cx="10873317" cy="4061550"/>
          </a:xfrm>
        </p:spPr>
        <p:txBody>
          <a:bodyPr>
            <a:normAutofit/>
          </a:bodyPr>
          <a:lstStyle/>
          <a:p>
            <a:r>
              <a:rPr lang="en-US" sz="1600" dirty="0">
                <a:solidFill>
                  <a:srgbClr val="4C4C4C"/>
                </a:solidFill>
              </a:rPr>
              <a:t>Sylvia Chen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600" dirty="0">
                <a:solidFill>
                  <a:srgbClr val="4C4C4C"/>
                </a:solidFill>
              </a:rPr>
              <a:t> </a:t>
            </a:r>
          </a:p>
          <a:p>
            <a:r>
              <a:rPr lang="en-US" sz="1600" dirty="0">
                <a:solidFill>
                  <a:srgbClr val="4C4C4C"/>
                </a:solidFill>
              </a:rPr>
              <a:t>Sylvia has a Bachelor of Arts degree in English and American Literature from Peking University. In 1991, she graduated from The Ohio State University with a Master’s degree in East Asian Studies. </a:t>
            </a:r>
          </a:p>
          <a:p>
            <a:endParaRPr lang="en-US" sz="1200" dirty="0"/>
          </a:p>
        </p:txBody>
      </p:sp>
      <p:pic>
        <p:nvPicPr>
          <p:cNvPr id="9" name="Picture 8"/>
          <p:cNvPicPr>
            <a:picLocks noChangeAspect="1"/>
          </p:cNvPicPr>
          <p:nvPr/>
        </p:nvPicPr>
        <p:blipFill>
          <a:blip r:embed="rId3"/>
          <a:stretch>
            <a:fillRect/>
          </a:stretch>
        </p:blipFill>
        <p:spPr>
          <a:xfrm>
            <a:off x="686372" y="1451599"/>
            <a:ext cx="1667670" cy="943463"/>
          </a:xfrm>
          <a:prstGeom prst="rect">
            <a:avLst/>
          </a:prstGeom>
        </p:spPr>
      </p:pic>
    </p:spTree>
    <p:extLst>
      <p:ext uri="{BB962C8B-B14F-4D97-AF65-F5344CB8AC3E}">
        <p14:creationId xmlns:p14="http://schemas.microsoft.com/office/powerpoint/2010/main" val="284466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20B961-6240-4904-98B9-733A947F1330}"/>
              </a:ext>
            </a:extLst>
          </p:cNvPr>
          <p:cNvSpPr>
            <a:spLocks noGrp="1"/>
          </p:cNvSpPr>
          <p:nvPr>
            <p:ph type="body" sz="quarter" idx="11"/>
          </p:nvPr>
        </p:nvSpPr>
        <p:spPr>
          <a:xfrm>
            <a:off x="2473106" y="2920727"/>
            <a:ext cx="9365968" cy="508273"/>
          </a:xfrm>
        </p:spPr>
        <p:txBody>
          <a:bodyPr>
            <a:noAutofit/>
          </a:bodyPr>
          <a:lstStyle/>
          <a:p>
            <a:r>
              <a:rPr lang="en-US" sz="2200" dirty="0"/>
              <a:t>16 CFR Part 1640 Standard for the Flammability of Upholstered Furniture</a:t>
            </a:r>
          </a:p>
        </p:txBody>
      </p:sp>
      <p:sp>
        <p:nvSpPr>
          <p:cNvPr id="3" name="Text Placeholder 2">
            <a:extLst>
              <a:ext uri="{FF2B5EF4-FFF2-40B4-BE49-F238E27FC236}">
                <a16:creationId xmlns:a16="http://schemas.microsoft.com/office/drawing/2014/main" id="{28A28D90-30CA-42AA-BB7B-1D60A18537D6}"/>
              </a:ext>
            </a:extLst>
          </p:cNvPr>
          <p:cNvSpPr>
            <a:spLocks noGrp="1"/>
          </p:cNvSpPr>
          <p:nvPr>
            <p:ph type="body" sz="quarter" idx="12"/>
          </p:nvPr>
        </p:nvSpPr>
        <p:spPr>
          <a:xfrm>
            <a:off x="2473105" y="3294358"/>
            <a:ext cx="7440151" cy="769642"/>
          </a:xfrm>
        </p:spPr>
        <p:txBody>
          <a:bodyPr>
            <a:normAutofit fontScale="92500"/>
          </a:bodyPr>
          <a:lstStyle/>
          <a:p>
            <a:r>
              <a:rPr lang="en-US" dirty="0">
                <a:solidFill>
                  <a:srgbClr val="2E74B5"/>
                </a:solidFill>
              </a:rPr>
              <a:t>Children’s Products Requirements  </a:t>
            </a:r>
          </a:p>
        </p:txBody>
      </p:sp>
    </p:spTree>
    <p:extLst>
      <p:ext uri="{BB962C8B-B14F-4D97-AF65-F5344CB8AC3E}">
        <p14:creationId xmlns:p14="http://schemas.microsoft.com/office/powerpoint/2010/main" val="1235508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4243-F85F-4A6A-ACBE-B48AF2666DF1}"/>
              </a:ext>
            </a:extLst>
          </p:cNvPr>
          <p:cNvSpPr>
            <a:spLocks noGrp="1"/>
          </p:cNvSpPr>
          <p:nvPr>
            <p:ph type="title"/>
          </p:nvPr>
        </p:nvSpPr>
        <p:spPr/>
        <p:txBody>
          <a:bodyPr/>
          <a:lstStyle/>
          <a:p>
            <a:r>
              <a:rPr lang="en-US" dirty="0"/>
              <a:t>16 CFR Part 1640 and Children’s Furniture</a:t>
            </a:r>
          </a:p>
        </p:txBody>
      </p:sp>
      <p:sp>
        <p:nvSpPr>
          <p:cNvPr id="3" name="Content Placeholder 2">
            <a:extLst>
              <a:ext uri="{FF2B5EF4-FFF2-40B4-BE49-F238E27FC236}">
                <a16:creationId xmlns:a16="http://schemas.microsoft.com/office/drawing/2014/main" id="{D223AF16-C987-49A0-B977-8AB58BE0D5EE}"/>
              </a:ext>
            </a:extLst>
          </p:cNvPr>
          <p:cNvSpPr>
            <a:spLocks noGrp="1"/>
          </p:cNvSpPr>
          <p:nvPr>
            <p:ph idx="1"/>
          </p:nvPr>
        </p:nvSpPr>
        <p:spPr>
          <a:xfrm>
            <a:off x="406399" y="1167064"/>
            <a:ext cx="11465169" cy="5325810"/>
          </a:xfrm>
        </p:spPr>
        <p:txBody>
          <a:bodyPr>
            <a:normAutofit lnSpcReduction="10000"/>
          </a:bodyPr>
          <a:lstStyle/>
          <a:p>
            <a:pPr marL="457200" indent="-457200">
              <a:buFont typeface="Arial" panose="020B0604020202020204" pitchFamily="34" charset="0"/>
              <a:buChar char="•"/>
            </a:pPr>
            <a:r>
              <a:rPr lang="en-US" dirty="0">
                <a:solidFill>
                  <a:srgbClr val="1A2857"/>
                </a:solidFill>
              </a:rPr>
              <a:t>Both general-use upholstered furniture and upholstered furniture intended to be used by children must comply with 16 CFR part 1640.</a:t>
            </a:r>
          </a:p>
          <a:p>
            <a:endParaRPr lang="en-US" sz="900" dirty="0">
              <a:solidFill>
                <a:srgbClr val="1A2857"/>
              </a:solidFill>
            </a:endParaRPr>
          </a:p>
          <a:p>
            <a:pPr marL="457200" indent="-457200">
              <a:buFont typeface="Arial" panose="020B0604020202020204" pitchFamily="34" charset="0"/>
              <a:buChar char="•"/>
            </a:pPr>
            <a:r>
              <a:rPr lang="en-US" dirty="0">
                <a:solidFill>
                  <a:srgbClr val="1A2857"/>
                </a:solidFill>
              </a:rPr>
              <a:t>However, the requirements of 16 CFR part 1640 are not subject to the testing and certification requirements of Section 14(a) of the Consumer Product Safety Act (CPSA).</a:t>
            </a:r>
          </a:p>
          <a:p>
            <a:endParaRPr lang="en-US" sz="900" dirty="0">
              <a:solidFill>
                <a:srgbClr val="1A2857"/>
              </a:solidFill>
            </a:endParaRPr>
          </a:p>
          <a:p>
            <a:pPr marL="914400" lvl="1" indent="-457200">
              <a:buFont typeface="Courier New" panose="02070309020205020404" pitchFamily="49" charset="0"/>
              <a:buChar char="o"/>
            </a:pPr>
            <a:r>
              <a:rPr lang="en-US" dirty="0">
                <a:solidFill>
                  <a:srgbClr val="1A2857"/>
                </a:solidFill>
              </a:rPr>
              <a:t>This means U.S. manufacturers and importers of children’s products do not have to certify, in a written Children’s Product Certificate (CPC) based on test results from a CPSC-accepted laboratory, that their children’s products comply with 16 CFR Part 1640.</a:t>
            </a:r>
          </a:p>
          <a:p>
            <a:pPr lvl="1"/>
            <a:endParaRPr lang="en-US" sz="900" dirty="0">
              <a:solidFill>
                <a:srgbClr val="1A2857"/>
              </a:solidFill>
            </a:endParaRPr>
          </a:p>
          <a:p>
            <a:pPr marL="914400" lvl="1" indent="-457200">
              <a:buFont typeface="Courier New" panose="02070309020205020404" pitchFamily="49" charset="0"/>
              <a:buChar char="o"/>
            </a:pPr>
            <a:r>
              <a:rPr lang="en-US" dirty="0">
                <a:solidFill>
                  <a:srgbClr val="1A2857"/>
                </a:solidFill>
              </a:rPr>
              <a:t>They do, however, have to certify, in a written CPC based on test results from a CPSC-accepted laboratory, that their product complies with all other </a:t>
            </a:r>
            <a:r>
              <a:rPr lang="en-US" dirty="0">
                <a:solidFill>
                  <a:srgbClr val="1A2857"/>
                </a:solidFill>
                <a:hlinkClick r:id="rId3"/>
              </a:rPr>
              <a:t>applicable children’s product safety rules</a:t>
            </a:r>
            <a:r>
              <a:rPr lang="en-US" dirty="0">
                <a:solidFill>
                  <a:srgbClr val="1A2857"/>
                </a:solidFill>
              </a:rPr>
              <a:t>.</a:t>
            </a:r>
          </a:p>
          <a:p>
            <a:endParaRPr lang="en-US" dirty="0"/>
          </a:p>
        </p:txBody>
      </p:sp>
    </p:spTree>
    <p:extLst>
      <p:ext uri="{BB962C8B-B14F-4D97-AF65-F5344CB8AC3E}">
        <p14:creationId xmlns:p14="http://schemas.microsoft.com/office/powerpoint/2010/main" val="797590336"/>
      </p:ext>
    </p:extLst>
  </p:cSld>
  <p:clrMapOvr>
    <a:masterClrMapping/>
  </p:clrMapOvr>
  <p:extLst>
    <p:ext uri="{6950BFC3-D8DA-4A85-94F7-54DA5524770B}">
      <p188:commentRel xmlns:p188="http://schemas.microsoft.com/office/powerpoint/2018/8/main" xmlns="" r:id="rId4"/>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9B58-27F8-470C-A665-C87D58E6494B}"/>
              </a:ext>
            </a:extLst>
          </p:cNvPr>
          <p:cNvSpPr>
            <a:spLocks noGrp="1"/>
          </p:cNvSpPr>
          <p:nvPr>
            <p:ph type="title"/>
          </p:nvPr>
        </p:nvSpPr>
        <p:spPr/>
        <p:txBody>
          <a:bodyPr>
            <a:normAutofit fontScale="90000"/>
          </a:bodyPr>
          <a:lstStyle/>
          <a:p>
            <a:r>
              <a:rPr lang="en-US" dirty="0"/>
              <a:t>16 CFR Part 1640 and Durable Infant or Toddler Products</a:t>
            </a:r>
          </a:p>
        </p:txBody>
      </p:sp>
      <p:sp>
        <p:nvSpPr>
          <p:cNvPr id="3" name="Content Placeholder 2">
            <a:extLst>
              <a:ext uri="{FF2B5EF4-FFF2-40B4-BE49-F238E27FC236}">
                <a16:creationId xmlns:a16="http://schemas.microsoft.com/office/drawing/2014/main" id="{7D64A400-F8DE-4CE2-B7B9-FDC6428478BE}"/>
              </a:ext>
            </a:extLst>
          </p:cNvPr>
          <p:cNvSpPr>
            <a:spLocks noGrp="1"/>
          </p:cNvSpPr>
          <p:nvPr>
            <p:ph idx="1"/>
          </p:nvPr>
        </p:nvSpPr>
        <p:spPr>
          <a:xfrm>
            <a:off x="406399" y="1484923"/>
            <a:ext cx="11465169" cy="4204677"/>
          </a:xfrm>
        </p:spPr>
        <p:txBody>
          <a:bodyPr>
            <a:normAutofit fontScale="92500" lnSpcReduction="20000"/>
          </a:bodyPr>
          <a:lstStyle/>
          <a:p>
            <a:pPr marL="457200" indent="-457200">
              <a:buFont typeface="Arial" panose="020B0604020202020204" pitchFamily="34" charset="0"/>
              <a:buChar char="•"/>
            </a:pPr>
            <a:r>
              <a:rPr lang="en-US" dirty="0"/>
              <a:t>Certain </a:t>
            </a:r>
            <a:r>
              <a:rPr lang="en-US" dirty="0">
                <a:hlinkClick r:id="rId3"/>
              </a:rPr>
              <a:t>durable infant and toddler products </a:t>
            </a:r>
            <a:r>
              <a:rPr lang="en-US" dirty="0"/>
              <a:t>are exempt from 16 CFR </a:t>
            </a:r>
            <a:r>
              <a:rPr lang="en-US"/>
              <a:t>part 1640: </a:t>
            </a:r>
            <a:endParaRPr lang="en-US" dirty="0"/>
          </a:p>
          <a:p>
            <a:endParaRPr lang="en-US" sz="1100" dirty="0"/>
          </a:p>
          <a:p>
            <a:pPr marL="800100" lvl="1" indent="-342900">
              <a:buFont typeface="Arial" panose="020B0604020202020204" pitchFamily="34" charset="0"/>
              <a:buChar char="•"/>
            </a:pPr>
            <a:r>
              <a:rPr lang="en-US" sz="2600" dirty="0"/>
              <a:t>Bassinets, booster seats, car seats, changing pads, floor play mats, highchairs, highchair pads, infant bouncers, infant carriers, infant seats, infant swings, infant walkers, nursing pads, nursing pillows, playpen side pads, play yards, portable hook-on chairs, and strollers</a:t>
            </a:r>
          </a:p>
          <a:p>
            <a:endParaRPr lang="en-US" dirty="0"/>
          </a:p>
          <a:p>
            <a:pPr marL="457200" indent="-457200">
              <a:buFont typeface="Arial" panose="020B0604020202020204" pitchFamily="34" charset="0"/>
              <a:buChar char="•"/>
            </a:pPr>
            <a:r>
              <a:rPr lang="en-US" dirty="0"/>
              <a:t>Other durable infant and toddler products, such as children’s folding chairs and folding stools, that are not on the list, but meet the definition of upholstered furniture, are subject to the flammability standard for upholstered furniture. </a:t>
            </a:r>
          </a:p>
          <a:p>
            <a:endParaRPr lang="en-US" dirty="0">
              <a:solidFill>
                <a:srgbClr val="1A2857"/>
              </a:solidFill>
            </a:endParaRPr>
          </a:p>
          <a:p>
            <a:endParaRPr lang="en-US" dirty="0"/>
          </a:p>
        </p:txBody>
      </p:sp>
      <p:sp>
        <p:nvSpPr>
          <p:cNvPr id="4" name="TextBox 3">
            <a:extLst>
              <a:ext uri="{FF2B5EF4-FFF2-40B4-BE49-F238E27FC236}">
                <a16:creationId xmlns:a16="http://schemas.microsoft.com/office/drawing/2014/main" id="{DA1BBAB4-C390-41FA-801B-A33DE799C25D}"/>
              </a:ext>
            </a:extLst>
          </p:cNvPr>
          <p:cNvSpPr txBox="1"/>
          <p:nvPr/>
        </p:nvSpPr>
        <p:spPr>
          <a:xfrm>
            <a:off x="508000" y="5636506"/>
            <a:ext cx="10764603" cy="830997"/>
          </a:xfrm>
          <a:prstGeom prst="rect">
            <a:avLst/>
          </a:prstGeom>
          <a:noFill/>
        </p:spPr>
        <p:txBody>
          <a:bodyPr wrap="square" rtlCol="0">
            <a:spAutoFit/>
          </a:bodyPr>
          <a:lstStyle/>
          <a:p>
            <a:pPr algn="ctr"/>
            <a:r>
              <a:rPr lang="en-US" sz="2400" dirty="0">
                <a:solidFill>
                  <a:srgbClr val="1A2857"/>
                </a:solidFill>
              </a:rPr>
              <a:t>Please see </a:t>
            </a:r>
            <a:r>
              <a:rPr lang="en-US" sz="2400" dirty="0">
                <a:solidFill>
                  <a:srgbClr val="1A2857"/>
                </a:solidFill>
                <a:hlinkClick r:id="rId4"/>
              </a:rPr>
              <a:t>https://www.regulations.gov/document/CPSC-2021-0007-0004</a:t>
            </a:r>
            <a:r>
              <a:rPr lang="en-US" sz="2400" dirty="0">
                <a:solidFill>
                  <a:srgbClr val="1A2857"/>
                </a:solidFill>
              </a:rPr>
              <a:t> for more information regarding exemptions</a:t>
            </a:r>
          </a:p>
        </p:txBody>
      </p:sp>
    </p:spTree>
    <p:extLst>
      <p:ext uri="{BB962C8B-B14F-4D97-AF65-F5344CB8AC3E}">
        <p14:creationId xmlns:p14="http://schemas.microsoft.com/office/powerpoint/2010/main" val="1483912738"/>
      </p:ext>
    </p:extLst>
  </p:cSld>
  <p:clrMapOvr>
    <a:masterClrMapping/>
  </p:clrMapOvr>
  <p:extLst mod="1">
    <p:ext uri="{6950BFC3-D8DA-4A85-94F7-54DA5524770B}">
      <p188:commentRel xmlns:p188="http://schemas.microsoft.com/office/powerpoint/2018/8/main" xmlns="" r:id="rId5"/>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C5B-CA20-4543-B21A-D76425B63CFA}"/>
              </a:ext>
            </a:extLst>
          </p:cNvPr>
          <p:cNvSpPr>
            <a:spLocks noGrp="1"/>
          </p:cNvSpPr>
          <p:nvPr>
            <p:ph type="title"/>
          </p:nvPr>
        </p:nvSpPr>
        <p:spPr/>
        <p:txBody>
          <a:bodyPr>
            <a:normAutofit fontScale="90000"/>
          </a:bodyPr>
          <a:lstStyle/>
          <a:p>
            <a:r>
              <a:rPr lang="en-US" sz="3800" dirty="0"/>
              <a:t>16 CFR Part 1640 and Children’s Folding Chairs and Stools</a:t>
            </a:r>
          </a:p>
        </p:txBody>
      </p:sp>
      <p:sp>
        <p:nvSpPr>
          <p:cNvPr id="3" name="Content Placeholder 2">
            <a:extLst>
              <a:ext uri="{FF2B5EF4-FFF2-40B4-BE49-F238E27FC236}">
                <a16:creationId xmlns:a16="http://schemas.microsoft.com/office/drawing/2014/main" id="{0AE4F991-8A48-4825-B7A2-4F6D5072A825}"/>
              </a:ext>
            </a:extLst>
          </p:cNvPr>
          <p:cNvSpPr>
            <a:spLocks noGrp="1"/>
          </p:cNvSpPr>
          <p:nvPr>
            <p:ph idx="1"/>
          </p:nvPr>
        </p:nvSpPr>
        <p:spPr>
          <a:xfrm>
            <a:off x="406399" y="1312986"/>
            <a:ext cx="11465169" cy="5179888"/>
          </a:xfrm>
        </p:spPr>
        <p:txBody>
          <a:bodyPr>
            <a:normAutofit/>
          </a:bodyPr>
          <a:lstStyle/>
          <a:p>
            <a:pPr marL="457200" indent="-457200">
              <a:buFont typeface="Arial" panose="020B0604020202020204" pitchFamily="34" charset="0"/>
              <a:buChar char="•"/>
            </a:pPr>
            <a:r>
              <a:rPr lang="en-US" dirty="0">
                <a:solidFill>
                  <a:srgbClr val="1A2857"/>
                </a:solidFill>
              </a:rPr>
              <a:t>Children's Folding Chairs and Stools that meet the definition of upholstered furniture (see 16 CFR §1640.3) must comply with:</a:t>
            </a:r>
          </a:p>
          <a:p>
            <a:pPr marL="914400" lvl="1" indent="-457200">
              <a:buFont typeface="Courier New" panose="02070309020205020404" pitchFamily="49" charset="0"/>
              <a:buChar char="o"/>
            </a:pPr>
            <a:r>
              <a:rPr lang="en-US" dirty="0">
                <a:solidFill>
                  <a:srgbClr val="1A2857"/>
                </a:solidFill>
              </a:rPr>
              <a:t>The flammability and labeling requirements of 16 CFR Part 1640</a:t>
            </a:r>
          </a:p>
          <a:p>
            <a:pPr marL="914400" lvl="1" indent="-457200">
              <a:buFont typeface="Courier New" panose="02070309020205020404" pitchFamily="49" charset="0"/>
              <a:buChar char="o"/>
            </a:pPr>
            <a:r>
              <a:rPr lang="en-US" dirty="0">
                <a:solidFill>
                  <a:srgbClr val="1A2857"/>
                </a:solidFill>
              </a:rPr>
              <a:t>Third-party testing for Lead in Surface Coatings if there are surface coatings and/or Total Lead Content if there are applicable accessible materials</a:t>
            </a:r>
          </a:p>
          <a:p>
            <a:pPr marL="914400" lvl="1" indent="-457200">
              <a:buFont typeface="Courier New" panose="02070309020205020404" pitchFamily="49" charset="0"/>
              <a:buChar char="o"/>
            </a:pPr>
            <a:r>
              <a:rPr lang="en-US" dirty="0">
                <a:solidFill>
                  <a:srgbClr val="1A2857"/>
                </a:solidFill>
              </a:rPr>
              <a:t>Third-party testing for the durable infant and toddler product requirements in 16 CFR Part 1232, Safety Standard for Children's Folding Chairs and Stools</a:t>
            </a:r>
          </a:p>
          <a:p>
            <a:pPr marL="914400" lvl="1" indent="-457200">
              <a:buFont typeface="Courier New" panose="02070309020205020404" pitchFamily="49" charset="0"/>
              <a:buChar char="o"/>
            </a:pPr>
            <a:r>
              <a:rPr lang="en-US" dirty="0">
                <a:solidFill>
                  <a:srgbClr val="1A2857"/>
                </a:solidFill>
              </a:rPr>
              <a:t>The Requirements for Consumer Registration of Durable Infant or Toddler Products (see 16 CFR Part 1130)</a:t>
            </a:r>
          </a:p>
          <a:p>
            <a:pPr lvl="1"/>
            <a:endParaRPr lang="en-US" dirty="0">
              <a:solidFill>
                <a:srgbClr val="1A2857"/>
              </a:solidFill>
            </a:endParaRPr>
          </a:p>
          <a:p>
            <a:pPr marL="457200" indent="-457200">
              <a:buFont typeface="Arial" panose="020B0604020202020204" pitchFamily="34" charset="0"/>
              <a:buChar char="•"/>
            </a:pPr>
            <a:r>
              <a:rPr lang="en-US" dirty="0">
                <a:solidFill>
                  <a:srgbClr val="1A2857"/>
                </a:solidFill>
              </a:rPr>
              <a:t>Please visit the CPSC’s </a:t>
            </a:r>
            <a:r>
              <a:rPr lang="en-US" u="sng" dirty="0">
                <a:hlinkClick r:id="rId2"/>
              </a:rPr>
              <a:t>Children’s Folding Chairs and Stools</a:t>
            </a:r>
            <a:r>
              <a:rPr lang="en-US" dirty="0"/>
              <a:t> </a:t>
            </a:r>
            <a:r>
              <a:rPr lang="en-US" dirty="0">
                <a:solidFill>
                  <a:srgbClr val="1A2857"/>
                </a:solidFill>
              </a:rPr>
              <a:t>page for more information.</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521915651"/>
      </p:ext>
    </p:extLst>
  </p:cSld>
  <p:clrMapOvr>
    <a:masterClrMapping/>
  </p:clrMapOvr>
  <p:extLst>
    <p:ext uri="{6950BFC3-D8DA-4A85-94F7-54DA5524770B}">
      <p188:commentRel xmlns:p188="http://schemas.microsoft.com/office/powerpoint/2018/8/main" xmlns=""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02AA-4E33-4BEB-A80D-B8072C5C520E}"/>
              </a:ext>
            </a:extLst>
          </p:cNvPr>
          <p:cNvSpPr>
            <a:spLocks noGrp="1"/>
          </p:cNvSpPr>
          <p:nvPr>
            <p:ph type="title"/>
          </p:nvPr>
        </p:nvSpPr>
        <p:spPr/>
        <p:txBody>
          <a:bodyPr>
            <a:normAutofit fontScale="90000"/>
          </a:bodyPr>
          <a:lstStyle/>
          <a:p>
            <a:r>
              <a:rPr lang="en-US" dirty="0"/>
              <a:t>16 CFR Part 1640 and Children’s Products Conclusion</a:t>
            </a:r>
          </a:p>
        </p:txBody>
      </p:sp>
      <p:sp>
        <p:nvSpPr>
          <p:cNvPr id="3" name="Content Placeholder 2">
            <a:extLst>
              <a:ext uri="{FF2B5EF4-FFF2-40B4-BE49-F238E27FC236}">
                <a16:creationId xmlns:a16="http://schemas.microsoft.com/office/drawing/2014/main" id="{5F47AE5F-64AE-4F30-A62E-C044214FAFCE}"/>
              </a:ext>
            </a:extLst>
          </p:cNvPr>
          <p:cNvSpPr>
            <a:spLocks noGrp="1"/>
          </p:cNvSpPr>
          <p:nvPr>
            <p:ph idx="1"/>
          </p:nvPr>
        </p:nvSpPr>
        <p:spPr/>
        <p:txBody>
          <a:bodyPr/>
          <a:lstStyle/>
          <a:p>
            <a:pPr marL="457200" indent="-457200">
              <a:buFont typeface="Arial" panose="020B0604020202020204" pitchFamily="34" charset="0"/>
              <a:buChar char="•"/>
            </a:pPr>
            <a:r>
              <a:rPr lang="en-US" dirty="0">
                <a:solidFill>
                  <a:srgbClr val="1A2857"/>
                </a:solidFill>
              </a:rPr>
              <a:t>Other children's products that meet the definition of upholstered furniture (see 16 CFR 1640.3) must comply with:</a:t>
            </a:r>
          </a:p>
          <a:p>
            <a:pPr marL="914400" lvl="1" indent="-457200">
              <a:buFont typeface="Courier New" panose="02070309020205020404" pitchFamily="49" charset="0"/>
              <a:buChar char="o"/>
            </a:pPr>
            <a:r>
              <a:rPr lang="en-US" sz="2800" dirty="0">
                <a:solidFill>
                  <a:srgbClr val="1A2857"/>
                </a:solidFill>
              </a:rPr>
              <a:t>The flammability and labeling requirements of 16 CFR 1640</a:t>
            </a:r>
          </a:p>
          <a:p>
            <a:pPr marL="914400" lvl="1" indent="-457200">
              <a:buFont typeface="Courier New" panose="02070309020205020404" pitchFamily="49" charset="0"/>
              <a:buChar char="o"/>
            </a:pPr>
            <a:r>
              <a:rPr lang="en-US" sz="2800" dirty="0">
                <a:solidFill>
                  <a:srgbClr val="1A2857"/>
                </a:solidFill>
              </a:rPr>
              <a:t>Third-party testing for: 	</a:t>
            </a:r>
          </a:p>
          <a:p>
            <a:pPr lvl="1"/>
            <a:endParaRPr lang="en-US" sz="800" dirty="0">
              <a:solidFill>
                <a:srgbClr val="1A2857"/>
              </a:solidFill>
            </a:endParaRPr>
          </a:p>
          <a:p>
            <a:pPr marL="1371600" lvl="2" indent="-457200">
              <a:buFont typeface="Courier New" panose="02070309020205020404" pitchFamily="49" charset="0"/>
              <a:buChar char="o"/>
            </a:pPr>
            <a:r>
              <a:rPr lang="en-US" sz="2400" dirty="0">
                <a:solidFill>
                  <a:srgbClr val="1A2857"/>
                </a:solidFill>
              </a:rPr>
              <a:t>Lead in surface coatings if there are surface coatings and/or total lead content if there are applicable accessible materials</a:t>
            </a:r>
          </a:p>
          <a:p>
            <a:pPr marL="1371600" lvl="2" indent="-457200">
              <a:buFont typeface="Courier New" panose="02070309020205020404" pitchFamily="49" charset="0"/>
              <a:buChar char="o"/>
            </a:pPr>
            <a:r>
              <a:rPr lang="en-US" sz="2400" dirty="0">
                <a:solidFill>
                  <a:srgbClr val="1A2857"/>
                </a:solidFill>
              </a:rPr>
              <a:t>Any other requirements applicable to the specific product</a:t>
            </a:r>
          </a:p>
          <a:p>
            <a:pPr lvl="2"/>
            <a:endParaRPr lang="en-US" sz="2400" dirty="0">
              <a:solidFill>
                <a:srgbClr val="1A2857"/>
              </a:solidFill>
            </a:endParaRPr>
          </a:p>
          <a:p>
            <a:pPr marL="457200" indent="-457200">
              <a:buFont typeface="Arial" panose="020B0604020202020204" pitchFamily="34" charset="0"/>
              <a:buChar char="•"/>
            </a:pPr>
            <a:r>
              <a:rPr lang="en-US" dirty="0">
                <a:solidFill>
                  <a:srgbClr val="1A2857"/>
                </a:solidFill>
              </a:rPr>
              <a:t>Please see the CPSC’s</a:t>
            </a:r>
            <a:r>
              <a:rPr lang="en-US" dirty="0"/>
              <a:t> </a:t>
            </a:r>
            <a:r>
              <a:rPr lang="en-US" dirty="0">
                <a:hlinkClick r:id="rId2"/>
              </a:rPr>
              <a:t>Children’s Products Education Page </a:t>
            </a:r>
            <a:r>
              <a:rPr lang="en-US" dirty="0">
                <a:solidFill>
                  <a:srgbClr val="1A2857"/>
                </a:solidFill>
              </a:rPr>
              <a:t>for more information.</a:t>
            </a:r>
          </a:p>
          <a:p>
            <a:endParaRPr lang="en-US" dirty="0"/>
          </a:p>
        </p:txBody>
      </p:sp>
    </p:spTree>
    <p:extLst>
      <p:ext uri="{BB962C8B-B14F-4D97-AF65-F5344CB8AC3E}">
        <p14:creationId xmlns:p14="http://schemas.microsoft.com/office/powerpoint/2010/main" val="3541057284"/>
      </p:ext>
    </p:extLst>
  </p:cSld>
  <p:clrMapOvr>
    <a:masterClrMapping/>
  </p:clrMapOvr>
  <p:extLst>
    <p:ext uri="{6950BFC3-D8DA-4A85-94F7-54DA5524770B}">
      <p188:commentRel xmlns:p188="http://schemas.microsoft.com/office/powerpoint/2018/8/main" xmlns=""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1" y="495300"/>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805723" y="1638300"/>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140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967314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
        <p:nvSpPr>
          <p:cNvPr id="10" name="Text Placeholder 4">
            <a:extLst>
              <a:ext uri="{FF2B5EF4-FFF2-40B4-BE49-F238E27FC236}">
                <a16:creationId xmlns:a16="http://schemas.microsoft.com/office/drawing/2014/main" id="{0EAF4357-6B9A-4140-A102-554D5B0B28DF}"/>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a:t>Chinese Resources at cpsc.gov</a:t>
            </a:r>
          </a:p>
        </p:txBody>
      </p:sp>
    </p:spTree>
    <p:extLst>
      <p:ext uri="{BB962C8B-B14F-4D97-AF65-F5344CB8AC3E}">
        <p14:creationId xmlns:p14="http://schemas.microsoft.com/office/powerpoint/2010/main" val="2092947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14444" y="5090736"/>
            <a:ext cx="3206822" cy="1249680"/>
          </a:xfrm>
        </p:spPr>
        <p:txBody>
          <a:bodyPr>
            <a:noAutofit/>
          </a:bodyPr>
          <a:lstStyle/>
          <a:p>
            <a:r>
              <a:rPr lang="en-US" sz="1400" b="1" dirty="0">
                <a:solidFill>
                  <a:srgbClr val="1A2857"/>
                </a:solidFill>
                <a:latin typeface="Arial" panose="020B0604020202020204" pitchFamily="34" charset="0"/>
                <a:cs typeface="Arial" panose="020B0604020202020204" pitchFamily="34" charset="0"/>
              </a:rPr>
              <a:t>English:</a:t>
            </a:r>
            <a:r>
              <a:rPr lang="en-US" sz="1400" b="1" dirty="0">
                <a:solidFill>
                  <a:srgbClr val="C00000"/>
                </a:solidFill>
                <a:latin typeface="Arial" panose="020B0604020202020204" pitchFamily="34" charset="0"/>
                <a:cs typeface="Arial" panose="020B0604020202020204" pitchFamily="34" charset="0"/>
              </a:rPr>
              <a:t> </a:t>
            </a:r>
            <a:r>
              <a:rPr lang="en-US" sz="14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Updating Age Determination Guidelines for Toys (cpsc.gov)</a:t>
            </a:r>
            <a:endParaRPr lang="en-US" sz="1400" dirty="0">
              <a:solidFill>
                <a:srgbClr val="C00000"/>
              </a:solidFill>
              <a:latin typeface="Arial" panose="020B0604020202020204" pitchFamily="34" charset="0"/>
              <a:cs typeface="Arial" panose="020B0604020202020204" pitchFamily="34" charset="0"/>
            </a:endParaRPr>
          </a:p>
          <a:p>
            <a:r>
              <a:rPr lang="en-US" sz="1400" b="1" dirty="0">
                <a:solidFill>
                  <a:srgbClr val="1A2857"/>
                </a:solidFill>
                <a:latin typeface="Arial" panose="020B0604020202020204" pitchFamily="34" charset="0"/>
                <a:cs typeface="Arial" panose="020B0604020202020204" pitchFamily="34" charset="0"/>
              </a:rPr>
              <a:t>Chinese:</a:t>
            </a:r>
            <a:r>
              <a:rPr lang="en-US" sz="1400" b="1" dirty="0">
                <a:solidFill>
                  <a:srgbClr val="C00000"/>
                </a:solidFill>
                <a:latin typeface="Arial" panose="020B0604020202020204" pitchFamily="34" charset="0"/>
                <a:cs typeface="Arial" panose="020B0604020202020204" pitchFamily="34" charset="0"/>
              </a:rPr>
              <a:t> </a:t>
            </a:r>
            <a:r>
              <a:rPr lang="en-US" sz="140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Updating Age Determination Guidelines for Toys (cpsc.gov)</a:t>
            </a:r>
            <a:r>
              <a:rPr lang="en-US" sz="1400" dirty="0">
                <a:solidFill>
                  <a:srgbClr val="C00000"/>
                </a:solidFill>
                <a:latin typeface="Arial" panose="020B0604020202020204" pitchFamily="34" charset="0"/>
                <a:cs typeface="Arial" panose="020B0604020202020204" pitchFamily="34" charset="0"/>
              </a:rPr>
              <a:t> </a:t>
            </a:r>
          </a:p>
          <a:p>
            <a:endParaRPr lang="en-US" sz="1400" b="1" dirty="0">
              <a:solidFill>
                <a:srgbClr val="C00000"/>
              </a:solidFill>
              <a:latin typeface="Arial" panose="020B0604020202020204" pitchFamily="34" charset="0"/>
              <a:cs typeface="Arial" panose="020B0604020202020204" pitchFamily="34" charset="0"/>
            </a:endParaRPr>
          </a:p>
          <a:p>
            <a:endParaRPr lang="en-US" sz="1400" b="1" dirty="0">
              <a:solidFill>
                <a:srgbClr val="C00000"/>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1"/>
          </p:nvPr>
        </p:nvSpPr>
        <p:spPr>
          <a:xfrm>
            <a:off x="8419781" y="5060256"/>
            <a:ext cx="3438831" cy="1249680"/>
          </a:xfrm>
        </p:spPr>
        <p:txBody>
          <a:bodyPr>
            <a:noAutofit/>
          </a:bodyPr>
          <a:lstStyle/>
          <a:p>
            <a:r>
              <a:rPr lang="en-US" sz="1400" dirty="0">
                <a:solidFill>
                  <a:srgbClr val="1A2857"/>
                </a:solidFill>
                <a:latin typeface="Arial" panose="020B0604020202020204" pitchFamily="34" charset="0"/>
                <a:cs typeface="Arial" panose="020B0604020202020204" pitchFamily="34" charset="0"/>
              </a:rPr>
              <a:t>English: </a:t>
            </a:r>
            <a:r>
              <a:rPr lang="en-US" sz="1400" b="0"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Human Factors Standard Practice (cpsc.gov)</a:t>
            </a:r>
            <a:endParaRPr lang="en-US" sz="1400" b="0" dirty="0">
              <a:solidFill>
                <a:srgbClr val="C00000"/>
              </a:solidFill>
              <a:latin typeface="Arial" panose="020B0604020202020204" pitchFamily="34" charset="0"/>
              <a:cs typeface="Arial" panose="020B0604020202020204" pitchFamily="34" charset="0"/>
            </a:endParaRPr>
          </a:p>
          <a:p>
            <a:endParaRPr lang="en-US" sz="1400" b="0" dirty="0">
              <a:solidFill>
                <a:srgbClr val="C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022E3D8-5C43-4F19-84DA-FF32FEE8A178}"/>
              </a:ext>
            </a:extLst>
          </p:cNvPr>
          <p:cNvPicPr/>
          <p:nvPr/>
        </p:nvPicPr>
        <p:blipFill>
          <a:blip r:embed="rId6"/>
          <a:stretch>
            <a:fillRect/>
          </a:stretch>
        </p:blipFill>
        <p:spPr>
          <a:xfrm>
            <a:off x="4614444" y="208954"/>
            <a:ext cx="3566160" cy="4572000"/>
          </a:xfrm>
          <a:prstGeom prst="rect">
            <a:avLst/>
          </a:prstGeom>
        </p:spPr>
      </p:pic>
      <p:pic>
        <p:nvPicPr>
          <p:cNvPr id="12" name="Picture 11">
            <a:extLst>
              <a:ext uri="{FF2B5EF4-FFF2-40B4-BE49-F238E27FC236}">
                <a16:creationId xmlns:a16="http://schemas.microsoft.com/office/drawing/2014/main" id="{AF72159F-FD40-41EC-AC89-BD6189DFCC28}"/>
              </a:ext>
            </a:extLst>
          </p:cNvPr>
          <p:cNvPicPr/>
          <p:nvPr/>
        </p:nvPicPr>
        <p:blipFill>
          <a:blip r:embed="rId7"/>
          <a:stretch>
            <a:fillRect/>
          </a:stretch>
        </p:blipFill>
        <p:spPr>
          <a:xfrm>
            <a:off x="8356117" y="224194"/>
            <a:ext cx="3566160" cy="4572000"/>
          </a:xfrm>
          <a:prstGeom prst="rect">
            <a:avLst/>
          </a:prstGeom>
        </p:spPr>
      </p:pic>
      <p:sp>
        <p:nvSpPr>
          <p:cNvPr id="9" name="Text Placeholder 4">
            <a:extLst>
              <a:ext uri="{FF2B5EF4-FFF2-40B4-BE49-F238E27FC236}">
                <a16:creationId xmlns:a16="http://schemas.microsoft.com/office/drawing/2014/main" id="{6E6AD466-81C6-4204-B121-07D63492F2ED}"/>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a:t>Chinese Resources at cpsc.gov</a:t>
            </a:r>
          </a:p>
        </p:txBody>
      </p:sp>
    </p:spTree>
    <p:extLst>
      <p:ext uri="{BB962C8B-B14F-4D97-AF65-F5344CB8AC3E}">
        <p14:creationId xmlns:p14="http://schemas.microsoft.com/office/powerpoint/2010/main" val="1950864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pic>
        <p:nvPicPr>
          <p:cNvPr id="10" name="Picture 9"/>
          <p:cNvPicPr/>
          <p:nvPr/>
        </p:nvPicPr>
        <p:blipFill>
          <a:blip r:embed="rId7"/>
          <a:stretch>
            <a:fillRect/>
          </a:stretch>
        </p:blipFill>
        <p:spPr>
          <a:xfrm>
            <a:off x="8378031" y="229594"/>
            <a:ext cx="3040061" cy="3593749"/>
          </a:xfrm>
          <a:prstGeom prst="rect">
            <a:avLst/>
          </a:prstGeom>
        </p:spPr>
      </p:pic>
      <p:sp>
        <p:nvSpPr>
          <p:cNvPr id="9" name="Text Placeholder 4">
            <a:extLst>
              <a:ext uri="{FF2B5EF4-FFF2-40B4-BE49-F238E27FC236}">
                <a16:creationId xmlns:a16="http://schemas.microsoft.com/office/drawing/2014/main" id="{3A99D8D6-1422-463D-AE0A-F70F2CEC90D0}"/>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a:t>Chinese Resources at cpsc.gov</a:t>
            </a:r>
          </a:p>
        </p:txBody>
      </p:sp>
    </p:spTree>
    <p:extLst>
      <p:ext uri="{BB962C8B-B14F-4D97-AF65-F5344CB8AC3E}">
        <p14:creationId xmlns:p14="http://schemas.microsoft.com/office/powerpoint/2010/main" val="285798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b="1" dirty="0">
                <a:solidFill>
                  <a:srgbClr val="FF0000"/>
                </a:solidFill>
                <a:effectLst>
                  <a:outerShdw blurRad="38100" dist="38100" dir="2700000" algn="tl">
                    <a:srgbClr val="000000">
                      <a:alpha val="43137"/>
                    </a:srgbClr>
                  </a:outerShdw>
                </a:effectLst>
              </a:rPr>
              <a:t>&gt;</a:t>
            </a:r>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the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consumer products that pose a fire, electrical, chemical, biological, or mechanical hazard.   </a:t>
            </a:r>
          </a:p>
          <a:p>
            <a:endParaRPr lang="en-US" sz="2000" kern="0" dirty="0">
              <a:effectLst>
                <a:outerShdw blurRad="38100" dist="38100" dir="2700000" algn="tl">
                  <a:srgbClr val="000000">
                    <a:alpha val="43137"/>
                  </a:srgbClr>
                </a:outerShdw>
              </a:effectLst>
            </a:endParaRP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
        <p:nvSpPr>
          <p:cNvPr id="7" name="Rectangle 6">
            <a:extLst>
              <a:ext uri="{FF2B5EF4-FFF2-40B4-BE49-F238E27FC236}">
                <a16:creationId xmlns:a16="http://schemas.microsoft.com/office/drawing/2014/main" id="{4FCC7599-D936-40AD-8A44-1F9B8FB56944}"/>
              </a:ext>
            </a:extLst>
          </p:cNvPr>
          <p:cNvSpPr/>
          <p:nvPr/>
        </p:nvSpPr>
        <p:spPr>
          <a:xfrm>
            <a:off x="213360" y="5380672"/>
            <a:ext cx="11612880" cy="1323439"/>
          </a:xfrm>
          <a:prstGeom prst="rect">
            <a:avLst/>
          </a:prstGeom>
        </p:spPr>
        <p:txBody>
          <a:bodyPr wrap="square">
            <a:spAutoFit/>
          </a:bodyPr>
          <a:lstStyle/>
          <a:p>
            <a:r>
              <a:rPr lang="en-US" sz="2000" kern="0" dirty="0">
                <a:solidFill>
                  <a:schemeClr val="bg2">
                    <a:alpha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CPSC's work to improve the safety of thousands of types of consumer products in its jurisdiction  - such as toys, cribs, power tools, cigarette lighters, textiles, and  household chemicals – has contributed to a decline in the rate of injuries associated with consumer products over nearly 50 years. </a:t>
            </a:r>
          </a:p>
        </p:txBody>
      </p:sp>
    </p:spTree>
    <p:extLst>
      <p:ext uri="{BB962C8B-B14F-4D97-AF65-F5344CB8AC3E}">
        <p14:creationId xmlns:p14="http://schemas.microsoft.com/office/powerpoint/2010/main" val="1631618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37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DC2C10-5840-460D-A714-CDDD990D576A}"/>
              </a:ext>
            </a:extLst>
          </p:cNvPr>
          <p:cNvSpPr>
            <a:spLocks noGrp="1"/>
          </p:cNvSpPr>
          <p:nvPr>
            <p:ph type="body" sz="quarter" idx="11"/>
          </p:nvPr>
        </p:nvSpPr>
        <p:spPr/>
        <p:txBody>
          <a:bodyPr>
            <a:normAutofit fontScale="77500" lnSpcReduction="20000"/>
          </a:bodyPr>
          <a:lstStyle/>
          <a:p>
            <a:pPr algn="ctr"/>
            <a:r>
              <a:rPr lang="en-US" dirty="0"/>
              <a:t>Furniture Flammability Resources</a:t>
            </a:r>
          </a:p>
        </p:txBody>
      </p:sp>
      <p:sp>
        <p:nvSpPr>
          <p:cNvPr id="4" name="Text Placeholder 3">
            <a:extLst>
              <a:ext uri="{FF2B5EF4-FFF2-40B4-BE49-F238E27FC236}">
                <a16:creationId xmlns:a16="http://schemas.microsoft.com/office/drawing/2014/main" id="{DB7A16DD-A383-4775-B53E-2D52E2911D8F}"/>
              </a:ext>
            </a:extLst>
          </p:cNvPr>
          <p:cNvSpPr>
            <a:spLocks noGrp="1"/>
          </p:cNvSpPr>
          <p:nvPr>
            <p:ph type="body" sz="quarter" idx="12"/>
          </p:nvPr>
        </p:nvSpPr>
        <p:spPr/>
        <p:txBody>
          <a:bodyPr>
            <a:normAutofit fontScale="92500" lnSpcReduction="10000"/>
          </a:bodyPr>
          <a:lstStyle/>
          <a:p>
            <a:pPr marL="457200" indent="-457200">
              <a:buFont typeface="Arial" panose="020B0604020202020204" pitchFamily="34" charset="0"/>
              <a:buChar char="•"/>
            </a:pPr>
            <a:r>
              <a:rPr lang="en-US" dirty="0">
                <a:solidFill>
                  <a:srgbClr val="1A2857"/>
                </a:solidFill>
              </a:rPr>
              <a:t>Direct Final Rule for 16 CFR part 1640:</a:t>
            </a:r>
            <a:r>
              <a:rPr lang="en-US" dirty="0">
                <a:hlinkClick r:id="rId3"/>
              </a:rPr>
              <a:t>Federal Register : Standard for the Flammability of Upholstered Furniture</a:t>
            </a:r>
            <a:endParaRPr lang="en-US" dirty="0"/>
          </a:p>
          <a:p>
            <a:endParaRPr lang="en-US" dirty="0">
              <a:solidFill>
                <a:srgbClr val="1A2857"/>
              </a:solidFill>
            </a:endParaRPr>
          </a:p>
          <a:p>
            <a:pPr marL="457200" indent="-457200">
              <a:buFont typeface="Arial" panose="020B0604020202020204" pitchFamily="34" charset="0"/>
              <a:buChar char="•"/>
            </a:pPr>
            <a:r>
              <a:rPr lang="en-US" dirty="0">
                <a:solidFill>
                  <a:srgbClr val="1A2857"/>
                </a:solidFill>
              </a:rPr>
              <a:t>California Technical Bulletin 117-2013: </a:t>
            </a:r>
            <a:r>
              <a:rPr lang="en-US" dirty="0">
                <a:hlinkClick r:id="rId4"/>
              </a:rPr>
              <a:t>https://www.regulations.gov/document/CPSC-2021-0007-0005</a:t>
            </a:r>
            <a:r>
              <a:rPr lang="en-US" dirty="0"/>
              <a:t> </a:t>
            </a:r>
          </a:p>
          <a:p>
            <a:endParaRPr lang="en-US" dirty="0"/>
          </a:p>
          <a:p>
            <a:pPr marL="457200" indent="-457200">
              <a:buFont typeface="Arial" panose="020B0604020202020204" pitchFamily="34" charset="0"/>
              <a:buChar char="•"/>
            </a:pPr>
            <a:r>
              <a:rPr lang="en-US" dirty="0">
                <a:solidFill>
                  <a:srgbClr val="1A2857"/>
                </a:solidFill>
              </a:rPr>
              <a:t>CPSC Upholstered Furniture Business Education Page: </a:t>
            </a:r>
            <a:r>
              <a:rPr lang="en-US" dirty="0">
                <a:hlinkClick r:id="rId5"/>
              </a:rPr>
              <a:t>Upholstered Furniture Business Education | CPSC.gov</a:t>
            </a:r>
            <a:endParaRPr lang="en-US" dirty="0">
              <a:solidFill>
                <a:srgbClr val="1A2857"/>
              </a:solidFill>
            </a:endParaRPr>
          </a:p>
          <a:p>
            <a:endParaRPr lang="en-US" dirty="0"/>
          </a:p>
        </p:txBody>
      </p:sp>
    </p:spTree>
    <p:extLst>
      <p:ext uri="{BB962C8B-B14F-4D97-AF65-F5344CB8AC3E}">
        <p14:creationId xmlns:p14="http://schemas.microsoft.com/office/powerpoint/2010/main" val="4060540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1A2857"/>
                </a:solidFill>
                <a:latin typeface="Arial" panose="020B0604020202020204" pitchFamily="34" charset="0"/>
              </a:rPr>
              <a:t>Online tool designed specifically to help businesses comply with federal consumer product safety requirements.</a:t>
            </a:r>
          </a:p>
          <a:p>
            <a:r>
              <a:rPr lang="en-US" sz="2900" b="0" dirty="0">
                <a:solidFill>
                  <a:srgbClr val="1A2857"/>
                </a:solidFill>
                <a:latin typeface="Arial" panose="020B0604020202020204" pitchFamily="34" charset="0"/>
              </a:rPr>
              <a:t>Asks a series of guided questions, and based on the answers produces a downloadable (PDF) report. </a:t>
            </a:r>
          </a:p>
          <a:p>
            <a:r>
              <a:rPr lang="en-US" sz="2900" b="0" dirty="0">
                <a:solidFill>
                  <a:srgbClr val="1A2857"/>
                </a:solidFill>
                <a:latin typeface="Arial" panose="020B0604020202020204" pitchFamily="34" charset="0"/>
              </a:rPr>
              <a:t>Provides customized guidance with links to product safety regulations that may apply to the product and important information on labeling, certification and testing requirements</a:t>
            </a:r>
            <a:r>
              <a:rPr lang="en-US" sz="2900" b="0" dirty="0">
                <a:solidFill>
                  <a:srgbClr val="4C4C4C"/>
                </a:solidFill>
                <a:latin typeface="Arial" panose="020B0604020202020204" pitchFamily="34" charset="0"/>
              </a:rPr>
              <a:t>.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147420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1A2857"/>
                </a:solidFill>
              </a:rPr>
              <a:t>Regulatory Robot is a tool to help identify which requirements are applicable</a:t>
            </a:r>
          </a:p>
          <a:p>
            <a:pPr marL="800100" lvl="1" indent="-342900">
              <a:buFont typeface="Courier New" panose="02070309020205020404" pitchFamily="49" charset="0"/>
              <a:buChar char="o"/>
            </a:pPr>
            <a:r>
              <a:rPr lang="en-US" b="1" u="sng" dirty="0">
                <a:solidFill>
                  <a:srgbClr val="1A2857"/>
                </a:solidFill>
              </a:rPr>
              <a:t>Does not</a:t>
            </a:r>
            <a:r>
              <a:rPr lang="en-US" b="1" dirty="0">
                <a:solidFill>
                  <a:srgbClr val="1A2857"/>
                </a:solidFill>
              </a:rPr>
              <a:t> list details of requirements</a:t>
            </a:r>
            <a:endParaRPr lang="en-US" dirty="0">
              <a:solidFill>
                <a:srgbClr val="1A2857"/>
              </a:solidFill>
            </a:endParaRPr>
          </a:p>
        </p:txBody>
      </p:sp>
      <p:graphicFrame>
        <p:nvGraphicFramePr>
          <p:cNvPr id="5" name="Diagram 4"/>
          <p:cNvGraphicFramePr/>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595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China Podcast Series</a:t>
            </a:r>
            <a:endParaRPr lang="en-US" dirty="0"/>
          </a:p>
          <a:p>
            <a:pPr algn="ctr"/>
            <a:endParaRPr lang="en-US" dirty="0"/>
          </a:p>
        </p:txBody>
      </p:sp>
      <p:graphicFrame>
        <p:nvGraphicFramePr>
          <p:cNvPr id="5" name="Table 4"/>
          <p:cNvGraphicFramePr>
            <a:graphicFrameLocks noGrp="1"/>
          </p:cNvGraphicFramePr>
          <p:nvPr>
            <p:extLst/>
          </p:nvPr>
        </p:nvGraphicFramePr>
        <p:xfrm>
          <a:off x="1689654" y="1403688"/>
          <a:ext cx="9116892" cy="463740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Selling Safe Electrical Products to the U.S. Market</a:t>
                      </a:r>
                    </a:p>
                  </a:txBody>
                  <a:tcPr marL="9525" marR="9525" marT="9525" marB="0" anchor="ctr"/>
                </a:tc>
                <a:extLst>
                  <a:ext uri="{0D108BD9-81ED-4DB2-BD59-A6C34878D82A}">
                    <a16:rowId xmlns:a16="http://schemas.microsoft.com/office/drawing/2014/main" val="79804268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U.S. Apparel Requirements</a:t>
                      </a:r>
                    </a:p>
                  </a:txBody>
                  <a:tcPr marL="9525" marR="9525" marT="9525" marB="0" anchor="ctr"/>
                </a:tc>
                <a:extLst>
                  <a:ext uri="{0D108BD9-81ED-4DB2-BD59-A6C34878D82A}">
                    <a16:rowId xmlns:a16="http://schemas.microsoft.com/office/drawing/2014/main" val="18677074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#3</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CPSC Bicycle Regulations and U.S. and International Safety Standards </a:t>
                      </a:r>
                    </a:p>
                  </a:txBody>
                  <a:tcPr marL="9525" marR="9525" marT="9525" marB="0" anchor="ctr"/>
                </a:tc>
                <a:extLst>
                  <a:ext uri="{0D108BD9-81ED-4DB2-BD59-A6C34878D82A}">
                    <a16:rowId xmlns:a16="http://schemas.microsoft.com/office/drawing/2014/main" val="18872111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#4</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U.S. Mattress Requirements</a:t>
                      </a:r>
                    </a:p>
                  </a:txBody>
                  <a:tcPr marL="9525" marR="9525" marT="9525" marB="0" anchor="ctr"/>
                </a:tc>
                <a:extLst>
                  <a:ext uri="{0D108BD9-81ED-4DB2-BD59-A6C34878D82A}">
                    <a16:rowId xmlns:a16="http://schemas.microsoft.com/office/drawing/2014/main" val="2295873347"/>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Durable Infant or Toddler Products: Common Requirements</a:t>
                      </a: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#6</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Overview of U.S. Strollers and Carriages Requirements</a:t>
                      </a: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Toy Safety Requirements and Mandatory Standards</a:t>
                      </a:r>
                    </a:p>
                  </a:txBody>
                  <a:tcPr marL="9525" marR="9525" marT="9525" marB="0" anchor="ctr"/>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#8</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Children’s Sleepwear Requirements </a:t>
                      </a: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#9</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Enhancing the Safety of Emerging Technology through Risk Assessment: Wearables </a:t>
                      </a: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for Battery Safety Requirements</a:t>
                      </a: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Gates and Enclosures Requirements</a:t>
                      </a:r>
                    </a:p>
                  </a:txBody>
                  <a:tcPr marL="9525" marR="9525" marT="9525" marB="0" anchor="ctr"/>
                </a:tc>
                <a:extLst>
                  <a:ext uri="{0D108BD9-81ED-4DB2-BD59-A6C34878D82A}">
                    <a16:rowId xmlns:a16="http://schemas.microsoft.com/office/drawing/2014/main" val="3873105726"/>
                  </a:ext>
                </a:extLst>
              </a:tr>
            </a:tbl>
          </a:graphicData>
        </a:graphic>
      </p:graphicFrame>
    </p:spTree>
    <p:extLst>
      <p:ext uri="{BB962C8B-B14F-4D97-AF65-F5344CB8AC3E}">
        <p14:creationId xmlns:p14="http://schemas.microsoft.com/office/powerpoint/2010/main" val="237134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China Podcast Series (Continued)</a:t>
            </a:r>
            <a:endParaRPr lang="en-US" dirty="0"/>
          </a:p>
          <a:p>
            <a:pPr algn="ctr"/>
            <a:endParaRPr lang="en-US" dirty="0"/>
          </a:p>
        </p:txBody>
      </p:sp>
      <p:graphicFrame>
        <p:nvGraphicFramePr>
          <p:cNvPr id="5" name="Table 4"/>
          <p:cNvGraphicFramePr>
            <a:graphicFrameLocks noGrp="1"/>
          </p:cNvGraphicFramePr>
          <p:nvPr>
            <p:extLst/>
          </p:nvPr>
        </p:nvGraphicFramePr>
        <p:xfrm>
          <a:off x="1689654" y="1472212"/>
          <a:ext cx="9116892" cy="407352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Consumer Safety and Micromobility Devices</a:t>
                      </a: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#13</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Cribs and Play Yards Requirements </a:t>
                      </a: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tc>
                <a:tc>
                  <a:txBody>
                    <a:bodyPr/>
                    <a:lstStyle/>
                    <a:p>
                      <a:r>
                        <a:rPr lang="en-US" sz="1800" dirty="0">
                          <a:solidFill>
                            <a:srgbClr val="1A2857"/>
                          </a:solidFill>
                          <a:latin typeface="Arial" panose="020B0604020202020204" pitchFamily="34" charset="0"/>
                          <a:cs typeface="Arial" panose="020B0604020202020204" pitchFamily="34" charset="0"/>
                        </a:rPr>
                        <a:t>Product Safety and Compliance: Best Practices for Buyers Exporting Consumer Goods to the United States</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U.S. Flammability Requirements for Upholstered Furniture </a:t>
                      </a: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#16</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How to Find Safety Requirements for Your Product Using CPSC’s Regulatory Robot</a:t>
                      </a: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CPSC’s Import Screening Program</a:t>
                      </a: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tc>
                <a:tc>
                  <a:txBody>
                    <a:bodyPr/>
                    <a:lstStyle/>
                    <a:p>
                      <a:pPr algn="l" fontAlgn="t"/>
                      <a:r>
                        <a:rPr lang="en-US" sz="1800" b="0" i="0" u="none" strike="noStrike" dirty="0">
                          <a:solidFill>
                            <a:srgbClr val="1A2857"/>
                          </a:solidFill>
                          <a:effectLst/>
                          <a:latin typeface="Arial" panose="020B0604020202020204" pitchFamily="34" charset="0"/>
                          <a:cs typeface="Arial" panose="020B0604020202020204" pitchFamily="34" charset="0"/>
                        </a:rPr>
                        <a:t>Overview of CPSC’s Third Party Laboratory Program for Children’s Products</a:t>
                      </a:r>
                    </a:p>
                  </a:txBody>
                  <a:tcPr marL="9525" marR="9525" marT="9525" marB="0"/>
                </a:tc>
                <a:extLst>
                  <a:ext uri="{0D108BD9-81ED-4DB2-BD59-A6C34878D82A}">
                    <a16:rowId xmlns:a16="http://schemas.microsoft.com/office/drawing/2014/main" val="1189125304"/>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#19</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Infant Sleep Product Safety Requirements</a:t>
                      </a:r>
                    </a:p>
                  </a:txBody>
                  <a:tcPr marL="9525" marR="9525" marT="9525" marB="0" anchor="ctr"/>
                </a:tc>
                <a:extLst>
                  <a:ext uri="{0D108BD9-81ED-4DB2-BD59-A6C34878D82A}">
                    <a16:rowId xmlns:a16="http://schemas.microsoft.com/office/drawing/2014/main" val="233767929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#20</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Children's Folding Chairs/Stools Safety Requirements</a:t>
                      </a:r>
                    </a:p>
                  </a:txBody>
                  <a:tcPr marL="9525" marR="9525" marT="9525" marB="0" anchor="ctr"/>
                </a:tc>
                <a:extLst>
                  <a:ext uri="{0D108BD9-81ED-4DB2-BD59-A6C34878D82A}">
                    <a16:rowId xmlns:a16="http://schemas.microsoft.com/office/drawing/2014/main" val="2418091869"/>
                  </a:ext>
                </a:extLst>
              </a:tr>
            </a:tbl>
          </a:graphicData>
        </a:graphic>
      </p:graphicFrame>
      <p:sp>
        <p:nvSpPr>
          <p:cNvPr id="3" name="Rectangle 2"/>
          <p:cNvSpPr/>
          <p:nvPr/>
        </p:nvSpPr>
        <p:spPr>
          <a:xfrm>
            <a:off x="1689654" y="5728752"/>
            <a:ext cx="9116892" cy="861774"/>
          </a:xfrm>
          <a:prstGeom prst="rect">
            <a:avLst/>
          </a:prstGeom>
        </p:spPr>
        <p:txBody>
          <a:bodyPr wrap="square">
            <a:spAutoFit/>
          </a:bodyPr>
          <a:lstStyle/>
          <a:p>
            <a:pPr algn="ctr"/>
            <a:r>
              <a:rPr lang="en-US" sz="2500" dirty="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sz="25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500" dirty="0">
                <a:latin typeface="Arial" panose="020B0604020202020204" pitchFamily="34" charset="0"/>
                <a:ea typeface="SimSun" panose="02010600030101010101" pitchFamily="2" charset="-122"/>
                <a:cs typeface="Times New Roman" panose="02020603050405020304" pitchFamily="18" charset="0"/>
              </a:rPr>
              <a:t>”</a:t>
            </a:r>
            <a:endParaRPr lang="en-US" sz="25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60346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B560-5B1A-4548-8ED2-55CDD9B2E151}"/>
              </a:ext>
            </a:extLst>
          </p:cNvPr>
          <p:cNvSpPr>
            <a:spLocks noGrp="1"/>
          </p:cNvSpPr>
          <p:nvPr>
            <p:ph type="title"/>
          </p:nvPr>
        </p:nvSpPr>
        <p:spPr/>
        <p:txBody>
          <a:bodyPr/>
          <a:lstStyle/>
          <a:p>
            <a:r>
              <a:rPr lang="en-US" dirty="0"/>
              <a:t>Presentation Agenda	</a:t>
            </a:r>
          </a:p>
        </p:txBody>
      </p:sp>
      <p:sp>
        <p:nvSpPr>
          <p:cNvPr id="3" name="Content Placeholder 2">
            <a:extLst>
              <a:ext uri="{FF2B5EF4-FFF2-40B4-BE49-F238E27FC236}">
                <a16:creationId xmlns:a16="http://schemas.microsoft.com/office/drawing/2014/main" id="{2F402076-4A51-43FA-9E95-BCCDD0F5A608}"/>
              </a:ext>
            </a:extLst>
          </p:cNvPr>
          <p:cNvSpPr>
            <a:spLocks noGrp="1"/>
          </p:cNvSpPr>
          <p:nvPr>
            <p:ph idx="1"/>
          </p:nvPr>
        </p:nvSpPr>
        <p:spPr/>
        <p:txBody>
          <a:bodyPr/>
          <a:lstStyle/>
          <a:p>
            <a:pPr marL="457200" indent="-457200">
              <a:spcAft>
                <a:spcPts val="800"/>
              </a:spcAft>
              <a:buFont typeface="Wingdings" panose="05000000000000000000" pitchFamily="2" charset="2"/>
              <a:buChar char="Ø"/>
            </a:pPr>
            <a:r>
              <a:rPr lang="en-US" dirty="0">
                <a:hlinkClick r:id="rId2" action="ppaction://hlinksldjump"/>
              </a:rPr>
              <a:t>Origin of the federal</a:t>
            </a:r>
            <a:r>
              <a:rPr lang="en-US" dirty="0">
                <a:solidFill>
                  <a:srgbClr val="1A2857"/>
                </a:solidFill>
                <a:hlinkClick r:id="rId2" action="ppaction://hlinksldjump"/>
              </a:rPr>
              <a:t> upholstered furniture regulation</a:t>
            </a:r>
            <a:endParaRPr lang="en-US" dirty="0">
              <a:solidFill>
                <a:srgbClr val="1A2857"/>
              </a:solidFill>
            </a:endParaRPr>
          </a:p>
          <a:p>
            <a:pPr marL="457200" indent="-457200">
              <a:spcAft>
                <a:spcPts val="800"/>
              </a:spcAft>
              <a:buFont typeface="Wingdings" panose="05000000000000000000" pitchFamily="2" charset="2"/>
              <a:buChar char="Ø"/>
            </a:pPr>
            <a:r>
              <a:rPr lang="en-US" dirty="0">
                <a:solidFill>
                  <a:srgbClr val="1A2857"/>
                </a:solidFill>
                <a:hlinkClick r:id="rId3" action="ppaction://hlinksldjump"/>
              </a:rPr>
              <a:t>A brief overview of 16 CFR part 1640</a:t>
            </a:r>
            <a:endParaRPr lang="en-US" dirty="0">
              <a:solidFill>
                <a:srgbClr val="1A2857"/>
              </a:solidFill>
            </a:endParaRPr>
          </a:p>
          <a:p>
            <a:pPr marL="457200" indent="-457200">
              <a:spcAft>
                <a:spcPts val="800"/>
              </a:spcAft>
              <a:buFont typeface="Wingdings" panose="05000000000000000000" pitchFamily="2" charset="2"/>
              <a:buChar char="Ø"/>
            </a:pPr>
            <a:r>
              <a:rPr lang="en-US" dirty="0">
                <a:solidFill>
                  <a:srgbClr val="1A2857"/>
                </a:solidFill>
                <a:hlinkClick r:id="rId4" action="ppaction://hlinksldjump"/>
              </a:rPr>
              <a:t>Defining Upholstered Furniture </a:t>
            </a:r>
            <a:endParaRPr lang="en-US" dirty="0">
              <a:solidFill>
                <a:srgbClr val="1A2857"/>
              </a:solidFill>
            </a:endParaRPr>
          </a:p>
          <a:p>
            <a:pPr marL="457200" indent="-457200">
              <a:spcAft>
                <a:spcPts val="800"/>
              </a:spcAft>
              <a:buFont typeface="Wingdings" panose="05000000000000000000" pitchFamily="2" charset="2"/>
              <a:buChar char="Ø"/>
            </a:pPr>
            <a:r>
              <a:rPr lang="en-US" dirty="0">
                <a:solidFill>
                  <a:srgbClr val="1A2857"/>
                </a:solidFill>
                <a:hlinkClick r:id="rId5" action="ppaction://hlinksldjump"/>
              </a:rPr>
              <a:t>Labeling Requirements </a:t>
            </a:r>
            <a:endParaRPr lang="en-US" dirty="0">
              <a:solidFill>
                <a:srgbClr val="1A2857"/>
              </a:solidFill>
            </a:endParaRPr>
          </a:p>
          <a:p>
            <a:pPr marL="457200" indent="-457200">
              <a:spcAft>
                <a:spcPts val="800"/>
              </a:spcAft>
              <a:buFont typeface="Wingdings" panose="05000000000000000000" pitchFamily="2" charset="2"/>
              <a:buChar char="Ø"/>
            </a:pPr>
            <a:r>
              <a:rPr lang="en-US" dirty="0">
                <a:solidFill>
                  <a:srgbClr val="1A2857"/>
                </a:solidFill>
                <a:hlinkClick r:id="rId6" action="ppaction://hlinksldjump"/>
              </a:rPr>
              <a:t>Testing Requirements </a:t>
            </a:r>
            <a:endParaRPr lang="en-US" dirty="0">
              <a:solidFill>
                <a:srgbClr val="1A2857"/>
              </a:solidFill>
            </a:endParaRPr>
          </a:p>
          <a:p>
            <a:pPr marL="457200" indent="-457200">
              <a:spcAft>
                <a:spcPts val="800"/>
              </a:spcAft>
              <a:buFont typeface="Wingdings" panose="05000000000000000000" pitchFamily="2" charset="2"/>
              <a:buChar char="Ø"/>
            </a:pPr>
            <a:r>
              <a:rPr lang="en-US" dirty="0">
                <a:solidFill>
                  <a:srgbClr val="1A2857"/>
                </a:solidFill>
                <a:hlinkClick r:id="rId7" action="ppaction://hlinksldjump"/>
              </a:rPr>
              <a:t>Information regarding children’s upholstered furniture</a:t>
            </a:r>
            <a:endParaRPr lang="en-US" dirty="0">
              <a:solidFill>
                <a:srgbClr val="1A2857"/>
              </a:solidFill>
            </a:endParaRPr>
          </a:p>
          <a:p>
            <a:pPr marL="457200" indent="-457200">
              <a:spcAft>
                <a:spcPts val="800"/>
              </a:spcAft>
              <a:buFont typeface="Wingdings" panose="05000000000000000000" pitchFamily="2" charset="2"/>
              <a:buChar char="Ø"/>
            </a:pPr>
            <a:r>
              <a:rPr lang="en-US" dirty="0">
                <a:solidFill>
                  <a:srgbClr val="1A2857"/>
                </a:solidFill>
                <a:hlinkClick r:id="rId8" action="ppaction://hlinksldjump"/>
              </a:rPr>
              <a:t>CPSC Business Resources </a:t>
            </a:r>
            <a:endParaRPr lang="en-US" dirty="0">
              <a:solidFill>
                <a:srgbClr val="1A2857"/>
              </a:solidFill>
            </a:endParaRPr>
          </a:p>
        </p:txBody>
      </p:sp>
    </p:spTree>
    <p:extLst>
      <p:ext uri="{BB962C8B-B14F-4D97-AF65-F5344CB8AC3E}">
        <p14:creationId xmlns:p14="http://schemas.microsoft.com/office/powerpoint/2010/main" val="3561316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88BA-7B8A-4A25-8492-FE2CFA58275E}"/>
              </a:ext>
            </a:extLst>
          </p:cNvPr>
          <p:cNvSpPr>
            <a:spLocks noGrp="1"/>
          </p:cNvSpPr>
          <p:nvPr>
            <p:ph type="title"/>
          </p:nvPr>
        </p:nvSpPr>
        <p:spPr/>
        <p:txBody>
          <a:bodyPr/>
          <a:lstStyle/>
          <a:p>
            <a:r>
              <a:rPr lang="en-US" dirty="0"/>
              <a:t>Upholstered Furniture and House Fires</a:t>
            </a:r>
          </a:p>
        </p:txBody>
      </p:sp>
      <p:sp>
        <p:nvSpPr>
          <p:cNvPr id="3" name="Content Placeholder 2">
            <a:extLst>
              <a:ext uri="{FF2B5EF4-FFF2-40B4-BE49-F238E27FC236}">
                <a16:creationId xmlns:a16="http://schemas.microsoft.com/office/drawing/2014/main" id="{3C136E02-CAE4-499E-A43D-20B8A64505F0}"/>
              </a:ext>
            </a:extLst>
          </p:cNvPr>
          <p:cNvSpPr>
            <a:spLocks noGrp="1"/>
          </p:cNvSpPr>
          <p:nvPr>
            <p:ph idx="1"/>
          </p:nvPr>
        </p:nvSpPr>
        <p:spPr/>
        <p:txBody>
          <a:bodyPr>
            <a:normAutofit/>
          </a:bodyPr>
          <a:lstStyle/>
          <a:p>
            <a:r>
              <a:rPr lang="en-US" sz="2800" dirty="0">
                <a:solidFill>
                  <a:srgbClr val="1A2857"/>
                </a:solidFill>
              </a:rPr>
              <a:t>In house fires, upholstered furniture is often one of the first things to catch fire and was involved in the greatest number of fire deaths from to 2016-2018 according to the CPSC’s most recent </a:t>
            </a:r>
            <a:r>
              <a:rPr lang="en-US" sz="2800" dirty="0">
                <a:solidFill>
                  <a:srgbClr val="1A2857"/>
                </a:solidFill>
                <a:hlinkClick r:id="rId2"/>
              </a:rPr>
              <a:t>Residential Fire Loss Estimates Report</a:t>
            </a:r>
            <a:r>
              <a:rPr lang="en-US" sz="2800" dirty="0">
                <a:solidFill>
                  <a:srgbClr val="1A2857"/>
                </a:solidFill>
              </a:rPr>
              <a:t>.</a:t>
            </a:r>
          </a:p>
          <a:p>
            <a:endParaRPr lang="en-US" sz="1000" dirty="0">
              <a:solidFill>
                <a:srgbClr val="1A2857"/>
              </a:solidFill>
            </a:endParaRPr>
          </a:p>
          <a:p>
            <a:pPr marL="457200" indent="-457200">
              <a:buFont typeface="Arial" panose="020B0604020202020204" pitchFamily="34" charset="0"/>
              <a:buChar char="•"/>
            </a:pPr>
            <a:r>
              <a:rPr lang="en-US" sz="2600" dirty="0">
                <a:solidFill>
                  <a:srgbClr val="1A2857"/>
                </a:solidFill>
              </a:rPr>
              <a:t>From 2016-2018, about 350 deaths and 550 injuries were associated with upholstered furniture fires each year. </a:t>
            </a:r>
          </a:p>
          <a:p>
            <a:endParaRPr lang="en-US" sz="800" dirty="0">
              <a:solidFill>
                <a:srgbClr val="1A2857"/>
              </a:solidFill>
            </a:endParaRPr>
          </a:p>
          <a:p>
            <a:pPr marL="457200" indent="-457200">
              <a:buFont typeface="Arial" panose="020B0604020202020204" pitchFamily="34" charset="0"/>
              <a:buChar char="•"/>
            </a:pPr>
            <a:r>
              <a:rPr lang="en-US" sz="2600" dirty="0">
                <a:solidFill>
                  <a:srgbClr val="1A2857"/>
                </a:solidFill>
              </a:rPr>
              <a:t>This is 15 percent of the estimated annual average of total deaths associated with residential fires for the same period. </a:t>
            </a:r>
          </a:p>
        </p:txBody>
      </p:sp>
    </p:spTree>
    <p:extLst>
      <p:ext uri="{BB962C8B-B14F-4D97-AF65-F5344CB8AC3E}">
        <p14:creationId xmlns:p14="http://schemas.microsoft.com/office/powerpoint/2010/main" val="3655110635"/>
      </p:ext>
    </p:extLst>
  </p:cSld>
  <p:clrMapOvr>
    <a:masterClrMapping/>
  </p:clrMapOvr>
  <p:extLst mod="1">
    <p:ext uri="{6950BFC3-D8DA-4A85-94F7-54DA5524770B}">
      <p188:commentRel xmlns:p188="http://schemas.microsoft.com/office/powerpoint/2018/8/main" xmlns="" r:id="rId3"/>
    </p:ext>
  </p:extLst>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osted_x0020_on_x0020_Internet xmlns="8ee7326b-26ab-4b89-9655-620c2b7a6473">Yes</Posted_x0020_on_x0020_Internet>
    <Due_x0020_Date xmlns="8ee7326b-26ab-4b89-9655-620c2b7a6473">2022-01-18T05:00:00+00:00</Due_x0020_Date>
    <Commissioner_x002f_Chairman_x0020_Signature_x0020_Required xmlns="8ee7326b-26ab-4b89-9655-620c2b7a6473">No</Commissioner_x002f_Chairman_x0020_Signature_x0020_Required>
    <Directorate xmlns="8ee7326b-26ab-4b89-9655-620c2b7a6473">International Programs - EXIP</Directorate>
    <Purpose xmlns="8ee7326b-26ab-4b89-9655-620c2b7a6473">PowerPoint presentation for the China Podcast Series' Furniture Flammability Podcast</Purpose>
    <From xmlns="8ee7326b-26ab-4b89-9655-620c2b7a6473">
      <UserInfo>
        <DisplayName>Schott, Jane</DisplayName>
        <AccountId>1323</AccountId>
        <AccountType/>
      </UserInfo>
    </From>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5527BB70C80849B09DD4EA1A1A9E0B" ma:contentTypeVersion="27" ma:contentTypeDescription="Create a new document." ma:contentTypeScope="" ma:versionID="bb55bf86e62f7e38911979226d25eb46">
  <xsd:schema xmlns:xsd="http://www.w3.org/2001/XMLSchema" xmlns:xs="http://www.w3.org/2001/XMLSchema" xmlns:p="http://schemas.microsoft.com/office/2006/metadata/properties" xmlns:ns2="8ee7326b-26ab-4b89-9655-620c2b7a6473" targetNamespace="http://schemas.microsoft.com/office/2006/metadata/properties" ma:root="true" ma:fieldsID="a9495ede2b93a522efc31bd6d08228f9" ns2:_="">
    <xsd:import namespace="8ee7326b-26ab-4b89-9655-620c2b7a6473"/>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7326b-26ab-4b89-9655-620c2b7a6473" elementFormDefault="qualified">
    <xsd:import namespace="http://schemas.microsoft.com/office/2006/documentManagement/types"/>
    <xsd:import namespace="http://schemas.microsoft.com/office/infopath/2007/PartnerControls"/>
    <xsd:element name="Directorate" ma:index="2" ma:displayName="Directorate" ma:default="Select Directorate" ma:description="Originating Office" ma:format="Dropdown" ma:internalName="Directorate" ma:readOnly="fals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3"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_x0020_Date" ma:index="6" nillable="true" ma:displayName="Due Date" ma:format="DateOnly" ma:internalName="Due_x0020_Date" ma:readOnly="false">
      <xsd:simpleType>
        <xsd:restriction base="dms:DateTime"/>
      </xsd:simpleType>
    </xsd:element>
    <xsd:element name="Commissioner_x002f_Chairman_x0020_Signature_x0020_Required" ma:index="7" nillable="true" ma:displayName="Commissioner/Chairman Signature Required" ma:default="No" ma:description="For directives only" ma:format="Dropdown" ma:internalName="Commissioner_x002f_Chairman_x0020_Signature_x0020_Required" ma:readOnly="false">
      <xsd:simpleType>
        <xsd:restriction base="dms:Choice">
          <xsd:enumeration value="No"/>
          <xsd:enumeration value="Yes"/>
        </xsd:restriction>
      </xsd:simpleType>
    </xsd:element>
    <xsd:element name="Posted_x0020_on_x0020_Internet" ma:index="10" nillable="true" ma:displayName="Posted on Internet" ma:default="No" ma:description="Is the document intended to be posted on one of CPSC's public web sites?" ma:format="Dropdown" ma:internalName="Posted_x0020_on_x0020_Internet"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D80710-828F-407B-8568-577857D87BAB}">
  <ds:schemaRefs>
    <ds:schemaRef ds:uri="http://schemas.microsoft.com/office/2006/metadata/properties"/>
    <ds:schemaRef ds:uri="http://schemas.openxmlformats.org/package/2006/metadata/core-properties"/>
    <ds:schemaRef ds:uri="http://schemas.microsoft.com/office/2006/documentManagement/types"/>
    <ds:schemaRef ds:uri="8ee7326b-26ab-4b89-9655-620c2b7a6473"/>
    <ds:schemaRef ds:uri="http://purl.org/dc/elements/1.1/"/>
    <ds:schemaRef ds:uri="http://schemas.microsoft.com/office/infopath/2007/PartnerControl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0BE95E75-0447-4A88-9B53-AA5166721E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7326b-26ab-4b89-9655-620c2b7a6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18F9BD-E1BD-4827-B492-D0E63145DD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6013</TotalTime>
  <Words>3987</Words>
  <Application>Microsoft Office PowerPoint</Application>
  <PresentationFormat>Widescreen</PresentationFormat>
  <Paragraphs>399</Paragraphs>
  <Slides>53</Slides>
  <Notes>38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宋体</vt:lpstr>
      <vt:lpstr>宋体</vt:lpstr>
      <vt:lpstr>Arial</vt:lpstr>
      <vt:lpstr>Calibri</vt:lpstr>
      <vt:lpstr>Courier New</vt:lpstr>
      <vt:lpstr>Georgia</vt:lpstr>
      <vt:lpstr>Tahoma</vt:lpstr>
      <vt:lpstr>Times New Roman</vt:lpstr>
      <vt:lpstr>Wingdings</vt:lpstr>
      <vt:lpstr>18-ABC-0078_PPTTemplate</vt:lpstr>
      <vt:lpstr>PowerPoint Presentation</vt:lpstr>
      <vt:lpstr>Video: Welcome to CPSC China Podcast Series-U.S. Flammability Requirements for Upholstered Furniture </vt:lpstr>
      <vt:lpstr>PowerPoint Presentation</vt:lpstr>
      <vt:lpstr>Biographies</vt:lpstr>
      <vt:lpstr>PowerPoint Presentation</vt:lpstr>
      <vt:lpstr>PowerPoint Presentation</vt:lpstr>
      <vt:lpstr>PowerPoint Presentation</vt:lpstr>
      <vt:lpstr>Presentation Agenda </vt:lpstr>
      <vt:lpstr>Upholstered Furniture and House Fires</vt:lpstr>
      <vt:lpstr>PowerPoint Presentation</vt:lpstr>
      <vt:lpstr>16 CFR Part 1640: Key Points</vt:lpstr>
      <vt:lpstr>What is TB 117-2013?</vt:lpstr>
      <vt:lpstr>TB 117-2013 and 16 CFR Part 1640</vt:lpstr>
      <vt:lpstr>16 CFR Part 1640 and State and Local Flammability Laws  </vt:lpstr>
      <vt:lpstr>PowerPoint Presentation</vt:lpstr>
      <vt:lpstr>What products are covered in 16 CFR Part 1640?</vt:lpstr>
      <vt:lpstr>What products are not covered in 16 CFR Part 1640?</vt:lpstr>
      <vt:lpstr>What Is Upholstered Furniture Under 16 CFR Part 1640?  </vt:lpstr>
      <vt:lpstr>What Is Upholstered Furniture Under 16 CFR Part 1640? (cont.) </vt:lpstr>
      <vt:lpstr>What Is Upholstered Furniture Under 16 CFR Part 1640? (cont.) </vt:lpstr>
      <vt:lpstr>Examples of Upholstered Furniture </vt:lpstr>
      <vt:lpstr>What is a “bedding product”?</vt:lpstr>
      <vt:lpstr>PowerPoint Presentation</vt:lpstr>
      <vt:lpstr>16 CFR Part 1640: Labeling Requirements  </vt:lpstr>
      <vt:lpstr>16 CFR Part 1640: Labeling Statement Requirements </vt:lpstr>
      <vt:lpstr>16 CFR Part 1640: Labeling Statement Examples</vt:lpstr>
      <vt:lpstr>16 CFR Part 1640: Record Keeping</vt:lpstr>
      <vt:lpstr>PowerPoint Presentation</vt:lpstr>
      <vt:lpstr>Testing Requirements: Introduction </vt:lpstr>
      <vt:lpstr>Testing Requirements: Introduction</vt:lpstr>
      <vt:lpstr>Testing Requirements Introduction </vt:lpstr>
      <vt:lpstr>Testing Requirements: Cover Fabric Test</vt:lpstr>
      <vt:lpstr>Testing Requirements: Cover Fabric Test (cont.)</vt:lpstr>
      <vt:lpstr>Testing Requirements: Barrier Materials Test</vt:lpstr>
      <vt:lpstr>Testing Requirements: Barrier Materials Test (cont.)</vt:lpstr>
      <vt:lpstr>Testing Requirements: Resilient Filing Material Test </vt:lpstr>
      <vt:lpstr>Testing Requirements: Decking Material Test</vt:lpstr>
      <vt:lpstr>Testing Requirements Summary - Main Upholstery</vt:lpstr>
      <vt:lpstr>Testing Requirements Summary - Main Upholstery</vt:lpstr>
      <vt:lpstr>PowerPoint Presentation</vt:lpstr>
      <vt:lpstr>16 CFR Part 1640 and Children’s Furniture</vt:lpstr>
      <vt:lpstr>16 CFR Part 1640 and Durable Infant or Toddler Products</vt:lpstr>
      <vt:lpstr>16 CFR Part 1640 and Children’s Folding Chairs and Stools</vt:lpstr>
      <vt:lpstr>16 CFR Part 1640 and Children’s Products Conclusion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Regulatory Robot </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Stephen</dc:creator>
  <cp:lastModifiedBy>Schott, Jane</cp:lastModifiedBy>
  <cp:revision>121</cp:revision>
  <dcterms:created xsi:type="dcterms:W3CDTF">2020-03-30T14:06:50Z</dcterms:created>
  <dcterms:modified xsi:type="dcterms:W3CDTF">2022-03-31T19:46:14Z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0x010100485527BB70C80849B09DD4EA1A1A9E0B</vt:lpwstr>
  </property>
  <property fmtid="{D5CDD505-2E9C-101B-9397-08002B2CF9AE}" pid="3" name="ListID">
    <vt:lpwstr>752</vt:lpwstr>
  </property>
  <property fmtid="{D5CDD505-2E9C-101B-9397-08002B2CF9AE}" pid="4" name="WorkflowChangePath">
    <vt:lpwstr>01ee53bd-c735-4c8b-b5ea-afc401d24c2d,4;</vt:lpwstr>
  </property>
</Properties>
</file>