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79"/>
  </p:notesMasterIdLst>
  <p:sldIdLst>
    <p:sldId id="259" r:id="rId5"/>
    <p:sldId id="257" r:id="rId6"/>
    <p:sldId id="361" r:id="rId7"/>
    <p:sldId id="270" r:id="rId8"/>
    <p:sldId id="346" r:id="rId9"/>
    <p:sldId id="269" r:id="rId10"/>
    <p:sldId id="280" r:id="rId11"/>
    <p:sldId id="347" r:id="rId12"/>
    <p:sldId id="278" r:id="rId13"/>
    <p:sldId id="282" r:id="rId14"/>
    <p:sldId id="283" r:id="rId15"/>
    <p:sldId id="284" r:id="rId16"/>
    <p:sldId id="285" r:id="rId17"/>
    <p:sldId id="362" r:id="rId18"/>
    <p:sldId id="363" r:id="rId19"/>
    <p:sldId id="286" r:id="rId20"/>
    <p:sldId id="287" r:id="rId21"/>
    <p:sldId id="358" r:id="rId22"/>
    <p:sldId id="35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9" r:id="rId52"/>
    <p:sldId id="320" r:id="rId53"/>
    <p:sldId id="321" r:id="rId54"/>
    <p:sldId id="322" r:id="rId55"/>
    <p:sldId id="323" r:id="rId56"/>
    <p:sldId id="324" r:id="rId57"/>
    <p:sldId id="325" r:id="rId58"/>
    <p:sldId id="326" r:id="rId59"/>
    <p:sldId id="327" r:id="rId60"/>
    <p:sldId id="328" r:id="rId61"/>
    <p:sldId id="329" r:id="rId62"/>
    <p:sldId id="330" r:id="rId63"/>
    <p:sldId id="331" r:id="rId64"/>
    <p:sldId id="332" r:id="rId65"/>
    <p:sldId id="333" r:id="rId66"/>
    <p:sldId id="334" r:id="rId67"/>
    <p:sldId id="339" r:id="rId68"/>
    <p:sldId id="336" r:id="rId69"/>
    <p:sldId id="273" r:id="rId70"/>
    <p:sldId id="264" r:id="rId71"/>
    <p:sldId id="349" r:id="rId72"/>
    <p:sldId id="274" r:id="rId73"/>
    <p:sldId id="350" r:id="rId74"/>
    <p:sldId id="351" r:id="rId75"/>
    <p:sldId id="353" r:id="rId76"/>
    <p:sldId id="356" r:id="rId77"/>
    <p:sldId id="357"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Stephen" initials="WS" lastIdx="10" clrIdx="0">
    <p:extLst>
      <p:ext uri="{19B8F6BF-5375-455C-9EA6-DF929625EA0E}">
        <p15:presenceInfo xmlns:p15="http://schemas.microsoft.com/office/powerpoint/2012/main" userId="S-1-5-21-2022136750-1135477324-312552118-22141" providerId="AD"/>
      </p:ext>
    </p:extLst>
  </p:cmAuthor>
  <p:cmAuthor id="2" name="Campbell, Jacqueline" initials="CJ" lastIdx="8" clrIdx="1">
    <p:extLst>
      <p:ext uri="{19B8F6BF-5375-455C-9EA6-DF929625EA0E}">
        <p15:presenceInfo xmlns:p15="http://schemas.microsoft.com/office/powerpoint/2012/main" userId="Campbell, Jacqueli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E74B5"/>
    <a:srgbClr val="4C4C4C"/>
    <a:srgbClr val="1A2857"/>
    <a:srgbClr val="2E2857"/>
    <a:srgbClr val="242424"/>
    <a:srgbClr val="232323"/>
    <a:srgbClr val="83D4EF"/>
    <a:srgbClr val="ED3350"/>
    <a:srgbClr val="CF20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0" autoAdjust="0"/>
    <p:restoredTop sz="79245" autoAdjust="0"/>
  </p:normalViewPr>
  <p:slideViewPr>
    <p:cSldViewPr snapToGrid="0" snapToObjects="1">
      <p:cViewPr varScale="1">
        <p:scale>
          <a:sx n="91" d="100"/>
          <a:sy n="91" d="100"/>
        </p:scale>
        <p:origin x="798" y="78"/>
      </p:cViewPr>
      <p:guideLst/>
    </p:cSldViewPr>
  </p:slideViewPr>
  <p:notesTextViewPr>
    <p:cViewPr>
      <p:scale>
        <a:sx n="3" d="2"/>
        <a:sy n="3" d="2"/>
      </p:scale>
      <p:origin x="0" y="0"/>
    </p:cViewPr>
  </p:notesText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799795-2AAA-4DDD-8899-C35015AEB053}" type="doc">
      <dgm:prSet loTypeId="urn:microsoft.com/office/officeart/2005/8/layout/hList6" loCatId="list" qsTypeId="urn:microsoft.com/office/officeart/2005/8/quickstyle/simple5" qsCatId="simple" csTypeId="urn:microsoft.com/office/officeart/2005/8/colors/accent0_3" csCatId="mainScheme" phldr="1"/>
      <dgm:spPr/>
    </dgm:pt>
    <dgm:pt modelId="{09314D40-BABE-4AAD-8FCB-12C03066D6F6}">
      <dgm:prSet phldrT="[Text]" custT="1"/>
      <dgm:spPr/>
      <dgm:t>
        <a:bodyPr/>
        <a:lstStyle/>
        <a:p>
          <a:endParaRPr lang="en-US" sz="1600" b="1" dirty="0"/>
        </a:p>
        <a:p>
          <a:r>
            <a:rPr lang="en-US" sz="2400" b="1" dirty="0"/>
            <a:t>Injury and potential injury incident data</a:t>
          </a:r>
        </a:p>
        <a:p>
          <a:r>
            <a:rPr lang="en-US" sz="1800" b="1" dirty="0"/>
            <a:t> </a:t>
          </a:r>
          <a:endParaRPr lang="en-US" sz="1800" dirty="0"/>
        </a:p>
      </dgm:t>
    </dgm:pt>
    <dgm:pt modelId="{2F642949-E007-415E-B73E-785F6D7510A4}" type="parTrans" cxnId="{45F22242-EAC3-406D-850F-935335CD3E84}">
      <dgm:prSet/>
      <dgm:spPr/>
      <dgm:t>
        <a:bodyPr/>
        <a:lstStyle/>
        <a:p>
          <a:endParaRPr lang="en-US"/>
        </a:p>
      </dgm:t>
    </dgm:pt>
    <dgm:pt modelId="{87D0CF12-9A87-446A-ABCD-8DDA044FC606}" type="sibTrans" cxnId="{45F22242-EAC3-406D-850F-935335CD3E84}">
      <dgm:prSet/>
      <dgm:spPr/>
      <dgm:t>
        <a:bodyPr/>
        <a:lstStyle/>
        <a:p>
          <a:endParaRPr lang="en-US"/>
        </a:p>
      </dgm:t>
    </dgm:pt>
    <dgm:pt modelId="{57774F54-2BCC-42B5-8332-99E7D4C431AF}">
      <dgm:prSet phldrT="[Text]" custT="1"/>
      <dgm:spPr/>
      <dgm:t>
        <a:bodyPr/>
        <a:lstStyle/>
        <a:p>
          <a:r>
            <a:rPr lang="en-US" sz="2000" b="1" dirty="0"/>
            <a:t>Death certificates</a:t>
          </a:r>
        </a:p>
      </dgm:t>
    </dgm:pt>
    <dgm:pt modelId="{952B1F92-43D7-4571-863F-25B3508E817A}" type="parTrans" cxnId="{EDB91444-4146-48D6-A1D5-7115E4E1A6B7}">
      <dgm:prSet/>
      <dgm:spPr/>
      <dgm:t>
        <a:bodyPr/>
        <a:lstStyle/>
        <a:p>
          <a:endParaRPr lang="en-US"/>
        </a:p>
      </dgm:t>
    </dgm:pt>
    <dgm:pt modelId="{BFCF556D-5BA5-4F81-BFAB-C7E164901D30}" type="sibTrans" cxnId="{EDB91444-4146-48D6-A1D5-7115E4E1A6B7}">
      <dgm:prSet/>
      <dgm:spPr/>
      <dgm:t>
        <a:bodyPr/>
        <a:lstStyle/>
        <a:p>
          <a:endParaRPr lang="en-US"/>
        </a:p>
      </dgm:t>
    </dgm:pt>
    <dgm:pt modelId="{12084D4B-576A-4CB7-9EE6-1DE4D7CCF30D}">
      <dgm:prSet phldrT="[Text]" custT="1"/>
      <dgm:spPr/>
      <dgm:t>
        <a:bodyPr/>
        <a:lstStyle/>
        <a:p>
          <a:r>
            <a:rPr lang="en-US" sz="1800" b="1" dirty="0"/>
            <a:t>In-depth investigations </a:t>
          </a:r>
        </a:p>
      </dgm:t>
    </dgm:pt>
    <dgm:pt modelId="{530F0249-35E1-4FDE-A99C-01801808F84B}" type="parTrans" cxnId="{DC548820-4014-4406-90F2-B6B7022EB6F6}">
      <dgm:prSet/>
      <dgm:spPr/>
      <dgm:t>
        <a:bodyPr/>
        <a:lstStyle/>
        <a:p>
          <a:endParaRPr lang="en-US"/>
        </a:p>
      </dgm:t>
    </dgm:pt>
    <dgm:pt modelId="{EBFC234F-E800-4F89-80F6-4A5AA64E545D}" type="sibTrans" cxnId="{DC548820-4014-4406-90F2-B6B7022EB6F6}">
      <dgm:prSet/>
      <dgm:spPr/>
      <dgm:t>
        <a:bodyPr/>
        <a:lstStyle/>
        <a:p>
          <a:endParaRPr lang="en-US"/>
        </a:p>
      </dgm:t>
    </dgm:pt>
    <dgm:pt modelId="{2EACEAA1-C1BC-4552-BD2C-3486DDEE6296}">
      <dgm:prSet phldrT="[Text]" custT="1"/>
      <dgm:spPr/>
      <dgm:t>
        <a:bodyPr/>
        <a:lstStyle/>
        <a:p>
          <a:r>
            <a:rPr lang="en-US" sz="2000" b="1" dirty="0"/>
            <a:t>National Electronic Injury Surveillance System</a:t>
          </a:r>
        </a:p>
      </dgm:t>
    </dgm:pt>
    <dgm:pt modelId="{C8CDE689-2522-49A9-9414-F33F45D280AB}" type="parTrans" cxnId="{20681C78-37A9-488F-B371-C784BF00E722}">
      <dgm:prSet/>
      <dgm:spPr/>
      <dgm:t>
        <a:bodyPr/>
        <a:lstStyle/>
        <a:p>
          <a:endParaRPr lang="en-US"/>
        </a:p>
      </dgm:t>
    </dgm:pt>
    <dgm:pt modelId="{D34A67D5-6671-430F-87BE-AAD0A474B365}" type="sibTrans" cxnId="{20681C78-37A9-488F-B371-C784BF00E722}">
      <dgm:prSet/>
      <dgm:spPr/>
      <dgm:t>
        <a:bodyPr/>
        <a:lstStyle/>
        <a:p>
          <a:endParaRPr lang="en-US"/>
        </a:p>
      </dgm:t>
    </dgm:pt>
    <dgm:pt modelId="{568DB9E5-B568-4F1B-8355-C5C7A9C82B9E}">
      <dgm:prSet phldrT="[Text]"/>
      <dgm:spPr/>
      <dgm:t>
        <a:bodyPr/>
        <a:lstStyle/>
        <a:p>
          <a:r>
            <a:rPr lang="en-US" b="1" dirty="0"/>
            <a:t>National Fire Incident Reporting System*</a:t>
          </a:r>
        </a:p>
      </dgm:t>
    </dgm:pt>
    <dgm:pt modelId="{715C47F7-DD25-4840-BAB3-4114DA17B616}" type="parTrans" cxnId="{75B7B266-24F4-45D1-B5D6-55E52D429622}">
      <dgm:prSet/>
      <dgm:spPr/>
      <dgm:t>
        <a:bodyPr/>
        <a:lstStyle/>
        <a:p>
          <a:endParaRPr lang="en-US"/>
        </a:p>
      </dgm:t>
    </dgm:pt>
    <dgm:pt modelId="{A9F3C81C-F81C-438C-BC64-A5DA8D56E9F8}" type="sibTrans" cxnId="{75B7B266-24F4-45D1-B5D6-55E52D429622}">
      <dgm:prSet/>
      <dgm:spPr/>
      <dgm:t>
        <a:bodyPr/>
        <a:lstStyle/>
        <a:p>
          <a:endParaRPr lang="en-US"/>
        </a:p>
      </dgm:t>
    </dgm:pt>
    <dgm:pt modelId="{D1EC4AB7-B298-494C-AACF-B2C565330CA5}" type="pres">
      <dgm:prSet presAssocID="{10799795-2AAA-4DDD-8899-C35015AEB053}" presName="Name0" presStyleCnt="0">
        <dgm:presLayoutVars>
          <dgm:dir/>
          <dgm:resizeHandles val="exact"/>
        </dgm:presLayoutVars>
      </dgm:prSet>
      <dgm:spPr/>
    </dgm:pt>
    <dgm:pt modelId="{4BC66962-3CDF-49B5-95D2-6DB26D93031A}" type="pres">
      <dgm:prSet presAssocID="{09314D40-BABE-4AAD-8FCB-12C03066D6F6}" presName="node" presStyleLbl="node1" presStyleIdx="0" presStyleCnt="5" custScaleX="111884">
        <dgm:presLayoutVars>
          <dgm:bulletEnabled val="1"/>
        </dgm:presLayoutVars>
      </dgm:prSet>
      <dgm:spPr/>
    </dgm:pt>
    <dgm:pt modelId="{E54F7E4F-3DE1-4B0D-ADC2-55831ED6AE91}" type="pres">
      <dgm:prSet presAssocID="{87D0CF12-9A87-446A-ABCD-8DDA044FC606}" presName="sibTrans" presStyleCnt="0"/>
      <dgm:spPr/>
    </dgm:pt>
    <dgm:pt modelId="{3C90DD66-654C-456A-90E9-D2CDA6FC5638}" type="pres">
      <dgm:prSet presAssocID="{57774F54-2BCC-42B5-8332-99E7D4C431AF}" presName="node" presStyleLbl="node1" presStyleIdx="1" presStyleCnt="5" custScaleX="102620">
        <dgm:presLayoutVars>
          <dgm:bulletEnabled val="1"/>
        </dgm:presLayoutVars>
      </dgm:prSet>
      <dgm:spPr/>
    </dgm:pt>
    <dgm:pt modelId="{F947F043-FF8A-49F4-848A-92EDB81FCF42}" type="pres">
      <dgm:prSet presAssocID="{BFCF556D-5BA5-4F81-BFAB-C7E164901D30}" presName="sibTrans" presStyleCnt="0"/>
      <dgm:spPr/>
    </dgm:pt>
    <dgm:pt modelId="{7B02A96E-6C16-4EDE-8853-620BB64A6737}" type="pres">
      <dgm:prSet presAssocID="{12084D4B-576A-4CB7-9EE6-1DE4D7CCF30D}" presName="node" presStyleLbl="node1" presStyleIdx="2" presStyleCnt="5" custScaleX="117341">
        <dgm:presLayoutVars>
          <dgm:bulletEnabled val="1"/>
        </dgm:presLayoutVars>
      </dgm:prSet>
      <dgm:spPr/>
    </dgm:pt>
    <dgm:pt modelId="{E2B44CD6-BF3C-4151-BBE5-354A787204D0}" type="pres">
      <dgm:prSet presAssocID="{EBFC234F-E800-4F89-80F6-4A5AA64E545D}" presName="sibTrans" presStyleCnt="0"/>
      <dgm:spPr/>
    </dgm:pt>
    <dgm:pt modelId="{A2F2EB56-7EBB-41C5-AD16-9704F76F8798}" type="pres">
      <dgm:prSet presAssocID="{2EACEAA1-C1BC-4552-BD2C-3486DDEE6296}" presName="node" presStyleLbl="node1" presStyleIdx="3" presStyleCnt="5" custScaleX="119578">
        <dgm:presLayoutVars>
          <dgm:bulletEnabled val="1"/>
        </dgm:presLayoutVars>
      </dgm:prSet>
      <dgm:spPr/>
    </dgm:pt>
    <dgm:pt modelId="{9F2339CE-9FA7-4F89-930C-E3416151DA31}" type="pres">
      <dgm:prSet presAssocID="{D34A67D5-6671-430F-87BE-AAD0A474B365}" presName="sibTrans" presStyleCnt="0"/>
      <dgm:spPr/>
    </dgm:pt>
    <dgm:pt modelId="{66F9E33F-B190-48E1-B37E-A29AEE204E33}" type="pres">
      <dgm:prSet presAssocID="{568DB9E5-B568-4F1B-8355-C5C7A9C82B9E}" presName="node" presStyleLbl="node1" presStyleIdx="4" presStyleCnt="5" custScaleX="95025">
        <dgm:presLayoutVars>
          <dgm:bulletEnabled val="1"/>
        </dgm:presLayoutVars>
      </dgm:prSet>
      <dgm:spPr/>
    </dgm:pt>
  </dgm:ptLst>
  <dgm:cxnLst>
    <dgm:cxn modelId="{B89E5A0C-E7AE-41B4-8541-10D93C04EE16}" type="presOf" srcId="{568DB9E5-B568-4F1B-8355-C5C7A9C82B9E}" destId="{66F9E33F-B190-48E1-B37E-A29AEE204E33}" srcOrd="0" destOrd="0" presId="urn:microsoft.com/office/officeart/2005/8/layout/hList6"/>
    <dgm:cxn modelId="{DC548820-4014-4406-90F2-B6B7022EB6F6}" srcId="{10799795-2AAA-4DDD-8899-C35015AEB053}" destId="{12084D4B-576A-4CB7-9EE6-1DE4D7CCF30D}" srcOrd="2" destOrd="0" parTransId="{530F0249-35E1-4FDE-A99C-01801808F84B}" sibTransId="{EBFC234F-E800-4F89-80F6-4A5AA64E545D}"/>
    <dgm:cxn modelId="{5A4BFA2E-46B7-4C10-BE14-80DB8150EFB8}" type="presOf" srcId="{2EACEAA1-C1BC-4552-BD2C-3486DDEE6296}" destId="{A2F2EB56-7EBB-41C5-AD16-9704F76F8798}" srcOrd="0" destOrd="0" presId="urn:microsoft.com/office/officeart/2005/8/layout/hList6"/>
    <dgm:cxn modelId="{E6CD793A-1FF2-4F69-80F5-431EFCF5E353}" type="presOf" srcId="{12084D4B-576A-4CB7-9EE6-1DE4D7CCF30D}" destId="{7B02A96E-6C16-4EDE-8853-620BB64A6737}" srcOrd="0" destOrd="0" presId="urn:microsoft.com/office/officeart/2005/8/layout/hList6"/>
    <dgm:cxn modelId="{45F22242-EAC3-406D-850F-935335CD3E84}" srcId="{10799795-2AAA-4DDD-8899-C35015AEB053}" destId="{09314D40-BABE-4AAD-8FCB-12C03066D6F6}" srcOrd="0" destOrd="0" parTransId="{2F642949-E007-415E-B73E-785F6D7510A4}" sibTransId="{87D0CF12-9A87-446A-ABCD-8DDA044FC606}"/>
    <dgm:cxn modelId="{EDB91444-4146-48D6-A1D5-7115E4E1A6B7}" srcId="{10799795-2AAA-4DDD-8899-C35015AEB053}" destId="{57774F54-2BCC-42B5-8332-99E7D4C431AF}" srcOrd="1" destOrd="0" parTransId="{952B1F92-43D7-4571-863F-25B3508E817A}" sibTransId="{BFCF556D-5BA5-4F81-BFAB-C7E164901D30}"/>
    <dgm:cxn modelId="{75B7B266-24F4-45D1-B5D6-55E52D429622}" srcId="{10799795-2AAA-4DDD-8899-C35015AEB053}" destId="{568DB9E5-B568-4F1B-8355-C5C7A9C82B9E}" srcOrd="4" destOrd="0" parTransId="{715C47F7-DD25-4840-BAB3-4114DA17B616}" sibTransId="{A9F3C81C-F81C-438C-BC64-A5DA8D56E9F8}"/>
    <dgm:cxn modelId="{20681C78-37A9-488F-B371-C784BF00E722}" srcId="{10799795-2AAA-4DDD-8899-C35015AEB053}" destId="{2EACEAA1-C1BC-4552-BD2C-3486DDEE6296}" srcOrd="3" destOrd="0" parTransId="{C8CDE689-2522-49A9-9414-F33F45D280AB}" sibTransId="{D34A67D5-6671-430F-87BE-AAD0A474B365}"/>
    <dgm:cxn modelId="{5E794BB5-0B61-4D2B-A5C6-49A80DD67643}" type="presOf" srcId="{09314D40-BABE-4AAD-8FCB-12C03066D6F6}" destId="{4BC66962-3CDF-49B5-95D2-6DB26D93031A}" srcOrd="0" destOrd="0" presId="urn:microsoft.com/office/officeart/2005/8/layout/hList6"/>
    <dgm:cxn modelId="{F55F0CE9-7188-4C8D-A403-E4C9949AABA6}" type="presOf" srcId="{57774F54-2BCC-42B5-8332-99E7D4C431AF}" destId="{3C90DD66-654C-456A-90E9-D2CDA6FC5638}" srcOrd="0" destOrd="0" presId="urn:microsoft.com/office/officeart/2005/8/layout/hList6"/>
    <dgm:cxn modelId="{B7EB97F6-1036-4D37-9877-B9D03D8340FA}" type="presOf" srcId="{10799795-2AAA-4DDD-8899-C35015AEB053}" destId="{D1EC4AB7-B298-494C-AACF-B2C565330CA5}" srcOrd="0" destOrd="0" presId="urn:microsoft.com/office/officeart/2005/8/layout/hList6"/>
    <dgm:cxn modelId="{1ABB6E4B-919B-4381-BA07-23011603DE02}" type="presParOf" srcId="{D1EC4AB7-B298-494C-AACF-B2C565330CA5}" destId="{4BC66962-3CDF-49B5-95D2-6DB26D93031A}" srcOrd="0" destOrd="0" presId="urn:microsoft.com/office/officeart/2005/8/layout/hList6"/>
    <dgm:cxn modelId="{0F7BBB4B-51A5-45DC-8164-570615CA9757}" type="presParOf" srcId="{D1EC4AB7-B298-494C-AACF-B2C565330CA5}" destId="{E54F7E4F-3DE1-4B0D-ADC2-55831ED6AE91}" srcOrd="1" destOrd="0" presId="urn:microsoft.com/office/officeart/2005/8/layout/hList6"/>
    <dgm:cxn modelId="{9546724C-FE5B-43E4-95D1-8D2274B13F8C}" type="presParOf" srcId="{D1EC4AB7-B298-494C-AACF-B2C565330CA5}" destId="{3C90DD66-654C-456A-90E9-D2CDA6FC5638}" srcOrd="2" destOrd="0" presId="urn:microsoft.com/office/officeart/2005/8/layout/hList6"/>
    <dgm:cxn modelId="{5AFB58A7-8344-4D3E-9D4B-CB569BD4A464}" type="presParOf" srcId="{D1EC4AB7-B298-494C-AACF-B2C565330CA5}" destId="{F947F043-FF8A-49F4-848A-92EDB81FCF42}" srcOrd="3" destOrd="0" presId="urn:microsoft.com/office/officeart/2005/8/layout/hList6"/>
    <dgm:cxn modelId="{674CBE1E-3704-4479-990B-5FFE284E95D9}" type="presParOf" srcId="{D1EC4AB7-B298-494C-AACF-B2C565330CA5}" destId="{7B02A96E-6C16-4EDE-8853-620BB64A6737}" srcOrd="4" destOrd="0" presId="urn:microsoft.com/office/officeart/2005/8/layout/hList6"/>
    <dgm:cxn modelId="{0FAE689E-670D-42D8-BDE5-9AB6FC73B43A}" type="presParOf" srcId="{D1EC4AB7-B298-494C-AACF-B2C565330CA5}" destId="{E2B44CD6-BF3C-4151-BBE5-354A787204D0}" srcOrd="5" destOrd="0" presId="urn:microsoft.com/office/officeart/2005/8/layout/hList6"/>
    <dgm:cxn modelId="{0EC8D98A-C491-41E3-A913-ACEB40D8B8DF}" type="presParOf" srcId="{D1EC4AB7-B298-494C-AACF-B2C565330CA5}" destId="{A2F2EB56-7EBB-41C5-AD16-9704F76F8798}" srcOrd="6" destOrd="0" presId="urn:microsoft.com/office/officeart/2005/8/layout/hList6"/>
    <dgm:cxn modelId="{829CC3DE-5AEA-44B6-AC40-0483396A0830}" type="presParOf" srcId="{D1EC4AB7-B298-494C-AACF-B2C565330CA5}" destId="{9F2339CE-9FA7-4F89-930C-E3416151DA31}" srcOrd="7" destOrd="0" presId="urn:microsoft.com/office/officeart/2005/8/layout/hList6"/>
    <dgm:cxn modelId="{59797ABB-FA1B-42EF-BCF4-60943C0501EE}" type="presParOf" srcId="{D1EC4AB7-B298-494C-AACF-B2C565330CA5}" destId="{66F9E33F-B190-48E1-B37E-A29AEE204E33}"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DCF197-8133-47A7-8745-EAF2B47115B8}" type="doc">
      <dgm:prSet loTypeId="urn:microsoft.com/office/officeart/2005/8/layout/cycle6" loCatId="cycle" qsTypeId="urn:microsoft.com/office/officeart/2005/8/quickstyle/simple4" qsCatId="simple" csTypeId="urn:microsoft.com/office/officeart/2005/8/colors/accent0_2" csCatId="mainScheme" phldr="1"/>
      <dgm:spPr/>
      <dgm:t>
        <a:bodyPr/>
        <a:lstStyle/>
        <a:p>
          <a:endParaRPr lang="en-US"/>
        </a:p>
      </dgm:t>
    </dgm:pt>
    <dgm:pt modelId="{FD3F61F6-4801-4EED-A696-61B215DAC919}">
      <dgm:prSet phldrT="[Text]" custT="1"/>
      <dgm:spPr/>
      <dgm:t>
        <a:bodyPr/>
        <a:lstStyle/>
        <a:p>
          <a:r>
            <a:rPr lang="en-US" sz="2200" b="1" dirty="0"/>
            <a:t>Review existing standards for gaps or  improvement</a:t>
          </a:r>
        </a:p>
      </dgm:t>
    </dgm:pt>
    <dgm:pt modelId="{6FCC30FD-80B2-42E7-8C4D-3E596D8A19A5}" type="parTrans" cxnId="{0B6FF29C-A72D-486C-9CB6-966E94A8D0C2}">
      <dgm:prSet/>
      <dgm:spPr/>
      <dgm:t>
        <a:bodyPr/>
        <a:lstStyle/>
        <a:p>
          <a:endParaRPr lang="en-US"/>
        </a:p>
      </dgm:t>
    </dgm:pt>
    <dgm:pt modelId="{26778A19-FF5C-4BCD-8B57-FC2648EA9962}" type="sibTrans" cxnId="{0B6FF29C-A72D-486C-9CB6-966E94A8D0C2}">
      <dgm:prSet/>
      <dgm:spPr/>
      <dgm:t>
        <a:bodyPr/>
        <a:lstStyle/>
        <a:p>
          <a:endParaRPr lang="en-US"/>
        </a:p>
      </dgm:t>
    </dgm:pt>
    <dgm:pt modelId="{66B51121-6B84-41C0-9F9D-26FF77F07FB8}">
      <dgm:prSet phldrT="[Text]" custT="1"/>
      <dgm:spPr/>
      <dgm:t>
        <a:bodyPr/>
        <a:lstStyle/>
        <a:p>
          <a:r>
            <a:rPr lang="en-US" sz="2200" b="1" dirty="0"/>
            <a:t>Analyze injury/death data for hazard patterns</a:t>
          </a:r>
        </a:p>
      </dgm:t>
    </dgm:pt>
    <dgm:pt modelId="{6725EF2C-C58F-42CF-A2D7-B91B93AA8FBD}" type="parTrans" cxnId="{1279D51D-501B-45A5-8509-A0D61FC46954}">
      <dgm:prSet/>
      <dgm:spPr/>
      <dgm:t>
        <a:bodyPr/>
        <a:lstStyle/>
        <a:p>
          <a:endParaRPr lang="en-US"/>
        </a:p>
      </dgm:t>
    </dgm:pt>
    <dgm:pt modelId="{440C8E39-DC9E-4815-9049-0D2A50DD30DF}" type="sibTrans" cxnId="{1279D51D-501B-45A5-8509-A0D61FC46954}">
      <dgm:prSet/>
      <dgm:spPr/>
      <dgm:t>
        <a:bodyPr/>
        <a:lstStyle/>
        <a:p>
          <a:endParaRPr lang="en-US"/>
        </a:p>
      </dgm:t>
    </dgm:pt>
    <dgm:pt modelId="{E155F5BF-781F-4478-A176-F152C5EED2D1}">
      <dgm:prSet phldrT="[Text]" custT="1"/>
      <dgm:spPr/>
      <dgm:t>
        <a:bodyPr/>
        <a:lstStyle/>
        <a:p>
          <a:r>
            <a:rPr lang="en-US" sz="2200" b="1" dirty="0"/>
            <a:t>Propose standards development or revisions</a:t>
          </a:r>
        </a:p>
      </dgm:t>
    </dgm:pt>
    <dgm:pt modelId="{E0BD3AB9-D151-4C53-BEAD-366417ECEB1C}" type="parTrans" cxnId="{2483A38E-FF12-4875-980A-1E53616A2F54}">
      <dgm:prSet/>
      <dgm:spPr/>
      <dgm:t>
        <a:bodyPr/>
        <a:lstStyle/>
        <a:p>
          <a:endParaRPr lang="en-US"/>
        </a:p>
      </dgm:t>
    </dgm:pt>
    <dgm:pt modelId="{290318E2-5B1D-47DB-AF95-740670F90E1C}" type="sibTrans" cxnId="{2483A38E-FF12-4875-980A-1E53616A2F54}">
      <dgm:prSet/>
      <dgm:spPr/>
      <dgm:t>
        <a:bodyPr/>
        <a:lstStyle/>
        <a:p>
          <a:endParaRPr lang="en-US"/>
        </a:p>
      </dgm:t>
    </dgm:pt>
    <dgm:pt modelId="{8DAB7157-0CE8-4653-BD5A-5828F4EEA9C7}">
      <dgm:prSet phldrT="[Text]" custT="1"/>
      <dgm:spPr/>
      <dgm:t>
        <a:bodyPr/>
        <a:lstStyle/>
        <a:p>
          <a:r>
            <a:rPr lang="en-US" sz="2000" b="1" dirty="0"/>
            <a:t>Conduct tests and evaluations to support findings</a:t>
          </a:r>
        </a:p>
      </dgm:t>
    </dgm:pt>
    <dgm:pt modelId="{6750D62E-77A5-4A77-AF5F-1E68DA2BCA75}" type="sibTrans" cxnId="{C3CBB510-8799-4009-9A18-7542B90C64FB}">
      <dgm:prSet/>
      <dgm:spPr/>
      <dgm:t>
        <a:bodyPr/>
        <a:lstStyle/>
        <a:p>
          <a:endParaRPr lang="en-US"/>
        </a:p>
      </dgm:t>
    </dgm:pt>
    <dgm:pt modelId="{7DF2C267-7E7C-4E4A-8E7B-23FFBB2B7F16}" type="parTrans" cxnId="{C3CBB510-8799-4009-9A18-7542B90C64FB}">
      <dgm:prSet/>
      <dgm:spPr/>
      <dgm:t>
        <a:bodyPr/>
        <a:lstStyle/>
        <a:p>
          <a:endParaRPr lang="en-US"/>
        </a:p>
      </dgm:t>
    </dgm:pt>
    <dgm:pt modelId="{BC1131BD-6CE2-4B4B-8A97-A2B74F6571C2}">
      <dgm:prSet custT="1"/>
      <dgm:spPr/>
      <dgm:t>
        <a:bodyPr/>
        <a:lstStyle/>
        <a:p>
          <a:r>
            <a:rPr lang="en-US" sz="2200" b="1" dirty="0"/>
            <a:t>Participate in committees</a:t>
          </a:r>
        </a:p>
      </dgm:t>
    </dgm:pt>
    <dgm:pt modelId="{3EAFAF69-D5D2-4864-AFB3-4313CD9F3F9E}" type="parTrans" cxnId="{E659C2E8-AB8C-44AD-9DB1-89BF622F07D6}">
      <dgm:prSet/>
      <dgm:spPr/>
      <dgm:t>
        <a:bodyPr/>
        <a:lstStyle/>
        <a:p>
          <a:endParaRPr lang="en-US"/>
        </a:p>
      </dgm:t>
    </dgm:pt>
    <dgm:pt modelId="{EE309B39-CC94-4A77-A2D1-36924C89F73F}" type="sibTrans" cxnId="{E659C2E8-AB8C-44AD-9DB1-89BF622F07D6}">
      <dgm:prSet/>
      <dgm:spPr/>
      <dgm:t>
        <a:bodyPr/>
        <a:lstStyle/>
        <a:p>
          <a:endParaRPr lang="en-US"/>
        </a:p>
      </dgm:t>
    </dgm:pt>
    <dgm:pt modelId="{784C8477-2E5A-4606-9659-89904C9F09CC}" type="pres">
      <dgm:prSet presAssocID="{39DCF197-8133-47A7-8745-EAF2B47115B8}" presName="cycle" presStyleCnt="0">
        <dgm:presLayoutVars>
          <dgm:dir/>
          <dgm:resizeHandles val="exact"/>
        </dgm:presLayoutVars>
      </dgm:prSet>
      <dgm:spPr/>
    </dgm:pt>
    <dgm:pt modelId="{4E92A22E-B746-49C9-A5CD-E0B402CE6C65}" type="pres">
      <dgm:prSet presAssocID="{66B51121-6B84-41C0-9F9D-26FF77F07FB8}" presName="node" presStyleLbl="node1" presStyleIdx="0" presStyleCnt="5" custScaleX="144197" custScaleY="113543" custRadScaleRad="95868" custRadScaleInc="4077">
        <dgm:presLayoutVars>
          <dgm:bulletEnabled val="1"/>
        </dgm:presLayoutVars>
      </dgm:prSet>
      <dgm:spPr/>
    </dgm:pt>
    <dgm:pt modelId="{C3E3A43C-6304-4BB1-AFA9-D6F38FBD98ED}" type="pres">
      <dgm:prSet presAssocID="{66B51121-6B84-41C0-9F9D-26FF77F07FB8}" presName="spNode" presStyleCnt="0"/>
      <dgm:spPr/>
    </dgm:pt>
    <dgm:pt modelId="{60E417DC-CF74-44B8-94A3-A04664FED7B2}" type="pres">
      <dgm:prSet presAssocID="{440C8E39-DC9E-4815-9049-0D2A50DD30DF}" presName="sibTrans" presStyleLbl="sibTrans1D1" presStyleIdx="0" presStyleCnt="5"/>
      <dgm:spPr/>
    </dgm:pt>
    <dgm:pt modelId="{4AF3D228-1214-47C8-8538-B8BDC1B1872C}" type="pres">
      <dgm:prSet presAssocID="{FD3F61F6-4801-4EED-A696-61B215DAC919}" presName="node" presStyleLbl="node1" presStyleIdx="1" presStyleCnt="5" custScaleX="124681" custScaleY="134763" custRadScaleRad="98795" custRadScaleInc="23407">
        <dgm:presLayoutVars>
          <dgm:bulletEnabled val="1"/>
        </dgm:presLayoutVars>
      </dgm:prSet>
      <dgm:spPr/>
    </dgm:pt>
    <dgm:pt modelId="{EB6C5BAC-BD2C-46EC-B999-D132DC13356B}" type="pres">
      <dgm:prSet presAssocID="{FD3F61F6-4801-4EED-A696-61B215DAC919}" presName="spNode" presStyleCnt="0"/>
      <dgm:spPr/>
    </dgm:pt>
    <dgm:pt modelId="{CB310FC3-DA14-43B7-BBF8-25E87EE9B6CF}" type="pres">
      <dgm:prSet presAssocID="{26778A19-FF5C-4BCD-8B57-FC2648EA9962}" presName="sibTrans" presStyleLbl="sibTrans1D1" presStyleIdx="1" presStyleCnt="5"/>
      <dgm:spPr/>
    </dgm:pt>
    <dgm:pt modelId="{E9638A28-81EA-432A-A88B-8A9987F68248}" type="pres">
      <dgm:prSet presAssocID="{8DAB7157-0CE8-4653-BD5A-5828F4EEA9C7}" presName="node" presStyleLbl="node1" presStyleIdx="2" presStyleCnt="5" custScaleX="121621" custScaleY="131202" custRadScaleRad="97611" custRadScaleInc="-37070">
        <dgm:presLayoutVars>
          <dgm:bulletEnabled val="1"/>
        </dgm:presLayoutVars>
      </dgm:prSet>
      <dgm:spPr/>
    </dgm:pt>
    <dgm:pt modelId="{BE1194B9-132B-40F3-81F3-AA9828D008CA}" type="pres">
      <dgm:prSet presAssocID="{8DAB7157-0CE8-4653-BD5A-5828F4EEA9C7}" presName="spNode" presStyleCnt="0"/>
      <dgm:spPr/>
    </dgm:pt>
    <dgm:pt modelId="{7C20BDE8-908D-49C0-882C-B89BBE086B79}" type="pres">
      <dgm:prSet presAssocID="{6750D62E-77A5-4A77-AF5F-1E68DA2BCA75}" presName="sibTrans" presStyleLbl="sibTrans1D1" presStyleIdx="2" presStyleCnt="5"/>
      <dgm:spPr/>
    </dgm:pt>
    <dgm:pt modelId="{8203DE3A-AA77-4F3F-9686-538ED400ACB3}" type="pres">
      <dgm:prSet presAssocID="{E155F5BF-781F-4478-A176-F152C5EED2D1}" presName="node" presStyleLbl="node1" presStyleIdx="3" presStyleCnt="5" custScaleX="128992" custScaleY="149885" custRadScaleRad="94207" custRadScaleInc="51002">
        <dgm:presLayoutVars>
          <dgm:bulletEnabled val="1"/>
        </dgm:presLayoutVars>
      </dgm:prSet>
      <dgm:spPr/>
    </dgm:pt>
    <dgm:pt modelId="{97540FA2-A4D9-4F16-9E4B-66EA37318660}" type="pres">
      <dgm:prSet presAssocID="{E155F5BF-781F-4478-A176-F152C5EED2D1}" presName="spNode" presStyleCnt="0"/>
      <dgm:spPr/>
    </dgm:pt>
    <dgm:pt modelId="{191328B8-F0BD-4DAC-94DA-FA7821BE9942}" type="pres">
      <dgm:prSet presAssocID="{290318E2-5B1D-47DB-AF95-740670F90E1C}" presName="sibTrans" presStyleLbl="sibTrans1D1" presStyleIdx="3" presStyleCnt="5"/>
      <dgm:spPr/>
    </dgm:pt>
    <dgm:pt modelId="{8B95F1CE-F323-480F-B36F-A537BEE01D08}" type="pres">
      <dgm:prSet presAssocID="{BC1131BD-6CE2-4B4B-8A97-A2B74F6571C2}" presName="node" presStyleLbl="node1" presStyleIdx="4" presStyleCnt="5" custScaleX="126027" custScaleY="122415" custRadScaleRad="95678" custRadScaleInc="-1929">
        <dgm:presLayoutVars>
          <dgm:bulletEnabled val="1"/>
        </dgm:presLayoutVars>
      </dgm:prSet>
      <dgm:spPr/>
    </dgm:pt>
    <dgm:pt modelId="{01FC7E37-8312-4753-BD3D-857623CD6A27}" type="pres">
      <dgm:prSet presAssocID="{BC1131BD-6CE2-4B4B-8A97-A2B74F6571C2}" presName="spNode" presStyleCnt="0"/>
      <dgm:spPr/>
    </dgm:pt>
    <dgm:pt modelId="{F868F4DE-198D-400A-89A6-46BE1A6D81A4}" type="pres">
      <dgm:prSet presAssocID="{EE309B39-CC94-4A77-A2D1-36924C89F73F}" presName="sibTrans" presStyleLbl="sibTrans1D1" presStyleIdx="4" presStyleCnt="5"/>
      <dgm:spPr/>
    </dgm:pt>
  </dgm:ptLst>
  <dgm:cxnLst>
    <dgm:cxn modelId="{036BBD0C-9221-4A56-B1E1-40C5EA610DD3}" type="presOf" srcId="{8DAB7157-0CE8-4653-BD5A-5828F4EEA9C7}" destId="{E9638A28-81EA-432A-A88B-8A9987F68248}" srcOrd="0" destOrd="0" presId="urn:microsoft.com/office/officeart/2005/8/layout/cycle6"/>
    <dgm:cxn modelId="{C3CBB510-8799-4009-9A18-7542B90C64FB}" srcId="{39DCF197-8133-47A7-8745-EAF2B47115B8}" destId="{8DAB7157-0CE8-4653-BD5A-5828F4EEA9C7}" srcOrd="2" destOrd="0" parTransId="{7DF2C267-7E7C-4E4A-8E7B-23FFBB2B7F16}" sibTransId="{6750D62E-77A5-4A77-AF5F-1E68DA2BCA75}"/>
    <dgm:cxn modelId="{C1B6C513-4113-46DE-958E-813511F9F7FD}" type="presOf" srcId="{EE309B39-CC94-4A77-A2D1-36924C89F73F}" destId="{F868F4DE-198D-400A-89A6-46BE1A6D81A4}" srcOrd="0" destOrd="0" presId="urn:microsoft.com/office/officeart/2005/8/layout/cycle6"/>
    <dgm:cxn modelId="{EFA2C514-9A68-4F24-8590-569786D3C071}" type="presOf" srcId="{E155F5BF-781F-4478-A176-F152C5EED2D1}" destId="{8203DE3A-AA77-4F3F-9686-538ED400ACB3}" srcOrd="0" destOrd="0" presId="urn:microsoft.com/office/officeart/2005/8/layout/cycle6"/>
    <dgm:cxn modelId="{1279D51D-501B-45A5-8509-A0D61FC46954}" srcId="{39DCF197-8133-47A7-8745-EAF2B47115B8}" destId="{66B51121-6B84-41C0-9F9D-26FF77F07FB8}" srcOrd="0" destOrd="0" parTransId="{6725EF2C-C58F-42CF-A2D7-B91B93AA8FBD}" sibTransId="{440C8E39-DC9E-4815-9049-0D2A50DD30DF}"/>
    <dgm:cxn modelId="{B7BDE61F-D0C5-463F-84C0-3F89E2D8E846}" type="presOf" srcId="{66B51121-6B84-41C0-9F9D-26FF77F07FB8}" destId="{4E92A22E-B746-49C9-A5CD-E0B402CE6C65}" srcOrd="0" destOrd="0" presId="urn:microsoft.com/office/officeart/2005/8/layout/cycle6"/>
    <dgm:cxn modelId="{1387AC6F-BA3F-418A-A9AA-AAD6FB3237FF}" type="presOf" srcId="{26778A19-FF5C-4BCD-8B57-FC2648EA9962}" destId="{CB310FC3-DA14-43B7-BBF8-25E87EE9B6CF}" srcOrd="0" destOrd="0" presId="urn:microsoft.com/office/officeart/2005/8/layout/cycle6"/>
    <dgm:cxn modelId="{E9985672-ACAB-46B5-8823-8B0CCF6B34C5}" type="presOf" srcId="{6750D62E-77A5-4A77-AF5F-1E68DA2BCA75}" destId="{7C20BDE8-908D-49C0-882C-B89BBE086B79}" srcOrd="0" destOrd="0" presId="urn:microsoft.com/office/officeart/2005/8/layout/cycle6"/>
    <dgm:cxn modelId="{79982154-683B-46D4-9FB7-19C4068123AE}" type="presOf" srcId="{BC1131BD-6CE2-4B4B-8A97-A2B74F6571C2}" destId="{8B95F1CE-F323-480F-B36F-A537BEE01D08}" srcOrd="0" destOrd="0" presId="urn:microsoft.com/office/officeart/2005/8/layout/cycle6"/>
    <dgm:cxn modelId="{2483A38E-FF12-4875-980A-1E53616A2F54}" srcId="{39DCF197-8133-47A7-8745-EAF2B47115B8}" destId="{E155F5BF-781F-4478-A176-F152C5EED2D1}" srcOrd="3" destOrd="0" parTransId="{E0BD3AB9-D151-4C53-BEAD-366417ECEB1C}" sibTransId="{290318E2-5B1D-47DB-AF95-740670F90E1C}"/>
    <dgm:cxn modelId="{7A0DB293-CA2E-4F0D-8F38-F35C4002CE3D}" type="presOf" srcId="{39DCF197-8133-47A7-8745-EAF2B47115B8}" destId="{784C8477-2E5A-4606-9659-89904C9F09CC}" srcOrd="0" destOrd="0" presId="urn:microsoft.com/office/officeart/2005/8/layout/cycle6"/>
    <dgm:cxn modelId="{0B6FF29C-A72D-486C-9CB6-966E94A8D0C2}" srcId="{39DCF197-8133-47A7-8745-EAF2B47115B8}" destId="{FD3F61F6-4801-4EED-A696-61B215DAC919}" srcOrd="1" destOrd="0" parTransId="{6FCC30FD-80B2-42E7-8C4D-3E596D8A19A5}" sibTransId="{26778A19-FF5C-4BCD-8B57-FC2648EA9962}"/>
    <dgm:cxn modelId="{A0CE82B1-A494-4887-B64D-F204638F65AD}" type="presOf" srcId="{440C8E39-DC9E-4815-9049-0D2A50DD30DF}" destId="{60E417DC-CF74-44B8-94A3-A04664FED7B2}" srcOrd="0" destOrd="0" presId="urn:microsoft.com/office/officeart/2005/8/layout/cycle6"/>
    <dgm:cxn modelId="{749203E5-7151-44D0-BE87-9C4AEE835AB4}" type="presOf" srcId="{FD3F61F6-4801-4EED-A696-61B215DAC919}" destId="{4AF3D228-1214-47C8-8538-B8BDC1B1872C}" srcOrd="0" destOrd="0" presId="urn:microsoft.com/office/officeart/2005/8/layout/cycle6"/>
    <dgm:cxn modelId="{E659C2E8-AB8C-44AD-9DB1-89BF622F07D6}" srcId="{39DCF197-8133-47A7-8745-EAF2B47115B8}" destId="{BC1131BD-6CE2-4B4B-8A97-A2B74F6571C2}" srcOrd="4" destOrd="0" parTransId="{3EAFAF69-D5D2-4864-AFB3-4313CD9F3F9E}" sibTransId="{EE309B39-CC94-4A77-A2D1-36924C89F73F}"/>
    <dgm:cxn modelId="{34705FFD-7DE6-49BA-8E56-90B818740BE9}" type="presOf" srcId="{290318E2-5B1D-47DB-AF95-740670F90E1C}" destId="{191328B8-F0BD-4DAC-94DA-FA7821BE9942}" srcOrd="0" destOrd="0" presId="urn:microsoft.com/office/officeart/2005/8/layout/cycle6"/>
    <dgm:cxn modelId="{2416FAD2-780C-4F17-8058-A17B14647C62}" type="presParOf" srcId="{784C8477-2E5A-4606-9659-89904C9F09CC}" destId="{4E92A22E-B746-49C9-A5CD-E0B402CE6C65}" srcOrd="0" destOrd="0" presId="urn:microsoft.com/office/officeart/2005/8/layout/cycle6"/>
    <dgm:cxn modelId="{299FD79F-9EFA-47A7-9272-D66EF5B1B2AE}" type="presParOf" srcId="{784C8477-2E5A-4606-9659-89904C9F09CC}" destId="{C3E3A43C-6304-4BB1-AFA9-D6F38FBD98ED}" srcOrd="1" destOrd="0" presId="urn:microsoft.com/office/officeart/2005/8/layout/cycle6"/>
    <dgm:cxn modelId="{97A64C75-46C6-46A9-8777-57E70137D734}" type="presParOf" srcId="{784C8477-2E5A-4606-9659-89904C9F09CC}" destId="{60E417DC-CF74-44B8-94A3-A04664FED7B2}" srcOrd="2" destOrd="0" presId="urn:microsoft.com/office/officeart/2005/8/layout/cycle6"/>
    <dgm:cxn modelId="{C08CD589-4B4A-4029-B86C-6488E92CD30F}" type="presParOf" srcId="{784C8477-2E5A-4606-9659-89904C9F09CC}" destId="{4AF3D228-1214-47C8-8538-B8BDC1B1872C}" srcOrd="3" destOrd="0" presId="urn:microsoft.com/office/officeart/2005/8/layout/cycle6"/>
    <dgm:cxn modelId="{B0842FC8-EF1D-408A-AF1B-A25205A5E5D2}" type="presParOf" srcId="{784C8477-2E5A-4606-9659-89904C9F09CC}" destId="{EB6C5BAC-BD2C-46EC-B999-D132DC13356B}" srcOrd="4" destOrd="0" presId="urn:microsoft.com/office/officeart/2005/8/layout/cycle6"/>
    <dgm:cxn modelId="{91D1FFAE-569C-45DE-A52B-7A0C6A5D74A4}" type="presParOf" srcId="{784C8477-2E5A-4606-9659-89904C9F09CC}" destId="{CB310FC3-DA14-43B7-BBF8-25E87EE9B6CF}" srcOrd="5" destOrd="0" presId="urn:microsoft.com/office/officeart/2005/8/layout/cycle6"/>
    <dgm:cxn modelId="{B3DCF50F-1F75-456E-874A-5C7FC3CA4DFA}" type="presParOf" srcId="{784C8477-2E5A-4606-9659-89904C9F09CC}" destId="{E9638A28-81EA-432A-A88B-8A9987F68248}" srcOrd="6" destOrd="0" presId="urn:microsoft.com/office/officeart/2005/8/layout/cycle6"/>
    <dgm:cxn modelId="{F2B07835-9382-41E0-B603-E95E3CC007AB}" type="presParOf" srcId="{784C8477-2E5A-4606-9659-89904C9F09CC}" destId="{BE1194B9-132B-40F3-81F3-AA9828D008CA}" srcOrd="7" destOrd="0" presId="urn:microsoft.com/office/officeart/2005/8/layout/cycle6"/>
    <dgm:cxn modelId="{AC4090D2-B76F-4A06-A848-75798813899E}" type="presParOf" srcId="{784C8477-2E5A-4606-9659-89904C9F09CC}" destId="{7C20BDE8-908D-49C0-882C-B89BBE086B79}" srcOrd="8" destOrd="0" presId="urn:microsoft.com/office/officeart/2005/8/layout/cycle6"/>
    <dgm:cxn modelId="{5CD789B3-AF6F-40CF-8DBC-5DCFE9F65F12}" type="presParOf" srcId="{784C8477-2E5A-4606-9659-89904C9F09CC}" destId="{8203DE3A-AA77-4F3F-9686-538ED400ACB3}" srcOrd="9" destOrd="0" presId="urn:microsoft.com/office/officeart/2005/8/layout/cycle6"/>
    <dgm:cxn modelId="{D1325DB7-7B23-41F2-B5C3-D33D5052F8AD}" type="presParOf" srcId="{784C8477-2E5A-4606-9659-89904C9F09CC}" destId="{97540FA2-A4D9-4F16-9E4B-66EA37318660}" srcOrd="10" destOrd="0" presId="urn:microsoft.com/office/officeart/2005/8/layout/cycle6"/>
    <dgm:cxn modelId="{5E845D06-4451-488C-8896-A96097ACFD6E}" type="presParOf" srcId="{784C8477-2E5A-4606-9659-89904C9F09CC}" destId="{191328B8-F0BD-4DAC-94DA-FA7821BE9942}" srcOrd="11" destOrd="0" presId="urn:microsoft.com/office/officeart/2005/8/layout/cycle6"/>
    <dgm:cxn modelId="{1812C62F-74EC-49BC-B019-852BAF8625FA}" type="presParOf" srcId="{784C8477-2E5A-4606-9659-89904C9F09CC}" destId="{8B95F1CE-F323-480F-B36F-A537BEE01D08}" srcOrd="12" destOrd="0" presId="urn:microsoft.com/office/officeart/2005/8/layout/cycle6"/>
    <dgm:cxn modelId="{DF3C8F82-4CFD-4838-8416-43247DFAEEDC}" type="presParOf" srcId="{784C8477-2E5A-4606-9659-89904C9F09CC}" destId="{01FC7E37-8312-4753-BD3D-857623CD6A27}" srcOrd="13" destOrd="0" presId="urn:microsoft.com/office/officeart/2005/8/layout/cycle6"/>
    <dgm:cxn modelId="{FB5E7C68-C6C1-4D81-85E0-6D2C9B3BB222}" type="presParOf" srcId="{784C8477-2E5A-4606-9659-89904C9F09CC}" destId="{F868F4DE-198D-400A-89A6-46BE1A6D81A4}"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491466-DA4A-497E-B3C3-AE043838BE99}" type="doc">
      <dgm:prSet loTypeId="urn:microsoft.com/office/officeart/2005/8/layout/hList3" loCatId="list" qsTypeId="urn:microsoft.com/office/officeart/2005/8/quickstyle/simple5" qsCatId="simple" csTypeId="urn:microsoft.com/office/officeart/2005/8/colors/accent0_2" csCatId="mainScheme" phldr="1"/>
      <dgm:spPr/>
      <dgm:t>
        <a:bodyPr/>
        <a:lstStyle/>
        <a:p>
          <a:endParaRPr lang="en-US"/>
        </a:p>
      </dgm:t>
    </dgm:pt>
    <dgm:pt modelId="{D17D4B02-A352-4C6E-A87E-381B2067E927}">
      <dgm:prSet phldrT="[Text]"/>
      <dgm:spPr/>
      <dgm:t>
        <a:bodyPr/>
        <a:lstStyle/>
        <a:p>
          <a:r>
            <a:rPr lang="en-US" b="1" dirty="0"/>
            <a:t>All equally responsible</a:t>
          </a:r>
        </a:p>
      </dgm:t>
    </dgm:pt>
    <dgm:pt modelId="{95845D01-AE12-4CA3-9865-EA6175B52AD0}" type="parTrans" cxnId="{D74596E1-C535-424C-BC4C-E5A03B31A298}">
      <dgm:prSet/>
      <dgm:spPr/>
      <dgm:t>
        <a:bodyPr/>
        <a:lstStyle/>
        <a:p>
          <a:endParaRPr lang="en-US"/>
        </a:p>
      </dgm:t>
    </dgm:pt>
    <dgm:pt modelId="{8C1DC9EF-E49D-42A1-B696-0087403D7B01}" type="sibTrans" cxnId="{D74596E1-C535-424C-BC4C-E5A03B31A298}">
      <dgm:prSet/>
      <dgm:spPr/>
      <dgm:t>
        <a:bodyPr/>
        <a:lstStyle/>
        <a:p>
          <a:endParaRPr lang="en-US"/>
        </a:p>
      </dgm:t>
    </dgm:pt>
    <dgm:pt modelId="{16B44A54-C4F4-4F10-B091-7B54831A5CAE}">
      <dgm:prSet phldrT="[Text]"/>
      <dgm:spPr/>
      <dgm:t>
        <a:bodyPr/>
        <a:lstStyle/>
        <a:p>
          <a:r>
            <a:rPr lang="en-US" b="1" dirty="0"/>
            <a:t>Manufacturers</a:t>
          </a:r>
        </a:p>
        <a:p>
          <a:r>
            <a:rPr lang="en-US" b="1" dirty="0"/>
            <a:t>Importers</a:t>
          </a:r>
        </a:p>
      </dgm:t>
    </dgm:pt>
    <dgm:pt modelId="{3B121374-5FFA-4527-ADD3-189C776FE216}" type="parTrans" cxnId="{CAD46889-A8B0-4278-B1CE-18A37EE623B7}">
      <dgm:prSet/>
      <dgm:spPr/>
      <dgm:t>
        <a:bodyPr/>
        <a:lstStyle/>
        <a:p>
          <a:endParaRPr lang="en-US"/>
        </a:p>
      </dgm:t>
    </dgm:pt>
    <dgm:pt modelId="{FDC4154A-F703-4694-A3D7-2926F2090BE0}" type="sibTrans" cxnId="{CAD46889-A8B0-4278-B1CE-18A37EE623B7}">
      <dgm:prSet/>
      <dgm:spPr/>
      <dgm:t>
        <a:bodyPr/>
        <a:lstStyle/>
        <a:p>
          <a:endParaRPr lang="en-US"/>
        </a:p>
      </dgm:t>
    </dgm:pt>
    <dgm:pt modelId="{08D40109-4C51-4192-9326-5895096AD4F0}">
      <dgm:prSet phldrT="[Text]"/>
      <dgm:spPr/>
      <dgm:t>
        <a:bodyPr/>
        <a:lstStyle/>
        <a:p>
          <a:r>
            <a:rPr lang="en-US" b="1" dirty="0"/>
            <a:t>Distributors</a:t>
          </a:r>
        </a:p>
      </dgm:t>
    </dgm:pt>
    <dgm:pt modelId="{CC89C085-3AF4-4F44-89DC-2361129BD071}" type="parTrans" cxnId="{DCB29E64-2F53-4E2E-9DFC-3B1B47536DA8}">
      <dgm:prSet/>
      <dgm:spPr/>
      <dgm:t>
        <a:bodyPr/>
        <a:lstStyle/>
        <a:p>
          <a:endParaRPr lang="en-US"/>
        </a:p>
      </dgm:t>
    </dgm:pt>
    <dgm:pt modelId="{389D5FDE-972C-49B5-9C8A-00114F8ECEE1}" type="sibTrans" cxnId="{DCB29E64-2F53-4E2E-9DFC-3B1B47536DA8}">
      <dgm:prSet/>
      <dgm:spPr/>
      <dgm:t>
        <a:bodyPr/>
        <a:lstStyle/>
        <a:p>
          <a:endParaRPr lang="en-US"/>
        </a:p>
      </dgm:t>
    </dgm:pt>
    <dgm:pt modelId="{BC9F843F-D1C4-4BBE-AAD3-AEDD60907CFA}">
      <dgm:prSet phldrT="[Text]"/>
      <dgm:spPr/>
      <dgm:t>
        <a:bodyPr/>
        <a:lstStyle/>
        <a:p>
          <a:r>
            <a:rPr lang="en-US" b="1" dirty="0"/>
            <a:t>Retailers</a:t>
          </a:r>
        </a:p>
      </dgm:t>
    </dgm:pt>
    <dgm:pt modelId="{9E3983ED-398D-40FB-A850-C1CA11D0A5DB}" type="parTrans" cxnId="{E914FA24-D6E9-4220-A6D8-6A5E04302DEC}">
      <dgm:prSet/>
      <dgm:spPr/>
      <dgm:t>
        <a:bodyPr/>
        <a:lstStyle/>
        <a:p>
          <a:endParaRPr lang="en-US"/>
        </a:p>
      </dgm:t>
    </dgm:pt>
    <dgm:pt modelId="{9B68129F-623F-4B71-AAB8-0A5115985571}" type="sibTrans" cxnId="{E914FA24-D6E9-4220-A6D8-6A5E04302DEC}">
      <dgm:prSet/>
      <dgm:spPr/>
      <dgm:t>
        <a:bodyPr/>
        <a:lstStyle/>
        <a:p>
          <a:endParaRPr lang="en-US"/>
        </a:p>
      </dgm:t>
    </dgm:pt>
    <dgm:pt modelId="{328A0B7A-929F-44F3-8B59-FF9F9A2CD0FF}" type="pres">
      <dgm:prSet presAssocID="{62491466-DA4A-497E-B3C3-AE043838BE99}" presName="composite" presStyleCnt="0">
        <dgm:presLayoutVars>
          <dgm:chMax val="1"/>
          <dgm:dir/>
          <dgm:resizeHandles val="exact"/>
        </dgm:presLayoutVars>
      </dgm:prSet>
      <dgm:spPr/>
    </dgm:pt>
    <dgm:pt modelId="{A6C0B625-9CDC-4813-9030-D4C804B2F8B8}" type="pres">
      <dgm:prSet presAssocID="{D17D4B02-A352-4C6E-A87E-381B2067E927}" presName="roof" presStyleLbl="dkBgShp" presStyleIdx="0" presStyleCnt="2" custLinFactNeighborX="122"/>
      <dgm:spPr/>
    </dgm:pt>
    <dgm:pt modelId="{7018831D-97BE-4665-B41A-D6D42F6DA60F}" type="pres">
      <dgm:prSet presAssocID="{D17D4B02-A352-4C6E-A87E-381B2067E927}" presName="pillars" presStyleCnt="0"/>
      <dgm:spPr/>
    </dgm:pt>
    <dgm:pt modelId="{049FC07E-A4F3-4D31-9A97-82CD03C1D0BD}" type="pres">
      <dgm:prSet presAssocID="{D17D4B02-A352-4C6E-A87E-381B2067E927}" presName="pillar1" presStyleLbl="node1" presStyleIdx="0" presStyleCnt="3">
        <dgm:presLayoutVars>
          <dgm:bulletEnabled val="1"/>
        </dgm:presLayoutVars>
      </dgm:prSet>
      <dgm:spPr/>
    </dgm:pt>
    <dgm:pt modelId="{E408C2AD-F6F8-4F03-903C-940CFA7BA10B}" type="pres">
      <dgm:prSet presAssocID="{08D40109-4C51-4192-9326-5895096AD4F0}" presName="pillarX" presStyleLbl="node1" presStyleIdx="1" presStyleCnt="3">
        <dgm:presLayoutVars>
          <dgm:bulletEnabled val="1"/>
        </dgm:presLayoutVars>
      </dgm:prSet>
      <dgm:spPr/>
    </dgm:pt>
    <dgm:pt modelId="{80F61F5F-CDD0-4E71-96D0-31BE5D0F5BB1}" type="pres">
      <dgm:prSet presAssocID="{BC9F843F-D1C4-4BBE-AAD3-AEDD60907CFA}" presName="pillarX" presStyleLbl="node1" presStyleIdx="2" presStyleCnt="3">
        <dgm:presLayoutVars>
          <dgm:bulletEnabled val="1"/>
        </dgm:presLayoutVars>
      </dgm:prSet>
      <dgm:spPr/>
    </dgm:pt>
    <dgm:pt modelId="{EF0F46F8-D122-43EC-9B29-C84A1F557966}" type="pres">
      <dgm:prSet presAssocID="{D17D4B02-A352-4C6E-A87E-381B2067E927}" presName="base" presStyleLbl="dkBgShp" presStyleIdx="1" presStyleCnt="2" custFlipVert="1"/>
      <dgm:spPr/>
    </dgm:pt>
  </dgm:ptLst>
  <dgm:cxnLst>
    <dgm:cxn modelId="{E914FA24-D6E9-4220-A6D8-6A5E04302DEC}" srcId="{D17D4B02-A352-4C6E-A87E-381B2067E927}" destId="{BC9F843F-D1C4-4BBE-AAD3-AEDD60907CFA}" srcOrd="2" destOrd="0" parTransId="{9E3983ED-398D-40FB-A850-C1CA11D0A5DB}" sibTransId="{9B68129F-623F-4B71-AAB8-0A5115985571}"/>
    <dgm:cxn modelId="{EAA9E33D-BC5F-4D18-9B5B-FF9DF5632D82}" type="presOf" srcId="{D17D4B02-A352-4C6E-A87E-381B2067E927}" destId="{A6C0B625-9CDC-4813-9030-D4C804B2F8B8}" srcOrd="0" destOrd="0" presId="urn:microsoft.com/office/officeart/2005/8/layout/hList3"/>
    <dgm:cxn modelId="{00C4CD3F-5585-49E4-80E9-7A942F139105}" type="presOf" srcId="{62491466-DA4A-497E-B3C3-AE043838BE99}" destId="{328A0B7A-929F-44F3-8B59-FF9F9A2CD0FF}" srcOrd="0" destOrd="0" presId="urn:microsoft.com/office/officeart/2005/8/layout/hList3"/>
    <dgm:cxn modelId="{DCB29E64-2F53-4E2E-9DFC-3B1B47536DA8}" srcId="{D17D4B02-A352-4C6E-A87E-381B2067E927}" destId="{08D40109-4C51-4192-9326-5895096AD4F0}" srcOrd="1" destOrd="0" parTransId="{CC89C085-3AF4-4F44-89DC-2361129BD071}" sibTransId="{389D5FDE-972C-49B5-9C8A-00114F8ECEE1}"/>
    <dgm:cxn modelId="{CAD46889-A8B0-4278-B1CE-18A37EE623B7}" srcId="{D17D4B02-A352-4C6E-A87E-381B2067E927}" destId="{16B44A54-C4F4-4F10-B091-7B54831A5CAE}" srcOrd="0" destOrd="0" parTransId="{3B121374-5FFA-4527-ADD3-189C776FE216}" sibTransId="{FDC4154A-F703-4694-A3D7-2926F2090BE0}"/>
    <dgm:cxn modelId="{E60E30AC-7F1A-4355-A188-8620B56E41DF}" type="presOf" srcId="{16B44A54-C4F4-4F10-B091-7B54831A5CAE}" destId="{049FC07E-A4F3-4D31-9A97-82CD03C1D0BD}" srcOrd="0" destOrd="0" presId="urn:microsoft.com/office/officeart/2005/8/layout/hList3"/>
    <dgm:cxn modelId="{0AB7D4B4-0CCC-413E-B7FF-3A842097E7ED}" type="presOf" srcId="{BC9F843F-D1C4-4BBE-AAD3-AEDD60907CFA}" destId="{80F61F5F-CDD0-4E71-96D0-31BE5D0F5BB1}" srcOrd="0" destOrd="0" presId="urn:microsoft.com/office/officeart/2005/8/layout/hList3"/>
    <dgm:cxn modelId="{D74596E1-C535-424C-BC4C-E5A03B31A298}" srcId="{62491466-DA4A-497E-B3C3-AE043838BE99}" destId="{D17D4B02-A352-4C6E-A87E-381B2067E927}" srcOrd="0" destOrd="0" parTransId="{95845D01-AE12-4CA3-9865-EA6175B52AD0}" sibTransId="{8C1DC9EF-E49D-42A1-B696-0087403D7B01}"/>
    <dgm:cxn modelId="{32C74FF0-4DA1-4240-A9D1-15D645111EC6}" type="presOf" srcId="{08D40109-4C51-4192-9326-5895096AD4F0}" destId="{E408C2AD-F6F8-4F03-903C-940CFA7BA10B}" srcOrd="0" destOrd="0" presId="urn:microsoft.com/office/officeart/2005/8/layout/hList3"/>
    <dgm:cxn modelId="{2575A55A-6E85-45D3-A41E-DBFD057A05AD}" type="presParOf" srcId="{328A0B7A-929F-44F3-8B59-FF9F9A2CD0FF}" destId="{A6C0B625-9CDC-4813-9030-D4C804B2F8B8}" srcOrd="0" destOrd="0" presId="urn:microsoft.com/office/officeart/2005/8/layout/hList3"/>
    <dgm:cxn modelId="{004D2594-589B-4007-AD77-8A32FB9648E8}" type="presParOf" srcId="{328A0B7A-929F-44F3-8B59-FF9F9A2CD0FF}" destId="{7018831D-97BE-4665-B41A-D6D42F6DA60F}" srcOrd="1" destOrd="0" presId="urn:microsoft.com/office/officeart/2005/8/layout/hList3"/>
    <dgm:cxn modelId="{DDBC8C6D-86E2-4B9E-A5B6-DDB6BBD48432}" type="presParOf" srcId="{7018831D-97BE-4665-B41A-D6D42F6DA60F}" destId="{049FC07E-A4F3-4D31-9A97-82CD03C1D0BD}" srcOrd="0" destOrd="0" presId="urn:microsoft.com/office/officeart/2005/8/layout/hList3"/>
    <dgm:cxn modelId="{E439A30C-A67A-44DB-ABDD-AD6854B9DA90}" type="presParOf" srcId="{7018831D-97BE-4665-B41A-D6D42F6DA60F}" destId="{E408C2AD-F6F8-4F03-903C-940CFA7BA10B}" srcOrd="1" destOrd="0" presId="urn:microsoft.com/office/officeart/2005/8/layout/hList3"/>
    <dgm:cxn modelId="{9885E44D-7423-46D8-B32A-BE5F47CC78C2}" type="presParOf" srcId="{7018831D-97BE-4665-B41A-D6D42F6DA60F}" destId="{80F61F5F-CDD0-4E71-96D0-31BE5D0F5BB1}" srcOrd="2" destOrd="0" presId="urn:microsoft.com/office/officeart/2005/8/layout/hList3"/>
    <dgm:cxn modelId="{179D54E5-2A95-46CE-9A8D-0D1296AD3837}" type="presParOf" srcId="{328A0B7A-929F-44F3-8B59-FF9F9A2CD0FF}" destId="{EF0F46F8-D122-43EC-9B29-C84A1F557966}"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35B2BA-40A8-4882-BC55-CB124B7D9FE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E89D2BD7-D677-4E29-B9A8-90364E073E0F}">
      <dgm:prSet custT="1"/>
      <dgm:spPr/>
      <dgm:t>
        <a:bodyPr/>
        <a:lstStyle/>
        <a:p>
          <a:pPr rtl="0"/>
          <a:r>
            <a:rPr lang="en-US" sz="2300" b="0" dirty="0">
              <a:latin typeface="Arial" panose="020B0604020202020204" pitchFamily="34" charset="0"/>
              <a:cs typeface="Arial" panose="020B0604020202020204" pitchFamily="34" charset="0"/>
            </a:rPr>
            <a:t>Products held at port and conditionally released</a:t>
          </a:r>
        </a:p>
      </dgm:t>
    </dgm:pt>
    <dgm:pt modelId="{39670593-EA91-45A0-BF8C-1472F01493ED}" type="parTrans" cxnId="{0294D8C1-1C00-4A94-AE38-EB02CC307C78}">
      <dgm:prSet/>
      <dgm:spPr/>
      <dgm:t>
        <a:bodyPr/>
        <a:lstStyle/>
        <a:p>
          <a:endParaRPr lang="en-US"/>
        </a:p>
      </dgm:t>
    </dgm:pt>
    <dgm:pt modelId="{BDEB014B-E4E2-49F7-9F97-79BB508C760A}" type="sibTrans" cxnId="{0294D8C1-1C00-4A94-AE38-EB02CC307C78}">
      <dgm:prSet/>
      <dgm:spPr/>
      <dgm:t>
        <a:bodyPr/>
        <a:lstStyle/>
        <a:p>
          <a:endParaRPr lang="en-US"/>
        </a:p>
      </dgm:t>
    </dgm:pt>
    <dgm:pt modelId="{4031EB12-C7C5-4216-9299-B82378CD61A2}">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2300" dirty="0">
              <a:latin typeface="Arial" panose="020B0604020202020204" pitchFamily="34" charset="0"/>
              <a:cs typeface="Arial" panose="020B0604020202020204" pitchFamily="34" charset="0"/>
            </a:rPr>
            <a:t>Case Study #3: Uncertified luminaire did not meet UL 153 requirements; it was assembled with poor workmanship, lacked proper strain relief on the power cord, and did not have a polarized plug. Posed fire and shock hazard.</a:t>
          </a:r>
        </a:p>
        <a:p>
          <a:pPr defTabSz="577850" rtl="0">
            <a:lnSpc>
              <a:spcPct val="90000"/>
            </a:lnSpc>
            <a:spcBef>
              <a:spcPct val="0"/>
            </a:spcBef>
            <a:spcAft>
              <a:spcPct val="35000"/>
            </a:spcAft>
          </a:pPr>
          <a:endParaRPr lang="en-US" sz="1600" dirty="0">
            <a:latin typeface="Arial" panose="020B0604020202020204" pitchFamily="34" charset="0"/>
            <a:cs typeface="Arial" panose="020B0604020202020204" pitchFamily="34" charset="0"/>
          </a:endParaRPr>
        </a:p>
      </dgm:t>
    </dgm:pt>
    <dgm:pt modelId="{D8ECB49E-03F6-48D9-8852-D2D1C2F32A2E}" type="parTrans" cxnId="{170BF23D-FB88-42C9-A0E6-BBBFE6050279}">
      <dgm:prSet/>
      <dgm:spPr/>
      <dgm:t>
        <a:bodyPr/>
        <a:lstStyle/>
        <a:p>
          <a:endParaRPr lang="en-US"/>
        </a:p>
      </dgm:t>
    </dgm:pt>
    <dgm:pt modelId="{F5A692EE-BE50-4A73-BB68-2426E47C9782}" type="sibTrans" cxnId="{170BF23D-FB88-42C9-A0E6-BBBFE6050279}">
      <dgm:prSet/>
      <dgm:spPr/>
      <dgm:t>
        <a:bodyPr/>
        <a:lstStyle/>
        <a:p>
          <a:endParaRPr lang="en-US"/>
        </a:p>
      </dgm:t>
    </dgm:pt>
    <dgm:pt modelId="{6CD06FF5-DDB5-462D-BF77-FE6E526F8D9E}" type="pres">
      <dgm:prSet presAssocID="{C435B2BA-40A8-4882-BC55-CB124B7D9FEF}" presName="linear" presStyleCnt="0">
        <dgm:presLayoutVars>
          <dgm:animLvl val="lvl"/>
          <dgm:resizeHandles val="exact"/>
        </dgm:presLayoutVars>
      </dgm:prSet>
      <dgm:spPr/>
    </dgm:pt>
    <dgm:pt modelId="{65551ADB-9FBF-42F7-82C1-6F4FBF79C87A}" type="pres">
      <dgm:prSet presAssocID="{4031EB12-C7C5-4216-9299-B82378CD61A2}" presName="parentText" presStyleLbl="node1" presStyleIdx="0" presStyleCnt="2" custScaleX="91429" custScaleY="121952">
        <dgm:presLayoutVars>
          <dgm:chMax val="0"/>
          <dgm:bulletEnabled val="1"/>
        </dgm:presLayoutVars>
      </dgm:prSet>
      <dgm:spPr/>
    </dgm:pt>
    <dgm:pt modelId="{E75CD330-4042-4181-B30E-BAA4CDD0A009}" type="pres">
      <dgm:prSet presAssocID="{F5A692EE-BE50-4A73-BB68-2426E47C9782}" presName="spacer" presStyleCnt="0"/>
      <dgm:spPr/>
    </dgm:pt>
    <dgm:pt modelId="{782FD168-677A-4CB0-ABE7-0FD702727CE9}" type="pres">
      <dgm:prSet presAssocID="{E89D2BD7-D677-4E29-B9A8-90364E073E0F}" presName="parentText" presStyleLbl="node1" presStyleIdx="1" presStyleCnt="2" custScaleX="89128" custScaleY="19476" custLinFactNeighborX="-1429" custLinFactNeighborY="-69331">
        <dgm:presLayoutVars>
          <dgm:chMax val="0"/>
          <dgm:bulletEnabled val="1"/>
        </dgm:presLayoutVars>
      </dgm:prSet>
      <dgm:spPr/>
    </dgm:pt>
  </dgm:ptLst>
  <dgm:cxnLst>
    <dgm:cxn modelId="{0D7C990B-11F3-4E98-8CB1-15E5297A9779}" type="presOf" srcId="{C435B2BA-40A8-4882-BC55-CB124B7D9FEF}" destId="{6CD06FF5-DDB5-462D-BF77-FE6E526F8D9E}" srcOrd="0" destOrd="0" presId="urn:microsoft.com/office/officeart/2005/8/layout/vList2"/>
    <dgm:cxn modelId="{495A6E39-4DE2-4DA7-AA4F-2FD5DB7AE100}" type="presOf" srcId="{E89D2BD7-D677-4E29-B9A8-90364E073E0F}" destId="{782FD168-677A-4CB0-ABE7-0FD702727CE9}" srcOrd="0" destOrd="0" presId="urn:microsoft.com/office/officeart/2005/8/layout/vList2"/>
    <dgm:cxn modelId="{170BF23D-FB88-42C9-A0E6-BBBFE6050279}" srcId="{C435B2BA-40A8-4882-BC55-CB124B7D9FEF}" destId="{4031EB12-C7C5-4216-9299-B82378CD61A2}" srcOrd="0" destOrd="0" parTransId="{D8ECB49E-03F6-48D9-8852-D2D1C2F32A2E}" sibTransId="{F5A692EE-BE50-4A73-BB68-2426E47C9782}"/>
    <dgm:cxn modelId="{F9595675-4569-4448-936D-8098F7DDCFE2}" type="presOf" srcId="{4031EB12-C7C5-4216-9299-B82378CD61A2}" destId="{65551ADB-9FBF-42F7-82C1-6F4FBF79C87A}" srcOrd="0" destOrd="0" presId="urn:microsoft.com/office/officeart/2005/8/layout/vList2"/>
    <dgm:cxn modelId="{0294D8C1-1C00-4A94-AE38-EB02CC307C78}" srcId="{C435B2BA-40A8-4882-BC55-CB124B7D9FEF}" destId="{E89D2BD7-D677-4E29-B9A8-90364E073E0F}" srcOrd="1" destOrd="0" parTransId="{39670593-EA91-45A0-BF8C-1472F01493ED}" sibTransId="{BDEB014B-E4E2-49F7-9F97-79BB508C760A}"/>
    <dgm:cxn modelId="{3C797BF9-E76E-4972-B7FC-57F1EF0F73FC}" type="presParOf" srcId="{6CD06FF5-DDB5-462D-BF77-FE6E526F8D9E}" destId="{65551ADB-9FBF-42F7-82C1-6F4FBF79C87A}" srcOrd="0" destOrd="0" presId="urn:microsoft.com/office/officeart/2005/8/layout/vList2"/>
    <dgm:cxn modelId="{EE562250-D5AE-4543-B61C-DCBAC6FA1C05}" type="presParOf" srcId="{6CD06FF5-DDB5-462D-BF77-FE6E526F8D9E}" destId="{E75CD330-4042-4181-B30E-BAA4CDD0A009}" srcOrd="1" destOrd="0" presId="urn:microsoft.com/office/officeart/2005/8/layout/vList2"/>
    <dgm:cxn modelId="{CB678582-877A-4915-89E4-DACCAEAFC78B}" type="presParOf" srcId="{6CD06FF5-DDB5-462D-BF77-FE6E526F8D9E}" destId="{782FD168-677A-4CB0-ABE7-0FD702727CE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35B2BA-40A8-4882-BC55-CB124B7D9FEF}"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E89D2BD7-D677-4E29-B9A8-90364E073E0F}">
      <dgm:prSet custT="1"/>
      <dgm:spPr/>
      <dgm:t>
        <a:bodyPr/>
        <a:lstStyle/>
        <a:p>
          <a:pPr rtl="0"/>
          <a:r>
            <a:rPr lang="en-US" sz="2300" b="0" dirty="0">
              <a:latin typeface="Arial" panose="020B0604020202020204" pitchFamily="34" charset="0"/>
              <a:cs typeface="Arial" panose="020B0604020202020204" pitchFamily="34" charset="0"/>
            </a:rPr>
            <a:t>2 million units recalled.</a:t>
          </a:r>
        </a:p>
      </dgm:t>
    </dgm:pt>
    <dgm:pt modelId="{39670593-EA91-45A0-BF8C-1472F01493ED}" type="parTrans" cxnId="{0294D8C1-1C00-4A94-AE38-EB02CC307C78}">
      <dgm:prSet/>
      <dgm:spPr/>
      <dgm:t>
        <a:bodyPr/>
        <a:lstStyle/>
        <a:p>
          <a:endParaRPr lang="en-US"/>
        </a:p>
      </dgm:t>
    </dgm:pt>
    <dgm:pt modelId="{BDEB014B-E4E2-49F7-9F97-79BB508C760A}" type="sibTrans" cxnId="{0294D8C1-1C00-4A94-AE38-EB02CC307C78}">
      <dgm:prSet/>
      <dgm:spPr/>
      <dgm:t>
        <a:bodyPr/>
        <a:lstStyle/>
        <a:p>
          <a:endParaRPr lang="en-US"/>
        </a:p>
      </dgm:t>
    </dgm:pt>
    <dgm:pt modelId="{4031EB12-C7C5-4216-9299-B82378CD61A2}">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2300" dirty="0">
              <a:latin typeface="Arial" panose="020B0604020202020204" pitchFamily="34" charset="0"/>
              <a:cs typeface="Arial" panose="020B0604020202020204" pitchFamily="34" charset="0"/>
            </a:rPr>
            <a:t>Case Study #9: Third party-certified dehumidifier involved in fire incidents. Poor recordkeeping and failure to follow process controls allowed  non-flame-resistant plastic resins to be used in enclosure molding in place of approved polymeric material. Insufficient flame resistance allowed internal failure to ignite surrounding plastic and propagate flames beyond unit.</a:t>
          </a:r>
        </a:p>
        <a:p>
          <a:pPr defTabSz="577850" rtl="0">
            <a:lnSpc>
              <a:spcPct val="90000"/>
            </a:lnSpc>
            <a:spcBef>
              <a:spcPct val="0"/>
            </a:spcBef>
            <a:spcAft>
              <a:spcPct val="35000"/>
            </a:spcAft>
          </a:pPr>
          <a:endParaRPr lang="en-US" sz="1600" dirty="0">
            <a:latin typeface="Arial" panose="020B0604020202020204" pitchFamily="34" charset="0"/>
            <a:cs typeface="Arial" panose="020B0604020202020204" pitchFamily="34" charset="0"/>
          </a:endParaRPr>
        </a:p>
      </dgm:t>
    </dgm:pt>
    <dgm:pt modelId="{D8ECB49E-03F6-48D9-8852-D2D1C2F32A2E}" type="parTrans" cxnId="{170BF23D-FB88-42C9-A0E6-BBBFE6050279}">
      <dgm:prSet/>
      <dgm:spPr/>
      <dgm:t>
        <a:bodyPr/>
        <a:lstStyle/>
        <a:p>
          <a:endParaRPr lang="en-US"/>
        </a:p>
      </dgm:t>
    </dgm:pt>
    <dgm:pt modelId="{F5A692EE-BE50-4A73-BB68-2426E47C9782}" type="sibTrans" cxnId="{170BF23D-FB88-42C9-A0E6-BBBFE6050279}">
      <dgm:prSet/>
      <dgm:spPr/>
      <dgm:t>
        <a:bodyPr/>
        <a:lstStyle/>
        <a:p>
          <a:endParaRPr lang="en-US"/>
        </a:p>
      </dgm:t>
    </dgm:pt>
    <dgm:pt modelId="{6CD06FF5-DDB5-462D-BF77-FE6E526F8D9E}" type="pres">
      <dgm:prSet presAssocID="{C435B2BA-40A8-4882-BC55-CB124B7D9FEF}" presName="linear" presStyleCnt="0">
        <dgm:presLayoutVars>
          <dgm:animLvl val="lvl"/>
          <dgm:resizeHandles val="exact"/>
        </dgm:presLayoutVars>
      </dgm:prSet>
      <dgm:spPr/>
    </dgm:pt>
    <dgm:pt modelId="{65551ADB-9FBF-42F7-82C1-6F4FBF79C87A}" type="pres">
      <dgm:prSet presAssocID="{4031EB12-C7C5-4216-9299-B82378CD61A2}" presName="parentText" presStyleLbl="node1" presStyleIdx="0" presStyleCnt="2" custLinFactY="-4904" custLinFactNeighborX="11282" custLinFactNeighborY="-100000">
        <dgm:presLayoutVars>
          <dgm:chMax val="0"/>
          <dgm:bulletEnabled val="1"/>
        </dgm:presLayoutVars>
      </dgm:prSet>
      <dgm:spPr/>
    </dgm:pt>
    <dgm:pt modelId="{E75CD330-4042-4181-B30E-BAA4CDD0A009}" type="pres">
      <dgm:prSet presAssocID="{F5A692EE-BE50-4A73-BB68-2426E47C9782}" presName="spacer" presStyleCnt="0"/>
      <dgm:spPr/>
    </dgm:pt>
    <dgm:pt modelId="{782FD168-677A-4CB0-ABE7-0FD702727CE9}" type="pres">
      <dgm:prSet presAssocID="{E89D2BD7-D677-4E29-B9A8-90364E073E0F}" presName="parentText" presStyleLbl="node1" presStyleIdx="1" presStyleCnt="2" custScaleY="19476" custLinFactY="10114" custLinFactNeighborX="-1535" custLinFactNeighborY="100000">
        <dgm:presLayoutVars>
          <dgm:chMax val="0"/>
          <dgm:bulletEnabled val="1"/>
        </dgm:presLayoutVars>
      </dgm:prSet>
      <dgm:spPr/>
    </dgm:pt>
  </dgm:ptLst>
  <dgm:cxnLst>
    <dgm:cxn modelId="{C2DE3708-077C-48CA-B80B-E8706A6D7FD7}" type="presOf" srcId="{4031EB12-C7C5-4216-9299-B82378CD61A2}" destId="{65551ADB-9FBF-42F7-82C1-6F4FBF79C87A}" srcOrd="0" destOrd="0" presId="urn:microsoft.com/office/officeart/2005/8/layout/vList2"/>
    <dgm:cxn modelId="{29DCB219-E0C4-4E9A-AD97-9B966C891F20}" type="presOf" srcId="{C435B2BA-40A8-4882-BC55-CB124B7D9FEF}" destId="{6CD06FF5-DDB5-462D-BF77-FE6E526F8D9E}" srcOrd="0" destOrd="0" presId="urn:microsoft.com/office/officeart/2005/8/layout/vList2"/>
    <dgm:cxn modelId="{170BF23D-FB88-42C9-A0E6-BBBFE6050279}" srcId="{C435B2BA-40A8-4882-BC55-CB124B7D9FEF}" destId="{4031EB12-C7C5-4216-9299-B82378CD61A2}" srcOrd="0" destOrd="0" parTransId="{D8ECB49E-03F6-48D9-8852-D2D1C2F32A2E}" sibTransId="{F5A692EE-BE50-4A73-BB68-2426E47C9782}"/>
    <dgm:cxn modelId="{FB8F5476-53B7-407A-834F-2AD625576316}" type="presOf" srcId="{E89D2BD7-D677-4E29-B9A8-90364E073E0F}" destId="{782FD168-677A-4CB0-ABE7-0FD702727CE9}" srcOrd="0" destOrd="0" presId="urn:microsoft.com/office/officeart/2005/8/layout/vList2"/>
    <dgm:cxn modelId="{0294D8C1-1C00-4A94-AE38-EB02CC307C78}" srcId="{C435B2BA-40A8-4882-BC55-CB124B7D9FEF}" destId="{E89D2BD7-D677-4E29-B9A8-90364E073E0F}" srcOrd="1" destOrd="0" parTransId="{39670593-EA91-45A0-BF8C-1472F01493ED}" sibTransId="{BDEB014B-E4E2-49F7-9F97-79BB508C760A}"/>
    <dgm:cxn modelId="{9AA84DD8-4517-4807-89DD-48703B10C017}" type="presParOf" srcId="{6CD06FF5-DDB5-462D-BF77-FE6E526F8D9E}" destId="{65551ADB-9FBF-42F7-82C1-6F4FBF79C87A}" srcOrd="0" destOrd="0" presId="urn:microsoft.com/office/officeart/2005/8/layout/vList2"/>
    <dgm:cxn modelId="{C1EF76F9-78E0-48D2-B3BE-D70AD7F265D6}" type="presParOf" srcId="{6CD06FF5-DDB5-462D-BF77-FE6E526F8D9E}" destId="{E75CD330-4042-4181-B30E-BAA4CDD0A009}" srcOrd="1" destOrd="0" presId="urn:microsoft.com/office/officeart/2005/8/layout/vList2"/>
    <dgm:cxn modelId="{EE82AB6C-B5DC-4436-96F5-AA0FDF4F69F7}" type="presParOf" srcId="{6CD06FF5-DDB5-462D-BF77-FE6E526F8D9E}" destId="{782FD168-677A-4CB0-ABE7-0FD702727CE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pt>
    <dgm:pt modelId="{5E06E112-DDC8-4435-BAA5-CDD60B0AECAB}">
      <dgm:prSet phldrT="[Text]"/>
      <dgm:spPr/>
      <dgm:t>
        <a:bodyPr/>
        <a:lstStyle/>
        <a:p>
          <a:r>
            <a:rPr lang="en-US" b="1" dirty="0">
              <a:solidFill>
                <a:srgbClr val="1A2857"/>
              </a:solidFill>
              <a:effectLst>
                <a:outerShdw blurRad="38100" dist="38100" dir="2700000" algn="tl">
                  <a:srgbClr val="000000">
                    <a:alpha val="43137"/>
                  </a:srgbClr>
                </a:outerShdw>
              </a:effectLst>
            </a:rPr>
            <a:t>User inputs product features</a:t>
          </a: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a:p>
      </dgm:t>
    </dgm:pt>
    <dgm:pt modelId="{2A2F16A0-9C3D-4C9D-A397-58E38B78C6BA}">
      <dgm:prSet phldrT="[Text]"/>
      <dgm:spPr/>
      <dgm:t>
        <a:bodyPr/>
        <a:lstStyle/>
        <a:p>
          <a:r>
            <a:rPr lang="en-US" b="1" dirty="0">
              <a:solidFill>
                <a:srgbClr val="1A2857"/>
              </a:solidFill>
              <a:effectLst>
                <a:outerShdw blurRad="38100" dist="38100" dir="2700000" algn="tl">
                  <a:srgbClr val="000000">
                    <a:alpha val="43137"/>
                  </a:srgbClr>
                </a:outerShdw>
              </a:effectLst>
            </a:rPr>
            <a:t>Regulatory Robot outputs list of standards and requirements</a:t>
          </a: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a:p>
      </dgm:t>
    </dgm:pt>
    <dgm:pt modelId="{450F0AA0-0099-47A0-859F-C61271C5AE08}">
      <dgm:prSet phldrT="[Text]"/>
      <dgm:spPr/>
      <dgm:t>
        <a:bodyPr/>
        <a:lstStyle/>
        <a:p>
          <a:r>
            <a:rPr lang="en-US" b="1" dirty="0">
              <a:solidFill>
                <a:srgbClr val="1A2857"/>
              </a:solidFill>
              <a:effectLst>
                <a:outerShdw blurRad="38100" dist="38100" dir="2700000" algn="tl">
                  <a:srgbClr val="000000">
                    <a:alpha val="43137"/>
                  </a:srgbClr>
                </a:outerShdw>
              </a:effectLst>
            </a:rPr>
            <a:t>User references source documents for specific requirements</a:t>
          </a: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0FF56911-407C-4951-8865-40198F7F4118}" srcId="{4E713402-EE4B-4182-96EF-28598EBE72A9}" destId="{450F0AA0-0099-47A0-859F-C61271C5AE08}" srcOrd="2" destOrd="0" parTransId="{00369966-13B6-490D-86D8-B91CB4415347}" sibTransId="{4E40A198-7FE9-4056-8322-C3564C718BE8}"/>
    <dgm:cxn modelId="{A6EDF711-853A-4CA2-BF8C-93B6E2081170}" type="presOf" srcId="{752FCA0E-7BFD-49AA-AFDC-DB5944198FA7}" destId="{905C1706-B0FE-4726-9267-A3FE01E78B18}" srcOrd="0" destOrd="0" presId="urn:microsoft.com/office/officeart/2005/8/layout/process1"/>
    <dgm:cxn modelId="{79BAB01B-899B-46B1-A0D9-93EA624CB2A8}" type="presOf" srcId="{87BC8939-6D88-4399-A63F-32E2CEA02F27}" destId="{751032A0-D844-4B0F-BDFE-F9C854DE4AA0}" srcOrd="1" destOrd="0" presId="urn:microsoft.com/office/officeart/2005/8/layout/process1"/>
    <dgm:cxn modelId="{9AA9D41F-8304-48AF-9F04-98D7409F4F64}" type="presOf" srcId="{5E06E112-DDC8-4435-BAA5-CDD60B0AECAB}" destId="{98483C95-4BD5-441D-928D-C3330797655F}" srcOrd="0" destOrd="0" presId="urn:microsoft.com/office/officeart/2005/8/layout/process1"/>
    <dgm:cxn modelId="{948BF62E-6310-4AB0-B0E2-13F17B257BBC}" type="presOf" srcId="{450F0AA0-0099-47A0-859F-C61271C5AE08}" destId="{73F3EB05-D099-497B-A6C0-EBE0C5DC884D}" srcOrd="0" destOrd="0" presId="urn:microsoft.com/office/officeart/2005/8/layout/process1"/>
    <dgm:cxn modelId="{D27A5B39-73E9-4F9B-AD6B-3D799E9EFD75}" type="presOf" srcId="{4E713402-EE4B-4182-96EF-28598EBE72A9}" destId="{0C2FE490-8D01-4951-A66C-C9EC545B86FF}" srcOrd="0" destOrd="0" presId="urn:microsoft.com/office/officeart/2005/8/layout/process1"/>
    <dgm:cxn modelId="{A22D5A5C-B074-4870-B33D-1BC10F5F6B56}" srcId="{4E713402-EE4B-4182-96EF-28598EBE72A9}" destId="{2A2F16A0-9C3D-4C9D-A397-58E38B78C6BA}" srcOrd="1" destOrd="0" parTransId="{A35A2699-18C8-4086-A396-9B1EC773CC76}" sibTransId="{752FCA0E-7BFD-49AA-AFDC-DB5944198FA7}"/>
    <dgm:cxn modelId="{F5409F60-15E4-4CF1-896E-3DC9A43CC0E4}" type="presOf" srcId="{2A2F16A0-9C3D-4C9D-A397-58E38B78C6BA}" destId="{85177C65-4501-4BA3-A131-0E5DDF5A6D53}" srcOrd="0" destOrd="0" presId="urn:microsoft.com/office/officeart/2005/8/layout/process1"/>
    <dgm:cxn modelId="{1D8FC949-6AF9-439A-A6F1-229A5DBFA613}" type="presOf" srcId="{87BC8939-6D88-4399-A63F-32E2CEA02F27}" destId="{248EE7FD-8153-4AC9-A694-777AA8930A22}" srcOrd="0" destOrd="0" presId="urn:microsoft.com/office/officeart/2005/8/layout/process1"/>
    <dgm:cxn modelId="{EC9DCE7B-4475-43C8-9E50-64927DAC67D5}" type="presOf" srcId="{752FCA0E-7BFD-49AA-AFDC-DB5944198FA7}" destId="{DFCF6156-C19A-44D4-AEA1-68BDC1113B0F}" srcOrd="1"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11A3C877-D6F7-47D2-A333-C5B553472902}" type="presParOf" srcId="{0C2FE490-8D01-4951-A66C-C9EC545B86FF}" destId="{98483C95-4BD5-441D-928D-C3330797655F}" srcOrd="0" destOrd="0" presId="urn:microsoft.com/office/officeart/2005/8/layout/process1"/>
    <dgm:cxn modelId="{28106228-8ACD-4910-9D89-5A1CBAE112BC}" type="presParOf" srcId="{0C2FE490-8D01-4951-A66C-C9EC545B86FF}" destId="{248EE7FD-8153-4AC9-A694-777AA8930A22}" srcOrd="1" destOrd="0" presId="urn:microsoft.com/office/officeart/2005/8/layout/process1"/>
    <dgm:cxn modelId="{6AF39BF3-AA6C-4AA7-8F42-F09885C107C5}" type="presParOf" srcId="{248EE7FD-8153-4AC9-A694-777AA8930A22}" destId="{751032A0-D844-4B0F-BDFE-F9C854DE4AA0}" srcOrd="0" destOrd="0" presId="urn:microsoft.com/office/officeart/2005/8/layout/process1"/>
    <dgm:cxn modelId="{C1E1E742-77C7-4A5D-8CA3-01424FECA5B2}" type="presParOf" srcId="{0C2FE490-8D01-4951-A66C-C9EC545B86FF}" destId="{85177C65-4501-4BA3-A131-0E5DDF5A6D53}" srcOrd="2" destOrd="0" presId="urn:microsoft.com/office/officeart/2005/8/layout/process1"/>
    <dgm:cxn modelId="{E407B0C7-9041-457E-8DCC-AF5F364ED8C1}" type="presParOf" srcId="{0C2FE490-8D01-4951-A66C-C9EC545B86FF}" destId="{905C1706-B0FE-4726-9267-A3FE01E78B18}" srcOrd="3" destOrd="0" presId="urn:microsoft.com/office/officeart/2005/8/layout/process1"/>
    <dgm:cxn modelId="{696C2298-852A-4ABF-8DDE-9938523A785B}" type="presParOf" srcId="{905C1706-B0FE-4726-9267-A3FE01E78B18}" destId="{DFCF6156-C19A-44D4-AEA1-68BDC1113B0F}" srcOrd="0" destOrd="0" presId="urn:microsoft.com/office/officeart/2005/8/layout/process1"/>
    <dgm:cxn modelId="{A37EC675-8649-4A45-84A2-3E73B1CAFB05}"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66962-3CDF-49B5-95D2-6DB26D93031A}">
      <dsp:nvSpPr>
        <dsp:cNvPr id="0" name=""/>
        <dsp:cNvSpPr/>
      </dsp:nvSpPr>
      <dsp:spPr>
        <a:xfrm rot="16200000">
          <a:off x="-1188367" y="1191721"/>
          <a:ext cx="4038600" cy="1655157"/>
        </a:xfrm>
        <a:prstGeom prst="flowChartManualOperation">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r>
            <a:rPr lang="en-US" sz="2400" b="1" kern="1200" dirty="0"/>
            <a:t>Injury and potential injury incident data</a:t>
          </a:r>
        </a:p>
        <a:p>
          <a:pPr marL="0" lvl="0" indent="0" algn="ctr" defTabSz="711200">
            <a:lnSpc>
              <a:spcPct val="90000"/>
            </a:lnSpc>
            <a:spcBef>
              <a:spcPct val="0"/>
            </a:spcBef>
            <a:spcAft>
              <a:spcPct val="35000"/>
            </a:spcAft>
            <a:buNone/>
          </a:pPr>
          <a:r>
            <a:rPr lang="en-US" sz="1800" b="1" kern="1200" dirty="0"/>
            <a:t> </a:t>
          </a:r>
          <a:endParaRPr lang="en-US" sz="1800" kern="1200" dirty="0"/>
        </a:p>
      </dsp:txBody>
      <dsp:txXfrm rot="5400000">
        <a:off x="3354" y="807720"/>
        <a:ext cx="1655157" cy="2423160"/>
      </dsp:txXfrm>
    </dsp:sp>
    <dsp:sp modelId="{3C90DD66-654C-456A-90E9-D2CDA6FC5638}">
      <dsp:nvSpPr>
        <dsp:cNvPr id="0" name=""/>
        <dsp:cNvSpPr/>
      </dsp:nvSpPr>
      <dsp:spPr>
        <a:xfrm rot="16200000">
          <a:off x="509218" y="1260244"/>
          <a:ext cx="4038600" cy="1518110"/>
        </a:xfrm>
        <a:prstGeom prst="flowChartManualOperation">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b="1" kern="1200" dirty="0"/>
            <a:t>Death certificates</a:t>
          </a:r>
        </a:p>
      </dsp:txBody>
      <dsp:txXfrm rot="5400000">
        <a:off x="1769463" y="807719"/>
        <a:ext cx="1518110" cy="2423160"/>
      </dsp:txXfrm>
    </dsp:sp>
    <dsp:sp modelId="{7B02A96E-6C16-4EDE-8853-620BB64A6737}">
      <dsp:nvSpPr>
        <dsp:cNvPr id="0" name=""/>
        <dsp:cNvSpPr/>
      </dsp:nvSpPr>
      <dsp:spPr>
        <a:xfrm rot="16200000">
          <a:off x="2247167" y="1151357"/>
          <a:ext cx="4038600" cy="1735885"/>
        </a:xfrm>
        <a:prstGeom prst="flowChartManualOperation">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b="1" kern="1200" dirty="0"/>
            <a:t>In-depth investigations </a:t>
          </a:r>
        </a:p>
      </dsp:txBody>
      <dsp:txXfrm rot="5400000">
        <a:off x="3398524" y="807720"/>
        <a:ext cx="1735885" cy="2423160"/>
      </dsp:txXfrm>
    </dsp:sp>
    <dsp:sp modelId="{A2F2EB56-7EBB-41C5-AD16-9704F76F8798}">
      <dsp:nvSpPr>
        <dsp:cNvPr id="0" name=""/>
        <dsp:cNvSpPr/>
      </dsp:nvSpPr>
      <dsp:spPr>
        <a:xfrm rot="16200000">
          <a:off x="4110551" y="1134810"/>
          <a:ext cx="4038600" cy="1768979"/>
        </a:xfrm>
        <a:prstGeom prst="flowChartManualOperation">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US" sz="2000" b="1" kern="1200" dirty="0"/>
            <a:t>National Electronic Injury Surveillance System</a:t>
          </a:r>
        </a:p>
      </dsp:txBody>
      <dsp:txXfrm rot="5400000">
        <a:off x="5245361" y="807720"/>
        <a:ext cx="1768979" cy="2423160"/>
      </dsp:txXfrm>
    </dsp:sp>
    <dsp:sp modelId="{66F9E33F-B190-48E1-B37E-A29AEE204E33}">
      <dsp:nvSpPr>
        <dsp:cNvPr id="0" name=""/>
        <dsp:cNvSpPr/>
      </dsp:nvSpPr>
      <dsp:spPr>
        <a:xfrm rot="16200000">
          <a:off x="5808869" y="1316423"/>
          <a:ext cx="4038600" cy="1405753"/>
        </a:xfrm>
        <a:prstGeom prst="flowChartManualOperation">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350" tIns="0" rIns="131372" bIns="0" numCol="1" spcCol="1270" anchor="ctr" anchorCtr="0">
          <a:noAutofit/>
        </a:bodyPr>
        <a:lstStyle/>
        <a:p>
          <a:pPr marL="0" lvl="0" indent="0" algn="ctr" defTabSz="933450">
            <a:lnSpc>
              <a:spcPct val="90000"/>
            </a:lnSpc>
            <a:spcBef>
              <a:spcPct val="0"/>
            </a:spcBef>
            <a:spcAft>
              <a:spcPct val="35000"/>
            </a:spcAft>
            <a:buNone/>
          </a:pPr>
          <a:r>
            <a:rPr lang="en-US" sz="2100" b="1" kern="1200" dirty="0"/>
            <a:t>National Fire Incident Reporting System*</a:t>
          </a:r>
        </a:p>
      </dsp:txBody>
      <dsp:txXfrm rot="5400000">
        <a:off x="7125292" y="807720"/>
        <a:ext cx="1405753" cy="2423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2A22E-B746-49C9-A5CD-E0B402CE6C65}">
      <dsp:nvSpPr>
        <dsp:cNvPr id="0" name=""/>
        <dsp:cNvSpPr/>
      </dsp:nvSpPr>
      <dsp:spPr>
        <a:xfrm>
          <a:off x="2133605" y="-47363"/>
          <a:ext cx="2564001" cy="1312307"/>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Analyze injury/death data for hazard patterns</a:t>
          </a:r>
        </a:p>
      </dsp:txBody>
      <dsp:txXfrm>
        <a:off x="2197667" y="16699"/>
        <a:ext cx="2435877" cy="1184183"/>
      </dsp:txXfrm>
    </dsp:sp>
    <dsp:sp modelId="{60E417DC-CF74-44B8-94A3-A04664FED7B2}">
      <dsp:nvSpPr>
        <dsp:cNvPr id="0" name=""/>
        <dsp:cNvSpPr/>
      </dsp:nvSpPr>
      <dsp:spPr>
        <a:xfrm>
          <a:off x="1171782" y="697318"/>
          <a:ext cx="4614574" cy="4614574"/>
        </a:xfrm>
        <a:custGeom>
          <a:avLst/>
          <a:gdLst/>
          <a:ahLst/>
          <a:cxnLst/>
          <a:rect l="0" t="0" r="0" b="0"/>
          <a:pathLst>
            <a:path>
              <a:moveTo>
                <a:pt x="3532328" y="352076"/>
              </a:moveTo>
              <a:arcTo wR="2307287" hR="2307287" stAng="18124158" swAng="1124905"/>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AF3D228-1214-47C8-8538-B8BDC1B1872C}">
      <dsp:nvSpPr>
        <dsp:cNvPr id="0" name=""/>
        <dsp:cNvSpPr/>
      </dsp:nvSpPr>
      <dsp:spPr>
        <a:xfrm>
          <a:off x="4495802" y="1552836"/>
          <a:ext cx="2216982" cy="1557564"/>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Review existing standards for gaps or  improvement</a:t>
          </a:r>
        </a:p>
      </dsp:txBody>
      <dsp:txXfrm>
        <a:off x="4571836" y="1628870"/>
        <a:ext cx="2064914" cy="1405496"/>
      </dsp:txXfrm>
    </dsp:sp>
    <dsp:sp modelId="{CB310FC3-DA14-43B7-BBF8-25E87EE9B6CF}">
      <dsp:nvSpPr>
        <dsp:cNvPr id="0" name=""/>
        <dsp:cNvSpPr/>
      </dsp:nvSpPr>
      <dsp:spPr>
        <a:xfrm>
          <a:off x="1060277" y="396818"/>
          <a:ext cx="4614574" cy="4614574"/>
        </a:xfrm>
        <a:custGeom>
          <a:avLst/>
          <a:gdLst/>
          <a:ahLst/>
          <a:cxnLst/>
          <a:rect l="0" t="0" r="0" b="0"/>
          <a:pathLst>
            <a:path>
              <a:moveTo>
                <a:pt x="4577503" y="2719222"/>
              </a:moveTo>
              <a:arcTo wR="2307287" hR="2307287" stAng="617072" swAng="838955"/>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9638A28-81EA-432A-A88B-8A9987F68248}">
      <dsp:nvSpPr>
        <dsp:cNvPr id="0" name=""/>
        <dsp:cNvSpPr/>
      </dsp:nvSpPr>
      <dsp:spPr>
        <a:xfrm>
          <a:off x="3886198" y="3657601"/>
          <a:ext cx="2162572" cy="1516407"/>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Conduct tests and evaluations to support findings</a:t>
          </a:r>
        </a:p>
      </dsp:txBody>
      <dsp:txXfrm>
        <a:off x="3960223" y="3731626"/>
        <a:ext cx="2014522" cy="1368357"/>
      </dsp:txXfrm>
    </dsp:sp>
    <dsp:sp modelId="{7C20BDE8-908D-49C0-882C-B89BBE086B79}">
      <dsp:nvSpPr>
        <dsp:cNvPr id="0" name=""/>
        <dsp:cNvSpPr/>
      </dsp:nvSpPr>
      <dsp:spPr>
        <a:xfrm>
          <a:off x="1254051" y="422868"/>
          <a:ext cx="4614574" cy="4614574"/>
        </a:xfrm>
        <a:custGeom>
          <a:avLst/>
          <a:gdLst/>
          <a:ahLst/>
          <a:cxnLst/>
          <a:rect l="0" t="0" r="0" b="0"/>
          <a:pathLst>
            <a:path>
              <a:moveTo>
                <a:pt x="2622385" y="4592957"/>
              </a:moveTo>
              <a:arcTo wR="2307287" hR="2307287" stAng="4929047" swAng="1450605"/>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03DE3A-AA77-4F3F-9686-538ED400ACB3}">
      <dsp:nvSpPr>
        <dsp:cNvPr id="0" name=""/>
        <dsp:cNvSpPr/>
      </dsp:nvSpPr>
      <dsp:spPr>
        <a:xfrm>
          <a:off x="609605" y="3401894"/>
          <a:ext cx="2293637" cy="173234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Propose standards development or revisions</a:t>
          </a:r>
        </a:p>
      </dsp:txBody>
      <dsp:txXfrm>
        <a:off x="694171" y="3486460"/>
        <a:ext cx="2124505" cy="1563209"/>
      </dsp:txXfrm>
    </dsp:sp>
    <dsp:sp modelId="{191328B8-F0BD-4DAC-94DA-FA7821BE9942}">
      <dsp:nvSpPr>
        <dsp:cNvPr id="0" name=""/>
        <dsp:cNvSpPr/>
      </dsp:nvSpPr>
      <dsp:spPr>
        <a:xfrm>
          <a:off x="1162052" y="356118"/>
          <a:ext cx="4614574" cy="4614574"/>
        </a:xfrm>
        <a:custGeom>
          <a:avLst/>
          <a:gdLst/>
          <a:ahLst/>
          <a:cxnLst/>
          <a:rect l="0" t="0" r="0" b="0"/>
          <a:pathLst>
            <a:path>
              <a:moveTo>
                <a:pt x="119618" y="3040553"/>
              </a:moveTo>
              <a:arcTo wR="2307287" hR="2307287" stAng="9688187" swAng="806366"/>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B95F1CE-F323-480F-B36F-A537BEE01D08}">
      <dsp:nvSpPr>
        <dsp:cNvPr id="0" name=""/>
        <dsp:cNvSpPr/>
      </dsp:nvSpPr>
      <dsp:spPr>
        <a:xfrm>
          <a:off x="152411" y="1447804"/>
          <a:ext cx="2240916" cy="1414848"/>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Participate in committees</a:t>
          </a:r>
        </a:p>
      </dsp:txBody>
      <dsp:txXfrm>
        <a:off x="221478" y="1516871"/>
        <a:ext cx="2102782" cy="1276714"/>
      </dsp:txXfrm>
    </dsp:sp>
    <dsp:sp modelId="{F868F4DE-198D-400A-89A6-46BE1A6D81A4}">
      <dsp:nvSpPr>
        <dsp:cNvPr id="0" name=""/>
        <dsp:cNvSpPr/>
      </dsp:nvSpPr>
      <dsp:spPr>
        <a:xfrm>
          <a:off x="1148757" y="574995"/>
          <a:ext cx="4614574" cy="4614574"/>
        </a:xfrm>
        <a:custGeom>
          <a:avLst/>
          <a:gdLst/>
          <a:ahLst/>
          <a:cxnLst/>
          <a:rect l="0" t="0" r="0" b="0"/>
          <a:pathLst>
            <a:path>
              <a:moveTo>
                <a:pt x="504267" y="867601"/>
              </a:moveTo>
              <a:arcTo wR="2307287" hR="2307287" stAng="13116413" swAng="975427"/>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0B625-9CDC-4813-9030-D4C804B2F8B8}">
      <dsp:nvSpPr>
        <dsp:cNvPr id="0" name=""/>
        <dsp:cNvSpPr/>
      </dsp:nvSpPr>
      <dsp:spPr>
        <a:xfrm>
          <a:off x="0" y="0"/>
          <a:ext cx="6844323" cy="694006"/>
        </a:xfrm>
        <a:prstGeom prst="rect">
          <a:avLst/>
        </a:prstGeom>
        <a:solidFill>
          <a:schemeClr val="dk2">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All equally responsible</a:t>
          </a:r>
        </a:p>
      </dsp:txBody>
      <dsp:txXfrm>
        <a:off x="0" y="0"/>
        <a:ext cx="6844323" cy="694006"/>
      </dsp:txXfrm>
    </dsp:sp>
    <dsp:sp modelId="{049FC07E-A4F3-4D31-9A97-82CD03C1D0BD}">
      <dsp:nvSpPr>
        <dsp:cNvPr id="0" name=""/>
        <dsp:cNvSpPr/>
      </dsp:nvSpPr>
      <dsp:spPr>
        <a:xfrm>
          <a:off x="3341" y="694006"/>
          <a:ext cx="2279213" cy="145741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Manufacturers</a:t>
          </a:r>
        </a:p>
        <a:p>
          <a:pPr marL="0" lvl="0" indent="0" algn="ctr" defTabSz="1155700">
            <a:lnSpc>
              <a:spcPct val="90000"/>
            </a:lnSpc>
            <a:spcBef>
              <a:spcPct val="0"/>
            </a:spcBef>
            <a:spcAft>
              <a:spcPct val="35000"/>
            </a:spcAft>
            <a:buNone/>
          </a:pPr>
          <a:r>
            <a:rPr lang="en-US" sz="2600" b="1" kern="1200" dirty="0"/>
            <a:t>Importers</a:t>
          </a:r>
        </a:p>
      </dsp:txBody>
      <dsp:txXfrm>
        <a:off x="3341" y="694006"/>
        <a:ext cx="2279213" cy="1457413"/>
      </dsp:txXfrm>
    </dsp:sp>
    <dsp:sp modelId="{E408C2AD-F6F8-4F03-903C-940CFA7BA10B}">
      <dsp:nvSpPr>
        <dsp:cNvPr id="0" name=""/>
        <dsp:cNvSpPr/>
      </dsp:nvSpPr>
      <dsp:spPr>
        <a:xfrm>
          <a:off x="2282554" y="694006"/>
          <a:ext cx="2279213" cy="145741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Distributors</a:t>
          </a:r>
        </a:p>
      </dsp:txBody>
      <dsp:txXfrm>
        <a:off x="2282554" y="694006"/>
        <a:ext cx="2279213" cy="1457413"/>
      </dsp:txXfrm>
    </dsp:sp>
    <dsp:sp modelId="{80F61F5F-CDD0-4E71-96D0-31BE5D0F5BB1}">
      <dsp:nvSpPr>
        <dsp:cNvPr id="0" name=""/>
        <dsp:cNvSpPr/>
      </dsp:nvSpPr>
      <dsp:spPr>
        <a:xfrm>
          <a:off x="4561768" y="694006"/>
          <a:ext cx="2279213" cy="145741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t>Retailers</a:t>
          </a:r>
        </a:p>
      </dsp:txBody>
      <dsp:txXfrm>
        <a:off x="4561768" y="694006"/>
        <a:ext cx="2279213" cy="1457413"/>
      </dsp:txXfrm>
    </dsp:sp>
    <dsp:sp modelId="{EF0F46F8-D122-43EC-9B29-C84A1F557966}">
      <dsp:nvSpPr>
        <dsp:cNvPr id="0" name=""/>
        <dsp:cNvSpPr/>
      </dsp:nvSpPr>
      <dsp:spPr>
        <a:xfrm flipV="1">
          <a:off x="0" y="2151419"/>
          <a:ext cx="6844323" cy="161934"/>
        </a:xfrm>
        <a:prstGeom prst="rect">
          <a:avLst/>
        </a:prstGeom>
        <a:solidFill>
          <a:schemeClr val="dk2">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51ADB-9FBF-42F7-82C1-6F4FBF79C87A}">
      <dsp:nvSpPr>
        <dsp:cNvPr id="0" name=""/>
        <dsp:cNvSpPr/>
      </dsp:nvSpPr>
      <dsp:spPr>
        <a:xfrm>
          <a:off x="228588" y="403863"/>
          <a:ext cx="4876824" cy="3744023"/>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300" kern="1200" dirty="0">
              <a:latin typeface="Arial" panose="020B0604020202020204" pitchFamily="34" charset="0"/>
              <a:cs typeface="Arial" panose="020B0604020202020204" pitchFamily="34" charset="0"/>
            </a:rPr>
            <a:t>Case Study #3: Uncertified luminaire did not meet UL 153 requirements; it was assembled with poor workmanship, lacked proper strain relief on the power cord, and did not have a polarized plug. Posed fire and shock hazard.</a:t>
          </a:r>
        </a:p>
        <a:p>
          <a:pPr lvl="0" algn="l" defTabSz="577850" rtl="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dsp:txBody>
      <dsp:txXfrm>
        <a:off x="411356" y="586631"/>
        <a:ext cx="4511288" cy="3378487"/>
      </dsp:txXfrm>
    </dsp:sp>
    <dsp:sp modelId="{782FD168-677A-4CB0-ABE7-0FD702727CE9}">
      <dsp:nvSpPr>
        <dsp:cNvPr id="0" name=""/>
        <dsp:cNvSpPr/>
      </dsp:nvSpPr>
      <dsp:spPr>
        <a:xfrm>
          <a:off x="213733" y="4204416"/>
          <a:ext cx="4754089" cy="597928"/>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0" kern="1200" dirty="0">
              <a:latin typeface="Arial" panose="020B0604020202020204" pitchFamily="34" charset="0"/>
              <a:cs typeface="Arial" panose="020B0604020202020204" pitchFamily="34" charset="0"/>
            </a:rPr>
            <a:t>Products held at port and conditionally released</a:t>
          </a:r>
        </a:p>
      </dsp:txBody>
      <dsp:txXfrm>
        <a:off x="242921" y="4233604"/>
        <a:ext cx="4695713" cy="5395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51ADB-9FBF-42F7-82C1-6F4FBF79C87A}">
      <dsp:nvSpPr>
        <dsp:cNvPr id="0" name=""/>
        <dsp:cNvSpPr/>
      </dsp:nvSpPr>
      <dsp:spPr>
        <a:xfrm>
          <a:off x="0" y="0"/>
          <a:ext cx="4925647" cy="4409094"/>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300" kern="1200" dirty="0">
              <a:latin typeface="Arial" panose="020B0604020202020204" pitchFamily="34" charset="0"/>
              <a:cs typeface="Arial" panose="020B0604020202020204" pitchFamily="34" charset="0"/>
            </a:rPr>
            <a:t>Case Study #9: Third party-certified dehumidifier involved in fire incidents. Poor recordkeeping and failure to follow process controls allowed  non-flame-resistant plastic resins to be used in enclosure molding in place of approved polymeric material. Insufficient flame resistance allowed internal failure to ignite surrounding plastic and propagate flames beyond unit.</a:t>
          </a:r>
        </a:p>
        <a:p>
          <a:pPr lvl="0" algn="l" defTabSz="577850" rtl="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dsp:txBody>
      <dsp:txXfrm>
        <a:off x="215234" y="215234"/>
        <a:ext cx="4495179" cy="3978626"/>
      </dsp:txXfrm>
    </dsp:sp>
    <dsp:sp modelId="{782FD168-677A-4CB0-ABE7-0FD702727CE9}">
      <dsp:nvSpPr>
        <dsp:cNvPr id="0" name=""/>
        <dsp:cNvSpPr/>
      </dsp:nvSpPr>
      <dsp:spPr>
        <a:xfrm>
          <a:off x="0" y="4416669"/>
          <a:ext cx="4925647" cy="858715"/>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0" kern="1200" dirty="0">
              <a:latin typeface="Arial" panose="020B0604020202020204" pitchFamily="34" charset="0"/>
              <a:cs typeface="Arial" panose="020B0604020202020204" pitchFamily="34" charset="0"/>
            </a:rPr>
            <a:t>2 million units recalled.</a:t>
          </a:r>
        </a:p>
      </dsp:txBody>
      <dsp:txXfrm>
        <a:off x="41919" y="4458588"/>
        <a:ext cx="4841809" cy="7748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9539"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inputs product features</a:t>
          </a:r>
        </a:p>
      </dsp:txBody>
      <dsp:txXfrm>
        <a:off x="59646" y="854360"/>
        <a:ext cx="2751062" cy="1610551"/>
      </dsp:txXfrm>
    </dsp:sp>
    <dsp:sp modelId="{248EE7FD-8153-4AC9-A694-777AA8930A22}">
      <dsp:nvSpPr>
        <dsp:cNvPr id="0" name=""/>
        <dsp:cNvSpPr/>
      </dsp:nvSpPr>
      <dsp:spPr>
        <a:xfrm>
          <a:off x="3145943"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145943" y="1447500"/>
        <a:ext cx="423129" cy="424270"/>
      </dsp:txXfrm>
    </dsp:sp>
    <dsp:sp modelId="{85177C65-4501-4BA3-A131-0E5DDF5A6D53}">
      <dsp:nvSpPr>
        <dsp:cNvPr id="0" name=""/>
        <dsp:cNvSpPr/>
      </dsp:nvSpPr>
      <dsp:spPr>
        <a:xfrm>
          <a:off x="4001325"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Regulatory Robot outputs list of standards and requirements</a:t>
          </a:r>
        </a:p>
      </dsp:txBody>
      <dsp:txXfrm>
        <a:off x="4051432" y="854360"/>
        <a:ext cx="2751062" cy="1610551"/>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137729" y="1447500"/>
        <a:ext cx="423129" cy="424270"/>
      </dsp:txXfrm>
    </dsp:sp>
    <dsp:sp modelId="{73F3EB05-D099-497B-A6C0-EBE0C5DC884D}">
      <dsp:nvSpPr>
        <dsp:cNvPr id="0" name=""/>
        <dsp:cNvSpPr/>
      </dsp:nvSpPr>
      <dsp:spPr>
        <a:xfrm>
          <a:off x="7993112"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references source documents for specific requirements</a:t>
          </a:r>
        </a:p>
      </dsp:txBody>
      <dsp:txXfrm>
        <a:off x="8043219" y="854360"/>
        <a:ext cx="2751062" cy="1610551"/>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6BC2-C617-A74A-AA35-2AD1B514282D}" type="datetimeFigureOut">
              <a:rPr lang="en-US" smtClean="0"/>
              <a:t>4/12/2021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DBC63-04CE-AE4D-AA93-442818775CB2}" type="slidenum">
              <a:rPr lang="en-US" smtClean="0"/>
              <a:t>‹#›</a:t>
            </a:fld>
            <a:endParaRPr lang="en-US"/>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a:p>
        </p:txBody>
      </p:sp>
    </p:spTree>
    <p:extLst>
      <p:ext uri="{BB962C8B-B14F-4D97-AF65-F5344CB8AC3E}">
        <p14:creationId xmlns:p14="http://schemas.microsoft.com/office/powerpoint/2010/main" val="3344841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AD4E6B-B411-4931-BB72-70D19DE52CCE}" type="slidenum">
              <a:rPr lang="en-US" smtClean="0"/>
              <a:pPr/>
              <a:t>13</a:t>
            </a:fld>
            <a:endParaRPr lang="en-US" dirty="0"/>
          </a:p>
        </p:txBody>
      </p:sp>
    </p:spTree>
    <p:extLst>
      <p:ext uri="{BB962C8B-B14F-4D97-AF65-F5344CB8AC3E}">
        <p14:creationId xmlns:p14="http://schemas.microsoft.com/office/powerpoint/2010/main" val="2893355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9762D59B-CEEC-46C6-92A4-A596F854BB3E}" type="slidenum">
              <a:rPr lang="en-US" smtClean="0"/>
              <a:pPr/>
              <a:t>16</a:t>
            </a:fld>
            <a:endParaRPr lang="en-US"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4107583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9762D59B-CEEC-46C6-92A4-A596F854BB3E}" type="slidenum">
              <a:rPr lang="en-US" smtClean="0"/>
              <a:pPr/>
              <a:t>17</a:t>
            </a:fld>
            <a:endParaRPr lang="en-US"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3275410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43" eaLnBrk="0" hangingPunct="0">
              <a:defRPr sz="3200">
                <a:solidFill>
                  <a:schemeClr val="tx1"/>
                </a:solidFill>
                <a:latin typeface="Garamond" pitchFamily="18" charset="0"/>
                <a:cs typeface="Times New Roman" pitchFamily="18" charset="0"/>
              </a:defRPr>
            </a:lvl1pPr>
            <a:lvl2pPr marL="742885" indent="-285725" defTabSz="923843" eaLnBrk="0" hangingPunct="0">
              <a:defRPr sz="3200">
                <a:solidFill>
                  <a:schemeClr val="tx1"/>
                </a:solidFill>
                <a:latin typeface="Garamond" pitchFamily="18" charset="0"/>
                <a:cs typeface="Times New Roman" pitchFamily="18" charset="0"/>
              </a:defRPr>
            </a:lvl2pPr>
            <a:lvl3pPr marL="1142899" indent="-228580" defTabSz="923843" eaLnBrk="0" hangingPunct="0">
              <a:defRPr sz="3200">
                <a:solidFill>
                  <a:schemeClr val="tx1"/>
                </a:solidFill>
                <a:latin typeface="Garamond" pitchFamily="18" charset="0"/>
                <a:cs typeface="Times New Roman" pitchFamily="18" charset="0"/>
              </a:defRPr>
            </a:lvl3pPr>
            <a:lvl4pPr marL="1600059" indent="-228580" defTabSz="923843" eaLnBrk="0" hangingPunct="0">
              <a:defRPr sz="3200">
                <a:solidFill>
                  <a:schemeClr val="tx1"/>
                </a:solidFill>
                <a:latin typeface="Garamond" pitchFamily="18" charset="0"/>
                <a:cs typeface="Times New Roman" pitchFamily="18" charset="0"/>
              </a:defRPr>
            </a:lvl4pPr>
            <a:lvl5pPr marL="2057219" indent="-228580" defTabSz="923843" eaLnBrk="0" hangingPunct="0">
              <a:defRPr sz="3200">
                <a:solidFill>
                  <a:schemeClr val="tx1"/>
                </a:solidFill>
                <a:latin typeface="Garamond" pitchFamily="18" charset="0"/>
                <a:cs typeface="Times New Roman" pitchFamily="18" charset="0"/>
              </a:defRPr>
            </a:lvl5pPr>
            <a:lvl6pPr marL="2514378" indent="-228580" defTabSz="923843" eaLnBrk="0" fontAlgn="base" hangingPunct="0">
              <a:spcBef>
                <a:spcPct val="0"/>
              </a:spcBef>
              <a:spcAft>
                <a:spcPct val="0"/>
              </a:spcAft>
              <a:defRPr sz="3200">
                <a:solidFill>
                  <a:schemeClr val="tx1"/>
                </a:solidFill>
                <a:latin typeface="Garamond" pitchFamily="18" charset="0"/>
                <a:cs typeface="Times New Roman" pitchFamily="18" charset="0"/>
              </a:defRPr>
            </a:lvl6pPr>
            <a:lvl7pPr marL="2971537" indent="-228580" defTabSz="923843" eaLnBrk="0" fontAlgn="base" hangingPunct="0">
              <a:spcBef>
                <a:spcPct val="0"/>
              </a:spcBef>
              <a:spcAft>
                <a:spcPct val="0"/>
              </a:spcAft>
              <a:defRPr sz="3200">
                <a:solidFill>
                  <a:schemeClr val="tx1"/>
                </a:solidFill>
                <a:latin typeface="Garamond" pitchFamily="18" charset="0"/>
                <a:cs typeface="Times New Roman" pitchFamily="18" charset="0"/>
              </a:defRPr>
            </a:lvl7pPr>
            <a:lvl8pPr marL="3428697" indent="-228580" defTabSz="923843" eaLnBrk="0" fontAlgn="base" hangingPunct="0">
              <a:spcBef>
                <a:spcPct val="0"/>
              </a:spcBef>
              <a:spcAft>
                <a:spcPct val="0"/>
              </a:spcAft>
              <a:defRPr sz="3200">
                <a:solidFill>
                  <a:schemeClr val="tx1"/>
                </a:solidFill>
                <a:latin typeface="Garamond" pitchFamily="18" charset="0"/>
                <a:cs typeface="Times New Roman" pitchFamily="18" charset="0"/>
              </a:defRPr>
            </a:lvl8pPr>
            <a:lvl9pPr marL="3885856" indent="-228580" defTabSz="923843" eaLnBrk="0" fontAlgn="base" hangingPunct="0">
              <a:spcBef>
                <a:spcPct val="0"/>
              </a:spcBef>
              <a:spcAft>
                <a:spcPct val="0"/>
              </a:spcAft>
              <a:defRPr sz="3200">
                <a:solidFill>
                  <a:schemeClr val="tx1"/>
                </a:solidFill>
                <a:latin typeface="Garamond" pitchFamily="18" charset="0"/>
                <a:cs typeface="Times New Roman" pitchFamily="18" charset="0"/>
              </a:defRPr>
            </a:lvl9pPr>
          </a:lstStyle>
          <a:p>
            <a:pPr eaLnBrk="1" hangingPunct="1"/>
            <a:fld id="{E8453F48-65BE-407C-80D6-9B05BB88500D}" type="slidenum">
              <a:rPr lang="en-US" sz="1200">
                <a:solidFill>
                  <a:schemeClr val="tx2"/>
                </a:solidFill>
                <a:latin typeface="Tahoma" pitchFamily="34" charset="0"/>
              </a:rPr>
              <a:pPr eaLnBrk="1" hangingPunct="1"/>
              <a:t>18</a:t>
            </a:fld>
            <a:endParaRPr lang="en-US" sz="1200" dirty="0">
              <a:solidFill>
                <a:schemeClr val="tx2"/>
              </a:solidFill>
              <a:latin typeface="Tahoma"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23925" y="4381501"/>
            <a:ext cx="5086350" cy="414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000" dirty="0"/>
          </a:p>
        </p:txBody>
      </p:sp>
    </p:spTree>
    <p:extLst>
      <p:ext uri="{BB962C8B-B14F-4D97-AF65-F5344CB8AC3E}">
        <p14:creationId xmlns:p14="http://schemas.microsoft.com/office/powerpoint/2010/main" val="1427999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90000"/>
              </a:lnSpc>
              <a:spcBef>
                <a:spcPct val="50000"/>
              </a:spcBef>
              <a:buNone/>
            </a:pPr>
            <a:endParaRPr lang="en-US" dirty="0">
              <a:solidFill>
                <a:schemeClr val="bg1"/>
              </a:solidFill>
            </a:endParaRPr>
          </a:p>
        </p:txBody>
      </p:sp>
      <p:sp>
        <p:nvSpPr>
          <p:cNvPr id="4" name="Slide Number Placeholder 3"/>
          <p:cNvSpPr>
            <a:spLocks noGrp="1"/>
          </p:cNvSpPr>
          <p:nvPr>
            <p:ph type="sldNum" sz="quarter" idx="10"/>
          </p:nvPr>
        </p:nvSpPr>
        <p:spPr/>
        <p:txBody>
          <a:bodyPr/>
          <a:lstStyle/>
          <a:p>
            <a:fld id="{5FAD4E6B-B411-4931-BB72-70D19DE52CCE}" type="slidenum">
              <a:rPr lang="en-US" smtClean="0"/>
              <a:pPr/>
              <a:t>19</a:t>
            </a:fld>
            <a:endParaRPr lang="en-US" dirty="0"/>
          </a:p>
        </p:txBody>
      </p:sp>
    </p:spTree>
    <p:extLst>
      <p:ext uri="{BB962C8B-B14F-4D97-AF65-F5344CB8AC3E}">
        <p14:creationId xmlns:p14="http://schemas.microsoft.com/office/powerpoint/2010/main" val="3455321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20</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2144209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21</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2316542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22</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1314099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23</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2867829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24</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1093406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a:p>
        </p:txBody>
      </p:sp>
    </p:spTree>
    <p:extLst>
      <p:ext uri="{BB962C8B-B14F-4D97-AF65-F5344CB8AC3E}">
        <p14:creationId xmlns:p14="http://schemas.microsoft.com/office/powerpoint/2010/main" val="2717905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25</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2335820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26</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75528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27</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1096518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28</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1542302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29</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14172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30</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1112254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31</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280338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32</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1332242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33</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1448130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9D3B95EE-E172-4499-8D6F-56EA87083002}" type="slidenum">
              <a:rPr lang="en-US" smtClean="0"/>
              <a:pPr/>
              <a:t>34</a:t>
            </a:fld>
            <a:endParaRPr lang="en-US"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1789343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90933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39" eaLnBrk="0" hangingPunct="0">
              <a:defRPr sz="2800">
                <a:solidFill>
                  <a:schemeClr val="tx1"/>
                </a:solidFill>
                <a:latin typeface="Times New Roman" pitchFamily="18" charset="0"/>
                <a:cs typeface="Times New Roman" pitchFamily="18" charset="0"/>
              </a:defRPr>
            </a:lvl1pPr>
            <a:lvl2pPr marL="735836" indent="-283014" defTabSz="922939" eaLnBrk="0" hangingPunct="0">
              <a:defRPr sz="2800">
                <a:solidFill>
                  <a:schemeClr val="tx1"/>
                </a:solidFill>
                <a:latin typeface="Times New Roman" pitchFamily="18" charset="0"/>
                <a:cs typeface="Times New Roman" pitchFamily="18" charset="0"/>
              </a:defRPr>
            </a:lvl2pPr>
            <a:lvl3pPr marL="1132056" indent="-226411" defTabSz="922939" eaLnBrk="0" hangingPunct="0">
              <a:defRPr sz="2800">
                <a:solidFill>
                  <a:schemeClr val="tx1"/>
                </a:solidFill>
                <a:latin typeface="Times New Roman" pitchFamily="18" charset="0"/>
                <a:cs typeface="Times New Roman" pitchFamily="18" charset="0"/>
              </a:defRPr>
            </a:lvl3pPr>
            <a:lvl4pPr marL="1584877" indent="-226411" defTabSz="922939" eaLnBrk="0" hangingPunct="0">
              <a:defRPr sz="2800">
                <a:solidFill>
                  <a:schemeClr val="tx1"/>
                </a:solidFill>
                <a:latin typeface="Times New Roman" pitchFamily="18" charset="0"/>
                <a:cs typeface="Times New Roman" pitchFamily="18" charset="0"/>
              </a:defRPr>
            </a:lvl4pPr>
            <a:lvl5pPr marL="2037700" indent="-226411" defTabSz="922939" eaLnBrk="0" hangingPunct="0">
              <a:defRPr sz="2800">
                <a:solidFill>
                  <a:schemeClr val="tx1"/>
                </a:solidFill>
                <a:latin typeface="Times New Roman" pitchFamily="18" charset="0"/>
                <a:cs typeface="Times New Roman" pitchFamily="18" charset="0"/>
              </a:defRPr>
            </a:lvl5pPr>
            <a:lvl6pPr marL="2490523" indent="-226411" defTabSz="922939"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43345" indent="-226411" defTabSz="922939"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396167" indent="-226411" defTabSz="922939"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48990" indent="-226411" defTabSz="922939"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fld id="{3920A0CE-86D7-4997-B314-9573151E353F}" type="datetime1">
              <a:rPr lang="en-US" sz="1200">
                <a:solidFill>
                  <a:schemeClr val="tx2"/>
                </a:solidFill>
                <a:latin typeface="Tahoma" pitchFamily="34" charset="0"/>
              </a:rPr>
              <a:pPr eaLnBrk="1" hangingPunct="1"/>
              <a:t>4/12/2021</a:t>
            </a:fld>
            <a:endParaRPr lang="en-US" sz="1200" dirty="0">
              <a:solidFill>
                <a:schemeClr val="tx2"/>
              </a:solidFill>
              <a:latin typeface="Tahoma" pitchFamily="34" charset="0"/>
            </a:endParaRPr>
          </a:p>
        </p:txBody>
      </p:sp>
      <p:sp>
        <p:nvSpPr>
          <p:cNvPr id="6041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39" eaLnBrk="0" hangingPunct="0">
              <a:defRPr sz="2800">
                <a:solidFill>
                  <a:schemeClr val="tx1"/>
                </a:solidFill>
                <a:latin typeface="Times New Roman" pitchFamily="18" charset="0"/>
                <a:cs typeface="Times New Roman" pitchFamily="18" charset="0"/>
              </a:defRPr>
            </a:lvl1pPr>
            <a:lvl2pPr marL="735836" indent="-283014" defTabSz="922939" eaLnBrk="0" hangingPunct="0">
              <a:defRPr sz="2800">
                <a:solidFill>
                  <a:schemeClr val="tx1"/>
                </a:solidFill>
                <a:latin typeface="Times New Roman" pitchFamily="18" charset="0"/>
                <a:cs typeface="Times New Roman" pitchFamily="18" charset="0"/>
              </a:defRPr>
            </a:lvl2pPr>
            <a:lvl3pPr marL="1132056" indent="-226411" defTabSz="922939" eaLnBrk="0" hangingPunct="0">
              <a:defRPr sz="2800">
                <a:solidFill>
                  <a:schemeClr val="tx1"/>
                </a:solidFill>
                <a:latin typeface="Times New Roman" pitchFamily="18" charset="0"/>
                <a:cs typeface="Times New Roman" pitchFamily="18" charset="0"/>
              </a:defRPr>
            </a:lvl3pPr>
            <a:lvl4pPr marL="1584877" indent="-226411" defTabSz="922939" eaLnBrk="0" hangingPunct="0">
              <a:defRPr sz="2800">
                <a:solidFill>
                  <a:schemeClr val="tx1"/>
                </a:solidFill>
                <a:latin typeface="Times New Roman" pitchFamily="18" charset="0"/>
                <a:cs typeface="Times New Roman" pitchFamily="18" charset="0"/>
              </a:defRPr>
            </a:lvl4pPr>
            <a:lvl5pPr marL="2037700" indent="-226411" defTabSz="922939" eaLnBrk="0" hangingPunct="0">
              <a:defRPr sz="2800">
                <a:solidFill>
                  <a:schemeClr val="tx1"/>
                </a:solidFill>
                <a:latin typeface="Times New Roman" pitchFamily="18" charset="0"/>
                <a:cs typeface="Times New Roman" pitchFamily="18" charset="0"/>
              </a:defRPr>
            </a:lvl5pPr>
            <a:lvl6pPr marL="2490523" indent="-226411" defTabSz="922939"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43345" indent="-226411" defTabSz="922939"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396167" indent="-226411" defTabSz="922939"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48990" indent="-226411" defTabSz="922939"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r>
              <a:rPr lang="en-US" sz="1200" dirty="0">
                <a:solidFill>
                  <a:schemeClr val="tx2"/>
                </a:solidFill>
                <a:latin typeface="Tahoma" pitchFamily="34" charset="0"/>
              </a:rPr>
              <a:t>This presentation was prepared by CPSC staff, has not been reviewed or approved by, and may not reflect the views of, the Commission.</a:t>
            </a:r>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087442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DB4160-0849-46BE-92D6-65A7052ED203}" type="slidenum">
              <a:rPr lang="en-US"/>
              <a:pPr/>
              <a:t>36</a:t>
            </a:fld>
            <a:endParaRPr lang="en-US" dirty="0"/>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67454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38</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2549660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39</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3516297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40</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667427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41</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39216482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42</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3367239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43</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3553380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44</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2734609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45</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1360420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6</a:t>
            </a:fld>
            <a:endParaRPr lang="en-US"/>
          </a:p>
        </p:txBody>
      </p:sp>
    </p:spTree>
    <p:extLst>
      <p:ext uri="{BB962C8B-B14F-4D97-AF65-F5344CB8AC3E}">
        <p14:creationId xmlns:p14="http://schemas.microsoft.com/office/powerpoint/2010/main" val="4202959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46</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7347690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47</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3703804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48</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1035375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49</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2580476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50</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319">
              <a:defRPr/>
            </a:pPr>
            <a:endParaRPr lang="en-US" dirty="0"/>
          </a:p>
          <a:p>
            <a:pPr defTabSz="914319">
              <a:defRPr/>
            </a:pPr>
            <a:endParaRPr lang="en-US" dirty="0"/>
          </a:p>
          <a:p>
            <a:endParaRPr lang="en-US" dirty="0">
              <a:latin typeface="Arial" charset="0"/>
              <a:cs typeface="+mn-cs"/>
            </a:endParaRPr>
          </a:p>
          <a:p>
            <a:pPr marL="228538" indent="-228538"/>
            <a:endParaRPr lang="en-US" dirty="0"/>
          </a:p>
        </p:txBody>
      </p:sp>
    </p:spTree>
    <p:extLst>
      <p:ext uri="{BB962C8B-B14F-4D97-AF65-F5344CB8AC3E}">
        <p14:creationId xmlns:p14="http://schemas.microsoft.com/office/powerpoint/2010/main" val="9654516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9762D59B-CEEC-46C6-92A4-A596F854BB3E}" type="slidenum">
              <a:rPr lang="en-US" smtClean="0"/>
              <a:pPr/>
              <a:t>51</a:t>
            </a:fld>
            <a:endParaRPr lang="en-US"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375987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9762D59B-CEEC-46C6-92A4-A596F854BB3E}" type="slidenum">
              <a:rPr lang="en-US" smtClean="0"/>
              <a:pPr/>
              <a:t>52</a:t>
            </a:fld>
            <a:endParaRPr lang="en-US"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29680642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81" eaLnBrk="0" hangingPunct="0">
              <a:defRPr sz="2800">
                <a:solidFill>
                  <a:schemeClr val="tx1"/>
                </a:solidFill>
                <a:latin typeface="Times New Roman" pitchFamily="18" charset="0"/>
                <a:cs typeface="Times New Roman" pitchFamily="18" charset="0"/>
              </a:defRPr>
            </a:lvl1pPr>
            <a:lvl2pPr marL="742885" indent="-285725" defTabSz="931781" eaLnBrk="0" hangingPunct="0">
              <a:defRPr sz="2800">
                <a:solidFill>
                  <a:schemeClr val="tx1"/>
                </a:solidFill>
                <a:latin typeface="Times New Roman" pitchFamily="18" charset="0"/>
                <a:cs typeface="Times New Roman" pitchFamily="18" charset="0"/>
              </a:defRPr>
            </a:lvl2pPr>
            <a:lvl3pPr marL="1142899" indent="-228580" defTabSz="931781" eaLnBrk="0" hangingPunct="0">
              <a:defRPr sz="2800">
                <a:solidFill>
                  <a:schemeClr val="tx1"/>
                </a:solidFill>
                <a:latin typeface="Times New Roman" pitchFamily="18" charset="0"/>
                <a:cs typeface="Times New Roman" pitchFamily="18" charset="0"/>
              </a:defRPr>
            </a:lvl3pPr>
            <a:lvl4pPr marL="1600059" indent="-228580" defTabSz="931781" eaLnBrk="0" hangingPunct="0">
              <a:defRPr sz="2800">
                <a:solidFill>
                  <a:schemeClr val="tx1"/>
                </a:solidFill>
                <a:latin typeface="Times New Roman" pitchFamily="18" charset="0"/>
                <a:cs typeface="Times New Roman" pitchFamily="18" charset="0"/>
              </a:defRPr>
            </a:lvl4pPr>
            <a:lvl5pPr marL="2057219" indent="-228580" defTabSz="931781" eaLnBrk="0" hangingPunct="0">
              <a:defRPr sz="2800">
                <a:solidFill>
                  <a:schemeClr val="tx1"/>
                </a:solidFill>
                <a:latin typeface="Times New Roman" pitchFamily="18" charset="0"/>
                <a:cs typeface="Times New Roman" pitchFamily="18" charset="0"/>
              </a:defRPr>
            </a:lvl5pPr>
            <a:lvl6pPr marL="2514378" indent="-228580" defTabSz="931781"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537" indent="-228580" defTabSz="931781"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8697" indent="-228580" defTabSz="931781"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5856" indent="-228580" defTabSz="931781"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fld id="{F89B01C4-5375-46DC-A454-78CFD105FF04}" type="datetime1">
              <a:rPr lang="en-US" sz="1200">
                <a:solidFill>
                  <a:schemeClr val="tx2"/>
                </a:solidFill>
                <a:latin typeface="Tahoma" pitchFamily="34" charset="0"/>
              </a:rPr>
              <a:pPr eaLnBrk="1" hangingPunct="1"/>
              <a:t>4/12/2021</a:t>
            </a:fld>
            <a:endParaRPr lang="en-US" sz="1200" dirty="0">
              <a:solidFill>
                <a:schemeClr val="tx2"/>
              </a:solidFill>
              <a:latin typeface="Tahoma" pitchFamily="34" charset="0"/>
            </a:endParaRPr>
          </a:p>
        </p:txBody>
      </p:sp>
      <p:sp>
        <p:nvSpPr>
          <p:cNvPr id="7782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81" eaLnBrk="0" hangingPunct="0">
              <a:defRPr sz="2800">
                <a:solidFill>
                  <a:schemeClr val="tx1"/>
                </a:solidFill>
                <a:latin typeface="Times New Roman" pitchFamily="18" charset="0"/>
                <a:cs typeface="Times New Roman" pitchFamily="18" charset="0"/>
              </a:defRPr>
            </a:lvl1pPr>
            <a:lvl2pPr marL="742885" indent="-285725" defTabSz="931781" eaLnBrk="0" hangingPunct="0">
              <a:defRPr sz="2800">
                <a:solidFill>
                  <a:schemeClr val="tx1"/>
                </a:solidFill>
                <a:latin typeface="Times New Roman" pitchFamily="18" charset="0"/>
                <a:cs typeface="Times New Roman" pitchFamily="18" charset="0"/>
              </a:defRPr>
            </a:lvl2pPr>
            <a:lvl3pPr marL="1142899" indent="-228580" defTabSz="931781" eaLnBrk="0" hangingPunct="0">
              <a:defRPr sz="2800">
                <a:solidFill>
                  <a:schemeClr val="tx1"/>
                </a:solidFill>
                <a:latin typeface="Times New Roman" pitchFamily="18" charset="0"/>
                <a:cs typeface="Times New Roman" pitchFamily="18" charset="0"/>
              </a:defRPr>
            </a:lvl3pPr>
            <a:lvl4pPr marL="1600059" indent="-228580" defTabSz="931781" eaLnBrk="0" hangingPunct="0">
              <a:defRPr sz="2800">
                <a:solidFill>
                  <a:schemeClr val="tx1"/>
                </a:solidFill>
                <a:latin typeface="Times New Roman" pitchFamily="18" charset="0"/>
                <a:cs typeface="Times New Roman" pitchFamily="18" charset="0"/>
              </a:defRPr>
            </a:lvl4pPr>
            <a:lvl5pPr marL="2057219" indent="-228580" defTabSz="931781" eaLnBrk="0" hangingPunct="0">
              <a:defRPr sz="2800">
                <a:solidFill>
                  <a:schemeClr val="tx1"/>
                </a:solidFill>
                <a:latin typeface="Times New Roman" pitchFamily="18" charset="0"/>
                <a:cs typeface="Times New Roman" pitchFamily="18" charset="0"/>
              </a:defRPr>
            </a:lvl5pPr>
            <a:lvl6pPr marL="2514378" indent="-228580" defTabSz="931781"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537" indent="-228580" defTabSz="931781"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8697" indent="-228580" defTabSz="931781"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5856" indent="-228580" defTabSz="931781"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r>
              <a:rPr lang="en-US" sz="1200" dirty="0">
                <a:solidFill>
                  <a:schemeClr val="tx2"/>
                </a:solidFill>
                <a:latin typeface="Tahoma" pitchFamily="34" charset="0"/>
              </a:rPr>
              <a:t>This presentation was prepared by CPSC staff, has not been reviewed or approved by, and may not reflect the views of, the Commission.</a:t>
            </a:r>
          </a:p>
        </p:txBody>
      </p:sp>
      <p:sp>
        <p:nvSpPr>
          <p:cNvPr id="77828" name="Rectangle 2"/>
          <p:cNvSpPr>
            <a:spLocks noGrp="1" noRot="1" noChangeAspect="1" noChangeArrowheads="1" noTextEdit="1"/>
          </p:cNvSpPr>
          <p:nvPr>
            <p:ph type="sldImg"/>
          </p:nvPr>
        </p:nvSpPr>
        <p:spPr>
          <a:ln/>
        </p:spPr>
      </p:sp>
      <p:sp>
        <p:nvSpPr>
          <p:cNvPr id="778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700463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C139ECC-F04F-4463-A9E0-6409DF9047F3}" type="slidenum">
              <a:rPr lang="en-US" smtClean="0"/>
              <a:pPr/>
              <a:t>54</a:t>
            </a:fld>
            <a:endParaRPr 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26437249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C139ECC-F04F-4463-A9E0-6409DF9047F3}" type="slidenum">
              <a:rPr lang="en-US" smtClean="0"/>
              <a:pPr/>
              <a:t>55</a:t>
            </a:fld>
            <a:endParaRPr 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4165820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38" eaLnBrk="0" hangingPunct="0">
              <a:defRPr sz="2800">
                <a:solidFill>
                  <a:schemeClr val="tx1"/>
                </a:solidFill>
                <a:latin typeface="Times New Roman" pitchFamily="18" charset="0"/>
                <a:cs typeface="Times New Roman" pitchFamily="18" charset="0"/>
              </a:defRPr>
            </a:lvl1pPr>
            <a:lvl2pPr marL="735834" indent="-283014" defTabSz="922938" eaLnBrk="0" hangingPunct="0">
              <a:defRPr sz="2800">
                <a:solidFill>
                  <a:schemeClr val="tx1"/>
                </a:solidFill>
                <a:latin typeface="Times New Roman" pitchFamily="18" charset="0"/>
                <a:cs typeface="Times New Roman" pitchFamily="18" charset="0"/>
              </a:defRPr>
            </a:lvl2pPr>
            <a:lvl3pPr marL="1132054" indent="-226411" defTabSz="922938" eaLnBrk="0" hangingPunct="0">
              <a:defRPr sz="2800">
                <a:solidFill>
                  <a:schemeClr val="tx1"/>
                </a:solidFill>
                <a:latin typeface="Times New Roman" pitchFamily="18" charset="0"/>
                <a:cs typeface="Times New Roman" pitchFamily="18" charset="0"/>
              </a:defRPr>
            </a:lvl3pPr>
            <a:lvl4pPr marL="1584875" indent="-226411" defTabSz="922938" eaLnBrk="0" hangingPunct="0">
              <a:defRPr sz="2800">
                <a:solidFill>
                  <a:schemeClr val="tx1"/>
                </a:solidFill>
                <a:latin typeface="Times New Roman" pitchFamily="18" charset="0"/>
                <a:cs typeface="Times New Roman" pitchFamily="18" charset="0"/>
              </a:defRPr>
            </a:lvl4pPr>
            <a:lvl5pPr marL="2037696" indent="-226411" defTabSz="922938" eaLnBrk="0" hangingPunct="0">
              <a:defRPr sz="2800">
                <a:solidFill>
                  <a:schemeClr val="tx1"/>
                </a:solidFill>
                <a:latin typeface="Times New Roman" pitchFamily="18" charset="0"/>
                <a:cs typeface="Times New Roman" pitchFamily="18" charset="0"/>
              </a:defRPr>
            </a:lvl5pPr>
            <a:lvl6pPr marL="2490518" indent="-226411" defTabSz="922938"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43339" indent="-226411" defTabSz="922938"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396161" indent="-226411" defTabSz="922938"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48982" indent="-226411" defTabSz="922938"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chemeClr val="tx2"/>
                </a:solidFill>
                <a:latin typeface="Tahoma" pitchFamily="34" charset="0"/>
              </a:rPr>
              <a:pPr eaLnBrk="1" hangingPunct="1"/>
              <a:t>4/12/2021</a:t>
            </a:fld>
            <a:endParaRPr lang="en-US" sz="1200" dirty="0">
              <a:solidFill>
                <a:schemeClr val="tx2"/>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938" eaLnBrk="0" hangingPunct="0">
              <a:defRPr sz="2800">
                <a:solidFill>
                  <a:schemeClr val="tx1"/>
                </a:solidFill>
                <a:latin typeface="Times New Roman" pitchFamily="18" charset="0"/>
                <a:cs typeface="Times New Roman" pitchFamily="18" charset="0"/>
              </a:defRPr>
            </a:lvl1pPr>
            <a:lvl2pPr marL="735834" indent="-283014" defTabSz="922938" eaLnBrk="0" hangingPunct="0">
              <a:defRPr sz="2800">
                <a:solidFill>
                  <a:schemeClr val="tx1"/>
                </a:solidFill>
                <a:latin typeface="Times New Roman" pitchFamily="18" charset="0"/>
                <a:cs typeface="Times New Roman" pitchFamily="18" charset="0"/>
              </a:defRPr>
            </a:lvl2pPr>
            <a:lvl3pPr marL="1132054" indent="-226411" defTabSz="922938" eaLnBrk="0" hangingPunct="0">
              <a:defRPr sz="2800">
                <a:solidFill>
                  <a:schemeClr val="tx1"/>
                </a:solidFill>
                <a:latin typeface="Times New Roman" pitchFamily="18" charset="0"/>
                <a:cs typeface="Times New Roman" pitchFamily="18" charset="0"/>
              </a:defRPr>
            </a:lvl3pPr>
            <a:lvl4pPr marL="1584875" indent="-226411" defTabSz="922938" eaLnBrk="0" hangingPunct="0">
              <a:defRPr sz="2800">
                <a:solidFill>
                  <a:schemeClr val="tx1"/>
                </a:solidFill>
                <a:latin typeface="Times New Roman" pitchFamily="18" charset="0"/>
                <a:cs typeface="Times New Roman" pitchFamily="18" charset="0"/>
              </a:defRPr>
            </a:lvl4pPr>
            <a:lvl5pPr marL="2037696" indent="-226411" defTabSz="922938" eaLnBrk="0" hangingPunct="0">
              <a:defRPr sz="2800">
                <a:solidFill>
                  <a:schemeClr val="tx1"/>
                </a:solidFill>
                <a:latin typeface="Times New Roman" pitchFamily="18" charset="0"/>
                <a:cs typeface="Times New Roman" pitchFamily="18" charset="0"/>
              </a:defRPr>
            </a:lvl5pPr>
            <a:lvl6pPr marL="2490518" indent="-226411" defTabSz="922938"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43339" indent="-226411" defTabSz="922938"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396161" indent="-226411" defTabSz="922938"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48982" indent="-226411" defTabSz="922938"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r>
              <a:rPr lang="en-US" sz="1200" dirty="0">
                <a:solidFill>
                  <a:schemeClr val="tx2"/>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xfrm>
            <a:off x="924876" y="4380226"/>
            <a:ext cx="5084452" cy="41487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59410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C139ECC-F04F-4463-A9E0-6409DF9047F3}" type="slidenum">
              <a:rPr lang="en-US" smtClean="0"/>
              <a:pPr/>
              <a:t>56</a:t>
            </a:fld>
            <a:endParaRPr 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29738999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C139ECC-F04F-4463-A9E0-6409DF9047F3}" type="slidenum">
              <a:rPr lang="en-US" smtClean="0"/>
              <a:pPr/>
              <a:t>57</a:t>
            </a:fld>
            <a:endParaRPr 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25953743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C139ECC-F04F-4463-A9E0-6409DF9047F3}" type="slidenum">
              <a:rPr lang="en-US" smtClean="0"/>
              <a:pPr/>
              <a:t>58</a:t>
            </a:fld>
            <a:endParaRPr 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4502070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C139ECC-F04F-4463-A9E0-6409DF9047F3}" type="slidenum">
              <a:rPr lang="en-US" smtClean="0"/>
              <a:pPr/>
              <a:t>59</a:t>
            </a:fld>
            <a:endParaRPr 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32411027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C139ECC-F04F-4463-A9E0-6409DF9047F3}" type="slidenum">
              <a:rPr lang="en-US" smtClean="0"/>
              <a:pPr/>
              <a:t>60</a:t>
            </a:fld>
            <a:endParaRPr 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38975367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C139ECC-F04F-4463-A9E0-6409DF9047F3}" type="slidenum">
              <a:rPr lang="en-US" smtClean="0"/>
              <a:pPr/>
              <a:t>61</a:t>
            </a:fld>
            <a:endParaRPr 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9603871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C139ECC-F04F-4463-A9E0-6409DF9047F3}" type="slidenum">
              <a:rPr lang="en-US" smtClean="0"/>
              <a:pPr/>
              <a:t>62</a:t>
            </a:fld>
            <a:endParaRPr 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10523228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C139ECC-F04F-4463-A9E0-6409DF9047F3}" type="slidenum">
              <a:rPr lang="en-US" smtClean="0"/>
              <a:pPr/>
              <a:t>63</a:t>
            </a:fld>
            <a:endParaRPr 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31807043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C139ECC-F04F-4463-A9E0-6409DF9047F3}" type="slidenum">
              <a:rPr lang="en-US" smtClean="0"/>
              <a:pPr/>
              <a:t>64</a:t>
            </a:fld>
            <a:endParaRPr 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11418608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C139ECC-F04F-4463-A9E0-6409DF9047F3}" type="slidenum">
              <a:rPr lang="en-US" smtClean="0"/>
              <a:pPr/>
              <a:t>65</a:t>
            </a:fld>
            <a:endParaRPr 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1917161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27A7896F-CABF-4F9C-B964-65289DAC4FB4}" type="slidenum">
              <a:rPr lang="en-US" smtClean="0"/>
              <a:pPr/>
              <a:t>9</a:t>
            </a:fld>
            <a:endParaRPr lang="en-US" dirty="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marL="228538" indent="-228538" defTabSz="914156"/>
            <a:endParaRPr lang="en-US" dirty="0">
              <a:latin typeface="Arial" charset="0"/>
              <a:cs typeface="+mn-cs"/>
            </a:endParaRPr>
          </a:p>
        </p:txBody>
      </p:sp>
    </p:spTree>
    <p:extLst>
      <p:ext uri="{BB962C8B-B14F-4D97-AF65-F5344CB8AC3E}">
        <p14:creationId xmlns:p14="http://schemas.microsoft.com/office/powerpoint/2010/main" val="8470240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4/12/2021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980345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67</a:t>
            </a:fld>
            <a:endParaRPr lang="en-US"/>
          </a:p>
        </p:txBody>
      </p:sp>
    </p:spTree>
    <p:extLst>
      <p:ext uri="{BB962C8B-B14F-4D97-AF65-F5344CB8AC3E}">
        <p14:creationId xmlns:p14="http://schemas.microsoft.com/office/powerpoint/2010/main" val="15048029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4/12/2021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3769958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70</a:t>
            </a:fld>
            <a:endParaRPr lang="en-US" dirty="0"/>
          </a:p>
        </p:txBody>
      </p:sp>
    </p:spTree>
    <p:extLst>
      <p:ext uri="{BB962C8B-B14F-4D97-AF65-F5344CB8AC3E}">
        <p14:creationId xmlns:p14="http://schemas.microsoft.com/office/powerpoint/2010/main" val="35005344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71</a:t>
            </a:fld>
            <a:endParaRPr lang="en-US" dirty="0"/>
          </a:p>
        </p:txBody>
      </p:sp>
    </p:spTree>
    <p:extLst>
      <p:ext uri="{BB962C8B-B14F-4D97-AF65-F5344CB8AC3E}">
        <p14:creationId xmlns:p14="http://schemas.microsoft.com/office/powerpoint/2010/main" val="8009184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72</a:t>
            </a:fld>
            <a:endParaRPr lang="en-US" dirty="0"/>
          </a:p>
        </p:txBody>
      </p:sp>
    </p:spTree>
    <p:extLst>
      <p:ext uri="{BB962C8B-B14F-4D97-AF65-F5344CB8AC3E}">
        <p14:creationId xmlns:p14="http://schemas.microsoft.com/office/powerpoint/2010/main" val="30839172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E2EC4-3AED-41CA-A2EA-24E9A129AB00}" type="slidenum">
              <a:rPr lang="en-US" smtClean="0"/>
              <a:pPr/>
              <a:t>73</a:t>
            </a:fld>
            <a:endParaRPr lang="en-US" dirty="0"/>
          </a:p>
        </p:txBody>
      </p:sp>
    </p:spTree>
    <p:extLst>
      <p:ext uri="{BB962C8B-B14F-4D97-AF65-F5344CB8AC3E}">
        <p14:creationId xmlns:p14="http://schemas.microsoft.com/office/powerpoint/2010/main" val="3364439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27A7896F-CABF-4F9C-B964-65289DAC4FB4}" type="slidenum">
              <a:rPr lang="en-US" smtClean="0"/>
              <a:pPr/>
              <a:t>10</a:t>
            </a:fld>
            <a:endParaRPr lang="en-US" dirty="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marL="228538" indent="-228538" defTabSz="914156"/>
            <a:endParaRPr lang="en-US" dirty="0">
              <a:latin typeface="Arial" charset="0"/>
              <a:cs typeface="+mn-cs"/>
            </a:endParaRPr>
          </a:p>
        </p:txBody>
      </p:sp>
    </p:spTree>
    <p:extLst>
      <p:ext uri="{BB962C8B-B14F-4D97-AF65-F5344CB8AC3E}">
        <p14:creationId xmlns:p14="http://schemas.microsoft.com/office/powerpoint/2010/main" val="2637723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5E4207E8-95C8-477D-BDA1-E082896DCCF0}" type="slidenum">
              <a:rPr lang="en-US" smtClean="0"/>
              <a:pPr/>
              <a:t>11</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r>
              <a:rPr lang="en-US" dirty="0">
                <a:latin typeface="Arial" charset="0"/>
                <a:cs typeface="+mn-cs"/>
              </a:rPr>
              <a:t> </a:t>
            </a:r>
          </a:p>
        </p:txBody>
      </p:sp>
    </p:spTree>
    <p:extLst>
      <p:ext uri="{BB962C8B-B14F-4D97-AF65-F5344CB8AC3E}">
        <p14:creationId xmlns:p14="http://schemas.microsoft.com/office/powerpoint/2010/main" val="2692843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9762D59B-CEEC-46C6-92A4-A596F854BB3E}" type="slidenum">
              <a:rPr lang="en-US" smtClean="0"/>
              <a:pPr/>
              <a:t>12</a:t>
            </a:fld>
            <a:endParaRPr lang="en-US"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marL="228538" indent="-228538"/>
            <a:endParaRPr lang="en-US" dirty="0"/>
          </a:p>
        </p:txBody>
      </p:sp>
    </p:spTree>
    <p:extLst>
      <p:ext uri="{BB962C8B-B14F-4D97-AF65-F5344CB8AC3E}">
        <p14:creationId xmlns:p14="http://schemas.microsoft.com/office/powerpoint/2010/main" val="41981228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a:blip r:embed="rId3"/>
          <a:stretch>
            <a:fillRect/>
          </a:stretch>
        </p:blipFill>
        <p:spPr>
          <a:xfrm>
            <a:off x="4949112" y="6846"/>
            <a:ext cx="7242888" cy="6858000"/>
          </a:xfrm>
          <a:prstGeom prst="rect">
            <a:avLst/>
          </a:prstGeom>
        </p:spPr>
      </p:pic>
    </p:spTree>
    <p:extLst>
      <p:ext uri="{BB962C8B-B14F-4D97-AF65-F5344CB8AC3E}">
        <p14:creationId xmlns:p14="http://schemas.microsoft.com/office/powerpoint/2010/main" val="3455919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606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040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a:t>Click icon to add picture</a:t>
            </a:r>
            <a:endParaRPr lang="en-US" dirty="0"/>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2648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8999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395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552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4/12/2021</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02000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Tree>
    <p:extLst>
      <p:ext uri="{BB962C8B-B14F-4D97-AF65-F5344CB8AC3E}">
        <p14:creationId xmlns:p14="http://schemas.microsoft.com/office/powerpoint/2010/main" val="4112658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xfrm>
            <a:off x="609600" y="6356351"/>
            <a:ext cx="2844800" cy="365125"/>
          </a:xfrm>
          <a:prstGeom prst="rect">
            <a:avLst/>
          </a:prstGeom>
          <a:ln/>
        </p:spPr>
        <p:txBody>
          <a:bodyPr/>
          <a:lstStyle>
            <a:lvl1pPr>
              <a:defRPr/>
            </a:lvl1pPr>
          </a:lstStyle>
          <a:p>
            <a:endParaRPr lang="en-US" dirty="0"/>
          </a:p>
        </p:txBody>
      </p:sp>
      <p:sp>
        <p:nvSpPr>
          <p:cNvPr id="7" name="Rectangle 3"/>
          <p:cNvSpPr>
            <a:spLocks noGrp="1" noChangeArrowheads="1"/>
          </p:cNvSpPr>
          <p:nvPr>
            <p:ph type="sldNum" sz="quarter" idx="11"/>
          </p:nvPr>
        </p:nvSpPr>
        <p:spPr>
          <a:xfrm>
            <a:off x="8737600" y="6356351"/>
            <a:ext cx="2844800" cy="365125"/>
          </a:xfrm>
          <a:prstGeom prst="rect">
            <a:avLst/>
          </a:prstGeom>
          <a:ln/>
        </p:spPr>
        <p:txBody>
          <a:bodyPr/>
          <a:lstStyle>
            <a:lvl1pPr>
              <a:defRPr/>
            </a:lvl1pPr>
          </a:lstStyle>
          <a:p>
            <a:fld id="{8242C138-447E-4CC6-8261-1DBA2CC8068D}" type="slidenum">
              <a:rPr lang="en-US"/>
              <a:pPr/>
              <a:t>‹#›</a:t>
            </a:fld>
            <a:endParaRPr lang="en-US" dirty="0"/>
          </a:p>
        </p:txBody>
      </p:sp>
      <p:sp>
        <p:nvSpPr>
          <p:cNvPr id="8" name="Rectangle 14"/>
          <p:cNvSpPr>
            <a:spLocks noGrp="1" noChangeArrowheads="1"/>
          </p:cNvSpPr>
          <p:nvPr>
            <p:ph type="ftr" sz="quarter" idx="12"/>
          </p:nvPr>
        </p:nvSpPr>
        <p:spPr>
          <a:xfrm>
            <a:off x="4165600" y="6356351"/>
            <a:ext cx="3860800" cy="365125"/>
          </a:xfrm>
          <a:prstGeom prst="rect">
            <a:avLst/>
          </a:prstGeom>
          <a:ln/>
        </p:spPr>
        <p:txBody>
          <a:bodyPr/>
          <a:lstStyle>
            <a:lvl1pPr>
              <a:defRPr/>
            </a:lvl1pPr>
          </a:lstStyle>
          <a:p>
            <a:endParaRPr lang="en-US" dirty="0"/>
          </a:p>
        </p:txBody>
      </p:sp>
    </p:spTree>
    <p:extLst>
      <p:ext uri="{BB962C8B-B14F-4D97-AF65-F5344CB8AC3E}">
        <p14:creationId xmlns:p14="http://schemas.microsoft.com/office/powerpoint/2010/main" val="4022951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a:t>Click icon to add picture</a:t>
            </a:r>
            <a:endParaRPr lang="en-US" dirty="0"/>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151353" cy="360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alpha val="65000"/>
                  </a:srgbClr>
                </a:solidFill>
                <a:latin typeface="Calibri Light" panose="020F030202020403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697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4" r:id="rId3"/>
    <p:sldLayoutId id="2147483650" r:id="rId4"/>
    <p:sldLayoutId id="2147483656" r:id="rId5"/>
    <p:sldLayoutId id="2147483652" r:id="rId6"/>
    <p:sldLayoutId id="2147483655" r:id="rId7"/>
    <p:sldLayoutId id="2147483653" r:id="rId8"/>
    <p:sldLayoutId id="2147483676" r:id="rId9"/>
    <p:sldLayoutId id="2147483677" r:id="rId10"/>
    <p:sldLayoutId id="2147483678" r:id="rId11"/>
    <p:sldLayoutId id="2147483651" r:id="rId12"/>
    <p:sldLayoutId id="2147483649" r:id="rId13"/>
    <p:sldLayoutId id="2147483654" r:id="rId14"/>
    <p:sldLayoutId id="2147483679" r:id="rId15"/>
    <p:sldLayoutId id="2147483681" r:id="rId16"/>
    <p:sldLayoutId id="2147483682" r:id="rId17"/>
    <p:sldLayoutId id="2147483683" r:id="rId18"/>
    <p:sldLayoutId id="2147483684" r:id="rId19"/>
    <p:sldLayoutId id="2147483685" r:id="rId20"/>
  </p:sldLayoutIdLst>
  <p:txStyles>
    <p:titleStyle>
      <a:lvl1pPr eaLnBrk="1" hangingPunct="1">
        <a:defRPr sz="3000" b="1">
          <a:solidFill>
            <a:srgbClr val="2E74B5"/>
          </a:solidFill>
          <a:latin typeface="Calibri Light" panose="020F030202020403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cpsc.gov/en/Safety-Education/Safety-Guides/Home/" TargetMode="Externa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6.xml"/><Relationship Id="rId1" Type="http://schemas.openxmlformats.org/officeDocument/2006/relationships/vmlDrawing" Target="../drawings/vmlDrawing1.vml"/><Relationship Id="rId5" Type="http://schemas.openxmlformats.org/officeDocument/2006/relationships/image" Target="../media/image38.png"/><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6.xml"/><Relationship Id="rId5" Type="http://schemas.openxmlformats.org/officeDocument/2006/relationships/image" Target="../media/image42.jpe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7.jpeg"/></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6.xml"/><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8.xml"/><Relationship Id="rId1" Type="http://schemas.openxmlformats.org/officeDocument/2006/relationships/slideLayout" Target="../slideLayouts/slideLayout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7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www.cpsc.gov/zh-CN/Business--Manufacturing/Business-Education" TargetMode="External"/><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69.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75.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business.cpsc.gov/" TargetMode="External"/><Relationship Id="rId2" Type="http://schemas.openxmlformats.org/officeDocument/2006/relationships/notesSlide" Target="../notesSlides/notesSlide65.xml"/><Relationship Id="rId1" Type="http://schemas.openxmlformats.org/officeDocument/2006/relationships/slideLayout" Target="../slideLayouts/slideLayout9.xml"/><Relationship Id="rId5" Type="http://schemas.openxmlformats.org/officeDocument/2006/relationships/image" Target="../media/image78.jpeg"/><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6.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hyperlink" Target="https://www.cpsc.gov/Regulations-Laws--Standards/Voluntary-Standards/Topics/Batteries/" TargetMode="External"/><Relationship Id="rId7" Type="http://schemas.openxmlformats.org/officeDocument/2006/relationships/image" Target="../media/image81.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80.png"/><Relationship Id="rId5" Type="http://schemas.openxmlformats.org/officeDocument/2006/relationships/hyperlink" Target="https://www.cpsc.gov/s3fs-public/High_Energy_Density_Batteries_Status_Report_2_12_18.pdf?UksG80UJqGY0q4pfVBkbCuUQ5sNHqtwO" TargetMode="External"/><Relationship Id="rId4" Type="http://schemas.openxmlformats.org/officeDocument/2006/relationships/hyperlink" Target="https://www.cpsc.gov/s3fs-public/High%20Energy%20Density%20Batteries_Status%20Memo_FY20_1-6bCleared-04012020.pdf?Qj4t_otWKfBZYLpvu4l6sUvx9ZJfFc4f" TargetMode="External"/><Relationship Id="rId9" Type="http://schemas.openxmlformats.org/officeDocument/2006/relationships/image" Target="../media/image79.emf"/></Relationships>
</file>

<file path=ppt/slides/_rels/slide8.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12.xml"/><Relationship Id="rId7" Type="http://schemas.openxmlformats.org/officeDocument/2006/relationships/slide" Target="slide35.xml"/><Relationship Id="rId12" Type="http://schemas.openxmlformats.org/officeDocument/2006/relationships/image" Target="../media/image8.jpg"/><Relationship Id="rId2" Type="http://schemas.openxmlformats.org/officeDocument/2006/relationships/slide" Target="slide9.xml"/><Relationship Id="rId1" Type="http://schemas.openxmlformats.org/officeDocument/2006/relationships/slideLayout" Target="../slideLayouts/slideLayout16.xml"/><Relationship Id="rId6" Type="http://schemas.openxmlformats.org/officeDocument/2006/relationships/slide" Target="slide34.xml"/><Relationship Id="rId11" Type="http://schemas.openxmlformats.org/officeDocument/2006/relationships/slide" Target="slide67.xml"/><Relationship Id="rId5" Type="http://schemas.openxmlformats.org/officeDocument/2006/relationships/slide" Target="slide20.xml"/><Relationship Id="rId10" Type="http://schemas.openxmlformats.org/officeDocument/2006/relationships/slide" Target="slide53.xml"/><Relationship Id="rId4" Type="http://schemas.openxmlformats.org/officeDocument/2006/relationships/slide" Target="slide13.xml"/><Relationship Id="rId9" Type="http://schemas.openxmlformats.org/officeDocument/2006/relationships/slide" Target="slide5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a:t>Welcome to the 2020 CPSC Podcast Series-Electrical Products</a:t>
            </a:r>
          </a:p>
        </p:txBody>
      </p:sp>
      <p:pic>
        <p:nvPicPr>
          <p:cNvPr id="4" name="Rich O'Brien Welcome">
            <a:hlinkClick r:id="" action="ppaction://media"/>
          </p:cNvPr>
          <p:cNvPicPr>
            <a:picLocks noChangeAspect="1"/>
          </p:cNvPicPr>
          <p:nvPr>
            <a:videoFile r:link="rId1"/>
            <p:extLst>
              <p:ext uri="{DAA4B4D4-6D71-4841-9C94-3DE7FCFB9230}">
                <p14:media xmlns:p14="http://schemas.microsoft.com/office/powerpoint/2010/main" r:embed="rId2">
                  <p14:trim st="33"/>
                </p14:media>
              </p:ext>
            </p:extLst>
          </p:nvPr>
        </p:nvPicPr>
        <p:blipFill>
          <a:blip r:embed="rId5"/>
          <a:stretch>
            <a:fillRect/>
          </a:stretch>
        </p:blipFill>
        <p:spPr>
          <a:xfrm>
            <a:off x="1662831" y="1307244"/>
            <a:ext cx="8667261" cy="4875334"/>
          </a:xfrm>
          <a:prstGeom prst="rect">
            <a:avLst/>
          </a:prstGeom>
          <a:noFill/>
          <a:ln>
            <a:noFill/>
          </a:ln>
        </p:spPr>
      </p:pic>
    </p:spTree>
    <p:extLst>
      <p:ext uri="{BB962C8B-B14F-4D97-AF65-F5344CB8AC3E}">
        <p14:creationId xmlns:p14="http://schemas.microsoft.com/office/powerpoint/2010/main" val="3273040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title"/>
          </p:nvPr>
        </p:nvSpPr>
        <p:spPr/>
        <p:txBody>
          <a:bodyPr>
            <a:noAutofit/>
          </a:bodyPr>
          <a:lstStyle/>
          <a:p>
            <a:pPr algn="l" eaLnBrk="1" hangingPunct="1"/>
            <a:br>
              <a:rPr lang="en-US" sz="3600" b="1" dirty="0">
                <a:solidFill>
                  <a:schemeClr val="bg1"/>
                </a:solidFill>
              </a:rPr>
            </a:br>
            <a:r>
              <a:rPr lang="en-US" sz="3100" b="1" dirty="0">
                <a:solidFill>
                  <a:srgbClr val="2E74B5"/>
                </a:solidFill>
              </a:rPr>
              <a:t>Electrical Product Hazards in U.S. Homes </a:t>
            </a:r>
            <a:br>
              <a:rPr lang="en-US" altLang="zh-CN" sz="3100" dirty="0">
                <a:solidFill>
                  <a:schemeClr val="bg1"/>
                </a:solidFill>
                <a:ea typeface="SimSun" pitchFamily="2" charset="-122"/>
              </a:rPr>
            </a:br>
            <a:endParaRPr lang="zh-CN" altLang="en-US" sz="3100" dirty="0">
              <a:solidFill>
                <a:schemeClr val="bg1"/>
              </a:solidFill>
              <a:ea typeface="SimSun" pitchFamily="2" charset="-122"/>
            </a:endParaRPr>
          </a:p>
        </p:txBody>
      </p:sp>
      <p:sp>
        <p:nvSpPr>
          <p:cNvPr id="445445" name="Rectangle 5"/>
          <p:cNvSpPr>
            <a:spLocks noGrp="1" noChangeArrowheads="1"/>
          </p:cNvSpPr>
          <p:nvPr>
            <p:ph idx="1"/>
          </p:nvPr>
        </p:nvSpPr>
        <p:spPr>
          <a:xfrm>
            <a:off x="292099" y="1312984"/>
            <a:ext cx="11277601" cy="5067033"/>
          </a:xfrm>
        </p:spPr>
        <p:txBody>
          <a:bodyPr vert="horz" lIns="90488" tIns="44450" rIns="90488" bIns="44450" rtlCol="0">
            <a:normAutofit fontScale="77500" lnSpcReduction="20000"/>
          </a:bodyPr>
          <a:lstStyle/>
          <a:p>
            <a:pPr marL="403225">
              <a:lnSpc>
                <a:spcPct val="80000"/>
              </a:lnSpc>
              <a:defRPr/>
            </a:pPr>
            <a:r>
              <a:rPr lang="en-US" dirty="0">
                <a:solidFill>
                  <a:srgbClr val="4C4C4C"/>
                </a:solidFill>
                <a:effectLst/>
              </a:rPr>
              <a:t>CPSC staff estimate an</a:t>
            </a:r>
            <a:r>
              <a:rPr lang="en-US" dirty="0">
                <a:solidFill>
                  <a:srgbClr val="4C4C4C"/>
                </a:solidFill>
              </a:rPr>
              <a:t> average of: </a:t>
            </a:r>
            <a:r>
              <a:rPr lang="en-US" dirty="0">
                <a:solidFill>
                  <a:srgbClr val="4C4C4C"/>
                </a:solidFill>
                <a:effectLst/>
              </a:rPr>
              <a:t> </a:t>
            </a:r>
          </a:p>
          <a:p>
            <a:pPr marL="403225">
              <a:lnSpc>
                <a:spcPct val="80000"/>
              </a:lnSpc>
              <a:defRPr/>
            </a:pPr>
            <a:endParaRPr lang="en-US" dirty="0">
              <a:solidFill>
                <a:srgbClr val="4C4C4C"/>
              </a:solidFill>
              <a:effectLst/>
            </a:endParaRPr>
          </a:p>
          <a:p>
            <a:pPr marL="1203325" indent="-457200">
              <a:lnSpc>
                <a:spcPct val="120000"/>
              </a:lnSpc>
              <a:buFont typeface="Arial" panose="020B0604020202020204" pitchFamily="34" charset="0"/>
              <a:buChar char="•"/>
              <a:defRPr/>
            </a:pPr>
            <a:r>
              <a:rPr lang="en-US" dirty="0">
                <a:solidFill>
                  <a:srgbClr val="4C4C4C"/>
                </a:solidFill>
              </a:rPr>
              <a:t>61,800</a:t>
            </a:r>
            <a:r>
              <a:rPr lang="en-US" dirty="0">
                <a:solidFill>
                  <a:srgbClr val="4C4C4C"/>
                </a:solidFill>
                <a:effectLst/>
              </a:rPr>
              <a:t> structure fires from electrical equipment per year from 2014 - 2016</a:t>
            </a:r>
          </a:p>
          <a:p>
            <a:pPr marL="1254125" lvl="1" indent="-457200">
              <a:lnSpc>
                <a:spcPct val="120000"/>
              </a:lnSpc>
              <a:buFont typeface="Arial" panose="020B0604020202020204" pitchFamily="34" charset="0"/>
              <a:buChar char="•"/>
              <a:defRPr/>
            </a:pPr>
            <a:r>
              <a:rPr lang="en-US" sz="3000" dirty="0">
                <a:solidFill>
                  <a:srgbClr val="4C4C4C"/>
                </a:solidFill>
              </a:rPr>
              <a:t>640 deaths, more than 3,120 injuries, and almost $1.46 billion in property losses</a:t>
            </a:r>
          </a:p>
          <a:p>
            <a:pPr marL="1254125" lvl="1" indent="-457200">
              <a:lnSpc>
                <a:spcPct val="120000"/>
              </a:lnSpc>
              <a:buFont typeface="Arial" panose="020B0604020202020204" pitchFamily="34" charset="0"/>
              <a:buChar char="•"/>
              <a:defRPr/>
            </a:pPr>
            <a:r>
              <a:rPr lang="en-US" sz="3000" dirty="0">
                <a:solidFill>
                  <a:srgbClr val="4C4C4C"/>
                </a:solidFill>
              </a:rPr>
              <a:t>Fires attributed mostly to:</a:t>
            </a:r>
          </a:p>
          <a:p>
            <a:pPr marL="796925" lvl="1">
              <a:lnSpc>
                <a:spcPct val="120000"/>
              </a:lnSpc>
              <a:defRPr/>
            </a:pPr>
            <a:endParaRPr lang="en-US" sz="3000" dirty="0">
              <a:solidFill>
                <a:srgbClr val="4C4C4C"/>
              </a:solidFill>
            </a:endParaRPr>
          </a:p>
          <a:p>
            <a:pPr marL="2111375" lvl="3" indent="-457200">
              <a:lnSpc>
                <a:spcPct val="120000"/>
              </a:lnSpc>
              <a:buFont typeface="Wingdings" panose="05000000000000000000" pitchFamily="2" charset="2"/>
              <a:buChar char="Ø"/>
              <a:defRPr/>
            </a:pPr>
            <a:r>
              <a:rPr lang="en-US" sz="2800" dirty="0">
                <a:solidFill>
                  <a:srgbClr val="1A2857"/>
                </a:solidFill>
              </a:rPr>
              <a:t>Electric cooking equipment</a:t>
            </a:r>
          </a:p>
          <a:p>
            <a:pPr marL="2111375" lvl="3" indent="-457200">
              <a:lnSpc>
                <a:spcPct val="120000"/>
              </a:lnSpc>
              <a:buFont typeface="Wingdings" panose="05000000000000000000" pitchFamily="2" charset="2"/>
              <a:buChar char="Ø"/>
              <a:defRPr/>
            </a:pPr>
            <a:r>
              <a:rPr lang="en-US" sz="2800" dirty="0">
                <a:solidFill>
                  <a:srgbClr val="1A2857"/>
                </a:solidFill>
              </a:rPr>
              <a:t>Electrical distribution system </a:t>
            </a:r>
          </a:p>
          <a:p>
            <a:pPr marL="2111375" lvl="3" indent="-457200">
              <a:lnSpc>
                <a:spcPct val="120000"/>
              </a:lnSpc>
              <a:buFont typeface="Wingdings" panose="05000000000000000000" pitchFamily="2" charset="2"/>
              <a:buChar char="Ø"/>
              <a:defRPr/>
            </a:pPr>
            <a:r>
              <a:rPr lang="en-US" sz="2800" dirty="0">
                <a:solidFill>
                  <a:srgbClr val="1A2857"/>
                </a:solidFill>
              </a:rPr>
              <a:t>Electric heating and cooling equipment</a:t>
            </a:r>
          </a:p>
          <a:p>
            <a:pPr marL="1539875" lvl="2" indent="-342900">
              <a:lnSpc>
                <a:spcPct val="120000"/>
              </a:lnSpc>
              <a:buFontTx/>
              <a:buChar char="-"/>
              <a:defRPr/>
            </a:pPr>
            <a:endParaRPr lang="en-US" sz="3200" dirty="0">
              <a:solidFill>
                <a:schemeClr val="bg1"/>
              </a:solidFill>
            </a:endParaRPr>
          </a:p>
          <a:p>
            <a:pPr marL="1203325" indent="-457200">
              <a:lnSpc>
                <a:spcPct val="120000"/>
              </a:lnSpc>
              <a:buFont typeface="Arial" panose="020B0604020202020204" pitchFamily="34" charset="0"/>
              <a:buChar char="•"/>
              <a:defRPr/>
            </a:pPr>
            <a:r>
              <a:rPr lang="en-US" dirty="0">
                <a:solidFill>
                  <a:srgbClr val="4C4C4C"/>
                </a:solidFill>
              </a:rPr>
              <a:t>48 consumer product-related electrocutions per year from 2010 - 2013</a:t>
            </a:r>
          </a:p>
          <a:p>
            <a:pPr>
              <a:lnSpc>
                <a:spcPct val="80000"/>
              </a:lnSpc>
              <a:spcBef>
                <a:spcPct val="50000"/>
              </a:spcBef>
              <a:buClrTx/>
              <a:buSzTx/>
              <a:buNone/>
              <a:defRPr/>
            </a:pPr>
            <a:r>
              <a:rPr lang="en-US" dirty="0">
                <a:solidFill>
                  <a:schemeClr val="bg1"/>
                </a:solidFill>
                <a:effectLst/>
              </a:rPr>
              <a:t>	</a:t>
            </a:r>
            <a:endParaRPr lang="en-US" dirty="0">
              <a:solidFill>
                <a:schemeClr val="bg1"/>
              </a:solidFill>
            </a:endParaRPr>
          </a:p>
        </p:txBody>
      </p:sp>
    </p:spTree>
    <p:extLst>
      <p:ext uri="{BB962C8B-B14F-4D97-AF65-F5344CB8AC3E}">
        <p14:creationId xmlns:p14="http://schemas.microsoft.com/office/powerpoint/2010/main" val="2387774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3"/>
          </p:nvPr>
        </p:nvSpPr>
        <p:spPr>
          <a:xfrm>
            <a:off x="727271" y="3047508"/>
            <a:ext cx="5112055" cy="1007128"/>
          </a:xfrm>
        </p:spPr>
        <p:txBody>
          <a:bodyPr>
            <a:normAutofit fontScale="85000" lnSpcReduction="10000"/>
          </a:bodyPr>
          <a:lstStyle/>
          <a:p>
            <a:pPr algn="ctr"/>
            <a:r>
              <a:rPr lang="en-US" sz="2800" dirty="0">
                <a:solidFill>
                  <a:srgbClr val="4C4C4C"/>
                </a:solidFill>
                <a:latin typeface="Arial" panose="020B0604020202020204" pitchFamily="34" charset="0"/>
              </a:rPr>
              <a:t>CPSC promotes electrical safety through a multipronged approach</a:t>
            </a:r>
          </a:p>
          <a:p>
            <a:endParaRPr lang="en-US" dirty="0"/>
          </a:p>
        </p:txBody>
      </p:sp>
      <p:sp>
        <p:nvSpPr>
          <p:cNvPr id="7" name="Rectangle 7"/>
          <p:cNvSpPr>
            <a:spLocks noGrp="1" noChangeArrowheads="1"/>
          </p:cNvSpPr>
          <p:nvPr>
            <p:ph type="title" idx="4294967295"/>
          </p:nvPr>
        </p:nvSpPr>
        <p:spPr>
          <a:xfrm>
            <a:off x="344318" y="419562"/>
            <a:ext cx="10550329" cy="914400"/>
          </a:xfrm>
        </p:spPr>
        <p:txBody>
          <a:bodyPr>
            <a:noAutofit/>
          </a:bodyPr>
          <a:lstStyle/>
          <a:p>
            <a:pPr algn="l"/>
            <a:br>
              <a:rPr lang="en-US" sz="4000" b="1" dirty="0">
                <a:solidFill>
                  <a:srgbClr val="1A2857"/>
                </a:solidFill>
              </a:rPr>
            </a:br>
            <a:r>
              <a:rPr lang="en-US" sz="3100" b="1" dirty="0">
                <a:solidFill>
                  <a:srgbClr val="2E74B5"/>
                </a:solidFill>
                <a:latin typeface="Calibri Light" panose="020F0302020204030204" pitchFamily="34" charset="0"/>
              </a:rPr>
              <a:t>Electrical Product Hazard Prevention Strategies</a:t>
            </a:r>
            <a:br>
              <a:rPr lang="en-US" altLang="zh-CN" sz="3600" dirty="0">
                <a:solidFill>
                  <a:schemeClr val="bg1"/>
                </a:solidFill>
                <a:ea typeface="SimSun" pitchFamily="2" charset="-122"/>
              </a:rPr>
            </a:br>
            <a:endParaRPr lang="zh-CN" altLang="en-US" sz="3600" dirty="0">
              <a:solidFill>
                <a:schemeClr val="bg1"/>
              </a:solidFill>
              <a:ea typeface="SimSun" pitchFamily="2" charset="-122"/>
            </a:endParaRPr>
          </a:p>
        </p:txBody>
      </p:sp>
      <p:sp>
        <p:nvSpPr>
          <p:cNvPr id="4" name="Content Placeholder 3"/>
          <p:cNvSpPr>
            <a:spLocks noGrp="1"/>
          </p:cNvSpPr>
          <p:nvPr>
            <p:ph sz="quarter" idx="4294967295"/>
          </p:nvPr>
        </p:nvSpPr>
        <p:spPr>
          <a:xfrm>
            <a:off x="6609347" y="1656347"/>
            <a:ext cx="4876800" cy="4724400"/>
          </a:xfrm>
        </p:spPr>
        <p:txBody>
          <a:bodyPr>
            <a:normAutofit/>
          </a:bodyPr>
          <a:lstStyle/>
          <a:p>
            <a:pPr>
              <a:lnSpc>
                <a:spcPct val="80000"/>
              </a:lnSpc>
              <a:spcBef>
                <a:spcPct val="50000"/>
              </a:spcBef>
            </a:pPr>
            <a:r>
              <a:rPr lang="en-US" sz="2900" dirty="0">
                <a:solidFill>
                  <a:srgbClr val="4C4C4C"/>
                </a:solidFill>
              </a:rPr>
              <a:t>Supporting improvements to voluntary standards/codes </a:t>
            </a:r>
          </a:p>
          <a:p>
            <a:pPr>
              <a:lnSpc>
                <a:spcPct val="80000"/>
              </a:lnSpc>
              <a:spcBef>
                <a:spcPct val="50000"/>
              </a:spcBef>
            </a:pPr>
            <a:r>
              <a:rPr lang="en-US" sz="2900" dirty="0">
                <a:solidFill>
                  <a:srgbClr val="4C4C4C"/>
                </a:solidFill>
              </a:rPr>
              <a:t>Creating and enforcing technical regulations and bans</a:t>
            </a:r>
          </a:p>
          <a:p>
            <a:pPr>
              <a:lnSpc>
                <a:spcPct val="80000"/>
              </a:lnSpc>
              <a:spcBef>
                <a:spcPct val="50000"/>
              </a:spcBef>
            </a:pPr>
            <a:r>
              <a:rPr lang="en-US" sz="2900" dirty="0">
                <a:solidFill>
                  <a:srgbClr val="4C4C4C"/>
                </a:solidFill>
              </a:rPr>
              <a:t>Recalling products with defects </a:t>
            </a:r>
          </a:p>
          <a:p>
            <a:pPr>
              <a:lnSpc>
                <a:spcPct val="80000"/>
              </a:lnSpc>
              <a:spcBef>
                <a:spcPct val="50000"/>
              </a:spcBef>
            </a:pPr>
            <a:r>
              <a:rPr lang="en-US" sz="2900" dirty="0">
                <a:solidFill>
                  <a:srgbClr val="4C4C4C"/>
                </a:solidFill>
              </a:rPr>
              <a:t>Disseminating safety information to consumers</a:t>
            </a:r>
          </a:p>
          <a:p>
            <a:endParaRPr lang="en-US" dirty="0"/>
          </a:p>
        </p:txBody>
      </p:sp>
      <p:sp>
        <p:nvSpPr>
          <p:cNvPr id="8" name="Content Placeholder 1"/>
          <p:cNvSpPr txBox="1">
            <a:spLocks/>
          </p:cNvSpPr>
          <p:nvPr/>
        </p:nvSpPr>
        <p:spPr>
          <a:xfrm>
            <a:off x="6011779" y="2809710"/>
            <a:ext cx="533400" cy="1482725"/>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sz="20000" dirty="0">
                <a:solidFill>
                  <a:srgbClr val="4C4C4C"/>
                </a:solidFill>
              </a:rPr>
              <a:t>{</a:t>
            </a:r>
          </a:p>
          <a:p>
            <a:endParaRPr lang="en-US" dirty="0"/>
          </a:p>
        </p:txBody>
      </p:sp>
    </p:spTree>
    <p:extLst>
      <p:ext uri="{BB962C8B-B14F-4D97-AF65-F5344CB8AC3E}">
        <p14:creationId xmlns:p14="http://schemas.microsoft.com/office/powerpoint/2010/main" val="362663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vert="horz" lIns="90488" tIns="44450" rIns="90488" bIns="44450" rtlCol="0" anchor="b">
            <a:normAutofit/>
          </a:bodyPr>
          <a:lstStyle/>
          <a:p>
            <a:pPr algn="l">
              <a:defRPr/>
            </a:pPr>
            <a:r>
              <a:rPr lang="en-US" sz="3200" b="1" dirty="0"/>
              <a:t>Electrical Component and Product Standards</a:t>
            </a:r>
            <a:endParaRPr lang="zh-CN" altLang="en-US" sz="3200" b="1" dirty="0">
              <a:ea typeface="SimSun" pitchFamily="2" charset="-122"/>
            </a:endParaRPr>
          </a:p>
        </p:txBody>
      </p:sp>
      <p:sp>
        <p:nvSpPr>
          <p:cNvPr id="416771" name="Rectangle 3"/>
          <p:cNvSpPr>
            <a:spLocks noGrp="1" noChangeArrowheads="1"/>
          </p:cNvSpPr>
          <p:nvPr>
            <p:ph idx="1"/>
          </p:nvPr>
        </p:nvSpPr>
        <p:spPr/>
        <p:txBody>
          <a:bodyPr vert="horz" lIns="90488" tIns="44450" rIns="90488" bIns="44450" rtlCol="0">
            <a:normAutofit/>
          </a:bodyPr>
          <a:lstStyle/>
          <a:p>
            <a:pPr>
              <a:defRPr/>
            </a:pPr>
            <a:r>
              <a:rPr lang="en-US" sz="2800" dirty="0">
                <a:solidFill>
                  <a:srgbClr val="4C4C4C"/>
                </a:solidFill>
              </a:rPr>
              <a:t>Electrical product safety heavily relies on compliance with voluntary industry consensus standards. </a:t>
            </a:r>
          </a:p>
          <a:p>
            <a:pPr>
              <a:defRPr/>
            </a:pPr>
            <a:endParaRPr lang="en-US" sz="2800" dirty="0">
              <a:solidFill>
                <a:srgbClr val="4C4C4C"/>
              </a:solidFill>
            </a:endParaRPr>
          </a:p>
          <a:p>
            <a:pPr marL="457200" indent="-457200">
              <a:buFont typeface="Arial" panose="020B0604020202020204" pitchFamily="34" charset="0"/>
              <a:buChar char="•"/>
              <a:defRPr/>
            </a:pPr>
            <a:r>
              <a:rPr lang="en-US" sz="2400" dirty="0">
                <a:solidFill>
                  <a:srgbClr val="4C4C4C"/>
                </a:solidFill>
              </a:rPr>
              <a:t>Most electrical product safety standards have been developed and maintained under the auspices of Underwriters Laboratories (UL).  Other standards developers for electrical product safety include the Institute of Electrical and Electronics Engineers (IEEE) and the National Electrical Manufacturers Association (NEMA)    </a:t>
            </a:r>
          </a:p>
          <a:p>
            <a:pPr>
              <a:defRPr/>
            </a:pPr>
            <a:endParaRPr lang="en-US" sz="2400" strike="sngStrike" dirty="0">
              <a:solidFill>
                <a:srgbClr val="4C4C4C"/>
              </a:solidFill>
            </a:endParaRPr>
          </a:p>
          <a:p>
            <a:pPr>
              <a:defRPr/>
            </a:pPr>
            <a:r>
              <a:rPr lang="en-US" sz="2800" dirty="0">
                <a:solidFill>
                  <a:srgbClr val="4C4C4C"/>
                </a:solidFill>
              </a:rPr>
              <a:t>There are only five technical regulations for electrical products under CPSC’s jurisdiction.</a:t>
            </a:r>
          </a:p>
          <a:p>
            <a:pPr>
              <a:defRPr/>
            </a:pPr>
            <a:endParaRPr lang="en-US" sz="2800" strike="sngStrike" dirty="0">
              <a:solidFill>
                <a:schemeClr val="bg1"/>
              </a:solidFill>
            </a:endParaRPr>
          </a:p>
          <a:p>
            <a:pPr eaLnBrk="1" hangingPunct="1">
              <a:defRPr/>
            </a:pPr>
            <a:endParaRPr lang="en-US" sz="2800" dirty="0">
              <a:solidFill>
                <a:schemeClr val="bg1"/>
              </a:solidFill>
            </a:endParaRPr>
          </a:p>
          <a:p>
            <a:pPr eaLnBrk="1" hangingPunct="1">
              <a:lnSpc>
                <a:spcPct val="80000"/>
              </a:lnSpc>
              <a:defRPr/>
            </a:pPr>
            <a:endParaRPr lang="en-US" sz="2400" dirty="0"/>
          </a:p>
          <a:p>
            <a:pPr eaLnBrk="1" hangingPunct="1">
              <a:buNone/>
            </a:pPr>
            <a:endParaRPr lang="en-US" sz="1800" dirty="0"/>
          </a:p>
          <a:p>
            <a:pPr eaLnBrk="1" hangingPunct="1">
              <a:lnSpc>
                <a:spcPct val="80000"/>
              </a:lnSpc>
              <a:defRPr/>
            </a:pPr>
            <a:endParaRPr lang="en-US" sz="2800" dirty="0"/>
          </a:p>
        </p:txBody>
      </p:sp>
    </p:spTree>
    <p:extLst>
      <p:ext uri="{BB962C8B-B14F-4D97-AF65-F5344CB8AC3E}">
        <p14:creationId xmlns:p14="http://schemas.microsoft.com/office/powerpoint/2010/main" val="2922062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defRPr/>
            </a:pPr>
            <a:r>
              <a:rPr lang="en-US" sz="3600" b="1" dirty="0"/>
              <a:t>Electrical Product CPSC Regulations</a:t>
            </a:r>
            <a:endParaRPr lang="en-US" sz="3600" dirty="0"/>
          </a:p>
        </p:txBody>
      </p:sp>
      <p:sp>
        <p:nvSpPr>
          <p:cNvPr id="17411" name="Content Placeholder 2"/>
          <p:cNvSpPr>
            <a:spLocks noGrp="1"/>
          </p:cNvSpPr>
          <p:nvPr>
            <p:ph idx="1"/>
          </p:nvPr>
        </p:nvSpPr>
        <p:spPr>
          <a:xfrm>
            <a:off x="234831" y="1919436"/>
            <a:ext cx="9772317" cy="2975836"/>
          </a:xfrm>
        </p:spPr>
        <p:txBody>
          <a:bodyPr>
            <a:noAutofit/>
          </a:bodyPr>
          <a:lstStyle/>
          <a:p>
            <a:pPr marL="979488" indent="-285750">
              <a:lnSpc>
                <a:spcPct val="80000"/>
              </a:lnSpc>
              <a:buFont typeface="Arial" panose="020B0604020202020204" pitchFamily="34" charset="0"/>
              <a:buChar char="•"/>
              <a:defRPr/>
            </a:pPr>
            <a:r>
              <a:rPr lang="en-US" sz="2800" dirty="0">
                <a:solidFill>
                  <a:srgbClr val="4C4C4C"/>
                </a:solidFill>
              </a:rPr>
              <a:t>16 CFR 1505 – Requirement for electrically operated toys or other electrically operated articles intended for use by children</a:t>
            </a:r>
          </a:p>
          <a:p>
            <a:pPr marL="350838">
              <a:lnSpc>
                <a:spcPct val="80000"/>
              </a:lnSpc>
              <a:defRPr/>
            </a:pPr>
            <a:endParaRPr lang="en-US" sz="2800" dirty="0">
              <a:solidFill>
                <a:srgbClr val="4C4C4C"/>
              </a:solidFill>
            </a:endParaRPr>
          </a:p>
          <a:p>
            <a:pPr marL="979488" indent="-285750">
              <a:lnSpc>
                <a:spcPct val="80000"/>
              </a:lnSpc>
              <a:buFont typeface="Arial" panose="020B0604020202020204" pitchFamily="34" charset="0"/>
              <a:buChar char="•"/>
              <a:defRPr/>
            </a:pPr>
            <a:r>
              <a:rPr lang="en-US" sz="2800" dirty="0">
                <a:solidFill>
                  <a:srgbClr val="4C4C4C"/>
                </a:solidFill>
              </a:rPr>
              <a:t>16 CFR 1204 - Safety Standard for Omnidirectional Citizens Band Base Station Antennas </a:t>
            </a:r>
          </a:p>
          <a:p>
            <a:pPr marL="979488" indent="-285750">
              <a:lnSpc>
                <a:spcPct val="80000"/>
              </a:lnSpc>
              <a:buFont typeface="Arial" panose="020B0604020202020204" pitchFamily="34" charset="0"/>
              <a:buChar char="•"/>
              <a:defRPr/>
            </a:pPr>
            <a:endParaRPr lang="en-US" sz="1800" dirty="0">
              <a:solidFill>
                <a:srgbClr val="4C4C4C"/>
              </a:solidFill>
            </a:endParaRPr>
          </a:p>
          <a:p>
            <a:pPr marL="693738">
              <a:lnSpc>
                <a:spcPct val="80000"/>
              </a:lnSpc>
              <a:defRPr/>
            </a:pPr>
            <a:endParaRPr lang="en-US" sz="1800" dirty="0">
              <a:solidFill>
                <a:srgbClr val="4C4C4C"/>
              </a:solidFill>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3330" y="2129493"/>
            <a:ext cx="1103642" cy="1385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descr="http://img.alibaba.com/photo/206361332/Hair_drier_ALCI.jpg"/>
          <p:cNvPicPr>
            <a:picLocks noChangeAspect="1" noChangeArrowheads="1"/>
          </p:cNvPicPr>
          <p:nvPr/>
        </p:nvPicPr>
        <p:blipFill>
          <a:blip r:embed="rId4" cstate="print"/>
          <a:srcRect l="27305" t="5865" r="7128" b="4137"/>
          <a:stretch>
            <a:fillRect/>
          </a:stretch>
        </p:blipFill>
        <p:spPr bwMode="auto">
          <a:xfrm>
            <a:off x="10176057" y="3557142"/>
            <a:ext cx="1237437" cy="1395576"/>
          </a:xfrm>
          <a:prstGeom prst="rect">
            <a:avLst/>
          </a:prstGeom>
          <a:noFill/>
        </p:spPr>
      </p:pic>
      <p:pic>
        <p:nvPicPr>
          <p:cNvPr id="1026" name="Picture 2" descr="Image result for rock tumbl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76918" y="831064"/>
            <a:ext cx="1435713" cy="123169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6967" y="4885612"/>
            <a:ext cx="2121127" cy="142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6081" y="5019457"/>
            <a:ext cx="2276475" cy="116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833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Consumer Product Safety Act Section 15(J) </a:t>
            </a:r>
          </a:p>
        </p:txBody>
      </p:sp>
      <p:sp>
        <p:nvSpPr>
          <p:cNvPr id="9" name="Content Placeholder 8"/>
          <p:cNvSpPr>
            <a:spLocks noGrp="1"/>
          </p:cNvSpPr>
          <p:nvPr>
            <p:ph idx="1"/>
          </p:nvPr>
        </p:nvSpPr>
        <p:spPr>
          <a:xfrm>
            <a:off x="406399" y="1312008"/>
            <a:ext cx="11465169" cy="4692040"/>
          </a:xfrm>
        </p:spPr>
        <p:txBody>
          <a:bodyPr>
            <a:noAutofit/>
          </a:bodyPr>
          <a:lstStyle/>
          <a:p>
            <a:r>
              <a:rPr lang="en-US" sz="2400" dirty="0">
                <a:solidFill>
                  <a:srgbClr val="4C4C4C"/>
                </a:solidFill>
              </a:rPr>
              <a:t>Section 15(J) of the Consumer Product Safety Act refers to a list of items that are deemed a substantial product hazard if they are missing certain key identifiable characteristics that are known to reduce hazards. </a:t>
            </a:r>
          </a:p>
          <a:p>
            <a:endParaRPr lang="en-US" sz="2400" dirty="0">
              <a:solidFill>
                <a:srgbClr val="4C4C4C"/>
              </a:solidFill>
            </a:endParaRPr>
          </a:p>
          <a:p>
            <a:pPr marL="342900" indent="-342900">
              <a:buFont typeface="Arial" panose="020B0604020202020204" pitchFamily="34" charset="0"/>
              <a:buChar char="•"/>
            </a:pPr>
            <a:r>
              <a:rPr lang="en-US" sz="2400" dirty="0">
                <a:solidFill>
                  <a:srgbClr val="4C4C4C"/>
                </a:solidFill>
              </a:rPr>
              <a:t>A rule under Section 15(J) of the Consumer Product Safety Act, referred to also as the 15(J) rule, is not a consumer product safety rule that imposes performance or labeling requirements for newly manufactured products but rather highlights the need to adhere to industry standard safety features. </a:t>
            </a:r>
          </a:p>
          <a:p>
            <a:endParaRPr lang="en-US" sz="2400" dirty="0">
              <a:solidFill>
                <a:srgbClr val="4C4C4C"/>
              </a:solidFill>
            </a:endParaRPr>
          </a:p>
          <a:p>
            <a:pPr marL="342900" indent="-342900">
              <a:buFont typeface="Arial" panose="020B0604020202020204" pitchFamily="34" charset="0"/>
              <a:buChar char="•"/>
            </a:pPr>
            <a:r>
              <a:rPr lang="en-US" sz="2400" dirty="0">
                <a:solidFill>
                  <a:srgbClr val="4C4C4C"/>
                </a:solidFill>
              </a:rPr>
              <a:t>These rules allow the CPSC to rely on readily observable features of a product to determine whether the product presents a substantial product hazard and thus need to be stopped at import or recalled.</a:t>
            </a:r>
          </a:p>
          <a:p>
            <a:endParaRPr lang="en-US" sz="2400" dirty="0">
              <a:solidFill>
                <a:srgbClr val="232323">
                  <a:alpha val="65000"/>
                </a:srgbClr>
              </a:solidFill>
            </a:endParaRPr>
          </a:p>
        </p:txBody>
      </p:sp>
    </p:spTree>
    <p:extLst>
      <p:ext uri="{BB962C8B-B14F-4D97-AF65-F5344CB8AC3E}">
        <p14:creationId xmlns:p14="http://schemas.microsoft.com/office/powerpoint/2010/main" val="1338139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Examples of Products Under the Consumer Product Safety Act Section 15(J)</a:t>
            </a:r>
          </a:p>
        </p:txBody>
      </p:sp>
      <p:sp>
        <p:nvSpPr>
          <p:cNvPr id="4" name="Content Placeholder 3"/>
          <p:cNvSpPr>
            <a:spLocks noGrp="1"/>
          </p:cNvSpPr>
          <p:nvPr>
            <p:ph idx="1"/>
          </p:nvPr>
        </p:nvSpPr>
        <p:spPr>
          <a:xfrm>
            <a:off x="406399" y="1205345"/>
            <a:ext cx="11465169" cy="4971618"/>
          </a:xfrm>
        </p:spPr>
        <p:txBody>
          <a:bodyPr>
            <a:normAutofit fontScale="85000" lnSpcReduction="10000"/>
          </a:bodyPr>
          <a:lstStyle/>
          <a:p>
            <a:pPr marL="457200" indent="-457200">
              <a:buFont typeface="Arial" panose="020B0604020202020204" pitchFamily="34" charset="0"/>
              <a:buChar char="•"/>
            </a:pPr>
            <a:r>
              <a:rPr lang="en-US" dirty="0">
                <a:solidFill>
                  <a:srgbClr val="4C4C4C"/>
                </a:solidFill>
              </a:rPr>
              <a:t>16 CFR 1120.3(a) – Household and commercial handheld hair dryers</a:t>
            </a:r>
          </a:p>
          <a:p>
            <a:pPr marL="914400" lvl="1" indent="-457200">
              <a:buFont typeface="Wingdings" panose="05000000000000000000" pitchFamily="2" charset="2"/>
              <a:buChar char="Ø"/>
            </a:pPr>
            <a:r>
              <a:rPr lang="en-US" dirty="0">
                <a:solidFill>
                  <a:srgbClr val="1A2857">
                    <a:alpha val="65000"/>
                  </a:srgbClr>
                </a:solidFill>
              </a:rPr>
              <a:t>These products require an integral immersion protection circuit interrupter plug as per UL 859 or UL 1727. Handheld hair dryers without this feature are considered to be substantial product hazards. </a:t>
            </a:r>
          </a:p>
          <a:p>
            <a:pPr lvl="1"/>
            <a:endParaRPr lang="en-US" dirty="0">
              <a:solidFill>
                <a:srgbClr val="1A2857">
                  <a:alpha val="65000"/>
                </a:srgbClr>
              </a:solidFill>
            </a:endParaRPr>
          </a:p>
          <a:p>
            <a:pPr marL="457200" indent="-457200">
              <a:buFont typeface="Arial" panose="020B0604020202020204" pitchFamily="34" charset="0"/>
              <a:buChar char="•"/>
            </a:pPr>
            <a:r>
              <a:rPr lang="en-US" dirty="0">
                <a:solidFill>
                  <a:srgbClr val="4C4C4C"/>
                </a:solidFill>
              </a:rPr>
              <a:t>16 CFR 1120.3(c) – Seasonal and decorative lighting products</a:t>
            </a:r>
          </a:p>
          <a:p>
            <a:pPr marL="914400" lvl="1" indent="-457200">
              <a:buFont typeface="Wingdings" panose="05000000000000000000" pitchFamily="2" charset="2"/>
              <a:buChar char="Ø"/>
            </a:pPr>
            <a:r>
              <a:rPr lang="en-US" dirty="0">
                <a:solidFill>
                  <a:srgbClr val="1A2857">
                    <a:alpha val="65000"/>
                  </a:srgbClr>
                </a:solidFill>
              </a:rPr>
              <a:t>These products must meet minimal wire size requirements, sufficient strain relief, and integral over-current protection, as defined  in UL 588. Products that do not meet these requirements will be considered substantial product hazards. </a:t>
            </a:r>
          </a:p>
          <a:p>
            <a:pPr lvl="1"/>
            <a:endParaRPr lang="en-US" dirty="0"/>
          </a:p>
          <a:p>
            <a:pPr marL="457200" indent="-457200">
              <a:buFont typeface="Arial" panose="020B0604020202020204" pitchFamily="34" charset="0"/>
              <a:buChar char="•"/>
            </a:pPr>
            <a:r>
              <a:rPr lang="en-US" dirty="0">
                <a:solidFill>
                  <a:srgbClr val="4C4C4C"/>
                </a:solidFill>
              </a:rPr>
              <a:t>16 CFR 1120.3(d) – Extension Cords</a:t>
            </a:r>
          </a:p>
          <a:p>
            <a:pPr marL="914400" lvl="1" indent="-457200">
              <a:buFont typeface="Wingdings" panose="05000000000000000000" pitchFamily="2" charset="2"/>
              <a:buChar char="Ø"/>
            </a:pPr>
            <a:r>
              <a:rPr lang="en-US" dirty="0">
                <a:solidFill>
                  <a:srgbClr val="1A2857">
                    <a:alpha val="65000"/>
                  </a:srgbClr>
                </a:solidFill>
              </a:rPr>
              <a:t>Extension cords must have a minimum size of wire, sufficient strain relief, and proper polarization or the cord will be considered a substantial product hazard. In addition, for indoor- use cords, outlet covers and outlets are required. For outdoor use, cords are required to be jacketed. These requirements are all set forth in UL 817. Extension cords that don't meet these requirements are considered unsafe, and they will be recalled.</a:t>
            </a:r>
          </a:p>
          <a:p>
            <a:endParaRPr lang="en-US" dirty="0"/>
          </a:p>
        </p:txBody>
      </p:sp>
    </p:spTree>
    <p:extLst>
      <p:ext uri="{BB962C8B-B14F-4D97-AF65-F5344CB8AC3E}">
        <p14:creationId xmlns:p14="http://schemas.microsoft.com/office/powerpoint/2010/main" val="13550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vert="horz" lIns="90488" tIns="44450" rIns="90488" bIns="44450" rtlCol="0" anchor="b">
            <a:normAutofit/>
          </a:bodyPr>
          <a:lstStyle/>
          <a:p>
            <a:pPr algn="l">
              <a:defRPr/>
            </a:pPr>
            <a:r>
              <a:rPr lang="en-US" sz="3200" b="1" dirty="0"/>
              <a:t>Third Party Certification</a:t>
            </a:r>
            <a:endParaRPr lang="zh-CN" altLang="en-US" sz="3200" b="1" dirty="0">
              <a:ea typeface="SimSun" pitchFamily="2" charset="-122"/>
            </a:endParaRPr>
          </a:p>
        </p:txBody>
      </p:sp>
      <p:sp>
        <p:nvSpPr>
          <p:cNvPr id="416771" name="Rectangle 3"/>
          <p:cNvSpPr>
            <a:spLocks noGrp="1" noChangeArrowheads="1"/>
          </p:cNvSpPr>
          <p:nvPr>
            <p:ph idx="1"/>
          </p:nvPr>
        </p:nvSpPr>
        <p:spPr/>
        <p:txBody>
          <a:bodyPr vert="horz" lIns="90488" tIns="44450" rIns="90488" bIns="44450" rtlCol="0">
            <a:normAutofit fontScale="77500" lnSpcReduction="20000"/>
          </a:bodyPr>
          <a:lstStyle/>
          <a:p>
            <a:pPr>
              <a:defRPr/>
            </a:pPr>
            <a:r>
              <a:rPr lang="en-US" sz="3100" dirty="0">
                <a:solidFill>
                  <a:srgbClr val="4C4C4C"/>
                </a:solidFill>
              </a:rPr>
              <a:t>CPSC’s regulations </a:t>
            </a:r>
            <a:r>
              <a:rPr lang="en-US" sz="3100" u="sng" dirty="0">
                <a:solidFill>
                  <a:srgbClr val="4C4C4C"/>
                </a:solidFill>
              </a:rPr>
              <a:t>do not </a:t>
            </a:r>
            <a:r>
              <a:rPr lang="en-US" sz="3100" dirty="0">
                <a:solidFill>
                  <a:srgbClr val="4C4C4C"/>
                </a:solidFill>
              </a:rPr>
              <a:t>require third party certification for electrical products with the exception of electric </a:t>
            </a:r>
            <a:r>
              <a:rPr lang="en-US" sz="3100" dirty="0" err="1">
                <a:solidFill>
                  <a:srgbClr val="4C4C4C"/>
                </a:solidFill>
              </a:rPr>
              <a:t>toys.There</a:t>
            </a:r>
            <a:r>
              <a:rPr lang="en-US" sz="3100" dirty="0">
                <a:solidFill>
                  <a:srgbClr val="4C4C4C"/>
                </a:solidFill>
              </a:rPr>
              <a:t> is a high rate of third party certification with voluntary standards because: </a:t>
            </a:r>
          </a:p>
          <a:p>
            <a:pPr>
              <a:defRPr/>
            </a:pPr>
            <a:endParaRPr lang="en-US" sz="3200" dirty="0">
              <a:solidFill>
                <a:srgbClr val="4C4C4C"/>
              </a:solidFill>
            </a:endParaRPr>
          </a:p>
          <a:p>
            <a:pPr marL="800100" lvl="1" indent="-342900">
              <a:buFont typeface="Arial" panose="020B0604020202020204" pitchFamily="34" charset="0"/>
              <a:buChar char="•"/>
              <a:defRPr/>
            </a:pPr>
            <a:r>
              <a:rPr lang="en-US" sz="2700" dirty="0">
                <a:solidFill>
                  <a:srgbClr val="4C4C4C"/>
                </a:solidFill>
              </a:rPr>
              <a:t>Many retailers will only sell electrical products if they have been third party certified</a:t>
            </a:r>
          </a:p>
          <a:p>
            <a:pPr marL="800100" lvl="1" indent="-342900">
              <a:buFont typeface="Arial" panose="020B0604020202020204" pitchFamily="34" charset="0"/>
              <a:buChar char="•"/>
              <a:defRPr/>
            </a:pPr>
            <a:r>
              <a:rPr lang="en-US" sz="2700" dirty="0">
                <a:solidFill>
                  <a:srgbClr val="4C4C4C"/>
                </a:solidFill>
              </a:rPr>
              <a:t>Some states and municipalities require certification for all electrical products sold in       </a:t>
            </a:r>
          </a:p>
          <a:p>
            <a:pPr lvl="1">
              <a:defRPr/>
            </a:pPr>
            <a:r>
              <a:rPr lang="en-US" sz="2700" dirty="0">
                <a:solidFill>
                  <a:srgbClr val="4C4C4C"/>
                </a:solidFill>
              </a:rPr>
              <a:t>     their jurisdiction</a:t>
            </a:r>
          </a:p>
          <a:p>
            <a:pPr marL="800100" lvl="1" indent="-342900">
              <a:buFont typeface="Arial" panose="020B0604020202020204" pitchFamily="34" charset="0"/>
              <a:buChar char="•"/>
              <a:defRPr/>
            </a:pPr>
            <a:r>
              <a:rPr lang="en-US" sz="2700" dirty="0">
                <a:solidFill>
                  <a:srgbClr val="4C4C4C"/>
                </a:solidFill>
              </a:rPr>
              <a:t>The Occupational Safety and Health Administration (OSHA) requires certification for electrical products used in the workplace </a:t>
            </a:r>
          </a:p>
          <a:p>
            <a:pPr lvl="1">
              <a:defRPr/>
            </a:pPr>
            <a:endParaRPr lang="en-US" sz="2300" dirty="0">
              <a:solidFill>
                <a:srgbClr val="4C4C4C"/>
              </a:solidFill>
            </a:endParaRPr>
          </a:p>
          <a:p>
            <a:pPr marL="457200">
              <a:defRPr/>
            </a:pPr>
            <a:r>
              <a:rPr lang="en-US" sz="3400" dirty="0">
                <a:solidFill>
                  <a:srgbClr val="4C4C4C"/>
                </a:solidFill>
              </a:rPr>
              <a:t>Third party certification of products is a useful tool in ensuring that an unsafe product does not enter the market. Manufacturers should consider incorporating third party certification in their quality assurance/quality control programs. Importers/Exporters and retailers can also make use of this tool to prevent unsafe products from entering the market.</a:t>
            </a:r>
          </a:p>
        </p:txBody>
      </p:sp>
      <p:sp>
        <p:nvSpPr>
          <p:cNvPr id="2" name="5-Point Star 1"/>
          <p:cNvSpPr/>
          <p:nvPr/>
        </p:nvSpPr>
        <p:spPr>
          <a:xfrm>
            <a:off x="307269" y="4110743"/>
            <a:ext cx="533400" cy="457200"/>
          </a:xfrm>
          <a:prstGeom prst="star5">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8484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vert="horz" lIns="90488" tIns="44450" rIns="90488" bIns="44450" rtlCol="0" anchor="b">
            <a:normAutofit/>
          </a:bodyPr>
          <a:lstStyle/>
          <a:p>
            <a:pPr algn="l">
              <a:defRPr/>
            </a:pPr>
            <a:r>
              <a:rPr lang="en-US" sz="3600" b="1" dirty="0"/>
              <a:t>Voluntary Consensus Standards</a:t>
            </a:r>
            <a:endParaRPr lang="zh-CN" altLang="en-US" sz="3600" b="1" dirty="0">
              <a:ea typeface="SimSun" pitchFamily="2" charset="-122"/>
            </a:endParaRPr>
          </a:p>
        </p:txBody>
      </p:sp>
      <p:sp>
        <p:nvSpPr>
          <p:cNvPr id="416771" name="Rectangle 3"/>
          <p:cNvSpPr>
            <a:spLocks noGrp="1" noChangeArrowheads="1"/>
          </p:cNvSpPr>
          <p:nvPr>
            <p:ph idx="1"/>
          </p:nvPr>
        </p:nvSpPr>
        <p:spPr/>
        <p:txBody>
          <a:bodyPr vert="horz" lIns="90488" tIns="44450" rIns="90488" bIns="44450" rtlCol="0">
            <a:normAutofit/>
          </a:bodyPr>
          <a:lstStyle/>
          <a:p>
            <a:pPr>
              <a:defRPr/>
            </a:pPr>
            <a:r>
              <a:rPr lang="en-US" sz="2800" dirty="0">
                <a:solidFill>
                  <a:srgbClr val="4C4C4C"/>
                </a:solidFill>
              </a:rPr>
              <a:t>Because CPSC relies on voluntary standards rather than mandatory regulations for many electrical products, the staff actively participates in the process of maintaining the standards by addressing emerging hazards through development and adoption of new or modified requirements.</a:t>
            </a:r>
          </a:p>
          <a:p>
            <a:pPr>
              <a:defRPr/>
            </a:pPr>
            <a:endParaRPr lang="en-US" sz="2800" dirty="0">
              <a:solidFill>
                <a:srgbClr val="4C4C4C"/>
              </a:solidFill>
            </a:endParaRPr>
          </a:p>
          <a:p>
            <a:pPr>
              <a:defRPr/>
            </a:pPr>
            <a:r>
              <a:rPr lang="en-US" sz="2800" dirty="0">
                <a:solidFill>
                  <a:srgbClr val="4C4C4C"/>
                </a:solidFill>
              </a:rPr>
              <a:t>This is an ongoing process that begins with reviewing incident information from CPSC’s data collection systems. </a:t>
            </a:r>
          </a:p>
          <a:p>
            <a:pPr>
              <a:lnSpc>
                <a:spcPct val="80000"/>
              </a:lnSpc>
              <a:defRPr/>
            </a:pPr>
            <a:endParaRPr lang="en-US" sz="2400" dirty="0"/>
          </a:p>
          <a:p>
            <a:pPr eaLnBrk="1" hangingPunct="1">
              <a:buNone/>
            </a:pPr>
            <a:endParaRPr lang="en-US" sz="1800" dirty="0"/>
          </a:p>
          <a:p>
            <a:pPr eaLnBrk="1" hangingPunct="1">
              <a:lnSpc>
                <a:spcPct val="80000"/>
              </a:lnSpc>
              <a:defRPr/>
            </a:pPr>
            <a:endParaRPr lang="en-US" sz="2800" dirty="0"/>
          </a:p>
        </p:txBody>
      </p:sp>
    </p:spTree>
    <p:extLst>
      <p:ext uri="{BB962C8B-B14F-4D97-AF65-F5344CB8AC3E}">
        <p14:creationId xmlns:p14="http://schemas.microsoft.com/office/powerpoint/2010/main" val="3918818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312775061"/>
              </p:ext>
            </p:extLst>
          </p:nvPr>
        </p:nvGraphicFramePr>
        <p:xfrm>
          <a:off x="1655152" y="1578751"/>
          <a:ext cx="85344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557" name="TextBox 8"/>
          <p:cNvSpPr txBox="1">
            <a:spLocks noChangeArrowheads="1"/>
          </p:cNvSpPr>
          <p:nvPr/>
        </p:nvSpPr>
        <p:spPr bwMode="auto">
          <a:xfrm>
            <a:off x="1888331" y="5580534"/>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Garamond" pitchFamily="18" charset="0"/>
                <a:cs typeface="Times New Roman" pitchFamily="18" charset="0"/>
              </a:defRPr>
            </a:lvl1pPr>
            <a:lvl2pPr marL="742950" indent="-285750" eaLnBrk="0" hangingPunct="0">
              <a:defRPr sz="3200">
                <a:solidFill>
                  <a:schemeClr val="tx1"/>
                </a:solidFill>
                <a:latin typeface="Garamond" pitchFamily="18" charset="0"/>
                <a:cs typeface="Times New Roman" pitchFamily="18" charset="0"/>
              </a:defRPr>
            </a:lvl2pPr>
            <a:lvl3pPr marL="1143000" indent="-228600" eaLnBrk="0" hangingPunct="0">
              <a:defRPr sz="3200">
                <a:solidFill>
                  <a:schemeClr val="tx1"/>
                </a:solidFill>
                <a:latin typeface="Garamond" pitchFamily="18" charset="0"/>
                <a:cs typeface="Times New Roman" pitchFamily="18" charset="0"/>
              </a:defRPr>
            </a:lvl3pPr>
            <a:lvl4pPr marL="1600200" indent="-228600" eaLnBrk="0" hangingPunct="0">
              <a:defRPr sz="3200">
                <a:solidFill>
                  <a:schemeClr val="tx1"/>
                </a:solidFill>
                <a:latin typeface="Garamond" pitchFamily="18" charset="0"/>
                <a:cs typeface="Times New Roman" pitchFamily="18" charset="0"/>
              </a:defRPr>
            </a:lvl4pPr>
            <a:lvl5pPr marL="2057400" indent="-228600" eaLnBrk="0" hangingPunct="0">
              <a:defRPr sz="3200">
                <a:solidFill>
                  <a:schemeClr val="tx1"/>
                </a:solidFill>
                <a:latin typeface="Garamond" pitchFamily="18" charset="0"/>
                <a:cs typeface="Times New Roman" pitchFamily="18" charset="0"/>
              </a:defRPr>
            </a:lvl5pPr>
            <a:lvl6pPr marL="2514600" indent="-228600" eaLnBrk="0" fontAlgn="base" hangingPunct="0">
              <a:spcBef>
                <a:spcPct val="0"/>
              </a:spcBef>
              <a:spcAft>
                <a:spcPct val="0"/>
              </a:spcAft>
              <a:defRPr sz="3200">
                <a:solidFill>
                  <a:schemeClr val="tx1"/>
                </a:solidFill>
                <a:latin typeface="Garamond" pitchFamily="18" charset="0"/>
                <a:cs typeface="Times New Roman" pitchFamily="18" charset="0"/>
              </a:defRPr>
            </a:lvl6pPr>
            <a:lvl7pPr marL="2971800" indent="-228600" eaLnBrk="0" fontAlgn="base" hangingPunct="0">
              <a:spcBef>
                <a:spcPct val="0"/>
              </a:spcBef>
              <a:spcAft>
                <a:spcPct val="0"/>
              </a:spcAft>
              <a:defRPr sz="3200">
                <a:solidFill>
                  <a:schemeClr val="tx1"/>
                </a:solidFill>
                <a:latin typeface="Garamond" pitchFamily="18" charset="0"/>
                <a:cs typeface="Times New Roman" pitchFamily="18" charset="0"/>
              </a:defRPr>
            </a:lvl7pPr>
            <a:lvl8pPr marL="3429000" indent="-228600" eaLnBrk="0" fontAlgn="base" hangingPunct="0">
              <a:spcBef>
                <a:spcPct val="0"/>
              </a:spcBef>
              <a:spcAft>
                <a:spcPct val="0"/>
              </a:spcAft>
              <a:defRPr sz="3200">
                <a:solidFill>
                  <a:schemeClr val="tx1"/>
                </a:solidFill>
                <a:latin typeface="Garamond" pitchFamily="18" charset="0"/>
                <a:cs typeface="Times New Roman" pitchFamily="18" charset="0"/>
              </a:defRPr>
            </a:lvl8pPr>
            <a:lvl9pPr marL="3886200" indent="-228600" eaLnBrk="0" fontAlgn="base" hangingPunct="0">
              <a:spcBef>
                <a:spcPct val="0"/>
              </a:spcBef>
              <a:spcAft>
                <a:spcPct val="0"/>
              </a:spcAft>
              <a:defRPr sz="3200">
                <a:solidFill>
                  <a:schemeClr val="tx1"/>
                </a:solidFill>
                <a:latin typeface="Garamond" pitchFamily="18" charset="0"/>
                <a:cs typeface="Times New Roman" pitchFamily="18" charset="0"/>
              </a:defRPr>
            </a:lvl9pPr>
          </a:lstStyle>
          <a:p>
            <a:pPr algn="ctr" eaLnBrk="1" hangingPunct="1"/>
            <a:r>
              <a:rPr lang="en-US" sz="2800" b="1" dirty="0">
                <a:solidFill>
                  <a:srgbClr val="4C4C4C"/>
                </a:solidFill>
              </a:rPr>
              <a:t>IPII</a:t>
            </a:r>
          </a:p>
        </p:txBody>
      </p:sp>
      <p:sp>
        <p:nvSpPr>
          <p:cNvPr id="23558" name="TextBox 9"/>
          <p:cNvSpPr txBox="1">
            <a:spLocks noChangeArrowheads="1"/>
          </p:cNvSpPr>
          <p:nvPr/>
        </p:nvSpPr>
        <p:spPr bwMode="auto">
          <a:xfrm>
            <a:off x="3374293" y="558174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Garamond" pitchFamily="18" charset="0"/>
                <a:cs typeface="Times New Roman" pitchFamily="18" charset="0"/>
              </a:defRPr>
            </a:lvl1pPr>
            <a:lvl2pPr marL="742950" indent="-285750" eaLnBrk="0" hangingPunct="0">
              <a:defRPr sz="3200">
                <a:solidFill>
                  <a:schemeClr val="tx1"/>
                </a:solidFill>
                <a:latin typeface="Garamond" pitchFamily="18" charset="0"/>
                <a:cs typeface="Times New Roman" pitchFamily="18" charset="0"/>
              </a:defRPr>
            </a:lvl2pPr>
            <a:lvl3pPr marL="1143000" indent="-228600" eaLnBrk="0" hangingPunct="0">
              <a:defRPr sz="3200">
                <a:solidFill>
                  <a:schemeClr val="tx1"/>
                </a:solidFill>
                <a:latin typeface="Garamond" pitchFamily="18" charset="0"/>
                <a:cs typeface="Times New Roman" pitchFamily="18" charset="0"/>
              </a:defRPr>
            </a:lvl3pPr>
            <a:lvl4pPr marL="1600200" indent="-228600" eaLnBrk="0" hangingPunct="0">
              <a:defRPr sz="3200">
                <a:solidFill>
                  <a:schemeClr val="tx1"/>
                </a:solidFill>
                <a:latin typeface="Garamond" pitchFamily="18" charset="0"/>
                <a:cs typeface="Times New Roman" pitchFamily="18" charset="0"/>
              </a:defRPr>
            </a:lvl4pPr>
            <a:lvl5pPr marL="2057400" indent="-228600" eaLnBrk="0" hangingPunct="0">
              <a:defRPr sz="3200">
                <a:solidFill>
                  <a:schemeClr val="tx1"/>
                </a:solidFill>
                <a:latin typeface="Garamond" pitchFamily="18" charset="0"/>
                <a:cs typeface="Times New Roman" pitchFamily="18" charset="0"/>
              </a:defRPr>
            </a:lvl5pPr>
            <a:lvl6pPr marL="2514600" indent="-228600" eaLnBrk="0" fontAlgn="base" hangingPunct="0">
              <a:spcBef>
                <a:spcPct val="0"/>
              </a:spcBef>
              <a:spcAft>
                <a:spcPct val="0"/>
              </a:spcAft>
              <a:defRPr sz="3200">
                <a:solidFill>
                  <a:schemeClr val="tx1"/>
                </a:solidFill>
                <a:latin typeface="Garamond" pitchFamily="18" charset="0"/>
                <a:cs typeface="Times New Roman" pitchFamily="18" charset="0"/>
              </a:defRPr>
            </a:lvl6pPr>
            <a:lvl7pPr marL="2971800" indent="-228600" eaLnBrk="0" fontAlgn="base" hangingPunct="0">
              <a:spcBef>
                <a:spcPct val="0"/>
              </a:spcBef>
              <a:spcAft>
                <a:spcPct val="0"/>
              </a:spcAft>
              <a:defRPr sz="3200">
                <a:solidFill>
                  <a:schemeClr val="tx1"/>
                </a:solidFill>
                <a:latin typeface="Garamond" pitchFamily="18" charset="0"/>
                <a:cs typeface="Times New Roman" pitchFamily="18" charset="0"/>
              </a:defRPr>
            </a:lvl7pPr>
            <a:lvl8pPr marL="3429000" indent="-228600" eaLnBrk="0" fontAlgn="base" hangingPunct="0">
              <a:spcBef>
                <a:spcPct val="0"/>
              </a:spcBef>
              <a:spcAft>
                <a:spcPct val="0"/>
              </a:spcAft>
              <a:defRPr sz="3200">
                <a:solidFill>
                  <a:schemeClr val="tx1"/>
                </a:solidFill>
                <a:latin typeface="Garamond" pitchFamily="18" charset="0"/>
                <a:cs typeface="Times New Roman" pitchFamily="18" charset="0"/>
              </a:defRPr>
            </a:lvl8pPr>
            <a:lvl9pPr marL="3886200" indent="-228600" eaLnBrk="0" fontAlgn="base" hangingPunct="0">
              <a:spcBef>
                <a:spcPct val="0"/>
              </a:spcBef>
              <a:spcAft>
                <a:spcPct val="0"/>
              </a:spcAft>
              <a:defRPr sz="3200">
                <a:solidFill>
                  <a:schemeClr val="tx1"/>
                </a:solidFill>
                <a:latin typeface="Garamond" pitchFamily="18" charset="0"/>
                <a:cs typeface="Times New Roman" pitchFamily="18" charset="0"/>
              </a:defRPr>
            </a:lvl9pPr>
          </a:lstStyle>
          <a:p>
            <a:pPr algn="ctr" eaLnBrk="1" hangingPunct="1"/>
            <a:r>
              <a:rPr lang="en-US" sz="2800" b="1" dirty="0">
                <a:solidFill>
                  <a:srgbClr val="4C4C4C"/>
                </a:solidFill>
              </a:rPr>
              <a:t>DTHS</a:t>
            </a:r>
          </a:p>
        </p:txBody>
      </p:sp>
      <p:sp>
        <p:nvSpPr>
          <p:cNvPr id="23559" name="TextBox 10"/>
          <p:cNvSpPr txBox="1">
            <a:spLocks noChangeArrowheads="1"/>
          </p:cNvSpPr>
          <p:nvPr/>
        </p:nvSpPr>
        <p:spPr bwMode="auto">
          <a:xfrm>
            <a:off x="5268546" y="5580535"/>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Garamond" pitchFamily="18" charset="0"/>
                <a:cs typeface="Times New Roman" pitchFamily="18" charset="0"/>
              </a:defRPr>
            </a:lvl1pPr>
            <a:lvl2pPr marL="742950" indent="-285750" eaLnBrk="0" hangingPunct="0">
              <a:defRPr sz="3200">
                <a:solidFill>
                  <a:schemeClr val="tx1"/>
                </a:solidFill>
                <a:latin typeface="Garamond" pitchFamily="18" charset="0"/>
                <a:cs typeface="Times New Roman" pitchFamily="18" charset="0"/>
              </a:defRPr>
            </a:lvl2pPr>
            <a:lvl3pPr marL="1143000" indent="-228600" eaLnBrk="0" hangingPunct="0">
              <a:defRPr sz="3200">
                <a:solidFill>
                  <a:schemeClr val="tx1"/>
                </a:solidFill>
                <a:latin typeface="Garamond" pitchFamily="18" charset="0"/>
                <a:cs typeface="Times New Roman" pitchFamily="18" charset="0"/>
              </a:defRPr>
            </a:lvl3pPr>
            <a:lvl4pPr marL="1600200" indent="-228600" eaLnBrk="0" hangingPunct="0">
              <a:defRPr sz="3200">
                <a:solidFill>
                  <a:schemeClr val="tx1"/>
                </a:solidFill>
                <a:latin typeface="Garamond" pitchFamily="18" charset="0"/>
                <a:cs typeface="Times New Roman" pitchFamily="18" charset="0"/>
              </a:defRPr>
            </a:lvl4pPr>
            <a:lvl5pPr marL="2057400" indent="-228600" eaLnBrk="0" hangingPunct="0">
              <a:defRPr sz="3200">
                <a:solidFill>
                  <a:schemeClr val="tx1"/>
                </a:solidFill>
                <a:latin typeface="Garamond" pitchFamily="18" charset="0"/>
                <a:cs typeface="Times New Roman" pitchFamily="18" charset="0"/>
              </a:defRPr>
            </a:lvl5pPr>
            <a:lvl6pPr marL="2514600" indent="-228600" eaLnBrk="0" fontAlgn="base" hangingPunct="0">
              <a:spcBef>
                <a:spcPct val="0"/>
              </a:spcBef>
              <a:spcAft>
                <a:spcPct val="0"/>
              </a:spcAft>
              <a:defRPr sz="3200">
                <a:solidFill>
                  <a:schemeClr val="tx1"/>
                </a:solidFill>
                <a:latin typeface="Garamond" pitchFamily="18" charset="0"/>
                <a:cs typeface="Times New Roman" pitchFamily="18" charset="0"/>
              </a:defRPr>
            </a:lvl6pPr>
            <a:lvl7pPr marL="2971800" indent="-228600" eaLnBrk="0" fontAlgn="base" hangingPunct="0">
              <a:spcBef>
                <a:spcPct val="0"/>
              </a:spcBef>
              <a:spcAft>
                <a:spcPct val="0"/>
              </a:spcAft>
              <a:defRPr sz="3200">
                <a:solidFill>
                  <a:schemeClr val="tx1"/>
                </a:solidFill>
                <a:latin typeface="Garamond" pitchFamily="18" charset="0"/>
                <a:cs typeface="Times New Roman" pitchFamily="18" charset="0"/>
              </a:defRPr>
            </a:lvl7pPr>
            <a:lvl8pPr marL="3429000" indent="-228600" eaLnBrk="0" fontAlgn="base" hangingPunct="0">
              <a:spcBef>
                <a:spcPct val="0"/>
              </a:spcBef>
              <a:spcAft>
                <a:spcPct val="0"/>
              </a:spcAft>
              <a:defRPr sz="3200">
                <a:solidFill>
                  <a:schemeClr val="tx1"/>
                </a:solidFill>
                <a:latin typeface="Garamond" pitchFamily="18" charset="0"/>
                <a:cs typeface="Times New Roman" pitchFamily="18" charset="0"/>
              </a:defRPr>
            </a:lvl8pPr>
            <a:lvl9pPr marL="3886200" indent="-228600" eaLnBrk="0" fontAlgn="base" hangingPunct="0">
              <a:spcBef>
                <a:spcPct val="0"/>
              </a:spcBef>
              <a:spcAft>
                <a:spcPct val="0"/>
              </a:spcAft>
              <a:defRPr sz="3200">
                <a:solidFill>
                  <a:schemeClr val="tx1"/>
                </a:solidFill>
                <a:latin typeface="Garamond" pitchFamily="18" charset="0"/>
                <a:cs typeface="Times New Roman" pitchFamily="18" charset="0"/>
              </a:defRPr>
            </a:lvl9pPr>
          </a:lstStyle>
          <a:p>
            <a:pPr algn="ctr" eaLnBrk="1" hangingPunct="1"/>
            <a:r>
              <a:rPr lang="en-US" sz="2800" b="1" dirty="0">
                <a:solidFill>
                  <a:srgbClr val="4C4C4C"/>
                </a:solidFill>
              </a:rPr>
              <a:t>INDP</a:t>
            </a:r>
          </a:p>
        </p:txBody>
      </p:sp>
      <p:sp>
        <p:nvSpPr>
          <p:cNvPr id="23560" name="TextBox 11"/>
          <p:cNvSpPr txBox="1">
            <a:spLocks noChangeArrowheads="1"/>
          </p:cNvSpPr>
          <p:nvPr/>
        </p:nvSpPr>
        <p:spPr bwMode="auto">
          <a:xfrm>
            <a:off x="7162799" y="5585404"/>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Garamond" pitchFamily="18" charset="0"/>
                <a:cs typeface="Times New Roman" pitchFamily="18" charset="0"/>
              </a:defRPr>
            </a:lvl1pPr>
            <a:lvl2pPr marL="742950" indent="-285750" eaLnBrk="0" hangingPunct="0">
              <a:defRPr sz="3200">
                <a:solidFill>
                  <a:schemeClr val="tx1"/>
                </a:solidFill>
                <a:latin typeface="Garamond" pitchFamily="18" charset="0"/>
                <a:cs typeface="Times New Roman" pitchFamily="18" charset="0"/>
              </a:defRPr>
            </a:lvl2pPr>
            <a:lvl3pPr marL="1143000" indent="-228600" eaLnBrk="0" hangingPunct="0">
              <a:defRPr sz="3200">
                <a:solidFill>
                  <a:schemeClr val="tx1"/>
                </a:solidFill>
                <a:latin typeface="Garamond" pitchFamily="18" charset="0"/>
                <a:cs typeface="Times New Roman" pitchFamily="18" charset="0"/>
              </a:defRPr>
            </a:lvl3pPr>
            <a:lvl4pPr marL="1600200" indent="-228600" eaLnBrk="0" hangingPunct="0">
              <a:defRPr sz="3200">
                <a:solidFill>
                  <a:schemeClr val="tx1"/>
                </a:solidFill>
                <a:latin typeface="Garamond" pitchFamily="18" charset="0"/>
                <a:cs typeface="Times New Roman" pitchFamily="18" charset="0"/>
              </a:defRPr>
            </a:lvl4pPr>
            <a:lvl5pPr marL="2057400" indent="-228600" eaLnBrk="0" hangingPunct="0">
              <a:defRPr sz="3200">
                <a:solidFill>
                  <a:schemeClr val="tx1"/>
                </a:solidFill>
                <a:latin typeface="Garamond" pitchFamily="18" charset="0"/>
                <a:cs typeface="Times New Roman" pitchFamily="18" charset="0"/>
              </a:defRPr>
            </a:lvl5pPr>
            <a:lvl6pPr marL="2514600" indent="-228600" eaLnBrk="0" fontAlgn="base" hangingPunct="0">
              <a:spcBef>
                <a:spcPct val="0"/>
              </a:spcBef>
              <a:spcAft>
                <a:spcPct val="0"/>
              </a:spcAft>
              <a:defRPr sz="3200">
                <a:solidFill>
                  <a:schemeClr val="tx1"/>
                </a:solidFill>
                <a:latin typeface="Garamond" pitchFamily="18" charset="0"/>
                <a:cs typeface="Times New Roman" pitchFamily="18" charset="0"/>
              </a:defRPr>
            </a:lvl6pPr>
            <a:lvl7pPr marL="2971800" indent="-228600" eaLnBrk="0" fontAlgn="base" hangingPunct="0">
              <a:spcBef>
                <a:spcPct val="0"/>
              </a:spcBef>
              <a:spcAft>
                <a:spcPct val="0"/>
              </a:spcAft>
              <a:defRPr sz="3200">
                <a:solidFill>
                  <a:schemeClr val="tx1"/>
                </a:solidFill>
                <a:latin typeface="Garamond" pitchFamily="18" charset="0"/>
                <a:cs typeface="Times New Roman" pitchFamily="18" charset="0"/>
              </a:defRPr>
            </a:lvl7pPr>
            <a:lvl8pPr marL="3429000" indent="-228600" eaLnBrk="0" fontAlgn="base" hangingPunct="0">
              <a:spcBef>
                <a:spcPct val="0"/>
              </a:spcBef>
              <a:spcAft>
                <a:spcPct val="0"/>
              </a:spcAft>
              <a:defRPr sz="3200">
                <a:solidFill>
                  <a:schemeClr val="tx1"/>
                </a:solidFill>
                <a:latin typeface="Garamond" pitchFamily="18" charset="0"/>
                <a:cs typeface="Times New Roman" pitchFamily="18" charset="0"/>
              </a:defRPr>
            </a:lvl8pPr>
            <a:lvl9pPr marL="3886200" indent="-228600" eaLnBrk="0" fontAlgn="base" hangingPunct="0">
              <a:spcBef>
                <a:spcPct val="0"/>
              </a:spcBef>
              <a:spcAft>
                <a:spcPct val="0"/>
              </a:spcAft>
              <a:defRPr sz="3200">
                <a:solidFill>
                  <a:schemeClr val="tx1"/>
                </a:solidFill>
                <a:latin typeface="Garamond" pitchFamily="18" charset="0"/>
                <a:cs typeface="Times New Roman" pitchFamily="18" charset="0"/>
              </a:defRPr>
            </a:lvl9pPr>
          </a:lstStyle>
          <a:p>
            <a:pPr algn="ctr" eaLnBrk="1" hangingPunct="1"/>
            <a:r>
              <a:rPr lang="en-US" sz="2800" b="1" dirty="0">
                <a:solidFill>
                  <a:srgbClr val="4C4C4C"/>
                </a:solidFill>
              </a:rPr>
              <a:t>NEISS</a:t>
            </a:r>
          </a:p>
        </p:txBody>
      </p:sp>
      <p:sp>
        <p:nvSpPr>
          <p:cNvPr id="9" name="TextBox 11"/>
          <p:cNvSpPr txBox="1">
            <a:spLocks noChangeArrowheads="1"/>
          </p:cNvSpPr>
          <p:nvPr/>
        </p:nvSpPr>
        <p:spPr bwMode="auto">
          <a:xfrm>
            <a:off x="8817952" y="5578623"/>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Garamond" pitchFamily="18" charset="0"/>
                <a:cs typeface="Times New Roman" pitchFamily="18" charset="0"/>
              </a:defRPr>
            </a:lvl1pPr>
            <a:lvl2pPr marL="742950" indent="-285750" eaLnBrk="0" hangingPunct="0">
              <a:defRPr sz="3200">
                <a:solidFill>
                  <a:schemeClr val="tx1"/>
                </a:solidFill>
                <a:latin typeface="Garamond" pitchFamily="18" charset="0"/>
                <a:cs typeface="Times New Roman" pitchFamily="18" charset="0"/>
              </a:defRPr>
            </a:lvl2pPr>
            <a:lvl3pPr marL="1143000" indent="-228600" eaLnBrk="0" hangingPunct="0">
              <a:defRPr sz="3200">
                <a:solidFill>
                  <a:schemeClr val="tx1"/>
                </a:solidFill>
                <a:latin typeface="Garamond" pitchFamily="18" charset="0"/>
                <a:cs typeface="Times New Roman" pitchFamily="18" charset="0"/>
              </a:defRPr>
            </a:lvl3pPr>
            <a:lvl4pPr marL="1600200" indent="-228600" eaLnBrk="0" hangingPunct="0">
              <a:defRPr sz="3200">
                <a:solidFill>
                  <a:schemeClr val="tx1"/>
                </a:solidFill>
                <a:latin typeface="Garamond" pitchFamily="18" charset="0"/>
                <a:cs typeface="Times New Roman" pitchFamily="18" charset="0"/>
              </a:defRPr>
            </a:lvl4pPr>
            <a:lvl5pPr marL="2057400" indent="-228600" eaLnBrk="0" hangingPunct="0">
              <a:defRPr sz="3200">
                <a:solidFill>
                  <a:schemeClr val="tx1"/>
                </a:solidFill>
                <a:latin typeface="Garamond" pitchFamily="18" charset="0"/>
                <a:cs typeface="Times New Roman" pitchFamily="18" charset="0"/>
              </a:defRPr>
            </a:lvl5pPr>
            <a:lvl6pPr marL="2514600" indent="-228600" eaLnBrk="0" fontAlgn="base" hangingPunct="0">
              <a:spcBef>
                <a:spcPct val="0"/>
              </a:spcBef>
              <a:spcAft>
                <a:spcPct val="0"/>
              </a:spcAft>
              <a:defRPr sz="3200">
                <a:solidFill>
                  <a:schemeClr val="tx1"/>
                </a:solidFill>
                <a:latin typeface="Garamond" pitchFamily="18" charset="0"/>
                <a:cs typeface="Times New Roman" pitchFamily="18" charset="0"/>
              </a:defRPr>
            </a:lvl6pPr>
            <a:lvl7pPr marL="2971800" indent="-228600" eaLnBrk="0" fontAlgn="base" hangingPunct="0">
              <a:spcBef>
                <a:spcPct val="0"/>
              </a:spcBef>
              <a:spcAft>
                <a:spcPct val="0"/>
              </a:spcAft>
              <a:defRPr sz="3200">
                <a:solidFill>
                  <a:schemeClr val="tx1"/>
                </a:solidFill>
                <a:latin typeface="Garamond" pitchFamily="18" charset="0"/>
                <a:cs typeface="Times New Roman" pitchFamily="18" charset="0"/>
              </a:defRPr>
            </a:lvl7pPr>
            <a:lvl8pPr marL="3429000" indent="-228600" eaLnBrk="0" fontAlgn="base" hangingPunct="0">
              <a:spcBef>
                <a:spcPct val="0"/>
              </a:spcBef>
              <a:spcAft>
                <a:spcPct val="0"/>
              </a:spcAft>
              <a:defRPr sz="3200">
                <a:solidFill>
                  <a:schemeClr val="tx1"/>
                </a:solidFill>
                <a:latin typeface="Garamond" pitchFamily="18" charset="0"/>
                <a:cs typeface="Times New Roman" pitchFamily="18" charset="0"/>
              </a:defRPr>
            </a:lvl8pPr>
            <a:lvl9pPr marL="3886200" indent="-228600" eaLnBrk="0" fontAlgn="base" hangingPunct="0">
              <a:spcBef>
                <a:spcPct val="0"/>
              </a:spcBef>
              <a:spcAft>
                <a:spcPct val="0"/>
              </a:spcAft>
              <a:defRPr sz="3200">
                <a:solidFill>
                  <a:schemeClr val="tx1"/>
                </a:solidFill>
                <a:latin typeface="Garamond" pitchFamily="18" charset="0"/>
                <a:cs typeface="Times New Roman" pitchFamily="18" charset="0"/>
              </a:defRPr>
            </a:lvl9pPr>
          </a:lstStyle>
          <a:p>
            <a:pPr algn="ctr" eaLnBrk="1" hangingPunct="1"/>
            <a:r>
              <a:rPr lang="en-US" sz="2800" b="1" dirty="0">
                <a:solidFill>
                  <a:srgbClr val="4C4C4C"/>
                </a:solidFill>
              </a:rPr>
              <a:t>NFIRS</a:t>
            </a:r>
          </a:p>
        </p:txBody>
      </p:sp>
      <p:sp>
        <p:nvSpPr>
          <p:cNvPr id="2" name="TextBox 1"/>
          <p:cNvSpPr txBox="1"/>
          <p:nvPr/>
        </p:nvSpPr>
        <p:spPr>
          <a:xfrm>
            <a:off x="2854570" y="6119808"/>
            <a:ext cx="6934200" cy="369332"/>
          </a:xfrm>
          <a:prstGeom prst="rect">
            <a:avLst/>
          </a:prstGeom>
          <a:noFill/>
        </p:spPr>
        <p:txBody>
          <a:bodyPr wrap="square" rtlCol="0">
            <a:spAutoFit/>
          </a:bodyPr>
          <a:lstStyle/>
          <a:p>
            <a:r>
              <a:rPr lang="en-US" dirty="0">
                <a:solidFill>
                  <a:srgbClr val="4C4C4C"/>
                </a:solidFill>
              </a:rPr>
              <a:t>*NFIRS is operated by the United States Fire Administration</a:t>
            </a:r>
          </a:p>
        </p:txBody>
      </p:sp>
      <p:sp>
        <p:nvSpPr>
          <p:cNvPr id="3" name="TextBox 2"/>
          <p:cNvSpPr txBox="1"/>
          <p:nvPr/>
        </p:nvSpPr>
        <p:spPr>
          <a:xfrm>
            <a:off x="1888331" y="1022781"/>
            <a:ext cx="8948738" cy="461665"/>
          </a:xfrm>
          <a:prstGeom prst="rect">
            <a:avLst/>
          </a:prstGeom>
          <a:noFill/>
        </p:spPr>
        <p:txBody>
          <a:bodyPr wrap="square" rtlCol="0">
            <a:spAutoFit/>
          </a:bodyPr>
          <a:lstStyle/>
          <a:p>
            <a:r>
              <a:rPr lang="en-US" sz="2400" dirty="0">
                <a:solidFill>
                  <a:srgbClr val="4C4C4C"/>
                </a:solidFill>
              </a:rPr>
              <a:t>Staff learns about product-related incidents from five databases</a:t>
            </a:r>
          </a:p>
        </p:txBody>
      </p:sp>
      <p:sp>
        <p:nvSpPr>
          <p:cNvPr id="4" name="Title 3"/>
          <p:cNvSpPr>
            <a:spLocks noGrp="1"/>
          </p:cNvSpPr>
          <p:nvPr>
            <p:ph type="title"/>
          </p:nvPr>
        </p:nvSpPr>
        <p:spPr>
          <a:xfrm>
            <a:off x="287215" y="305755"/>
            <a:ext cx="11465169" cy="947859"/>
          </a:xfrm>
        </p:spPr>
        <p:txBody>
          <a:bodyPr/>
          <a:lstStyle/>
          <a:p>
            <a:r>
              <a:rPr lang="en-US" dirty="0"/>
              <a:t>CPSC Data Collection Systems</a:t>
            </a:r>
          </a:p>
        </p:txBody>
      </p:sp>
    </p:spTree>
    <p:extLst>
      <p:ext uri="{BB962C8B-B14F-4D97-AF65-F5344CB8AC3E}">
        <p14:creationId xmlns:p14="http://schemas.microsoft.com/office/powerpoint/2010/main" val="313830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330200" y="445166"/>
            <a:ext cx="10515600" cy="765907"/>
          </a:xfrm>
        </p:spPr>
        <p:txBody>
          <a:bodyPr>
            <a:normAutofit/>
          </a:bodyPr>
          <a:lstStyle/>
          <a:p>
            <a:r>
              <a:rPr lang="en-US" sz="3600" dirty="0"/>
              <a:t>Voluntary Standards – CPSC Staff Activities</a:t>
            </a:r>
          </a:p>
        </p:txBody>
      </p:sp>
      <p:graphicFrame>
        <p:nvGraphicFramePr>
          <p:cNvPr id="3" name="Diagram 2"/>
          <p:cNvGraphicFramePr/>
          <p:nvPr>
            <p:extLst>
              <p:ext uri="{D42A27DB-BD31-4B8C-83A1-F6EECF244321}">
                <p14:modId xmlns:p14="http://schemas.microsoft.com/office/powerpoint/2010/main" val="1326172227"/>
              </p:ext>
            </p:extLst>
          </p:nvPr>
        </p:nvGraphicFramePr>
        <p:xfrm>
          <a:off x="2743200" y="1224750"/>
          <a:ext cx="67437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ight Arrow 15"/>
          <p:cNvSpPr/>
          <p:nvPr/>
        </p:nvSpPr>
        <p:spPr>
          <a:xfrm rot="2728487">
            <a:off x="7472866" y="2322122"/>
            <a:ext cx="381000" cy="3882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rot="6494142">
            <a:off x="8135771" y="4497425"/>
            <a:ext cx="381000" cy="3882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p:cNvSpPr/>
          <p:nvPr/>
        </p:nvSpPr>
        <p:spPr>
          <a:xfrm rot="11078169">
            <a:off x="5920865" y="6143572"/>
            <a:ext cx="381000" cy="3882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ight Arrow 19"/>
          <p:cNvSpPr/>
          <p:nvPr/>
        </p:nvSpPr>
        <p:spPr>
          <a:xfrm rot="15300271">
            <a:off x="3780082" y="4255752"/>
            <a:ext cx="381000" cy="3882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20"/>
          <p:cNvSpPr/>
          <p:nvPr/>
        </p:nvSpPr>
        <p:spPr>
          <a:xfrm rot="19273407">
            <a:off x="4420989" y="2322121"/>
            <a:ext cx="381000" cy="3882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854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788908" y="2230529"/>
            <a:ext cx="7035744" cy="2327808"/>
          </a:xfrm>
        </p:spPr>
        <p:txBody>
          <a:bodyPr>
            <a:normAutofit/>
          </a:bodyPr>
          <a:lstStyle/>
          <a:p>
            <a:pPr algn="ctr"/>
            <a:r>
              <a:rPr lang="en-US" dirty="0"/>
              <a:t>2020 Podcast Series</a:t>
            </a:r>
          </a:p>
          <a:p>
            <a:pPr algn="ctr"/>
            <a:endParaRPr lang="en-US" sz="2800" dirty="0"/>
          </a:p>
          <a:p>
            <a:pPr algn="ctr"/>
            <a:r>
              <a:rPr lang="en-US" sz="2800" dirty="0"/>
              <a:t>Selling Safe Electrical Products to the U.S. Market</a:t>
            </a:r>
          </a:p>
          <a:p>
            <a:endParaRPr lang="en-US" dirty="0"/>
          </a:p>
        </p:txBody>
      </p:sp>
      <p:sp>
        <p:nvSpPr>
          <p:cNvPr id="4" name="Rectangle 3"/>
          <p:cNvSpPr/>
          <p:nvPr/>
        </p:nvSpPr>
        <p:spPr>
          <a:xfrm>
            <a:off x="501869" y="4969912"/>
            <a:ext cx="5503274" cy="1200329"/>
          </a:xfrm>
          <a:prstGeom prst="rect">
            <a:avLst/>
          </a:prstGeom>
        </p:spPr>
        <p:txBody>
          <a:bodyPr wrap="square">
            <a:spAutoFit/>
          </a:bodyPr>
          <a:lstStyle/>
          <a:p>
            <a:pPr algn="ctr" defTabSz="685800">
              <a:spcBef>
                <a:spcPct val="50000"/>
              </a:spcBef>
            </a:pPr>
            <a:r>
              <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rPr>
              <a:t>This presentation is part of a podcast series that was prepared by CPSC staff. It has not been reviewed or approved by, and may not reflect the views of, the Commission.</a:t>
            </a:r>
          </a:p>
        </p:txBody>
      </p:sp>
    </p:spTree>
    <p:extLst>
      <p:ext uri="{BB962C8B-B14F-4D97-AF65-F5344CB8AC3E}">
        <p14:creationId xmlns:p14="http://schemas.microsoft.com/office/powerpoint/2010/main" val="1861842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p:sp>
      <p:sp>
        <p:nvSpPr>
          <p:cNvPr id="7" name="Text Placeholder 6"/>
          <p:cNvSpPr>
            <a:spLocks noGrp="1"/>
          </p:cNvSpPr>
          <p:nvPr>
            <p:ph type="body" sz="quarter" idx="13"/>
          </p:nvPr>
        </p:nvSpPr>
        <p:spPr>
          <a:xfrm>
            <a:off x="6361721" y="1847686"/>
            <a:ext cx="5567045" cy="1775314"/>
          </a:xfrm>
        </p:spPr>
        <p:txBody>
          <a:bodyPr>
            <a:normAutofit fontScale="92500" lnSpcReduction="10000"/>
          </a:bodyPr>
          <a:lstStyle/>
          <a:p>
            <a:r>
              <a:rPr lang="en-US" sz="3200" dirty="0">
                <a:solidFill>
                  <a:srgbClr val="4C4C4C"/>
                </a:solidFill>
              </a:rPr>
              <a:t>VS Case Study #1: In 2004, document shredding machines were implicated in a number of hand injuries to small children.</a:t>
            </a:r>
          </a:p>
        </p:txBody>
      </p:sp>
      <p:sp>
        <p:nvSpPr>
          <p:cNvPr id="7170" name="Rectangle 5"/>
          <p:cNvSpPr>
            <a:spLocks noGrp="1" noChangeArrowheads="1"/>
          </p:cNvSpPr>
          <p:nvPr>
            <p:ph type="title" idx="4294967295"/>
          </p:nvPr>
        </p:nvSpPr>
        <p:spPr>
          <a:xfrm>
            <a:off x="6361721" y="433853"/>
            <a:ext cx="4954956" cy="1295400"/>
          </a:xfrm>
        </p:spPr>
        <p:txBody>
          <a:bodyPr>
            <a:normAutofit/>
          </a:bodyPr>
          <a:lstStyle/>
          <a:p>
            <a:r>
              <a:rPr lang="en-US" sz="3100" b="1" dirty="0"/>
              <a:t>Voluntary Standards Process</a:t>
            </a:r>
            <a:endParaRPr lang="zh-CN" altLang="en-US" sz="3100" dirty="0">
              <a:ea typeface="SimSun" pitchFamily="2" charset="-122"/>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3847197"/>
            <a:ext cx="2654830" cy="247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0" y="16225"/>
            <a:ext cx="5994400" cy="4969990"/>
            <a:chOff x="152400" y="2643595"/>
            <a:chExt cx="3787042" cy="2843213"/>
          </a:xfrm>
        </p:grpSpPr>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643595"/>
              <a:ext cx="3787042" cy="284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914400" y="2743200"/>
              <a:ext cx="533400" cy="152400"/>
            </a:xfrm>
            <a:prstGeom prst="rect">
              <a:avLst/>
            </a:prstGeom>
            <a:gradFill flip="none" rotWithShape="1">
              <a:gsLst>
                <a:gs pos="0">
                  <a:schemeClr val="tx1">
                    <a:lumMod val="85000"/>
                    <a:lumOff val="15000"/>
                  </a:schemeClr>
                </a:gs>
                <a:gs pos="100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903514" y="3090726"/>
              <a:ext cx="533400" cy="152400"/>
            </a:xfrm>
            <a:prstGeom prst="rect">
              <a:avLst/>
            </a:prstGeom>
            <a:gradFill flip="none" rotWithShape="1">
              <a:gsLst>
                <a:gs pos="0">
                  <a:schemeClr val="tx1">
                    <a:lumMod val="85000"/>
                    <a:lumOff val="15000"/>
                  </a:schemeClr>
                </a:gs>
                <a:gs pos="100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9059279" y="3845596"/>
            <a:ext cx="3041651" cy="2281238"/>
            <a:chOff x="3276600" y="4326595"/>
            <a:chExt cx="3041651" cy="2281238"/>
          </a:xfrm>
        </p:grpSpPr>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326595"/>
              <a:ext cx="3041651" cy="228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581400" y="4495800"/>
              <a:ext cx="533400" cy="152400"/>
            </a:xfrm>
            <a:prstGeom prst="rect">
              <a:avLst/>
            </a:prstGeom>
            <a:gradFill flip="none" rotWithShape="1">
              <a:gsLst>
                <a:gs pos="0">
                  <a:schemeClr val="tx1">
                    <a:lumMod val="85000"/>
                    <a:lumOff val="15000"/>
                  </a:schemeClr>
                </a:gs>
                <a:gs pos="100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581400" y="5029200"/>
              <a:ext cx="533400" cy="152400"/>
            </a:xfrm>
            <a:prstGeom prst="rect">
              <a:avLst/>
            </a:prstGeom>
            <a:gradFill flip="none" rotWithShape="1">
              <a:gsLst>
                <a:gs pos="0">
                  <a:schemeClr val="tx1">
                    <a:lumMod val="85000"/>
                    <a:lumOff val="15000"/>
                  </a:schemeClr>
                </a:gs>
                <a:gs pos="100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82039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6"/>
          <p:cNvSpPr>
            <a:spLocks noGrp="1" noChangeArrowheads="1"/>
          </p:cNvSpPr>
          <p:nvPr>
            <p:ph type="body" sz="quarter" idx="11"/>
          </p:nvPr>
        </p:nvSpPr>
        <p:spPr>
          <a:xfrm>
            <a:off x="4576079" y="2126499"/>
            <a:ext cx="3034685" cy="543554"/>
          </a:xfrm>
        </p:spPr>
        <p:txBody>
          <a:bodyPr>
            <a:normAutofit fontScale="40000" lnSpcReduction="20000"/>
          </a:bodyPr>
          <a:lstStyle/>
          <a:p>
            <a:pPr algn="ctr">
              <a:buNone/>
            </a:pPr>
            <a:endParaRPr lang="en-US" sz="2400" dirty="0">
              <a:solidFill>
                <a:schemeClr val="bg1"/>
              </a:solidFill>
            </a:endParaRPr>
          </a:p>
          <a:p>
            <a:pPr algn="ctr">
              <a:buNone/>
            </a:pPr>
            <a:r>
              <a:rPr lang="en-US" sz="6200" dirty="0">
                <a:solidFill>
                  <a:schemeClr val="bg1"/>
                </a:solidFill>
                <a:latin typeface="+mj-lt"/>
              </a:rPr>
              <a:t>Data Analysis</a:t>
            </a:r>
          </a:p>
          <a:p>
            <a:pPr lvl="1"/>
            <a:endParaRPr lang="en-US" sz="2000" dirty="0">
              <a:solidFill>
                <a:schemeClr val="bg1"/>
              </a:solidFill>
            </a:endParaRP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sp>
        <p:nvSpPr>
          <p:cNvPr id="4" name="Text Placeholder 3"/>
          <p:cNvSpPr>
            <a:spLocks noGrp="1"/>
          </p:cNvSpPr>
          <p:nvPr>
            <p:ph type="body" sz="quarter" idx="13"/>
          </p:nvPr>
        </p:nvSpPr>
        <p:spPr>
          <a:xfrm>
            <a:off x="2868014" y="1093169"/>
            <a:ext cx="5971186" cy="1033329"/>
          </a:xfrm>
        </p:spPr>
        <p:txBody>
          <a:bodyPr>
            <a:normAutofit/>
          </a:bodyPr>
          <a:lstStyle/>
          <a:p>
            <a:pPr algn="ctr"/>
            <a:r>
              <a:rPr lang="en-US" dirty="0">
                <a:solidFill>
                  <a:srgbClr val="232323">
                    <a:alpha val="65000"/>
                  </a:srgbClr>
                </a:solidFill>
              </a:rPr>
              <a:t>VS Case Study #1: Document Shredding Machines</a:t>
            </a:r>
          </a:p>
        </p:txBody>
      </p:sp>
      <p:sp>
        <p:nvSpPr>
          <p:cNvPr id="7170" name="Rectangle 5"/>
          <p:cNvSpPr>
            <a:spLocks noGrp="1" noChangeArrowheads="1"/>
          </p:cNvSpPr>
          <p:nvPr>
            <p:ph type="title" idx="4294967295"/>
          </p:nvPr>
        </p:nvSpPr>
        <p:spPr>
          <a:xfrm>
            <a:off x="164123" y="80424"/>
            <a:ext cx="8991600" cy="896228"/>
          </a:xfrm>
        </p:spPr>
        <p:txBody>
          <a:bodyPr/>
          <a:lstStyle/>
          <a:p>
            <a:pPr algn="l"/>
            <a:r>
              <a:rPr lang="en-US" sz="3600" b="1" dirty="0"/>
              <a:t>Voluntary Standards Process</a:t>
            </a:r>
            <a:endParaRPr lang="zh-CN" altLang="en-US" sz="2800" dirty="0">
              <a:ea typeface="SimSun" pitchFamily="2" charset="-122"/>
            </a:endParaRPr>
          </a:p>
        </p:txBody>
      </p:sp>
      <p:sp>
        <p:nvSpPr>
          <p:cNvPr id="3" name="Rounded Rectangle 2"/>
          <p:cNvSpPr/>
          <p:nvPr/>
        </p:nvSpPr>
        <p:spPr>
          <a:xfrm>
            <a:off x="3124200" y="2690811"/>
            <a:ext cx="5715000" cy="3124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Arial" panose="020B0604020202020204" pitchFamily="34" charset="0"/>
                <a:cs typeface="Arial" panose="020B0604020202020204" pitchFamily="34" charset="0"/>
              </a:rPr>
              <a:t>CPSC staff reviewed incident databases for paper shredder incidents to determine the causes and scenarios that led to hand injuries.</a:t>
            </a:r>
          </a:p>
        </p:txBody>
      </p:sp>
    </p:spTree>
    <p:extLst>
      <p:ext uri="{BB962C8B-B14F-4D97-AF65-F5344CB8AC3E}">
        <p14:creationId xmlns:p14="http://schemas.microsoft.com/office/powerpoint/2010/main" val="3792761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6"/>
          <p:cNvSpPr>
            <a:spLocks noGrp="1" noChangeArrowheads="1"/>
          </p:cNvSpPr>
          <p:nvPr>
            <p:ph type="body" sz="quarter" idx="11"/>
          </p:nvPr>
        </p:nvSpPr>
        <p:spPr>
          <a:xfrm>
            <a:off x="4775200" y="1887927"/>
            <a:ext cx="2339926" cy="480136"/>
          </a:xfrm>
        </p:spPr>
        <p:txBody>
          <a:bodyPr>
            <a:normAutofit fontScale="70000" lnSpcReduction="20000"/>
          </a:bodyPr>
          <a:lstStyle/>
          <a:p>
            <a:pPr lvl="1" algn="l"/>
            <a:endParaRPr lang="en-US" sz="2000" dirty="0">
              <a:solidFill>
                <a:schemeClr val="bg1"/>
              </a:solidFill>
            </a:endParaRPr>
          </a:p>
          <a:p>
            <a:pPr lvl="1" algn="l"/>
            <a:r>
              <a:rPr lang="en-US" dirty="0">
                <a:solidFill>
                  <a:schemeClr val="bg1"/>
                </a:solidFill>
              </a:rPr>
              <a:t>Data Analysis</a:t>
            </a:r>
          </a:p>
          <a:p>
            <a:pPr lvl="1" algn="l"/>
            <a:endParaRPr lang="en-US" sz="2000" dirty="0">
              <a:solidFill>
                <a:schemeClr val="bg1"/>
              </a:solidFill>
            </a:endParaRPr>
          </a:p>
          <a:p>
            <a:pPr lvl="1" algn="l">
              <a:lnSpc>
                <a:spcPct val="80000"/>
              </a:lnSpc>
              <a:spcBef>
                <a:spcPct val="50000"/>
              </a:spcBef>
            </a:pPr>
            <a:endParaRPr lang="en-US" sz="2000" dirty="0">
              <a:solidFill>
                <a:schemeClr val="bg1"/>
              </a:solidFill>
            </a:endParaRPr>
          </a:p>
          <a:p>
            <a:pPr lvl="1" algn="l">
              <a:lnSpc>
                <a:spcPct val="80000"/>
              </a:lnSpc>
              <a:spcBef>
                <a:spcPct val="50000"/>
              </a:spcBef>
            </a:pPr>
            <a:endParaRPr lang="en-US" sz="2000" dirty="0">
              <a:solidFill>
                <a:schemeClr val="bg1"/>
              </a:solidFill>
            </a:endParaRPr>
          </a:p>
          <a:p>
            <a:pPr lvl="1" algn="l">
              <a:lnSpc>
                <a:spcPct val="80000"/>
              </a:lnSpc>
              <a:spcBef>
                <a:spcPct val="50000"/>
              </a:spcBef>
            </a:pPr>
            <a:endParaRPr lang="en-US" sz="2000" dirty="0">
              <a:solidFill>
                <a:schemeClr val="bg1"/>
              </a:solidFill>
            </a:endParaRPr>
          </a:p>
        </p:txBody>
      </p:sp>
      <p:sp>
        <p:nvSpPr>
          <p:cNvPr id="4" name="Text Placeholder 3"/>
          <p:cNvSpPr>
            <a:spLocks noGrp="1"/>
          </p:cNvSpPr>
          <p:nvPr>
            <p:ph type="body" sz="quarter" idx="13"/>
          </p:nvPr>
        </p:nvSpPr>
        <p:spPr>
          <a:xfrm>
            <a:off x="3215719" y="845353"/>
            <a:ext cx="5684362" cy="1155479"/>
          </a:xfrm>
        </p:spPr>
        <p:txBody>
          <a:bodyPr/>
          <a:lstStyle/>
          <a:p>
            <a:pPr algn="ctr"/>
            <a:r>
              <a:rPr lang="en-US" dirty="0">
                <a:solidFill>
                  <a:srgbClr val="232323">
                    <a:alpha val="65000"/>
                  </a:srgbClr>
                </a:solidFill>
              </a:rPr>
              <a:t>VS Case Study #1: Document Shredding Machines</a:t>
            </a:r>
          </a:p>
          <a:p>
            <a:pPr algn="ctr"/>
            <a:endParaRPr lang="en-US" dirty="0"/>
          </a:p>
        </p:txBody>
      </p:sp>
      <p:sp>
        <p:nvSpPr>
          <p:cNvPr id="7170" name="Rectangle 5"/>
          <p:cNvSpPr>
            <a:spLocks noGrp="1" noChangeArrowheads="1"/>
          </p:cNvSpPr>
          <p:nvPr>
            <p:ph type="title" idx="4294967295"/>
          </p:nvPr>
        </p:nvSpPr>
        <p:spPr>
          <a:xfrm>
            <a:off x="199293" y="89589"/>
            <a:ext cx="8991600" cy="882202"/>
          </a:xfrm>
        </p:spPr>
        <p:txBody>
          <a:bodyPr/>
          <a:lstStyle/>
          <a:p>
            <a:pPr algn="l"/>
            <a:r>
              <a:rPr lang="en-US" sz="3600" b="1" dirty="0"/>
              <a:t>Voluntary Standards Process</a:t>
            </a:r>
            <a:endParaRPr lang="zh-CN" altLang="en-US" sz="2800" dirty="0">
              <a:ea typeface="SimSun" pitchFamily="2" charset="-122"/>
            </a:endParaRPr>
          </a:p>
        </p:txBody>
      </p:sp>
      <p:sp>
        <p:nvSpPr>
          <p:cNvPr id="3" name="Rounded Rectangle 2"/>
          <p:cNvSpPr/>
          <p:nvPr/>
        </p:nvSpPr>
        <p:spPr>
          <a:xfrm>
            <a:off x="2667000" y="2438400"/>
            <a:ext cx="6781800" cy="3657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Arial" panose="020B0604020202020204" pitchFamily="34" charset="0"/>
                <a:cs typeface="Arial" panose="020B0604020202020204" pitchFamily="34" charset="0"/>
              </a:rPr>
              <a:t>The most severe injuries, finger amputations, occurred when a child (even under adult supervision) was feeding paper into a shredder and did not release the paper in time and their hand was pulled into the opening.</a:t>
            </a:r>
          </a:p>
        </p:txBody>
      </p:sp>
    </p:spTree>
    <p:extLst>
      <p:ext uri="{BB962C8B-B14F-4D97-AF65-F5344CB8AC3E}">
        <p14:creationId xmlns:p14="http://schemas.microsoft.com/office/powerpoint/2010/main" val="1020025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292" r="10292"/>
          <a:stretch>
            <a:fillRect/>
          </a:stretch>
        </p:blipFill>
        <p:spPr>
          <a:xfrm>
            <a:off x="0" y="0"/>
            <a:ext cx="5973763" cy="6858000"/>
          </a:xfrm>
        </p:spPr>
      </p:pic>
      <p:sp>
        <p:nvSpPr>
          <p:cNvPr id="4" name="Text Placeholder 3"/>
          <p:cNvSpPr>
            <a:spLocks noGrp="1"/>
          </p:cNvSpPr>
          <p:nvPr>
            <p:ph type="body" sz="quarter" idx="12"/>
          </p:nvPr>
        </p:nvSpPr>
        <p:spPr>
          <a:xfrm>
            <a:off x="6319519" y="1053348"/>
            <a:ext cx="5482798" cy="908314"/>
          </a:xfrm>
        </p:spPr>
        <p:txBody>
          <a:bodyPr>
            <a:normAutofit fontScale="70000" lnSpcReduction="20000"/>
          </a:bodyPr>
          <a:lstStyle/>
          <a:p>
            <a:r>
              <a:rPr lang="en-US" sz="4600" dirty="0">
                <a:solidFill>
                  <a:srgbClr val="2E74B5"/>
                </a:solidFill>
                <a:latin typeface="Calibri Light" panose="020F0302020204030204" pitchFamily="34" charset="0"/>
              </a:rPr>
              <a:t>VS Case Study #1: Document Shredding Machines</a:t>
            </a:r>
          </a:p>
          <a:p>
            <a:endParaRPr lang="en-US" dirty="0"/>
          </a:p>
        </p:txBody>
      </p:sp>
      <p:sp>
        <p:nvSpPr>
          <p:cNvPr id="5" name="Text Placeholder 4"/>
          <p:cNvSpPr>
            <a:spLocks noGrp="1"/>
          </p:cNvSpPr>
          <p:nvPr>
            <p:ph type="body" sz="quarter" idx="13"/>
          </p:nvPr>
        </p:nvSpPr>
        <p:spPr>
          <a:xfrm>
            <a:off x="6319519" y="2047558"/>
            <a:ext cx="5567045" cy="2759969"/>
          </a:xfrm>
        </p:spPr>
        <p:txBody>
          <a:bodyPr>
            <a:normAutofit fontScale="92500"/>
          </a:bodyPr>
          <a:lstStyle/>
          <a:p>
            <a:r>
              <a:rPr lang="en-US" dirty="0">
                <a:solidFill>
                  <a:srgbClr val="232323">
                    <a:alpha val="65000"/>
                  </a:srgbClr>
                </a:solidFill>
              </a:rPr>
              <a:t>CPSC staff reviewed UL 60950-1 Information Technology Equipment – Safety – Part 1: General Requirements for accessibility to moving parts requirements for paper shredders </a:t>
            </a:r>
          </a:p>
          <a:p>
            <a:endParaRPr lang="en-US" dirty="0"/>
          </a:p>
        </p:txBody>
      </p:sp>
      <p:sp>
        <p:nvSpPr>
          <p:cNvPr id="8" name="Text Placeholder 7"/>
          <p:cNvSpPr>
            <a:spLocks noGrp="1"/>
          </p:cNvSpPr>
          <p:nvPr>
            <p:ph type="body" sz="quarter" idx="11"/>
          </p:nvPr>
        </p:nvSpPr>
        <p:spPr>
          <a:xfrm>
            <a:off x="6319519" y="626311"/>
            <a:ext cx="3535362" cy="427037"/>
          </a:xfrm>
        </p:spPr>
        <p:txBody>
          <a:bodyPr/>
          <a:lstStyle/>
          <a:p>
            <a:r>
              <a:rPr lang="en-US" dirty="0"/>
              <a:t>Voluntary Standards Process</a:t>
            </a:r>
          </a:p>
        </p:txBody>
      </p:sp>
    </p:spTree>
    <p:extLst>
      <p:ext uri="{BB962C8B-B14F-4D97-AF65-F5344CB8AC3E}">
        <p14:creationId xmlns:p14="http://schemas.microsoft.com/office/powerpoint/2010/main" val="4164903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9169" y="3807954"/>
            <a:ext cx="4298859" cy="2792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quarter" idx="12"/>
          </p:nvPr>
        </p:nvSpPr>
        <p:spPr>
          <a:xfrm>
            <a:off x="6345077" y="1272367"/>
            <a:ext cx="5567045" cy="1283264"/>
          </a:xfrm>
        </p:spPr>
        <p:txBody>
          <a:bodyPr>
            <a:normAutofit/>
          </a:bodyPr>
          <a:lstStyle/>
          <a:p>
            <a:r>
              <a:rPr lang="en-US" dirty="0">
                <a:solidFill>
                  <a:srgbClr val="2E74B5"/>
                </a:solidFill>
                <a:latin typeface="Calibri Light" panose="020F0302020204030204" pitchFamily="34" charset="0"/>
              </a:rPr>
              <a:t>VS Case Study #1: Document Shredding Machines</a:t>
            </a:r>
          </a:p>
          <a:p>
            <a:endParaRPr lang="en-US" dirty="0"/>
          </a:p>
        </p:txBody>
      </p:sp>
      <p:sp>
        <p:nvSpPr>
          <p:cNvPr id="5" name="Text Placeholder 4"/>
          <p:cNvSpPr>
            <a:spLocks noGrp="1"/>
          </p:cNvSpPr>
          <p:nvPr>
            <p:ph type="body" sz="quarter" idx="13"/>
          </p:nvPr>
        </p:nvSpPr>
        <p:spPr>
          <a:xfrm>
            <a:off x="6345078" y="2953567"/>
            <a:ext cx="5567045" cy="937714"/>
          </a:xfrm>
        </p:spPr>
        <p:txBody>
          <a:bodyPr>
            <a:normAutofit lnSpcReduction="10000"/>
          </a:bodyPr>
          <a:lstStyle/>
          <a:p>
            <a:r>
              <a:rPr lang="en-US" dirty="0"/>
              <a:t>		</a:t>
            </a:r>
          </a:p>
          <a:p>
            <a:r>
              <a:rPr lang="en-US" dirty="0"/>
              <a:t>		Evaluation</a:t>
            </a:r>
          </a:p>
          <a:p>
            <a:endParaRPr lang="en-US" dirty="0"/>
          </a:p>
        </p:txBody>
      </p:sp>
      <p:sp>
        <p:nvSpPr>
          <p:cNvPr id="3" name="Rounded Rectangle 2"/>
          <p:cNvSpPr/>
          <p:nvPr/>
        </p:nvSpPr>
        <p:spPr>
          <a:xfrm>
            <a:off x="483669" y="473510"/>
            <a:ext cx="5143500" cy="3810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Arial" panose="020B0604020202020204" pitchFamily="34" charset="0"/>
                <a:cs typeface="Arial" panose="020B0604020202020204" pitchFamily="34" charset="0"/>
              </a:rPr>
              <a:t>CPSC staff acquired 10 different paper shredders for analysis and examined them for design variations and to assess the effectiveness of various accessibility probes in preventing contact with moving parts.</a:t>
            </a:r>
          </a:p>
        </p:txBody>
      </p:sp>
      <p:sp>
        <p:nvSpPr>
          <p:cNvPr id="8" name="Text Placeholder 7"/>
          <p:cNvSpPr>
            <a:spLocks noGrp="1"/>
          </p:cNvSpPr>
          <p:nvPr>
            <p:ph type="body" sz="quarter" idx="11"/>
          </p:nvPr>
        </p:nvSpPr>
        <p:spPr/>
        <p:txBody>
          <a:bodyPr/>
          <a:lstStyle/>
          <a:p>
            <a:r>
              <a:rPr lang="en-US" dirty="0"/>
              <a:t>Voluntary Standards Process</a:t>
            </a:r>
          </a:p>
        </p:txBody>
      </p:sp>
    </p:spTree>
    <p:extLst>
      <p:ext uri="{BB962C8B-B14F-4D97-AF65-F5344CB8AC3E}">
        <p14:creationId xmlns:p14="http://schemas.microsoft.com/office/powerpoint/2010/main" val="3474216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a:xfrm>
            <a:off x="212436" y="122189"/>
            <a:ext cx="11465169" cy="947859"/>
          </a:xfrm>
        </p:spPr>
        <p:txBody>
          <a:bodyPr/>
          <a:lstStyle/>
          <a:p>
            <a:pPr algn="l"/>
            <a:r>
              <a:rPr lang="en-US" sz="3600" b="1" dirty="0"/>
              <a:t>Voluntary Standards Process</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a:bodyPr>
          <a:lstStyle/>
          <a:p>
            <a:pPr>
              <a:buNone/>
            </a:pPr>
            <a:r>
              <a:rPr lang="en-US" sz="2400" dirty="0">
                <a:solidFill>
                  <a:srgbClr val="4C4C4C"/>
                </a:solidFill>
              </a:rPr>
              <a:t>VS Case Study #1: Document Shredding Machines</a:t>
            </a:r>
          </a:p>
          <a:p>
            <a:pPr>
              <a:buNone/>
            </a:pPr>
            <a:endParaRPr lang="en-US" sz="2400" dirty="0">
              <a:solidFill>
                <a:srgbClr val="4C4C4C"/>
              </a:solidFill>
            </a:endParaRPr>
          </a:p>
          <a:p>
            <a:pPr lvl="1"/>
            <a:r>
              <a:rPr lang="en-US" dirty="0">
                <a:solidFill>
                  <a:srgbClr val="4C4C4C"/>
                </a:solidFill>
              </a:rPr>
              <a:t>					Standards Revision</a:t>
            </a: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sp>
        <p:nvSpPr>
          <p:cNvPr id="3" name="Rounded Rectangle 2"/>
          <p:cNvSpPr/>
          <p:nvPr/>
        </p:nvSpPr>
        <p:spPr>
          <a:xfrm>
            <a:off x="4800600" y="2667000"/>
            <a:ext cx="5715000" cy="3124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Arial" panose="020B0604020202020204" pitchFamily="34" charset="0"/>
                <a:cs typeface="Arial" panose="020B0604020202020204" pitchFamily="34" charset="0"/>
              </a:rPr>
              <a:t>CPSC staff issued its evaluation report on design/standard vulnerabilities and proposed formation of a working group to address the gaps in the standard.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146" y="2314673"/>
            <a:ext cx="2971800" cy="3476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72412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sz="3600" b="1" dirty="0"/>
              <a:t>Voluntary Standards Process</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a:bodyPr>
          <a:lstStyle/>
          <a:p>
            <a:pPr>
              <a:buNone/>
            </a:pPr>
            <a:r>
              <a:rPr lang="en-US" sz="2400" dirty="0">
                <a:solidFill>
                  <a:srgbClr val="4C4C4C"/>
                </a:solidFill>
              </a:rPr>
              <a:t>VS Case Study #1: Document Shredding Machines</a:t>
            </a:r>
          </a:p>
          <a:p>
            <a:pPr lvl="1" algn="ctr"/>
            <a:endParaRPr lang="en-US" dirty="0">
              <a:solidFill>
                <a:srgbClr val="4C4C4C"/>
              </a:solidFill>
            </a:endParaRPr>
          </a:p>
          <a:p>
            <a:pPr lvl="1" algn="ctr"/>
            <a:r>
              <a:rPr lang="en-US" dirty="0">
                <a:solidFill>
                  <a:srgbClr val="4C4C4C"/>
                </a:solidFill>
              </a:rPr>
              <a:t>Standards Panel Participation</a:t>
            </a: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sp>
        <p:nvSpPr>
          <p:cNvPr id="3" name="Rounded Rectangle 2"/>
          <p:cNvSpPr/>
          <p:nvPr/>
        </p:nvSpPr>
        <p:spPr>
          <a:xfrm>
            <a:off x="3014783" y="2595563"/>
            <a:ext cx="6248400" cy="3581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Arial" panose="020B0604020202020204" pitchFamily="34" charset="0"/>
                <a:cs typeface="Arial" panose="020B0604020202020204" pitchFamily="34" charset="0"/>
              </a:rPr>
              <a:t>CPSC staff participated in a UL 60950 working group to develop new test requirements to reduce access to hazardous moving parts.</a:t>
            </a:r>
          </a:p>
        </p:txBody>
      </p:sp>
    </p:spTree>
    <p:extLst>
      <p:ext uri="{BB962C8B-B14F-4D97-AF65-F5344CB8AC3E}">
        <p14:creationId xmlns:p14="http://schemas.microsoft.com/office/powerpoint/2010/main" val="548262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sz="3600" b="1" dirty="0"/>
              <a:t>Voluntary Standards Process</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a:bodyPr>
          <a:lstStyle/>
          <a:p>
            <a:pPr algn="l">
              <a:buNone/>
            </a:pPr>
            <a:r>
              <a:rPr lang="en-US" sz="2400" dirty="0">
                <a:solidFill>
                  <a:srgbClr val="4C4C4C"/>
                </a:solidFill>
              </a:rPr>
              <a:t>VS Case Study #1: Document Shredding Machines</a:t>
            </a:r>
          </a:p>
          <a:p>
            <a:pPr algn="l">
              <a:buNone/>
            </a:pPr>
            <a:endParaRPr lang="en-US" sz="2400" dirty="0">
              <a:solidFill>
                <a:srgbClr val="4C4C4C"/>
              </a:solidFill>
            </a:endParaRPr>
          </a:p>
          <a:p>
            <a:pPr lvl="1" algn="ctr"/>
            <a:r>
              <a:rPr lang="en-US" dirty="0">
                <a:solidFill>
                  <a:srgbClr val="4C4C4C"/>
                </a:solidFill>
              </a:rPr>
              <a:t>Standards Panel Participation</a:t>
            </a:r>
          </a:p>
          <a:p>
            <a:pPr lvl="1" algn="l"/>
            <a:endParaRPr lang="en-US" sz="2000" dirty="0">
              <a:solidFill>
                <a:schemeClr val="bg1"/>
              </a:solidFill>
            </a:endParaRPr>
          </a:p>
          <a:p>
            <a:pPr lvl="1" algn="l"/>
            <a:endParaRPr lang="en-US" sz="2000" dirty="0">
              <a:solidFill>
                <a:schemeClr val="bg1"/>
              </a:solidFill>
            </a:endParaRPr>
          </a:p>
          <a:p>
            <a:pPr lvl="1" algn="l">
              <a:lnSpc>
                <a:spcPct val="80000"/>
              </a:lnSpc>
              <a:spcBef>
                <a:spcPct val="50000"/>
              </a:spcBef>
            </a:pPr>
            <a:endParaRPr lang="en-US" sz="2000" dirty="0">
              <a:solidFill>
                <a:schemeClr val="bg1"/>
              </a:solidFill>
            </a:endParaRPr>
          </a:p>
          <a:p>
            <a:pPr lvl="1" algn="l">
              <a:lnSpc>
                <a:spcPct val="80000"/>
              </a:lnSpc>
              <a:spcBef>
                <a:spcPct val="50000"/>
              </a:spcBef>
            </a:pPr>
            <a:endParaRPr lang="en-US" sz="2000" dirty="0">
              <a:solidFill>
                <a:schemeClr val="bg1"/>
              </a:solidFill>
            </a:endParaRPr>
          </a:p>
          <a:p>
            <a:pPr lvl="1" algn="l">
              <a:lnSpc>
                <a:spcPct val="80000"/>
              </a:lnSpc>
              <a:spcBef>
                <a:spcPct val="50000"/>
              </a:spcBef>
            </a:pPr>
            <a:endParaRPr lang="en-US" sz="2000" dirty="0">
              <a:solidFill>
                <a:schemeClr val="bg1"/>
              </a:solidFill>
            </a:endParaRPr>
          </a:p>
        </p:txBody>
      </p:sp>
      <p:sp>
        <p:nvSpPr>
          <p:cNvPr id="3" name="Rounded Rectangle 2"/>
          <p:cNvSpPr/>
          <p:nvPr/>
        </p:nvSpPr>
        <p:spPr>
          <a:xfrm>
            <a:off x="3387969" y="2600569"/>
            <a:ext cx="5715000" cy="3124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Arial" panose="020B0604020202020204" pitchFamily="34" charset="0"/>
                <a:cs typeface="Arial" panose="020B0604020202020204" pitchFamily="34" charset="0"/>
              </a:rPr>
              <a:t>Panel voted to accept proposed changes to UL 60950-1 to address moving parts accessibility.</a:t>
            </a:r>
          </a:p>
        </p:txBody>
      </p:sp>
    </p:spTree>
    <p:extLst>
      <p:ext uri="{BB962C8B-B14F-4D97-AF65-F5344CB8AC3E}">
        <p14:creationId xmlns:p14="http://schemas.microsoft.com/office/powerpoint/2010/main" val="2861513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sz="3600" b="1" dirty="0"/>
              <a:t>Voluntary Standards Process</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fontScale="92500" lnSpcReduction="10000"/>
          </a:bodyPr>
          <a:lstStyle/>
          <a:p>
            <a:pPr>
              <a:buNone/>
            </a:pPr>
            <a:r>
              <a:rPr lang="en-US" sz="2400" dirty="0">
                <a:solidFill>
                  <a:srgbClr val="4C4C4C"/>
                </a:solidFill>
              </a:rPr>
              <a:t>VS Case Study #2: Flexible Lighting Products (Rope Lights) were becoming popular, but no applicable standard existed.</a:t>
            </a:r>
          </a:p>
          <a:p>
            <a:pPr algn="ctr">
              <a:buNone/>
            </a:pPr>
            <a:endParaRPr lang="en-US" sz="2400" dirty="0">
              <a:solidFill>
                <a:srgbClr val="4C4C4C"/>
              </a:solidFill>
            </a:endParaRPr>
          </a:p>
          <a:p>
            <a:pPr lvl="1"/>
            <a:endParaRPr lang="en-US" sz="2000" dirty="0">
              <a:solidFill>
                <a:srgbClr val="4C4C4C"/>
              </a:solidFill>
            </a:endParaRPr>
          </a:p>
          <a:p>
            <a:pPr lvl="1"/>
            <a:endParaRPr lang="en-US" sz="2000" dirty="0">
              <a:solidFill>
                <a:srgbClr val="4C4C4C"/>
              </a:solidFill>
            </a:endParaRPr>
          </a:p>
          <a:p>
            <a:pPr lvl="1"/>
            <a:endParaRPr lang="en-US" sz="2000" dirty="0">
              <a:solidFill>
                <a:srgbClr val="4C4C4C"/>
              </a:solidFill>
            </a:endParaRPr>
          </a:p>
          <a:p>
            <a:pPr lvl="1">
              <a:lnSpc>
                <a:spcPct val="80000"/>
              </a:lnSpc>
              <a:spcBef>
                <a:spcPct val="50000"/>
              </a:spcBef>
            </a:pPr>
            <a:endParaRPr lang="en-US" sz="2000" dirty="0">
              <a:solidFill>
                <a:srgbClr val="4C4C4C"/>
              </a:solidFill>
            </a:endParaRPr>
          </a:p>
          <a:p>
            <a:pPr lvl="1">
              <a:lnSpc>
                <a:spcPct val="80000"/>
              </a:lnSpc>
              <a:spcBef>
                <a:spcPct val="50000"/>
              </a:spcBef>
            </a:pPr>
            <a:endParaRPr lang="en-US" sz="2000" dirty="0">
              <a:solidFill>
                <a:srgbClr val="4C4C4C"/>
              </a:solidFill>
            </a:endParaRPr>
          </a:p>
          <a:p>
            <a:pPr lvl="1">
              <a:lnSpc>
                <a:spcPct val="80000"/>
              </a:lnSpc>
              <a:spcBef>
                <a:spcPct val="50000"/>
              </a:spcBef>
            </a:pPr>
            <a:endParaRPr lang="en-US" sz="2000" dirty="0">
              <a:solidFill>
                <a:srgbClr val="4C4C4C"/>
              </a:solidFill>
            </a:endParaRPr>
          </a:p>
          <a:p>
            <a:pPr lvl="1">
              <a:lnSpc>
                <a:spcPct val="80000"/>
              </a:lnSpc>
              <a:spcBef>
                <a:spcPct val="50000"/>
              </a:spcBef>
            </a:pPr>
            <a:endParaRPr lang="en-US" sz="2000" dirty="0">
              <a:solidFill>
                <a:srgbClr val="4C4C4C"/>
              </a:solidFill>
            </a:endParaRPr>
          </a:p>
          <a:p>
            <a:pPr lvl="1">
              <a:lnSpc>
                <a:spcPct val="80000"/>
              </a:lnSpc>
              <a:spcBef>
                <a:spcPct val="50000"/>
              </a:spcBef>
            </a:pPr>
            <a:endParaRPr lang="en-US" sz="2000" dirty="0">
              <a:solidFill>
                <a:srgbClr val="4C4C4C"/>
              </a:solidFill>
            </a:endParaRPr>
          </a:p>
          <a:p>
            <a:pPr lvl="1">
              <a:lnSpc>
                <a:spcPct val="80000"/>
              </a:lnSpc>
              <a:spcBef>
                <a:spcPct val="50000"/>
              </a:spcBef>
            </a:pPr>
            <a:endParaRPr lang="en-US" sz="2000" dirty="0">
              <a:solidFill>
                <a:srgbClr val="4C4C4C"/>
              </a:solidFill>
            </a:endParaRPr>
          </a:p>
          <a:p>
            <a:pPr lvl="1">
              <a:lnSpc>
                <a:spcPct val="80000"/>
              </a:lnSpc>
              <a:spcBef>
                <a:spcPct val="50000"/>
              </a:spcBef>
            </a:pPr>
            <a:r>
              <a:rPr lang="en-US" sz="2600" dirty="0">
                <a:solidFill>
                  <a:srgbClr val="4C4C4C"/>
                </a:solidFill>
              </a:rPr>
              <a:t>A rope light is a string of series and/or series-parallel connected lamps enclosed in a flexible polymeric tube or extrusion.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543" y="2391289"/>
            <a:ext cx="5317513"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7325" y="2597455"/>
            <a:ext cx="3648075"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385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sz="3600" b="1" dirty="0"/>
              <a:t>Voluntary Standards Process</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a:bodyPr>
          <a:lstStyle/>
          <a:p>
            <a:pPr>
              <a:buNone/>
            </a:pPr>
            <a:r>
              <a:rPr lang="en-US" sz="2400" dirty="0">
                <a:solidFill>
                  <a:srgbClr val="4C4C4C"/>
                </a:solidFill>
              </a:rPr>
              <a:t>VS Case Study #2: Flexible Lighting Products (Rope Lights) 	Data Analysis</a:t>
            </a:r>
          </a:p>
          <a:p>
            <a:pPr lvl="1"/>
            <a:endParaRPr lang="en-US" sz="2000" dirty="0">
              <a:solidFill>
                <a:schemeClr val="bg1"/>
              </a:solidFill>
            </a:endParaRP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sp>
        <p:nvSpPr>
          <p:cNvPr id="3" name="Rounded Rectangle 2"/>
          <p:cNvSpPr/>
          <p:nvPr/>
        </p:nvSpPr>
        <p:spPr>
          <a:xfrm>
            <a:off x="1283886" y="2295936"/>
            <a:ext cx="5715000" cy="3124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Arial" panose="020B0604020202020204" pitchFamily="34" charset="0"/>
                <a:cs typeface="Arial" panose="020B0604020202020204" pitchFamily="34" charset="0"/>
              </a:rPr>
              <a:t>Reports of incidents involving rope lights raised CPSC staff concerns about risk of shock or fire. Rope lights initially were only in use as a commercial product, but were now being sold for residential use. </a:t>
            </a: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3805" y="2969064"/>
            <a:ext cx="2819400" cy="2017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2503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17" y="216522"/>
            <a:ext cx="10972800" cy="943404"/>
          </a:xfrm>
        </p:spPr>
        <p:txBody>
          <a:bodyPr>
            <a:normAutofit/>
          </a:bodyPr>
          <a:lstStyle/>
          <a:p>
            <a:r>
              <a:rPr lang="en-US" sz="3600" dirty="0"/>
              <a:t>Biographies</a:t>
            </a:r>
          </a:p>
        </p:txBody>
      </p:sp>
      <p:sp>
        <p:nvSpPr>
          <p:cNvPr id="3" name="Text Placeholder 2"/>
          <p:cNvSpPr>
            <a:spLocks noGrp="1"/>
          </p:cNvSpPr>
          <p:nvPr>
            <p:ph type="body" idx="1"/>
          </p:nvPr>
        </p:nvSpPr>
        <p:spPr>
          <a:xfrm>
            <a:off x="2453687" y="1039086"/>
            <a:ext cx="3488884" cy="1140439"/>
          </a:xfrm>
        </p:spPr>
        <p:txBody>
          <a:bodyPr>
            <a:normAutofit/>
          </a:bodyPr>
          <a:lstStyle/>
          <a:p>
            <a:r>
              <a:rPr lang="en-US" sz="1200" dirty="0">
                <a:solidFill>
                  <a:srgbClr val="232323">
                    <a:alpha val="65000"/>
                  </a:srgbClr>
                </a:solidFill>
              </a:rPr>
              <a:t>Sylvia Chen</a:t>
            </a:r>
          </a:p>
          <a:p>
            <a:r>
              <a:rPr lang="en-US" sz="1200" dirty="0">
                <a:solidFill>
                  <a:srgbClr val="232323">
                    <a:alpha val="65000"/>
                  </a:srgbClr>
                </a:solidFill>
              </a:rPr>
              <a:t>U.S. Consumer Product Safety Commission</a:t>
            </a:r>
          </a:p>
          <a:p>
            <a:r>
              <a:rPr lang="en-US" sz="1200" dirty="0">
                <a:solidFill>
                  <a:srgbClr val="232323">
                    <a:alpha val="65000"/>
                  </a:srgbClr>
                </a:solidFill>
              </a:rPr>
              <a:t>Program Manager for East Asia and Pacific </a:t>
            </a:r>
          </a:p>
          <a:p>
            <a:r>
              <a:rPr lang="en-US" sz="1200" dirty="0">
                <a:solidFill>
                  <a:srgbClr val="232323">
                    <a:alpha val="65000"/>
                  </a:srgbClr>
                </a:solidFill>
              </a:rPr>
              <a:t>Office of International Programs </a:t>
            </a:r>
          </a:p>
        </p:txBody>
      </p:sp>
      <p:sp>
        <p:nvSpPr>
          <p:cNvPr id="8" name="Content Placeholder 7"/>
          <p:cNvSpPr>
            <a:spLocks noGrp="1"/>
          </p:cNvSpPr>
          <p:nvPr>
            <p:ph sz="half" idx="2"/>
          </p:nvPr>
        </p:nvSpPr>
        <p:spPr>
          <a:xfrm>
            <a:off x="609600" y="2391205"/>
            <a:ext cx="5386917" cy="4061550"/>
          </a:xfrm>
        </p:spPr>
        <p:txBody>
          <a:bodyPr>
            <a:normAutofit lnSpcReduction="10000"/>
          </a:bodyPr>
          <a:lstStyle/>
          <a:p>
            <a:endParaRPr lang="en-US" sz="1400" dirty="0"/>
          </a:p>
          <a:p>
            <a:r>
              <a:rPr lang="en-US" sz="1400" dirty="0"/>
              <a:t>Sylvia Chen is Program Manager for East Asia and Pacific at the U.S. Consumer Product Safety Commission (CPSC). In that role, she is responsible for managing the Commission’s bilateral and multi-lateral programs related to consumer product safety in Australia, Japan, Korea, Taiwan and New Zealand. She also supports the CPSC’s work with China. Since she joined the CPSC in 2008, Sylvia has been working with product safety regulators, industry organizations, manufacturers, exporters, buyers and other sourcing professionals to provide them with guidance and technical support in understanding U.S. requirements, in particular the latest requirements for consumer products. To that end, she has organized or coordinated many of the agency’s international education and outreach activities.    </a:t>
            </a:r>
          </a:p>
          <a:p>
            <a:r>
              <a:rPr lang="en-US" sz="1400" dirty="0"/>
              <a:t> </a:t>
            </a:r>
          </a:p>
          <a:p>
            <a:r>
              <a:rPr lang="en-US" sz="1400" dirty="0"/>
              <a:t>Sylvia has a Bachelor of Arts degree in English and American Literature from Peking University. In 1991, she graduated from The Ohio State University with a Master’s degree in East Asian Studies. </a:t>
            </a:r>
          </a:p>
          <a:p>
            <a:endParaRPr lang="en-US" dirty="0"/>
          </a:p>
        </p:txBody>
      </p:sp>
      <p:sp>
        <p:nvSpPr>
          <p:cNvPr id="4" name="Text Placeholder 3"/>
          <p:cNvSpPr>
            <a:spLocks noGrp="1"/>
          </p:cNvSpPr>
          <p:nvPr>
            <p:ph type="body" sz="quarter" idx="3"/>
          </p:nvPr>
        </p:nvSpPr>
        <p:spPr>
          <a:xfrm>
            <a:off x="8308573" y="1210579"/>
            <a:ext cx="3380991" cy="1426967"/>
          </a:xfrm>
        </p:spPr>
        <p:txBody>
          <a:bodyPr>
            <a:noAutofit/>
          </a:bodyPr>
          <a:lstStyle/>
          <a:p>
            <a:r>
              <a:rPr lang="en-US" sz="1200" dirty="0">
                <a:solidFill>
                  <a:srgbClr val="232323">
                    <a:alpha val="65000"/>
                  </a:srgbClr>
                </a:solidFill>
              </a:rPr>
              <a:t>Andrew Trotta</a:t>
            </a:r>
          </a:p>
          <a:p>
            <a:r>
              <a:rPr lang="en-US" sz="1200" dirty="0">
                <a:solidFill>
                  <a:srgbClr val="232323">
                    <a:alpha val="65000"/>
                  </a:srgbClr>
                </a:solidFill>
              </a:rPr>
              <a:t>U.S. Consumer Product Safety Commission</a:t>
            </a:r>
          </a:p>
          <a:p>
            <a:r>
              <a:rPr lang="en-US" sz="1200" dirty="0">
                <a:solidFill>
                  <a:srgbClr val="232323">
                    <a:alpha val="65000"/>
                  </a:srgbClr>
                </a:solidFill>
              </a:rPr>
              <a:t>Director, Division of Electrical Engineering, Office of Hazard Identification and Reduction</a:t>
            </a:r>
          </a:p>
          <a:p>
            <a:endParaRPr lang="en-US" dirty="0"/>
          </a:p>
        </p:txBody>
      </p:sp>
      <p:sp>
        <p:nvSpPr>
          <p:cNvPr id="5" name="Content Placeholder 4"/>
          <p:cNvSpPr>
            <a:spLocks noGrp="1"/>
          </p:cNvSpPr>
          <p:nvPr>
            <p:ph sz="quarter" idx="4"/>
          </p:nvPr>
        </p:nvSpPr>
        <p:spPr>
          <a:xfrm>
            <a:off x="6464487" y="2642779"/>
            <a:ext cx="5389033" cy="3470320"/>
          </a:xfrm>
        </p:spPr>
        <p:txBody>
          <a:bodyPr>
            <a:noAutofit/>
          </a:bodyPr>
          <a:lstStyle/>
          <a:p>
            <a:r>
              <a:rPr lang="en-US" sz="1400" dirty="0"/>
              <a:t>Andrew Trotta is the Director for the Division of Electrical Engineering and Fire Sciences in the Directorate for Engineering Sciences at the U. S. Consumer Product Safety Commission, a post that he has held since 2007. He joined the CPSC staff as an electrical engineer in 1996. As part of his duties, Mr. Trotta represents CPSC on the Electrical Safety Foundation International Board of Directors and is on the Underwriters Laboratories (UL) Electrical Council. Mr. Trotta is a member of UL Standards Technical Panels on household cooking ranges, cooking appliances and room air fresheners and on the National Electrical Code (NEC) Code-making Panels 2 and 17. </a:t>
            </a:r>
          </a:p>
          <a:p>
            <a:endParaRPr lang="en-US" sz="1400" dirty="0"/>
          </a:p>
          <a:p>
            <a:r>
              <a:rPr lang="en-US" sz="1400" dirty="0"/>
              <a:t>Prior to joining the CPSC, Mr. Trotta conducted research and testing on shipboard electrical systems for the Naval Surface Warfare Center in Annapolis, MD beginning in 1986. Mr. Trotta graduated from Virginia Tech with a Bachelor of Science degree in Electrical Engineering in 1986. </a:t>
            </a:r>
          </a:p>
        </p:txBody>
      </p:sp>
      <p:pic>
        <p:nvPicPr>
          <p:cNvPr id="9" name="Picture 8"/>
          <p:cNvPicPr>
            <a:picLocks noChangeAspect="1"/>
          </p:cNvPicPr>
          <p:nvPr/>
        </p:nvPicPr>
        <p:blipFill>
          <a:blip r:embed="rId2"/>
          <a:stretch>
            <a:fillRect/>
          </a:stretch>
        </p:blipFill>
        <p:spPr>
          <a:xfrm>
            <a:off x="609601" y="1297140"/>
            <a:ext cx="1898032" cy="1073787"/>
          </a:xfrm>
          <a:prstGeom prst="rect">
            <a:avLst/>
          </a:prstGeom>
        </p:spPr>
      </p:pic>
      <p:pic>
        <p:nvPicPr>
          <p:cNvPr id="5123" name="Picture 3" descr="Trotta 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541" y="1205346"/>
            <a:ext cx="1898032" cy="1426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43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sz="3600" b="1" dirty="0"/>
              <a:t>Voluntary Standards Process</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a:bodyPr>
          <a:lstStyle/>
          <a:p>
            <a:pPr>
              <a:buNone/>
            </a:pPr>
            <a:r>
              <a:rPr lang="en-US" sz="2400" dirty="0">
                <a:solidFill>
                  <a:srgbClr val="4C4C4C"/>
                </a:solidFill>
              </a:rPr>
              <a:t>VS Case Study #2 : Rope Lights</a:t>
            </a:r>
          </a:p>
          <a:p>
            <a:pPr lvl="1" algn="ctr"/>
            <a:endParaRPr lang="en-US" dirty="0">
              <a:solidFill>
                <a:srgbClr val="4C4C4C"/>
              </a:solidFill>
            </a:endParaRPr>
          </a:p>
          <a:p>
            <a:pPr lvl="1" algn="ctr"/>
            <a:r>
              <a:rPr lang="en-US" dirty="0">
                <a:solidFill>
                  <a:srgbClr val="4C4C4C"/>
                </a:solidFill>
              </a:rPr>
              <a:t>Standards Review</a:t>
            </a: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sp>
        <p:nvSpPr>
          <p:cNvPr id="3" name="Rounded Rectangle 2"/>
          <p:cNvSpPr/>
          <p:nvPr/>
        </p:nvSpPr>
        <p:spPr>
          <a:xfrm>
            <a:off x="3309816" y="2590800"/>
            <a:ext cx="5943600" cy="3124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Arial" panose="020B0604020202020204" pitchFamily="34" charset="0"/>
                <a:cs typeface="Arial" panose="020B0604020202020204" pitchFamily="34" charset="0"/>
              </a:rPr>
              <a:t>There was no existing standard for rope lights. Although similar to holiday lights, a key difference is that they are installed for longer than 90 days.</a:t>
            </a:r>
          </a:p>
        </p:txBody>
      </p:sp>
    </p:spTree>
    <p:extLst>
      <p:ext uri="{BB962C8B-B14F-4D97-AF65-F5344CB8AC3E}">
        <p14:creationId xmlns:p14="http://schemas.microsoft.com/office/powerpoint/2010/main" val="1385469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sz="3600" b="1" dirty="0"/>
              <a:t>Voluntary Standards Process</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a:bodyPr>
          <a:lstStyle/>
          <a:p>
            <a:pPr>
              <a:buNone/>
            </a:pPr>
            <a:r>
              <a:rPr lang="en-US" sz="2400" dirty="0">
                <a:solidFill>
                  <a:srgbClr val="4C4C4C"/>
                </a:solidFill>
              </a:rPr>
              <a:t>VS Case Study #2 : Rope Lights</a:t>
            </a:r>
          </a:p>
          <a:p>
            <a:pPr>
              <a:buNone/>
            </a:pPr>
            <a:endParaRPr lang="en-US" sz="2400" dirty="0">
              <a:solidFill>
                <a:srgbClr val="4C4C4C"/>
              </a:solidFill>
            </a:endParaRPr>
          </a:p>
          <a:p>
            <a:pPr lvl="1"/>
            <a:r>
              <a:rPr lang="en-US" dirty="0">
                <a:solidFill>
                  <a:srgbClr val="4C4C4C"/>
                </a:solidFill>
              </a:rPr>
              <a:t>   Evaluation</a:t>
            </a: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sp>
        <p:nvSpPr>
          <p:cNvPr id="3" name="Rounded Rectangle 2"/>
          <p:cNvSpPr/>
          <p:nvPr/>
        </p:nvSpPr>
        <p:spPr>
          <a:xfrm>
            <a:off x="820616" y="2590800"/>
            <a:ext cx="5715000" cy="29134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Arial" panose="020B0604020202020204" pitchFamily="34" charset="0"/>
                <a:cs typeface="Arial" panose="020B0604020202020204" pitchFamily="34" charset="0"/>
              </a:rPr>
              <a:t>CPSC staff examined rope lights and defined the areas of concern for residential use, such as field configuration (cutting lights to length).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9581" y="2116015"/>
            <a:ext cx="2843057" cy="3743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09918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sz="3600" b="1" dirty="0"/>
              <a:t>Voluntary Standards Process</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a:bodyPr>
          <a:lstStyle/>
          <a:p>
            <a:pPr>
              <a:buNone/>
            </a:pPr>
            <a:r>
              <a:rPr lang="en-US" sz="2400" dirty="0">
                <a:solidFill>
                  <a:srgbClr val="4C4C4C"/>
                </a:solidFill>
              </a:rPr>
              <a:t>VS Case Study #2 : Rope Lights</a:t>
            </a:r>
          </a:p>
          <a:p>
            <a:pPr>
              <a:buNone/>
            </a:pPr>
            <a:endParaRPr lang="en-US" sz="2400" dirty="0">
              <a:solidFill>
                <a:srgbClr val="4C4C4C"/>
              </a:solidFill>
            </a:endParaRPr>
          </a:p>
          <a:p>
            <a:pPr lvl="1"/>
            <a:r>
              <a:rPr lang="en-US" dirty="0">
                <a:solidFill>
                  <a:srgbClr val="4C4C4C"/>
                </a:solidFill>
              </a:rPr>
              <a:t>Standards Revision</a:t>
            </a: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sp>
        <p:nvSpPr>
          <p:cNvPr id="3" name="Rounded Rectangle 2"/>
          <p:cNvSpPr/>
          <p:nvPr/>
        </p:nvSpPr>
        <p:spPr>
          <a:xfrm>
            <a:off x="2989385" y="2762739"/>
            <a:ext cx="5715000" cy="3124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Arial" panose="020B0604020202020204" pitchFamily="34" charset="0"/>
                <a:cs typeface="Arial" panose="020B0604020202020204" pitchFamily="34" charset="0"/>
              </a:rPr>
              <a:t>CPSC staff proposed developing a new standard for rope lights based on identified potential hazards</a:t>
            </a:r>
          </a:p>
        </p:txBody>
      </p:sp>
    </p:spTree>
    <p:extLst>
      <p:ext uri="{BB962C8B-B14F-4D97-AF65-F5344CB8AC3E}">
        <p14:creationId xmlns:p14="http://schemas.microsoft.com/office/powerpoint/2010/main" val="4097081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normAutofit/>
          </a:bodyPr>
          <a:lstStyle/>
          <a:p>
            <a:pPr algn="l"/>
            <a:r>
              <a:rPr lang="en-US" sz="3600" b="1" dirty="0"/>
              <a:t>Voluntary Standards Process</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a:bodyPr>
          <a:lstStyle/>
          <a:p>
            <a:pPr>
              <a:buNone/>
            </a:pPr>
            <a:r>
              <a:rPr lang="en-US" sz="2400" dirty="0">
                <a:solidFill>
                  <a:srgbClr val="4C4C4C"/>
                </a:solidFill>
              </a:rPr>
              <a:t>VS Case Study #2 : Rope Lights</a:t>
            </a:r>
          </a:p>
          <a:p>
            <a:pPr>
              <a:buNone/>
            </a:pPr>
            <a:endParaRPr lang="en-US" sz="2400" dirty="0">
              <a:solidFill>
                <a:srgbClr val="4C4C4C"/>
              </a:solidFill>
            </a:endParaRPr>
          </a:p>
          <a:p>
            <a:pPr lvl="1"/>
            <a:r>
              <a:rPr lang="en-US" dirty="0">
                <a:solidFill>
                  <a:srgbClr val="4C4C4C"/>
                </a:solidFill>
              </a:rPr>
              <a:t>Standards Panel Participation</a:t>
            </a: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sp>
        <p:nvSpPr>
          <p:cNvPr id="3" name="Rounded Rectangle 2"/>
          <p:cNvSpPr/>
          <p:nvPr/>
        </p:nvSpPr>
        <p:spPr>
          <a:xfrm>
            <a:off x="1809261" y="3035439"/>
            <a:ext cx="5715000" cy="3124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latin typeface="Arial" panose="020B0604020202020204" pitchFamily="34" charset="0"/>
                <a:cs typeface="Arial" panose="020B0604020202020204" pitchFamily="34" charset="0"/>
              </a:rPr>
              <a:t>First Edition of UL 2388 – </a:t>
            </a:r>
            <a:r>
              <a:rPr lang="en-US" sz="2800" i="1" dirty="0">
                <a:latin typeface="Arial" panose="020B0604020202020204" pitchFamily="34" charset="0"/>
                <a:cs typeface="Arial" panose="020B0604020202020204" pitchFamily="34" charset="0"/>
              </a:rPr>
              <a:t>Standard for Safety of Flexible Lighting Products </a:t>
            </a:r>
            <a:r>
              <a:rPr lang="en-US" sz="2800" dirty="0">
                <a:latin typeface="Arial" panose="020B0604020202020204" pitchFamily="34" charset="0"/>
                <a:cs typeface="Arial" panose="020B0604020202020204" pitchFamily="34" charset="0"/>
              </a:rPr>
              <a:t>was issued July 3, 2002.</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8154" y="2393110"/>
            <a:ext cx="2917076" cy="376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386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p:txBody>
          <a:bodyPr vert="horz" lIns="90488" tIns="44450" rIns="90488" bIns="44450" rtlCol="0" anchor="b">
            <a:normAutofit/>
          </a:bodyPr>
          <a:lstStyle/>
          <a:p>
            <a:pPr>
              <a:defRPr/>
            </a:pPr>
            <a:r>
              <a:rPr lang="en-US" sz="3600" b="1" dirty="0"/>
              <a:t>Other Requirements</a:t>
            </a:r>
            <a:endParaRPr lang="zh-CN" altLang="en-US" sz="3600" dirty="0">
              <a:ea typeface="SimSun" pitchFamily="2" charset="-122"/>
            </a:endParaRPr>
          </a:p>
        </p:txBody>
      </p:sp>
      <p:sp>
        <p:nvSpPr>
          <p:cNvPr id="418819" name="Rectangle 3"/>
          <p:cNvSpPr>
            <a:spLocks noGrp="1" noChangeArrowheads="1"/>
          </p:cNvSpPr>
          <p:nvPr>
            <p:ph idx="1"/>
          </p:nvPr>
        </p:nvSpPr>
        <p:spPr>
          <a:xfrm>
            <a:off x="406399" y="1522534"/>
            <a:ext cx="11465169" cy="5037383"/>
          </a:xfrm>
        </p:spPr>
        <p:txBody>
          <a:bodyPr vert="horz" lIns="90488" tIns="44450" rIns="90488" bIns="44450" rtlCol="0">
            <a:noAutofit/>
          </a:bodyPr>
          <a:lstStyle/>
          <a:p>
            <a:pPr>
              <a:lnSpc>
                <a:spcPct val="80000"/>
              </a:lnSpc>
              <a:defRPr/>
            </a:pPr>
            <a:r>
              <a:rPr lang="en-US" dirty="0">
                <a:solidFill>
                  <a:srgbClr val="4C4C4C"/>
                </a:solidFill>
              </a:rPr>
              <a:t>Safe Installation = Electrical Safety</a:t>
            </a:r>
          </a:p>
          <a:p>
            <a:pPr eaLnBrk="1" hangingPunct="1">
              <a:lnSpc>
                <a:spcPct val="80000"/>
              </a:lnSpc>
              <a:defRPr/>
            </a:pPr>
            <a:endParaRPr lang="en-US" dirty="0">
              <a:solidFill>
                <a:srgbClr val="4C4C4C"/>
              </a:solidFill>
              <a:effectLst/>
            </a:endParaRPr>
          </a:p>
          <a:p>
            <a:pPr marL="457200" indent="-457200" eaLnBrk="1" hangingPunct="1">
              <a:lnSpc>
                <a:spcPct val="80000"/>
              </a:lnSpc>
              <a:buFont typeface="Arial" panose="020B0604020202020204" pitchFamily="34" charset="0"/>
              <a:buChar char="•"/>
              <a:defRPr/>
            </a:pPr>
            <a:r>
              <a:rPr lang="en-US" sz="2800" dirty="0">
                <a:solidFill>
                  <a:srgbClr val="4C4C4C"/>
                </a:solidFill>
              </a:rPr>
              <a:t>The </a:t>
            </a:r>
            <a:r>
              <a:rPr lang="en-US" sz="2800" i="1" dirty="0">
                <a:solidFill>
                  <a:srgbClr val="4C4C4C"/>
                </a:solidFill>
              </a:rPr>
              <a:t>National Electrical Code </a:t>
            </a:r>
            <a:r>
              <a:rPr lang="en-US" sz="2800" dirty="0">
                <a:solidFill>
                  <a:srgbClr val="4C4C4C"/>
                </a:solidFill>
              </a:rPr>
              <a:t>(</a:t>
            </a:r>
            <a:r>
              <a:rPr lang="en-US" sz="2800" i="1" dirty="0">
                <a:solidFill>
                  <a:srgbClr val="4C4C4C"/>
                </a:solidFill>
              </a:rPr>
              <a:t>NEC</a:t>
            </a:r>
            <a:r>
              <a:rPr lang="en-US" sz="2800" dirty="0">
                <a:solidFill>
                  <a:srgbClr val="4C4C4C"/>
                </a:solidFill>
              </a:rPr>
              <a:t>)</a:t>
            </a:r>
            <a:r>
              <a:rPr lang="en-US" sz="2800" i="1" dirty="0">
                <a:solidFill>
                  <a:srgbClr val="4C4C4C"/>
                </a:solidFill>
              </a:rPr>
              <a:t> </a:t>
            </a:r>
            <a:r>
              <a:rPr lang="en-US" sz="2800" dirty="0">
                <a:solidFill>
                  <a:srgbClr val="4C4C4C"/>
                </a:solidFill>
              </a:rPr>
              <a:t>covers the installation of electrical equipment in public and private premises.</a:t>
            </a:r>
          </a:p>
          <a:p>
            <a:pPr marL="800100" lvl="1" indent="-342900">
              <a:lnSpc>
                <a:spcPct val="80000"/>
              </a:lnSpc>
              <a:spcBef>
                <a:spcPts val="600"/>
              </a:spcBef>
              <a:buFont typeface="Wingdings" panose="05000000000000000000" pitchFamily="2" charset="2"/>
              <a:buChar char="Ø"/>
              <a:defRPr/>
            </a:pPr>
            <a:r>
              <a:rPr lang="en-US" dirty="0">
                <a:solidFill>
                  <a:srgbClr val="1A2857"/>
                </a:solidFill>
              </a:rPr>
              <a:t>Product standards requirements are in accordance with the </a:t>
            </a:r>
            <a:r>
              <a:rPr lang="en-US" i="1" dirty="0">
                <a:solidFill>
                  <a:srgbClr val="1A2857"/>
                </a:solidFill>
              </a:rPr>
              <a:t>NEC</a:t>
            </a:r>
          </a:p>
          <a:p>
            <a:pPr marL="0" lvl="1">
              <a:lnSpc>
                <a:spcPct val="80000"/>
              </a:lnSpc>
              <a:defRPr/>
            </a:pPr>
            <a:r>
              <a:rPr lang="en-US" dirty="0">
                <a:solidFill>
                  <a:schemeClr val="bg1"/>
                </a:solidFill>
              </a:rPr>
              <a:t>	  </a:t>
            </a:r>
            <a:endParaRPr lang="en-US" dirty="0">
              <a:solidFill>
                <a:schemeClr val="bg1"/>
              </a:solidFill>
              <a:effectLst/>
            </a:endParaRPr>
          </a:p>
          <a:p>
            <a:pPr marL="457200" indent="-457200" eaLnBrk="1" hangingPunct="1">
              <a:buFont typeface="Arial" panose="020B0604020202020204" pitchFamily="34" charset="0"/>
              <a:buChar char="•"/>
            </a:pPr>
            <a:r>
              <a:rPr lang="en-US" sz="2800" dirty="0">
                <a:solidFill>
                  <a:srgbClr val="4C4C4C"/>
                </a:solidFill>
              </a:rPr>
              <a:t>The </a:t>
            </a:r>
            <a:r>
              <a:rPr lang="en-US" sz="2800" i="1" dirty="0">
                <a:solidFill>
                  <a:srgbClr val="4C4C4C"/>
                </a:solidFill>
              </a:rPr>
              <a:t>NEC</a:t>
            </a:r>
            <a:r>
              <a:rPr lang="en-US" sz="2800" dirty="0">
                <a:solidFill>
                  <a:srgbClr val="4C4C4C"/>
                </a:solidFill>
              </a:rPr>
              <a:t> is a consensus code published by the National Fire Protection Association. </a:t>
            </a:r>
            <a:r>
              <a:rPr lang="en-US" dirty="0">
                <a:solidFill>
                  <a:srgbClr val="4C4C4C"/>
                </a:solidFill>
              </a:rPr>
              <a:t>It is used as a model for</a:t>
            </a:r>
            <a:r>
              <a:rPr lang="en-US" dirty="0">
                <a:solidFill>
                  <a:srgbClr val="4C4C4C"/>
                </a:solidFill>
                <a:effectLst/>
              </a:rPr>
              <a:t> adoption of law by state agencies and local municipalities.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1462" y="443503"/>
            <a:ext cx="2544261" cy="173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811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normAutofit fontScale="92500" lnSpcReduction="10000"/>
          </a:bodyPr>
          <a:lstStyle/>
          <a:p>
            <a:r>
              <a:rPr lang="en-US" dirty="0">
                <a:solidFill>
                  <a:srgbClr val="2E74B5"/>
                </a:solidFill>
                <a:latin typeface="Calibri Light" panose="020F0302020204030204" pitchFamily="34" charset="0"/>
              </a:rPr>
              <a:t>Recalls</a:t>
            </a:r>
          </a:p>
        </p:txBody>
      </p:sp>
      <p:sp>
        <p:nvSpPr>
          <p:cNvPr id="8" name="Text Placeholder 7"/>
          <p:cNvSpPr>
            <a:spLocks noGrp="1"/>
          </p:cNvSpPr>
          <p:nvPr>
            <p:ph type="body" sz="quarter" idx="13"/>
          </p:nvPr>
        </p:nvSpPr>
        <p:spPr/>
        <p:txBody>
          <a:bodyPr>
            <a:normAutofit fontScale="92500" lnSpcReduction="10000"/>
          </a:bodyPr>
          <a:lstStyle/>
          <a:p>
            <a:r>
              <a:rPr lang="en-US" dirty="0">
                <a:solidFill>
                  <a:srgbClr val="242424"/>
                </a:solidFill>
              </a:rPr>
              <a:t>A product that creates a substantial product hazard must be recalled, i.e., removed from sale, and those in consumer’s hands must be remedied through repair, replacement, or refund.</a:t>
            </a:r>
          </a:p>
          <a:p>
            <a:endParaRPr lang="en-US" dirty="0"/>
          </a:p>
        </p:txBody>
      </p:sp>
      <p:sp>
        <p:nvSpPr>
          <p:cNvPr id="6" name="Rectangle 3"/>
          <p:cNvSpPr txBox="1">
            <a:spLocks noChangeArrowheads="1"/>
          </p:cNvSpPr>
          <p:nvPr/>
        </p:nvSpPr>
        <p:spPr>
          <a:xfrm>
            <a:off x="2057400" y="3246438"/>
            <a:ext cx="4419600" cy="3306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500"/>
              </a:spcBef>
              <a:spcAft>
                <a:spcPts val="500"/>
              </a:spcAft>
              <a:buNone/>
            </a:pPr>
            <a:endParaRPr lang="en-US" sz="2800" dirty="0"/>
          </a:p>
          <a:p>
            <a:pPr marL="0" indent="0"/>
            <a:endParaRPr lang="en-US" sz="2800" dirty="0"/>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245" y="7521"/>
            <a:ext cx="4774955" cy="6664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2721267" y="2600806"/>
            <a:ext cx="714375" cy="5722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048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407602" y="504919"/>
            <a:ext cx="4742022" cy="767448"/>
          </a:xfrm>
        </p:spPr>
        <p:txBody>
          <a:bodyPr>
            <a:normAutofit/>
          </a:bodyPr>
          <a:lstStyle/>
          <a:p>
            <a:r>
              <a:rPr lang="en-US" dirty="0">
                <a:solidFill>
                  <a:srgbClr val="2E74B5"/>
                </a:solidFill>
                <a:latin typeface="Calibri Light" panose="020F0302020204030204" pitchFamily="34" charset="0"/>
              </a:rPr>
              <a:t>Consumer Education</a:t>
            </a:r>
          </a:p>
        </p:txBody>
      </p:sp>
      <p:sp>
        <p:nvSpPr>
          <p:cNvPr id="4" name="Text Placeholder 3"/>
          <p:cNvSpPr>
            <a:spLocks noGrp="1"/>
          </p:cNvSpPr>
          <p:nvPr>
            <p:ph type="body" sz="quarter" idx="13"/>
          </p:nvPr>
        </p:nvSpPr>
        <p:spPr>
          <a:xfrm>
            <a:off x="6407603" y="1373504"/>
            <a:ext cx="4742022" cy="2362249"/>
          </a:xfrm>
        </p:spPr>
        <p:txBody>
          <a:bodyPr>
            <a:normAutofit fontScale="92500" lnSpcReduction="20000"/>
          </a:bodyPr>
          <a:lstStyle/>
          <a:p>
            <a:r>
              <a:rPr lang="en-US" dirty="0">
                <a:solidFill>
                  <a:srgbClr val="4C4C4C"/>
                </a:solidFill>
              </a:rPr>
              <a:t>In addition to working to make products safer, CPSC staff educates consumers to empower them to be proactive about safety in their homes.</a:t>
            </a:r>
          </a:p>
          <a:p>
            <a:endParaRPr lang="en-US"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970" y="0"/>
            <a:ext cx="3796459" cy="4798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681" y="3836890"/>
            <a:ext cx="4286250" cy="24298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1729886"/>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Safety</a:t>
            </a:r>
            <a:r>
              <a:rPr lang="en-US" dirty="0">
                <a:solidFill>
                  <a:srgbClr val="1A2857"/>
                </a:solidFill>
              </a:rPr>
              <a:t> </a:t>
            </a:r>
            <a:r>
              <a:rPr lang="en-US" dirty="0"/>
              <a:t>Guides</a:t>
            </a:r>
          </a:p>
        </p:txBody>
      </p:sp>
      <p:sp>
        <p:nvSpPr>
          <p:cNvPr id="3" name="Content Placeholder 2"/>
          <p:cNvSpPr>
            <a:spLocks noGrp="1"/>
          </p:cNvSpPr>
          <p:nvPr>
            <p:ph idx="1"/>
          </p:nvPr>
        </p:nvSpPr>
        <p:spPr/>
        <p:txBody>
          <a:bodyPr>
            <a:normAutofit/>
          </a:bodyPr>
          <a:lstStyle/>
          <a:p>
            <a:pPr algn="ctr"/>
            <a:r>
              <a:rPr lang="en-US" sz="2400" dirty="0">
                <a:solidFill>
                  <a:schemeClr val="bg1"/>
                </a:solidFill>
                <a:hlinkClick r:id="rId2"/>
              </a:rPr>
              <a:t>www.cpsc.gov/en/Safety-Education/Safety-Guides/Home/</a:t>
            </a:r>
            <a:r>
              <a:rPr lang="en-US" sz="2400" dirty="0">
                <a:solidFill>
                  <a:schemeClr val="bg1"/>
                </a:solidFill>
              </a:rPr>
              <a:t>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438401"/>
            <a:ext cx="5612038" cy="3504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4295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altLang="zh-CN" sz="3600" b="1" dirty="0"/>
              <a:t>Multipronged Safety Approach</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a:bodyPr>
          <a:lstStyle/>
          <a:p>
            <a:pPr>
              <a:buNone/>
            </a:pPr>
            <a:r>
              <a:rPr lang="en-US" dirty="0">
                <a:solidFill>
                  <a:srgbClr val="4C4C4C"/>
                </a:solidFill>
              </a:rPr>
              <a:t>CPSC employs a comprehensive, multipronged approach to product safety by participating in development and revision of voluntary standards or promulgation of technical regulations to address emerging hazards, removing unsafe products from the market, and informing consumers about the potential dangers a product may pose and how to avoid getting hurt.</a:t>
            </a:r>
          </a:p>
          <a:p>
            <a:pPr lvl="1"/>
            <a:endParaRPr lang="en-US" sz="2000" dirty="0">
              <a:solidFill>
                <a:schemeClr val="bg1"/>
              </a:solidFill>
            </a:endParaRP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spTree>
    <p:extLst>
      <p:ext uri="{BB962C8B-B14F-4D97-AF65-F5344CB8AC3E}">
        <p14:creationId xmlns:p14="http://schemas.microsoft.com/office/powerpoint/2010/main" val="3779716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altLang="zh-CN" sz="3600" b="1" dirty="0"/>
              <a:t>Multipronged Safety Approach</a:t>
            </a:r>
            <a:endParaRPr lang="zh-CN" altLang="en-US" sz="2800" dirty="0">
              <a:ea typeface="SimSun" pitchFamily="2" charset="-122"/>
            </a:endParaRPr>
          </a:p>
        </p:txBody>
      </p:sp>
      <p:sp>
        <p:nvSpPr>
          <p:cNvPr id="7171" name="Rectangle 6"/>
          <p:cNvSpPr>
            <a:spLocks noGrp="1" noChangeArrowheads="1"/>
          </p:cNvSpPr>
          <p:nvPr>
            <p:ph idx="1"/>
          </p:nvPr>
        </p:nvSpPr>
        <p:spPr>
          <a:xfrm>
            <a:off x="406400" y="1484923"/>
            <a:ext cx="7811478" cy="4692040"/>
          </a:xfrm>
        </p:spPr>
        <p:txBody>
          <a:bodyPr>
            <a:normAutofit lnSpcReduction="10000"/>
          </a:bodyPr>
          <a:lstStyle/>
          <a:p>
            <a:pPr>
              <a:buNone/>
            </a:pPr>
            <a:r>
              <a:rPr lang="en-US" sz="2400" dirty="0">
                <a:solidFill>
                  <a:srgbClr val="4C4C4C"/>
                </a:solidFill>
              </a:rPr>
              <a:t>Comprehensive Case Study #1: Ingestions of small batteries (like button and coin cells) were causing serious internal injuries, sometimes resulting in deaths.</a:t>
            </a:r>
          </a:p>
          <a:p>
            <a:pPr algn="ctr">
              <a:buNone/>
            </a:pPr>
            <a:endParaRPr lang="en-US" sz="2400" dirty="0">
              <a:solidFill>
                <a:srgbClr val="4C4C4C"/>
              </a:solidFill>
            </a:endParaRPr>
          </a:p>
          <a:p>
            <a:pPr marL="800100" lvl="1" indent="-342900">
              <a:buFont typeface="Arial" panose="020B0604020202020204" pitchFamily="34" charset="0"/>
              <a:buChar char="•"/>
            </a:pPr>
            <a:r>
              <a:rPr lang="en-US" dirty="0">
                <a:solidFill>
                  <a:srgbClr val="4C4C4C"/>
                </a:solidFill>
              </a:rPr>
              <a:t>Button/coin cell batteries lodged in the esophagus can cause electrical current to hydrolyze fluid, leading to hydroxide burns</a:t>
            </a:r>
          </a:p>
          <a:p>
            <a:pPr lvl="1"/>
            <a:endParaRPr lang="en-US" dirty="0">
              <a:solidFill>
                <a:srgbClr val="4C4C4C"/>
              </a:solidFill>
            </a:endParaRPr>
          </a:p>
          <a:p>
            <a:pPr marL="800100" lvl="1" indent="-342900">
              <a:buFont typeface="Arial" panose="020B0604020202020204" pitchFamily="34" charset="0"/>
              <a:buChar char="•"/>
            </a:pPr>
            <a:r>
              <a:rPr lang="en-US" dirty="0">
                <a:solidFill>
                  <a:srgbClr val="4C4C4C"/>
                </a:solidFill>
              </a:rPr>
              <a:t>Can lead to severe injuries and death in as little as </a:t>
            </a:r>
          </a:p>
          <a:p>
            <a:pPr lvl="1"/>
            <a:r>
              <a:rPr lang="en-US" dirty="0">
                <a:solidFill>
                  <a:srgbClr val="4C4C4C"/>
                </a:solidFill>
              </a:rPr>
              <a:t>    2 hours</a:t>
            </a:r>
          </a:p>
          <a:p>
            <a:pPr marL="1257300" lvl="2" indent="-342900">
              <a:buFont typeface="Wingdings" panose="05000000000000000000" pitchFamily="2" charset="2"/>
              <a:buChar char="Ø"/>
            </a:pPr>
            <a:r>
              <a:rPr lang="en-US" dirty="0">
                <a:solidFill>
                  <a:srgbClr val="1A2857"/>
                </a:solidFill>
              </a:rPr>
              <a:t>Victims can present nonspecific flu-like symptoms.</a:t>
            </a:r>
          </a:p>
          <a:p>
            <a:pPr marL="1257300" lvl="2" indent="-342900">
              <a:buFont typeface="Wingdings" panose="05000000000000000000" pitchFamily="2" charset="2"/>
              <a:buChar char="Ø"/>
            </a:pPr>
            <a:r>
              <a:rPr lang="en-US" dirty="0">
                <a:solidFill>
                  <a:srgbClr val="1A2857"/>
                </a:solidFill>
              </a:rPr>
              <a:t>Delayed treatment allows extensive tissue damage to occur -  fistulas, perforations, necrosis, stricture, and vocal cord paralysis.</a:t>
            </a:r>
          </a:p>
          <a:p>
            <a:pPr lvl="1"/>
            <a:endParaRPr lang="en-US" sz="2000" dirty="0">
              <a:solidFill>
                <a:srgbClr val="1A2857"/>
              </a:solidFill>
            </a:endParaRP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9427" y="2033956"/>
            <a:ext cx="2997466" cy="294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6648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600677" y="1361281"/>
            <a:ext cx="2951003" cy="642765"/>
          </a:xfrm>
        </p:spPr>
        <p:txBody>
          <a:bodyPr>
            <a:noAutofit/>
          </a:bodyPr>
          <a:lstStyle/>
          <a:p>
            <a:r>
              <a:rPr lang="en-US" sz="4000" dirty="0">
                <a:effectLst>
                  <a:outerShdw blurRad="38100" dist="38100" dir="2700000" algn="tl">
                    <a:srgbClr val="000000">
                      <a:alpha val="43137"/>
                    </a:srgbClr>
                  </a:outerShdw>
                </a:effectLst>
              </a:rPr>
              <a:t>$1 Trillion</a:t>
            </a:r>
          </a:p>
        </p:txBody>
      </p:sp>
      <p:sp>
        <p:nvSpPr>
          <p:cNvPr id="3" name="Text Placeholder 2"/>
          <p:cNvSpPr>
            <a:spLocks noGrp="1"/>
          </p:cNvSpPr>
          <p:nvPr>
            <p:ph type="body" sz="quarter" idx="12"/>
          </p:nvPr>
        </p:nvSpPr>
        <p:spPr>
          <a:xfrm>
            <a:off x="1560038" y="2004046"/>
            <a:ext cx="2991642" cy="2120914"/>
          </a:xfrm>
        </p:spPr>
        <p:txBody>
          <a:bodyPr>
            <a:normAutofit fontScale="62500" lnSpcReduction="20000"/>
          </a:bodyPr>
          <a:lstStyle/>
          <a:p>
            <a:r>
              <a:rPr lang="en-US" dirty="0">
                <a:effectLst>
                  <a:outerShdw blurRad="38100" dist="38100" dir="2700000" algn="tl">
                    <a:srgbClr val="000000">
                      <a:alpha val="43137"/>
                    </a:srgbClr>
                  </a:outerShdw>
                </a:effectLst>
              </a:rPr>
              <a:t>Deaths, injuries, and property damage from consumer product incidents cost the nation more than $1 trillion annually.</a:t>
            </a:r>
            <a:r>
              <a:rPr lang="en-US" baseline="30000" dirty="0">
                <a:effectLst>
                  <a:outerShdw blurRad="38100" dist="38100" dir="2700000" algn="tl">
                    <a:srgbClr val="000000">
                      <a:alpha val="43137"/>
                    </a:srgbClr>
                  </a:outerShdw>
                </a:effectLst>
              </a:rPr>
              <a:t>1</a:t>
            </a:r>
            <a:r>
              <a:rPr lang="en-US" dirty="0">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rmAutofit/>
          </a:bodyPr>
          <a:lstStyle/>
          <a:p>
            <a:r>
              <a:rPr lang="en-US" dirty="0">
                <a:solidFill>
                  <a:schemeClr val="tx1">
                    <a:alpha val="65000"/>
                  </a:schemeClr>
                </a:solidFill>
                <a:effectLst>
                  <a:outerShdw blurRad="38100" dist="38100" dir="2700000" algn="tl">
                    <a:srgbClr val="000000">
                      <a:alpha val="43137"/>
                    </a:srgbClr>
                  </a:outerShdw>
                </a:effectLst>
              </a:rPr>
              <a:t>The US CPSC is a federal government agency charged with protecting the public from unreasonable risks of injury or death associated with the use of consumer products under the agency's jurisdiction.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dirty="0">
                <a:solidFill>
                  <a:schemeClr val="bg2">
                    <a:alpha val="65000"/>
                  </a:schemeClr>
                </a:solidFill>
                <a:effectLst>
                  <a:outerShdw blurRad="38100" dist="38100" dir="2700000" algn="tl">
                    <a:srgbClr val="000000">
                      <a:alpha val="43137"/>
                    </a:srgbClr>
                  </a:outerShdw>
                </a:effectLst>
              </a:rPr>
              <a:t>CPSC is committed to protecting consumers from products that pose a fire, electrical, chemical, biological, or mechanical hazard.   </a:t>
            </a:r>
          </a:p>
          <a:p>
            <a:endParaRPr lang="en-US" sz="2000" kern="0" dirty="0">
              <a:effectLst>
                <a:outerShdw blurRad="38100" dist="38100" dir="2700000" algn="tl">
                  <a:srgbClr val="000000">
                    <a:alpha val="43137"/>
                  </a:srgbClr>
                </a:outerShdw>
              </a:effectLst>
            </a:endParaRPr>
          </a:p>
          <a:p>
            <a:r>
              <a:rPr lang="en-US" sz="2000" kern="0" dirty="0">
                <a:solidFill>
                  <a:schemeClr val="bg2">
                    <a:alpha val="65000"/>
                  </a:schemeClr>
                </a:solidFill>
                <a:effectLst>
                  <a:outerShdw blurRad="38100" dist="38100" dir="2700000" algn="tl">
                    <a:srgbClr val="000000">
                      <a:alpha val="43137"/>
                    </a:srgbClr>
                  </a:outerShdw>
                </a:effectLst>
              </a:rPr>
              <a:t>CPSC's work to improve the safety of the more than 15,000 types of consumer products in its jurisdiction  - such as toys, cribs, power tools, cigarette lighters, textiles, and  household chemicals – has contributed to a decline in the rate of deaths and injuries associated with consumer products over the past 40 years.</a:t>
            </a: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9426819" y="3929219"/>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spTree>
    <p:extLst>
      <p:ext uri="{BB962C8B-B14F-4D97-AF65-F5344CB8AC3E}">
        <p14:creationId xmlns:p14="http://schemas.microsoft.com/office/powerpoint/2010/main" val="3320652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altLang="zh-CN" sz="3600" b="1" dirty="0"/>
              <a:t>Multipronged Safety Approach</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a:bodyPr>
          <a:lstStyle/>
          <a:p>
            <a:pPr>
              <a:buNone/>
            </a:pPr>
            <a:r>
              <a:rPr lang="en-US" sz="2800" dirty="0">
                <a:solidFill>
                  <a:srgbClr val="4C4C4C"/>
                </a:solidFill>
              </a:rPr>
              <a:t>Comprehensive Case Study #1: Button/coin cell battery ingestions</a:t>
            </a:r>
          </a:p>
          <a:p>
            <a:pPr marL="914400" lvl="1" indent="-457200">
              <a:buFont typeface="Arial" panose="020B0604020202020204" pitchFamily="34" charset="0"/>
              <a:buChar char="•"/>
            </a:pPr>
            <a:r>
              <a:rPr lang="en-US" dirty="0">
                <a:solidFill>
                  <a:srgbClr val="4C4C4C"/>
                </a:solidFill>
              </a:rPr>
              <a:t>Educate consumers about the hazard</a:t>
            </a:r>
          </a:p>
          <a:p>
            <a:pPr marL="914400" lvl="1" indent="-457200">
              <a:buFont typeface="Arial" panose="020B0604020202020204" pitchFamily="34" charset="0"/>
              <a:buChar char="•"/>
            </a:pPr>
            <a:r>
              <a:rPr lang="en-US" dirty="0">
                <a:solidFill>
                  <a:srgbClr val="4C4C4C"/>
                </a:solidFill>
              </a:rPr>
              <a:t>Revise/develop standards</a:t>
            </a:r>
          </a:p>
          <a:p>
            <a:pPr marL="1314450" lvl="2" indent="-457200">
              <a:buFont typeface="Wingdings" panose="05000000000000000000" pitchFamily="2" charset="2"/>
              <a:buChar char="Ø"/>
            </a:pPr>
            <a:r>
              <a:rPr lang="en-US" dirty="0">
                <a:solidFill>
                  <a:srgbClr val="1A2857"/>
                </a:solidFill>
              </a:rPr>
              <a:t>Improve battery compartment design</a:t>
            </a:r>
          </a:p>
          <a:p>
            <a:pPr marL="1657350" lvl="3" indent="-285750">
              <a:buFont typeface="Arial" panose="020B0604020202020204" pitchFamily="34" charset="0"/>
              <a:buChar char="•"/>
            </a:pPr>
            <a:r>
              <a:rPr lang="en-US" dirty="0">
                <a:solidFill>
                  <a:srgbClr val="1A2857"/>
                </a:solidFill>
              </a:rPr>
              <a:t>Require a screw or two independent simultaneous motions to access battery</a:t>
            </a:r>
          </a:p>
          <a:p>
            <a:pPr marL="1314450" lvl="2" indent="-457200">
              <a:buFont typeface="Wingdings" panose="05000000000000000000" pitchFamily="2" charset="2"/>
              <a:buChar char="Ø"/>
            </a:pPr>
            <a:r>
              <a:rPr lang="en-US" dirty="0">
                <a:solidFill>
                  <a:srgbClr val="1A2857"/>
                </a:solidFill>
              </a:rPr>
              <a:t>Improve packaging</a:t>
            </a:r>
          </a:p>
          <a:p>
            <a:pPr marL="1657350" lvl="3" indent="-285750">
              <a:buFont typeface="Arial" panose="020B0604020202020204" pitchFamily="34" charset="0"/>
              <a:buChar char="•"/>
            </a:pPr>
            <a:r>
              <a:rPr lang="en-US" dirty="0">
                <a:solidFill>
                  <a:srgbClr val="1A2857"/>
                </a:solidFill>
              </a:rPr>
              <a:t>Child resistant packaging </a:t>
            </a:r>
          </a:p>
          <a:p>
            <a:pPr marL="1371600" lvl="2" indent="-514350">
              <a:buFont typeface="Wingdings" panose="05000000000000000000" pitchFamily="2" charset="2"/>
              <a:buChar char="Ø"/>
            </a:pPr>
            <a:r>
              <a:rPr lang="en-US" dirty="0">
                <a:solidFill>
                  <a:srgbClr val="1A2857"/>
                </a:solidFill>
              </a:rPr>
              <a:t>Improve warning /labeling</a:t>
            </a:r>
          </a:p>
          <a:p>
            <a:pPr marL="1885950" lvl="3" indent="-514350">
              <a:buFont typeface="Arial" panose="020B0604020202020204" pitchFamily="34" charset="0"/>
              <a:buChar char="•"/>
            </a:pPr>
            <a:r>
              <a:rPr lang="en-US" dirty="0">
                <a:solidFill>
                  <a:srgbClr val="1A2857"/>
                </a:solidFill>
              </a:rPr>
              <a:t>Hazard</a:t>
            </a:r>
          </a:p>
          <a:p>
            <a:pPr marL="1828800" lvl="3" indent="-457200">
              <a:buFont typeface="Arial" panose="020B0604020202020204" pitchFamily="34" charset="0"/>
              <a:buChar char="•"/>
            </a:pPr>
            <a:r>
              <a:rPr lang="en-US" dirty="0">
                <a:solidFill>
                  <a:srgbClr val="1A2857"/>
                </a:solidFill>
              </a:rPr>
              <a:t>Message</a:t>
            </a:r>
          </a:p>
          <a:p>
            <a:pPr marL="914400" lvl="1" indent="-457200">
              <a:buFont typeface="Arial" panose="020B0604020202020204" pitchFamily="34" charset="0"/>
              <a:buChar char="•"/>
            </a:pPr>
            <a:r>
              <a:rPr lang="en-US" dirty="0">
                <a:solidFill>
                  <a:srgbClr val="4C4C4C"/>
                </a:solidFill>
              </a:rPr>
              <a:t>Improve battery design to mitigate or lessen the hazard</a:t>
            </a:r>
          </a:p>
          <a:p>
            <a:endParaRPr lang="en-US" sz="2400" dirty="0">
              <a:solidFill>
                <a:srgbClr val="4C4C4C"/>
              </a:solidFill>
            </a:endParaRP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spTree>
    <p:extLst>
      <p:ext uri="{BB962C8B-B14F-4D97-AF65-F5344CB8AC3E}">
        <p14:creationId xmlns:p14="http://schemas.microsoft.com/office/powerpoint/2010/main" val="2423049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altLang="zh-CN" sz="3600" b="1" dirty="0"/>
              <a:t>Multipronged Safety Approach</a:t>
            </a:r>
            <a:endParaRPr lang="zh-CN" altLang="en-US" sz="2800" dirty="0">
              <a:ea typeface="SimSun" pitchFamily="2" charset="-122"/>
            </a:endParaRPr>
          </a:p>
        </p:txBody>
      </p:sp>
      <p:sp>
        <p:nvSpPr>
          <p:cNvPr id="7171" name="Rectangle 6"/>
          <p:cNvSpPr>
            <a:spLocks noGrp="1" noChangeArrowheads="1"/>
          </p:cNvSpPr>
          <p:nvPr>
            <p:ph idx="1"/>
          </p:nvPr>
        </p:nvSpPr>
        <p:spPr>
          <a:xfrm>
            <a:off x="406399" y="1484923"/>
            <a:ext cx="8632093" cy="4692040"/>
          </a:xfrm>
        </p:spPr>
        <p:txBody>
          <a:bodyPr>
            <a:normAutofit/>
          </a:bodyPr>
          <a:lstStyle/>
          <a:p>
            <a:pPr>
              <a:buNone/>
            </a:pPr>
            <a:r>
              <a:rPr lang="en-US" sz="2400" dirty="0">
                <a:solidFill>
                  <a:srgbClr val="4C4C4C"/>
                </a:solidFill>
              </a:rPr>
              <a:t>Comprehensive Case Study #1: Button/coin cell battery ingestions</a:t>
            </a:r>
          </a:p>
          <a:p>
            <a:pPr>
              <a:buNone/>
            </a:pPr>
            <a:endParaRPr lang="en-US" sz="2400" dirty="0">
              <a:solidFill>
                <a:srgbClr val="4C4C4C"/>
              </a:solidFill>
            </a:endParaRPr>
          </a:p>
          <a:p>
            <a:pPr>
              <a:buNone/>
            </a:pPr>
            <a:r>
              <a:rPr lang="en-US" sz="2800" dirty="0">
                <a:solidFill>
                  <a:srgbClr val="4C4C4C"/>
                </a:solidFill>
              </a:rPr>
              <a:t>Consumer Education</a:t>
            </a:r>
          </a:p>
          <a:p>
            <a:pPr marL="800100" lvl="1" indent="-342900">
              <a:lnSpc>
                <a:spcPct val="80000"/>
              </a:lnSpc>
              <a:spcBef>
                <a:spcPct val="50000"/>
              </a:spcBef>
              <a:buFont typeface="Arial" panose="020B0604020202020204" pitchFamily="34" charset="0"/>
              <a:buChar char="•"/>
            </a:pPr>
            <a:r>
              <a:rPr lang="en-US" sz="2000" dirty="0">
                <a:solidFill>
                  <a:srgbClr val="4C4C4C"/>
                </a:solidFill>
              </a:rPr>
              <a:t>Safety Alert</a:t>
            </a:r>
          </a:p>
          <a:p>
            <a:pPr marL="800100" lvl="1" indent="-342900">
              <a:lnSpc>
                <a:spcPct val="80000"/>
              </a:lnSpc>
              <a:spcBef>
                <a:spcPct val="50000"/>
              </a:spcBef>
              <a:buFont typeface="Arial" panose="020B0604020202020204" pitchFamily="34" charset="0"/>
              <a:buChar char="•"/>
            </a:pPr>
            <a:r>
              <a:rPr lang="en-US" sz="2000" dirty="0">
                <a:solidFill>
                  <a:srgbClr val="4C4C4C"/>
                </a:solidFill>
              </a:rPr>
              <a:t>Safety Poster</a:t>
            </a:r>
          </a:p>
          <a:p>
            <a:pPr marL="800100" lvl="1" indent="-342900">
              <a:lnSpc>
                <a:spcPct val="80000"/>
              </a:lnSpc>
              <a:spcBef>
                <a:spcPct val="50000"/>
              </a:spcBef>
              <a:buFont typeface="Arial" panose="020B0604020202020204" pitchFamily="34" charset="0"/>
              <a:buChar char="•"/>
            </a:pPr>
            <a:r>
              <a:rPr lang="en-US" sz="2000" dirty="0">
                <a:solidFill>
                  <a:srgbClr val="4C4C4C"/>
                </a:solidFill>
              </a:rPr>
              <a:t>Safety Quiz</a:t>
            </a:r>
          </a:p>
          <a:p>
            <a:pPr marL="800100" lvl="1" indent="-342900">
              <a:lnSpc>
                <a:spcPct val="80000"/>
              </a:lnSpc>
              <a:spcBef>
                <a:spcPct val="50000"/>
              </a:spcBef>
              <a:buFont typeface="Arial" panose="020B0604020202020204" pitchFamily="34" charset="0"/>
              <a:buChar char="•"/>
            </a:pPr>
            <a:r>
              <a:rPr lang="en-US" sz="2000" dirty="0">
                <a:solidFill>
                  <a:srgbClr val="4C4C4C"/>
                </a:solidFill>
              </a:rPr>
              <a:t>Safety Tips</a:t>
            </a:r>
          </a:p>
          <a:p>
            <a:pPr marL="800100" lvl="1" indent="-342900">
              <a:lnSpc>
                <a:spcPct val="80000"/>
              </a:lnSpc>
              <a:spcBef>
                <a:spcPct val="50000"/>
              </a:spcBef>
              <a:buFont typeface="Arial" panose="020B0604020202020204" pitchFamily="34" charset="0"/>
              <a:buChar char="•"/>
            </a:pPr>
            <a:r>
              <a:rPr lang="en-US" sz="2000" dirty="0">
                <a:solidFill>
                  <a:srgbClr val="4C4C4C"/>
                </a:solidFill>
              </a:rPr>
              <a:t>Safety Video</a:t>
            </a:r>
          </a:p>
          <a:p>
            <a:pPr marL="800100" lvl="1" indent="-342900">
              <a:lnSpc>
                <a:spcPct val="80000"/>
              </a:lnSpc>
              <a:spcBef>
                <a:spcPct val="50000"/>
              </a:spcBef>
              <a:buFont typeface="Arial" panose="020B0604020202020204" pitchFamily="34" charset="0"/>
              <a:buChar char="•"/>
            </a:pPr>
            <a:r>
              <a:rPr lang="en-US" sz="2000" dirty="0">
                <a:solidFill>
                  <a:srgbClr val="4C4C4C"/>
                </a:solidFill>
              </a:rPr>
              <a:t>International Outreach</a:t>
            </a:r>
          </a:p>
          <a:p>
            <a:pPr algn="ctr">
              <a:buNone/>
            </a:pPr>
            <a:endParaRPr lang="en-US" sz="2400" dirty="0">
              <a:solidFill>
                <a:schemeClr val="bg1"/>
              </a:solidFill>
            </a:endParaRPr>
          </a:p>
          <a:p>
            <a:pPr lvl="1"/>
            <a:endParaRPr lang="en-US" sz="2000" dirty="0">
              <a:solidFill>
                <a:schemeClr val="bg1"/>
              </a:solidFill>
            </a:endParaRP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284" y="4604358"/>
            <a:ext cx="3282791" cy="1744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5075" y="2861651"/>
            <a:ext cx="2051973" cy="230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8627" y="1101029"/>
            <a:ext cx="2342941" cy="2111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4196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altLang="zh-CN" sz="3600" b="1" dirty="0"/>
              <a:t>Multipronged Safety Approach</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fontScale="85000" lnSpcReduction="20000"/>
          </a:bodyPr>
          <a:lstStyle/>
          <a:p>
            <a:pPr>
              <a:buNone/>
            </a:pPr>
            <a:r>
              <a:rPr lang="en-US" sz="2800" dirty="0">
                <a:solidFill>
                  <a:srgbClr val="232323"/>
                </a:solidFill>
              </a:rPr>
              <a:t>Comprehensive Case Study #1: Button/coin cell battery ingestions</a:t>
            </a:r>
          </a:p>
          <a:p>
            <a:endParaRPr lang="en-US" altLang="en-US" sz="2400" b="1" dirty="0">
              <a:solidFill>
                <a:srgbClr val="4C4C4C"/>
              </a:solidFill>
            </a:endParaRPr>
          </a:p>
          <a:p>
            <a:r>
              <a:rPr lang="en-US" altLang="en-US" sz="2400" b="1" dirty="0">
                <a:solidFill>
                  <a:srgbClr val="4C4C4C"/>
                </a:solidFill>
              </a:rPr>
              <a:t>Standards Revision</a:t>
            </a:r>
          </a:p>
          <a:p>
            <a:pPr marL="342900" indent="-342900">
              <a:buFont typeface="Arial" panose="020B0604020202020204" pitchFamily="34" charset="0"/>
              <a:buChar char="•"/>
            </a:pPr>
            <a:r>
              <a:rPr lang="en-US" altLang="en-US" sz="2400" dirty="0">
                <a:solidFill>
                  <a:srgbClr val="4C4C4C"/>
                </a:solidFill>
              </a:rPr>
              <a:t>Button/Coin cells are used in more than 50 product categories that have a voluntary standard</a:t>
            </a:r>
          </a:p>
          <a:p>
            <a:endParaRPr lang="en-US" altLang="en-US" sz="2400" dirty="0">
              <a:solidFill>
                <a:srgbClr val="4C4C4C"/>
              </a:solidFill>
            </a:endParaRPr>
          </a:p>
          <a:p>
            <a:pPr marL="342900" indent="-342900">
              <a:buFont typeface="Arial" panose="020B0604020202020204" pitchFamily="34" charset="0"/>
              <a:buChar char="•"/>
            </a:pPr>
            <a:r>
              <a:rPr lang="en-US" altLang="en-US" sz="2400" dirty="0">
                <a:solidFill>
                  <a:srgbClr val="4C4C4C"/>
                </a:solidFill>
              </a:rPr>
              <a:t>Two standards include requirements to prevent access by children </a:t>
            </a:r>
          </a:p>
          <a:p>
            <a:pPr marL="800100" lvl="1" indent="-342900">
              <a:buFont typeface="Wingdings" panose="05000000000000000000" pitchFamily="2" charset="2"/>
              <a:buChar char="Ø"/>
            </a:pPr>
            <a:r>
              <a:rPr lang="en-US" altLang="en-US" dirty="0">
                <a:solidFill>
                  <a:srgbClr val="1A2857"/>
                </a:solidFill>
              </a:rPr>
              <a:t>ASTM F963 </a:t>
            </a:r>
            <a:r>
              <a:rPr lang="en-US" altLang="en-US" i="1" dirty="0">
                <a:solidFill>
                  <a:srgbClr val="1A2857"/>
                </a:solidFill>
              </a:rPr>
              <a:t>Toy Safety</a:t>
            </a:r>
            <a:endParaRPr lang="en-US" altLang="en-US" dirty="0">
              <a:solidFill>
                <a:srgbClr val="1A2857"/>
              </a:solidFill>
            </a:endParaRPr>
          </a:p>
          <a:p>
            <a:pPr marL="800100" lvl="1" indent="-342900">
              <a:buFont typeface="Wingdings" panose="05000000000000000000" pitchFamily="2" charset="2"/>
              <a:buChar char="Ø"/>
            </a:pPr>
            <a:r>
              <a:rPr lang="en-US" altLang="en-US" dirty="0">
                <a:solidFill>
                  <a:srgbClr val="1A2857"/>
                </a:solidFill>
              </a:rPr>
              <a:t>ASTM F2923-11 </a:t>
            </a:r>
            <a:r>
              <a:rPr lang="en-US" altLang="en-US" i="1" dirty="0">
                <a:solidFill>
                  <a:srgbClr val="1A2857"/>
                </a:solidFill>
              </a:rPr>
              <a:t>Children’s Jewelry</a:t>
            </a:r>
            <a:endParaRPr lang="en-US" altLang="en-US" dirty="0">
              <a:solidFill>
                <a:srgbClr val="1A2857"/>
              </a:solidFill>
            </a:endParaRPr>
          </a:p>
          <a:p>
            <a:endParaRPr lang="en-US" sz="2400" dirty="0">
              <a:solidFill>
                <a:srgbClr val="1A2857"/>
              </a:solidFill>
            </a:endParaRPr>
          </a:p>
          <a:p>
            <a:pPr marL="342900" indent="-342900">
              <a:buFont typeface="Arial" panose="020B0604020202020204" pitchFamily="34" charset="0"/>
              <a:buChar char="•"/>
            </a:pPr>
            <a:r>
              <a:rPr lang="en-US" sz="2400" dirty="0">
                <a:solidFill>
                  <a:srgbClr val="4C4C4C"/>
                </a:solidFill>
              </a:rPr>
              <a:t>Goal: Broaden inaccessibility of batteries used in more devices to minimize exposure</a:t>
            </a:r>
          </a:p>
          <a:p>
            <a:pPr>
              <a:buNone/>
            </a:pPr>
            <a:endParaRPr lang="en-US" sz="2400" dirty="0">
              <a:solidFill>
                <a:srgbClr val="4C4C4C"/>
              </a:solidFill>
            </a:endParaRPr>
          </a:p>
          <a:p>
            <a:pPr marL="342900" indent="-342900">
              <a:buFont typeface="Arial" panose="020B0604020202020204" pitchFamily="34" charset="0"/>
              <a:buChar char="•"/>
            </a:pPr>
            <a:r>
              <a:rPr lang="en-US" sz="2400" dirty="0">
                <a:solidFill>
                  <a:srgbClr val="4C4C4C"/>
                </a:solidFill>
              </a:rPr>
              <a:t>UL 4200A – </a:t>
            </a:r>
            <a:r>
              <a:rPr lang="en-US" sz="2400" i="1" dirty="0">
                <a:solidFill>
                  <a:srgbClr val="4C4C4C"/>
                </a:solidFill>
              </a:rPr>
              <a:t>Standard for Safety for Products Incorporating Button or Coin Cell Batteries of Lithium Technologies </a:t>
            </a:r>
            <a:r>
              <a:rPr lang="en-US" sz="2400" dirty="0">
                <a:solidFill>
                  <a:srgbClr val="4C4C4C"/>
                </a:solidFill>
              </a:rPr>
              <a:t>published February 2015</a:t>
            </a:r>
            <a:endParaRPr lang="en-US" sz="2400" i="1" dirty="0">
              <a:solidFill>
                <a:srgbClr val="4C4C4C"/>
              </a:solidFill>
            </a:endParaRPr>
          </a:p>
          <a:p>
            <a:pPr marL="1771650" lvl="2" indent="-342900">
              <a:buFont typeface="Wingdings" panose="05000000000000000000" pitchFamily="2" charset="2"/>
              <a:buChar char="Ø"/>
            </a:pPr>
            <a:r>
              <a:rPr lang="en-US" dirty="0">
                <a:solidFill>
                  <a:srgbClr val="1A2857"/>
                </a:solidFill>
              </a:rPr>
              <a:t>Products that use button/coin cell batteries shall be designed to minimize the risk of children removing and ingesting or aspirating the batteries.</a:t>
            </a:r>
          </a:p>
          <a:p>
            <a:pPr marL="1771650" lvl="2" indent="-342900">
              <a:buFont typeface="Wingdings" panose="05000000000000000000" pitchFamily="2" charset="2"/>
              <a:buChar char="Ø"/>
            </a:pPr>
            <a:r>
              <a:rPr lang="en-US" sz="2000" dirty="0">
                <a:solidFill>
                  <a:srgbClr val="1A2857"/>
                </a:solidFill>
              </a:rPr>
              <a:t>Door or closure secured by fastener or two motions</a:t>
            </a:r>
          </a:p>
          <a:p>
            <a:pPr marL="1771650" lvl="2" indent="-342900">
              <a:buFont typeface="Wingdings" panose="05000000000000000000" pitchFamily="2" charset="2"/>
              <a:buChar char="Ø"/>
            </a:pPr>
            <a:r>
              <a:rPr lang="en-US" sz="2000" dirty="0">
                <a:solidFill>
                  <a:srgbClr val="1A2857"/>
                </a:solidFill>
              </a:rPr>
              <a:t>Enclosure/door/closure shall withstand a 1-meter drop, 2-Joule steel ball impact and 330 N crush force</a:t>
            </a:r>
          </a:p>
        </p:txBody>
      </p:sp>
    </p:spTree>
    <p:extLst>
      <p:ext uri="{BB962C8B-B14F-4D97-AF65-F5344CB8AC3E}">
        <p14:creationId xmlns:p14="http://schemas.microsoft.com/office/powerpoint/2010/main" val="3211513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altLang="zh-CN" sz="3600" b="1" dirty="0"/>
              <a:t>Multipronged Safety Approach</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a:bodyPr>
          <a:lstStyle/>
          <a:p>
            <a:pPr>
              <a:buNone/>
            </a:pPr>
            <a:r>
              <a:rPr lang="en-US" sz="2400" dirty="0">
                <a:solidFill>
                  <a:srgbClr val="4C4C4C"/>
                </a:solidFill>
              </a:rPr>
              <a:t>Comprehensive Case Study #1: Button/coin cell battery ingestions</a:t>
            </a:r>
          </a:p>
          <a:p>
            <a:pPr>
              <a:buNone/>
            </a:pPr>
            <a:endParaRPr lang="en-US" sz="1600" dirty="0">
              <a:solidFill>
                <a:srgbClr val="4C4C4C"/>
              </a:solidFill>
            </a:endParaRPr>
          </a:p>
          <a:p>
            <a:pPr>
              <a:buNone/>
            </a:pPr>
            <a:r>
              <a:rPr lang="en-US" sz="2400" dirty="0">
                <a:solidFill>
                  <a:srgbClr val="4C4C4C"/>
                </a:solidFill>
              </a:rPr>
              <a:t> Coin cells were easily removed from non-child-resistant coin cell packaging</a:t>
            </a:r>
          </a:p>
        </p:txBody>
      </p:sp>
      <p:pic>
        <p:nvPicPr>
          <p:cNvPr id="2050" name="Picture 2" descr="C:\Users\dlee\Pictures\exgo\CIMG2120.JPG"/>
          <p:cNvPicPr>
            <a:picLocks noChangeAspect="1" noChangeArrowheads="1"/>
          </p:cNvPicPr>
          <p:nvPr/>
        </p:nvPicPr>
        <p:blipFill rotWithShape="1">
          <a:blip r:embed="rId3">
            <a:extLst>
              <a:ext uri="{28A0092B-C50C-407E-A947-70E740481C1C}">
                <a14:useLocalDpi xmlns:a14="http://schemas.microsoft.com/office/drawing/2010/main" val="0"/>
              </a:ext>
            </a:extLst>
          </a:blip>
          <a:srcRect l="8013" t="34516" r="9829" b="18077"/>
          <a:stretch/>
        </p:blipFill>
        <p:spPr bwMode="auto">
          <a:xfrm>
            <a:off x="2819400" y="2621866"/>
            <a:ext cx="6233160" cy="269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317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altLang="zh-CN" sz="3600" b="1" dirty="0"/>
              <a:t>Multipronged Safety Approach</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a:bodyPr>
          <a:lstStyle/>
          <a:p>
            <a:pPr>
              <a:buNone/>
            </a:pPr>
            <a:r>
              <a:rPr lang="en-US" sz="2400" dirty="0">
                <a:solidFill>
                  <a:srgbClr val="232323"/>
                </a:solidFill>
              </a:rPr>
              <a:t>Comprehensive Case Study #1: Button/coin cell battery ingestions</a:t>
            </a:r>
          </a:p>
          <a:p>
            <a:pPr>
              <a:buNone/>
            </a:pPr>
            <a:endParaRPr lang="en-US" sz="1600" dirty="0">
              <a:solidFill>
                <a:srgbClr val="4C4C4C"/>
              </a:solidFill>
            </a:endParaRPr>
          </a:p>
          <a:p>
            <a:pPr lvl="1"/>
            <a:r>
              <a:rPr lang="en-US" sz="2000" dirty="0">
                <a:solidFill>
                  <a:srgbClr val="4C4C4C"/>
                </a:solidFill>
              </a:rPr>
              <a:t>New child-resistant coin cell packaging requires scissors to open</a:t>
            </a:r>
          </a:p>
          <a:p>
            <a:pPr lvl="1"/>
            <a:r>
              <a:rPr lang="en-US" sz="2000" dirty="0">
                <a:solidFill>
                  <a:srgbClr val="4C4C4C"/>
                </a:solidFill>
              </a:rPr>
              <a:t>Improved warnings and “Keep out of reach” pictogram</a:t>
            </a: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pic>
        <p:nvPicPr>
          <p:cNvPr id="3074" name="Picture 2" descr="C:\Users\dlee\Pictures\exgo\CIMG2122.JPG"/>
          <p:cNvPicPr>
            <a:picLocks noChangeAspect="1" noChangeArrowheads="1"/>
          </p:cNvPicPr>
          <p:nvPr/>
        </p:nvPicPr>
        <p:blipFill rotWithShape="1">
          <a:blip r:embed="rId3">
            <a:extLst>
              <a:ext uri="{28A0092B-C50C-407E-A947-70E740481C1C}">
                <a14:useLocalDpi xmlns:a14="http://schemas.microsoft.com/office/drawing/2010/main" val="0"/>
              </a:ext>
            </a:extLst>
          </a:blip>
          <a:srcRect l="14845" t="29875" r="43718" b="18375"/>
          <a:stretch/>
        </p:blipFill>
        <p:spPr bwMode="auto">
          <a:xfrm>
            <a:off x="4131365" y="2845254"/>
            <a:ext cx="3200400" cy="299766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dlee\Pictures\exgo\CIMG2122.JPG"/>
          <p:cNvPicPr>
            <a:picLocks noChangeAspect="1" noChangeArrowheads="1"/>
          </p:cNvPicPr>
          <p:nvPr/>
        </p:nvPicPr>
        <p:blipFill rotWithShape="1">
          <a:blip r:embed="rId3">
            <a:extLst>
              <a:ext uri="{28A0092B-C50C-407E-A947-70E740481C1C}">
                <a14:useLocalDpi xmlns:a14="http://schemas.microsoft.com/office/drawing/2010/main" val="0"/>
              </a:ext>
            </a:extLst>
          </a:blip>
          <a:srcRect l="67813" t="43875" r="10906" b="19500"/>
          <a:stretch/>
        </p:blipFill>
        <p:spPr bwMode="auto">
          <a:xfrm>
            <a:off x="7331765" y="2576229"/>
            <a:ext cx="2057400" cy="26555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dlee\Pictures\exgo\CIMG2125.JPG"/>
          <p:cNvPicPr>
            <a:picLocks noChangeAspect="1" noChangeArrowheads="1"/>
          </p:cNvPicPr>
          <p:nvPr/>
        </p:nvPicPr>
        <p:blipFill rotWithShape="1">
          <a:blip r:embed="rId4">
            <a:extLst>
              <a:ext uri="{28A0092B-C50C-407E-A947-70E740481C1C}">
                <a14:useLocalDpi xmlns:a14="http://schemas.microsoft.com/office/drawing/2010/main" val="0"/>
              </a:ext>
            </a:extLst>
          </a:blip>
          <a:srcRect l="27594" t="37500" r="20187" b="12375"/>
          <a:stretch/>
        </p:blipFill>
        <p:spPr bwMode="auto">
          <a:xfrm>
            <a:off x="1961451" y="3963841"/>
            <a:ext cx="3312914"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474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altLang="zh-CN" sz="3600" b="1" dirty="0"/>
              <a:t>Multipronged Safety Approach</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a:bodyPr>
          <a:lstStyle/>
          <a:p>
            <a:pPr>
              <a:buNone/>
            </a:pPr>
            <a:r>
              <a:rPr lang="en-US" sz="2400" dirty="0">
                <a:solidFill>
                  <a:srgbClr val="232323"/>
                </a:solidFill>
              </a:rPr>
              <a:t>Comprehensive Case Study #1: Button/coin cell battery ingestions</a:t>
            </a:r>
          </a:p>
          <a:p>
            <a:pPr marL="800100" lvl="1" indent="-342900">
              <a:buFont typeface="Arial" panose="020B0604020202020204" pitchFamily="34" charset="0"/>
              <a:buChar char="•"/>
            </a:pPr>
            <a:r>
              <a:rPr lang="en-US" dirty="0">
                <a:solidFill>
                  <a:srgbClr val="4C4C4C"/>
                </a:solidFill>
              </a:rPr>
              <a:t>Pictograms and warning</a:t>
            </a:r>
          </a:p>
          <a:p>
            <a:pPr marL="1257300" lvl="2" indent="-342900">
              <a:buFont typeface="Wingdings" panose="05000000000000000000" pitchFamily="2" charset="2"/>
              <a:buChar char="Ø"/>
            </a:pPr>
            <a:r>
              <a:rPr lang="en-US" dirty="0">
                <a:solidFill>
                  <a:srgbClr val="1A2857"/>
                </a:solidFill>
              </a:rPr>
              <a:t>Safety tabs – need to be removed before using coin cell</a:t>
            </a:r>
          </a:p>
          <a:p>
            <a:pPr marL="1257300" lvl="2" indent="-342900">
              <a:buFont typeface="Wingdings" panose="05000000000000000000" pitchFamily="2" charset="2"/>
              <a:buChar char="Ø"/>
            </a:pPr>
            <a:r>
              <a:rPr lang="en-US" dirty="0">
                <a:solidFill>
                  <a:srgbClr val="1A2857"/>
                </a:solidFill>
              </a:rPr>
              <a:t>Stamped or etched on battery</a:t>
            </a: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pic>
        <p:nvPicPr>
          <p:cNvPr id="4098" name="Picture 2" descr="C:\Users\dlee\Pictures\exgo\CIMG2119.JPG"/>
          <p:cNvPicPr>
            <a:picLocks noChangeAspect="1" noChangeArrowheads="1"/>
          </p:cNvPicPr>
          <p:nvPr/>
        </p:nvPicPr>
        <p:blipFill rotWithShape="1">
          <a:blip r:embed="rId3">
            <a:extLst>
              <a:ext uri="{28A0092B-C50C-407E-A947-70E740481C1C}">
                <a14:useLocalDpi xmlns:a14="http://schemas.microsoft.com/office/drawing/2010/main" val="0"/>
              </a:ext>
            </a:extLst>
          </a:blip>
          <a:srcRect l="14469" t="32625" r="28063" b="28500"/>
          <a:stretch/>
        </p:blipFill>
        <p:spPr bwMode="auto">
          <a:xfrm>
            <a:off x="3309816" y="2969846"/>
            <a:ext cx="4671060" cy="2369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222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altLang="zh-CN" sz="3600" b="1" dirty="0"/>
              <a:t>Multipronged Safety Approach</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a:bodyPr>
          <a:lstStyle/>
          <a:p>
            <a:pPr>
              <a:buNone/>
            </a:pPr>
            <a:r>
              <a:rPr lang="en-US" sz="2600" dirty="0">
                <a:solidFill>
                  <a:srgbClr val="232323"/>
                </a:solidFill>
              </a:rPr>
              <a:t>Comprehensive Case Study #1: Button/coin cell battery ingestions</a:t>
            </a:r>
          </a:p>
          <a:p>
            <a:pPr>
              <a:buNone/>
            </a:pPr>
            <a:endParaRPr lang="en-US" sz="1600" dirty="0">
              <a:solidFill>
                <a:srgbClr val="4C4C4C"/>
              </a:solidFill>
            </a:endParaRPr>
          </a:p>
          <a:p>
            <a:pPr lvl="1"/>
            <a:r>
              <a:rPr lang="en-US" dirty="0">
                <a:solidFill>
                  <a:srgbClr val="4C4C4C"/>
                </a:solidFill>
              </a:rPr>
              <a:t>Improvements to battery design under investigation</a:t>
            </a:r>
          </a:p>
          <a:p>
            <a:pPr lvl="1"/>
            <a:endParaRPr lang="en-US" sz="800" dirty="0">
              <a:solidFill>
                <a:srgbClr val="1A2857"/>
              </a:solidFill>
            </a:endParaRPr>
          </a:p>
          <a:p>
            <a:pPr marL="1257300" lvl="2" indent="-342900">
              <a:buFont typeface="Arial" panose="020B0604020202020204" pitchFamily="34" charset="0"/>
              <a:buChar char="•"/>
            </a:pPr>
            <a:r>
              <a:rPr lang="en-US" dirty="0">
                <a:solidFill>
                  <a:srgbClr val="4C4C4C"/>
                </a:solidFill>
              </a:rPr>
              <a:t>Various researchers have been exploring ways to improve battery designs </a:t>
            </a:r>
          </a:p>
          <a:p>
            <a:pPr marL="1657350" lvl="3" indent="-285750">
              <a:buFont typeface="Wingdings" panose="05000000000000000000" pitchFamily="2" charset="2"/>
              <a:buChar char="Ø"/>
            </a:pPr>
            <a:r>
              <a:rPr lang="en-US" dirty="0">
                <a:solidFill>
                  <a:srgbClr val="1A2857"/>
                </a:solidFill>
              </a:rPr>
              <a:t>State-change coatings (cell non-conductive under non-use conditions)</a:t>
            </a:r>
          </a:p>
          <a:p>
            <a:pPr marL="1657350" lvl="3" indent="-285750">
              <a:buFont typeface="Wingdings" panose="05000000000000000000" pitchFamily="2" charset="2"/>
              <a:buChar char="Ø"/>
            </a:pPr>
            <a:r>
              <a:rPr lang="en-US" dirty="0">
                <a:solidFill>
                  <a:srgbClr val="1A2857"/>
                </a:solidFill>
              </a:rPr>
              <a:t>Different anode metals to slow fluid hydrolization</a:t>
            </a:r>
          </a:p>
          <a:p>
            <a:pPr marL="1657350" lvl="3" indent="-285750">
              <a:buFont typeface="Wingdings" panose="05000000000000000000" pitchFamily="2" charset="2"/>
              <a:buChar char="Ø"/>
            </a:pPr>
            <a:r>
              <a:rPr lang="en-US" dirty="0">
                <a:solidFill>
                  <a:srgbClr val="1A2857"/>
                </a:solidFill>
              </a:rPr>
              <a:t>Colorants to alert caregivers that child ingested cell</a:t>
            </a:r>
          </a:p>
          <a:p>
            <a:pPr lvl="3"/>
            <a:endParaRPr lang="en-US" dirty="0">
              <a:solidFill>
                <a:srgbClr val="1A2857"/>
              </a:solidFill>
            </a:endParaRPr>
          </a:p>
          <a:p>
            <a:pPr marL="1257300" lvl="2" indent="-342900">
              <a:buFont typeface="Arial" panose="020B0604020202020204" pitchFamily="34" charset="0"/>
              <a:buChar char="•"/>
            </a:pPr>
            <a:r>
              <a:rPr lang="en-US" dirty="0">
                <a:solidFill>
                  <a:srgbClr val="4C4C4C"/>
                </a:solidFill>
              </a:rPr>
              <a:t>Limited success but still in early stages of evaluation</a:t>
            </a:r>
          </a:p>
          <a:p>
            <a:pPr lvl="2"/>
            <a:endParaRPr lang="en-US" dirty="0">
              <a:solidFill>
                <a:schemeClr val="bg1"/>
              </a:solidFill>
            </a:endParaRP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spTree>
    <p:extLst>
      <p:ext uri="{BB962C8B-B14F-4D97-AF65-F5344CB8AC3E}">
        <p14:creationId xmlns:p14="http://schemas.microsoft.com/office/powerpoint/2010/main" val="4154116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altLang="zh-CN" sz="3600" b="1" dirty="0"/>
              <a:t>Multipronged Safety Approach</a:t>
            </a:r>
            <a:endParaRPr lang="zh-CN" altLang="en-US" sz="2800" dirty="0">
              <a:ea typeface="SimSun" pitchFamily="2" charset="-122"/>
            </a:endParaRPr>
          </a:p>
        </p:txBody>
      </p:sp>
      <p:sp>
        <p:nvSpPr>
          <p:cNvPr id="7171" name="Rectangle 6"/>
          <p:cNvSpPr>
            <a:spLocks noGrp="1" noChangeArrowheads="1"/>
          </p:cNvSpPr>
          <p:nvPr>
            <p:ph idx="1"/>
          </p:nvPr>
        </p:nvSpPr>
        <p:spPr>
          <a:xfrm>
            <a:off x="406400" y="1484923"/>
            <a:ext cx="7940432" cy="4692040"/>
          </a:xfrm>
        </p:spPr>
        <p:txBody>
          <a:bodyPr>
            <a:normAutofit/>
          </a:bodyPr>
          <a:lstStyle/>
          <a:p>
            <a:pPr>
              <a:buNone/>
            </a:pPr>
            <a:r>
              <a:rPr lang="en-US" sz="2400" dirty="0">
                <a:solidFill>
                  <a:srgbClr val="4C4C4C"/>
                </a:solidFill>
              </a:rPr>
              <a:t>Comprehensive Case Study #2: Rangetop Cooking Fires</a:t>
            </a:r>
          </a:p>
          <a:p>
            <a:pPr marL="457200" indent="-457200"/>
            <a:r>
              <a:rPr lang="en-US" sz="2400" dirty="0">
                <a:solidFill>
                  <a:srgbClr val="4C4C4C"/>
                </a:solidFill>
              </a:rPr>
              <a:t>Cooking fires on electric cooktops have been a leading cause of fires for products under CPSC’s jurisdiction</a:t>
            </a:r>
          </a:p>
          <a:p>
            <a:pPr marL="800100" lvl="1" indent="-342900">
              <a:buFont typeface="Arial" panose="020B0604020202020204" pitchFamily="34" charset="0"/>
              <a:buChar char="•"/>
            </a:pPr>
            <a:r>
              <a:rPr lang="en-US" dirty="0">
                <a:solidFill>
                  <a:srgbClr val="4C4C4C"/>
                </a:solidFill>
              </a:rPr>
              <a:t> CPSC Staff estimates that between 2014 and 2016 there were more than 16,000 fire service attended range fires each year</a:t>
            </a:r>
          </a:p>
          <a:p>
            <a:pPr marL="1257300" lvl="2" indent="-342900">
              <a:buFont typeface="Wingdings" panose="05000000000000000000" pitchFamily="2" charset="2"/>
              <a:buChar char="Ø"/>
            </a:pPr>
            <a:r>
              <a:rPr lang="en-US" dirty="0">
                <a:solidFill>
                  <a:srgbClr val="1A2857"/>
                </a:solidFill>
              </a:rPr>
              <a:t>180 deaths</a:t>
            </a:r>
          </a:p>
          <a:p>
            <a:pPr marL="1257300" lvl="2" indent="-342900">
              <a:buFont typeface="Wingdings" panose="05000000000000000000" pitchFamily="2" charset="2"/>
              <a:buChar char="Ø"/>
            </a:pPr>
            <a:r>
              <a:rPr lang="en-US" dirty="0">
                <a:solidFill>
                  <a:srgbClr val="1A2857"/>
                </a:solidFill>
              </a:rPr>
              <a:t>Over 1,500 injuries</a:t>
            </a:r>
          </a:p>
          <a:p>
            <a:pPr marL="1257300" lvl="2" indent="-342900">
              <a:buFont typeface="Wingdings" panose="05000000000000000000" pitchFamily="2" charset="2"/>
              <a:buChar char="Ø"/>
            </a:pPr>
            <a:r>
              <a:rPr lang="en-US" dirty="0">
                <a:solidFill>
                  <a:srgbClr val="1A2857"/>
                </a:solidFill>
              </a:rPr>
              <a:t>More than $328 Million in losses </a:t>
            </a:r>
          </a:p>
          <a:p>
            <a:pPr marL="800100" lvl="1" indent="-342900">
              <a:buFont typeface="Arial" panose="020B0604020202020204" pitchFamily="34" charset="0"/>
              <a:buChar char="•"/>
            </a:pPr>
            <a:r>
              <a:rPr lang="en-US" dirty="0">
                <a:solidFill>
                  <a:srgbClr val="4C4C4C"/>
                </a:solidFill>
              </a:rPr>
              <a:t>In most cases, the range was left unattended, allowing food to overheat and ignite</a:t>
            </a:r>
          </a:p>
          <a:p>
            <a:pPr marL="800100" lvl="1" indent="-342900">
              <a:buFont typeface="Arial" panose="020B0604020202020204" pitchFamily="34" charset="0"/>
              <a:buChar char="•"/>
            </a:pPr>
            <a:r>
              <a:rPr lang="en-US" dirty="0">
                <a:solidFill>
                  <a:srgbClr val="4C4C4C"/>
                </a:solidFill>
              </a:rPr>
              <a:t>Standards did not address overheating of food</a:t>
            </a:r>
          </a:p>
          <a:p>
            <a:pPr lvl="1"/>
            <a:endParaRPr lang="en-US" sz="2000" dirty="0">
              <a:solidFill>
                <a:schemeClr val="bg1"/>
              </a:solidFill>
            </a:endParaRP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757610565"/>
              </p:ext>
            </p:extLst>
          </p:nvPr>
        </p:nvGraphicFramePr>
        <p:xfrm>
          <a:off x="8346832" y="2389431"/>
          <a:ext cx="3178175" cy="2301875"/>
        </p:xfrm>
        <a:graphic>
          <a:graphicData uri="http://schemas.openxmlformats.org/presentationml/2006/ole">
            <mc:AlternateContent xmlns:mc="http://schemas.openxmlformats.org/markup-compatibility/2006">
              <mc:Choice xmlns:v="urn:schemas-microsoft-com:vml" Requires="v">
                <p:oleObj spid="_x0000_s1121" name="Photo Editor Photo" r:id="rId4" imgW="3780952" imgH="2924583" progId="MSPhotoEd.3">
                  <p:embed/>
                </p:oleObj>
              </mc:Choice>
              <mc:Fallback>
                <p:oleObj name="Photo Editor Photo" r:id="rId4" imgW="3780952" imgH="292458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6832" y="2389431"/>
                        <a:ext cx="3178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12864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altLang="zh-CN" sz="3600" b="1" dirty="0"/>
              <a:t>Multipronged Safety Approach</a:t>
            </a:r>
            <a:endParaRPr lang="zh-CN" altLang="en-US" sz="2800" dirty="0">
              <a:ea typeface="SimSun" pitchFamily="2" charset="-122"/>
            </a:endParaRPr>
          </a:p>
        </p:txBody>
      </p:sp>
      <p:sp>
        <p:nvSpPr>
          <p:cNvPr id="7171" name="Rectangle 6"/>
          <p:cNvSpPr>
            <a:spLocks noGrp="1" noChangeArrowheads="1"/>
          </p:cNvSpPr>
          <p:nvPr>
            <p:ph idx="1"/>
          </p:nvPr>
        </p:nvSpPr>
        <p:spPr>
          <a:xfrm>
            <a:off x="500183" y="1336431"/>
            <a:ext cx="11465169" cy="4692040"/>
          </a:xfrm>
        </p:spPr>
        <p:txBody>
          <a:bodyPr>
            <a:normAutofit/>
          </a:bodyPr>
          <a:lstStyle/>
          <a:p>
            <a:pPr>
              <a:buNone/>
            </a:pPr>
            <a:r>
              <a:rPr lang="en-US" sz="2400" dirty="0">
                <a:solidFill>
                  <a:srgbClr val="232323"/>
                </a:solidFill>
              </a:rPr>
              <a:t>Comprehensive Case Study #2: Rangetop Cooking Fires</a:t>
            </a:r>
          </a:p>
          <a:p>
            <a:pPr>
              <a:buNone/>
            </a:pPr>
            <a:endParaRPr lang="en-US" sz="1600" dirty="0">
              <a:solidFill>
                <a:srgbClr val="4C4C4C"/>
              </a:solidFill>
            </a:endParaRPr>
          </a:p>
          <a:p>
            <a:pPr marL="914400" lvl="1" indent="-457200">
              <a:buFont typeface="Arial" panose="020B0604020202020204" pitchFamily="34" charset="0"/>
              <a:buChar char="•"/>
            </a:pPr>
            <a:r>
              <a:rPr lang="en-US" dirty="0">
                <a:solidFill>
                  <a:srgbClr val="4C4C4C"/>
                </a:solidFill>
              </a:rPr>
              <a:t>Develop new requirements for standard to mitigate risk of overheating food ignition</a:t>
            </a:r>
          </a:p>
          <a:p>
            <a:pPr marL="1314450" lvl="2" indent="-457200">
              <a:buFont typeface="Wingdings" panose="05000000000000000000" pitchFamily="2" charset="2"/>
              <a:buChar char="Ø"/>
            </a:pPr>
            <a:r>
              <a:rPr lang="en-US" dirty="0">
                <a:solidFill>
                  <a:srgbClr val="1A2857"/>
                </a:solidFill>
              </a:rPr>
              <a:t>Develop experimental ignition-resistant ranges to demonstrate technical feasibility as basis for an approach to create new requirements for voluntary standards:</a:t>
            </a:r>
          </a:p>
          <a:p>
            <a:pPr marL="1657350" lvl="3" indent="-285750">
              <a:buFont typeface="Arial" panose="020B0604020202020204" pitchFamily="34" charset="0"/>
              <a:buChar char="•"/>
            </a:pPr>
            <a:r>
              <a:rPr lang="en-US" dirty="0">
                <a:solidFill>
                  <a:srgbClr val="1A2857"/>
                </a:solidFill>
              </a:rPr>
              <a:t>Determine viable parameters that indicate pending ignition</a:t>
            </a:r>
          </a:p>
          <a:p>
            <a:pPr marL="1657350" lvl="3" indent="-285750">
              <a:buFont typeface="Arial" panose="020B0604020202020204" pitchFamily="34" charset="0"/>
              <a:buChar char="•"/>
            </a:pPr>
            <a:r>
              <a:rPr lang="en-US" dirty="0">
                <a:solidFill>
                  <a:srgbClr val="1A2857"/>
                </a:solidFill>
              </a:rPr>
              <a:t>Design control system to measure and respond to overheating </a:t>
            </a:r>
          </a:p>
          <a:p>
            <a:pPr marL="1371600" lvl="2" indent="-514350">
              <a:buFont typeface="Wingdings" panose="05000000000000000000" pitchFamily="2" charset="2"/>
              <a:buChar char="Ø"/>
            </a:pPr>
            <a:r>
              <a:rPr lang="en-US" dirty="0">
                <a:solidFill>
                  <a:srgbClr val="1A2857"/>
                </a:solidFill>
              </a:rPr>
              <a:t>Worked with stakeholders to develop test method and rationale</a:t>
            </a:r>
          </a:p>
          <a:p>
            <a:pPr marL="914400" lvl="1" indent="-457200">
              <a:buFont typeface="Arial" panose="020B0604020202020204" pitchFamily="34" charset="0"/>
              <a:buChar char="•"/>
            </a:pPr>
            <a:r>
              <a:rPr lang="en-US" dirty="0">
                <a:solidFill>
                  <a:srgbClr val="4C4C4C"/>
                </a:solidFill>
              </a:rPr>
              <a:t>Educate consumers about the dangers of unattended cooking</a:t>
            </a:r>
          </a:p>
          <a:p>
            <a:endParaRPr lang="en-US" sz="2400" dirty="0">
              <a:solidFill>
                <a:schemeClr val="bg1"/>
              </a:solidFill>
            </a:endParaRP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spTree>
    <p:extLst>
      <p:ext uri="{BB962C8B-B14F-4D97-AF65-F5344CB8AC3E}">
        <p14:creationId xmlns:p14="http://schemas.microsoft.com/office/powerpoint/2010/main" val="1152460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altLang="zh-CN" sz="3600" b="1" dirty="0"/>
              <a:t>Multipronged Safety Approach</a:t>
            </a:r>
            <a:endParaRPr lang="zh-CN" altLang="en-US" sz="2800" dirty="0">
              <a:ea typeface="SimSun" pitchFamily="2" charset="-122"/>
            </a:endParaRPr>
          </a:p>
        </p:txBody>
      </p:sp>
      <p:sp>
        <p:nvSpPr>
          <p:cNvPr id="2" name="Text Placeholder 1"/>
          <p:cNvSpPr>
            <a:spLocks noGrp="1"/>
          </p:cNvSpPr>
          <p:nvPr>
            <p:ph type="body" idx="1"/>
          </p:nvPr>
        </p:nvSpPr>
        <p:spPr>
          <a:xfrm>
            <a:off x="609600" y="1424273"/>
            <a:ext cx="6303818" cy="639762"/>
          </a:xfrm>
        </p:spPr>
        <p:txBody>
          <a:bodyPr>
            <a:noAutofit/>
          </a:bodyPr>
          <a:lstStyle/>
          <a:p>
            <a:r>
              <a:rPr lang="en-US" sz="1800" b="0" dirty="0">
                <a:solidFill>
                  <a:srgbClr val="232323">
                    <a:alpha val="65000"/>
                  </a:srgbClr>
                </a:solidFill>
              </a:rPr>
              <a:t>Comprehensive Case Study #2: Range top Cooking Fires</a:t>
            </a:r>
          </a:p>
          <a:p>
            <a:r>
              <a:rPr lang="en-US" sz="1800" b="0" dirty="0">
                <a:solidFill>
                  <a:srgbClr val="232323">
                    <a:alpha val="65000"/>
                  </a:srgbClr>
                </a:solidFill>
              </a:rPr>
              <a:t>Developing new requirements</a:t>
            </a:r>
          </a:p>
        </p:txBody>
      </p:sp>
      <p:sp>
        <p:nvSpPr>
          <p:cNvPr id="7171" name="Rectangle 6"/>
          <p:cNvSpPr>
            <a:spLocks noGrp="1" noChangeArrowheads="1"/>
          </p:cNvSpPr>
          <p:nvPr>
            <p:ph sz="half" idx="2"/>
          </p:nvPr>
        </p:nvSpPr>
        <p:spPr/>
        <p:txBody>
          <a:bodyPr>
            <a:normAutofit/>
          </a:bodyPr>
          <a:lstStyle/>
          <a:p>
            <a:pPr marL="342900" indent="-342900">
              <a:buFont typeface="Arial" panose="020B0604020202020204" pitchFamily="34" charset="0"/>
              <a:buChar char="•"/>
            </a:pPr>
            <a:r>
              <a:rPr lang="en-US" sz="2400" dirty="0">
                <a:solidFill>
                  <a:srgbClr val="4C4C4C"/>
                </a:solidFill>
              </a:rPr>
              <a:t>CPSC sponsored development of control systems for electric coil, glass ceramic radiant, and gas cooktop elements to limit pan temperatures without significantly prolonging normal cooking (2010)</a:t>
            </a:r>
          </a:p>
          <a:p>
            <a:pPr marL="342900" indent="-342900">
              <a:buFont typeface="Arial" panose="020B0604020202020204" pitchFamily="34" charset="0"/>
              <a:buChar char="•"/>
            </a:pPr>
            <a:r>
              <a:rPr lang="en-US" sz="2400" dirty="0">
                <a:solidFill>
                  <a:srgbClr val="4C4C4C"/>
                </a:solidFill>
              </a:rPr>
              <a:t>A Coil Surface Unit Cooking Oil Ignition Test for UL 858 was published as new requirement in UL 858 June 18, 2015</a:t>
            </a:r>
          </a:p>
          <a:p>
            <a:endParaRPr lang="en-US" sz="2400" dirty="0">
              <a:solidFill>
                <a:schemeClr val="bg1"/>
              </a:solidFill>
            </a:endParaRP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pic>
        <p:nvPicPr>
          <p:cNvPr id="7" name="Picture 2" descr="Kenmore 5.3 cu. ft. Electric Range w/ Self-Cleaning Oven -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3723" y="2257321"/>
            <a:ext cx="3041507" cy="3041509"/>
          </a:xfrm>
          <a:prstGeom prst="rect">
            <a:avLst/>
          </a:prstGeom>
          <a:extLst/>
        </p:spPr>
      </p:pic>
    </p:spTree>
    <p:extLst>
      <p:ext uri="{BB962C8B-B14F-4D97-AF65-F5344CB8AC3E}">
        <p14:creationId xmlns:p14="http://schemas.microsoft.com/office/powerpoint/2010/main" val="2392026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dirty="0"/>
              <a:t>CPSC’s Podcast Series</a:t>
            </a:r>
            <a:endParaRPr lang="en-US" dirty="0"/>
          </a:p>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92492208"/>
              </p:ext>
            </p:extLst>
          </p:nvPr>
        </p:nvGraphicFramePr>
        <p:xfrm>
          <a:off x="1689654" y="1605707"/>
          <a:ext cx="9116892" cy="2966720"/>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mn-lt"/>
                        </a:rPr>
                        <a:t>Podcast</a:t>
                      </a:r>
                    </a:p>
                  </a:txBody>
                  <a:tcPr/>
                </a:tc>
                <a:tc>
                  <a:txBody>
                    <a:bodyPr/>
                    <a:lstStyle/>
                    <a:p>
                      <a:pPr algn="ctr"/>
                      <a:r>
                        <a:rPr lang="en-US" sz="1800" b="1">
                          <a:solidFill>
                            <a:schemeClr val="bg2"/>
                          </a:solidFill>
                          <a:latin typeface="+mn-lt"/>
                        </a:rPr>
                        <a:t>Topics</a:t>
                      </a:r>
                      <a:endParaRPr lang="en-US" sz="1800" b="1" dirty="0">
                        <a:solidFill>
                          <a:schemeClr val="bg2"/>
                        </a:solidFill>
                        <a:latin typeface="+mn-lt"/>
                      </a:endParaRP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#1</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Selling Safe Electrical</a:t>
                      </a:r>
                      <a:r>
                        <a:rPr lang="en-US" sz="1800" baseline="0" dirty="0">
                          <a:effectLst/>
                          <a:latin typeface="+mn-lt"/>
                          <a:ea typeface="Calibri" panose="020F0502020204030204" pitchFamily="34" charset="0"/>
                        </a:rPr>
                        <a:t> Products to the U.S. Market</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#2</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U.S.</a:t>
                      </a:r>
                      <a:r>
                        <a:rPr lang="en-US" sz="1800" baseline="0" dirty="0">
                          <a:effectLst/>
                          <a:latin typeface="+mn-lt"/>
                          <a:ea typeface="Calibri" panose="020F0502020204030204" pitchFamily="34" charset="0"/>
                        </a:rPr>
                        <a:t> Apparel </a:t>
                      </a:r>
                      <a:r>
                        <a:rPr lang="en-US" sz="1800" dirty="0">
                          <a:effectLst/>
                          <a:latin typeface="+mn-lt"/>
                          <a:ea typeface="Calibri" panose="020F0502020204030204" pitchFamily="34" charset="0"/>
                        </a:rPr>
                        <a:t>Requirements</a:t>
                      </a:r>
                    </a:p>
                  </a:txBody>
                  <a:tcPr marL="0" marR="0" marT="0" marB="0"/>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#3</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Bicycle Regulations Safety Standards </a:t>
                      </a:r>
                    </a:p>
                  </a:txBody>
                  <a:tcPr marL="0" marR="0" marT="0" marB="0"/>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#4</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U.S. Mattress</a:t>
                      </a:r>
                      <a:r>
                        <a:rPr lang="en-US" sz="1800" baseline="0" dirty="0">
                          <a:effectLst/>
                          <a:latin typeface="+mn-lt"/>
                          <a:ea typeface="Calibri" panose="020F0502020204030204" pitchFamily="34" charset="0"/>
                        </a:rPr>
                        <a:t> Requirements</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effectLst/>
                          <a:latin typeface="+mn-lt"/>
                          <a:ea typeface="Calibri" panose="020F0502020204030204" pitchFamily="34" charset="0"/>
                        </a:rPr>
                        <a:t>#5</a:t>
                      </a:r>
                    </a:p>
                  </a:txBody>
                  <a:tcPr marL="0" marR="0" marT="0" marB="0"/>
                </a:tc>
                <a:tc>
                  <a:txBody>
                    <a:bodyPr/>
                    <a:lstStyle/>
                    <a:p>
                      <a:pPr marL="0" marR="0" algn="l">
                        <a:spcBef>
                          <a:spcPts val="0"/>
                        </a:spcBef>
                        <a:spcAft>
                          <a:spcPts val="0"/>
                        </a:spcAft>
                      </a:pPr>
                      <a:r>
                        <a:rPr lang="en-US" sz="1800" b="0" dirty="0">
                          <a:solidFill>
                            <a:schemeClr val="dk1"/>
                          </a:solidFill>
                          <a:effectLst/>
                          <a:latin typeface="+mn-lt"/>
                          <a:ea typeface="+mn-ea"/>
                          <a:cs typeface="+mn-cs"/>
                        </a:rPr>
                        <a:t>Registration and Labeling Requirements for Durable Infant and Toddler Products</a:t>
                      </a:r>
                      <a:endParaRPr lang="en-US" sz="1800" b="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#6</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Carriage and Stroller</a:t>
                      </a:r>
                      <a:r>
                        <a:rPr lang="en-US" sz="1800" baseline="0" dirty="0">
                          <a:effectLst/>
                          <a:latin typeface="+mn-lt"/>
                          <a:ea typeface="Calibri" panose="020F0502020204030204" pitchFamily="34" charset="0"/>
                        </a:rPr>
                        <a:t> Requirements</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#7</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Toy</a:t>
                      </a:r>
                      <a:r>
                        <a:rPr lang="en-US" sz="1800" baseline="0" dirty="0">
                          <a:effectLst/>
                          <a:latin typeface="+mn-lt"/>
                          <a:ea typeface="Calibri" panose="020F0502020204030204" pitchFamily="34" charset="0"/>
                        </a:rPr>
                        <a:t> Safety</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7"/>
                  </a:ext>
                </a:extLst>
              </a:tr>
            </a:tbl>
          </a:graphicData>
        </a:graphic>
      </p:graphicFrame>
      <p:sp>
        <p:nvSpPr>
          <p:cNvPr id="3" name="Rectangle 2"/>
          <p:cNvSpPr/>
          <p:nvPr/>
        </p:nvSpPr>
        <p:spPr>
          <a:xfrm>
            <a:off x="3056372" y="4997828"/>
            <a:ext cx="6096000" cy="954107"/>
          </a:xfrm>
          <a:prstGeom prst="rect">
            <a:avLst/>
          </a:prstGeom>
        </p:spPr>
        <p:txBody>
          <a:bodyPr>
            <a:spAutoFit/>
          </a:bodyPr>
          <a:lstStyle/>
          <a:p>
            <a:pPr algn="ctr"/>
            <a:r>
              <a:rPr lang="en-US" sz="2800" dirty="0">
                <a:latin typeface="Calibri" panose="020F0502020204030204" pitchFamily="34" charset="0"/>
                <a:ea typeface="SimSun" panose="02010600030101010101" pitchFamily="2" charset="-122"/>
                <a:cs typeface="Times New Roman" panose="02020603050405020304" pitchFamily="18" charset="0"/>
              </a:rPr>
              <a:t>“Questions on this Presentation?  Send an email to </a:t>
            </a:r>
            <a:r>
              <a:rPr lang="en-US" sz="2800" u="sng" dirty="0">
                <a:solidFill>
                  <a:srgbClr val="0563C1"/>
                </a:solidFill>
                <a:latin typeface="Calibri" panose="020F0502020204030204" pitchFamily="34" charset="0"/>
                <a:ea typeface="SimSun" panose="02010600030101010101" pitchFamily="2" charset="-122"/>
                <a:cs typeface="Times New Roman" panose="02020603050405020304" pitchFamily="18" charset="0"/>
                <a:hlinkClick r:id="rId3"/>
              </a:rPr>
              <a:t>CPSCinChina@cpsc.gov</a:t>
            </a:r>
            <a:r>
              <a:rPr lang="en-US" sz="2800" dirty="0">
                <a:latin typeface="Calibri" panose="020F0502020204030204" pitchFamily="34" charset="0"/>
                <a:ea typeface="SimSun" panose="02010600030101010101" pitchFamily="2" charset="-122"/>
                <a:cs typeface="Times New Roman" panose="02020603050405020304" pitchFamily="18" charset="0"/>
              </a:rPr>
              <a:t>”</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480428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algn="l"/>
            <a:r>
              <a:rPr lang="en-US" altLang="zh-CN" sz="3600" b="1" dirty="0"/>
              <a:t>Multipronged Safety Approach</a:t>
            </a:r>
            <a:endParaRPr lang="zh-CN" altLang="en-US" sz="2800" dirty="0">
              <a:ea typeface="SimSun" pitchFamily="2" charset="-122"/>
            </a:endParaRPr>
          </a:p>
        </p:txBody>
      </p:sp>
      <p:sp>
        <p:nvSpPr>
          <p:cNvPr id="7171" name="Rectangle 6"/>
          <p:cNvSpPr>
            <a:spLocks noGrp="1" noChangeArrowheads="1"/>
          </p:cNvSpPr>
          <p:nvPr>
            <p:ph idx="1"/>
          </p:nvPr>
        </p:nvSpPr>
        <p:spPr/>
        <p:txBody>
          <a:bodyPr>
            <a:normAutofit/>
          </a:bodyPr>
          <a:lstStyle/>
          <a:p>
            <a:pPr>
              <a:buNone/>
            </a:pPr>
            <a:r>
              <a:rPr lang="en-US" sz="2400" dirty="0">
                <a:solidFill>
                  <a:srgbClr val="4C4C4C"/>
                </a:solidFill>
              </a:rPr>
              <a:t>Comprehensive Case Study #2: Rangetop Cooking Fires</a:t>
            </a:r>
          </a:p>
          <a:p>
            <a:pPr>
              <a:buNone/>
            </a:pPr>
            <a:r>
              <a:rPr lang="en-US" sz="2800" dirty="0">
                <a:solidFill>
                  <a:srgbClr val="4C4C4C"/>
                </a:solidFill>
              </a:rPr>
              <a:t>Consumer Education</a:t>
            </a:r>
          </a:p>
          <a:p>
            <a:pPr marL="800100" lvl="1" indent="-342900">
              <a:lnSpc>
                <a:spcPct val="80000"/>
              </a:lnSpc>
              <a:spcBef>
                <a:spcPct val="50000"/>
              </a:spcBef>
              <a:buFont typeface="Arial" panose="020B0604020202020204" pitchFamily="34" charset="0"/>
              <a:buChar char="•"/>
            </a:pPr>
            <a:r>
              <a:rPr lang="en-US" sz="2000" i="1" dirty="0">
                <a:solidFill>
                  <a:srgbClr val="1A2857"/>
                </a:solidFill>
              </a:rPr>
              <a:t>Recipe for Safer Cooking</a:t>
            </a:r>
            <a:endParaRPr lang="en-US" sz="2000" dirty="0">
              <a:solidFill>
                <a:srgbClr val="1A2857"/>
              </a:solidFill>
            </a:endParaRPr>
          </a:p>
          <a:p>
            <a:pPr marL="800100" lvl="1" indent="-342900">
              <a:lnSpc>
                <a:spcPct val="80000"/>
              </a:lnSpc>
              <a:spcBef>
                <a:spcPct val="50000"/>
              </a:spcBef>
              <a:buFont typeface="Arial" panose="020B0604020202020204" pitchFamily="34" charset="0"/>
              <a:buChar char="•"/>
            </a:pPr>
            <a:r>
              <a:rPr lang="en-US" sz="2000" dirty="0">
                <a:solidFill>
                  <a:srgbClr val="1A2857"/>
                </a:solidFill>
              </a:rPr>
              <a:t>Seasonal Safety Alerts</a:t>
            </a:r>
          </a:p>
          <a:p>
            <a:pPr marL="800100" lvl="1" indent="-342900">
              <a:lnSpc>
                <a:spcPct val="80000"/>
              </a:lnSpc>
              <a:spcBef>
                <a:spcPct val="50000"/>
              </a:spcBef>
              <a:buFont typeface="Arial" panose="020B0604020202020204" pitchFamily="34" charset="0"/>
              <a:buChar char="•"/>
            </a:pPr>
            <a:r>
              <a:rPr lang="en-US" sz="2000" dirty="0">
                <a:solidFill>
                  <a:srgbClr val="1A2857"/>
                </a:solidFill>
              </a:rPr>
              <a:t>Safety Poster</a:t>
            </a:r>
          </a:p>
          <a:p>
            <a:pPr algn="ctr">
              <a:buNone/>
            </a:pPr>
            <a:endParaRPr lang="en-US" sz="2400" dirty="0">
              <a:solidFill>
                <a:schemeClr val="bg1"/>
              </a:solidFill>
            </a:endParaRPr>
          </a:p>
          <a:p>
            <a:pPr lvl="1"/>
            <a:endParaRPr lang="en-US" sz="2000" dirty="0">
              <a:solidFill>
                <a:schemeClr val="bg1"/>
              </a:solidFill>
            </a:endParaRPr>
          </a:p>
          <a:p>
            <a:pPr lvl="1"/>
            <a:endParaRPr lang="en-US" sz="2000" dirty="0">
              <a:solidFill>
                <a:schemeClr val="bg1"/>
              </a:solidFill>
            </a:endParaRPr>
          </a:p>
          <a:p>
            <a:pPr lvl="1"/>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a:p>
            <a:pPr lvl="1">
              <a:lnSpc>
                <a:spcPct val="80000"/>
              </a:lnSpc>
              <a:spcBef>
                <a:spcPct val="50000"/>
              </a:spcBef>
            </a:pPr>
            <a:endParaRPr lang="en-US" sz="2000" dirty="0">
              <a:solidFill>
                <a:schemeClr val="bg1"/>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512" y="3639640"/>
            <a:ext cx="2976562" cy="2709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8779" y="2271609"/>
            <a:ext cx="2939105" cy="3231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6589" y="662576"/>
            <a:ext cx="2438400" cy="3168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5475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a:bodyPr>
          <a:lstStyle/>
          <a:p>
            <a:pPr algn="l"/>
            <a:r>
              <a:rPr lang="en-US" sz="3600" b="1" dirty="0"/>
              <a:t>Responsibility to Comply</a:t>
            </a:r>
          </a:p>
        </p:txBody>
      </p:sp>
      <p:sp>
        <p:nvSpPr>
          <p:cNvPr id="416771" name="Rectangle 3"/>
          <p:cNvSpPr>
            <a:spLocks noGrp="1" noChangeArrowheads="1"/>
          </p:cNvSpPr>
          <p:nvPr>
            <p:ph idx="1"/>
          </p:nvPr>
        </p:nvSpPr>
        <p:spPr/>
        <p:txBody>
          <a:bodyPr vert="horz" lIns="90488" tIns="44450" rIns="90488" bIns="44450" rtlCol="0">
            <a:normAutofit lnSpcReduction="10000"/>
          </a:bodyPr>
          <a:lstStyle/>
          <a:p>
            <a:pPr>
              <a:lnSpc>
                <a:spcPct val="80000"/>
              </a:lnSpc>
              <a:defRPr/>
            </a:pPr>
            <a:r>
              <a:rPr lang="en-US" sz="2800" dirty="0">
                <a:solidFill>
                  <a:srgbClr val="4C4C4C"/>
                </a:solidFill>
              </a:rPr>
              <a:t>Compliance with applicable component, product and installation requirements</a:t>
            </a:r>
            <a:r>
              <a:rPr lang="en-US" sz="2800" i="1" dirty="0">
                <a:solidFill>
                  <a:srgbClr val="4C4C4C"/>
                </a:solidFill>
              </a:rPr>
              <a:t> </a:t>
            </a:r>
            <a:r>
              <a:rPr lang="en-US" sz="2800" dirty="0">
                <a:solidFill>
                  <a:srgbClr val="4C4C4C"/>
                </a:solidFill>
              </a:rPr>
              <a:t>are highly effective ways to mitigate hazards from equipment that generates, distributes, or uses electrical energy.</a:t>
            </a:r>
            <a:endParaRPr lang="en-US" sz="3600" dirty="0">
              <a:solidFill>
                <a:srgbClr val="4C4C4C"/>
              </a:solidFill>
            </a:endParaRPr>
          </a:p>
          <a:p>
            <a:pPr>
              <a:lnSpc>
                <a:spcPct val="80000"/>
              </a:lnSpc>
              <a:defRPr/>
            </a:pPr>
            <a:endParaRPr lang="en-US" sz="2000" dirty="0">
              <a:solidFill>
                <a:srgbClr val="4C4C4C"/>
              </a:solidFill>
            </a:endParaRPr>
          </a:p>
          <a:p>
            <a:pPr>
              <a:lnSpc>
                <a:spcPct val="80000"/>
              </a:lnSpc>
              <a:defRPr/>
            </a:pPr>
            <a:endParaRPr lang="en-US" sz="2000" dirty="0">
              <a:solidFill>
                <a:srgbClr val="4C4C4C"/>
              </a:solidFill>
            </a:endParaRPr>
          </a:p>
          <a:p>
            <a:pPr>
              <a:lnSpc>
                <a:spcPct val="80000"/>
              </a:lnSpc>
              <a:defRPr/>
            </a:pPr>
            <a:endParaRPr lang="en-US" sz="2000" dirty="0">
              <a:solidFill>
                <a:srgbClr val="4C4C4C"/>
              </a:solidFill>
            </a:endParaRPr>
          </a:p>
          <a:p>
            <a:pPr>
              <a:lnSpc>
                <a:spcPct val="80000"/>
              </a:lnSpc>
              <a:defRPr/>
            </a:pPr>
            <a:endParaRPr lang="en-US" sz="2000" dirty="0">
              <a:solidFill>
                <a:srgbClr val="4C4C4C"/>
              </a:solidFill>
            </a:endParaRPr>
          </a:p>
          <a:p>
            <a:pPr>
              <a:lnSpc>
                <a:spcPct val="80000"/>
              </a:lnSpc>
              <a:defRPr/>
            </a:pPr>
            <a:endParaRPr lang="en-US" sz="2000" dirty="0">
              <a:solidFill>
                <a:srgbClr val="4C4C4C"/>
              </a:solidFill>
            </a:endParaRPr>
          </a:p>
          <a:p>
            <a:pPr>
              <a:lnSpc>
                <a:spcPct val="80000"/>
              </a:lnSpc>
              <a:defRPr/>
            </a:pPr>
            <a:endParaRPr lang="en-US" sz="2000" dirty="0">
              <a:solidFill>
                <a:srgbClr val="4C4C4C"/>
              </a:solidFill>
            </a:endParaRPr>
          </a:p>
          <a:p>
            <a:pPr>
              <a:lnSpc>
                <a:spcPct val="80000"/>
              </a:lnSpc>
              <a:defRPr/>
            </a:pPr>
            <a:endParaRPr lang="en-US" sz="2000" dirty="0">
              <a:solidFill>
                <a:srgbClr val="4C4C4C"/>
              </a:solidFill>
            </a:endParaRPr>
          </a:p>
          <a:p>
            <a:pPr>
              <a:lnSpc>
                <a:spcPct val="80000"/>
              </a:lnSpc>
              <a:defRPr/>
            </a:pPr>
            <a:endParaRPr lang="en-US" sz="2000" dirty="0">
              <a:solidFill>
                <a:srgbClr val="4C4C4C"/>
              </a:solidFill>
            </a:endParaRPr>
          </a:p>
          <a:p>
            <a:pPr>
              <a:lnSpc>
                <a:spcPct val="80000"/>
              </a:lnSpc>
              <a:defRPr/>
            </a:pPr>
            <a:endParaRPr lang="en-US" sz="2000" dirty="0">
              <a:solidFill>
                <a:srgbClr val="4C4C4C"/>
              </a:solidFill>
            </a:endParaRPr>
          </a:p>
          <a:p>
            <a:pPr>
              <a:lnSpc>
                <a:spcPct val="80000"/>
              </a:lnSpc>
              <a:defRPr/>
            </a:pPr>
            <a:endParaRPr lang="en-US" sz="2000" dirty="0">
              <a:solidFill>
                <a:srgbClr val="4C4C4C"/>
              </a:solidFill>
            </a:endParaRPr>
          </a:p>
          <a:p>
            <a:pPr>
              <a:lnSpc>
                <a:spcPct val="80000"/>
              </a:lnSpc>
              <a:defRPr/>
            </a:pPr>
            <a:endParaRPr lang="en-US" sz="2000" dirty="0">
              <a:solidFill>
                <a:srgbClr val="4C4C4C"/>
              </a:solidFill>
            </a:endParaRPr>
          </a:p>
          <a:p>
            <a:pPr>
              <a:lnSpc>
                <a:spcPct val="80000"/>
              </a:lnSpc>
              <a:defRPr/>
            </a:pPr>
            <a:endParaRPr lang="en-US" sz="2000" dirty="0">
              <a:solidFill>
                <a:srgbClr val="4C4C4C"/>
              </a:solidFill>
            </a:endParaRPr>
          </a:p>
          <a:p>
            <a:pPr>
              <a:lnSpc>
                <a:spcPct val="80000"/>
              </a:lnSpc>
              <a:defRPr/>
            </a:pPr>
            <a:endParaRPr lang="en-US" sz="3600" dirty="0">
              <a:solidFill>
                <a:srgbClr val="4C4C4C"/>
              </a:solidFill>
            </a:endParaRPr>
          </a:p>
          <a:p>
            <a:pPr>
              <a:lnSpc>
                <a:spcPct val="80000"/>
              </a:lnSpc>
              <a:defRPr/>
            </a:pPr>
            <a:r>
              <a:rPr lang="en-US" sz="2800" dirty="0">
                <a:solidFill>
                  <a:srgbClr val="4C4C4C"/>
                </a:solidFill>
              </a:rPr>
              <a:t>Under the CPSA, all members of the supply chain bear equal responsibility to assure the safety of their products. </a:t>
            </a:r>
          </a:p>
          <a:p>
            <a:pPr>
              <a:lnSpc>
                <a:spcPct val="80000"/>
              </a:lnSpc>
              <a:defRPr/>
            </a:pPr>
            <a:endParaRPr lang="en-US" sz="2800" dirty="0">
              <a:solidFill>
                <a:schemeClr val="bg1"/>
              </a:solidFill>
            </a:endParaRPr>
          </a:p>
          <a:p>
            <a:pPr>
              <a:lnSpc>
                <a:spcPct val="80000"/>
              </a:lnSpc>
              <a:defRPr/>
            </a:pPr>
            <a:endParaRPr lang="en-US" sz="2800" dirty="0">
              <a:solidFill>
                <a:schemeClr val="bg1"/>
              </a:solidFill>
            </a:endParaRPr>
          </a:p>
          <a:p>
            <a:pPr eaLnBrk="1" hangingPunct="1">
              <a:lnSpc>
                <a:spcPct val="80000"/>
              </a:lnSpc>
              <a:defRPr/>
            </a:pPr>
            <a:endParaRPr lang="en-US" sz="2800" dirty="0">
              <a:solidFill>
                <a:schemeClr val="bg1"/>
              </a:solidFill>
            </a:endParaRPr>
          </a:p>
        </p:txBody>
      </p:sp>
      <p:graphicFrame>
        <p:nvGraphicFramePr>
          <p:cNvPr id="2" name="Diagram 1"/>
          <p:cNvGraphicFramePr/>
          <p:nvPr>
            <p:extLst>
              <p:ext uri="{D42A27DB-BD31-4B8C-83A1-F6EECF244321}">
                <p14:modId xmlns:p14="http://schemas.microsoft.com/office/powerpoint/2010/main" val="4137913998"/>
              </p:ext>
            </p:extLst>
          </p:nvPr>
        </p:nvGraphicFramePr>
        <p:xfrm>
          <a:off x="2326053" y="2727570"/>
          <a:ext cx="6844323" cy="2313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04234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a:bodyPr>
          <a:lstStyle/>
          <a:p>
            <a:pPr algn="l"/>
            <a:r>
              <a:rPr lang="en-US" sz="3600" b="1" dirty="0"/>
              <a:t>Responsibility to Comply</a:t>
            </a:r>
          </a:p>
        </p:txBody>
      </p:sp>
      <p:sp>
        <p:nvSpPr>
          <p:cNvPr id="2" name="Content Placeholder 1"/>
          <p:cNvSpPr>
            <a:spLocks noGrp="1"/>
          </p:cNvSpPr>
          <p:nvPr>
            <p:ph idx="1"/>
          </p:nvPr>
        </p:nvSpPr>
        <p:spPr/>
        <p:txBody>
          <a:bodyPr/>
          <a:lstStyle/>
          <a:p>
            <a:pPr>
              <a:defRPr/>
            </a:pPr>
            <a:r>
              <a:rPr lang="en-US" sz="2800" dirty="0">
                <a:solidFill>
                  <a:srgbClr val="4C4C4C"/>
                </a:solidFill>
              </a:rPr>
              <a:t>Manufacturers, importers and retailers should follow best practices and employ robust quality control/quality assurance processes to ensure that products do not pose substantial risk of injury: </a:t>
            </a:r>
          </a:p>
          <a:p>
            <a:pPr>
              <a:defRPr/>
            </a:pPr>
            <a:endParaRPr lang="en-US" sz="1100" dirty="0">
              <a:solidFill>
                <a:srgbClr val="4C4C4C"/>
              </a:solidFill>
            </a:endParaRPr>
          </a:p>
          <a:p>
            <a:pPr marL="742950" lvl="1" indent="-285750">
              <a:buFont typeface="Arial" pitchFamily="34" charset="0"/>
              <a:buChar char="•"/>
              <a:defRPr/>
            </a:pPr>
            <a:r>
              <a:rPr lang="en-US" dirty="0">
                <a:solidFill>
                  <a:srgbClr val="4C4C4C"/>
                </a:solidFill>
              </a:rPr>
              <a:t>Comply with voluntary standards and mandatory regulations</a:t>
            </a:r>
          </a:p>
          <a:p>
            <a:pPr marL="742950" lvl="1" indent="-285750">
              <a:buFont typeface="Arial" pitchFamily="34" charset="0"/>
              <a:buChar char="•"/>
              <a:defRPr/>
            </a:pPr>
            <a:r>
              <a:rPr lang="en-US" dirty="0">
                <a:solidFill>
                  <a:srgbClr val="4C4C4C"/>
                </a:solidFill>
              </a:rPr>
              <a:t>Obtain third party certification for products</a:t>
            </a:r>
          </a:p>
          <a:p>
            <a:pPr marL="742950" lvl="1" indent="-285750">
              <a:buFont typeface="Arial" pitchFamily="34" charset="0"/>
              <a:buChar char="•"/>
              <a:defRPr/>
            </a:pPr>
            <a:r>
              <a:rPr lang="en-US" dirty="0">
                <a:solidFill>
                  <a:srgbClr val="4C4C4C"/>
                </a:solidFill>
              </a:rPr>
              <a:t>Maintain quality and configuration control </a:t>
            </a:r>
          </a:p>
          <a:p>
            <a:pPr marL="1371600" lvl="2" indent="-457200">
              <a:buFont typeface="Wingdings" panose="05000000000000000000" pitchFamily="2" charset="2"/>
              <a:buChar char="Ø"/>
              <a:defRPr/>
            </a:pPr>
            <a:r>
              <a:rPr lang="en-US" dirty="0">
                <a:solidFill>
                  <a:srgbClr val="1A2857"/>
                </a:solidFill>
              </a:rPr>
              <a:t>Assess impact of material or component substitutions</a:t>
            </a:r>
          </a:p>
        </p:txBody>
      </p:sp>
    </p:spTree>
    <p:extLst>
      <p:ext uri="{BB962C8B-B14F-4D97-AF65-F5344CB8AC3E}">
        <p14:creationId xmlns:p14="http://schemas.microsoft.com/office/powerpoint/2010/main" val="5689143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676400" y="1609969"/>
            <a:ext cx="4419600" cy="3390660"/>
          </a:xfrm>
          <a:custGeom>
            <a:avLst/>
            <a:gdLst>
              <a:gd name="connsiteX0" fmla="*/ 0 w 4419600"/>
              <a:gd name="connsiteY0" fmla="*/ 565121 h 3390660"/>
              <a:gd name="connsiteX1" fmla="*/ 565121 w 4419600"/>
              <a:gd name="connsiteY1" fmla="*/ 0 h 3390660"/>
              <a:gd name="connsiteX2" fmla="*/ 3854479 w 4419600"/>
              <a:gd name="connsiteY2" fmla="*/ 0 h 3390660"/>
              <a:gd name="connsiteX3" fmla="*/ 4419600 w 4419600"/>
              <a:gd name="connsiteY3" fmla="*/ 565121 h 3390660"/>
              <a:gd name="connsiteX4" fmla="*/ 4419600 w 4419600"/>
              <a:gd name="connsiteY4" fmla="*/ 2825539 h 3390660"/>
              <a:gd name="connsiteX5" fmla="*/ 3854479 w 4419600"/>
              <a:gd name="connsiteY5" fmla="*/ 3390660 h 3390660"/>
              <a:gd name="connsiteX6" fmla="*/ 565121 w 4419600"/>
              <a:gd name="connsiteY6" fmla="*/ 3390660 h 3390660"/>
              <a:gd name="connsiteX7" fmla="*/ 0 w 4419600"/>
              <a:gd name="connsiteY7" fmla="*/ 2825539 h 3390660"/>
              <a:gd name="connsiteX8" fmla="*/ 0 w 4419600"/>
              <a:gd name="connsiteY8" fmla="*/ 565121 h 339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600" h="3390660">
                <a:moveTo>
                  <a:pt x="0" y="565121"/>
                </a:moveTo>
                <a:cubicBezTo>
                  <a:pt x="0" y="253013"/>
                  <a:pt x="253013" y="0"/>
                  <a:pt x="565121" y="0"/>
                </a:cubicBezTo>
                <a:lnTo>
                  <a:pt x="3854479" y="0"/>
                </a:lnTo>
                <a:cubicBezTo>
                  <a:pt x="4166587" y="0"/>
                  <a:pt x="4419600" y="253013"/>
                  <a:pt x="4419600" y="565121"/>
                </a:cubicBezTo>
                <a:lnTo>
                  <a:pt x="4419600" y="2825539"/>
                </a:lnTo>
                <a:cubicBezTo>
                  <a:pt x="4419600" y="3137647"/>
                  <a:pt x="4166587" y="3390660"/>
                  <a:pt x="3854479" y="3390660"/>
                </a:cubicBezTo>
                <a:lnTo>
                  <a:pt x="565121" y="3390660"/>
                </a:lnTo>
                <a:cubicBezTo>
                  <a:pt x="253013" y="3390660"/>
                  <a:pt x="0" y="3137647"/>
                  <a:pt x="0" y="2825539"/>
                </a:cubicBezTo>
                <a:lnTo>
                  <a:pt x="0" y="565121"/>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253148" tIns="253148" rIns="253148" bIns="253148" numCol="1" spcCol="1270" anchor="ctr" anchorCtr="0">
            <a:noAutofit/>
          </a:bodyPr>
          <a:lstStyle/>
          <a:p>
            <a:pPr defTabSz="1022350">
              <a:lnSpc>
                <a:spcPct val="90000"/>
              </a:lnSpc>
              <a:spcBef>
                <a:spcPct val="0"/>
              </a:spcBef>
              <a:spcAft>
                <a:spcPct val="35000"/>
              </a:spcAft>
            </a:pPr>
            <a:r>
              <a:rPr lang="en-US" sz="2300" dirty="0">
                <a:solidFill>
                  <a:srgbClr val="1A2857"/>
                </a:solidFill>
                <a:latin typeface="Arial" panose="020B0604020202020204" pitchFamily="34" charset="0"/>
                <a:cs typeface="Arial" panose="020B0604020202020204" pitchFamily="34" charset="0"/>
              </a:rPr>
              <a:t>Case Study #1: This hair dryer is missing an immersion detection current interrupter (IDCI) plug and presents a risk of electrocution if dropped in water. It violates the requirements under 16 CFR section 1120.3(a).</a:t>
            </a:r>
          </a:p>
        </p:txBody>
      </p:sp>
      <p:sp>
        <p:nvSpPr>
          <p:cNvPr id="6" name="Freeform 5"/>
          <p:cNvSpPr/>
          <p:nvPr/>
        </p:nvSpPr>
        <p:spPr>
          <a:xfrm>
            <a:off x="1676400" y="5185508"/>
            <a:ext cx="4419600" cy="914400"/>
          </a:xfrm>
          <a:custGeom>
            <a:avLst/>
            <a:gdLst>
              <a:gd name="connsiteX0" fmla="*/ 0 w 4419600"/>
              <a:gd name="connsiteY0" fmla="*/ 245952 h 1475683"/>
              <a:gd name="connsiteX1" fmla="*/ 245952 w 4419600"/>
              <a:gd name="connsiteY1" fmla="*/ 0 h 1475683"/>
              <a:gd name="connsiteX2" fmla="*/ 4173648 w 4419600"/>
              <a:gd name="connsiteY2" fmla="*/ 0 h 1475683"/>
              <a:gd name="connsiteX3" fmla="*/ 4419600 w 4419600"/>
              <a:gd name="connsiteY3" fmla="*/ 245952 h 1475683"/>
              <a:gd name="connsiteX4" fmla="*/ 4419600 w 4419600"/>
              <a:gd name="connsiteY4" fmla="*/ 1229731 h 1475683"/>
              <a:gd name="connsiteX5" fmla="*/ 4173648 w 4419600"/>
              <a:gd name="connsiteY5" fmla="*/ 1475683 h 1475683"/>
              <a:gd name="connsiteX6" fmla="*/ 245952 w 4419600"/>
              <a:gd name="connsiteY6" fmla="*/ 1475683 h 1475683"/>
              <a:gd name="connsiteX7" fmla="*/ 0 w 4419600"/>
              <a:gd name="connsiteY7" fmla="*/ 1229731 h 1475683"/>
              <a:gd name="connsiteX8" fmla="*/ 0 w 4419600"/>
              <a:gd name="connsiteY8" fmla="*/ 245952 h 147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600" h="1475683">
                <a:moveTo>
                  <a:pt x="0" y="245952"/>
                </a:moveTo>
                <a:cubicBezTo>
                  <a:pt x="0" y="110116"/>
                  <a:pt x="110116" y="0"/>
                  <a:pt x="245952" y="0"/>
                </a:cubicBezTo>
                <a:lnTo>
                  <a:pt x="4173648" y="0"/>
                </a:lnTo>
                <a:cubicBezTo>
                  <a:pt x="4309484" y="0"/>
                  <a:pt x="4419600" y="110116"/>
                  <a:pt x="4419600" y="245952"/>
                </a:cubicBezTo>
                <a:lnTo>
                  <a:pt x="4419600" y="1229731"/>
                </a:lnTo>
                <a:cubicBezTo>
                  <a:pt x="4419600" y="1365567"/>
                  <a:pt x="4309484" y="1475683"/>
                  <a:pt x="4173648" y="1475683"/>
                </a:cubicBezTo>
                <a:lnTo>
                  <a:pt x="245952" y="1475683"/>
                </a:lnTo>
                <a:cubicBezTo>
                  <a:pt x="110116" y="1475683"/>
                  <a:pt x="0" y="1365567"/>
                  <a:pt x="0" y="1229731"/>
                </a:cubicBezTo>
                <a:lnTo>
                  <a:pt x="0" y="245952"/>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59667" tIns="159667" rIns="159667" bIns="159667" numCol="1" spcCol="1270" anchor="ctr" anchorCtr="0">
            <a:noAutofit/>
          </a:bodyPr>
          <a:lstStyle/>
          <a:p>
            <a:pPr defTabSz="1022350">
              <a:lnSpc>
                <a:spcPct val="90000"/>
              </a:lnSpc>
              <a:spcBef>
                <a:spcPct val="0"/>
              </a:spcBef>
              <a:spcAft>
                <a:spcPct val="35000"/>
              </a:spcAft>
            </a:pPr>
            <a:r>
              <a:rPr lang="en-US" sz="2300" dirty="0">
                <a:solidFill>
                  <a:srgbClr val="1A2857"/>
                </a:solidFill>
                <a:latin typeface="Arial" panose="020B0604020202020204" pitchFamily="34" charset="0"/>
                <a:cs typeface="Arial" panose="020B0604020202020204" pitchFamily="34" charset="0"/>
              </a:rPr>
              <a:t>CPSC seized products at the port.</a:t>
            </a:r>
          </a:p>
        </p:txBody>
      </p:sp>
      <p:sp>
        <p:nvSpPr>
          <p:cNvPr id="3" name="Title 2"/>
          <p:cNvSpPr>
            <a:spLocks noGrp="1"/>
          </p:cNvSpPr>
          <p:nvPr>
            <p:ph type="title"/>
          </p:nvPr>
        </p:nvSpPr>
        <p:spPr/>
        <p:txBody>
          <a:bodyPr>
            <a:normAutofit fontScale="90000"/>
          </a:bodyPr>
          <a:lstStyle/>
          <a:p>
            <a:pPr>
              <a:defRPr/>
            </a:pPr>
            <a:r>
              <a:rPr lang="en-US" sz="3200" dirty="0"/>
              <a:t>Follow Best Practices –Comply with CPSC Regulations</a:t>
            </a:r>
            <a:br>
              <a:rPr lang="en-US" sz="3200" dirty="0">
                <a:solidFill>
                  <a:schemeClr val="bg1"/>
                </a:solidFill>
              </a:rPr>
            </a:br>
            <a:endParaRPr lang="en-US" dirty="0"/>
          </a:p>
        </p:txBody>
      </p:sp>
      <p:pic>
        <p:nvPicPr>
          <p:cNvPr id="29701" name="Picture 4" descr="remington"/>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6934200" y="1609969"/>
            <a:ext cx="3214687" cy="4648200"/>
          </a:xfr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8841153" y="4826000"/>
            <a:ext cx="12192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6729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82" name="Rectangle 6"/>
          <p:cNvSpPr>
            <a:spLocks noGrp="1" noChangeArrowheads="1"/>
          </p:cNvSpPr>
          <p:nvPr>
            <p:ph type="title"/>
          </p:nvPr>
        </p:nvSpPr>
        <p:spPr/>
        <p:txBody>
          <a:bodyPr vert="horz" lIns="90488" tIns="44450" rIns="90488" bIns="44450" rtlCol="0" anchor="b">
            <a:normAutofit fontScale="90000"/>
          </a:bodyPr>
          <a:lstStyle/>
          <a:p>
            <a:pPr>
              <a:defRPr/>
            </a:pPr>
            <a:br>
              <a:rPr lang="en-US" sz="4000" b="1" dirty="0">
                <a:solidFill>
                  <a:schemeClr val="bg1"/>
                </a:solidFill>
              </a:rPr>
            </a:br>
            <a:r>
              <a:rPr lang="en-US" sz="3600" dirty="0"/>
              <a:t>Follow Best Practices –Comply with CPSC Regulations</a:t>
            </a:r>
            <a:br>
              <a:rPr lang="en-US" altLang="zh-CN" sz="2800" dirty="0">
                <a:solidFill>
                  <a:schemeClr val="bg1"/>
                </a:solidFill>
                <a:ea typeface="SimSun" pitchFamily="2" charset="-122"/>
              </a:rPr>
            </a:br>
            <a:endParaRPr lang="en-US" sz="2800" dirty="0">
              <a:solidFill>
                <a:srgbClr val="FFFF00"/>
              </a:solidFill>
            </a:endParaRPr>
          </a:p>
        </p:txBody>
      </p:sp>
      <p:sp>
        <p:nvSpPr>
          <p:cNvPr id="4" name="Freeform 3"/>
          <p:cNvSpPr/>
          <p:nvPr/>
        </p:nvSpPr>
        <p:spPr>
          <a:xfrm>
            <a:off x="1449746" y="1114354"/>
            <a:ext cx="5334022" cy="4011531"/>
          </a:xfrm>
          <a:custGeom>
            <a:avLst/>
            <a:gdLst>
              <a:gd name="connsiteX0" fmla="*/ 0 w 5334022"/>
              <a:gd name="connsiteY0" fmla="*/ 668602 h 4011531"/>
              <a:gd name="connsiteX1" fmla="*/ 668602 w 5334022"/>
              <a:gd name="connsiteY1" fmla="*/ 0 h 4011531"/>
              <a:gd name="connsiteX2" fmla="*/ 4665420 w 5334022"/>
              <a:gd name="connsiteY2" fmla="*/ 0 h 4011531"/>
              <a:gd name="connsiteX3" fmla="*/ 5334022 w 5334022"/>
              <a:gd name="connsiteY3" fmla="*/ 668602 h 4011531"/>
              <a:gd name="connsiteX4" fmla="*/ 5334022 w 5334022"/>
              <a:gd name="connsiteY4" fmla="*/ 3342929 h 4011531"/>
              <a:gd name="connsiteX5" fmla="*/ 4665420 w 5334022"/>
              <a:gd name="connsiteY5" fmla="*/ 4011531 h 4011531"/>
              <a:gd name="connsiteX6" fmla="*/ 668602 w 5334022"/>
              <a:gd name="connsiteY6" fmla="*/ 4011531 h 4011531"/>
              <a:gd name="connsiteX7" fmla="*/ 0 w 5334022"/>
              <a:gd name="connsiteY7" fmla="*/ 3342929 h 4011531"/>
              <a:gd name="connsiteX8" fmla="*/ 0 w 5334022"/>
              <a:gd name="connsiteY8" fmla="*/ 668602 h 401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22" h="4011531">
                <a:moveTo>
                  <a:pt x="0" y="668602"/>
                </a:moveTo>
                <a:cubicBezTo>
                  <a:pt x="0" y="299343"/>
                  <a:pt x="299343" y="0"/>
                  <a:pt x="668602" y="0"/>
                </a:cubicBezTo>
                <a:lnTo>
                  <a:pt x="4665420" y="0"/>
                </a:lnTo>
                <a:cubicBezTo>
                  <a:pt x="5034679" y="0"/>
                  <a:pt x="5334022" y="299343"/>
                  <a:pt x="5334022" y="668602"/>
                </a:cubicBezTo>
                <a:lnTo>
                  <a:pt x="5334022" y="3342929"/>
                </a:lnTo>
                <a:cubicBezTo>
                  <a:pt x="5334022" y="3712188"/>
                  <a:pt x="5034679" y="4011531"/>
                  <a:pt x="4665420" y="4011531"/>
                </a:cubicBezTo>
                <a:lnTo>
                  <a:pt x="668602" y="4011531"/>
                </a:lnTo>
                <a:cubicBezTo>
                  <a:pt x="299343" y="4011531"/>
                  <a:pt x="0" y="3712188"/>
                  <a:pt x="0" y="3342929"/>
                </a:cubicBezTo>
                <a:lnTo>
                  <a:pt x="0" y="668602"/>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283457" tIns="283457" rIns="283457" bIns="283457" numCol="1" spcCol="1270" anchor="ctr" anchorCtr="0">
            <a:noAutofit/>
          </a:bodyPr>
          <a:lstStyle/>
          <a:p>
            <a:pPr>
              <a:spcBef>
                <a:spcPct val="0"/>
              </a:spcBef>
              <a:defRPr/>
            </a:pPr>
            <a:r>
              <a:rPr lang="en-US" sz="2300" dirty="0">
                <a:solidFill>
                  <a:srgbClr val="1A2857"/>
                </a:solidFill>
                <a:latin typeface="Arial" panose="020B0604020202020204" pitchFamily="34" charset="0"/>
                <a:cs typeface="Arial" panose="020B0604020202020204" pitchFamily="34" charset="0"/>
              </a:rPr>
              <a:t>Case Study #2: Uncertified decorative lighting string did not meet UL 588 requirements; wire was undersized, plug lacked overcurrent protection, strain relief was inadequate, and circuit enclosure was not flame resistant. Posed fire and shock hazard. </a:t>
            </a:r>
            <a:r>
              <a:rPr lang="en-US" sz="2400" dirty="0">
                <a:solidFill>
                  <a:srgbClr val="1A2857"/>
                </a:solidFill>
                <a:latin typeface="Arial" panose="020B0604020202020204" pitchFamily="34" charset="0"/>
                <a:cs typeface="Arial" panose="020B0604020202020204" pitchFamily="34" charset="0"/>
              </a:rPr>
              <a:t>It violates the requirements under 16 CFR section 1120.3(c).</a:t>
            </a:r>
            <a:endParaRPr lang="en-US" sz="1600" dirty="0">
              <a:solidFill>
                <a:srgbClr val="1A2857"/>
              </a:solidFill>
              <a:latin typeface="Arial" panose="020B0604020202020204" pitchFamily="34" charset="0"/>
              <a:cs typeface="Arial" panose="020B0604020202020204" pitchFamily="34" charset="0"/>
            </a:endParaRPr>
          </a:p>
        </p:txBody>
      </p:sp>
      <p:sp>
        <p:nvSpPr>
          <p:cNvPr id="5" name="Freeform 4"/>
          <p:cNvSpPr/>
          <p:nvPr/>
        </p:nvSpPr>
        <p:spPr>
          <a:xfrm>
            <a:off x="1449746" y="5202893"/>
            <a:ext cx="5342762" cy="700014"/>
          </a:xfrm>
          <a:custGeom>
            <a:avLst/>
            <a:gdLst>
              <a:gd name="connsiteX0" fmla="*/ 0 w 5342762"/>
              <a:gd name="connsiteY0" fmla="*/ 116671 h 700014"/>
              <a:gd name="connsiteX1" fmla="*/ 116671 w 5342762"/>
              <a:gd name="connsiteY1" fmla="*/ 0 h 700014"/>
              <a:gd name="connsiteX2" fmla="*/ 5226091 w 5342762"/>
              <a:gd name="connsiteY2" fmla="*/ 0 h 700014"/>
              <a:gd name="connsiteX3" fmla="*/ 5342762 w 5342762"/>
              <a:gd name="connsiteY3" fmla="*/ 116671 h 700014"/>
              <a:gd name="connsiteX4" fmla="*/ 5342762 w 5342762"/>
              <a:gd name="connsiteY4" fmla="*/ 583343 h 700014"/>
              <a:gd name="connsiteX5" fmla="*/ 5226091 w 5342762"/>
              <a:gd name="connsiteY5" fmla="*/ 700014 h 700014"/>
              <a:gd name="connsiteX6" fmla="*/ 116671 w 5342762"/>
              <a:gd name="connsiteY6" fmla="*/ 700014 h 700014"/>
              <a:gd name="connsiteX7" fmla="*/ 0 w 5342762"/>
              <a:gd name="connsiteY7" fmla="*/ 583343 h 700014"/>
              <a:gd name="connsiteX8" fmla="*/ 0 w 5342762"/>
              <a:gd name="connsiteY8" fmla="*/ 116671 h 70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2762" h="700014">
                <a:moveTo>
                  <a:pt x="0" y="116671"/>
                </a:moveTo>
                <a:cubicBezTo>
                  <a:pt x="0" y="52235"/>
                  <a:pt x="52235" y="0"/>
                  <a:pt x="116671" y="0"/>
                </a:cubicBezTo>
                <a:lnTo>
                  <a:pt x="5226091" y="0"/>
                </a:lnTo>
                <a:cubicBezTo>
                  <a:pt x="5290527" y="0"/>
                  <a:pt x="5342762" y="52235"/>
                  <a:pt x="5342762" y="116671"/>
                </a:cubicBezTo>
                <a:lnTo>
                  <a:pt x="5342762" y="583343"/>
                </a:lnTo>
                <a:cubicBezTo>
                  <a:pt x="5342762" y="647779"/>
                  <a:pt x="5290527" y="700014"/>
                  <a:pt x="5226091" y="700014"/>
                </a:cubicBezTo>
                <a:lnTo>
                  <a:pt x="116671" y="700014"/>
                </a:lnTo>
                <a:cubicBezTo>
                  <a:pt x="52235" y="700014"/>
                  <a:pt x="0" y="647779"/>
                  <a:pt x="0" y="583343"/>
                </a:cubicBezTo>
                <a:lnTo>
                  <a:pt x="0" y="116671"/>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21802" tIns="121802" rIns="121802" bIns="121802" numCol="1" spcCol="1270" anchor="ctr" anchorCtr="0">
            <a:noAutofit/>
          </a:bodyPr>
          <a:lstStyle/>
          <a:p>
            <a:pPr defTabSz="1022350">
              <a:lnSpc>
                <a:spcPct val="90000"/>
              </a:lnSpc>
              <a:spcBef>
                <a:spcPct val="0"/>
              </a:spcBef>
              <a:spcAft>
                <a:spcPct val="35000"/>
              </a:spcAft>
            </a:pPr>
            <a:r>
              <a:rPr lang="en-US" sz="2300" dirty="0">
                <a:solidFill>
                  <a:srgbClr val="1A2857"/>
                </a:solidFill>
                <a:latin typeface="Arial" panose="020B0604020202020204" pitchFamily="34" charset="0"/>
                <a:cs typeface="Arial" panose="020B0604020202020204" pitchFamily="34" charset="0"/>
              </a:rPr>
              <a:t>CPSC seized units at port.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5308" y="1114354"/>
            <a:ext cx="3633787" cy="2233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3322" y="3348083"/>
            <a:ext cx="2485390" cy="294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050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22997" y="349458"/>
            <a:ext cx="10962751" cy="689372"/>
          </a:xfrm>
        </p:spPr>
        <p:txBody>
          <a:bodyPr/>
          <a:lstStyle/>
          <a:p>
            <a:pPr algn="l"/>
            <a:r>
              <a:rPr lang="en-US" dirty="0">
                <a:solidFill>
                  <a:srgbClr val="2E74B5"/>
                </a:solidFill>
              </a:rPr>
              <a:t>Follow Best Practices –Comply with Voluntary Standard</a:t>
            </a:r>
          </a:p>
        </p:txBody>
      </p:sp>
      <p:sp>
        <p:nvSpPr>
          <p:cNvPr id="459782" name="Rectangle 6"/>
          <p:cNvSpPr>
            <a:spLocks noGrp="1" noChangeArrowheads="1"/>
          </p:cNvSpPr>
          <p:nvPr>
            <p:ph type="title" idx="4294967295"/>
          </p:nvPr>
        </p:nvSpPr>
        <p:spPr>
          <a:xfrm>
            <a:off x="218831" y="1506886"/>
            <a:ext cx="7391400" cy="692150"/>
          </a:xfrm>
        </p:spPr>
        <p:txBody>
          <a:bodyPr vert="horz" lIns="90488" tIns="44450" rIns="90488" bIns="44450" rtlCol="0" anchor="b">
            <a:normAutofit fontScale="90000"/>
          </a:bodyPr>
          <a:lstStyle/>
          <a:p>
            <a:pPr>
              <a:defRPr/>
            </a:pPr>
            <a:br>
              <a:rPr lang="en-US" sz="4000" b="1" dirty="0">
                <a:solidFill>
                  <a:schemeClr val="bg1"/>
                </a:solidFill>
              </a:rPr>
            </a:br>
            <a:br>
              <a:rPr lang="en-US" altLang="zh-CN" sz="2800" dirty="0">
                <a:solidFill>
                  <a:schemeClr val="bg1"/>
                </a:solidFill>
                <a:ea typeface="SimSun" pitchFamily="2" charset="-122"/>
              </a:rPr>
            </a:br>
            <a:endParaRPr lang="en-US" sz="2800" dirty="0">
              <a:solidFill>
                <a:srgbClr val="FFFF00"/>
              </a:solidFill>
            </a:endParaRPr>
          </a:p>
        </p:txBody>
      </p:sp>
      <p:graphicFrame>
        <p:nvGraphicFramePr>
          <p:cNvPr id="2" name="Diagram 1"/>
          <p:cNvGraphicFramePr/>
          <p:nvPr>
            <p:extLst>
              <p:ext uri="{D42A27DB-BD31-4B8C-83A1-F6EECF244321}">
                <p14:modId xmlns:p14="http://schemas.microsoft.com/office/powerpoint/2010/main" val="2769878834"/>
              </p:ext>
            </p:extLst>
          </p:nvPr>
        </p:nvGraphicFramePr>
        <p:xfrm>
          <a:off x="1450944" y="1101969"/>
          <a:ext cx="5334002"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90453" y="1184748"/>
            <a:ext cx="3492286" cy="3074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70914" y="4259479"/>
            <a:ext cx="373136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9615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2997" y="398168"/>
            <a:ext cx="10962751" cy="716427"/>
          </a:xfrm>
        </p:spPr>
        <p:txBody>
          <a:bodyPr>
            <a:normAutofit/>
          </a:bodyPr>
          <a:lstStyle/>
          <a:p>
            <a:pPr algn="l"/>
            <a:r>
              <a:rPr lang="en-US" sz="3200" dirty="0">
                <a:solidFill>
                  <a:srgbClr val="1A2857">
                    <a:alpha val="65000"/>
                  </a:srgbClr>
                </a:solidFill>
              </a:rPr>
              <a:t>Follow Best Practices –Comply with Voluntary Standard</a:t>
            </a:r>
          </a:p>
        </p:txBody>
      </p:sp>
      <p:grpSp>
        <p:nvGrpSpPr>
          <p:cNvPr id="3" name="Group 2"/>
          <p:cNvGrpSpPr/>
          <p:nvPr/>
        </p:nvGrpSpPr>
        <p:grpSpPr>
          <a:xfrm>
            <a:off x="1324721" y="1252538"/>
            <a:ext cx="5257777" cy="4374539"/>
            <a:chOff x="152411" y="1698127"/>
            <a:chExt cx="5257777" cy="4523944"/>
          </a:xfrm>
        </p:grpSpPr>
        <p:sp>
          <p:nvSpPr>
            <p:cNvPr id="4" name="Freeform 3"/>
            <p:cNvSpPr/>
            <p:nvPr/>
          </p:nvSpPr>
          <p:spPr>
            <a:xfrm>
              <a:off x="152411" y="1698127"/>
              <a:ext cx="5257777" cy="3848671"/>
            </a:xfrm>
            <a:custGeom>
              <a:avLst/>
              <a:gdLst>
                <a:gd name="connsiteX0" fmla="*/ 0 w 5257777"/>
                <a:gd name="connsiteY0" fmla="*/ 641458 h 3848671"/>
                <a:gd name="connsiteX1" fmla="*/ 641458 w 5257777"/>
                <a:gd name="connsiteY1" fmla="*/ 0 h 3848671"/>
                <a:gd name="connsiteX2" fmla="*/ 4616319 w 5257777"/>
                <a:gd name="connsiteY2" fmla="*/ 0 h 3848671"/>
                <a:gd name="connsiteX3" fmla="*/ 5257777 w 5257777"/>
                <a:gd name="connsiteY3" fmla="*/ 641458 h 3848671"/>
                <a:gd name="connsiteX4" fmla="*/ 5257777 w 5257777"/>
                <a:gd name="connsiteY4" fmla="*/ 3207213 h 3848671"/>
                <a:gd name="connsiteX5" fmla="*/ 4616319 w 5257777"/>
                <a:gd name="connsiteY5" fmla="*/ 3848671 h 3848671"/>
                <a:gd name="connsiteX6" fmla="*/ 641458 w 5257777"/>
                <a:gd name="connsiteY6" fmla="*/ 3848671 h 3848671"/>
                <a:gd name="connsiteX7" fmla="*/ 0 w 5257777"/>
                <a:gd name="connsiteY7" fmla="*/ 3207213 h 3848671"/>
                <a:gd name="connsiteX8" fmla="*/ 0 w 5257777"/>
                <a:gd name="connsiteY8" fmla="*/ 641458 h 384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777" h="3848671">
                  <a:moveTo>
                    <a:pt x="0" y="641458"/>
                  </a:moveTo>
                  <a:cubicBezTo>
                    <a:pt x="0" y="287191"/>
                    <a:pt x="287191" y="0"/>
                    <a:pt x="641458" y="0"/>
                  </a:cubicBezTo>
                  <a:lnTo>
                    <a:pt x="4616319" y="0"/>
                  </a:lnTo>
                  <a:cubicBezTo>
                    <a:pt x="4970586" y="0"/>
                    <a:pt x="5257777" y="287191"/>
                    <a:pt x="5257777" y="641458"/>
                  </a:cubicBezTo>
                  <a:lnTo>
                    <a:pt x="5257777" y="3207213"/>
                  </a:lnTo>
                  <a:cubicBezTo>
                    <a:pt x="5257777" y="3561480"/>
                    <a:pt x="4970586" y="3848671"/>
                    <a:pt x="4616319" y="3848671"/>
                  </a:cubicBezTo>
                  <a:lnTo>
                    <a:pt x="641458" y="3848671"/>
                  </a:lnTo>
                  <a:cubicBezTo>
                    <a:pt x="287191" y="3848671"/>
                    <a:pt x="0" y="3561480"/>
                    <a:pt x="0" y="3207213"/>
                  </a:cubicBezTo>
                  <a:lnTo>
                    <a:pt x="0" y="641458"/>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275507" tIns="275507" rIns="275507" bIns="275507" numCol="1" spcCol="1270" anchor="ctr" anchorCtr="0">
              <a:noAutofit/>
            </a:bodyPr>
            <a:lstStyle/>
            <a:p>
              <a:pPr>
                <a:spcBef>
                  <a:spcPct val="0"/>
                </a:spcBef>
                <a:defRPr/>
              </a:pPr>
              <a:r>
                <a:rPr lang="en-US" sz="2300" dirty="0">
                  <a:solidFill>
                    <a:srgbClr val="1A2857"/>
                  </a:solidFill>
                  <a:latin typeface="Arial" panose="020B0604020202020204" pitchFamily="34" charset="0"/>
                  <a:cs typeface="Arial" panose="020B0604020202020204" pitchFamily="34" charset="0"/>
                </a:rPr>
                <a:t>Case Study #4: Uncertified handheld work light did not meet UL 153 requirements; deficiencies included assembly with poor workmanship, undersized wire, inadequate strain relief on the power cord, and substandard components. Posed fire and shock hazard.</a:t>
              </a:r>
              <a:endParaRPr lang="en-US" sz="1600" dirty="0">
                <a:solidFill>
                  <a:srgbClr val="1A2857"/>
                </a:solidFill>
                <a:latin typeface="Arial" panose="020B0604020202020204" pitchFamily="34" charset="0"/>
                <a:cs typeface="Arial" panose="020B0604020202020204" pitchFamily="34" charset="0"/>
              </a:endParaRPr>
            </a:p>
          </p:txBody>
        </p:sp>
        <p:sp>
          <p:nvSpPr>
            <p:cNvPr id="5" name="Freeform 4"/>
            <p:cNvSpPr/>
            <p:nvPr/>
          </p:nvSpPr>
          <p:spPr>
            <a:xfrm>
              <a:off x="365720" y="5563580"/>
              <a:ext cx="4663468" cy="658491"/>
            </a:xfrm>
            <a:custGeom>
              <a:avLst/>
              <a:gdLst>
                <a:gd name="connsiteX0" fmla="*/ 0 w 4663468"/>
                <a:gd name="connsiteY0" fmla="*/ 109751 h 658491"/>
                <a:gd name="connsiteX1" fmla="*/ 109751 w 4663468"/>
                <a:gd name="connsiteY1" fmla="*/ 0 h 658491"/>
                <a:gd name="connsiteX2" fmla="*/ 4553717 w 4663468"/>
                <a:gd name="connsiteY2" fmla="*/ 0 h 658491"/>
                <a:gd name="connsiteX3" fmla="*/ 4663468 w 4663468"/>
                <a:gd name="connsiteY3" fmla="*/ 109751 h 658491"/>
                <a:gd name="connsiteX4" fmla="*/ 4663468 w 4663468"/>
                <a:gd name="connsiteY4" fmla="*/ 548740 h 658491"/>
                <a:gd name="connsiteX5" fmla="*/ 4553717 w 4663468"/>
                <a:gd name="connsiteY5" fmla="*/ 658491 h 658491"/>
                <a:gd name="connsiteX6" fmla="*/ 109751 w 4663468"/>
                <a:gd name="connsiteY6" fmla="*/ 658491 h 658491"/>
                <a:gd name="connsiteX7" fmla="*/ 0 w 4663468"/>
                <a:gd name="connsiteY7" fmla="*/ 548740 h 658491"/>
                <a:gd name="connsiteX8" fmla="*/ 0 w 4663468"/>
                <a:gd name="connsiteY8" fmla="*/ 109751 h 65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3468" h="658491">
                  <a:moveTo>
                    <a:pt x="0" y="109751"/>
                  </a:moveTo>
                  <a:cubicBezTo>
                    <a:pt x="0" y="49137"/>
                    <a:pt x="49137" y="0"/>
                    <a:pt x="109751" y="0"/>
                  </a:cubicBezTo>
                  <a:lnTo>
                    <a:pt x="4553717" y="0"/>
                  </a:lnTo>
                  <a:cubicBezTo>
                    <a:pt x="4614331" y="0"/>
                    <a:pt x="4663468" y="49137"/>
                    <a:pt x="4663468" y="109751"/>
                  </a:cubicBezTo>
                  <a:lnTo>
                    <a:pt x="4663468" y="548740"/>
                  </a:lnTo>
                  <a:cubicBezTo>
                    <a:pt x="4663468" y="609354"/>
                    <a:pt x="4614331" y="658491"/>
                    <a:pt x="4553717" y="658491"/>
                  </a:cubicBezTo>
                  <a:lnTo>
                    <a:pt x="109751" y="658491"/>
                  </a:lnTo>
                  <a:cubicBezTo>
                    <a:pt x="49137" y="658491"/>
                    <a:pt x="0" y="609354"/>
                    <a:pt x="0" y="548740"/>
                  </a:cubicBezTo>
                  <a:lnTo>
                    <a:pt x="0" y="109751"/>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19775" tIns="119775" rIns="119775" bIns="119775" numCol="1" spcCol="1270" anchor="ctr" anchorCtr="0">
              <a:noAutofit/>
            </a:bodyPr>
            <a:lstStyle/>
            <a:p>
              <a:pPr defTabSz="1022350">
                <a:lnSpc>
                  <a:spcPct val="90000"/>
                </a:lnSpc>
                <a:spcBef>
                  <a:spcPct val="0"/>
                </a:spcBef>
                <a:spcAft>
                  <a:spcPct val="35000"/>
                </a:spcAft>
              </a:pPr>
              <a:r>
                <a:rPr lang="en-US" sz="2300" dirty="0">
                  <a:solidFill>
                    <a:srgbClr val="1A2857"/>
                  </a:solidFill>
                  <a:latin typeface="Arial" panose="020B0604020202020204" pitchFamily="34" charset="0"/>
                  <a:cs typeface="Arial" panose="020B0604020202020204" pitchFamily="34" charset="0"/>
                </a:rPr>
                <a:t>Products held at port and conditionally released.</a:t>
              </a:r>
            </a:p>
          </p:txBody>
        </p:sp>
      </p:gr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1" y="1067214"/>
            <a:ext cx="3607475"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5728" y="3916202"/>
            <a:ext cx="3160019" cy="2370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601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82" name="Rectangle 6"/>
          <p:cNvSpPr>
            <a:spLocks noGrp="1" noChangeArrowheads="1"/>
          </p:cNvSpPr>
          <p:nvPr>
            <p:ph type="title" idx="4294967295"/>
          </p:nvPr>
        </p:nvSpPr>
        <p:spPr>
          <a:xfrm>
            <a:off x="505795" y="363461"/>
            <a:ext cx="10226675" cy="660719"/>
          </a:xfrm>
        </p:spPr>
        <p:txBody>
          <a:bodyPr vert="horz" lIns="90488" tIns="44450" rIns="90488" bIns="44450" rtlCol="0" anchor="b">
            <a:normAutofit/>
          </a:bodyPr>
          <a:lstStyle/>
          <a:p>
            <a:pPr algn="l">
              <a:defRPr/>
            </a:pPr>
            <a:r>
              <a:rPr lang="en-US" altLang="zh-CN" sz="2800" b="1" dirty="0">
                <a:solidFill>
                  <a:srgbClr val="1A2857"/>
                </a:solidFill>
                <a:ea typeface="SimSun" pitchFamily="2" charset="-122"/>
              </a:rPr>
              <a:t>Follow Best Practices- Comply with Voluntary Standards</a:t>
            </a:r>
            <a:endParaRPr lang="en-US" sz="2800" b="1" dirty="0">
              <a:solidFill>
                <a:srgbClr val="1A2857"/>
              </a:solidFill>
            </a:endParaRPr>
          </a:p>
        </p:txBody>
      </p:sp>
      <p:grpSp>
        <p:nvGrpSpPr>
          <p:cNvPr id="3" name="Group 2"/>
          <p:cNvGrpSpPr/>
          <p:nvPr/>
        </p:nvGrpSpPr>
        <p:grpSpPr>
          <a:xfrm>
            <a:off x="634100" y="1130968"/>
            <a:ext cx="4711494" cy="4722652"/>
            <a:chOff x="-889900" y="1130968"/>
            <a:chExt cx="4711494" cy="4722652"/>
          </a:xfrm>
        </p:grpSpPr>
        <p:sp>
          <p:nvSpPr>
            <p:cNvPr id="4" name="Freeform 3"/>
            <p:cNvSpPr/>
            <p:nvPr/>
          </p:nvSpPr>
          <p:spPr>
            <a:xfrm>
              <a:off x="-889900" y="1130968"/>
              <a:ext cx="4711494" cy="3910038"/>
            </a:xfrm>
            <a:custGeom>
              <a:avLst/>
              <a:gdLst>
                <a:gd name="connsiteX0" fmla="*/ 0 w 4711494"/>
                <a:gd name="connsiteY0" fmla="*/ 485637 h 2913766"/>
                <a:gd name="connsiteX1" fmla="*/ 485637 w 4711494"/>
                <a:gd name="connsiteY1" fmla="*/ 0 h 2913766"/>
                <a:gd name="connsiteX2" fmla="*/ 4225857 w 4711494"/>
                <a:gd name="connsiteY2" fmla="*/ 0 h 2913766"/>
                <a:gd name="connsiteX3" fmla="*/ 4711494 w 4711494"/>
                <a:gd name="connsiteY3" fmla="*/ 485637 h 2913766"/>
                <a:gd name="connsiteX4" fmla="*/ 4711494 w 4711494"/>
                <a:gd name="connsiteY4" fmla="*/ 2428129 h 2913766"/>
                <a:gd name="connsiteX5" fmla="*/ 4225857 w 4711494"/>
                <a:gd name="connsiteY5" fmla="*/ 2913766 h 2913766"/>
                <a:gd name="connsiteX6" fmla="*/ 485637 w 4711494"/>
                <a:gd name="connsiteY6" fmla="*/ 2913766 h 2913766"/>
                <a:gd name="connsiteX7" fmla="*/ 0 w 4711494"/>
                <a:gd name="connsiteY7" fmla="*/ 2428129 h 2913766"/>
                <a:gd name="connsiteX8" fmla="*/ 0 w 4711494"/>
                <a:gd name="connsiteY8" fmla="*/ 485637 h 29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1494" h="2913766">
                  <a:moveTo>
                    <a:pt x="0" y="485637"/>
                  </a:moveTo>
                  <a:cubicBezTo>
                    <a:pt x="0" y="217427"/>
                    <a:pt x="217427" y="0"/>
                    <a:pt x="485637" y="0"/>
                  </a:cubicBezTo>
                  <a:lnTo>
                    <a:pt x="4225857" y="0"/>
                  </a:lnTo>
                  <a:cubicBezTo>
                    <a:pt x="4494067" y="0"/>
                    <a:pt x="4711494" y="217427"/>
                    <a:pt x="4711494" y="485637"/>
                  </a:cubicBezTo>
                  <a:lnTo>
                    <a:pt x="4711494" y="2428129"/>
                  </a:lnTo>
                  <a:cubicBezTo>
                    <a:pt x="4711494" y="2696339"/>
                    <a:pt x="4494067" y="2913766"/>
                    <a:pt x="4225857" y="2913766"/>
                  </a:cubicBezTo>
                  <a:lnTo>
                    <a:pt x="485637" y="2913766"/>
                  </a:lnTo>
                  <a:cubicBezTo>
                    <a:pt x="217427" y="2913766"/>
                    <a:pt x="0" y="2696339"/>
                    <a:pt x="0" y="2428129"/>
                  </a:cubicBezTo>
                  <a:lnTo>
                    <a:pt x="0" y="485637"/>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229868" tIns="229868" rIns="229868" bIns="229868" numCol="1" spcCol="1270" anchor="ctr" anchorCtr="0">
              <a:noAutofit/>
            </a:bodyPr>
            <a:lstStyle/>
            <a:p>
              <a:pPr>
                <a:spcBef>
                  <a:spcPct val="0"/>
                </a:spcBef>
                <a:defRPr/>
              </a:pPr>
              <a:r>
                <a:rPr lang="en-US" sz="2300" dirty="0">
                  <a:solidFill>
                    <a:srgbClr val="1A2857"/>
                  </a:solidFill>
                  <a:latin typeface="Arial" panose="020B0604020202020204" pitchFamily="34" charset="0"/>
                  <a:cs typeface="Arial" panose="020B0604020202020204" pitchFamily="34" charset="0"/>
                </a:rPr>
                <a:t>Case Study #5: Uncertified portable electric fan did not meet UL 507 requirements; deficiencies included motor without thermal protection, undersized wire, inadequate strain relief on the power cord, and lack of integral overcurrent protection in plug. Posed fire and shock hazard.</a:t>
              </a:r>
            </a:p>
            <a:p>
              <a:pPr defTabSz="577850">
                <a:lnSpc>
                  <a:spcPct val="90000"/>
                </a:lnSpc>
                <a:spcBef>
                  <a:spcPct val="0"/>
                </a:spcBef>
                <a:spcAft>
                  <a:spcPct val="35000"/>
                </a:spcAft>
              </a:pPr>
              <a:endParaRPr lang="en-US" sz="1600" dirty="0">
                <a:solidFill>
                  <a:srgbClr val="1A2857"/>
                </a:solidFill>
              </a:endParaRPr>
            </a:p>
          </p:txBody>
        </p:sp>
        <p:sp>
          <p:nvSpPr>
            <p:cNvPr id="5" name="Freeform 4"/>
            <p:cNvSpPr/>
            <p:nvPr/>
          </p:nvSpPr>
          <p:spPr>
            <a:xfrm>
              <a:off x="-510576" y="5254581"/>
              <a:ext cx="3952845" cy="599039"/>
            </a:xfrm>
            <a:custGeom>
              <a:avLst/>
              <a:gdLst>
                <a:gd name="connsiteX0" fmla="*/ 0 w 3952845"/>
                <a:gd name="connsiteY0" fmla="*/ 99842 h 599039"/>
                <a:gd name="connsiteX1" fmla="*/ 99842 w 3952845"/>
                <a:gd name="connsiteY1" fmla="*/ 0 h 599039"/>
                <a:gd name="connsiteX2" fmla="*/ 3853003 w 3952845"/>
                <a:gd name="connsiteY2" fmla="*/ 0 h 599039"/>
                <a:gd name="connsiteX3" fmla="*/ 3952845 w 3952845"/>
                <a:gd name="connsiteY3" fmla="*/ 99842 h 599039"/>
                <a:gd name="connsiteX4" fmla="*/ 3952845 w 3952845"/>
                <a:gd name="connsiteY4" fmla="*/ 499197 h 599039"/>
                <a:gd name="connsiteX5" fmla="*/ 3853003 w 3952845"/>
                <a:gd name="connsiteY5" fmla="*/ 599039 h 599039"/>
                <a:gd name="connsiteX6" fmla="*/ 99842 w 3952845"/>
                <a:gd name="connsiteY6" fmla="*/ 599039 h 599039"/>
                <a:gd name="connsiteX7" fmla="*/ 0 w 3952845"/>
                <a:gd name="connsiteY7" fmla="*/ 499197 h 599039"/>
                <a:gd name="connsiteX8" fmla="*/ 0 w 3952845"/>
                <a:gd name="connsiteY8" fmla="*/ 99842 h 59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845" h="599039">
                  <a:moveTo>
                    <a:pt x="0" y="99842"/>
                  </a:moveTo>
                  <a:cubicBezTo>
                    <a:pt x="0" y="44701"/>
                    <a:pt x="44701" y="0"/>
                    <a:pt x="99842" y="0"/>
                  </a:cubicBezTo>
                  <a:lnTo>
                    <a:pt x="3853003" y="0"/>
                  </a:lnTo>
                  <a:cubicBezTo>
                    <a:pt x="3908144" y="0"/>
                    <a:pt x="3952845" y="44701"/>
                    <a:pt x="3952845" y="99842"/>
                  </a:cubicBezTo>
                  <a:lnTo>
                    <a:pt x="3952845" y="499197"/>
                  </a:lnTo>
                  <a:cubicBezTo>
                    <a:pt x="3952845" y="554338"/>
                    <a:pt x="3908144" y="599039"/>
                    <a:pt x="3853003" y="599039"/>
                  </a:cubicBezTo>
                  <a:lnTo>
                    <a:pt x="99842" y="599039"/>
                  </a:lnTo>
                  <a:cubicBezTo>
                    <a:pt x="44701" y="599039"/>
                    <a:pt x="0" y="554338"/>
                    <a:pt x="0" y="499197"/>
                  </a:cubicBezTo>
                  <a:lnTo>
                    <a:pt x="0" y="99842"/>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16873" tIns="116873" rIns="116873" bIns="116873" numCol="1" spcCol="1270" anchor="ctr" anchorCtr="0">
              <a:noAutofit/>
            </a:bodyPr>
            <a:lstStyle/>
            <a:p>
              <a:pPr defTabSz="1022350">
                <a:lnSpc>
                  <a:spcPct val="90000"/>
                </a:lnSpc>
                <a:spcBef>
                  <a:spcPct val="0"/>
                </a:spcBef>
                <a:spcAft>
                  <a:spcPct val="35000"/>
                </a:spcAft>
              </a:pPr>
              <a:r>
                <a:rPr lang="en-US" sz="2300" dirty="0">
                  <a:solidFill>
                    <a:srgbClr val="1A2857"/>
                  </a:solidFill>
                  <a:latin typeface="Arial" panose="020B0604020202020204" pitchFamily="34" charset="0"/>
                  <a:cs typeface="Arial" panose="020B0604020202020204" pitchFamily="34" charset="0"/>
                </a:rPr>
                <a:t>Products held at port and conditionally released.</a:t>
              </a: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116" y="1386694"/>
            <a:ext cx="203358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3942" y="2210500"/>
            <a:ext cx="3524250" cy="26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021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05597" y="1116351"/>
            <a:ext cx="5026279" cy="5038307"/>
            <a:chOff x="48737" y="1229563"/>
            <a:chExt cx="5184629" cy="5556856"/>
          </a:xfrm>
        </p:grpSpPr>
        <p:sp>
          <p:nvSpPr>
            <p:cNvPr id="4" name="Freeform 3"/>
            <p:cNvSpPr/>
            <p:nvPr/>
          </p:nvSpPr>
          <p:spPr>
            <a:xfrm>
              <a:off x="48737" y="1229563"/>
              <a:ext cx="5184629" cy="4847386"/>
            </a:xfrm>
            <a:custGeom>
              <a:avLst/>
              <a:gdLst>
                <a:gd name="connsiteX0" fmla="*/ 0 w 4991913"/>
                <a:gd name="connsiteY0" fmla="*/ 832002 h 5078182"/>
                <a:gd name="connsiteX1" fmla="*/ 832002 w 4991913"/>
                <a:gd name="connsiteY1" fmla="*/ 0 h 5078182"/>
                <a:gd name="connsiteX2" fmla="*/ 4159911 w 4991913"/>
                <a:gd name="connsiteY2" fmla="*/ 0 h 5078182"/>
                <a:gd name="connsiteX3" fmla="*/ 4991913 w 4991913"/>
                <a:gd name="connsiteY3" fmla="*/ 832002 h 5078182"/>
                <a:gd name="connsiteX4" fmla="*/ 4991913 w 4991913"/>
                <a:gd name="connsiteY4" fmla="*/ 4246180 h 5078182"/>
                <a:gd name="connsiteX5" fmla="*/ 4159911 w 4991913"/>
                <a:gd name="connsiteY5" fmla="*/ 5078182 h 5078182"/>
                <a:gd name="connsiteX6" fmla="*/ 832002 w 4991913"/>
                <a:gd name="connsiteY6" fmla="*/ 5078182 h 5078182"/>
                <a:gd name="connsiteX7" fmla="*/ 0 w 4991913"/>
                <a:gd name="connsiteY7" fmla="*/ 4246180 h 5078182"/>
                <a:gd name="connsiteX8" fmla="*/ 0 w 4991913"/>
                <a:gd name="connsiteY8" fmla="*/ 832002 h 507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1913" h="5078182">
                  <a:moveTo>
                    <a:pt x="0" y="832002"/>
                  </a:moveTo>
                  <a:cubicBezTo>
                    <a:pt x="0" y="372500"/>
                    <a:pt x="372500" y="0"/>
                    <a:pt x="832002" y="0"/>
                  </a:cubicBezTo>
                  <a:lnTo>
                    <a:pt x="4159911" y="0"/>
                  </a:lnTo>
                  <a:cubicBezTo>
                    <a:pt x="4619413" y="0"/>
                    <a:pt x="4991913" y="372500"/>
                    <a:pt x="4991913" y="832002"/>
                  </a:cubicBezTo>
                  <a:lnTo>
                    <a:pt x="4991913" y="4246180"/>
                  </a:lnTo>
                  <a:cubicBezTo>
                    <a:pt x="4991913" y="4705682"/>
                    <a:pt x="4619413" y="5078182"/>
                    <a:pt x="4159911" y="5078182"/>
                  </a:cubicBezTo>
                  <a:lnTo>
                    <a:pt x="832002" y="5078182"/>
                  </a:lnTo>
                  <a:cubicBezTo>
                    <a:pt x="372500" y="5078182"/>
                    <a:pt x="0" y="4705682"/>
                    <a:pt x="0" y="4246180"/>
                  </a:cubicBezTo>
                  <a:lnTo>
                    <a:pt x="0" y="832002"/>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31315" tIns="331315" rIns="331315" bIns="331315" numCol="1" spcCol="1270" anchor="ctr" anchorCtr="0">
              <a:noAutofit/>
            </a:bodyPr>
            <a:lstStyle/>
            <a:p>
              <a:pPr>
                <a:spcBef>
                  <a:spcPct val="0"/>
                </a:spcBef>
                <a:defRPr/>
              </a:pPr>
              <a:r>
                <a:rPr lang="en-US" sz="2300" dirty="0">
                  <a:solidFill>
                    <a:srgbClr val="1A2857"/>
                  </a:solidFill>
                  <a:latin typeface="Arial" panose="020B0604020202020204" pitchFamily="34" charset="0"/>
                  <a:cs typeface="Arial" panose="020B0604020202020204" pitchFamily="34" charset="0"/>
                </a:rPr>
                <a:t>Case Study #6: Uncertified six-outlet current tap did not meet UL 498A. It was poorly constructed from inadequate materials.  Sheet metal was too thin and flimsy,  lacking strength to contact plug blades properly.  Resulting loose connections can arc and overheat. Ground pin was poorly fastened to grounding bus. Unit posed fire and shock hazard.</a:t>
              </a:r>
            </a:p>
            <a:p>
              <a:pPr defTabSz="577850">
                <a:lnSpc>
                  <a:spcPct val="90000"/>
                </a:lnSpc>
                <a:spcBef>
                  <a:spcPct val="0"/>
                </a:spcBef>
                <a:spcAft>
                  <a:spcPct val="35000"/>
                </a:spcAft>
              </a:pPr>
              <a:endParaRPr lang="en-US" sz="1600" dirty="0">
                <a:solidFill>
                  <a:srgbClr val="1A2857"/>
                </a:solidFill>
                <a:latin typeface="Arial" panose="020B0604020202020204" pitchFamily="34" charset="0"/>
                <a:cs typeface="Arial" panose="020B0604020202020204" pitchFamily="34" charset="0"/>
              </a:endParaRPr>
            </a:p>
          </p:txBody>
        </p:sp>
        <p:sp>
          <p:nvSpPr>
            <p:cNvPr id="5" name="Freeform 4"/>
            <p:cNvSpPr/>
            <p:nvPr/>
          </p:nvSpPr>
          <p:spPr>
            <a:xfrm>
              <a:off x="86981" y="6076950"/>
              <a:ext cx="5146385" cy="709469"/>
            </a:xfrm>
            <a:custGeom>
              <a:avLst/>
              <a:gdLst>
                <a:gd name="connsiteX0" fmla="*/ 0 w 4588692"/>
                <a:gd name="connsiteY0" fmla="*/ 59487 h 356917"/>
                <a:gd name="connsiteX1" fmla="*/ 59487 w 4588692"/>
                <a:gd name="connsiteY1" fmla="*/ 0 h 356917"/>
                <a:gd name="connsiteX2" fmla="*/ 4529205 w 4588692"/>
                <a:gd name="connsiteY2" fmla="*/ 0 h 356917"/>
                <a:gd name="connsiteX3" fmla="*/ 4588692 w 4588692"/>
                <a:gd name="connsiteY3" fmla="*/ 59487 h 356917"/>
                <a:gd name="connsiteX4" fmla="*/ 4588692 w 4588692"/>
                <a:gd name="connsiteY4" fmla="*/ 297430 h 356917"/>
                <a:gd name="connsiteX5" fmla="*/ 4529205 w 4588692"/>
                <a:gd name="connsiteY5" fmla="*/ 356917 h 356917"/>
                <a:gd name="connsiteX6" fmla="*/ 59487 w 4588692"/>
                <a:gd name="connsiteY6" fmla="*/ 356917 h 356917"/>
                <a:gd name="connsiteX7" fmla="*/ 0 w 4588692"/>
                <a:gd name="connsiteY7" fmla="*/ 297430 h 356917"/>
                <a:gd name="connsiteX8" fmla="*/ 0 w 4588692"/>
                <a:gd name="connsiteY8" fmla="*/ 59487 h 35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8692" h="356917">
                  <a:moveTo>
                    <a:pt x="0" y="59487"/>
                  </a:moveTo>
                  <a:cubicBezTo>
                    <a:pt x="0" y="26633"/>
                    <a:pt x="26633" y="0"/>
                    <a:pt x="59487" y="0"/>
                  </a:cubicBezTo>
                  <a:lnTo>
                    <a:pt x="4529205" y="0"/>
                  </a:lnTo>
                  <a:cubicBezTo>
                    <a:pt x="4562059" y="0"/>
                    <a:pt x="4588692" y="26633"/>
                    <a:pt x="4588692" y="59487"/>
                  </a:cubicBezTo>
                  <a:lnTo>
                    <a:pt x="4588692" y="297430"/>
                  </a:lnTo>
                  <a:cubicBezTo>
                    <a:pt x="4588692" y="330284"/>
                    <a:pt x="4562059" y="356917"/>
                    <a:pt x="4529205" y="356917"/>
                  </a:cubicBezTo>
                  <a:lnTo>
                    <a:pt x="59487" y="356917"/>
                  </a:lnTo>
                  <a:cubicBezTo>
                    <a:pt x="26633" y="356917"/>
                    <a:pt x="0" y="330284"/>
                    <a:pt x="0" y="297430"/>
                  </a:cubicBezTo>
                  <a:lnTo>
                    <a:pt x="0" y="59487"/>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05053" tIns="105053" rIns="105053" bIns="105053" numCol="1" spcCol="1270" anchor="ctr" anchorCtr="0">
              <a:noAutofit/>
            </a:bodyPr>
            <a:lstStyle/>
            <a:p>
              <a:pPr defTabSz="1022350">
                <a:lnSpc>
                  <a:spcPct val="90000"/>
                </a:lnSpc>
                <a:spcBef>
                  <a:spcPct val="0"/>
                </a:spcBef>
                <a:spcAft>
                  <a:spcPct val="35000"/>
                </a:spcAft>
              </a:pPr>
              <a:r>
                <a:rPr lang="en-US" sz="2300" dirty="0">
                  <a:solidFill>
                    <a:srgbClr val="1A2857"/>
                  </a:solidFill>
                  <a:latin typeface="Arial" panose="020B0604020202020204" pitchFamily="34" charset="0"/>
                  <a:cs typeface="Arial" panose="020B0604020202020204" pitchFamily="34" charset="0"/>
                </a:rPr>
                <a:t>Product held at port and conditionally released.</a:t>
              </a: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622" y="1191898"/>
            <a:ext cx="2138588" cy="243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1864" y="1200151"/>
            <a:ext cx="2562226" cy="246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0209" y="3634591"/>
            <a:ext cx="3384681" cy="256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4890" y="3626338"/>
            <a:ext cx="1219200" cy="257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solidFill>
                  <a:srgbClr val="1A2857"/>
                </a:solidFill>
              </a:rPr>
              <a:t>Follow Best Practices- Use Certified Parts within Specs</a:t>
            </a:r>
          </a:p>
        </p:txBody>
      </p:sp>
    </p:spTree>
    <p:extLst>
      <p:ext uri="{BB962C8B-B14F-4D97-AF65-F5344CB8AC3E}">
        <p14:creationId xmlns:p14="http://schemas.microsoft.com/office/powerpoint/2010/main" val="18111115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82" name="Rectangle 6"/>
          <p:cNvSpPr>
            <a:spLocks noGrp="1" noChangeArrowheads="1"/>
          </p:cNvSpPr>
          <p:nvPr>
            <p:ph type="title"/>
          </p:nvPr>
        </p:nvSpPr>
        <p:spPr>
          <a:xfrm>
            <a:off x="406399" y="365127"/>
            <a:ext cx="11465169" cy="564556"/>
          </a:xfrm>
        </p:spPr>
        <p:txBody>
          <a:bodyPr vert="horz" lIns="90488" tIns="44450" rIns="90488" bIns="44450" rtlCol="0" anchor="b">
            <a:noAutofit/>
          </a:bodyPr>
          <a:lstStyle/>
          <a:p>
            <a:pPr algn="l">
              <a:defRPr/>
            </a:pPr>
            <a:r>
              <a:rPr lang="en-US" sz="2800" b="1" dirty="0">
                <a:solidFill>
                  <a:srgbClr val="1A2857"/>
                </a:solidFill>
              </a:rPr>
              <a:t>Follow Best Practices – Comply with Voluntary Standards</a:t>
            </a:r>
            <a:endParaRPr lang="en-US" sz="2800" dirty="0">
              <a:solidFill>
                <a:srgbClr val="1A2857"/>
              </a:solidFill>
            </a:endParaRPr>
          </a:p>
        </p:txBody>
      </p:sp>
      <p:grpSp>
        <p:nvGrpSpPr>
          <p:cNvPr id="3" name="Group 2"/>
          <p:cNvGrpSpPr/>
          <p:nvPr/>
        </p:nvGrpSpPr>
        <p:grpSpPr>
          <a:xfrm>
            <a:off x="1134701" y="929682"/>
            <a:ext cx="4988648" cy="5435353"/>
            <a:chOff x="175741" y="1265742"/>
            <a:chExt cx="4988648" cy="5435353"/>
          </a:xfrm>
        </p:grpSpPr>
        <p:sp>
          <p:nvSpPr>
            <p:cNvPr id="4" name="Freeform 3"/>
            <p:cNvSpPr/>
            <p:nvPr/>
          </p:nvSpPr>
          <p:spPr>
            <a:xfrm>
              <a:off x="175741" y="1265742"/>
              <a:ext cx="4988648" cy="4677858"/>
            </a:xfrm>
            <a:custGeom>
              <a:avLst/>
              <a:gdLst>
                <a:gd name="connsiteX0" fmla="*/ 0 w 4988648"/>
                <a:gd name="connsiteY0" fmla="*/ 827519 h 4965014"/>
                <a:gd name="connsiteX1" fmla="*/ 827519 w 4988648"/>
                <a:gd name="connsiteY1" fmla="*/ 0 h 4965014"/>
                <a:gd name="connsiteX2" fmla="*/ 4161129 w 4988648"/>
                <a:gd name="connsiteY2" fmla="*/ 0 h 4965014"/>
                <a:gd name="connsiteX3" fmla="*/ 4988648 w 4988648"/>
                <a:gd name="connsiteY3" fmla="*/ 827519 h 4965014"/>
                <a:gd name="connsiteX4" fmla="*/ 4988648 w 4988648"/>
                <a:gd name="connsiteY4" fmla="*/ 4137495 h 4965014"/>
                <a:gd name="connsiteX5" fmla="*/ 4161129 w 4988648"/>
                <a:gd name="connsiteY5" fmla="*/ 4965014 h 4965014"/>
                <a:gd name="connsiteX6" fmla="*/ 827519 w 4988648"/>
                <a:gd name="connsiteY6" fmla="*/ 4965014 h 4965014"/>
                <a:gd name="connsiteX7" fmla="*/ 0 w 4988648"/>
                <a:gd name="connsiteY7" fmla="*/ 4137495 h 4965014"/>
                <a:gd name="connsiteX8" fmla="*/ 0 w 4988648"/>
                <a:gd name="connsiteY8" fmla="*/ 827519 h 496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8648" h="4965014">
                  <a:moveTo>
                    <a:pt x="0" y="827519"/>
                  </a:moveTo>
                  <a:cubicBezTo>
                    <a:pt x="0" y="370493"/>
                    <a:pt x="370493" y="0"/>
                    <a:pt x="827519" y="0"/>
                  </a:cubicBezTo>
                  <a:lnTo>
                    <a:pt x="4161129" y="0"/>
                  </a:lnTo>
                  <a:cubicBezTo>
                    <a:pt x="4618155" y="0"/>
                    <a:pt x="4988648" y="370493"/>
                    <a:pt x="4988648" y="827519"/>
                  </a:cubicBezTo>
                  <a:lnTo>
                    <a:pt x="4988648" y="4137495"/>
                  </a:lnTo>
                  <a:cubicBezTo>
                    <a:pt x="4988648" y="4594521"/>
                    <a:pt x="4618155" y="4965014"/>
                    <a:pt x="4161129" y="4965014"/>
                  </a:cubicBezTo>
                  <a:lnTo>
                    <a:pt x="827519" y="4965014"/>
                  </a:lnTo>
                  <a:cubicBezTo>
                    <a:pt x="370493" y="4965014"/>
                    <a:pt x="0" y="4594521"/>
                    <a:pt x="0" y="4137495"/>
                  </a:cubicBezTo>
                  <a:lnTo>
                    <a:pt x="0" y="82751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30002" tIns="330002" rIns="330002" bIns="330002" numCol="1" spcCol="1270" anchor="ctr" anchorCtr="0">
              <a:noAutofit/>
            </a:bodyPr>
            <a:lstStyle/>
            <a:p>
              <a:pPr>
                <a:spcBef>
                  <a:spcPct val="0"/>
                </a:spcBef>
                <a:defRPr/>
              </a:pPr>
              <a:r>
                <a:rPr lang="en-US" sz="2300" dirty="0">
                  <a:solidFill>
                    <a:srgbClr val="1A2857"/>
                  </a:solidFill>
                  <a:latin typeface="Arial" panose="020B0604020202020204" pitchFamily="34" charset="0"/>
                  <a:cs typeface="Arial" panose="020B0604020202020204" pitchFamily="34" charset="0"/>
                </a:rPr>
                <a:t>Case Study #7: Uncertified power tap was not compliant with standard. Power cord and internal wiring were severely undersized, and the cord strain relief was inadequate. Sheet metal busses were too thin and flimsy and deformed when a plug was inserted. Internal connections were poorly made and easily came loose. Unit posed fire and shock hazard.</a:t>
              </a:r>
            </a:p>
            <a:p>
              <a:pPr defTabSz="577850">
                <a:lnSpc>
                  <a:spcPct val="90000"/>
                </a:lnSpc>
                <a:spcBef>
                  <a:spcPct val="0"/>
                </a:spcBef>
                <a:spcAft>
                  <a:spcPct val="35000"/>
                </a:spcAft>
              </a:pPr>
              <a:endParaRPr lang="en-US" sz="1600" dirty="0">
                <a:solidFill>
                  <a:srgbClr val="1A2857"/>
                </a:solidFill>
              </a:endParaRPr>
            </a:p>
          </p:txBody>
        </p:sp>
        <p:sp>
          <p:nvSpPr>
            <p:cNvPr id="5" name="Freeform 4"/>
            <p:cNvSpPr/>
            <p:nvPr/>
          </p:nvSpPr>
          <p:spPr>
            <a:xfrm>
              <a:off x="304800" y="6019800"/>
              <a:ext cx="4859589" cy="681295"/>
            </a:xfrm>
            <a:custGeom>
              <a:avLst/>
              <a:gdLst>
                <a:gd name="connsiteX0" fmla="*/ 0 w 4511038"/>
                <a:gd name="connsiteY0" fmla="*/ 78391 h 470339"/>
                <a:gd name="connsiteX1" fmla="*/ 78391 w 4511038"/>
                <a:gd name="connsiteY1" fmla="*/ 0 h 470339"/>
                <a:gd name="connsiteX2" fmla="*/ 4432647 w 4511038"/>
                <a:gd name="connsiteY2" fmla="*/ 0 h 470339"/>
                <a:gd name="connsiteX3" fmla="*/ 4511038 w 4511038"/>
                <a:gd name="connsiteY3" fmla="*/ 78391 h 470339"/>
                <a:gd name="connsiteX4" fmla="*/ 4511038 w 4511038"/>
                <a:gd name="connsiteY4" fmla="*/ 391948 h 470339"/>
                <a:gd name="connsiteX5" fmla="*/ 4432647 w 4511038"/>
                <a:gd name="connsiteY5" fmla="*/ 470339 h 470339"/>
                <a:gd name="connsiteX6" fmla="*/ 78391 w 4511038"/>
                <a:gd name="connsiteY6" fmla="*/ 470339 h 470339"/>
                <a:gd name="connsiteX7" fmla="*/ 0 w 4511038"/>
                <a:gd name="connsiteY7" fmla="*/ 391948 h 470339"/>
                <a:gd name="connsiteX8" fmla="*/ 0 w 4511038"/>
                <a:gd name="connsiteY8" fmla="*/ 78391 h 47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38" h="470339">
                  <a:moveTo>
                    <a:pt x="0" y="78391"/>
                  </a:moveTo>
                  <a:cubicBezTo>
                    <a:pt x="0" y="35097"/>
                    <a:pt x="35097" y="0"/>
                    <a:pt x="78391" y="0"/>
                  </a:cubicBezTo>
                  <a:lnTo>
                    <a:pt x="4432647" y="0"/>
                  </a:lnTo>
                  <a:cubicBezTo>
                    <a:pt x="4475941" y="0"/>
                    <a:pt x="4511038" y="35097"/>
                    <a:pt x="4511038" y="78391"/>
                  </a:cubicBezTo>
                  <a:lnTo>
                    <a:pt x="4511038" y="391948"/>
                  </a:lnTo>
                  <a:cubicBezTo>
                    <a:pt x="4511038" y="435242"/>
                    <a:pt x="4475941" y="470339"/>
                    <a:pt x="4432647" y="470339"/>
                  </a:cubicBezTo>
                  <a:lnTo>
                    <a:pt x="78391" y="470339"/>
                  </a:lnTo>
                  <a:cubicBezTo>
                    <a:pt x="35097" y="470339"/>
                    <a:pt x="0" y="435242"/>
                    <a:pt x="0" y="391948"/>
                  </a:cubicBezTo>
                  <a:lnTo>
                    <a:pt x="0" y="78391"/>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10590" tIns="110590" rIns="110590" bIns="110590" numCol="1" spcCol="1270" anchor="ctr" anchorCtr="0">
              <a:noAutofit/>
            </a:bodyPr>
            <a:lstStyle/>
            <a:p>
              <a:pPr defTabSz="1022350">
                <a:lnSpc>
                  <a:spcPct val="90000"/>
                </a:lnSpc>
                <a:spcBef>
                  <a:spcPct val="0"/>
                </a:spcBef>
                <a:spcAft>
                  <a:spcPct val="35000"/>
                </a:spcAft>
              </a:pPr>
              <a:r>
                <a:rPr lang="en-US" sz="2300" dirty="0">
                  <a:solidFill>
                    <a:srgbClr val="1A2857"/>
                  </a:solidFill>
                  <a:latin typeface="Arial" panose="020B0604020202020204" pitchFamily="34" charset="0"/>
                  <a:cs typeface="Arial" panose="020B0604020202020204" pitchFamily="34" charset="0"/>
                </a:rPr>
                <a:t>Product held at port and conditionally released.</a:t>
              </a:r>
            </a:p>
          </p:txBody>
        </p:sp>
      </p:gr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4988" y="3891957"/>
            <a:ext cx="3875764" cy="263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735" y="1070358"/>
            <a:ext cx="3586469"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0674" y="1070359"/>
            <a:ext cx="129540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9954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sz="3200" dirty="0">
                <a:solidFill>
                  <a:srgbClr val="4C4C4C"/>
                </a:solidFill>
              </a:rPr>
              <a:t>The slides used in this podcast are not a comprehensive statement of legal requirements or policy and should not be relied upon for that purpose. You should consult official versions of U.S. statutes and regulations, as well as published CPSC guidance when making decisions that could affect the safety and compliance of products entering U.S. commerce. Note that references are provided at the end of the presentation. </a:t>
            </a:r>
          </a:p>
          <a:p>
            <a:endParaRPr lang="en-US" dirty="0"/>
          </a:p>
        </p:txBody>
      </p:sp>
    </p:spTree>
    <p:extLst>
      <p:ext uri="{BB962C8B-B14F-4D97-AF65-F5344CB8AC3E}">
        <p14:creationId xmlns:p14="http://schemas.microsoft.com/office/powerpoint/2010/main" val="6406579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82" name="Rectangle 6"/>
          <p:cNvSpPr>
            <a:spLocks noGrp="1" noChangeArrowheads="1"/>
          </p:cNvSpPr>
          <p:nvPr>
            <p:ph type="title"/>
          </p:nvPr>
        </p:nvSpPr>
        <p:spPr>
          <a:xfrm>
            <a:off x="330200" y="365127"/>
            <a:ext cx="10515600" cy="625474"/>
          </a:xfrm>
        </p:spPr>
        <p:txBody>
          <a:bodyPr vert="horz" lIns="90488" tIns="44450" rIns="90488" bIns="44450" rtlCol="0" anchor="b">
            <a:noAutofit/>
          </a:bodyPr>
          <a:lstStyle/>
          <a:p>
            <a:pPr>
              <a:defRPr/>
            </a:pPr>
            <a:r>
              <a:rPr lang="en-US" altLang="zh-CN" sz="2800" b="1" dirty="0">
                <a:solidFill>
                  <a:srgbClr val="1A2857"/>
                </a:solidFill>
                <a:ea typeface="SimSun" pitchFamily="2" charset="-122"/>
              </a:rPr>
              <a:t>Follow Best Practices- Use Certified Parts within Specs</a:t>
            </a:r>
            <a:endParaRPr lang="en-US" sz="2800" dirty="0">
              <a:solidFill>
                <a:srgbClr val="1A2857"/>
              </a:solidFill>
            </a:endParaRPr>
          </a:p>
        </p:txBody>
      </p:sp>
      <p:sp>
        <p:nvSpPr>
          <p:cNvPr id="4" name="Freeform 3"/>
          <p:cNvSpPr/>
          <p:nvPr/>
        </p:nvSpPr>
        <p:spPr>
          <a:xfrm>
            <a:off x="1676401" y="1143000"/>
            <a:ext cx="8915400" cy="1524000"/>
          </a:xfrm>
          <a:custGeom>
            <a:avLst/>
            <a:gdLst>
              <a:gd name="connsiteX0" fmla="*/ 0 w 3936584"/>
              <a:gd name="connsiteY0" fmla="*/ 656110 h 4861840"/>
              <a:gd name="connsiteX1" fmla="*/ 656110 w 3936584"/>
              <a:gd name="connsiteY1" fmla="*/ 0 h 4861840"/>
              <a:gd name="connsiteX2" fmla="*/ 3280474 w 3936584"/>
              <a:gd name="connsiteY2" fmla="*/ 0 h 4861840"/>
              <a:gd name="connsiteX3" fmla="*/ 3936584 w 3936584"/>
              <a:gd name="connsiteY3" fmla="*/ 656110 h 4861840"/>
              <a:gd name="connsiteX4" fmla="*/ 3936584 w 3936584"/>
              <a:gd name="connsiteY4" fmla="*/ 4205730 h 4861840"/>
              <a:gd name="connsiteX5" fmla="*/ 3280474 w 3936584"/>
              <a:gd name="connsiteY5" fmla="*/ 4861840 h 4861840"/>
              <a:gd name="connsiteX6" fmla="*/ 656110 w 3936584"/>
              <a:gd name="connsiteY6" fmla="*/ 4861840 h 4861840"/>
              <a:gd name="connsiteX7" fmla="*/ 0 w 3936584"/>
              <a:gd name="connsiteY7" fmla="*/ 4205730 h 4861840"/>
              <a:gd name="connsiteX8" fmla="*/ 0 w 3936584"/>
              <a:gd name="connsiteY8" fmla="*/ 656110 h 486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6584" h="4861840">
                <a:moveTo>
                  <a:pt x="0" y="656110"/>
                </a:moveTo>
                <a:cubicBezTo>
                  <a:pt x="0" y="293750"/>
                  <a:pt x="293750" y="0"/>
                  <a:pt x="656110" y="0"/>
                </a:cubicBezTo>
                <a:lnTo>
                  <a:pt x="3280474" y="0"/>
                </a:lnTo>
                <a:cubicBezTo>
                  <a:pt x="3642834" y="0"/>
                  <a:pt x="3936584" y="293750"/>
                  <a:pt x="3936584" y="656110"/>
                </a:cubicBezTo>
                <a:lnTo>
                  <a:pt x="3936584" y="4205730"/>
                </a:lnTo>
                <a:cubicBezTo>
                  <a:pt x="3936584" y="4568090"/>
                  <a:pt x="3642834" y="4861840"/>
                  <a:pt x="3280474" y="4861840"/>
                </a:cubicBezTo>
                <a:lnTo>
                  <a:pt x="656110" y="4861840"/>
                </a:lnTo>
                <a:cubicBezTo>
                  <a:pt x="293750" y="4861840"/>
                  <a:pt x="0" y="4568090"/>
                  <a:pt x="0" y="4205730"/>
                </a:cubicBezTo>
                <a:lnTo>
                  <a:pt x="0" y="65611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279798" tIns="279798" rIns="279798" bIns="279798" numCol="1" spcCol="1270" anchor="ctr" anchorCtr="0">
            <a:noAutofit/>
          </a:bodyPr>
          <a:lstStyle/>
          <a:p>
            <a:pPr lvl="0">
              <a:spcBef>
                <a:spcPct val="0"/>
              </a:spcBef>
              <a:defRPr/>
            </a:pPr>
            <a:r>
              <a:rPr lang="en-US" sz="2300" dirty="0">
                <a:solidFill>
                  <a:srgbClr val="1A2857"/>
                </a:solidFill>
                <a:latin typeface="Arial" panose="020B0604020202020204" pitchFamily="34" charset="0"/>
                <a:cs typeface="Arial" panose="020B0604020202020204" pitchFamily="34" charset="0"/>
              </a:rPr>
              <a:t>Case Study #8: Self-Balancing Electric Scooters or Hoverboards (powered by rechargeable lithium-ion battery pack); no safety standard at time of introduction to market; battery pack safety standard, UL 2271 or best practices, not used </a:t>
            </a:r>
            <a:endParaRPr lang="en-US" sz="1600" dirty="0">
              <a:solidFill>
                <a:srgbClr val="1A2857"/>
              </a:solidFill>
              <a:latin typeface="Arial" panose="020B0604020202020204" pitchFamily="34" charset="0"/>
              <a:cs typeface="Arial" panose="020B0604020202020204" pitchFamily="34" charset="0"/>
            </a:endParaRPr>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1" y="2819400"/>
            <a:ext cx="3977309"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G:\USERS\ES\RDWRITE\H-B\16-302-1359-01 Razor\IMG_08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781300"/>
            <a:ext cx="2494722" cy="166314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1" y="4739226"/>
            <a:ext cx="2599413" cy="173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5814" y="4739226"/>
            <a:ext cx="2599413" cy="173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descr="G:\USERS\ES\RDWRITE\H-B\16-800-2227-01\IMG_128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7563" y="3505200"/>
            <a:ext cx="2590800" cy="17272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55841" y="5410201"/>
            <a:ext cx="2212563" cy="1140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1874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757" y="1828801"/>
            <a:ext cx="2438248" cy="4334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9782" name="Rectangle 6"/>
          <p:cNvSpPr>
            <a:spLocks noGrp="1" noChangeArrowheads="1"/>
          </p:cNvSpPr>
          <p:nvPr>
            <p:ph type="title"/>
          </p:nvPr>
        </p:nvSpPr>
        <p:spPr/>
        <p:txBody>
          <a:bodyPr vert="horz" lIns="90488" tIns="44450" rIns="90488" bIns="44450" rtlCol="0" anchor="b">
            <a:normAutofit fontScale="90000"/>
          </a:bodyPr>
          <a:lstStyle/>
          <a:p>
            <a:pPr lvl="0">
              <a:defRPr/>
            </a:pPr>
            <a:br>
              <a:rPr lang="en-US" sz="4000" b="1" dirty="0">
                <a:solidFill>
                  <a:schemeClr val="bg1"/>
                </a:solidFill>
              </a:rPr>
            </a:br>
            <a:br>
              <a:rPr lang="en-US" altLang="zh-CN" sz="2800" dirty="0">
                <a:solidFill>
                  <a:schemeClr val="bg1"/>
                </a:solidFill>
                <a:ea typeface="SimSun" pitchFamily="2" charset="-122"/>
              </a:rPr>
            </a:br>
            <a:br>
              <a:rPr lang="en-US" sz="1800" dirty="0"/>
            </a:br>
            <a:endParaRPr lang="en-US" sz="2800" dirty="0">
              <a:solidFill>
                <a:srgbClr val="FFFF00"/>
              </a:solidFill>
            </a:endParaRPr>
          </a:p>
        </p:txBody>
      </p:sp>
      <p:sp>
        <p:nvSpPr>
          <p:cNvPr id="13" name="Freeform 12"/>
          <p:cNvSpPr/>
          <p:nvPr/>
        </p:nvSpPr>
        <p:spPr>
          <a:xfrm>
            <a:off x="1429173" y="1596838"/>
            <a:ext cx="2895368" cy="4798588"/>
          </a:xfrm>
          <a:custGeom>
            <a:avLst/>
            <a:gdLst>
              <a:gd name="connsiteX0" fmla="*/ 0 w 4805987"/>
              <a:gd name="connsiteY0" fmla="*/ 329473 h 1976796"/>
              <a:gd name="connsiteX1" fmla="*/ 329473 w 4805987"/>
              <a:gd name="connsiteY1" fmla="*/ 0 h 1976796"/>
              <a:gd name="connsiteX2" fmla="*/ 4476514 w 4805987"/>
              <a:gd name="connsiteY2" fmla="*/ 0 h 1976796"/>
              <a:gd name="connsiteX3" fmla="*/ 4805987 w 4805987"/>
              <a:gd name="connsiteY3" fmla="*/ 329473 h 1976796"/>
              <a:gd name="connsiteX4" fmla="*/ 4805987 w 4805987"/>
              <a:gd name="connsiteY4" fmla="*/ 1647323 h 1976796"/>
              <a:gd name="connsiteX5" fmla="*/ 4476514 w 4805987"/>
              <a:gd name="connsiteY5" fmla="*/ 1976796 h 1976796"/>
              <a:gd name="connsiteX6" fmla="*/ 329473 w 4805987"/>
              <a:gd name="connsiteY6" fmla="*/ 1976796 h 1976796"/>
              <a:gd name="connsiteX7" fmla="*/ 0 w 4805987"/>
              <a:gd name="connsiteY7" fmla="*/ 1647323 h 1976796"/>
              <a:gd name="connsiteX8" fmla="*/ 0 w 4805987"/>
              <a:gd name="connsiteY8" fmla="*/ 329473 h 197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5987" h="1976796">
                <a:moveTo>
                  <a:pt x="0" y="329473"/>
                </a:moveTo>
                <a:cubicBezTo>
                  <a:pt x="0" y="147510"/>
                  <a:pt x="147510" y="0"/>
                  <a:pt x="329473" y="0"/>
                </a:cubicBezTo>
                <a:lnTo>
                  <a:pt x="4476514" y="0"/>
                </a:lnTo>
                <a:cubicBezTo>
                  <a:pt x="4658477" y="0"/>
                  <a:pt x="4805987" y="147510"/>
                  <a:pt x="4805987" y="329473"/>
                </a:cubicBezTo>
                <a:lnTo>
                  <a:pt x="4805987" y="1647323"/>
                </a:lnTo>
                <a:cubicBezTo>
                  <a:pt x="4805987" y="1829286"/>
                  <a:pt x="4658477" y="1976796"/>
                  <a:pt x="4476514" y="1976796"/>
                </a:cubicBezTo>
                <a:lnTo>
                  <a:pt x="329473" y="1976796"/>
                </a:lnTo>
                <a:cubicBezTo>
                  <a:pt x="147510" y="1976796"/>
                  <a:pt x="0" y="1829286"/>
                  <a:pt x="0" y="1647323"/>
                </a:cubicBezTo>
                <a:lnTo>
                  <a:pt x="0" y="329473"/>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184129" tIns="184129" rIns="184129" bIns="184129" numCol="1" spcCol="1270" anchor="ctr" anchorCtr="0">
            <a:noAutofit/>
          </a:bodyPr>
          <a:lstStyle/>
          <a:p>
            <a:pPr lvl="0">
              <a:spcBef>
                <a:spcPct val="0"/>
              </a:spcBef>
              <a:defRPr/>
            </a:pPr>
            <a:r>
              <a:rPr lang="en-US" sz="2000" dirty="0">
                <a:solidFill>
                  <a:srgbClr val="1A2857"/>
                </a:solidFill>
                <a:latin typeface="Arial" panose="020B0604020202020204" pitchFamily="34" charset="0"/>
                <a:cs typeface="Arial" panose="020B0604020202020204" pitchFamily="34" charset="0"/>
              </a:rPr>
              <a:t>Over 280 fires since 2015 in 43 states, causing 3 deaths, $&gt;9M in damages</a:t>
            </a:r>
          </a:p>
          <a:p>
            <a:pPr marL="342900" indent="-342900">
              <a:spcBef>
                <a:spcPct val="0"/>
              </a:spcBef>
              <a:buFont typeface="Arial" panose="020B0604020202020204" pitchFamily="34" charset="0"/>
              <a:buChar char="•"/>
              <a:tabLst>
                <a:tab pos="347663" algn="l"/>
              </a:tabLst>
              <a:defRPr/>
            </a:pPr>
            <a:r>
              <a:rPr lang="en-US" sz="2000" dirty="0">
                <a:solidFill>
                  <a:srgbClr val="1A2857"/>
                </a:solidFill>
                <a:latin typeface="Arial" panose="020B0604020202020204" pitchFamily="34" charset="0"/>
                <a:cs typeface="Arial" panose="020B0604020202020204" pitchFamily="34" charset="0"/>
              </a:rPr>
              <a:t>During and after charging</a:t>
            </a:r>
          </a:p>
          <a:p>
            <a:pPr marL="342900" indent="-342900">
              <a:spcBef>
                <a:spcPct val="0"/>
              </a:spcBef>
              <a:buFont typeface="Arial" panose="020B0604020202020204" pitchFamily="34" charset="0"/>
              <a:buChar char="•"/>
              <a:tabLst>
                <a:tab pos="347663" algn="l"/>
              </a:tabLst>
              <a:defRPr/>
            </a:pPr>
            <a:r>
              <a:rPr lang="en-US" sz="2000" dirty="0">
                <a:solidFill>
                  <a:srgbClr val="1A2857"/>
                </a:solidFill>
                <a:latin typeface="Arial" panose="020B0604020202020204" pitchFamily="34" charset="0"/>
                <a:cs typeface="Arial" panose="020B0604020202020204" pitchFamily="34" charset="0"/>
              </a:rPr>
              <a:t>	During and after riding</a:t>
            </a:r>
          </a:p>
          <a:p>
            <a:pPr marL="342900" indent="-342900">
              <a:spcBef>
                <a:spcPct val="0"/>
              </a:spcBef>
              <a:buFont typeface="Arial" panose="020B0604020202020204" pitchFamily="34" charset="0"/>
              <a:buChar char="•"/>
              <a:defRPr/>
            </a:pPr>
            <a:endParaRPr lang="en-US" sz="2000" dirty="0">
              <a:solidFill>
                <a:srgbClr val="1A2857"/>
              </a:solidFill>
              <a:latin typeface="Arial" panose="020B0604020202020204" pitchFamily="34" charset="0"/>
              <a:cs typeface="Arial" panose="020B0604020202020204" pitchFamily="34" charset="0"/>
            </a:endParaRPr>
          </a:p>
          <a:p>
            <a:pPr lvl="0">
              <a:spcBef>
                <a:spcPct val="0"/>
              </a:spcBef>
              <a:defRPr/>
            </a:pPr>
            <a:r>
              <a:rPr lang="en-US" sz="2000" dirty="0">
                <a:solidFill>
                  <a:srgbClr val="1A2857"/>
                </a:solidFill>
                <a:latin typeface="Arial" panose="020B0604020202020204" pitchFamily="34" charset="0"/>
                <a:cs typeface="Arial" panose="020B0604020202020204" pitchFamily="34" charset="0"/>
              </a:rPr>
              <a:t>&gt; 50,000 Emergency Room Visits</a:t>
            </a:r>
          </a:p>
          <a:p>
            <a:pPr marL="342900" indent="-342900">
              <a:spcBef>
                <a:spcPct val="0"/>
              </a:spcBef>
              <a:buFont typeface="Arial" panose="020B0604020202020204" pitchFamily="34" charset="0"/>
              <a:buChar char="•"/>
              <a:defRPr/>
            </a:pPr>
            <a:r>
              <a:rPr lang="en-US" sz="2000" dirty="0">
                <a:solidFill>
                  <a:srgbClr val="1A2857"/>
                </a:solidFill>
                <a:latin typeface="Arial" panose="020B0604020202020204" pitchFamily="34" charset="0"/>
                <a:cs typeface="Arial" panose="020B0604020202020204" pitchFamily="34" charset="0"/>
              </a:rPr>
              <a:t>Sudden stops and starts caused rider falls, head injuries, and fractures</a:t>
            </a:r>
          </a:p>
        </p:txBody>
      </p:sp>
      <p:sp>
        <p:nvSpPr>
          <p:cNvPr id="2" name="Rectangle 1"/>
          <p:cNvSpPr/>
          <p:nvPr/>
        </p:nvSpPr>
        <p:spPr>
          <a:xfrm>
            <a:off x="1940169" y="1105832"/>
            <a:ext cx="5562600" cy="369332"/>
          </a:xfrm>
          <a:prstGeom prst="rect">
            <a:avLst/>
          </a:prstGeom>
        </p:spPr>
        <p:txBody>
          <a:bodyPr wrap="square">
            <a:spAutoFit/>
          </a:bodyPr>
          <a:lstStyle/>
          <a:p>
            <a:r>
              <a:rPr lang="en-US" dirty="0">
                <a:solidFill>
                  <a:srgbClr val="4C4C4C"/>
                </a:solidFill>
                <a:latin typeface="Arial" panose="020B0604020202020204" pitchFamily="34" charset="0"/>
                <a:cs typeface="Arial" panose="020B0604020202020204" pitchFamily="34" charset="0"/>
              </a:rPr>
              <a:t>Case Study #8: Self-Balancing Electric Scooters</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4714" y="3996132"/>
            <a:ext cx="3429000" cy="1811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1584" y="2338464"/>
            <a:ext cx="3462130" cy="1242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1849" y="521775"/>
            <a:ext cx="8726405" cy="523220"/>
          </a:xfrm>
          <a:prstGeom prst="rect">
            <a:avLst/>
          </a:prstGeom>
        </p:spPr>
        <p:txBody>
          <a:bodyPr wrap="square">
            <a:spAutoFit/>
          </a:bodyPr>
          <a:lstStyle/>
          <a:p>
            <a:r>
              <a:rPr lang="en-US" sz="2800" b="1" dirty="0">
                <a:solidFill>
                  <a:srgbClr val="2E74B5"/>
                </a:solidFill>
                <a:latin typeface="Calibri Light" panose="020F0302020204030204" pitchFamily="34" charset="0"/>
              </a:rPr>
              <a:t>Follow Best Practices – Use Certified Parts within Specs</a:t>
            </a:r>
            <a:endParaRPr lang="en-US" sz="2800" dirty="0">
              <a:solidFill>
                <a:srgbClr val="2E74B5"/>
              </a:solidFill>
              <a:latin typeface="Calibri Light" panose="020F0302020204030204" pitchFamily="34" charset="0"/>
            </a:endParaRPr>
          </a:p>
        </p:txBody>
      </p:sp>
    </p:spTree>
    <p:extLst>
      <p:ext uri="{BB962C8B-B14F-4D97-AF65-F5344CB8AC3E}">
        <p14:creationId xmlns:p14="http://schemas.microsoft.com/office/powerpoint/2010/main" val="42605447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82" name="Rectangle 6"/>
          <p:cNvSpPr>
            <a:spLocks noGrp="1" noChangeArrowheads="1"/>
          </p:cNvSpPr>
          <p:nvPr>
            <p:ph type="title"/>
          </p:nvPr>
        </p:nvSpPr>
        <p:spPr>
          <a:xfrm>
            <a:off x="406399" y="365127"/>
            <a:ext cx="11465169" cy="547196"/>
          </a:xfrm>
        </p:spPr>
        <p:txBody>
          <a:bodyPr vert="horz" lIns="90488" tIns="44450" rIns="90488" bIns="44450" rtlCol="0" anchor="b">
            <a:noAutofit/>
          </a:bodyPr>
          <a:lstStyle/>
          <a:p>
            <a:pPr algn="l">
              <a:defRPr/>
            </a:pPr>
            <a:br>
              <a:rPr lang="en-US" sz="4000" b="1" dirty="0">
                <a:solidFill>
                  <a:schemeClr val="bg1"/>
                </a:solidFill>
              </a:rPr>
            </a:br>
            <a:br>
              <a:rPr lang="en-US" sz="4000" b="1" dirty="0">
                <a:solidFill>
                  <a:schemeClr val="bg1"/>
                </a:solidFill>
              </a:rPr>
            </a:br>
            <a:br>
              <a:rPr lang="en-US" sz="4000" dirty="0">
                <a:solidFill>
                  <a:schemeClr val="bg1"/>
                </a:solidFill>
              </a:rPr>
            </a:br>
            <a:br>
              <a:rPr lang="en-US" sz="4000" dirty="0">
                <a:solidFill>
                  <a:schemeClr val="bg1"/>
                </a:solidFill>
              </a:rPr>
            </a:br>
            <a:br>
              <a:rPr lang="en-US" sz="4000" dirty="0">
                <a:solidFill>
                  <a:schemeClr val="bg1"/>
                </a:solidFill>
              </a:rPr>
            </a:br>
            <a:br>
              <a:rPr lang="en-US" sz="4000" dirty="0">
                <a:solidFill>
                  <a:schemeClr val="bg1"/>
                </a:solidFill>
              </a:rPr>
            </a:br>
            <a:br>
              <a:rPr lang="en-US" sz="4000" dirty="0">
                <a:solidFill>
                  <a:schemeClr val="bg1"/>
                </a:solidFill>
              </a:rPr>
            </a:br>
            <a:br>
              <a:rPr lang="en-US" sz="4000" dirty="0">
                <a:solidFill>
                  <a:schemeClr val="bg1"/>
                </a:solidFill>
              </a:rPr>
            </a:br>
            <a:br>
              <a:rPr lang="en-US" sz="4000" dirty="0">
                <a:solidFill>
                  <a:schemeClr val="bg1"/>
                </a:solidFill>
              </a:rPr>
            </a:br>
            <a:br>
              <a:rPr lang="en-US" sz="4000" dirty="0"/>
            </a:br>
            <a:r>
              <a:rPr lang="en-US" sz="3100" dirty="0"/>
              <a:t>Follow Best Practices –Use Certified Parts within specs</a:t>
            </a:r>
          </a:p>
        </p:txBody>
      </p:sp>
      <p:sp>
        <p:nvSpPr>
          <p:cNvPr id="4" name="Freeform 3"/>
          <p:cNvSpPr/>
          <p:nvPr/>
        </p:nvSpPr>
        <p:spPr>
          <a:xfrm>
            <a:off x="1092199" y="998787"/>
            <a:ext cx="6248400" cy="4581398"/>
          </a:xfrm>
          <a:custGeom>
            <a:avLst/>
            <a:gdLst>
              <a:gd name="connsiteX0" fmla="*/ 0 w 3936584"/>
              <a:gd name="connsiteY0" fmla="*/ 656110 h 4059959"/>
              <a:gd name="connsiteX1" fmla="*/ 656110 w 3936584"/>
              <a:gd name="connsiteY1" fmla="*/ 0 h 4059959"/>
              <a:gd name="connsiteX2" fmla="*/ 3280474 w 3936584"/>
              <a:gd name="connsiteY2" fmla="*/ 0 h 4059959"/>
              <a:gd name="connsiteX3" fmla="*/ 3936584 w 3936584"/>
              <a:gd name="connsiteY3" fmla="*/ 656110 h 4059959"/>
              <a:gd name="connsiteX4" fmla="*/ 3936584 w 3936584"/>
              <a:gd name="connsiteY4" fmla="*/ 3403849 h 4059959"/>
              <a:gd name="connsiteX5" fmla="*/ 3280474 w 3936584"/>
              <a:gd name="connsiteY5" fmla="*/ 4059959 h 4059959"/>
              <a:gd name="connsiteX6" fmla="*/ 656110 w 3936584"/>
              <a:gd name="connsiteY6" fmla="*/ 4059959 h 4059959"/>
              <a:gd name="connsiteX7" fmla="*/ 0 w 3936584"/>
              <a:gd name="connsiteY7" fmla="*/ 3403849 h 4059959"/>
              <a:gd name="connsiteX8" fmla="*/ 0 w 3936584"/>
              <a:gd name="connsiteY8" fmla="*/ 656110 h 40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6584" h="4059959">
                <a:moveTo>
                  <a:pt x="0" y="656110"/>
                </a:moveTo>
                <a:cubicBezTo>
                  <a:pt x="0" y="293750"/>
                  <a:pt x="293750" y="0"/>
                  <a:pt x="656110" y="0"/>
                </a:cubicBezTo>
                <a:lnTo>
                  <a:pt x="3280474" y="0"/>
                </a:lnTo>
                <a:cubicBezTo>
                  <a:pt x="3642834" y="0"/>
                  <a:pt x="3936584" y="293750"/>
                  <a:pt x="3936584" y="656110"/>
                </a:cubicBezTo>
                <a:lnTo>
                  <a:pt x="3936584" y="3403849"/>
                </a:lnTo>
                <a:cubicBezTo>
                  <a:pt x="3936584" y="3766209"/>
                  <a:pt x="3642834" y="4059959"/>
                  <a:pt x="3280474" y="4059959"/>
                </a:cubicBezTo>
                <a:lnTo>
                  <a:pt x="656110" y="4059959"/>
                </a:lnTo>
                <a:cubicBezTo>
                  <a:pt x="293750" y="4059959"/>
                  <a:pt x="0" y="3766209"/>
                  <a:pt x="0" y="3403849"/>
                </a:cubicBezTo>
                <a:lnTo>
                  <a:pt x="0" y="65611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279798" tIns="279798" rIns="279798" bIns="279798" numCol="1" spcCol="1270" anchor="ctr" anchorCtr="0">
            <a:noAutofit/>
          </a:bodyPr>
          <a:lstStyle/>
          <a:p>
            <a:pPr lvl="0">
              <a:spcBef>
                <a:spcPct val="0"/>
              </a:spcBef>
              <a:defRPr/>
            </a:pPr>
            <a:r>
              <a:rPr lang="en-US" sz="2300" dirty="0">
                <a:solidFill>
                  <a:srgbClr val="1A2857"/>
                </a:solidFill>
                <a:latin typeface="Arial" panose="020B0604020202020204" pitchFamily="34" charset="0"/>
                <a:cs typeface="Arial" panose="020B0604020202020204" pitchFamily="34" charset="0"/>
              </a:rPr>
              <a:t>Case Study #8: Staff thoroughly tested and analyzed units on the market, found that many used uncertified lithium-ion cells/chargers and did not follow typical safe cell operating practices to protect against operation at excessive temperatures, overcharging or over-discharging. Units posed fire hazard.</a:t>
            </a:r>
          </a:p>
          <a:p>
            <a:pPr lvl="0">
              <a:spcBef>
                <a:spcPct val="0"/>
              </a:spcBef>
              <a:defRPr/>
            </a:pPr>
            <a:endParaRPr lang="en-US" sz="2300" dirty="0">
              <a:solidFill>
                <a:srgbClr val="1A2857"/>
              </a:solidFill>
              <a:latin typeface="Arial" panose="020B0604020202020204" pitchFamily="34" charset="0"/>
              <a:cs typeface="Arial" panose="020B0604020202020204" pitchFamily="34" charset="0"/>
            </a:endParaRPr>
          </a:p>
          <a:p>
            <a:pPr lvl="0">
              <a:spcBef>
                <a:spcPct val="0"/>
              </a:spcBef>
              <a:defRPr/>
            </a:pPr>
            <a:r>
              <a:rPr lang="en-US" sz="2300" dirty="0">
                <a:solidFill>
                  <a:srgbClr val="1A2857"/>
                </a:solidFill>
                <a:latin typeface="Arial" panose="020B0604020202020204" pitchFamily="34" charset="0"/>
                <a:cs typeface="Arial" panose="020B0604020202020204" pitchFamily="34" charset="0"/>
              </a:rPr>
              <a:t>Fire incident units exhibited signs of        thermal runaway leading to catastrophic failure of the entire battery pack</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015" y="2220067"/>
            <a:ext cx="3703474" cy="2649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eeform 5"/>
          <p:cNvSpPr/>
          <p:nvPr/>
        </p:nvSpPr>
        <p:spPr>
          <a:xfrm>
            <a:off x="2356888" y="5752123"/>
            <a:ext cx="3719021" cy="625231"/>
          </a:xfrm>
          <a:custGeom>
            <a:avLst/>
            <a:gdLst>
              <a:gd name="connsiteX0" fmla="*/ 0 w 3936584"/>
              <a:gd name="connsiteY0" fmla="*/ 656110 h 4059959"/>
              <a:gd name="connsiteX1" fmla="*/ 656110 w 3936584"/>
              <a:gd name="connsiteY1" fmla="*/ 0 h 4059959"/>
              <a:gd name="connsiteX2" fmla="*/ 3280474 w 3936584"/>
              <a:gd name="connsiteY2" fmla="*/ 0 h 4059959"/>
              <a:gd name="connsiteX3" fmla="*/ 3936584 w 3936584"/>
              <a:gd name="connsiteY3" fmla="*/ 656110 h 4059959"/>
              <a:gd name="connsiteX4" fmla="*/ 3936584 w 3936584"/>
              <a:gd name="connsiteY4" fmla="*/ 3403849 h 4059959"/>
              <a:gd name="connsiteX5" fmla="*/ 3280474 w 3936584"/>
              <a:gd name="connsiteY5" fmla="*/ 4059959 h 4059959"/>
              <a:gd name="connsiteX6" fmla="*/ 656110 w 3936584"/>
              <a:gd name="connsiteY6" fmla="*/ 4059959 h 4059959"/>
              <a:gd name="connsiteX7" fmla="*/ 0 w 3936584"/>
              <a:gd name="connsiteY7" fmla="*/ 3403849 h 4059959"/>
              <a:gd name="connsiteX8" fmla="*/ 0 w 3936584"/>
              <a:gd name="connsiteY8" fmla="*/ 656110 h 40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6584" h="4059959">
                <a:moveTo>
                  <a:pt x="0" y="656110"/>
                </a:moveTo>
                <a:cubicBezTo>
                  <a:pt x="0" y="293750"/>
                  <a:pt x="293750" y="0"/>
                  <a:pt x="656110" y="0"/>
                </a:cubicBezTo>
                <a:lnTo>
                  <a:pt x="3280474" y="0"/>
                </a:lnTo>
                <a:cubicBezTo>
                  <a:pt x="3642834" y="0"/>
                  <a:pt x="3936584" y="293750"/>
                  <a:pt x="3936584" y="656110"/>
                </a:cubicBezTo>
                <a:lnTo>
                  <a:pt x="3936584" y="3403849"/>
                </a:lnTo>
                <a:cubicBezTo>
                  <a:pt x="3936584" y="3766209"/>
                  <a:pt x="3642834" y="4059959"/>
                  <a:pt x="3280474" y="4059959"/>
                </a:cubicBezTo>
                <a:lnTo>
                  <a:pt x="656110" y="4059959"/>
                </a:lnTo>
                <a:cubicBezTo>
                  <a:pt x="293750" y="4059959"/>
                  <a:pt x="0" y="3766209"/>
                  <a:pt x="0" y="3403849"/>
                </a:cubicBezTo>
                <a:lnTo>
                  <a:pt x="0" y="656110"/>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279798" tIns="279798" rIns="279798" bIns="279798" numCol="1" spcCol="1270" anchor="ctr" anchorCtr="0">
            <a:noAutofit/>
          </a:bodyPr>
          <a:lstStyle/>
          <a:p>
            <a:pPr>
              <a:spcBef>
                <a:spcPct val="0"/>
              </a:spcBef>
              <a:defRPr/>
            </a:pPr>
            <a:r>
              <a:rPr lang="en-US" sz="2300" dirty="0">
                <a:solidFill>
                  <a:srgbClr val="1A2857"/>
                </a:solidFill>
                <a:latin typeface="Arial" panose="020B0604020202020204" pitchFamily="34" charset="0"/>
                <a:cs typeface="Arial" panose="020B0604020202020204" pitchFamily="34" charset="0"/>
              </a:rPr>
              <a:t>500,000 Units recalled</a:t>
            </a:r>
          </a:p>
        </p:txBody>
      </p:sp>
    </p:spTree>
    <p:extLst>
      <p:ext uri="{BB962C8B-B14F-4D97-AF65-F5344CB8AC3E}">
        <p14:creationId xmlns:p14="http://schemas.microsoft.com/office/powerpoint/2010/main" val="15551948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82" name="Rectangle 6"/>
          <p:cNvSpPr>
            <a:spLocks noGrp="1" noChangeArrowheads="1"/>
          </p:cNvSpPr>
          <p:nvPr>
            <p:ph type="title"/>
          </p:nvPr>
        </p:nvSpPr>
        <p:spPr/>
        <p:txBody>
          <a:bodyPr vert="horz" lIns="90488" tIns="44450" rIns="90488" bIns="44450" rtlCol="0" anchor="b">
            <a:normAutofit/>
          </a:bodyPr>
          <a:lstStyle/>
          <a:p>
            <a:pPr>
              <a:defRPr/>
            </a:pPr>
            <a:r>
              <a:rPr lang="en-US" sz="4000" b="1" dirty="0"/>
              <a:t>Follow Best Practices</a:t>
            </a:r>
            <a:endParaRPr lang="en-US" sz="2800" dirty="0"/>
          </a:p>
        </p:txBody>
      </p:sp>
      <p:sp>
        <p:nvSpPr>
          <p:cNvPr id="3" name="Content Placeholder 2"/>
          <p:cNvSpPr>
            <a:spLocks noGrp="1"/>
          </p:cNvSpPr>
          <p:nvPr>
            <p:ph idx="1"/>
          </p:nvPr>
        </p:nvSpPr>
        <p:spPr>
          <a:xfrm>
            <a:off x="406399" y="1484923"/>
            <a:ext cx="11465169" cy="4353169"/>
          </a:xfrm>
        </p:spPr>
        <p:txBody>
          <a:bodyPr>
            <a:normAutofit fontScale="92500" lnSpcReduction="10000"/>
          </a:bodyPr>
          <a:lstStyle/>
          <a:p>
            <a:r>
              <a:rPr lang="en-US" altLang="zh-CN" sz="2600" dirty="0">
                <a:solidFill>
                  <a:srgbClr val="4C4C4C"/>
                </a:solidFill>
                <a:ea typeface="SimSun" pitchFamily="2" charset="-122"/>
              </a:rPr>
              <a:t>In response to requests from retailers and manufacturers, UL issued UL 2272 - </a:t>
            </a:r>
            <a:r>
              <a:rPr lang="en-US" altLang="zh-CN" sz="2600" i="1" dirty="0">
                <a:solidFill>
                  <a:srgbClr val="4C4C4C"/>
                </a:solidFill>
                <a:ea typeface="SimSun" pitchFamily="2" charset="-122"/>
              </a:rPr>
              <a:t>Outline of Investigation for Electrical Systems for Self-Balancing Scooters</a:t>
            </a:r>
            <a:r>
              <a:rPr lang="en-US" altLang="zh-CN" sz="2600" dirty="0">
                <a:solidFill>
                  <a:srgbClr val="4C4C4C"/>
                </a:solidFill>
                <a:ea typeface="SimSun" pitchFamily="2" charset="-122"/>
              </a:rPr>
              <a:t> in January 2016 in order to certify units for electrical system safety. </a:t>
            </a:r>
          </a:p>
          <a:p>
            <a:pPr marL="457200" indent="-457200">
              <a:buFont typeface="Arial" panose="020B0604020202020204" pitchFamily="34" charset="0"/>
              <a:buChar char="•"/>
            </a:pPr>
            <a:r>
              <a:rPr lang="en-US" altLang="zh-CN" sz="2600" dirty="0">
                <a:solidFill>
                  <a:srgbClr val="4C4C4C"/>
                </a:solidFill>
                <a:ea typeface="SimSun" pitchFamily="2" charset="-122"/>
              </a:rPr>
              <a:t>Covers the electric drive train including the rechargeable battery and charger system combination for use in self-balancing scooters</a:t>
            </a:r>
          </a:p>
          <a:p>
            <a:r>
              <a:rPr lang="en-US" sz="2600" dirty="0">
                <a:solidFill>
                  <a:srgbClr val="4C4C4C"/>
                </a:solidFill>
                <a:ea typeface="SimSun" pitchFamily="2" charset="-122"/>
              </a:rPr>
              <a:t>	</a:t>
            </a:r>
          </a:p>
          <a:p>
            <a:r>
              <a:rPr lang="en-US" sz="2600" dirty="0">
                <a:solidFill>
                  <a:srgbClr val="4C4C4C"/>
                </a:solidFill>
                <a:ea typeface="SimSun" pitchFamily="2" charset="-122"/>
              </a:rPr>
              <a:t>Thereafter, UL assembled a Standards Technical Panel to convert the Outline to an industry consensus standard.  UL published the 1</a:t>
            </a:r>
            <a:r>
              <a:rPr lang="en-US" sz="2600" baseline="30000" dirty="0">
                <a:solidFill>
                  <a:srgbClr val="4C4C4C"/>
                </a:solidFill>
                <a:ea typeface="SimSun" pitchFamily="2" charset="-122"/>
              </a:rPr>
              <a:t>st</a:t>
            </a:r>
            <a:r>
              <a:rPr lang="en-US" sz="2600" dirty="0">
                <a:solidFill>
                  <a:srgbClr val="4C4C4C"/>
                </a:solidFill>
                <a:ea typeface="SimSun" pitchFamily="2" charset="-122"/>
              </a:rPr>
              <a:t> edition of UL 2272 – </a:t>
            </a:r>
            <a:r>
              <a:rPr lang="en-US" sz="2600" i="1" dirty="0">
                <a:solidFill>
                  <a:srgbClr val="4C4C4C"/>
                </a:solidFill>
                <a:ea typeface="SimSun" pitchFamily="2" charset="-122"/>
              </a:rPr>
              <a:t>Electrical Systems for e-Mobility Devices </a:t>
            </a:r>
            <a:r>
              <a:rPr lang="en-US" sz="2600" dirty="0">
                <a:solidFill>
                  <a:srgbClr val="4C4C4C"/>
                </a:solidFill>
                <a:ea typeface="SimSun" pitchFamily="2" charset="-122"/>
              </a:rPr>
              <a:t>in November 2016 </a:t>
            </a:r>
          </a:p>
          <a:p>
            <a:endParaRPr lang="en-US" sz="2600" dirty="0">
              <a:solidFill>
                <a:srgbClr val="4C4C4C"/>
              </a:solidFill>
              <a:ea typeface="SimSun" pitchFamily="2" charset="-122"/>
            </a:endParaRPr>
          </a:p>
          <a:p>
            <a:r>
              <a:rPr lang="en-US" sz="2600" dirty="0">
                <a:solidFill>
                  <a:srgbClr val="4C4C4C"/>
                </a:solidFill>
                <a:ea typeface="SimSun" pitchFamily="2" charset="-122"/>
              </a:rPr>
              <a:t>ASTM International has been working on requirements for mechanical safety with contributions from CPSC staff experts</a:t>
            </a:r>
            <a:endParaRPr lang="en-US" sz="2600" dirty="0">
              <a:solidFill>
                <a:srgbClr val="4C4C4C"/>
              </a:solidFill>
            </a:endParaRPr>
          </a:p>
          <a:p>
            <a:endParaRPr lang="en-US" dirty="0"/>
          </a:p>
        </p:txBody>
      </p:sp>
    </p:spTree>
    <p:extLst>
      <p:ext uri="{BB962C8B-B14F-4D97-AF65-F5344CB8AC3E}">
        <p14:creationId xmlns:p14="http://schemas.microsoft.com/office/powerpoint/2010/main" val="14300170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82" name="Rectangle 6"/>
          <p:cNvSpPr>
            <a:spLocks noGrp="1" noChangeArrowheads="1"/>
          </p:cNvSpPr>
          <p:nvPr>
            <p:ph type="title"/>
          </p:nvPr>
        </p:nvSpPr>
        <p:spPr>
          <a:xfrm>
            <a:off x="406399" y="365127"/>
            <a:ext cx="11465169" cy="715712"/>
          </a:xfrm>
        </p:spPr>
        <p:txBody>
          <a:bodyPr vert="horz" lIns="90488" tIns="44450" rIns="90488" bIns="44450" rtlCol="0" anchor="b">
            <a:noAutofit/>
          </a:bodyPr>
          <a:lstStyle/>
          <a:p>
            <a:pPr algn="l">
              <a:defRPr/>
            </a:pPr>
            <a:r>
              <a:rPr lang="en-US" altLang="zh-CN" sz="2800" dirty="0">
                <a:ea typeface="SimSun" pitchFamily="2" charset="-122"/>
              </a:rPr>
              <a:t>Follow Best Practices- Maintain Quality Control Processes</a:t>
            </a:r>
            <a:endParaRPr lang="en-US" sz="2800" dirty="0"/>
          </a:p>
        </p:txBody>
      </p:sp>
      <p:graphicFrame>
        <p:nvGraphicFramePr>
          <p:cNvPr id="2" name="Diagram 1"/>
          <p:cNvGraphicFramePr/>
          <p:nvPr>
            <p:extLst>
              <p:ext uri="{D42A27DB-BD31-4B8C-83A1-F6EECF244321}">
                <p14:modId xmlns:p14="http://schemas.microsoft.com/office/powerpoint/2010/main" val="3862090014"/>
              </p:ext>
            </p:extLst>
          </p:nvPr>
        </p:nvGraphicFramePr>
        <p:xfrm>
          <a:off x="1068752" y="1200913"/>
          <a:ext cx="4925648" cy="5275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8025" y="4038601"/>
            <a:ext cx="3496412" cy="2542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7477479" y="780697"/>
            <a:ext cx="2619405" cy="3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4824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82" name="Rectangle 6"/>
          <p:cNvSpPr>
            <a:spLocks noGrp="1" noChangeArrowheads="1"/>
          </p:cNvSpPr>
          <p:nvPr>
            <p:ph type="title"/>
          </p:nvPr>
        </p:nvSpPr>
        <p:spPr>
          <a:xfrm>
            <a:off x="195383" y="294788"/>
            <a:ext cx="11465169" cy="947859"/>
          </a:xfrm>
        </p:spPr>
        <p:txBody>
          <a:bodyPr vert="horz" lIns="90488" tIns="44450" rIns="90488" bIns="44450" rtlCol="0" anchor="b">
            <a:normAutofit/>
          </a:bodyPr>
          <a:lstStyle/>
          <a:p>
            <a:pPr algn="l" eaLnBrk="1" hangingPunct="1">
              <a:defRPr/>
            </a:pPr>
            <a:r>
              <a:rPr lang="en-US" sz="4000" b="1" dirty="0"/>
              <a:t>Summary</a:t>
            </a:r>
            <a:r>
              <a:rPr lang="en-US" sz="2800" b="1" dirty="0"/>
              <a:t> </a:t>
            </a:r>
            <a:endParaRPr lang="en-US" sz="2800" dirty="0"/>
          </a:p>
        </p:txBody>
      </p:sp>
      <p:sp>
        <p:nvSpPr>
          <p:cNvPr id="459783" name="Rectangle 7"/>
          <p:cNvSpPr>
            <a:spLocks noGrp="1" noChangeArrowheads="1"/>
          </p:cNvSpPr>
          <p:nvPr>
            <p:ph idx="1"/>
          </p:nvPr>
        </p:nvSpPr>
        <p:spPr/>
        <p:txBody>
          <a:bodyPr>
            <a:normAutofit fontScale="92500"/>
          </a:bodyPr>
          <a:lstStyle/>
          <a:p>
            <a:pPr marL="457200" indent="-457200">
              <a:buFont typeface="Arial" panose="020B0604020202020204" pitchFamily="34" charset="0"/>
              <a:buChar char="•"/>
              <a:defRPr/>
            </a:pPr>
            <a:r>
              <a:rPr lang="en-US" dirty="0">
                <a:solidFill>
                  <a:srgbClr val="4C4C4C"/>
                </a:solidFill>
              </a:rPr>
              <a:t>Electrical safety requires diligence from manufacture to installation to use.</a:t>
            </a:r>
          </a:p>
          <a:p>
            <a:pPr marL="457200" indent="-457200">
              <a:buFont typeface="Arial" panose="020B0604020202020204" pitchFamily="34" charset="0"/>
              <a:buChar char="•"/>
              <a:defRPr/>
            </a:pPr>
            <a:r>
              <a:rPr lang="en-US" dirty="0">
                <a:solidFill>
                  <a:srgbClr val="4C4C4C"/>
                </a:solidFill>
              </a:rPr>
              <a:t>Electrical products should:</a:t>
            </a:r>
          </a:p>
          <a:p>
            <a:pPr marL="800100" lvl="1" indent="-342900">
              <a:buFont typeface="Wingdings" panose="05000000000000000000" pitchFamily="2" charset="2"/>
              <a:buChar char="Ø"/>
              <a:defRPr/>
            </a:pPr>
            <a:r>
              <a:rPr lang="en-US" dirty="0">
                <a:solidFill>
                  <a:srgbClr val="4C4C4C"/>
                </a:solidFill>
              </a:rPr>
              <a:t>be designed and manufactured in accordance with applicable voluntary standards and comply with mandatory CPSC standards and state and local laws </a:t>
            </a:r>
          </a:p>
          <a:p>
            <a:pPr marL="800100" lvl="1" indent="-342900">
              <a:buFont typeface="Wingdings" panose="05000000000000000000" pitchFamily="2" charset="2"/>
              <a:buChar char="Ø"/>
              <a:defRPr/>
            </a:pPr>
            <a:r>
              <a:rPr lang="en-US" dirty="0">
                <a:solidFill>
                  <a:srgbClr val="4C4C4C"/>
                </a:solidFill>
              </a:rPr>
              <a:t>have third-party certification from an accredited laboratory</a:t>
            </a:r>
          </a:p>
          <a:p>
            <a:pPr marL="800100" lvl="1" indent="-342900">
              <a:buFont typeface="Wingdings" panose="05000000000000000000" pitchFamily="2" charset="2"/>
              <a:buChar char="Ø"/>
              <a:defRPr/>
            </a:pPr>
            <a:r>
              <a:rPr lang="en-US" dirty="0">
                <a:solidFill>
                  <a:srgbClr val="4C4C4C"/>
                </a:solidFill>
              </a:rPr>
              <a:t>be manufactured in accordance with robust quality systems </a:t>
            </a:r>
          </a:p>
          <a:p>
            <a:pPr marL="800100" lvl="1" indent="-342900">
              <a:buFont typeface="Wingdings" panose="05000000000000000000" pitchFamily="2" charset="2"/>
              <a:buChar char="Ø"/>
              <a:defRPr/>
            </a:pPr>
            <a:r>
              <a:rPr lang="en-US" dirty="0">
                <a:solidFill>
                  <a:srgbClr val="4C4C4C"/>
                </a:solidFill>
              </a:rPr>
              <a:t>be subject to component and product safety standards that are continuously updated to address existing and emerging hazards</a:t>
            </a:r>
          </a:p>
          <a:p>
            <a:pPr>
              <a:defRPr/>
            </a:pPr>
            <a:endParaRPr lang="en-US" sz="2800" dirty="0">
              <a:solidFill>
                <a:schemeClr val="bg1"/>
              </a:solidFill>
            </a:endParaRPr>
          </a:p>
          <a:p>
            <a:pPr lvl="1">
              <a:defRPr/>
            </a:pPr>
            <a:endParaRPr lang="en-US" dirty="0">
              <a:solidFill>
                <a:schemeClr val="bg1"/>
              </a:solidFill>
            </a:endParaRPr>
          </a:p>
          <a:p>
            <a:pPr eaLnBrk="1" hangingPunct="1">
              <a:buFont typeface="Wingdings" pitchFamily="2" charset="2"/>
              <a:buNone/>
              <a:defRPr/>
            </a:pPr>
            <a:r>
              <a:rPr lang="en-US" sz="2800" dirty="0">
                <a:solidFill>
                  <a:schemeClr val="bg1"/>
                </a:solidFill>
              </a:rPr>
              <a:t>	</a:t>
            </a:r>
          </a:p>
          <a:p>
            <a:pPr eaLnBrk="1" hangingPunct="1">
              <a:defRPr/>
            </a:pPr>
            <a:endParaRPr lang="en-US" sz="2400" dirty="0">
              <a:solidFill>
                <a:schemeClr val="bg1"/>
              </a:solidFill>
            </a:endParaRPr>
          </a:p>
        </p:txBody>
      </p:sp>
    </p:spTree>
    <p:extLst>
      <p:ext uri="{BB962C8B-B14F-4D97-AF65-F5344CB8AC3E}">
        <p14:creationId xmlns:p14="http://schemas.microsoft.com/office/powerpoint/2010/main" val="33535191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565161" y="495300"/>
            <a:ext cx="2909277" cy="1143000"/>
          </a:xfrm>
        </p:spPr>
        <p:txBody>
          <a:bodyPr>
            <a:noAutofit/>
          </a:bodyPr>
          <a:lstStyle/>
          <a:p>
            <a:r>
              <a:rPr lang="en-US" sz="4000" dirty="0">
                <a:uFill>
                  <a:solidFill>
                    <a:srgbClr val="990000"/>
                  </a:solidFill>
                </a:uFill>
                <a:latin typeface="Calibri" pitchFamily="34" charset="0"/>
                <a:cs typeface="Calibri" pitchFamily="34" charset="0"/>
              </a:rPr>
              <a:t>Questions?</a:t>
            </a:r>
          </a:p>
        </p:txBody>
      </p:sp>
      <p:sp>
        <p:nvSpPr>
          <p:cNvPr id="4" name="TextBox 3"/>
          <p:cNvSpPr txBox="1"/>
          <p:nvPr/>
        </p:nvSpPr>
        <p:spPr>
          <a:xfrm>
            <a:off x="2805723" y="1638300"/>
            <a:ext cx="6553200" cy="1938992"/>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en-US" sz="3200" dirty="0">
                <a:solidFill>
                  <a:srgbClr val="002060"/>
                </a:solidFill>
                <a:latin typeface="+mj-lt"/>
              </a:rPr>
              <a:t>Submit questions in English or Chinese to this podcast:</a:t>
            </a:r>
          </a:p>
          <a:p>
            <a:pPr algn="ctr"/>
            <a:r>
              <a:rPr lang="en-US" sz="3200" dirty="0">
                <a:solidFill>
                  <a:srgbClr val="002060"/>
                </a:solidFill>
                <a:latin typeface="+mj-lt"/>
                <a:hlinkClick r:id="rId3"/>
              </a:rPr>
              <a:t>CPSCinChina@CPSC.GOV</a:t>
            </a:r>
            <a:r>
              <a:rPr lang="en-US" sz="3200" dirty="0">
                <a:solidFill>
                  <a:srgbClr val="002060"/>
                </a:solidFill>
                <a:latin typeface="+mj-lt"/>
              </a:rPr>
              <a:t> </a:t>
            </a:r>
          </a:p>
        </p:txBody>
      </p:sp>
    </p:spTree>
    <p:extLst>
      <p:ext uri="{BB962C8B-B14F-4D97-AF65-F5344CB8AC3E}">
        <p14:creationId xmlns:p14="http://schemas.microsoft.com/office/powerpoint/2010/main" val="14123805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en-US" dirty="0"/>
              <a:t>Resources</a:t>
            </a:r>
          </a:p>
        </p:txBody>
      </p:sp>
    </p:spTree>
    <p:extLst>
      <p:ext uri="{BB962C8B-B14F-4D97-AF65-F5344CB8AC3E}">
        <p14:creationId xmlns:p14="http://schemas.microsoft.com/office/powerpoint/2010/main" val="31592756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321831"/>
            <a:ext cx="3769042" cy="1178241"/>
          </a:xfrm>
        </p:spPr>
        <p:txBody>
          <a:bodyPr>
            <a:normAutofit fontScale="77500" lnSpcReduction="20000"/>
          </a:bodyPr>
          <a:lstStyle/>
          <a:p>
            <a:pPr algn="ctr"/>
            <a:r>
              <a:rPr lang="en-US" dirty="0"/>
              <a:t>Chinese Resources at cpsc.gov</a:t>
            </a:r>
          </a:p>
        </p:txBody>
      </p:sp>
      <p:pic>
        <p:nvPicPr>
          <p:cNvPr id="11" name="Content Placeholder 10"/>
          <p:cNvPicPr>
            <a:picLocks noGrp="1"/>
          </p:cNvPicPr>
          <p:nvPr>
            <p:ph idx="4294967295"/>
          </p:nvPr>
        </p:nvPicPr>
        <p:blipFill>
          <a:blip r:embed="rId2"/>
          <a:stretch>
            <a:fillRect/>
          </a:stretch>
        </p:blipFill>
        <p:spPr>
          <a:xfrm>
            <a:off x="4681413" y="1038165"/>
            <a:ext cx="7018215" cy="4314214"/>
          </a:xfrm>
          <a:prstGeom prst="rect">
            <a:avLst/>
          </a:prstGeom>
        </p:spPr>
      </p:pic>
      <p:sp>
        <p:nvSpPr>
          <p:cNvPr id="6" name="Rectangle 5"/>
          <p:cNvSpPr/>
          <p:nvPr/>
        </p:nvSpPr>
        <p:spPr>
          <a:xfrm>
            <a:off x="4647221" y="590585"/>
            <a:ext cx="7086601" cy="338554"/>
          </a:xfrm>
          <a:prstGeom prst="rect">
            <a:avLst/>
          </a:prstGeom>
        </p:spPr>
        <p:txBody>
          <a:bodyPr wrap="square">
            <a:spAutoFit/>
          </a:bodyPr>
          <a:lstStyle/>
          <a:p>
            <a:pPr lvl="0" algn="ctr">
              <a:spcBef>
                <a:spcPct val="20000"/>
              </a:spcBef>
            </a:pPr>
            <a:r>
              <a:rPr lang="en-US" sz="1600" u="sng" dirty="0">
                <a:hlinkClick r:id="rId3"/>
              </a:rPr>
              <a:t>https://www.cpsc.gov/zh-CN/Business--Manufacturing/Business-Education</a:t>
            </a:r>
            <a:endParaRPr lang="en-US" sz="1600" u="sng" dirty="0">
              <a:solidFill>
                <a:srgbClr val="1F497D"/>
              </a:solidFill>
              <a:latin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0520" y="4485098"/>
            <a:ext cx="1555988" cy="1952613"/>
          </a:xfrm>
          <a:prstGeom prst="rect">
            <a:avLst/>
          </a:prstGeom>
        </p:spPr>
      </p:pic>
    </p:spTree>
    <p:extLst>
      <p:ext uri="{BB962C8B-B14F-4D97-AF65-F5344CB8AC3E}">
        <p14:creationId xmlns:p14="http://schemas.microsoft.com/office/powerpoint/2010/main" val="34944411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72330" y="2659971"/>
            <a:ext cx="3769042" cy="1178241"/>
          </a:xfrm>
        </p:spPr>
        <p:txBody>
          <a:bodyPr>
            <a:normAutofit lnSpcReduction="10000"/>
          </a:bodyPr>
          <a:lstStyle/>
          <a:p>
            <a:pPr algn="ctr"/>
            <a:r>
              <a:rPr lang="en-US" dirty="0">
                <a:uFill>
                  <a:solidFill>
                    <a:srgbClr val="990000"/>
                  </a:solidFill>
                </a:uFill>
                <a:latin typeface="Calibri" pitchFamily="34" charset="0"/>
                <a:cs typeface="Calibri" pitchFamily="34" charset="0"/>
              </a:rPr>
              <a:t>CPSC Business Resources</a:t>
            </a:r>
            <a:endParaRPr lang="en-US" dirty="0"/>
          </a:p>
        </p:txBody>
      </p:sp>
      <p:sp>
        <p:nvSpPr>
          <p:cNvPr id="3" name="Rectangle 2"/>
          <p:cNvSpPr/>
          <p:nvPr/>
        </p:nvSpPr>
        <p:spPr>
          <a:xfrm>
            <a:off x="6392984" y="4548312"/>
            <a:ext cx="3970216" cy="1815882"/>
          </a:xfrm>
          <a:prstGeom prst="rect">
            <a:avLst/>
          </a:prstGeom>
        </p:spPr>
        <p:txBody>
          <a:bodyPr wrap="square">
            <a:spAutoFit/>
          </a:bodyPr>
          <a:lstStyle/>
          <a:p>
            <a:pPr algn="ctr">
              <a:defRPr/>
            </a:pPr>
            <a:r>
              <a:rPr lang="en-US" sz="2400" dirty="0">
                <a:solidFill>
                  <a:srgbClr val="002060"/>
                </a:solidFill>
                <a:latin typeface="Arial" panose="020B0604020202020204" pitchFamily="34" charset="0"/>
                <a:cs typeface="Arial" panose="020B0604020202020204" pitchFamily="34" charset="0"/>
              </a:rPr>
              <a:t>CPSC-Accepted Laboratories Search Page:</a:t>
            </a:r>
          </a:p>
          <a:p>
            <a:pPr algn="ctr">
              <a:defRPr/>
            </a:pPr>
            <a:r>
              <a:rPr lang="en-US" sz="2400" b="1" dirty="0">
                <a:solidFill>
                  <a:srgbClr val="002060"/>
                </a:solidFill>
                <a:latin typeface="Arial" panose="020B0604020202020204" pitchFamily="34" charset="0"/>
                <a:cs typeface="Arial" panose="020B0604020202020204" pitchFamily="34" charset="0"/>
                <a:hlinkClick r:id="rId3"/>
              </a:rPr>
              <a:t>www.cpsc.gov/LabSearch</a:t>
            </a:r>
            <a:endParaRPr lang="en-US" sz="2400" b="1" dirty="0">
              <a:solidFill>
                <a:srgbClr val="002060"/>
              </a:solidFill>
              <a:latin typeface="Arial" panose="020B0604020202020204" pitchFamily="34" charset="0"/>
              <a:cs typeface="Arial" panose="020B0604020202020204" pitchFamily="34" charset="0"/>
            </a:endParaRPr>
          </a:p>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4818184" y="1235777"/>
            <a:ext cx="7119816" cy="3046988"/>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Definition of children’s product – 16 CFR Part 1200 </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Certificates of conformity – 16 CFR Part 1110</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Third-party testing – 16 CFR Parts 1107, 1109, and 1112</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Tracking information – 15 USC § 2063(a)(5)</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Mandatory reporting requirements – 15 USC §2064</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8663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Rot="1" noChangeArrowheads="1"/>
          </p:cNvSpPr>
          <p:nvPr>
            <p:ph type="title" idx="4294967295"/>
          </p:nvPr>
        </p:nvSpPr>
        <p:spPr>
          <a:xfrm>
            <a:off x="3048000" y="0"/>
            <a:ext cx="9144000" cy="1066800"/>
          </a:xfrm>
        </p:spPr>
        <p:txBody>
          <a:bodyPr>
            <a:normAutofit fontScale="90000"/>
          </a:bodyPr>
          <a:lstStyle/>
          <a:p>
            <a:pPr eaLnBrk="1" hangingPunct="1"/>
            <a:br>
              <a:rPr lang="en-US" sz="4800" dirty="0">
                <a:solidFill>
                  <a:schemeClr val="bg1"/>
                </a:solidFill>
                <a:latin typeface="Palatino Linotype" pitchFamily="18" charset="0"/>
              </a:rPr>
            </a:br>
            <a:r>
              <a:rPr lang="en-US" sz="5300" dirty="0">
                <a:solidFill>
                  <a:schemeClr val="bg1"/>
                </a:solidFill>
                <a:latin typeface="Palatino Linotype" pitchFamily="18" charset="0"/>
              </a:rPr>
              <a:t> </a:t>
            </a:r>
          </a:p>
        </p:txBody>
      </p:sp>
      <p:sp>
        <p:nvSpPr>
          <p:cNvPr id="2" name="Rectangle 1"/>
          <p:cNvSpPr/>
          <p:nvPr/>
        </p:nvSpPr>
        <p:spPr>
          <a:xfrm>
            <a:off x="2070735" y="2756627"/>
            <a:ext cx="7687219" cy="1200329"/>
          </a:xfrm>
          <a:prstGeom prst="rect">
            <a:avLst/>
          </a:prstGeom>
        </p:spPr>
        <p:txBody>
          <a:bodyPr wrap="square">
            <a:spAutoFit/>
          </a:bodyPr>
          <a:lstStyle/>
          <a:p>
            <a:pPr algn="ctr"/>
            <a:r>
              <a:rPr lang="en-US" sz="3600" dirty="0">
                <a:solidFill>
                  <a:srgbClr val="2E74B5"/>
                </a:solidFill>
              </a:rPr>
              <a:t>Selling Safe Electrical Products to the U.S. Market</a:t>
            </a:r>
          </a:p>
        </p:txBody>
      </p:sp>
    </p:spTree>
    <p:extLst>
      <p:ext uri="{BB962C8B-B14F-4D97-AF65-F5344CB8AC3E}">
        <p14:creationId xmlns:p14="http://schemas.microsoft.com/office/powerpoint/2010/main" val="11330663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0785" y="2494526"/>
            <a:ext cx="3769042" cy="1178241"/>
          </a:xfrm>
        </p:spPr>
        <p:txBody>
          <a:bodyPr>
            <a:normAutofit fontScale="77500" lnSpcReduction="20000"/>
          </a:bodyPr>
          <a:lstStyle/>
          <a:p>
            <a:pPr algn="ctr"/>
            <a:r>
              <a:rPr lang="en-US" dirty="0"/>
              <a:t>Chinese Resources at cpsc.gov</a:t>
            </a:r>
          </a:p>
        </p:txBody>
      </p:sp>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Tree>
    <p:extLst>
      <p:ext uri="{BB962C8B-B14F-4D97-AF65-F5344CB8AC3E}">
        <p14:creationId xmlns:p14="http://schemas.microsoft.com/office/powerpoint/2010/main" val="12122255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a:solidFill>
                  <a:srgbClr val="002060"/>
                </a:solidFill>
              </a:rPr>
              <a:t>CFR: Commercial Practices</a:t>
            </a:r>
            <a:endParaRPr lang="en-US" sz="1800" dirty="0">
              <a:solidFill>
                <a:srgbClr val="1A2857"/>
              </a:solidFill>
              <a:hlinkClick r:id="rId3"/>
            </a:endParaRPr>
          </a:p>
          <a:p>
            <a:r>
              <a:rPr lang="en-US" sz="1600" dirty="0">
                <a:solidFill>
                  <a:srgbClr val="1A2857"/>
                </a:solidFill>
                <a:hlinkClick r:id="rId3"/>
              </a:rPr>
              <a:t>https://www.govinfo.gov/content/pkg/CFR-2017-title16-vol2/pdf/CFR-2017-title16-vol2.pdf</a:t>
            </a:r>
            <a:r>
              <a:rPr lang="en-US" sz="1600" dirty="0">
                <a:solidFill>
                  <a:srgbClr val="1A2857"/>
                </a:solidFill>
              </a:rPr>
              <a:t> </a:t>
            </a:r>
            <a:r>
              <a:rPr lang="en-US" sz="1600" dirty="0">
                <a:solidFill>
                  <a:schemeClr val="tx1"/>
                </a:solidFill>
              </a:rPr>
              <a:t>(</a:t>
            </a:r>
            <a:r>
              <a:rPr lang="zh-CN" altLang="en-US" sz="1600" dirty="0">
                <a:solidFill>
                  <a:schemeClr val="tx1"/>
                </a:solidFill>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dirty="0">
                <a:solidFill>
                  <a:srgbClr val="002060"/>
                </a:solidFill>
              </a:rPr>
              <a:t>CPSC Laboratory Manuals:</a:t>
            </a:r>
          </a:p>
          <a:p>
            <a:pPr lvl="0"/>
            <a:r>
              <a:rPr lang="en-US" sz="1600" b="0" dirty="0">
                <a:solidFill>
                  <a:srgbClr val="4C4C4C"/>
                </a:solidFill>
                <a:hlinkClick r:id="rId4"/>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rPr>
              <a:t>中文版本</a:t>
            </a:r>
            <a:r>
              <a:rPr lang="en-US" altLang="zh-CN" sz="1600" b="0" dirty="0">
                <a:solidFill>
                  <a:schemeClr val="tx1"/>
                </a:solidFill>
              </a:rPr>
              <a:t>)</a:t>
            </a:r>
          </a:p>
          <a:p>
            <a:pPr lvl="0"/>
            <a:endParaRPr lang="en-US" sz="1600" b="0" dirty="0">
              <a:solidFill>
                <a:schemeClr val="tx1"/>
              </a:solidFill>
            </a:endParaRPr>
          </a:p>
          <a:p>
            <a:pPr lvl="0"/>
            <a:r>
              <a:rPr lang="en-US" sz="1400" b="0" dirty="0">
                <a:solidFill>
                  <a:schemeClr val="tx1"/>
                </a:solidFill>
                <a:hlinkClick r:id="rId5"/>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rPr>
              <a:t>英文版本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4973782" y="229594"/>
            <a:ext cx="2840181" cy="3614737"/>
          </a:xfrm>
          <a:prstGeom prst="rect">
            <a:avLst/>
          </a:prstGeom>
          <a:ln w="19050">
            <a:solidFill>
              <a:srgbClr val="002060"/>
            </a:solidFill>
          </a:ln>
        </p:spPr>
      </p:pic>
      <p:sp>
        <p:nvSpPr>
          <p:cNvPr id="7" name="Rectangle 6"/>
          <p:cNvSpPr/>
          <p:nvPr/>
        </p:nvSpPr>
        <p:spPr>
          <a:xfrm>
            <a:off x="321108" y="2565750"/>
            <a:ext cx="3855028" cy="954107"/>
          </a:xfrm>
          <a:prstGeom prst="rect">
            <a:avLst/>
          </a:prstGeom>
        </p:spPr>
        <p:txBody>
          <a:bodyPr wrap="square">
            <a:spAutoFit/>
          </a:bodyPr>
          <a:lstStyle/>
          <a:p>
            <a:pPr lvl="0" algn="ctr">
              <a:buClr>
                <a:srgbClr val="1D2757"/>
              </a:buClr>
            </a:pPr>
            <a:r>
              <a:rPr lang="en-US" sz="2800" b="1" kern="0" dirty="0">
                <a:solidFill>
                  <a:srgbClr val="FFFFFF"/>
                </a:solidFill>
                <a:latin typeface="Arial" panose="020B0604020202020204" pitchFamily="34" charset="0"/>
                <a:cs typeface="Arial" panose="020B0604020202020204" pitchFamily="34" charset="0"/>
              </a:rPr>
              <a:t>Chinese Resources at cpsc.gov</a:t>
            </a:r>
          </a:p>
        </p:txBody>
      </p:sp>
      <p:pic>
        <p:nvPicPr>
          <p:cNvPr id="10" name="Picture 9"/>
          <p:cNvPicPr/>
          <p:nvPr/>
        </p:nvPicPr>
        <p:blipFill>
          <a:blip r:embed="rId7"/>
          <a:stretch>
            <a:fillRect/>
          </a:stretch>
        </p:blipFill>
        <p:spPr>
          <a:xfrm>
            <a:off x="8378031" y="229594"/>
            <a:ext cx="3040061" cy="3593749"/>
          </a:xfrm>
          <a:prstGeom prst="rect">
            <a:avLst/>
          </a:prstGeom>
        </p:spPr>
      </p:pic>
    </p:spTree>
    <p:extLst>
      <p:ext uri="{BB962C8B-B14F-4D97-AF65-F5344CB8AC3E}">
        <p14:creationId xmlns:p14="http://schemas.microsoft.com/office/powerpoint/2010/main" val="23956035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3"/>
              </a:rPr>
              <a:t>http://business.cpsc.gov</a:t>
            </a:r>
            <a:r>
              <a:rPr lang="en-US" sz="2900" dirty="0"/>
              <a:t> </a:t>
            </a:r>
          </a:p>
          <a:p>
            <a:pPr marL="457200" indent="-457200">
              <a:buFont typeface="Arial" panose="020B0604020202020204" pitchFamily="34" charset="0"/>
              <a:buChar char="•"/>
            </a:pPr>
            <a:r>
              <a:rPr lang="en-US" sz="2900" b="0" dirty="0">
                <a:solidFill>
                  <a:srgbClr val="4C4C4C"/>
                </a:solidFill>
                <a:latin typeface="Arial" panose="020B0604020202020204" pitchFamily="34" charset="0"/>
              </a:rPr>
              <a:t>Online tool designed specifically to help businesses comply with federal consumer product safety requirements.</a:t>
            </a:r>
          </a:p>
          <a:p>
            <a:pPr marL="457200" indent="-457200">
              <a:buFont typeface="Arial" panose="020B0604020202020204" pitchFamily="34" charset="0"/>
              <a:buChar char="•"/>
            </a:pPr>
            <a:r>
              <a:rPr lang="en-US" sz="2900" b="0" dirty="0">
                <a:solidFill>
                  <a:srgbClr val="4C4C4C"/>
                </a:solidFill>
                <a:latin typeface="Arial" panose="020B0604020202020204" pitchFamily="34" charset="0"/>
              </a:rPr>
              <a:t>Asks a series of guided questions, and based on the answers produces a downloadable (PDF) report. </a:t>
            </a:r>
          </a:p>
          <a:p>
            <a:pPr marL="457200" indent="-457200">
              <a:buFont typeface="Arial" panose="020B0604020202020204" pitchFamily="34" charset="0"/>
              <a:buChar char="•"/>
            </a:pPr>
            <a:r>
              <a:rPr lang="en-US" sz="2900" b="0" dirty="0">
                <a:solidFill>
                  <a:srgbClr val="4C4C4C"/>
                </a:solidFill>
                <a:latin typeface="Arial" panose="020B0604020202020204" pitchFamily="34" charset="0"/>
              </a:rPr>
              <a:t>Provides customized guidance with links to product safety regulations that may apply to the product and important information on labeling, certification and testing requirements. </a:t>
            </a:r>
          </a:p>
        </p:txBody>
      </p:sp>
      <p:pic>
        <p:nvPicPr>
          <p:cNvPr id="5" name="Picture 4"/>
          <p:cNvPicPr>
            <a:picLocks noChangeAspect="1"/>
          </p:cNvPicPr>
          <p:nvPr/>
        </p:nvPicPr>
        <p:blipFill>
          <a:blip r:embed="rId4"/>
          <a:stretch>
            <a:fillRect/>
          </a:stretch>
        </p:blipFill>
        <p:spPr>
          <a:xfrm>
            <a:off x="3758044" y="499077"/>
            <a:ext cx="4931229" cy="15049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spTree>
    <p:extLst>
      <p:ext uri="{BB962C8B-B14F-4D97-AF65-F5344CB8AC3E}">
        <p14:creationId xmlns:p14="http://schemas.microsoft.com/office/powerpoint/2010/main" val="33061660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Robot </a:t>
            </a:r>
          </a:p>
        </p:txBody>
      </p:sp>
      <p:sp>
        <p:nvSpPr>
          <p:cNvPr id="3" name="Text Placeholder 2"/>
          <p:cNvSpPr>
            <a:spLocks noGrp="1"/>
          </p:cNvSpPr>
          <p:nvPr>
            <p:ph idx="1"/>
          </p:nvPr>
        </p:nvSpPr>
        <p:spPr>
          <a:xfrm>
            <a:off x="1244865" y="1170325"/>
            <a:ext cx="9788236" cy="2040466"/>
          </a:xfrm>
        </p:spPr>
        <p:txBody>
          <a:bodyPr>
            <a:normAutofit/>
          </a:bodyPr>
          <a:lstStyle/>
          <a:p>
            <a:r>
              <a:rPr lang="en-US" sz="2800" dirty="0">
                <a:solidFill>
                  <a:srgbClr val="4C4C4C"/>
                </a:solidFill>
              </a:rPr>
              <a:t>Regulatory Robot is a tool to help identify which mandatory standards are applicable</a:t>
            </a:r>
          </a:p>
          <a:p>
            <a:pPr marL="800100" lvl="1" indent="-342900">
              <a:buFont typeface="Arial" panose="020B0604020202020204" pitchFamily="34" charset="0"/>
              <a:buChar char="•"/>
            </a:pPr>
            <a:r>
              <a:rPr lang="en-US" b="1" u="sng" dirty="0">
                <a:solidFill>
                  <a:srgbClr val="4C4C4C"/>
                </a:solidFill>
              </a:rPr>
              <a:t>Does not</a:t>
            </a:r>
            <a:r>
              <a:rPr lang="en-US" b="1" dirty="0">
                <a:solidFill>
                  <a:srgbClr val="4C4C4C"/>
                </a:solidFill>
              </a:rPr>
              <a:t> </a:t>
            </a:r>
            <a:r>
              <a:rPr lang="en-US" dirty="0">
                <a:solidFill>
                  <a:srgbClr val="4C4C4C"/>
                </a:solidFill>
              </a:rPr>
              <a:t>give details of requirements </a:t>
            </a:r>
            <a:r>
              <a:rPr lang="en-US" b="1" u="sng" dirty="0">
                <a:solidFill>
                  <a:srgbClr val="4C4C4C"/>
                </a:solidFill>
              </a:rPr>
              <a:t>within</a:t>
            </a:r>
            <a:r>
              <a:rPr lang="en-US" dirty="0">
                <a:solidFill>
                  <a:srgbClr val="4C4C4C"/>
                </a:solidFill>
              </a:rPr>
              <a:t> a specific standard</a:t>
            </a:r>
          </a:p>
        </p:txBody>
      </p:sp>
      <p:graphicFrame>
        <p:nvGraphicFramePr>
          <p:cNvPr id="5" name="Diagram 4"/>
          <p:cNvGraphicFramePr/>
          <p:nvPr>
            <p:extLst>
              <p:ext uri="{D42A27DB-BD31-4B8C-83A1-F6EECF244321}">
                <p14:modId xmlns:p14="http://schemas.microsoft.com/office/powerpoint/2010/main" val="4142706504"/>
              </p:ext>
            </p:extLst>
          </p:nvPr>
        </p:nvGraphicFramePr>
        <p:xfrm>
          <a:off x="859536" y="2423160"/>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4871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730356"/>
            <a:ext cx="3769042" cy="1384444"/>
          </a:xfrm>
        </p:spPr>
        <p:txBody>
          <a:bodyPr>
            <a:normAutofit fontScale="92500" lnSpcReduction="20000"/>
          </a:bodyPr>
          <a:lstStyle/>
          <a:p>
            <a:pPr algn="ctr"/>
            <a:r>
              <a:rPr lang="en-US" dirty="0"/>
              <a:t>Electrical Product  Resources at cpsc.gov</a:t>
            </a:r>
          </a:p>
        </p:txBody>
      </p:sp>
      <p:sp>
        <p:nvSpPr>
          <p:cNvPr id="2" name="TextBox 1"/>
          <p:cNvSpPr txBox="1"/>
          <p:nvPr/>
        </p:nvSpPr>
        <p:spPr>
          <a:xfrm>
            <a:off x="5602941" y="2008094"/>
            <a:ext cx="4347883" cy="369332"/>
          </a:xfrm>
          <a:prstGeom prst="rect">
            <a:avLst/>
          </a:prstGeom>
          <a:noFill/>
        </p:spPr>
        <p:txBody>
          <a:bodyPr wrap="square" rtlCol="0">
            <a:spAutoFit/>
          </a:bodyPr>
          <a:lstStyle/>
          <a:p>
            <a:endParaRPr lang="en-US" dirty="0"/>
          </a:p>
        </p:txBody>
      </p:sp>
      <p:sp>
        <p:nvSpPr>
          <p:cNvPr id="3" name="TextBox 2"/>
          <p:cNvSpPr txBox="1"/>
          <p:nvPr/>
        </p:nvSpPr>
        <p:spPr>
          <a:xfrm>
            <a:off x="4634347" y="430413"/>
            <a:ext cx="3834244" cy="1107996"/>
          </a:xfrm>
          <a:prstGeom prst="rect">
            <a:avLst/>
          </a:prstGeom>
          <a:noFill/>
        </p:spPr>
        <p:txBody>
          <a:bodyPr wrap="square" rtlCol="0">
            <a:spAutoFit/>
          </a:bodyPr>
          <a:lstStyle/>
          <a:p>
            <a:r>
              <a:rPr lang="en-US" b="1" dirty="0">
                <a:solidFill>
                  <a:srgbClr val="1A2857"/>
                </a:solidFill>
              </a:rPr>
              <a:t>CPSC Batteries Overview: </a:t>
            </a:r>
          </a:p>
          <a:p>
            <a:r>
              <a:rPr lang="en-US" sz="1600" b="1" dirty="0">
                <a:solidFill>
                  <a:srgbClr val="1A2857"/>
                </a:solidFill>
                <a:hlinkClick r:id="rId3"/>
              </a:rPr>
              <a:t>https://www.cpsc.gov/Regulations-Laws--Standards/Voluntary-Standards/Topics/Batteries/</a:t>
            </a:r>
            <a:endParaRPr lang="en-US" b="1" dirty="0">
              <a:solidFill>
                <a:srgbClr val="1A2857"/>
              </a:solidFill>
            </a:endParaRPr>
          </a:p>
        </p:txBody>
      </p:sp>
      <p:sp>
        <p:nvSpPr>
          <p:cNvPr id="4" name="TextBox 3"/>
          <p:cNvSpPr txBox="1"/>
          <p:nvPr/>
        </p:nvSpPr>
        <p:spPr>
          <a:xfrm>
            <a:off x="4634347" y="2025479"/>
            <a:ext cx="4056562" cy="1938992"/>
          </a:xfrm>
          <a:prstGeom prst="rect">
            <a:avLst/>
          </a:prstGeom>
          <a:noFill/>
        </p:spPr>
        <p:txBody>
          <a:bodyPr wrap="square" rtlCol="0">
            <a:spAutoFit/>
          </a:bodyPr>
          <a:lstStyle/>
          <a:p>
            <a:r>
              <a:rPr lang="en-US" b="1" dirty="0">
                <a:solidFill>
                  <a:srgbClr val="1A2857"/>
                </a:solidFill>
              </a:rPr>
              <a:t>FY 2020 Status Report and Action Plan for the High-Energy Density Batteries Project: </a:t>
            </a:r>
            <a:r>
              <a:rPr lang="en-US" sz="1600" b="1" dirty="0">
                <a:hlinkClick r:id="rId4"/>
              </a:rPr>
              <a:t>https://www.cpsc.gov/s3fs-public/High%20Energy%20Density%20Batteries_Status%20Memo_FY20_1-6bCleared-04012020.pdf?Qj4t_otWKfBZYLpvu4l6sUvx9ZJfFc4f</a:t>
            </a:r>
            <a:endParaRPr lang="en-US" b="1" dirty="0">
              <a:solidFill>
                <a:srgbClr val="1A2857"/>
              </a:solidFill>
            </a:endParaRPr>
          </a:p>
        </p:txBody>
      </p:sp>
      <p:sp>
        <p:nvSpPr>
          <p:cNvPr id="6" name="TextBox 5"/>
          <p:cNvSpPr txBox="1"/>
          <p:nvPr/>
        </p:nvSpPr>
        <p:spPr>
          <a:xfrm>
            <a:off x="4566806" y="4457700"/>
            <a:ext cx="3969326" cy="1661993"/>
          </a:xfrm>
          <a:prstGeom prst="rect">
            <a:avLst/>
          </a:prstGeom>
          <a:noFill/>
        </p:spPr>
        <p:txBody>
          <a:bodyPr wrap="square" rtlCol="0">
            <a:spAutoFit/>
          </a:bodyPr>
          <a:lstStyle/>
          <a:p>
            <a:r>
              <a:rPr lang="en-US" b="1" dirty="0"/>
              <a:t>2018 Status Report on High Energy Density Batteries Project: </a:t>
            </a:r>
            <a:r>
              <a:rPr lang="en-US" sz="1600" b="1" dirty="0">
                <a:hlinkClick r:id="rId5"/>
              </a:rPr>
              <a:t>https://www.cpsc.gov/s3fs-public/High_Energy_Density_Batteries_Status_Report_2_12_18.pdf?UksG80UJqGY0q4pfVBkbCuUQ5sNHqtwO</a:t>
            </a:r>
            <a:endParaRPr lang="en-US" b="1" dirty="0"/>
          </a:p>
        </p:txBody>
      </p:sp>
      <p:pic>
        <p:nvPicPr>
          <p:cNvPr id="8" name="Picture 7"/>
          <p:cNvPicPr>
            <a:picLocks noChangeAspect="1"/>
          </p:cNvPicPr>
          <p:nvPr/>
        </p:nvPicPr>
        <p:blipFill>
          <a:blip r:embed="rId6"/>
          <a:stretch>
            <a:fillRect/>
          </a:stretch>
        </p:blipFill>
        <p:spPr>
          <a:xfrm>
            <a:off x="9214117" y="1611253"/>
            <a:ext cx="1705301" cy="2238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7"/>
          <a:stretch>
            <a:fillRect/>
          </a:stretch>
        </p:blipFill>
        <p:spPr>
          <a:xfrm>
            <a:off x="8536132" y="663286"/>
            <a:ext cx="3219450" cy="548499"/>
          </a:xfrm>
          <a:prstGeom prst="rect">
            <a:avLst/>
          </a:prstGeom>
        </p:spPr>
      </p:pic>
      <p:graphicFrame>
        <p:nvGraphicFramePr>
          <p:cNvPr id="10" name="Object 9"/>
          <p:cNvGraphicFramePr>
            <a:graphicFrameLocks noChangeAspect="1"/>
          </p:cNvGraphicFramePr>
          <p:nvPr>
            <p:extLst/>
          </p:nvPr>
        </p:nvGraphicFramePr>
        <p:xfrm>
          <a:off x="9178950" y="4225400"/>
          <a:ext cx="1859698" cy="2405960"/>
        </p:xfrm>
        <a:graphic>
          <a:graphicData uri="http://schemas.openxmlformats.org/presentationml/2006/ole">
            <mc:AlternateContent xmlns:mc="http://schemas.openxmlformats.org/markup-compatibility/2006">
              <mc:Choice xmlns:v="urn:schemas-microsoft-com:vml" Requires="v">
                <p:oleObj spid="_x0000_s2088" name="Acrobat Document" r:id="rId8" imgW="4663283" imgH="6034851" progId="Acrobat.Document.11">
                  <p:embed/>
                </p:oleObj>
              </mc:Choice>
              <mc:Fallback>
                <p:oleObj name="Acrobat Document" r:id="rId8" imgW="4663283" imgH="6034851" progId="Acrobat.Document.11">
                  <p:embed/>
                  <p:pic>
                    <p:nvPicPr>
                      <p:cNvPr id="0" name=""/>
                      <p:cNvPicPr/>
                      <p:nvPr/>
                    </p:nvPicPr>
                    <p:blipFill>
                      <a:blip r:embed="rId9"/>
                      <a:stretch>
                        <a:fillRect/>
                      </a:stretch>
                    </p:blipFill>
                    <p:spPr>
                      <a:xfrm>
                        <a:off x="9178950" y="4225400"/>
                        <a:ext cx="1859698" cy="2405960"/>
                      </a:xfrm>
                      <a:prstGeom prst="rect">
                        <a:avLst/>
                      </a:prstGeom>
                      <a:ln>
                        <a:solidFill>
                          <a:schemeClr val="accent5">
                            <a:lumMod val="65000"/>
                          </a:schemeClr>
                        </a:solidFill>
                      </a:ln>
                    </p:spPr>
                  </p:pic>
                </p:oleObj>
              </mc:Fallback>
            </mc:AlternateContent>
          </a:graphicData>
        </a:graphic>
      </p:graphicFrame>
    </p:spTree>
    <p:extLst>
      <p:ext uri="{BB962C8B-B14F-4D97-AF65-F5344CB8AC3E}">
        <p14:creationId xmlns:p14="http://schemas.microsoft.com/office/powerpoint/2010/main" val="1345630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Today’s Presentation</a:t>
            </a:r>
          </a:p>
        </p:txBody>
      </p:sp>
      <p:sp>
        <p:nvSpPr>
          <p:cNvPr id="3" name="Content Placeholder 2"/>
          <p:cNvSpPr>
            <a:spLocks noGrp="1"/>
          </p:cNvSpPr>
          <p:nvPr>
            <p:ph idx="1"/>
          </p:nvPr>
        </p:nvSpPr>
        <p:spPr>
          <a:xfrm>
            <a:off x="406398" y="1133230"/>
            <a:ext cx="11465169" cy="4692040"/>
          </a:xfrm>
        </p:spPr>
        <p:txBody>
          <a:bodyPr>
            <a:normAutofit/>
          </a:bodyPr>
          <a:lstStyle/>
          <a:p>
            <a:pPr marL="457200" indent="-457200">
              <a:buFont typeface="Wingdings" panose="05000000000000000000" pitchFamily="2" charset="2"/>
              <a:buChar char="Ø"/>
            </a:pPr>
            <a:r>
              <a:rPr lang="en-US" dirty="0">
                <a:hlinkClick r:id="rId2" action="ppaction://hlinksldjump"/>
              </a:rPr>
              <a:t>Electrical Product Hazards</a:t>
            </a:r>
            <a:endParaRPr lang="en-US" dirty="0"/>
          </a:p>
          <a:p>
            <a:pPr marL="457200" indent="-457200">
              <a:buFont typeface="Wingdings" panose="05000000000000000000" pitchFamily="2" charset="2"/>
              <a:buChar char="Ø"/>
            </a:pPr>
            <a:r>
              <a:rPr lang="en-US" dirty="0">
                <a:hlinkClick r:id="rId3" action="ppaction://hlinksldjump"/>
              </a:rPr>
              <a:t>Electrical Product Standards</a:t>
            </a:r>
            <a:endParaRPr lang="en-US" dirty="0"/>
          </a:p>
          <a:p>
            <a:pPr marL="457200" indent="-457200">
              <a:buFont typeface="Wingdings" panose="05000000000000000000" pitchFamily="2" charset="2"/>
              <a:buChar char="Ø"/>
            </a:pPr>
            <a:r>
              <a:rPr lang="en-US" dirty="0">
                <a:hlinkClick r:id="rId4" action="ppaction://hlinksldjump"/>
              </a:rPr>
              <a:t>Electrical Product CPSC Regulations</a:t>
            </a:r>
            <a:endParaRPr lang="en-US" dirty="0"/>
          </a:p>
          <a:p>
            <a:pPr marL="457200" indent="-457200">
              <a:buFont typeface="Wingdings" panose="05000000000000000000" pitchFamily="2" charset="2"/>
              <a:buChar char="Ø"/>
            </a:pPr>
            <a:r>
              <a:rPr lang="en-US" dirty="0">
                <a:hlinkClick r:id="rId5" action="ppaction://hlinksldjump"/>
              </a:rPr>
              <a:t>Voluntary Standards Process</a:t>
            </a:r>
            <a:endParaRPr lang="en-US" dirty="0"/>
          </a:p>
          <a:p>
            <a:pPr marL="457200" indent="-457200">
              <a:buFont typeface="Wingdings" panose="05000000000000000000" pitchFamily="2" charset="2"/>
              <a:buChar char="Ø"/>
            </a:pPr>
            <a:r>
              <a:rPr lang="en-US" dirty="0">
                <a:hlinkClick r:id="rId6" action="ppaction://hlinksldjump"/>
              </a:rPr>
              <a:t>Other Requirements</a:t>
            </a:r>
            <a:endParaRPr lang="en-US" dirty="0"/>
          </a:p>
          <a:p>
            <a:pPr marL="457200" indent="-457200">
              <a:buFont typeface="Wingdings" panose="05000000000000000000" pitchFamily="2" charset="2"/>
              <a:buChar char="Ø"/>
            </a:pPr>
            <a:r>
              <a:rPr lang="en-US" dirty="0">
                <a:hlinkClick r:id="rId7" action="ppaction://hlinksldjump"/>
              </a:rPr>
              <a:t>Recalls</a:t>
            </a:r>
            <a:endParaRPr lang="en-US" dirty="0"/>
          </a:p>
          <a:p>
            <a:pPr marL="457200" indent="-457200">
              <a:buFont typeface="Wingdings" panose="05000000000000000000" pitchFamily="2" charset="2"/>
              <a:buChar char="Ø"/>
            </a:pPr>
            <a:r>
              <a:rPr lang="en-US" dirty="0">
                <a:hlinkClick r:id="rId8" action="ppaction://hlinksldjump"/>
              </a:rPr>
              <a:t>Multi-pronged Safety Approach</a:t>
            </a:r>
            <a:endParaRPr lang="en-US" dirty="0"/>
          </a:p>
          <a:p>
            <a:pPr marL="457200" indent="-457200">
              <a:buFont typeface="Wingdings" panose="05000000000000000000" pitchFamily="2" charset="2"/>
              <a:buChar char="Ø"/>
            </a:pPr>
            <a:r>
              <a:rPr lang="en-US" dirty="0">
                <a:hlinkClick r:id="rId9" action="ppaction://hlinksldjump"/>
              </a:rPr>
              <a:t>Responsibility to Comply</a:t>
            </a:r>
            <a:endParaRPr lang="en-US" dirty="0"/>
          </a:p>
          <a:p>
            <a:pPr marL="457200" indent="-457200">
              <a:buFont typeface="Wingdings" panose="05000000000000000000" pitchFamily="2" charset="2"/>
              <a:buChar char="Ø"/>
            </a:pPr>
            <a:r>
              <a:rPr lang="en-US" dirty="0">
                <a:hlinkClick r:id="rId10" action="ppaction://hlinksldjump"/>
              </a:rPr>
              <a:t>Best Practices</a:t>
            </a:r>
            <a:endParaRPr lang="en-US" dirty="0"/>
          </a:p>
          <a:p>
            <a:pPr marL="457200" indent="-457200">
              <a:buFont typeface="Wingdings" panose="05000000000000000000" pitchFamily="2" charset="2"/>
              <a:buChar char="Ø"/>
            </a:pPr>
            <a:r>
              <a:rPr lang="en-US" dirty="0">
                <a:hlinkClick r:id="rId11" action="ppaction://hlinksldjump"/>
              </a:rPr>
              <a:t>Resources</a:t>
            </a:r>
            <a:endParaRPr lang="en-US" dirty="0"/>
          </a:p>
          <a:p>
            <a:endParaRPr lang="en-US" dirty="0"/>
          </a:p>
          <a:p>
            <a:endParaRPr lang="en-US" dirty="0"/>
          </a:p>
          <a:p>
            <a:endParaRPr lang="en-US" dirty="0"/>
          </a:p>
        </p:txBody>
      </p:sp>
      <p:pic>
        <p:nvPicPr>
          <p:cNvPr id="4" name="Picture Placeholder 6"/>
          <p:cNvPicPr>
            <a:picLocks noChangeAspect="1"/>
          </p:cNvPicPr>
          <p:nvPr/>
        </p:nvPicPr>
        <p:blipFill>
          <a:blip r:embed="rId12">
            <a:extLst>
              <a:ext uri="{28A0092B-C50C-407E-A947-70E740481C1C}">
                <a14:useLocalDpi xmlns:a14="http://schemas.microsoft.com/office/drawing/2010/main" val="0"/>
              </a:ext>
            </a:extLst>
          </a:blip>
          <a:srcRect l="10723" r="10723"/>
          <a:stretch>
            <a:fillRect/>
          </a:stretch>
        </p:blipFill>
        <p:spPr>
          <a:xfrm>
            <a:off x="7543175" y="1312985"/>
            <a:ext cx="4101748" cy="4708641"/>
          </a:xfrm>
          <a:prstGeom prst="rect">
            <a:avLst/>
          </a:prstGeom>
        </p:spPr>
      </p:pic>
    </p:spTree>
    <p:extLst>
      <p:ext uri="{BB962C8B-B14F-4D97-AF65-F5344CB8AC3E}">
        <p14:creationId xmlns:p14="http://schemas.microsoft.com/office/powerpoint/2010/main" val="1218079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title"/>
          </p:nvPr>
        </p:nvSpPr>
        <p:spPr/>
        <p:txBody>
          <a:bodyPr>
            <a:noAutofit/>
          </a:bodyPr>
          <a:lstStyle/>
          <a:p>
            <a:pPr algn="l" eaLnBrk="1" hangingPunct="1"/>
            <a:br>
              <a:rPr lang="en-US" sz="3600" b="1" dirty="0">
                <a:solidFill>
                  <a:schemeClr val="bg1"/>
                </a:solidFill>
              </a:rPr>
            </a:br>
            <a:r>
              <a:rPr lang="en-US" sz="3100" b="1" dirty="0">
                <a:solidFill>
                  <a:srgbClr val="2E74B5"/>
                </a:solidFill>
              </a:rPr>
              <a:t>Electrical Product Hazards </a:t>
            </a:r>
            <a:br>
              <a:rPr lang="en-US" altLang="zh-CN" sz="3100" dirty="0">
                <a:solidFill>
                  <a:schemeClr val="bg1"/>
                </a:solidFill>
                <a:ea typeface="SimSun" pitchFamily="2" charset="-122"/>
              </a:rPr>
            </a:br>
            <a:endParaRPr lang="zh-CN" altLang="en-US" sz="3100" dirty="0">
              <a:solidFill>
                <a:schemeClr val="bg1"/>
              </a:solidFill>
              <a:ea typeface="SimSun" pitchFamily="2" charset="-122"/>
            </a:endParaRPr>
          </a:p>
        </p:txBody>
      </p:sp>
      <p:sp>
        <p:nvSpPr>
          <p:cNvPr id="445445" name="Rectangle 5"/>
          <p:cNvSpPr>
            <a:spLocks noGrp="1" noChangeArrowheads="1"/>
          </p:cNvSpPr>
          <p:nvPr>
            <p:ph idx="1"/>
          </p:nvPr>
        </p:nvSpPr>
        <p:spPr/>
        <p:txBody>
          <a:bodyPr vert="horz" lIns="90488" tIns="44450" rIns="90488" bIns="44450" rtlCol="0">
            <a:normAutofit fontScale="85000" lnSpcReduction="10000"/>
          </a:bodyPr>
          <a:lstStyle/>
          <a:p>
            <a:pPr>
              <a:defRPr/>
            </a:pPr>
            <a:r>
              <a:rPr lang="en-US" dirty="0">
                <a:solidFill>
                  <a:srgbClr val="4C4C4C"/>
                </a:solidFill>
              </a:rPr>
              <a:t>Electricity is a powerful, useful energy source that is potentially hazardous.  </a:t>
            </a:r>
          </a:p>
          <a:p>
            <a:pPr>
              <a:defRPr/>
            </a:pPr>
            <a:endParaRPr lang="en-US" dirty="0">
              <a:solidFill>
                <a:srgbClr val="4C4C4C"/>
              </a:solidFill>
            </a:endParaRPr>
          </a:p>
          <a:p>
            <a:pPr>
              <a:defRPr/>
            </a:pPr>
            <a:r>
              <a:rPr lang="en-US" dirty="0">
                <a:solidFill>
                  <a:srgbClr val="4C4C4C"/>
                </a:solidFill>
              </a:rPr>
              <a:t>Misuse of products or their failures can cause fires, electric shock, thermal burns (such as from exposure to hot surfaces), chemical burns (such as from batteries), other injuries (such as lacerations from moving parts) or loss of critical function (such as a smoke alarm not signaling a fire).  </a:t>
            </a:r>
          </a:p>
          <a:p>
            <a:pPr>
              <a:defRPr/>
            </a:pPr>
            <a:endParaRPr lang="en-US" dirty="0">
              <a:solidFill>
                <a:srgbClr val="4C4C4C"/>
              </a:solidFill>
            </a:endParaRPr>
          </a:p>
          <a:p>
            <a:pPr>
              <a:defRPr/>
            </a:pPr>
            <a:r>
              <a:rPr lang="en-US" dirty="0">
                <a:solidFill>
                  <a:srgbClr val="4C4C4C"/>
                </a:solidFill>
              </a:rPr>
              <a:t>Equipment that generates, distributes, or uses electrical energy should be compliant with component and product standards and, if installed, installed in accordance with applicable electrical codes to mitigate safety risks.</a:t>
            </a:r>
          </a:p>
          <a:p>
            <a:pPr>
              <a:defRPr/>
            </a:pPr>
            <a:endParaRPr lang="en-US" dirty="0">
              <a:solidFill>
                <a:schemeClr val="bg1"/>
              </a:solidFill>
            </a:endParaRPr>
          </a:p>
          <a:p>
            <a:pPr lvl="1">
              <a:defRPr/>
            </a:pPr>
            <a:endParaRPr lang="en-US" dirty="0">
              <a:solidFill>
                <a:schemeClr val="bg1"/>
              </a:solidFill>
            </a:endParaRPr>
          </a:p>
          <a:p>
            <a:pPr>
              <a:lnSpc>
                <a:spcPct val="80000"/>
              </a:lnSpc>
              <a:spcBef>
                <a:spcPct val="50000"/>
              </a:spcBef>
              <a:buClrTx/>
              <a:buSzTx/>
              <a:buNone/>
              <a:defRPr/>
            </a:pPr>
            <a:r>
              <a:rPr lang="en-US" sz="1200" dirty="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2619714419"/>
      </p:ext>
    </p:extLst>
  </p:cSld>
  <p:clrMapOvr>
    <a:masterClrMapping/>
  </p:clrMapOvr>
</p:sld>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1E88890B794C4E9085AB97CDBEE2A6" ma:contentTypeVersion="62" ma:contentTypeDescription="Create a new document." ma:contentTypeScope="" ma:versionID="ac614bba492b0d80c5a8034337ab45fb">
  <xsd:schema xmlns:xsd="http://www.w3.org/2001/XMLSchema" xmlns:xs="http://www.w3.org/2001/XMLSchema" xmlns:p="http://schemas.microsoft.com/office/2006/metadata/properties" xmlns:ns2="a13d7d47-5e6d-43e2-97f1-eafbdde66bfb" xmlns:ns3="http://schemas.microsoft.com/sharepoint/v4" targetNamespace="http://schemas.microsoft.com/office/2006/metadata/properties" ma:root="true" ma:fieldsID="b188cded0fd3d1221a69c3ae701d9b39" ns2:_="" ns3:_="">
    <xsd:import namespace="a13d7d47-5e6d-43e2-97f1-eafbdde66bfb"/>
    <xsd:import namespace="http://schemas.microsoft.com/sharepoint/v4"/>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3:IconOverlay" minOccurs="0"/>
                <xsd:element ref="ns2:Posted_x0020_on_x0020_Inter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d7d47-5e6d-43e2-97f1-eafbdde66bfb" elementFormDefault="qualified">
    <xsd:import namespace="http://schemas.microsoft.com/office/2006/documentManagement/types"/>
    <xsd:import namespace="http://schemas.microsoft.com/office/infopath/2007/PartnerControls"/>
    <xsd:element name="Directorate" ma:index="4" ma:displayName="Directorate" ma:default="Select Directorate" ma:description="Originating Office" ma:format="Dropdown" ma:internalName="Directorat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5"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6" nillable="true" ma:displayName="Purpose" ma:description="The intended audience/purpose" ma:internalName="Purpose" ma:readOnly="false">
      <xsd:simpleType>
        <xsd:restriction base="dms:Note">
          <xsd:maxLength value="255"/>
        </xsd:restriction>
      </xsd:simpleType>
    </xsd:element>
    <xsd:element name="Due_x0020_Date" ma:index="13" nillable="true" ma:displayName="Due Date" ma:format="DateOnly" ma:internalName="Due_x0020_Date" ma:readOnly="false">
      <xsd:simpleType>
        <xsd:restriction base="dms:DateTime"/>
      </xsd:simpleType>
    </xsd:element>
    <xsd:element name="Commissioner_x002f_Chairman_x0020_Signature_x0020_Required" ma:index="30" nillable="true" ma:displayName="Commissioner/Chairman Signature Required" ma:default="No" ma:description="For directives only" ma:format="Dropdown" ma:internalName="Commissioner_x002f_Chairman_x0020_Signature_x0020_Required">
      <xsd:simpleType>
        <xsd:restriction base="dms:Choice">
          <xsd:enumeration value="No"/>
          <xsd:enumeration value="Yes"/>
        </xsd:restriction>
      </xsd:simpleType>
    </xsd:element>
    <xsd:element name="Posted_x0020_on_x0020_Internet" ma:index="41" nillable="true" ma:displayName="Posted on Internet" ma:default="No" ma:description="Is the document intended to be posted on one of CPSC's public web sites?" ma:format="Dropdown" ma:internalName="Posted_x0020_on_x0020_Internet">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ma:readOnly="true"/>
        <xsd:element ref="dc:title" minOccurs="0" maxOccurs="1" ma:index="3"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missioner_x002f_Chairman_x0020_Signature_x0020_Required xmlns="a13d7d47-5e6d-43e2-97f1-eafbdde66bfb">No</Commissioner_x002f_Chairman_x0020_Signature_x0020_Required>
    <Posted_x0020_on_x0020_Internet xmlns="a13d7d47-5e6d-43e2-97f1-eafbdde66bfb">No</Posted_x0020_on_x0020_Internet>
    <Purpose xmlns="a13d7d47-5e6d-43e2-97f1-eafbdde66bfb">EXIP is doing podcasts to deliver content about U.S. product safety requirements to China as part of our China outreach despite COvID-19. </Purpose>
    <IconOverlay xmlns="http://schemas.microsoft.com/sharepoint/v4" xsi:nil="true"/>
    <Due_x0020_Date xmlns="a13d7d47-5e6d-43e2-97f1-eafbdde66bfb">2020-04-16T04:00:00+00:00</Due_x0020_Date>
    <From xmlns="a13d7d47-5e6d-43e2-97f1-eafbdde66bfb">
      <UserInfo>
        <DisplayName>Chen, Sylvia</DisplayName>
        <AccountId>36</AccountId>
        <AccountType/>
      </UserInfo>
    </From>
    <Directorate xmlns="a13d7d47-5e6d-43e2-97f1-eafbdde66bfb">International Programs - EXIP</Directorate>
  </documentManagement>
</p:properties>
</file>

<file path=customXml/itemProps1.xml><?xml version="1.0" encoding="utf-8"?>
<ds:datastoreItem xmlns:ds="http://schemas.openxmlformats.org/officeDocument/2006/customXml" ds:itemID="{03E8AF01-949D-4E80-98B0-DC523EAF88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3d7d47-5e6d-43e2-97f1-eafbdde66bfb"/>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610715-ED81-4571-99CD-529A6B600254}">
  <ds:schemaRefs>
    <ds:schemaRef ds:uri="http://schemas.microsoft.com/sharepoint/v3/contenttype/forms"/>
  </ds:schemaRefs>
</ds:datastoreItem>
</file>

<file path=customXml/itemProps3.xml><?xml version="1.0" encoding="utf-8"?>
<ds:datastoreItem xmlns:ds="http://schemas.openxmlformats.org/officeDocument/2006/customXml" ds:itemID="{5C3C9959-3AD4-4853-9C90-227E30D273C3}">
  <ds:schemaRefs>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http://www.w3.org/XML/1998/namespace"/>
    <ds:schemaRef ds:uri="http://schemas.microsoft.com/office/2006/metadata/properties"/>
    <ds:schemaRef ds:uri="http://purl.org/dc/elements/1.1/"/>
    <ds:schemaRef ds:uri="http://schemas.microsoft.com/sharepoint/v4"/>
    <ds:schemaRef ds:uri="a13d7d47-5e6d-43e2-97f1-eafbdde66bfb"/>
    <ds:schemaRef ds:uri="http://purl.org/dc/terms/"/>
  </ds:schemaRefs>
</ds:datastoreItem>
</file>

<file path=docProps/app.xml><?xml version="1.0" encoding="utf-8"?>
<Properties xmlns="http://schemas.openxmlformats.org/officeDocument/2006/extended-properties" xmlns:vt="http://schemas.openxmlformats.org/officeDocument/2006/docPropsVTypes">
  <Template>CPSC_PowerPoint_template--sample as of March 27</Template>
  <TotalTime>2511</TotalTime>
  <Words>5042</Words>
  <Application>Microsoft Office PowerPoint</Application>
  <PresentationFormat>Widescreen</PresentationFormat>
  <Paragraphs>700</Paragraphs>
  <Slides>74</Slides>
  <Notes>66</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74</vt:i4>
      </vt:variant>
    </vt:vector>
  </HeadingPairs>
  <TitlesOfParts>
    <vt:vector size="88" baseType="lpstr">
      <vt:lpstr>宋体</vt:lpstr>
      <vt:lpstr>宋体</vt:lpstr>
      <vt:lpstr>Arial</vt:lpstr>
      <vt:lpstr>Calibri</vt:lpstr>
      <vt:lpstr>Calibri Light</vt:lpstr>
      <vt:lpstr>Garamond</vt:lpstr>
      <vt:lpstr>Georgia</vt:lpstr>
      <vt:lpstr>Palatino Linotype</vt:lpstr>
      <vt:lpstr>Tahoma</vt:lpstr>
      <vt:lpstr>Times New Roman</vt:lpstr>
      <vt:lpstr>Wingdings</vt:lpstr>
      <vt:lpstr>18-ABC-0078_PPTTemplate</vt:lpstr>
      <vt:lpstr>Photo Editor Photo</vt:lpstr>
      <vt:lpstr>Acrobat Document</vt:lpstr>
      <vt:lpstr>Welcome to the 2020 CPSC Podcast Series-Electrical Products</vt:lpstr>
      <vt:lpstr>PowerPoint Presentation</vt:lpstr>
      <vt:lpstr>Biographies</vt:lpstr>
      <vt:lpstr>PowerPoint Presentation</vt:lpstr>
      <vt:lpstr>PowerPoint Presentation</vt:lpstr>
      <vt:lpstr>PowerPoint Presentation</vt:lpstr>
      <vt:lpstr>  </vt:lpstr>
      <vt:lpstr>Today’s Presentation</vt:lpstr>
      <vt:lpstr> Electrical Product Hazards  </vt:lpstr>
      <vt:lpstr> Electrical Product Hazards in U.S. Homes  </vt:lpstr>
      <vt:lpstr> Electrical Product Hazard Prevention Strategies </vt:lpstr>
      <vt:lpstr>Electrical Component and Product Standards</vt:lpstr>
      <vt:lpstr>Electrical Product CPSC Regulations</vt:lpstr>
      <vt:lpstr>Consumer Product Safety Act Section 15(J) </vt:lpstr>
      <vt:lpstr>Examples of Products Under the Consumer Product Safety Act Section 15(J)</vt:lpstr>
      <vt:lpstr>Third Party Certification</vt:lpstr>
      <vt:lpstr>Voluntary Consensus Standards</vt:lpstr>
      <vt:lpstr>CPSC Data Collection Systems</vt:lpstr>
      <vt:lpstr>Voluntary Standards – CPSC Staff Activities</vt:lpstr>
      <vt:lpstr>Voluntary Standards Process</vt:lpstr>
      <vt:lpstr>Voluntary Standards Process</vt:lpstr>
      <vt:lpstr>Voluntary Standards Process</vt:lpstr>
      <vt:lpstr>PowerPoint Presentation</vt:lpstr>
      <vt:lpstr>PowerPoint Presentation</vt:lpstr>
      <vt:lpstr>Voluntary Standards Process</vt:lpstr>
      <vt:lpstr>Voluntary Standards Process</vt:lpstr>
      <vt:lpstr>Voluntary Standards Process</vt:lpstr>
      <vt:lpstr>Voluntary Standards Process</vt:lpstr>
      <vt:lpstr>Voluntary Standards Process</vt:lpstr>
      <vt:lpstr>Voluntary Standards Process</vt:lpstr>
      <vt:lpstr>Voluntary Standards Process</vt:lpstr>
      <vt:lpstr>Voluntary Standards Process</vt:lpstr>
      <vt:lpstr>Voluntary Standards Process</vt:lpstr>
      <vt:lpstr>Other Requirements</vt:lpstr>
      <vt:lpstr>PowerPoint Presentation</vt:lpstr>
      <vt:lpstr>PowerPoint Presentation</vt:lpstr>
      <vt:lpstr>Safety Guides</vt:lpstr>
      <vt:lpstr>Multipronged Safety Approach</vt:lpstr>
      <vt:lpstr>Multipronged Safety Approach</vt:lpstr>
      <vt:lpstr>Multipronged Safety Approach</vt:lpstr>
      <vt:lpstr>Multipronged Safety Approach</vt:lpstr>
      <vt:lpstr>Multipronged Safety Approach</vt:lpstr>
      <vt:lpstr>Multipronged Safety Approach</vt:lpstr>
      <vt:lpstr>Multipronged Safety Approach</vt:lpstr>
      <vt:lpstr>Multipronged Safety Approach</vt:lpstr>
      <vt:lpstr>Multipronged Safety Approach</vt:lpstr>
      <vt:lpstr>Multipronged Safety Approach</vt:lpstr>
      <vt:lpstr>Multipronged Safety Approach</vt:lpstr>
      <vt:lpstr>Multipronged Safety Approach</vt:lpstr>
      <vt:lpstr>Multipronged Safety Approach</vt:lpstr>
      <vt:lpstr>Responsibility to Comply</vt:lpstr>
      <vt:lpstr>Responsibility to Comply</vt:lpstr>
      <vt:lpstr>Follow Best Practices –Comply with CPSC Regulations </vt:lpstr>
      <vt:lpstr> Follow Best Practices –Comply with CPSC Regulations </vt:lpstr>
      <vt:lpstr>  </vt:lpstr>
      <vt:lpstr>PowerPoint Presentation</vt:lpstr>
      <vt:lpstr>Follow Best Practices- Comply with Voluntary Standards</vt:lpstr>
      <vt:lpstr>Follow Best Practices- Use Certified Parts within Specs</vt:lpstr>
      <vt:lpstr>Follow Best Practices – Comply with Voluntary Standards</vt:lpstr>
      <vt:lpstr>Follow Best Practices- Use Certified Parts within Specs</vt:lpstr>
      <vt:lpstr>   </vt:lpstr>
      <vt:lpstr>          Follow Best Practices –Use Certified Parts within specs</vt:lpstr>
      <vt:lpstr>Follow Best Practices</vt:lpstr>
      <vt:lpstr>Follow Best Practices- Maintain Quality Control Processes</vt:lpstr>
      <vt:lpstr>Summary </vt:lpstr>
      <vt:lpstr>Questions?</vt:lpstr>
      <vt:lpstr>PowerPoint Presentation</vt:lpstr>
      <vt:lpstr>PowerPoint Presentation</vt:lpstr>
      <vt:lpstr>PowerPoint Presentation</vt:lpstr>
      <vt:lpstr>PowerPoint Presentation</vt:lpstr>
      <vt:lpstr>PowerPoint Presentation</vt:lpstr>
      <vt:lpstr>PowerPoint Presentation</vt:lpstr>
      <vt:lpstr>Regulatory Robot </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Electronics Podcast Presentations</dc:title>
  <dc:creator>Williams, Stephen</dc:creator>
  <cp:lastModifiedBy>Schott, Jane</cp:lastModifiedBy>
  <cp:revision>159</cp:revision>
  <dcterms:created xsi:type="dcterms:W3CDTF">2020-03-30T14:06:50Z</dcterms:created>
  <dcterms:modified xsi:type="dcterms:W3CDTF">2021-04-12T15:34:46Z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0x010100391E88890B794C4E9085AB97CDBEE2A6</vt:lpwstr>
  </property>
</Properties>
</file>