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4"/>
  </p:sldMasterIdLst>
  <p:notesMasterIdLst>
    <p:notesMasterId r:id="rId52"/>
  </p:notesMasterIdLst>
  <p:sldIdLst>
    <p:sldId id="353" r:id="rId5"/>
    <p:sldId id="350" r:id="rId6"/>
    <p:sldId id="354" r:id="rId7"/>
    <p:sldId id="329" r:id="rId8"/>
    <p:sldId id="356" r:id="rId9"/>
    <p:sldId id="357" r:id="rId10"/>
    <p:sldId id="346" r:id="rId11"/>
    <p:sldId id="358" r:id="rId12"/>
    <p:sldId id="343" r:id="rId13"/>
    <p:sldId id="271" r:id="rId14"/>
    <p:sldId id="274" r:id="rId15"/>
    <p:sldId id="280" r:id="rId16"/>
    <p:sldId id="344" r:id="rId17"/>
    <p:sldId id="272" r:id="rId18"/>
    <p:sldId id="340" r:id="rId19"/>
    <p:sldId id="341" r:id="rId20"/>
    <p:sldId id="342" r:id="rId21"/>
    <p:sldId id="339" r:id="rId22"/>
    <p:sldId id="276" r:id="rId23"/>
    <p:sldId id="275" r:id="rId24"/>
    <p:sldId id="288" r:id="rId25"/>
    <p:sldId id="289" r:id="rId26"/>
    <p:sldId id="281" r:id="rId27"/>
    <p:sldId id="349" r:id="rId28"/>
    <p:sldId id="283" r:id="rId29"/>
    <p:sldId id="338" r:id="rId30"/>
    <p:sldId id="284" r:id="rId31"/>
    <p:sldId id="285" r:id="rId32"/>
    <p:sldId id="286" r:id="rId33"/>
    <p:sldId id="297" r:id="rId34"/>
    <p:sldId id="287" r:id="rId35"/>
    <p:sldId id="296" r:id="rId36"/>
    <p:sldId id="291" r:id="rId37"/>
    <p:sldId id="292" r:id="rId38"/>
    <p:sldId id="290" r:id="rId39"/>
    <p:sldId id="359" r:id="rId40"/>
    <p:sldId id="360" r:id="rId41"/>
    <p:sldId id="361" r:id="rId42"/>
    <p:sldId id="362" r:id="rId43"/>
    <p:sldId id="363" r:id="rId44"/>
    <p:sldId id="364" r:id="rId45"/>
    <p:sldId id="365" r:id="rId46"/>
    <p:sldId id="351" r:id="rId47"/>
    <p:sldId id="294" r:id="rId48"/>
    <p:sldId id="352" r:id="rId49"/>
    <p:sldId id="298" r:id="rId50"/>
    <p:sldId id="36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s, Stephen" initials="WS" lastIdx="10" clrIdx="0">
    <p:extLst>
      <p:ext uri="{19B8F6BF-5375-455C-9EA6-DF929625EA0E}">
        <p15:presenceInfo xmlns:p15="http://schemas.microsoft.com/office/powerpoint/2012/main" userId="S-1-5-21-2022136750-1135477324-312552118-22141" providerId="AD"/>
      </p:ext>
    </p:extLst>
  </p:cmAuthor>
  <p:cmAuthor id="2" name="Eileen Williams" initials="EW" lastIdx="4" clrIdx="1">
    <p:extLst>
      <p:ext uri="{19B8F6BF-5375-455C-9EA6-DF929625EA0E}">
        <p15:presenceInfo xmlns:p15="http://schemas.microsoft.com/office/powerpoint/2012/main" userId="Eileen Williams" providerId="None"/>
      </p:ext>
    </p:extLst>
  </p:cmAuthor>
  <p:cmAuthor id="3" name="Boniface, Duane" initials="BD" lastIdx="6" clrIdx="2">
    <p:extLst>
      <p:ext uri="{19B8F6BF-5375-455C-9EA6-DF929625EA0E}">
        <p15:presenceInfo xmlns:p15="http://schemas.microsoft.com/office/powerpoint/2012/main" userId="Boniface, Duane" providerId="None"/>
      </p:ext>
    </p:extLst>
  </p:cmAuthor>
  <p:cmAuthor id="4" name="Jennifer Sultan" initials="JS" lastIdx="1" clrIdx="3">
    <p:extLst>
      <p:ext uri="{19B8F6BF-5375-455C-9EA6-DF929625EA0E}">
        <p15:presenceInfo xmlns:p15="http://schemas.microsoft.com/office/powerpoint/2012/main" userId="Jennifer Sult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2857"/>
    <a:srgbClr val="2E74B5"/>
    <a:srgbClr val="4C4C4C"/>
    <a:srgbClr val="83D4EF"/>
    <a:srgbClr val="ED3350"/>
    <a:srgbClr val="CF202F"/>
    <a:srgbClr val="2323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77" autoAdjust="0"/>
    <p:restoredTop sz="91311" autoAdjust="0"/>
  </p:normalViewPr>
  <p:slideViewPr>
    <p:cSldViewPr snapToGrid="0" snapToObjects="1">
      <p:cViewPr varScale="1">
        <p:scale>
          <a:sx n="80" d="100"/>
          <a:sy n="80" d="100"/>
        </p:scale>
        <p:origin x="690" y="90"/>
      </p:cViewPr>
      <p:guideLst/>
    </p:cSldViewPr>
  </p:slideViewPr>
  <p:notesTextViewPr>
    <p:cViewPr>
      <p:scale>
        <a:sx n="1" d="1"/>
        <a:sy n="1" d="1"/>
      </p:scale>
      <p:origin x="0" y="0"/>
    </p:cViewPr>
  </p:notesTextViewPr>
  <p:notesViewPr>
    <p:cSldViewPr snapToGrid="0" snapToObjects="1">
      <p:cViewPr varScale="1">
        <p:scale>
          <a:sx n="67" d="100"/>
          <a:sy n="67" d="100"/>
        </p:scale>
        <p:origin x="328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713402-EE4B-4182-96EF-28598EBE72A9}" type="doc">
      <dgm:prSet loTypeId="urn:microsoft.com/office/officeart/2005/8/layout/process1" loCatId="process" qsTypeId="urn:microsoft.com/office/officeart/2005/8/quickstyle/simple1" qsCatId="simple" csTypeId="urn:microsoft.com/office/officeart/2005/8/colors/accent1_2" csCatId="accent1" phldr="1"/>
      <dgm:spPr/>
    </dgm:pt>
    <dgm:pt modelId="{5E06E112-DDC8-4435-BAA5-CDD60B0AECAB}">
      <dgm:prSet phldrT="[Text]"/>
      <dgm:spPr/>
      <dgm:t>
        <a:bodyPr/>
        <a:lstStyle/>
        <a:p>
          <a:r>
            <a:rPr lang="en-US" b="1" dirty="0">
              <a:solidFill>
                <a:srgbClr val="1A2857"/>
              </a:solidFill>
              <a:effectLst>
                <a:outerShdw blurRad="38100" dist="38100" dir="2700000" algn="tl">
                  <a:srgbClr val="000000">
                    <a:alpha val="43137"/>
                  </a:srgbClr>
                </a:outerShdw>
              </a:effectLst>
            </a:rPr>
            <a:t>User inputs product features</a:t>
          </a:r>
        </a:p>
      </dgm:t>
    </dgm:pt>
    <dgm:pt modelId="{F9369218-931F-43A5-A790-308D454A1861}" type="parTrans" cxnId="{CF44C1B7-42FC-4372-90C0-E33545C0654A}">
      <dgm:prSet/>
      <dgm:spPr/>
      <dgm:t>
        <a:bodyPr/>
        <a:lstStyle/>
        <a:p>
          <a:endParaRPr lang="en-US"/>
        </a:p>
      </dgm:t>
    </dgm:pt>
    <dgm:pt modelId="{87BC8939-6D88-4399-A63F-32E2CEA02F27}" type="sibTrans" cxnId="{CF44C1B7-42FC-4372-90C0-E33545C0654A}">
      <dgm:prSet/>
      <dgm:spPr/>
      <dgm:t>
        <a:bodyPr/>
        <a:lstStyle/>
        <a:p>
          <a:endParaRPr lang="en-US" dirty="0"/>
        </a:p>
      </dgm:t>
    </dgm:pt>
    <dgm:pt modelId="{2A2F16A0-9C3D-4C9D-A397-58E38B78C6BA}">
      <dgm:prSet phldrT="[Text]"/>
      <dgm:spPr/>
      <dgm:t>
        <a:bodyPr/>
        <a:lstStyle/>
        <a:p>
          <a:r>
            <a:rPr lang="en-US" b="1" dirty="0">
              <a:solidFill>
                <a:srgbClr val="1A2857"/>
              </a:solidFill>
              <a:effectLst>
                <a:outerShdw blurRad="38100" dist="38100" dir="2700000" algn="tl">
                  <a:srgbClr val="000000">
                    <a:alpha val="43137"/>
                  </a:srgbClr>
                </a:outerShdw>
              </a:effectLst>
            </a:rPr>
            <a:t>Regulatory Robot outputs list of requirements</a:t>
          </a:r>
        </a:p>
      </dgm:t>
    </dgm:pt>
    <dgm:pt modelId="{A35A2699-18C8-4086-A396-9B1EC773CC76}" type="parTrans" cxnId="{A22D5A5C-B074-4870-B33D-1BC10F5F6B56}">
      <dgm:prSet/>
      <dgm:spPr/>
      <dgm:t>
        <a:bodyPr/>
        <a:lstStyle/>
        <a:p>
          <a:endParaRPr lang="en-US"/>
        </a:p>
      </dgm:t>
    </dgm:pt>
    <dgm:pt modelId="{752FCA0E-7BFD-49AA-AFDC-DB5944198FA7}" type="sibTrans" cxnId="{A22D5A5C-B074-4870-B33D-1BC10F5F6B56}">
      <dgm:prSet/>
      <dgm:spPr/>
      <dgm:t>
        <a:bodyPr/>
        <a:lstStyle/>
        <a:p>
          <a:endParaRPr lang="en-US" dirty="0"/>
        </a:p>
      </dgm:t>
    </dgm:pt>
    <dgm:pt modelId="{450F0AA0-0099-47A0-859F-C61271C5AE08}">
      <dgm:prSet phldrT="[Text]"/>
      <dgm:spPr/>
      <dgm:t>
        <a:bodyPr/>
        <a:lstStyle/>
        <a:p>
          <a:r>
            <a:rPr lang="en-US" b="1" dirty="0">
              <a:solidFill>
                <a:srgbClr val="1A2857"/>
              </a:solidFill>
              <a:effectLst>
                <a:outerShdw blurRad="38100" dist="38100" dir="2700000" algn="tl">
                  <a:srgbClr val="000000">
                    <a:alpha val="43137"/>
                  </a:srgbClr>
                </a:outerShdw>
              </a:effectLst>
            </a:rPr>
            <a:t>User references source documents for specific requirements</a:t>
          </a:r>
        </a:p>
      </dgm:t>
    </dgm:pt>
    <dgm:pt modelId="{00369966-13B6-490D-86D8-B91CB4415347}" type="parTrans" cxnId="{0FF56911-407C-4951-8865-40198F7F4118}">
      <dgm:prSet/>
      <dgm:spPr/>
      <dgm:t>
        <a:bodyPr/>
        <a:lstStyle/>
        <a:p>
          <a:endParaRPr lang="en-US"/>
        </a:p>
      </dgm:t>
    </dgm:pt>
    <dgm:pt modelId="{4E40A198-7FE9-4056-8322-C3564C718BE8}" type="sibTrans" cxnId="{0FF56911-407C-4951-8865-40198F7F4118}">
      <dgm:prSet/>
      <dgm:spPr/>
      <dgm:t>
        <a:bodyPr/>
        <a:lstStyle/>
        <a:p>
          <a:endParaRPr lang="en-US"/>
        </a:p>
      </dgm:t>
    </dgm:pt>
    <dgm:pt modelId="{0C2FE490-8D01-4951-A66C-C9EC545B86FF}" type="pres">
      <dgm:prSet presAssocID="{4E713402-EE4B-4182-96EF-28598EBE72A9}" presName="Name0" presStyleCnt="0">
        <dgm:presLayoutVars>
          <dgm:dir/>
          <dgm:resizeHandles val="exact"/>
        </dgm:presLayoutVars>
      </dgm:prSet>
      <dgm:spPr/>
    </dgm:pt>
    <dgm:pt modelId="{98483C95-4BD5-441D-928D-C3330797655F}" type="pres">
      <dgm:prSet presAssocID="{5E06E112-DDC8-4435-BAA5-CDD60B0AECAB}" presName="node" presStyleLbl="node1" presStyleIdx="0" presStyleCnt="3">
        <dgm:presLayoutVars>
          <dgm:bulletEnabled val="1"/>
        </dgm:presLayoutVars>
      </dgm:prSet>
      <dgm:spPr/>
    </dgm:pt>
    <dgm:pt modelId="{248EE7FD-8153-4AC9-A694-777AA8930A22}" type="pres">
      <dgm:prSet presAssocID="{87BC8939-6D88-4399-A63F-32E2CEA02F27}" presName="sibTrans" presStyleLbl="sibTrans2D1" presStyleIdx="0" presStyleCnt="2"/>
      <dgm:spPr/>
    </dgm:pt>
    <dgm:pt modelId="{751032A0-D844-4B0F-BDFE-F9C854DE4AA0}" type="pres">
      <dgm:prSet presAssocID="{87BC8939-6D88-4399-A63F-32E2CEA02F27}" presName="connectorText" presStyleLbl="sibTrans2D1" presStyleIdx="0" presStyleCnt="2"/>
      <dgm:spPr/>
    </dgm:pt>
    <dgm:pt modelId="{85177C65-4501-4BA3-A131-0E5DDF5A6D53}" type="pres">
      <dgm:prSet presAssocID="{2A2F16A0-9C3D-4C9D-A397-58E38B78C6BA}" presName="node" presStyleLbl="node1" presStyleIdx="1" presStyleCnt="3">
        <dgm:presLayoutVars>
          <dgm:bulletEnabled val="1"/>
        </dgm:presLayoutVars>
      </dgm:prSet>
      <dgm:spPr/>
    </dgm:pt>
    <dgm:pt modelId="{905C1706-B0FE-4726-9267-A3FE01E78B18}" type="pres">
      <dgm:prSet presAssocID="{752FCA0E-7BFD-49AA-AFDC-DB5944198FA7}" presName="sibTrans" presStyleLbl="sibTrans2D1" presStyleIdx="1" presStyleCnt="2"/>
      <dgm:spPr/>
    </dgm:pt>
    <dgm:pt modelId="{DFCF6156-C19A-44D4-AEA1-68BDC1113B0F}" type="pres">
      <dgm:prSet presAssocID="{752FCA0E-7BFD-49AA-AFDC-DB5944198FA7}" presName="connectorText" presStyleLbl="sibTrans2D1" presStyleIdx="1" presStyleCnt="2"/>
      <dgm:spPr/>
    </dgm:pt>
    <dgm:pt modelId="{73F3EB05-D099-497B-A6C0-EBE0C5DC884D}" type="pres">
      <dgm:prSet presAssocID="{450F0AA0-0099-47A0-859F-C61271C5AE08}" presName="node" presStyleLbl="node1" presStyleIdx="2" presStyleCnt="3">
        <dgm:presLayoutVars>
          <dgm:bulletEnabled val="1"/>
        </dgm:presLayoutVars>
      </dgm:prSet>
      <dgm:spPr/>
    </dgm:pt>
  </dgm:ptLst>
  <dgm:cxnLst>
    <dgm:cxn modelId="{0FF56911-407C-4951-8865-40198F7F4118}" srcId="{4E713402-EE4B-4182-96EF-28598EBE72A9}" destId="{450F0AA0-0099-47A0-859F-C61271C5AE08}" srcOrd="2" destOrd="0" parTransId="{00369966-13B6-490D-86D8-B91CB4415347}" sibTransId="{4E40A198-7FE9-4056-8322-C3564C718BE8}"/>
    <dgm:cxn modelId="{22388B1A-BEE8-49BC-AB82-9AF5E6252BF1}" type="presOf" srcId="{87BC8939-6D88-4399-A63F-32E2CEA02F27}" destId="{248EE7FD-8153-4AC9-A694-777AA8930A22}" srcOrd="0" destOrd="0" presId="urn:microsoft.com/office/officeart/2005/8/layout/process1"/>
    <dgm:cxn modelId="{9DCAE21D-88E9-46FA-9C4F-A7F5CD44F4DD}" type="presOf" srcId="{2A2F16A0-9C3D-4C9D-A397-58E38B78C6BA}" destId="{85177C65-4501-4BA3-A131-0E5DDF5A6D53}" srcOrd="0" destOrd="0" presId="urn:microsoft.com/office/officeart/2005/8/layout/process1"/>
    <dgm:cxn modelId="{A22D5A5C-B074-4870-B33D-1BC10F5F6B56}" srcId="{4E713402-EE4B-4182-96EF-28598EBE72A9}" destId="{2A2F16A0-9C3D-4C9D-A397-58E38B78C6BA}" srcOrd="1" destOrd="0" parTransId="{A35A2699-18C8-4086-A396-9B1EC773CC76}" sibTransId="{752FCA0E-7BFD-49AA-AFDC-DB5944198FA7}"/>
    <dgm:cxn modelId="{1A79BC69-B712-42FF-BF65-FCFA54DE0023}" type="presOf" srcId="{87BC8939-6D88-4399-A63F-32E2CEA02F27}" destId="{751032A0-D844-4B0F-BDFE-F9C854DE4AA0}" srcOrd="1" destOrd="0" presId="urn:microsoft.com/office/officeart/2005/8/layout/process1"/>
    <dgm:cxn modelId="{20D3E874-AA7B-43D8-94E4-2D475E9EBEB2}" type="presOf" srcId="{450F0AA0-0099-47A0-859F-C61271C5AE08}" destId="{73F3EB05-D099-497B-A6C0-EBE0C5DC884D}" srcOrd="0" destOrd="0" presId="urn:microsoft.com/office/officeart/2005/8/layout/process1"/>
    <dgm:cxn modelId="{DEC8CC7B-3D81-4D15-8FF6-A15F80297300}" type="presOf" srcId="{752FCA0E-7BFD-49AA-AFDC-DB5944198FA7}" destId="{DFCF6156-C19A-44D4-AEA1-68BDC1113B0F}" srcOrd="1" destOrd="0" presId="urn:microsoft.com/office/officeart/2005/8/layout/process1"/>
    <dgm:cxn modelId="{B2B4AD96-7C68-4FAD-97B0-EF5CA0A2DD52}" type="presOf" srcId="{4E713402-EE4B-4182-96EF-28598EBE72A9}" destId="{0C2FE490-8D01-4951-A66C-C9EC545B86FF}" srcOrd="0" destOrd="0" presId="urn:microsoft.com/office/officeart/2005/8/layout/process1"/>
    <dgm:cxn modelId="{CF44C1B7-42FC-4372-90C0-E33545C0654A}" srcId="{4E713402-EE4B-4182-96EF-28598EBE72A9}" destId="{5E06E112-DDC8-4435-BAA5-CDD60B0AECAB}" srcOrd="0" destOrd="0" parTransId="{F9369218-931F-43A5-A790-308D454A1861}" sibTransId="{87BC8939-6D88-4399-A63F-32E2CEA02F27}"/>
    <dgm:cxn modelId="{724AFDB9-CD7E-4F60-A8CE-5855CEB9A476}" type="presOf" srcId="{5E06E112-DDC8-4435-BAA5-CDD60B0AECAB}" destId="{98483C95-4BD5-441D-928D-C3330797655F}" srcOrd="0" destOrd="0" presId="urn:microsoft.com/office/officeart/2005/8/layout/process1"/>
    <dgm:cxn modelId="{1A5C2BD6-7D3E-4CFC-B5CB-038065E669AA}" type="presOf" srcId="{752FCA0E-7BFD-49AA-AFDC-DB5944198FA7}" destId="{905C1706-B0FE-4726-9267-A3FE01E78B18}" srcOrd="0" destOrd="0" presId="urn:microsoft.com/office/officeart/2005/8/layout/process1"/>
    <dgm:cxn modelId="{B750C774-6F12-46D4-9FA3-25980EF9BD39}" type="presParOf" srcId="{0C2FE490-8D01-4951-A66C-C9EC545B86FF}" destId="{98483C95-4BD5-441D-928D-C3330797655F}" srcOrd="0" destOrd="0" presId="urn:microsoft.com/office/officeart/2005/8/layout/process1"/>
    <dgm:cxn modelId="{E776571F-CE11-4F82-AE95-13D3906868E8}" type="presParOf" srcId="{0C2FE490-8D01-4951-A66C-C9EC545B86FF}" destId="{248EE7FD-8153-4AC9-A694-777AA8930A22}" srcOrd="1" destOrd="0" presId="urn:microsoft.com/office/officeart/2005/8/layout/process1"/>
    <dgm:cxn modelId="{79EBC9D3-5616-4A41-8F07-B379FCF87AD8}" type="presParOf" srcId="{248EE7FD-8153-4AC9-A694-777AA8930A22}" destId="{751032A0-D844-4B0F-BDFE-F9C854DE4AA0}" srcOrd="0" destOrd="0" presId="urn:microsoft.com/office/officeart/2005/8/layout/process1"/>
    <dgm:cxn modelId="{D12717CB-C325-46C0-BD4B-3014694B2B96}" type="presParOf" srcId="{0C2FE490-8D01-4951-A66C-C9EC545B86FF}" destId="{85177C65-4501-4BA3-A131-0E5DDF5A6D53}" srcOrd="2" destOrd="0" presId="urn:microsoft.com/office/officeart/2005/8/layout/process1"/>
    <dgm:cxn modelId="{D0DFF9D0-DDB3-4E04-91DA-E9F9B8B030FF}" type="presParOf" srcId="{0C2FE490-8D01-4951-A66C-C9EC545B86FF}" destId="{905C1706-B0FE-4726-9267-A3FE01E78B18}" srcOrd="3" destOrd="0" presId="urn:microsoft.com/office/officeart/2005/8/layout/process1"/>
    <dgm:cxn modelId="{08F4C536-0197-4650-8449-1DA3C8C51EDE}" type="presParOf" srcId="{905C1706-B0FE-4726-9267-A3FE01E78B18}" destId="{DFCF6156-C19A-44D4-AEA1-68BDC1113B0F}" srcOrd="0" destOrd="0" presId="urn:microsoft.com/office/officeart/2005/8/layout/process1"/>
    <dgm:cxn modelId="{DE4584F0-C446-4EC2-81E9-6C2DB876307F}" type="presParOf" srcId="{0C2FE490-8D01-4951-A66C-C9EC545B86FF}" destId="{73F3EB05-D099-497B-A6C0-EBE0C5DC884D}" srcOrd="4" destOrd="0" presId="urn:microsoft.com/office/officeart/2005/8/layout/process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83C95-4BD5-441D-928D-C3330797655F}">
      <dsp:nvSpPr>
        <dsp:cNvPr id="0" name=""/>
        <dsp:cNvSpPr/>
      </dsp:nvSpPr>
      <dsp:spPr>
        <a:xfrm>
          <a:off x="9539"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inputs product features</a:t>
          </a:r>
        </a:p>
      </dsp:txBody>
      <dsp:txXfrm>
        <a:off x="59646" y="854360"/>
        <a:ext cx="2751062" cy="1610551"/>
      </dsp:txXfrm>
    </dsp:sp>
    <dsp:sp modelId="{248EE7FD-8153-4AC9-A694-777AA8930A22}">
      <dsp:nvSpPr>
        <dsp:cNvPr id="0" name=""/>
        <dsp:cNvSpPr/>
      </dsp:nvSpPr>
      <dsp:spPr>
        <a:xfrm>
          <a:off x="3145943"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3145943" y="1447500"/>
        <a:ext cx="423129" cy="424270"/>
      </dsp:txXfrm>
    </dsp:sp>
    <dsp:sp modelId="{85177C65-4501-4BA3-A131-0E5DDF5A6D53}">
      <dsp:nvSpPr>
        <dsp:cNvPr id="0" name=""/>
        <dsp:cNvSpPr/>
      </dsp:nvSpPr>
      <dsp:spPr>
        <a:xfrm>
          <a:off x="4001325"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Regulatory Robot outputs list of requirements</a:t>
          </a:r>
        </a:p>
      </dsp:txBody>
      <dsp:txXfrm>
        <a:off x="4051432" y="854360"/>
        <a:ext cx="2751062" cy="1610551"/>
      </dsp:txXfrm>
    </dsp:sp>
    <dsp:sp modelId="{905C1706-B0FE-4726-9267-A3FE01E78B18}">
      <dsp:nvSpPr>
        <dsp:cNvPr id="0" name=""/>
        <dsp:cNvSpPr/>
      </dsp:nvSpPr>
      <dsp:spPr>
        <a:xfrm>
          <a:off x="7137729" y="1306077"/>
          <a:ext cx="604470" cy="70711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7137729" y="1447500"/>
        <a:ext cx="423129" cy="424270"/>
      </dsp:txXfrm>
    </dsp:sp>
    <dsp:sp modelId="{73F3EB05-D099-497B-A6C0-EBE0C5DC884D}">
      <dsp:nvSpPr>
        <dsp:cNvPr id="0" name=""/>
        <dsp:cNvSpPr/>
      </dsp:nvSpPr>
      <dsp:spPr>
        <a:xfrm>
          <a:off x="7993112" y="804253"/>
          <a:ext cx="2851276" cy="17107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rgbClr val="1A2857"/>
              </a:solidFill>
              <a:effectLst>
                <a:outerShdw blurRad="38100" dist="38100" dir="2700000" algn="tl">
                  <a:srgbClr val="000000">
                    <a:alpha val="43137"/>
                  </a:srgbClr>
                </a:outerShdw>
              </a:effectLst>
            </a:rPr>
            <a:t>User references source documents for specific requirements</a:t>
          </a:r>
        </a:p>
      </dsp:txBody>
      <dsp:txXfrm>
        <a:off x="8043219" y="854360"/>
        <a:ext cx="2751062" cy="161055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FB6BC2-C617-A74A-AA35-2AD1B514282D}" type="datetimeFigureOut">
              <a:rPr lang="en-US" smtClean="0"/>
              <a:t>9/24/2021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DBC63-04CE-AE4D-AA93-442818775CB2}" type="slidenum">
              <a:rPr lang="en-US" smtClean="0"/>
              <a:t>‹#›</a:t>
            </a:fld>
            <a:endParaRPr lang="en-US" dirty="0"/>
          </a:p>
        </p:txBody>
      </p:sp>
    </p:spTree>
    <p:extLst>
      <p:ext uri="{BB962C8B-B14F-4D97-AF65-F5344CB8AC3E}">
        <p14:creationId xmlns:p14="http://schemas.microsoft.com/office/powerpoint/2010/main" val="3858643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1</a:t>
            </a:fld>
            <a:endParaRPr lang="en-US" dirty="0"/>
          </a:p>
        </p:txBody>
      </p:sp>
    </p:spTree>
    <p:extLst>
      <p:ext uri="{BB962C8B-B14F-4D97-AF65-F5344CB8AC3E}">
        <p14:creationId xmlns:p14="http://schemas.microsoft.com/office/powerpoint/2010/main" val="2717905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9/24/2021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303928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42</a:t>
            </a:fld>
            <a:endParaRPr lang="en-US" dirty="0"/>
          </a:p>
        </p:txBody>
      </p:sp>
    </p:spTree>
    <p:extLst>
      <p:ext uri="{BB962C8B-B14F-4D97-AF65-F5344CB8AC3E}">
        <p14:creationId xmlns:p14="http://schemas.microsoft.com/office/powerpoint/2010/main" val="1793964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43</a:t>
            </a:fld>
            <a:endParaRPr lang="en-US" dirty="0"/>
          </a:p>
        </p:txBody>
      </p:sp>
    </p:spTree>
    <p:extLst>
      <p:ext uri="{BB962C8B-B14F-4D97-AF65-F5344CB8AC3E}">
        <p14:creationId xmlns:p14="http://schemas.microsoft.com/office/powerpoint/2010/main" val="579382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4728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68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r>
              <a:rPr lang="en-US" sz="1200" dirty="0">
                <a:solidFill>
                  <a:srgbClr val="1F497D"/>
                </a:solidFill>
                <a:latin typeface="Tahoma" pitchFamily="34" charset="0"/>
                <a:cs typeface="Arial" panose="020B0604020202020204" pitchFamily="34" charset="0"/>
              </a:rPr>
              <a:t>DRAFT</a:t>
            </a:r>
          </a:p>
        </p:txBody>
      </p:sp>
      <p:sp>
        <p:nvSpPr>
          <p:cNvPr id="768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F4D48A17-7D97-4AEE-AB49-00C0073E2587}" type="datetime1">
              <a:rPr lang="en-US" altLang="zh-CN" sz="1200">
                <a:solidFill>
                  <a:srgbClr val="1F497D"/>
                </a:solidFill>
                <a:latin typeface="Tahoma" pitchFamily="34" charset="0"/>
                <a:cs typeface="Arial" panose="020B0604020202020204" pitchFamily="34" charset="0"/>
              </a:rPr>
              <a:pPr eaLnBrk="1" hangingPunct="1"/>
              <a:t>9/24/2021</a:t>
            </a:fld>
            <a:endParaRPr lang="en-US" altLang="zh-CN" sz="1200" dirty="0">
              <a:solidFill>
                <a:srgbClr val="1F497D"/>
              </a:solidFill>
              <a:latin typeface="Tahoma" pitchFamily="34" charset="0"/>
              <a:cs typeface="Arial" panose="020B0604020202020204" pitchFamily="34" charset="0"/>
            </a:endParaRPr>
          </a:p>
        </p:txBody>
      </p:sp>
      <p:sp>
        <p:nvSpPr>
          <p:cNvPr id="768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36E656E6-C1CD-49A4-B525-D9044E94450A}" type="slidenum">
              <a:rPr lang="en-US" altLang="zh-CN" sz="1200">
                <a:solidFill>
                  <a:srgbClr val="1F497D"/>
                </a:solidFill>
                <a:latin typeface="Tahoma" pitchFamily="34" charset="0"/>
                <a:cs typeface="Arial" panose="020B0604020202020204" pitchFamily="34" charset="0"/>
              </a:rPr>
              <a:pPr eaLnBrk="1" hangingPunct="1"/>
              <a:t>45</a:t>
            </a:fld>
            <a:endParaRPr lang="en-US" altLang="zh-CN" sz="1200" dirty="0">
              <a:solidFill>
                <a:srgbClr val="1F497D"/>
              </a:solidFill>
              <a:latin typeface="Tahoma" pitchFamily="34" charset="0"/>
              <a:cs typeface="Arial" panose="020B0604020202020204" pitchFamily="34" charset="0"/>
            </a:endParaRPr>
          </a:p>
        </p:txBody>
      </p:sp>
    </p:spTree>
    <p:extLst>
      <p:ext uri="{BB962C8B-B14F-4D97-AF65-F5344CB8AC3E}">
        <p14:creationId xmlns:p14="http://schemas.microsoft.com/office/powerpoint/2010/main" val="2886227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680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r>
              <a:rPr lang="en-US" sz="1200" dirty="0">
                <a:solidFill>
                  <a:srgbClr val="1F497D"/>
                </a:solidFill>
                <a:latin typeface="Tahoma" pitchFamily="34" charset="0"/>
                <a:cs typeface="Arial" panose="020B0604020202020204" pitchFamily="34" charset="0"/>
              </a:rPr>
              <a:t>DRAFT</a:t>
            </a:r>
          </a:p>
        </p:txBody>
      </p:sp>
      <p:sp>
        <p:nvSpPr>
          <p:cNvPr id="7680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F4D48A17-7D97-4AEE-AB49-00C0073E2587}" type="datetime1">
              <a:rPr lang="en-US" altLang="zh-CN" sz="1200">
                <a:solidFill>
                  <a:srgbClr val="1F497D"/>
                </a:solidFill>
                <a:latin typeface="Tahoma" pitchFamily="34" charset="0"/>
                <a:cs typeface="Arial" panose="020B0604020202020204" pitchFamily="34" charset="0"/>
              </a:rPr>
              <a:pPr eaLnBrk="1" hangingPunct="1"/>
              <a:t>9/24/2021</a:t>
            </a:fld>
            <a:endParaRPr lang="en-US" altLang="zh-CN" sz="1200" dirty="0">
              <a:solidFill>
                <a:srgbClr val="1F497D"/>
              </a:solidFill>
              <a:latin typeface="Tahoma" pitchFamily="34" charset="0"/>
              <a:cs typeface="Arial" panose="020B0604020202020204" pitchFamily="34" charset="0"/>
            </a:endParaRPr>
          </a:p>
        </p:txBody>
      </p:sp>
      <p:sp>
        <p:nvSpPr>
          <p:cNvPr id="76806"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12" eaLnBrk="0" hangingPunct="0">
              <a:defRPr sz="3100">
                <a:solidFill>
                  <a:schemeClr val="tx1"/>
                </a:solidFill>
                <a:latin typeface="Garamond" pitchFamily="18" charset="0"/>
                <a:cs typeface="Times New Roman" pitchFamily="18" charset="0"/>
              </a:defRPr>
            </a:lvl1pPr>
            <a:lvl2pPr marL="717015" indent="-275776" defTabSz="922312" eaLnBrk="0" hangingPunct="0">
              <a:defRPr sz="3100">
                <a:solidFill>
                  <a:schemeClr val="tx1"/>
                </a:solidFill>
                <a:latin typeface="Garamond" pitchFamily="18" charset="0"/>
                <a:cs typeface="Times New Roman" pitchFamily="18" charset="0"/>
              </a:defRPr>
            </a:lvl2pPr>
            <a:lvl3pPr marL="1103100" indent="-220620" defTabSz="922312" eaLnBrk="0" hangingPunct="0">
              <a:defRPr sz="3100">
                <a:solidFill>
                  <a:schemeClr val="tx1"/>
                </a:solidFill>
                <a:latin typeface="Garamond" pitchFamily="18" charset="0"/>
                <a:cs typeface="Times New Roman" pitchFamily="18" charset="0"/>
              </a:defRPr>
            </a:lvl3pPr>
            <a:lvl4pPr marL="1544337" indent="-220620" defTabSz="922312" eaLnBrk="0" hangingPunct="0">
              <a:defRPr sz="3100">
                <a:solidFill>
                  <a:schemeClr val="tx1"/>
                </a:solidFill>
                <a:latin typeface="Garamond" pitchFamily="18" charset="0"/>
                <a:cs typeface="Times New Roman" pitchFamily="18" charset="0"/>
              </a:defRPr>
            </a:lvl4pPr>
            <a:lvl5pPr marL="1985577" indent="-220620" defTabSz="922312" eaLnBrk="0" hangingPunct="0">
              <a:defRPr sz="3100">
                <a:solidFill>
                  <a:schemeClr val="tx1"/>
                </a:solidFill>
                <a:latin typeface="Garamond" pitchFamily="18" charset="0"/>
                <a:cs typeface="Times New Roman" pitchFamily="18" charset="0"/>
              </a:defRPr>
            </a:lvl5pPr>
            <a:lvl6pPr marL="2426818"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6pPr>
            <a:lvl7pPr marL="2868056"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7pPr>
            <a:lvl8pPr marL="330929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8pPr>
            <a:lvl9pPr marL="3750535" indent="-220620" defTabSz="922312" eaLnBrk="0" fontAlgn="base" hangingPunct="0">
              <a:spcBef>
                <a:spcPct val="0"/>
              </a:spcBef>
              <a:spcAft>
                <a:spcPct val="0"/>
              </a:spcAft>
              <a:defRPr sz="3100">
                <a:solidFill>
                  <a:schemeClr val="tx1"/>
                </a:solidFill>
                <a:latin typeface="Garamond" pitchFamily="18" charset="0"/>
                <a:cs typeface="Times New Roman" pitchFamily="18" charset="0"/>
              </a:defRPr>
            </a:lvl9pPr>
          </a:lstStyle>
          <a:p>
            <a:pPr eaLnBrk="1" hangingPunct="1"/>
            <a:fld id="{36E656E6-C1CD-49A4-B525-D9044E94450A}" type="slidenum">
              <a:rPr lang="en-US" altLang="zh-CN" sz="1200">
                <a:solidFill>
                  <a:srgbClr val="1F497D"/>
                </a:solidFill>
                <a:latin typeface="Tahoma" pitchFamily="34" charset="0"/>
                <a:cs typeface="Arial" panose="020B0604020202020204" pitchFamily="34" charset="0"/>
              </a:rPr>
              <a:pPr eaLnBrk="1" hangingPunct="1"/>
              <a:t>46</a:t>
            </a:fld>
            <a:endParaRPr lang="en-US" altLang="zh-CN" sz="1200" dirty="0">
              <a:solidFill>
                <a:srgbClr val="1F497D"/>
              </a:solidFill>
              <a:latin typeface="Tahoma" pitchFamily="34" charset="0"/>
              <a:cs typeface="Arial" panose="020B0604020202020204" pitchFamily="34" charset="0"/>
            </a:endParaRPr>
          </a:p>
        </p:txBody>
      </p:sp>
    </p:spTree>
    <p:extLst>
      <p:ext uri="{BB962C8B-B14F-4D97-AF65-F5344CB8AC3E}">
        <p14:creationId xmlns:p14="http://schemas.microsoft.com/office/powerpoint/2010/main" val="107699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2</a:t>
            </a:fld>
            <a:endParaRPr lang="en-US" dirty="0"/>
          </a:p>
        </p:txBody>
      </p:sp>
    </p:spTree>
    <p:extLst>
      <p:ext uri="{BB962C8B-B14F-4D97-AF65-F5344CB8AC3E}">
        <p14:creationId xmlns:p14="http://schemas.microsoft.com/office/powerpoint/2010/main" val="368427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a:t>
            </a:fld>
            <a:endParaRPr lang="en-US" dirty="0"/>
          </a:p>
        </p:txBody>
      </p:sp>
    </p:spTree>
    <p:extLst>
      <p:ext uri="{BB962C8B-B14F-4D97-AF65-F5344CB8AC3E}">
        <p14:creationId xmlns:p14="http://schemas.microsoft.com/office/powerpoint/2010/main" val="2717905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DBC63-04CE-AE4D-AA93-442818775CB2}" type="slidenum">
              <a:rPr lang="en-US" smtClean="0"/>
              <a:pPr/>
              <a:t>4</a:t>
            </a:fld>
            <a:endParaRPr lang="en-US" dirty="0"/>
          </a:p>
        </p:txBody>
      </p:sp>
    </p:spTree>
    <p:extLst>
      <p:ext uri="{BB962C8B-B14F-4D97-AF65-F5344CB8AC3E}">
        <p14:creationId xmlns:p14="http://schemas.microsoft.com/office/powerpoint/2010/main" val="379462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47821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fld id="{DFF0B627-5992-49B8-B041-4337EFA2004E}" type="datetime1">
              <a:rPr lang="en-US" sz="1200">
                <a:solidFill>
                  <a:srgbClr val="1F497D"/>
                </a:solidFill>
                <a:latin typeface="Tahoma" pitchFamily="34" charset="0"/>
              </a:rPr>
              <a:pPr eaLnBrk="1" hangingPunct="1"/>
              <a:t>9/24/2021</a:t>
            </a:fld>
            <a:endParaRPr lang="en-US" sz="1200" dirty="0">
              <a:solidFill>
                <a:srgbClr val="1F497D"/>
              </a:solidFill>
              <a:latin typeface="Tahoma" pitchFamily="34" charset="0"/>
            </a:endParaRPr>
          </a:p>
        </p:txBody>
      </p:sp>
      <p:sp>
        <p:nvSpPr>
          <p:cNvPr id="49155"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782" eaLnBrk="0" hangingPunct="0">
              <a:defRPr sz="2900">
                <a:solidFill>
                  <a:schemeClr val="tx1"/>
                </a:solidFill>
                <a:latin typeface="Times New Roman" pitchFamily="18" charset="0"/>
                <a:cs typeface="Times New Roman" pitchFamily="18" charset="0"/>
              </a:defRPr>
            </a:lvl1pPr>
            <a:lvl2pPr marL="735708" indent="-282967" defTabSz="922782" eaLnBrk="0" hangingPunct="0">
              <a:defRPr sz="2900">
                <a:solidFill>
                  <a:schemeClr val="tx1"/>
                </a:solidFill>
                <a:latin typeface="Times New Roman" pitchFamily="18" charset="0"/>
                <a:cs typeface="Times New Roman" pitchFamily="18" charset="0"/>
              </a:defRPr>
            </a:lvl2pPr>
            <a:lvl3pPr marL="1131863" indent="-226372" defTabSz="922782" eaLnBrk="0" hangingPunct="0">
              <a:defRPr sz="2900">
                <a:solidFill>
                  <a:schemeClr val="tx1"/>
                </a:solidFill>
                <a:latin typeface="Times New Roman" pitchFamily="18" charset="0"/>
                <a:cs typeface="Times New Roman" pitchFamily="18" charset="0"/>
              </a:defRPr>
            </a:lvl3pPr>
            <a:lvl4pPr marL="1584605" indent="-226372" defTabSz="922782" eaLnBrk="0" hangingPunct="0">
              <a:defRPr sz="2900">
                <a:solidFill>
                  <a:schemeClr val="tx1"/>
                </a:solidFill>
                <a:latin typeface="Times New Roman" pitchFamily="18" charset="0"/>
                <a:cs typeface="Times New Roman" pitchFamily="18" charset="0"/>
              </a:defRPr>
            </a:lvl4pPr>
            <a:lvl5pPr marL="2037349" indent="-226372" defTabSz="922782" eaLnBrk="0" hangingPunct="0">
              <a:defRPr sz="2900">
                <a:solidFill>
                  <a:schemeClr val="tx1"/>
                </a:solidFill>
                <a:latin typeface="Times New Roman" pitchFamily="18" charset="0"/>
                <a:cs typeface="Times New Roman" pitchFamily="18" charset="0"/>
              </a:defRPr>
            </a:lvl5pPr>
            <a:lvl6pPr marL="249009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6pPr>
            <a:lvl7pPr marL="2942839"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7pPr>
            <a:lvl8pPr marL="3395584"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8pPr>
            <a:lvl9pPr marL="3848327" indent="-226372" defTabSz="922782" eaLnBrk="0" fontAlgn="base" hangingPunct="0">
              <a:spcBef>
                <a:spcPct val="20000"/>
              </a:spcBef>
              <a:spcAft>
                <a:spcPct val="0"/>
              </a:spcAft>
              <a:buClr>
                <a:schemeClr val="hlink"/>
              </a:buClr>
              <a:buSzPct val="70000"/>
              <a:buFont typeface="Wingdings" pitchFamily="2" charset="2"/>
              <a:buChar char="n"/>
              <a:defRPr sz="2900">
                <a:solidFill>
                  <a:schemeClr val="tx1"/>
                </a:solidFill>
                <a:latin typeface="Times New Roman" pitchFamily="18" charset="0"/>
                <a:cs typeface="Times New Roman" pitchFamily="18" charset="0"/>
              </a:defRPr>
            </a:lvl9pPr>
          </a:lstStyle>
          <a:p>
            <a:pPr eaLnBrk="1" hangingPunct="1"/>
            <a:r>
              <a:rPr lang="en-US" sz="1200" dirty="0">
                <a:solidFill>
                  <a:srgbClr val="1F497D"/>
                </a:solidFill>
                <a:latin typeface="Tahoma" pitchFamily="34" charset="0"/>
              </a:rPr>
              <a:t>This presentation was prepared by CPSC staff, has not been reviewed or approved by, and may not reflect the views of, the Commission.</a:t>
            </a:r>
          </a:p>
        </p:txBody>
      </p:sp>
      <p:sp>
        <p:nvSpPr>
          <p:cNvPr id="49156" name="Rectangle 2"/>
          <p:cNvSpPr>
            <a:spLocks noGrp="1" noRot="1" noChangeAspect="1" noChangeArrowheads="1" noTextEdit="1"/>
          </p:cNvSpPr>
          <p:nvPr>
            <p:ph type="sldImg"/>
          </p:nvPr>
        </p:nvSpPr>
        <p:spPr>
          <a:xfrm>
            <a:off x="393700" y="692150"/>
            <a:ext cx="6146800" cy="3457575"/>
          </a:xfrm>
          <a:ln/>
        </p:spPr>
      </p:sp>
      <p:sp>
        <p:nvSpPr>
          <p:cNvPr id="49157" name="Rectangle 3"/>
          <p:cNvSpPr>
            <a:spLocks noGrp="1" noChangeArrowheads="1"/>
          </p:cNvSpPr>
          <p:nvPr>
            <p:ph type="body" idx="1"/>
          </p:nvPr>
        </p:nvSpPr>
        <p:spPr>
          <a:xfrm>
            <a:off x="924876" y="4380227"/>
            <a:ext cx="5084452" cy="4148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43817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2DBC63-04CE-AE4D-AA93-442818775CB2}" type="slidenum">
              <a:rPr lang="en-US" smtClean="0"/>
              <a:t>37</a:t>
            </a:fld>
            <a:endParaRPr lang="en-US" dirty="0"/>
          </a:p>
        </p:txBody>
      </p:sp>
    </p:spTree>
    <p:extLst>
      <p:ext uri="{BB962C8B-B14F-4D97-AF65-F5344CB8AC3E}">
        <p14:creationId xmlns:p14="http://schemas.microsoft.com/office/powerpoint/2010/main" val="2819393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39</a:t>
            </a:fld>
            <a:endParaRPr lang="en-US" dirty="0"/>
          </a:p>
        </p:txBody>
      </p:sp>
    </p:spTree>
    <p:extLst>
      <p:ext uri="{BB962C8B-B14F-4D97-AF65-F5344CB8AC3E}">
        <p14:creationId xmlns:p14="http://schemas.microsoft.com/office/powerpoint/2010/main" val="1972742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2EC4-3AED-41CA-A2EA-24E9A129AB00}" type="slidenum">
              <a:rPr lang="en-US" smtClean="0"/>
              <a:pPr/>
              <a:t>40</a:t>
            </a:fld>
            <a:endParaRPr lang="en-US" dirty="0"/>
          </a:p>
        </p:txBody>
      </p:sp>
    </p:spTree>
    <p:extLst>
      <p:ext uri="{BB962C8B-B14F-4D97-AF65-F5344CB8AC3E}">
        <p14:creationId xmlns:p14="http://schemas.microsoft.com/office/powerpoint/2010/main" val="377753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no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sp>
        <p:nvSpPr>
          <p:cNvPr id="4" name="Rectangle 3">
            <a:extLst>
              <a:ext uri="{FF2B5EF4-FFF2-40B4-BE49-F238E27FC236}">
                <a16:creationId xmlns:a16="http://schemas.microsoft.com/office/drawing/2014/main" id="{7603C9A2-8A9D-42DA-A46B-A965C4446BCD}"/>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00DD7AE-4127-450F-8DD1-2BDD35FA0FEE}"/>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2658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3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3"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04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Graph title page">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E2D07CF-AC60-D446-924F-1E626F7BE3ED}"/>
              </a:ext>
            </a:extLst>
          </p:cNvPr>
          <p:cNvSpPr>
            <a:spLocks noGrp="1"/>
          </p:cNvSpPr>
          <p:nvPr>
            <p:ph type="pic" sz="quarter" idx="10"/>
          </p:nvPr>
        </p:nvSpPr>
        <p:spPr>
          <a:xfrm>
            <a:off x="0" y="0"/>
            <a:ext cx="5994400" cy="4917440"/>
          </a:xfrm>
        </p:spPr>
        <p:txBody>
          <a:bodyPr anchor="ctr"/>
          <a:lstStyle>
            <a:lvl1pPr algn="ctr">
              <a:defRPr/>
            </a:lvl1pPr>
          </a:lstStyle>
          <a:p>
            <a:r>
              <a:rPr lang="en-US" dirty="0"/>
              <a:t>Click icon to add picture</a:t>
            </a:r>
          </a:p>
        </p:txBody>
      </p:sp>
      <p:sp>
        <p:nvSpPr>
          <p:cNvPr id="9" name="Rectangle 8">
            <a:extLst>
              <a:ext uri="{FF2B5EF4-FFF2-40B4-BE49-F238E27FC236}">
                <a16:creationId xmlns:a16="http://schemas.microsoft.com/office/drawing/2014/main" id="{D55EE583-0812-F84F-B14A-B50E0F57F71A}"/>
              </a:ext>
            </a:extLst>
          </p:cNvPr>
          <p:cNvSpPr/>
          <p:nvPr userDrawn="1"/>
        </p:nvSpPr>
        <p:spPr>
          <a:xfrm>
            <a:off x="0" y="4917440"/>
            <a:ext cx="5994400" cy="1940561"/>
          </a:xfrm>
          <a:prstGeom prst="rect">
            <a:avLst/>
          </a:prstGeom>
          <a:solidFill>
            <a:srgbClr val="ED3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1">
            <a:extLst>
              <a:ext uri="{FF2B5EF4-FFF2-40B4-BE49-F238E27FC236}">
                <a16:creationId xmlns:a16="http://schemas.microsoft.com/office/drawing/2014/main" id="{B7F2105B-5568-1B4A-AA27-8D0264A00146}"/>
              </a:ext>
            </a:extLst>
          </p:cNvPr>
          <p:cNvSpPr>
            <a:spLocks noGrp="1"/>
          </p:cNvSpPr>
          <p:nvPr>
            <p:ph type="body" sz="quarter" idx="14" hasCustomPrompt="1"/>
          </p:nvPr>
        </p:nvSpPr>
        <p:spPr>
          <a:xfrm>
            <a:off x="1229519" y="5619664"/>
            <a:ext cx="3535362" cy="656090"/>
          </a:xfrm>
        </p:spPr>
        <p:txBody>
          <a:bodyPr>
            <a:noAutofit/>
          </a:bodyPr>
          <a:lstStyle>
            <a:lvl1pPr marL="0" indent="0">
              <a:buNone/>
              <a:defRPr sz="1800">
                <a:solidFill>
                  <a:schemeClr val="bg1"/>
                </a:solidFill>
              </a:defRPr>
            </a:lvl1pPr>
          </a:lstStyle>
          <a:p>
            <a:pPr lvl="0"/>
            <a:r>
              <a:rPr lang="en-US" dirty="0"/>
              <a:t>Call-Outs and important copy goes here.</a:t>
            </a:r>
          </a:p>
        </p:txBody>
      </p:sp>
      <p:sp>
        <p:nvSpPr>
          <p:cNvPr id="14" name="Text Placeholder 11">
            <a:extLst>
              <a:ext uri="{FF2B5EF4-FFF2-40B4-BE49-F238E27FC236}">
                <a16:creationId xmlns:a16="http://schemas.microsoft.com/office/drawing/2014/main" id="{D216E21A-9E71-534B-B6F4-1C35BF09E360}"/>
              </a:ext>
            </a:extLst>
          </p:cNvPr>
          <p:cNvSpPr>
            <a:spLocks noGrp="1"/>
          </p:cNvSpPr>
          <p:nvPr>
            <p:ph type="body" sz="quarter" idx="11"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1CE01934-0406-2D4E-A524-27D8A9491231}"/>
              </a:ext>
            </a:extLst>
          </p:cNvPr>
          <p:cNvSpPr>
            <a:spLocks noGrp="1"/>
          </p:cNvSpPr>
          <p:nvPr>
            <p:ph type="body" sz="quarter" idx="13"/>
          </p:nvPr>
        </p:nvSpPr>
        <p:spPr>
          <a:xfrm>
            <a:off x="6345078" y="2115967"/>
            <a:ext cx="5567045" cy="1775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hart Placeholder 17">
            <a:extLst>
              <a:ext uri="{FF2B5EF4-FFF2-40B4-BE49-F238E27FC236}">
                <a16:creationId xmlns:a16="http://schemas.microsoft.com/office/drawing/2014/main" id="{99037B85-F508-5645-8B3C-4D283163FA70}"/>
              </a:ext>
            </a:extLst>
          </p:cNvPr>
          <p:cNvSpPr>
            <a:spLocks noGrp="1"/>
          </p:cNvSpPr>
          <p:nvPr>
            <p:ph type="chart" sz="quarter" idx="15"/>
          </p:nvPr>
        </p:nvSpPr>
        <p:spPr>
          <a:xfrm>
            <a:off x="6345078" y="4277995"/>
            <a:ext cx="5567045" cy="2082800"/>
          </a:xfrm>
        </p:spPr>
        <p:txBody>
          <a:bodyPr/>
          <a:lstStyle/>
          <a:p>
            <a:r>
              <a:rPr lang="en-US" dirty="0"/>
              <a:t>Click icon to add chart</a:t>
            </a:r>
          </a:p>
        </p:txBody>
      </p:sp>
    </p:spTree>
    <p:extLst>
      <p:ext uri="{BB962C8B-B14F-4D97-AF65-F5344CB8AC3E}">
        <p14:creationId xmlns:p14="http://schemas.microsoft.com/office/powerpoint/2010/main" val="403524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rost title p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419279-279A-BF4C-B04B-E5AD9B2C628A}"/>
              </a:ext>
            </a:extLst>
          </p:cNvPr>
          <p:cNvSpPr/>
          <p:nvPr userDrawn="1"/>
        </p:nvSpPr>
        <p:spPr>
          <a:xfrm>
            <a:off x="0" y="0"/>
            <a:ext cx="4432852"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6D86317C-B180-EB42-8297-AF3AA30979DD}"/>
              </a:ext>
            </a:extLst>
          </p:cNvPr>
          <p:cNvSpPr>
            <a:spLocks noGrp="1"/>
          </p:cNvSpPr>
          <p:nvPr>
            <p:ph type="body" sz="quarter" idx="10" hasCustomPrompt="1"/>
          </p:nvPr>
        </p:nvSpPr>
        <p:spPr>
          <a:xfrm>
            <a:off x="427038" y="2368063"/>
            <a:ext cx="3535362" cy="497376"/>
          </a:xfrm>
        </p:spPr>
        <p:txBody>
          <a:bodyPr/>
          <a:lstStyle>
            <a:lvl1pPr marL="0" indent="0">
              <a:buNone/>
              <a:defRPr>
                <a:solidFill>
                  <a:schemeClr val="bg2"/>
                </a:solidFill>
              </a:defRPr>
            </a:lvl1pPr>
          </a:lstStyle>
          <a:p>
            <a:pPr lvl="0"/>
            <a:r>
              <a:rPr lang="en-US" dirty="0"/>
              <a:t>SECTION</a:t>
            </a:r>
          </a:p>
        </p:txBody>
      </p:sp>
      <p:sp>
        <p:nvSpPr>
          <p:cNvPr id="14" name="Text Placeholder 13">
            <a:extLst>
              <a:ext uri="{FF2B5EF4-FFF2-40B4-BE49-F238E27FC236}">
                <a16:creationId xmlns:a16="http://schemas.microsoft.com/office/drawing/2014/main" id="{C66CD9FB-930B-8B4F-B90D-3E04EB684DE4}"/>
              </a:ext>
            </a:extLst>
          </p:cNvPr>
          <p:cNvSpPr>
            <a:spLocks noGrp="1"/>
          </p:cNvSpPr>
          <p:nvPr>
            <p:ph type="body" sz="quarter" idx="11" hasCustomPrompt="1"/>
          </p:nvPr>
        </p:nvSpPr>
        <p:spPr>
          <a:xfrm>
            <a:off x="427039" y="2865438"/>
            <a:ext cx="3769042" cy="1178241"/>
          </a:xfrm>
        </p:spPr>
        <p:txBody>
          <a:bodyPr>
            <a:normAutofit/>
          </a:bodyPr>
          <a:lstStyle>
            <a:lvl1pPr marL="0" indent="0">
              <a:buNone/>
              <a:defRPr sz="3600" b="1">
                <a:solidFill>
                  <a:schemeClr val="bg2"/>
                </a:solidFill>
              </a:defRPr>
            </a:lvl1pPr>
          </a:lstStyle>
          <a:p>
            <a:pPr lvl="0"/>
            <a:r>
              <a:rPr lang="en-US" dirty="0"/>
              <a:t>PAGE TITLE</a:t>
            </a:r>
          </a:p>
        </p:txBody>
      </p:sp>
      <p:sp>
        <p:nvSpPr>
          <p:cNvPr id="16" name="Text Placeholder 15">
            <a:extLst>
              <a:ext uri="{FF2B5EF4-FFF2-40B4-BE49-F238E27FC236}">
                <a16:creationId xmlns:a16="http://schemas.microsoft.com/office/drawing/2014/main" id="{95528B55-96E3-D541-916C-5BE3233FC052}"/>
              </a:ext>
            </a:extLst>
          </p:cNvPr>
          <p:cNvSpPr>
            <a:spLocks noGrp="1"/>
          </p:cNvSpPr>
          <p:nvPr>
            <p:ph type="body" sz="quarter" idx="12"/>
          </p:nvPr>
        </p:nvSpPr>
        <p:spPr>
          <a:xfrm>
            <a:off x="4856163" y="558800"/>
            <a:ext cx="6684962" cy="5781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77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A3BCE-5650-2844-827E-00C245AE3B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712" y="5120640"/>
            <a:ext cx="1257056" cy="1270000"/>
          </a:xfrm>
          <a:prstGeom prst="rect">
            <a:avLst/>
          </a:prstGeom>
        </p:spPr>
      </p:pic>
      <p:sp>
        <p:nvSpPr>
          <p:cNvPr id="4" name="Text Placeholder 13">
            <a:extLst>
              <a:ext uri="{FF2B5EF4-FFF2-40B4-BE49-F238E27FC236}">
                <a16:creationId xmlns:a16="http://schemas.microsoft.com/office/drawing/2014/main" id="{CC351042-2347-C846-BC5F-7DDDC170C509}"/>
              </a:ext>
            </a:extLst>
          </p:cNvPr>
          <p:cNvSpPr>
            <a:spLocks noGrp="1"/>
          </p:cNvSpPr>
          <p:nvPr>
            <p:ph type="body" sz="quarter" idx="12" hasCustomPrompt="1"/>
          </p:nvPr>
        </p:nvSpPr>
        <p:spPr>
          <a:xfrm>
            <a:off x="1786768" y="2208807"/>
            <a:ext cx="8728805" cy="566594"/>
          </a:xfrm>
        </p:spPr>
        <p:txBody>
          <a:bodyPr>
            <a:normAutofit/>
          </a:bodyPr>
          <a:lstStyle>
            <a:lvl1pPr marL="0" indent="0">
              <a:buNone/>
              <a:defRPr sz="2000" b="0" baseline="0">
                <a:solidFill>
                  <a:schemeClr val="tx1"/>
                </a:solidFill>
              </a:defRPr>
            </a:lvl1pPr>
          </a:lstStyle>
          <a:p>
            <a:pPr lvl="0"/>
            <a:r>
              <a:rPr lang="en-US" dirty="0"/>
              <a:t>Please remember to have AT LEAST ½ inch margin from border for all text.</a:t>
            </a:r>
          </a:p>
        </p:txBody>
      </p:sp>
    </p:spTree>
    <p:extLst>
      <p:ext uri="{BB962C8B-B14F-4D97-AF65-F5344CB8AC3E}">
        <p14:creationId xmlns:p14="http://schemas.microsoft.com/office/powerpoint/2010/main" val="80933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00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7322"/>
            <a:ext cx="10972800" cy="105031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2951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6"/>
            <a:ext cx="10515600" cy="940043"/>
          </a:xfrm>
        </p:spPr>
        <p:txBody>
          <a:bodyPr/>
          <a:lstStyle/>
          <a:p>
            <a:r>
              <a:rPr lang="en-US" dirty="0"/>
              <a:t>Click to edit Master title style</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82997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with graphic">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DDFE9-484E-1246-BFD4-725C53E5B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463" y="614276"/>
            <a:ext cx="8094285" cy="1353315"/>
          </a:xfrm>
          <a:prstGeom prst="rect">
            <a:avLst/>
          </a:prstGeom>
        </p:spPr>
      </p:pic>
      <p:sp>
        <p:nvSpPr>
          <p:cNvPr id="12" name="Text Placeholder 13">
            <a:extLst>
              <a:ext uri="{FF2B5EF4-FFF2-40B4-BE49-F238E27FC236}">
                <a16:creationId xmlns:a16="http://schemas.microsoft.com/office/drawing/2014/main" id="{A77F1EF4-B9BC-8249-ABC9-EC8F06B55E43}"/>
              </a:ext>
            </a:extLst>
          </p:cNvPr>
          <p:cNvSpPr>
            <a:spLocks noGrp="1"/>
          </p:cNvSpPr>
          <p:nvPr>
            <p:ph type="body" sz="quarter" idx="11" hasCustomPrompt="1"/>
          </p:nvPr>
        </p:nvSpPr>
        <p:spPr>
          <a:xfrm>
            <a:off x="2064135" y="2337498"/>
            <a:ext cx="3769042" cy="1178241"/>
          </a:xfrm>
        </p:spPr>
        <p:txBody>
          <a:bodyPr>
            <a:normAutofit/>
          </a:bodyPr>
          <a:lstStyle>
            <a:lvl1pPr marL="0" indent="0">
              <a:buNone/>
              <a:defRPr sz="3600" b="1">
                <a:solidFill>
                  <a:srgbClr val="1A2857"/>
                </a:solidFill>
              </a:defRPr>
            </a:lvl1pPr>
          </a:lstStyle>
          <a:p>
            <a:pPr lvl="0"/>
            <a:r>
              <a:rPr lang="en-US" dirty="0"/>
              <a:t>Presentation</a:t>
            </a:r>
          </a:p>
        </p:txBody>
      </p:sp>
      <p:pic>
        <p:nvPicPr>
          <p:cNvPr id="7" name="Picture 6">
            <a:extLst>
              <a:ext uri="{FF2B5EF4-FFF2-40B4-BE49-F238E27FC236}">
                <a16:creationId xmlns:a16="http://schemas.microsoft.com/office/drawing/2014/main" id="{040712C1-3301-8249-A516-FE063E313B5A}"/>
              </a:ext>
            </a:extLst>
          </p:cNvPr>
          <p:cNvPicPr>
            <a:picLocks noChangeAspect="1"/>
          </p:cNvPicPr>
          <p:nvPr userDrawn="1"/>
        </p:nvPicPr>
        <p:blipFill>
          <a:blip r:embed="rId3"/>
          <a:stretch>
            <a:fillRect/>
          </a:stretch>
        </p:blipFill>
        <p:spPr>
          <a:xfrm>
            <a:off x="4949112" y="6846"/>
            <a:ext cx="7242888" cy="6858000"/>
          </a:xfrm>
          <a:prstGeom prst="rect">
            <a:avLst/>
          </a:prstGeom>
        </p:spPr>
      </p:pic>
    </p:spTree>
    <p:extLst>
      <p:ext uri="{BB962C8B-B14F-4D97-AF65-F5344CB8AC3E}">
        <p14:creationId xmlns:p14="http://schemas.microsoft.com/office/powerpoint/2010/main" val="744268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07"/>
            <a:ext cx="10972800" cy="114959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3762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99164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8043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uthor/Present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Presenter</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3230560" cy="1074434"/>
          </a:xfrm>
        </p:spPr>
        <p:txBody>
          <a:bodyPr>
            <a:normAutofit/>
          </a:bodyPr>
          <a:lstStyle>
            <a:lvl1pPr marL="0" indent="0">
              <a:buNone/>
              <a:defRPr sz="3600" b="1">
                <a:solidFill>
                  <a:srgbClr val="83D4EF"/>
                </a:solidFill>
              </a:defRPr>
            </a:lvl1pPr>
          </a:lstStyle>
          <a:p>
            <a:pPr lvl="0"/>
            <a:r>
              <a:rPr lang="en-US" dirty="0"/>
              <a:t>Author name</a:t>
            </a:r>
          </a:p>
          <a:p>
            <a:pPr lvl="0"/>
            <a:r>
              <a:rPr lang="en-US" dirty="0"/>
              <a:t>Author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hasCustomPrompt="1"/>
          </p:nvPr>
        </p:nvSpPr>
        <p:spPr>
          <a:xfrm>
            <a:off x="4790598" y="734207"/>
            <a:ext cx="5684362" cy="2923394"/>
          </a:xfrm>
        </p:spPr>
        <p:txBody>
          <a:bodyPr/>
          <a:lstStyle>
            <a:lvl1pPr>
              <a:defRPr baseline="0"/>
            </a:lvl1pPr>
          </a:lstStyle>
          <a:p>
            <a:pPr lvl="0"/>
            <a:r>
              <a:rPr lang="en-US" dirty="0"/>
              <a:t>Brief description of author and presentation.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910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399" y="365126"/>
            <a:ext cx="11465169" cy="947859"/>
          </a:xfrm>
        </p:spPr>
        <p:txBody>
          <a:bodyPr/>
          <a:lstStyle/>
          <a:p>
            <a:r>
              <a:rPr lang="en-US" dirty="0"/>
              <a:t>Click to edit Master title style</a:t>
            </a:r>
          </a:p>
        </p:txBody>
      </p:sp>
      <p:sp>
        <p:nvSpPr>
          <p:cNvPr id="3" name="Content Placeholder 2"/>
          <p:cNvSpPr>
            <a:spLocks noGrp="1"/>
          </p:cNvSpPr>
          <p:nvPr>
            <p:ph idx="1"/>
          </p:nvPr>
        </p:nvSpPr>
        <p:spPr>
          <a:xfrm>
            <a:off x="406399" y="1484923"/>
            <a:ext cx="11465169" cy="4692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804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and Content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136491-7820-8F48-A358-05066F1E4CE8}"/>
              </a:ext>
            </a:extLst>
          </p:cNvPr>
          <p:cNvSpPr>
            <a:spLocks noGrp="1"/>
          </p:cNvSpPr>
          <p:nvPr>
            <p:ph type="pic" sz="quarter" idx="10"/>
          </p:nvPr>
        </p:nvSpPr>
        <p:spPr>
          <a:xfrm>
            <a:off x="-1" y="0"/>
            <a:ext cx="5974077" cy="6858000"/>
          </a:xfrm>
        </p:spPr>
        <p:txBody>
          <a:bodyPr anchor="ctr"/>
          <a:lstStyle>
            <a:lvl1pPr algn="ctr">
              <a:defRPr/>
            </a:lvl1pPr>
          </a:lstStyle>
          <a:p>
            <a:r>
              <a:rPr lang="en-US" dirty="0"/>
              <a:t>Click icon to add picture</a:t>
            </a:r>
          </a:p>
        </p:txBody>
      </p:sp>
      <p:sp>
        <p:nvSpPr>
          <p:cNvPr id="10" name="Text Placeholder 11">
            <a:extLst>
              <a:ext uri="{FF2B5EF4-FFF2-40B4-BE49-F238E27FC236}">
                <a16:creationId xmlns:a16="http://schemas.microsoft.com/office/drawing/2014/main" id="{6671DC36-7913-0B4D-8487-677C5F55F9BB}"/>
              </a:ext>
            </a:extLst>
          </p:cNvPr>
          <p:cNvSpPr>
            <a:spLocks noGrp="1"/>
          </p:cNvSpPr>
          <p:nvPr>
            <p:ph type="body" sz="quarter" idx="11" hasCustomPrompt="1"/>
          </p:nvPr>
        </p:nvSpPr>
        <p:spPr>
          <a:xfrm>
            <a:off x="6319519" y="836354"/>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1" name="Text Placeholder 13">
            <a:extLst>
              <a:ext uri="{FF2B5EF4-FFF2-40B4-BE49-F238E27FC236}">
                <a16:creationId xmlns:a16="http://schemas.microsoft.com/office/drawing/2014/main" id="{46D46D19-325C-1B4E-9834-FB7AA488872A}"/>
              </a:ext>
            </a:extLst>
          </p:cNvPr>
          <p:cNvSpPr>
            <a:spLocks noGrp="1"/>
          </p:cNvSpPr>
          <p:nvPr>
            <p:ph type="body" sz="quarter" idx="12" hasCustomPrompt="1"/>
          </p:nvPr>
        </p:nvSpPr>
        <p:spPr>
          <a:xfrm>
            <a:off x="6319519" y="1258628"/>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12" name="Text Placeholder 15">
            <a:extLst>
              <a:ext uri="{FF2B5EF4-FFF2-40B4-BE49-F238E27FC236}">
                <a16:creationId xmlns:a16="http://schemas.microsoft.com/office/drawing/2014/main" id="{0EDD13E5-18C1-264F-A2AF-9AB612321F6A}"/>
              </a:ext>
            </a:extLst>
          </p:cNvPr>
          <p:cNvSpPr>
            <a:spLocks noGrp="1"/>
          </p:cNvSpPr>
          <p:nvPr>
            <p:ph type="body" sz="quarter" idx="13"/>
          </p:nvPr>
        </p:nvSpPr>
        <p:spPr>
          <a:xfrm>
            <a:off x="6299515" y="2035871"/>
            <a:ext cx="5567045" cy="2627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Rectangle 12">
            <a:extLst>
              <a:ext uri="{FF2B5EF4-FFF2-40B4-BE49-F238E27FC236}">
                <a16:creationId xmlns:a16="http://schemas.microsoft.com/office/drawing/2014/main" id="{27BA130D-2C6E-8548-8073-1DC02762D159}"/>
              </a:ext>
            </a:extLst>
          </p:cNvPr>
          <p:cNvSpPr/>
          <p:nvPr userDrawn="1"/>
        </p:nvSpPr>
        <p:spPr>
          <a:xfrm>
            <a:off x="6319519" y="4859167"/>
            <a:ext cx="4205763" cy="1524001"/>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1">
            <a:extLst>
              <a:ext uri="{FF2B5EF4-FFF2-40B4-BE49-F238E27FC236}">
                <a16:creationId xmlns:a16="http://schemas.microsoft.com/office/drawing/2014/main" id="{0DB07ED3-4CC5-8A4A-98FB-6EBD2CA16D8C}"/>
              </a:ext>
            </a:extLst>
          </p:cNvPr>
          <p:cNvSpPr>
            <a:spLocks noGrp="1"/>
          </p:cNvSpPr>
          <p:nvPr>
            <p:ph type="body" sz="quarter" idx="14" hasCustomPrompt="1"/>
          </p:nvPr>
        </p:nvSpPr>
        <p:spPr>
          <a:xfrm>
            <a:off x="6613528" y="5128798"/>
            <a:ext cx="3535362" cy="984738"/>
          </a:xfrm>
        </p:spPr>
        <p:txBody>
          <a:bodyPr>
            <a:noAutofit/>
          </a:bodyPr>
          <a:lstStyle>
            <a:lvl1pPr marL="0" indent="0">
              <a:buNone/>
              <a:defRPr sz="1800">
                <a:solidFill>
                  <a:schemeClr val="bg2"/>
                </a:solidFill>
              </a:defRPr>
            </a:lvl1pPr>
          </a:lstStyle>
          <a:p>
            <a:pPr lvl="0"/>
            <a:r>
              <a:rPr lang="en-US" dirty="0"/>
              <a:t>Call-Outs and important copy goes here.</a:t>
            </a:r>
          </a:p>
        </p:txBody>
      </p:sp>
    </p:spTree>
    <p:extLst>
      <p:ext uri="{BB962C8B-B14F-4D97-AF65-F5344CB8AC3E}">
        <p14:creationId xmlns:p14="http://schemas.microsoft.com/office/powerpoint/2010/main" val="2599560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with 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92A29F5-4B3B-CD4A-8126-F446CFFEDFC1}"/>
              </a:ext>
            </a:extLst>
          </p:cNvPr>
          <p:cNvSpPr>
            <a:spLocks noGrp="1"/>
          </p:cNvSpPr>
          <p:nvPr>
            <p:ph type="pic" sz="quarter" idx="10"/>
          </p:nvPr>
        </p:nvSpPr>
        <p:spPr>
          <a:xfrm>
            <a:off x="1503998" y="1249363"/>
            <a:ext cx="4246562" cy="4246562"/>
          </a:xfrm>
        </p:spPr>
        <p:txBody>
          <a:bodyPr/>
          <a:lstStyle/>
          <a:p>
            <a:r>
              <a:rPr lang="en-US" dirty="0"/>
              <a:t>Click icon to add picture</a:t>
            </a:r>
          </a:p>
        </p:txBody>
      </p:sp>
      <p:sp>
        <p:nvSpPr>
          <p:cNvPr id="10" name="Text Placeholder 13">
            <a:extLst>
              <a:ext uri="{FF2B5EF4-FFF2-40B4-BE49-F238E27FC236}">
                <a16:creationId xmlns:a16="http://schemas.microsoft.com/office/drawing/2014/main" id="{F950D8FD-3C87-FD4C-98C0-AECE95625DA6}"/>
              </a:ext>
            </a:extLst>
          </p:cNvPr>
          <p:cNvSpPr>
            <a:spLocks noGrp="1"/>
          </p:cNvSpPr>
          <p:nvPr>
            <p:ph type="body" sz="quarter" idx="14" hasCustomPrompt="1"/>
          </p:nvPr>
        </p:nvSpPr>
        <p:spPr>
          <a:xfrm>
            <a:off x="6426678" y="1280160"/>
            <a:ext cx="3769042" cy="4246880"/>
          </a:xfrm>
        </p:spPr>
        <p:txBody>
          <a:bodyPr anchor="ctr">
            <a:normAutofit/>
          </a:bodyPr>
          <a:lstStyle>
            <a:lvl1pPr marL="0" indent="0">
              <a:buNone/>
              <a:defRPr sz="3600" b="1">
                <a:solidFill>
                  <a:srgbClr val="83D4EF"/>
                </a:solidFill>
              </a:defRPr>
            </a:lvl1pPr>
          </a:lstStyle>
          <a:p>
            <a:pPr lvl="0"/>
            <a:r>
              <a:rPr lang="en-US" dirty="0"/>
              <a:t>PAGE TITLE</a:t>
            </a:r>
          </a:p>
        </p:txBody>
      </p:sp>
    </p:spTree>
    <p:extLst>
      <p:ext uri="{BB962C8B-B14F-4D97-AF65-F5344CB8AC3E}">
        <p14:creationId xmlns:p14="http://schemas.microsoft.com/office/powerpoint/2010/main" val="2181262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ull out quote, divider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81F8AC-75F5-AC43-B0CD-1B397CF247AC}"/>
              </a:ext>
            </a:extLst>
          </p:cNvPr>
          <p:cNvSpPr/>
          <p:nvPr userDrawn="1"/>
        </p:nvSpPr>
        <p:spPr>
          <a:xfrm>
            <a:off x="0" y="0"/>
            <a:ext cx="12192000" cy="6858000"/>
          </a:xfrm>
          <a:prstGeom prst="rect">
            <a:avLst/>
          </a:prstGeom>
          <a:solidFill>
            <a:srgbClr val="83D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3">
            <a:extLst>
              <a:ext uri="{FF2B5EF4-FFF2-40B4-BE49-F238E27FC236}">
                <a16:creationId xmlns:a16="http://schemas.microsoft.com/office/drawing/2014/main" id="{7D58C685-B8F6-AC46-AB59-F76C6F3B1F58}"/>
              </a:ext>
            </a:extLst>
          </p:cNvPr>
          <p:cNvSpPr>
            <a:spLocks noGrp="1"/>
          </p:cNvSpPr>
          <p:nvPr>
            <p:ph type="body" sz="quarter" idx="12" hasCustomPrompt="1"/>
          </p:nvPr>
        </p:nvSpPr>
        <p:spPr>
          <a:xfrm>
            <a:off x="4371579" y="3145703"/>
            <a:ext cx="3448842" cy="566594"/>
          </a:xfrm>
        </p:spPr>
        <p:txBody>
          <a:bodyPr>
            <a:normAutofit/>
          </a:bodyPr>
          <a:lstStyle>
            <a:lvl1pPr marL="0" indent="0">
              <a:buNone/>
              <a:defRPr sz="3600" b="1">
                <a:solidFill>
                  <a:schemeClr val="bg2"/>
                </a:solidFill>
              </a:defRPr>
            </a:lvl1pPr>
          </a:lstStyle>
          <a:p>
            <a:pPr lvl="0"/>
            <a:r>
              <a:rPr lang="en-US" dirty="0"/>
              <a:t>Pull Out Quote</a:t>
            </a:r>
          </a:p>
        </p:txBody>
      </p:sp>
    </p:spTree>
    <p:extLst>
      <p:ext uri="{BB962C8B-B14F-4D97-AF65-F5344CB8AC3E}">
        <p14:creationId xmlns:p14="http://schemas.microsoft.com/office/powerpoint/2010/main" val="2663021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title page">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6EB8A1F7-9EB9-7940-942A-8AAEDDF10FC6}"/>
              </a:ext>
            </a:extLst>
          </p:cNvPr>
          <p:cNvSpPr>
            <a:spLocks noGrp="1"/>
          </p:cNvSpPr>
          <p:nvPr>
            <p:ph type="body" sz="quarter" idx="13" hasCustomPrompt="1"/>
          </p:nvPr>
        </p:nvSpPr>
        <p:spPr>
          <a:xfrm>
            <a:off x="6345078" y="845330"/>
            <a:ext cx="3535362"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6" name="Text Placeholder 13">
            <a:extLst>
              <a:ext uri="{FF2B5EF4-FFF2-40B4-BE49-F238E27FC236}">
                <a16:creationId xmlns:a16="http://schemas.microsoft.com/office/drawing/2014/main" id="{50BF8431-02A1-FD49-94D9-6AC1E8675BFF}"/>
              </a:ext>
            </a:extLst>
          </p:cNvPr>
          <p:cNvSpPr>
            <a:spLocks noGrp="1"/>
          </p:cNvSpPr>
          <p:nvPr>
            <p:ph type="body" sz="quarter" idx="14" hasCustomPrompt="1"/>
          </p:nvPr>
        </p:nvSpPr>
        <p:spPr>
          <a:xfrm>
            <a:off x="6345078" y="1272367"/>
            <a:ext cx="3769042" cy="566594"/>
          </a:xfrm>
        </p:spPr>
        <p:txBody>
          <a:bodyPr>
            <a:normAutofit/>
          </a:bodyPr>
          <a:lstStyle>
            <a:lvl1pPr marL="0" indent="0">
              <a:buNone/>
              <a:defRPr sz="3600" b="1">
                <a:solidFill>
                  <a:srgbClr val="83D4EF"/>
                </a:solidFill>
              </a:defRPr>
            </a:lvl1pPr>
          </a:lstStyle>
          <a:p>
            <a:pPr lvl="0"/>
            <a:r>
              <a:rPr lang="en-US" dirty="0"/>
              <a:t>PAGE TITLE</a:t>
            </a:r>
          </a:p>
        </p:txBody>
      </p:sp>
      <p:sp>
        <p:nvSpPr>
          <p:cNvPr id="7" name="Text Placeholder 15">
            <a:extLst>
              <a:ext uri="{FF2B5EF4-FFF2-40B4-BE49-F238E27FC236}">
                <a16:creationId xmlns:a16="http://schemas.microsoft.com/office/drawing/2014/main" id="{392BD3A4-3215-D44F-B0FC-D424AC41F159}"/>
              </a:ext>
            </a:extLst>
          </p:cNvPr>
          <p:cNvSpPr>
            <a:spLocks noGrp="1"/>
          </p:cNvSpPr>
          <p:nvPr>
            <p:ph type="body" sz="quarter" idx="15"/>
          </p:nvPr>
        </p:nvSpPr>
        <p:spPr>
          <a:xfrm>
            <a:off x="6345078" y="2115966"/>
            <a:ext cx="5151353" cy="360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hart Placeholder 10">
            <a:extLst>
              <a:ext uri="{FF2B5EF4-FFF2-40B4-BE49-F238E27FC236}">
                <a16:creationId xmlns:a16="http://schemas.microsoft.com/office/drawing/2014/main" id="{FA4FA19F-F6C9-674B-BA8A-538CD6765D24}"/>
              </a:ext>
            </a:extLst>
          </p:cNvPr>
          <p:cNvSpPr>
            <a:spLocks noGrp="1"/>
          </p:cNvSpPr>
          <p:nvPr>
            <p:ph type="chart" sz="quarter" idx="16"/>
          </p:nvPr>
        </p:nvSpPr>
        <p:spPr>
          <a:xfrm>
            <a:off x="762000" y="995363"/>
            <a:ext cx="5089525" cy="4724400"/>
          </a:xfrm>
        </p:spPr>
        <p:txBody>
          <a:bodyPr/>
          <a:lstStyle/>
          <a:p>
            <a:r>
              <a:rPr lang="en-US" dirty="0"/>
              <a:t>Click icon to add chart</a:t>
            </a:r>
          </a:p>
        </p:txBody>
      </p:sp>
    </p:spTree>
    <p:extLst>
      <p:ext uri="{BB962C8B-B14F-4D97-AF65-F5344CB8AC3E}">
        <p14:creationId xmlns:p14="http://schemas.microsoft.com/office/powerpoint/2010/main" val="2541586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4216400"/>
            <a:ext cx="12192000" cy="264160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1">
            <a:extLst>
              <a:ext uri="{FF2B5EF4-FFF2-40B4-BE49-F238E27FC236}">
                <a16:creationId xmlns:a16="http://schemas.microsoft.com/office/drawing/2014/main" id="{D34A968D-45E7-BF4C-BA2B-C96BF1D12F4E}"/>
              </a:ext>
            </a:extLst>
          </p:cNvPr>
          <p:cNvSpPr>
            <a:spLocks noGrp="1"/>
          </p:cNvSpPr>
          <p:nvPr>
            <p:ph type="body" sz="quarter" idx="11" hasCustomPrompt="1"/>
          </p:nvPr>
        </p:nvSpPr>
        <p:spPr>
          <a:xfrm>
            <a:off x="1560038" y="1577009"/>
            <a:ext cx="2806161" cy="427037"/>
          </a:xfrm>
        </p:spPr>
        <p:txBody>
          <a:bodyPr>
            <a:normAutofit/>
          </a:bodyPr>
          <a:lstStyle>
            <a:lvl1pPr marL="0" indent="0">
              <a:buNone/>
              <a:defRPr sz="2000">
                <a:solidFill>
                  <a:srgbClr val="CF202F"/>
                </a:solidFill>
                <a:latin typeface="Georgia" panose="02040502050405020303" pitchFamily="18" charset="0"/>
              </a:defRPr>
            </a:lvl1pPr>
          </a:lstStyle>
          <a:p>
            <a:pPr lvl="0"/>
            <a:r>
              <a:rPr lang="en-US" dirty="0"/>
              <a:t>Section</a:t>
            </a:r>
          </a:p>
        </p:txBody>
      </p:sp>
      <p:sp>
        <p:nvSpPr>
          <p:cNvPr id="15" name="Text Placeholder 13">
            <a:extLst>
              <a:ext uri="{FF2B5EF4-FFF2-40B4-BE49-F238E27FC236}">
                <a16:creationId xmlns:a16="http://schemas.microsoft.com/office/drawing/2014/main" id="{2E748BB2-E990-E640-A5A5-C6987F794B1B}"/>
              </a:ext>
            </a:extLst>
          </p:cNvPr>
          <p:cNvSpPr>
            <a:spLocks noGrp="1"/>
          </p:cNvSpPr>
          <p:nvPr>
            <p:ph type="body" sz="quarter" idx="12" hasCustomPrompt="1"/>
          </p:nvPr>
        </p:nvSpPr>
        <p:spPr>
          <a:xfrm>
            <a:off x="1560038" y="2004046"/>
            <a:ext cx="2991642" cy="1074434"/>
          </a:xfrm>
        </p:spPr>
        <p:txBody>
          <a:bodyPr>
            <a:normAutofit/>
          </a:bodyPr>
          <a:lstStyle>
            <a:lvl1pPr marL="0" indent="0">
              <a:buNone/>
              <a:defRPr sz="3600" b="1">
                <a:solidFill>
                  <a:srgbClr val="83D4EF"/>
                </a:solidFill>
              </a:defRPr>
            </a:lvl1pPr>
          </a:lstStyle>
          <a:p>
            <a:pPr lvl="0"/>
            <a:r>
              <a:rPr lang="en-US" dirty="0"/>
              <a:t>PAGE TITLE</a:t>
            </a:r>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4790598" y="734207"/>
            <a:ext cx="5684362" cy="29233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235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1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a:lstStyle>
            <a:lvl1pPr>
              <a:defRPr b="1">
                <a:solidFill>
                  <a:srgbClr val="2E74B5">
                    <a:alpha val="65000"/>
                  </a:srgbClr>
                </a:solidFill>
                <a:latin typeface="Calibri Light" panose="020F03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66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2 colum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98DABD-4B72-394B-80B3-42B700EA50C6}"/>
              </a:ext>
            </a:extLst>
          </p:cNvPr>
          <p:cNvSpPr/>
          <p:nvPr userDrawn="1"/>
        </p:nvSpPr>
        <p:spPr>
          <a:xfrm>
            <a:off x="0" y="658368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a:extLst>
              <a:ext uri="{FF2B5EF4-FFF2-40B4-BE49-F238E27FC236}">
                <a16:creationId xmlns:a16="http://schemas.microsoft.com/office/drawing/2014/main" id="{8D294B87-03CC-304B-88BD-9E8B309EA62E}"/>
              </a:ext>
            </a:extLst>
          </p:cNvPr>
          <p:cNvSpPr>
            <a:spLocks noGrp="1"/>
          </p:cNvSpPr>
          <p:nvPr>
            <p:ph type="body" sz="quarter" idx="13"/>
          </p:nvPr>
        </p:nvSpPr>
        <p:spPr>
          <a:xfrm>
            <a:off x="622997" y="693334"/>
            <a:ext cx="10962751" cy="5466305"/>
          </a:xfrm>
        </p:spPr>
        <p:txBody>
          <a:bodyPr numCol="2" spcCol="182880"/>
          <a:lstStyle>
            <a:lvl1pPr>
              <a:defRPr b="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a:extLst>
              <a:ext uri="{FF2B5EF4-FFF2-40B4-BE49-F238E27FC236}">
                <a16:creationId xmlns:a16="http://schemas.microsoft.com/office/drawing/2014/main" id="{3698DABD-4B72-394B-80B3-42B700EA50C6}"/>
              </a:ext>
            </a:extLst>
          </p:cNvPr>
          <p:cNvSpPr/>
          <p:nvPr userDrawn="1"/>
        </p:nvSpPr>
        <p:spPr>
          <a:xfrm>
            <a:off x="0" y="0"/>
            <a:ext cx="12192000" cy="274320"/>
          </a:xfrm>
          <a:prstGeom prst="rect">
            <a:avLst/>
          </a:prstGeom>
          <a:solidFill>
            <a:srgbClr val="1A2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4606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2A48ACC-AF4D-6643-9901-918A2420A1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91A0C04B-2F5B-124E-9AC1-03AAF0A9234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41845677"/>
      </p:ext>
    </p:extLst>
  </p:cSld>
  <p:clrMap bg1="lt1" tx1="dk1" bg2="lt2" tx2="dk2" accent1="accent1" accent2="accent2" accent3="accent3" accent4="accent4" accent5="accent5" accent6="accent6" hlink="hlink" folHlink="folHlink"/>
  <p:sldLayoutIdLst>
    <p:sldLayoutId id="2147483675" r:id="rId1"/>
    <p:sldLayoutId id="2147483674" r:id="rId2"/>
    <p:sldLayoutId id="2147483650" r:id="rId3"/>
    <p:sldLayoutId id="2147483656" r:id="rId4"/>
    <p:sldLayoutId id="2147483652" r:id="rId5"/>
    <p:sldLayoutId id="2147483655" r:id="rId6"/>
    <p:sldLayoutId id="2147483653" r:id="rId7"/>
    <p:sldLayoutId id="2147483676" r:id="rId8"/>
    <p:sldLayoutId id="2147483677" r:id="rId9"/>
    <p:sldLayoutId id="2147483678" r:id="rId10"/>
    <p:sldLayoutId id="2147483651" r:id="rId11"/>
    <p:sldLayoutId id="2147483649" r:id="rId12"/>
    <p:sldLayoutId id="2147483654" r:id="rId13"/>
    <p:sldLayoutId id="2147483684" r:id="rId14"/>
    <p:sldLayoutId id="2147483685" r:id="rId15"/>
    <p:sldLayoutId id="2147483686" r:id="rId16"/>
    <p:sldLayoutId id="2147483687" r:id="rId17"/>
    <p:sldLayoutId id="2147483688" r:id="rId18"/>
    <p:sldLayoutId id="2147483689" r:id="rId19"/>
    <p:sldLayoutId id="2147483690" r:id="rId20"/>
  </p:sldLayoutIdLst>
  <p:txStyles>
    <p:titleStyle>
      <a:lvl1pPr eaLnBrk="1" hangingPunct="1">
        <a:defRPr sz="3600" b="1">
          <a:solidFill>
            <a:srgbClr val="2E74B5"/>
          </a:solidFill>
          <a:latin typeface="Calibri Light" panose="020F0302020204030204" pitchFamily="34" charset="0"/>
          <a:ea typeface="+mj-ea"/>
          <a:cs typeface="Arial" panose="020B0604020202020204" pitchFamily="34" charset="0"/>
        </a:defRPr>
      </a:lvl1pPr>
    </p:titleStyle>
    <p:bodyStyle>
      <a:lvl1pPr marL="0" indent="0" eaLnBrk="1" hangingPunct="1">
        <a:buClr>
          <a:schemeClr val="tx2"/>
        </a:buClr>
        <a:buFont typeface="Wingdings" pitchFamily="2" charset="2"/>
        <a:buNone/>
        <a:defRPr sz="3000" b="0" i="0">
          <a:solidFill>
            <a:srgbClr val="4C4C4C"/>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psc.gov/Business--Manufacturing/Business-Education/Durable-Infant-or-Toddler-Products/FAQs-Durable-Infant-or-Toddler-Product-Consumer-Registration/" TargetMode="Externa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 Id="rId5" Type="http://schemas.openxmlformats.org/officeDocument/2006/relationships/image" Target="../media/image14.jpe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hyperlink" Target="https://www.ecfr.gov/cgi-bin/text-idx?SID=455595d1c292784188091ad2af053dca&amp;mc=true&amp;node=se16.2.1500_191&amp;rgn=div8" TargetMode="Externa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s://www.cpsc.gov/zh-CN/Business--Manufacturing/Business-Education" TargetMode="External"/><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cpsc.gov/s3fs-public/HandbookforManufacturingChinese.pdf" TargetMode="External"/><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www.cpsc.gov/s3fs-public/RegulatedProductsHandbook.pdf" TargetMode="External"/><Relationship Id="rId5" Type="http://schemas.openxmlformats.org/officeDocument/2006/relationships/hyperlink" Target="https://www.cpsc.gov/s3fs-public/THE%20REGULATED%20PRODUCT%20HANDBOOK_050613%20CHN%20Final_0.pdf" TargetMode="External"/><Relationship Id="rId4" Type="http://schemas.openxmlformats.org/officeDocument/2006/relationships/hyperlink" Target="https://www.cpsc.gov/s3fs-public/pdfs/blk_pdf_handbookenglishaug05.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s://www.govinfo.gov/content/pkg/CFR-2017-title16-vol2/pdf/CFR-2017-title16-vol2.pdf" TargetMode="External"/><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hyperlink" Target="https://www.cpsc.gov/s3fs-public/Flammability%20of%20Clothing%20Textiles%20Test%20Manual_1610.pdf" TargetMode="External"/><Relationship Id="rId4" Type="http://schemas.openxmlformats.org/officeDocument/2006/relationships/hyperlink" Target="https://www.cpsc.gov/s3fs-public/Laboratory-test-manual-16-CFR-Part-1610-Ch.pdf?MhtbUWNy6jmOPx9b6f.RErt.n.2n_d_h"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cpsc.gov/LabSearch"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business.cpsc.gov/"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hyperlink" Target="https://www.astm.org/READINGLIBRARY/" TargetMode="Externa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hyperlink" Target="mailto:CPSCinChina@cpsc.gov"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11.xml"/><Relationship Id="rId7" Type="http://schemas.openxmlformats.org/officeDocument/2006/relationships/slide" Target="slide23.xml"/><Relationship Id="rId2" Type="http://schemas.openxmlformats.org/officeDocument/2006/relationships/slide" Target="slide8.xml"/><Relationship Id="rId1" Type="http://schemas.openxmlformats.org/officeDocument/2006/relationships/slideLayout" Target="../slideLayouts/slideLayout20.xml"/><Relationship Id="rId6" Type="http://schemas.openxmlformats.org/officeDocument/2006/relationships/slide" Target="slide21.xml"/><Relationship Id="rId5" Type="http://schemas.openxmlformats.org/officeDocument/2006/relationships/slide" Target="slide13.xml"/><Relationship Id="rId4" Type="http://schemas.openxmlformats.org/officeDocument/2006/relationships/slide" Target="slide12.xml"/><Relationship Id="rId9" Type="http://schemas.openxmlformats.org/officeDocument/2006/relationships/slide" Target="slide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3155" y="2036054"/>
            <a:ext cx="1091981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eaLnBrk="1" hangingPunct="1"/>
            <a:r>
              <a:rPr lang="en-US" sz="2400" dirty="0">
                <a:solidFill>
                  <a:srgbClr val="1A2857"/>
                </a:solidFill>
                <a:latin typeface="+mn-lt"/>
              </a:rPr>
              <a:t>The slides used in this presentation are intended to be used in an event with verbal elaboration by a knowledgeable presenter. These slides highlight key U.S. product safety requirements for discussion. The text is not a comprehensive statement of legal requirements or policy and should not be relied upon for that purpose. Moreover, with the passage of time, the slides may not reflect the latest information. You should consult official versions of U.S. statutes and regulations, as well as published CPSC guidance when making decisions that could affect the safety and compliance of products entering U.S. commerce. Note that reference materials are listed at the end of the presentation. </a:t>
            </a:r>
          </a:p>
          <a:p>
            <a:pPr eaLnBrk="1" hangingPunct="1">
              <a:spcBef>
                <a:spcPct val="50000"/>
              </a:spcBef>
              <a:buClrTx/>
              <a:buSzTx/>
              <a:buFontTx/>
              <a:buNone/>
            </a:pPr>
            <a:endParaRPr lang="en-US" sz="2000" dirty="0">
              <a:solidFill>
                <a:schemeClr val="tx2">
                  <a:lumMod val="60000"/>
                  <a:lumOff val="40000"/>
                </a:schemeClr>
              </a:solidFill>
              <a:effectLst/>
              <a:latin typeface="+mn-lt"/>
            </a:endParaRPr>
          </a:p>
        </p:txBody>
      </p:sp>
    </p:spTree>
    <p:extLst>
      <p:ext uri="{BB962C8B-B14F-4D97-AF65-F5344CB8AC3E}">
        <p14:creationId xmlns:p14="http://schemas.microsoft.com/office/powerpoint/2010/main" val="2965683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98B489-F8A2-48DB-9208-EAE1F63EB982}"/>
              </a:ext>
            </a:extLst>
          </p:cNvPr>
          <p:cNvSpPr>
            <a:spLocks noGrp="1"/>
          </p:cNvSpPr>
          <p:nvPr>
            <p:ph idx="1"/>
          </p:nvPr>
        </p:nvSpPr>
        <p:spPr/>
        <p:txBody>
          <a:bodyPr>
            <a:noAutofit/>
          </a:bodyPr>
          <a:lstStyle/>
          <a:p>
            <a:pPr marL="342900" indent="-342900">
              <a:spcAft>
                <a:spcPts val="1200"/>
              </a:spcAft>
              <a:buFont typeface="Arial" panose="020B0604020202020204" pitchFamily="34" charset="0"/>
              <a:buChar char="•"/>
            </a:pPr>
            <a:r>
              <a:rPr lang="en-US" sz="2400" dirty="0">
                <a:solidFill>
                  <a:srgbClr val="4C4C4C"/>
                </a:solidFill>
              </a:rPr>
              <a:t>Bassinets and Cradles: 16 CFR Part 1218 / ASTM F2194-13</a:t>
            </a:r>
            <a:endParaRPr lang="en-US" sz="1800" dirty="0">
              <a:solidFill>
                <a:srgbClr val="4C4C4C"/>
              </a:solidFill>
            </a:endParaRPr>
          </a:p>
          <a:p>
            <a:pPr marL="342900" indent="-342900">
              <a:spcAft>
                <a:spcPts val="1200"/>
              </a:spcAft>
              <a:buFont typeface="Arial" panose="020B0604020202020204" pitchFamily="34" charset="0"/>
              <a:buChar char="•"/>
            </a:pPr>
            <a:r>
              <a:rPr lang="en-US" sz="2400" dirty="0">
                <a:solidFill>
                  <a:srgbClr val="4C4C4C"/>
                </a:solidFill>
              </a:rPr>
              <a:t>Bedside Sleepers: 16 CFR Part 1222 / ASTM F2906-13</a:t>
            </a:r>
            <a:endParaRPr lang="en-US" sz="1800" dirty="0">
              <a:solidFill>
                <a:srgbClr val="4C4C4C"/>
              </a:solidFill>
            </a:endParaRPr>
          </a:p>
          <a:p>
            <a:pPr marL="342900" indent="-342900">
              <a:spcAft>
                <a:spcPts val="1200"/>
              </a:spcAft>
              <a:buFont typeface="Arial" panose="020B0604020202020204" pitchFamily="34" charset="0"/>
              <a:buChar char="•"/>
            </a:pPr>
            <a:r>
              <a:rPr lang="en-US" sz="2400" dirty="0">
                <a:solidFill>
                  <a:srgbClr val="4C4C4C"/>
                </a:solidFill>
              </a:rPr>
              <a:t>Infant Sleep Products: 16 CFR Part 1236/ ASTM F3118-17a (with modifications)</a:t>
            </a:r>
            <a:endParaRPr lang="en-US" sz="1800" dirty="0">
              <a:solidFill>
                <a:srgbClr val="4C4C4C"/>
              </a:solidFill>
            </a:endParaRPr>
          </a:p>
          <a:p>
            <a:pPr marL="342900" indent="-342900">
              <a:spcAft>
                <a:spcPts val="1200"/>
              </a:spcAft>
              <a:buFont typeface="Arial" panose="020B0604020202020204" pitchFamily="34" charset="0"/>
              <a:buChar char="•"/>
            </a:pPr>
            <a:r>
              <a:rPr lang="en-US" sz="2400" dirty="0">
                <a:solidFill>
                  <a:srgbClr val="4C4C4C"/>
                </a:solidFill>
              </a:rPr>
              <a:t>Portable Bed Rails for Children: 16 CFR Part 1224 / ASTM F2085-19</a:t>
            </a:r>
            <a:endParaRPr lang="en-US" sz="1800" dirty="0">
              <a:solidFill>
                <a:srgbClr val="4C4C4C"/>
              </a:solidFill>
            </a:endParaRPr>
          </a:p>
          <a:p>
            <a:pPr marL="342900" indent="-342900">
              <a:spcAft>
                <a:spcPts val="1200"/>
              </a:spcAft>
              <a:buFont typeface="Arial" panose="020B0604020202020204" pitchFamily="34" charset="0"/>
              <a:buChar char="•"/>
            </a:pPr>
            <a:r>
              <a:rPr lang="en-US" sz="2400" dirty="0">
                <a:solidFill>
                  <a:srgbClr val="4C4C4C"/>
                </a:solidFill>
              </a:rPr>
              <a:t>Toddler Beds: 16 CFR Part 1217 / ASTM F1821-19e1</a:t>
            </a:r>
          </a:p>
          <a:p>
            <a:r>
              <a:rPr lang="en-US" sz="2400" dirty="0">
                <a:solidFill>
                  <a:srgbClr val="4C4C4C"/>
                </a:solidFill>
              </a:rPr>
              <a:t>	</a:t>
            </a:r>
          </a:p>
        </p:txBody>
      </p:sp>
      <p:sp>
        <p:nvSpPr>
          <p:cNvPr id="5" name="Title 4">
            <a:extLst>
              <a:ext uri="{FF2B5EF4-FFF2-40B4-BE49-F238E27FC236}">
                <a16:creationId xmlns:a16="http://schemas.microsoft.com/office/drawing/2014/main" id="{22A8043A-2380-466E-AD66-C1568DD93F94}"/>
              </a:ext>
            </a:extLst>
          </p:cNvPr>
          <p:cNvSpPr txBox="1">
            <a:spLocks noGrp="1"/>
          </p:cNvSpPr>
          <p:nvPr>
            <p:ph type="title"/>
          </p:nvPr>
        </p:nvSpPr>
        <p:spPr>
          <a:xfrm>
            <a:off x="406400" y="365125"/>
            <a:ext cx="11464925" cy="947738"/>
          </a:xfrm>
          <a:prstGeom prst="rect">
            <a:avLst/>
          </a:prstGeom>
          <a:noFill/>
        </p:spPr>
        <p:txBody>
          <a:bodyPr wrap="square" rtlCol="0">
            <a:spAutoFit/>
          </a:bodyPr>
          <a:lstStyle/>
          <a:p>
            <a:r>
              <a:rPr lang="en-US" sz="3200" b="1" dirty="0"/>
              <a:t>Other Children’s Sleep Products Requirements</a:t>
            </a:r>
          </a:p>
        </p:txBody>
      </p:sp>
    </p:spTree>
    <p:extLst>
      <p:ext uri="{BB962C8B-B14F-4D97-AF65-F5344CB8AC3E}">
        <p14:creationId xmlns:p14="http://schemas.microsoft.com/office/powerpoint/2010/main" val="3119861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6DA37FE-2155-4DAE-A399-E580CC2510DE}"/>
              </a:ext>
            </a:extLst>
          </p:cNvPr>
          <p:cNvSpPr txBox="1">
            <a:spLocks noGrp="1"/>
          </p:cNvSpPr>
          <p:nvPr>
            <p:ph type="title"/>
          </p:nvPr>
        </p:nvSpPr>
        <p:spPr>
          <a:xfrm>
            <a:off x="406399" y="515890"/>
            <a:ext cx="11465169" cy="646331"/>
          </a:xfrm>
          <a:prstGeom prst="rect">
            <a:avLst/>
          </a:prstGeom>
          <a:noFill/>
        </p:spPr>
        <p:txBody>
          <a:bodyPr wrap="square" rtlCol="0">
            <a:spAutoFit/>
          </a:bodyPr>
          <a:lstStyle/>
          <a:p>
            <a:r>
              <a:rPr lang="en-US" b="1" dirty="0"/>
              <a:t>Product and Outer Package Labeling Requirements</a:t>
            </a:r>
          </a:p>
        </p:txBody>
      </p:sp>
      <p:sp>
        <p:nvSpPr>
          <p:cNvPr id="2" name="Text Placeholder 1">
            <a:extLst>
              <a:ext uri="{FF2B5EF4-FFF2-40B4-BE49-F238E27FC236}">
                <a16:creationId xmlns:a16="http://schemas.microsoft.com/office/drawing/2014/main" id="{A28EBC35-FB82-4497-8466-90BE6D78DC44}"/>
              </a:ext>
            </a:extLst>
          </p:cNvPr>
          <p:cNvSpPr>
            <a:spLocks noGrp="1"/>
          </p:cNvSpPr>
          <p:nvPr>
            <p:ph idx="1"/>
          </p:nvPr>
        </p:nvSpPr>
        <p:spPr>
          <a:xfrm>
            <a:off x="406399" y="1199343"/>
            <a:ext cx="11465169" cy="1141085"/>
          </a:xfrm>
          <a:prstGeom prst="rect">
            <a:avLst/>
          </a:prstGeom>
        </p:spPr>
        <p:txBody>
          <a:bodyPr>
            <a:normAutofit lnSpcReduction="10000"/>
          </a:bodyPr>
          <a:lstStyle/>
          <a:p>
            <a:pPr marL="285750" indent="-285750">
              <a:buClr>
                <a:srgbClr val="4C4C4C"/>
              </a:buClr>
              <a:buFont typeface="Arial" panose="020B0604020202020204" pitchFamily="34" charset="0"/>
              <a:buChar char="•"/>
            </a:pPr>
            <a:r>
              <a:rPr lang="en-US" sz="1800" dirty="0">
                <a:solidFill>
                  <a:srgbClr val="4C4C4C"/>
                </a:solidFill>
              </a:rPr>
              <a:t>Durable infant or toddler products, such as cribs and play yards, must be permanently marked with specific labeling information, including tracking labels, on the product and on the packaging. In addition, these types of products are required to have additional product markings and a product registration card (discussed later) attached to the product. </a:t>
            </a:r>
            <a:endParaRPr lang="en-US" sz="1800" dirty="0">
              <a:solidFill>
                <a:srgbClr val="4C4C4C"/>
              </a:solidFill>
              <a:latin typeface="+mj-lt"/>
            </a:endParaRPr>
          </a:p>
          <a:p>
            <a:endParaRPr lang="en-US" dirty="0">
              <a:solidFill>
                <a:srgbClr val="4C4C4C"/>
              </a:solidFill>
              <a:latin typeface="+mj-lt"/>
            </a:endParaRPr>
          </a:p>
        </p:txBody>
      </p:sp>
      <p:sp>
        <p:nvSpPr>
          <p:cNvPr id="5" name="TextBox 4">
            <a:extLst>
              <a:ext uri="{FF2B5EF4-FFF2-40B4-BE49-F238E27FC236}">
                <a16:creationId xmlns:a16="http://schemas.microsoft.com/office/drawing/2014/main" id="{6937C6A2-AE68-4FA1-BE4B-4A12E3BF8113}"/>
              </a:ext>
            </a:extLst>
          </p:cNvPr>
          <p:cNvSpPr txBox="1"/>
          <p:nvPr/>
        </p:nvSpPr>
        <p:spPr>
          <a:xfrm>
            <a:off x="793892" y="6047968"/>
            <a:ext cx="10690181" cy="430887"/>
          </a:xfrm>
          <a:prstGeom prst="rect">
            <a:avLst/>
          </a:prstGeom>
          <a:noFill/>
        </p:spPr>
        <p:txBody>
          <a:bodyPr wrap="square" rtlCol="0">
            <a:spAutoFit/>
          </a:bodyPr>
          <a:lstStyle/>
          <a:p>
            <a:r>
              <a:rPr lang="en-US" sz="1100" dirty="0">
                <a:solidFill>
                  <a:srgbClr val="000000"/>
                </a:solidFill>
              </a:rPr>
              <a:t>* If all of the required labeling information is visible on the product through outer or clear packaging, there is no need for the information to be on the outer package.</a:t>
            </a:r>
          </a:p>
          <a:p>
            <a:r>
              <a:rPr lang="en-US" sz="1100" dirty="0">
                <a:solidFill>
                  <a:srgbClr val="000000"/>
                </a:solidFill>
              </a:rPr>
              <a:t>** Note: For very small production runs, a date code or other permanent identifying information may be considered sufficient cohort information.</a:t>
            </a:r>
          </a:p>
        </p:txBody>
      </p:sp>
      <p:pic>
        <p:nvPicPr>
          <p:cNvPr id="1026" name="Picture 2" descr="image003">
            <a:extLst>
              <a:ext uri="{FF2B5EF4-FFF2-40B4-BE49-F238E27FC236}">
                <a16:creationId xmlns:a16="http://schemas.microsoft.com/office/drawing/2014/main" id="{21C1C911-2F70-4997-B2CD-9AAEC22BA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59" y="2192126"/>
            <a:ext cx="9291785" cy="385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136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570C7E-B450-483A-AC01-7C22AE16CFCD}"/>
              </a:ext>
            </a:extLst>
          </p:cNvPr>
          <p:cNvSpPr>
            <a:spLocks noGrp="1"/>
          </p:cNvSpPr>
          <p:nvPr>
            <p:ph idx="1"/>
          </p:nvPr>
        </p:nvSpPr>
        <p:spPr>
          <a:xfrm>
            <a:off x="406400" y="1188396"/>
            <a:ext cx="11465169" cy="4692040"/>
          </a:xfrm>
        </p:spPr>
        <p:txBody>
          <a:bodyPr>
            <a:normAutofit/>
          </a:bodyPr>
          <a:lstStyle/>
          <a:p>
            <a:pPr marL="342900" indent="-342900">
              <a:buClr>
                <a:srgbClr val="4C4C4C"/>
              </a:buClr>
              <a:buFont typeface="Arial" panose="020B0604020202020204" pitchFamily="34" charset="0"/>
              <a:buChar char="•"/>
            </a:pPr>
            <a:r>
              <a:rPr lang="en-US" sz="2400" dirty="0">
                <a:solidFill>
                  <a:srgbClr val="4C4C4C"/>
                </a:solidFill>
              </a:rPr>
              <a:t>U.S. Manufacturers/Importers of </a:t>
            </a:r>
            <a:r>
              <a:rPr lang="en-US" sz="2400" b="1" dirty="0">
                <a:solidFill>
                  <a:srgbClr val="4C4C4C"/>
                </a:solidFill>
              </a:rPr>
              <a:t>Durable Infant or Toddler Products </a:t>
            </a:r>
            <a:r>
              <a:rPr lang="en-US" sz="2400" dirty="0">
                <a:solidFill>
                  <a:srgbClr val="4C4C4C"/>
                </a:solidFill>
              </a:rPr>
              <a:t>must include a product registration form </a:t>
            </a:r>
            <a:r>
              <a:rPr lang="en-US" sz="2400" b="1" u="sng" dirty="0">
                <a:solidFill>
                  <a:srgbClr val="4C4C4C"/>
                </a:solidFill>
              </a:rPr>
              <a:t>attached to the product</a:t>
            </a:r>
            <a:r>
              <a:rPr lang="en-US" sz="2400" dirty="0">
                <a:solidFill>
                  <a:srgbClr val="4C4C4C"/>
                </a:solidFill>
              </a:rPr>
              <a:t> – 16 CFR Part 1130.</a:t>
            </a:r>
            <a:endParaRPr lang="en-US" sz="1050" dirty="0">
              <a:solidFill>
                <a:srgbClr val="4C4C4C"/>
              </a:solidFill>
            </a:endParaRPr>
          </a:p>
          <a:p>
            <a:pPr>
              <a:buClr>
                <a:srgbClr val="4C4C4C"/>
              </a:buClr>
            </a:pPr>
            <a:endParaRPr lang="en-US" sz="1050" dirty="0">
              <a:solidFill>
                <a:srgbClr val="4C4C4C"/>
              </a:solidFill>
            </a:endParaRPr>
          </a:p>
          <a:p>
            <a:pPr marL="800100" lvl="1" indent="-342900">
              <a:buClr>
                <a:srgbClr val="1A2857"/>
              </a:buClr>
              <a:buFont typeface="Wingdings" panose="05000000000000000000" pitchFamily="2" charset="2"/>
              <a:buChar char="Ø"/>
            </a:pPr>
            <a:r>
              <a:rPr lang="en-US" sz="2000" dirty="0">
                <a:solidFill>
                  <a:srgbClr val="1A2857"/>
                </a:solidFill>
              </a:rPr>
              <a:t>Provide consumers with </a:t>
            </a:r>
            <a:r>
              <a:rPr lang="en-US" sz="2000" u="sng" dirty="0">
                <a:solidFill>
                  <a:srgbClr val="1A2857"/>
                </a:solidFill>
              </a:rPr>
              <a:t>postage-paid product registration card.</a:t>
            </a:r>
          </a:p>
          <a:p>
            <a:pPr marL="800100" lvl="1" indent="-342900">
              <a:buClr>
                <a:srgbClr val="1A2857"/>
              </a:buClr>
              <a:buFont typeface="Wingdings" panose="05000000000000000000" pitchFamily="2" charset="2"/>
              <a:buChar char="Ø"/>
            </a:pPr>
            <a:r>
              <a:rPr lang="en-US" sz="2000" u="sng" dirty="0">
                <a:solidFill>
                  <a:srgbClr val="1A2857"/>
                </a:solidFill>
              </a:rPr>
              <a:t>Maintain records</a:t>
            </a:r>
            <a:r>
              <a:rPr lang="en-US" sz="2000" dirty="0">
                <a:solidFill>
                  <a:srgbClr val="1A2857"/>
                </a:solidFill>
              </a:rPr>
              <a:t> of names, addresses, emails, and other contact info on consumers that register their products.</a:t>
            </a:r>
          </a:p>
          <a:p>
            <a:pPr marL="800100" lvl="1" indent="-342900">
              <a:buClr>
                <a:srgbClr val="1A2857"/>
              </a:buClr>
              <a:buFont typeface="Wingdings" panose="05000000000000000000" pitchFamily="2" charset="2"/>
              <a:buChar char="Ø"/>
            </a:pPr>
            <a:r>
              <a:rPr lang="en-US" sz="2000" dirty="0">
                <a:solidFill>
                  <a:srgbClr val="1A2857"/>
                </a:solidFill>
              </a:rPr>
              <a:t>Permanently place manufacturer name and contact info, model name and number, and date of manufacture on each durable product.</a:t>
            </a:r>
          </a:p>
          <a:p>
            <a:pPr marL="800100" lvl="1" indent="-342900">
              <a:buClr>
                <a:srgbClr val="1A2857"/>
              </a:buClr>
              <a:buFont typeface="Wingdings" panose="05000000000000000000" pitchFamily="2" charset="2"/>
              <a:buChar char="Ø"/>
            </a:pPr>
            <a:r>
              <a:rPr lang="en-US" sz="2000" dirty="0">
                <a:solidFill>
                  <a:srgbClr val="1A2857"/>
                </a:solidFill>
              </a:rPr>
              <a:t>Intended to improve recall effectiveness and safety alert warning to consumers.</a:t>
            </a:r>
            <a:endParaRPr lang="en-US" sz="1400" dirty="0">
              <a:solidFill>
                <a:srgbClr val="1A2857"/>
              </a:solidFill>
            </a:endParaRPr>
          </a:p>
          <a:p>
            <a:pPr lvl="1">
              <a:buClr>
                <a:srgbClr val="4C4C4C"/>
              </a:buClr>
            </a:pPr>
            <a:endParaRPr lang="en-US" sz="1400" dirty="0">
              <a:solidFill>
                <a:srgbClr val="4C4C4C"/>
              </a:solidFill>
            </a:endParaRPr>
          </a:p>
          <a:p>
            <a:pPr marL="342900" indent="-342900">
              <a:buClr>
                <a:srgbClr val="4C4C4C"/>
              </a:buClr>
              <a:buFont typeface="Arial" panose="020B0604020202020204" pitchFamily="34" charset="0"/>
              <a:buChar char="•"/>
            </a:pPr>
            <a:r>
              <a:rPr lang="en-US" sz="2400" dirty="0">
                <a:solidFill>
                  <a:srgbClr val="4C4C4C"/>
                </a:solidFill>
                <a:hlinkClick r:id="rId2">
                  <a:extLst>
                    <a:ext uri="{A12FA001-AC4F-418D-AE19-62706E023703}">
                      <ahyp:hlinkClr xmlns:ahyp="http://schemas.microsoft.com/office/drawing/2018/hyperlinkcolor" val="tx"/>
                    </a:ext>
                  </a:extLst>
                </a:hlinkClick>
              </a:rPr>
              <a:t> </a:t>
            </a:r>
            <a:r>
              <a:rPr lang="en-US" sz="2400" dirty="0">
                <a:solidFill>
                  <a:srgbClr val="CF202F"/>
                </a:solidFill>
                <a:hlinkClick r:id="rId2">
                  <a:extLst>
                    <a:ext uri="{A12FA001-AC4F-418D-AE19-62706E023703}">
                      <ahyp:hlinkClr xmlns:ahyp="http://schemas.microsoft.com/office/drawing/2018/hyperlinkcolor" val="tx"/>
                    </a:ext>
                  </a:extLst>
                </a:hlinkClick>
              </a:rPr>
              <a:t>Product Registration Card FAQs</a:t>
            </a:r>
            <a:r>
              <a:rPr lang="en-US" sz="2400" dirty="0">
                <a:solidFill>
                  <a:srgbClr val="CF202F"/>
                </a:solidFill>
              </a:rPr>
              <a:t> </a:t>
            </a:r>
            <a:r>
              <a:rPr lang="en-US" sz="2400" dirty="0">
                <a:solidFill>
                  <a:srgbClr val="4C4C4C"/>
                </a:solidFill>
              </a:rPr>
              <a:t>site is a good </a:t>
            </a:r>
          </a:p>
          <a:p>
            <a:pPr>
              <a:buClr>
                <a:srgbClr val="4C4C4C"/>
              </a:buClr>
            </a:pPr>
            <a:r>
              <a:rPr lang="en-US" sz="2400" dirty="0">
                <a:solidFill>
                  <a:srgbClr val="4C4C4C"/>
                </a:solidFill>
              </a:rPr>
              <a:t>    reference.</a:t>
            </a:r>
          </a:p>
          <a:p>
            <a:pPr marL="457200" indent="-457200">
              <a:buClr>
                <a:srgbClr val="4C4C4C"/>
              </a:buClr>
              <a:buFont typeface="Wingdings" panose="05000000000000000000" pitchFamily="2" charset="2"/>
              <a:buChar char="v"/>
            </a:pPr>
            <a:endParaRPr lang="en-US" dirty="0">
              <a:solidFill>
                <a:srgbClr val="4C4C4C"/>
              </a:solidFill>
              <a:latin typeface="+mj-lt"/>
            </a:endParaRPr>
          </a:p>
        </p:txBody>
      </p:sp>
      <p:pic>
        <p:nvPicPr>
          <p:cNvPr id="4" name="Picture 3">
            <a:extLst>
              <a:ext uri="{FF2B5EF4-FFF2-40B4-BE49-F238E27FC236}">
                <a16:creationId xmlns:a16="http://schemas.microsoft.com/office/drawing/2014/main" id="{D4CBEDA1-0BEC-45E9-B4D7-9A7C8B870167}"/>
              </a:ext>
            </a:extLst>
          </p:cNvPr>
          <p:cNvPicPr>
            <a:picLocks noChangeAspect="1"/>
          </p:cNvPicPr>
          <p:nvPr/>
        </p:nvPicPr>
        <p:blipFill>
          <a:blip r:embed="rId3"/>
          <a:stretch>
            <a:fillRect/>
          </a:stretch>
        </p:blipFill>
        <p:spPr>
          <a:xfrm>
            <a:off x="8173665" y="4532307"/>
            <a:ext cx="2940649" cy="1918498"/>
          </a:xfrm>
          <a:prstGeom prst="rect">
            <a:avLst/>
          </a:prstGeom>
        </p:spPr>
      </p:pic>
      <p:sp>
        <p:nvSpPr>
          <p:cNvPr id="6" name="Title 5">
            <a:extLst>
              <a:ext uri="{FF2B5EF4-FFF2-40B4-BE49-F238E27FC236}">
                <a16:creationId xmlns:a16="http://schemas.microsoft.com/office/drawing/2014/main" id="{E8AA8D50-BF68-4431-BDB9-D9D41457975D}"/>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Product Registration Card Requirement</a:t>
            </a:r>
          </a:p>
        </p:txBody>
      </p:sp>
    </p:spTree>
    <p:extLst>
      <p:ext uri="{BB962C8B-B14F-4D97-AF65-F5344CB8AC3E}">
        <p14:creationId xmlns:p14="http://schemas.microsoft.com/office/powerpoint/2010/main" val="2965770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F67214-CD2E-4A6B-9B68-D97C844DECA8}"/>
              </a:ext>
            </a:extLst>
          </p:cNvPr>
          <p:cNvSpPr>
            <a:spLocks noGrp="1"/>
          </p:cNvSpPr>
          <p:nvPr>
            <p:ph type="title"/>
          </p:nvPr>
        </p:nvSpPr>
        <p:spPr/>
        <p:txBody>
          <a:bodyPr/>
          <a:lstStyle/>
          <a:p>
            <a:r>
              <a:rPr lang="en-US" dirty="0"/>
              <a:t>Labeling Requirements and Instructional Literature </a:t>
            </a:r>
          </a:p>
        </p:txBody>
      </p:sp>
      <p:sp>
        <p:nvSpPr>
          <p:cNvPr id="2" name="Text Placeholder 1">
            <a:extLst>
              <a:ext uri="{FF2B5EF4-FFF2-40B4-BE49-F238E27FC236}">
                <a16:creationId xmlns:a16="http://schemas.microsoft.com/office/drawing/2014/main" id="{02CD979E-10F3-47B2-BCE2-364A4315D046}"/>
              </a:ext>
            </a:extLst>
          </p:cNvPr>
          <p:cNvSpPr>
            <a:spLocks noGrp="1"/>
          </p:cNvSpPr>
          <p:nvPr>
            <p:ph idx="1"/>
          </p:nvPr>
        </p:nvSpPr>
        <p:spPr/>
        <p:txBody>
          <a:bodyPr/>
          <a:lstStyle/>
          <a:p>
            <a:pPr marL="457200" indent="-457200">
              <a:buFont typeface="Arial" panose="020B0604020202020204" pitchFamily="34" charset="0"/>
              <a:buChar char="•"/>
            </a:pPr>
            <a:r>
              <a:rPr lang="en-US" sz="2800" dirty="0">
                <a:solidFill>
                  <a:srgbClr val="CF202F"/>
                </a:solidFill>
              </a:rPr>
              <a:t>See ASTM F406-19 Section 9 and ASTM F1169-19 Section 8 for additional warning instructions regarding crib mattresses, sleep hazards, strangulation hazards, proper fastening, fall and entrapment hazards.</a:t>
            </a:r>
          </a:p>
          <a:p>
            <a:pPr marL="457200" indent="-457200">
              <a:buClr>
                <a:srgbClr val="4C4C4C"/>
              </a:buClr>
              <a:buFont typeface="Arial" panose="020B0604020202020204" pitchFamily="34" charset="0"/>
              <a:buChar char="•"/>
            </a:pPr>
            <a:r>
              <a:rPr lang="en-US" sz="2800" dirty="0">
                <a:solidFill>
                  <a:srgbClr val="4C4C4C"/>
                </a:solidFill>
              </a:rPr>
              <a:t>Warning statements requirements are very prescriptive, requiring specific font, size, color, and location.</a:t>
            </a:r>
          </a:p>
          <a:p>
            <a:pPr marL="457200" indent="-457200">
              <a:buClr>
                <a:srgbClr val="4C4C4C"/>
              </a:buClr>
              <a:buFont typeface="Arial" panose="020B0604020202020204" pitchFamily="34" charset="0"/>
              <a:buChar char="•"/>
            </a:pPr>
            <a:r>
              <a:rPr lang="en-US" sz="2800" dirty="0">
                <a:solidFill>
                  <a:srgbClr val="4C4C4C"/>
                </a:solidFill>
              </a:rPr>
              <a:t>The following are examples, not the actual labels. </a:t>
            </a:r>
          </a:p>
          <a:p>
            <a:endParaRPr lang="en-US" sz="2800" dirty="0">
              <a:solidFill>
                <a:srgbClr val="CF202F"/>
              </a:solidFill>
            </a:endParaRPr>
          </a:p>
          <a:p>
            <a:endParaRPr lang="en-US" dirty="0"/>
          </a:p>
        </p:txBody>
      </p:sp>
    </p:spTree>
    <p:extLst>
      <p:ext uri="{BB962C8B-B14F-4D97-AF65-F5344CB8AC3E}">
        <p14:creationId xmlns:p14="http://schemas.microsoft.com/office/powerpoint/2010/main" val="616907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154BC7-2EFB-4017-9F1F-DFC16AEA0519}"/>
              </a:ext>
            </a:extLst>
          </p:cNvPr>
          <p:cNvPicPr>
            <a:picLocks noChangeAspect="1"/>
          </p:cNvPicPr>
          <p:nvPr/>
        </p:nvPicPr>
        <p:blipFill>
          <a:blip r:embed="rId2"/>
          <a:stretch>
            <a:fillRect/>
          </a:stretch>
        </p:blipFill>
        <p:spPr>
          <a:xfrm>
            <a:off x="2942171" y="1732327"/>
            <a:ext cx="5862020" cy="3072968"/>
          </a:xfrm>
          <a:prstGeom prst="rect">
            <a:avLst/>
          </a:prstGeom>
        </p:spPr>
      </p:pic>
      <p:pic>
        <p:nvPicPr>
          <p:cNvPr id="4" name="Picture 3">
            <a:extLst>
              <a:ext uri="{FF2B5EF4-FFF2-40B4-BE49-F238E27FC236}">
                <a16:creationId xmlns:a16="http://schemas.microsoft.com/office/drawing/2014/main" id="{AED9C284-F5D9-4614-9672-32F33AEE0608}"/>
              </a:ext>
            </a:extLst>
          </p:cNvPr>
          <p:cNvPicPr>
            <a:picLocks noChangeAspect="1"/>
          </p:cNvPicPr>
          <p:nvPr/>
        </p:nvPicPr>
        <p:blipFill>
          <a:blip r:embed="rId3"/>
          <a:stretch>
            <a:fillRect/>
          </a:stretch>
        </p:blipFill>
        <p:spPr>
          <a:xfrm>
            <a:off x="967806" y="1286614"/>
            <a:ext cx="9810750" cy="4962525"/>
          </a:xfrm>
          <a:prstGeom prst="rect">
            <a:avLst/>
          </a:prstGeom>
        </p:spPr>
      </p:pic>
      <p:sp>
        <p:nvSpPr>
          <p:cNvPr id="6" name="Title 5">
            <a:extLst>
              <a:ext uri="{FF2B5EF4-FFF2-40B4-BE49-F238E27FC236}">
                <a16:creationId xmlns:a16="http://schemas.microsoft.com/office/drawing/2014/main" id="{29B0D17F-FF3E-47FA-9B66-20FF7A35E51B}"/>
              </a:ext>
            </a:extLst>
          </p:cNvPr>
          <p:cNvSpPr txBox="1">
            <a:spLocks noGrp="1"/>
          </p:cNvSpPr>
          <p:nvPr>
            <p:ph type="title"/>
          </p:nvPr>
        </p:nvSpPr>
        <p:spPr>
          <a:xfrm>
            <a:off x="330200" y="511859"/>
            <a:ext cx="10515600" cy="646331"/>
          </a:xfrm>
          <a:prstGeom prst="rect">
            <a:avLst/>
          </a:prstGeom>
          <a:noFill/>
        </p:spPr>
        <p:txBody>
          <a:bodyPr wrap="square" rtlCol="0">
            <a:spAutoFit/>
          </a:bodyPr>
          <a:lstStyle/>
          <a:p>
            <a:r>
              <a:rPr lang="en-US" b="1" dirty="0"/>
              <a:t>Labeling Requirements: Full-Size Cribs</a:t>
            </a:r>
          </a:p>
        </p:txBody>
      </p:sp>
    </p:spTree>
    <p:extLst>
      <p:ext uri="{BB962C8B-B14F-4D97-AF65-F5344CB8AC3E}">
        <p14:creationId xmlns:p14="http://schemas.microsoft.com/office/powerpoint/2010/main" val="1976197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0142E-1557-4748-941E-D9A1140977EB}"/>
              </a:ext>
            </a:extLst>
          </p:cNvPr>
          <p:cNvPicPr>
            <a:picLocks noChangeAspect="1"/>
          </p:cNvPicPr>
          <p:nvPr/>
        </p:nvPicPr>
        <p:blipFill>
          <a:blip r:embed="rId2"/>
          <a:stretch>
            <a:fillRect/>
          </a:stretch>
        </p:blipFill>
        <p:spPr>
          <a:xfrm>
            <a:off x="6992508" y="1065022"/>
            <a:ext cx="4267200" cy="5229225"/>
          </a:xfrm>
          <a:prstGeom prst="rect">
            <a:avLst/>
          </a:prstGeom>
        </p:spPr>
      </p:pic>
      <p:pic>
        <p:nvPicPr>
          <p:cNvPr id="4" name="Picture 3">
            <a:extLst>
              <a:ext uri="{FF2B5EF4-FFF2-40B4-BE49-F238E27FC236}">
                <a16:creationId xmlns:a16="http://schemas.microsoft.com/office/drawing/2014/main" id="{8F68FB1C-27D6-4BB5-A01C-CB775FAAEE3D}"/>
              </a:ext>
            </a:extLst>
          </p:cNvPr>
          <p:cNvPicPr>
            <a:picLocks noChangeAspect="1"/>
          </p:cNvPicPr>
          <p:nvPr/>
        </p:nvPicPr>
        <p:blipFill rotWithShape="1">
          <a:blip r:embed="rId3"/>
          <a:srcRect b="47850"/>
          <a:stretch/>
        </p:blipFill>
        <p:spPr>
          <a:xfrm>
            <a:off x="213691" y="3951061"/>
            <a:ext cx="4914900" cy="2220361"/>
          </a:xfrm>
          <a:prstGeom prst="rect">
            <a:avLst/>
          </a:prstGeom>
        </p:spPr>
      </p:pic>
      <p:cxnSp>
        <p:nvCxnSpPr>
          <p:cNvPr id="16" name="Straight Arrow Connector 15">
            <a:extLst>
              <a:ext uri="{FF2B5EF4-FFF2-40B4-BE49-F238E27FC236}">
                <a16:creationId xmlns:a16="http://schemas.microsoft.com/office/drawing/2014/main" id="{0DF0EF17-5F73-4D21-B523-93500EA5D160}"/>
              </a:ext>
            </a:extLst>
          </p:cNvPr>
          <p:cNvCxnSpPr>
            <a:cxnSpLocks/>
          </p:cNvCxnSpPr>
          <p:nvPr/>
        </p:nvCxnSpPr>
        <p:spPr>
          <a:xfrm>
            <a:off x="4988987" y="5061241"/>
            <a:ext cx="2003521" cy="0"/>
          </a:xfrm>
          <a:prstGeom prst="straightConnector1">
            <a:avLst/>
          </a:prstGeom>
          <a:ln w="38100">
            <a:headEnd type="triangle"/>
            <a:tailEnd type="triangle"/>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5814A900-6ACA-4866-922C-0580AE842935}"/>
              </a:ext>
            </a:extLst>
          </p:cNvPr>
          <p:cNvPicPr>
            <a:picLocks noChangeAspect="1"/>
          </p:cNvPicPr>
          <p:nvPr/>
        </p:nvPicPr>
        <p:blipFill>
          <a:blip r:embed="rId4"/>
          <a:stretch>
            <a:fillRect/>
          </a:stretch>
        </p:blipFill>
        <p:spPr>
          <a:xfrm>
            <a:off x="5356307" y="4111937"/>
            <a:ext cx="1328304" cy="1917739"/>
          </a:xfrm>
          <a:prstGeom prst="rect">
            <a:avLst/>
          </a:prstGeom>
        </p:spPr>
      </p:pic>
      <p:pic>
        <p:nvPicPr>
          <p:cNvPr id="1026" name="Picture 2" descr="image001">
            <a:extLst>
              <a:ext uri="{FF2B5EF4-FFF2-40B4-BE49-F238E27FC236}">
                <a16:creationId xmlns:a16="http://schemas.microsoft.com/office/drawing/2014/main" id="{96EFE484-C9EA-4409-8ED2-9812AA73D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26" y="1232303"/>
            <a:ext cx="6473385" cy="26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8">
            <a:extLst>
              <a:ext uri="{FF2B5EF4-FFF2-40B4-BE49-F238E27FC236}">
                <a16:creationId xmlns:a16="http://schemas.microsoft.com/office/drawing/2014/main" id="{2A1DD481-5426-4E6A-A478-D40C0A4C36D4}"/>
              </a:ext>
            </a:extLst>
          </p:cNvPr>
          <p:cNvSpPr txBox="1">
            <a:spLocks noGrp="1"/>
          </p:cNvSpPr>
          <p:nvPr>
            <p:ph type="title"/>
          </p:nvPr>
        </p:nvSpPr>
        <p:spPr>
          <a:xfrm>
            <a:off x="330200" y="511859"/>
            <a:ext cx="10515600" cy="646331"/>
          </a:xfrm>
          <a:prstGeom prst="rect">
            <a:avLst/>
          </a:prstGeom>
          <a:noFill/>
        </p:spPr>
        <p:txBody>
          <a:bodyPr wrap="square" rtlCol="0">
            <a:spAutoFit/>
          </a:bodyPr>
          <a:lstStyle/>
          <a:p>
            <a:r>
              <a:rPr lang="en-US" b="1" dirty="0"/>
              <a:t>Labeling Requirements: Full-Size Cribs</a:t>
            </a:r>
          </a:p>
        </p:txBody>
      </p:sp>
    </p:spTree>
    <p:extLst>
      <p:ext uri="{BB962C8B-B14F-4D97-AF65-F5344CB8AC3E}">
        <p14:creationId xmlns:p14="http://schemas.microsoft.com/office/powerpoint/2010/main" val="2883213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45680E-1238-468E-9805-3F358EAEC478}"/>
              </a:ext>
            </a:extLst>
          </p:cNvPr>
          <p:cNvPicPr>
            <a:picLocks noChangeAspect="1"/>
          </p:cNvPicPr>
          <p:nvPr/>
        </p:nvPicPr>
        <p:blipFill>
          <a:blip r:embed="rId2"/>
          <a:stretch>
            <a:fillRect/>
          </a:stretch>
        </p:blipFill>
        <p:spPr>
          <a:xfrm>
            <a:off x="2231335" y="1149349"/>
            <a:ext cx="7543800" cy="5343525"/>
          </a:xfrm>
          <a:prstGeom prst="rect">
            <a:avLst/>
          </a:prstGeom>
        </p:spPr>
      </p:pic>
      <p:sp>
        <p:nvSpPr>
          <p:cNvPr id="6" name="Title 5">
            <a:extLst>
              <a:ext uri="{FF2B5EF4-FFF2-40B4-BE49-F238E27FC236}">
                <a16:creationId xmlns:a16="http://schemas.microsoft.com/office/drawing/2014/main" id="{71D7CC40-E22B-4860-ACD2-18BAE4E9466C}"/>
              </a:ext>
            </a:extLst>
          </p:cNvPr>
          <p:cNvSpPr txBox="1">
            <a:spLocks noGrp="1"/>
          </p:cNvSpPr>
          <p:nvPr>
            <p:ph type="title"/>
          </p:nvPr>
        </p:nvSpPr>
        <p:spPr>
          <a:prstGeom prst="rect">
            <a:avLst/>
          </a:prstGeom>
          <a:noFill/>
        </p:spPr>
        <p:txBody>
          <a:bodyPr wrap="square" rtlCol="0">
            <a:spAutoFit/>
          </a:bodyPr>
          <a:lstStyle/>
          <a:p>
            <a:r>
              <a:rPr lang="en-US" b="1" dirty="0"/>
              <a:t>Labeling Requirements: Non-Full-Size Cribs/Play Yards</a:t>
            </a:r>
          </a:p>
        </p:txBody>
      </p:sp>
    </p:spTree>
    <p:extLst>
      <p:ext uri="{BB962C8B-B14F-4D97-AF65-F5344CB8AC3E}">
        <p14:creationId xmlns:p14="http://schemas.microsoft.com/office/powerpoint/2010/main" val="911260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45A18-94FA-4D60-B2AA-052D6F94F99E}"/>
              </a:ext>
            </a:extLst>
          </p:cNvPr>
          <p:cNvPicPr>
            <a:picLocks noChangeAspect="1"/>
          </p:cNvPicPr>
          <p:nvPr/>
        </p:nvPicPr>
        <p:blipFill>
          <a:blip r:embed="rId2"/>
          <a:stretch>
            <a:fillRect/>
          </a:stretch>
        </p:blipFill>
        <p:spPr>
          <a:xfrm>
            <a:off x="649771" y="1266292"/>
            <a:ext cx="5353050" cy="5010150"/>
          </a:xfrm>
          <a:prstGeom prst="rect">
            <a:avLst/>
          </a:prstGeom>
        </p:spPr>
      </p:pic>
      <p:pic>
        <p:nvPicPr>
          <p:cNvPr id="4" name="Picture 3">
            <a:extLst>
              <a:ext uri="{FF2B5EF4-FFF2-40B4-BE49-F238E27FC236}">
                <a16:creationId xmlns:a16="http://schemas.microsoft.com/office/drawing/2014/main" id="{795230A3-026D-4E33-8DF0-E5F42861926E}"/>
              </a:ext>
            </a:extLst>
          </p:cNvPr>
          <p:cNvPicPr>
            <a:picLocks noChangeAspect="1"/>
          </p:cNvPicPr>
          <p:nvPr/>
        </p:nvPicPr>
        <p:blipFill>
          <a:blip r:embed="rId3"/>
          <a:stretch>
            <a:fillRect/>
          </a:stretch>
        </p:blipFill>
        <p:spPr>
          <a:xfrm>
            <a:off x="6342407" y="1266292"/>
            <a:ext cx="5353050" cy="2352675"/>
          </a:xfrm>
          <a:prstGeom prst="rect">
            <a:avLst/>
          </a:prstGeom>
        </p:spPr>
      </p:pic>
      <p:pic>
        <p:nvPicPr>
          <p:cNvPr id="1026" name="Picture 2" descr="image002">
            <a:extLst>
              <a:ext uri="{FF2B5EF4-FFF2-40B4-BE49-F238E27FC236}">
                <a16:creationId xmlns:a16="http://schemas.microsoft.com/office/drawing/2014/main" id="{4C4E0CF1-A18A-4548-8E5E-4614F1EC1C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6089" y="3618967"/>
            <a:ext cx="5210825" cy="172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image001">
            <a:extLst>
              <a:ext uri="{FF2B5EF4-FFF2-40B4-BE49-F238E27FC236}">
                <a16:creationId xmlns:a16="http://schemas.microsoft.com/office/drawing/2014/main" id="{06D42280-5214-4C99-9382-3C211A0216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6089" y="5362207"/>
            <a:ext cx="5210825" cy="121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a:extLst>
              <a:ext uri="{FF2B5EF4-FFF2-40B4-BE49-F238E27FC236}">
                <a16:creationId xmlns:a16="http://schemas.microsoft.com/office/drawing/2014/main" id="{ACBC050E-375B-4000-BC56-686BC7E0A49D}"/>
              </a:ext>
            </a:extLst>
          </p:cNvPr>
          <p:cNvSpPr txBox="1">
            <a:spLocks noGrp="1"/>
          </p:cNvSpPr>
          <p:nvPr>
            <p:ph type="title"/>
          </p:nvPr>
        </p:nvSpPr>
        <p:spPr>
          <a:xfrm>
            <a:off x="330200" y="511859"/>
            <a:ext cx="10515600" cy="646331"/>
          </a:xfrm>
          <a:prstGeom prst="rect">
            <a:avLst/>
          </a:prstGeom>
          <a:noFill/>
        </p:spPr>
        <p:txBody>
          <a:bodyPr wrap="square" rtlCol="0">
            <a:spAutoFit/>
          </a:bodyPr>
          <a:lstStyle/>
          <a:p>
            <a:r>
              <a:rPr lang="en-US" b="1" dirty="0"/>
              <a:t>Labeling Requirements: Non-Full-Size Cribs/Play Yards</a:t>
            </a:r>
          </a:p>
        </p:txBody>
      </p:sp>
    </p:spTree>
    <p:extLst>
      <p:ext uri="{BB962C8B-B14F-4D97-AF65-F5344CB8AC3E}">
        <p14:creationId xmlns:p14="http://schemas.microsoft.com/office/powerpoint/2010/main" val="879176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C9C4B1-9252-4CBC-8262-270CEADF0AD8}"/>
              </a:ext>
            </a:extLst>
          </p:cNvPr>
          <p:cNvSpPr>
            <a:spLocks noGrp="1"/>
          </p:cNvSpPr>
          <p:nvPr>
            <p:ph idx="1"/>
          </p:nvPr>
        </p:nvSpPr>
        <p:spPr>
          <a:xfrm>
            <a:off x="406156" y="1267208"/>
            <a:ext cx="11465169" cy="5074964"/>
          </a:xfrm>
        </p:spPr>
        <p:txBody>
          <a:bodyPr>
            <a:noAutofit/>
          </a:bodyPr>
          <a:lstStyle/>
          <a:p>
            <a:pPr marL="342900" indent="-342900">
              <a:buClr>
                <a:srgbClr val="4C4C4C"/>
              </a:buClr>
              <a:buFont typeface="Arial" panose="020B0604020202020204" pitchFamily="34" charset="0"/>
              <a:buChar char="•"/>
            </a:pPr>
            <a:r>
              <a:rPr lang="en-US" sz="2000" dirty="0">
                <a:solidFill>
                  <a:srgbClr val="4C4C4C"/>
                </a:solidFill>
              </a:rPr>
              <a:t>Labels must be </a:t>
            </a:r>
            <a:r>
              <a:rPr lang="en-US" sz="2000" b="1" dirty="0">
                <a:solidFill>
                  <a:srgbClr val="4C4C4C"/>
                </a:solidFill>
              </a:rPr>
              <a:t>permanently on product and packaging</a:t>
            </a:r>
            <a:r>
              <a:rPr lang="en-US" sz="2000" dirty="0">
                <a:solidFill>
                  <a:srgbClr val="4C4C4C"/>
                </a:solidFill>
              </a:rPr>
              <a:t>. </a:t>
            </a:r>
            <a:endParaRPr lang="en-US" sz="1200" dirty="0">
              <a:solidFill>
                <a:srgbClr val="4C4C4C"/>
              </a:solidFill>
            </a:endParaRPr>
          </a:p>
          <a:p>
            <a:pPr marL="171450" indent="-171450">
              <a:buClr>
                <a:srgbClr val="4C4C4C"/>
              </a:buClr>
              <a:buFont typeface="Arial" panose="020B0604020202020204" pitchFamily="34" charset="0"/>
              <a:buChar char="•"/>
            </a:pPr>
            <a:endParaRPr lang="en-US" sz="1200" dirty="0">
              <a:solidFill>
                <a:srgbClr val="4C4C4C"/>
              </a:solidFill>
            </a:endParaRPr>
          </a:p>
          <a:p>
            <a:pPr marL="342900" indent="-342900">
              <a:buClr>
                <a:srgbClr val="4C4C4C"/>
              </a:buClr>
              <a:buFont typeface="Arial" panose="020B0604020202020204" pitchFamily="34" charset="0"/>
              <a:buChar char="•"/>
            </a:pPr>
            <a:r>
              <a:rPr lang="en-US" sz="2000" dirty="0">
                <a:solidFill>
                  <a:srgbClr val="4C4C4C"/>
                </a:solidFill>
              </a:rPr>
              <a:t>Products with accessories intended to be used with product:</a:t>
            </a:r>
          </a:p>
          <a:p>
            <a:pPr marL="742950" lvl="1" indent="-285750">
              <a:buClr>
                <a:srgbClr val="4C4C4C"/>
              </a:buClr>
              <a:buFont typeface="Arial" panose="020B0604020202020204" pitchFamily="34" charset="0"/>
              <a:buChar char="•"/>
            </a:pPr>
            <a:r>
              <a:rPr lang="en-US" sz="1800" b="1" dirty="0">
                <a:solidFill>
                  <a:srgbClr val="C00000"/>
                </a:solidFill>
              </a:rPr>
              <a:t>WARNING</a:t>
            </a:r>
            <a:r>
              <a:rPr lang="en-US" sz="1800" dirty="0">
                <a:solidFill>
                  <a:srgbClr val="4C4C4C"/>
                </a:solidFill>
              </a:rPr>
              <a:t> </a:t>
            </a:r>
            <a:r>
              <a:rPr lang="en-US" sz="1800" u="sng" dirty="0">
                <a:solidFill>
                  <a:srgbClr val="4C4C4C"/>
                </a:solidFill>
              </a:rPr>
              <a:t>Strangulation Hazard </a:t>
            </a:r>
            <a:r>
              <a:rPr lang="en-US" sz="1800" dirty="0">
                <a:solidFill>
                  <a:srgbClr val="4C4C4C"/>
                </a:solidFill>
              </a:rPr>
              <a:t>Always attach (</a:t>
            </a:r>
            <a:r>
              <a:rPr lang="en-US" sz="1800" i="1" dirty="0">
                <a:solidFill>
                  <a:srgbClr val="4C4C4C"/>
                </a:solidFill>
              </a:rPr>
              <a:t>describe attachment)</a:t>
            </a:r>
            <a:r>
              <a:rPr lang="en-US" sz="1800" dirty="0">
                <a:solidFill>
                  <a:srgbClr val="4C4C4C"/>
                </a:solidFill>
              </a:rPr>
              <a:t> securely. If (</a:t>
            </a:r>
            <a:r>
              <a:rPr lang="en-US" sz="1800" i="1" dirty="0">
                <a:solidFill>
                  <a:srgbClr val="4C4C4C"/>
                </a:solidFill>
              </a:rPr>
              <a:t>describe attachment) </a:t>
            </a:r>
            <a:r>
              <a:rPr lang="en-US" sz="1800" dirty="0">
                <a:solidFill>
                  <a:srgbClr val="4C4C4C"/>
                </a:solidFill>
              </a:rPr>
              <a:t>is not secured, child in product can lift or shift (</a:t>
            </a:r>
            <a:r>
              <a:rPr lang="en-US" sz="1800" i="1" dirty="0">
                <a:solidFill>
                  <a:srgbClr val="4C4C4C"/>
                </a:solidFill>
              </a:rPr>
              <a:t>describe attachment)</a:t>
            </a:r>
            <a:r>
              <a:rPr lang="en-US" sz="1800" dirty="0">
                <a:solidFill>
                  <a:srgbClr val="4C4C4C"/>
                </a:solidFill>
              </a:rPr>
              <a:t> and get neck trapped between (</a:t>
            </a:r>
            <a:r>
              <a:rPr lang="en-US" sz="1800" i="1" dirty="0">
                <a:solidFill>
                  <a:srgbClr val="4C4C4C"/>
                </a:solidFill>
              </a:rPr>
              <a:t>describe attachment)</a:t>
            </a:r>
            <a:r>
              <a:rPr lang="en-US" sz="1800" dirty="0">
                <a:solidFill>
                  <a:srgbClr val="4C4C4C"/>
                </a:solidFill>
              </a:rPr>
              <a:t> and frame. </a:t>
            </a:r>
          </a:p>
          <a:p>
            <a:pPr marL="285750" indent="-285750">
              <a:buFont typeface="Arial" panose="020B0604020202020204" pitchFamily="34" charset="0"/>
              <a:buChar char="•"/>
            </a:pPr>
            <a:endParaRPr lang="en-US" sz="1800" dirty="0">
              <a:solidFill>
                <a:srgbClr val="4C4C4C"/>
              </a:solidFill>
            </a:endParaRPr>
          </a:p>
          <a:p>
            <a:pPr marL="342900" indent="-342900">
              <a:buClr>
                <a:srgbClr val="4C4C4C"/>
              </a:buClr>
              <a:buFont typeface="Arial" panose="020B0604020202020204" pitchFamily="34" charset="0"/>
              <a:buChar char="•"/>
            </a:pPr>
            <a:r>
              <a:rPr lang="en-US" sz="2000" dirty="0">
                <a:solidFill>
                  <a:srgbClr val="4C4C4C"/>
                </a:solidFill>
              </a:rPr>
              <a:t>Products with accessories intended to be </a:t>
            </a:r>
            <a:r>
              <a:rPr lang="en-US" sz="2000" b="1" dirty="0">
                <a:solidFill>
                  <a:srgbClr val="4C4C4C"/>
                </a:solidFill>
              </a:rPr>
              <a:t>removed</a:t>
            </a:r>
            <a:r>
              <a:rPr lang="en-US" sz="2000" dirty="0">
                <a:solidFill>
                  <a:srgbClr val="4C4C4C"/>
                </a:solidFill>
              </a:rPr>
              <a:t> when occupied:</a:t>
            </a:r>
          </a:p>
          <a:p>
            <a:pPr marL="742950" lvl="1" indent="-285750">
              <a:buFont typeface="Arial" panose="020B0604020202020204" pitchFamily="34" charset="0"/>
              <a:buChar char="•"/>
            </a:pPr>
            <a:r>
              <a:rPr lang="en-US" sz="1800" b="1" dirty="0">
                <a:solidFill>
                  <a:srgbClr val="C00000"/>
                </a:solidFill>
              </a:rPr>
              <a:t>WARNING</a:t>
            </a:r>
            <a:r>
              <a:rPr lang="en-US" sz="1800" dirty="0">
                <a:solidFill>
                  <a:srgbClr val="4C4C4C"/>
                </a:solidFill>
              </a:rPr>
              <a:t> (</a:t>
            </a:r>
            <a:r>
              <a:rPr lang="en-US" sz="1800" i="1" dirty="0">
                <a:solidFill>
                  <a:srgbClr val="4C4C4C"/>
                </a:solidFill>
              </a:rPr>
              <a:t>Statement describing the hazard) </a:t>
            </a:r>
            <a:r>
              <a:rPr lang="en-US" sz="1800" dirty="0">
                <a:solidFill>
                  <a:srgbClr val="4C4C4C"/>
                </a:solidFill>
              </a:rPr>
              <a:t>Never leave {</a:t>
            </a:r>
            <a:r>
              <a:rPr lang="en-US" sz="1800" i="1" dirty="0">
                <a:solidFill>
                  <a:srgbClr val="4C4C4C"/>
                </a:solidFill>
              </a:rPr>
              <a:t>describe attachment</a:t>
            </a:r>
            <a:r>
              <a:rPr lang="en-US" sz="1800" dirty="0">
                <a:solidFill>
                  <a:srgbClr val="4C4C4C"/>
                </a:solidFill>
              </a:rPr>
              <a:t>} in place when child is in non-full size crib/play yard.</a:t>
            </a:r>
          </a:p>
          <a:p>
            <a:pPr marL="742950" lvl="1" indent="-285750">
              <a:buFont typeface="Arial" panose="020B0604020202020204" pitchFamily="34" charset="0"/>
              <a:buChar char="•"/>
            </a:pPr>
            <a:endParaRPr lang="en-US" sz="1800" dirty="0">
              <a:solidFill>
                <a:srgbClr val="4C4C4C"/>
              </a:solidFill>
            </a:endParaRPr>
          </a:p>
          <a:p>
            <a:pPr marL="342900" indent="-342900">
              <a:buClr>
                <a:srgbClr val="4C4C4C"/>
              </a:buClr>
              <a:buFont typeface="Arial" panose="020B0604020202020204" pitchFamily="34" charset="0"/>
              <a:buChar char="•"/>
            </a:pPr>
            <a:r>
              <a:rPr lang="en-US" sz="2000" dirty="0">
                <a:solidFill>
                  <a:srgbClr val="4C4C4C"/>
                </a:solidFill>
              </a:rPr>
              <a:t>Mesh products that are designed with drop top rails:</a:t>
            </a:r>
          </a:p>
          <a:p>
            <a:pPr marL="742950" lvl="1" indent="-285750">
              <a:buClr>
                <a:srgbClr val="4C4C4C"/>
              </a:buClr>
              <a:buFont typeface="Arial" panose="020B0604020202020204" pitchFamily="34" charset="0"/>
              <a:buChar char="•"/>
            </a:pPr>
            <a:r>
              <a:rPr lang="en-US" sz="1800" b="1" dirty="0">
                <a:solidFill>
                  <a:srgbClr val="C00000"/>
                </a:solidFill>
              </a:rPr>
              <a:t>WARNING</a:t>
            </a:r>
            <a:r>
              <a:rPr lang="en-US" sz="1800" dirty="0">
                <a:solidFill>
                  <a:srgbClr val="4C4C4C"/>
                </a:solidFill>
              </a:rPr>
              <a:t> </a:t>
            </a:r>
            <a:r>
              <a:rPr lang="en-US" sz="1800" b="1" dirty="0">
                <a:solidFill>
                  <a:srgbClr val="4C4C4C"/>
                </a:solidFill>
              </a:rPr>
              <a:t>NEVER LEAVE </a:t>
            </a:r>
            <a:r>
              <a:rPr lang="en-US" sz="1800" dirty="0">
                <a:solidFill>
                  <a:srgbClr val="4C4C4C"/>
                </a:solidFill>
              </a:rPr>
              <a:t>INFANT IN PRODUCT WITH </a:t>
            </a:r>
            <a:r>
              <a:rPr lang="en-US" sz="1800" b="1" dirty="0">
                <a:solidFill>
                  <a:srgbClr val="4C4C4C"/>
                </a:solidFill>
              </a:rPr>
              <a:t>SIDES DOWN</a:t>
            </a:r>
            <a:r>
              <a:rPr lang="en-US" sz="1800" dirty="0">
                <a:solidFill>
                  <a:srgbClr val="4C4C4C"/>
                </a:solidFill>
              </a:rPr>
              <a:t>. Infant may roll into space between pad and loose mesh side causing suffocation.</a:t>
            </a:r>
          </a:p>
          <a:p>
            <a:pPr marL="742950" lvl="1" indent="-285750">
              <a:buClr>
                <a:srgbClr val="4C4C4C"/>
              </a:buClr>
              <a:buFont typeface="Arial" panose="020B0604020202020204" pitchFamily="34" charset="0"/>
              <a:buChar char="•"/>
            </a:pPr>
            <a:r>
              <a:rPr lang="en-US" sz="1800" b="1" dirty="0">
                <a:solidFill>
                  <a:srgbClr val="C00000"/>
                </a:solidFill>
              </a:rPr>
              <a:t>WARNING</a:t>
            </a:r>
            <a:r>
              <a:rPr lang="en-US" sz="1800" dirty="0">
                <a:solidFill>
                  <a:srgbClr val="4C4C4C"/>
                </a:solidFill>
              </a:rPr>
              <a:t> Infants can suffocate • In gaps between a mattress too small or too thick and product sides • On soft bedding NEVER add a mattress, pillow, comforter, or padding.</a:t>
            </a:r>
          </a:p>
          <a:p>
            <a:pPr lvl="1">
              <a:buClr>
                <a:srgbClr val="4C4C4C"/>
              </a:buClr>
            </a:pPr>
            <a:endParaRPr lang="en-US" sz="1800" dirty="0">
              <a:solidFill>
                <a:srgbClr val="4C4C4C"/>
              </a:solidFill>
            </a:endParaRPr>
          </a:p>
        </p:txBody>
      </p:sp>
      <p:pic>
        <p:nvPicPr>
          <p:cNvPr id="4" name="Picture 3">
            <a:extLst>
              <a:ext uri="{FF2B5EF4-FFF2-40B4-BE49-F238E27FC236}">
                <a16:creationId xmlns:a16="http://schemas.microsoft.com/office/drawing/2014/main" id="{FF4321F7-E841-4F7E-BD46-5053F892BB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74" y="2135176"/>
            <a:ext cx="414909" cy="363045"/>
          </a:xfrm>
          <a:prstGeom prst="rect">
            <a:avLst/>
          </a:prstGeom>
        </p:spPr>
      </p:pic>
      <p:pic>
        <p:nvPicPr>
          <p:cNvPr id="5" name="Picture 4">
            <a:extLst>
              <a:ext uri="{FF2B5EF4-FFF2-40B4-BE49-F238E27FC236}">
                <a16:creationId xmlns:a16="http://schemas.microsoft.com/office/drawing/2014/main" id="{8481A988-1A77-48BE-A21D-6166E6E59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75" y="3471000"/>
            <a:ext cx="414908" cy="363044"/>
          </a:xfrm>
          <a:prstGeom prst="rect">
            <a:avLst/>
          </a:prstGeom>
        </p:spPr>
      </p:pic>
      <p:pic>
        <p:nvPicPr>
          <p:cNvPr id="6" name="Picture 5">
            <a:extLst>
              <a:ext uri="{FF2B5EF4-FFF2-40B4-BE49-F238E27FC236}">
                <a16:creationId xmlns:a16="http://schemas.microsoft.com/office/drawing/2014/main" id="{AD71FE73-CF53-473F-BE77-D73F8A28F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74" y="4685060"/>
            <a:ext cx="414909" cy="363045"/>
          </a:xfrm>
          <a:prstGeom prst="rect">
            <a:avLst/>
          </a:prstGeom>
        </p:spPr>
      </p:pic>
      <p:pic>
        <p:nvPicPr>
          <p:cNvPr id="7" name="Picture 6">
            <a:extLst>
              <a:ext uri="{FF2B5EF4-FFF2-40B4-BE49-F238E27FC236}">
                <a16:creationId xmlns:a16="http://schemas.microsoft.com/office/drawing/2014/main" id="{4812305D-FA8A-4610-AB6B-428CA9EF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75" y="5158727"/>
            <a:ext cx="414909" cy="363045"/>
          </a:xfrm>
          <a:prstGeom prst="rect">
            <a:avLst/>
          </a:prstGeom>
        </p:spPr>
      </p:pic>
      <p:sp>
        <p:nvSpPr>
          <p:cNvPr id="9" name="Title 8">
            <a:extLst>
              <a:ext uri="{FF2B5EF4-FFF2-40B4-BE49-F238E27FC236}">
                <a16:creationId xmlns:a16="http://schemas.microsoft.com/office/drawing/2014/main" id="{DF54B237-58D2-4BB1-9916-F3280BAE7930}"/>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Labeling Requirements: Non-Full-Size Cribs/Play Yards</a:t>
            </a:r>
          </a:p>
        </p:txBody>
      </p:sp>
    </p:spTree>
    <p:extLst>
      <p:ext uri="{BB962C8B-B14F-4D97-AF65-F5344CB8AC3E}">
        <p14:creationId xmlns:p14="http://schemas.microsoft.com/office/powerpoint/2010/main" val="1765299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A0CEB8-3647-4B80-A872-4CC3C37F1C73}"/>
              </a:ext>
            </a:extLst>
          </p:cNvPr>
          <p:cNvSpPr>
            <a:spLocks noGrp="1"/>
          </p:cNvSpPr>
          <p:nvPr>
            <p:ph idx="1"/>
          </p:nvPr>
        </p:nvSpPr>
        <p:spPr>
          <a:xfrm>
            <a:off x="406399" y="1317172"/>
            <a:ext cx="11465169" cy="5148942"/>
          </a:xfrm>
        </p:spPr>
        <p:txBody>
          <a:bodyPr>
            <a:normAutofit fontScale="77500" lnSpcReduction="20000"/>
          </a:bodyPr>
          <a:lstStyle/>
          <a:p>
            <a:pPr>
              <a:buClr>
                <a:srgbClr val="232323"/>
              </a:buClr>
            </a:pPr>
            <a:r>
              <a:rPr lang="en-US" sz="3100" dirty="0">
                <a:solidFill>
                  <a:srgbClr val="4C4C4C"/>
                </a:solidFill>
              </a:rPr>
              <a:t>Warning statements shall address the following at a minimum if applicable: </a:t>
            </a:r>
          </a:p>
          <a:p>
            <a:pPr>
              <a:buClr>
                <a:srgbClr val="232323"/>
              </a:buClr>
            </a:pPr>
            <a:endParaRPr lang="en-US" sz="3100" dirty="0">
              <a:solidFill>
                <a:srgbClr val="4C4C4C"/>
              </a:solidFill>
            </a:endParaRPr>
          </a:p>
          <a:p>
            <a:pPr marL="457200" indent="-457200">
              <a:buClr>
                <a:srgbClr val="232323"/>
              </a:buClr>
              <a:buFont typeface="Arial" panose="020B0604020202020204" pitchFamily="34" charset="0"/>
              <a:buChar char="•"/>
            </a:pPr>
            <a:r>
              <a:rPr lang="en-US" sz="3100" dirty="0">
                <a:solidFill>
                  <a:srgbClr val="4C4C4C"/>
                </a:solidFill>
              </a:rPr>
              <a:t>Never leave child in product with side lowered. Be sure side is in raised and locked position whenever child is in product. </a:t>
            </a:r>
          </a:p>
          <a:p>
            <a:pPr>
              <a:buClr>
                <a:srgbClr val="232323"/>
              </a:buClr>
            </a:pPr>
            <a:endParaRPr lang="en-US" sz="3100" dirty="0">
              <a:solidFill>
                <a:srgbClr val="4C4C4C"/>
              </a:solidFill>
            </a:endParaRPr>
          </a:p>
          <a:p>
            <a:pPr marL="457200" indent="-457200">
              <a:buClr>
                <a:srgbClr val="232323"/>
              </a:buClr>
              <a:buFont typeface="Arial" panose="020B0604020202020204" pitchFamily="34" charset="0"/>
              <a:buChar char="•"/>
            </a:pPr>
            <a:r>
              <a:rPr lang="en-US" sz="3100" dirty="0">
                <a:solidFill>
                  <a:srgbClr val="4C4C4C"/>
                </a:solidFill>
              </a:rPr>
              <a:t>Never use plastic shipping bags or other plastic ﬁlm as mattress covers not sold and intended for that purpose. They can cause suffocation. </a:t>
            </a:r>
          </a:p>
          <a:p>
            <a:pPr marL="457200" indent="-457200">
              <a:buFont typeface="Arial" panose="020B0604020202020204" pitchFamily="34" charset="0"/>
              <a:buChar char="•"/>
            </a:pPr>
            <a:endParaRPr lang="en-US" sz="3100" dirty="0">
              <a:solidFill>
                <a:srgbClr val="4C4C4C"/>
              </a:solidFill>
            </a:endParaRPr>
          </a:p>
          <a:p>
            <a:pPr marL="457200" indent="-457200">
              <a:buFont typeface="Arial" panose="020B0604020202020204" pitchFamily="34" charset="0"/>
              <a:buChar char="•"/>
            </a:pPr>
            <a:r>
              <a:rPr lang="en-US" sz="3100" dirty="0">
                <a:solidFill>
                  <a:srgbClr val="4C4C4C"/>
                </a:solidFill>
              </a:rPr>
              <a:t>Products not intended to hold water mattresses must address the following: </a:t>
            </a:r>
            <a:br>
              <a:rPr lang="en-US" sz="3100" dirty="0">
                <a:solidFill>
                  <a:srgbClr val="4C4C4C"/>
                </a:solidFill>
              </a:rPr>
            </a:br>
            <a:r>
              <a:rPr lang="en-US" sz="3100" b="1" dirty="0">
                <a:solidFill>
                  <a:srgbClr val="4C4C4C"/>
                </a:solidFill>
              </a:rPr>
              <a:t>Never use a water mattress with this product</a:t>
            </a:r>
            <a:r>
              <a:rPr lang="en-US" sz="3100" dirty="0">
                <a:solidFill>
                  <a:srgbClr val="4C4C4C"/>
                </a:solidFill>
              </a:rPr>
              <a:t>. </a:t>
            </a:r>
          </a:p>
          <a:p>
            <a:endParaRPr lang="en-US" sz="1300" dirty="0">
              <a:solidFill>
                <a:srgbClr val="4C4C4C"/>
              </a:solidFill>
            </a:endParaRPr>
          </a:p>
          <a:p>
            <a:pPr marL="914400" lvl="1" indent="-457200">
              <a:buFont typeface="Wingdings" panose="05000000000000000000" pitchFamily="2" charset="2"/>
              <a:buChar char="Ø"/>
            </a:pPr>
            <a:r>
              <a:rPr lang="en-US" sz="2600" dirty="0">
                <a:solidFill>
                  <a:srgbClr val="1A2857"/>
                </a:solidFill>
              </a:rPr>
              <a:t>Products designed to use a water mattress must specify the maximum thickness and weight of the water mattress.</a:t>
            </a:r>
          </a:p>
          <a:p>
            <a:endParaRPr lang="en-US" dirty="0">
              <a:solidFill>
                <a:srgbClr val="4C4C4C"/>
              </a:solidFill>
            </a:endParaRPr>
          </a:p>
          <a:p>
            <a:pPr marL="457200" indent="-457200">
              <a:buClr>
                <a:srgbClr val="4C4C4C"/>
              </a:buClr>
              <a:buFont typeface="Arial" panose="020B0604020202020204" pitchFamily="34" charset="0"/>
              <a:buChar char="•"/>
            </a:pPr>
            <a:r>
              <a:rPr lang="en-US" sz="3100" dirty="0">
                <a:solidFill>
                  <a:srgbClr val="4C4C4C"/>
                </a:solidFill>
              </a:rPr>
              <a:t>Products intended to be reﬁnished as described in the instructions:</a:t>
            </a:r>
            <a:br>
              <a:rPr lang="en-US" sz="3100" dirty="0">
                <a:solidFill>
                  <a:srgbClr val="4C4C4C"/>
                </a:solidFill>
              </a:rPr>
            </a:br>
            <a:r>
              <a:rPr lang="en-US" sz="3100" b="1" dirty="0">
                <a:solidFill>
                  <a:srgbClr val="4C4C4C"/>
                </a:solidFill>
              </a:rPr>
              <a:t>If reﬁnishing, use a nontoxic ﬁnish speciﬁed for children’s products.</a:t>
            </a:r>
          </a:p>
          <a:p>
            <a:pPr marL="457200" indent="-457200">
              <a:buClr>
                <a:srgbClr val="4C4C4C"/>
              </a:buClr>
              <a:buFont typeface="Wingdings" panose="05000000000000000000" pitchFamily="2" charset="2"/>
              <a:buChar char="v"/>
            </a:pPr>
            <a:endParaRPr lang="en-US" b="1" dirty="0">
              <a:solidFill>
                <a:srgbClr val="4C4C4C"/>
              </a:solidFill>
            </a:endParaRPr>
          </a:p>
        </p:txBody>
      </p:sp>
      <p:sp>
        <p:nvSpPr>
          <p:cNvPr id="5" name="Title 4">
            <a:extLst>
              <a:ext uri="{FF2B5EF4-FFF2-40B4-BE49-F238E27FC236}">
                <a16:creationId xmlns:a16="http://schemas.microsoft.com/office/drawing/2014/main" id="{8BFE3E14-6848-4AE2-BC73-027008FCF1F9}"/>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Labeling Requirements: Non-Full-Size Cribs/Play Yards</a:t>
            </a:r>
          </a:p>
        </p:txBody>
      </p:sp>
    </p:spTree>
    <p:extLst>
      <p:ext uri="{BB962C8B-B14F-4D97-AF65-F5344CB8AC3E}">
        <p14:creationId xmlns:p14="http://schemas.microsoft.com/office/powerpoint/2010/main" val="807331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1515" y="365126"/>
            <a:ext cx="11843656" cy="940043"/>
          </a:xfrm>
        </p:spPr>
        <p:txBody>
          <a:bodyPr>
            <a:normAutofit fontScale="90000"/>
          </a:bodyPr>
          <a:lstStyle/>
          <a:p>
            <a:pPr algn="l"/>
            <a:r>
              <a:rPr lang="en-US" dirty="0"/>
              <a:t>Video: Welcome to the 2021 CPSC Podcast Series - Cribs and Play Yards</a:t>
            </a:r>
          </a:p>
        </p:txBody>
      </p:sp>
      <p:pic>
        <p:nvPicPr>
          <p:cNvPr id="4" name="Rich O'Brien Welcome">
            <a:hlinkClick r:id="" action="ppaction://media"/>
          </p:cNvPr>
          <p:cNvPicPr>
            <a:picLocks noChangeAspect="1"/>
          </p:cNvPicPr>
          <p:nvPr>
            <a:videoFile r:link="rId1"/>
            <p:extLst>
              <p:ext uri="{DAA4B4D4-6D71-4841-9C94-3DE7FCFB9230}">
                <p14:media xmlns:p14="http://schemas.microsoft.com/office/powerpoint/2010/main" r:embed="rId2">
                  <p14:trim st="33"/>
                </p14:media>
              </p:ext>
            </p:extLst>
          </p:nvPr>
        </p:nvPicPr>
        <p:blipFill>
          <a:blip r:embed="rId5"/>
          <a:stretch>
            <a:fillRect/>
          </a:stretch>
        </p:blipFill>
        <p:spPr>
          <a:xfrm>
            <a:off x="1662831" y="1307244"/>
            <a:ext cx="8667261" cy="4875334"/>
          </a:xfrm>
          <a:prstGeom prst="rect">
            <a:avLst/>
          </a:prstGeom>
          <a:noFill/>
          <a:ln>
            <a:noFill/>
          </a:ln>
        </p:spPr>
      </p:pic>
    </p:spTree>
    <p:extLst>
      <p:ext uri="{BB962C8B-B14F-4D97-AF65-F5344CB8AC3E}">
        <p14:creationId xmlns:p14="http://schemas.microsoft.com/office/powerpoint/2010/main" val="228711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10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7E8E-FABB-41B8-8F0D-52A3A09CB9A8}"/>
              </a:ext>
            </a:extLst>
          </p:cNvPr>
          <p:cNvSpPr txBox="1">
            <a:spLocks noGrp="1"/>
          </p:cNvSpPr>
          <p:nvPr>
            <p:ph type="title"/>
          </p:nvPr>
        </p:nvSpPr>
        <p:spPr>
          <a:prstGeom prst="rect">
            <a:avLst/>
          </a:prstGeom>
          <a:noFill/>
        </p:spPr>
        <p:txBody>
          <a:bodyPr wrap="square" rtlCol="0">
            <a:spAutoFit/>
          </a:bodyPr>
          <a:lstStyle/>
          <a:p>
            <a:r>
              <a:rPr lang="en-US" b="1" dirty="0"/>
              <a:t>Instructional Literature Requirements</a:t>
            </a:r>
          </a:p>
        </p:txBody>
      </p:sp>
      <p:sp>
        <p:nvSpPr>
          <p:cNvPr id="2" name="Text Placeholder 1">
            <a:extLst>
              <a:ext uri="{FF2B5EF4-FFF2-40B4-BE49-F238E27FC236}">
                <a16:creationId xmlns:a16="http://schemas.microsoft.com/office/drawing/2014/main" id="{11AC44AA-34D4-480D-AA60-8DD13C3BD465}"/>
              </a:ext>
            </a:extLst>
          </p:cNvPr>
          <p:cNvSpPr>
            <a:spLocks noGrp="1"/>
          </p:cNvSpPr>
          <p:nvPr>
            <p:ph idx="1"/>
          </p:nvPr>
        </p:nvSpPr>
        <p:spPr/>
        <p:txBody>
          <a:bodyPr>
            <a:normAutofit/>
          </a:bodyPr>
          <a:lstStyle/>
          <a:p>
            <a:pPr marL="342900" indent="-342900">
              <a:spcAft>
                <a:spcPts val="1200"/>
              </a:spcAft>
              <a:buClr>
                <a:srgbClr val="232323"/>
              </a:buClr>
              <a:buFont typeface="Arial" panose="020B0604020202020204" pitchFamily="34" charset="0"/>
              <a:buChar char="•"/>
            </a:pPr>
            <a:r>
              <a:rPr lang="en-US" sz="2400" dirty="0">
                <a:solidFill>
                  <a:srgbClr val="4C4C4C"/>
                </a:solidFill>
              </a:rPr>
              <a:t>Instructional literature may be on the package or included in leaflet form.</a:t>
            </a:r>
          </a:p>
          <a:p>
            <a:pPr marL="342900" indent="-342900">
              <a:spcAft>
                <a:spcPts val="1200"/>
              </a:spcAft>
              <a:buClr>
                <a:srgbClr val="232323"/>
              </a:buClr>
              <a:buFont typeface="Arial" panose="020B0604020202020204" pitchFamily="34" charset="0"/>
              <a:buChar char="•"/>
            </a:pPr>
            <a:r>
              <a:rPr lang="en-US" sz="2400" dirty="0">
                <a:solidFill>
                  <a:srgbClr val="4C4C4C"/>
                </a:solidFill>
              </a:rPr>
              <a:t>Should be easy to read and understand and in English. </a:t>
            </a:r>
          </a:p>
          <a:p>
            <a:pPr marL="342900" indent="-342900">
              <a:spcAft>
                <a:spcPts val="1200"/>
              </a:spcAft>
              <a:buClr>
                <a:srgbClr val="232323"/>
              </a:buClr>
              <a:buFont typeface="Arial" panose="020B0604020202020204" pitchFamily="34" charset="0"/>
              <a:buChar char="•"/>
            </a:pPr>
            <a:r>
              <a:rPr lang="en-US" sz="2400" dirty="0">
                <a:solidFill>
                  <a:srgbClr val="4C4C4C"/>
                </a:solidFill>
              </a:rPr>
              <a:t>Instructions shall include assembly, maintenance, cleaning, operating, folding, and warnings where applicable.</a:t>
            </a:r>
          </a:p>
          <a:p>
            <a:pPr marL="342900" indent="-342900">
              <a:spcAft>
                <a:spcPts val="1200"/>
              </a:spcAft>
              <a:buClr>
                <a:srgbClr val="232323"/>
              </a:buClr>
              <a:buFont typeface="Arial" panose="020B0604020202020204" pitchFamily="34" charset="0"/>
              <a:buChar char="•"/>
            </a:pPr>
            <a:r>
              <a:rPr lang="en-US" sz="2400" dirty="0">
                <a:solidFill>
                  <a:srgbClr val="4C4C4C"/>
                </a:solidFill>
              </a:rPr>
              <a:t>If a separate instruction sheet is used, include at the top of the ﬁrst page of the instructions: </a:t>
            </a:r>
          </a:p>
          <a:p>
            <a:pPr marL="742950" lvl="1" indent="-285750">
              <a:buClr>
                <a:srgbClr val="232323"/>
              </a:buClr>
              <a:buFont typeface="Wingdings" panose="05000000000000000000" pitchFamily="2" charset="2"/>
              <a:buChar char="Ø"/>
            </a:pPr>
            <a:r>
              <a:rPr lang="en-US" sz="1800" dirty="0">
                <a:solidFill>
                  <a:srgbClr val="4C4C4C"/>
                </a:solidFill>
              </a:rPr>
              <a:t> </a:t>
            </a:r>
            <a:r>
              <a:rPr lang="en-US" sz="2000" dirty="0">
                <a:solidFill>
                  <a:srgbClr val="1A2857"/>
                </a:solidFill>
              </a:rPr>
              <a:t>Read all instructions BEFORE assembly and USE of product. </a:t>
            </a:r>
            <a:r>
              <a:rPr lang="en-US" sz="2000" b="1" dirty="0">
                <a:solidFill>
                  <a:srgbClr val="1A2857"/>
                </a:solidFill>
              </a:rPr>
              <a:t>KEEP INSTRUCTIONS FOR FUTURE USE.</a:t>
            </a:r>
          </a:p>
          <a:p>
            <a:pPr>
              <a:buClr>
                <a:srgbClr val="232323"/>
              </a:buClr>
            </a:pPr>
            <a:endParaRPr lang="en-US" sz="2000" dirty="0">
              <a:solidFill>
                <a:srgbClr val="4C4C4C"/>
              </a:solidFill>
              <a:latin typeface="+mj-lt"/>
            </a:endParaRPr>
          </a:p>
        </p:txBody>
      </p:sp>
    </p:spTree>
    <p:extLst>
      <p:ext uri="{BB962C8B-B14F-4D97-AF65-F5344CB8AC3E}">
        <p14:creationId xmlns:p14="http://schemas.microsoft.com/office/powerpoint/2010/main" val="570816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8D8D63-FBC3-49EC-9D7A-28B4F182384F}"/>
              </a:ext>
            </a:extLst>
          </p:cNvPr>
          <p:cNvSpPr>
            <a:spLocks noGrp="1"/>
          </p:cNvSpPr>
          <p:nvPr>
            <p:ph idx="1"/>
          </p:nvPr>
        </p:nvSpPr>
        <p:spPr>
          <a:xfrm>
            <a:off x="406400" y="1365180"/>
            <a:ext cx="11465169" cy="4692040"/>
          </a:xfrm>
        </p:spPr>
        <p:txBody>
          <a:bodyPr>
            <a:normAutofit/>
          </a:bodyPr>
          <a:lstStyle/>
          <a:p>
            <a:pPr marL="342900" lvl="1" indent="-342900">
              <a:buClr>
                <a:srgbClr val="4C4C4C"/>
              </a:buClr>
              <a:buFont typeface="Arial" panose="020B0604020202020204" pitchFamily="34" charset="0"/>
              <a:buChar char="•"/>
            </a:pPr>
            <a:r>
              <a:rPr lang="en-US" b="1" dirty="0">
                <a:solidFill>
                  <a:srgbClr val="4C4C4C"/>
                </a:solidFill>
              </a:rPr>
              <a:t>All children’s products require a Children’s Product Certificate (CPC)</a:t>
            </a:r>
            <a:br>
              <a:rPr lang="en-US" b="1" dirty="0">
                <a:solidFill>
                  <a:srgbClr val="4C4C4C"/>
                </a:solidFill>
              </a:rPr>
            </a:br>
            <a:r>
              <a:rPr lang="en-US" b="1" dirty="0">
                <a:solidFill>
                  <a:srgbClr val="4C4C4C"/>
                </a:solidFill>
              </a:rPr>
              <a:t>		</a:t>
            </a:r>
          </a:p>
          <a:p>
            <a:pPr lvl="1">
              <a:buClr>
                <a:srgbClr val="4C4C4C"/>
              </a:buClr>
            </a:pPr>
            <a:r>
              <a:rPr lang="en-US" b="1" dirty="0">
                <a:solidFill>
                  <a:srgbClr val="4C4C4C"/>
                </a:solidFill>
              </a:rPr>
              <a:t>Availability of Certificates (CPC/GCC) – </a:t>
            </a:r>
          </a:p>
          <a:p>
            <a:pPr marL="800100" lvl="1" indent="-342900">
              <a:buClr>
                <a:srgbClr val="1A2857"/>
              </a:buClr>
              <a:buFont typeface="Wingdings" panose="05000000000000000000" pitchFamily="2" charset="2"/>
              <a:buChar char="Ø"/>
            </a:pPr>
            <a:r>
              <a:rPr lang="en-US" dirty="0">
                <a:solidFill>
                  <a:srgbClr val="1A2857"/>
                </a:solidFill>
              </a:rPr>
              <a:t>Certificates must “</a:t>
            </a:r>
            <a:r>
              <a:rPr lang="en-US" i="1" dirty="0">
                <a:solidFill>
                  <a:srgbClr val="1A2857"/>
                </a:solidFill>
              </a:rPr>
              <a:t>accompany</a:t>
            </a:r>
            <a:r>
              <a:rPr lang="en-US" dirty="0">
                <a:solidFill>
                  <a:srgbClr val="1A2857"/>
                </a:solidFill>
              </a:rPr>
              <a:t>” each product or shipment of products covered by the same certificate.</a:t>
            </a:r>
          </a:p>
          <a:p>
            <a:pPr marL="800100" lvl="1" indent="-342900">
              <a:buClr>
                <a:srgbClr val="1A2857"/>
              </a:buClr>
              <a:buFont typeface="Wingdings" panose="05000000000000000000" pitchFamily="2" charset="2"/>
              <a:buChar char="Ø"/>
            </a:pPr>
            <a:r>
              <a:rPr lang="en-US" dirty="0">
                <a:solidFill>
                  <a:srgbClr val="1A2857"/>
                </a:solidFill>
              </a:rPr>
              <a:t>A copy of the certificate must be “</a:t>
            </a:r>
            <a:r>
              <a:rPr lang="en-US" i="1" dirty="0">
                <a:solidFill>
                  <a:srgbClr val="1A2857"/>
                </a:solidFill>
              </a:rPr>
              <a:t>furnished</a:t>
            </a:r>
            <a:r>
              <a:rPr lang="en-US" dirty="0">
                <a:solidFill>
                  <a:srgbClr val="1A2857"/>
                </a:solidFill>
              </a:rPr>
              <a:t> to each distributor or retailer of the product” (no requirement to provide to ultimate consumer).</a:t>
            </a:r>
          </a:p>
          <a:p>
            <a:pPr marL="800100" lvl="1" indent="-342900">
              <a:buClr>
                <a:srgbClr val="1A2857"/>
              </a:buClr>
              <a:buFont typeface="Wingdings" panose="05000000000000000000" pitchFamily="2" charset="2"/>
              <a:buChar char="Ø"/>
            </a:pPr>
            <a:r>
              <a:rPr lang="en-US" dirty="0">
                <a:solidFill>
                  <a:srgbClr val="1A2857"/>
                </a:solidFill>
              </a:rPr>
              <a:t>A copy of the certificate must be made available to the CPSC and Customs </a:t>
            </a:r>
            <a:r>
              <a:rPr lang="en-US" i="1" dirty="0">
                <a:solidFill>
                  <a:srgbClr val="1A2857"/>
                </a:solidFill>
              </a:rPr>
              <a:t>upon request.</a:t>
            </a:r>
          </a:p>
          <a:p>
            <a:pPr marL="800100" lvl="1" indent="-342900">
              <a:buClr>
                <a:srgbClr val="4C4C4C"/>
              </a:buClr>
              <a:buFont typeface="Wingdings" panose="05000000000000000000" pitchFamily="2" charset="2"/>
              <a:buChar char="v"/>
            </a:pPr>
            <a:endParaRPr lang="en-US" i="1" dirty="0">
              <a:solidFill>
                <a:srgbClr val="4C4C4C"/>
              </a:solidFill>
            </a:endParaRPr>
          </a:p>
          <a:p>
            <a:pPr marL="342900" indent="-342900">
              <a:buClr>
                <a:srgbClr val="4C4C4C"/>
              </a:buClr>
              <a:buFont typeface="Arial" panose="020B0604020202020204" pitchFamily="34" charset="0"/>
              <a:buChar char="•"/>
            </a:pPr>
            <a:r>
              <a:rPr lang="en-US" sz="2400" b="1" dirty="0">
                <a:solidFill>
                  <a:srgbClr val="4C4C4C"/>
                </a:solidFill>
              </a:rPr>
              <a:t>Electronic Certificates </a:t>
            </a:r>
            <a:r>
              <a:rPr lang="en-US" sz="2400" dirty="0">
                <a:solidFill>
                  <a:srgbClr val="4C4C4C"/>
                </a:solidFill>
              </a:rPr>
              <a:t>are acceptable but must be created no later than time of shipment or first distribution within the United States.</a:t>
            </a:r>
          </a:p>
          <a:p>
            <a:endParaRPr lang="en-US" sz="2000" dirty="0">
              <a:latin typeface="+mj-lt"/>
            </a:endParaRPr>
          </a:p>
        </p:txBody>
      </p:sp>
      <p:sp>
        <p:nvSpPr>
          <p:cNvPr id="5" name="Title 4">
            <a:extLst>
              <a:ext uri="{FF2B5EF4-FFF2-40B4-BE49-F238E27FC236}">
                <a16:creationId xmlns:a16="http://schemas.microsoft.com/office/drawing/2014/main" id="{68E63602-D0B3-4912-B3C2-A02A76431B16}"/>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Children’s Product Certificates</a:t>
            </a:r>
          </a:p>
        </p:txBody>
      </p:sp>
    </p:spTree>
    <p:extLst>
      <p:ext uri="{BB962C8B-B14F-4D97-AF65-F5344CB8AC3E}">
        <p14:creationId xmlns:p14="http://schemas.microsoft.com/office/powerpoint/2010/main" val="1537094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C6B168-5C0A-4872-959A-C48EF6F25F81}"/>
              </a:ext>
            </a:extLst>
          </p:cNvPr>
          <p:cNvSpPr txBox="1">
            <a:spLocks noGrp="1"/>
          </p:cNvSpPr>
          <p:nvPr>
            <p:ph type="title"/>
          </p:nvPr>
        </p:nvSpPr>
        <p:spPr>
          <a:prstGeom prst="rect">
            <a:avLst/>
          </a:prstGeom>
          <a:noFill/>
        </p:spPr>
        <p:txBody>
          <a:bodyPr wrap="square" rtlCol="0">
            <a:spAutoFit/>
          </a:bodyPr>
          <a:lstStyle/>
          <a:p>
            <a:r>
              <a:rPr lang="en-US" b="1" dirty="0"/>
              <a:t>Children’s Product Certificates</a:t>
            </a:r>
          </a:p>
        </p:txBody>
      </p:sp>
      <p:sp>
        <p:nvSpPr>
          <p:cNvPr id="2" name="Text Placeholder 1">
            <a:extLst>
              <a:ext uri="{FF2B5EF4-FFF2-40B4-BE49-F238E27FC236}">
                <a16:creationId xmlns:a16="http://schemas.microsoft.com/office/drawing/2014/main" id="{99DAF176-F97F-476F-A6A0-40351689AC2A}"/>
              </a:ext>
            </a:extLst>
          </p:cNvPr>
          <p:cNvSpPr>
            <a:spLocks noGrp="1"/>
          </p:cNvSpPr>
          <p:nvPr>
            <p:ph idx="1"/>
          </p:nvPr>
        </p:nvSpPr>
        <p:spPr>
          <a:xfrm>
            <a:off x="406399" y="1289205"/>
            <a:ext cx="11465169" cy="5187191"/>
          </a:xfrm>
        </p:spPr>
        <p:txBody>
          <a:bodyPr>
            <a:normAutofit lnSpcReduction="10000"/>
          </a:bodyPr>
          <a:lstStyle/>
          <a:p>
            <a:pPr marL="914400" lvl="1" indent="-457200">
              <a:spcBef>
                <a:spcPts val="600"/>
              </a:spcBef>
              <a:buFont typeface="+mj-lt"/>
              <a:buAutoNum type="arabicPeriod"/>
            </a:pPr>
            <a:r>
              <a:rPr lang="en-US" dirty="0">
                <a:solidFill>
                  <a:srgbClr val="4C4C4C"/>
                </a:solidFill>
              </a:rPr>
              <a:t>Description of product(s) covered by certificate</a:t>
            </a:r>
          </a:p>
          <a:p>
            <a:pPr marL="914400" lvl="1" indent="-457200">
              <a:spcBef>
                <a:spcPts val="600"/>
              </a:spcBef>
              <a:buFont typeface="+mj-lt"/>
              <a:buAutoNum type="arabicPeriod"/>
            </a:pPr>
            <a:r>
              <a:rPr lang="en-US" dirty="0">
                <a:solidFill>
                  <a:srgbClr val="4C4C4C"/>
                </a:solidFill>
              </a:rPr>
              <a:t>Citation to each CPSC safety requirement to which you are certifying compliance</a:t>
            </a:r>
          </a:p>
          <a:p>
            <a:pPr marL="1371600" lvl="2" indent="-457200">
              <a:buClr>
                <a:srgbClr val="4C4C4C"/>
              </a:buClr>
              <a:buFont typeface="+mj-lt"/>
              <a:buAutoNum type="alphaLcParenR"/>
            </a:pPr>
            <a:r>
              <a:rPr lang="en-US" sz="2400" dirty="0">
                <a:solidFill>
                  <a:srgbClr val="C00000"/>
                </a:solidFill>
              </a:rPr>
              <a:t>15 U.S.C. §1278a – Total Lead Content</a:t>
            </a:r>
          </a:p>
          <a:p>
            <a:pPr marL="1371600" lvl="2" indent="-457200">
              <a:buClr>
                <a:srgbClr val="4C4C4C"/>
              </a:buClr>
              <a:buFont typeface="+mj-lt"/>
              <a:buAutoNum type="alphaLcParenR"/>
            </a:pPr>
            <a:r>
              <a:rPr lang="en-US" sz="2400" dirty="0">
                <a:solidFill>
                  <a:srgbClr val="C00000"/>
                </a:solidFill>
              </a:rPr>
              <a:t>16 CFR Part 1303 – Lead in Paint and Similar Surface Coatings</a:t>
            </a:r>
          </a:p>
          <a:p>
            <a:pPr marL="1371600" lvl="2" indent="-457200">
              <a:buClr>
                <a:srgbClr val="4C4C4C"/>
              </a:buClr>
              <a:buFont typeface="+mj-lt"/>
              <a:buAutoNum type="alphaLcParenR"/>
            </a:pPr>
            <a:r>
              <a:rPr lang="en-US" sz="2400" dirty="0">
                <a:solidFill>
                  <a:srgbClr val="C00000"/>
                </a:solidFill>
              </a:rPr>
              <a:t>16 CFR Part 1307 – Phthalates Prohibition</a:t>
            </a:r>
          </a:p>
          <a:p>
            <a:pPr marL="1371600" lvl="2" indent="-457200">
              <a:buClr>
                <a:srgbClr val="4C4C4C"/>
              </a:buClr>
              <a:buFont typeface="+mj-lt"/>
              <a:buAutoNum type="alphaLcParenR"/>
            </a:pPr>
            <a:r>
              <a:rPr lang="en-US" sz="2400" dirty="0">
                <a:solidFill>
                  <a:srgbClr val="C00000"/>
                </a:solidFill>
              </a:rPr>
              <a:t>16 CFR Part 1501 – Small Parts Regulation</a:t>
            </a:r>
          </a:p>
          <a:p>
            <a:pPr marL="1371600" lvl="2" indent="-457200">
              <a:buClr>
                <a:srgbClr val="4C4C4C"/>
              </a:buClr>
              <a:buFont typeface="+mj-lt"/>
              <a:buAutoNum type="alphaLcParenR"/>
            </a:pPr>
            <a:r>
              <a:rPr lang="en-US" sz="2400" dirty="0">
                <a:solidFill>
                  <a:srgbClr val="C00000"/>
                </a:solidFill>
              </a:rPr>
              <a:t>16 CFR Part 1219, ASTM F1169-19 – Full-Size Cribs</a:t>
            </a:r>
          </a:p>
          <a:p>
            <a:pPr marL="914400" lvl="1" indent="-457200">
              <a:spcBef>
                <a:spcPts val="600"/>
              </a:spcBef>
              <a:buFont typeface="+mj-lt"/>
              <a:buAutoNum type="arabicPeriod"/>
            </a:pPr>
            <a:r>
              <a:rPr lang="en-US" dirty="0">
                <a:solidFill>
                  <a:srgbClr val="4C4C4C"/>
                </a:solidFill>
              </a:rPr>
              <a:t>Importer/Domestic Manufacturer contact information</a:t>
            </a:r>
          </a:p>
          <a:p>
            <a:pPr marL="914400" lvl="1" indent="-457200">
              <a:spcBef>
                <a:spcPts val="600"/>
              </a:spcBef>
              <a:buFont typeface="+mj-lt"/>
              <a:buAutoNum type="arabicPeriod"/>
            </a:pPr>
            <a:r>
              <a:rPr lang="en-US" dirty="0">
                <a:solidFill>
                  <a:srgbClr val="4C4C4C"/>
                </a:solidFill>
              </a:rPr>
              <a:t>Contact information for person maintaining test records</a:t>
            </a:r>
          </a:p>
          <a:p>
            <a:pPr marL="914400" lvl="1" indent="-457200">
              <a:spcBef>
                <a:spcPts val="600"/>
              </a:spcBef>
              <a:buFont typeface="+mj-lt"/>
              <a:buAutoNum type="arabicPeriod"/>
            </a:pPr>
            <a:r>
              <a:rPr lang="en-US" dirty="0">
                <a:solidFill>
                  <a:srgbClr val="4C4C4C"/>
                </a:solidFill>
              </a:rPr>
              <a:t>Date and Place of Manufacture</a:t>
            </a:r>
          </a:p>
          <a:p>
            <a:pPr marL="914400" lvl="1" indent="-457200">
              <a:spcBef>
                <a:spcPts val="600"/>
              </a:spcBef>
              <a:buClr>
                <a:srgbClr val="4C4C4C"/>
              </a:buClr>
              <a:buFont typeface="+mj-lt"/>
              <a:buAutoNum type="arabicPeriod"/>
            </a:pPr>
            <a:r>
              <a:rPr lang="en-US" dirty="0">
                <a:solidFill>
                  <a:srgbClr val="4C4C4C"/>
                </a:solidFill>
              </a:rPr>
              <a:t>Location of Testing and Date of Test on which certification is based</a:t>
            </a:r>
          </a:p>
          <a:p>
            <a:pPr marL="914400" lvl="1" indent="-457200">
              <a:spcBef>
                <a:spcPts val="600"/>
              </a:spcBef>
              <a:buFont typeface="+mj-lt"/>
              <a:buAutoNum type="arabicPeriod"/>
            </a:pPr>
            <a:r>
              <a:rPr lang="en-US" dirty="0">
                <a:solidFill>
                  <a:srgbClr val="4C4C4C"/>
                </a:solidFill>
              </a:rPr>
              <a:t>Contact information of testing laboratory</a:t>
            </a:r>
          </a:p>
        </p:txBody>
      </p:sp>
    </p:spTree>
    <p:extLst>
      <p:ext uri="{BB962C8B-B14F-4D97-AF65-F5344CB8AC3E}">
        <p14:creationId xmlns:p14="http://schemas.microsoft.com/office/powerpoint/2010/main" val="2148622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9304A3-A63F-4412-BC25-BF300D43DAAB}"/>
              </a:ext>
            </a:extLst>
          </p:cNvPr>
          <p:cNvSpPr>
            <a:spLocks noGrp="1"/>
          </p:cNvSpPr>
          <p:nvPr>
            <p:ph idx="1"/>
          </p:nvPr>
        </p:nvSpPr>
        <p:spPr>
          <a:xfrm>
            <a:off x="406399" y="1262742"/>
            <a:ext cx="11465169" cy="5079429"/>
          </a:xfrm>
        </p:spPr>
        <p:txBody>
          <a:bodyPr>
            <a:normAutofit lnSpcReduction="10000"/>
          </a:bodyPr>
          <a:lstStyle/>
          <a:p>
            <a:pPr>
              <a:spcAft>
                <a:spcPts val="1200"/>
              </a:spcAft>
              <a:buClr>
                <a:srgbClr val="4C4C4C"/>
              </a:buClr>
            </a:pPr>
            <a:r>
              <a:rPr lang="en-US" sz="2800" dirty="0">
                <a:solidFill>
                  <a:srgbClr val="4C4C4C"/>
                </a:solidFill>
              </a:rPr>
              <a:t>Lead Content Testing – 15 U.S.C. §1278a</a:t>
            </a:r>
          </a:p>
          <a:p>
            <a:pPr marL="800100" lvl="1" indent="-342900">
              <a:spcAft>
                <a:spcPts val="1200"/>
              </a:spcAft>
              <a:buClr>
                <a:srgbClr val="4C4C4C"/>
              </a:buClr>
              <a:buFont typeface="Arial" panose="020B0604020202020204" pitchFamily="34" charset="0"/>
              <a:buChar char="•"/>
            </a:pPr>
            <a:r>
              <a:rPr lang="en-US" sz="2800" u="sng" dirty="0">
                <a:solidFill>
                  <a:srgbClr val="4C4C4C"/>
                </a:solidFill>
              </a:rPr>
              <a:t>Limit:</a:t>
            </a:r>
            <a:r>
              <a:rPr lang="en-US" sz="2800" dirty="0">
                <a:solidFill>
                  <a:srgbClr val="4C4C4C"/>
                </a:solidFill>
              </a:rPr>
              <a:t> No more than 100 ppm in any accessible parts of children’s products.</a:t>
            </a:r>
          </a:p>
          <a:p>
            <a:pPr marL="800100" lvl="1" indent="-342900">
              <a:buClr>
                <a:srgbClr val="4C4C4C"/>
              </a:buClr>
              <a:buFont typeface="Arial" panose="020B0604020202020204" pitchFamily="34" charset="0"/>
              <a:buChar char="•"/>
            </a:pPr>
            <a:r>
              <a:rPr lang="en-US" sz="2800" u="sng" dirty="0">
                <a:solidFill>
                  <a:srgbClr val="4C4C4C"/>
                </a:solidFill>
              </a:rPr>
              <a:t>Materials that do not exceed the lead limit in untreated, unadulterated state </a:t>
            </a:r>
            <a:r>
              <a:rPr lang="en-US" sz="2800" dirty="0">
                <a:solidFill>
                  <a:srgbClr val="4C4C4C"/>
                </a:solidFill>
              </a:rPr>
              <a:t>– </a:t>
            </a:r>
            <a:r>
              <a:rPr lang="en-US" sz="2800" dirty="0">
                <a:solidFill>
                  <a:srgbClr val="4C4C4C"/>
                </a:solidFill>
                <a:hlinkClick r:id="rId2">
                  <a:extLst>
                    <a:ext uri="{A12FA001-AC4F-418D-AE19-62706E023703}">
                      <ahyp:hlinkClr xmlns:ahyp="http://schemas.microsoft.com/office/drawing/2018/hyperlinkcolor" val="tx"/>
                    </a:ext>
                  </a:extLst>
                </a:hlinkClick>
              </a:rPr>
              <a:t>16 CFR §1500.91</a:t>
            </a:r>
            <a:r>
              <a:rPr lang="en-US" sz="2800" dirty="0">
                <a:solidFill>
                  <a:srgbClr val="4C4C4C"/>
                </a:solidFill>
              </a:rPr>
              <a:t> such as</a:t>
            </a:r>
            <a:br>
              <a:rPr lang="en-US" sz="1100" dirty="0">
                <a:solidFill>
                  <a:srgbClr val="4C4C4C"/>
                </a:solidFill>
              </a:rPr>
            </a:br>
            <a:endParaRPr lang="en-US" sz="1100" dirty="0">
              <a:solidFill>
                <a:srgbClr val="4C4C4C"/>
              </a:solidFill>
            </a:endParaRPr>
          </a:p>
          <a:p>
            <a:pPr marL="1257300" lvl="2" indent="-342900">
              <a:buClr>
                <a:srgbClr val="1A2857"/>
              </a:buClr>
              <a:buFont typeface="Wingdings" panose="05000000000000000000" pitchFamily="2" charset="2"/>
              <a:buChar char="Ø"/>
            </a:pPr>
            <a:r>
              <a:rPr lang="en-US" sz="2400" dirty="0">
                <a:solidFill>
                  <a:srgbClr val="1A2857"/>
                </a:solidFill>
              </a:rPr>
              <a:t>Wood, Paper and similar materials made from wood</a:t>
            </a:r>
          </a:p>
          <a:p>
            <a:pPr marL="1257300" lvl="2" indent="-342900">
              <a:buClr>
                <a:srgbClr val="1A2857"/>
              </a:buClr>
              <a:buFont typeface="Wingdings" panose="05000000000000000000" pitchFamily="2" charset="2"/>
              <a:buChar char="Ø"/>
            </a:pPr>
            <a:r>
              <a:rPr lang="en-US" sz="2400" dirty="0">
                <a:solidFill>
                  <a:srgbClr val="1A2857"/>
                </a:solidFill>
              </a:rPr>
              <a:t>CMYK process printing inks</a:t>
            </a:r>
          </a:p>
          <a:p>
            <a:pPr marL="1257300" lvl="2" indent="-342900">
              <a:buClr>
                <a:srgbClr val="1A2857"/>
              </a:buClr>
              <a:buFont typeface="Wingdings" panose="05000000000000000000" pitchFamily="2" charset="2"/>
              <a:buChar char="Ø"/>
            </a:pPr>
            <a:r>
              <a:rPr lang="en-US" sz="2400" dirty="0">
                <a:solidFill>
                  <a:srgbClr val="1A2857"/>
                </a:solidFill>
              </a:rPr>
              <a:t>Natural fibers (dyed or undyed) including, but not limited to, cotton, linen, hemp, bamboo, sisal, silk, wool (sheep)</a:t>
            </a:r>
          </a:p>
          <a:p>
            <a:pPr marL="1257300" lvl="2" indent="-342900">
              <a:buClr>
                <a:srgbClr val="1A2857"/>
              </a:buClr>
              <a:buFont typeface="Wingdings" panose="05000000000000000000" pitchFamily="2" charset="2"/>
              <a:buChar char="Ø"/>
            </a:pPr>
            <a:r>
              <a:rPr lang="en-US" sz="2400" dirty="0">
                <a:solidFill>
                  <a:srgbClr val="1A2857"/>
                </a:solidFill>
              </a:rPr>
              <a:t>Manufactured fibers (dyed or undyed) including, but not limited to, rayon, lyocell, acetate, triacetate, rubber, polyester, nylon, acrylic, modacrylic, spandex</a:t>
            </a:r>
            <a:endParaRPr lang="en-US" sz="2400" dirty="0">
              <a:solidFill>
                <a:srgbClr val="4C4C4C"/>
              </a:solidFill>
              <a:latin typeface="+mj-lt"/>
            </a:endParaRPr>
          </a:p>
          <a:p>
            <a:pPr marL="914400" lvl="1" indent="-457200">
              <a:buClr>
                <a:srgbClr val="4C4C4C"/>
              </a:buClr>
              <a:buFont typeface="Wingdings" panose="05000000000000000000" pitchFamily="2" charset="2"/>
              <a:buChar char="v"/>
            </a:pPr>
            <a:endParaRPr lang="en-US" sz="3200" dirty="0">
              <a:solidFill>
                <a:srgbClr val="4C4C4C"/>
              </a:solidFill>
              <a:latin typeface="+mj-lt"/>
            </a:endParaRPr>
          </a:p>
          <a:p>
            <a:pPr marL="800100" lvl="1" indent="-342900">
              <a:buClr>
                <a:srgbClr val="4C4C4C"/>
              </a:buClr>
              <a:buFont typeface="Wingdings" panose="05000000000000000000" pitchFamily="2" charset="2"/>
              <a:buChar char="v"/>
            </a:pPr>
            <a:endParaRPr lang="en-US" dirty="0">
              <a:solidFill>
                <a:srgbClr val="4C4C4C"/>
              </a:solidFill>
              <a:latin typeface="+mj-lt"/>
            </a:endParaRPr>
          </a:p>
          <a:p>
            <a:pPr marL="914400" lvl="1" indent="-457200">
              <a:buClr>
                <a:srgbClr val="4C4C4C"/>
              </a:buClr>
              <a:buFont typeface="Wingdings" panose="05000000000000000000" pitchFamily="2" charset="2"/>
              <a:buChar char="v"/>
            </a:pPr>
            <a:endParaRPr lang="en-US" sz="2800" dirty="0">
              <a:solidFill>
                <a:srgbClr val="4C4C4C"/>
              </a:solidFill>
              <a:latin typeface="+mj-lt"/>
              <a:ea typeface="SimSun" pitchFamily="2" charset="-122"/>
            </a:endParaRPr>
          </a:p>
          <a:p>
            <a:pPr marL="971550" lvl="1" indent="-514350">
              <a:buClr>
                <a:srgbClr val="4C4C4C"/>
              </a:buClr>
              <a:buFont typeface="Wingdings" panose="05000000000000000000" pitchFamily="2" charset="2"/>
              <a:buChar char="v"/>
            </a:pPr>
            <a:endParaRPr lang="en-US" sz="2800" dirty="0">
              <a:solidFill>
                <a:srgbClr val="4C4C4C"/>
              </a:solidFill>
              <a:latin typeface="+mj-lt"/>
              <a:ea typeface="SimSun" pitchFamily="2" charset="-122"/>
            </a:endParaRPr>
          </a:p>
          <a:p>
            <a:pPr marL="457200" indent="-457200">
              <a:buClr>
                <a:srgbClr val="4C4C4C"/>
              </a:buClr>
              <a:buFont typeface="Wingdings" panose="05000000000000000000" pitchFamily="2" charset="2"/>
              <a:buChar char="v"/>
            </a:pPr>
            <a:endParaRPr lang="en-US" sz="2800" dirty="0">
              <a:solidFill>
                <a:srgbClr val="4C4C4C"/>
              </a:solidFill>
              <a:latin typeface="+mj-lt"/>
            </a:endParaRPr>
          </a:p>
          <a:p>
            <a:pPr marL="457200" indent="-457200">
              <a:buClr>
                <a:srgbClr val="4C4C4C"/>
              </a:buClr>
              <a:buFont typeface="Wingdings" panose="05000000000000000000" pitchFamily="2" charset="2"/>
              <a:buChar char="v"/>
            </a:pPr>
            <a:endParaRPr lang="en-US" sz="2800" dirty="0">
              <a:solidFill>
                <a:srgbClr val="4C4C4C"/>
              </a:solidFill>
              <a:latin typeface="+mj-lt"/>
            </a:endParaRPr>
          </a:p>
          <a:p>
            <a:pPr marL="457200" indent="-457200">
              <a:buClr>
                <a:srgbClr val="4C4C4C"/>
              </a:buClr>
              <a:buFont typeface="Wingdings" panose="05000000000000000000" pitchFamily="2" charset="2"/>
              <a:buChar char="v"/>
            </a:pPr>
            <a:endParaRPr lang="en-US" sz="3200" dirty="0">
              <a:solidFill>
                <a:srgbClr val="4C4C4C"/>
              </a:solidFill>
              <a:latin typeface="+mj-lt"/>
            </a:endParaRPr>
          </a:p>
        </p:txBody>
      </p:sp>
      <p:sp>
        <p:nvSpPr>
          <p:cNvPr id="5" name="Title 4">
            <a:extLst>
              <a:ext uri="{FF2B5EF4-FFF2-40B4-BE49-F238E27FC236}">
                <a16:creationId xmlns:a16="http://schemas.microsoft.com/office/drawing/2014/main" id="{7AEA4B8B-C128-467C-B427-8B209E191CBB}"/>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Testing Requirements (Chemical)</a:t>
            </a:r>
          </a:p>
        </p:txBody>
      </p:sp>
    </p:spTree>
    <p:extLst>
      <p:ext uri="{BB962C8B-B14F-4D97-AF65-F5344CB8AC3E}">
        <p14:creationId xmlns:p14="http://schemas.microsoft.com/office/powerpoint/2010/main" val="3889628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9304A3-A63F-4412-BC25-BF300D43DAAB}"/>
              </a:ext>
            </a:extLst>
          </p:cNvPr>
          <p:cNvSpPr>
            <a:spLocks noGrp="1"/>
          </p:cNvSpPr>
          <p:nvPr>
            <p:ph idx="1"/>
          </p:nvPr>
        </p:nvSpPr>
        <p:spPr/>
        <p:txBody>
          <a:bodyPr>
            <a:normAutofit/>
          </a:bodyPr>
          <a:lstStyle/>
          <a:p>
            <a:pPr>
              <a:buClr>
                <a:srgbClr val="4C4C4C"/>
              </a:buClr>
            </a:pPr>
            <a:r>
              <a:rPr lang="en-US" sz="2800" dirty="0">
                <a:solidFill>
                  <a:srgbClr val="5F5F5F"/>
                </a:solidFill>
              </a:rPr>
              <a:t>Lead in Paint and Similar Surface Coatings- 16 CFR Part 1303 </a:t>
            </a:r>
          </a:p>
          <a:p>
            <a:pPr>
              <a:buClr>
                <a:srgbClr val="4C4C4C"/>
              </a:buClr>
            </a:pPr>
            <a:endParaRPr lang="en-US" sz="2800" dirty="0">
              <a:solidFill>
                <a:srgbClr val="5F5F5F"/>
              </a:solidFill>
            </a:endParaRPr>
          </a:p>
          <a:p>
            <a:pPr marL="914400" lvl="1" indent="-457200">
              <a:buClr>
                <a:srgbClr val="1A2857"/>
              </a:buClr>
              <a:buFont typeface="Wingdings" panose="05000000000000000000" pitchFamily="2" charset="2"/>
              <a:buChar char="Ø"/>
            </a:pPr>
            <a:r>
              <a:rPr lang="en-US" sz="2800" u="sng" dirty="0">
                <a:solidFill>
                  <a:srgbClr val="1A2857"/>
                </a:solidFill>
              </a:rPr>
              <a:t>Limit:</a:t>
            </a:r>
            <a:r>
              <a:rPr lang="en-US" sz="2800" dirty="0">
                <a:solidFill>
                  <a:srgbClr val="1A2857"/>
                </a:solidFill>
              </a:rPr>
              <a:t> All children’s products and some furniture, for adults and children, must not contain a concentration of lead greater than 90 parts per million in paint or any similar surface coatings.</a:t>
            </a:r>
            <a:br>
              <a:rPr lang="en-US" sz="2800" dirty="0">
                <a:solidFill>
                  <a:srgbClr val="1A2857"/>
                </a:solidFill>
              </a:rPr>
            </a:br>
            <a:endParaRPr lang="en-US" sz="2800" dirty="0">
              <a:solidFill>
                <a:srgbClr val="1A2857"/>
              </a:solidFill>
            </a:endParaRPr>
          </a:p>
          <a:p>
            <a:pPr lvl="1">
              <a:buClr>
                <a:srgbClr val="4C4C4C"/>
              </a:buClr>
            </a:pPr>
            <a:endParaRPr lang="en-US" dirty="0">
              <a:solidFill>
                <a:srgbClr val="4C4C4C"/>
              </a:solidFill>
            </a:endParaRPr>
          </a:p>
          <a:p>
            <a:pPr marL="914400" lvl="1" indent="-457200">
              <a:buClr>
                <a:srgbClr val="4C4C4C"/>
              </a:buClr>
              <a:buFont typeface="Wingdings" panose="05000000000000000000" pitchFamily="2" charset="2"/>
              <a:buChar char="v"/>
            </a:pPr>
            <a:endParaRPr lang="en-US" sz="3200" dirty="0">
              <a:solidFill>
                <a:srgbClr val="4C4C4C"/>
              </a:solidFill>
              <a:latin typeface="+mj-lt"/>
            </a:endParaRPr>
          </a:p>
          <a:p>
            <a:pPr marL="800100" lvl="1" indent="-342900">
              <a:buClr>
                <a:srgbClr val="4C4C4C"/>
              </a:buClr>
              <a:buFont typeface="Wingdings" panose="05000000000000000000" pitchFamily="2" charset="2"/>
              <a:buChar char="v"/>
            </a:pPr>
            <a:endParaRPr lang="en-US" dirty="0">
              <a:solidFill>
                <a:srgbClr val="4C4C4C"/>
              </a:solidFill>
              <a:latin typeface="+mj-lt"/>
            </a:endParaRPr>
          </a:p>
          <a:p>
            <a:pPr marL="914400" lvl="1" indent="-457200">
              <a:buClr>
                <a:srgbClr val="4C4C4C"/>
              </a:buClr>
              <a:buFont typeface="Wingdings" panose="05000000000000000000" pitchFamily="2" charset="2"/>
              <a:buChar char="v"/>
            </a:pPr>
            <a:endParaRPr lang="en-US" sz="2800" dirty="0">
              <a:solidFill>
                <a:srgbClr val="4C4C4C"/>
              </a:solidFill>
              <a:latin typeface="+mj-lt"/>
              <a:ea typeface="SimSun" pitchFamily="2" charset="-122"/>
            </a:endParaRPr>
          </a:p>
          <a:p>
            <a:pPr marL="971550" lvl="1" indent="-514350">
              <a:buClr>
                <a:srgbClr val="4C4C4C"/>
              </a:buClr>
              <a:buFont typeface="Wingdings" panose="05000000000000000000" pitchFamily="2" charset="2"/>
              <a:buChar char="v"/>
            </a:pPr>
            <a:endParaRPr lang="en-US" sz="2800" dirty="0">
              <a:solidFill>
                <a:srgbClr val="4C4C4C"/>
              </a:solidFill>
              <a:latin typeface="+mj-lt"/>
              <a:ea typeface="SimSun" pitchFamily="2" charset="-122"/>
            </a:endParaRPr>
          </a:p>
          <a:p>
            <a:pPr marL="457200" indent="-457200">
              <a:buClr>
                <a:srgbClr val="4C4C4C"/>
              </a:buClr>
              <a:buFont typeface="Wingdings" panose="05000000000000000000" pitchFamily="2" charset="2"/>
              <a:buChar char="v"/>
            </a:pPr>
            <a:endParaRPr lang="en-US" sz="2800" dirty="0">
              <a:solidFill>
                <a:srgbClr val="4C4C4C"/>
              </a:solidFill>
              <a:latin typeface="+mj-lt"/>
            </a:endParaRPr>
          </a:p>
          <a:p>
            <a:pPr marL="457200" indent="-457200">
              <a:buClr>
                <a:srgbClr val="4C4C4C"/>
              </a:buClr>
              <a:buFont typeface="Wingdings" panose="05000000000000000000" pitchFamily="2" charset="2"/>
              <a:buChar char="v"/>
            </a:pPr>
            <a:endParaRPr lang="en-US" sz="2800" dirty="0">
              <a:solidFill>
                <a:srgbClr val="4C4C4C"/>
              </a:solidFill>
              <a:latin typeface="+mj-lt"/>
            </a:endParaRPr>
          </a:p>
          <a:p>
            <a:pPr marL="457200" indent="-457200">
              <a:buClr>
                <a:srgbClr val="4C4C4C"/>
              </a:buClr>
              <a:buFont typeface="Wingdings" panose="05000000000000000000" pitchFamily="2" charset="2"/>
              <a:buChar char="v"/>
            </a:pPr>
            <a:endParaRPr lang="en-US" sz="3200" dirty="0">
              <a:solidFill>
                <a:srgbClr val="4C4C4C"/>
              </a:solidFill>
              <a:latin typeface="+mj-lt"/>
            </a:endParaRPr>
          </a:p>
        </p:txBody>
      </p:sp>
      <p:sp>
        <p:nvSpPr>
          <p:cNvPr id="5" name="Title 4">
            <a:extLst>
              <a:ext uri="{FF2B5EF4-FFF2-40B4-BE49-F238E27FC236}">
                <a16:creationId xmlns:a16="http://schemas.microsoft.com/office/drawing/2014/main" id="{1C7BBC63-D2AD-4883-913B-39E1D5417696}"/>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Testing Requirements (Chemical)</a:t>
            </a:r>
          </a:p>
        </p:txBody>
      </p:sp>
    </p:spTree>
    <p:extLst>
      <p:ext uri="{BB962C8B-B14F-4D97-AF65-F5344CB8AC3E}">
        <p14:creationId xmlns:p14="http://schemas.microsoft.com/office/powerpoint/2010/main" val="39602183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C95E77-5531-46BF-A3C3-1C79CCED3B2E}"/>
              </a:ext>
            </a:extLst>
          </p:cNvPr>
          <p:cNvSpPr txBox="1">
            <a:spLocks noGrp="1"/>
          </p:cNvSpPr>
          <p:nvPr>
            <p:ph type="title"/>
          </p:nvPr>
        </p:nvSpPr>
        <p:spPr>
          <a:prstGeom prst="rect">
            <a:avLst/>
          </a:prstGeom>
          <a:noFill/>
        </p:spPr>
        <p:txBody>
          <a:bodyPr wrap="square" rtlCol="0">
            <a:spAutoFit/>
          </a:bodyPr>
          <a:lstStyle/>
          <a:p>
            <a:r>
              <a:rPr lang="en-US" b="1" dirty="0"/>
              <a:t>Testing Requirements (Chemical)</a:t>
            </a:r>
          </a:p>
        </p:txBody>
      </p:sp>
      <p:sp>
        <p:nvSpPr>
          <p:cNvPr id="2" name="Text Placeholder 1">
            <a:extLst>
              <a:ext uri="{FF2B5EF4-FFF2-40B4-BE49-F238E27FC236}">
                <a16:creationId xmlns:a16="http://schemas.microsoft.com/office/drawing/2014/main" id="{7179678C-3147-4E64-8ECF-A5137EC031E2}"/>
              </a:ext>
            </a:extLst>
          </p:cNvPr>
          <p:cNvSpPr>
            <a:spLocks noGrp="1"/>
          </p:cNvSpPr>
          <p:nvPr>
            <p:ph idx="1"/>
          </p:nvPr>
        </p:nvSpPr>
        <p:spPr/>
        <p:txBody>
          <a:bodyPr>
            <a:normAutofit/>
          </a:bodyPr>
          <a:lstStyle/>
          <a:p>
            <a:endParaRPr lang="en-US" sz="2800" dirty="0">
              <a:solidFill>
                <a:srgbClr val="4C4C4C"/>
              </a:solidFill>
              <a:latin typeface="+mj-lt"/>
            </a:endParaRPr>
          </a:p>
          <a:p>
            <a:endParaRPr lang="en-US" sz="2800" dirty="0">
              <a:solidFill>
                <a:srgbClr val="4C4C4C"/>
              </a:solidFill>
              <a:latin typeface="+mj-lt"/>
            </a:endParaRPr>
          </a:p>
          <a:p>
            <a:endParaRPr lang="en-US" sz="3200" dirty="0">
              <a:solidFill>
                <a:srgbClr val="4C4C4C"/>
              </a:solidFill>
              <a:latin typeface="+mj-lt"/>
            </a:endParaRPr>
          </a:p>
        </p:txBody>
      </p:sp>
      <p:sp>
        <p:nvSpPr>
          <p:cNvPr id="5" name="TextBox 4">
            <a:extLst>
              <a:ext uri="{FF2B5EF4-FFF2-40B4-BE49-F238E27FC236}">
                <a16:creationId xmlns:a16="http://schemas.microsoft.com/office/drawing/2014/main" id="{9325A47A-39FE-4702-8A77-757540DF9A73}"/>
              </a:ext>
            </a:extLst>
          </p:cNvPr>
          <p:cNvSpPr txBox="1"/>
          <p:nvPr/>
        </p:nvSpPr>
        <p:spPr>
          <a:xfrm>
            <a:off x="406399" y="1290967"/>
            <a:ext cx="11105157" cy="3847207"/>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buClr>
                <a:srgbClr val="002060"/>
              </a:buClr>
            </a:pPr>
            <a:r>
              <a:rPr lang="en-US" sz="2400" dirty="0">
                <a:solidFill>
                  <a:srgbClr val="4C4C4C"/>
                </a:solidFill>
                <a:latin typeface="Arial" panose="020B0604020202020204" pitchFamily="34" charset="0"/>
                <a:cs typeface="Arial" panose="020B0604020202020204" pitchFamily="34" charset="0"/>
              </a:rPr>
              <a:t>Phthalates Testing – 16 CFR Part 1307</a:t>
            </a:r>
          </a:p>
          <a:p>
            <a:pPr>
              <a:buClr>
                <a:srgbClr val="002060"/>
              </a:buClr>
            </a:pPr>
            <a:endParaRPr lang="en-US" sz="2400" dirty="0">
              <a:solidFill>
                <a:srgbClr val="4C4C4C"/>
              </a:solidFill>
              <a:latin typeface="Arial" panose="020B0604020202020204" pitchFamily="34" charset="0"/>
              <a:cs typeface="Arial" panose="020B0604020202020204" pitchFamily="34" charset="0"/>
            </a:endParaRPr>
          </a:p>
          <a:p>
            <a:pPr marL="342900" indent="-342900">
              <a:buClr>
                <a:srgbClr val="4C4C4C"/>
              </a:buClr>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Phthalates are chemical plasticizers used in the production of many types of plastic, certain inks, paints, and other products.</a:t>
            </a:r>
          </a:p>
          <a:p>
            <a:pPr marL="342900" indent="-342900">
              <a:buClr>
                <a:srgbClr val="4C4C4C"/>
              </a:buClr>
              <a:buFont typeface="Arial" panose="020B0604020202020204" pitchFamily="34" charset="0"/>
              <a:buChar char="•"/>
            </a:pPr>
            <a:endParaRPr lang="en-US" sz="2400" dirty="0">
              <a:solidFill>
                <a:srgbClr val="4C4C4C"/>
              </a:solidFill>
              <a:latin typeface="Arial" panose="020B0604020202020204" pitchFamily="34" charset="0"/>
              <a:cs typeface="Arial" panose="020B0604020202020204" pitchFamily="34" charset="0"/>
            </a:endParaRPr>
          </a:p>
          <a:p>
            <a:pPr marL="342900" indent="-342900">
              <a:buClr>
                <a:srgbClr val="4C4C4C"/>
              </a:buClr>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Testing applies to plasticized parts of toys and child care articles.</a:t>
            </a:r>
          </a:p>
          <a:p>
            <a:pPr marL="342900" indent="-342900">
              <a:buClr>
                <a:srgbClr val="4C4C4C"/>
              </a:buClr>
              <a:buFont typeface="Arial" panose="020B0604020202020204" pitchFamily="34" charset="0"/>
              <a:buChar char="•"/>
            </a:pPr>
            <a:endParaRPr lang="en-US" sz="2400" dirty="0">
              <a:solidFill>
                <a:srgbClr val="4C4C4C"/>
              </a:solidFill>
              <a:latin typeface="Arial" panose="020B0604020202020204" pitchFamily="34" charset="0"/>
              <a:cs typeface="Arial" panose="020B0604020202020204" pitchFamily="34" charset="0"/>
            </a:endParaRPr>
          </a:p>
          <a:p>
            <a:pPr marL="342900" indent="-342900">
              <a:buClr>
                <a:srgbClr val="4C4C4C"/>
              </a:buClr>
              <a:buFont typeface="Arial" panose="020B0604020202020204" pitchFamily="34" charset="0"/>
              <a:buChar char="•"/>
            </a:pPr>
            <a:r>
              <a:rPr lang="en-US" sz="2400" dirty="0">
                <a:solidFill>
                  <a:srgbClr val="4C4C4C"/>
                </a:solidFill>
                <a:latin typeface="Arial" panose="020B0604020202020204" pitchFamily="34" charset="0"/>
                <a:cs typeface="Arial" panose="020B0604020202020204" pitchFamily="34" charset="0"/>
              </a:rPr>
              <a:t>Childcare article is an item for a child under age 3 that facilitates eating or sleeping, or helps a child in sucking or teething, for example:</a:t>
            </a:r>
            <a:endParaRPr lang="en-US" sz="2800" dirty="0">
              <a:solidFill>
                <a:srgbClr val="002060"/>
              </a:solidFill>
              <a:latin typeface="Calibri" pitchFamily="34" charset="0"/>
              <a:cs typeface="Calibri" pitchFamily="34" charset="0"/>
            </a:endParaRPr>
          </a:p>
          <a:p>
            <a:pPr lvl="1">
              <a:buClr>
                <a:srgbClr val="002060"/>
              </a:buClr>
            </a:pPr>
            <a:endParaRPr lang="en-US" sz="2800" dirty="0">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1258578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79678C-3147-4E64-8ECF-A5137EC031E2}"/>
              </a:ext>
            </a:extLst>
          </p:cNvPr>
          <p:cNvSpPr>
            <a:spLocks noGrp="1"/>
          </p:cNvSpPr>
          <p:nvPr>
            <p:ph idx="1"/>
          </p:nvPr>
        </p:nvSpPr>
        <p:spPr>
          <a:xfrm>
            <a:off x="526143" y="1321637"/>
            <a:ext cx="11465169" cy="4692040"/>
          </a:xfrm>
        </p:spPr>
        <p:txBody>
          <a:bodyPr>
            <a:normAutofit lnSpcReduction="10000"/>
          </a:bodyPr>
          <a:lstStyle/>
          <a:p>
            <a:pPr>
              <a:spcAft>
                <a:spcPts val="600"/>
              </a:spcAft>
              <a:buClr>
                <a:srgbClr val="4C4C4C"/>
              </a:buClr>
              <a:defRPr/>
            </a:pPr>
            <a:r>
              <a:rPr lang="en-US" altLang="zh-CN" sz="2600" b="1" dirty="0">
                <a:solidFill>
                  <a:srgbClr val="4C4C4C"/>
                </a:solidFill>
                <a:ea typeface="SimSun" pitchFamily="2" charset="-122"/>
              </a:rPr>
              <a:t>Phthalates: Determinations Regarding Certain Plastics - 16 CFR Part 1308 </a:t>
            </a:r>
          </a:p>
          <a:p>
            <a:pPr marL="914400" lvl="1" indent="-457200">
              <a:spcAft>
                <a:spcPts val="600"/>
              </a:spcAft>
              <a:buClr>
                <a:srgbClr val="4C4C4C"/>
              </a:buClr>
              <a:buFont typeface="Arial" panose="020B0604020202020204" pitchFamily="34" charset="0"/>
              <a:buChar char="•"/>
              <a:defRPr/>
            </a:pPr>
            <a:r>
              <a:rPr lang="en-US" altLang="zh-CN" sz="2600" dirty="0">
                <a:solidFill>
                  <a:srgbClr val="4C4C4C"/>
                </a:solidFill>
                <a:ea typeface="SimSun" pitchFamily="2" charset="-122"/>
              </a:rPr>
              <a:t>Effective Date: September 29, 2017</a:t>
            </a:r>
          </a:p>
          <a:p>
            <a:pPr marL="914400" lvl="1" indent="-457200">
              <a:spcAft>
                <a:spcPts val="600"/>
              </a:spcAft>
              <a:buClr>
                <a:srgbClr val="4C4C4C"/>
              </a:buClr>
              <a:buFont typeface="Arial" panose="020B0604020202020204" pitchFamily="34" charset="0"/>
              <a:buChar char="•"/>
              <a:defRPr/>
            </a:pPr>
            <a:r>
              <a:rPr lang="en-US" sz="2600" dirty="0">
                <a:solidFill>
                  <a:srgbClr val="4C4C4C"/>
                </a:solidFill>
              </a:rPr>
              <a:t>Seven plastics removed from independent third-party testing requirement for compliance with phthalates prohibitions</a:t>
            </a:r>
            <a:r>
              <a:rPr lang="en-US" altLang="zh-CN" sz="2600" dirty="0">
                <a:solidFill>
                  <a:srgbClr val="4C4C4C"/>
                </a:solidFill>
                <a:ea typeface="SimSun" pitchFamily="2" charset="-122"/>
              </a:rPr>
              <a:t>:</a:t>
            </a:r>
          </a:p>
          <a:p>
            <a:pPr marL="1657350" lvl="3" indent="-285750">
              <a:spcAft>
                <a:spcPts val="600"/>
              </a:spcAft>
              <a:buClr>
                <a:srgbClr val="1A2857"/>
              </a:buClr>
              <a:buFont typeface="Wingdings" panose="05000000000000000000" pitchFamily="2" charset="2"/>
              <a:buChar char="Ø"/>
              <a:defRPr/>
            </a:pPr>
            <a:r>
              <a:rPr lang="en-US" altLang="zh-CN" sz="1800" dirty="0">
                <a:solidFill>
                  <a:srgbClr val="4C4C4C"/>
                </a:solidFill>
                <a:ea typeface="SimSun" pitchFamily="2" charset="-122"/>
              </a:rPr>
              <a:t> </a:t>
            </a:r>
            <a:r>
              <a:rPr lang="en-US" altLang="zh-CN" sz="1800" dirty="0">
                <a:solidFill>
                  <a:srgbClr val="1A2857"/>
                </a:solidFill>
                <a:ea typeface="SimSun" pitchFamily="2" charset="-122"/>
              </a:rPr>
              <a:t>Polypropylene (PP)</a:t>
            </a:r>
          </a:p>
          <a:p>
            <a:pPr marL="1657350" lvl="3" indent="-285750">
              <a:spcAft>
                <a:spcPts val="600"/>
              </a:spcAft>
              <a:buClr>
                <a:srgbClr val="1A2857"/>
              </a:buClr>
              <a:buFont typeface="Wingdings" panose="05000000000000000000" pitchFamily="2" charset="2"/>
              <a:buChar char="Ø"/>
              <a:defRPr/>
            </a:pPr>
            <a:r>
              <a:rPr lang="en-US" altLang="zh-CN" sz="1800" dirty="0">
                <a:solidFill>
                  <a:srgbClr val="1A2857"/>
                </a:solidFill>
                <a:ea typeface="SimSun" pitchFamily="2" charset="-122"/>
              </a:rPr>
              <a:t> Polyethylene (PE)</a:t>
            </a:r>
          </a:p>
          <a:p>
            <a:pPr marL="1657350" lvl="3" indent="-285750">
              <a:spcAft>
                <a:spcPts val="600"/>
              </a:spcAft>
              <a:buClr>
                <a:srgbClr val="1A2857"/>
              </a:buClr>
              <a:buFont typeface="Wingdings" panose="05000000000000000000" pitchFamily="2" charset="2"/>
              <a:buChar char="Ø"/>
              <a:defRPr/>
            </a:pPr>
            <a:r>
              <a:rPr lang="en-US" altLang="zh-CN" sz="1800" dirty="0">
                <a:solidFill>
                  <a:srgbClr val="1A2857"/>
                </a:solidFill>
                <a:ea typeface="SimSun" pitchFamily="2" charset="-122"/>
              </a:rPr>
              <a:t> High-impact polystyrene (HIPS)</a:t>
            </a:r>
          </a:p>
          <a:p>
            <a:pPr marL="1657350" lvl="3" indent="-285750">
              <a:spcAft>
                <a:spcPts val="600"/>
              </a:spcAft>
              <a:buClr>
                <a:srgbClr val="1A2857"/>
              </a:buClr>
              <a:buFont typeface="Wingdings" panose="05000000000000000000" pitchFamily="2" charset="2"/>
              <a:buChar char="Ø"/>
              <a:defRPr/>
            </a:pPr>
            <a:r>
              <a:rPr lang="en-US" altLang="zh-CN" sz="1800" dirty="0">
                <a:solidFill>
                  <a:srgbClr val="1A2857"/>
                </a:solidFill>
                <a:ea typeface="SimSun" pitchFamily="2" charset="-122"/>
              </a:rPr>
              <a:t> Acrylonitrile butadiene styrene (ABS)</a:t>
            </a:r>
          </a:p>
          <a:p>
            <a:pPr marL="1657350" lvl="3" indent="-285750">
              <a:spcAft>
                <a:spcPts val="600"/>
              </a:spcAft>
              <a:buClr>
                <a:srgbClr val="1A2857"/>
              </a:buClr>
              <a:buFont typeface="Wingdings" panose="05000000000000000000" pitchFamily="2" charset="2"/>
              <a:buChar char="Ø"/>
              <a:defRPr/>
            </a:pPr>
            <a:r>
              <a:rPr lang="en-US" altLang="zh-CN" sz="1800" dirty="0">
                <a:solidFill>
                  <a:srgbClr val="1A2857"/>
                </a:solidFill>
                <a:ea typeface="SimSun" pitchFamily="2" charset="-122"/>
              </a:rPr>
              <a:t> General purpose polystyrene (GPPS)</a:t>
            </a:r>
          </a:p>
          <a:p>
            <a:pPr marL="1657350" lvl="3" indent="-285750">
              <a:spcAft>
                <a:spcPts val="600"/>
              </a:spcAft>
              <a:buClr>
                <a:srgbClr val="1A2857"/>
              </a:buClr>
              <a:buFont typeface="Wingdings" panose="05000000000000000000" pitchFamily="2" charset="2"/>
              <a:buChar char="Ø"/>
              <a:defRPr/>
            </a:pPr>
            <a:r>
              <a:rPr lang="en-US" altLang="zh-CN" sz="1800" dirty="0">
                <a:solidFill>
                  <a:srgbClr val="1A2857"/>
                </a:solidFill>
                <a:ea typeface="SimSun" pitchFamily="2" charset="-122"/>
              </a:rPr>
              <a:t> Medium-impact polystyrene (MIPS)</a:t>
            </a:r>
          </a:p>
          <a:p>
            <a:pPr marL="1657350" lvl="3" indent="-285750">
              <a:spcAft>
                <a:spcPts val="600"/>
              </a:spcAft>
              <a:buClr>
                <a:srgbClr val="1A2857"/>
              </a:buClr>
              <a:buFont typeface="Wingdings" panose="05000000000000000000" pitchFamily="2" charset="2"/>
              <a:buChar char="Ø"/>
              <a:defRPr/>
            </a:pPr>
            <a:r>
              <a:rPr lang="en-US" altLang="zh-CN" sz="1800" dirty="0">
                <a:solidFill>
                  <a:srgbClr val="1A2857"/>
                </a:solidFill>
                <a:ea typeface="SimSun" pitchFamily="2" charset="-122"/>
              </a:rPr>
              <a:t> Super-high-impact polystyrene (SHIPS)</a:t>
            </a:r>
          </a:p>
          <a:p>
            <a:pPr lvl="1"/>
            <a:endParaRPr lang="en-US" dirty="0">
              <a:solidFill>
                <a:srgbClr val="4C4C4C"/>
              </a:solidFill>
            </a:endParaRPr>
          </a:p>
          <a:p>
            <a:pPr lvl="1"/>
            <a:endParaRPr lang="en-US" sz="2800" dirty="0">
              <a:solidFill>
                <a:srgbClr val="4C4C4C"/>
              </a:solidFill>
              <a:ea typeface="SimSun" pitchFamily="2" charset="-122"/>
            </a:endParaRPr>
          </a:p>
          <a:p>
            <a:pPr marL="971550" lvl="1" indent="-514350">
              <a:buFont typeface="Wingdings" panose="05000000000000000000" pitchFamily="2" charset="2"/>
              <a:buChar char="v"/>
            </a:pPr>
            <a:endParaRPr lang="en-US" sz="2800" dirty="0">
              <a:solidFill>
                <a:srgbClr val="4C4C4C"/>
              </a:solidFill>
              <a:latin typeface="+mj-lt"/>
              <a:ea typeface="SimSun" pitchFamily="2" charset="-122"/>
            </a:endParaRPr>
          </a:p>
          <a:p>
            <a:endParaRPr lang="en-US" sz="2800" dirty="0">
              <a:solidFill>
                <a:srgbClr val="4C4C4C"/>
              </a:solidFill>
              <a:latin typeface="+mj-lt"/>
            </a:endParaRPr>
          </a:p>
          <a:p>
            <a:endParaRPr lang="en-US" sz="2800" dirty="0">
              <a:solidFill>
                <a:srgbClr val="4C4C4C"/>
              </a:solidFill>
              <a:latin typeface="+mj-lt"/>
            </a:endParaRPr>
          </a:p>
          <a:p>
            <a:endParaRPr lang="en-US" sz="3200" dirty="0">
              <a:solidFill>
                <a:srgbClr val="4C4C4C"/>
              </a:solidFill>
              <a:latin typeface="+mj-lt"/>
            </a:endParaRPr>
          </a:p>
        </p:txBody>
      </p:sp>
      <p:pic>
        <p:nvPicPr>
          <p:cNvPr id="5" name="Picture 10" descr="image003">
            <a:extLst>
              <a:ext uri="{FF2B5EF4-FFF2-40B4-BE49-F238E27FC236}">
                <a16:creationId xmlns:a16="http://schemas.microsoft.com/office/drawing/2014/main" id="{5D558D1B-F9A4-4FAB-87B3-53A69F2C2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3851" y="3532887"/>
            <a:ext cx="3878124" cy="294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0E6F8A51-0544-49F2-96DB-8EEFD8570B99}"/>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Testing Requirements (Chemical)</a:t>
            </a:r>
          </a:p>
        </p:txBody>
      </p:sp>
    </p:spTree>
    <p:extLst>
      <p:ext uri="{BB962C8B-B14F-4D97-AF65-F5344CB8AC3E}">
        <p14:creationId xmlns:p14="http://schemas.microsoft.com/office/powerpoint/2010/main" val="2027924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305ABB-7A65-4511-9AFB-ACC25A154DA8}"/>
              </a:ext>
            </a:extLst>
          </p:cNvPr>
          <p:cNvSpPr>
            <a:spLocks noGrp="1"/>
          </p:cNvSpPr>
          <p:nvPr>
            <p:ph idx="1"/>
          </p:nvPr>
        </p:nvSpPr>
        <p:spPr>
          <a:xfrm>
            <a:off x="406399" y="1338942"/>
            <a:ext cx="11465169" cy="5127171"/>
          </a:xfrm>
        </p:spPr>
        <p:txBody>
          <a:bodyPr>
            <a:normAutofit fontScale="85000" lnSpcReduction="10000"/>
          </a:bodyPr>
          <a:lstStyle/>
          <a:p>
            <a:pPr marL="457200" indent="-457200">
              <a:lnSpc>
                <a:spcPct val="90000"/>
              </a:lnSpc>
              <a:spcAft>
                <a:spcPts val="600"/>
              </a:spcAft>
              <a:buClr>
                <a:srgbClr val="4C4C4C"/>
              </a:buClr>
              <a:buFont typeface="Arial" panose="020B0604020202020204" pitchFamily="34" charset="0"/>
              <a:buChar char="•"/>
              <a:defRPr/>
            </a:pPr>
            <a:r>
              <a:rPr lang="en-US" altLang="en-US" sz="3100" b="1" dirty="0">
                <a:solidFill>
                  <a:srgbClr val="4C4C4C"/>
                </a:solidFill>
              </a:rPr>
              <a:t>Small Parts – 16 CFR Part 1501</a:t>
            </a:r>
          </a:p>
          <a:p>
            <a:pPr marL="914400" lvl="1" indent="-457200">
              <a:lnSpc>
                <a:spcPct val="90000"/>
              </a:lnSpc>
              <a:buClr>
                <a:srgbClr val="4C4C4C"/>
              </a:buClr>
              <a:buFont typeface="Wingdings" panose="05000000000000000000" pitchFamily="2" charset="2"/>
              <a:buChar char="Ø"/>
              <a:defRPr/>
            </a:pPr>
            <a:r>
              <a:rPr lang="en-US" altLang="en-US" sz="3100" dirty="0">
                <a:solidFill>
                  <a:srgbClr val="1A2857"/>
                </a:solidFill>
              </a:rPr>
              <a:t>Small part fits entirely into a small parts cylinder specified in the regulation.</a:t>
            </a:r>
            <a:br>
              <a:rPr lang="en-US" altLang="en-US" sz="3100" dirty="0">
                <a:solidFill>
                  <a:srgbClr val="4C4C4C"/>
                </a:solidFill>
              </a:rPr>
            </a:br>
            <a:endParaRPr lang="en-US" altLang="en-US" sz="3100" dirty="0">
              <a:solidFill>
                <a:srgbClr val="4C4C4C"/>
              </a:solidFill>
            </a:endParaRPr>
          </a:p>
          <a:p>
            <a:pPr marL="457200" indent="-457200">
              <a:lnSpc>
                <a:spcPct val="90000"/>
              </a:lnSpc>
              <a:buClr>
                <a:srgbClr val="4C4C4C"/>
              </a:buClr>
              <a:buFont typeface="Arial" panose="020B0604020202020204" pitchFamily="34" charset="0"/>
              <a:buChar char="•"/>
              <a:defRPr/>
            </a:pPr>
            <a:r>
              <a:rPr lang="en-US" sz="3100" b="1" dirty="0">
                <a:solidFill>
                  <a:srgbClr val="4C4C4C"/>
                </a:solidFill>
              </a:rPr>
              <a:t>Exposed Wood Parts </a:t>
            </a:r>
            <a:r>
              <a:rPr lang="en-US" sz="3100" dirty="0">
                <a:solidFill>
                  <a:srgbClr val="4C4C4C"/>
                </a:solidFill>
              </a:rPr>
              <a:t>– must be smooth and free of splinters.</a:t>
            </a:r>
            <a:br>
              <a:rPr lang="en-US" sz="3100" dirty="0">
                <a:solidFill>
                  <a:srgbClr val="4C4C4C"/>
                </a:solidFill>
              </a:rPr>
            </a:br>
            <a:endParaRPr lang="en-US" sz="3100" dirty="0">
              <a:solidFill>
                <a:srgbClr val="4C4C4C"/>
              </a:solidFill>
            </a:endParaRPr>
          </a:p>
          <a:p>
            <a:pPr marL="457200" indent="-457200">
              <a:lnSpc>
                <a:spcPct val="90000"/>
              </a:lnSpc>
              <a:spcAft>
                <a:spcPts val="600"/>
              </a:spcAft>
              <a:buClr>
                <a:srgbClr val="4C4C4C"/>
              </a:buClr>
              <a:buFont typeface="Arial" panose="020B0604020202020204" pitchFamily="34" charset="0"/>
              <a:buChar char="•"/>
              <a:defRPr/>
            </a:pPr>
            <a:r>
              <a:rPr lang="en-US" sz="3100" b="1" dirty="0">
                <a:solidFill>
                  <a:srgbClr val="4C4C4C"/>
                </a:solidFill>
              </a:rPr>
              <a:t>Hazardous Sharp Points or Edges </a:t>
            </a:r>
            <a:r>
              <a:rPr lang="en-US" sz="3100" dirty="0">
                <a:solidFill>
                  <a:srgbClr val="4C4C4C"/>
                </a:solidFill>
              </a:rPr>
              <a:t>- 16 CFR §§1500.48, 1500.49</a:t>
            </a:r>
          </a:p>
          <a:p>
            <a:pPr marL="914400" lvl="1" indent="-457200">
              <a:lnSpc>
                <a:spcPct val="90000"/>
              </a:lnSpc>
              <a:buClr>
                <a:srgbClr val="4C4C4C"/>
              </a:buClr>
              <a:buFont typeface="Wingdings" panose="05000000000000000000" pitchFamily="2" charset="2"/>
              <a:buChar char="Ø"/>
              <a:defRPr/>
            </a:pPr>
            <a:r>
              <a:rPr lang="en-US" sz="3100" dirty="0">
                <a:solidFill>
                  <a:srgbClr val="1A2857"/>
                </a:solidFill>
              </a:rPr>
              <a:t>No sharp points or edges before and after testing.</a:t>
            </a:r>
            <a:br>
              <a:rPr lang="en-US" sz="3100" dirty="0">
                <a:solidFill>
                  <a:srgbClr val="1A2857"/>
                </a:solidFill>
              </a:rPr>
            </a:br>
            <a:endParaRPr lang="en-US" sz="3100" dirty="0">
              <a:solidFill>
                <a:srgbClr val="1A2857"/>
              </a:solidFill>
            </a:endParaRPr>
          </a:p>
          <a:p>
            <a:pPr marL="457200" indent="-457200">
              <a:lnSpc>
                <a:spcPct val="90000"/>
              </a:lnSpc>
              <a:buClr>
                <a:srgbClr val="4C4C4C"/>
              </a:buClr>
              <a:buFont typeface="Arial" panose="020B0604020202020204" pitchFamily="34" charset="0"/>
              <a:buChar char="•"/>
              <a:defRPr/>
            </a:pPr>
            <a:r>
              <a:rPr lang="en-US" sz="3100" b="1" dirty="0">
                <a:solidFill>
                  <a:srgbClr val="4C4C4C"/>
                </a:solidFill>
              </a:rPr>
              <a:t>Restraint system - </a:t>
            </a:r>
            <a:r>
              <a:rPr lang="en-US" sz="3100" dirty="0">
                <a:solidFill>
                  <a:srgbClr val="4C4C4C"/>
                </a:solidFill>
              </a:rPr>
              <a:t>required on all products except carriages designed only for an infant, must include waist and crotch restraint and meet additional performance specifications.</a:t>
            </a:r>
            <a:endParaRPr lang="en-US" sz="3100" b="1" dirty="0">
              <a:solidFill>
                <a:srgbClr val="4C4C4C"/>
              </a:solidFill>
            </a:endParaRPr>
          </a:p>
          <a:p>
            <a:pPr marL="457200" indent="-457200">
              <a:buClr>
                <a:srgbClr val="4C4C4C"/>
              </a:buClr>
              <a:buFont typeface="Arial" panose="020B0604020202020204" pitchFamily="34" charset="0"/>
              <a:buChar char="•"/>
            </a:pPr>
            <a:endParaRPr lang="en-US" dirty="0">
              <a:solidFill>
                <a:srgbClr val="4C4C4C"/>
              </a:solidFill>
            </a:endParaRPr>
          </a:p>
          <a:p>
            <a:pPr marL="457200" indent="-457200">
              <a:buClr>
                <a:srgbClr val="4C4C4C"/>
              </a:buClr>
              <a:buFont typeface="Arial" panose="020B0604020202020204" pitchFamily="34" charset="0"/>
              <a:buChar char="•"/>
            </a:pPr>
            <a:r>
              <a:rPr lang="en-US" sz="3100" b="1" dirty="0">
                <a:solidFill>
                  <a:srgbClr val="4C4C4C"/>
                </a:solidFill>
              </a:rPr>
              <a:t>Exposed coil springs - </a:t>
            </a:r>
            <a:r>
              <a:rPr lang="en-US" sz="3100" dirty="0">
                <a:solidFill>
                  <a:srgbClr val="4C4C4C"/>
                </a:solidFill>
              </a:rPr>
              <a:t>accessible to the occupant must be covered or designed to prevent injury from entrapment.</a:t>
            </a:r>
          </a:p>
          <a:p>
            <a:pPr marL="457200" indent="-457200">
              <a:buClr>
                <a:srgbClr val="4C4C4C"/>
              </a:buClr>
              <a:buFont typeface="Wingdings" panose="05000000000000000000" pitchFamily="2" charset="2"/>
              <a:buChar char="v"/>
            </a:pPr>
            <a:endParaRPr lang="en-US" dirty="0">
              <a:solidFill>
                <a:srgbClr val="4C4C4C"/>
              </a:solidFill>
              <a:latin typeface="+mj-lt"/>
            </a:endParaRPr>
          </a:p>
        </p:txBody>
      </p:sp>
      <p:sp>
        <p:nvSpPr>
          <p:cNvPr id="5" name="Title 4">
            <a:extLst>
              <a:ext uri="{FF2B5EF4-FFF2-40B4-BE49-F238E27FC236}">
                <a16:creationId xmlns:a16="http://schemas.microsoft.com/office/drawing/2014/main" id="{A2ABBFB8-07EF-4D74-B0C2-3BC758B36358}"/>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Testing Requirements (Physical &amp; Mechanical)</a:t>
            </a:r>
          </a:p>
        </p:txBody>
      </p:sp>
    </p:spTree>
    <p:extLst>
      <p:ext uri="{BB962C8B-B14F-4D97-AF65-F5344CB8AC3E}">
        <p14:creationId xmlns:p14="http://schemas.microsoft.com/office/powerpoint/2010/main" val="2217747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E0E39C-A712-4518-9C50-0823570F75A4}"/>
              </a:ext>
            </a:extLst>
          </p:cNvPr>
          <p:cNvSpPr>
            <a:spLocks noGrp="1"/>
          </p:cNvSpPr>
          <p:nvPr>
            <p:ph idx="1"/>
          </p:nvPr>
        </p:nvSpPr>
        <p:spPr>
          <a:xfrm>
            <a:off x="406399" y="1273628"/>
            <a:ext cx="11465169" cy="5068543"/>
          </a:xfrm>
        </p:spPr>
        <p:txBody>
          <a:bodyPr>
            <a:normAutofit fontScale="85000" lnSpcReduction="20000"/>
          </a:bodyPr>
          <a:lstStyle/>
          <a:p>
            <a:pPr>
              <a:buClr>
                <a:srgbClr val="4C4C4C"/>
              </a:buClr>
            </a:pPr>
            <a:r>
              <a:rPr lang="en-US" sz="2800" b="1" dirty="0">
                <a:solidFill>
                  <a:srgbClr val="4C4C4C"/>
                </a:solidFill>
              </a:rPr>
              <a:t>Latching Mechanisms – </a:t>
            </a:r>
            <a:r>
              <a:rPr lang="en-US" sz="2800" dirty="0">
                <a:solidFill>
                  <a:srgbClr val="4C4C4C"/>
                </a:solidFill>
              </a:rPr>
              <a:t>Units that fold shall have a latching device that prevents the unit from unintentional folding when placed in the manufacturer’s recommended use position.</a:t>
            </a:r>
          </a:p>
          <a:p>
            <a:pPr>
              <a:buClr>
                <a:srgbClr val="4C4C4C"/>
              </a:buClr>
            </a:pPr>
            <a:endParaRPr lang="en-US" sz="2800" b="1" dirty="0">
              <a:solidFill>
                <a:srgbClr val="4C4C4C"/>
              </a:solidFill>
            </a:endParaRPr>
          </a:p>
          <a:p>
            <a:pPr>
              <a:buClr>
                <a:srgbClr val="4C4C4C"/>
              </a:buClr>
            </a:pPr>
            <a:r>
              <a:rPr lang="en-US" sz="2800" b="1" dirty="0">
                <a:solidFill>
                  <a:srgbClr val="4C4C4C"/>
                </a:solidFill>
              </a:rPr>
              <a:t>Scissoring, Shearing, and Pinching – </a:t>
            </a:r>
            <a:r>
              <a:rPr lang="en-US" sz="2800" dirty="0">
                <a:solidFill>
                  <a:srgbClr val="4C4C4C"/>
                </a:solidFill>
              </a:rPr>
              <a:t>Units must</a:t>
            </a:r>
          </a:p>
          <a:p>
            <a:pPr>
              <a:buClr>
                <a:srgbClr val="4C4C4C"/>
              </a:buClr>
            </a:pPr>
            <a:r>
              <a:rPr lang="en-US" sz="2800" dirty="0">
                <a:solidFill>
                  <a:srgbClr val="4C4C4C"/>
                </a:solidFill>
              </a:rPr>
              <a:t>     be designed to prevent injury to the occupant </a:t>
            </a:r>
          </a:p>
          <a:p>
            <a:pPr>
              <a:buClr>
                <a:srgbClr val="4C4C4C"/>
              </a:buClr>
            </a:pPr>
            <a:r>
              <a:rPr lang="en-US" sz="2800" dirty="0">
                <a:solidFill>
                  <a:srgbClr val="4C4C4C"/>
                </a:solidFill>
              </a:rPr>
              <a:t>     when members or components rotate or move</a:t>
            </a:r>
          </a:p>
          <a:p>
            <a:pPr>
              <a:buClr>
                <a:srgbClr val="4C4C4C"/>
              </a:buClr>
            </a:pPr>
            <a:r>
              <a:rPr lang="en-US" sz="2800" dirty="0">
                <a:solidFill>
                  <a:srgbClr val="4C4C4C"/>
                </a:solidFill>
              </a:rPr>
              <a:t>     relative to one another.</a:t>
            </a:r>
          </a:p>
          <a:p>
            <a:pPr>
              <a:buClr>
                <a:srgbClr val="4C4C4C"/>
              </a:buClr>
            </a:pPr>
            <a:endParaRPr lang="en-US" sz="2800" dirty="0">
              <a:solidFill>
                <a:srgbClr val="4C4C4C"/>
              </a:solidFill>
            </a:endParaRPr>
          </a:p>
          <a:p>
            <a:pPr>
              <a:buClr>
                <a:srgbClr val="4C4C4C"/>
              </a:buClr>
            </a:pPr>
            <a:r>
              <a:rPr lang="en-US" sz="2800" b="1" dirty="0">
                <a:solidFill>
                  <a:srgbClr val="4C4C4C"/>
                </a:solidFill>
              </a:rPr>
              <a:t>Toy Accessories</a:t>
            </a:r>
            <a:r>
              <a:rPr lang="en-US" sz="2800" dirty="0">
                <a:solidFill>
                  <a:srgbClr val="4C4C4C"/>
                </a:solidFill>
              </a:rPr>
              <a:t> – If sold with unit, must meet </a:t>
            </a:r>
          </a:p>
          <a:p>
            <a:pPr>
              <a:buClr>
                <a:srgbClr val="4C4C4C"/>
              </a:buClr>
            </a:pPr>
            <a:r>
              <a:rPr lang="en-US" sz="2800" dirty="0">
                <a:solidFill>
                  <a:srgbClr val="4C4C4C"/>
                </a:solidFill>
              </a:rPr>
              <a:t>     the federal toy safety requirements (ASTM F963).</a:t>
            </a:r>
          </a:p>
          <a:p>
            <a:pPr>
              <a:buClr>
                <a:srgbClr val="4C4C4C"/>
              </a:buClr>
            </a:pPr>
            <a:endParaRPr lang="en-US" sz="2800" dirty="0">
              <a:solidFill>
                <a:srgbClr val="4C4C4C"/>
              </a:solidFill>
            </a:endParaRPr>
          </a:p>
          <a:p>
            <a:pPr>
              <a:buClr>
                <a:srgbClr val="4C4C4C"/>
              </a:buClr>
            </a:pPr>
            <a:r>
              <a:rPr lang="en-US" sz="2800" b="1" dirty="0">
                <a:solidFill>
                  <a:srgbClr val="4C4C4C"/>
                </a:solidFill>
              </a:rPr>
              <a:t>Cord/Strap Length – </a:t>
            </a:r>
            <a:r>
              <a:rPr lang="en-US" sz="2800" dirty="0">
                <a:solidFill>
                  <a:srgbClr val="4C4C4C"/>
                </a:solidFill>
              </a:rPr>
              <a:t>No cord or strap made of </a:t>
            </a:r>
          </a:p>
          <a:p>
            <a:pPr>
              <a:buClr>
                <a:srgbClr val="4C4C4C"/>
              </a:buClr>
            </a:pPr>
            <a:r>
              <a:rPr lang="en-US" sz="2800" dirty="0">
                <a:solidFill>
                  <a:srgbClr val="4C4C4C"/>
                </a:solidFill>
              </a:rPr>
              <a:t>     a flexible material, such as fabric, elastic, or </a:t>
            </a:r>
          </a:p>
          <a:p>
            <a:pPr>
              <a:buClr>
                <a:srgbClr val="4C4C4C"/>
              </a:buClr>
            </a:pPr>
            <a:r>
              <a:rPr lang="en-US" sz="2800" dirty="0">
                <a:solidFill>
                  <a:srgbClr val="4C4C4C"/>
                </a:solidFill>
              </a:rPr>
              <a:t>     plastic having a free stretched length in excess of </a:t>
            </a:r>
          </a:p>
          <a:p>
            <a:pPr>
              <a:buClr>
                <a:srgbClr val="4C4C4C"/>
              </a:buClr>
            </a:pPr>
            <a:r>
              <a:rPr lang="en-US" sz="2800" dirty="0">
                <a:solidFill>
                  <a:srgbClr val="4C4C4C"/>
                </a:solidFill>
              </a:rPr>
              <a:t>     7.4 in. shall be attached to a product. </a:t>
            </a:r>
          </a:p>
          <a:p>
            <a:pPr>
              <a:buClr>
                <a:srgbClr val="4C4C4C"/>
              </a:buClr>
            </a:pPr>
            <a:endParaRPr lang="en-US" sz="2800" b="1" dirty="0">
              <a:solidFill>
                <a:srgbClr val="4C4C4C"/>
              </a:solidFill>
              <a:latin typeface="+mj-lt"/>
            </a:endParaRPr>
          </a:p>
          <a:p>
            <a:pPr>
              <a:buClr>
                <a:srgbClr val="4C4C4C"/>
              </a:buClr>
            </a:pPr>
            <a:endParaRPr lang="en-US" sz="2400" b="1" dirty="0">
              <a:solidFill>
                <a:srgbClr val="4C4C4C"/>
              </a:solidFill>
              <a:latin typeface="+mj-lt"/>
            </a:endParaRPr>
          </a:p>
          <a:p>
            <a:pPr marL="800100" lvl="1" indent="-342900">
              <a:buClr>
                <a:srgbClr val="4C4C4C"/>
              </a:buClr>
              <a:buFont typeface="Wingdings" panose="05000000000000000000" pitchFamily="2" charset="2"/>
              <a:buChar char="v"/>
            </a:pPr>
            <a:endParaRPr lang="en-US" dirty="0">
              <a:solidFill>
                <a:srgbClr val="4C4C4C"/>
              </a:solidFill>
              <a:latin typeface="+mj-lt"/>
            </a:endParaRPr>
          </a:p>
          <a:p>
            <a:pPr marL="914400" lvl="1" indent="-457200">
              <a:buClr>
                <a:srgbClr val="4C4C4C"/>
              </a:buClr>
              <a:buFont typeface="Wingdings" panose="05000000000000000000" pitchFamily="2" charset="2"/>
              <a:buChar char="v"/>
            </a:pPr>
            <a:endParaRPr lang="en-US" sz="3200" dirty="0">
              <a:solidFill>
                <a:srgbClr val="4C4C4C"/>
              </a:solidFill>
              <a:latin typeface="+mj-lt"/>
            </a:endParaRPr>
          </a:p>
          <a:p>
            <a:pPr marL="800100" lvl="1" indent="-342900">
              <a:buClr>
                <a:srgbClr val="4C4C4C"/>
              </a:buClr>
              <a:buFont typeface="Wingdings" panose="05000000000000000000" pitchFamily="2" charset="2"/>
              <a:buChar char="v"/>
            </a:pPr>
            <a:endParaRPr lang="en-US" dirty="0">
              <a:solidFill>
                <a:srgbClr val="4C4C4C"/>
              </a:solidFill>
              <a:latin typeface="+mj-lt"/>
            </a:endParaRPr>
          </a:p>
          <a:p>
            <a:pPr marL="800100" lvl="1" indent="-342900">
              <a:buClr>
                <a:srgbClr val="4C4C4C"/>
              </a:buClr>
              <a:buFont typeface="Wingdings" panose="05000000000000000000" pitchFamily="2" charset="2"/>
              <a:buChar char="v"/>
            </a:pPr>
            <a:endParaRPr lang="en-US" sz="2800" dirty="0">
              <a:solidFill>
                <a:srgbClr val="4C4C4C"/>
              </a:solidFill>
              <a:latin typeface="+mj-lt"/>
              <a:ea typeface="SimSun" pitchFamily="2" charset="-122"/>
            </a:endParaRPr>
          </a:p>
          <a:p>
            <a:pPr marL="971550" lvl="1" indent="-514350">
              <a:buClr>
                <a:srgbClr val="4C4C4C"/>
              </a:buClr>
              <a:buFont typeface="Wingdings" panose="05000000000000000000" pitchFamily="2" charset="2"/>
              <a:buChar char="v"/>
            </a:pPr>
            <a:endParaRPr lang="en-US" sz="2800" dirty="0">
              <a:solidFill>
                <a:srgbClr val="4C4C4C"/>
              </a:solidFill>
              <a:latin typeface="+mj-lt"/>
              <a:ea typeface="SimSun" pitchFamily="2" charset="-122"/>
            </a:endParaRPr>
          </a:p>
          <a:p>
            <a:pPr marL="342900" indent="-342900">
              <a:buClr>
                <a:srgbClr val="4C4C4C"/>
              </a:buClr>
              <a:buFont typeface="Wingdings" panose="05000000000000000000" pitchFamily="2" charset="2"/>
              <a:buChar char="v"/>
            </a:pPr>
            <a:endParaRPr lang="en-US" sz="2800" dirty="0">
              <a:solidFill>
                <a:srgbClr val="4C4C4C"/>
              </a:solidFill>
              <a:latin typeface="+mj-lt"/>
            </a:endParaRPr>
          </a:p>
          <a:p>
            <a:pPr marL="342900" indent="-342900">
              <a:buClr>
                <a:srgbClr val="4C4C4C"/>
              </a:buClr>
              <a:buFont typeface="Wingdings" panose="05000000000000000000" pitchFamily="2" charset="2"/>
              <a:buChar char="v"/>
            </a:pPr>
            <a:endParaRPr lang="en-US" sz="2800" dirty="0">
              <a:solidFill>
                <a:srgbClr val="4C4C4C"/>
              </a:solidFill>
              <a:latin typeface="+mj-lt"/>
            </a:endParaRPr>
          </a:p>
          <a:p>
            <a:pPr marL="457200" indent="-457200">
              <a:buClr>
                <a:srgbClr val="4C4C4C"/>
              </a:buClr>
              <a:buFont typeface="Wingdings" panose="05000000000000000000" pitchFamily="2" charset="2"/>
              <a:buChar char="v"/>
            </a:pPr>
            <a:endParaRPr lang="en-US" sz="3200" dirty="0">
              <a:solidFill>
                <a:srgbClr val="4C4C4C"/>
              </a:solidFill>
              <a:latin typeface="+mj-lt"/>
            </a:endParaRPr>
          </a:p>
        </p:txBody>
      </p:sp>
      <p:pic>
        <p:nvPicPr>
          <p:cNvPr id="7170" name="Picture 8" descr="image004">
            <a:extLst>
              <a:ext uri="{FF2B5EF4-FFF2-40B4-BE49-F238E27FC236}">
                <a16:creationId xmlns:a16="http://schemas.microsoft.com/office/drawing/2014/main" id="{3AB849E5-E8B2-4984-98F9-F08C73385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1554" y="2304118"/>
            <a:ext cx="4090014" cy="370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1C67F867-F3B8-4EE5-A389-7EC84DCF8F73}"/>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Testing Requirements (Physical &amp; Mechanical)</a:t>
            </a:r>
          </a:p>
        </p:txBody>
      </p:sp>
    </p:spTree>
    <p:extLst>
      <p:ext uri="{BB962C8B-B14F-4D97-AF65-F5344CB8AC3E}">
        <p14:creationId xmlns:p14="http://schemas.microsoft.com/office/powerpoint/2010/main" val="625134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22B501-7B02-4DC3-8CEE-8BC7A5541B93}"/>
              </a:ext>
            </a:extLst>
          </p:cNvPr>
          <p:cNvSpPr>
            <a:spLocks noGrp="1"/>
          </p:cNvSpPr>
          <p:nvPr>
            <p:ph idx="1"/>
          </p:nvPr>
        </p:nvSpPr>
        <p:spPr>
          <a:xfrm>
            <a:off x="406399" y="1262744"/>
            <a:ext cx="6391385" cy="5079428"/>
          </a:xfrm>
        </p:spPr>
        <p:txBody>
          <a:bodyPr>
            <a:normAutofit/>
          </a:bodyPr>
          <a:lstStyle/>
          <a:p>
            <a:pPr marL="457200" indent="-457200">
              <a:buClr>
                <a:srgbClr val="4C4C4C"/>
              </a:buClr>
              <a:buFont typeface="Arial" panose="020B0604020202020204" pitchFamily="34" charset="0"/>
              <a:buChar char="•"/>
            </a:pPr>
            <a:r>
              <a:rPr lang="en-US" sz="2800" b="1" dirty="0">
                <a:solidFill>
                  <a:srgbClr val="4C4C4C"/>
                </a:solidFill>
              </a:rPr>
              <a:t>Performance Requirements:</a:t>
            </a:r>
          </a:p>
          <a:p>
            <a:pPr>
              <a:buClr>
                <a:srgbClr val="4C4C4C"/>
              </a:buClr>
            </a:pPr>
            <a:endParaRPr lang="en-US" sz="1100" b="1" dirty="0">
              <a:solidFill>
                <a:srgbClr val="4C4C4C"/>
              </a:solidFill>
            </a:endParaRPr>
          </a:p>
          <a:p>
            <a:pPr marL="800100" lvl="1" indent="-342900">
              <a:buClr>
                <a:srgbClr val="1A2857"/>
              </a:buClr>
              <a:buFont typeface="Wingdings" panose="05000000000000000000" pitchFamily="2" charset="2"/>
              <a:buChar char="Ø"/>
            </a:pPr>
            <a:r>
              <a:rPr lang="en-US" b="1" dirty="0">
                <a:solidFill>
                  <a:srgbClr val="1A2857"/>
                </a:solidFill>
              </a:rPr>
              <a:t>Cyclic Testing: </a:t>
            </a:r>
            <a:r>
              <a:rPr lang="en-US" dirty="0">
                <a:solidFill>
                  <a:srgbClr val="1A2857"/>
                </a:solidFill>
              </a:rPr>
              <a:t>to address structural integrity and hardware issues</a:t>
            </a:r>
          </a:p>
          <a:p>
            <a:pPr marL="800100" lvl="1" indent="-342900">
              <a:buClr>
                <a:srgbClr val="1A2857"/>
              </a:buClr>
              <a:buFont typeface="Wingdings" panose="05000000000000000000" pitchFamily="2" charset="2"/>
              <a:buChar char="Ø"/>
            </a:pPr>
            <a:r>
              <a:rPr lang="en-US" b="1" dirty="0">
                <a:solidFill>
                  <a:srgbClr val="1A2857"/>
                </a:solidFill>
              </a:rPr>
              <a:t>Teething Rail </a:t>
            </a:r>
            <a:r>
              <a:rPr lang="en-US" dirty="0">
                <a:solidFill>
                  <a:srgbClr val="1A2857"/>
                </a:solidFill>
              </a:rPr>
              <a:t>to address gap hazard</a:t>
            </a:r>
          </a:p>
          <a:p>
            <a:pPr marL="800100" lvl="1" indent="-342900">
              <a:buClr>
                <a:srgbClr val="1A2857"/>
              </a:buClr>
              <a:buFont typeface="Wingdings" panose="05000000000000000000" pitchFamily="2" charset="2"/>
              <a:buChar char="Ø"/>
            </a:pPr>
            <a:r>
              <a:rPr lang="en-US" b="1" dirty="0">
                <a:solidFill>
                  <a:srgbClr val="1A2857"/>
                </a:solidFill>
              </a:rPr>
              <a:t>Crib Side Latch: </a:t>
            </a:r>
            <a:r>
              <a:rPr lang="en-US" dirty="0">
                <a:solidFill>
                  <a:srgbClr val="1A2857"/>
                </a:solidFill>
              </a:rPr>
              <a:t>to address collapses and drop-side-related issues </a:t>
            </a:r>
            <a:endParaRPr lang="en-US" b="1" dirty="0">
              <a:solidFill>
                <a:srgbClr val="1A2857"/>
              </a:solidFill>
            </a:endParaRPr>
          </a:p>
          <a:p>
            <a:pPr marL="800100" lvl="1" indent="-342900">
              <a:buClr>
                <a:srgbClr val="1A2857"/>
              </a:buClr>
              <a:buFont typeface="Wingdings" panose="05000000000000000000" pitchFamily="2" charset="2"/>
              <a:buChar char="Ø"/>
            </a:pPr>
            <a:r>
              <a:rPr lang="en-US" b="1" dirty="0">
                <a:solidFill>
                  <a:srgbClr val="1A2857"/>
                </a:solidFill>
              </a:rPr>
              <a:t>Mattress Support System Vertical Impact: </a:t>
            </a:r>
            <a:r>
              <a:rPr lang="en-US" dirty="0">
                <a:solidFill>
                  <a:srgbClr val="1A2857"/>
                </a:solidFill>
              </a:rPr>
              <a:t>to address product integrity and collapses</a:t>
            </a:r>
          </a:p>
          <a:p>
            <a:pPr marL="800100" lvl="1" indent="-342900">
              <a:buClr>
                <a:srgbClr val="1A2857"/>
              </a:buClr>
              <a:buFont typeface="Wingdings" panose="05000000000000000000" pitchFamily="2" charset="2"/>
              <a:buChar char="Ø"/>
            </a:pPr>
            <a:r>
              <a:rPr lang="en-US" b="1" dirty="0">
                <a:solidFill>
                  <a:srgbClr val="1A2857"/>
                </a:solidFill>
              </a:rPr>
              <a:t>Mattress Support System Test</a:t>
            </a:r>
            <a:r>
              <a:rPr lang="en-US" dirty="0">
                <a:solidFill>
                  <a:srgbClr val="1A2857"/>
                </a:solidFill>
              </a:rPr>
              <a:t>: to address fall hazard</a:t>
            </a:r>
            <a:endParaRPr lang="en-US" b="1" dirty="0">
              <a:solidFill>
                <a:srgbClr val="1A2857"/>
              </a:solidFill>
            </a:endParaRPr>
          </a:p>
          <a:p>
            <a:pPr marL="800100" lvl="1" indent="-342900">
              <a:buClr>
                <a:srgbClr val="1A2857"/>
              </a:buClr>
              <a:buFont typeface="Wingdings" panose="05000000000000000000" pitchFamily="2" charset="2"/>
              <a:buChar char="Ø"/>
            </a:pPr>
            <a:r>
              <a:rPr lang="en-US" b="1" dirty="0">
                <a:solidFill>
                  <a:srgbClr val="1A2857"/>
                </a:solidFill>
              </a:rPr>
              <a:t>Slat/Spindle Strength</a:t>
            </a:r>
            <a:r>
              <a:rPr lang="en-US" dirty="0">
                <a:solidFill>
                  <a:srgbClr val="1A2857"/>
                </a:solidFill>
              </a:rPr>
              <a:t>: to address slat breakages and detachments</a:t>
            </a:r>
          </a:p>
          <a:p>
            <a:pPr marL="457200" indent="-457200">
              <a:buClr>
                <a:srgbClr val="4C4C4C"/>
              </a:buClr>
              <a:buFont typeface="Wingdings" panose="05000000000000000000" pitchFamily="2" charset="2"/>
              <a:buChar char="v"/>
            </a:pPr>
            <a:endParaRPr lang="en-US" dirty="0">
              <a:solidFill>
                <a:srgbClr val="4C4C4C"/>
              </a:solidFill>
              <a:latin typeface="+mj-lt"/>
            </a:endParaRPr>
          </a:p>
        </p:txBody>
      </p:sp>
      <p:pic>
        <p:nvPicPr>
          <p:cNvPr id="8194" name="Picture 3" descr="image006">
            <a:extLst>
              <a:ext uri="{FF2B5EF4-FFF2-40B4-BE49-F238E27FC236}">
                <a16:creationId xmlns:a16="http://schemas.microsoft.com/office/drawing/2014/main" id="{6E15034F-3A46-4424-A2F0-04899E453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527" y="1987826"/>
            <a:ext cx="4679976" cy="392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88D5A699-84E8-4BA9-BD8E-486E5C446DD4}"/>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Testing Requirements (Physical &amp; Mechanical)</a:t>
            </a:r>
          </a:p>
        </p:txBody>
      </p:sp>
    </p:spTree>
    <p:extLst>
      <p:ext uri="{BB962C8B-B14F-4D97-AF65-F5344CB8AC3E}">
        <p14:creationId xmlns:p14="http://schemas.microsoft.com/office/powerpoint/2010/main" val="1351504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B6DA4E-9BCD-D146-843E-B69F19399D71}"/>
              </a:ext>
            </a:extLst>
          </p:cNvPr>
          <p:cNvSpPr>
            <a:spLocks noGrp="1"/>
          </p:cNvSpPr>
          <p:nvPr>
            <p:ph type="body" sz="quarter" idx="11"/>
          </p:nvPr>
        </p:nvSpPr>
        <p:spPr>
          <a:xfrm>
            <a:off x="609600" y="2155371"/>
            <a:ext cx="6161313" cy="1807029"/>
          </a:xfrm>
        </p:spPr>
        <p:txBody>
          <a:bodyPr>
            <a:normAutofit/>
          </a:bodyPr>
          <a:lstStyle/>
          <a:p>
            <a:r>
              <a:rPr lang="en-US" dirty="0"/>
              <a:t>Overview of Cribs and Play Yards Requirements</a:t>
            </a:r>
          </a:p>
        </p:txBody>
      </p:sp>
      <p:sp>
        <p:nvSpPr>
          <p:cNvPr id="4" name="TextBox 3">
            <a:extLst>
              <a:ext uri="{FF2B5EF4-FFF2-40B4-BE49-F238E27FC236}">
                <a16:creationId xmlns:a16="http://schemas.microsoft.com/office/drawing/2014/main" id="{4A2598EA-AECF-44BE-AAE3-6DBA6B35C2B4}"/>
              </a:ext>
            </a:extLst>
          </p:cNvPr>
          <p:cNvSpPr txBox="1"/>
          <p:nvPr/>
        </p:nvSpPr>
        <p:spPr>
          <a:xfrm>
            <a:off x="609600" y="3771097"/>
            <a:ext cx="7924800" cy="2154436"/>
          </a:xfrm>
          <a:prstGeom prst="rect">
            <a:avLst/>
          </a:prstGeom>
          <a:noFill/>
        </p:spPr>
        <p:txBody>
          <a:bodyPr wrap="square" rtlCol="0">
            <a:spAutoFit/>
          </a:bodyPr>
          <a:lstStyle/>
          <a:p>
            <a:endParaRPr lang="en-US" sz="2400" b="1" dirty="0">
              <a:solidFill>
                <a:srgbClr val="002060"/>
              </a:solidFill>
              <a:latin typeface="Calibri" panose="020F0502020204030204" pitchFamily="34" charset="0"/>
              <a:cs typeface="Calibri" pitchFamily="34" charset="0"/>
            </a:endParaRPr>
          </a:p>
          <a:p>
            <a:r>
              <a:rPr lang="en-US" sz="2400" b="1" dirty="0">
                <a:solidFill>
                  <a:srgbClr val="002060"/>
                </a:solidFill>
                <a:latin typeface="Calibri" panose="020F0502020204030204" pitchFamily="34" charset="0"/>
                <a:cs typeface="Calibri" pitchFamily="34" charset="0"/>
              </a:rPr>
              <a:t>Sylvia Chen</a:t>
            </a:r>
          </a:p>
          <a:p>
            <a:r>
              <a:rPr lang="en-US" sz="2400" b="1" dirty="0">
                <a:solidFill>
                  <a:srgbClr val="002060"/>
                </a:solidFill>
                <a:latin typeface="Calibri" panose="020F0502020204030204" pitchFamily="34" charset="0"/>
                <a:cs typeface="Calibri" pitchFamily="34" charset="0"/>
              </a:rPr>
              <a:t>International Programs Manager</a:t>
            </a:r>
          </a:p>
          <a:p>
            <a:r>
              <a:rPr lang="en-US" sz="2400" b="1" dirty="0">
                <a:solidFill>
                  <a:srgbClr val="002060"/>
                </a:solidFill>
                <a:latin typeface="Calibri" panose="020F0502020204030204" pitchFamily="34" charset="0"/>
                <a:cs typeface="Calibri" pitchFamily="34" charset="0"/>
              </a:rPr>
              <a:t>Office of International Programs</a:t>
            </a:r>
          </a:p>
          <a:p>
            <a:endParaRPr lang="en-US" sz="1400" b="1" dirty="0">
              <a:solidFill>
                <a:srgbClr val="002060"/>
              </a:solidFill>
              <a:latin typeface="Calibri" pitchFamily="34" charset="0"/>
              <a:cs typeface="Calibri" pitchFamily="34" charset="0"/>
            </a:endParaRPr>
          </a:p>
          <a:p>
            <a:endParaRPr lang="en-US" sz="2400" b="1" dirty="0">
              <a:solidFill>
                <a:srgbClr val="002060"/>
              </a:solidFill>
              <a:latin typeface="+mj-lt"/>
              <a:cs typeface="Calibri" pitchFamily="34" charset="0"/>
            </a:endParaRPr>
          </a:p>
        </p:txBody>
      </p:sp>
      <p:sp>
        <p:nvSpPr>
          <p:cNvPr id="6" name="Text Box 8">
            <a:extLst>
              <a:ext uri="{FF2B5EF4-FFF2-40B4-BE49-F238E27FC236}">
                <a16:creationId xmlns:a16="http://schemas.microsoft.com/office/drawing/2014/main" id="{986E48C8-BDC9-4D13-885B-8CB002DCEE2B}"/>
              </a:ext>
            </a:extLst>
          </p:cNvPr>
          <p:cNvSpPr txBox="1">
            <a:spLocks noChangeArrowheads="1"/>
          </p:cNvSpPr>
          <p:nvPr/>
        </p:nvSpPr>
        <p:spPr bwMode="auto">
          <a:xfrm>
            <a:off x="-857956" y="5657801"/>
            <a:ext cx="876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Times New Roman" pitchFamily="18" charset="0"/>
              </a:defRPr>
            </a:lvl1pPr>
            <a:lvl2pPr marL="742950" indent="-285750" eaLnBrk="0" hangingPunct="0">
              <a:defRPr sz="2800">
                <a:solidFill>
                  <a:schemeClr val="tx1"/>
                </a:solidFill>
                <a:latin typeface="Times New Roman" pitchFamily="18" charset="0"/>
                <a:cs typeface="Times New Roman" pitchFamily="18" charset="0"/>
              </a:defRPr>
            </a:lvl2pPr>
            <a:lvl3pPr marL="1143000" indent="-228600" eaLnBrk="0" hangingPunct="0">
              <a:defRPr sz="2800">
                <a:solidFill>
                  <a:schemeClr val="tx1"/>
                </a:solidFill>
                <a:latin typeface="Times New Roman" pitchFamily="18" charset="0"/>
                <a:cs typeface="Times New Roman" pitchFamily="18" charset="0"/>
              </a:defRPr>
            </a:lvl3pPr>
            <a:lvl4pPr marL="1600200" indent="-228600" eaLnBrk="0" hangingPunct="0">
              <a:defRPr sz="2800">
                <a:solidFill>
                  <a:schemeClr val="tx1"/>
                </a:solidFill>
                <a:latin typeface="Times New Roman" pitchFamily="18" charset="0"/>
                <a:cs typeface="Times New Roman" pitchFamily="18" charset="0"/>
              </a:defRPr>
            </a:lvl4pPr>
            <a:lvl5pPr marL="2057400" indent="-228600" eaLnBrk="0" hangingPunct="0">
              <a:defRPr sz="28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800">
                <a:solidFill>
                  <a:schemeClr val="tx1"/>
                </a:solidFill>
                <a:latin typeface="Times New Roman" pitchFamily="18" charset="0"/>
                <a:cs typeface="Times New Roman" pitchFamily="18" charset="0"/>
              </a:defRPr>
            </a:lvl9pPr>
          </a:lstStyle>
          <a:p>
            <a:pPr algn="ctr" eaLnBrk="1" hangingPunct="1">
              <a:buClrTx/>
              <a:buSzTx/>
              <a:buFontTx/>
              <a:buNone/>
            </a:pPr>
            <a:r>
              <a:rPr lang="en-US" sz="1600" i="1" dirty="0">
                <a:solidFill>
                  <a:srgbClr val="002060"/>
                </a:solidFill>
                <a:effectLst/>
                <a:latin typeface="Calibri" pitchFamily="34" charset="0"/>
              </a:rPr>
              <a:t>This presentation was prepared by CPSC staff.  It has not been reviewed or </a:t>
            </a:r>
          </a:p>
          <a:p>
            <a:pPr algn="ctr" eaLnBrk="1" hangingPunct="1">
              <a:buClrTx/>
              <a:buSzTx/>
              <a:buFontTx/>
              <a:buNone/>
            </a:pPr>
            <a:r>
              <a:rPr lang="en-US" sz="1600" i="1" dirty="0">
                <a:solidFill>
                  <a:srgbClr val="002060"/>
                </a:solidFill>
                <a:effectLst/>
                <a:latin typeface="Calibri" pitchFamily="34" charset="0"/>
              </a:rPr>
              <a:t>approved by the Commission and may not reflect its views.</a:t>
            </a:r>
          </a:p>
        </p:txBody>
      </p:sp>
    </p:spTree>
    <p:extLst>
      <p:ext uri="{BB962C8B-B14F-4D97-AF65-F5344CB8AC3E}">
        <p14:creationId xmlns:p14="http://schemas.microsoft.com/office/powerpoint/2010/main" val="1749192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45F154-8181-41F0-BACD-662E23004AC4}"/>
              </a:ext>
            </a:extLst>
          </p:cNvPr>
          <p:cNvSpPr>
            <a:spLocks noGrp="1"/>
          </p:cNvSpPr>
          <p:nvPr>
            <p:ph idx="1"/>
          </p:nvPr>
        </p:nvSpPr>
        <p:spPr/>
        <p:txBody>
          <a:bodyPr>
            <a:normAutofit fontScale="92500" lnSpcReduction="10000"/>
          </a:bodyPr>
          <a:lstStyle/>
          <a:p>
            <a:pPr marL="457200" indent="-457200">
              <a:spcAft>
                <a:spcPts val="600"/>
              </a:spcAft>
              <a:buClr>
                <a:srgbClr val="4C4C4C"/>
              </a:buClr>
              <a:buFont typeface="Arial" panose="020B0604020202020204" pitchFamily="34" charset="0"/>
              <a:buChar char="•"/>
            </a:pPr>
            <a:r>
              <a:rPr lang="en-US" dirty="0">
                <a:solidFill>
                  <a:srgbClr val="4C4C4C"/>
                </a:solidFill>
              </a:rPr>
              <a:t>Slat strength test for folding sides to ensure structural integrity</a:t>
            </a:r>
          </a:p>
          <a:p>
            <a:pPr marL="914400" lvl="1" indent="-457200">
              <a:buClr>
                <a:srgbClr val="1A2857"/>
              </a:buClr>
              <a:buFont typeface="Wingdings" panose="05000000000000000000" pitchFamily="2" charset="2"/>
              <a:buChar char="Ø"/>
            </a:pPr>
            <a:r>
              <a:rPr lang="en-US" i="1" dirty="0">
                <a:solidFill>
                  <a:srgbClr val="1A2857"/>
                </a:solidFill>
              </a:rPr>
              <a:t>For cribs incorporating folding or moveable sides for purposes of easier access to the occupant, storage and/or transport, each side segment (portion of side separated by hinges for folding) shall be tested separately. </a:t>
            </a:r>
            <a:endParaRPr lang="en-US" dirty="0">
              <a:solidFill>
                <a:srgbClr val="1A2857"/>
              </a:solidFill>
            </a:endParaRPr>
          </a:p>
          <a:p>
            <a:pPr marL="457200" indent="-457200">
              <a:buClr>
                <a:srgbClr val="4C4C4C"/>
              </a:buClr>
              <a:buFont typeface="Wingdings" panose="05000000000000000000" pitchFamily="2" charset="2"/>
              <a:buChar char="v"/>
            </a:pPr>
            <a:endParaRPr lang="en-US" dirty="0">
              <a:solidFill>
                <a:srgbClr val="4C4C4C"/>
              </a:solidFill>
            </a:endParaRPr>
          </a:p>
          <a:p>
            <a:pPr marL="457200" indent="-457200">
              <a:buClr>
                <a:srgbClr val="4C4C4C"/>
              </a:buClr>
              <a:buFont typeface="Arial" panose="020B0604020202020204" pitchFamily="34" charset="0"/>
              <a:buChar char="•"/>
            </a:pPr>
            <a:r>
              <a:rPr lang="en-US" dirty="0">
                <a:solidFill>
                  <a:srgbClr val="4C4C4C"/>
                </a:solidFill>
              </a:rPr>
              <a:t>Proper fastening: crib hardware must </a:t>
            </a:r>
          </a:p>
          <a:p>
            <a:pPr>
              <a:buClr>
                <a:srgbClr val="4C4C4C"/>
              </a:buClr>
            </a:pPr>
            <a:r>
              <a:rPr lang="en-US" dirty="0">
                <a:solidFill>
                  <a:srgbClr val="4C4C4C"/>
                </a:solidFill>
              </a:rPr>
              <a:t>     include a locking device or method for </a:t>
            </a:r>
          </a:p>
          <a:p>
            <a:pPr>
              <a:buClr>
                <a:srgbClr val="4C4C4C"/>
              </a:buClr>
            </a:pPr>
            <a:r>
              <a:rPr lang="en-US" dirty="0">
                <a:solidFill>
                  <a:srgbClr val="4C4C4C"/>
                </a:solidFill>
              </a:rPr>
              <a:t>     impeding loosening. Wood screws as </a:t>
            </a:r>
          </a:p>
          <a:p>
            <a:pPr>
              <a:buClr>
                <a:srgbClr val="4C4C4C"/>
              </a:buClr>
            </a:pPr>
            <a:r>
              <a:rPr lang="en-US" dirty="0">
                <a:solidFill>
                  <a:srgbClr val="4C4C4C"/>
                </a:solidFill>
              </a:rPr>
              <a:t>     primary fasteners are restricted.</a:t>
            </a:r>
          </a:p>
          <a:p>
            <a:pPr marL="457200" indent="-457200">
              <a:buClr>
                <a:srgbClr val="4C4C4C"/>
              </a:buClr>
              <a:buFont typeface="Wingdings" panose="05000000000000000000" pitchFamily="2" charset="2"/>
              <a:buChar char="v"/>
            </a:pPr>
            <a:endParaRPr lang="en-US" dirty="0">
              <a:solidFill>
                <a:srgbClr val="4C4C4C"/>
              </a:solidFill>
            </a:endParaRPr>
          </a:p>
          <a:p>
            <a:pPr marL="457200" indent="-457200">
              <a:buClr>
                <a:srgbClr val="4C4C4C"/>
              </a:buClr>
              <a:buFont typeface="Arial" panose="020B0604020202020204" pitchFamily="34" charset="0"/>
              <a:buChar char="•"/>
            </a:pPr>
            <a:r>
              <a:rPr lang="en-US" dirty="0">
                <a:solidFill>
                  <a:srgbClr val="4C4C4C"/>
                </a:solidFill>
              </a:rPr>
              <a:t>Mattress fit: eliminate hazardous gaps </a:t>
            </a:r>
          </a:p>
          <a:p>
            <a:pPr>
              <a:buClr>
                <a:srgbClr val="4C4C4C"/>
              </a:buClr>
            </a:pPr>
            <a:r>
              <a:rPr lang="en-US" dirty="0">
                <a:solidFill>
                  <a:srgbClr val="4C4C4C"/>
                </a:solidFill>
              </a:rPr>
              <a:t>     in the crib.</a:t>
            </a:r>
          </a:p>
          <a:p>
            <a:pPr>
              <a:buClr>
                <a:srgbClr val="4C4C4C"/>
              </a:buClr>
            </a:pPr>
            <a:endParaRPr lang="en-US" dirty="0">
              <a:solidFill>
                <a:srgbClr val="4C4C4C"/>
              </a:solidFill>
            </a:endParaRPr>
          </a:p>
          <a:p>
            <a:pPr marL="457200" indent="-457200">
              <a:buClr>
                <a:srgbClr val="4C4C4C"/>
              </a:buClr>
              <a:buFont typeface="Wingdings" panose="05000000000000000000" pitchFamily="2" charset="2"/>
              <a:buChar char="v"/>
            </a:pPr>
            <a:endParaRPr lang="en-US" dirty="0">
              <a:solidFill>
                <a:srgbClr val="4C4C4C"/>
              </a:solidFill>
            </a:endParaRPr>
          </a:p>
          <a:p>
            <a:pPr marL="457200" indent="-457200">
              <a:buClr>
                <a:srgbClr val="4C4C4C"/>
              </a:buClr>
              <a:buFont typeface="Wingdings" panose="05000000000000000000" pitchFamily="2" charset="2"/>
              <a:buChar char="v"/>
            </a:pPr>
            <a:endParaRPr lang="en-US" dirty="0">
              <a:solidFill>
                <a:srgbClr val="4C4C4C"/>
              </a:solidFill>
            </a:endParaRPr>
          </a:p>
        </p:txBody>
      </p:sp>
      <p:pic>
        <p:nvPicPr>
          <p:cNvPr id="3074" name="Picture 2" descr="image001">
            <a:extLst>
              <a:ext uri="{FF2B5EF4-FFF2-40B4-BE49-F238E27FC236}">
                <a16:creationId xmlns:a16="http://schemas.microsoft.com/office/drawing/2014/main" id="{C42ACE34-12FA-4ECD-AA13-4306F5046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4257" y="3081008"/>
            <a:ext cx="4174746" cy="31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768CF872-C431-4ADA-98C4-12B0FC584EA6}"/>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Product Hazards: Cribs</a:t>
            </a:r>
          </a:p>
        </p:txBody>
      </p:sp>
    </p:spTree>
    <p:extLst>
      <p:ext uri="{BB962C8B-B14F-4D97-AF65-F5344CB8AC3E}">
        <p14:creationId xmlns:p14="http://schemas.microsoft.com/office/powerpoint/2010/main" val="2531255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DACF34-6BAC-432F-82C2-6D6957554A7F}"/>
              </a:ext>
            </a:extLst>
          </p:cNvPr>
          <p:cNvSpPr>
            <a:spLocks noGrp="1"/>
          </p:cNvSpPr>
          <p:nvPr>
            <p:ph idx="1"/>
          </p:nvPr>
        </p:nvSpPr>
        <p:spPr>
          <a:xfrm>
            <a:off x="363415" y="1188396"/>
            <a:ext cx="11465169" cy="4692040"/>
          </a:xfrm>
        </p:spPr>
        <p:txBody>
          <a:bodyPr>
            <a:normAutofit/>
          </a:bodyPr>
          <a:lstStyle/>
          <a:p>
            <a:pPr marL="457200" indent="-457200">
              <a:buClr>
                <a:srgbClr val="4C4C4C"/>
              </a:buClr>
              <a:buFont typeface="Arial" panose="020B0604020202020204" pitchFamily="34" charset="0"/>
              <a:buChar char="•"/>
            </a:pPr>
            <a:r>
              <a:rPr lang="en-US" dirty="0">
                <a:solidFill>
                  <a:srgbClr val="4C4C4C"/>
                </a:solidFill>
              </a:rPr>
              <a:t>Entrapment Hazards</a:t>
            </a:r>
          </a:p>
        </p:txBody>
      </p:sp>
      <p:pic>
        <p:nvPicPr>
          <p:cNvPr id="4" name="Picture 3">
            <a:extLst>
              <a:ext uri="{FF2B5EF4-FFF2-40B4-BE49-F238E27FC236}">
                <a16:creationId xmlns:a16="http://schemas.microsoft.com/office/drawing/2014/main" id="{8FD059F4-2DBC-43F6-8049-71CE37821060}"/>
              </a:ext>
            </a:extLst>
          </p:cNvPr>
          <p:cNvPicPr>
            <a:picLocks noChangeAspect="1"/>
          </p:cNvPicPr>
          <p:nvPr/>
        </p:nvPicPr>
        <p:blipFill rotWithShape="1">
          <a:blip r:embed="rId2"/>
          <a:srcRect r="44800"/>
          <a:stretch/>
        </p:blipFill>
        <p:spPr>
          <a:xfrm>
            <a:off x="3873301" y="1886591"/>
            <a:ext cx="4206240" cy="3295650"/>
          </a:xfrm>
          <a:prstGeom prst="rect">
            <a:avLst/>
          </a:prstGeom>
        </p:spPr>
      </p:pic>
      <p:sp>
        <p:nvSpPr>
          <p:cNvPr id="5" name="Text Placeholder 1">
            <a:extLst>
              <a:ext uri="{FF2B5EF4-FFF2-40B4-BE49-F238E27FC236}">
                <a16:creationId xmlns:a16="http://schemas.microsoft.com/office/drawing/2014/main" id="{E3457387-F8D3-4046-92BF-44E2CAF3D096}"/>
              </a:ext>
            </a:extLst>
          </p:cNvPr>
          <p:cNvSpPr txBox="1">
            <a:spLocks/>
          </p:cNvSpPr>
          <p:nvPr/>
        </p:nvSpPr>
        <p:spPr>
          <a:xfrm>
            <a:off x="657486" y="5228880"/>
            <a:ext cx="10962751" cy="881448"/>
          </a:xfrm>
          <a:prstGeom prst="rect">
            <a:avLst/>
          </a:prstGeom>
        </p:spPr>
        <p:txBody>
          <a:bodyPr vert="horz" lIns="91440" tIns="45720" rIns="91440" bIns="45720" rtlCol="0">
            <a:norm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42900" indent="-342900">
              <a:buClr>
                <a:srgbClr val="4C4C4C"/>
              </a:buClr>
              <a:buFont typeface="Wingdings" panose="05000000000000000000" pitchFamily="2" charset="2"/>
              <a:buChar char="Ø"/>
            </a:pPr>
            <a:r>
              <a:rPr lang="en-US" sz="2000" kern="0" dirty="0">
                <a:solidFill>
                  <a:srgbClr val="1A2857"/>
                </a:solidFill>
              </a:rPr>
              <a:t>Entrapment Hazards associated with side rails folding and creating a V-shape that could entrap a child’s neck.</a:t>
            </a:r>
          </a:p>
        </p:txBody>
      </p:sp>
      <p:sp>
        <p:nvSpPr>
          <p:cNvPr id="7" name="Title 6">
            <a:extLst>
              <a:ext uri="{FF2B5EF4-FFF2-40B4-BE49-F238E27FC236}">
                <a16:creationId xmlns:a16="http://schemas.microsoft.com/office/drawing/2014/main" id="{044FDCAA-AD0A-42D3-80AD-C1ED187A4C56}"/>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Product Hazards: Play Yards</a:t>
            </a:r>
          </a:p>
        </p:txBody>
      </p:sp>
    </p:spTree>
    <p:extLst>
      <p:ext uri="{BB962C8B-B14F-4D97-AF65-F5344CB8AC3E}">
        <p14:creationId xmlns:p14="http://schemas.microsoft.com/office/powerpoint/2010/main" val="3209213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909BDD-2606-4BDE-9DE8-E0A540D426EC}"/>
              </a:ext>
            </a:extLst>
          </p:cNvPr>
          <p:cNvSpPr>
            <a:spLocks noGrp="1"/>
          </p:cNvSpPr>
          <p:nvPr>
            <p:ph idx="1"/>
          </p:nvPr>
        </p:nvSpPr>
        <p:spPr>
          <a:xfrm>
            <a:off x="406399" y="1484923"/>
            <a:ext cx="6375401" cy="4692040"/>
          </a:xfrm>
        </p:spPr>
        <p:txBody>
          <a:bodyPr>
            <a:normAutofit/>
          </a:bodyPr>
          <a:lstStyle/>
          <a:p>
            <a:pPr marL="342900" indent="-342900">
              <a:buClr>
                <a:srgbClr val="4C4C4C"/>
              </a:buClr>
              <a:buFont typeface="Arial" panose="020B0604020202020204" pitchFamily="34" charset="0"/>
              <a:buChar char="•"/>
            </a:pPr>
            <a:r>
              <a:rPr lang="en-US" sz="2400" dirty="0">
                <a:solidFill>
                  <a:srgbClr val="4C4C4C"/>
                </a:solidFill>
              </a:rPr>
              <a:t>Play yard accessories: testing is required to prevent separation of accessories from play yards. </a:t>
            </a:r>
          </a:p>
          <a:p>
            <a:pPr>
              <a:buClr>
                <a:srgbClr val="4C4C4C"/>
              </a:buClr>
            </a:pPr>
            <a:endParaRPr lang="en-US" sz="1200" dirty="0">
              <a:solidFill>
                <a:srgbClr val="4C4C4C"/>
              </a:solidFill>
            </a:endParaRPr>
          </a:p>
          <a:p>
            <a:pPr marL="342900" indent="-342900">
              <a:buClr>
                <a:srgbClr val="4C4C4C"/>
              </a:buClr>
              <a:buFont typeface="Arial" panose="020B0604020202020204" pitchFamily="34" charset="0"/>
              <a:buChar char="•"/>
            </a:pPr>
            <a:r>
              <a:rPr lang="en-US" sz="2400" dirty="0">
                <a:solidFill>
                  <a:srgbClr val="4C4C4C"/>
                </a:solidFill>
              </a:rPr>
              <a:t>Bassinet accessory key structural elements must be attached permanently.</a:t>
            </a:r>
          </a:p>
          <a:p>
            <a:pPr>
              <a:buClr>
                <a:srgbClr val="4C4C4C"/>
              </a:buClr>
            </a:pPr>
            <a:endParaRPr lang="en-US" sz="1200" dirty="0">
              <a:solidFill>
                <a:srgbClr val="4C4C4C"/>
              </a:solidFill>
            </a:endParaRPr>
          </a:p>
          <a:p>
            <a:pPr marL="342900" indent="-342900">
              <a:buClr>
                <a:srgbClr val="4C4C4C"/>
              </a:buClr>
              <a:buFont typeface="Arial" panose="020B0604020202020204" pitchFamily="34" charset="0"/>
              <a:buChar char="•"/>
            </a:pPr>
            <a:r>
              <a:rPr lang="en-US" sz="2400" dirty="0">
                <a:solidFill>
                  <a:srgbClr val="4C4C4C"/>
                </a:solidFill>
              </a:rPr>
              <a:t>Unsafe sleep environment: there are concerns about the addition of soft bedding, such as blankets, pillows, and quilted covers, which can create an unsafe sleep environment for an infant. </a:t>
            </a:r>
          </a:p>
        </p:txBody>
      </p:sp>
      <p:pic>
        <p:nvPicPr>
          <p:cNvPr id="2050" name="Picture 5" descr="image009">
            <a:extLst>
              <a:ext uri="{FF2B5EF4-FFF2-40B4-BE49-F238E27FC236}">
                <a16:creationId xmlns:a16="http://schemas.microsoft.com/office/drawing/2014/main" id="{45EC076F-3FCB-42D4-B36D-098B8A893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2228" y="1551317"/>
            <a:ext cx="46767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201A851C-6C5A-42C9-9D5E-E62E5EDEF3CE}"/>
              </a:ext>
            </a:extLst>
          </p:cNvPr>
          <p:cNvSpPr txBox="1">
            <a:spLocks noGrp="1"/>
          </p:cNvSpPr>
          <p:nvPr>
            <p:ph type="title"/>
          </p:nvPr>
        </p:nvSpPr>
        <p:spPr>
          <a:xfrm>
            <a:off x="406400" y="515828"/>
            <a:ext cx="11464925" cy="646331"/>
          </a:xfrm>
          <a:prstGeom prst="rect">
            <a:avLst/>
          </a:prstGeom>
          <a:noFill/>
        </p:spPr>
        <p:txBody>
          <a:bodyPr wrap="square" rtlCol="0">
            <a:spAutoFit/>
          </a:bodyPr>
          <a:lstStyle/>
          <a:p>
            <a:r>
              <a:rPr lang="en-US" b="1" dirty="0"/>
              <a:t>Product Hazards: Play Yards</a:t>
            </a:r>
          </a:p>
        </p:txBody>
      </p:sp>
    </p:spTree>
    <p:extLst>
      <p:ext uri="{BB962C8B-B14F-4D97-AF65-F5344CB8AC3E}">
        <p14:creationId xmlns:p14="http://schemas.microsoft.com/office/powerpoint/2010/main" val="3912234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45422D-3E78-4603-B555-FF6635A97229}"/>
              </a:ext>
            </a:extLst>
          </p:cNvPr>
          <p:cNvPicPr>
            <a:picLocks noChangeAspect="1"/>
          </p:cNvPicPr>
          <p:nvPr/>
        </p:nvPicPr>
        <p:blipFill>
          <a:blip r:embed="rId2"/>
          <a:stretch>
            <a:fillRect/>
          </a:stretch>
        </p:blipFill>
        <p:spPr>
          <a:xfrm>
            <a:off x="1512324" y="1199346"/>
            <a:ext cx="8736576" cy="5146795"/>
          </a:xfrm>
          <a:prstGeom prst="rect">
            <a:avLst/>
          </a:prstGeom>
        </p:spPr>
      </p:pic>
      <p:sp>
        <p:nvSpPr>
          <p:cNvPr id="5" name="Title 4">
            <a:extLst>
              <a:ext uri="{FF2B5EF4-FFF2-40B4-BE49-F238E27FC236}">
                <a16:creationId xmlns:a16="http://schemas.microsoft.com/office/drawing/2014/main" id="{42DA9BA4-23A7-4075-987C-777832CB4B59}"/>
              </a:ext>
            </a:extLst>
          </p:cNvPr>
          <p:cNvSpPr txBox="1">
            <a:spLocks noGrp="1"/>
          </p:cNvSpPr>
          <p:nvPr>
            <p:ph type="title"/>
          </p:nvPr>
        </p:nvSpPr>
        <p:spPr>
          <a:xfrm>
            <a:off x="330200" y="511859"/>
            <a:ext cx="10515600" cy="646331"/>
          </a:xfrm>
          <a:prstGeom prst="rect">
            <a:avLst/>
          </a:prstGeom>
          <a:noFill/>
        </p:spPr>
        <p:txBody>
          <a:bodyPr wrap="square" rtlCol="0">
            <a:spAutoFit/>
          </a:bodyPr>
          <a:lstStyle/>
          <a:p>
            <a:r>
              <a:rPr lang="en-US" b="1" dirty="0"/>
              <a:t>Recall Examples</a:t>
            </a:r>
          </a:p>
        </p:txBody>
      </p:sp>
    </p:spTree>
    <p:extLst>
      <p:ext uri="{BB962C8B-B14F-4D97-AF65-F5344CB8AC3E}">
        <p14:creationId xmlns:p14="http://schemas.microsoft.com/office/powerpoint/2010/main" val="2585276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8D0131-441E-44C6-8111-586C597A49C7}"/>
              </a:ext>
            </a:extLst>
          </p:cNvPr>
          <p:cNvPicPr>
            <a:picLocks noChangeAspect="1"/>
          </p:cNvPicPr>
          <p:nvPr/>
        </p:nvPicPr>
        <p:blipFill>
          <a:blip r:embed="rId2"/>
          <a:stretch>
            <a:fillRect/>
          </a:stretch>
        </p:blipFill>
        <p:spPr>
          <a:xfrm>
            <a:off x="2005012" y="1172196"/>
            <a:ext cx="8181975" cy="5229225"/>
          </a:xfrm>
          <a:prstGeom prst="rect">
            <a:avLst/>
          </a:prstGeom>
        </p:spPr>
      </p:pic>
      <p:sp>
        <p:nvSpPr>
          <p:cNvPr id="7" name="Title 6">
            <a:extLst>
              <a:ext uri="{FF2B5EF4-FFF2-40B4-BE49-F238E27FC236}">
                <a16:creationId xmlns:a16="http://schemas.microsoft.com/office/drawing/2014/main" id="{507C1ECC-5DE6-4AC5-8F8D-A2CB5284EF52}"/>
              </a:ext>
            </a:extLst>
          </p:cNvPr>
          <p:cNvSpPr txBox="1">
            <a:spLocks noGrp="1"/>
          </p:cNvSpPr>
          <p:nvPr>
            <p:ph type="title"/>
          </p:nvPr>
        </p:nvSpPr>
        <p:spPr>
          <a:xfrm>
            <a:off x="330200" y="511859"/>
            <a:ext cx="10515600" cy="646331"/>
          </a:xfrm>
          <a:prstGeom prst="rect">
            <a:avLst/>
          </a:prstGeom>
          <a:noFill/>
        </p:spPr>
        <p:txBody>
          <a:bodyPr wrap="square" rtlCol="0">
            <a:spAutoFit/>
          </a:bodyPr>
          <a:lstStyle/>
          <a:p>
            <a:r>
              <a:rPr lang="en-US" b="1" dirty="0"/>
              <a:t>Recall Examples</a:t>
            </a:r>
          </a:p>
        </p:txBody>
      </p:sp>
    </p:spTree>
    <p:extLst>
      <p:ext uri="{BB962C8B-B14F-4D97-AF65-F5344CB8AC3E}">
        <p14:creationId xmlns:p14="http://schemas.microsoft.com/office/powerpoint/2010/main" val="2874386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5B7FF1-F9A4-4166-8F62-D23428AA5221}"/>
              </a:ext>
            </a:extLst>
          </p:cNvPr>
          <p:cNvPicPr>
            <a:picLocks noChangeAspect="1"/>
          </p:cNvPicPr>
          <p:nvPr/>
        </p:nvPicPr>
        <p:blipFill>
          <a:blip r:embed="rId2"/>
          <a:stretch>
            <a:fillRect/>
          </a:stretch>
        </p:blipFill>
        <p:spPr>
          <a:xfrm>
            <a:off x="1981200" y="1158190"/>
            <a:ext cx="8229600" cy="5263821"/>
          </a:xfrm>
          <a:prstGeom prst="rect">
            <a:avLst/>
          </a:prstGeom>
          <a:ln w="12700">
            <a:solidFill>
              <a:srgbClr val="1A2857"/>
            </a:solidFill>
          </a:ln>
        </p:spPr>
      </p:pic>
      <p:sp>
        <p:nvSpPr>
          <p:cNvPr id="5" name="Title 4">
            <a:extLst>
              <a:ext uri="{FF2B5EF4-FFF2-40B4-BE49-F238E27FC236}">
                <a16:creationId xmlns:a16="http://schemas.microsoft.com/office/drawing/2014/main" id="{77036799-89F4-4A34-B10C-98230865CCF4}"/>
              </a:ext>
            </a:extLst>
          </p:cNvPr>
          <p:cNvSpPr txBox="1">
            <a:spLocks noGrp="1"/>
          </p:cNvSpPr>
          <p:nvPr>
            <p:ph type="title"/>
          </p:nvPr>
        </p:nvSpPr>
        <p:spPr>
          <a:xfrm>
            <a:off x="330200" y="511859"/>
            <a:ext cx="10515600" cy="646331"/>
          </a:xfrm>
          <a:prstGeom prst="rect">
            <a:avLst/>
          </a:prstGeom>
          <a:noFill/>
        </p:spPr>
        <p:txBody>
          <a:bodyPr wrap="square" rtlCol="0">
            <a:spAutoFit/>
          </a:bodyPr>
          <a:lstStyle/>
          <a:p>
            <a:r>
              <a:rPr lang="en-US" b="1" dirty="0"/>
              <a:t>Recall Examples</a:t>
            </a:r>
          </a:p>
        </p:txBody>
      </p:sp>
    </p:spTree>
    <p:extLst>
      <p:ext uri="{BB962C8B-B14F-4D97-AF65-F5344CB8AC3E}">
        <p14:creationId xmlns:p14="http://schemas.microsoft.com/office/powerpoint/2010/main" val="2814804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Rot="1" noChangeArrowheads="1"/>
          </p:cNvSpPr>
          <p:nvPr>
            <p:ph type="title"/>
          </p:nvPr>
        </p:nvSpPr>
        <p:spPr>
          <a:xfrm>
            <a:off x="4565160" y="495300"/>
            <a:ext cx="2909277" cy="1143000"/>
          </a:xfrm>
        </p:spPr>
        <p:txBody>
          <a:bodyPr>
            <a:noAutofit/>
          </a:bodyPr>
          <a:lstStyle/>
          <a:p>
            <a:pPr algn="ctr"/>
            <a:r>
              <a:rPr lang="en-US" sz="4000" dirty="0">
                <a:uFill>
                  <a:solidFill>
                    <a:srgbClr val="990000"/>
                  </a:solidFill>
                </a:uFill>
                <a:latin typeface="Calibri" pitchFamily="34" charset="0"/>
                <a:cs typeface="Calibri" pitchFamily="34" charset="0"/>
              </a:rPr>
              <a:t>Questions?</a:t>
            </a:r>
          </a:p>
        </p:txBody>
      </p:sp>
      <p:sp>
        <p:nvSpPr>
          <p:cNvPr id="4" name="TextBox 3"/>
          <p:cNvSpPr txBox="1"/>
          <p:nvPr/>
        </p:nvSpPr>
        <p:spPr>
          <a:xfrm>
            <a:off x="3082053" y="1714500"/>
            <a:ext cx="6027894" cy="1569660"/>
          </a:xfrm>
          <a:prstGeom prst="rect">
            <a:avLst/>
          </a:prstGeom>
          <a:noFill/>
        </p:spPr>
        <p:txBody>
          <a:bodyPr wrap="square" rtlCol="0">
            <a:spAutoFit/>
          </a:bodyPr>
          <a:lstStyle/>
          <a:p>
            <a:pPr algn="ctr"/>
            <a:r>
              <a:rPr lang="en-US" sz="3200" dirty="0">
                <a:solidFill>
                  <a:srgbClr val="002060"/>
                </a:solidFill>
                <a:latin typeface="+mj-lt"/>
              </a:rPr>
              <a:t>Submit questions in English or Chinese for this podcast:</a:t>
            </a:r>
          </a:p>
          <a:p>
            <a:pPr algn="ctr"/>
            <a:r>
              <a:rPr lang="en-US" sz="3200" dirty="0">
                <a:solidFill>
                  <a:srgbClr val="002060"/>
                </a:solidFill>
                <a:latin typeface="+mj-lt"/>
                <a:hlinkClick r:id="rId3"/>
              </a:rPr>
              <a:t>CPSCinChina@CPSC.GOV</a:t>
            </a:r>
            <a:r>
              <a:rPr lang="en-US" sz="3200" dirty="0">
                <a:solidFill>
                  <a:srgbClr val="002060"/>
                </a:solidFill>
                <a:latin typeface="+mj-lt"/>
              </a:rPr>
              <a:t> </a:t>
            </a:r>
          </a:p>
        </p:txBody>
      </p:sp>
      <p:pic>
        <p:nvPicPr>
          <p:cNvPr id="5" name="Picture 3" descr="C:\Users\rchan\Desktop\Projects\CPSC Logos\CPSC seal Blue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0" y="3959817"/>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459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normAutofit/>
          </a:bodyPr>
          <a:lstStyle/>
          <a:p>
            <a:pPr algn="ctr"/>
            <a:r>
              <a:rPr lang="en-US" dirty="0"/>
              <a:t>Resources</a:t>
            </a:r>
          </a:p>
        </p:txBody>
      </p:sp>
    </p:spTree>
    <p:extLst>
      <p:ext uri="{BB962C8B-B14F-4D97-AF65-F5344CB8AC3E}">
        <p14:creationId xmlns:p14="http://schemas.microsoft.com/office/powerpoint/2010/main" val="3524741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39953" y="2250759"/>
            <a:ext cx="3769042" cy="1178241"/>
          </a:xfrm>
        </p:spPr>
        <p:txBody>
          <a:bodyPr>
            <a:normAutofit fontScale="77500" lnSpcReduction="20000"/>
          </a:bodyPr>
          <a:lstStyle/>
          <a:p>
            <a:pPr algn="ctr"/>
            <a:r>
              <a:rPr lang="en-US" dirty="0"/>
              <a:t>Chinese Resources at cpsc.gov</a:t>
            </a:r>
          </a:p>
        </p:txBody>
      </p:sp>
      <p:pic>
        <p:nvPicPr>
          <p:cNvPr id="11" name="Content Placeholder 10"/>
          <p:cNvPicPr>
            <a:picLocks noGrp="1"/>
          </p:cNvPicPr>
          <p:nvPr>
            <p:ph idx="4294967295"/>
          </p:nvPr>
        </p:nvPicPr>
        <p:blipFill>
          <a:blip r:embed="rId2"/>
          <a:stretch>
            <a:fillRect/>
          </a:stretch>
        </p:blipFill>
        <p:spPr>
          <a:xfrm>
            <a:off x="4681413" y="1038165"/>
            <a:ext cx="7018215" cy="4314214"/>
          </a:xfrm>
          <a:prstGeom prst="rect">
            <a:avLst/>
          </a:prstGeom>
        </p:spPr>
      </p:pic>
      <p:sp>
        <p:nvSpPr>
          <p:cNvPr id="6" name="Rectangle 5"/>
          <p:cNvSpPr/>
          <p:nvPr/>
        </p:nvSpPr>
        <p:spPr>
          <a:xfrm>
            <a:off x="4647221" y="590585"/>
            <a:ext cx="7086601" cy="338554"/>
          </a:xfrm>
          <a:prstGeom prst="rect">
            <a:avLst/>
          </a:prstGeom>
        </p:spPr>
        <p:txBody>
          <a:bodyPr wrap="square">
            <a:spAutoFit/>
          </a:bodyPr>
          <a:lstStyle/>
          <a:p>
            <a:pPr lvl="0" algn="ctr">
              <a:spcBef>
                <a:spcPct val="20000"/>
              </a:spcBef>
            </a:pPr>
            <a:r>
              <a:rPr lang="en-US" sz="1600" u="sng" dirty="0">
                <a:hlinkClick r:id="rId3"/>
              </a:rPr>
              <a:t>https://www.cpsc.gov/zh-CN/Business--Manufacturing/Business-Education</a:t>
            </a:r>
            <a:endParaRPr lang="en-US" sz="1600" u="sng" dirty="0">
              <a:solidFill>
                <a:srgbClr val="1F497D"/>
              </a:solidFill>
              <a:latin typeface="Calibri"/>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0520" y="4485098"/>
            <a:ext cx="1555988" cy="1952613"/>
          </a:xfrm>
          <a:prstGeom prst="rect">
            <a:avLst/>
          </a:prstGeom>
        </p:spPr>
      </p:pic>
    </p:spTree>
    <p:extLst>
      <p:ext uri="{BB962C8B-B14F-4D97-AF65-F5344CB8AC3E}">
        <p14:creationId xmlns:p14="http://schemas.microsoft.com/office/powerpoint/2010/main" val="127142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47870" y="2250759"/>
            <a:ext cx="3769042" cy="1178241"/>
          </a:xfrm>
        </p:spPr>
        <p:txBody>
          <a:bodyPr>
            <a:normAutofit fontScale="77500" lnSpcReduction="20000"/>
          </a:bodyPr>
          <a:lstStyle/>
          <a:p>
            <a:pPr algn="ctr"/>
            <a:r>
              <a:rPr lang="en-US" dirty="0"/>
              <a:t>Chinese Resources at cpsc.gov</a:t>
            </a:r>
          </a:p>
        </p:txBody>
      </p:sp>
      <p:sp>
        <p:nvSpPr>
          <p:cNvPr id="8" name="Rectangle 7"/>
          <p:cNvSpPr/>
          <p:nvPr/>
        </p:nvSpPr>
        <p:spPr>
          <a:xfrm>
            <a:off x="4689760" y="4765975"/>
            <a:ext cx="3733799" cy="1723549"/>
          </a:xfrm>
          <a:prstGeom prst="rect">
            <a:avLst/>
          </a:prstGeom>
        </p:spPr>
        <p:txBody>
          <a:bodyPr wrap="square">
            <a:spAutoFit/>
          </a:bodyPr>
          <a:lstStyle/>
          <a:p>
            <a:r>
              <a:rPr lang="en-US" sz="1600" dirty="0">
                <a:hlinkClick r:id="rId3"/>
              </a:rPr>
              <a:t>https://www.cpsc.gov/s3fs-public/HandbookforManufacturingChinese.pdf</a:t>
            </a:r>
            <a:r>
              <a:rPr lang="en-US" sz="1600" dirty="0"/>
              <a:t> (</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4"/>
              </a:rPr>
              <a:t>https://www.cpsc.gov/s3fs-public/pdfs/blk_pdf_handbookenglishaug05.pdf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p:txBody>
      </p:sp>
      <p:sp>
        <p:nvSpPr>
          <p:cNvPr id="9" name="Rectangle 8"/>
          <p:cNvSpPr/>
          <p:nvPr/>
        </p:nvSpPr>
        <p:spPr>
          <a:xfrm>
            <a:off x="8375072" y="4765975"/>
            <a:ext cx="3581400" cy="2400657"/>
          </a:xfrm>
          <a:prstGeom prst="rect">
            <a:avLst/>
          </a:prstGeom>
        </p:spPr>
        <p:txBody>
          <a:bodyPr wrap="square">
            <a:spAutoFit/>
          </a:bodyPr>
          <a:lstStyle/>
          <a:p>
            <a:r>
              <a:rPr lang="en-US" sz="1600" dirty="0">
                <a:hlinkClick r:id="rId5"/>
              </a:rPr>
              <a:t>https://www.cpsc.gov/s3fs-public/THE%20REGULATED%20PRODUCT%20HANDBOOK_050613%20CHN%20Final_0.pdf</a:t>
            </a:r>
            <a:r>
              <a:rPr lang="zh-CN" altLang="en-US" sz="1600" dirty="0"/>
              <a:t> </a:t>
            </a:r>
            <a:r>
              <a:rPr lang="en-US" sz="1600" dirty="0"/>
              <a:t>(</a:t>
            </a:r>
            <a:r>
              <a:rPr lang="zh-CN" altLang="en-US" sz="1600" dirty="0">
                <a:latin typeface="+mn-ea"/>
              </a:rPr>
              <a:t>中文版本</a:t>
            </a:r>
            <a:r>
              <a:rPr lang="en-US" sz="1600" dirty="0">
                <a:latin typeface="+mn-ea"/>
              </a:rPr>
              <a:t> </a:t>
            </a:r>
            <a:r>
              <a:rPr lang="en-US" sz="1600" dirty="0"/>
              <a:t>)</a:t>
            </a:r>
          </a:p>
          <a:p>
            <a:endParaRPr lang="en-US" sz="1600" dirty="0"/>
          </a:p>
          <a:p>
            <a:r>
              <a:rPr lang="en-US" sz="1400" dirty="0">
                <a:hlinkClick r:id="rId6"/>
              </a:rPr>
              <a:t>https://www.cpsc.gov/s3fs-public/RegulatedProductsHandbook.pdf</a:t>
            </a:r>
            <a:r>
              <a:rPr lang="zh-CN" altLang="en-US" sz="1400" dirty="0"/>
              <a:t> </a:t>
            </a:r>
            <a:r>
              <a:rPr lang="en-US" altLang="zh-CN" sz="1400" dirty="0"/>
              <a:t>(</a:t>
            </a:r>
            <a:r>
              <a:rPr lang="zh-CN" altLang="en-US" sz="1400" dirty="0">
                <a:latin typeface="+mn-ea"/>
              </a:rPr>
              <a:t>英文版本</a:t>
            </a:r>
            <a:r>
              <a:rPr lang="en-US" altLang="zh-CN" sz="1400" dirty="0"/>
              <a:t>)</a:t>
            </a:r>
            <a:endParaRPr lang="en-US" sz="1400" dirty="0">
              <a:latin typeface="Calibri" panose="020F0502020204030204" pitchFamily="34" charset="0"/>
            </a:endParaRPr>
          </a:p>
          <a:p>
            <a:endParaRPr lang="en-US" sz="1400" dirty="0"/>
          </a:p>
          <a:p>
            <a:endParaRPr lang="en-US" sz="1400" dirty="0"/>
          </a:p>
        </p:txBody>
      </p:sp>
      <p:pic>
        <p:nvPicPr>
          <p:cNvPr id="2" name="Picture 1"/>
          <p:cNvPicPr>
            <a:picLocks noChangeAspect="1"/>
          </p:cNvPicPr>
          <p:nvPr/>
        </p:nvPicPr>
        <p:blipFill>
          <a:blip r:embed="rId7"/>
          <a:stretch>
            <a:fillRect/>
          </a:stretch>
        </p:blipFill>
        <p:spPr>
          <a:xfrm>
            <a:off x="4980706" y="720844"/>
            <a:ext cx="3151909" cy="3986238"/>
          </a:xfrm>
          <a:prstGeom prst="rect">
            <a:avLst/>
          </a:prstGeom>
        </p:spPr>
      </p:pic>
      <p:pic>
        <p:nvPicPr>
          <p:cNvPr id="11" name="Picture 10"/>
          <p:cNvPicPr/>
          <p:nvPr/>
        </p:nvPicPr>
        <p:blipFill>
          <a:blip r:embed="rId8"/>
          <a:stretch>
            <a:fillRect/>
          </a:stretch>
        </p:blipFill>
        <p:spPr>
          <a:xfrm>
            <a:off x="8375072" y="720844"/>
            <a:ext cx="3096491" cy="3986237"/>
          </a:xfrm>
          <a:prstGeom prst="rect">
            <a:avLst/>
          </a:prstGeom>
        </p:spPr>
      </p:pic>
    </p:spTree>
    <p:extLst>
      <p:ext uri="{BB962C8B-B14F-4D97-AF65-F5344CB8AC3E}">
        <p14:creationId xmlns:p14="http://schemas.microsoft.com/office/powerpoint/2010/main" val="2961726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7" y="355570"/>
            <a:ext cx="10972800" cy="943404"/>
          </a:xfrm>
        </p:spPr>
        <p:txBody>
          <a:bodyPr>
            <a:normAutofit/>
          </a:bodyPr>
          <a:lstStyle/>
          <a:p>
            <a:r>
              <a:rPr lang="en-US" sz="3600" dirty="0"/>
              <a:t>Biography</a:t>
            </a:r>
          </a:p>
        </p:txBody>
      </p:sp>
      <p:sp>
        <p:nvSpPr>
          <p:cNvPr id="3" name="Text Placeholder 2"/>
          <p:cNvSpPr>
            <a:spLocks noGrp="1"/>
          </p:cNvSpPr>
          <p:nvPr>
            <p:ph type="body" idx="1"/>
          </p:nvPr>
        </p:nvSpPr>
        <p:spPr>
          <a:xfrm>
            <a:off x="2354042" y="1254623"/>
            <a:ext cx="3488884" cy="1140439"/>
          </a:xfrm>
        </p:spPr>
        <p:txBody>
          <a:bodyPr>
            <a:normAutofit/>
          </a:bodyPr>
          <a:lstStyle/>
          <a:p>
            <a:r>
              <a:rPr lang="en-US" sz="1200" dirty="0">
                <a:solidFill>
                  <a:srgbClr val="4C4C4C"/>
                </a:solidFill>
              </a:rPr>
              <a:t>Sylvia Chen</a:t>
            </a:r>
          </a:p>
          <a:p>
            <a:r>
              <a:rPr lang="en-US" sz="1200" dirty="0">
                <a:solidFill>
                  <a:srgbClr val="4C4C4C"/>
                </a:solidFill>
              </a:rPr>
              <a:t>U.S. Consumer Product Safety Commission</a:t>
            </a:r>
          </a:p>
          <a:p>
            <a:r>
              <a:rPr lang="en-US" sz="1200" dirty="0">
                <a:solidFill>
                  <a:srgbClr val="4C4C4C"/>
                </a:solidFill>
              </a:rPr>
              <a:t>Program Manager for East Asia and Pacific </a:t>
            </a:r>
          </a:p>
          <a:p>
            <a:r>
              <a:rPr lang="en-US" sz="1200" dirty="0">
                <a:solidFill>
                  <a:srgbClr val="4C4C4C"/>
                </a:solidFill>
              </a:rPr>
              <a:t>Office of International Programs </a:t>
            </a:r>
          </a:p>
        </p:txBody>
      </p:sp>
      <p:sp>
        <p:nvSpPr>
          <p:cNvPr id="8" name="Content Placeholder 7"/>
          <p:cNvSpPr>
            <a:spLocks noGrp="1"/>
          </p:cNvSpPr>
          <p:nvPr>
            <p:ph sz="half" idx="2"/>
          </p:nvPr>
        </p:nvSpPr>
        <p:spPr>
          <a:xfrm>
            <a:off x="609600" y="2391205"/>
            <a:ext cx="10873317" cy="3626536"/>
          </a:xfrm>
        </p:spPr>
        <p:txBody>
          <a:bodyPr>
            <a:normAutofit/>
          </a:bodyPr>
          <a:lstStyle/>
          <a:p>
            <a:r>
              <a:rPr lang="en-US" sz="1400" dirty="0">
                <a:solidFill>
                  <a:srgbClr val="4C4C4C"/>
                </a:solidFill>
              </a:rPr>
              <a:t>Sylvia Chen is responsible for managing the Commission’s bilateral and multilateral programs related to consumer product safety in Australia, Japan, Korea, Taiwan, and New Zealand. She also supports the CPSC’s work with China. Since she joined the CPSC in 2008, Sylvia has been working with product safety regulators, industry organizations, manufacturers, exporters, buyers, and other sourcing professionals to provide them with guidance and technical support in understanding U.S. requirements, in particular, the latest requirements for consumer products. To that end, she has organized or coordinated many of the agency’s international education and outreach activities.    </a:t>
            </a:r>
          </a:p>
          <a:p>
            <a:r>
              <a:rPr lang="en-US" sz="1400" dirty="0">
                <a:solidFill>
                  <a:srgbClr val="4C4C4C"/>
                </a:solidFill>
              </a:rPr>
              <a:t> </a:t>
            </a:r>
          </a:p>
          <a:p>
            <a:r>
              <a:rPr lang="en-US" sz="1400" dirty="0">
                <a:solidFill>
                  <a:srgbClr val="4C4C4C"/>
                </a:solidFill>
              </a:rPr>
              <a:t>Sylvia has a Bachelor of Arts degree in English and American Literature from Peking University. In 1991, she graduated from The Ohio State University with a Master’s degree in East Asian Studies. </a:t>
            </a:r>
          </a:p>
          <a:p>
            <a:endParaRPr lang="en-US" sz="1200" dirty="0"/>
          </a:p>
        </p:txBody>
      </p:sp>
      <p:pic>
        <p:nvPicPr>
          <p:cNvPr id="9" name="Picture 8"/>
          <p:cNvPicPr>
            <a:picLocks noChangeAspect="1"/>
          </p:cNvPicPr>
          <p:nvPr/>
        </p:nvPicPr>
        <p:blipFill>
          <a:blip r:embed="rId3"/>
          <a:stretch>
            <a:fillRect/>
          </a:stretch>
        </p:blipFill>
        <p:spPr>
          <a:xfrm>
            <a:off x="686372" y="1451599"/>
            <a:ext cx="1667670" cy="943463"/>
          </a:xfrm>
          <a:prstGeom prst="rect">
            <a:avLst/>
          </a:prstGeom>
        </p:spPr>
      </p:pic>
    </p:spTree>
    <p:extLst>
      <p:ext uri="{BB962C8B-B14F-4D97-AF65-F5344CB8AC3E}">
        <p14:creationId xmlns:p14="http://schemas.microsoft.com/office/powerpoint/2010/main" val="284466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973782" y="4031268"/>
            <a:ext cx="3206822" cy="1377762"/>
          </a:xfrm>
        </p:spPr>
        <p:txBody>
          <a:bodyPr>
            <a:noAutofit/>
          </a:bodyPr>
          <a:lstStyle/>
          <a:p>
            <a:r>
              <a:rPr lang="en-US" sz="1800" b="1" dirty="0">
                <a:solidFill>
                  <a:srgbClr val="002060"/>
                </a:solidFill>
              </a:rPr>
              <a:t>CFR: Commercial Practices</a:t>
            </a:r>
            <a:endParaRPr lang="en-US" sz="1800" dirty="0">
              <a:solidFill>
                <a:srgbClr val="1A2857"/>
              </a:solidFill>
              <a:hlinkClick r:id="rId3"/>
            </a:endParaRPr>
          </a:p>
          <a:p>
            <a:r>
              <a:rPr lang="en-US" sz="1600" dirty="0">
                <a:solidFill>
                  <a:srgbClr val="1A2857"/>
                </a:solidFill>
                <a:hlinkClick r:id="rId3"/>
              </a:rPr>
              <a:t>https://www.govinfo.gov/content/pkg/CFR-2017-title16-vol2/pdf/CFR-2017-title16-vol2.pdf</a:t>
            </a:r>
            <a:r>
              <a:rPr lang="en-US" sz="1600" dirty="0">
                <a:solidFill>
                  <a:srgbClr val="1A2857"/>
                </a:solidFill>
              </a:rPr>
              <a:t> </a:t>
            </a:r>
            <a:r>
              <a:rPr lang="en-US" sz="1600" dirty="0">
                <a:solidFill>
                  <a:schemeClr val="tx1"/>
                </a:solidFill>
              </a:rPr>
              <a:t>(</a:t>
            </a:r>
            <a:r>
              <a:rPr lang="zh-CN" altLang="en-US" sz="1600" dirty="0">
                <a:solidFill>
                  <a:schemeClr val="tx1"/>
                </a:solidFill>
              </a:rPr>
              <a:t>英文版本</a:t>
            </a:r>
            <a:r>
              <a:rPr lang="en-US" altLang="zh-CN" sz="1600" dirty="0">
                <a:solidFill>
                  <a:schemeClr val="tx1"/>
                </a:solidFill>
              </a:rPr>
              <a:t>)</a:t>
            </a:r>
            <a:endParaRPr lang="en-US" sz="1600" dirty="0">
              <a:solidFill>
                <a:srgbClr val="4C4C4C"/>
              </a:solidFill>
            </a:endParaRPr>
          </a:p>
          <a:p>
            <a:pPr lvl="0"/>
            <a:endParaRPr lang="en-US" sz="1600" dirty="0">
              <a:solidFill>
                <a:srgbClr val="1A2857"/>
              </a:solidFill>
            </a:endParaRPr>
          </a:p>
        </p:txBody>
      </p:sp>
      <p:sp>
        <p:nvSpPr>
          <p:cNvPr id="6" name="Text Placeholder 5"/>
          <p:cNvSpPr>
            <a:spLocks noGrp="1"/>
          </p:cNvSpPr>
          <p:nvPr>
            <p:ph type="body" sz="quarter" idx="11"/>
          </p:nvPr>
        </p:nvSpPr>
        <p:spPr>
          <a:xfrm>
            <a:off x="8378031" y="3960061"/>
            <a:ext cx="3438831" cy="2897939"/>
          </a:xfrm>
        </p:spPr>
        <p:txBody>
          <a:bodyPr>
            <a:noAutofit/>
          </a:bodyPr>
          <a:lstStyle/>
          <a:p>
            <a:r>
              <a:rPr lang="en-US" sz="1800" b="1" cap="none" dirty="0">
                <a:solidFill>
                  <a:srgbClr val="002060"/>
                </a:solidFill>
              </a:rPr>
              <a:t>CPSC Laboratory Manuals:</a:t>
            </a:r>
          </a:p>
          <a:p>
            <a:pPr lvl="0"/>
            <a:r>
              <a:rPr lang="en-US" sz="1600" b="0" dirty="0">
                <a:solidFill>
                  <a:srgbClr val="4C4C4C"/>
                </a:solidFill>
                <a:hlinkClick r:id="rId4"/>
              </a:rPr>
              <a:t>https://www.cpsc.gov/s3fs-public/Laboratory-test-manual-16-CFR-Part-1610-Ch.pdf?MhtbUWNy6jmOPx9b6f.RErt.n.2n_d_h</a:t>
            </a:r>
            <a:r>
              <a:rPr lang="en-US" sz="1600" b="0" dirty="0">
                <a:solidFill>
                  <a:srgbClr val="4C4C4C"/>
                </a:solidFill>
              </a:rPr>
              <a:t> </a:t>
            </a:r>
            <a:r>
              <a:rPr lang="en-US" sz="1600" b="0" dirty="0">
                <a:solidFill>
                  <a:schemeClr val="tx1"/>
                </a:solidFill>
              </a:rPr>
              <a:t>(</a:t>
            </a:r>
            <a:r>
              <a:rPr lang="zh-CN" altLang="en-US" sz="1600" b="0" dirty="0">
                <a:solidFill>
                  <a:schemeClr val="tx1"/>
                </a:solidFill>
              </a:rPr>
              <a:t>中文版本</a:t>
            </a:r>
            <a:r>
              <a:rPr lang="en-US" altLang="zh-CN" sz="1600" b="0" dirty="0">
                <a:solidFill>
                  <a:schemeClr val="tx1"/>
                </a:solidFill>
              </a:rPr>
              <a:t>)</a:t>
            </a:r>
          </a:p>
          <a:p>
            <a:pPr lvl="0"/>
            <a:endParaRPr lang="en-US" sz="1600" b="0" dirty="0">
              <a:solidFill>
                <a:schemeClr val="tx1"/>
              </a:solidFill>
            </a:endParaRPr>
          </a:p>
          <a:p>
            <a:pPr lvl="0"/>
            <a:r>
              <a:rPr lang="en-US" sz="1400" b="0" dirty="0">
                <a:solidFill>
                  <a:schemeClr val="tx1"/>
                </a:solidFill>
                <a:hlinkClick r:id="rId5"/>
              </a:rPr>
              <a:t>https://www.cpsc.gov/s3fs-public/Flammability%20of%20Clothing%20Textiles%20Test%20Manual_1610.pdf</a:t>
            </a:r>
            <a:r>
              <a:rPr lang="zh-CN" altLang="en-US" sz="1400" b="0" dirty="0">
                <a:solidFill>
                  <a:schemeClr val="tx1"/>
                </a:solidFill>
              </a:rPr>
              <a:t> </a:t>
            </a:r>
            <a:r>
              <a:rPr lang="en-US" sz="1400" b="0" dirty="0">
                <a:solidFill>
                  <a:schemeClr val="tx1"/>
                </a:solidFill>
              </a:rPr>
              <a:t>(</a:t>
            </a:r>
            <a:r>
              <a:rPr lang="zh-CN" altLang="en-US" sz="1400" b="0" dirty="0">
                <a:solidFill>
                  <a:schemeClr val="tx1"/>
                </a:solidFill>
              </a:rPr>
              <a:t>英文版本</a:t>
            </a:r>
            <a:r>
              <a:rPr lang="en-US" altLang="zh-CN" sz="1400" b="0" dirty="0">
                <a:solidFill>
                  <a:schemeClr val="tx1"/>
                </a:solidFill>
              </a:rPr>
              <a:t>)</a:t>
            </a:r>
            <a:endParaRPr lang="en-US" sz="1400" b="0" dirty="0">
              <a:solidFill>
                <a:srgbClr val="4C4C4C"/>
              </a:solidFill>
            </a:endParaRPr>
          </a:p>
        </p:txBody>
      </p:sp>
      <p:pic>
        <p:nvPicPr>
          <p:cNvPr id="10" name="Picture 9"/>
          <p:cNvPicPr/>
          <p:nvPr/>
        </p:nvPicPr>
        <p:blipFill>
          <a:blip r:embed="rId6"/>
          <a:stretch>
            <a:fillRect/>
          </a:stretch>
        </p:blipFill>
        <p:spPr>
          <a:xfrm>
            <a:off x="8491153" y="281367"/>
            <a:ext cx="3040061" cy="3593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Placeholder 3">
            <a:extLst>
              <a:ext uri="{FF2B5EF4-FFF2-40B4-BE49-F238E27FC236}">
                <a16:creationId xmlns:a16="http://schemas.microsoft.com/office/drawing/2014/main" id="{BB7A8FF9-56B9-4F3C-8DC8-DBC4E52137B0}"/>
              </a:ext>
            </a:extLst>
          </p:cNvPr>
          <p:cNvSpPr txBox="1">
            <a:spLocks/>
          </p:cNvSpPr>
          <p:nvPr/>
        </p:nvSpPr>
        <p:spPr>
          <a:xfrm>
            <a:off x="347870" y="2250759"/>
            <a:ext cx="3769042" cy="1178241"/>
          </a:xfrm>
          <a:prstGeom prst="rect">
            <a:avLst/>
          </a:prstGeom>
        </p:spPr>
        <p:txBody>
          <a:bodyPr vert="horz" lIns="91440" tIns="45720" rIns="91440" bIns="45720" rtlCol="0">
            <a:normAutofit fontScale="77500" lnSpcReduction="20000"/>
          </a:bodyPr>
          <a:lstStyle>
            <a:lvl1pPr marL="0" indent="0" eaLnBrk="1" hangingPunct="1">
              <a:buClr>
                <a:schemeClr val="tx2"/>
              </a:buClr>
              <a:buFont typeface="Wingdings" pitchFamily="2" charset="2"/>
              <a:buNone/>
              <a:defRPr sz="3600" b="1" i="0">
                <a:solidFill>
                  <a:schemeClr val="bg2"/>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1A2857">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1A2857">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1A2857">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kern="0" dirty="0"/>
              <a:t>Chinese Resources at cpsc.gov</a:t>
            </a:r>
          </a:p>
        </p:txBody>
      </p:sp>
      <p:pic>
        <p:nvPicPr>
          <p:cNvPr id="2" name="Picture 1">
            <a:extLst>
              <a:ext uri="{FF2B5EF4-FFF2-40B4-BE49-F238E27FC236}">
                <a16:creationId xmlns:a16="http://schemas.microsoft.com/office/drawing/2014/main" id="{C5922E95-4E9A-4AD1-99E4-67CEB7316E15}"/>
              </a:ext>
            </a:extLst>
          </p:cNvPr>
          <p:cNvPicPr>
            <a:picLocks noChangeAspect="1"/>
          </p:cNvPicPr>
          <p:nvPr/>
        </p:nvPicPr>
        <p:blipFill>
          <a:blip r:embed="rId7"/>
          <a:stretch>
            <a:fillRect/>
          </a:stretch>
        </p:blipFill>
        <p:spPr>
          <a:xfrm>
            <a:off x="5204394" y="250676"/>
            <a:ext cx="2745598" cy="3572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5040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27039" y="1946290"/>
            <a:ext cx="3769042" cy="1178241"/>
          </a:xfrm>
        </p:spPr>
        <p:txBody>
          <a:bodyPr>
            <a:normAutofit lnSpcReduction="10000"/>
          </a:bodyPr>
          <a:lstStyle/>
          <a:p>
            <a:pPr algn="ctr"/>
            <a:r>
              <a:rPr lang="en-US" dirty="0">
                <a:uFill>
                  <a:solidFill>
                    <a:srgbClr val="990000"/>
                  </a:solidFill>
                </a:uFill>
                <a:latin typeface="Calibri" pitchFamily="34" charset="0"/>
                <a:cs typeface="Calibri" pitchFamily="34" charset="0"/>
              </a:rPr>
              <a:t>CPSC Business Resources</a:t>
            </a:r>
            <a:endParaRPr lang="en-US" dirty="0"/>
          </a:p>
        </p:txBody>
      </p:sp>
      <p:sp>
        <p:nvSpPr>
          <p:cNvPr id="3" name="Rectangle 2"/>
          <p:cNvSpPr/>
          <p:nvPr/>
        </p:nvSpPr>
        <p:spPr>
          <a:xfrm>
            <a:off x="6392984" y="4741145"/>
            <a:ext cx="3970216" cy="1815882"/>
          </a:xfrm>
          <a:prstGeom prst="rect">
            <a:avLst/>
          </a:prstGeom>
        </p:spPr>
        <p:txBody>
          <a:bodyPr wrap="square">
            <a:spAutoFit/>
          </a:bodyPr>
          <a:lstStyle/>
          <a:p>
            <a:pPr algn="ctr">
              <a:defRPr/>
            </a:pPr>
            <a:r>
              <a:rPr lang="en-US" sz="2400" dirty="0">
                <a:solidFill>
                  <a:srgbClr val="002060"/>
                </a:solidFill>
                <a:latin typeface="Arial" panose="020B0604020202020204" pitchFamily="34" charset="0"/>
                <a:cs typeface="Arial" panose="020B0604020202020204" pitchFamily="34" charset="0"/>
              </a:rPr>
              <a:t>CPSC-Accepted Laboratories Search Page:</a:t>
            </a:r>
          </a:p>
          <a:p>
            <a:pPr algn="ctr">
              <a:defRPr/>
            </a:pPr>
            <a:r>
              <a:rPr lang="en-US" sz="2400" b="1" dirty="0">
                <a:solidFill>
                  <a:srgbClr val="002060"/>
                </a:solidFill>
                <a:latin typeface="Arial" panose="020B0604020202020204" pitchFamily="34" charset="0"/>
                <a:cs typeface="Arial" panose="020B0604020202020204" pitchFamily="34" charset="0"/>
                <a:hlinkClick r:id="rId3"/>
              </a:rPr>
              <a:t>www.cpsc.gov/LabSearch</a:t>
            </a:r>
            <a:endParaRPr lang="en-US" sz="2400" b="1" dirty="0">
              <a:solidFill>
                <a:srgbClr val="002060"/>
              </a:solidFill>
              <a:latin typeface="Arial" panose="020B0604020202020204" pitchFamily="34" charset="0"/>
              <a:cs typeface="Arial" panose="020B0604020202020204" pitchFamily="34" charset="0"/>
            </a:endParaRPr>
          </a:p>
          <a:p>
            <a:pPr algn="ctr">
              <a:defRPr/>
            </a:pPr>
            <a:endParaRPr lang="en-US" sz="2000" b="1" dirty="0">
              <a:solidFill>
                <a:srgbClr val="002060"/>
              </a:solidFill>
              <a:latin typeface="Arial" panose="020B0604020202020204" pitchFamily="34" charset="0"/>
              <a:cs typeface="Arial" panose="020B0604020202020204" pitchFamily="34" charset="0"/>
            </a:endParaRPr>
          </a:p>
          <a:p>
            <a:pPr algn="ctr">
              <a:defRPr/>
            </a:pPr>
            <a:r>
              <a:rPr lang="en-US" sz="2000" b="1" dirty="0">
                <a:solidFill>
                  <a:srgbClr val="002060"/>
                </a:solidFill>
                <a:latin typeface="Arial" panose="020B0604020202020204" pitchFamily="34" charset="0"/>
                <a:cs typeface="Arial" panose="020B0604020202020204" pitchFamily="34" charset="0"/>
              </a:rPr>
              <a:t> </a:t>
            </a:r>
          </a:p>
        </p:txBody>
      </p:sp>
      <p:sp>
        <p:nvSpPr>
          <p:cNvPr id="2" name="Rectangle 1"/>
          <p:cNvSpPr/>
          <p:nvPr/>
        </p:nvSpPr>
        <p:spPr>
          <a:xfrm>
            <a:off x="4937220" y="1235777"/>
            <a:ext cx="7119816" cy="304698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Definition of children’s product – 16 CFR Part 1200 </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Certificates of conformity – 16 CFR Part 1110</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Third-party testing – 16 CFR Parts 1107, 1109, and 1112</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Tracking information – 15 USC § 2063(a)(5)</a:t>
            </a: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Mandatory reporting requirements – 15 USC §2064</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5038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xfrm>
            <a:off x="742284" y="2187424"/>
            <a:ext cx="10962751" cy="4036732"/>
          </a:xfrm>
        </p:spPr>
        <p:txBody>
          <a:bodyPr>
            <a:normAutofit/>
          </a:bodyPr>
          <a:lstStyle/>
          <a:p>
            <a:pPr algn="ctr"/>
            <a:r>
              <a:rPr lang="en-US" sz="2900" dirty="0">
                <a:hlinkClick r:id="rId3"/>
              </a:rPr>
              <a:t>http://business.cpsc.gov</a:t>
            </a:r>
            <a:r>
              <a:rPr lang="en-US" sz="2900" dirty="0"/>
              <a:t> </a:t>
            </a:r>
          </a:p>
          <a:p>
            <a:r>
              <a:rPr lang="en-US" sz="2900" b="0" dirty="0">
                <a:solidFill>
                  <a:srgbClr val="4C4C4C"/>
                </a:solidFill>
                <a:latin typeface="Arial" panose="020B0604020202020204" pitchFamily="34" charset="0"/>
              </a:rPr>
              <a:t>Online tool designed specifically to help businesses comply with federal consumer product safety requirements.</a:t>
            </a:r>
          </a:p>
          <a:p>
            <a:r>
              <a:rPr lang="en-US" sz="2900" b="0" dirty="0">
                <a:solidFill>
                  <a:srgbClr val="4C4C4C"/>
                </a:solidFill>
                <a:latin typeface="Arial" panose="020B0604020202020204" pitchFamily="34" charset="0"/>
              </a:rPr>
              <a:t>Asks a series of guided questions, and based on the answers produces a downloadable (PDF) report. </a:t>
            </a:r>
          </a:p>
          <a:p>
            <a:r>
              <a:rPr lang="en-US" sz="2900" b="0" dirty="0">
                <a:solidFill>
                  <a:srgbClr val="4C4C4C"/>
                </a:solidFill>
                <a:latin typeface="Arial" panose="020B0604020202020204" pitchFamily="34" charset="0"/>
              </a:rPr>
              <a:t>Provides customized guidance with links to product safety regulations that may apply to the product and important information on labeling, certification and testing requirements. </a:t>
            </a:r>
          </a:p>
        </p:txBody>
      </p:sp>
      <p:pic>
        <p:nvPicPr>
          <p:cNvPr id="5" name="Picture 4"/>
          <p:cNvPicPr>
            <a:picLocks noChangeAspect="1"/>
          </p:cNvPicPr>
          <p:nvPr/>
        </p:nvPicPr>
        <p:blipFill>
          <a:blip r:embed="rId4"/>
          <a:stretch>
            <a:fillRect/>
          </a:stretch>
        </p:blipFill>
        <p:spPr>
          <a:xfrm>
            <a:off x="3758044" y="499077"/>
            <a:ext cx="4931229" cy="15049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97016" y="591695"/>
            <a:ext cx="1414604" cy="1595729"/>
          </a:xfrm>
          <a:prstGeom prst="rect">
            <a:avLst/>
          </a:prstGeom>
        </p:spPr>
      </p:pic>
    </p:spTree>
    <p:extLst>
      <p:ext uri="{BB962C8B-B14F-4D97-AF65-F5344CB8AC3E}">
        <p14:creationId xmlns:p14="http://schemas.microsoft.com/office/powerpoint/2010/main" val="1695309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Robot </a:t>
            </a:r>
          </a:p>
        </p:txBody>
      </p:sp>
      <p:sp>
        <p:nvSpPr>
          <p:cNvPr id="3" name="Text Placeholder 2"/>
          <p:cNvSpPr>
            <a:spLocks noGrp="1"/>
          </p:cNvSpPr>
          <p:nvPr>
            <p:ph idx="1"/>
          </p:nvPr>
        </p:nvSpPr>
        <p:spPr>
          <a:xfrm>
            <a:off x="1244865" y="1170325"/>
            <a:ext cx="9788236" cy="2040466"/>
          </a:xfrm>
        </p:spPr>
        <p:txBody>
          <a:bodyPr>
            <a:normAutofit/>
          </a:bodyPr>
          <a:lstStyle/>
          <a:p>
            <a:r>
              <a:rPr lang="en-US" sz="2800" dirty="0">
                <a:solidFill>
                  <a:srgbClr val="4C4C4C"/>
                </a:solidFill>
              </a:rPr>
              <a:t>Regulatory Robot is a tool to help identify which </a:t>
            </a:r>
            <a:r>
              <a:rPr lang="en-US" sz="2800" dirty="0"/>
              <a:t>requirements</a:t>
            </a:r>
            <a:r>
              <a:rPr lang="en-US" sz="2800" dirty="0">
                <a:solidFill>
                  <a:srgbClr val="4C4C4C"/>
                </a:solidFill>
              </a:rPr>
              <a:t> are applicable</a:t>
            </a:r>
          </a:p>
          <a:p>
            <a:pPr marL="800100" lvl="1" indent="-342900">
              <a:buFont typeface="Wingdings" panose="05000000000000000000" pitchFamily="2" charset="2"/>
              <a:buChar char="Ø"/>
            </a:pPr>
            <a:r>
              <a:rPr lang="en-US" b="1" u="sng" dirty="0">
                <a:solidFill>
                  <a:srgbClr val="1A2857"/>
                </a:solidFill>
              </a:rPr>
              <a:t>Does not</a:t>
            </a:r>
            <a:r>
              <a:rPr lang="en-US" b="1" dirty="0">
                <a:solidFill>
                  <a:srgbClr val="1A2857"/>
                </a:solidFill>
              </a:rPr>
              <a:t> list details of requirements</a:t>
            </a:r>
            <a:endParaRPr lang="en-US" dirty="0">
              <a:solidFill>
                <a:srgbClr val="1A2857"/>
              </a:solidFill>
            </a:endParaRPr>
          </a:p>
        </p:txBody>
      </p:sp>
      <p:graphicFrame>
        <p:nvGraphicFramePr>
          <p:cNvPr id="5" name="Diagram 4"/>
          <p:cNvGraphicFramePr/>
          <p:nvPr>
            <p:extLst/>
          </p:nvPr>
        </p:nvGraphicFramePr>
        <p:xfrm>
          <a:off x="859536" y="2423160"/>
          <a:ext cx="10853928" cy="3319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0270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a:spLocks noGrp="1"/>
          </p:cNvSpPr>
          <p:nvPr>
            <p:ph type="body" sz="quarter" idx="12"/>
          </p:nvPr>
        </p:nvSpPr>
        <p:spPr>
          <a:xfrm>
            <a:off x="5039043" y="2437891"/>
            <a:ext cx="6684962" cy="2057400"/>
          </a:xfrm>
        </p:spPr>
        <p:txBody>
          <a:bodyPr>
            <a:normAutofit/>
          </a:bodyPr>
          <a:lstStyle/>
          <a:p>
            <a:pPr marL="914400" lvl="1" indent="-457200">
              <a:lnSpc>
                <a:spcPct val="90000"/>
              </a:lnSpc>
              <a:spcBef>
                <a:spcPts val="1200"/>
              </a:spcBef>
              <a:buFont typeface="Arial" panose="020B0604020202020204" pitchFamily="34" charset="0"/>
              <a:buChar char="•"/>
              <a:defRPr/>
            </a:pPr>
            <a:r>
              <a:rPr lang="en-US" sz="2600" dirty="0">
                <a:solidFill>
                  <a:srgbClr val="1A2857"/>
                </a:solidFill>
              </a:rPr>
              <a:t>Revised Final Rules</a:t>
            </a:r>
          </a:p>
          <a:p>
            <a:pPr lvl="1">
              <a:lnSpc>
                <a:spcPct val="90000"/>
              </a:lnSpc>
              <a:spcBef>
                <a:spcPts val="1200"/>
              </a:spcBef>
              <a:defRPr/>
            </a:pPr>
            <a:endParaRPr lang="en-US" sz="2600" dirty="0">
              <a:solidFill>
                <a:srgbClr val="1A2857"/>
              </a:solidFill>
            </a:endParaRPr>
          </a:p>
          <a:p>
            <a:pPr>
              <a:lnSpc>
                <a:spcPct val="90000"/>
              </a:lnSpc>
              <a:defRPr/>
            </a:pPr>
            <a:endParaRPr lang="en-US" dirty="0"/>
          </a:p>
        </p:txBody>
      </p:sp>
      <p:sp>
        <p:nvSpPr>
          <p:cNvPr id="8" name="Text Placeholder 1"/>
          <p:cNvSpPr>
            <a:spLocks noGrp="1"/>
          </p:cNvSpPr>
          <p:nvPr>
            <p:ph type="body" sz="quarter" idx="11"/>
          </p:nvPr>
        </p:nvSpPr>
        <p:spPr>
          <a:xfrm>
            <a:off x="320040" y="2688336"/>
            <a:ext cx="3876041" cy="1355343"/>
          </a:xfrm>
        </p:spPr>
        <p:txBody>
          <a:bodyPr>
            <a:normAutofit fontScale="85000" lnSpcReduction="20000"/>
          </a:bodyPr>
          <a:lstStyle/>
          <a:p>
            <a:pPr algn="ctr"/>
            <a:r>
              <a:rPr lang="en-US" dirty="0">
                <a:latin typeface="+mj-lt"/>
              </a:rPr>
              <a:t>CPSC Regulatory Update: Section 104 Rules</a:t>
            </a:r>
          </a:p>
          <a:p>
            <a:endParaRPr lang="en-US" dirty="0"/>
          </a:p>
        </p:txBody>
      </p:sp>
    </p:spTree>
    <p:extLst>
      <p:ext uri="{BB962C8B-B14F-4D97-AF65-F5344CB8AC3E}">
        <p14:creationId xmlns:p14="http://schemas.microsoft.com/office/powerpoint/2010/main" val="37748269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399" y="467399"/>
            <a:ext cx="11465169" cy="947859"/>
          </a:xfrm>
        </p:spPr>
        <p:txBody>
          <a:bodyPr/>
          <a:lstStyle/>
          <a:p>
            <a:pPr marL="0" indent="0">
              <a:spcBef>
                <a:spcPts val="300"/>
              </a:spcBef>
              <a:defRPr/>
            </a:pPr>
            <a:r>
              <a:rPr lang="en-US" altLang="zh-CN" sz="3200" dirty="0">
                <a:ea typeface="SimSun" pitchFamily="2" charset="-122"/>
              </a:rPr>
              <a:t>CPSIA Section 104: Revised Final Rules</a:t>
            </a:r>
          </a:p>
        </p:txBody>
      </p:sp>
      <p:sp>
        <p:nvSpPr>
          <p:cNvPr id="3" name="Content Placeholder 2"/>
          <p:cNvSpPr>
            <a:spLocks noGrp="1"/>
          </p:cNvSpPr>
          <p:nvPr>
            <p:ph idx="1"/>
          </p:nvPr>
        </p:nvSpPr>
        <p:spPr>
          <a:xfrm>
            <a:off x="515256" y="1448898"/>
            <a:ext cx="11197774" cy="4692040"/>
          </a:xfrm>
        </p:spPr>
        <p:txBody>
          <a:bodyPr/>
          <a:lstStyle/>
          <a:p>
            <a:pPr>
              <a:defRPr/>
            </a:pPr>
            <a:r>
              <a:rPr lang="en-US" altLang="zh-CN" sz="2400" b="1" dirty="0">
                <a:solidFill>
                  <a:srgbClr val="4C4C4C"/>
                </a:solidFill>
                <a:ea typeface="SimSun" pitchFamily="2" charset="-122"/>
              </a:rPr>
              <a:t>Revisions to Safety Standard for Full-Size Baby Cribs</a:t>
            </a:r>
          </a:p>
          <a:p>
            <a:pPr marL="800100" lvl="1" indent="-342900">
              <a:buFont typeface="Arial" panose="020B0604020202020204" pitchFamily="34" charset="0"/>
              <a:buChar char="•"/>
              <a:defRPr/>
            </a:pPr>
            <a:r>
              <a:rPr lang="en-US" altLang="zh-CN" sz="2000" dirty="0">
                <a:solidFill>
                  <a:srgbClr val="4C4C4C"/>
                </a:solidFill>
                <a:ea typeface="SimSun" pitchFamily="2" charset="-122"/>
              </a:rPr>
              <a:t>16 CFR part 1219 (</a:t>
            </a:r>
            <a:r>
              <a:rPr lang="en-US" altLang="zh-CN" sz="2000" b="1" u="sng" dirty="0">
                <a:solidFill>
                  <a:srgbClr val="4C4C4C"/>
                </a:solidFill>
                <a:ea typeface="SimSun" pitchFamily="2" charset="-122"/>
              </a:rPr>
              <a:t>incorporates ASTM F1169-19</a:t>
            </a:r>
            <a:r>
              <a:rPr lang="en-US" altLang="zh-CN" sz="2000" dirty="0">
                <a:solidFill>
                  <a:srgbClr val="4C4C4C"/>
                </a:solidFill>
                <a:ea typeface="SimSun" pitchFamily="2" charset="-122"/>
              </a:rPr>
              <a:t> with no modifications)</a:t>
            </a:r>
            <a:endParaRPr lang="en-US" altLang="zh-CN" sz="2000" b="1" u="sng" dirty="0">
              <a:solidFill>
                <a:srgbClr val="4C4C4C"/>
              </a:solidFill>
              <a:ea typeface="SimSun" pitchFamily="2" charset="-122"/>
            </a:endParaRPr>
          </a:p>
          <a:p>
            <a:pPr marL="800100" lvl="1" indent="-342900">
              <a:buFont typeface="Arial" panose="020B0604020202020204" pitchFamily="34" charset="0"/>
              <a:buChar char="•"/>
              <a:defRPr/>
            </a:pPr>
            <a:r>
              <a:rPr lang="en-US" altLang="zh-CN" sz="2000" dirty="0">
                <a:solidFill>
                  <a:srgbClr val="4C4C4C"/>
                </a:solidFill>
                <a:ea typeface="SimSun" pitchFamily="2" charset="-122"/>
              </a:rPr>
              <a:t>Effective Date: October 28, 2019</a:t>
            </a:r>
          </a:p>
          <a:p>
            <a:pPr marL="800100" lvl="1" indent="-342900">
              <a:buFont typeface="Arial" panose="020B0604020202020204" pitchFamily="34" charset="0"/>
              <a:buChar char="•"/>
              <a:defRPr/>
            </a:pPr>
            <a:endParaRPr lang="en-US" altLang="zh-CN" sz="2000" dirty="0">
              <a:solidFill>
                <a:srgbClr val="4C4C4C"/>
              </a:solidFill>
              <a:ea typeface="SimSun" pitchFamily="2" charset="-122"/>
            </a:endParaRPr>
          </a:p>
          <a:p>
            <a:pPr>
              <a:defRPr/>
            </a:pPr>
            <a:r>
              <a:rPr lang="en-US" altLang="zh-CN" sz="2400" b="1" dirty="0">
                <a:solidFill>
                  <a:srgbClr val="4C4C4C"/>
                </a:solidFill>
                <a:ea typeface="SimSun" pitchFamily="2" charset="-122"/>
              </a:rPr>
              <a:t>Revisions to Safety Standard for Non-Full-Size Cribs</a:t>
            </a:r>
          </a:p>
          <a:p>
            <a:pPr lvl="1">
              <a:buFont typeface="Arial" panose="020B0604020202020204" pitchFamily="34" charset="0"/>
              <a:buChar char="•"/>
              <a:defRPr/>
            </a:pPr>
            <a:r>
              <a:rPr lang="en-US" altLang="zh-CN" dirty="0">
                <a:solidFill>
                  <a:srgbClr val="4C4C4C"/>
                </a:solidFill>
                <a:ea typeface="SimSun" pitchFamily="2" charset="-122"/>
              </a:rPr>
              <a:t>16 CFR part 1220 </a:t>
            </a:r>
            <a:r>
              <a:rPr lang="en-US" altLang="zh-CN" b="1" u="sng" dirty="0">
                <a:solidFill>
                  <a:srgbClr val="4C4C4C"/>
                </a:solidFill>
                <a:ea typeface="SimSun" pitchFamily="2" charset="-122"/>
              </a:rPr>
              <a:t>(incorporates ASTM  F406-19 </a:t>
            </a:r>
            <a:r>
              <a:rPr lang="en-US" altLang="zh-CN" dirty="0">
                <a:solidFill>
                  <a:srgbClr val="4C4C4C"/>
                </a:solidFill>
                <a:ea typeface="SimSun" pitchFamily="2" charset="-122"/>
              </a:rPr>
              <a:t>)</a:t>
            </a:r>
          </a:p>
          <a:p>
            <a:pPr lvl="1">
              <a:buFont typeface="Arial" panose="020B0604020202020204" pitchFamily="34" charset="0"/>
              <a:buChar char="•"/>
              <a:defRPr/>
            </a:pPr>
            <a:r>
              <a:rPr lang="en-US" altLang="zh-CN" dirty="0">
                <a:solidFill>
                  <a:srgbClr val="4C4C4C"/>
                </a:solidFill>
                <a:ea typeface="SimSun" pitchFamily="2" charset="-122"/>
              </a:rPr>
              <a:t>Effective Date: January 20, 2020</a:t>
            </a:r>
          </a:p>
          <a:p>
            <a:pPr lvl="1">
              <a:defRPr/>
            </a:pPr>
            <a:endParaRPr lang="en-US" altLang="zh-CN" dirty="0">
              <a:solidFill>
                <a:srgbClr val="4C4C4C"/>
              </a:solidFill>
              <a:ea typeface="SimSun" pitchFamily="2" charset="-122"/>
            </a:endParaRPr>
          </a:p>
          <a:p>
            <a:pPr>
              <a:defRPr/>
            </a:pPr>
            <a:r>
              <a:rPr lang="en-US" altLang="zh-CN" sz="2400" b="1" dirty="0">
                <a:solidFill>
                  <a:srgbClr val="4C4C4C"/>
                </a:solidFill>
                <a:ea typeface="SimSun" pitchFamily="2" charset="-122"/>
              </a:rPr>
              <a:t>Revisions to Safety Standard for Play Yards</a:t>
            </a:r>
          </a:p>
          <a:p>
            <a:pPr lvl="1">
              <a:buFont typeface="Arial" panose="020B0604020202020204" pitchFamily="34" charset="0"/>
              <a:buChar char="•"/>
              <a:defRPr/>
            </a:pPr>
            <a:r>
              <a:rPr lang="en-US" altLang="zh-CN" dirty="0">
                <a:solidFill>
                  <a:srgbClr val="4C4C4C"/>
                </a:solidFill>
                <a:ea typeface="SimSun" pitchFamily="2" charset="-122"/>
              </a:rPr>
              <a:t>16 CFR part 1221 (</a:t>
            </a:r>
            <a:r>
              <a:rPr lang="en-US" altLang="zh-CN" b="1" u="sng" dirty="0">
                <a:solidFill>
                  <a:srgbClr val="4C4C4C"/>
                </a:solidFill>
                <a:ea typeface="SimSun" pitchFamily="2" charset="-122"/>
              </a:rPr>
              <a:t>incorporates ASTM F406-19</a:t>
            </a:r>
            <a:r>
              <a:rPr lang="en-US" altLang="zh-CN" dirty="0">
                <a:solidFill>
                  <a:srgbClr val="4C4C4C"/>
                </a:solidFill>
                <a:ea typeface="SimSun" pitchFamily="2" charset="-122"/>
              </a:rPr>
              <a:t>) </a:t>
            </a:r>
          </a:p>
          <a:p>
            <a:pPr lvl="1">
              <a:buFont typeface="Arial" panose="020B0604020202020204" pitchFamily="34" charset="0"/>
              <a:buChar char="•"/>
              <a:defRPr/>
            </a:pPr>
            <a:r>
              <a:rPr lang="en-US" altLang="zh-CN" dirty="0">
                <a:solidFill>
                  <a:srgbClr val="4C4C4C"/>
                </a:solidFill>
                <a:ea typeface="SimSun" pitchFamily="2" charset="-122"/>
              </a:rPr>
              <a:t>Effective Date: January 20, 2020</a:t>
            </a:r>
          </a:p>
          <a:p>
            <a:pPr lvl="1">
              <a:defRPr/>
            </a:pPr>
            <a:endParaRPr lang="en-US" altLang="zh-CN" sz="2000" dirty="0">
              <a:solidFill>
                <a:srgbClr val="4C4C4C"/>
              </a:solidFill>
              <a:ea typeface="SimSun" pitchFamily="2" charset="-122"/>
            </a:endParaRPr>
          </a:p>
        </p:txBody>
      </p:sp>
    </p:spTree>
    <p:extLst>
      <p:ext uri="{BB962C8B-B14F-4D97-AF65-F5344CB8AC3E}">
        <p14:creationId xmlns:p14="http://schemas.microsoft.com/office/powerpoint/2010/main" val="32941531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547116" y="1213104"/>
            <a:ext cx="11097768" cy="525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altLang="zh-CN" sz="3000" b="1" dirty="0">
                <a:solidFill>
                  <a:srgbClr val="4C4C4C"/>
                </a:solidFill>
                <a:latin typeface="Arial" panose="020B0604020202020204" pitchFamily="34" charset="0"/>
                <a:ea typeface="SimSun" pitchFamily="2" charset="-122"/>
                <a:cs typeface="Arial" panose="020B0604020202020204" pitchFamily="34" charset="0"/>
              </a:rPr>
              <a:t>Revisions to Safety Standard for Toddler Beds</a:t>
            </a:r>
          </a:p>
          <a:p>
            <a:pPr lvl="1">
              <a:buFont typeface="Arial" panose="020B0604020202020204" pitchFamily="34" charset="0"/>
              <a:buChar char="•"/>
              <a:defRPr/>
            </a:pPr>
            <a:r>
              <a:rPr lang="en-US" altLang="zh-CN" sz="3000" dirty="0">
                <a:solidFill>
                  <a:srgbClr val="4C4C4C"/>
                </a:solidFill>
                <a:latin typeface="Arial" panose="020B0604020202020204" pitchFamily="34" charset="0"/>
                <a:ea typeface="SimSun" pitchFamily="2" charset="-122"/>
                <a:cs typeface="Arial" panose="020B0604020202020204" pitchFamily="34" charset="0"/>
              </a:rPr>
              <a:t>16 CFR part 1217 (</a:t>
            </a:r>
            <a:r>
              <a:rPr lang="en-US" altLang="zh-CN" sz="3000" b="1" u="sng" dirty="0">
                <a:solidFill>
                  <a:srgbClr val="4C4C4C"/>
                </a:solidFill>
                <a:latin typeface="Arial" panose="020B0604020202020204" pitchFamily="34" charset="0"/>
                <a:ea typeface="SimSun" pitchFamily="2" charset="-122"/>
                <a:cs typeface="Arial" panose="020B0604020202020204" pitchFamily="34" charset="0"/>
              </a:rPr>
              <a:t>incorporate ASTM F1821-19e1</a:t>
            </a:r>
            <a:r>
              <a:rPr lang="en-US" altLang="zh-CN" sz="3000" dirty="0">
                <a:solidFill>
                  <a:srgbClr val="4C4C4C"/>
                </a:solidFill>
                <a:latin typeface="Arial" panose="020B0604020202020204" pitchFamily="34" charset="0"/>
                <a:ea typeface="SimSun" pitchFamily="2" charset="-122"/>
                <a:cs typeface="Arial" panose="020B0604020202020204" pitchFamily="34" charset="0"/>
              </a:rPr>
              <a:t>) </a:t>
            </a:r>
          </a:p>
          <a:p>
            <a:pPr lvl="1">
              <a:buFont typeface="Arial" panose="020B0604020202020204" pitchFamily="34" charset="0"/>
              <a:buChar char="•"/>
              <a:defRPr/>
            </a:pPr>
            <a:r>
              <a:rPr lang="en-US" altLang="zh-CN" sz="3000" dirty="0">
                <a:solidFill>
                  <a:srgbClr val="4C4C4C"/>
                </a:solidFill>
                <a:latin typeface="Arial" panose="020B0604020202020204" pitchFamily="34" charset="0"/>
                <a:ea typeface="SimSun" pitchFamily="2" charset="-122"/>
                <a:cs typeface="Arial" panose="020B0604020202020204" pitchFamily="34" charset="0"/>
              </a:rPr>
              <a:t>Effective Date: January 27, 2020</a:t>
            </a:r>
          </a:p>
          <a:p>
            <a:pPr lvl="1">
              <a:defRPr/>
            </a:pPr>
            <a:endParaRPr lang="en-US" altLang="zh-CN" sz="30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lvl="1">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marL="457200" lvl="1" indent="0">
              <a:buNone/>
              <a:defRPr/>
            </a:pPr>
            <a:endParaRPr lang="en-US" altLang="zh-CN" sz="2400" dirty="0">
              <a:solidFill>
                <a:srgbClr val="4C4C4C"/>
              </a:solidFill>
              <a:latin typeface="Arial" panose="020B0604020202020204" pitchFamily="34" charset="0"/>
              <a:ea typeface="SimSun" pitchFamily="2" charset="-122"/>
              <a:cs typeface="Arial" panose="020B0604020202020204" pitchFamily="34" charset="0"/>
            </a:endParaRPr>
          </a:p>
          <a:p>
            <a:pPr>
              <a:defRPr/>
            </a:pPr>
            <a:endParaRPr lang="en-US" altLang="zh-CN" sz="2400" u="sng" dirty="0">
              <a:solidFill>
                <a:srgbClr val="4C4C4C"/>
              </a:solidFill>
              <a:latin typeface="Arial" panose="020B0604020202020204" pitchFamily="34" charset="0"/>
              <a:ea typeface="SimSun" pitchFamily="2" charset="-122"/>
              <a:cs typeface="Arial" panose="020B0604020202020204" pitchFamily="34" charset="0"/>
            </a:endParaRPr>
          </a:p>
        </p:txBody>
      </p:sp>
      <p:sp>
        <p:nvSpPr>
          <p:cNvPr id="8" name="Rectangle 2"/>
          <p:cNvSpPr txBox="1">
            <a:spLocks noGrp="1" noRot="1" noChangeArrowheads="1"/>
          </p:cNvSpPr>
          <p:nvPr>
            <p:ph type="title"/>
          </p:nvPr>
        </p:nvSpPr>
        <p:spPr>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300"/>
              </a:spcBef>
              <a:buNone/>
              <a:defRPr/>
            </a:pPr>
            <a:r>
              <a:rPr lang="en-US" altLang="zh-CN" sz="3400" b="1" dirty="0">
                <a:solidFill>
                  <a:srgbClr val="2E74B5"/>
                </a:solidFill>
                <a:latin typeface="Calibri Light" panose="020F0302020204030204" pitchFamily="34" charset="0"/>
                <a:ea typeface="SimSun" pitchFamily="2" charset="-122"/>
              </a:rPr>
              <a:t>CPSIA Section 104: Revised Final Rules</a:t>
            </a:r>
          </a:p>
        </p:txBody>
      </p:sp>
    </p:spTree>
    <p:extLst>
      <p:ext uri="{BB962C8B-B14F-4D97-AF65-F5344CB8AC3E}">
        <p14:creationId xmlns:p14="http://schemas.microsoft.com/office/powerpoint/2010/main" val="3066399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EEE4D-361E-4E67-BF06-170C253870A5}"/>
              </a:ext>
            </a:extLst>
          </p:cNvPr>
          <p:cNvSpPr>
            <a:spLocks noGrp="1"/>
          </p:cNvSpPr>
          <p:nvPr>
            <p:ph type="title"/>
          </p:nvPr>
        </p:nvSpPr>
        <p:spPr/>
        <p:txBody>
          <a:bodyPr/>
          <a:lstStyle/>
          <a:p>
            <a:r>
              <a:rPr lang="en-US" dirty="0"/>
              <a:t>ASTM Reading Room</a:t>
            </a:r>
          </a:p>
        </p:txBody>
      </p:sp>
      <p:sp>
        <p:nvSpPr>
          <p:cNvPr id="3" name="Content Placeholder 2">
            <a:extLst>
              <a:ext uri="{FF2B5EF4-FFF2-40B4-BE49-F238E27FC236}">
                <a16:creationId xmlns:a16="http://schemas.microsoft.com/office/drawing/2014/main" id="{A582B386-6FE3-4109-8E20-8759A910A1FC}"/>
              </a:ext>
            </a:extLst>
          </p:cNvPr>
          <p:cNvSpPr>
            <a:spLocks noGrp="1"/>
          </p:cNvSpPr>
          <p:nvPr>
            <p:ph idx="1"/>
          </p:nvPr>
        </p:nvSpPr>
        <p:spPr/>
        <p:txBody>
          <a:bodyPr/>
          <a:lstStyle/>
          <a:p>
            <a:r>
              <a:rPr lang="en-US" dirty="0"/>
              <a:t>The ASTM Reading Room is a service where you can view and read ASTM safety standards incorporated in United States regulations. Please visit ASTM’s website for more information:</a:t>
            </a:r>
          </a:p>
          <a:p>
            <a:endParaRPr lang="en-US" dirty="0"/>
          </a:p>
          <a:p>
            <a:pPr marL="457200" indent="-457200" algn="l">
              <a:buFont typeface="Arial" panose="020B0604020202020204" pitchFamily="34" charset="0"/>
              <a:buChar char="•"/>
            </a:pPr>
            <a:r>
              <a:rPr lang="en-US" dirty="0">
                <a:hlinkClick r:id="rId2"/>
              </a:rPr>
              <a:t>https://www.astm.org/READINGLIBRARY/</a:t>
            </a:r>
            <a:r>
              <a:rPr lang="en-US" dirty="0"/>
              <a:t> </a:t>
            </a:r>
          </a:p>
        </p:txBody>
      </p:sp>
    </p:spTree>
    <p:extLst>
      <p:ext uri="{BB962C8B-B14F-4D97-AF65-F5344CB8AC3E}">
        <p14:creationId xmlns:p14="http://schemas.microsoft.com/office/powerpoint/2010/main" val="3539348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Picture1.png"/>
          <p:cNvPicPr>
            <a:picLocks noChangeAspect="1"/>
          </p:cNvPicPr>
          <p:nvPr/>
        </p:nvPicPr>
        <p:blipFill>
          <a:blip r:embed="rId2">
            <a:lum bright="70000" contrast="-70000"/>
            <a:extLst>
              <a:ext uri="{28A0092B-C50C-407E-A947-70E740481C1C}">
                <a14:useLocalDpi xmlns:a14="http://schemas.microsoft.com/office/drawing/2010/main"/>
              </a:ext>
            </a:extLst>
          </a:blip>
          <a:srcRect/>
          <a:stretch>
            <a:fillRect/>
          </a:stretch>
        </p:blipFill>
        <p:spPr bwMode="auto">
          <a:xfrm>
            <a:off x="350438" y="601967"/>
            <a:ext cx="2857571" cy="28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1"/>
          </p:nvPr>
        </p:nvSpPr>
        <p:spPr>
          <a:xfrm>
            <a:off x="1600677" y="1361281"/>
            <a:ext cx="2951003" cy="642765"/>
          </a:xfrm>
        </p:spPr>
        <p:txBody>
          <a:bodyPr>
            <a:noAutofit/>
          </a:bodyPr>
          <a:lstStyle/>
          <a:p>
            <a:r>
              <a:rPr lang="en-US" sz="4000" dirty="0">
                <a:effectLst>
                  <a:outerShdw blurRad="38100" dist="38100" dir="2700000" algn="tl">
                    <a:srgbClr val="000000">
                      <a:alpha val="43137"/>
                    </a:srgbClr>
                  </a:outerShdw>
                </a:effectLst>
              </a:rPr>
              <a:t>$1 Trillion</a:t>
            </a:r>
          </a:p>
        </p:txBody>
      </p:sp>
      <p:sp>
        <p:nvSpPr>
          <p:cNvPr id="3" name="Text Placeholder 2"/>
          <p:cNvSpPr>
            <a:spLocks noGrp="1"/>
          </p:cNvSpPr>
          <p:nvPr>
            <p:ph type="body" sz="quarter" idx="12"/>
          </p:nvPr>
        </p:nvSpPr>
        <p:spPr>
          <a:xfrm>
            <a:off x="1560038" y="2004046"/>
            <a:ext cx="2991642" cy="2120914"/>
          </a:xfrm>
        </p:spPr>
        <p:txBody>
          <a:bodyPr>
            <a:normAutofit fontScale="62500" lnSpcReduction="20000"/>
          </a:bodyPr>
          <a:lstStyle/>
          <a:p>
            <a:r>
              <a:rPr lang="en-US" dirty="0">
                <a:effectLst>
                  <a:outerShdw blurRad="38100" dist="38100" dir="2700000" algn="tl">
                    <a:srgbClr val="000000">
                      <a:alpha val="43137"/>
                    </a:srgbClr>
                  </a:outerShdw>
                </a:effectLst>
              </a:rPr>
              <a:t>Deaths, injuries, and property damage from consumer product incidents cost the nation more than $1 trillion annually.</a:t>
            </a:r>
            <a:r>
              <a:rPr lang="en-US" baseline="30000" dirty="0">
                <a:effectLst>
                  <a:outerShdw blurRad="38100" dist="38100" dir="2700000" algn="tl">
                    <a:srgbClr val="000000">
                      <a:alpha val="43137"/>
                    </a:srgbClr>
                  </a:outerShdw>
                </a:effectLst>
              </a:rPr>
              <a:t>1</a:t>
            </a:r>
            <a:r>
              <a:rPr lang="en-US" dirty="0">
                <a:effectLst>
                  <a:outerShdw blurRad="38100" dist="38100" dir="2700000" algn="tl">
                    <a:srgbClr val="000000">
                      <a:alpha val="43137"/>
                    </a:srgbClr>
                  </a:outerShdw>
                </a:effectLst>
              </a:rPr>
              <a:t> </a:t>
            </a:r>
          </a:p>
          <a:p>
            <a:endParaRPr lang="en-US" dirty="0">
              <a:effectLst>
                <a:outerShdw blurRad="38100" dist="38100" dir="2700000" algn="tl">
                  <a:srgbClr val="000000">
                    <a:alpha val="43137"/>
                  </a:srgbClr>
                </a:outerShdw>
              </a:effectLst>
            </a:endParaRPr>
          </a:p>
        </p:txBody>
      </p:sp>
      <p:sp>
        <p:nvSpPr>
          <p:cNvPr id="4" name="Text Placeholder 3"/>
          <p:cNvSpPr>
            <a:spLocks noGrp="1"/>
          </p:cNvSpPr>
          <p:nvPr>
            <p:ph type="body" sz="quarter" idx="13"/>
          </p:nvPr>
        </p:nvSpPr>
        <p:spPr>
          <a:xfrm>
            <a:off x="4790598" y="345440"/>
            <a:ext cx="5684362" cy="3312161"/>
          </a:xfrm>
        </p:spPr>
        <p:txBody>
          <a:bodyPr>
            <a:normAutofit/>
          </a:bodyPr>
          <a:lstStyle/>
          <a:p>
            <a:r>
              <a:rPr lang="en-US" dirty="0">
                <a:solidFill>
                  <a:schemeClr val="tx1">
                    <a:alpha val="65000"/>
                  </a:schemeClr>
                </a:solidFill>
                <a:effectLst>
                  <a:outerShdw blurRad="38100" dist="38100" dir="2700000" algn="tl">
                    <a:srgbClr val="000000">
                      <a:alpha val="43137"/>
                    </a:srgbClr>
                  </a:outerShdw>
                </a:effectLst>
              </a:rPr>
              <a:t>The US CPSC is a federal government agency charged with protecting the public from unreasonable risks of injury or death associated with the use of consumer products under the agency's jurisdiction. </a:t>
            </a:r>
          </a:p>
        </p:txBody>
      </p:sp>
      <p:sp>
        <p:nvSpPr>
          <p:cNvPr id="5" name="Text Placeholder 3"/>
          <p:cNvSpPr txBox="1">
            <a:spLocks/>
          </p:cNvSpPr>
          <p:nvPr/>
        </p:nvSpPr>
        <p:spPr>
          <a:xfrm>
            <a:off x="213360" y="4514850"/>
            <a:ext cx="11684000" cy="2190750"/>
          </a:xfrm>
          <a:prstGeom prst="rect">
            <a:avLst/>
          </a:prstGeom>
        </p:spPr>
        <p:txBody>
          <a:bodyPr vert="horz" lIns="91440" tIns="45720" rIns="91440" bIns="45720" rtlCol="0">
            <a:noAutofit/>
          </a:bodyPr>
          <a:lstStyle>
            <a:lvl1pPr marL="0" indent="0" eaLnBrk="1" hangingPunct="1">
              <a:buClr>
                <a:schemeClr val="tx2"/>
              </a:buClr>
              <a:buFont typeface="Wingdings" pitchFamily="2" charset="2"/>
              <a:buNone/>
              <a:defRPr sz="3000" b="0" i="0">
                <a:solidFill>
                  <a:srgbClr val="4C4C4C">
                    <a:alpha val="65000"/>
                  </a:srgbClr>
                </a:solidFill>
                <a:latin typeface="Arial" panose="020B0604020202020204" pitchFamily="34" charset="0"/>
                <a:ea typeface="+mn-ea"/>
                <a:cs typeface="Arial" panose="020B0604020202020204" pitchFamily="34" charset="0"/>
              </a:defRPr>
            </a:lvl1pPr>
            <a:lvl2pPr marL="457200" indent="0" eaLnBrk="1" hangingPunct="1">
              <a:buClr>
                <a:schemeClr val="tx2"/>
              </a:buClr>
              <a:buFont typeface="Wingdings" pitchFamily="2" charset="2"/>
              <a:buNone/>
              <a:defRPr sz="2400" b="0" i="0">
                <a:solidFill>
                  <a:srgbClr val="4C4C4C">
                    <a:alpha val="65000"/>
                  </a:srgbClr>
                </a:solidFill>
                <a:latin typeface="Arial" panose="020B0604020202020204" pitchFamily="34" charset="0"/>
                <a:ea typeface="+mn-ea"/>
                <a:cs typeface="Arial" panose="020B0604020202020204" pitchFamily="34" charset="0"/>
              </a:defRPr>
            </a:lvl2pPr>
            <a:lvl3pPr marL="914400" indent="0" eaLnBrk="1" hangingPunct="1">
              <a:buClr>
                <a:schemeClr val="tx2"/>
              </a:buClr>
              <a:buFont typeface="Wingdings" pitchFamily="2" charset="2"/>
              <a:buNone/>
              <a:defRPr sz="2000" b="0" i="0">
                <a:solidFill>
                  <a:srgbClr val="4C4C4C">
                    <a:alpha val="65000"/>
                  </a:srgbClr>
                </a:solidFill>
                <a:latin typeface="Arial" panose="020B0604020202020204" pitchFamily="34" charset="0"/>
                <a:ea typeface="+mn-ea"/>
                <a:cs typeface="Arial" panose="020B0604020202020204" pitchFamily="34" charset="0"/>
              </a:defRPr>
            </a:lvl3pPr>
            <a:lvl4pPr marL="1371600" indent="0" eaLnBrk="1" hangingPunct="1">
              <a:buClr>
                <a:schemeClr val="tx2"/>
              </a:buClr>
              <a:buFont typeface="Wingdings" pitchFamily="2" charset="2"/>
              <a:buNone/>
              <a:defRPr sz="1600" b="0" i="0">
                <a:solidFill>
                  <a:srgbClr val="4C4C4C">
                    <a:alpha val="65000"/>
                  </a:srgbClr>
                </a:solidFill>
                <a:latin typeface="Arial" panose="020B0604020202020204" pitchFamily="34" charset="0"/>
                <a:ea typeface="+mn-ea"/>
                <a:cs typeface="Arial" panose="020B0604020202020204" pitchFamily="34" charset="0"/>
              </a:defRPr>
            </a:lvl4pPr>
            <a:lvl5pPr marL="1828800" indent="0" eaLnBrk="1" hangingPunct="1">
              <a:buClr>
                <a:schemeClr val="tx2"/>
              </a:buClr>
              <a:buFont typeface="Wingdings" pitchFamily="2" charset="2"/>
              <a:buNone/>
              <a:defRPr sz="1200" b="0" i="0">
                <a:solidFill>
                  <a:srgbClr val="4C4C4C">
                    <a:alpha val="65000"/>
                  </a:srgbClr>
                </a:solidFill>
                <a:latin typeface="Arial" panose="020B0604020202020204"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000" kern="0" dirty="0">
                <a:solidFill>
                  <a:schemeClr val="bg2">
                    <a:alpha val="65000"/>
                  </a:schemeClr>
                </a:solidFill>
                <a:effectLst>
                  <a:outerShdw blurRad="38100" dist="38100" dir="2700000" algn="tl">
                    <a:srgbClr val="000000">
                      <a:alpha val="43137"/>
                    </a:srgbClr>
                  </a:outerShdw>
                </a:effectLst>
              </a:rPr>
              <a:t>CPSC is committed to protecting consumers from products that pose a fire, electrical, chemical, biological, or mechanical hazard.   </a:t>
            </a:r>
          </a:p>
          <a:p>
            <a:endParaRPr lang="en-US" sz="2000" kern="0" dirty="0">
              <a:effectLst>
                <a:outerShdw blurRad="38100" dist="38100" dir="2700000" algn="tl">
                  <a:srgbClr val="000000">
                    <a:alpha val="43137"/>
                  </a:srgbClr>
                </a:outerShdw>
              </a:effectLst>
            </a:endParaRPr>
          </a:p>
          <a:p>
            <a:r>
              <a:rPr lang="en-US" sz="2000" kern="0" dirty="0">
                <a:solidFill>
                  <a:schemeClr val="bg2">
                    <a:alpha val="65000"/>
                  </a:schemeClr>
                </a:solidFill>
                <a:effectLst>
                  <a:outerShdw blurRad="38100" dist="38100" dir="2700000" algn="tl">
                    <a:srgbClr val="000000">
                      <a:alpha val="43137"/>
                    </a:srgbClr>
                  </a:outerShdw>
                </a:effectLst>
              </a:rPr>
              <a:t>CPSC's work to improve the safety of the more than 15,000 types of consumer products in its jurisdiction  - such as toys, cribs, power tools, cigarette lighters, textiles, and  household chemicals – has contributed to improved safety standards for consumer products over the past 40 years.</a:t>
            </a:r>
          </a:p>
          <a:p>
            <a:endParaRPr lang="en-US" sz="2000" kern="0" dirty="0">
              <a:solidFill>
                <a:schemeClr val="bg2">
                  <a:alpha val="65000"/>
                </a:schemeClr>
              </a:solidFill>
              <a:effectLst>
                <a:outerShdw blurRad="38100" dist="38100" dir="2700000" algn="tl">
                  <a:srgbClr val="000000">
                    <a:alpha val="43137"/>
                  </a:srgbClr>
                </a:outerShdw>
              </a:effectLst>
            </a:endParaRPr>
          </a:p>
        </p:txBody>
      </p:sp>
      <p:cxnSp>
        <p:nvCxnSpPr>
          <p:cNvPr id="6" name="Straight Connector 5"/>
          <p:cNvCxnSpPr/>
          <p:nvPr/>
        </p:nvCxnSpPr>
        <p:spPr>
          <a:xfrm>
            <a:off x="350438" y="5247530"/>
            <a:ext cx="11475802" cy="0"/>
          </a:xfrm>
          <a:prstGeom prst="line">
            <a:avLst/>
          </a:prstGeom>
          <a:ln/>
        </p:spPr>
        <p:style>
          <a:lnRef idx="1">
            <a:schemeClr val="accent5"/>
          </a:lnRef>
          <a:fillRef idx="0">
            <a:schemeClr val="accent5"/>
          </a:fillRef>
          <a:effectRef idx="0">
            <a:schemeClr val="accent5"/>
          </a:effectRef>
          <a:fontRef idx="minor">
            <a:schemeClr val="tx1"/>
          </a:fontRef>
        </p:style>
      </p:cxnSp>
      <p:sp>
        <p:nvSpPr>
          <p:cNvPr id="8" name="TextBox 7"/>
          <p:cNvSpPr txBox="1"/>
          <p:nvPr/>
        </p:nvSpPr>
        <p:spPr>
          <a:xfrm>
            <a:off x="9426819" y="3929219"/>
            <a:ext cx="2861310" cy="219291"/>
          </a:xfrm>
          <a:prstGeom prst="rect">
            <a:avLst/>
          </a:prstGeom>
          <a:noFill/>
        </p:spPr>
        <p:txBody>
          <a:bodyPr wrap="square" rtlCol="0">
            <a:spAutoFit/>
          </a:bodyPr>
          <a:lstStyle/>
          <a:p>
            <a:pPr defTabSz="685800"/>
            <a:r>
              <a:rPr lang="en-US" sz="825" baseline="30000" dirty="0">
                <a:solidFill>
                  <a:prstClr val="black"/>
                </a:solidFill>
              </a:rPr>
              <a:t>1</a:t>
            </a:r>
            <a:r>
              <a:rPr lang="en-US" sz="825" dirty="0">
                <a:solidFill>
                  <a:prstClr val="black"/>
                </a:solidFill>
              </a:rPr>
              <a:t>  https://www.cpsc.gov/s3fs-public/FY2019PBR.pdf</a:t>
            </a:r>
          </a:p>
        </p:txBody>
      </p:sp>
    </p:spTree>
    <p:extLst>
      <p:ext uri="{BB962C8B-B14F-4D97-AF65-F5344CB8AC3E}">
        <p14:creationId xmlns:p14="http://schemas.microsoft.com/office/powerpoint/2010/main" val="1397319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pPr algn="ctr"/>
            <a:r>
              <a:rPr lang="en-US" sz="3100" dirty="0"/>
              <a:t>CPSC’s Podcast Series 2021</a:t>
            </a:r>
            <a:endParaRPr lang="en-US" dirty="0"/>
          </a:p>
          <a:p>
            <a:pPr algn="ct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529466633"/>
              </p:ext>
            </p:extLst>
          </p:nvPr>
        </p:nvGraphicFramePr>
        <p:xfrm>
          <a:off x="1545926" y="1420650"/>
          <a:ext cx="9116892" cy="2961005"/>
        </p:xfrm>
        <a:graphic>
          <a:graphicData uri="http://schemas.openxmlformats.org/drawingml/2006/table">
            <a:tbl>
              <a:tblPr firstRow="1" bandRow="1">
                <a:tableStyleId>{5C22544A-7EE6-4342-B048-85BDC9FD1C3A}</a:tableStyleId>
              </a:tblPr>
              <a:tblGrid>
                <a:gridCol w="1280037">
                  <a:extLst>
                    <a:ext uri="{9D8B030D-6E8A-4147-A177-3AD203B41FA5}">
                      <a16:colId xmlns:a16="http://schemas.microsoft.com/office/drawing/2014/main" val="20000"/>
                    </a:ext>
                  </a:extLst>
                </a:gridCol>
                <a:gridCol w="7836855">
                  <a:extLst>
                    <a:ext uri="{9D8B030D-6E8A-4147-A177-3AD203B41FA5}">
                      <a16:colId xmlns:a16="http://schemas.microsoft.com/office/drawing/2014/main" val="20001"/>
                    </a:ext>
                  </a:extLst>
                </a:gridCol>
              </a:tblGrid>
              <a:tr h="370840">
                <a:tc>
                  <a:txBody>
                    <a:bodyPr/>
                    <a:lstStyle/>
                    <a:p>
                      <a:pPr algn="ctr"/>
                      <a:r>
                        <a:rPr lang="en-US" sz="1800" b="1" dirty="0">
                          <a:solidFill>
                            <a:schemeClr val="bg2"/>
                          </a:solidFill>
                          <a:latin typeface="Arial" panose="020B0604020202020204" pitchFamily="34" charset="0"/>
                        </a:rPr>
                        <a:t>Podcast</a:t>
                      </a:r>
                    </a:p>
                  </a:txBody>
                  <a:tcPr/>
                </a:tc>
                <a:tc>
                  <a:txBody>
                    <a:bodyPr/>
                    <a:lstStyle/>
                    <a:p>
                      <a:pPr algn="ctr"/>
                      <a:r>
                        <a:rPr lang="en-US" sz="1800" b="1" dirty="0">
                          <a:solidFill>
                            <a:schemeClr val="bg2"/>
                          </a:solidFill>
                          <a:latin typeface="Arial" panose="020B0604020202020204" pitchFamily="34" charset="0"/>
                        </a:rPr>
                        <a:t>Topics</a:t>
                      </a:r>
                    </a:p>
                  </a:txBody>
                  <a:tcPr/>
                </a:tc>
                <a:extLst>
                  <a:ext uri="{0D108BD9-81ED-4DB2-BD59-A6C34878D82A}">
                    <a16:rowId xmlns:a16="http://schemas.microsoft.com/office/drawing/2014/main" val="10000"/>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#1</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a:t>
                      </a:r>
                      <a:r>
                        <a:rPr lang="en-US" sz="1800" baseline="0" dirty="0">
                          <a:effectLst/>
                          <a:latin typeface="Arial" panose="020B0604020202020204" pitchFamily="34" charset="0"/>
                          <a:ea typeface="Calibri" panose="020F0502020204030204" pitchFamily="34" charset="0"/>
                        </a:rPr>
                        <a:t> of U.S. Children’s Sleepwear Requirements </a:t>
                      </a:r>
                      <a:endParaRPr lang="en-US" sz="1800" dirty="0">
                        <a:effectLst/>
                        <a:latin typeface="Arial" panose="020B0604020202020204" pitchFamily="34" charset="0"/>
                        <a:ea typeface="Calibri" panose="020F0502020204030204" pitchFamily="34" charset="0"/>
                      </a:endParaRPr>
                    </a:p>
                  </a:txBody>
                  <a:tcPr marL="0" marR="0" marT="0" marB="0"/>
                </a:tc>
                <a:extLst>
                  <a:ext uri="{0D108BD9-81ED-4DB2-BD59-A6C34878D82A}">
                    <a16:rowId xmlns:a16="http://schemas.microsoft.com/office/drawing/2014/main" val="10001"/>
                  </a:ext>
                </a:extLst>
              </a:tr>
              <a:tr h="370840">
                <a:tc>
                  <a:txBody>
                    <a:bodyPr/>
                    <a:lstStyle/>
                    <a:p>
                      <a:pPr marL="0" marR="0" algn="ctr">
                        <a:spcBef>
                          <a:spcPts val="0"/>
                        </a:spcBef>
                        <a:spcAft>
                          <a:spcPts val="0"/>
                        </a:spcAft>
                      </a:pPr>
                      <a:r>
                        <a:rPr lang="en-US" sz="1800" dirty="0">
                          <a:solidFill>
                            <a:srgbClr val="1A2857"/>
                          </a:solidFill>
                          <a:effectLst/>
                          <a:latin typeface="Arial" panose="020B0604020202020204" pitchFamily="34" charset="0"/>
                          <a:ea typeface="Calibri" panose="020F0502020204030204" pitchFamily="34" charset="0"/>
                        </a:rPr>
                        <a:t>#2</a:t>
                      </a:r>
                    </a:p>
                  </a:txBody>
                  <a:tcPr marL="0" marR="0" marT="0" marB="0"/>
                </a:tc>
                <a:tc>
                  <a:txBody>
                    <a:bodyPr/>
                    <a:lstStyle/>
                    <a:p>
                      <a:pPr marL="0" marR="0">
                        <a:spcBef>
                          <a:spcPts val="0"/>
                        </a:spcBef>
                        <a:spcAft>
                          <a:spcPts val="0"/>
                        </a:spcAft>
                      </a:pPr>
                      <a:r>
                        <a:rPr lang="en-US" sz="1800" dirty="0">
                          <a:solidFill>
                            <a:srgbClr val="1A2857"/>
                          </a:solidFill>
                          <a:effectLst/>
                          <a:latin typeface="Arial" panose="020B0604020202020204" pitchFamily="34" charset="0"/>
                          <a:ea typeface="DengXian" panose="02010600030101010101" pitchFamily="2" charset="-122"/>
                          <a:cs typeface="Arial" panose="020B0604020202020204" pitchFamily="34" charset="0"/>
                        </a:rPr>
                        <a:t>Enhancing the Safety of Emerging Technology Through Risk Assessment with a Focus on Wearables </a:t>
                      </a:r>
                      <a:endParaRPr lang="en-US" sz="1100" dirty="0">
                        <a:solidFill>
                          <a:srgbClr val="1A2857"/>
                        </a:solidFill>
                        <a:effectLst/>
                        <a:latin typeface="Arial" panose="020B0604020202020204" pitchFamily="34" charset="0"/>
                        <a:ea typeface="DengXian" panose="02010600030101010101" pitchFamily="2" charset="-122"/>
                        <a:cs typeface="Arial" panose="020B0604020202020204" pitchFamily="34" charset="0"/>
                      </a:endParaRPr>
                    </a:p>
                  </a:txBody>
                  <a:tcPr marL="9525" marR="9525" marT="9525" marB="0"/>
                </a:tc>
                <a:extLst>
                  <a:ext uri="{0D108BD9-81ED-4DB2-BD59-A6C34878D82A}">
                    <a16:rowId xmlns:a16="http://schemas.microsoft.com/office/drawing/2014/main" val="10002"/>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#3</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b="0" dirty="0">
                          <a:effectLst/>
                          <a:latin typeface="Arial" panose="020B0604020202020204" pitchFamily="34" charset="0"/>
                          <a:cs typeface="Arial" panose="020B0604020202020204" pitchFamily="34" charset="0"/>
                        </a:rPr>
                        <a:t>Lithium-Ion Battery Safety for Consumer Products Imported into the United States</a:t>
                      </a:r>
                    </a:p>
                  </a:txBody>
                  <a:tcPr marL="0" marR="0" marT="0" marB="0"/>
                </a:tc>
                <a:extLst>
                  <a:ext uri="{0D108BD9-81ED-4DB2-BD59-A6C34878D82A}">
                    <a16:rowId xmlns:a16="http://schemas.microsoft.com/office/drawing/2014/main" val="10003"/>
                  </a:ext>
                </a:extLst>
              </a:tr>
              <a:tr h="370840">
                <a:tc>
                  <a:txBody>
                    <a:bodyPr/>
                    <a:lstStyle/>
                    <a:p>
                      <a:pPr marL="0" marR="0" algn="ctr">
                        <a:spcBef>
                          <a:spcPts val="0"/>
                        </a:spcBef>
                        <a:spcAft>
                          <a:spcPts val="0"/>
                        </a:spcAft>
                      </a:pPr>
                      <a:r>
                        <a:rPr lang="en-US" sz="1800" dirty="0">
                          <a:effectLst/>
                          <a:latin typeface="Arial" panose="020B0604020202020204" pitchFamily="34" charset="0"/>
                          <a:ea typeface="Calibri" panose="020F0502020204030204" pitchFamily="34" charset="0"/>
                        </a:rPr>
                        <a:t>#4</a:t>
                      </a:r>
                    </a:p>
                  </a:txBody>
                  <a:tcPr marL="0" marR="0" marT="0" marB="0"/>
                </a:tc>
                <a:tc>
                  <a:txBody>
                    <a:bodyPr/>
                    <a:lstStyle/>
                    <a:p>
                      <a:pPr marL="0" marR="0" algn="l">
                        <a:spcBef>
                          <a:spcPts val="0"/>
                        </a:spcBef>
                        <a:spcAft>
                          <a:spcPts val="0"/>
                        </a:spcAft>
                      </a:pPr>
                      <a:r>
                        <a:rPr lang="en-US" sz="1800" dirty="0">
                          <a:effectLst/>
                          <a:latin typeface="Arial" panose="020B0604020202020204" pitchFamily="34" charset="0"/>
                          <a:ea typeface="Calibri" panose="020F0502020204030204" pitchFamily="34" charset="0"/>
                        </a:rPr>
                        <a:t>Overview of Gates and Enclosures Requirements</a:t>
                      </a:r>
                    </a:p>
                  </a:txBody>
                  <a:tcPr marL="0" marR="0" marT="0" marB="0"/>
                </a:tc>
                <a:extLst>
                  <a:ext uri="{0D108BD9-81ED-4DB2-BD59-A6C34878D82A}">
                    <a16:rowId xmlns:a16="http://schemas.microsoft.com/office/drawing/2014/main" val="10004"/>
                  </a:ext>
                </a:extLst>
              </a:tr>
              <a:tr h="370840">
                <a:tc>
                  <a:txBody>
                    <a:bodyPr/>
                    <a:lstStyle/>
                    <a:p>
                      <a:pPr marL="0" marR="0" algn="ctr">
                        <a:spcBef>
                          <a:spcPts val="0"/>
                        </a:spcBef>
                        <a:spcAft>
                          <a:spcPts val="0"/>
                        </a:spcAft>
                      </a:pPr>
                      <a:r>
                        <a:rPr lang="en-US" sz="1800" b="0" dirty="0">
                          <a:effectLst/>
                          <a:latin typeface="Arial" panose="020B0604020202020204" pitchFamily="34" charset="0"/>
                          <a:ea typeface="Calibri" panose="020F0502020204030204" pitchFamily="34" charset="0"/>
                        </a:rPr>
                        <a:t>#5</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dirty="0">
                          <a:solidFill>
                            <a:schemeClr val="dk1"/>
                          </a:solidFill>
                          <a:effectLst/>
                          <a:latin typeface="Arial" panose="020B0604020202020204" pitchFamily="34" charset="0"/>
                          <a:ea typeface="+mn-ea"/>
                          <a:cs typeface="Arial" panose="020B0604020202020204" pitchFamily="34" charset="0"/>
                        </a:rPr>
                        <a:t>An Overview of Consumer Safety and Micromobility Devices</a:t>
                      </a:r>
                      <a:endParaRPr lang="en-US" sz="1800" b="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5"/>
                  </a:ext>
                </a:extLst>
              </a:tr>
              <a:tr h="370840">
                <a:tc>
                  <a:txBody>
                    <a:bodyPr/>
                    <a:lstStyle/>
                    <a:p>
                      <a:pPr marL="0" marR="0" algn="ctr">
                        <a:spcBef>
                          <a:spcPts val="0"/>
                        </a:spcBef>
                        <a:spcAft>
                          <a:spcPts val="0"/>
                        </a:spcAft>
                      </a:pPr>
                      <a:r>
                        <a:rPr lang="en-US" sz="1800" b="0" dirty="0">
                          <a:effectLst/>
                          <a:latin typeface="Arial" panose="020B0604020202020204" pitchFamily="34" charset="0"/>
                          <a:ea typeface="Calibri" panose="020F0502020204030204" pitchFamily="34" charset="0"/>
                        </a:rPr>
                        <a:t>#6</a:t>
                      </a:r>
                    </a:p>
                  </a:txBody>
                  <a:tcPr marL="0" marR="0" marT="0" marB="0"/>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800" b="0" dirty="0">
                          <a:solidFill>
                            <a:schemeClr val="dk1"/>
                          </a:solidFill>
                          <a:effectLst/>
                          <a:latin typeface="Arial" panose="020B0604020202020204" pitchFamily="34" charset="0"/>
                          <a:ea typeface="+mn-ea"/>
                          <a:cs typeface="Arial" panose="020B0604020202020204" pitchFamily="34" charset="0"/>
                        </a:rPr>
                        <a:t>Overview of Cribs and Play Yards Requirements</a:t>
                      </a:r>
                      <a:endParaRPr lang="en-US" b="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6"/>
                  </a:ext>
                </a:extLst>
              </a:tr>
            </a:tbl>
          </a:graphicData>
        </a:graphic>
      </p:graphicFrame>
      <p:sp>
        <p:nvSpPr>
          <p:cNvPr id="3" name="Rectangle 2"/>
          <p:cNvSpPr/>
          <p:nvPr/>
        </p:nvSpPr>
        <p:spPr>
          <a:xfrm>
            <a:off x="3056372" y="4488115"/>
            <a:ext cx="6096000" cy="1384995"/>
          </a:xfrm>
          <a:prstGeom prst="rect">
            <a:avLst/>
          </a:prstGeom>
        </p:spPr>
        <p:txBody>
          <a:bodyPr>
            <a:spAutoFit/>
          </a:bodyPr>
          <a:lstStyle/>
          <a:p>
            <a:pPr algn="ctr"/>
            <a:r>
              <a:rPr lang="en-US" sz="2800" dirty="0">
                <a:latin typeface="Arial" panose="020B0604020202020204" pitchFamily="34" charset="0"/>
                <a:ea typeface="SimSun" panose="02010600030101010101" pitchFamily="2" charset="-122"/>
                <a:cs typeface="Times New Roman" panose="02020603050405020304" pitchFamily="18" charset="0"/>
              </a:rPr>
              <a:t>“Questions on this Presentation? Send an email to </a:t>
            </a:r>
            <a:r>
              <a:rPr lang="en-US" sz="2800" u="sng" dirty="0">
                <a:solidFill>
                  <a:srgbClr val="0563C1"/>
                </a:solidFill>
                <a:latin typeface="Arial" panose="020B0604020202020204" pitchFamily="34" charset="0"/>
                <a:ea typeface="SimSun" panose="02010600030101010101" pitchFamily="2" charset="-122"/>
                <a:cs typeface="Times New Roman" panose="02020603050405020304" pitchFamily="18" charset="0"/>
                <a:hlinkClick r:id="rId3"/>
              </a:rPr>
              <a:t>CPSCinChina@cpsc.gov</a:t>
            </a:r>
            <a:r>
              <a:rPr lang="en-US" sz="2800" dirty="0">
                <a:latin typeface="Arial" panose="020B0604020202020204" pitchFamily="34" charset="0"/>
                <a:ea typeface="SimSun" panose="02010600030101010101" pitchFamily="2" charset="-122"/>
                <a:cs typeface="Times New Roman" panose="02020603050405020304" pitchFamily="18" charset="0"/>
              </a:rPr>
              <a:t>”</a:t>
            </a:r>
            <a:endParaRPr lang="en-US" sz="2800" dirty="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94272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BDF075-B3A5-4ED9-B4A9-FAF3E9FD0DD7}"/>
              </a:ext>
            </a:extLst>
          </p:cNvPr>
          <p:cNvSpPr>
            <a:spLocks noGrp="1"/>
          </p:cNvSpPr>
          <p:nvPr>
            <p:ph type="title"/>
          </p:nvPr>
        </p:nvSpPr>
        <p:spPr/>
        <p:txBody>
          <a:bodyPr/>
          <a:lstStyle/>
          <a:p>
            <a:r>
              <a:rPr lang="en-US" dirty="0"/>
              <a:t>Introduction </a:t>
            </a:r>
          </a:p>
        </p:txBody>
      </p:sp>
      <p:sp>
        <p:nvSpPr>
          <p:cNvPr id="2" name="Text Placeholder 1">
            <a:extLst>
              <a:ext uri="{FF2B5EF4-FFF2-40B4-BE49-F238E27FC236}">
                <a16:creationId xmlns:a16="http://schemas.microsoft.com/office/drawing/2014/main" id="{BCCDF16C-DFFC-40A8-84E7-3D1E09C62A44}"/>
              </a:ext>
            </a:extLst>
          </p:cNvPr>
          <p:cNvSpPr>
            <a:spLocks noGrp="1"/>
          </p:cNvSpPr>
          <p:nvPr>
            <p:ph idx="1"/>
          </p:nvPr>
        </p:nvSpPr>
        <p:spPr/>
        <p:txBody>
          <a:bodyPr>
            <a:normAutofit/>
          </a:bodyPr>
          <a:lstStyle/>
          <a:p>
            <a:pPr marL="457200" lvl="0" indent="-457200">
              <a:buFont typeface="Wingdings" panose="05000000000000000000" pitchFamily="2" charset="2"/>
              <a:buChar char="Ø"/>
            </a:pPr>
            <a:r>
              <a:rPr lang="en-US" sz="2800" dirty="0">
                <a:hlinkClick r:id="rId2" action="ppaction://hlinksldjump"/>
              </a:rPr>
              <a:t>How CPSC Defines Full-Size and Non-Full Size Cribs and Play Yards</a:t>
            </a:r>
            <a:endParaRPr lang="en-US" sz="2800" dirty="0"/>
          </a:p>
          <a:p>
            <a:pPr marL="457200" lvl="0" indent="-457200">
              <a:buFont typeface="Wingdings" panose="05000000000000000000" pitchFamily="2" charset="2"/>
              <a:buChar char="Ø"/>
            </a:pPr>
            <a:r>
              <a:rPr lang="en-US" sz="2800" dirty="0">
                <a:hlinkClick r:id="rId3" action="ppaction://hlinksldjump"/>
              </a:rPr>
              <a:t>On Product and Outer Product labeling requirements</a:t>
            </a:r>
            <a:endParaRPr lang="en-US" sz="2800" dirty="0"/>
          </a:p>
          <a:p>
            <a:pPr marL="457200" lvl="0" indent="-457200">
              <a:buFont typeface="Wingdings" panose="05000000000000000000" pitchFamily="2" charset="2"/>
              <a:buChar char="Ø"/>
            </a:pPr>
            <a:r>
              <a:rPr lang="en-US" sz="2800" dirty="0">
                <a:hlinkClick r:id="rId4" action="ppaction://hlinksldjump"/>
              </a:rPr>
              <a:t>Registration Card Requirements</a:t>
            </a:r>
            <a:endParaRPr lang="en-US" sz="2800" dirty="0"/>
          </a:p>
          <a:p>
            <a:pPr marL="457200" lvl="0" indent="-457200">
              <a:buFont typeface="Wingdings" panose="05000000000000000000" pitchFamily="2" charset="2"/>
              <a:buChar char="Ø"/>
            </a:pPr>
            <a:r>
              <a:rPr lang="en-US" sz="2800" dirty="0">
                <a:hlinkClick r:id="rId5" action="ppaction://hlinksldjump"/>
              </a:rPr>
              <a:t>Labeling Requirements</a:t>
            </a:r>
            <a:endParaRPr lang="en-US" sz="2800" dirty="0"/>
          </a:p>
          <a:p>
            <a:pPr marL="457200" lvl="0" indent="-457200">
              <a:buFont typeface="Wingdings" panose="05000000000000000000" pitchFamily="2" charset="2"/>
              <a:buChar char="Ø"/>
            </a:pPr>
            <a:r>
              <a:rPr lang="en-US" sz="2800" dirty="0">
                <a:hlinkClick r:id="rId6" action="ppaction://hlinksldjump"/>
              </a:rPr>
              <a:t>Children’s Product Certificates</a:t>
            </a:r>
            <a:endParaRPr lang="en-US" sz="2800" dirty="0"/>
          </a:p>
          <a:p>
            <a:pPr marL="457200" lvl="0" indent="-457200">
              <a:buFont typeface="Wingdings" panose="05000000000000000000" pitchFamily="2" charset="2"/>
              <a:buChar char="Ø"/>
            </a:pPr>
            <a:r>
              <a:rPr lang="en-US" sz="2800" dirty="0">
                <a:hlinkClick r:id="rId7" action="ppaction://hlinksldjump"/>
              </a:rPr>
              <a:t>Testing Requirements</a:t>
            </a:r>
            <a:endParaRPr lang="en-US" sz="2800" dirty="0"/>
          </a:p>
          <a:p>
            <a:pPr marL="457200" lvl="0" indent="-457200">
              <a:buFont typeface="Wingdings" panose="05000000000000000000" pitchFamily="2" charset="2"/>
              <a:buChar char="Ø"/>
            </a:pPr>
            <a:r>
              <a:rPr lang="en-US" sz="2800" dirty="0">
                <a:hlinkClick r:id="rId8" action="ppaction://hlinksldjump"/>
              </a:rPr>
              <a:t>Hazards</a:t>
            </a:r>
            <a:endParaRPr lang="en-US" sz="2800" dirty="0"/>
          </a:p>
          <a:p>
            <a:pPr marL="457200" lvl="0" indent="-457200">
              <a:buFont typeface="Wingdings" panose="05000000000000000000" pitchFamily="2" charset="2"/>
              <a:buChar char="Ø"/>
            </a:pPr>
            <a:r>
              <a:rPr lang="en-US" sz="2800" dirty="0">
                <a:hlinkClick r:id="rId9" action="ppaction://hlinksldjump"/>
              </a:rPr>
              <a:t>Recalls</a:t>
            </a:r>
            <a:endParaRPr lang="en-US" sz="2800" dirty="0"/>
          </a:p>
          <a:p>
            <a:pPr marL="914400" lvl="1" indent="-457200">
              <a:buClr>
                <a:srgbClr val="232323"/>
              </a:buClr>
              <a:buFont typeface="Wingdings" panose="05000000000000000000" pitchFamily="2" charset="2"/>
              <a:buChar char="Ø"/>
            </a:pPr>
            <a:endParaRPr lang="en-US" sz="2000" dirty="0">
              <a:solidFill>
                <a:srgbClr val="4C4C4C"/>
              </a:solidFill>
            </a:endParaRPr>
          </a:p>
          <a:p>
            <a:pPr lvl="1">
              <a:buClr>
                <a:srgbClr val="232323"/>
              </a:buClr>
            </a:pPr>
            <a:endParaRPr lang="en-US" sz="2000" dirty="0">
              <a:solidFill>
                <a:srgbClr val="4C4C4C"/>
              </a:solidFill>
            </a:endParaRPr>
          </a:p>
        </p:txBody>
      </p:sp>
    </p:spTree>
    <p:extLst>
      <p:ext uri="{BB962C8B-B14F-4D97-AF65-F5344CB8AC3E}">
        <p14:creationId xmlns:p14="http://schemas.microsoft.com/office/powerpoint/2010/main" val="3869046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2437F0-63E8-44EC-8D59-13D96373730B}"/>
              </a:ext>
            </a:extLst>
          </p:cNvPr>
          <p:cNvSpPr>
            <a:spLocks noGrp="1"/>
          </p:cNvSpPr>
          <p:nvPr>
            <p:ph type="title"/>
          </p:nvPr>
        </p:nvSpPr>
        <p:spPr/>
        <p:txBody>
          <a:bodyPr/>
          <a:lstStyle/>
          <a:p>
            <a:r>
              <a:rPr lang="en-US" dirty="0"/>
              <a:t>Defining Full-Size Cribs</a:t>
            </a:r>
          </a:p>
        </p:txBody>
      </p:sp>
      <p:sp>
        <p:nvSpPr>
          <p:cNvPr id="2" name="Text Placeholder 1">
            <a:extLst>
              <a:ext uri="{FF2B5EF4-FFF2-40B4-BE49-F238E27FC236}">
                <a16:creationId xmlns:a16="http://schemas.microsoft.com/office/drawing/2014/main" id="{BCCDF16C-DFFC-40A8-84E7-3D1E09C62A44}"/>
              </a:ext>
            </a:extLst>
          </p:cNvPr>
          <p:cNvSpPr>
            <a:spLocks noGrp="1"/>
          </p:cNvSpPr>
          <p:nvPr>
            <p:ph idx="1"/>
          </p:nvPr>
        </p:nvSpPr>
        <p:spPr/>
        <p:txBody>
          <a:bodyPr>
            <a:normAutofit/>
          </a:bodyPr>
          <a:lstStyle/>
          <a:p>
            <a:pPr marL="457200" indent="-457200">
              <a:buClr>
                <a:srgbClr val="232323"/>
              </a:buClr>
              <a:buFont typeface="Arial" panose="020B0604020202020204" pitchFamily="34" charset="0"/>
              <a:buChar char="•"/>
            </a:pPr>
            <a:r>
              <a:rPr lang="en-US" sz="2400" b="1" dirty="0">
                <a:solidFill>
                  <a:srgbClr val="4C4C4C"/>
                </a:solidFill>
              </a:rPr>
              <a:t>Full-Size Crib Definition – 16 CFR Part 1219 and ASTM F1169-19</a:t>
            </a:r>
          </a:p>
          <a:p>
            <a:pPr>
              <a:buClr>
                <a:srgbClr val="232323"/>
              </a:buClr>
            </a:pPr>
            <a:endParaRPr lang="en-US" sz="1000" b="1" dirty="0">
              <a:solidFill>
                <a:srgbClr val="4C4C4C"/>
              </a:solidFill>
            </a:endParaRPr>
          </a:p>
          <a:p>
            <a:pPr marL="914400" lvl="1" indent="-457200">
              <a:buClr>
                <a:srgbClr val="232323"/>
              </a:buClr>
              <a:buFont typeface="Wingdings" panose="05000000000000000000" pitchFamily="2" charset="2"/>
              <a:buChar char="Ø"/>
            </a:pPr>
            <a:r>
              <a:rPr lang="en-US" dirty="0">
                <a:solidFill>
                  <a:srgbClr val="1A2857"/>
                </a:solidFill>
              </a:rPr>
              <a:t>A bed that is designed to provide sleeping accommodations for an infant that is intended for use in the home and is within a range of ±2 in. (±5.1 cm) of the interior length or width dimensions specified for full-size baby cribs summarized below. </a:t>
            </a:r>
          </a:p>
          <a:p>
            <a:pPr lvl="1">
              <a:buClr>
                <a:srgbClr val="232323"/>
              </a:buClr>
            </a:pPr>
            <a:endParaRPr lang="en-US" dirty="0">
              <a:solidFill>
                <a:srgbClr val="1A2857"/>
              </a:solidFill>
            </a:endParaRPr>
          </a:p>
          <a:p>
            <a:pPr marL="914400" lvl="1" indent="-457200">
              <a:buClr>
                <a:srgbClr val="232323"/>
              </a:buClr>
              <a:buFont typeface="Wingdings" panose="05000000000000000000" pitchFamily="2" charset="2"/>
              <a:buChar char="Ø"/>
            </a:pPr>
            <a:r>
              <a:rPr lang="en-US" dirty="0">
                <a:solidFill>
                  <a:srgbClr val="1A2857"/>
                </a:solidFill>
              </a:rPr>
              <a:t>The interior dimensions shall be 28 ± 5/8 in. (71 ± 1.6 cm) wide as measured between the innermost surfaces of the crib sides and 52 3/8 ± 5/8 in. (133 ± 1.6 cm) long as measured between the innermost surfaces of the crib end panels, slats, rods or spindles.</a:t>
            </a:r>
          </a:p>
          <a:p>
            <a:pPr marL="914400" lvl="1" indent="-457200">
              <a:buClr>
                <a:srgbClr val="232323"/>
              </a:buClr>
              <a:buFont typeface="Wingdings" panose="05000000000000000000" pitchFamily="2" charset="2"/>
              <a:buChar char="Ø"/>
            </a:pPr>
            <a:endParaRPr lang="en-US" sz="2000" dirty="0">
              <a:solidFill>
                <a:srgbClr val="1A2857"/>
              </a:solidFill>
            </a:endParaRPr>
          </a:p>
          <a:p>
            <a:pPr marL="914400" lvl="1" indent="-457200">
              <a:buClr>
                <a:srgbClr val="232323"/>
              </a:buClr>
              <a:buFont typeface="Wingdings" panose="05000000000000000000" pitchFamily="2" charset="2"/>
              <a:buChar char="v"/>
            </a:pPr>
            <a:endParaRPr lang="en-US" sz="2000" dirty="0">
              <a:solidFill>
                <a:srgbClr val="4C4C4C"/>
              </a:solidFill>
            </a:endParaRPr>
          </a:p>
          <a:p>
            <a:pPr lvl="1">
              <a:buClr>
                <a:srgbClr val="232323"/>
              </a:buClr>
            </a:pPr>
            <a:endParaRPr lang="en-US" sz="2000" dirty="0">
              <a:solidFill>
                <a:srgbClr val="4C4C4C"/>
              </a:solidFill>
            </a:endParaRPr>
          </a:p>
        </p:txBody>
      </p:sp>
    </p:spTree>
    <p:extLst>
      <p:ext uri="{BB962C8B-B14F-4D97-AF65-F5344CB8AC3E}">
        <p14:creationId xmlns:p14="http://schemas.microsoft.com/office/powerpoint/2010/main" val="2116853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A90520-160E-4A84-8701-3A77078D8302}"/>
              </a:ext>
            </a:extLst>
          </p:cNvPr>
          <p:cNvSpPr txBox="1">
            <a:spLocks noGrp="1"/>
          </p:cNvSpPr>
          <p:nvPr>
            <p:ph type="title"/>
          </p:nvPr>
        </p:nvSpPr>
        <p:spPr>
          <a:prstGeom prst="rect">
            <a:avLst/>
          </a:prstGeom>
          <a:noFill/>
        </p:spPr>
        <p:txBody>
          <a:bodyPr wrap="square" rtlCol="0">
            <a:spAutoFit/>
          </a:bodyPr>
          <a:lstStyle/>
          <a:p>
            <a:r>
              <a:rPr lang="en-US" sz="3200" b="1" dirty="0"/>
              <a:t>Defining Non-Full-Size Cribs &amp; Play Yards</a:t>
            </a:r>
          </a:p>
        </p:txBody>
      </p:sp>
      <p:sp>
        <p:nvSpPr>
          <p:cNvPr id="2" name="Text Placeholder 1">
            <a:extLst>
              <a:ext uri="{FF2B5EF4-FFF2-40B4-BE49-F238E27FC236}">
                <a16:creationId xmlns:a16="http://schemas.microsoft.com/office/drawing/2014/main" id="{BCCDF16C-DFFC-40A8-84E7-3D1E09C62A44}"/>
              </a:ext>
            </a:extLst>
          </p:cNvPr>
          <p:cNvSpPr>
            <a:spLocks noGrp="1"/>
          </p:cNvSpPr>
          <p:nvPr>
            <p:ph idx="1"/>
          </p:nvPr>
        </p:nvSpPr>
        <p:spPr/>
        <p:txBody>
          <a:bodyPr>
            <a:normAutofit/>
          </a:bodyPr>
          <a:lstStyle/>
          <a:p>
            <a:pPr marL="457200" indent="-457200">
              <a:buClr>
                <a:srgbClr val="232323"/>
              </a:buClr>
              <a:buFont typeface="Arial" panose="020B0604020202020204" pitchFamily="34" charset="0"/>
              <a:buChar char="•"/>
            </a:pPr>
            <a:r>
              <a:rPr lang="en-US" sz="2400" b="1" dirty="0">
                <a:solidFill>
                  <a:srgbClr val="4C4C4C"/>
                </a:solidFill>
              </a:rPr>
              <a:t>Non-Full-Size Crib Definition – 16 CFR Part 1220 and ASTM F406-19</a:t>
            </a:r>
            <a:r>
              <a:rPr lang="en-US" sz="2400" dirty="0">
                <a:solidFill>
                  <a:srgbClr val="4C4C4C"/>
                </a:solidFill>
              </a:rPr>
              <a:t> </a:t>
            </a:r>
            <a:endParaRPr lang="en-US" sz="2400" b="1" dirty="0">
              <a:solidFill>
                <a:srgbClr val="4C4C4C"/>
              </a:solidFill>
            </a:endParaRPr>
          </a:p>
          <a:p>
            <a:pPr marL="914400" lvl="1" indent="-457200">
              <a:buClr>
                <a:srgbClr val="232323"/>
              </a:buClr>
              <a:buFont typeface="Wingdings" panose="05000000000000000000" pitchFamily="2" charset="2"/>
              <a:buChar char="Ø"/>
            </a:pPr>
            <a:r>
              <a:rPr lang="en-US" dirty="0">
                <a:solidFill>
                  <a:srgbClr val="1A2857"/>
                </a:solidFill>
              </a:rPr>
              <a:t>crib that (1) is intended for use in or around the home, for travel and other purposes; and (2) has an interior length dimension either greater than 55 in. (139.7 cm) or smaller than 49 3⁄4 in. (126.3 cm), or an interior width dimension greater than 30 5⁄8 in.(77.7cm)or smaller than 25 3⁄8 in. (64.3 cm), or both.</a:t>
            </a:r>
          </a:p>
          <a:p>
            <a:pPr marL="457200" indent="-457200">
              <a:buClr>
                <a:srgbClr val="232323"/>
              </a:buClr>
              <a:buFont typeface="Wingdings" panose="05000000000000000000" pitchFamily="2" charset="2"/>
              <a:buChar char="v"/>
            </a:pPr>
            <a:endParaRPr lang="en-US" sz="2400" b="1" dirty="0">
              <a:solidFill>
                <a:srgbClr val="4C4C4C"/>
              </a:solidFill>
            </a:endParaRPr>
          </a:p>
          <a:p>
            <a:pPr marL="457200" indent="-457200">
              <a:buClr>
                <a:srgbClr val="232323"/>
              </a:buClr>
              <a:buFont typeface="Arial" panose="020B0604020202020204" pitchFamily="34" charset="0"/>
              <a:buChar char="•"/>
            </a:pPr>
            <a:r>
              <a:rPr lang="en-US" sz="2400" b="1" dirty="0">
                <a:solidFill>
                  <a:srgbClr val="4C4C4C"/>
                </a:solidFill>
              </a:rPr>
              <a:t>Play Yard Definition – 16 CFR Part 1221 and ASTM F406-19</a:t>
            </a:r>
          </a:p>
          <a:p>
            <a:pPr marL="914400" lvl="1" indent="-457200">
              <a:buClr>
                <a:srgbClr val="232323"/>
              </a:buClr>
              <a:buFont typeface="Wingdings" panose="05000000000000000000" pitchFamily="2" charset="2"/>
              <a:buChar char="Ø"/>
            </a:pPr>
            <a:r>
              <a:rPr lang="en-US" dirty="0">
                <a:solidFill>
                  <a:srgbClr val="1A2857"/>
                </a:solidFill>
              </a:rPr>
              <a:t>framed enclosure that includes a ﬂoor and has mesh or fabric sided panels primarily intended to provide a play or sleeping environment for children. It may fold for storage or travel.</a:t>
            </a:r>
          </a:p>
          <a:p>
            <a:pPr marL="914400" lvl="1" indent="-457200">
              <a:buClr>
                <a:srgbClr val="232323"/>
              </a:buClr>
              <a:buFont typeface="Wingdings" panose="05000000000000000000" pitchFamily="2" charset="2"/>
              <a:buChar char="Ø"/>
            </a:pPr>
            <a:endParaRPr lang="en-US" sz="2000" dirty="0">
              <a:solidFill>
                <a:srgbClr val="1A2857"/>
              </a:solidFill>
            </a:endParaRPr>
          </a:p>
          <a:p>
            <a:pPr marL="914400" lvl="1" indent="-457200">
              <a:buClr>
                <a:srgbClr val="232323"/>
              </a:buClr>
              <a:buFont typeface="Wingdings" panose="05000000000000000000" pitchFamily="2" charset="2"/>
              <a:buChar char="v"/>
            </a:pPr>
            <a:endParaRPr lang="en-US" sz="2000" dirty="0">
              <a:solidFill>
                <a:srgbClr val="4C4C4C"/>
              </a:solidFill>
            </a:endParaRPr>
          </a:p>
          <a:p>
            <a:pPr marL="914400" lvl="1" indent="-457200">
              <a:buClr>
                <a:srgbClr val="232323"/>
              </a:buClr>
              <a:buFont typeface="Wingdings" panose="05000000000000000000" pitchFamily="2" charset="2"/>
              <a:buChar char="v"/>
            </a:pPr>
            <a:endParaRPr lang="en-US" sz="2000" dirty="0">
              <a:solidFill>
                <a:srgbClr val="4C4C4C"/>
              </a:solidFill>
            </a:endParaRPr>
          </a:p>
          <a:p>
            <a:pPr lvl="1">
              <a:buClr>
                <a:srgbClr val="232323"/>
              </a:buClr>
            </a:pPr>
            <a:endParaRPr lang="en-US" sz="2000" dirty="0">
              <a:solidFill>
                <a:srgbClr val="4C4C4C"/>
              </a:solidFill>
            </a:endParaRPr>
          </a:p>
        </p:txBody>
      </p:sp>
    </p:spTree>
    <p:extLst>
      <p:ext uri="{BB962C8B-B14F-4D97-AF65-F5344CB8AC3E}">
        <p14:creationId xmlns:p14="http://schemas.microsoft.com/office/powerpoint/2010/main" val="1674498393"/>
      </p:ext>
    </p:extLst>
  </p:cSld>
  <p:clrMapOvr>
    <a:masterClrMapping/>
  </p:clrMapOvr>
</p:sld>
</file>

<file path=ppt/theme/theme1.xml><?xml version="1.0" encoding="utf-8"?>
<a:theme xmlns:a="http://schemas.openxmlformats.org/drawingml/2006/main" name="18-ABC-0078_PPTTemplate">
  <a:themeElements>
    <a:clrScheme name="CPSC">
      <a:dk1>
        <a:srgbClr val="1D2757"/>
      </a:dk1>
      <a:lt1>
        <a:srgbClr val="83D3EF"/>
      </a:lt1>
      <a:dk2>
        <a:srgbClr val="1D2757"/>
      </a:dk2>
      <a:lt2>
        <a:srgbClr val="FFFFFF"/>
      </a:lt2>
      <a:accent1>
        <a:srgbClr val="83D3EF"/>
      </a:accent1>
      <a:accent2>
        <a:srgbClr val="CF1F2F"/>
      </a:accent2>
      <a:accent3>
        <a:srgbClr val="EE334F"/>
      </a:accent3>
      <a:accent4>
        <a:srgbClr val="FC7DB9"/>
      </a:accent4>
      <a:accent5>
        <a:srgbClr val="FFFFFF"/>
      </a:accent5>
      <a:accent6>
        <a:srgbClr val="83D3EF"/>
      </a:accent6>
      <a:hlink>
        <a:srgbClr val="CF1F2F"/>
      </a:hlink>
      <a:folHlink>
        <a:srgbClr val="7F1F2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PSC_PowerPoint_template--sample as of March 27" id="{75EDE25A-E792-4A31-A4AA-C457BAEC2112}" vid="{33F5FBCF-1DD7-4B5F-830B-EF357BD17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osted_x0020_on_x0020_Internet xmlns="8ee7326b-26ab-4b89-9655-620c2b7a6473">Yes</Posted_x0020_on_x0020_Internet>
    <Due_x0020_Date xmlns="8ee7326b-26ab-4b89-9655-620c2b7a6473">2021-08-25T04:00:00+00:00</Due_x0020_Date>
    <Commissioner_x002f_Chairman_x0020_Signature_x0020_Required xmlns="8ee7326b-26ab-4b89-9655-620c2b7a6473">No</Commissioner_x002f_Chairman_x0020_Signature_x0020_Required>
    <Directorate xmlns="8ee7326b-26ab-4b89-9655-620c2b7a6473">International Programs - EXIP</Directorate>
    <Purpose xmlns="8ee7326b-26ab-4b89-9655-620c2b7a6473">PowerPoint for 6th podcast in the 2021 China Podcast Series</Purpose>
    <From xmlns="8ee7326b-26ab-4b89-9655-620c2b7a6473">
      <UserInfo>
        <DisplayName>Schott, Jane</DisplayName>
        <AccountId>1323</AccountId>
        <AccountType/>
      </UserInfo>
    </From>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5527BB70C80849B09DD4EA1A1A9E0B" ma:contentTypeVersion="27" ma:contentTypeDescription="Create a new document." ma:contentTypeScope="" ma:versionID="bb55bf86e62f7e38911979226d25eb46">
  <xsd:schema xmlns:xsd="http://www.w3.org/2001/XMLSchema" xmlns:xs="http://www.w3.org/2001/XMLSchema" xmlns:p="http://schemas.microsoft.com/office/2006/metadata/properties" xmlns:ns2="8ee7326b-26ab-4b89-9655-620c2b7a6473" targetNamespace="http://schemas.microsoft.com/office/2006/metadata/properties" ma:root="true" ma:fieldsID="a9495ede2b93a522efc31bd6d08228f9" ns2:_="">
    <xsd:import namespace="8ee7326b-26ab-4b89-9655-620c2b7a6473"/>
    <xsd:element name="properties">
      <xsd:complexType>
        <xsd:sequence>
          <xsd:element name="documentManagement">
            <xsd:complexType>
              <xsd:all>
                <xsd:element ref="ns2:Directorate"/>
                <xsd:element ref="ns2:From"/>
                <xsd:element ref="ns2:Purpose" minOccurs="0"/>
                <xsd:element ref="ns2:Due_x0020_Date" minOccurs="0"/>
                <xsd:element ref="ns2:Commissioner_x002f_Chairman_x0020_Signature_x0020_Required" minOccurs="0"/>
                <xsd:element ref="ns2:Posted_x0020_on_x0020_Intern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7326b-26ab-4b89-9655-620c2b7a6473" elementFormDefault="qualified">
    <xsd:import namespace="http://schemas.microsoft.com/office/2006/documentManagement/types"/>
    <xsd:import namespace="http://schemas.microsoft.com/office/infopath/2007/PartnerControls"/>
    <xsd:element name="Directorate" ma:index="2" ma:displayName="Directorate" ma:default="Select Directorate" ma:description="Originating Office" ma:format="Dropdown" ma:internalName="Directorate" ma:readOnly="false">
      <xsd:simpleType>
        <xsd:restriction base="dms:Choice">
          <xsd:enumeration value="Select Directorate"/>
          <xsd:enumeration value="Office of R. Adler"/>
          <xsd:enumeration value="Office of A. Buerkle"/>
          <xsd:enumeration value="Office of M. Robinson"/>
          <xsd:enumeration value="Compliance - EXC"/>
          <xsd:enumeration value="Congressional Relations - OCR"/>
          <xsd:enumeration value="Economics - EC"/>
          <xsd:enumeration value="Engineering Sciences - ES"/>
          <xsd:enumeration value="Epidemiology - EP"/>
          <xsd:enumeration value="EEO - OEO"/>
          <xsd:enumeration value="Executive Director - OEX"/>
          <xsd:enumeration value="Facilities Services - EXFS"/>
          <xsd:enumeration value="Financial Mgmt - EXFM"/>
          <xsd:enumeration value="General Counsel - OGC"/>
          <xsd:enumeration value="Global Outreach - EXGO"/>
          <xsd:enumeration value="Hazard ID and Reduction - EXHR"/>
          <xsd:enumeration value="Health Sciences - HS"/>
          <xsd:enumeration value="Human Resources - EXRM"/>
          <xsd:enumeration value="Import Surveillance - EXIS"/>
          <xsd:enumeration value="Information Technology - EXIT"/>
          <xsd:enumeration value="Inspector General - OIG"/>
          <xsd:enumeration value="International Programs - EXIP"/>
          <xsd:enumeration value="Laboratory Sciences - LS"/>
          <xsd:enumeration value="Office of the Secretary - OS"/>
          <xsd:enumeration value="Public Affairs - EXPA"/>
        </xsd:restriction>
      </xsd:simpleType>
    </xsd:element>
    <xsd:element name="From" ma:index="3" ma:displayName="Project Manager" ma:description="Person wanting the document cleared" ma:list="UserInfo" ma:SharePointGroup="0" ma:internalName="From"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Purpose" ma:index="4" nillable="true" ma:displayName="Purpose" ma:description="The intended audience/purpose" ma:internalName="Purpose" ma:readOnly="false">
      <xsd:simpleType>
        <xsd:restriction base="dms:Note">
          <xsd:maxLength value="255"/>
        </xsd:restriction>
      </xsd:simpleType>
    </xsd:element>
    <xsd:element name="Due_x0020_Date" ma:index="6" nillable="true" ma:displayName="Due Date" ma:format="DateOnly" ma:internalName="Due_x0020_Date" ma:readOnly="false">
      <xsd:simpleType>
        <xsd:restriction base="dms:DateTime"/>
      </xsd:simpleType>
    </xsd:element>
    <xsd:element name="Commissioner_x002f_Chairman_x0020_Signature_x0020_Required" ma:index="7" nillable="true" ma:displayName="Commissioner/Chairman Signature Required" ma:default="No" ma:description="For directives only" ma:format="Dropdown" ma:internalName="Commissioner_x002f_Chairman_x0020_Signature_x0020_Required" ma:readOnly="false">
      <xsd:simpleType>
        <xsd:restriction base="dms:Choice">
          <xsd:enumeration value="No"/>
          <xsd:enumeration value="Yes"/>
        </xsd:restriction>
      </xsd:simpleType>
    </xsd:element>
    <xsd:element name="Posted_x0020_on_x0020_Internet" ma:index="10" nillable="true" ma:displayName="Posted on Internet" ma:default="No" ma:description="Is the document intended to be posted on one of CPSC's public web sites?" ma:format="Dropdown" ma:internalName="Posted_x0020_on_x0020_Internet" ma:readOnly="false">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1" ma:displayName="Projec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75073B-626A-4E42-8E49-8B983278D385}">
  <ds:schemaRefs>
    <ds:schemaRef ds:uri="http://schemas.microsoft.com/sharepoint/v3/contenttype/forms"/>
  </ds:schemaRefs>
</ds:datastoreItem>
</file>

<file path=customXml/itemProps2.xml><?xml version="1.0" encoding="utf-8"?>
<ds:datastoreItem xmlns:ds="http://schemas.openxmlformats.org/officeDocument/2006/customXml" ds:itemID="{DC25182E-115F-4851-ADDE-A63CCBFE7372}">
  <ds:schemaRef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http://purl.org/dc/elements/1.1/"/>
    <ds:schemaRef ds:uri="http://schemas.microsoft.com/office/2006/metadata/properties"/>
    <ds:schemaRef ds:uri="8ee7326b-26ab-4b89-9655-620c2b7a6473"/>
    <ds:schemaRef ds:uri="http://www.w3.org/XML/1998/namespace"/>
    <ds:schemaRef ds:uri="http://purl.org/dc/dcmitype/"/>
  </ds:schemaRefs>
</ds:datastoreItem>
</file>

<file path=customXml/itemProps3.xml><?xml version="1.0" encoding="utf-8"?>
<ds:datastoreItem xmlns:ds="http://schemas.openxmlformats.org/officeDocument/2006/customXml" ds:itemID="{1A0B086A-241B-47B3-B7CD-246F9AD4F0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7326b-26ab-4b89-9655-620c2b7a64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CPSC_PowerPoint_template--sample as of March 27</Template>
  <TotalTime>1996</TotalTime>
  <Words>3377</Words>
  <Application>Microsoft Office PowerPoint</Application>
  <PresentationFormat>Widescreen</PresentationFormat>
  <Paragraphs>343</Paragraphs>
  <Slides>47</Slides>
  <Notes>15</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47</vt:i4>
      </vt:variant>
    </vt:vector>
  </HeadingPairs>
  <TitlesOfParts>
    <vt:vector size="59" baseType="lpstr">
      <vt:lpstr>DengXian</vt:lpstr>
      <vt:lpstr>DengXian</vt:lpstr>
      <vt:lpstr>宋体</vt:lpstr>
      <vt:lpstr>宋体</vt:lpstr>
      <vt:lpstr>Arial</vt:lpstr>
      <vt:lpstr>Calibri</vt:lpstr>
      <vt:lpstr>Calibri Light</vt:lpstr>
      <vt:lpstr>Georgia</vt:lpstr>
      <vt:lpstr>Tahoma</vt:lpstr>
      <vt:lpstr>Times New Roman</vt:lpstr>
      <vt:lpstr>Wingdings</vt:lpstr>
      <vt:lpstr>18-ABC-0078_PPTTemplate</vt:lpstr>
      <vt:lpstr>PowerPoint Presentation</vt:lpstr>
      <vt:lpstr>Video: Welcome to the 2021 CPSC Podcast Series - Cribs and Play Yards</vt:lpstr>
      <vt:lpstr>PowerPoint Presentation</vt:lpstr>
      <vt:lpstr>Biography</vt:lpstr>
      <vt:lpstr>PowerPoint Presentation</vt:lpstr>
      <vt:lpstr>PowerPoint Presentation</vt:lpstr>
      <vt:lpstr>Introduction </vt:lpstr>
      <vt:lpstr>Defining Full-Size Cribs</vt:lpstr>
      <vt:lpstr>Defining Non-Full-Size Cribs &amp; Play Yards</vt:lpstr>
      <vt:lpstr>Other Children’s Sleep Products Requirements</vt:lpstr>
      <vt:lpstr>Product and Outer Package Labeling Requirements</vt:lpstr>
      <vt:lpstr>Product Registration Card Requirement</vt:lpstr>
      <vt:lpstr>Labeling Requirements and Instructional Literature </vt:lpstr>
      <vt:lpstr>Labeling Requirements: Full-Size Cribs</vt:lpstr>
      <vt:lpstr>Labeling Requirements: Full-Size Cribs</vt:lpstr>
      <vt:lpstr>Labeling Requirements: Non-Full-Size Cribs/Play Yards</vt:lpstr>
      <vt:lpstr>Labeling Requirements: Non-Full-Size Cribs/Play Yards</vt:lpstr>
      <vt:lpstr>Labeling Requirements: Non-Full-Size Cribs/Play Yards</vt:lpstr>
      <vt:lpstr>Labeling Requirements: Non-Full-Size Cribs/Play Yards</vt:lpstr>
      <vt:lpstr>Instructional Literature Requirements</vt:lpstr>
      <vt:lpstr>Children’s Product Certificates</vt:lpstr>
      <vt:lpstr>Children’s Product Certificates</vt:lpstr>
      <vt:lpstr>Testing Requirements (Chemical)</vt:lpstr>
      <vt:lpstr>Testing Requirements (Chemical)</vt:lpstr>
      <vt:lpstr>Testing Requirements (Chemical)</vt:lpstr>
      <vt:lpstr>Testing Requirements (Chemical)</vt:lpstr>
      <vt:lpstr>Testing Requirements (Physical &amp; Mechanical)</vt:lpstr>
      <vt:lpstr>Testing Requirements (Physical &amp; Mechanical)</vt:lpstr>
      <vt:lpstr>Testing Requirements (Physical &amp; Mechanical)</vt:lpstr>
      <vt:lpstr>Product Hazards: Cribs</vt:lpstr>
      <vt:lpstr>Product Hazards: Play Yards</vt:lpstr>
      <vt:lpstr>Product Hazards: Play Yards</vt:lpstr>
      <vt:lpstr>Recall Examples</vt:lpstr>
      <vt:lpstr>Recall Examples</vt:lpstr>
      <vt:lpstr>Recall Examples</vt:lpstr>
      <vt:lpstr>Questions?</vt:lpstr>
      <vt:lpstr>PowerPoint Presentation</vt:lpstr>
      <vt:lpstr>PowerPoint Presentation</vt:lpstr>
      <vt:lpstr>PowerPoint Presentation</vt:lpstr>
      <vt:lpstr>PowerPoint Presentation</vt:lpstr>
      <vt:lpstr>PowerPoint Presentation</vt:lpstr>
      <vt:lpstr>PowerPoint Presentation</vt:lpstr>
      <vt:lpstr>Regulatory Robot </vt:lpstr>
      <vt:lpstr>PowerPoint Presentation</vt:lpstr>
      <vt:lpstr>CPSIA Section 104: Revised Final Rules</vt:lpstr>
      <vt:lpstr>CPSIA Section 104: Revised Final Rules</vt:lpstr>
      <vt:lpstr>ASTM Reading Room</vt:lpstr>
    </vt:vector>
  </TitlesOfParts>
  <Company>US CPSC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for Cribs and Play Yards Podcast</dc:title>
  <dc:creator>Williams, Stephen</dc:creator>
  <cp:lastModifiedBy>Schott, Jane</cp:lastModifiedBy>
  <cp:revision>123</cp:revision>
  <dcterms:created xsi:type="dcterms:W3CDTF">2020-03-30T14:06:50Z</dcterms:created>
  <dcterms:modified xsi:type="dcterms:W3CDTF">2021-09-24T19:43:26Z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0x010100485527BB70C80849B09DD4EA1A1A9E0B</vt:lpwstr>
  </property>
  <property fmtid="{D5CDD505-2E9C-101B-9397-08002B2CF9AE}" pid="3" name="ListID">
    <vt:lpwstr>433</vt:lpwstr>
  </property>
  <property fmtid="{D5CDD505-2E9C-101B-9397-08002B2CF9AE}" pid="4" name="WorkflowChangePath">
    <vt:lpwstr>01ee53bd-c735-4c8b-b5ea-afc401d24c2d,4;</vt:lpwstr>
  </property>
</Properties>
</file>