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9"/>
  </p:notesMasterIdLst>
  <p:sldIdLst>
    <p:sldId id="334" r:id="rId5"/>
    <p:sldId id="399" r:id="rId6"/>
    <p:sldId id="336" r:id="rId7"/>
    <p:sldId id="337" r:id="rId8"/>
    <p:sldId id="400" r:id="rId9"/>
    <p:sldId id="261" r:id="rId10"/>
    <p:sldId id="338" r:id="rId11"/>
    <p:sldId id="273" r:id="rId12"/>
    <p:sldId id="276" r:id="rId13"/>
    <p:sldId id="305" r:id="rId14"/>
    <p:sldId id="309" r:id="rId15"/>
    <p:sldId id="324" r:id="rId16"/>
    <p:sldId id="328" r:id="rId17"/>
    <p:sldId id="277" r:id="rId18"/>
    <p:sldId id="401" r:id="rId19"/>
    <p:sldId id="279" r:id="rId20"/>
    <p:sldId id="320" r:id="rId21"/>
    <p:sldId id="402" r:id="rId22"/>
    <p:sldId id="322" r:id="rId23"/>
    <p:sldId id="403" r:id="rId24"/>
    <p:sldId id="330" r:id="rId25"/>
    <p:sldId id="327" r:id="rId26"/>
    <p:sldId id="284" r:id="rId27"/>
    <p:sldId id="326" r:id="rId28"/>
    <p:sldId id="278" r:id="rId29"/>
    <p:sldId id="404" r:id="rId30"/>
    <p:sldId id="405" r:id="rId31"/>
    <p:sldId id="406" r:id="rId32"/>
    <p:sldId id="341" r:id="rId33"/>
    <p:sldId id="407" r:id="rId34"/>
    <p:sldId id="270" r:id="rId35"/>
    <p:sldId id="408" r:id="rId36"/>
    <p:sldId id="409" r:id="rId37"/>
    <p:sldId id="4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Schott, Jane" initials="SJ" lastIdx="2" clrIdx="1">
    <p:extLst>
      <p:ext uri="{19B8F6BF-5375-455C-9EA6-DF929625EA0E}">
        <p15:presenceInfo xmlns:p15="http://schemas.microsoft.com/office/powerpoint/2012/main" userId="S-1-5-21-2022136750-1135477324-312552118-28237" providerId="AD"/>
      </p:ext>
    </p:extLst>
  </p:cmAuthor>
  <p:cmAuthor id="3" name="Boniface, Duane" initials="BD" lastIdx="4" clrIdx="2">
    <p:extLst>
      <p:ext uri="{19B8F6BF-5375-455C-9EA6-DF929625EA0E}">
        <p15:presenceInfo xmlns:p15="http://schemas.microsoft.com/office/powerpoint/2012/main" userId="Boniface, Du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857"/>
    <a:srgbClr val="2E74B5"/>
    <a:srgbClr val="00246A"/>
    <a:srgbClr val="4C4C4C"/>
    <a:srgbClr val="83D4EF"/>
    <a:srgbClr val="ED3350"/>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95407" autoAdjust="0"/>
  </p:normalViewPr>
  <p:slideViewPr>
    <p:cSldViewPr snapToGrid="0" snapToObjects="1">
      <p:cViewPr varScale="1">
        <p:scale>
          <a:sx n="86" d="100"/>
          <a:sy n="86" d="100"/>
        </p:scale>
        <p:origin x="396" y="90"/>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E-Scooters</c:v>
                </c:pt>
              </c:strCache>
            </c:strRef>
          </c:tx>
          <c:spPr>
            <a:solidFill>
              <a:schemeClr val="accent1"/>
            </a:solidFill>
            <a:ln>
              <a:noFill/>
            </a:ln>
            <a:effectLst/>
          </c:spPr>
          <c:invertIfNegative val="0"/>
          <c:cat>
            <c:numRef>
              <c:f>Sheet1!$A$2:$A$4</c:f>
              <c:numCache>
                <c:formatCode>General</c:formatCode>
                <c:ptCount val="3"/>
                <c:pt idx="0">
                  <c:v>2017</c:v>
                </c:pt>
                <c:pt idx="1">
                  <c:v>2018</c:v>
                </c:pt>
                <c:pt idx="2">
                  <c:v>2019</c:v>
                </c:pt>
              </c:numCache>
            </c:numRef>
          </c:cat>
          <c:val>
            <c:numRef>
              <c:f>Sheet1!$B$2:$B$4</c:f>
              <c:numCache>
                <c:formatCode>#,##0</c:formatCode>
                <c:ptCount val="3"/>
                <c:pt idx="0">
                  <c:v>7668.3069999999789</c:v>
                </c:pt>
                <c:pt idx="1">
                  <c:v>14537.144599999994</c:v>
                </c:pt>
                <c:pt idx="2">
                  <c:v>27711.146199999894</c:v>
                </c:pt>
              </c:numCache>
            </c:numRef>
          </c:val>
          <c:extLst>
            <c:ext xmlns:c16="http://schemas.microsoft.com/office/drawing/2014/chart" uri="{C3380CC4-5D6E-409C-BE32-E72D297353CC}">
              <c16:uniqueId val="{00000000-E2BD-49FF-8E1A-95857CAF86ED}"/>
            </c:ext>
          </c:extLst>
        </c:ser>
        <c:ser>
          <c:idx val="2"/>
          <c:order val="1"/>
          <c:tx>
            <c:strRef>
              <c:f>Sheet1!$D$1</c:f>
              <c:strCache>
                <c:ptCount val="1"/>
                <c:pt idx="0">
                  <c:v>Hoverboards</c:v>
                </c:pt>
              </c:strCache>
            </c:strRef>
          </c:tx>
          <c:spPr>
            <a:solidFill>
              <a:schemeClr val="accent3"/>
            </a:solidFill>
            <a:ln>
              <a:noFill/>
            </a:ln>
            <a:effectLst/>
          </c:spPr>
          <c:invertIfNegative val="0"/>
          <c:cat>
            <c:numRef>
              <c:f>Sheet1!$A$2:$A$4</c:f>
              <c:numCache>
                <c:formatCode>General</c:formatCode>
                <c:ptCount val="3"/>
                <c:pt idx="0">
                  <c:v>2017</c:v>
                </c:pt>
                <c:pt idx="1">
                  <c:v>2018</c:v>
                </c:pt>
                <c:pt idx="2">
                  <c:v>2019</c:v>
                </c:pt>
              </c:numCache>
            </c:numRef>
          </c:cat>
          <c:val>
            <c:numRef>
              <c:f>Sheet1!$D$2:$D$4</c:f>
              <c:numCache>
                <c:formatCode>#,##0</c:formatCode>
                <c:ptCount val="3"/>
                <c:pt idx="0">
                  <c:v>22794.910700000026</c:v>
                </c:pt>
                <c:pt idx="1">
                  <c:v>26265.731500000074</c:v>
                </c:pt>
                <c:pt idx="2">
                  <c:v>22080.194899999853</c:v>
                </c:pt>
              </c:numCache>
            </c:numRef>
          </c:val>
          <c:extLst>
            <c:ext xmlns:c16="http://schemas.microsoft.com/office/drawing/2014/chart" uri="{C3380CC4-5D6E-409C-BE32-E72D297353CC}">
              <c16:uniqueId val="{00000001-E2BD-49FF-8E1A-95857CAF86ED}"/>
            </c:ext>
          </c:extLst>
        </c:ser>
        <c:ser>
          <c:idx val="1"/>
          <c:order val="2"/>
          <c:tx>
            <c:strRef>
              <c:f>Sheet1!$E$1</c:f>
              <c:strCache>
                <c:ptCount val="1"/>
                <c:pt idx="0">
                  <c:v>E-Bikes</c:v>
                </c:pt>
              </c:strCache>
            </c:strRef>
          </c:tx>
          <c:spPr>
            <a:solidFill>
              <a:schemeClr val="accent2"/>
            </a:solidFill>
            <a:ln>
              <a:noFill/>
            </a:ln>
            <a:effectLst/>
          </c:spPr>
          <c:invertIfNegative val="0"/>
          <c:val>
            <c:numRef>
              <c:f>Sheet1!$E$2:$E$4</c:f>
              <c:numCache>
                <c:formatCode>#,##0</c:formatCode>
                <c:ptCount val="3"/>
                <c:pt idx="0">
                  <c:v>3538.1612999999984</c:v>
                </c:pt>
                <c:pt idx="1">
                  <c:v>3215.6058999999996</c:v>
                </c:pt>
                <c:pt idx="2">
                  <c:v>5034.2941000000055</c:v>
                </c:pt>
              </c:numCache>
            </c:numRef>
          </c:val>
          <c:extLst>
            <c:ext xmlns:c16="http://schemas.microsoft.com/office/drawing/2014/chart" uri="{C3380CC4-5D6E-409C-BE32-E72D297353CC}">
              <c16:uniqueId val="{00000002-E2BD-49FF-8E1A-95857CAF86ED}"/>
            </c:ext>
          </c:extLst>
        </c:ser>
        <c:dLbls>
          <c:showLegendKey val="0"/>
          <c:showVal val="0"/>
          <c:showCatName val="0"/>
          <c:showSerName val="0"/>
          <c:showPercent val="0"/>
          <c:showBubbleSize val="0"/>
        </c:dLbls>
        <c:gapWidth val="150"/>
        <c:overlap val="100"/>
        <c:axId val="208510912"/>
        <c:axId val="210020720"/>
      </c:barChart>
      <c:catAx>
        <c:axId val="2085109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0020720"/>
        <c:crosses val="autoZero"/>
        <c:auto val="1"/>
        <c:lblAlgn val="ctr"/>
        <c:lblOffset val="100"/>
        <c:noMultiLvlLbl val="0"/>
      </c:catAx>
      <c:valAx>
        <c:axId val="210020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Estimated</a:t>
                </a:r>
                <a:r>
                  <a:rPr lang="en-US" sz="1400" baseline="0" dirty="0"/>
                  <a:t> ED Visits</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510912"/>
        <c:crosses val="autoZero"/>
        <c:crossBetween val="between"/>
      </c:valAx>
      <c:spPr>
        <a:noFill/>
        <a:ln w="25400">
          <a:noFill/>
        </a:ln>
        <a:effectLst/>
      </c:spPr>
    </c:plotArea>
    <c:legend>
      <c:legendPos val="b"/>
      <c:layout>
        <c:manualLayout>
          <c:xMode val="edge"/>
          <c:yMode val="edge"/>
          <c:x val="0.60230966814040321"/>
          <c:y val="0.29664195672460297"/>
          <c:w val="0.17926205270796014"/>
          <c:h val="0.3036522260057096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14F31-E980-4D1D-89F7-D267FB8EF458}" type="doc">
      <dgm:prSet loTypeId="urn:microsoft.com/office/officeart/2005/8/layout/radial4" loCatId="relationship" qsTypeId="urn:microsoft.com/office/officeart/2005/8/quickstyle/simple2" qsCatId="simple" csTypeId="urn:microsoft.com/office/officeart/2005/8/colors/accent3_1" csCatId="accent3" phldr="1"/>
      <dgm:spPr/>
      <dgm:t>
        <a:bodyPr/>
        <a:lstStyle/>
        <a:p>
          <a:endParaRPr lang="en-US"/>
        </a:p>
      </dgm:t>
    </dgm:pt>
    <dgm:pt modelId="{70F36B6C-19A4-4D58-A888-2C5E299A1C25}">
      <dgm:prSet phldrT="[Text]" custT="1"/>
      <dgm:spPr/>
      <dgm:t>
        <a:bodyPr/>
        <a:lstStyle/>
        <a:p>
          <a:r>
            <a:rPr lang="en-US" sz="4000" b="1" dirty="0">
              <a:effectLst/>
            </a:rPr>
            <a:t>Safety</a:t>
          </a:r>
        </a:p>
      </dgm:t>
    </dgm:pt>
    <dgm:pt modelId="{739491CD-EE02-4FA2-B292-A6740D9EAE68}" type="parTrans" cxnId="{13F13887-2F1A-4566-AC36-2E660B99CEAF}">
      <dgm:prSet/>
      <dgm:spPr/>
      <dgm:t>
        <a:bodyPr/>
        <a:lstStyle/>
        <a:p>
          <a:endParaRPr lang="en-US" sz="1800"/>
        </a:p>
      </dgm:t>
    </dgm:pt>
    <dgm:pt modelId="{18DE9F7E-78C4-49CC-B293-5BABA1063F42}" type="sibTrans" cxnId="{13F13887-2F1A-4566-AC36-2E660B99CEAF}">
      <dgm:prSet/>
      <dgm:spPr/>
      <dgm:t>
        <a:bodyPr/>
        <a:lstStyle/>
        <a:p>
          <a:endParaRPr lang="en-US" sz="1800"/>
        </a:p>
      </dgm:t>
    </dgm:pt>
    <dgm:pt modelId="{59BE5BC5-1DD4-4D94-9354-0549EB38E0ED}">
      <dgm:prSet phldrT="[Text]" custT="1"/>
      <dgm:spPr/>
      <dgm:t>
        <a:bodyPr/>
        <a:lstStyle/>
        <a:p>
          <a:r>
            <a:rPr lang="en-US" sz="2400" b="1">
              <a:effectLst/>
            </a:rPr>
            <a:t>Policy</a:t>
          </a:r>
          <a:endParaRPr lang="en-US" sz="2400" b="1" dirty="0">
            <a:effectLst/>
          </a:endParaRPr>
        </a:p>
      </dgm:t>
    </dgm:pt>
    <dgm:pt modelId="{439FD319-2763-47D2-9FF8-9A4EC70BFABA}" type="parTrans" cxnId="{9220C352-D706-4A5A-BEA1-7ED77E78197C}">
      <dgm:prSet/>
      <dgm:spPr/>
      <dgm:t>
        <a:bodyPr/>
        <a:lstStyle/>
        <a:p>
          <a:endParaRPr lang="en-US" sz="1800"/>
        </a:p>
      </dgm:t>
    </dgm:pt>
    <dgm:pt modelId="{86FA1329-A64C-4FFB-B062-15A1A330CDF0}" type="sibTrans" cxnId="{9220C352-D706-4A5A-BEA1-7ED77E78197C}">
      <dgm:prSet/>
      <dgm:spPr/>
      <dgm:t>
        <a:bodyPr/>
        <a:lstStyle/>
        <a:p>
          <a:endParaRPr lang="en-US" sz="1800"/>
        </a:p>
      </dgm:t>
    </dgm:pt>
    <dgm:pt modelId="{E15C3BFD-B38E-485D-8C3E-5FDE065E83CE}">
      <dgm:prSet phldrT="[Text]" custT="1"/>
      <dgm:spPr/>
      <dgm:t>
        <a:bodyPr/>
        <a:lstStyle/>
        <a:p>
          <a:r>
            <a:rPr lang="en-US" sz="2400" b="1">
              <a:effectLst/>
            </a:rPr>
            <a:t>Education</a:t>
          </a:r>
          <a:endParaRPr lang="en-US" sz="2400" b="1" dirty="0">
            <a:effectLst/>
          </a:endParaRPr>
        </a:p>
      </dgm:t>
    </dgm:pt>
    <dgm:pt modelId="{6DF5769C-C2CD-4A53-8C82-71DDB7CDD8DB}" type="parTrans" cxnId="{BB7D9E00-0C9A-4461-B26D-0838D7CAF677}">
      <dgm:prSet/>
      <dgm:spPr/>
      <dgm:t>
        <a:bodyPr/>
        <a:lstStyle/>
        <a:p>
          <a:endParaRPr lang="en-US" sz="1800"/>
        </a:p>
      </dgm:t>
    </dgm:pt>
    <dgm:pt modelId="{8ADBEDFB-0A7E-4DD3-B464-A7F8988F1D14}" type="sibTrans" cxnId="{BB7D9E00-0C9A-4461-B26D-0838D7CAF677}">
      <dgm:prSet/>
      <dgm:spPr/>
      <dgm:t>
        <a:bodyPr/>
        <a:lstStyle/>
        <a:p>
          <a:endParaRPr lang="en-US" sz="1800"/>
        </a:p>
      </dgm:t>
    </dgm:pt>
    <dgm:pt modelId="{B0364C98-BA83-4E59-A5DA-B76E56708178}">
      <dgm:prSet phldrT="[Text]" custT="1"/>
      <dgm:spPr/>
      <dgm:t>
        <a:bodyPr/>
        <a:lstStyle/>
        <a:p>
          <a:r>
            <a:rPr lang="en-US" sz="2400" b="1">
              <a:effectLst/>
            </a:rPr>
            <a:t>Research</a:t>
          </a:r>
          <a:endParaRPr lang="en-US" sz="2400" b="1" dirty="0">
            <a:effectLst/>
          </a:endParaRPr>
        </a:p>
      </dgm:t>
    </dgm:pt>
    <dgm:pt modelId="{39870D8C-36A9-409C-ABEB-C20376DEC386}" type="parTrans" cxnId="{7764B1E9-D2CC-4422-852A-B1E121866D4F}">
      <dgm:prSet/>
      <dgm:spPr/>
      <dgm:t>
        <a:bodyPr/>
        <a:lstStyle/>
        <a:p>
          <a:endParaRPr lang="en-US" sz="1800"/>
        </a:p>
      </dgm:t>
    </dgm:pt>
    <dgm:pt modelId="{6DDEBD62-746C-456B-8A85-03820048EF23}" type="sibTrans" cxnId="{7764B1E9-D2CC-4422-852A-B1E121866D4F}">
      <dgm:prSet/>
      <dgm:spPr/>
      <dgm:t>
        <a:bodyPr/>
        <a:lstStyle/>
        <a:p>
          <a:endParaRPr lang="en-US" sz="1800"/>
        </a:p>
      </dgm:t>
    </dgm:pt>
    <dgm:pt modelId="{E64F757A-9A5A-4645-B81F-55E3CA03ACCA}">
      <dgm:prSet phldrT="[Text]" custT="1"/>
      <dgm:spPr/>
      <dgm:t>
        <a:bodyPr/>
        <a:lstStyle/>
        <a:p>
          <a:r>
            <a:rPr lang="en-US" sz="2400" b="1">
              <a:effectLst/>
            </a:rPr>
            <a:t>Consensus Standards</a:t>
          </a:r>
          <a:endParaRPr lang="en-US" sz="2400" b="1" dirty="0">
            <a:effectLst/>
          </a:endParaRPr>
        </a:p>
      </dgm:t>
    </dgm:pt>
    <dgm:pt modelId="{B7C7A562-9C8A-4D92-98EC-8C7B838731C6}" type="parTrans" cxnId="{459FD112-73B3-4152-ABE1-CFE314DFE8C9}">
      <dgm:prSet/>
      <dgm:spPr/>
      <dgm:t>
        <a:bodyPr/>
        <a:lstStyle/>
        <a:p>
          <a:endParaRPr lang="en-US" sz="1800"/>
        </a:p>
      </dgm:t>
    </dgm:pt>
    <dgm:pt modelId="{9888A1B4-9D86-4AC6-84B4-CD0821002B4F}" type="sibTrans" cxnId="{459FD112-73B3-4152-ABE1-CFE314DFE8C9}">
      <dgm:prSet/>
      <dgm:spPr/>
      <dgm:t>
        <a:bodyPr/>
        <a:lstStyle/>
        <a:p>
          <a:endParaRPr lang="en-US" sz="1800"/>
        </a:p>
      </dgm:t>
    </dgm:pt>
    <dgm:pt modelId="{62B37A81-5F62-4780-AC1F-027BCDA521E9}">
      <dgm:prSet custT="1"/>
      <dgm:spPr/>
      <dgm:t>
        <a:bodyPr/>
        <a:lstStyle/>
        <a:p>
          <a:r>
            <a:rPr lang="en-US" sz="2400" b="1">
              <a:effectLst/>
            </a:rPr>
            <a:t>Regulation</a:t>
          </a:r>
          <a:endParaRPr lang="en-US" sz="2400" b="1" dirty="0">
            <a:effectLst/>
          </a:endParaRPr>
        </a:p>
      </dgm:t>
    </dgm:pt>
    <dgm:pt modelId="{26BEA0CB-2DB0-4911-A734-E2C68538F89F}" type="parTrans" cxnId="{40656034-701F-4A05-9233-D7592621D02D}">
      <dgm:prSet/>
      <dgm:spPr/>
      <dgm:t>
        <a:bodyPr/>
        <a:lstStyle/>
        <a:p>
          <a:endParaRPr lang="en-US"/>
        </a:p>
      </dgm:t>
    </dgm:pt>
    <dgm:pt modelId="{C0C0A7E1-7E6F-435C-9CDC-1908BFC80E0E}" type="sibTrans" cxnId="{40656034-701F-4A05-9233-D7592621D02D}">
      <dgm:prSet/>
      <dgm:spPr/>
      <dgm:t>
        <a:bodyPr/>
        <a:lstStyle/>
        <a:p>
          <a:endParaRPr lang="en-US"/>
        </a:p>
      </dgm:t>
    </dgm:pt>
    <dgm:pt modelId="{A200E909-EA9E-4E36-998B-1D2B27FE1065}">
      <dgm:prSet phldrT="[Text]" custT="1"/>
      <dgm:spPr/>
      <dgm:t>
        <a:bodyPr/>
        <a:lstStyle/>
        <a:p>
          <a:r>
            <a:rPr lang="en-US" sz="2400" b="1">
              <a:effectLst/>
            </a:rPr>
            <a:t>Design and Manufacturing</a:t>
          </a:r>
          <a:endParaRPr lang="en-US" sz="2400" b="1" dirty="0">
            <a:effectLst/>
          </a:endParaRPr>
        </a:p>
      </dgm:t>
    </dgm:pt>
    <dgm:pt modelId="{94DDAEEC-201E-4ABE-B4F2-F5FC64CB546D}" type="parTrans" cxnId="{E191003D-74B0-4756-9369-94E753391BAB}">
      <dgm:prSet/>
      <dgm:spPr/>
      <dgm:t>
        <a:bodyPr/>
        <a:lstStyle/>
        <a:p>
          <a:endParaRPr lang="en-US"/>
        </a:p>
      </dgm:t>
    </dgm:pt>
    <dgm:pt modelId="{60DBC5E5-5C63-4CBA-BC43-7DC40077D0A3}" type="sibTrans" cxnId="{E191003D-74B0-4756-9369-94E753391BAB}">
      <dgm:prSet/>
      <dgm:spPr/>
      <dgm:t>
        <a:bodyPr/>
        <a:lstStyle/>
        <a:p>
          <a:endParaRPr lang="en-US"/>
        </a:p>
      </dgm:t>
    </dgm:pt>
    <dgm:pt modelId="{65B56613-EE27-4519-8E99-1895BB410512}" type="pres">
      <dgm:prSet presAssocID="{E9714F31-E980-4D1D-89F7-D267FB8EF458}" presName="cycle" presStyleCnt="0">
        <dgm:presLayoutVars>
          <dgm:chMax val="1"/>
          <dgm:dir/>
          <dgm:animLvl val="ctr"/>
          <dgm:resizeHandles val="exact"/>
        </dgm:presLayoutVars>
      </dgm:prSet>
      <dgm:spPr/>
    </dgm:pt>
    <dgm:pt modelId="{47323861-795D-46E9-9A9E-4EB851AA33E8}" type="pres">
      <dgm:prSet presAssocID="{70F36B6C-19A4-4D58-A888-2C5E299A1C25}" presName="centerShape" presStyleLbl="node0" presStyleIdx="0" presStyleCnt="1" custScaleX="129818" custScaleY="130434" custLinFactNeighborX="2592" custLinFactNeighborY="-18897"/>
      <dgm:spPr/>
    </dgm:pt>
    <dgm:pt modelId="{92549BE3-A059-47CC-B93F-0714ADD66093}" type="pres">
      <dgm:prSet presAssocID="{439FD319-2763-47D2-9FF8-9A4EC70BFABA}" presName="parTrans" presStyleLbl="bgSibTrans2D1" presStyleIdx="0" presStyleCnt="6"/>
      <dgm:spPr/>
    </dgm:pt>
    <dgm:pt modelId="{8CC22EE3-2681-41F1-A7B3-DF42C91C9D0E}" type="pres">
      <dgm:prSet presAssocID="{59BE5BC5-1DD4-4D94-9354-0549EB38E0ED}" presName="node" presStyleLbl="node1" presStyleIdx="0" presStyleCnt="6" custRadScaleRad="89275" custRadScaleInc="88468">
        <dgm:presLayoutVars>
          <dgm:bulletEnabled val="1"/>
        </dgm:presLayoutVars>
      </dgm:prSet>
      <dgm:spPr/>
    </dgm:pt>
    <dgm:pt modelId="{62C42B5D-378F-47BE-9C90-3B9B07CC88E4}" type="pres">
      <dgm:prSet presAssocID="{6DF5769C-C2CD-4A53-8C82-71DDB7CDD8DB}" presName="parTrans" presStyleLbl="bgSibTrans2D1" presStyleIdx="1" presStyleCnt="6"/>
      <dgm:spPr/>
    </dgm:pt>
    <dgm:pt modelId="{047516D9-9376-45B9-A67B-2CC45B25384F}" type="pres">
      <dgm:prSet presAssocID="{E15C3BFD-B38E-485D-8C3E-5FDE065E83CE}" presName="node" presStyleLbl="node1" presStyleIdx="1" presStyleCnt="6" custScaleX="135597" custRadScaleRad="61059" custRadScaleInc="-237881">
        <dgm:presLayoutVars>
          <dgm:bulletEnabled val="1"/>
        </dgm:presLayoutVars>
      </dgm:prSet>
      <dgm:spPr/>
    </dgm:pt>
    <dgm:pt modelId="{FEF57F6C-823F-4B55-AE30-50FE450419DB}" type="pres">
      <dgm:prSet presAssocID="{39870D8C-36A9-409C-ABEB-C20376DEC386}" presName="parTrans" presStyleLbl="bgSibTrans2D1" presStyleIdx="2" presStyleCnt="6"/>
      <dgm:spPr/>
    </dgm:pt>
    <dgm:pt modelId="{A6CEAB72-9A9C-44B4-8E9D-7B924293944F}" type="pres">
      <dgm:prSet presAssocID="{B0364C98-BA83-4E59-A5DA-B76E56708178}" presName="node" presStyleLbl="node1" presStyleIdx="2" presStyleCnt="6" custScaleX="113575" custRadScaleRad="103012" custRadScaleInc="282084">
        <dgm:presLayoutVars>
          <dgm:bulletEnabled val="1"/>
        </dgm:presLayoutVars>
      </dgm:prSet>
      <dgm:spPr/>
    </dgm:pt>
    <dgm:pt modelId="{3F1E0F5D-000F-43ED-94E7-44918D5D6105}" type="pres">
      <dgm:prSet presAssocID="{26BEA0CB-2DB0-4911-A734-E2C68538F89F}" presName="parTrans" presStyleLbl="bgSibTrans2D1" presStyleIdx="3" presStyleCnt="6"/>
      <dgm:spPr/>
    </dgm:pt>
    <dgm:pt modelId="{7EB35FE3-E114-40FC-A933-034743FD315C}" type="pres">
      <dgm:prSet presAssocID="{62B37A81-5F62-4780-AC1F-027BCDA521E9}" presName="node" presStyleLbl="node1" presStyleIdx="3" presStyleCnt="6" custScaleX="132820" custRadScaleRad="120701" custRadScaleInc="-128839">
        <dgm:presLayoutVars>
          <dgm:bulletEnabled val="1"/>
        </dgm:presLayoutVars>
      </dgm:prSet>
      <dgm:spPr/>
    </dgm:pt>
    <dgm:pt modelId="{7B8C9DF7-6B5B-4D91-9ACF-9D3D25BD9A6A}" type="pres">
      <dgm:prSet presAssocID="{B7C7A562-9C8A-4D92-98EC-8C7B838731C6}" presName="parTrans" presStyleLbl="bgSibTrans2D1" presStyleIdx="4" presStyleCnt="6"/>
      <dgm:spPr/>
    </dgm:pt>
    <dgm:pt modelId="{4E1C269F-61DE-4993-8755-FEE943C14177}" type="pres">
      <dgm:prSet presAssocID="{E64F757A-9A5A-4645-B81F-55E3CA03ACCA}" presName="node" presStyleLbl="node1" presStyleIdx="4" presStyleCnt="6" custScaleX="175055" custRadScaleRad="79103" custRadScaleInc="208452">
        <dgm:presLayoutVars>
          <dgm:bulletEnabled val="1"/>
        </dgm:presLayoutVars>
      </dgm:prSet>
      <dgm:spPr/>
    </dgm:pt>
    <dgm:pt modelId="{C9BEAA02-1FD0-41CD-83E8-DFE3A6CD26F3}" type="pres">
      <dgm:prSet presAssocID="{94DDAEEC-201E-4ABE-B4F2-F5FC64CB546D}" presName="parTrans" presStyleLbl="bgSibTrans2D1" presStyleIdx="5" presStyleCnt="6"/>
      <dgm:spPr/>
    </dgm:pt>
    <dgm:pt modelId="{DC115897-2E98-4DBB-A1A1-9F9B7863B74C}" type="pres">
      <dgm:prSet presAssocID="{A200E909-EA9E-4E36-998B-1D2B27FE1065}" presName="node" presStyleLbl="node1" presStyleIdx="5" presStyleCnt="6" custScaleX="233194" custRadScaleRad="137304" custRadScaleInc="-186707">
        <dgm:presLayoutVars>
          <dgm:bulletEnabled val="1"/>
        </dgm:presLayoutVars>
      </dgm:prSet>
      <dgm:spPr/>
    </dgm:pt>
  </dgm:ptLst>
  <dgm:cxnLst>
    <dgm:cxn modelId="{BB7D9E00-0C9A-4461-B26D-0838D7CAF677}" srcId="{70F36B6C-19A4-4D58-A888-2C5E299A1C25}" destId="{E15C3BFD-B38E-485D-8C3E-5FDE065E83CE}" srcOrd="1" destOrd="0" parTransId="{6DF5769C-C2CD-4A53-8C82-71DDB7CDD8DB}" sibTransId="{8ADBEDFB-0A7E-4DD3-B464-A7F8988F1D14}"/>
    <dgm:cxn modelId="{459FD112-73B3-4152-ABE1-CFE314DFE8C9}" srcId="{70F36B6C-19A4-4D58-A888-2C5E299A1C25}" destId="{E64F757A-9A5A-4645-B81F-55E3CA03ACCA}" srcOrd="4" destOrd="0" parTransId="{B7C7A562-9C8A-4D92-98EC-8C7B838731C6}" sibTransId="{9888A1B4-9D86-4AC6-84B4-CD0821002B4F}"/>
    <dgm:cxn modelId="{60B34621-0F53-4C59-8B63-02C4B38C6D1F}" type="presOf" srcId="{26BEA0CB-2DB0-4911-A734-E2C68538F89F}" destId="{3F1E0F5D-000F-43ED-94E7-44918D5D6105}" srcOrd="0" destOrd="0" presId="urn:microsoft.com/office/officeart/2005/8/layout/radial4"/>
    <dgm:cxn modelId="{A99B1123-FF4F-4A8B-8B5D-585EECAD18E0}" type="presOf" srcId="{A200E909-EA9E-4E36-998B-1D2B27FE1065}" destId="{DC115897-2E98-4DBB-A1A1-9F9B7863B74C}" srcOrd="0" destOrd="0" presId="urn:microsoft.com/office/officeart/2005/8/layout/radial4"/>
    <dgm:cxn modelId="{85ABF22A-E66A-4ED1-9B38-FA5D8F864BC3}" type="presOf" srcId="{70F36B6C-19A4-4D58-A888-2C5E299A1C25}" destId="{47323861-795D-46E9-9A9E-4EB851AA33E8}" srcOrd="0" destOrd="0" presId="urn:microsoft.com/office/officeart/2005/8/layout/radial4"/>
    <dgm:cxn modelId="{40656034-701F-4A05-9233-D7592621D02D}" srcId="{70F36B6C-19A4-4D58-A888-2C5E299A1C25}" destId="{62B37A81-5F62-4780-AC1F-027BCDA521E9}" srcOrd="3" destOrd="0" parTransId="{26BEA0CB-2DB0-4911-A734-E2C68538F89F}" sibTransId="{C0C0A7E1-7E6F-435C-9CDC-1908BFC80E0E}"/>
    <dgm:cxn modelId="{1219BE35-51D8-44FC-B113-F777C24436F2}" type="presOf" srcId="{439FD319-2763-47D2-9FF8-9A4EC70BFABA}" destId="{92549BE3-A059-47CC-B93F-0714ADD66093}" srcOrd="0" destOrd="0" presId="urn:microsoft.com/office/officeart/2005/8/layout/radial4"/>
    <dgm:cxn modelId="{4DEC0036-2BB6-49F2-8AA1-937C2F5F3F30}" type="presOf" srcId="{B0364C98-BA83-4E59-A5DA-B76E56708178}" destId="{A6CEAB72-9A9C-44B4-8E9D-7B924293944F}" srcOrd="0" destOrd="0" presId="urn:microsoft.com/office/officeart/2005/8/layout/radial4"/>
    <dgm:cxn modelId="{E191003D-74B0-4756-9369-94E753391BAB}" srcId="{70F36B6C-19A4-4D58-A888-2C5E299A1C25}" destId="{A200E909-EA9E-4E36-998B-1D2B27FE1065}" srcOrd="5" destOrd="0" parTransId="{94DDAEEC-201E-4ABE-B4F2-F5FC64CB546D}" sibTransId="{60DBC5E5-5C63-4CBA-BC43-7DC40077D0A3}"/>
    <dgm:cxn modelId="{7CC97542-669E-4739-B53F-49D03B9084AC}" type="presOf" srcId="{E9714F31-E980-4D1D-89F7-D267FB8EF458}" destId="{65B56613-EE27-4519-8E99-1895BB410512}" srcOrd="0" destOrd="0" presId="urn:microsoft.com/office/officeart/2005/8/layout/radial4"/>
    <dgm:cxn modelId="{FDC50769-6904-4F0B-8481-CC44B277CAD4}" type="presOf" srcId="{62B37A81-5F62-4780-AC1F-027BCDA521E9}" destId="{7EB35FE3-E114-40FC-A933-034743FD315C}" srcOrd="0" destOrd="0" presId="urn:microsoft.com/office/officeart/2005/8/layout/radial4"/>
    <dgm:cxn modelId="{9220C352-D706-4A5A-BEA1-7ED77E78197C}" srcId="{70F36B6C-19A4-4D58-A888-2C5E299A1C25}" destId="{59BE5BC5-1DD4-4D94-9354-0549EB38E0ED}" srcOrd="0" destOrd="0" parTransId="{439FD319-2763-47D2-9FF8-9A4EC70BFABA}" sibTransId="{86FA1329-A64C-4FFB-B062-15A1A330CDF0}"/>
    <dgm:cxn modelId="{35719E54-939B-4090-9D43-C47EFA9DBCA0}" type="presOf" srcId="{B7C7A562-9C8A-4D92-98EC-8C7B838731C6}" destId="{7B8C9DF7-6B5B-4D91-9ACF-9D3D25BD9A6A}" srcOrd="0" destOrd="0" presId="urn:microsoft.com/office/officeart/2005/8/layout/radial4"/>
    <dgm:cxn modelId="{13F13887-2F1A-4566-AC36-2E660B99CEAF}" srcId="{E9714F31-E980-4D1D-89F7-D267FB8EF458}" destId="{70F36B6C-19A4-4D58-A888-2C5E299A1C25}" srcOrd="0" destOrd="0" parTransId="{739491CD-EE02-4FA2-B292-A6740D9EAE68}" sibTransId="{18DE9F7E-78C4-49CC-B293-5BABA1063F42}"/>
    <dgm:cxn modelId="{D66CF196-461F-4DC3-8463-2D7A34497418}" type="presOf" srcId="{59BE5BC5-1DD4-4D94-9354-0549EB38E0ED}" destId="{8CC22EE3-2681-41F1-A7B3-DF42C91C9D0E}" srcOrd="0" destOrd="0" presId="urn:microsoft.com/office/officeart/2005/8/layout/radial4"/>
    <dgm:cxn modelId="{91F303A8-461E-4C8D-BFF9-65F331D8DAB5}" type="presOf" srcId="{94DDAEEC-201E-4ABE-B4F2-F5FC64CB546D}" destId="{C9BEAA02-1FD0-41CD-83E8-DFE3A6CD26F3}" srcOrd="0" destOrd="0" presId="urn:microsoft.com/office/officeart/2005/8/layout/radial4"/>
    <dgm:cxn modelId="{7F6524B1-09E5-40F6-A33C-E13F374777D5}" type="presOf" srcId="{E15C3BFD-B38E-485D-8C3E-5FDE065E83CE}" destId="{047516D9-9376-45B9-A67B-2CC45B25384F}" srcOrd="0" destOrd="0" presId="urn:microsoft.com/office/officeart/2005/8/layout/radial4"/>
    <dgm:cxn modelId="{073A27C2-EFBD-4EDD-A456-D35F866700C7}" type="presOf" srcId="{6DF5769C-C2CD-4A53-8C82-71DDB7CDD8DB}" destId="{62C42B5D-378F-47BE-9C90-3B9B07CC88E4}" srcOrd="0" destOrd="0" presId="urn:microsoft.com/office/officeart/2005/8/layout/radial4"/>
    <dgm:cxn modelId="{75C664D5-542B-42D3-ADF8-1D5C249ED142}" type="presOf" srcId="{E64F757A-9A5A-4645-B81F-55E3CA03ACCA}" destId="{4E1C269F-61DE-4993-8755-FEE943C14177}" srcOrd="0" destOrd="0" presId="urn:microsoft.com/office/officeart/2005/8/layout/radial4"/>
    <dgm:cxn modelId="{7A10E4D9-64E9-4036-90CB-14D33484A759}" type="presOf" srcId="{39870D8C-36A9-409C-ABEB-C20376DEC386}" destId="{FEF57F6C-823F-4B55-AE30-50FE450419DB}" srcOrd="0" destOrd="0" presId="urn:microsoft.com/office/officeart/2005/8/layout/radial4"/>
    <dgm:cxn modelId="{7764B1E9-D2CC-4422-852A-B1E121866D4F}" srcId="{70F36B6C-19A4-4D58-A888-2C5E299A1C25}" destId="{B0364C98-BA83-4E59-A5DA-B76E56708178}" srcOrd="2" destOrd="0" parTransId="{39870D8C-36A9-409C-ABEB-C20376DEC386}" sibTransId="{6DDEBD62-746C-456B-8A85-03820048EF23}"/>
    <dgm:cxn modelId="{96DF9001-9923-4302-BDBE-600287103E08}" type="presParOf" srcId="{65B56613-EE27-4519-8E99-1895BB410512}" destId="{47323861-795D-46E9-9A9E-4EB851AA33E8}" srcOrd="0" destOrd="0" presId="urn:microsoft.com/office/officeart/2005/8/layout/radial4"/>
    <dgm:cxn modelId="{19C788D6-DB97-43B5-A515-A07C211BED81}" type="presParOf" srcId="{65B56613-EE27-4519-8E99-1895BB410512}" destId="{92549BE3-A059-47CC-B93F-0714ADD66093}" srcOrd="1" destOrd="0" presId="urn:microsoft.com/office/officeart/2005/8/layout/radial4"/>
    <dgm:cxn modelId="{EE71FB08-ADF3-4F04-B727-AAE9A3E41C48}" type="presParOf" srcId="{65B56613-EE27-4519-8E99-1895BB410512}" destId="{8CC22EE3-2681-41F1-A7B3-DF42C91C9D0E}" srcOrd="2" destOrd="0" presId="urn:microsoft.com/office/officeart/2005/8/layout/radial4"/>
    <dgm:cxn modelId="{26B45CDE-C232-4D94-82A1-E7459ACAE487}" type="presParOf" srcId="{65B56613-EE27-4519-8E99-1895BB410512}" destId="{62C42B5D-378F-47BE-9C90-3B9B07CC88E4}" srcOrd="3" destOrd="0" presId="urn:microsoft.com/office/officeart/2005/8/layout/radial4"/>
    <dgm:cxn modelId="{B6373B42-7FA8-4210-81BE-D9C48ACBAAAD}" type="presParOf" srcId="{65B56613-EE27-4519-8E99-1895BB410512}" destId="{047516D9-9376-45B9-A67B-2CC45B25384F}" srcOrd="4" destOrd="0" presId="urn:microsoft.com/office/officeart/2005/8/layout/radial4"/>
    <dgm:cxn modelId="{B4E85428-79DB-445C-BA52-AEF01ED6D239}" type="presParOf" srcId="{65B56613-EE27-4519-8E99-1895BB410512}" destId="{FEF57F6C-823F-4B55-AE30-50FE450419DB}" srcOrd="5" destOrd="0" presId="urn:microsoft.com/office/officeart/2005/8/layout/radial4"/>
    <dgm:cxn modelId="{18DA26BE-5106-4843-B662-0EACC5EDCCE9}" type="presParOf" srcId="{65B56613-EE27-4519-8E99-1895BB410512}" destId="{A6CEAB72-9A9C-44B4-8E9D-7B924293944F}" srcOrd="6" destOrd="0" presId="urn:microsoft.com/office/officeart/2005/8/layout/radial4"/>
    <dgm:cxn modelId="{38E2BE9C-E7E6-4D9C-8A15-EB8B93094B88}" type="presParOf" srcId="{65B56613-EE27-4519-8E99-1895BB410512}" destId="{3F1E0F5D-000F-43ED-94E7-44918D5D6105}" srcOrd="7" destOrd="0" presId="urn:microsoft.com/office/officeart/2005/8/layout/radial4"/>
    <dgm:cxn modelId="{1BD85DE6-9DF5-4DE5-B8C7-C28ED4E8004E}" type="presParOf" srcId="{65B56613-EE27-4519-8E99-1895BB410512}" destId="{7EB35FE3-E114-40FC-A933-034743FD315C}" srcOrd="8" destOrd="0" presId="urn:microsoft.com/office/officeart/2005/8/layout/radial4"/>
    <dgm:cxn modelId="{28C006FA-5C93-4C41-AC70-B0541A0FF7F8}" type="presParOf" srcId="{65B56613-EE27-4519-8E99-1895BB410512}" destId="{7B8C9DF7-6B5B-4D91-9ACF-9D3D25BD9A6A}" srcOrd="9" destOrd="0" presId="urn:microsoft.com/office/officeart/2005/8/layout/radial4"/>
    <dgm:cxn modelId="{2403A93F-3564-43B5-976F-4F33A3496549}" type="presParOf" srcId="{65B56613-EE27-4519-8E99-1895BB410512}" destId="{4E1C269F-61DE-4993-8755-FEE943C14177}" srcOrd="10" destOrd="0" presId="urn:microsoft.com/office/officeart/2005/8/layout/radial4"/>
    <dgm:cxn modelId="{B6C38A3A-894A-4A6C-A534-5CB9A4E97EE5}" type="presParOf" srcId="{65B56613-EE27-4519-8E99-1895BB410512}" destId="{C9BEAA02-1FD0-41CD-83E8-DFE3A6CD26F3}" srcOrd="11" destOrd="0" presId="urn:microsoft.com/office/officeart/2005/8/layout/radial4"/>
    <dgm:cxn modelId="{9FB50E53-1968-4E23-A983-C235305630CB}" type="presParOf" srcId="{65B56613-EE27-4519-8E99-1895BB410512}" destId="{DC115897-2E98-4DBB-A1A1-9F9B7863B74C}"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23861-795D-46E9-9A9E-4EB851AA33E8}">
      <dsp:nvSpPr>
        <dsp:cNvPr id="0" name=""/>
        <dsp:cNvSpPr/>
      </dsp:nvSpPr>
      <dsp:spPr>
        <a:xfrm>
          <a:off x="2182717" y="1837615"/>
          <a:ext cx="2666011" cy="2678662"/>
        </a:xfrm>
        <a:prstGeom prst="ellipse">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rPr>
            <a:t>Safety</a:t>
          </a:r>
        </a:p>
      </dsp:txBody>
      <dsp:txXfrm>
        <a:off x="2573145" y="2229896"/>
        <a:ext cx="1885155" cy="1894100"/>
      </dsp:txXfrm>
    </dsp:sp>
    <dsp:sp modelId="{92549BE3-A059-47CC-B93F-0714ADD66093}">
      <dsp:nvSpPr>
        <dsp:cNvPr id="0" name=""/>
        <dsp:cNvSpPr/>
      </dsp:nvSpPr>
      <dsp:spPr>
        <a:xfrm rot="10884728">
          <a:off x="867506" y="2834344"/>
          <a:ext cx="1243453"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CC22EE3-2681-41F1-A7B3-DF42C91C9D0E}">
      <dsp:nvSpPr>
        <dsp:cNvPr id="0" name=""/>
        <dsp:cNvSpPr/>
      </dsp:nvSpPr>
      <dsp:spPr>
        <a:xfrm>
          <a:off x="148916" y="2536645"/>
          <a:ext cx="1437557"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rPr>
            <a:t>Policy</a:t>
          </a:r>
          <a:endParaRPr lang="en-US" sz="2400" b="1" kern="1200" dirty="0">
            <a:effectLst/>
          </a:endParaRPr>
        </a:p>
      </dsp:txBody>
      <dsp:txXfrm>
        <a:off x="182600" y="2570329"/>
        <a:ext cx="1370189" cy="1082677"/>
      </dsp:txXfrm>
    </dsp:sp>
    <dsp:sp modelId="{62C42B5D-378F-47BE-9C90-3B9B07CC88E4}">
      <dsp:nvSpPr>
        <dsp:cNvPr id="0" name=""/>
        <dsp:cNvSpPr/>
      </dsp:nvSpPr>
      <dsp:spPr>
        <a:xfrm rot="7616009">
          <a:off x="1518993" y="4590382"/>
          <a:ext cx="1428415"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47516D9-9376-45B9-A67B-2CC45B25384F}">
      <dsp:nvSpPr>
        <dsp:cNvPr id="0" name=""/>
        <dsp:cNvSpPr/>
      </dsp:nvSpPr>
      <dsp:spPr>
        <a:xfrm>
          <a:off x="829400" y="4878895"/>
          <a:ext cx="1949284"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rPr>
            <a:t>Education</a:t>
          </a:r>
          <a:endParaRPr lang="en-US" sz="2400" b="1" kern="1200" dirty="0">
            <a:effectLst/>
          </a:endParaRPr>
        </a:p>
      </dsp:txBody>
      <dsp:txXfrm>
        <a:off x="863084" y="4912579"/>
        <a:ext cx="1881916" cy="1082677"/>
      </dsp:txXfrm>
    </dsp:sp>
    <dsp:sp modelId="{FEF57F6C-823F-4B55-AE30-50FE450419DB}">
      <dsp:nvSpPr>
        <dsp:cNvPr id="0" name=""/>
        <dsp:cNvSpPr/>
      </dsp:nvSpPr>
      <dsp:spPr>
        <a:xfrm rot="21481751">
          <a:off x="4927314" y="2812131"/>
          <a:ext cx="1371425"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6CEAB72-9A9C-44B4-8E9D-7B924293944F}">
      <dsp:nvSpPr>
        <dsp:cNvPr id="0" name=""/>
        <dsp:cNvSpPr/>
      </dsp:nvSpPr>
      <dsp:spPr>
        <a:xfrm>
          <a:off x="5481981" y="2506171"/>
          <a:ext cx="1632705"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rPr>
            <a:t>Research</a:t>
          </a:r>
          <a:endParaRPr lang="en-US" sz="2400" b="1" kern="1200" dirty="0">
            <a:effectLst/>
          </a:endParaRPr>
        </a:p>
      </dsp:txBody>
      <dsp:txXfrm>
        <a:off x="5515665" y="2539855"/>
        <a:ext cx="1565337" cy="1082677"/>
      </dsp:txXfrm>
    </dsp:sp>
    <dsp:sp modelId="{3F1E0F5D-000F-43ED-94E7-44918D5D6105}">
      <dsp:nvSpPr>
        <dsp:cNvPr id="0" name=""/>
        <dsp:cNvSpPr/>
      </dsp:nvSpPr>
      <dsp:spPr>
        <a:xfrm rot="14254001">
          <a:off x="1714608" y="1116668"/>
          <a:ext cx="1355799"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EB35FE3-E114-40FC-A933-034743FD315C}">
      <dsp:nvSpPr>
        <dsp:cNvPr id="0" name=""/>
        <dsp:cNvSpPr/>
      </dsp:nvSpPr>
      <dsp:spPr>
        <a:xfrm>
          <a:off x="1074256" y="262132"/>
          <a:ext cx="1909363"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rPr>
            <a:t>Regulation</a:t>
          </a:r>
          <a:endParaRPr lang="en-US" sz="2400" b="1" kern="1200" dirty="0">
            <a:effectLst/>
          </a:endParaRPr>
        </a:p>
      </dsp:txBody>
      <dsp:txXfrm>
        <a:off x="1107940" y="295816"/>
        <a:ext cx="1841995" cy="1082677"/>
      </dsp:txXfrm>
    </dsp:sp>
    <dsp:sp modelId="{7B8C9DF7-6B5B-4D91-9ACF-9D3D25BD9A6A}">
      <dsp:nvSpPr>
        <dsp:cNvPr id="0" name=""/>
        <dsp:cNvSpPr/>
      </dsp:nvSpPr>
      <dsp:spPr>
        <a:xfrm rot="2886858">
          <a:off x="4200850" y="4555543"/>
          <a:ext cx="1627281"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E1C269F-61DE-4993-8755-FEE943C14177}">
      <dsp:nvSpPr>
        <dsp:cNvPr id="0" name=""/>
        <dsp:cNvSpPr/>
      </dsp:nvSpPr>
      <dsp:spPr>
        <a:xfrm>
          <a:off x="4299457" y="4878903"/>
          <a:ext cx="2516516"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rPr>
            <a:t>Consensus Standards</a:t>
          </a:r>
          <a:endParaRPr lang="en-US" sz="2400" b="1" kern="1200" dirty="0">
            <a:effectLst/>
          </a:endParaRPr>
        </a:p>
      </dsp:txBody>
      <dsp:txXfrm>
        <a:off x="4333141" y="4912587"/>
        <a:ext cx="2449148" cy="1082677"/>
      </dsp:txXfrm>
    </dsp:sp>
    <dsp:sp modelId="{C9BEAA02-1FD0-41CD-83E8-DFE3A6CD26F3}">
      <dsp:nvSpPr>
        <dsp:cNvPr id="0" name=""/>
        <dsp:cNvSpPr/>
      </dsp:nvSpPr>
      <dsp:spPr>
        <a:xfrm rot="18795682">
          <a:off x="4218998" y="1175430"/>
          <a:ext cx="1809817"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C115897-2E98-4DBB-A1A1-9F9B7863B74C}">
      <dsp:nvSpPr>
        <dsp:cNvPr id="0" name=""/>
        <dsp:cNvSpPr/>
      </dsp:nvSpPr>
      <dsp:spPr>
        <a:xfrm>
          <a:off x="4067917" y="234067"/>
          <a:ext cx="3352297"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a:effectLst/>
            </a:rPr>
            <a:t>Design and Manufacturing</a:t>
          </a:r>
          <a:endParaRPr lang="en-US" sz="2400" b="1" kern="1200" dirty="0">
            <a:effectLst/>
          </a:endParaRPr>
        </a:p>
      </dsp:txBody>
      <dsp:txXfrm>
        <a:off x="4101601" y="267751"/>
        <a:ext cx="3284929" cy="1082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10</a:t>
            </a:fld>
            <a:endParaRPr lang="en-US" dirty="0"/>
          </a:p>
        </p:txBody>
      </p:sp>
    </p:spTree>
    <p:extLst>
      <p:ext uri="{BB962C8B-B14F-4D97-AF65-F5344CB8AC3E}">
        <p14:creationId xmlns:p14="http://schemas.microsoft.com/office/powerpoint/2010/main" val="79761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endParaRPr lang="en-US" sz="2000" dirty="0"/>
          </a:p>
        </p:txBody>
      </p:sp>
      <p:sp>
        <p:nvSpPr>
          <p:cNvPr id="4" name="Slide Number Placeholder 3"/>
          <p:cNvSpPr>
            <a:spLocks noGrp="1"/>
          </p:cNvSpPr>
          <p:nvPr>
            <p:ph type="sldNum" sz="quarter" idx="5"/>
          </p:nvPr>
        </p:nvSpPr>
        <p:spPr/>
        <p:txBody>
          <a:bodyPr/>
          <a:lstStyle/>
          <a:p>
            <a:fld id="{F02DBC63-04CE-AE4D-AA93-442818775CB2}" type="slidenum">
              <a:rPr lang="en-US" smtClean="0"/>
              <a:t>11</a:t>
            </a:fld>
            <a:endParaRPr lang="en-US" dirty="0"/>
          </a:p>
        </p:txBody>
      </p:sp>
    </p:spTree>
    <p:extLst>
      <p:ext uri="{BB962C8B-B14F-4D97-AF65-F5344CB8AC3E}">
        <p14:creationId xmlns:p14="http://schemas.microsoft.com/office/powerpoint/2010/main" val="3307551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12</a:t>
            </a:fld>
            <a:endParaRPr lang="en-US" dirty="0"/>
          </a:p>
        </p:txBody>
      </p:sp>
    </p:spTree>
    <p:extLst>
      <p:ext uri="{BB962C8B-B14F-4D97-AF65-F5344CB8AC3E}">
        <p14:creationId xmlns:p14="http://schemas.microsoft.com/office/powerpoint/2010/main" val="385649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13</a:t>
            </a:fld>
            <a:endParaRPr lang="en-US" dirty="0"/>
          </a:p>
        </p:txBody>
      </p:sp>
    </p:spTree>
    <p:extLst>
      <p:ext uri="{BB962C8B-B14F-4D97-AF65-F5344CB8AC3E}">
        <p14:creationId xmlns:p14="http://schemas.microsoft.com/office/powerpoint/2010/main" val="266778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14</a:t>
            </a:fld>
            <a:endParaRPr lang="en-US" dirty="0"/>
          </a:p>
        </p:txBody>
      </p:sp>
    </p:spTree>
    <p:extLst>
      <p:ext uri="{BB962C8B-B14F-4D97-AF65-F5344CB8AC3E}">
        <p14:creationId xmlns:p14="http://schemas.microsoft.com/office/powerpoint/2010/main" val="139730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15</a:t>
            </a:fld>
            <a:endParaRPr lang="en-US" dirty="0"/>
          </a:p>
        </p:txBody>
      </p:sp>
    </p:spTree>
    <p:extLst>
      <p:ext uri="{BB962C8B-B14F-4D97-AF65-F5344CB8AC3E}">
        <p14:creationId xmlns:p14="http://schemas.microsoft.com/office/powerpoint/2010/main" val="70170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16</a:t>
            </a:fld>
            <a:endParaRPr lang="en-US" dirty="0"/>
          </a:p>
        </p:txBody>
      </p:sp>
    </p:spTree>
    <p:extLst>
      <p:ext uri="{BB962C8B-B14F-4D97-AF65-F5344CB8AC3E}">
        <p14:creationId xmlns:p14="http://schemas.microsoft.com/office/powerpoint/2010/main" val="2323607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17</a:t>
            </a:fld>
            <a:endParaRPr lang="en-US" dirty="0"/>
          </a:p>
        </p:txBody>
      </p:sp>
    </p:spTree>
    <p:extLst>
      <p:ext uri="{BB962C8B-B14F-4D97-AF65-F5344CB8AC3E}">
        <p14:creationId xmlns:p14="http://schemas.microsoft.com/office/powerpoint/2010/main" val="13112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18</a:t>
            </a:fld>
            <a:endParaRPr lang="en-US" dirty="0"/>
          </a:p>
        </p:txBody>
      </p:sp>
    </p:spTree>
    <p:extLst>
      <p:ext uri="{BB962C8B-B14F-4D97-AF65-F5344CB8AC3E}">
        <p14:creationId xmlns:p14="http://schemas.microsoft.com/office/powerpoint/2010/main" val="1921741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19</a:t>
            </a:fld>
            <a:endParaRPr lang="en-US" dirty="0"/>
          </a:p>
        </p:txBody>
      </p:sp>
    </p:spTree>
    <p:extLst>
      <p:ext uri="{BB962C8B-B14F-4D97-AF65-F5344CB8AC3E}">
        <p14:creationId xmlns:p14="http://schemas.microsoft.com/office/powerpoint/2010/main" val="135392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Tree>
    <p:extLst>
      <p:ext uri="{BB962C8B-B14F-4D97-AF65-F5344CB8AC3E}">
        <p14:creationId xmlns:p14="http://schemas.microsoft.com/office/powerpoint/2010/main" val="368427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20</a:t>
            </a:fld>
            <a:endParaRPr lang="en-US" dirty="0"/>
          </a:p>
        </p:txBody>
      </p:sp>
    </p:spTree>
    <p:extLst>
      <p:ext uri="{BB962C8B-B14F-4D97-AF65-F5344CB8AC3E}">
        <p14:creationId xmlns:p14="http://schemas.microsoft.com/office/powerpoint/2010/main" val="16975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21</a:t>
            </a:fld>
            <a:endParaRPr lang="en-US" dirty="0"/>
          </a:p>
        </p:txBody>
      </p:sp>
    </p:spTree>
    <p:extLst>
      <p:ext uri="{BB962C8B-B14F-4D97-AF65-F5344CB8AC3E}">
        <p14:creationId xmlns:p14="http://schemas.microsoft.com/office/powerpoint/2010/main" val="128191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43773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23</a:t>
            </a:fld>
            <a:endParaRPr lang="en-US" dirty="0"/>
          </a:p>
        </p:txBody>
      </p:sp>
    </p:spTree>
    <p:extLst>
      <p:ext uri="{BB962C8B-B14F-4D97-AF65-F5344CB8AC3E}">
        <p14:creationId xmlns:p14="http://schemas.microsoft.com/office/powerpoint/2010/main" val="1697411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2DBC63-04CE-AE4D-AA93-442818775CB2}" type="slidenum">
              <a:rPr lang="en-US" smtClean="0"/>
              <a:t>24</a:t>
            </a:fld>
            <a:endParaRPr lang="en-US" dirty="0"/>
          </a:p>
        </p:txBody>
      </p:sp>
    </p:spTree>
    <p:extLst>
      <p:ext uri="{BB962C8B-B14F-4D97-AF65-F5344CB8AC3E}">
        <p14:creationId xmlns:p14="http://schemas.microsoft.com/office/powerpoint/2010/main" val="4209947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25</a:t>
            </a:fld>
            <a:endParaRPr lang="en-US" dirty="0"/>
          </a:p>
        </p:txBody>
      </p:sp>
    </p:spTree>
    <p:extLst>
      <p:ext uri="{BB962C8B-B14F-4D97-AF65-F5344CB8AC3E}">
        <p14:creationId xmlns:p14="http://schemas.microsoft.com/office/powerpoint/2010/main" val="1142002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4/29/2021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28</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4/29/2021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30</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dirty="0"/>
          </a:p>
        </p:txBody>
      </p:sp>
    </p:spTree>
    <p:extLst>
      <p:ext uri="{BB962C8B-B14F-4D97-AF65-F5344CB8AC3E}">
        <p14:creationId xmlns:p14="http://schemas.microsoft.com/office/powerpoint/2010/main" val="16260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32</a:t>
            </a:fld>
            <a:endParaRPr lang="en-US" dirty="0"/>
          </a:p>
        </p:txBody>
      </p:sp>
    </p:spTree>
    <p:extLst>
      <p:ext uri="{BB962C8B-B14F-4D97-AF65-F5344CB8AC3E}">
        <p14:creationId xmlns:p14="http://schemas.microsoft.com/office/powerpoint/2010/main" val="2218356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33</a:t>
            </a:fld>
            <a:endParaRPr lang="en-US" dirty="0"/>
          </a:p>
        </p:txBody>
      </p:sp>
    </p:spTree>
    <p:extLst>
      <p:ext uri="{BB962C8B-B14F-4D97-AF65-F5344CB8AC3E}">
        <p14:creationId xmlns:p14="http://schemas.microsoft.com/office/powerpoint/2010/main" val="3563084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37856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5</a:t>
            </a:fld>
            <a:endParaRPr lang="en-US" dirty="0"/>
          </a:p>
        </p:txBody>
      </p:sp>
    </p:spTree>
    <p:extLst>
      <p:ext uri="{BB962C8B-B14F-4D97-AF65-F5344CB8AC3E}">
        <p14:creationId xmlns:p14="http://schemas.microsoft.com/office/powerpoint/2010/main" val="142746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F02DBC63-04CE-AE4D-AA93-442818775CB2}" type="slidenum">
              <a:rPr lang="en-US" smtClean="0"/>
              <a:t>7</a:t>
            </a:fld>
            <a:endParaRPr lang="en-US" dirty="0"/>
          </a:p>
        </p:txBody>
      </p:sp>
    </p:spTree>
    <p:extLst>
      <p:ext uri="{BB962C8B-B14F-4D97-AF65-F5344CB8AC3E}">
        <p14:creationId xmlns:p14="http://schemas.microsoft.com/office/powerpoint/2010/main" val="21829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8</a:t>
            </a:fld>
            <a:endParaRPr lang="en-US" dirty="0"/>
          </a:p>
        </p:txBody>
      </p:sp>
    </p:spTree>
    <p:extLst>
      <p:ext uri="{BB962C8B-B14F-4D97-AF65-F5344CB8AC3E}">
        <p14:creationId xmlns:p14="http://schemas.microsoft.com/office/powerpoint/2010/main" val="349500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9</a:t>
            </a:fld>
            <a:endParaRPr lang="en-US" dirty="0"/>
          </a:p>
        </p:txBody>
      </p:sp>
    </p:spTree>
    <p:extLst>
      <p:ext uri="{BB962C8B-B14F-4D97-AF65-F5344CB8AC3E}">
        <p14:creationId xmlns:p14="http://schemas.microsoft.com/office/powerpoint/2010/main" val="3475902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74426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7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043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20A59E-B6FB-481A-AA70-9CD61F753300}"/>
              </a:ext>
            </a:extLst>
          </p:cNvPr>
          <p:cNvPicPr>
            <a:picLocks noChangeAspect="1"/>
          </p:cNvPicPr>
          <p:nvPr userDrawn="1"/>
        </p:nvPicPr>
        <p:blipFill>
          <a:blip r:embed="rId2"/>
          <a:stretch>
            <a:fillRect/>
          </a:stretch>
        </p:blipFill>
        <p:spPr>
          <a:xfrm>
            <a:off x="7381438" y="3938287"/>
            <a:ext cx="4700337" cy="2620868"/>
          </a:xfrm>
          <a:prstGeom prst="rect">
            <a:avLst/>
          </a:prstGeom>
        </p:spPr>
      </p:pic>
    </p:spTree>
    <p:extLst>
      <p:ext uri="{BB962C8B-B14F-4D97-AF65-F5344CB8AC3E}">
        <p14:creationId xmlns:p14="http://schemas.microsoft.com/office/powerpoint/2010/main" val="286804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rost Sec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468563"/>
            <a:ext cx="3535362" cy="427037"/>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4102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1114266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325440" y="474832"/>
            <a:ext cx="5648636" cy="5908336"/>
          </a:xfrm>
        </p:spPr>
        <p:txBody>
          <a:bodyPr anchor="ctr"/>
          <a:lstStyle>
            <a:lvl1pPr algn="ctr">
              <a:defRPr/>
            </a:lvl1pPr>
          </a:lstStyle>
          <a:p>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228399" y="772867"/>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399" y="1263391"/>
            <a:ext cx="3769042" cy="566594"/>
          </a:xfrm>
        </p:spPr>
        <p:txBody>
          <a:bodyPr>
            <a:normAutofit/>
          </a:bodyPr>
          <a:lstStyle>
            <a:lvl1pPr marL="0" indent="0">
              <a:buNone/>
              <a:defRPr sz="3600" b="1">
                <a:solidFill>
                  <a:srgbClr val="2E74B5"/>
                </a:solidFill>
                <a:latin typeface="Calibri Light" panose="020F0302020204030204" pitchFamily="34" charset="0"/>
                <a:cs typeface="Calibri Light" panose="020F0302020204030204" pitchFamily="34" charset="0"/>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7275960"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19" y="5353111"/>
            <a:ext cx="3535362" cy="536111"/>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8" name="Rectangle 7">
            <a:extLst>
              <a:ext uri="{FF2B5EF4-FFF2-40B4-BE49-F238E27FC236}">
                <a16:creationId xmlns:a16="http://schemas.microsoft.com/office/drawing/2014/main" id="{9035248B-79D5-4B83-843B-C93BEE08DA10}"/>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4BDDA9-57DB-4923-A496-D6A62E031CEA}"/>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41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age Section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endParaRPr lang="en-US" dirty="0"/>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178784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a:t>Click icon to add picture</a:t>
            </a:r>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s://commons.wikimedia.org/wiki/File:Question_mark_white_icon.sv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hyperlink" Target="https://www.youtube.com/watch?v=VGVP_4qlIII&amp;feature=youtu.b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psc.gov/s3fs-public/2020-9-15%20%20Micromobility%20Forum.pdf?6UKlMounWEJXRQvhMQHi_gHakYEXQNsb"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psc.gov/s3fs-public/Report-on-Micromobility-Products_FINAL-to-Commission.pdf?THHIorYXAZ.KiZnobh1o7.7.lN9nNCLo"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www.cpsc.gov/s3fs-public/Micromobility-Products-Related-Deaths-Injuries-and-Hazard-Patterns-2017&#8211;2019.pdf?90dOQxCOSzGvGRFGX6UF6Z6zvQhV9R1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s://cpsc.gov/s3fs-public/Human-Factors-Standard-Practice-Document-Final-ENGLISH-Feb03-2020_0.pdf?wAUEehL.VtEkpYpx8aLvYrTKqa9w0UMz"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cpsc.gov/cgibin/NEISSQuery/home.aspx"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https://saferproduct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hyperlink" Target="https://aseasyasridingabike.wordpress.com/2014/02/10/ducking-the-issue-with-electric-cars/" TargetMode="External"/><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hyperlink" Target="https://bicycles.stackexchange.com/questions/44804/center-motor-ebike-costs-more-is-it-worth-it" TargetMode="External"/><Relationship Id="rId5" Type="http://schemas.openxmlformats.org/officeDocument/2006/relationships/hyperlink" Target="https://ell.stackexchange.com/questions/187758/why-the-word-ride-is-used-in-this-sentence" TargetMode="External"/><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2400" dirty="0">
                <a:latin typeface="+mj-lt"/>
              </a:rPr>
              <a:t>The slides used in this presentation are intended to be used in an event with verbal elaboration by a knowledgeable presenter.</a:t>
            </a:r>
            <a:r>
              <a:rPr lang="en-US" sz="2400" dirty="0">
                <a:solidFill>
                  <a:srgbClr val="FF0000"/>
                </a:solidFill>
                <a:latin typeface="+mj-lt"/>
              </a:rPr>
              <a:t> </a:t>
            </a:r>
            <a:r>
              <a:rPr lang="en-US" sz="2400" dirty="0">
                <a:latin typeface="+mj-lt"/>
              </a:rPr>
              <a:t>These slides highlight key U.S. product safety requirements for discussion. The text is not a comprehensive statement of legal requirements or policy and should not be relied upon for that purpose. Moreover, with the passage of time, the slides may not reflect the latest information. You should consult official versions of U.S. statutes and regulations, as well as published CPSC guidance when making decisions that could affect the safety and compliance of products entering U.S. commerce. Note that reference materials are listed at the end of the presentation. </a:t>
            </a: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spTree>
    <p:extLst>
      <p:ext uri="{BB962C8B-B14F-4D97-AF65-F5344CB8AC3E}">
        <p14:creationId xmlns:p14="http://schemas.microsoft.com/office/powerpoint/2010/main" val="354533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1D53F-B31C-4028-8252-9AFD2B486BDF}"/>
              </a:ext>
            </a:extLst>
          </p:cNvPr>
          <p:cNvPicPr>
            <a:picLocks noChangeAspect="1"/>
          </p:cNvPicPr>
          <p:nvPr/>
        </p:nvPicPr>
        <p:blipFill>
          <a:blip r:embed="rId3"/>
          <a:stretch>
            <a:fillRect/>
          </a:stretch>
        </p:blipFill>
        <p:spPr>
          <a:xfrm>
            <a:off x="1616645" y="820602"/>
            <a:ext cx="8958709" cy="4995300"/>
          </a:xfrm>
          <a:prstGeom prst="rect">
            <a:avLst/>
          </a:prstGeom>
        </p:spPr>
      </p:pic>
      <p:sp>
        <p:nvSpPr>
          <p:cNvPr id="2" name="Text Placeholder 1">
            <a:extLst>
              <a:ext uri="{FF2B5EF4-FFF2-40B4-BE49-F238E27FC236}">
                <a16:creationId xmlns:a16="http://schemas.microsoft.com/office/drawing/2014/main" id="{0CA7F1BD-98E8-485D-9B22-2450DD20259F}"/>
              </a:ext>
            </a:extLst>
          </p:cNvPr>
          <p:cNvSpPr>
            <a:spLocks noGrp="1"/>
          </p:cNvSpPr>
          <p:nvPr>
            <p:ph type="body" sz="quarter" idx="4294967295"/>
          </p:nvPr>
        </p:nvSpPr>
        <p:spPr>
          <a:xfrm>
            <a:off x="2562446" y="2995852"/>
            <a:ext cx="6673850" cy="1312863"/>
          </a:xfrm>
        </p:spPr>
        <p:txBody>
          <a:bodyPr>
            <a:normAutofit/>
          </a:bodyPr>
          <a:lstStyle/>
          <a:p>
            <a:pPr algn="ctr"/>
            <a:r>
              <a:rPr lang="en-US" sz="6000" b="1" dirty="0">
                <a:solidFill>
                  <a:srgbClr val="1A2857"/>
                </a:solidFill>
                <a:latin typeface="Calibri Light" panose="020F0302020204030204" pitchFamily="34" charset="0"/>
                <a:cs typeface="Calibri Light" panose="020F0302020204030204" pitchFamily="34" charset="0"/>
              </a:rPr>
              <a:t>Micromobility Data</a:t>
            </a:r>
          </a:p>
        </p:txBody>
      </p:sp>
    </p:spTree>
    <p:extLst>
      <p:ext uri="{BB962C8B-B14F-4D97-AF65-F5344CB8AC3E}">
        <p14:creationId xmlns:p14="http://schemas.microsoft.com/office/powerpoint/2010/main" val="1704788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25F08A-AEBC-40F7-AEAA-9212BD24696F}"/>
              </a:ext>
            </a:extLst>
          </p:cNvPr>
          <p:cNvSpPr>
            <a:spLocks noGrp="1"/>
          </p:cNvSpPr>
          <p:nvPr>
            <p:ph type="body" sz="quarter" idx="11"/>
          </p:nvPr>
        </p:nvSpPr>
        <p:spPr>
          <a:xfrm>
            <a:off x="7267666" y="3602178"/>
            <a:ext cx="4832099" cy="566594"/>
          </a:xfrm>
        </p:spPr>
        <p:txBody>
          <a:bodyPr>
            <a:noAutofit/>
          </a:bodyPr>
          <a:lstStyle/>
          <a:p>
            <a:r>
              <a:rPr lang="en-US" sz="3200" dirty="0">
                <a:latin typeface="Arial" panose="020B0604020202020204" pitchFamily="34" charset="0"/>
              </a:rPr>
              <a:t>Micromobility Data</a:t>
            </a:r>
          </a:p>
        </p:txBody>
      </p:sp>
      <p:sp>
        <p:nvSpPr>
          <p:cNvPr id="4" name="Text Placeholder 3">
            <a:extLst>
              <a:ext uri="{FF2B5EF4-FFF2-40B4-BE49-F238E27FC236}">
                <a16:creationId xmlns:a16="http://schemas.microsoft.com/office/drawing/2014/main" id="{B6AE0D8B-74C5-4546-82A5-A7B07C4B082B}"/>
              </a:ext>
            </a:extLst>
          </p:cNvPr>
          <p:cNvSpPr>
            <a:spLocks noGrp="1"/>
          </p:cNvSpPr>
          <p:nvPr>
            <p:ph type="body" sz="quarter" idx="12"/>
          </p:nvPr>
        </p:nvSpPr>
        <p:spPr>
          <a:xfrm>
            <a:off x="7267666" y="4168772"/>
            <a:ext cx="4700337" cy="566594"/>
          </a:xfrm>
        </p:spPr>
        <p:txBody>
          <a:bodyPr>
            <a:normAutofit fontScale="92500" lnSpcReduction="10000"/>
          </a:bodyPr>
          <a:lstStyle/>
          <a:p>
            <a:r>
              <a:rPr lang="en-US" dirty="0"/>
              <a:t>Annual Report</a:t>
            </a:r>
          </a:p>
        </p:txBody>
      </p:sp>
      <p:sp>
        <p:nvSpPr>
          <p:cNvPr id="6" name="Text Placeholder 5">
            <a:extLst>
              <a:ext uri="{FF2B5EF4-FFF2-40B4-BE49-F238E27FC236}">
                <a16:creationId xmlns:a16="http://schemas.microsoft.com/office/drawing/2014/main" id="{822B4713-8DD5-4E25-98A9-0FEC781459E8}"/>
              </a:ext>
            </a:extLst>
          </p:cNvPr>
          <p:cNvSpPr>
            <a:spLocks noGrp="1"/>
          </p:cNvSpPr>
          <p:nvPr>
            <p:ph type="body" sz="quarter" idx="14"/>
          </p:nvPr>
        </p:nvSpPr>
        <p:spPr>
          <a:xfrm>
            <a:off x="7353400" y="4985900"/>
            <a:ext cx="3997239" cy="1309488"/>
          </a:xfrm>
        </p:spPr>
        <p:txBody>
          <a:bodyPr/>
          <a:lstStyle/>
          <a:p>
            <a:r>
              <a:rPr lang="en-US" sz="2400" b="1" dirty="0">
                <a:solidFill>
                  <a:srgbClr val="1A2857"/>
                </a:solidFill>
              </a:rPr>
              <a:t>Based on NEISS data and reports that occurred between 2017 and 2019</a:t>
            </a:r>
          </a:p>
        </p:txBody>
      </p:sp>
      <p:sp>
        <p:nvSpPr>
          <p:cNvPr id="7" name="Text Placeholder 3">
            <a:extLst>
              <a:ext uri="{FF2B5EF4-FFF2-40B4-BE49-F238E27FC236}">
                <a16:creationId xmlns:a16="http://schemas.microsoft.com/office/drawing/2014/main" id="{DD7EA8D9-0CC5-4472-A5A2-C322162B5462}"/>
              </a:ext>
            </a:extLst>
          </p:cNvPr>
          <p:cNvSpPr txBox="1">
            <a:spLocks/>
          </p:cNvSpPr>
          <p:nvPr/>
        </p:nvSpPr>
        <p:spPr>
          <a:xfrm>
            <a:off x="283032" y="406364"/>
            <a:ext cx="6852872" cy="6214699"/>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2000" b="0" i="0">
                <a:solidFill>
                  <a:srgbClr val="CF202F"/>
                </a:solidFill>
                <a:latin typeface="Georgia" panose="02040502050405020303" pitchFamily="18"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800" b="1" dirty="0">
                <a:latin typeface="Calibri Light" panose="020F0302020204030204" pitchFamily="34" charset="0"/>
                <a:cs typeface="Calibri Light" panose="020F0302020204030204" pitchFamily="34" charset="0"/>
              </a:rPr>
              <a:t>NEISS Data Review:</a:t>
            </a:r>
          </a:p>
          <a:p>
            <a:endParaRPr lang="en-US" sz="800" b="1"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400" kern="0" dirty="0">
                <a:solidFill>
                  <a:srgbClr val="4C4C4C"/>
                </a:solidFill>
                <a:latin typeface="Arial" panose="020B0604020202020204" pitchFamily="34" charset="0"/>
              </a:rPr>
              <a:t>Database of reports from statistically-significant selection of emergency departments in U.S.</a:t>
            </a:r>
          </a:p>
          <a:p>
            <a:endParaRPr lang="en-US" sz="800" kern="0" dirty="0">
              <a:solidFill>
                <a:srgbClr val="4C4C4C"/>
              </a:solidFill>
              <a:latin typeface="Arial" panose="020B0604020202020204" pitchFamily="34" charset="0"/>
            </a:endParaRPr>
          </a:p>
          <a:p>
            <a:pPr marL="342900" indent="-342900">
              <a:buFont typeface="Arial" panose="020B0604020202020204" pitchFamily="34" charset="0"/>
              <a:buChar char="•"/>
            </a:pPr>
            <a:r>
              <a:rPr lang="en-US" sz="2400" kern="0" dirty="0">
                <a:solidFill>
                  <a:srgbClr val="4C4C4C"/>
                </a:solidFill>
                <a:latin typeface="Arial" panose="020B0604020202020204" pitchFamily="34" charset="0"/>
              </a:rPr>
              <a:t>Product search codes and parameters: </a:t>
            </a:r>
          </a:p>
          <a:p>
            <a:endParaRPr lang="en-US" sz="800" kern="0" dirty="0">
              <a:solidFill>
                <a:srgbClr val="4C4C4C"/>
              </a:solidFill>
              <a:latin typeface="Arial" panose="020B0604020202020204" pitchFamily="34" charset="0"/>
            </a:endParaRPr>
          </a:p>
          <a:p>
            <a:pPr marL="800100" lvl="1" indent="-342900">
              <a:buFont typeface="Arial" panose="020B0604020202020204" pitchFamily="34" charset="0"/>
              <a:buChar char="•"/>
            </a:pPr>
            <a:r>
              <a:rPr lang="en-US" sz="2200" b="1" kern="0" dirty="0">
                <a:solidFill>
                  <a:srgbClr val="00246A"/>
                </a:solidFill>
              </a:rPr>
              <a:t>E-scooter : 5042  </a:t>
            </a:r>
          </a:p>
          <a:p>
            <a:pPr lvl="1"/>
            <a:r>
              <a:rPr lang="en-US" sz="2200" kern="0" dirty="0">
                <a:solidFill>
                  <a:srgbClr val="00246A"/>
                </a:solidFill>
              </a:rPr>
              <a:t>“Electric scooter”, “e-scooter”, “stand up scooter”, “standup scooter”, relevant e-scooter brands, etc. </a:t>
            </a:r>
          </a:p>
          <a:p>
            <a:pPr lvl="1"/>
            <a:endParaRPr lang="en-US" sz="800" kern="0" dirty="0">
              <a:solidFill>
                <a:srgbClr val="00246A"/>
              </a:solidFill>
            </a:endParaRPr>
          </a:p>
          <a:p>
            <a:pPr marL="800100" lvl="1" indent="-342900">
              <a:buFont typeface="Arial" panose="020B0604020202020204" pitchFamily="34" charset="0"/>
              <a:buChar char="•"/>
            </a:pPr>
            <a:r>
              <a:rPr lang="en-US" sz="2200" b="1" kern="0" dirty="0">
                <a:solidFill>
                  <a:srgbClr val="00246A"/>
                </a:solidFill>
              </a:rPr>
              <a:t>Hoverboard: 5042 </a:t>
            </a:r>
          </a:p>
          <a:p>
            <a:pPr lvl="1"/>
            <a:r>
              <a:rPr lang="en-US" sz="2200" kern="0" dirty="0">
                <a:solidFill>
                  <a:srgbClr val="00246A"/>
                </a:solidFill>
              </a:rPr>
              <a:t>“Self-balancing scooter”, “hoverboard” and other variant spellings and any known brands</a:t>
            </a:r>
          </a:p>
          <a:p>
            <a:pPr lvl="1"/>
            <a:endParaRPr lang="en-US" sz="800" kern="0" dirty="0">
              <a:solidFill>
                <a:srgbClr val="00246A"/>
              </a:solidFill>
            </a:endParaRPr>
          </a:p>
          <a:p>
            <a:pPr marL="800100" lvl="1" indent="-342900">
              <a:buFont typeface="Arial" panose="020B0604020202020204" pitchFamily="34" charset="0"/>
              <a:buChar char="•"/>
            </a:pPr>
            <a:r>
              <a:rPr lang="en-US" sz="2200" b="1" kern="0" dirty="0">
                <a:solidFill>
                  <a:srgbClr val="00246A"/>
                </a:solidFill>
              </a:rPr>
              <a:t>E-bike: 3215 </a:t>
            </a:r>
          </a:p>
          <a:p>
            <a:pPr lvl="1"/>
            <a:r>
              <a:rPr lang="en-US" sz="2200" kern="0" dirty="0">
                <a:solidFill>
                  <a:srgbClr val="00246A"/>
                </a:solidFill>
              </a:rPr>
              <a:t>“Electric bike”, “power (assisted) bicycle”, “motorized bike”, other variant spellings and known brands, etc.</a:t>
            </a:r>
          </a:p>
          <a:p>
            <a:pPr lvl="1"/>
            <a:endParaRPr lang="en-US" kern="0" dirty="0">
              <a:solidFill>
                <a:srgbClr val="00246A"/>
              </a:solidFill>
            </a:endParaRPr>
          </a:p>
        </p:txBody>
      </p:sp>
      <p:pic>
        <p:nvPicPr>
          <p:cNvPr id="8" name="Picture 7">
            <a:extLst>
              <a:ext uri="{FF2B5EF4-FFF2-40B4-BE49-F238E27FC236}">
                <a16:creationId xmlns:a16="http://schemas.microsoft.com/office/drawing/2014/main" id="{1CFFB249-A76A-4464-AEBB-470392406099}"/>
              </a:ext>
            </a:extLst>
          </p:cNvPr>
          <p:cNvPicPr>
            <a:picLocks noChangeAspect="1"/>
          </p:cNvPicPr>
          <p:nvPr/>
        </p:nvPicPr>
        <p:blipFill>
          <a:blip r:embed="rId3"/>
          <a:stretch>
            <a:fillRect/>
          </a:stretch>
        </p:blipFill>
        <p:spPr>
          <a:xfrm>
            <a:off x="7001850" y="892846"/>
            <a:ext cx="4700337" cy="2620868"/>
          </a:xfrm>
          <a:prstGeom prst="rect">
            <a:avLst/>
          </a:prstGeom>
        </p:spPr>
      </p:pic>
    </p:spTree>
    <p:extLst>
      <p:ext uri="{BB962C8B-B14F-4D97-AF65-F5344CB8AC3E}">
        <p14:creationId xmlns:p14="http://schemas.microsoft.com/office/powerpoint/2010/main" val="3207376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4FF94EB-BE5D-471C-BEF6-80E0F2D48EA2}"/>
              </a:ext>
            </a:extLst>
          </p:cNvPr>
          <p:cNvSpPr txBox="1">
            <a:spLocks/>
          </p:cNvSpPr>
          <p:nvPr/>
        </p:nvSpPr>
        <p:spPr>
          <a:xfrm>
            <a:off x="304800" y="469412"/>
            <a:ext cx="11380596" cy="566738"/>
          </a:xfrm>
          <a:prstGeom prst="rect">
            <a:avLst/>
          </a:prstGeom>
        </p:spPr>
        <p:txBody>
          <a:bodyPr>
            <a:normAutofit/>
          </a:bodyPr>
          <a:lstStyle>
            <a:lvl1pPr eaLnBrk="1" hangingPunct="1">
              <a:defRPr sz="3000">
                <a:solidFill>
                  <a:srgbClr val="4C4C4C"/>
                </a:solidFill>
                <a:latin typeface="Arial" panose="020B0604020202020204" pitchFamily="34" charset="0"/>
                <a:ea typeface="+mj-ea"/>
                <a:cs typeface="Arial" panose="020B0604020202020204" pitchFamily="34" charset="0"/>
              </a:defRPr>
            </a:lvl1pPr>
          </a:lstStyle>
          <a:p>
            <a:r>
              <a:rPr lang="en-US" sz="2800" b="1" kern="0" dirty="0">
                <a:solidFill>
                  <a:srgbClr val="2E74B5"/>
                </a:solidFill>
                <a:latin typeface="+mn-lt"/>
              </a:rPr>
              <a:t>Estimated Micromobility -Related Emergency Department Visits in USA</a:t>
            </a:r>
            <a:r>
              <a:rPr lang="en-US" sz="2800" b="1" kern="0" dirty="0">
                <a:latin typeface="+mn-lt"/>
              </a:rPr>
              <a:t> </a:t>
            </a:r>
            <a:endParaRPr lang="en-US" sz="2800" b="1" kern="0" dirty="0">
              <a:effectLst>
                <a:outerShdw blurRad="38100" dist="38100" dir="2700000" algn="tl">
                  <a:srgbClr val="000000">
                    <a:alpha val="43137"/>
                  </a:srgbClr>
                </a:outerShdw>
              </a:effectLst>
              <a:latin typeface="+mn-lt"/>
            </a:endParaRPr>
          </a:p>
        </p:txBody>
      </p:sp>
      <p:sp>
        <p:nvSpPr>
          <p:cNvPr id="8" name="Content Placeholder 2">
            <a:extLst>
              <a:ext uri="{FF2B5EF4-FFF2-40B4-BE49-F238E27FC236}">
                <a16:creationId xmlns:a16="http://schemas.microsoft.com/office/drawing/2014/main" id="{0312B1DF-B34E-408B-B0BF-B492A91666AA}"/>
              </a:ext>
            </a:extLst>
          </p:cNvPr>
          <p:cNvSpPr txBox="1">
            <a:spLocks/>
          </p:cNvSpPr>
          <p:nvPr/>
        </p:nvSpPr>
        <p:spPr>
          <a:xfrm>
            <a:off x="1219200" y="1036150"/>
            <a:ext cx="10316307" cy="1133475"/>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sz="2400" kern="0" dirty="0"/>
          </a:p>
        </p:txBody>
      </p:sp>
      <p:graphicFrame>
        <p:nvGraphicFramePr>
          <p:cNvPr id="9" name="Chart 8">
            <a:extLst>
              <a:ext uri="{FF2B5EF4-FFF2-40B4-BE49-F238E27FC236}">
                <a16:creationId xmlns:a16="http://schemas.microsoft.com/office/drawing/2014/main" id="{269D2535-92CA-4EDB-BE77-4A7A9AD13EB0}"/>
              </a:ext>
            </a:extLst>
          </p:cNvPr>
          <p:cNvGraphicFramePr/>
          <p:nvPr>
            <p:extLst>
              <p:ext uri="{D42A27DB-BD31-4B8C-83A1-F6EECF244321}">
                <p14:modId xmlns:p14="http://schemas.microsoft.com/office/powerpoint/2010/main" val="876043035"/>
              </p:ext>
            </p:extLst>
          </p:nvPr>
        </p:nvGraphicFramePr>
        <p:xfrm>
          <a:off x="304800" y="1036150"/>
          <a:ext cx="11380596" cy="55500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8833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25F08A-AEBC-40F7-AEAA-9212BD24696F}"/>
              </a:ext>
            </a:extLst>
          </p:cNvPr>
          <p:cNvSpPr>
            <a:spLocks noGrp="1"/>
          </p:cNvSpPr>
          <p:nvPr>
            <p:ph type="body" sz="quarter" idx="11"/>
          </p:nvPr>
        </p:nvSpPr>
        <p:spPr>
          <a:xfrm>
            <a:off x="7210923" y="3554356"/>
            <a:ext cx="4832099" cy="566594"/>
          </a:xfrm>
        </p:spPr>
        <p:txBody>
          <a:bodyPr>
            <a:noAutofit/>
          </a:bodyPr>
          <a:lstStyle/>
          <a:p>
            <a:r>
              <a:rPr lang="en-US" sz="3200" dirty="0">
                <a:latin typeface="Arial" panose="020B0604020202020204" pitchFamily="34" charset="0"/>
              </a:rPr>
              <a:t>Micromobility Data</a:t>
            </a:r>
          </a:p>
        </p:txBody>
      </p:sp>
      <p:sp>
        <p:nvSpPr>
          <p:cNvPr id="4" name="Text Placeholder 3">
            <a:extLst>
              <a:ext uri="{FF2B5EF4-FFF2-40B4-BE49-F238E27FC236}">
                <a16:creationId xmlns:a16="http://schemas.microsoft.com/office/drawing/2014/main" id="{B6AE0D8B-74C5-4546-82A5-A7B07C4B082B}"/>
              </a:ext>
            </a:extLst>
          </p:cNvPr>
          <p:cNvSpPr>
            <a:spLocks noGrp="1"/>
          </p:cNvSpPr>
          <p:nvPr>
            <p:ph type="body" sz="quarter" idx="12"/>
          </p:nvPr>
        </p:nvSpPr>
        <p:spPr>
          <a:xfrm>
            <a:off x="7210923" y="4181825"/>
            <a:ext cx="4574046" cy="566594"/>
          </a:xfrm>
        </p:spPr>
        <p:txBody>
          <a:bodyPr>
            <a:normAutofit fontScale="92500" lnSpcReduction="10000"/>
          </a:bodyPr>
          <a:lstStyle/>
          <a:p>
            <a:r>
              <a:rPr lang="en-US" dirty="0"/>
              <a:t>Annual Report</a:t>
            </a:r>
          </a:p>
        </p:txBody>
      </p:sp>
      <p:sp>
        <p:nvSpPr>
          <p:cNvPr id="6" name="Text Placeholder 5">
            <a:extLst>
              <a:ext uri="{FF2B5EF4-FFF2-40B4-BE49-F238E27FC236}">
                <a16:creationId xmlns:a16="http://schemas.microsoft.com/office/drawing/2014/main" id="{822B4713-8DD5-4E25-98A9-0FEC781459E8}"/>
              </a:ext>
            </a:extLst>
          </p:cNvPr>
          <p:cNvSpPr>
            <a:spLocks noGrp="1"/>
          </p:cNvSpPr>
          <p:nvPr>
            <p:ph type="body" sz="quarter" idx="14"/>
          </p:nvPr>
        </p:nvSpPr>
        <p:spPr>
          <a:xfrm>
            <a:off x="7368362" y="4869326"/>
            <a:ext cx="4101369" cy="1467679"/>
          </a:xfrm>
        </p:spPr>
        <p:txBody>
          <a:bodyPr/>
          <a:lstStyle/>
          <a:p>
            <a:r>
              <a:rPr lang="en-US" sz="2400" b="1" dirty="0">
                <a:solidFill>
                  <a:srgbClr val="1A2857"/>
                </a:solidFill>
              </a:rPr>
              <a:t>Based on reports of incidents in CPSRMS that occurred between 2017 and 2019</a:t>
            </a:r>
          </a:p>
        </p:txBody>
      </p:sp>
      <p:sp>
        <p:nvSpPr>
          <p:cNvPr id="7" name="Text Placeholder 3">
            <a:extLst>
              <a:ext uri="{FF2B5EF4-FFF2-40B4-BE49-F238E27FC236}">
                <a16:creationId xmlns:a16="http://schemas.microsoft.com/office/drawing/2014/main" id="{DD7EA8D9-0CC5-4472-A5A2-C322162B5462}"/>
              </a:ext>
            </a:extLst>
          </p:cNvPr>
          <p:cNvSpPr txBox="1">
            <a:spLocks/>
          </p:cNvSpPr>
          <p:nvPr/>
        </p:nvSpPr>
        <p:spPr>
          <a:xfrm>
            <a:off x="529694" y="444481"/>
            <a:ext cx="6525397" cy="6069574"/>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2000" b="0" i="0">
                <a:solidFill>
                  <a:srgbClr val="CF202F"/>
                </a:solidFill>
                <a:latin typeface="Georgia" panose="02040502050405020303" pitchFamily="18"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600" b="1" dirty="0">
                <a:latin typeface="Calibri Light" panose="020F0302020204030204" pitchFamily="34" charset="0"/>
                <a:cs typeface="Calibri Light" panose="020F0302020204030204" pitchFamily="34" charset="0"/>
              </a:rPr>
              <a:t>IDI Review:</a:t>
            </a:r>
          </a:p>
          <a:p>
            <a:pPr marL="342900" lvl="0" indent="-342900">
              <a:spcAft>
                <a:spcPts val="600"/>
              </a:spcAft>
              <a:buClr>
                <a:srgbClr val="1D2757"/>
              </a:buClr>
              <a:buFont typeface="Arial" panose="020B0604020202020204" pitchFamily="34" charset="0"/>
              <a:buChar char="•"/>
            </a:pPr>
            <a:r>
              <a:rPr lang="en-US" sz="2400" kern="0" dirty="0">
                <a:solidFill>
                  <a:srgbClr val="4C4C4C"/>
                </a:solidFill>
                <a:latin typeface="Arial" panose="020B0604020202020204" pitchFamily="34" charset="0"/>
              </a:rPr>
              <a:t>More comprehensive look at how incidents were happening </a:t>
            </a:r>
          </a:p>
          <a:p>
            <a:pPr marL="342900" lvl="0" indent="-342900">
              <a:spcAft>
                <a:spcPts val="600"/>
              </a:spcAft>
              <a:buClr>
                <a:srgbClr val="1D2757"/>
              </a:buClr>
              <a:buFont typeface="Arial" panose="020B0604020202020204" pitchFamily="34" charset="0"/>
              <a:buChar char="•"/>
            </a:pPr>
            <a:r>
              <a:rPr lang="en-US" sz="2400" kern="0" dirty="0">
                <a:solidFill>
                  <a:srgbClr val="4C4C4C"/>
                </a:solidFill>
                <a:latin typeface="Arial" panose="020B0604020202020204" pitchFamily="34" charset="0"/>
              </a:rPr>
              <a:t>Completed 140 follow-up IDIs related to micromobility products </a:t>
            </a:r>
          </a:p>
          <a:p>
            <a:pPr marL="342900" lvl="0" indent="-342900">
              <a:spcAft>
                <a:spcPts val="600"/>
              </a:spcAft>
              <a:buClr>
                <a:srgbClr val="1D2757"/>
              </a:buClr>
              <a:buFont typeface="Arial" panose="020B0604020202020204" pitchFamily="34" charset="0"/>
              <a:buChar char="•"/>
            </a:pPr>
            <a:r>
              <a:rPr lang="en-US" sz="2400" kern="0" dirty="0">
                <a:solidFill>
                  <a:srgbClr val="4C4C4C"/>
                </a:solidFill>
                <a:latin typeface="Arial" panose="020B0604020202020204" pitchFamily="34" charset="0"/>
              </a:rPr>
              <a:t>Hazards Identified:</a:t>
            </a:r>
          </a:p>
          <a:p>
            <a:pPr marL="1257300" lvl="2" indent="-342900">
              <a:spcAft>
                <a:spcPts val="600"/>
              </a:spcAft>
              <a:buClr>
                <a:srgbClr val="1D2757"/>
              </a:buClr>
              <a:buFont typeface="Arial" panose="020B0604020202020204" pitchFamily="34" charset="0"/>
              <a:buChar char="•"/>
            </a:pPr>
            <a:r>
              <a:rPr lang="en-US" sz="2200" b="1" kern="0" dirty="0">
                <a:solidFill>
                  <a:srgbClr val="00246A"/>
                </a:solidFill>
              </a:rPr>
              <a:t>E-scooter </a:t>
            </a:r>
            <a:endParaRPr lang="en-US" sz="2200" b="1" kern="0" dirty="0">
              <a:solidFill>
                <a:srgbClr val="00246A"/>
              </a:solidFill>
              <a:cs typeface="Calibri"/>
            </a:endParaRPr>
          </a:p>
          <a:p>
            <a:pPr marL="1714500" lvl="3" indent="-342900">
              <a:spcAft>
                <a:spcPts val="600"/>
              </a:spcAft>
              <a:buClr>
                <a:srgbClr val="1D2757"/>
              </a:buClr>
              <a:buFont typeface="Arial" panose="020B0604020202020204" pitchFamily="34" charset="0"/>
              <a:buChar char="•"/>
            </a:pPr>
            <a:r>
              <a:rPr lang="en-US" sz="2000" kern="0" dirty="0">
                <a:solidFill>
                  <a:srgbClr val="00246A"/>
                </a:solidFill>
              </a:rPr>
              <a:t>Brake problems</a:t>
            </a:r>
          </a:p>
          <a:p>
            <a:pPr marL="1714500" lvl="3" indent="-342900">
              <a:spcAft>
                <a:spcPts val="600"/>
              </a:spcAft>
              <a:buClr>
                <a:srgbClr val="1D2757"/>
              </a:buClr>
              <a:buFont typeface="Arial" panose="020B0604020202020204" pitchFamily="34" charset="0"/>
              <a:buChar char="•"/>
            </a:pPr>
            <a:r>
              <a:rPr lang="en-US" sz="2000" kern="0" dirty="0">
                <a:solidFill>
                  <a:srgbClr val="00246A"/>
                </a:solidFill>
              </a:rPr>
              <a:t>Unexpected power losses</a:t>
            </a:r>
          </a:p>
          <a:p>
            <a:pPr marL="1714500" lvl="3" indent="-342900">
              <a:spcAft>
                <a:spcPts val="600"/>
              </a:spcAft>
              <a:buClr>
                <a:srgbClr val="1D2757"/>
              </a:buClr>
              <a:buFont typeface="Arial" panose="020B0604020202020204" pitchFamily="34" charset="0"/>
              <a:buChar char="•"/>
            </a:pPr>
            <a:r>
              <a:rPr lang="en-US" sz="2000" kern="0" dirty="0">
                <a:solidFill>
                  <a:srgbClr val="00246A"/>
                </a:solidFill>
              </a:rPr>
              <a:t>Fire hazards</a:t>
            </a:r>
          </a:p>
          <a:p>
            <a:pPr marL="1257300" lvl="2" indent="-342900">
              <a:spcAft>
                <a:spcPts val="600"/>
              </a:spcAft>
              <a:buClr>
                <a:srgbClr val="1D2757"/>
              </a:buClr>
              <a:buFont typeface="Arial" panose="020B0604020202020204" pitchFamily="34" charset="0"/>
              <a:buChar char="•"/>
            </a:pPr>
            <a:r>
              <a:rPr lang="en-US" sz="2200" b="1" kern="0" dirty="0">
                <a:solidFill>
                  <a:srgbClr val="00246A"/>
                </a:solidFill>
              </a:rPr>
              <a:t>Hoverboard</a:t>
            </a:r>
            <a:endParaRPr lang="en-US" sz="2200" b="1" kern="0" dirty="0">
              <a:solidFill>
                <a:srgbClr val="00246A"/>
              </a:solidFill>
              <a:cs typeface="Calibri"/>
            </a:endParaRPr>
          </a:p>
          <a:p>
            <a:pPr marL="1714500" lvl="3" indent="-342900">
              <a:spcAft>
                <a:spcPts val="600"/>
              </a:spcAft>
              <a:buClr>
                <a:srgbClr val="1D2757"/>
              </a:buClr>
              <a:buFont typeface="Arial" panose="020B0604020202020204" pitchFamily="34" charset="0"/>
              <a:buChar char="•"/>
            </a:pPr>
            <a:r>
              <a:rPr lang="en-US" sz="2000" kern="0" dirty="0">
                <a:solidFill>
                  <a:srgbClr val="00246A"/>
                </a:solidFill>
              </a:rPr>
              <a:t>Fire hazards</a:t>
            </a:r>
          </a:p>
          <a:p>
            <a:pPr marL="1714500" lvl="3" indent="-342900">
              <a:spcAft>
                <a:spcPts val="600"/>
              </a:spcAft>
              <a:buClr>
                <a:srgbClr val="1D2757"/>
              </a:buClr>
              <a:buFont typeface="Arial" panose="020B0604020202020204" pitchFamily="34" charset="0"/>
              <a:buChar char="•"/>
            </a:pPr>
            <a:r>
              <a:rPr lang="en-US" sz="2000" kern="0" dirty="0">
                <a:solidFill>
                  <a:srgbClr val="00246A"/>
                </a:solidFill>
              </a:rPr>
              <a:t>Other electrical hazards </a:t>
            </a:r>
          </a:p>
          <a:p>
            <a:pPr marL="1257300" lvl="2" indent="-342900">
              <a:spcAft>
                <a:spcPts val="600"/>
              </a:spcAft>
              <a:buClr>
                <a:srgbClr val="1D2757"/>
              </a:buClr>
              <a:buFont typeface="Arial" panose="020B0604020202020204" pitchFamily="34" charset="0"/>
              <a:buChar char="•"/>
            </a:pPr>
            <a:r>
              <a:rPr lang="en-US" sz="2200" b="1" kern="0" dirty="0">
                <a:solidFill>
                  <a:srgbClr val="00246A"/>
                </a:solidFill>
              </a:rPr>
              <a:t>E-bike</a:t>
            </a:r>
            <a:endParaRPr lang="en-US" sz="2200" b="1" kern="0" dirty="0">
              <a:solidFill>
                <a:srgbClr val="00246A"/>
              </a:solidFill>
              <a:cs typeface="Calibri"/>
            </a:endParaRPr>
          </a:p>
          <a:p>
            <a:pPr marL="1714500" lvl="3" indent="-342900">
              <a:spcAft>
                <a:spcPts val="600"/>
              </a:spcAft>
              <a:buClr>
                <a:srgbClr val="1D2757"/>
              </a:buClr>
              <a:buFont typeface="Arial" panose="020B0604020202020204" pitchFamily="34" charset="0"/>
              <a:buChar char="•"/>
            </a:pPr>
            <a:r>
              <a:rPr lang="en-US" sz="2000" kern="0" dirty="0">
                <a:solidFill>
                  <a:srgbClr val="00246A"/>
                </a:solidFill>
              </a:rPr>
              <a:t>Brake problems</a:t>
            </a:r>
          </a:p>
        </p:txBody>
      </p:sp>
      <p:pic>
        <p:nvPicPr>
          <p:cNvPr id="8" name="Picture 7">
            <a:extLst>
              <a:ext uri="{FF2B5EF4-FFF2-40B4-BE49-F238E27FC236}">
                <a16:creationId xmlns:a16="http://schemas.microsoft.com/office/drawing/2014/main" id="{1CFFB249-A76A-4464-AEBB-470392406099}"/>
              </a:ext>
            </a:extLst>
          </p:cNvPr>
          <p:cNvPicPr>
            <a:picLocks noChangeAspect="1"/>
          </p:cNvPicPr>
          <p:nvPr/>
        </p:nvPicPr>
        <p:blipFill>
          <a:blip r:embed="rId3"/>
          <a:stretch>
            <a:fillRect/>
          </a:stretch>
        </p:blipFill>
        <p:spPr>
          <a:xfrm>
            <a:off x="6769394" y="873035"/>
            <a:ext cx="4700337" cy="2620868"/>
          </a:xfrm>
          <a:prstGeom prst="rect">
            <a:avLst/>
          </a:prstGeom>
        </p:spPr>
      </p:pic>
    </p:spTree>
    <p:extLst>
      <p:ext uri="{BB962C8B-B14F-4D97-AF65-F5344CB8AC3E}">
        <p14:creationId xmlns:p14="http://schemas.microsoft.com/office/powerpoint/2010/main" val="51581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8F2EC6-CAAF-470A-8413-71B4234DB7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67000" y="0"/>
            <a:ext cx="6858000" cy="6858000"/>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55DC85C8-D7B8-40A4-BA08-32E1E94B80BE}"/>
              </a:ext>
            </a:extLst>
          </p:cNvPr>
          <p:cNvSpPr>
            <a:spLocks noGrp="1"/>
          </p:cNvSpPr>
          <p:nvPr>
            <p:ph type="body" sz="quarter" idx="12"/>
          </p:nvPr>
        </p:nvSpPr>
        <p:spPr>
          <a:xfrm>
            <a:off x="1597152" y="2852928"/>
            <a:ext cx="9009888" cy="1402080"/>
          </a:xfrm>
        </p:spPr>
        <p:txBody>
          <a:bodyPr>
            <a:normAutofit/>
          </a:bodyPr>
          <a:lstStyle/>
          <a:p>
            <a:pPr algn="ctr"/>
            <a:r>
              <a:rPr lang="en-US" sz="4000" dirty="0">
                <a:solidFill>
                  <a:schemeClr val="tx1"/>
                </a:solidFill>
                <a:latin typeface="Calibri Light" panose="020F0302020204030204" pitchFamily="34" charset="0"/>
                <a:cs typeface="Calibri Light" panose="020F0302020204030204" pitchFamily="34" charset="0"/>
              </a:rPr>
              <a:t>How can we enhance micromobility  safety for consumers?</a:t>
            </a:r>
          </a:p>
        </p:txBody>
      </p:sp>
    </p:spTree>
    <p:extLst>
      <p:ext uri="{BB962C8B-B14F-4D97-AF65-F5344CB8AC3E}">
        <p14:creationId xmlns:p14="http://schemas.microsoft.com/office/powerpoint/2010/main" val="1663028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1D53F-B31C-4028-8252-9AFD2B486BDF}"/>
              </a:ext>
            </a:extLst>
          </p:cNvPr>
          <p:cNvPicPr>
            <a:picLocks noChangeAspect="1"/>
          </p:cNvPicPr>
          <p:nvPr/>
        </p:nvPicPr>
        <p:blipFill>
          <a:blip r:embed="rId3"/>
          <a:stretch>
            <a:fillRect/>
          </a:stretch>
        </p:blipFill>
        <p:spPr>
          <a:xfrm>
            <a:off x="2133601" y="1202427"/>
            <a:ext cx="8958709" cy="4995300"/>
          </a:xfrm>
          <a:prstGeom prst="rect">
            <a:avLst/>
          </a:prstGeom>
        </p:spPr>
      </p:pic>
      <p:sp>
        <p:nvSpPr>
          <p:cNvPr id="2" name="Text Placeholder 1">
            <a:extLst>
              <a:ext uri="{FF2B5EF4-FFF2-40B4-BE49-F238E27FC236}">
                <a16:creationId xmlns:a16="http://schemas.microsoft.com/office/drawing/2014/main" id="{0CA7F1BD-98E8-485D-9B22-2450DD20259F}"/>
              </a:ext>
            </a:extLst>
          </p:cNvPr>
          <p:cNvSpPr>
            <a:spLocks noGrp="1"/>
          </p:cNvSpPr>
          <p:nvPr>
            <p:ph type="body" sz="quarter" idx="12"/>
          </p:nvPr>
        </p:nvSpPr>
        <p:spPr>
          <a:xfrm>
            <a:off x="2582779" y="3145702"/>
            <a:ext cx="6673516" cy="1314003"/>
          </a:xfrm>
        </p:spPr>
        <p:txBody>
          <a:bodyPr>
            <a:normAutofit fontScale="70000" lnSpcReduction="20000"/>
          </a:bodyPr>
          <a:lstStyle/>
          <a:p>
            <a:pPr algn="ctr"/>
            <a:r>
              <a:rPr lang="en-US" sz="6000" dirty="0">
                <a:solidFill>
                  <a:srgbClr val="00246A"/>
                </a:solidFill>
                <a:latin typeface="Calibri Light" panose="020F0302020204030204" pitchFamily="34" charset="0"/>
                <a:cs typeface="Calibri Light" panose="020F0302020204030204" pitchFamily="34" charset="0"/>
              </a:rPr>
              <a:t>Micromobility Requirements and Guidance</a:t>
            </a:r>
          </a:p>
        </p:txBody>
      </p:sp>
    </p:spTree>
    <p:extLst>
      <p:ext uri="{BB962C8B-B14F-4D97-AF65-F5344CB8AC3E}">
        <p14:creationId xmlns:p14="http://schemas.microsoft.com/office/powerpoint/2010/main" val="2014482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B52A80-F2D5-4C9C-A51F-0018FDFEDBA7}"/>
              </a:ext>
            </a:extLst>
          </p:cNvPr>
          <p:cNvSpPr>
            <a:spLocks noGrp="1"/>
          </p:cNvSpPr>
          <p:nvPr>
            <p:ph type="title"/>
          </p:nvPr>
        </p:nvSpPr>
        <p:spPr/>
        <p:txBody>
          <a:bodyPr>
            <a:normAutofit/>
          </a:bodyPr>
          <a:lstStyle/>
          <a:p>
            <a:r>
              <a:rPr lang="en-US" dirty="0"/>
              <a:t>Requirements and Guidance: E-Scooter and Hoverboard</a:t>
            </a:r>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a:xfrm>
            <a:off x="406399" y="1212382"/>
            <a:ext cx="11108662" cy="5188417"/>
          </a:xfrm>
        </p:spPr>
        <p:txBody>
          <a:bodyPr>
            <a:normAutofit lnSpcReduction="10000"/>
          </a:bodyPr>
          <a:lstStyle/>
          <a:p>
            <a:pPr marL="457200" indent="-457200">
              <a:buFont typeface="Arial" panose="020B0604020202020204" pitchFamily="34" charset="0"/>
              <a:buChar char="•"/>
            </a:pPr>
            <a:r>
              <a:rPr lang="en-US" b="0" dirty="0"/>
              <a:t>ASTM Subcommittee F15.58 </a:t>
            </a:r>
          </a:p>
          <a:p>
            <a:pPr marL="914400" lvl="1" indent="-457200">
              <a:buFont typeface="Wingdings" panose="05000000000000000000" pitchFamily="2" charset="2"/>
              <a:buChar char="Ø"/>
            </a:pPr>
            <a:r>
              <a:rPr lang="en-US" dirty="0">
                <a:solidFill>
                  <a:srgbClr val="00246A"/>
                </a:solidFill>
              </a:rPr>
              <a:t>Powered Scooters &amp; Skateboards</a:t>
            </a:r>
          </a:p>
          <a:p>
            <a:pPr lvl="1"/>
            <a:endParaRPr lang="en-US" sz="800" dirty="0">
              <a:solidFill>
                <a:srgbClr val="00246A"/>
              </a:solidFill>
            </a:endParaRPr>
          </a:p>
          <a:p>
            <a:pPr marL="457200" indent="-457200">
              <a:buFont typeface="Arial" panose="020B0604020202020204" pitchFamily="34" charset="0"/>
              <a:buChar char="•"/>
            </a:pPr>
            <a:r>
              <a:rPr lang="en-US" b="0" dirty="0"/>
              <a:t>ASTM F2641-15</a:t>
            </a:r>
          </a:p>
          <a:p>
            <a:pPr marL="914400" lvl="1" indent="-457200">
              <a:buFont typeface="Wingdings" panose="05000000000000000000" pitchFamily="2" charset="2"/>
              <a:buChar char="Ø"/>
            </a:pPr>
            <a:r>
              <a:rPr lang="en-US" dirty="0">
                <a:solidFill>
                  <a:srgbClr val="00246A"/>
                </a:solidFill>
              </a:rPr>
              <a:t>Standard for Consumer Safety Specification for Recreational Powered Scooters and Pocket Bikes</a:t>
            </a:r>
          </a:p>
          <a:p>
            <a:pPr marL="457200" indent="-457200">
              <a:buFont typeface="Arial" panose="020B0604020202020204" pitchFamily="34" charset="0"/>
              <a:buChar char="•"/>
            </a:pPr>
            <a:r>
              <a:rPr lang="en-US"/>
              <a:t>ASTM F2642-15</a:t>
            </a:r>
            <a:endParaRPr lang="en-US" dirty="0"/>
          </a:p>
          <a:p>
            <a:pPr marL="914400" lvl="1" indent="-457200">
              <a:buFont typeface="Wingdings" panose="05000000000000000000" pitchFamily="2" charset="2"/>
              <a:buChar char="Ø"/>
            </a:pPr>
            <a:r>
              <a:rPr lang="en-US" dirty="0">
                <a:solidFill>
                  <a:srgbClr val="00246A"/>
                </a:solidFill>
              </a:rPr>
              <a:t>Standard Consumer Safety Specification for Safety Instructions and Labeling for Recreational Powered Scooters and Pocket Bikes</a:t>
            </a:r>
          </a:p>
          <a:p>
            <a:pPr lvl="1"/>
            <a:endParaRPr lang="en-US" sz="800" dirty="0">
              <a:solidFill>
                <a:srgbClr val="00246A"/>
              </a:solidFill>
            </a:endParaRPr>
          </a:p>
          <a:p>
            <a:pPr marL="457200" indent="-457200">
              <a:buFont typeface="Arial" panose="020B0604020202020204" pitchFamily="34" charset="0"/>
              <a:buChar char="•"/>
            </a:pPr>
            <a:r>
              <a:rPr lang="en-US" b="0" dirty="0"/>
              <a:t>ASTM WK70724 </a:t>
            </a:r>
          </a:p>
          <a:p>
            <a:pPr marL="914400" lvl="1" indent="-457200">
              <a:buFont typeface="Wingdings" panose="05000000000000000000" pitchFamily="2" charset="2"/>
              <a:buChar char="Ø"/>
            </a:pPr>
            <a:r>
              <a:rPr lang="en-US" dirty="0">
                <a:solidFill>
                  <a:srgbClr val="00246A"/>
                </a:solidFill>
              </a:rPr>
              <a:t>Draft Standard for Commercial Electric Powered Scooters for Adults</a:t>
            </a:r>
          </a:p>
          <a:p>
            <a:pPr lvl="1"/>
            <a:endParaRPr lang="en-US" sz="800" dirty="0">
              <a:solidFill>
                <a:srgbClr val="00246A"/>
              </a:solidFill>
            </a:endParaRPr>
          </a:p>
          <a:p>
            <a:pPr marL="457200" indent="-457200">
              <a:buFont typeface="Arial" panose="020B0604020202020204" pitchFamily="34" charset="0"/>
              <a:buChar char="•"/>
            </a:pPr>
            <a:r>
              <a:rPr lang="en-US" b="0" dirty="0"/>
              <a:t>ANSI/CAN/UL 2272:2016</a:t>
            </a:r>
          </a:p>
          <a:p>
            <a:pPr marL="914400" lvl="1" indent="-457200">
              <a:buFont typeface="Wingdings" panose="05000000000000000000" pitchFamily="2" charset="2"/>
              <a:buChar char="Ø"/>
            </a:pPr>
            <a:r>
              <a:rPr lang="en-US" dirty="0">
                <a:solidFill>
                  <a:srgbClr val="00246A"/>
                </a:solidFill>
              </a:rPr>
              <a:t>Electrical Systems for Personal E-Mobility Devices</a:t>
            </a:r>
          </a:p>
        </p:txBody>
      </p:sp>
    </p:spTree>
    <p:extLst>
      <p:ext uri="{BB962C8B-B14F-4D97-AF65-F5344CB8AC3E}">
        <p14:creationId xmlns:p14="http://schemas.microsoft.com/office/powerpoint/2010/main" val="17156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9B07-E911-47CA-92EB-C66A7DE768C8}"/>
              </a:ext>
            </a:extLst>
          </p:cNvPr>
          <p:cNvSpPr>
            <a:spLocks noGrp="1"/>
          </p:cNvSpPr>
          <p:nvPr>
            <p:ph type="title"/>
          </p:nvPr>
        </p:nvSpPr>
        <p:spPr/>
        <p:txBody>
          <a:bodyPr>
            <a:normAutofit/>
          </a:bodyPr>
          <a:lstStyle/>
          <a:p>
            <a:r>
              <a:rPr lang="en-US" dirty="0"/>
              <a:t>Requirements and Guidance: Hoverboards</a:t>
            </a:r>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p:txBody>
          <a:bodyPr>
            <a:normAutofit/>
          </a:bodyPr>
          <a:lstStyle/>
          <a:p>
            <a:pPr marL="457200" indent="-457200">
              <a:buFont typeface="Arial" panose="020B0604020202020204" pitchFamily="34" charset="0"/>
              <a:buChar char="•"/>
            </a:pPr>
            <a:r>
              <a:rPr lang="en-US" b="0" dirty="0"/>
              <a:t>ASTM WK57360</a:t>
            </a:r>
          </a:p>
          <a:p>
            <a:endParaRPr lang="en-US" sz="800" b="0" dirty="0"/>
          </a:p>
          <a:p>
            <a:pPr marL="914400" lvl="1" indent="-457200">
              <a:buFont typeface="Arial" panose="020B0604020202020204" pitchFamily="34" charset="0"/>
              <a:buChar char="•"/>
            </a:pPr>
            <a:r>
              <a:rPr lang="en-US" dirty="0">
                <a:solidFill>
                  <a:schemeClr val="tx1"/>
                </a:solidFill>
              </a:rPr>
              <a:t>Draft Standard for Consumer Safety Specification for Self-Balancing Scooters (Hoverboards)</a:t>
            </a: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Tree>
    <p:extLst>
      <p:ext uri="{BB962C8B-B14F-4D97-AF65-F5344CB8AC3E}">
        <p14:creationId xmlns:p14="http://schemas.microsoft.com/office/powerpoint/2010/main" val="103703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E885-D5D1-4D32-9803-11B288F48F79}"/>
              </a:ext>
            </a:extLst>
          </p:cNvPr>
          <p:cNvSpPr>
            <a:spLocks noGrp="1"/>
          </p:cNvSpPr>
          <p:nvPr>
            <p:ph type="title"/>
          </p:nvPr>
        </p:nvSpPr>
        <p:spPr/>
        <p:txBody>
          <a:bodyPr>
            <a:normAutofit/>
          </a:bodyPr>
          <a:lstStyle/>
          <a:p>
            <a:r>
              <a:rPr lang="en-US" dirty="0"/>
              <a:t>Requirements and Guidance: E-Bikes</a:t>
            </a:r>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a:xfrm>
            <a:off x="406398" y="1312985"/>
            <a:ext cx="11465169" cy="4692040"/>
          </a:xfrm>
        </p:spPr>
        <p:txBody>
          <a:bodyPr>
            <a:normAutofit/>
          </a:bodyPr>
          <a:lstStyle/>
          <a:p>
            <a:pPr marL="571500" indent="-571500">
              <a:buFont typeface="Arial" panose="020B0604020202020204" pitchFamily="34" charset="0"/>
              <a:buChar char="•"/>
            </a:pPr>
            <a:r>
              <a:rPr lang="en-US" b="0" dirty="0"/>
              <a:t>CPSC</a:t>
            </a:r>
            <a:r>
              <a:rPr lang="en-US" b="0" dirty="0">
                <a:solidFill>
                  <a:schemeClr val="tx1"/>
                </a:solidFill>
              </a:rPr>
              <a:t> </a:t>
            </a:r>
          </a:p>
          <a:p>
            <a:pPr marL="1028700" lvl="1" indent="-571500">
              <a:buFont typeface="Wingdings" panose="05000000000000000000" pitchFamily="2" charset="2"/>
              <a:buChar char="Ø"/>
            </a:pPr>
            <a:r>
              <a:rPr lang="en-US" kern="1200" dirty="0">
                <a:solidFill>
                  <a:schemeClr val="tx1"/>
                </a:solidFill>
              </a:rPr>
              <a:t>16 CFR Part 1512 </a:t>
            </a:r>
            <a:r>
              <a:rPr lang="en-US" b="0" i="1" kern="1200" dirty="0">
                <a:solidFill>
                  <a:schemeClr val="tx1"/>
                </a:solidFill>
              </a:rPr>
              <a:t>Requirements </a:t>
            </a:r>
            <a:r>
              <a:rPr lang="en-US" i="1" kern="1200" dirty="0">
                <a:solidFill>
                  <a:schemeClr val="tx1"/>
                </a:solidFill>
              </a:rPr>
              <a:t>F</a:t>
            </a:r>
            <a:r>
              <a:rPr lang="en-US" b="0" i="1" kern="1200" dirty="0">
                <a:solidFill>
                  <a:schemeClr val="tx1"/>
                </a:solidFill>
              </a:rPr>
              <a:t>or Bicycles</a:t>
            </a:r>
          </a:p>
          <a:p>
            <a:pPr marL="1028700" lvl="1" indent="-571500">
              <a:buFont typeface="Wingdings" panose="05000000000000000000" pitchFamily="2" charset="2"/>
              <a:buChar char="Ø"/>
            </a:pPr>
            <a:r>
              <a:rPr lang="en-US" kern="1200" dirty="0">
                <a:solidFill>
                  <a:schemeClr val="tx1"/>
                </a:solidFill>
              </a:rPr>
              <a:t>General Certificate of Conformity (GCC)</a:t>
            </a:r>
            <a:endParaRPr lang="en-US" kern="1200" dirty="0">
              <a:solidFill>
                <a:schemeClr val="tx1"/>
              </a:solidFill>
              <a:highlight>
                <a:srgbClr val="FFFF00"/>
              </a:highlight>
            </a:endParaRPr>
          </a:p>
          <a:p>
            <a:pPr lvl="1"/>
            <a:endParaRPr lang="en-US" sz="800" kern="1200" dirty="0">
              <a:solidFill>
                <a:schemeClr val="tx1"/>
              </a:solidFill>
            </a:endParaRPr>
          </a:p>
          <a:p>
            <a:pPr marL="571500" indent="-571500">
              <a:buFont typeface="Arial" panose="020B0604020202020204" pitchFamily="34" charset="0"/>
              <a:buChar char="•"/>
            </a:pPr>
            <a:r>
              <a:rPr lang="en-US" b="0" dirty="0"/>
              <a:t>ANSI/CAN/UL 2849:2020</a:t>
            </a:r>
          </a:p>
          <a:p>
            <a:pPr marL="914400" lvl="1" indent="-457200">
              <a:buFont typeface="Wingdings" panose="05000000000000000000" pitchFamily="2" charset="2"/>
              <a:buChar char="Ø"/>
            </a:pPr>
            <a:r>
              <a:rPr lang="en-US" i="1" dirty="0">
                <a:solidFill>
                  <a:schemeClr val="tx1"/>
                </a:solidFill>
              </a:rPr>
              <a:t>Standard for Safety Electrical Systems for e-Bikes</a:t>
            </a:r>
          </a:p>
          <a:p>
            <a:pPr lvl="1"/>
            <a:endParaRPr lang="en-US" sz="800" i="1" dirty="0">
              <a:solidFill>
                <a:schemeClr val="tx1"/>
              </a:solidFill>
            </a:endParaRPr>
          </a:p>
          <a:p>
            <a:pPr marL="457200" indent="-457200">
              <a:buFont typeface="Arial" panose="020B0604020202020204" pitchFamily="34" charset="0"/>
              <a:buChar char="•"/>
            </a:pPr>
            <a:r>
              <a:rPr lang="en-US" b="0" dirty="0"/>
              <a:t>Various other industry consensus standards, depending on design </a:t>
            </a:r>
          </a:p>
          <a:p>
            <a:pPr marL="914400" lvl="1" indent="-457200">
              <a:buFont typeface="Wingdings" panose="05000000000000000000" pitchFamily="2" charset="2"/>
              <a:buChar char="Ø"/>
            </a:pPr>
            <a:r>
              <a:rPr lang="en-US" dirty="0">
                <a:solidFill>
                  <a:schemeClr val="tx1"/>
                </a:solidFill>
              </a:rPr>
              <a:t>E</a:t>
            </a:r>
            <a:r>
              <a:rPr lang="en-US" b="0" dirty="0">
                <a:solidFill>
                  <a:schemeClr val="tx1"/>
                </a:solidFill>
              </a:rPr>
              <a:t>x</a:t>
            </a:r>
            <a:r>
              <a:rPr lang="en-US" dirty="0">
                <a:solidFill>
                  <a:schemeClr val="tx1"/>
                </a:solidFill>
              </a:rPr>
              <a:t>ample:</a:t>
            </a:r>
            <a:r>
              <a:rPr lang="en-US" b="0" dirty="0">
                <a:solidFill>
                  <a:schemeClr val="tx1"/>
                </a:solidFill>
              </a:rPr>
              <a:t> ASTM F2711 </a:t>
            </a:r>
            <a:r>
              <a:rPr lang="en-US" b="0" i="1" dirty="0">
                <a:solidFill>
                  <a:schemeClr val="tx1"/>
                </a:solidFill>
              </a:rPr>
              <a:t>Standard Test Method for Bicycle Frames)</a:t>
            </a:r>
            <a:endParaRPr lang="en-US" b="0" dirty="0">
              <a:solidFill>
                <a:schemeClr val="tx1"/>
              </a:solidFill>
            </a:endParaRP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Tree>
    <p:extLst>
      <p:ext uri="{BB962C8B-B14F-4D97-AF65-F5344CB8AC3E}">
        <p14:creationId xmlns:p14="http://schemas.microsoft.com/office/powerpoint/2010/main" val="734931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9B42-1745-4B2B-ACC7-7F6877474D34}"/>
              </a:ext>
            </a:extLst>
          </p:cNvPr>
          <p:cNvSpPr>
            <a:spLocks noGrp="1"/>
          </p:cNvSpPr>
          <p:nvPr>
            <p:ph type="title"/>
          </p:nvPr>
        </p:nvSpPr>
        <p:spPr/>
        <p:txBody>
          <a:bodyPr>
            <a:normAutofit/>
          </a:bodyPr>
          <a:lstStyle/>
          <a:p>
            <a:r>
              <a:rPr lang="en-US" dirty="0"/>
              <a:t>Requirements and Guidance: General for Micromobility</a:t>
            </a:r>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p:txBody>
          <a:bodyPr>
            <a:normAutofit/>
          </a:bodyPr>
          <a:lstStyle/>
          <a:p>
            <a:pPr marL="457200" indent="-457200">
              <a:buFont typeface="Arial" panose="020B0604020202020204" pitchFamily="34" charset="0"/>
              <a:buChar char="•"/>
            </a:pPr>
            <a:r>
              <a:rPr lang="en-US" b="0" dirty="0">
                <a:solidFill>
                  <a:schemeClr val="tx1"/>
                </a:solidFill>
              </a:rPr>
              <a:t>SAE J3194</a:t>
            </a:r>
          </a:p>
          <a:p>
            <a:pPr marL="914400" lvl="1" indent="-457200">
              <a:buFont typeface="Arial" panose="020B0604020202020204" pitchFamily="34" charset="0"/>
              <a:buChar char="•"/>
            </a:pPr>
            <a:r>
              <a:rPr lang="en-US" b="0" dirty="0">
                <a:solidFill>
                  <a:schemeClr val="tx1"/>
                </a:solidFill>
              </a:rPr>
              <a:t>Taxonomy &amp; Classification of Powered Micromobility Vehicles</a:t>
            </a:r>
          </a:p>
          <a:p>
            <a:pPr lvl="1"/>
            <a:endParaRPr lang="en-US" sz="800" b="0" dirty="0">
              <a:solidFill>
                <a:schemeClr val="tx1"/>
              </a:solidFill>
            </a:endParaRPr>
          </a:p>
          <a:p>
            <a:pPr marL="457200" indent="-457200">
              <a:buFont typeface="Arial" panose="020B0604020202020204" pitchFamily="34" charset="0"/>
              <a:buChar char="•"/>
            </a:pPr>
            <a:r>
              <a:rPr lang="en-US" b="0" dirty="0">
                <a:solidFill>
                  <a:schemeClr val="tx1"/>
                </a:solidFill>
              </a:rPr>
              <a:t>SAE J3230</a:t>
            </a:r>
          </a:p>
          <a:p>
            <a:pPr marL="914400" lvl="1" indent="-457200">
              <a:buFont typeface="Arial" panose="020B0604020202020204" pitchFamily="34" charset="0"/>
              <a:buChar char="•"/>
            </a:pPr>
            <a:r>
              <a:rPr lang="en-US" b="0" dirty="0">
                <a:solidFill>
                  <a:schemeClr val="tx1"/>
                </a:solidFill>
              </a:rPr>
              <a:t>Kinematic Performance Metrics for Powered Micromobility Vehicles</a:t>
            </a: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Tree>
    <p:extLst>
      <p:ext uri="{BB962C8B-B14F-4D97-AF65-F5344CB8AC3E}">
        <p14:creationId xmlns:p14="http://schemas.microsoft.com/office/powerpoint/2010/main" val="343428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540" y="365126"/>
            <a:ext cx="11738919" cy="940043"/>
          </a:xfrm>
        </p:spPr>
        <p:txBody>
          <a:bodyPr>
            <a:normAutofit fontScale="90000"/>
          </a:bodyPr>
          <a:lstStyle/>
          <a:p>
            <a:pPr algn="l"/>
            <a:r>
              <a:rPr lang="en-US" dirty="0"/>
              <a:t>Video: Welcome to the 2021 CPSC Podcast Series - Overview of Consumer Safety and Micromobility Devices  </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762368" y="1391666"/>
            <a:ext cx="8667261" cy="4875334"/>
          </a:xfrm>
          <a:prstGeom prst="rect">
            <a:avLst/>
          </a:prstGeom>
          <a:noFill/>
          <a:ln>
            <a:noFill/>
          </a:ln>
        </p:spPr>
      </p:pic>
    </p:spTree>
    <p:extLst>
      <p:ext uri="{BB962C8B-B14F-4D97-AF65-F5344CB8AC3E}">
        <p14:creationId xmlns:p14="http://schemas.microsoft.com/office/powerpoint/2010/main" val="3980850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42C0-EDA1-42EC-9662-5BE45317C8A3}"/>
              </a:ext>
            </a:extLst>
          </p:cNvPr>
          <p:cNvSpPr>
            <a:spLocks noGrp="1"/>
          </p:cNvSpPr>
          <p:nvPr>
            <p:ph type="title"/>
          </p:nvPr>
        </p:nvSpPr>
        <p:spPr>
          <a:xfrm>
            <a:off x="202019" y="365126"/>
            <a:ext cx="11791507" cy="947859"/>
          </a:xfrm>
        </p:spPr>
        <p:txBody>
          <a:bodyPr>
            <a:noAutofit/>
          </a:bodyPr>
          <a:lstStyle/>
          <a:p>
            <a:r>
              <a:rPr lang="en-US" dirty="0"/>
              <a:t>Requirements and Guidance: Children’s Micromobility Products</a:t>
            </a:r>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a:xfrm>
            <a:off x="406399" y="1319982"/>
            <a:ext cx="11465169" cy="4692040"/>
          </a:xfrm>
        </p:spPr>
        <p:txBody>
          <a:bodyPr>
            <a:normAutofit/>
          </a:bodyPr>
          <a:lstStyle/>
          <a:p>
            <a:pPr marL="457200" indent="-457200">
              <a:lnSpc>
                <a:spcPct val="110000"/>
              </a:lnSpc>
              <a:buFont typeface="Arial" panose="020B0604020202020204" pitchFamily="34" charset="0"/>
              <a:buChar char="•"/>
            </a:pPr>
            <a:r>
              <a:rPr lang="en-US" b="0" dirty="0"/>
              <a:t>E-Scooters, Hoverboards, E-Bikes (ages 12 and under)</a:t>
            </a:r>
          </a:p>
          <a:p>
            <a:pPr marL="914400" lvl="1" indent="-457200">
              <a:lnSpc>
                <a:spcPct val="110000"/>
              </a:lnSpc>
              <a:buFont typeface="Wingdings" panose="05000000000000000000" pitchFamily="2" charset="2"/>
              <a:buChar char="Ø"/>
            </a:pPr>
            <a:r>
              <a:rPr lang="en-US" dirty="0">
                <a:solidFill>
                  <a:schemeClr val="tx1"/>
                </a:solidFill>
              </a:rPr>
              <a:t>Children’s Product Certificate (CPC)</a:t>
            </a:r>
          </a:p>
          <a:p>
            <a:pPr marL="914400" lvl="1" indent="-457200">
              <a:lnSpc>
                <a:spcPct val="110000"/>
              </a:lnSpc>
              <a:buFont typeface="Wingdings" panose="05000000000000000000" pitchFamily="2" charset="2"/>
              <a:buChar char="Ø"/>
            </a:pPr>
            <a:r>
              <a:rPr lang="en-US" dirty="0">
                <a:solidFill>
                  <a:schemeClr val="tx1"/>
                </a:solidFill>
              </a:rPr>
              <a:t>Third Party Testing by a CPSC-accepted Laboratory</a:t>
            </a:r>
          </a:p>
          <a:p>
            <a:pPr marL="914400" lvl="1" indent="-457200">
              <a:lnSpc>
                <a:spcPct val="110000"/>
              </a:lnSpc>
              <a:buFont typeface="Wingdings" panose="05000000000000000000" pitchFamily="2" charset="2"/>
              <a:buChar char="Ø"/>
            </a:pPr>
            <a:r>
              <a:rPr lang="en-US" dirty="0">
                <a:solidFill>
                  <a:schemeClr val="tx1"/>
                </a:solidFill>
              </a:rPr>
              <a:t>Tracking Information</a:t>
            </a:r>
          </a:p>
          <a:p>
            <a:pPr marL="914400" lvl="1" indent="-457200">
              <a:lnSpc>
                <a:spcPct val="110000"/>
              </a:lnSpc>
              <a:buFont typeface="Wingdings" panose="05000000000000000000" pitchFamily="2" charset="2"/>
              <a:buChar char="Ø"/>
            </a:pPr>
            <a:r>
              <a:rPr lang="en-US" dirty="0">
                <a:solidFill>
                  <a:schemeClr val="tx1"/>
                </a:solidFill>
              </a:rPr>
              <a:t>Lead Content Testing</a:t>
            </a:r>
          </a:p>
          <a:p>
            <a:pPr marL="914400" lvl="1" indent="-457200">
              <a:lnSpc>
                <a:spcPct val="110000"/>
              </a:lnSpc>
              <a:buFont typeface="Wingdings" panose="05000000000000000000" pitchFamily="2" charset="2"/>
              <a:buChar char="Ø"/>
            </a:pPr>
            <a:r>
              <a:rPr lang="en-US" dirty="0">
                <a:solidFill>
                  <a:schemeClr val="tx1"/>
                </a:solidFill>
              </a:rPr>
              <a:t>Lead in Paint and Surface Coatings Testing</a:t>
            </a:r>
          </a:p>
          <a:p>
            <a:pPr marL="914400" lvl="1" indent="-457200">
              <a:lnSpc>
                <a:spcPct val="110000"/>
              </a:lnSpc>
              <a:buFont typeface="Wingdings" panose="05000000000000000000" pitchFamily="2" charset="2"/>
              <a:buChar char="Ø"/>
            </a:pPr>
            <a:r>
              <a:rPr lang="en-US" dirty="0">
                <a:solidFill>
                  <a:schemeClr val="tx1"/>
                </a:solidFill>
              </a:rPr>
              <a:t>Small Parts Testing and Small Parts Labeling</a:t>
            </a:r>
          </a:p>
          <a:p>
            <a:pPr lvl="1">
              <a:lnSpc>
                <a:spcPct val="110000"/>
              </a:lnSpc>
            </a:pPr>
            <a:endParaRPr lang="en-US" sz="800" dirty="0">
              <a:solidFill>
                <a:schemeClr val="tx1"/>
              </a:solidFill>
            </a:endParaRPr>
          </a:p>
          <a:p>
            <a:pPr marL="457200" indent="-457200">
              <a:lnSpc>
                <a:spcPct val="110000"/>
              </a:lnSpc>
              <a:buFont typeface="Arial" panose="020B0604020202020204" pitchFamily="34" charset="0"/>
              <a:buChar char="•"/>
            </a:pPr>
            <a:r>
              <a:rPr lang="en-US" b="0" dirty="0"/>
              <a:t>E-Bikes</a:t>
            </a:r>
          </a:p>
          <a:p>
            <a:pPr marL="1028700" lvl="1" indent="-571500">
              <a:lnSpc>
                <a:spcPct val="110000"/>
              </a:lnSpc>
              <a:buFont typeface="Wingdings" panose="05000000000000000000" pitchFamily="2" charset="2"/>
              <a:buChar char="Ø"/>
            </a:pPr>
            <a:r>
              <a:rPr lang="en-US" kern="1200" dirty="0">
                <a:solidFill>
                  <a:schemeClr val="tx1"/>
                </a:solidFill>
              </a:rPr>
              <a:t>16 CFR Part 1512 </a:t>
            </a:r>
            <a:r>
              <a:rPr lang="en-US" i="1" kern="1200" dirty="0">
                <a:solidFill>
                  <a:schemeClr val="tx1"/>
                </a:solidFill>
              </a:rPr>
              <a:t>Requirements For Bicycles</a:t>
            </a: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Tree>
    <p:extLst>
      <p:ext uri="{BB962C8B-B14F-4D97-AF65-F5344CB8AC3E}">
        <p14:creationId xmlns:p14="http://schemas.microsoft.com/office/powerpoint/2010/main" val="2041185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1D53F-B31C-4028-8252-9AFD2B486BDF}"/>
              </a:ext>
            </a:extLst>
          </p:cNvPr>
          <p:cNvPicPr>
            <a:picLocks noChangeAspect="1"/>
          </p:cNvPicPr>
          <p:nvPr/>
        </p:nvPicPr>
        <p:blipFill>
          <a:blip r:embed="rId3"/>
          <a:stretch>
            <a:fillRect/>
          </a:stretch>
        </p:blipFill>
        <p:spPr>
          <a:xfrm>
            <a:off x="1616645" y="931350"/>
            <a:ext cx="8958709" cy="4995300"/>
          </a:xfrm>
          <a:prstGeom prst="rect">
            <a:avLst/>
          </a:prstGeom>
        </p:spPr>
      </p:pic>
      <p:sp>
        <p:nvSpPr>
          <p:cNvPr id="2" name="Text Placeholder 1">
            <a:extLst>
              <a:ext uri="{FF2B5EF4-FFF2-40B4-BE49-F238E27FC236}">
                <a16:creationId xmlns:a16="http://schemas.microsoft.com/office/drawing/2014/main" id="{0CA7F1BD-98E8-485D-9B22-2450DD20259F}"/>
              </a:ext>
            </a:extLst>
          </p:cNvPr>
          <p:cNvSpPr>
            <a:spLocks noGrp="1"/>
          </p:cNvSpPr>
          <p:nvPr>
            <p:ph type="body" sz="quarter" idx="12"/>
          </p:nvPr>
        </p:nvSpPr>
        <p:spPr>
          <a:xfrm>
            <a:off x="2582779" y="2858622"/>
            <a:ext cx="6673516" cy="1314003"/>
          </a:xfrm>
        </p:spPr>
        <p:txBody>
          <a:bodyPr>
            <a:noAutofit/>
          </a:bodyPr>
          <a:lstStyle/>
          <a:p>
            <a:pPr algn="ctr"/>
            <a:r>
              <a:rPr lang="en-US" sz="4700" dirty="0">
                <a:solidFill>
                  <a:srgbClr val="00246A"/>
                </a:solidFill>
                <a:latin typeface="Calibri Light" panose="020F0302020204030204" pitchFamily="34" charset="0"/>
                <a:cs typeface="Calibri Light" panose="020F0302020204030204" pitchFamily="34" charset="0"/>
              </a:rPr>
              <a:t>CPSC Education and Outreach Activities</a:t>
            </a:r>
          </a:p>
        </p:txBody>
      </p:sp>
    </p:spTree>
    <p:extLst>
      <p:ext uri="{BB962C8B-B14F-4D97-AF65-F5344CB8AC3E}">
        <p14:creationId xmlns:p14="http://schemas.microsoft.com/office/powerpoint/2010/main" val="4095167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
        <p:nvSpPr>
          <p:cNvPr id="3" name="Title 2">
            <a:extLst>
              <a:ext uri="{FF2B5EF4-FFF2-40B4-BE49-F238E27FC236}">
                <a16:creationId xmlns:a16="http://schemas.microsoft.com/office/drawing/2014/main" id="{F031C4AB-435D-474F-A9B3-D7689F49D0D0}"/>
              </a:ext>
            </a:extLst>
          </p:cNvPr>
          <p:cNvSpPr>
            <a:spLocks noGrp="1"/>
          </p:cNvSpPr>
          <p:nvPr>
            <p:ph type="title"/>
          </p:nvPr>
        </p:nvSpPr>
        <p:spPr/>
        <p:txBody>
          <a:bodyPr>
            <a:normAutofit/>
          </a:bodyPr>
          <a:lstStyle/>
          <a:p>
            <a:r>
              <a:rPr lang="en-US" dirty="0"/>
              <a:t>Education: Consumer Outreach</a:t>
            </a:r>
          </a:p>
        </p:txBody>
      </p:sp>
      <p:sp>
        <p:nvSpPr>
          <p:cNvPr id="8" name="Text Placeholder 3">
            <a:extLst>
              <a:ext uri="{FF2B5EF4-FFF2-40B4-BE49-F238E27FC236}">
                <a16:creationId xmlns:a16="http://schemas.microsoft.com/office/drawing/2014/main" id="{585CD909-45F7-4D26-B142-3E145800A74A}"/>
              </a:ext>
            </a:extLst>
          </p:cNvPr>
          <p:cNvSpPr>
            <a:spLocks noGrp="1"/>
          </p:cNvSpPr>
          <p:nvPr>
            <p:ph idx="1"/>
          </p:nvPr>
        </p:nvSpPr>
        <p:spPr>
          <a:xfrm>
            <a:off x="477469" y="1108538"/>
            <a:ext cx="11465169" cy="4692040"/>
          </a:xfrm>
        </p:spPr>
        <p:txBody>
          <a:bodyPr>
            <a:normAutofit/>
          </a:bodyPr>
          <a:lstStyle/>
          <a:p>
            <a:pPr marL="457200" indent="-457200">
              <a:buFont typeface="Arial" panose="020B0604020202020204" pitchFamily="34" charset="0"/>
              <a:buChar char="•"/>
            </a:pPr>
            <a:r>
              <a:rPr lang="en-US" sz="2800" dirty="0"/>
              <a:t>Information and Education Campaign</a:t>
            </a:r>
          </a:p>
          <a:p>
            <a:pPr marL="914400" lvl="1" indent="-457200">
              <a:buFont typeface="Wingdings" panose="05000000000000000000" pitchFamily="2" charset="2"/>
              <a:buChar char="Ø"/>
            </a:pPr>
            <a:r>
              <a:rPr lang="en-US" sz="2000" b="0" dirty="0">
                <a:solidFill>
                  <a:schemeClr val="tx1"/>
                </a:solidFill>
              </a:rPr>
              <a:t>E-scooter Press Release (September 2020)</a:t>
            </a:r>
          </a:p>
          <a:p>
            <a:pPr marL="914400" lvl="1" indent="-457200">
              <a:buFont typeface="Wingdings" panose="05000000000000000000" pitchFamily="2" charset="2"/>
              <a:buChar char="Ø"/>
            </a:pPr>
            <a:r>
              <a:rPr lang="en-US" sz="2000" dirty="0">
                <a:solidFill>
                  <a:schemeClr val="tx1"/>
                </a:solidFill>
              </a:rPr>
              <a:t>E-scooter safe riding Public Service Announcement (September 2020)</a:t>
            </a:r>
          </a:p>
          <a:p>
            <a:pPr marL="914400" lvl="1" indent="-457200">
              <a:buFont typeface="Wingdings" panose="05000000000000000000" pitchFamily="2" charset="2"/>
              <a:buChar char="Ø"/>
            </a:pPr>
            <a:r>
              <a:rPr lang="en-US" sz="2000" b="0" dirty="0">
                <a:solidFill>
                  <a:schemeClr val="tx1"/>
                </a:solidFill>
              </a:rPr>
              <a:t>Hoverboard Safety Alert (February 2018)</a:t>
            </a:r>
          </a:p>
        </p:txBody>
      </p:sp>
      <p:pic>
        <p:nvPicPr>
          <p:cNvPr id="2" name="Picture 1">
            <a:extLst>
              <a:ext uri="{FF2B5EF4-FFF2-40B4-BE49-F238E27FC236}">
                <a16:creationId xmlns:a16="http://schemas.microsoft.com/office/drawing/2014/main" id="{AF227C2B-25CC-4195-B154-3061335484AF}"/>
              </a:ext>
            </a:extLst>
          </p:cNvPr>
          <p:cNvPicPr>
            <a:picLocks noChangeAspect="1"/>
          </p:cNvPicPr>
          <p:nvPr/>
        </p:nvPicPr>
        <p:blipFill rotWithShape="1">
          <a:blip r:embed="rId3"/>
          <a:srcRect l="4473" t="9754" r="33158" b="9858"/>
          <a:stretch/>
        </p:blipFill>
        <p:spPr>
          <a:xfrm>
            <a:off x="3367163" y="2558582"/>
            <a:ext cx="5117431" cy="3507954"/>
          </a:xfrm>
          <a:prstGeom prst="rect">
            <a:avLst/>
          </a:prstGeom>
        </p:spPr>
      </p:pic>
      <p:sp>
        <p:nvSpPr>
          <p:cNvPr id="9" name="Rectangle 8">
            <a:extLst>
              <a:ext uri="{FF2B5EF4-FFF2-40B4-BE49-F238E27FC236}">
                <a16:creationId xmlns:a16="http://schemas.microsoft.com/office/drawing/2014/main" id="{B86CCE99-76EA-4693-AA8D-49E5B6B265F5}"/>
              </a:ext>
            </a:extLst>
          </p:cNvPr>
          <p:cNvSpPr/>
          <p:nvPr/>
        </p:nvSpPr>
        <p:spPr>
          <a:xfrm>
            <a:off x="2651316" y="6066536"/>
            <a:ext cx="6549124" cy="369332"/>
          </a:xfrm>
          <a:prstGeom prst="rect">
            <a:avLst/>
          </a:prstGeom>
        </p:spPr>
        <p:txBody>
          <a:bodyPr wrap="square">
            <a:spAutoFit/>
          </a:bodyPr>
          <a:lstStyle/>
          <a:p>
            <a:r>
              <a:rPr lang="en-US" u="sng" dirty="0">
                <a:solidFill>
                  <a:srgbClr val="0563C1"/>
                </a:solidFill>
                <a:latin typeface="Calibri" panose="020F0502020204030204" pitchFamily="34" charset="0"/>
                <a:ea typeface="Calibri" panose="020F0502020204030204" pitchFamily="34" charset="0"/>
                <a:hlinkClick r:id="rId4"/>
              </a:rPr>
              <a:t>https://www.youtube.com/watch?v=VGVP_4qlIII&amp;feature=youtu.be</a:t>
            </a:r>
            <a:endParaRPr lang="en-US" dirty="0"/>
          </a:p>
        </p:txBody>
      </p:sp>
    </p:spTree>
    <p:extLst>
      <p:ext uri="{BB962C8B-B14F-4D97-AF65-F5344CB8AC3E}">
        <p14:creationId xmlns:p14="http://schemas.microsoft.com/office/powerpoint/2010/main" val="2101244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3AF30-B775-4EFA-A1A2-AF4D2CF6E4B8}"/>
              </a:ext>
            </a:extLst>
          </p:cNvPr>
          <p:cNvSpPr>
            <a:spLocks noGrp="1"/>
          </p:cNvSpPr>
          <p:nvPr>
            <p:ph type="title"/>
          </p:nvPr>
        </p:nvSpPr>
        <p:spPr/>
        <p:txBody>
          <a:bodyPr>
            <a:normAutofit/>
          </a:bodyPr>
          <a:lstStyle/>
          <a:p>
            <a:r>
              <a:rPr lang="en-US" dirty="0"/>
              <a:t>Outreach and Data Gathering: CPSC Micromobility Forum</a:t>
            </a:r>
          </a:p>
        </p:txBody>
      </p:sp>
      <p:sp>
        <p:nvSpPr>
          <p:cNvPr id="4" name="Text Placeholder 3">
            <a:extLst>
              <a:ext uri="{FF2B5EF4-FFF2-40B4-BE49-F238E27FC236}">
                <a16:creationId xmlns:a16="http://schemas.microsoft.com/office/drawing/2014/main" id="{585CD909-45F7-4D26-B142-3E145800A74A}"/>
              </a:ext>
            </a:extLst>
          </p:cNvPr>
          <p:cNvSpPr>
            <a:spLocks noGrp="1"/>
          </p:cNvSpPr>
          <p:nvPr>
            <p:ph idx="1"/>
          </p:nvPr>
        </p:nvSpPr>
        <p:spPr>
          <a:xfrm>
            <a:off x="427039" y="1232441"/>
            <a:ext cx="11465169" cy="4692040"/>
          </a:xfrm>
        </p:spPr>
        <p:txBody>
          <a:bodyPr>
            <a:normAutofit/>
          </a:bodyPr>
          <a:lstStyle/>
          <a:p>
            <a:pPr marL="457200" indent="-457200">
              <a:lnSpc>
                <a:spcPct val="110000"/>
              </a:lnSpc>
              <a:buFont typeface="Arial" panose="020B0604020202020204" pitchFamily="34" charset="0"/>
              <a:buChar char="•"/>
            </a:pPr>
            <a:r>
              <a:rPr lang="en-US" dirty="0"/>
              <a:t>September 15, 2020</a:t>
            </a:r>
          </a:p>
          <a:p>
            <a:pPr>
              <a:lnSpc>
                <a:spcPct val="110000"/>
              </a:lnSpc>
            </a:pPr>
            <a:endParaRPr lang="en-US" sz="800" dirty="0"/>
          </a:p>
          <a:p>
            <a:pPr marL="457200" indent="-457200">
              <a:lnSpc>
                <a:spcPct val="110000"/>
              </a:lnSpc>
              <a:buFont typeface="Arial" panose="020B0604020202020204" pitchFamily="34" charset="0"/>
              <a:buChar char="•"/>
            </a:pPr>
            <a:r>
              <a:rPr lang="en-US" dirty="0"/>
              <a:t>Webinar with 200+ participants</a:t>
            </a:r>
          </a:p>
          <a:p>
            <a:pPr>
              <a:lnSpc>
                <a:spcPct val="110000"/>
              </a:lnSpc>
            </a:pPr>
            <a:endParaRPr lang="en-US" sz="800" dirty="0"/>
          </a:p>
          <a:p>
            <a:pPr marL="457200" indent="-457200">
              <a:lnSpc>
                <a:spcPct val="110000"/>
              </a:lnSpc>
              <a:buFont typeface="Arial" panose="020B0604020202020204" pitchFamily="34" charset="0"/>
              <a:buChar char="•"/>
            </a:pPr>
            <a:r>
              <a:rPr lang="en-US" dirty="0"/>
              <a:t>Topics:</a:t>
            </a:r>
          </a:p>
          <a:p>
            <a:pPr marL="914400" lvl="1" indent="-457200">
              <a:lnSpc>
                <a:spcPct val="110000"/>
              </a:lnSpc>
              <a:buFont typeface="Wingdings" panose="05000000000000000000" pitchFamily="2" charset="2"/>
              <a:buChar char="Ø"/>
            </a:pPr>
            <a:r>
              <a:rPr lang="en-US" dirty="0">
                <a:solidFill>
                  <a:schemeClr val="tx1"/>
                </a:solidFill>
              </a:rPr>
              <a:t>Injury Data</a:t>
            </a:r>
          </a:p>
          <a:p>
            <a:pPr marL="914400" lvl="1" indent="-457200">
              <a:lnSpc>
                <a:spcPct val="110000"/>
              </a:lnSpc>
              <a:buFont typeface="Wingdings" panose="05000000000000000000" pitchFamily="2" charset="2"/>
              <a:buChar char="Ø"/>
            </a:pPr>
            <a:r>
              <a:rPr lang="en-US" dirty="0">
                <a:solidFill>
                  <a:schemeClr val="tx1"/>
                </a:solidFill>
              </a:rPr>
              <a:t>Industry Consensus Standards</a:t>
            </a:r>
          </a:p>
          <a:p>
            <a:pPr marL="914400" lvl="1" indent="-457200">
              <a:lnSpc>
                <a:spcPct val="110000"/>
              </a:lnSpc>
              <a:buFont typeface="Wingdings" panose="05000000000000000000" pitchFamily="2" charset="2"/>
              <a:buChar char="Ø"/>
            </a:pPr>
            <a:r>
              <a:rPr lang="en-US" dirty="0">
                <a:solidFill>
                  <a:schemeClr val="tx1"/>
                </a:solidFill>
              </a:rPr>
              <a:t>Best Safety Practices for Infrastructure</a:t>
            </a:r>
          </a:p>
          <a:p>
            <a:pPr marL="914400" lvl="1" indent="-457200">
              <a:lnSpc>
                <a:spcPct val="110000"/>
              </a:lnSpc>
              <a:buFont typeface="Wingdings" panose="05000000000000000000" pitchFamily="2" charset="2"/>
              <a:buChar char="Ø"/>
            </a:pPr>
            <a:r>
              <a:rPr lang="en-US" dirty="0">
                <a:solidFill>
                  <a:schemeClr val="tx1"/>
                </a:solidFill>
              </a:rPr>
              <a:t>Micromobility Design and Research</a:t>
            </a:r>
          </a:p>
          <a:p>
            <a:pPr marL="914400" lvl="1" indent="-457200">
              <a:lnSpc>
                <a:spcPct val="110000"/>
              </a:lnSpc>
              <a:buFont typeface="Wingdings" panose="05000000000000000000" pitchFamily="2" charset="2"/>
              <a:buChar char="Ø"/>
            </a:pPr>
            <a:r>
              <a:rPr lang="en-US" dirty="0">
                <a:solidFill>
                  <a:schemeClr val="tx1"/>
                </a:solidFill>
              </a:rPr>
              <a:t>Policy and Consumer Safety</a:t>
            </a:r>
          </a:p>
        </p:txBody>
      </p:sp>
      <p:sp>
        <p:nvSpPr>
          <p:cNvPr id="2" name="TextBox 1">
            <a:extLst>
              <a:ext uri="{FF2B5EF4-FFF2-40B4-BE49-F238E27FC236}">
                <a16:creationId xmlns:a16="http://schemas.microsoft.com/office/drawing/2014/main" id="{5514769A-E015-44AE-89B3-D2B9E2918F9B}"/>
              </a:ext>
            </a:extLst>
          </p:cNvPr>
          <p:cNvSpPr txBox="1"/>
          <p:nvPr/>
        </p:nvSpPr>
        <p:spPr>
          <a:xfrm>
            <a:off x="406399" y="5508982"/>
            <a:ext cx="7202906" cy="830997"/>
          </a:xfrm>
          <a:prstGeom prst="rect">
            <a:avLst/>
          </a:prstGeom>
          <a:noFill/>
        </p:spPr>
        <p:txBody>
          <a:bodyPr wrap="square" rtlCol="0">
            <a:spAutoFit/>
          </a:bodyPr>
          <a:lstStyle/>
          <a:p>
            <a:r>
              <a:rPr lang="en-US" sz="1600" dirty="0">
                <a:solidFill>
                  <a:schemeClr val="tx2"/>
                </a:solidFill>
              </a:rPr>
              <a:t>The meeting log is located at: </a:t>
            </a:r>
            <a:r>
              <a:rPr lang="en-US" sz="1600" dirty="0">
                <a:solidFill>
                  <a:schemeClr val="tx2"/>
                </a:solidFill>
                <a:hlinkClick r:id="rId3"/>
              </a:rPr>
              <a:t>https://www.cpsc.gov/s3fs-public/2020-9-15%20%20Micromobility%20Forum.pdf?6UKlMounWEJXRQvhMQHi_gHakYEXQNsb</a:t>
            </a:r>
            <a:r>
              <a:rPr lang="en-US" sz="1600" dirty="0">
                <a:solidFill>
                  <a:schemeClr val="tx2"/>
                </a:solidFill>
              </a:rPr>
              <a:t> </a:t>
            </a:r>
          </a:p>
        </p:txBody>
      </p:sp>
      <p:sp>
        <p:nvSpPr>
          <p:cNvPr id="8" name="Text Placeholder 2">
            <a:extLst>
              <a:ext uri="{FF2B5EF4-FFF2-40B4-BE49-F238E27FC236}">
                <a16:creationId xmlns:a16="http://schemas.microsoft.com/office/drawing/2014/main" id="{D3BFE958-C7AF-44C1-A16D-D77C7438FDA4}"/>
              </a:ext>
            </a:extLst>
          </p:cNvPr>
          <p:cNvSpPr txBox="1">
            <a:spLocks/>
          </p:cNvSpPr>
          <p:nvPr/>
        </p:nvSpPr>
        <p:spPr>
          <a:xfrm>
            <a:off x="427039" y="2400220"/>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Tree>
    <p:extLst>
      <p:ext uri="{BB962C8B-B14F-4D97-AF65-F5344CB8AC3E}">
        <p14:creationId xmlns:p14="http://schemas.microsoft.com/office/powerpoint/2010/main" val="3945890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2B5F-928E-41BC-BD90-76ACA758853A}"/>
              </a:ext>
            </a:extLst>
          </p:cNvPr>
          <p:cNvSpPr>
            <a:spLocks noGrp="1"/>
          </p:cNvSpPr>
          <p:nvPr>
            <p:ph type="title"/>
          </p:nvPr>
        </p:nvSpPr>
        <p:spPr/>
        <p:txBody>
          <a:bodyPr>
            <a:normAutofit/>
          </a:bodyPr>
          <a:lstStyle/>
          <a:p>
            <a:r>
              <a:rPr lang="en-US" dirty="0"/>
              <a:t>Outreach and Data Gathering: CPSC Micromobility Forum</a:t>
            </a:r>
          </a:p>
        </p:txBody>
      </p:sp>
      <p:sp>
        <p:nvSpPr>
          <p:cNvPr id="4" name="Text Placeholder 3">
            <a:extLst>
              <a:ext uri="{FF2B5EF4-FFF2-40B4-BE49-F238E27FC236}">
                <a16:creationId xmlns:a16="http://schemas.microsoft.com/office/drawing/2014/main" id="{585CD909-45F7-4D26-B142-3E145800A74A}"/>
              </a:ext>
            </a:extLst>
          </p:cNvPr>
          <p:cNvSpPr>
            <a:spLocks noGrp="1"/>
          </p:cNvSpPr>
          <p:nvPr>
            <p:ph idx="1"/>
          </p:nvPr>
        </p:nvSpPr>
        <p:spPr>
          <a:xfrm>
            <a:off x="427039" y="1232441"/>
            <a:ext cx="11465169" cy="4692040"/>
          </a:xfrm>
        </p:spPr>
        <p:txBody>
          <a:bodyPr>
            <a:normAutofit/>
          </a:bodyPr>
          <a:lstStyle/>
          <a:p>
            <a:pPr marL="457200" indent="-457200">
              <a:spcAft>
                <a:spcPts val="600"/>
              </a:spcAft>
              <a:buFont typeface="Arial" panose="020B0604020202020204" pitchFamily="34" charset="0"/>
              <a:buChar char="•"/>
            </a:pPr>
            <a:r>
              <a:rPr lang="en-US" sz="3200" dirty="0"/>
              <a:t>Recommendations to Consumer Product Safety Commission</a:t>
            </a:r>
            <a:endParaRPr lang="en-US" sz="3200" dirty="0">
              <a:highlight>
                <a:srgbClr val="FFFF00"/>
              </a:highlight>
            </a:endParaRPr>
          </a:p>
          <a:p>
            <a:pPr marL="914400" lvl="1" indent="-457200">
              <a:spcAft>
                <a:spcPts val="600"/>
              </a:spcAft>
              <a:buFont typeface="Wingdings" panose="05000000000000000000" pitchFamily="2" charset="2"/>
              <a:buChar char="Ø"/>
            </a:pPr>
            <a:r>
              <a:rPr lang="en-US" sz="2600" dirty="0">
                <a:solidFill>
                  <a:schemeClr val="tx1"/>
                </a:solidFill>
              </a:rPr>
              <a:t>Continue Activity with Voluntary Consensus Standards</a:t>
            </a:r>
          </a:p>
          <a:p>
            <a:pPr marL="914400" lvl="1" indent="-457200">
              <a:spcAft>
                <a:spcPts val="600"/>
              </a:spcAft>
              <a:buFont typeface="Wingdings" panose="05000000000000000000" pitchFamily="2" charset="2"/>
              <a:buChar char="Ø"/>
            </a:pPr>
            <a:r>
              <a:rPr lang="en-US" sz="2600" dirty="0">
                <a:solidFill>
                  <a:schemeClr val="tx1"/>
                </a:solidFill>
              </a:rPr>
              <a:t>Work with Federal Government Partners </a:t>
            </a:r>
          </a:p>
          <a:p>
            <a:pPr marL="914400" lvl="1" indent="-457200">
              <a:spcAft>
                <a:spcPts val="600"/>
              </a:spcAft>
              <a:buFont typeface="Wingdings" panose="05000000000000000000" pitchFamily="2" charset="2"/>
              <a:buChar char="Ø"/>
            </a:pPr>
            <a:r>
              <a:rPr lang="en-US" sz="2600" dirty="0">
                <a:solidFill>
                  <a:schemeClr val="tx1"/>
                </a:solidFill>
              </a:rPr>
              <a:t>Build Relationships with Local Governments and Advocacy Groups</a:t>
            </a:r>
          </a:p>
          <a:p>
            <a:pPr marL="914400" lvl="1" indent="-457200">
              <a:spcAft>
                <a:spcPts val="600"/>
              </a:spcAft>
              <a:buFont typeface="Wingdings" panose="05000000000000000000" pitchFamily="2" charset="2"/>
              <a:buChar char="Ø"/>
            </a:pPr>
            <a:r>
              <a:rPr lang="en-US" sz="2600" dirty="0">
                <a:solidFill>
                  <a:schemeClr val="tx1"/>
                </a:solidFill>
              </a:rPr>
              <a:t>Examine Alternate and New Data Sources </a:t>
            </a:r>
          </a:p>
        </p:txBody>
      </p:sp>
      <p:sp>
        <p:nvSpPr>
          <p:cNvPr id="8" name="Text Placeholder 2">
            <a:extLst>
              <a:ext uri="{FF2B5EF4-FFF2-40B4-BE49-F238E27FC236}">
                <a16:creationId xmlns:a16="http://schemas.microsoft.com/office/drawing/2014/main" id="{D3BFE958-C7AF-44C1-A16D-D77C7438FDA4}"/>
              </a:ext>
            </a:extLst>
          </p:cNvPr>
          <p:cNvSpPr txBox="1">
            <a:spLocks/>
          </p:cNvSpPr>
          <p:nvPr/>
        </p:nvSpPr>
        <p:spPr>
          <a:xfrm>
            <a:off x="427039" y="2400220"/>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Tree>
    <p:extLst>
      <p:ext uri="{BB962C8B-B14F-4D97-AF65-F5344CB8AC3E}">
        <p14:creationId xmlns:p14="http://schemas.microsoft.com/office/powerpoint/2010/main" val="275223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158A-F1FD-4A14-9F5A-11B272A8E491}"/>
              </a:ext>
            </a:extLst>
          </p:cNvPr>
          <p:cNvSpPr>
            <a:spLocks noGrp="1"/>
          </p:cNvSpPr>
          <p:nvPr>
            <p:ph type="title"/>
          </p:nvPr>
        </p:nvSpPr>
        <p:spPr>
          <a:xfrm>
            <a:off x="8083995" y="1268893"/>
            <a:ext cx="3617452" cy="1772019"/>
          </a:xfrm>
        </p:spPr>
        <p:txBody>
          <a:bodyPr>
            <a:normAutofit/>
          </a:bodyPr>
          <a:lstStyle/>
          <a:p>
            <a:r>
              <a:rPr lang="en-US" dirty="0"/>
              <a:t>Enhancing Micromobility Safety</a:t>
            </a:r>
          </a:p>
        </p:txBody>
      </p:sp>
      <p:graphicFrame>
        <p:nvGraphicFramePr>
          <p:cNvPr id="5" name="Diagram 4">
            <a:extLst>
              <a:ext uri="{FF2B5EF4-FFF2-40B4-BE49-F238E27FC236}">
                <a16:creationId xmlns:a16="http://schemas.microsoft.com/office/drawing/2014/main" id="{80EEDD85-7962-490F-AC1F-F46008ADBB36}"/>
              </a:ext>
            </a:extLst>
          </p:cNvPr>
          <p:cNvGraphicFramePr/>
          <p:nvPr>
            <p:extLst>
              <p:ext uri="{D42A27DB-BD31-4B8C-83A1-F6EECF244321}">
                <p14:modId xmlns:p14="http://schemas.microsoft.com/office/powerpoint/2010/main" val="3162019932"/>
              </p:ext>
            </p:extLst>
          </p:nvPr>
        </p:nvGraphicFramePr>
        <p:xfrm>
          <a:off x="320432" y="347472"/>
          <a:ext cx="7666015" cy="6510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84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idx="4294967295"/>
          </p:nvPr>
        </p:nvSpPr>
        <p:spPr>
          <a:xfrm>
            <a:off x="4228611" y="867602"/>
            <a:ext cx="3035300" cy="1143000"/>
          </a:xfrm>
        </p:spPr>
        <p:txBody>
          <a:bodyPr>
            <a:noAutofit/>
          </a:bodyPr>
          <a:lstStyle/>
          <a:p>
            <a:r>
              <a:rPr lang="en-US" sz="4000" dirty="0">
                <a:uFill>
                  <a:solidFill>
                    <a:srgbClr val="990000"/>
                  </a:solidFill>
                </a:uFill>
                <a:latin typeface="Arial" panose="020B0604020202020204" pitchFamily="34" charset="0"/>
              </a:rPr>
              <a:t>Questions?</a:t>
            </a:r>
          </a:p>
        </p:txBody>
      </p:sp>
      <p:sp>
        <p:nvSpPr>
          <p:cNvPr id="4" name="TextBox 3"/>
          <p:cNvSpPr txBox="1"/>
          <p:nvPr/>
        </p:nvSpPr>
        <p:spPr>
          <a:xfrm>
            <a:off x="2469662" y="1588477"/>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Arial" panose="020B0604020202020204" pitchFamily="34" charset="0"/>
            </a:endParaRPr>
          </a:p>
          <a:p>
            <a:pPr algn="ctr"/>
            <a:r>
              <a:rPr lang="en-US" sz="3200" dirty="0">
                <a:solidFill>
                  <a:srgbClr val="002060"/>
                </a:solidFill>
                <a:latin typeface="Arial" panose="020B0604020202020204" pitchFamily="34" charset="0"/>
              </a:rPr>
              <a:t>Submit questions in English or Chinese to this podcast:</a:t>
            </a:r>
          </a:p>
          <a:p>
            <a:pPr algn="ctr"/>
            <a:r>
              <a:rPr lang="en-US" sz="3200" dirty="0">
                <a:solidFill>
                  <a:srgbClr val="002060"/>
                </a:solidFill>
                <a:latin typeface="Arial" panose="020B0604020202020204" pitchFamily="34" charset="0"/>
                <a:hlinkClick r:id="rId3"/>
              </a:rPr>
              <a:t>CPSCinChina@CPSC.GOV</a:t>
            </a:r>
            <a:r>
              <a:rPr lang="en-US" sz="3200" dirty="0">
                <a:solidFill>
                  <a:srgbClr val="002060"/>
                </a:solidFill>
                <a:latin typeface="Arial" panose="020B0604020202020204" pitchFamily="34" charset="0"/>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706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7039" y="2526186"/>
            <a:ext cx="3769042" cy="1178241"/>
          </a:xfrm>
        </p:spPr>
        <p:txBody>
          <a:bodyPr>
            <a:normAutofit/>
          </a:bodyPr>
          <a:lstStyle/>
          <a:p>
            <a:pPr algn="ctr"/>
            <a:r>
              <a:rPr lang="en-US" b="1" dirty="0">
                <a:solidFill>
                  <a:srgbClr val="1A2857"/>
                </a:solidFill>
              </a:rPr>
              <a:t>Chinese Resources at cpsc.gov</a:t>
            </a:r>
          </a:p>
        </p:txBody>
      </p:sp>
      <p:pic>
        <p:nvPicPr>
          <p:cNvPr id="11" name="Content Placeholder 10"/>
          <p:cNvPicPr>
            <a:picLocks noGrp="1"/>
          </p:cNvPicPr>
          <p:nvPr>
            <p:ph idx="4294967295"/>
          </p:nvPr>
        </p:nvPicPr>
        <p:blipFill>
          <a:blip r:embed="rId2"/>
          <a:stretch>
            <a:fillRect/>
          </a:stretch>
        </p:blipFill>
        <p:spPr>
          <a:xfrm>
            <a:off x="4715485" y="1073256"/>
            <a:ext cx="7018337" cy="4314825"/>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latin typeface="Arial" panose="020B0604020202020204" pitchFamily="34" charset="0"/>
                <a:hlinkClick r:id="rId3"/>
              </a:rPr>
              <a:t>https://www.cpsc.gov/zh-CN/Business--Manufacturing/Business-Education</a:t>
            </a:r>
            <a:endParaRPr lang="en-US" sz="1600" u="sng" dirty="0">
              <a:solidFill>
                <a:srgbClr val="1F497D"/>
              </a:solidFill>
              <a:latin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274" y="4555891"/>
            <a:ext cx="1555988" cy="1952613"/>
          </a:xfrm>
          <a:prstGeom prst="rect">
            <a:avLst/>
          </a:prstGeom>
        </p:spPr>
      </p:pic>
    </p:spTree>
    <p:extLst>
      <p:ext uri="{BB962C8B-B14F-4D97-AF65-F5344CB8AC3E}">
        <p14:creationId xmlns:p14="http://schemas.microsoft.com/office/powerpoint/2010/main" val="262700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3521" y="2567969"/>
            <a:ext cx="3769042" cy="1178241"/>
          </a:xfrm>
        </p:spPr>
        <p:txBody>
          <a:bodyPr>
            <a:normAutofit/>
          </a:bodyPr>
          <a:lstStyle/>
          <a:p>
            <a:pPr algn="ctr"/>
            <a:r>
              <a:rPr lang="en-US" b="1" dirty="0">
                <a:solidFill>
                  <a:srgbClr val="1A2857"/>
                </a:solidFill>
              </a:rPr>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latin typeface="Arial" panose="020B0604020202020204" pitchFamily="34" charset="0"/>
                <a:hlinkClick r:id="rId3"/>
              </a:rPr>
              <a:t>https://www.cpsc.gov/s3fs-public/HandbookforManufacturingChinese.pdf</a:t>
            </a:r>
            <a:r>
              <a:rPr lang="en-US" sz="1600" dirty="0">
                <a:latin typeface="Arial" panose="020B0604020202020204" pitchFamily="34" charset="0"/>
              </a:rPr>
              <a:t> (</a:t>
            </a:r>
            <a:r>
              <a:rPr lang="zh-CN" altLang="en-US" sz="1600" dirty="0">
                <a:latin typeface="+mn-ea"/>
              </a:rPr>
              <a:t>中文版本</a:t>
            </a:r>
            <a:r>
              <a:rPr lang="en-US" sz="1600" dirty="0">
                <a:latin typeface="+mn-ea"/>
              </a:rPr>
              <a:t> </a:t>
            </a:r>
            <a:r>
              <a:rPr lang="en-US" sz="1600" dirty="0">
                <a:latin typeface="Arial" panose="020B0604020202020204" pitchFamily="34" charset="0"/>
              </a:rPr>
              <a:t>)</a:t>
            </a:r>
          </a:p>
          <a:p>
            <a:endParaRPr lang="en-US" sz="1600" dirty="0">
              <a:latin typeface="Arial" panose="020B0604020202020204" pitchFamily="34" charset="0"/>
            </a:endParaRPr>
          </a:p>
          <a:p>
            <a:r>
              <a:rPr lang="en-US" sz="1400" dirty="0">
                <a:latin typeface="Arial" panose="020B0604020202020204" pitchFamily="34" charset="0"/>
                <a:hlinkClick r:id="rId4"/>
              </a:rPr>
              <a:t>https://www.cpsc.gov/s3fs-public/pdfs/blk_pdf_handbookenglishaug05.pdf</a:t>
            </a:r>
            <a:r>
              <a:rPr lang="zh-CN" altLang="en-US" sz="1400" dirty="0">
                <a:latin typeface="Arial" panose="020B0604020202020204" pitchFamily="34" charset="0"/>
              </a:rPr>
              <a:t> </a:t>
            </a:r>
            <a:r>
              <a:rPr lang="en-US" altLang="zh-CN" sz="1400" dirty="0">
                <a:latin typeface="Arial" panose="020B0604020202020204" pitchFamily="34" charset="0"/>
              </a:rPr>
              <a:t>(</a:t>
            </a:r>
            <a:r>
              <a:rPr lang="zh-CN" altLang="en-US" sz="1400" dirty="0">
                <a:latin typeface="+mn-ea"/>
              </a:rPr>
              <a:t>英文版本</a:t>
            </a:r>
            <a:r>
              <a:rPr lang="en-US" altLang="zh-CN" sz="1400" dirty="0">
                <a:latin typeface="Arial" panose="020B0604020202020204" pitchFamily="34" charset="0"/>
              </a:rPr>
              <a:t>)</a:t>
            </a:r>
            <a:endParaRPr lang="en-US" sz="1400" dirty="0">
              <a:latin typeface="Arial" panose="020B060402020202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latin typeface="Arial" panose="020B0604020202020204" pitchFamily="34" charset="0"/>
                <a:hlinkClick r:id="rId5"/>
              </a:rPr>
              <a:t>https://www.cpsc.gov/s3fs-public/THE%20REGULATED%20PRODUCT%20HANDBOOK_050613%20CHN%20Final_0.pdf</a:t>
            </a:r>
            <a:r>
              <a:rPr lang="zh-CN" altLang="en-US" sz="1600" dirty="0">
                <a:latin typeface="Arial" panose="020B0604020202020204" pitchFamily="34" charset="0"/>
              </a:rPr>
              <a:t> </a:t>
            </a:r>
            <a:r>
              <a:rPr lang="en-US" sz="1600" dirty="0">
                <a:latin typeface="Arial" panose="020B0604020202020204" pitchFamily="34" charset="0"/>
              </a:rPr>
              <a:t>(</a:t>
            </a:r>
            <a:r>
              <a:rPr lang="zh-CN" altLang="en-US" sz="1600" dirty="0">
                <a:latin typeface="+mn-ea"/>
              </a:rPr>
              <a:t>中文版本</a:t>
            </a:r>
            <a:r>
              <a:rPr lang="en-US" sz="1600" dirty="0">
                <a:latin typeface="+mn-ea"/>
              </a:rPr>
              <a:t> </a:t>
            </a:r>
            <a:r>
              <a:rPr lang="en-US" sz="1600" dirty="0">
                <a:latin typeface="Arial" panose="020B0604020202020204" pitchFamily="34" charset="0"/>
              </a:rPr>
              <a:t>)</a:t>
            </a:r>
          </a:p>
          <a:p>
            <a:endParaRPr lang="en-US" sz="1600" dirty="0">
              <a:latin typeface="Arial" panose="020B0604020202020204" pitchFamily="34" charset="0"/>
            </a:endParaRPr>
          </a:p>
          <a:p>
            <a:r>
              <a:rPr lang="en-US" sz="1400" dirty="0">
                <a:latin typeface="Arial" panose="020B0604020202020204" pitchFamily="34" charset="0"/>
                <a:hlinkClick r:id="rId6"/>
              </a:rPr>
              <a:t>https://www.cpsc.gov/s3fs-public/RegulatedProductsHandbook.pdf</a:t>
            </a:r>
            <a:r>
              <a:rPr lang="zh-CN" altLang="en-US" sz="1400" dirty="0">
                <a:latin typeface="Arial" panose="020B0604020202020204" pitchFamily="34" charset="0"/>
              </a:rPr>
              <a:t> </a:t>
            </a:r>
            <a:r>
              <a:rPr lang="en-US" altLang="zh-CN" sz="1400" dirty="0">
                <a:latin typeface="Arial" panose="020B0604020202020204" pitchFamily="34" charset="0"/>
              </a:rPr>
              <a:t>(</a:t>
            </a:r>
            <a:r>
              <a:rPr lang="zh-CN" altLang="en-US" sz="1400" dirty="0">
                <a:latin typeface="+mn-ea"/>
              </a:rPr>
              <a:t>英文版本</a:t>
            </a:r>
            <a:r>
              <a:rPr lang="en-US" altLang="zh-CN" sz="1400" dirty="0">
                <a:latin typeface="Arial" panose="020B0604020202020204" pitchFamily="34" charset="0"/>
              </a:rPr>
              <a:t>)</a:t>
            </a:r>
            <a:endParaRPr lang="en-US" sz="1400" dirty="0">
              <a:latin typeface="Arial" panose="020B0604020202020204" pitchFamily="34" charset="0"/>
            </a:endParaRPr>
          </a:p>
          <a:p>
            <a:endParaRPr lang="en-US" sz="1400" dirty="0">
              <a:latin typeface="Arial" panose="020B0604020202020204" pitchFamily="34" charset="0"/>
            </a:endParaRPr>
          </a:p>
          <a:p>
            <a:endParaRPr lang="en-US" sz="1400" dirty="0">
              <a:latin typeface="Arial" panose="020B0604020202020204" pitchFamily="34" charset="0"/>
            </a:endParaRPr>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4168749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7039" y="2535410"/>
            <a:ext cx="3769042" cy="1178241"/>
          </a:xfrm>
        </p:spPr>
        <p:txBody>
          <a:bodyPr>
            <a:normAutofit/>
          </a:bodyPr>
          <a:lstStyle/>
          <a:p>
            <a:pPr algn="ctr"/>
            <a:r>
              <a:rPr lang="en-US" b="1" dirty="0">
                <a:solidFill>
                  <a:srgbClr val="1A2857"/>
                </a:solidFill>
                <a:uFill>
                  <a:solidFill>
                    <a:srgbClr val="990000"/>
                  </a:solidFill>
                </a:uFill>
              </a:rPr>
              <a:t>CPSC Business Resources</a:t>
            </a:r>
            <a:endParaRPr lang="en-US" b="1" dirty="0">
              <a:solidFill>
                <a:srgbClr val="1A2857"/>
              </a:solidFill>
            </a:endParaRPr>
          </a:p>
        </p:txBody>
      </p:sp>
      <p:sp>
        <p:nvSpPr>
          <p:cNvPr id="3" name="Rectangle 2"/>
          <p:cNvSpPr/>
          <p:nvPr/>
        </p:nvSpPr>
        <p:spPr>
          <a:xfrm>
            <a:off x="6320247" y="4377463"/>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788968"/>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246A"/>
                </a:solidFill>
                <a:latin typeface="Arial" panose="020B0604020202020204" pitchFamily="34" charset="0"/>
                <a:cs typeface="Arial" panose="020B0604020202020204" pitchFamily="34" charset="0"/>
              </a:rPr>
              <a:t>Definition of children’s product – 16 CFR Part 1200 </a:t>
            </a:r>
          </a:p>
          <a:p>
            <a:pPr marL="342900" indent="-342900">
              <a:buFont typeface="Arial" panose="020B0604020202020204" pitchFamily="34" charset="0"/>
              <a:buChar char="•"/>
            </a:pPr>
            <a:r>
              <a:rPr lang="en-US" sz="2400" dirty="0">
                <a:solidFill>
                  <a:srgbClr val="00246A"/>
                </a:solidFill>
                <a:latin typeface="Arial" panose="020B0604020202020204" pitchFamily="34" charset="0"/>
                <a:cs typeface="Arial" panose="020B0604020202020204" pitchFamily="34" charset="0"/>
              </a:rPr>
              <a:t>Certificates of conformity – 16 CFR Part 1110</a:t>
            </a:r>
          </a:p>
          <a:p>
            <a:pPr marL="342900" indent="-342900">
              <a:buFont typeface="Arial" panose="020B0604020202020204" pitchFamily="34" charset="0"/>
              <a:buChar char="•"/>
            </a:pPr>
            <a:r>
              <a:rPr lang="en-US" sz="2400" dirty="0">
                <a:solidFill>
                  <a:srgbClr val="00246A"/>
                </a:solidFill>
                <a:latin typeface="Arial" panose="020B0604020202020204" pitchFamily="34" charset="0"/>
                <a:cs typeface="Arial" panose="020B0604020202020204" pitchFamily="34" charset="0"/>
              </a:rPr>
              <a:t>Third-party testing – 16 CFR Parts 1107, 1109, and 1112</a:t>
            </a:r>
          </a:p>
          <a:p>
            <a:pPr marL="342900" indent="-342900">
              <a:buFont typeface="Arial" panose="020B0604020202020204" pitchFamily="34" charset="0"/>
              <a:buChar char="•"/>
            </a:pPr>
            <a:r>
              <a:rPr lang="en-US" sz="2400" dirty="0">
                <a:solidFill>
                  <a:srgbClr val="00246A"/>
                </a:solidFill>
                <a:latin typeface="Arial" panose="020B0604020202020204" pitchFamily="34" charset="0"/>
                <a:cs typeface="Arial" panose="020B0604020202020204" pitchFamily="34" charset="0"/>
              </a:rPr>
              <a:t>Tracking information – 15 USC § 2063(a)(5)</a:t>
            </a:r>
          </a:p>
          <a:p>
            <a:pPr marL="342900" indent="-342900">
              <a:buFont typeface="Arial" panose="020B0604020202020204" pitchFamily="34" charset="0"/>
              <a:buChar char="•"/>
            </a:pPr>
            <a:r>
              <a:rPr lang="en-US" sz="2400" dirty="0">
                <a:solidFill>
                  <a:srgbClr val="00246A"/>
                </a:solidFill>
                <a:latin typeface="Arial" panose="020B0604020202020204" pitchFamily="34" charset="0"/>
                <a:cs typeface="Arial" panose="020B0604020202020204" pitchFamily="34" charset="0"/>
              </a:rPr>
              <a:t>Mandatory reporting requirements – 15 USC §2064</a:t>
            </a:r>
          </a:p>
        </p:txBody>
      </p:sp>
    </p:spTree>
    <p:extLst>
      <p:ext uri="{BB962C8B-B14F-4D97-AF65-F5344CB8AC3E}">
        <p14:creationId xmlns:p14="http://schemas.microsoft.com/office/powerpoint/2010/main" val="570054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8"/>
            <a:ext cx="6473055" cy="2600613"/>
          </a:xfrm>
        </p:spPr>
        <p:txBody>
          <a:bodyPr>
            <a:normAutofit lnSpcReduction="10000"/>
          </a:bodyPr>
          <a:lstStyle/>
          <a:p>
            <a:pPr algn="ctr"/>
            <a:r>
              <a:rPr lang="en-US" dirty="0"/>
              <a:t>Podcast Series 2021</a:t>
            </a:r>
          </a:p>
          <a:p>
            <a:endParaRPr lang="en-US" sz="2800" dirty="0"/>
          </a:p>
          <a:p>
            <a:pPr algn="ctr"/>
            <a:r>
              <a:rPr lang="en-US" dirty="0"/>
              <a:t>Overview of Consumer Safety and Micromobility Devices  </a:t>
            </a:r>
          </a:p>
        </p:txBody>
      </p:sp>
      <p:sp>
        <p:nvSpPr>
          <p:cNvPr id="4" name="Rectangle 3"/>
          <p:cNvSpPr/>
          <p:nvPr/>
        </p:nvSpPr>
        <p:spPr>
          <a:xfrm>
            <a:off x="501870" y="5431577"/>
            <a:ext cx="5001784" cy="923330"/>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presentation was prepared by CPSC Staff. It has not been reviewed or approved by the Commission and may not reflect its views. </a:t>
            </a:r>
          </a:p>
        </p:txBody>
      </p:sp>
    </p:spTree>
    <p:extLst>
      <p:ext uri="{BB962C8B-B14F-4D97-AF65-F5344CB8AC3E}">
        <p14:creationId xmlns:p14="http://schemas.microsoft.com/office/powerpoint/2010/main" val="3487055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2701739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4294967295"/>
          </p:nvPr>
        </p:nvSpPr>
        <p:spPr>
          <a:xfrm>
            <a:off x="606127" y="1313166"/>
            <a:ext cx="9788525" cy="1636601"/>
          </a:xfrm>
        </p:spPr>
        <p:txBody>
          <a:bodyPr>
            <a:normAutofit/>
          </a:bodyPr>
          <a:lstStyle/>
          <a:p>
            <a:r>
              <a:rPr lang="en-US" sz="2800" dirty="0">
                <a:solidFill>
                  <a:srgbClr val="4C4C4C"/>
                </a:solidFill>
              </a:rPr>
              <a:t>Regulatory Robot is a tool to help identify which </a:t>
            </a:r>
            <a:r>
              <a:rPr lang="en-US" sz="2800" dirty="0"/>
              <a:t>requirements</a:t>
            </a:r>
            <a:r>
              <a:rPr lang="en-US" sz="2800" dirty="0">
                <a:solidFill>
                  <a:srgbClr val="4C4C4C"/>
                </a:solidFill>
              </a:rPr>
              <a:t>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list details of requirements</a:t>
            </a:r>
            <a:endParaRPr lang="en-US" dirty="0">
              <a:solidFill>
                <a:srgbClr val="1A2857"/>
              </a:solidFill>
            </a:endParaRPr>
          </a:p>
        </p:txBody>
      </p:sp>
      <p:graphicFrame>
        <p:nvGraphicFramePr>
          <p:cNvPr id="5" name="Diagram 4"/>
          <p:cNvGraphicFramePr/>
          <p:nvPr>
            <p:extLst>
              <p:ext uri="{D42A27DB-BD31-4B8C-83A1-F6EECF244321}">
                <p14:modId xmlns:p14="http://schemas.microsoft.com/office/powerpoint/2010/main" val="2119565737"/>
              </p:ext>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2595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7038" y="2865439"/>
            <a:ext cx="3535362" cy="497376"/>
          </a:xfrm>
        </p:spPr>
        <p:txBody>
          <a:bodyPr>
            <a:normAutofit fontScale="92500" lnSpcReduction="10000"/>
          </a:bodyPr>
          <a:lstStyle/>
          <a:p>
            <a:pPr algn="ctr"/>
            <a:r>
              <a:rPr lang="en-US" b="1" dirty="0">
                <a:solidFill>
                  <a:srgbClr val="1A2857"/>
                </a:solidFill>
              </a:rPr>
              <a:t>CPSC Staff Reports</a:t>
            </a:r>
          </a:p>
        </p:txBody>
      </p:sp>
      <p:sp>
        <p:nvSpPr>
          <p:cNvPr id="4" name="Rectangle 3">
            <a:extLst>
              <a:ext uri="{FF2B5EF4-FFF2-40B4-BE49-F238E27FC236}">
                <a16:creationId xmlns:a16="http://schemas.microsoft.com/office/drawing/2014/main" id="{B5FCA56B-DBA3-4E98-A9C3-82E5AD288F6C}"/>
              </a:ext>
            </a:extLst>
          </p:cNvPr>
          <p:cNvSpPr/>
          <p:nvPr/>
        </p:nvSpPr>
        <p:spPr>
          <a:xfrm>
            <a:off x="4675517" y="788968"/>
            <a:ext cx="7381519" cy="5216813"/>
          </a:xfrm>
          <a:prstGeom prst="rect">
            <a:avLst/>
          </a:prstGeom>
        </p:spPr>
        <p:txBody>
          <a:bodyPr wrap="square">
            <a:spAutoFit/>
          </a:bodyPr>
          <a:lstStyle/>
          <a:p>
            <a:pPr marL="342900"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“Safety Concerns Associated with  Micromobility Products,” April 2020</a:t>
            </a:r>
          </a:p>
          <a:p>
            <a:pPr marL="800100" lvl="1"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3"/>
              </a:rPr>
              <a:t>https://cpsc.gov/s3fs-public/Report-on-Micromobility-Products_FINAL-to-Commission.pdf?THHIorYXAZ.KiZnobh1o7.7.lN9nNCLo</a:t>
            </a:r>
            <a:endParaRPr lang="en-US" sz="2000" dirty="0">
              <a:latin typeface="Arial" panose="020B0604020202020204" pitchFamily="34" charset="0"/>
              <a:cs typeface="Arial" panose="020B0604020202020204" pitchFamily="34" charset="0"/>
            </a:endParaRPr>
          </a:p>
          <a:p>
            <a:pPr lvl="1">
              <a:spcAft>
                <a:spcPts val="600"/>
              </a:spcAft>
            </a:pP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“Micromobility Products-Related Deaths, Injuries, and Hazard Patterns: 2017–2019,” September 2020</a:t>
            </a:r>
          </a:p>
          <a:p>
            <a:pPr marL="800100" lvl="1"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4"/>
              </a:rPr>
              <a:t>https://www.cpsc.gov/s3fs-public/Micromobility-Products-Related-Deaths-Injuries-and-Hazard-Patterns-2017–2019.pdf?90dOQxCOSzGvGRFGX6UF6Z6zvQhV9R1P</a:t>
            </a:r>
            <a:r>
              <a:rPr lang="en-US" sz="2000" dirty="0">
                <a:latin typeface="Arial" panose="020B0604020202020204" pitchFamily="34" charset="0"/>
                <a:cs typeface="Arial" panose="020B0604020202020204" pitchFamily="34" charset="0"/>
              </a:rPr>
              <a:t> </a:t>
            </a:r>
          </a:p>
          <a:p>
            <a:pPr marL="342900" indent="-3429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831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endParaRPr lang="en-US" dirty="0"/>
          </a:p>
          <a:p>
            <a:endParaRPr lang="en-US" dirty="0"/>
          </a:p>
        </p:txBody>
      </p:sp>
      <p:sp>
        <p:nvSpPr>
          <p:cNvPr id="6" name="Text Placeholder 5"/>
          <p:cNvSpPr>
            <a:spLocks noGrp="1"/>
          </p:cNvSpPr>
          <p:nvPr>
            <p:ph type="body" sz="quarter" idx="11"/>
          </p:nvPr>
        </p:nvSpPr>
        <p:spPr>
          <a:xfrm>
            <a:off x="310198" y="1891521"/>
            <a:ext cx="3769042" cy="1914864"/>
          </a:xfrm>
        </p:spPr>
        <p:txBody>
          <a:bodyPr>
            <a:normAutofit/>
          </a:bodyPr>
          <a:lstStyle/>
          <a:p>
            <a:pPr algn="ctr"/>
            <a:r>
              <a:rPr lang="en-US" sz="2800" dirty="0">
                <a:solidFill>
                  <a:srgbClr val="1A2857"/>
                </a:solidFill>
              </a:rPr>
              <a:t>Guidance on the Application of Human Factors to Consumer Products</a:t>
            </a:r>
          </a:p>
        </p:txBody>
      </p:sp>
      <p:pic>
        <p:nvPicPr>
          <p:cNvPr id="7" name="Picture Placeholder 4">
            <a:extLst>
              <a:ext uri="{FF2B5EF4-FFF2-40B4-BE49-F238E27FC236}">
                <a16:creationId xmlns:a16="http://schemas.microsoft.com/office/drawing/2014/main" id="{985E880E-5D4C-41EF-AB75-93A208085DDA}"/>
              </a:ext>
            </a:extLst>
          </p:cNvPr>
          <p:cNvPicPr>
            <a:picLocks noChangeAspect="1"/>
          </p:cNvPicPr>
          <p:nvPr/>
        </p:nvPicPr>
        <p:blipFill rotWithShape="1">
          <a:blip r:embed="rId3"/>
          <a:srcRect l="33013" t="35070" r="33118" b="7961"/>
          <a:stretch/>
        </p:blipFill>
        <p:spPr>
          <a:xfrm>
            <a:off x="5966556" y="597555"/>
            <a:ext cx="5043577" cy="4535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a:extLst>
              <a:ext uri="{FF2B5EF4-FFF2-40B4-BE49-F238E27FC236}">
                <a16:creationId xmlns:a16="http://schemas.microsoft.com/office/drawing/2014/main" id="{B0DBE2BF-E240-4CDF-ABF2-B051667B2DFF}"/>
              </a:ext>
            </a:extLst>
          </p:cNvPr>
          <p:cNvSpPr/>
          <p:nvPr/>
        </p:nvSpPr>
        <p:spPr>
          <a:xfrm>
            <a:off x="4951562" y="5658777"/>
            <a:ext cx="6711351" cy="923330"/>
          </a:xfrm>
          <a:prstGeom prst="rect">
            <a:avLst/>
          </a:prstGeom>
        </p:spPr>
        <p:txBody>
          <a:bodyPr wrap="square">
            <a:spAutoFit/>
          </a:bodyPr>
          <a:lstStyle/>
          <a:p>
            <a:r>
              <a:rPr lang="en-US" dirty="0">
                <a:hlinkClick r:id="rId4"/>
              </a:rPr>
              <a:t>https://cpsc.gov/s3fs-public/Human-Factors-Standard-Practice-Document-Final-ENGLISH-Feb03-2020_0.pdf?wAUEehL.VtEkpYpx8aLvYrTKqa9w0UMz</a:t>
            </a:r>
            <a:r>
              <a:rPr lang="en-US" dirty="0"/>
              <a:t> </a:t>
            </a:r>
          </a:p>
        </p:txBody>
      </p:sp>
    </p:spTree>
    <p:extLst>
      <p:ext uri="{BB962C8B-B14F-4D97-AF65-F5344CB8AC3E}">
        <p14:creationId xmlns:p14="http://schemas.microsoft.com/office/powerpoint/2010/main" val="3180311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endParaRPr lang="en-US" dirty="0"/>
          </a:p>
          <a:p>
            <a:endParaRPr lang="en-US" dirty="0"/>
          </a:p>
        </p:txBody>
      </p:sp>
      <p:sp>
        <p:nvSpPr>
          <p:cNvPr id="6" name="Text Placeholder 5"/>
          <p:cNvSpPr>
            <a:spLocks noGrp="1"/>
          </p:cNvSpPr>
          <p:nvPr>
            <p:ph type="body" sz="quarter" idx="11"/>
          </p:nvPr>
        </p:nvSpPr>
        <p:spPr>
          <a:xfrm>
            <a:off x="310198" y="2667769"/>
            <a:ext cx="3769042" cy="1053627"/>
          </a:xfrm>
        </p:spPr>
        <p:txBody>
          <a:bodyPr>
            <a:normAutofit/>
          </a:bodyPr>
          <a:lstStyle/>
          <a:p>
            <a:pPr algn="ctr"/>
            <a:r>
              <a:rPr lang="en-US" sz="2800" dirty="0">
                <a:solidFill>
                  <a:srgbClr val="1A2857"/>
                </a:solidFill>
              </a:rPr>
              <a:t>CPSC Data Resources</a:t>
            </a:r>
          </a:p>
        </p:txBody>
      </p:sp>
      <p:sp>
        <p:nvSpPr>
          <p:cNvPr id="8" name="Rectangle 7">
            <a:extLst>
              <a:ext uri="{FF2B5EF4-FFF2-40B4-BE49-F238E27FC236}">
                <a16:creationId xmlns:a16="http://schemas.microsoft.com/office/drawing/2014/main" id="{39FDB577-2468-49F8-848E-16375E5FBA44}"/>
              </a:ext>
            </a:extLst>
          </p:cNvPr>
          <p:cNvSpPr/>
          <p:nvPr/>
        </p:nvSpPr>
        <p:spPr>
          <a:xfrm>
            <a:off x="4675517" y="788968"/>
            <a:ext cx="7381519" cy="3354765"/>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solidFill>
                  <a:srgbClr val="00246A"/>
                </a:solidFill>
                <a:latin typeface="Arial" panose="020B0604020202020204" pitchFamily="34" charset="0"/>
                <a:cs typeface="Arial" panose="020B0604020202020204" pitchFamily="34" charset="0"/>
              </a:rPr>
              <a:t>National Electronic Injury Surveillance System (NEISS)</a:t>
            </a: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hlinkClick r:id="rId3"/>
              </a:rPr>
              <a:t>https://www.cpsc.gov/cgibin/NEISSQuery/home.aspx</a:t>
            </a:r>
            <a:r>
              <a:rPr lang="en-US" sz="2400" dirty="0">
                <a:latin typeface="Arial" panose="020B0604020202020204" pitchFamily="34" charset="0"/>
                <a:cs typeface="Arial" panose="020B0604020202020204" pitchFamily="34" charset="0"/>
              </a:rPr>
              <a:t> </a:t>
            </a:r>
          </a:p>
          <a:p>
            <a:pPr lvl="1">
              <a:spcAft>
                <a:spcPts val="600"/>
              </a:spcAft>
            </a:pPr>
            <a:endParaRPr lang="en-US" sz="2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Consumer Product Safety Risk Management System (CPSRMS)</a:t>
            </a:r>
          </a:p>
          <a:p>
            <a:pPr marL="8001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hlinkClick r:id="rId4"/>
              </a:rPr>
              <a:t>https://saferproducts.gov/</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83722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3396360" y="1254623"/>
            <a:ext cx="8086556" cy="1730117"/>
          </a:xfrm>
        </p:spPr>
        <p:txBody>
          <a:bodyPr>
            <a:normAutofit/>
          </a:bodyPr>
          <a:lstStyle/>
          <a:p>
            <a:r>
              <a:rPr lang="en-US" sz="2000" dirty="0">
                <a:solidFill>
                  <a:srgbClr val="4C4C4C"/>
                </a:solidFill>
              </a:rPr>
              <a:t>Sylvia Chen</a:t>
            </a:r>
          </a:p>
          <a:p>
            <a:r>
              <a:rPr lang="en-US" sz="2000" dirty="0">
                <a:solidFill>
                  <a:srgbClr val="4C4C4C"/>
                </a:solidFill>
              </a:rPr>
              <a:t>U.S. Consumer Product Safety Commission</a:t>
            </a:r>
          </a:p>
          <a:p>
            <a:r>
              <a:rPr lang="en-US" sz="2000" dirty="0">
                <a:solidFill>
                  <a:srgbClr val="4C4C4C"/>
                </a:solidFill>
              </a:rPr>
              <a:t>Program Manager for East Asia and Pacific </a:t>
            </a:r>
          </a:p>
          <a:p>
            <a:r>
              <a:rPr lang="en-US" sz="2000" dirty="0">
                <a:solidFill>
                  <a:srgbClr val="4C4C4C"/>
                </a:solidFill>
              </a:rPr>
              <a:t>Office of International Programs </a:t>
            </a:r>
          </a:p>
        </p:txBody>
      </p:sp>
      <p:sp>
        <p:nvSpPr>
          <p:cNvPr id="8" name="Content Placeholder 7"/>
          <p:cNvSpPr>
            <a:spLocks noGrp="1"/>
          </p:cNvSpPr>
          <p:nvPr>
            <p:ph sz="half" idx="2"/>
          </p:nvPr>
        </p:nvSpPr>
        <p:spPr>
          <a:xfrm>
            <a:off x="609600" y="3157267"/>
            <a:ext cx="10873317" cy="3295487"/>
          </a:xfrm>
        </p:spPr>
        <p:txBody>
          <a:bodyPr>
            <a:normAutofit/>
          </a:bodyPr>
          <a:lstStyle/>
          <a:p>
            <a:r>
              <a:rPr lang="en-US" sz="1800" dirty="0">
                <a:solidFill>
                  <a:srgbClr val="4C4C4C"/>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800" dirty="0">
                <a:solidFill>
                  <a:srgbClr val="4C4C4C"/>
                </a:solidFill>
              </a:rPr>
              <a:t> </a:t>
            </a:r>
          </a:p>
          <a:p>
            <a:r>
              <a:rPr lang="en-US" sz="18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600" dirty="0"/>
          </a:p>
        </p:txBody>
      </p:sp>
      <p:pic>
        <p:nvPicPr>
          <p:cNvPr id="9" name="Picture 8"/>
          <p:cNvPicPr>
            <a:picLocks noChangeAspect="1"/>
          </p:cNvPicPr>
          <p:nvPr/>
        </p:nvPicPr>
        <p:blipFill>
          <a:blip r:embed="rId3"/>
          <a:stretch>
            <a:fillRect/>
          </a:stretch>
        </p:blipFill>
        <p:spPr>
          <a:xfrm>
            <a:off x="686372" y="1451599"/>
            <a:ext cx="2709988" cy="1533141"/>
          </a:xfrm>
          <a:prstGeom prst="rect">
            <a:avLst/>
          </a:prstGeom>
        </p:spPr>
      </p:pic>
    </p:spTree>
    <p:extLst>
      <p:ext uri="{BB962C8B-B14F-4D97-AF65-F5344CB8AC3E}">
        <p14:creationId xmlns:p14="http://schemas.microsoft.com/office/powerpoint/2010/main" val="167939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the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latin typeface="Arial" panose="020B0604020202020204" pitchFamily="34" charset="0"/>
              </a:rPr>
              <a:t>1</a:t>
            </a:r>
            <a:r>
              <a:rPr lang="en-US" sz="825" dirty="0">
                <a:solidFill>
                  <a:prstClr val="black"/>
                </a:solidFill>
                <a:latin typeface="Arial" panose="020B0604020202020204" pitchFamily="34" charset="0"/>
              </a:rPr>
              <a:t>  https://www.cpsc.gov/s3fs-public/FY2019PBR.pdf</a:t>
            </a:r>
          </a:p>
        </p:txBody>
      </p:sp>
    </p:spTree>
    <p:extLst>
      <p:ext uri="{BB962C8B-B14F-4D97-AF65-F5344CB8AC3E}">
        <p14:creationId xmlns:p14="http://schemas.microsoft.com/office/powerpoint/2010/main" val="332713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Podcast Series 2021</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22920530"/>
              </p:ext>
            </p:extLst>
          </p:nvPr>
        </p:nvGraphicFramePr>
        <p:xfrm>
          <a:off x="1689654" y="1605707"/>
          <a:ext cx="9116892" cy="2843782"/>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455322">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a:t>
                      </a:r>
                      <a:r>
                        <a:rPr lang="en-US" sz="1800" baseline="0" dirty="0">
                          <a:effectLst/>
                          <a:latin typeface="Arial" panose="020B0604020202020204" pitchFamily="34" charset="0"/>
                          <a:ea typeface="Calibri" panose="020F0502020204030204" pitchFamily="34" charset="0"/>
                        </a:rPr>
                        <a:t> of Children’s Sleepwear Requirements </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marL="0" marR="0" algn="l">
                        <a:spcBef>
                          <a:spcPts val="0"/>
                        </a:spcBef>
                        <a:spcAft>
                          <a:spcPts val="0"/>
                        </a:spcAft>
                      </a:pPr>
                      <a:r>
                        <a:rPr lang="en-US" sz="1800" dirty="0">
                          <a:solidFill>
                            <a:schemeClr val="dk1"/>
                          </a:solidFill>
                          <a:effectLst/>
                          <a:latin typeface="Arial" panose="020B0604020202020204" pitchFamily="34" charset="0"/>
                          <a:ea typeface="+mn-ea"/>
                          <a:cs typeface="Arial" panose="020B0604020202020204" pitchFamily="34" charset="0"/>
                        </a:rPr>
                        <a:t>Enhancing the Safety of Emerging Technology through Risk Assessment: Wearables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Battery</a:t>
                      </a:r>
                      <a:r>
                        <a:rPr lang="en-US" sz="1800" baseline="0" dirty="0">
                          <a:effectLst/>
                          <a:latin typeface="Arial" panose="020B0604020202020204" pitchFamily="34" charset="0"/>
                          <a:ea typeface="Calibri" panose="020F0502020204030204" pitchFamily="34" charset="0"/>
                        </a:rPr>
                        <a:t> Safety Requirements</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3"/>
                  </a:ext>
                </a:extLst>
              </a:tr>
              <a:tr h="35646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Gates and Enclosures Requirements</a:t>
                      </a: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dk1"/>
                          </a:solidFill>
                          <a:effectLst/>
                          <a:latin typeface="Arial" panose="020B0604020202020204" pitchFamily="34" charset="0"/>
                          <a:ea typeface="+mn-ea"/>
                          <a:cs typeface="Arial" panose="020B0604020202020204" pitchFamily="34" charset="0"/>
                        </a:rPr>
                        <a:t>Overview of Consumer Safety and Micromobility Devices</a:t>
                      </a: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Cribs and</a:t>
                      </a:r>
                      <a:r>
                        <a:rPr lang="en-US" sz="1800" baseline="0" dirty="0">
                          <a:effectLst/>
                          <a:latin typeface="Arial" panose="020B0604020202020204" pitchFamily="34" charset="0"/>
                          <a:ea typeface="Calibri" panose="020F0502020204030204" pitchFamily="34" charset="0"/>
                        </a:rPr>
                        <a:t> Play Yards Requirements </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6"/>
                  </a:ext>
                </a:extLst>
              </a:tr>
            </a:tbl>
          </a:graphicData>
        </a:graphic>
      </p:graphicFrame>
      <p:sp>
        <p:nvSpPr>
          <p:cNvPr id="3" name="Rectangle 2"/>
          <p:cNvSpPr/>
          <p:nvPr/>
        </p:nvSpPr>
        <p:spPr>
          <a:xfrm>
            <a:off x="2917371" y="4905829"/>
            <a:ext cx="6235001" cy="1384995"/>
          </a:xfrm>
          <a:prstGeom prst="rect">
            <a:avLst/>
          </a:prstGeom>
        </p:spPr>
        <p:txBody>
          <a:bodyPr wrap="square">
            <a:spAutoFit/>
          </a:bodyPr>
          <a:lstStyle/>
          <a:p>
            <a:pPr algn="ctr"/>
            <a:r>
              <a:rPr lang="en-US" sz="2800"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800" dirty="0">
                <a:latin typeface="Arial" panose="020B0604020202020204" pitchFamily="34" charset="0"/>
                <a:ea typeface="SimSun" panose="02010600030101010101" pitchFamily="2" charset="-122"/>
                <a:cs typeface="Times New Roman" panose="02020603050405020304" pitchFamily="18" charset="0"/>
              </a:rPr>
              <a:t>”</a:t>
            </a:r>
            <a:endParaRPr lang="en-US" sz="28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2495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2767062"/>
            <a:ext cx="10962751" cy="1379636"/>
          </a:xfrm>
        </p:spPr>
        <p:txBody>
          <a:bodyPr>
            <a:normAutofit/>
          </a:bodyPr>
          <a:lstStyle/>
          <a:p>
            <a:pPr lvl="0" algn="ctr">
              <a:buClrTx/>
              <a:defRPr/>
            </a:pPr>
            <a:r>
              <a:rPr lang="en-US" sz="4000" dirty="0">
                <a:solidFill>
                  <a:srgbClr val="1A2857"/>
                </a:solidFill>
              </a:rPr>
              <a:t>Overview of Consumer Safety </a:t>
            </a:r>
          </a:p>
          <a:p>
            <a:pPr lvl="0" algn="ctr">
              <a:buClrTx/>
              <a:defRPr/>
            </a:pPr>
            <a:r>
              <a:rPr lang="en-US" sz="4000" dirty="0">
                <a:solidFill>
                  <a:srgbClr val="1A2857"/>
                </a:solidFill>
              </a:rPr>
              <a:t>and Micromobility Devices</a:t>
            </a:r>
          </a:p>
        </p:txBody>
      </p:sp>
    </p:spTree>
    <p:extLst>
      <p:ext uri="{BB962C8B-B14F-4D97-AF65-F5344CB8AC3E}">
        <p14:creationId xmlns:p14="http://schemas.microsoft.com/office/powerpoint/2010/main" val="2728063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6D21-375E-4CBB-8D20-8BA4CCC115D3}"/>
              </a:ext>
            </a:extLst>
          </p:cNvPr>
          <p:cNvSpPr>
            <a:spLocks noGrp="1"/>
          </p:cNvSpPr>
          <p:nvPr>
            <p:ph type="title"/>
          </p:nvPr>
        </p:nvSpPr>
        <p:spPr/>
        <p:txBody>
          <a:bodyPr>
            <a:normAutofit/>
          </a:bodyPr>
          <a:lstStyle/>
          <a:p>
            <a:r>
              <a:rPr lang="en-US" sz="3200" dirty="0">
                <a:solidFill>
                  <a:srgbClr val="2E74B5"/>
                </a:solidFill>
              </a:rPr>
              <a:t>What Is Micromobility?</a:t>
            </a:r>
            <a:endParaRPr lang="en-US" dirty="0">
              <a:solidFill>
                <a:srgbClr val="2E74B5"/>
              </a:solidFill>
            </a:endParaRPr>
          </a:p>
        </p:txBody>
      </p:sp>
      <p:pic>
        <p:nvPicPr>
          <p:cNvPr id="20" name="Picture 19">
            <a:extLst>
              <a:ext uri="{FF2B5EF4-FFF2-40B4-BE49-F238E27FC236}">
                <a16:creationId xmlns:a16="http://schemas.microsoft.com/office/drawing/2014/main" id="{627B559E-9626-4257-9C89-E88849E6468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9657" b="89700" l="7296" r="91202">
                        <a14:foregroundMark x1="11373" y1="64592" x2="11373" y2="64592"/>
                        <a14:foregroundMark x1="8584" y1="70386" x2="8584" y2="70386"/>
                        <a14:foregroundMark x1="91202" y1="43562" x2="91202" y2="43562"/>
                        <a14:foregroundMark x1="7296" y1="68884" x2="7296" y2="68884"/>
                        <a14:foregroundMark x1="15665" y1="69742" x2="15665" y2="69742"/>
                        <a14:foregroundMark x1="10300" y1="77897" x2="10300" y2="77897"/>
                        <a14:foregroundMark x1="9871" y1="76180" x2="9871" y2="76180"/>
                        <a14:foregroundMark x1="10300" y1="79614" x2="10300" y2="79614"/>
                      </a14:backgroundRemoval>
                    </a14:imgEffect>
                    <a14:imgEffect>
                      <a14:artisticPaintStrokes/>
                    </a14:imgEffect>
                  </a14:imgLayer>
                </a14:imgProps>
              </a:ext>
              <a:ext uri="{837473B0-CC2E-450A-ABE3-18F120FF3D39}">
                <a1611:picAttrSrcUrl xmlns:a1611="http://schemas.microsoft.com/office/drawing/2016/11/main" r:id="rId5"/>
              </a:ext>
            </a:extLst>
          </a:blip>
          <a:stretch>
            <a:fillRect/>
          </a:stretch>
        </p:blipFill>
        <p:spPr>
          <a:xfrm>
            <a:off x="5429027" y="1034834"/>
            <a:ext cx="5918200" cy="5918200"/>
          </a:xfrm>
          <a:prstGeom prst="rect">
            <a:avLst/>
          </a:prstGeom>
        </p:spPr>
      </p:pic>
      <p:pic>
        <p:nvPicPr>
          <p:cNvPr id="26" name="Picture 25">
            <a:extLst>
              <a:ext uri="{FF2B5EF4-FFF2-40B4-BE49-F238E27FC236}">
                <a16:creationId xmlns:a16="http://schemas.microsoft.com/office/drawing/2014/main" id="{D15DDDAC-1D69-48CF-8B47-1ECBDFF9E5FC}"/>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6148" b="95902" l="9939" r="89857">
                        <a14:foregroundMark x1="18238" y1="91393" x2="18238" y2="91393"/>
                        <a14:foregroundMark x1="20492" y1="95902" x2="20492" y2="95902"/>
                        <a14:foregroundMark x1="43648" y1="88012" x2="43648" y2="88012"/>
                        <a14:foregroundMark x1="28689" y1="13525" x2="28689" y2="13525"/>
                        <a14:foregroundMark x1="28074" y1="6148" x2="28074" y2="6148"/>
                      </a14:backgroundRemoval>
                    </a14:imgEffect>
                    <a14:imgEffect>
                      <a14:artisticChalkSketch/>
                    </a14:imgEffect>
                  </a14:imgLayer>
                </a14:imgProps>
              </a:ext>
              <a:ext uri="{837473B0-CC2E-450A-ABE3-18F120FF3D39}">
                <a1611:picAttrSrcUrl xmlns:a1611="http://schemas.microsoft.com/office/drawing/2016/11/main" r:id="rId8"/>
              </a:ext>
            </a:extLst>
          </a:blip>
          <a:stretch>
            <a:fillRect/>
          </a:stretch>
        </p:blipFill>
        <p:spPr>
          <a:xfrm>
            <a:off x="134588" y="1913875"/>
            <a:ext cx="4306824" cy="4306824"/>
          </a:xfrm>
          <a:prstGeom prst="rect">
            <a:avLst/>
          </a:prstGeom>
        </p:spPr>
      </p:pic>
      <p:pic>
        <p:nvPicPr>
          <p:cNvPr id="29" name="Picture 28">
            <a:extLst>
              <a:ext uri="{FF2B5EF4-FFF2-40B4-BE49-F238E27FC236}">
                <a16:creationId xmlns:a16="http://schemas.microsoft.com/office/drawing/2014/main" id="{AE38E458-64E3-4A02-B76C-04105D4EF968}"/>
              </a:ext>
            </a:extLst>
          </p:cNvPr>
          <p:cNvPicPr>
            <a:picLocks noChangeAspect="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backgroundRemoval t="9913" b="89942" l="6146" r="93542">
                        <a14:foregroundMark x1="8750" y1="59329" x2="8750" y2="59329"/>
                        <a14:foregroundMark x1="6146" y1="71429" x2="6146" y2="71429"/>
                        <a14:foregroundMark x1="84375" y1="88484" x2="84375" y2="88484"/>
                        <a14:foregroundMark x1="93542" y1="65452" x2="93542" y2="65452"/>
                        <a14:foregroundMark x1="17188" y1="89067" x2="17188" y2="89067"/>
                        <a14:foregroundMark x1="40625" y1="78426" x2="40625" y2="78426"/>
                        <a14:backgroundMark x1="40625" y1="77843" x2="40625" y2="77843"/>
                      </a14:backgroundRemoval>
                    </a14:imgEffect>
                    <a14:imgEffect>
                      <a14:artisticPaintStrokes/>
                    </a14:imgEffect>
                  </a14:imgLayer>
                </a14:imgProps>
              </a:ext>
              <a:ext uri="{837473B0-CC2E-450A-ABE3-18F120FF3D39}">
                <a1611:picAttrSrcUrl xmlns:a1611="http://schemas.microsoft.com/office/drawing/2016/11/main" r:id="rId11"/>
              </a:ext>
            </a:extLst>
          </a:blip>
          <a:stretch>
            <a:fillRect/>
          </a:stretch>
        </p:blipFill>
        <p:spPr>
          <a:xfrm>
            <a:off x="2743670" y="724511"/>
            <a:ext cx="4831971" cy="3452846"/>
          </a:xfrm>
          <a:prstGeom prst="rect">
            <a:avLst/>
          </a:prstGeom>
        </p:spPr>
      </p:pic>
      <p:sp>
        <p:nvSpPr>
          <p:cNvPr id="31" name="TextBox 30">
            <a:extLst>
              <a:ext uri="{FF2B5EF4-FFF2-40B4-BE49-F238E27FC236}">
                <a16:creationId xmlns:a16="http://schemas.microsoft.com/office/drawing/2014/main" id="{CEB37403-D61E-4B1A-8AA4-68E522D5E90B}"/>
              </a:ext>
            </a:extLst>
          </p:cNvPr>
          <p:cNvSpPr txBox="1"/>
          <p:nvPr/>
        </p:nvSpPr>
        <p:spPr>
          <a:xfrm>
            <a:off x="718280" y="1378689"/>
            <a:ext cx="4216940" cy="461665"/>
          </a:xfrm>
          <a:prstGeom prst="rect">
            <a:avLst/>
          </a:prstGeom>
          <a:noFill/>
        </p:spPr>
        <p:txBody>
          <a:bodyPr wrap="square" rtlCol="0">
            <a:spAutoFit/>
          </a:bodyPr>
          <a:lstStyle/>
          <a:p>
            <a:r>
              <a:rPr lang="en-US" sz="2400" i="1" dirty="0">
                <a:solidFill>
                  <a:srgbClr val="FF0000"/>
                </a:solidFill>
              </a:rPr>
              <a:t>“Personal Transportation”</a:t>
            </a:r>
          </a:p>
        </p:txBody>
      </p:sp>
      <p:sp>
        <p:nvSpPr>
          <p:cNvPr id="32" name="TextBox 31">
            <a:extLst>
              <a:ext uri="{FF2B5EF4-FFF2-40B4-BE49-F238E27FC236}">
                <a16:creationId xmlns:a16="http://schemas.microsoft.com/office/drawing/2014/main" id="{4D82009E-F857-449D-9BC5-195875547D36}"/>
              </a:ext>
            </a:extLst>
          </p:cNvPr>
          <p:cNvSpPr txBox="1"/>
          <p:nvPr/>
        </p:nvSpPr>
        <p:spPr>
          <a:xfrm>
            <a:off x="8190154" y="5526379"/>
            <a:ext cx="4216940" cy="461665"/>
          </a:xfrm>
          <a:prstGeom prst="rect">
            <a:avLst/>
          </a:prstGeom>
          <a:noFill/>
        </p:spPr>
        <p:txBody>
          <a:bodyPr wrap="square" rtlCol="0">
            <a:spAutoFit/>
          </a:bodyPr>
          <a:lstStyle/>
          <a:p>
            <a:r>
              <a:rPr lang="en-US" sz="2400" i="1" dirty="0">
                <a:solidFill>
                  <a:srgbClr val="FF0000"/>
                </a:solidFill>
              </a:rPr>
              <a:t>“Small Form Factor”</a:t>
            </a:r>
          </a:p>
        </p:txBody>
      </p:sp>
      <p:sp>
        <p:nvSpPr>
          <p:cNvPr id="33" name="TextBox 32">
            <a:extLst>
              <a:ext uri="{FF2B5EF4-FFF2-40B4-BE49-F238E27FC236}">
                <a16:creationId xmlns:a16="http://schemas.microsoft.com/office/drawing/2014/main" id="{71385FD6-0779-4B2F-8994-B41E8A255114}"/>
              </a:ext>
            </a:extLst>
          </p:cNvPr>
          <p:cNvSpPr txBox="1"/>
          <p:nvPr/>
        </p:nvSpPr>
        <p:spPr>
          <a:xfrm>
            <a:off x="1479142" y="5757212"/>
            <a:ext cx="4216940" cy="461665"/>
          </a:xfrm>
          <a:prstGeom prst="rect">
            <a:avLst/>
          </a:prstGeom>
          <a:noFill/>
        </p:spPr>
        <p:txBody>
          <a:bodyPr wrap="square" rtlCol="0">
            <a:spAutoFit/>
          </a:bodyPr>
          <a:lstStyle/>
          <a:p>
            <a:r>
              <a:rPr lang="en-US" sz="2400" i="1" dirty="0">
                <a:solidFill>
                  <a:srgbClr val="FF0000"/>
                </a:solidFill>
              </a:rPr>
              <a:t>“Convenient”</a:t>
            </a:r>
          </a:p>
        </p:txBody>
      </p:sp>
      <p:sp>
        <p:nvSpPr>
          <p:cNvPr id="34" name="TextBox 33">
            <a:extLst>
              <a:ext uri="{FF2B5EF4-FFF2-40B4-BE49-F238E27FC236}">
                <a16:creationId xmlns:a16="http://schemas.microsoft.com/office/drawing/2014/main" id="{62BD85F4-6030-44D4-956A-FC0EAD427A76}"/>
              </a:ext>
            </a:extLst>
          </p:cNvPr>
          <p:cNvSpPr txBox="1"/>
          <p:nvPr/>
        </p:nvSpPr>
        <p:spPr>
          <a:xfrm>
            <a:off x="6809309" y="3625314"/>
            <a:ext cx="4216940" cy="461665"/>
          </a:xfrm>
          <a:prstGeom prst="rect">
            <a:avLst/>
          </a:prstGeom>
          <a:noFill/>
        </p:spPr>
        <p:txBody>
          <a:bodyPr wrap="square" rtlCol="0">
            <a:spAutoFit/>
          </a:bodyPr>
          <a:lstStyle/>
          <a:p>
            <a:r>
              <a:rPr lang="en-US" sz="2400" i="1" dirty="0">
                <a:solidFill>
                  <a:srgbClr val="FF0000"/>
                </a:solidFill>
              </a:rPr>
              <a:t>“Low Speed”</a:t>
            </a:r>
          </a:p>
        </p:txBody>
      </p:sp>
      <p:sp>
        <p:nvSpPr>
          <p:cNvPr id="35" name="TextBox 34">
            <a:extLst>
              <a:ext uri="{FF2B5EF4-FFF2-40B4-BE49-F238E27FC236}">
                <a16:creationId xmlns:a16="http://schemas.microsoft.com/office/drawing/2014/main" id="{55C29D21-93C0-4AA4-8CA0-9354F0F51EFF}"/>
              </a:ext>
            </a:extLst>
          </p:cNvPr>
          <p:cNvSpPr txBox="1"/>
          <p:nvPr/>
        </p:nvSpPr>
        <p:spPr>
          <a:xfrm>
            <a:off x="2743670" y="4249659"/>
            <a:ext cx="4216940" cy="461665"/>
          </a:xfrm>
          <a:prstGeom prst="rect">
            <a:avLst/>
          </a:prstGeom>
          <a:noFill/>
        </p:spPr>
        <p:txBody>
          <a:bodyPr wrap="square" rtlCol="0">
            <a:spAutoFit/>
          </a:bodyPr>
          <a:lstStyle/>
          <a:p>
            <a:r>
              <a:rPr lang="en-US" sz="2400" i="1" dirty="0">
                <a:solidFill>
                  <a:srgbClr val="FF0000"/>
                </a:solidFill>
              </a:rPr>
              <a:t>“Accessible”</a:t>
            </a:r>
          </a:p>
        </p:txBody>
      </p:sp>
      <p:sp>
        <p:nvSpPr>
          <p:cNvPr id="11" name="TextBox 10">
            <a:extLst>
              <a:ext uri="{FF2B5EF4-FFF2-40B4-BE49-F238E27FC236}">
                <a16:creationId xmlns:a16="http://schemas.microsoft.com/office/drawing/2014/main" id="{5C668F97-136D-4A20-AC30-13911B35527C}"/>
              </a:ext>
            </a:extLst>
          </p:cNvPr>
          <p:cNvSpPr txBox="1"/>
          <p:nvPr/>
        </p:nvSpPr>
        <p:spPr>
          <a:xfrm>
            <a:off x="7352744" y="2603568"/>
            <a:ext cx="4700256" cy="461665"/>
          </a:xfrm>
          <a:prstGeom prst="rect">
            <a:avLst/>
          </a:prstGeom>
          <a:noFill/>
        </p:spPr>
        <p:txBody>
          <a:bodyPr wrap="square" rtlCol="0">
            <a:spAutoFit/>
          </a:bodyPr>
          <a:lstStyle/>
          <a:p>
            <a:r>
              <a:rPr lang="en-US" sz="2400" i="1" dirty="0">
                <a:solidFill>
                  <a:srgbClr val="FF0000"/>
                </a:solidFill>
              </a:rPr>
              <a:t>“Last Mile Commuting Solution”</a:t>
            </a:r>
          </a:p>
        </p:txBody>
      </p:sp>
    </p:spTree>
    <p:extLst>
      <p:ext uri="{BB962C8B-B14F-4D97-AF65-F5344CB8AC3E}">
        <p14:creationId xmlns:p14="http://schemas.microsoft.com/office/powerpoint/2010/main" val="300970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D4F78-41D2-41F5-9F1A-19E0E7E57A73}"/>
              </a:ext>
            </a:extLst>
          </p:cNvPr>
          <p:cNvPicPr>
            <a:picLocks noChangeAspect="1"/>
          </p:cNvPicPr>
          <p:nvPr/>
        </p:nvPicPr>
        <p:blipFill>
          <a:blip r:embed="rId3"/>
          <a:stretch>
            <a:fillRect/>
          </a:stretch>
        </p:blipFill>
        <p:spPr>
          <a:xfrm>
            <a:off x="4805827" y="2257308"/>
            <a:ext cx="7065741" cy="3939797"/>
          </a:xfrm>
          <a:prstGeom prst="rect">
            <a:avLst/>
          </a:prstGeom>
        </p:spPr>
      </p:pic>
      <p:sp>
        <p:nvSpPr>
          <p:cNvPr id="6" name="Title 5">
            <a:extLst>
              <a:ext uri="{FF2B5EF4-FFF2-40B4-BE49-F238E27FC236}">
                <a16:creationId xmlns:a16="http://schemas.microsoft.com/office/drawing/2014/main" id="{034B2530-9BC7-4D16-AB3F-1B13EB84EA70}"/>
              </a:ext>
            </a:extLst>
          </p:cNvPr>
          <p:cNvSpPr>
            <a:spLocks noGrp="1"/>
          </p:cNvSpPr>
          <p:nvPr>
            <p:ph type="title"/>
          </p:nvPr>
        </p:nvSpPr>
        <p:spPr/>
        <p:txBody>
          <a:bodyPr>
            <a:normAutofit/>
          </a:bodyPr>
          <a:lstStyle/>
          <a:p>
            <a:r>
              <a:rPr lang="en-US" dirty="0"/>
              <a:t>Micromobility and Consumer Safety</a:t>
            </a:r>
          </a:p>
        </p:txBody>
      </p:sp>
      <p:sp>
        <p:nvSpPr>
          <p:cNvPr id="3" name="Text Placeholder 2">
            <a:extLst>
              <a:ext uri="{FF2B5EF4-FFF2-40B4-BE49-F238E27FC236}">
                <a16:creationId xmlns:a16="http://schemas.microsoft.com/office/drawing/2014/main" id="{A44CD339-1FE7-4CAC-9D52-4FBBF25F50C7}"/>
              </a:ext>
            </a:extLst>
          </p:cNvPr>
          <p:cNvSpPr>
            <a:spLocks noGrp="1"/>
          </p:cNvSpPr>
          <p:nvPr>
            <p:ph idx="1"/>
          </p:nvPr>
        </p:nvSpPr>
        <p:spPr>
          <a:xfrm>
            <a:off x="406400" y="1484923"/>
            <a:ext cx="10276114" cy="4692040"/>
          </a:xfrm>
        </p:spPr>
        <p:txBody>
          <a:bodyPr>
            <a:normAutofit/>
          </a:bodyPr>
          <a:lstStyle/>
          <a:p>
            <a:pPr marL="457200" indent="-457200">
              <a:spcAft>
                <a:spcPts val="600"/>
              </a:spcAft>
              <a:buFont typeface="Arial" panose="020B0604020202020204" pitchFamily="34" charset="0"/>
              <a:buChar char="•"/>
            </a:pPr>
            <a:r>
              <a:rPr lang="en-US" sz="3200" dirty="0"/>
              <a:t>Products</a:t>
            </a:r>
          </a:p>
          <a:p>
            <a:pPr marL="914400" lvl="1" indent="-457200">
              <a:spcAft>
                <a:spcPts val="600"/>
              </a:spcAft>
              <a:buFont typeface="Wingdings" panose="05000000000000000000" pitchFamily="2" charset="2"/>
              <a:buChar char="Ø"/>
            </a:pPr>
            <a:r>
              <a:rPr lang="en-US" sz="3000" dirty="0">
                <a:solidFill>
                  <a:schemeClr val="tx1"/>
                </a:solidFill>
              </a:rPr>
              <a:t>E-scooters</a:t>
            </a:r>
          </a:p>
          <a:p>
            <a:pPr marL="914400" lvl="1" indent="-457200">
              <a:spcAft>
                <a:spcPts val="600"/>
              </a:spcAft>
              <a:buFont typeface="Wingdings" panose="05000000000000000000" pitchFamily="2" charset="2"/>
              <a:buChar char="Ø"/>
            </a:pPr>
            <a:r>
              <a:rPr lang="en-US" sz="3000" dirty="0">
                <a:solidFill>
                  <a:schemeClr val="tx1"/>
                </a:solidFill>
              </a:rPr>
              <a:t>E-bicycles</a:t>
            </a:r>
          </a:p>
          <a:p>
            <a:pPr marL="914400" lvl="1" indent="-457200">
              <a:spcAft>
                <a:spcPts val="600"/>
              </a:spcAft>
              <a:buFont typeface="Wingdings" panose="05000000000000000000" pitchFamily="2" charset="2"/>
              <a:buChar char="Ø"/>
            </a:pPr>
            <a:r>
              <a:rPr lang="en-US" sz="3000" dirty="0">
                <a:solidFill>
                  <a:schemeClr val="tx1"/>
                </a:solidFill>
              </a:rPr>
              <a:t>Hoverboards</a:t>
            </a:r>
          </a:p>
          <a:p>
            <a:pPr marL="457200" indent="-457200">
              <a:spcAft>
                <a:spcPts val="600"/>
              </a:spcAft>
              <a:buFont typeface="Arial" panose="020B0604020202020204" pitchFamily="34" charset="0"/>
              <a:buChar char="•"/>
            </a:pPr>
            <a:r>
              <a:rPr lang="en-US" sz="3200" dirty="0"/>
              <a:t>Electrically powered</a:t>
            </a:r>
          </a:p>
          <a:p>
            <a:pPr marL="457200" indent="-457200">
              <a:spcAft>
                <a:spcPts val="600"/>
              </a:spcAft>
              <a:buFont typeface="Arial" panose="020B0604020202020204" pitchFamily="34" charset="0"/>
              <a:buChar char="•"/>
            </a:pPr>
            <a:r>
              <a:rPr lang="en-US" sz="3200" dirty="0"/>
              <a:t>Consumer-owned or “ride-share” fleet</a:t>
            </a:r>
          </a:p>
          <a:p>
            <a:pPr marL="457200" indent="-457200">
              <a:spcAft>
                <a:spcPts val="600"/>
              </a:spcAft>
              <a:buFont typeface="Arial" panose="020B0604020202020204" pitchFamily="34" charset="0"/>
              <a:buChar char="•"/>
            </a:pPr>
            <a:r>
              <a:rPr lang="en-US" sz="3200" dirty="0"/>
              <a:t>Generally, 32 kph / 20 mph speeds or lower</a:t>
            </a:r>
          </a:p>
          <a:p>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4825920"/>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6" ma:contentTypeDescription="Create a new document." ma:contentTypeScope="" ma:versionID="712ab1c102509d08822db0b2d152ccb7">
  <xsd:schema xmlns:xsd="http://www.w3.org/2001/XMLSchema" xmlns:xs="http://www.w3.org/2001/XMLSchema" xmlns:p="http://schemas.microsoft.com/office/2006/metadata/properties" xmlns:ns2="8ee7326b-26ab-4b89-9655-620c2b7a6473" targetNamespace="http://schemas.microsoft.com/office/2006/metadata/properties" ma:root="true" ma:fieldsID="e076de68e5f76f2f8dd0bfb6cab7a6f0"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element ref="ns2:L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element name="ListID" ma:index="18" nillable="true" ma:displayName="ListID" ma:internalName="ListI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stID xmlns="8ee7326b-26ab-4b89-9655-620c2b7a6473">75</ListID>
    <Posted_x0020_on_x0020_Internet xmlns="8ee7326b-26ab-4b89-9655-620c2b7a6473">No</Posted_x0020_on_x0020_Internet>
    <Due_x0020_Date xmlns="8ee7326b-26ab-4b89-9655-620c2b7a6473">2021-04-06T04:00:00+00:00</Due_x0020_Date>
    <Commissioner_x002f_Chairman_x0020_Signature_x0020_Required xmlns="8ee7326b-26ab-4b89-9655-620c2b7a6473">No</Commissioner_x002f_Chairman_x0020_Signature_x0020_Required>
    <Directorate xmlns="8ee7326b-26ab-4b89-9655-620c2b7a6473">International Programs - EXIP</Directorate>
    <Purpose xmlns="8ee7326b-26ab-4b89-9655-620c2b7a6473">PowerPoint for the sixth podcast in the FY21 China Podcast Series, "Overview of Consumer Safety and Micromobility" for Chinese audience </Purpose>
    <From xmlns="8ee7326b-26ab-4b89-9655-620c2b7a6473">
      <UserInfo>
        <DisplayName>Schott, Jane</DisplayName>
        <AccountId>1323</AccountId>
        <AccountType/>
      </UserInfo>
    </From>
  </documentManagement>
</p:properties>
</file>

<file path=customXml/itemProps1.xml><?xml version="1.0" encoding="utf-8"?>
<ds:datastoreItem xmlns:ds="http://schemas.openxmlformats.org/officeDocument/2006/customXml" ds:itemID="{20027911-5E92-4C8F-AD57-B2554B7F80DA}">
  <ds:schemaRefs>
    <ds:schemaRef ds:uri="http://schemas.microsoft.com/sharepoint/v3/contenttype/forms"/>
  </ds:schemaRefs>
</ds:datastoreItem>
</file>

<file path=customXml/itemProps2.xml><?xml version="1.0" encoding="utf-8"?>
<ds:datastoreItem xmlns:ds="http://schemas.openxmlformats.org/officeDocument/2006/customXml" ds:itemID="{99C6E82E-79A8-4ADD-8F7C-879BFB4AC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48359B-A50D-40AF-9822-27A4A0F87C4A}">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openxmlformats.org/package/2006/metadata/core-properties"/>
    <ds:schemaRef ds:uri="8ee7326b-26ab-4b89-9655-620c2b7a6473"/>
    <ds:schemaRef ds:uri="http://purl.org/dc/te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2151</TotalTime>
  <Words>1765</Words>
  <Application>Microsoft Office PowerPoint</Application>
  <PresentationFormat>Widescreen</PresentationFormat>
  <Paragraphs>253</Paragraphs>
  <Slides>34</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SimSun</vt:lpstr>
      <vt:lpstr>SimSun</vt:lpstr>
      <vt:lpstr>Arial</vt:lpstr>
      <vt:lpstr>Calibri</vt:lpstr>
      <vt:lpstr>Calibri Light</vt:lpstr>
      <vt:lpstr>Georgia</vt:lpstr>
      <vt:lpstr>Tahoma</vt:lpstr>
      <vt:lpstr>Times New Roman</vt:lpstr>
      <vt:lpstr>Wingdings</vt:lpstr>
      <vt:lpstr>18-ABC-0078_PPTTemplate</vt:lpstr>
      <vt:lpstr>PowerPoint Presentation</vt:lpstr>
      <vt:lpstr>Video: Welcome to the 2021 CPSC Podcast Series - Overview of Consumer Safety and Micromobility Devices  </vt:lpstr>
      <vt:lpstr>PowerPoint Presentation</vt:lpstr>
      <vt:lpstr>Biographies</vt:lpstr>
      <vt:lpstr>PowerPoint Presentation</vt:lpstr>
      <vt:lpstr>PowerPoint Presentation</vt:lpstr>
      <vt:lpstr>PowerPoint Presentation</vt:lpstr>
      <vt:lpstr>What Is Micromobility?</vt:lpstr>
      <vt:lpstr>Micromobility and Consumer Safety</vt:lpstr>
      <vt:lpstr>PowerPoint Presentation</vt:lpstr>
      <vt:lpstr>PowerPoint Presentation</vt:lpstr>
      <vt:lpstr>PowerPoint Presentation</vt:lpstr>
      <vt:lpstr>PowerPoint Presentation</vt:lpstr>
      <vt:lpstr>PowerPoint Presentation</vt:lpstr>
      <vt:lpstr>PowerPoint Presentation</vt:lpstr>
      <vt:lpstr>Requirements and Guidance: E-Scooter and Hoverboard</vt:lpstr>
      <vt:lpstr>Requirements and Guidance: Hoverboards</vt:lpstr>
      <vt:lpstr>Requirements and Guidance: E-Bikes</vt:lpstr>
      <vt:lpstr>Requirements and Guidance: General for Micromobility</vt:lpstr>
      <vt:lpstr>Requirements and Guidance: Children’s Micromobility Products</vt:lpstr>
      <vt:lpstr>PowerPoint Presentation</vt:lpstr>
      <vt:lpstr>Education: Consumer Outreach</vt:lpstr>
      <vt:lpstr>Outreach and Data Gathering: CPSC Micromobility Forum</vt:lpstr>
      <vt:lpstr>Outreach and Data Gathering: CPSC Micromobility Forum</vt:lpstr>
      <vt:lpstr>Enhancing Micromobility Safety</vt:lpstr>
      <vt:lpstr>Questions?</vt:lpstr>
      <vt:lpstr>PowerPoint Presentation</vt:lpstr>
      <vt:lpstr>PowerPoint Presentation</vt:lpstr>
      <vt:lpstr>PowerPoint Presentation</vt:lpstr>
      <vt:lpstr>PowerPoint Presentation</vt:lpstr>
      <vt:lpstr>Regulatory Robot </vt:lpstr>
      <vt:lpstr>PowerPoint Presentation</vt:lpstr>
      <vt:lpstr>PowerPoint Presentation</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"Overview of Consumer Safety and Micromobility" Podcast</dc:title>
  <dc:creator>Williams, Stephen</dc:creator>
  <cp:lastModifiedBy>Schott, Jane</cp:lastModifiedBy>
  <cp:revision>130</cp:revision>
  <dcterms:created xsi:type="dcterms:W3CDTF">2020-03-30T14:06:50Z</dcterms:created>
  <dcterms:modified xsi:type="dcterms:W3CDTF">2021-04-29T15:06:15Z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WorkflowChangePath">
    <vt:lpwstr>01ee53bd-c735-4c8b-b5ea-afc401d24c2d,4;</vt:lpwstr>
  </property>
</Properties>
</file>