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tags/tag23.xml" ContentType="application/vnd.openxmlformats-officedocument.presentationml.tags+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4.xml" ContentType="application/vnd.openxmlformats-officedocument.presentationml.tags+xml"/>
  <Override PartName="/ppt/notesSlides/notesSlide26.xml" ContentType="application/vnd.openxmlformats-officedocument.presentationml.notesSlide+xml"/>
  <Override PartName="/ppt/tags/tag25.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7.xml" ContentType="application/vnd.openxmlformats-officedocument.presentationml.tags+xml"/>
  <Override PartName="/ppt/notesSlides/notesSlide31.xml" ContentType="application/vnd.openxmlformats-officedocument.presentationml.notesSlide+xml"/>
  <Override PartName="/ppt/tags/tag28.xml" ContentType="application/vnd.openxmlformats-officedocument.presentationml.tags+xml"/>
  <Override PartName="/ppt/notesSlides/notesSlide32.xml" ContentType="application/vnd.openxmlformats-officedocument.presentationml.notesSlide+xml"/>
  <Override PartName="/ppt/tags/tag29.xml" ContentType="application/vnd.openxmlformats-officedocument.presentationml.tags+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Lst>
  <p:notesMasterIdLst>
    <p:notesMasterId r:id="rId39"/>
  </p:notesMasterIdLst>
  <p:sldIdLst>
    <p:sldId id="257" r:id="rId5"/>
    <p:sldId id="348" r:id="rId6"/>
    <p:sldId id="349" r:id="rId7"/>
    <p:sldId id="352" r:id="rId8"/>
    <p:sldId id="351" r:id="rId9"/>
    <p:sldId id="271" r:id="rId10"/>
    <p:sldId id="338" r:id="rId11"/>
    <p:sldId id="273" r:id="rId12"/>
    <p:sldId id="276" r:id="rId13"/>
    <p:sldId id="305" r:id="rId14"/>
    <p:sldId id="309" r:id="rId15"/>
    <p:sldId id="324" r:id="rId16"/>
    <p:sldId id="328" r:id="rId17"/>
    <p:sldId id="277" r:id="rId18"/>
    <p:sldId id="401" r:id="rId19"/>
    <p:sldId id="279" r:id="rId20"/>
    <p:sldId id="320" r:id="rId21"/>
    <p:sldId id="402" r:id="rId22"/>
    <p:sldId id="322" r:id="rId23"/>
    <p:sldId id="403" r:id="rId24"/>
    <p:sldId id="330" r:id="rId25"/>
    <p:sldId id="327" r:id="rId26"/>
    <p:sldId id="284" r:id="rId27"/>
    <p:sldId id="326" r:id="rId28"/>
    <p:sldId id="278" r:id="rId29"/>
    <p:sldId id="434" r:id="rId30"/>
    <p:sldId id="344" r:id="rId31"/>
    <p:sldId id="437" r:id="rId32"/>
    <p:sldId id="439" r:id="rId33"/>
    <p:sldId id="440" r:id="rId34"/>
    <p:sldId id="441" r:id="rId35"/>
    <p:sldId id="408" r:id="rId36"/>
    <p:sldId id="350" r:id="rId37"/>
    <p:sldId id="44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s, Stephen" initials="WS" lastIdx="10" clrIdx="0">
    <p:extLst>
      <p:ext uri="{19B8F6BF-5375-455C-9EA6-DF929625EA0E}">
        <p15:presenceInfo xmlns:p15="http://schemas.microsoft.com/office/powerpoint/2012/main" userId="S-1-5-21-2022136750-1135477324-312552118-22141" providerId="AD"/>
      </p:ext>
    </p:extLst>
  </p:cmAuthor>
  <p:cmAuthor id="2" name="Schott, Jane" initials="SJ" lastIdx="2" clrIdx="1">
    <p:extLst>
      <p:ext uri="{19B8F6BF-5375-455C-9EA6-DF929625EA0E}">
        <p15:presenceInfo xmlns:p15="http://schemas.microsoft.com/office/powerpoint/2012/main" userId="S-1-5-21-2022136750-1135477324-312552118-28237" providerId="AD"/>
      </p:ext>
    </p:extLst>
  </p:cmAuthor>
  <p:cmAuthor id="3" name="Boniface, Duane" initials="BD" lastIdx="4" clrIdx="2">
    <p:extLst>
      <p:ext uri="{19B8F6BF-5375-455C-9EA6-DF929625EA0E}">
        <p15:presenceInfo xmlns:p15="http://schemas.microsoft.com/office/powerpoint/2012/main" userId="Boniface, Dua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2857"/>
    <a:srgbClr val="2E74B5"/>
    <a:srgbClr val="00246A"/>
    <a:srgbClr val="4C4C4C"/>
    <a:srgbClr val="83D4EF"/>
    <a:srgbClr val="ED3350"/>
    <a:srgbClr val="CF202F"/>
    <a:srgbClr val="2323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67" autoAdjust="0"/>
    <p:restoredTop sz="95341" autoAdjust="0"/>
  </p:normalViewPr>
  <p:slideViewPr>
    <p:cSldViewPr snapToGrid="0" snapToObjects="1">
      <p:cViewPr varScale="1">
        <p:scale>
          <a:sx n="68" d="100"/>
          <a:sy n="68" d="100"/>
        </p:scale>
        <p:origin x="1026" y="72"/>
      </p:cViewPr>
      <p:guideLst/>
    </p:cSldViewPr>
  </p:slideViewPr>
  <p:notesTextViewPr>
    <p:cViewPr>
      <p:scale>
        <a:sx n="1" d="1"/>
        <a:sy n="1" d="1"/>
      </p:scale>
      <p:origin x="0" y="0"/>
    </p:cViewPr>
  </p:notesTextViewPr>
  <p:notesViewPr>
    <p:cSldViewPr snapToGrid="0" snapToObjects="1">
      <p:cViewPr varScale="1">
        <p:scale>
          <a:sx n="96" d="100"/>
          <a:sy n="96" d="100"/>
        </p:scale>
        <p:origin x="5336"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93708554455323E-2"/>
          <c:y val="3.7859632818084174E-2"/>
          <c:w val="0.89213543824945551"/>
          <c:h val="0.74925644157541593"/>
        </c:manualLayout>
      </c:layout>
      <c:barChart>
        <c:barDir val="col"/>
        <c:grouping val="stacked"/>
        <c:varyColors val="0"/>
        <c:ser>
          <c:idx val="0"/>
          <c:order val="0"/>
          <c:tx>
            <c:strRef>
              <c:f>Sheet1!$B$1</c:f>
              <c:strCache>
                <c:ptCount val="1"/>
                <c:pt idx="0">
                  <c:v>电动踏板车</c:v>
                </c:pt>
              </c:strCache>
            </c:strRef>
          </c:tx>
          <c:spPr>
            <a:solidFill>
              <a:schemeClr val="accent1"/>
            </a:solidFill>
            <a:ln>
              <a:noFill/>
            </a:ln>
            <a:effectLst/>
          </c:spPr>
          <c:invertIfNegative val="0"/>
          <c:cat>
            <c:numRef>
              <c:f>Sheet1!$A$2:$A$4</c:f>
              <c:numCache>
                <c:formatCode>General</c:formatCode>
                <c:ptCount val="3"/>
                <c:pt idx="0">
                  <c:v>2017</c:v>
                </c:pt>
                <c:pt idx="1">
                  <c:v>2018</c:v>
                </c:pt>
                <c:pt idx="2">
                  <c:v>2019</c:v>
                </c:pt>
              </c:numCache>
            </c:numRef>
          </c:cat>
          <c:val>
            <c:numRef>
              <c:f>Sheet1!$B$2:$B$4</c:f>
              <c:numCache>
                <c:formatCode>#,##0</c:formatCode>
                <c:ptCount val="3"/>
                <c:pt idx="0">
                  <c:v>7668.3069999999789</c:v>
                </c:pt>
                <c:pt idx="1">
                  <c:v>14537.144599999994</c:v>
                </c:pt>
                <c:pt idx="2">
                  <c:v>27711.146199999894</c:v>
                </c:pt>
              </c:numCache>
            </c:numRef>
          </c:val>
          <c:extLst>
            <c:ext xmlns:c16="http://schemas.microsoft.com/office/drawing/2014/chart" uri="{C3380CC4-5D6E-409C-BE32-E72D297353CC}">
              <c16:uniqueId val="{00000000-E2BD-49FF-8E1A-95857CAF86ED}"/>
            </c:ext>
          </c:extLst>
        </c:ser>
        <c:ser>
          <c:idx val="2"/>
          <c:order val="1"/>
          <c:tx>
            <c:strRef>
              <c:f>Sheet1!$D$1</c:f>
              <c:strCache>
                <c:ptCount val="1"/>
                <c:pt idx="0">
                  <c:v>悬浮板</c:v>
                </c:pt>
              </c:strCache>
            </c:strRef>
          </c:tx>
          <c:spPr>
            <a:solidFill>
              <a:schemeClr val="accent3"/>
            </a:solidFill>
            <a:ln>
              <a:noFill/>
            </a:ln>
            <a:effectLst/>
          </c:spPr>
          <c:invertIfNegative val="0"/>
          <c:cat>
            <c:numRef>
              <c:f>Sheet1!$A$2:$A$4</c:f>
              <c:numCache>
                <c:formatCode>General</c:formatCode>
                <c:ptCount val="3"/>
                <c:pt idx="0">
                  <c:v>2017</c:v>
                </c:pt>
                <c:pt idx="1">
                  <c:v>2018</c:v>
                </c:pt>
                <c:pt idx="2">
                  <c:v>2019</c:v>
                </c:pt>
              </c:numCache>
            </c:numRef>
          </c:cat>
          <c:val>
            <c:numRef>
              <c:f>Sheet1!$D$2:$D$4</c:f>
              <c:numCache>
                <c:formatCode>#,##0</c:formatCode>
                <c:ptCount val="3"/>
                <c:pt idx="0">
                  <c:v>22794.910700000026</c:v>
                </c:pt>
                <c:pt idx="1">
                  <c:v>26265.731500000074</c:v>
                </c:pt>
                <c:pt idx="2">
                  <c:v>22080.194899999853</c:v>
                </c:pt>
              </c:numCache>
            </c:numRef>
          </c:val>
          <c:extLst>
            <c:ext xmlns:c16="http://schemas.microsoft.com/office/drawing/2014/chart" uri="{C3380CC4-5D6E-409C-BE32-E72D297353CC}">
              <c16:uniqueId val="{00000001-E2BD-49FF-8E1A-95857CAF86ED}"/>
            </c:ext>
          </c:extLst>
        </c:ser>
        <c:ser>
          <c:idx val="1"/>
          <c:order val="2"/>
          <c:tx>
            <c:strRef>
              <c:f>Sheet1!$E$1</c:f>
              <c:strCache>
                <c:ptCount val="1"/>
                <c:pt idx="0">
                  <c:v>电动自行车</c:v>
                </c:pt>
              </c:strCache>
            </c:strRef>
          </c:tx>
          <c:spPr>
            <a:solidFill>
              <a:schemeClr val="accent2"/>
            </a:solidFill>
            <a:ln>
              <a:noFill/>
            </a:ln>
            <a:effectLst/>
          </c:spPr>
          <c:invertIfNegative val="0"/>
          <c:val>
            <c:numRef>
              <c:f>Sheet1!$E$2:$E$4</c:f>
              <c:numCache>
                <c:formatCode>#,##0</c:formatCode>
                <c:ptCount val="3"/>
                <c:pt idx="0">
                  <c:v>3538.1612999999984</c:v>
                </c:pt>
                <c:pt idx="1">
                  <c:v>3215.6058999999996</c:v>
                </c:pt>
                <c:pt idx="2">
                  <c:v>5034.2941000000055</c:v>
                </c:pt>
              </c:numCache>
            </c:numRef>
          </c:val>
          <c:extLst>
            <c:ext xmlns:c16="http://schemas.microsoft.com/office/drawing/2014/chart" uri="{C3380CC4-5D6E-409C-BE32-E72D297353CC}">
              <c16:uniqueId val="{00000002-E2BD-49FF-8E1A-95857CAF86ED}"/>
            </c:ext>
          </c:extLst>
        </c:ser>
        <c:dLbls>
          <c:showLegendKey val="0"/>
          <c:showVal val="0"/>
          <c:showCatName val="0"/>
          <c:showSerName val="0"/>
          <c:showPercent val="0"/>
          <c:showBubbleSize val="0"/>
        </c:dLbls>
        <c:gapWidth val="150"/>
        <c:overlap val="100"/>
        <c:axId val="208510912"/>
        <c:axId val="210020720"/>
      </c:barChart>
      <c:catAx>
        <c:axId val="208510912"/>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Year</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0020720"/>
        <c:crosses val="autoZero"/>
        <c:auto val="1"/>
        <c:lblAlgn val="ctr"/>
        <c:lblOffset val="100"/>
        <c:noMultiLvlLbl val="0"/>
      </c:catAx>
      <c:valAx>
        <c:axId val="2100207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zh-CN" altLang="en-US" sz="1400" baseline="0" dirty="0"/>
                  <a:t>估计急诊室就诊数字</a:t>
                </a:r>
                <a:endParaRPr lang="en-US" sz="1400" dirty="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8510912"/>
        <c:crosses val="autoZero"/>
        <c:crossBetween val="between"/>
      </c:valAx>
      <c:spPr>
        <a:noFill/>
        <a:ln w="25400">
          <a:noFill/>
        </a:ln>
        <a:effectLst/>
      </c:spPr>
    </c:plotArea>
    <c:legend>
      <c:legendPos val="b"/>
      <c:layout>
        <c:manualLayout>
          <c:xMode val="edge"/>
          <c:yMode val="edge"/>
          <c:x val="0.60230966814040321"/>
          <c:y val="0.29664195672460297"/>
          <c:w val="0.17926205270796014"/>
          <c:h val="0.3036522260057096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714F31-E980-4D1D-89F7-D267FB8EF458}" type="doc">
      <dgm:prSet loTypeId="urn:microsoft.com/office/officeart/2005/8/layout/radial4" loCatId="relationship" qsTypeId="urn:microsoft.com/office/officeart/2005/8/quickstyle/simple2" qsCatId="simple" csTypeId="urn:microsoft.com/office/officeart/2005/8/colors/accent3_1" csCatId="accent3" phldr="1"/>
      <dgm:spPr/>
      <dgm:t>
        <a:bodyPr/>
        <a:lstStyle/>
        <a:p>
          <a:endParaRPr lang="en-US"/>
        </a:p>
      </dgm:t>
    </dgm:pt>
    <dgm:pt modelId="{70F36B6C-19A4-4D58-A888-2C5E299A1C25}">
      <dgm:prSet phldrT="[Text]" custT="1"/>
      <dgm:spPr/>
      <dgm:t>
        <a:bodyPr/>
        <a:lstStyle/>
        <a:p>
          <a:r>
            <a:rPr lang="zh-CN" altLang="en-US" sz="4000" b="1" dirty="0">
              <a:effectLst/>
            </a:rPr>
            <a:t>安全</a:t>
          </a:r>
          <a:endParaRPr lang="en-US" sz="4000" b="1" dirty="0">
            <a:effectLst/>
          </a:endParaRPr>
        </a:p>
      </dgm:t>
    </dgm:pt>
    <dgm:pt modelId="{739491CD-EE02-4FA2-B292-A6740D9EAE68}" type="parTrans" cxnId="{13F13887-2F1A-4566-AC36-2E660B99CEAF}">
      <dgm:prSet/>
      <dgm:spPr/>
      <dgm:t>
        <a:bodyPr/>
        <a:lstStyle/>
        <a:p>
          <a:endParaRPr lang="en-US" sz="1800"/>
        </a:p>
      </dgm:t>
    </dgm:pt>
    <dgm:pt modelId="{18DE9F7E-78C4-49CC-B293-5BABA1063F42}" type="sibTrans" cxnId="{13F13887-2F1A-4566-AC36-2E660B99CEAF}">
      <dgm:prSet/>
      <dgm:spPr/>
      <dgm:t>
        <a:bodyPr/>
        <a:lstStyle/>
        <a:p>
          <a:endParaRPr lang="en-US" sz="1800"/>
        </a:p>
      </dgm:t>
    </dgm:pt>
    <dgm:pt modelId="{59BE5BC5-1DD4-4D94-9354-0549EB38E0ED}">
      <dgm:prSet phldrT="[Text]" custT="1"/>
      <dgm:spPr/>
      <dgm:t>
        <a:bodyPr/>
        <a:lstStyle/>
        <a:p>
          <a:r>
            <a:rPr lang="zh-CN" altLang="en-US" sz="2400" b="1" dirty="0">
              <a:effectLst/>
            </a:rPr>
            <a:t>政策</a:t>
          </a:r>
          <a:endParaRPr lang="en-US" sz="2400" b="1" dirty="0">
            <a:effectLst/>
          </a:endParaRPr>
        </a:p>
      </dgm:t>
    </dgm:pt>
    <dgm:pt modelId="{439FD319-2763-47D2-9FF8-9A4EC70BFABA}" type="parTrans" cxnId="{9220C352-D706-4A5A-BEA1-7ED77E78197C}">
      <dgm:prSet/>
      <dgm:spPr/>
      <dgm:t>
        <a:bodyPr/>
        <a:lstStyle/>
        <a:p>
          <a:endParaRPr lang="en-US" sz="1800"/>
        </a:p>
      </dgm:t>
    </dgm:pt>
    <dgm:pt modelId="{86FA1329-A64C-4FFB-B062-15A1A330CDF0}" type="sibTrans" cxnId="{9220C352-D706-4A5A-BEA1-7ED77E78197C}">
      <dgm:prSet/>
      <dgm:spPr/>
      <dgm:t>
        <a:bodyPr/>
        <a:lstStyle/>
        <a:p>
          <a:endParaRPr lang="en-US" sz="1800"/>
        </a:p>
      </dgm:t>
    </dgm:pt>
    <dgm:pt modelId="{E15C3BFD-B38E-485D-8C3E-5FDE065E83CE}">
      <dgm:prSet phldrT="[Text]" custT="1"/>
      <dgm:spPr/>
      <dgm:t>
        <a:bodyPr/>
        <a:lstStyle/>
        <a:p>
          <a:r>
            <a:rPr lang="zh-CN" altLang="en-US" sz="2400" b="1" dirty="0">
              <a:effectLst/>
            </a:rPr>
            <a:t>教育</a:t>
          </a:r>
          <a:endParaRPr lang="en-US" sz="2400" b="1" dirty="0">
            <a:effectLst/>
          </a:endParaRPr>
        </a:p>
      </dgm:t>
    </dgm:pt>
    <dgm:pt modelId="{6DF5769C-C2CD-4A53-8C82-71DDB7CDD8DB}" type="parTrans" cxnId="{BB7D9E00-0C9A-4461-B26D-0838D7CAF677}">
      <dgm:prSet/>
      <dgm:spPr/>
      <dgm:t>
        <a:bodyPr/>
        <a:lstStyle/>
        <a:p>
          <a:endParaRPr lang="en-US" sz="1800"/>
        </a:p>
      </dgm:t>
    </dgm:pt>
    <dgm:pt modelId="{8ADBEDFB-0A7E-4DD3-B464-A7F8988F1D14}" type="sibTrans" cxnId="{BB7D9E00-0C9A-4461-B26D-0838D7CAF677}">
      <dgm:prSet/>
      <dgm:spPr/>
      <dgm:t>
        <a:bodyPr/>
        <a:lstStyle/>
        <a:p>
          <a:endParaRPr lang="en-US" sz="1800"/>
        </a:p>
      </dgm:t>
    </dgm:pt>
    <dgm:pt modelId="{B0364C98-BA83-4E59-A5DA-B76E56708178}">
      <dgm:prSet phldrT="[Text]" custT="1"/>
      <dgm:spPr/>
      <dgm:t>
        <a:bodyPr/>
        <a:lstStyle/>
        <a:p>
          <a:r>
            <a:rPr lang="zh-CN" altLang="en-US" sz="2400" b="1" dirty="0">
              <a:effectLst/>
            </a:rPr>
            <a:t>研究</a:t>
          </a:r>
          <a:endParaRPr lang="en-US" sz="2400" b="1" dirty="0">
            <a:effectLst/>
          </a:endParaRPr>
        </a:p>
      </dgm:t>
    </dgm:pt>
    <dgm:pt modelId="{39870D8C-36A9-409C-ABEB-C20376DEC386}" type="parTrans" cxnId="{7764B1E9-D2CC-4422-852A-B1E121866D4F}">
      <dgm:prSet/>
      <dgm:spPr/>
      <dgm:t>
        <a:bodyPr/>
        <a:lstStyle/>
        <a:p>
          <a:endParaRPr lang="en-US" sz="1800"/>
        </a:p>
      </dgm:t>
    </dgm:pt>
    <dgm:pt modelId="{6DDEBD62-746C-456B-8A85-03820048EF23}" type="sibTrans" cxnId="{7764B1E9-D2CC-4422-852A-B1E121866D4F}">
      <dgm:prSet/>
      <dgm:spPr/>
      <dgm:t>
        <a:bodyPr/>
        <a:lstStyle/>
        <a:p>
          <a:endParaRPr lang="en-US" sz="1800"/>
        </a:p>
      </dgm:t>
    </dgm:pt>
    <dgm:pt modelId="{E64F757A-9A5A-4645-B81F-55E3CA03ACCA}">
      <dgm:prSet phldrT="[Text]" custT="1"/>
      <dgm:spPr/>
      <dgm:t>
        <a:bodyPr/>
        <a:lstStyle/>
        <a:p>
          <a:r>
            <a:rPr lang="zh-CN" altLang="en-US" sz="2400" b="1" dirty="0">
              <a:effectLst/>
            </a:rPr>
            <a:t>共识标准</a:t>
          </a:r>
          <a:endParaRPr lang="en-US" sz="2400" b="1" dirty="0">
            <a:effectLst/>
          </a:endParaRPr>
        </a:p>
      </dgm:t>
    </dgm:pt>
    <dgm:pt modelId="{B7C7A562-9C8A-4D92-98EC-8C7B838731C6}" type="parTrans" cxnId="{459FD112-73B3-4152-ABE1-CFE314DFE8C9}">
      <dgm:prSet/>
      <dgm:spPr/>
      <dgm:t>
        <a:bodyPr/>
        <a:lstStyle/>
        <a:p>
          <a:endParaRPr lang="en-US" sz="1800"/>
        </a:p>
      </dgm:t>
    </dgm:pt>
    <dgm:pt modelId="{9888A1B4-9D86-4AC6-84B4-CD0821002B4F}" type="sibTrans" cxnId="{459FD112-73B3-4152-ABE1-CFE314DFE8C9}">
      <dgm:prSet/>
      <dgm:spPr/>
      <dgm:t>
        <a:bodyPr/>
        <a:lstStyle/>
        <a:p>
          <a:endParaRPr lang="en-US" sz="1800"/>
        </a:p>
      </dgm:t>
    </dgm:pt>
    <dgm:pt modelId="{62B37A81-5F62-4780-AC1F-027BCDA521E9}">
      <dgm:prSet custT="1"/>
      <dgm:spPr/>
      <dgm:t>
        <a:bodyPr/>
        <a:lstStyle/>
        <a:p>
          <a:r>
            <a:rPr lang="zh-CN" altLang="en-US" sz="2400" b="1" dirty="0">
              <a:effectLst/>
            </a:rPr>
            <a:t>法规</a:t>
          </a:r>
          <a:endParaRPr lang="en-US" sz="2400" b="1" dirty="0">
            <a:effectLst/>
          </a:endParaRPr>
        </a:p>
      </dgm:t>
    </dgm:pt>
    <dgm:pt modelId="{26BEA0CB-2DB0-4911-A734-E2C68538F89F}" type="parTrans" cxnId="{40656034-701F-4A05-9233-D7592621D02D}">
      <dgm:prSet/>
      <dgm:spPr/>
      <dgm:t>
        <a:bodyPr/>
        <a:lstStyle/>
        <a:p>
          <a:endParaRPr lang="en-US"/>
        </a:p>
      </dgm:t>
    </dgm:pt>
    <dgm:pt modelId="{C0C0A7E1-7E6F-435C-9CDC-1908BFC80E0E}" type="sibTrans" cxnId="{40656034-701F-4A05-9233-D7592621D02D}">
      <dgm:prSet/>
      <dgm:spPr/>
      <dgm:t>
        <a:bodyPr/>
        <a:lstStyle/>
        <a:p>
          <a:endParaRPr lang="en-US"/>
        </a:p>
      </dgm:t>
    </dgm:pt>
    <dgm:pt modelId="{A200E909-EA9E-4E36-998B-1D2B27FE1065}">
      <dgm:prSet phldrT="[Text]" custT="1"/>
      <dgm:spPr/>
      <dgm:t>
        <a:bodyPr/>
        <a:lstStyle/>
        <a:p>
          <a:r>
            <a:rPr lang="zh-CN" altLang="en-US" sz="2400" b="1" dirty="0">
              <a:effectLst/>
            </a:rPr>
            <a:t>设计和生产</a:t>
          </a:r>
          <a:endParaRPr lang="en-US" sz="2400" b="1" dirty="0">
            <a:effectLst/>
          </a:endParaRPr>
        </a:p>
      </dgm:t>
    </dgm:pt>
    <dgm:pt modelId="{94DDAEEC-201E-4ABE-B4F2-F5FC64CB546D}" type="parTrans" cxnId="{E191003D-74B0-4756-9369-94E753391BAB}">
      <dgm:prSet/>
      <dgm:spPr/>
      <dgm:t>
        <a:bodyPr/>
        <a:lstStyle/>
        <a:p>
          <a:endParaRPr lang="en-US"/>
        </a:p>
      </dgm:t>
    </dgm:pt>
    <dgm:pt modelId="{60DBC5E5-5C63-4CBA-BC43-7DC40077D0A3}" type="sibTrans" cxnId="{E191003D-74B0-4756-9369-94E753391BAB}">
      <dgm:prSet/>
      <dgm:spPr/>
      <dgm:t>
        <a:bodyPr/>
        <a:lstStyle/>
        <a:p>
          <a:endParaRPr lang="en-US"/>
        </a:p>
      </dgm:t>
    </dgm:pt>
    <dgm:pt modelId="{65B56613-EE27-4519-8E99-1895BB410512}" type="pres">
      <dgm:prSet presAssocID="{E9714F31-E980-4D1D-89F7-D267FB8EF458}" presName="cycle" presStyleCnt="0">
        <dgm:presLayoutVars>
          <dgm:chMax val="1"/>
          <dgm:dir/>
          <dgm:animLvl val="ctr"/>
          <dgm:resizeHandles val="exact"/>
        </dgm:presLayoutVars>
      </dgm:prSet>
      <dgm:spPr/>
    </dgm:pt>
    <dgm:pt modelId="{47323861-795D-46E9-9A9E-4EB851AA33E8}" type="pres">
      <dgm:prSet presAssocID="{70F36B6C-19A4-4D58-A888-2C5E299A1C25}" presName="centerShape" presStyleLbl="node0" presStyleIdx="0" presStyleCnt="1" custScaleX="129818" custScaleY="130434" custLinFactNeighborX="2592" custLinFactNeighborY="-18897"/>
      <dgm:spPr/>
    </dgm:pt>
    <dgm:pt modelId="{92549BE3-A059-47CC-B93F-0714ADD66093}" type="pres">
      <dgm:prSet presAssocID="{439FD319-2763-47D2-9FF8-9A4EC70BFABA}" presName="parTrans" presStyleLbl="bgSibTrans2D1" presStyleIdx="0" presStyleCnt="6"/>
      <dgm:spPr/>
    </dgm:pt>
    <dgm:pt modelId="{8CC22EE3-2681-41F1-A7B3-DF42C91C9D0E}" type="pres">
      <dgm:prSet presAssocID="{59BE5BC5-1DD4-4D94-9354-0549EB38E0ED}" presName="node" presStyleLbl="node1" presStyleIdx="0" presStyleCnt="6" custRadScaleRad="89275" custRadScaleInc="88468">
        <dgm:presLayoutVars>
          <dgm:bulletEnabled val="1"/>
        </dgm:presLayoutVars>
      </dgm:prSet>
      <dgm:spPr/>
    </dgm:pt>
    <dgm:pt modelId="{62C42B5D-378F-47BE-9C90-3B9B07CC88E4}" type="pres">
      <dgm:prSet presAssocID="{6DF5769C-C2CD-4A53-8C82-71DDB7CDD8DB}" presName="parTrans" presStyleLbl="bgSibTrans2D1" presStyleIdx="1" presStyleCnt="6"/>
      <dgm:spPr/>
    </dgm:pt>
    <dgm:pt modelId="{047516D9-9376-45B9-A67B-2CC45B25384F}" type="pres">
      <dgm:prSet presAssocID="{E15C3BFD-B38E-485D-8C3E-5FDE065E83CE}" presName="node" presStyleLbl="node1" presStyleIdx="1" presStyleCnt="6" custScaleX="135597" custRadScaleRad="61059" custRadScaleInc="-237881">
        <dgm:presLayoutVars>
          <dgm:bulletEnabled val="1"/>
        </dgm:presLayoutVars>
      </dgm:prSet>
      <dgm:spPr/>
    </dgm:pt>
    <dgm:pt modelId="{FEF57F6C-823F-4B55-AE30-50FE450419DB}" type="pres">
      <dgm:prSet presAssocID="{39870D8C-36A9-409C-ABEB-C20376DEC386}" presName="parTrans" presStyleLbl="bgSibTrans2D1" presStyleIdx="2" presStyleCnt="6"/>
      <dgm:spPr/>
    </dgm:pt>
    <dgm:pt modelId="{A6CEAB72-9A9C-44B4-8E9D-7B924293944F}" type="pres">
      <dgm:prSet presAssocID="{B0364C98-BA83-4E59-A5DA-B76E56708178}" presName="node" presStyleLbl="node1" presStyleIdx="2" presStyleCnt="6" custScaleX="113575" custRadScaleRad="103012" custRadScaleInc="282084">
        <dgm:presLayoutVars>
          <dgm:bulletEnabled val="1"/>
        </dgm:presLayoutVars>
      </dgm:prSet>
      <dgm:spPr/>
    </dgm:pt>
    <dgm:pt modelId="{3F1E0F5D-000F-43ED-94E7-44918D5D6105}" type="pres">
      <dgm:prSet presAssocID="{26BEA0CB-2DB0-4911-A734-E2C68538F89F}" presName="parTrans" presStyleLbl="bgSibTrans2D1" presStyleIdx="3" presStyleCnt="6"/>
      <dgm:spPr/>
    </dgm:pt>
    <dgm:pt modelId="{7EB35FE3-E114-40FC-A933-034743FD315C}" type="pres">
      <dgm:prSet presAssocID="{62B37A81-5F62-4780-AC1F-027BCDA521E9}" presName="node" presStyleLbl="node1" presStyleIdx="3" presStyleCnt="6" custScaleX="132820" custRadScaleRad="120701" custRadScaleInc="-128839">
        <dgm:presLayoutVars>
          <dgm:bulletEnabled val="1"/>
        </dgm:presLayoutVars>
      </dgm:prSet>
      <dgm:spPr/>
    </dgm:pt>
    <dgm:pt modelId="{7B8C9DF7-6B5B-4D91-9ACF-9D3D25BD9A6A}" type="pres">
      <dgm:prSet presAssocID="{B7C7A562-9C8A-4D92-98EC-8C7B838731C6}" presName="parTrans" presStyleLbl="bgSibTrans2D1" presStyleIdx="4" presStyleCnt="6"/>
      <dgm:spPr/>
    </dgm:pt>
    <dgm:pt modelId="{4E1C269F-61DE-4993-8755-FEE943C14177}" type="pres">
      <dgm:prSet presAssocID="{E64F757A-9A5A-4645-B81F-55E3CA03ACCA}" presName="node" presStyleLbl="node1" presStyleIdx="4" presStyleCnt="6" custScaleX="175055" custRadScaleRad="79103" custRadScaleInc="208452">
        <dgm:presLayoutVars>
          <dgm:bulletEnabled val="1"/>
        </dgm:presLayoutVars>
      </dgm:prSet>
      <dgm:spPr/>
    </dgm:pt>
    <dgm:pt modelId="{C9BEAA02-1FD0-41CD-83E8-DFE3A6CD26F3}" type="pres">
      <dgm:prSet presAssocID="{94DDAEEC-201E-4ABE-B4F2-F5FC64CB546D}" presName="parTrans" presStyleLbl="bgSibTrans2D1" presStyleIdx="5" presStyleCnt="6"/>
      <dgm:spPr/>
    </dgm:pt>
    <dgm:pt modelId="{DC115897-2E98-4DBB-A1A1-9F9B7863B74C}" type="pres">
      <dgm:prSet presAssocID="{A200E909-EA9E-4E36-998B-1D2B27FE1065}" presName="node" presStyleLbl="node1" presStyleIdx="5" presStyleCnt="6" custScaleX="233194" custRadScaleRad="137304" custRadScaleInc="-186707">
        <dgm:presLayoutVars>
          <dgm:bulletEnabled val="1"/>
        </dgm:presLayoutVars>
      </dgm:prSet>
      <dgm:spPr/>
    </dgm:pt>
  </dgm:ptLst>
  <dgm:cxnLst>
    <dgm:cxn modelId="{BB7D9E00-0C9A-4461-B26D-0838D7CAF677}" srcId="{70F36B6C-19A4-4D58-A888-2C5E299A1C25}" destId="{E15C3BFD-B38E-485D-8C3E-5FDE065E83CE}" srcOrd="1" destOrd="0" parTransId="{6DF5769C-C2CD-4A53-8C82-71DDB7CDD8DB}" sibTransId="{8ADBEDFB-0A7E-4DD3-B464-A7F8988F1D14}"/>
    <dgm:cxn modelId="{459FD112-73B3-4152-ABE1-CFE314DFE8C9}" srcId="{70F36B6C-19A4-4D58-A888-2C5E299A1C25}" destId="{E64F757A-9A5A-4645-B81F-55E3CA03ACCA}" srcOrd="4" destOrd="0" parTransId="{B7C7A562-9C8A-4D92-98EC-8C7B838731C6}" sibTransId="{9888A1B4-9D86-4AC6-84B4-CD0821002B4F}"/>
    <dgm:cxn modelId="{60B34621-0F53-4C59-8B63-02C4B38C6D1F}" type="presOf" srcId="{26BEA0CB-2DB0-4911-A734-E2C68538F89F}" destId="{3F1E0F5D-000F-43ED-94E7-44918D5D6105}" srcOrd="0" destOrd="0" presId="urn:microsoft.com/office/officeart/2005/8/layout/radial4"/>
    <dgm:cxn modelId="{A99B1123-FF4F-4A8B-8B5D-585EECAD18E0}" type="presOf" srcId="{A200E909-EA9E-4E36-998B-1D2B27FE1065}" destId="{DC115897-2E98-4DBB-A1A1-9F9B7863B74C}" srcOrd="0" destOrd="0" presId="urn:microsoft.com/office/officeart/2005/8/layout/radial4"/>
    <dgm:cxn modelId="{85ABF22A-E66A-4ED1-9B38-FA5D8F864BC3}" type="presOf" srcId="{70F36B6C-19A4-4D58-A888-2C5E299A1C25}" destId="{47323861-795D-46E9-9A9E-4EB851AA33E8}" srcOrd="0" destOrd="0" presId="urn:microsoft.com/office/officeart/2005/8/layout/radial4"/>
    <dgm:cxn modelId="{40656034-701F-4A05-9233-D7592621D02D}" srcId="{70F36B6C-19A4-4D58-A888-2C5E299A1C25}" destId="{62B37A81-5F62-4780-AC1F-027BCDA521E9}" srcOrd="3" destOrd="0" parTransId="{26BEA0CB-2DB0-4911-A734-E2C68538F89F}" sibTransId="{C0C0A7E1-7E6F-435C-9CDC-1908BFC80E0E}"/>
    <dgm:cxn modelId="{1219BE35-51D8-44FC-B113-F777C24436F2}" type="presOf" srcId="{439FD319-2763-47D2-9FF8-9A4EC70BFABA}" destId="{92549BE3-A059-47CC-B93F-0714ADD66093}" srcOrd="0" destOrd="0" presId="urn:microsoft.com/office/officeart/2005/8/layout/radial4"/>
    <dgm:cxn modelId="{4DEC0036-2BB6-49F2-8AA1-937C2F5F3F30}" type="presOf" srcId="{B0364C98-BA83-4E59-A5DA-B76E56708178}" destId="{A6CEAB72-9A9C-44B4-8E9D-7B924293944F}" srcOrd="0" destOrd="0" presId="urn:microsoft.com/office/officeart/2005/8/layout/radial4"/>
    <dgm:cxn modelId="{E191003D-74B0-4756-9369-94E753391BAB}" srcId="{70F36B6C-19A4-4D58-A888-2C5E299A1C25}" destId="{A200E909-EA9E-4E36-998B-1D2B27FE1065}" srcOrd="5" destOrd="0" parTransId="{94DDAEEC-201E-4ABE-B4F2-F5FC64CB546D}" sibTransId="{60DBC5E5-5C63-4CBA-BC43-7DC40077D0A3}"/>
    <dgm:cxn modelId="{7CC97542-669E-4739-B53F-49D03B9084AC}" type="presOf" srcId="{E9714F31-E980-4D1D-89F7-D267FB8EF458}" destId="{65B56613-EE27-4519-8E99-1895BB410512}" srcOrd="0" destOrd="0" presId="urn:microsoft.com/office/officeart/2005/8/layout/radial4"/>
    <dgm:cxn modelId="{FDC50769-6904-4F0B-8481-CC44B277CAD4}" type="presOf" srcId="{62B37A81-5F62-4780-AC1F-027BCDA521E9}" destId="{7EB35FE3-E114-40FC-A933-034743FD315C}" srcOrd="0" destOrd="0" presId="urn:microsoft.com/office/officeart/2005/8/layout/radial4"/>
    <dgm:cxn modelId="{9220C352-D706-4A5A-BEA1-7ED77E78197C}" srcId="{70F36B6C-19A4-4D58-A888-2C5E299A1C25}" destId="{59BE5BC5-1DD4-4D94-9354-0549EB38E0ED}" srcOrd="0" destOrd="0" parTransId="{439FD319-2763-47D2-9FF8-9A4EC70BFABA}" sibTransId="{86FA1329-A64C-4FFB-B062-15A1A330CDF0}"/>
    <dgm:cxn modelId="{35719E54-939B-4090-9D43-C47EFA9DBCA0}" type="presOf" srcId="{B7C7A562-9C8A-4D92-98EC-8C7B838731C6}" destId="{7B8C9DF7-6B5B-4D91-9ACF-9D3D25BD9A6A}" srcOrd="0" destOrd="0" presId="urn:microsoft.com/office/officeart/2005/8/layout/radial4"/>
    <dgm:cxn modelId="{13F13887-2F1A-4566-AC36-2E660B99CEAF}" srcId="{E9714F31-E980-4D1D-89F7-D267FB8EF458}" destId="{70F36B6C-19A4-4D58-A888-2C5E299A1C25}" srcOrd="0" destOrd="0" parTransId="{739491CD-EE02-4FA2-B292-A6740D9EAE68}" sibTransId="{18DE9F7E-78C4-49CC-B293-5BABA1063F42}"/>
    <dgm:cxn modelId="{D66CF196-461F-4DC3-8463-2D7A34497418}" type="presOf" srcId="{59BE5BC5-1DD4-4D94-9354-0549EB38E0ED}" destId="{8CC22EE3-2681-41F1-A7B3-DF42C91C9D0E}" srcOrd="0" destOrd="0" presId="urn:microsoft.com/office/officeart/2005/8/layout/radial4"/>
    <dgm:cxn modelId="{91F303A8-461E-4C8D-BFF9-65F331D8DAB5}" type="presOf" srcId="{94DDAEEC-201E-4ABE-B4F2-F5FC64CB546D}" destId="{C9BEAA02-1FD0-41CD-83E8-DFE3A6CD26F3}" srcOrd="0" destOrd="0" presId="urn:microsoft.com/office/officeart/2005/8/layout/radial4"/>
    <dgm:cxn modelId="{7F6524B1-09E5-40F6-A33C-E13F374777D5}" type="presOf" srcId="{E15C3BFD-B38E-485D-8C3E-5FDE065E83CE}" destId="{047516D9-9376-45B9-A67B-2CC45B25384F}" srcOrd="0" destOrd="0" presId="urn:microsoft.com/office/officeart/2005/8/layout/radial4"/>
    <dgm:cxn modelId="{073A27C2-EFBD-4EDD-A456-D35F866700C7}" type="presOf" srcId="{6DF5769C-C2CD-4A53-8C82-71DDB7CDD8DB}" destId="{62C42B5D-378F-47BE-9C90-3B9B07CC88E4}" srcOrd="0" destOrd="0" presId="urn:microsoft.com/office/officeart/2005/8/layout/radial4"/>
    <dgm:cxn modelId="{75C664D5-542B-42D3-ADF8-1D5C249ED142}" type="presOf" srcId="{E64F757A-9A5A-4645-B81F-55E3CA03ACCA}" destId="{4E1C269F-61DE-4993-8755-FEE943C14177}" srcOrd="0" destOrd="0" presId="urn:microsoft.com/office/officeart/2005/8/layout/radial4"/>
    <dgm:cxn modelId="{7A10E4D9-64E9-4036-90CB-14D33484A759}" type="presOf" srcId="{39870D8C-36A9-409C-ABEB-C20376DEC386}" destId="{FEF57F6C-823F-4B55-AE30-50FE450419DB}" srcOrd="0" destOrd="0" presId="urn:microsoft.com/office/officeart/2005/8/layout/radial4"/>
    <dgm:cxn modelId="{7764B1E9-D2CC-4422-852A-B1E121866D4F}" srcId="{70F36B6C-19A4-4D58-A888-2C5E299A1C25}" destId="{B0364C98-BA83-4E59-A5DA-B76E56708178}" srcOrd="2" destOrd="0" parTransId="{39870D8C-36A9-409C-ABEB-C20376DEC386}" sibTransId="{6DDEBD62-746C-456B-8A85-03820048EF23}"/>
    <dgm:cxn modelId="{96DF9001-9923-4302-BDBE-600287103E08}" type="presParOf" srcId="{65B56613-EE27-4519-8E99-1895BB410512}" destId="{47323861-795D-46E9-9A9E-4EB851AA33E8}" srcOrd="0" destOrd="0" presId="urn:microsoft.com/office/officeart/2005/8/layout/radial4"/>
    <dgm:cxn modelId="{19C788D6-DB97-43B5-A515-A07C211BED81}" type="presParOf" srcId="{65B56613-EE27-4519-8E99-1895BB410512}" destId="{92549BE3-A059-47CC-B93F-0714ADD66093}" srcOrd="1" destOrd="0" presId="urn:microsoft.com/office/officeart/2005/8/layout/radial4"/>
    <dgm:cxn modelId="{EE71FB08-ADF3-4F04-B727-AAE9A3E41C48}" type="presParOf" srcId="{65B56613-EE27-4519-8E99-1895BB410512}" destId="{8CC22EE3-2681-41F1-A7B3-DF42C91C9D0E}" srcOrd="2" destOrd="0" presId="urn:microsoft.com/office/officeart/2005/8/layout/radial4"/>
    <dgm:cxn modelId="{26B45CDE-C232-4D94-82A1-E7459ACAE487}" type="presParOf" srcId="{65B56613-EE27-4519-8E99-1895BB410512}" destId="{62C42B5D-378F-47BE-9C90-3B9B07CC88E4}" srcOrd="3" destOrd="0" presId="urn:microsoft.com/office/officeart/2005/8/layout/radial4"/>
    <dgm:cxn modelId="{B6373B42-7FA8-4210-81BE-D9C48ACBAAAD}" type="presParOf" srcId="{65B56613-EE27-4519-8E99-1895BB410512}" destId="{047516D9-9376-45B9-A67B-2CC45B25384F}" srcOrd="4" destOrd="0" presId="urn:microsoft.com/office/officeart/2005/8/layout/radial4"/>
    <dgm:cxn modelId="{B4E85428-79DB-445C-BA52-AEF01ED6D239}" type="presParOf" srcId="{65B56613-EE27-4519-8E99-1895BB410512}" destId="{FEF57F6C-823F-4B55-AE30-50FE450419DB}" srcOrd="5" destOrd="0" presId="urn:microsoft.com/office/officeart/2005/8/layout/radial4"/>
    <dgm:cxn modelId="{18DA26BE-5106-4843-B662-0EACC5EDCCE9}" type="presParOf" srcId="{65B56613-EE27-4519-8E99-1895BB410512}" destId="{A6CEAB72-9A9C-44B4-8E9D-7B924293944F}" srcOrd="6" destOrd="0" presId="urn:microsoft.com/office/officeart/2005/8/layout/radial4"/>
    <dgm:cxn modelId="{38E2BE9C-E7E6-4D9C-8A15-EB8B93094B88}" type="presParOf" srcId="{65B56613-EE27-4519-8E99-1895BB410512}" destId="{3F1E0F5D-000F-43ED-94E7-44918D5D6105}" srcOrd="7" destOrd="0" presId="urn:microsoft.com/office/officeart/2005/8/layout/radial4"/>
    <dgm:cxn modelId="{1BD85DE6-9DF5-4DE5-B8C7-C28ED4E8004E}" type="presParOf" srcId="{65B56613-EE27-4519-8E99-1895BB410512}" destId="{7EB35FE3-E114-40FC-A933-034743FD315C}" srcOrd="8" destOrd="0" presId="urn:microsoft.com/office/officeart/2005/8/layout/radial4"/>
    <dgm:cxn modelId="{28C006FA-5C93-4C41-AC70-B0541A0FF7F8}" type="presParOf" srcId="{65B56613-EE27-4519-8E99-1895BB410512}" destId="{7B8C9DF7-6B5B-4D91-9ACF-9D3D25BD9A6A}" srcOrd="9" destOrd="0" presId="urn:microsoft.com/office/officeart/2005/8/layout/radial4"/>
    <dgm:cxn modelId="{2403A93F-3564-43B5-976F-4F33A3496549}" type="presParOf" srcId="{65B56613-EE27-4519-8E99-1895BB410512}" destId="{4E1C269F-61DE-4993-8755-FEE943C14177}" srcOrd="10" destOrd="0" presId="urn:microsoft.com/office/officeart/2005/8/layout/radial4"/>
    <dgm:cxn modelId="{B6C38A3A-894A-4A6C-A534-5CB9A4E97EE5}" type="presParOf" srcId="{65B56613-EE27-4519-8E99-1895BB410512}" destId="{C9BEAA02-1FD0-41CD-83E8-DFE3A6CD26F3}" srcOrd="11" destOrd="0" presId="urn:microsoft.com/office/officeart/2005/8/layout/radial4"/>
    <dgm:cxn modelId="{9FB50E53-1968-4E23-A983-C235305630CB}" type="presParOf" srcId="{65B56613-EE27-4519-8E99-1895BB410512}" destId="{DC115897-2E98-4DBB-A1A1-9F9B7863B74C}" srcOrd="12" destOrd="0" presId="urn:microsoft.com/office/officeart/2005/8/layout/radial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713402-EE4B-4182-96EF-28598EBE72A9}"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E06E112-DDC8-4435-BAA5-CDD60B0AECAB}">
      <dgm:prSet phldrT="[Text]" custT="1"/>
      <dgm:spPr/>
      <dgm:t>
        <a:bodyPr/>
        <a:lstStyle/>
        <a:p>
          <a:r>
            <a:rPr lang="zh-CN" altLang="en-US" sz="2800" b="1" dirty="0">
              <a:solidFill>
                <a:schemeClr val="tx1"/>
              </a:solidFill>
            </a:rPr>
            <a:t>用户输入</a:t>
          </a:r>
          <a:endParaRPr lang="en-US" altLang="zh-CN" sz="2800" b="1" dirty="0">
            <a:solidFill>
              <a:schemeClr val="tx1"/>
            </a:solidFill>
          </a:endParaRPr>
        </a:p>
        <a:p>
          <a:r>
            <a:rPr lang="zh-CN" altLang="en-US" sz="2800" b="1" dirty="0">
              <a:solidFill>
                <a:schemeClr val="tx1"/>
              </a:solidFill>
            </a:rPr>
            <a:t>产品功能</a:t>
          </a:r>
          <a:endParaRPr lang="en-US" sz="2800" b="1" dirty="0">
            <a:solidFill>
              <a:schemeClr val="tx1"/>
            </a:solidFill>
            <a:effectLst>
              <a:outerShdw blurRad="38100" dist="38100" dir="2700000" algn="tl">
                <a:srgbClr val="000000">
                  <a:alpha val="43137"/>
                </a:srgbClr>
              </a:outerShdw>
            </a:effectLst>
            <a:latin typeface="+mn-ea"/>
            <a:ea typeface="+mn-ea"/>
          </a:endParaRPr>
        </a:p>
      </dgm:t>
    </dgm:pt>
    <dgm:pt modelId="{F9369218-931F-43A5-A790-308D454A1861}" type="parTrans" cxnId="{CF44C1B7-42FC-4372-90C0-E33545C0654A}">
      <dgm:prSet/>
      <dgm:spPr/>
      <dgm:t>
        <a:bodyPr/>
        <a:lstStyle/>
        <a:p>
          <a:endParaRPr lang="en-US"/>
        </a:p>
      </dgm:t>
    </dgm:pt>
    <dgm:pt modelId="{87BC8939-6D88-4399-A63F-32E2CEA02F27}" type="sibTrans" cxnId="{CF44C1B7-42FC-4372-90C0-E33545C0654A}">
      <dgm:prSet/>
      <dgm:spPr/>
      <dgm:t>
        <a:bodyPr/>
        <a:lstStyle/>
        <a:p>
          <a:endParaRPr lang="en-US"/>
        </a:p>
      </dgm:t>
    </dgm:pt>
    <dgm:pt modelId="{2A2F16A0-9C3D-4C9D-A397-58E38B78C6BA}">
      <dgm:prSet phldrT="[Text]" custT="1"/>
      <dgm:spPr/>
      <dgm:t>
        <a:bodyPr/>
        <a:lstStyle/>
        <a:p>
          <a:r>
            <a:rPr lang="zh-CN" altLang="en-US" sz="2800" b="1" dirty="0">
              <a:solidFill>
                <a:schemeClr val="tx1"/>
              </a:solidFill>
            </a:rPr>
            <a:t>法规机器人</a:t>
          </a:r>
          <a:endParaRPr lang="en-US" altLang="zh-CN" sz="2800" b="1" dirty="0">
            <a:solidFill>
              <a:schemeClr val="tx1"/>
            </a:solidFill>
          </a:endParaRPr>
        </a:p>
        <a:p>
          <a:r>
            <a:rPr lang="zh-CN" altLang="en-US" sz="2800" b="1" dirty="0">
              <a:solidFill>
                <a:schemeClr val="tx1"/>
              </a:solidFill>
            </a:rPr>
            <a:t>输出</a:t>
          </a:r>
          <a:endParaRPr lang="en-US" altLang="zh-CN" sz="2800" b="1" dirty="0">
            <a:solidFill>
              <a:schemeClr val="tx1"/>
            </a:solidFill>
            <a:highlight>
              <a:srgbClr val="FFFF00"/>
            </a:highlight>
          </a:endParaRPr>
        </a:p>
        <a:p>
          <a:r>
            <a:rPr lang="zh-CN" altLang="en-US" sz="2800" b="1" dirty="0">
              <a:solidFill>
                <a:schemeClr val="tx1"/>
              </a:solidFill>
            </a:rPr>
            <a:t>规定清单</a:t>
          </a:r>
          <a:endParaRPr lang="en-US" sz="2800" b="1" dirty="0">
            <a:solidFill>
              <a:schemeClr val="tx1"/>
            </a:solidFill>
            <a:effectLst>
              <a:outerShdw blurRad="38100" dist="38100" dir="2700000" algn="tl">
                <a:srgbClr val="000000">
                  <a:alpha val="43137"/>
                </a:srgbClr>
              </a:outerShdw>
            </a:effectLst>
          </a:endParaRPr>
        </a:p>
      </dgm:t>
    </dgm:pt>
    <dgm:pt modelId="{A35A2699-18C8-4086-A396-9B1EC773CC76}" type="parTrans" cxnId="{A22D5A5C-B074-4870-B33D-1BC10F5F6B56}">
      <dgm:prSet/>
      <dgm:spPr/>
      <dgm:t>
        <a:bodyPr/>
        <a:lstStyle/>
        <a:p>
          <a:endParaRPr lang="en-US"/>
        </a:p>
      </dgm:t>
    </dgm:pt>
    <dgm:pt modelId="{752FCA0E-7BFD-49AA-AFDC-DB5944198FA7}" type="sibTrans" cxnId="{A22D5A5C-B074-4870-B33D-1BC10F5F6B56}">
      <dgm:prSet/>
      <dgm:spPr/>
      <dgm:t>
        <a:bodyPr/>
        <a:lstStyle/>
        <a:p>
          <a:endParaRPr lang="en-US"/>
        </a:p>
      </dgm:t>
    </dgm:pt>
    <dgm:pt modelId="{450F0AA0-0099-47A0-859F-C61271C5AE08}">
      <dgm:prSet phldrT="[Text]" custT="1"/>
      <dgm:spPr/>
      <dgm:t>
        <a:bodyPr/>
        <a:lstStyle/>
        <a:p>
          <a:r>
            <a:rPr lang="zh-CN" altLang="en-US" sz="2800" b="1" dirty="0">
              <a:solidFill>
                <a:schemeClr val="tx1"/>
              </a:solidFill>
            </a:rPr>
            <a:t>用户就具体</a:t>
          </a:r>
          <a:endParaRPr lang="en-US" altLang="zh-CN" sz="2800" b="1" dirty="0">
            <a:solidFill>
              <a:schemeClr val="tx1"/>
            </a:solidFill>
          </a:endParaRPr>
        </a:p>
        <a:p>
          <a:r>
            <a:rPr lang="zh-CN" altLang="en-US" sz="2800" b="1" dirty="0">
              <a:solidFill>
                <a:schemeClr val="tx1"/>
              </a:solidFill>
            </a:rPr>
            <a:t>规定参考</a:t>
          </a:r>
          <a:endParaRPr lang="en-US" altLang="zh-CN" sz="2800" b="1" dirty="0">
            <a:solidFill>
              <a:schemeClr val="tx1"/>
            </a:solidFill>
          </a:endParaRPr>
        </a:p>
        <a:p>
          <a:r>
            <a:rPr lang="zh-CN" altLang="en-US" sz="2800" b="1" dirty="0">
              <a:solidFill>
                <a:schemeClr val="tx1"/>
              </a:solidFill>
            </a:rPr>
            <a:t>信息来源文件</a:t>
          </a:r>
          <a:endParaRPr lang="en-US" sz="2800" b="1" dirty="0">
            <a:solidFill>
              <a:schemeClr val="tx1"/>
            </a:solidFill>
            <a:effectLst>
              <a:outerShdw blurRad="38100" dist="38100" dir="2700000" algn="tl">
                <a:srgbClr val="000000">
                  <a:alpha val="43137"/>
                </a:srgbClr>
              </a:outerShdw>
            </a:effectLst>
          </a:endParaRPr>
        </a:p>
      </dgm:t>
    </dgm:pt>
    <dgm:pt modelId="{00369966-13B6-490D-86D8-B91CB4415347}" type="parTrans" cxnId="{0FF56911-407C-4951-8865-40198F7F4118}">
      <dgm:prSet/>
      <dgm:spPr/>
      <dgm:t>
        <a:bodyPr/>
        <a:lstStyle/>
        <a:p>
          <a:endParaRPr lang="en-US"/>
        </a:p>
      </dgm:t>
    </dgm:pt>
    <dgm:pt modelId="{4E40A198-7FE9-4056-8322-C3564C718BE8}" type="sibTrans" cxnId="{0FF56911-407C-4951-8865-40198F7F4118}">
      <dgm:prSet/>
      <dgm:spPr/>
      <dgm:t>
        <a:bodyPr/>
        <a:lstStyle/>
        <a:p>
          <a:endParaRPr lang="en-US"/>
        </a:p>
      </dgm:t>
    </dgm:pt>
    <dgm:pt modelId="{0C2FE490-8D01-4951-A66C-C9EC545B86FF}" type="pres">
      <dgm:prSet presAssocID="{4E713402-EE4B-4182-96EF-28598EBE72A9}" presName="Name0" presStyleCnt="0">
        <dgm:presLayoutVars>
          <dgm:dir/>
          <dgm:resizeHandles val="exact"/>
        </dgm:presLayoutVars>
      </dgm:prSet>
      <dgm:spPr/>
    </dgm:pt>
    <dgm:pt modelId="{98483C95-4BD5-441D-928D-C3330797655F}" type="pres">
      <dgm:prSet presAssocID="{5E06E112-DDC8-4435-BAA5-CDD60B0AECAB}" presName="node" presStyleLbl="node1" presStyleIdx="0" presStyleCnt="3" custLinFactNeighborX="-836" custLinFactNeighborY="-972">
        <dgm:presLayoutVars>
          <dgm:bulletEnabled val="1"/>
        </dgm:presLayoutVars>
      </dgm:prSet>
      <dgm:spPr/>
    </dgm:pt>
    <dgm:pt modelId="{248EE7FD-8153-4AC9-A694-777AA8930A22}" type="pres">
      <dgm:prSet presAssocID="{87BC8939-6D88-4399-A63F-32E2CEA02F27}" presName="sibTrans" presStyleLbl="sibTrans2D1" presStyleIdx="0" presStyleCnt="2"/>
      <dgm:spPr/>
    </dgm:pt>
    <dgm:pt modelId="{751032A0-D844-4B0F-BDFE-F9C854DE4AA0}" type="pres">
      <dgm:prSet presAssocID="{87BC8939-6D88-4399-A63F-32E2CEA02F27}" presName="connectorText" presStyleLbl="sibTrans2D1" presStyleIdx="0" presStyleCnt="2"/>
      <dgm:spPr/>
    </dgm:pt>
    <dgm:pt modelId="{85177C65-4501-4BA3-A131-0E5DDF5A6D53}" type="pres">
      <dgm:prSet presAssocID="{2A2F16A0-9C3D-4C9D-A397-58E38B78C6BA}" presName="node" presStyleLbl="node1" presStyleIdx="1" presStyleCnt="3">
        <dgm:presLayoutVars>
          <dgm:bulletEnabled val="1"/>
        </dgm:presLayoutVars>
      </dgm:prSet>
      <dgm:spPr/>
    </dgm:pt>
    <dgm:pt modelId="{905C1706-B0FE-4726-9267-A3FE01E78B18}" type="pres">
      <dgm:prSet presAssocID="{752FCA0E-7BFD-49AA-AFDC-DB5944198FA7}" presName="sibTrans" presStyleLbl="sibTrans2D1" presStyleIdx="1" presStyleCnt="2"/>
      <dgm:spPr/>
    </dgm:pt>
    <dgm:pt modelId="{DFCF6156-C19A-44D4-AEA1-68BDC1113B0F}" type="pres">
      <dgm:prSet presAssocID="{752FCA0E-7BFD-49AA-AFDC-DB5944198FA7}" presName="connectorText" presStyleLbl="sibTrans2D1" presStyleIdx="1" presStyleCnt="2"/>
      <dgm:spPr/>
    </dgm:pt>
    <dgm:pt modelId="{73F3EB05-D099-497B-A6C0-EBE0C5DC884D}" type="pres">
      <dgm:prSet presAssocID="{450F0AA0-0099-47A0-859F-C61271C5AE08}" presName="node" presStyleLbl="node1" presStyleIdx="2" presStyleCnt="3">
        <dgm:presLayoutVars>
          <dgm:bulletEnabled val="1"/>
        </dgm:presLayoutVars>
      </dgm:prSet>
      <dgm:spPr/>
    </dgm:pt>
  </dgm:ptLst>
  <dgm:cxnLst>
    <dgm:cxn modelId="{EB4B9509-27EF-419B-9D7D-75FD695761E9}" type="presOf" srcId="{752FCA0E-7BFD-49AA-AFDC-DB5944198FA7}" destId="{905C1706-B0FE-4726-9267-A3FE01E78B18}" srcOrd="0" destOrd="0" presId="urn:microsoft.com/office/officeart/2005/8/layout/process1"/>
    <dgm:cxn modelId="{0FF56911-407C-4951-8865-40198F7F4118}" srcId="{4E713402-EE4B-4182-96EF-28598EBE72A9}" destId="{450F0AA0-0099-47A0-859F-C61271C5AE08}" srcOrd="2" destOrd="0" parTransId="{00369966-13B6-490D-86D8-B91CB4415347}" sibTransId="{4E40A198-7FE9-4056-8322-C3564C718BE8}"/>
    <dgm:cxn modelId="{A22D5A5C-B074-4870-B33D-1BC10F5F6B56}" srcId="{4E713402-EE4B-4182-96EF-28598EBE72A9}" destId="{2A2F16A0-9C3D-4C9D-A397-58E38B78C6BA}" srcOrd="1" destOrd="0" parTransId="{A35A2699-18C8-4086-A396-9B1EC773CC76}" sibTransId="{752FCA0E-7BFD-49AA-AFDC-DB5944198FA7}"/>
    <dgm:cxn modelId="{5ACE8F74-D70B-4697-A32F-C129881DA354}" type="presOf" srcId="{5E06E112-DDC8-4435-BAA5-CDD60B0AECAB}" destId="{98483C95-4BD5-441D-928D-C3330797655F}" srcOrd="0" destOrd="0" presId="urn:microsoft.com/office/officeart/2005/8/layout/process1"/>
    <dgm:cxn modelId="{E5BFC975-B54C-477B-B85D-90F26B242FA2}" type="presOf" srcId="{4E713402-EE4B-4182-96EF-28598EBE72A9}" destId="{0C2FE490-8D01-4951-A66C-C9EC545B86FF}" srcOrd="0" destOrd="0" presId="urn:microsoft.com/office/officeart/2005/8/layout/process1"/>
    <dgm:cxn modelId="{0E121486-63C8-45D8-9900-CF2E42457C03}" type="presOf" srcId="{87BC8939-6D88-4399-A63F-32E2CEA02F27}" destId="{751032A0-D844-4B0F-BDFE-F9C854DE4AA0}" srcOrd="1" destOrd="0" presId="urn:microsoft.com/office/officeart/2005/8/layout/process1"/>
    <dgm:cxn modelId="{60D9AD94-BB78-42CB-8CC1-518C91DFA5CB}" type="presOf" srcId="{752FCA0E-7BFD-49AA-AFDC-DB5944198FA7}" destId="{DFCF6156-C19A-44D4-AEA1-68BDC1113B0F}" srcOrd="1" destOrd="0" presId="urn:microsoft.com/office/officeart/2005/8/layout/process1"/>
    <dgm:cxn modelId="{CF44C1B7-42FC-4372-90C0-E33545C0654A}" srcId="{4E713402-EE4B-4182-96EF-28598EBE72A9}" destId="{5E06E112-DDC8-4435-BAA5-CDD60B0AECAB}" srcOrd="0" destOrd="0" parTransId="{F9369218-931F-43A5-A790-308D454A1861}" sibTransId="{87BC8939-6D88-4399-A63F-32E2CEA02F27}"/>
    <dgm:cxn modelId="{6F341EC6-34F5-434B-AB62-AB632686FDED}" type="presOf" srcId="{450F0AA0-0099-47A0-859F-C61271C5AE08}" destId="{73F3EB05-D099-497B-A6C0-EBE0C5DC884D}" srcOrd="0" destOrd="0" presId="urn:microsoft.com/office/officeart/2005/8/layout/process1"/>
    <dgm:cxn modelId="{AD05EFE6-2BAB-493C-A0E1-A16C110FD092}" type="presOf" srcId="{2A2F16A0-9C3D-4C9D-A397-58E38B78C6BA}" destId="{85177C65-4501-4BA3-A131-0E5DDF5A6D53}" srcOrd="0" destOrd="0" presId="urn:microsoft.com/office/officeart/2005/8/layout/process1"/>
    <dgm:cxn modelId="{35CFD3FE-15CA-43BD-B374-06FBFD372FD6}" type="presOf" srcId="{87BC8939-6D88-4399-A63F-32E2CEA02F27}" destId="{248EE7FD-8153-4AC9-A694-777AA8930A22}" srcOrd="0" destOrd="0" presId="urn:microsoft.com/office/officeart/2005/8/layout/process1"/>
    <dgm:cxn modelId="{ABF63DF2-898A-4B0B-B36F-121C10B33F71}" type="presParOf" srcId="{0C2FE490-8D01-4951-A66C-C9EC545B86FF}" destId="{98483C95-4BD5-441D-928D-C3330797655F}" srcOrd="0" destOrd="0" presId="urn:microsoft.com/office/officeart/2005/8/layout/process1"/>
    <dgm:cxn modelId="{F9FF94A1-6E72-40EA-9F97-D72691400B3E}" type="presParOf" srcId="{0C2FE490-8D01-4951-A66C-C9EC545B86FF}" destId="{248EE7FD-8153-4AC9-A694-777AA8930A22}" srcOrd="1" destOrd="0" presId="urn:microsoft.com/office/officeart/2005/8/layout/process1"/>
    <dgm:cxn modelId="{71419A0E-E9B0-4D07-8E2B-3AA31188CD57}" type="presParOf" srcId="{248EE7FD-8153-4AC9-A694-777AA8930A22}" destId="{751032A0-D844-4B0F-BDFE-F9C854DE4AA0}" srcOrd="0" destOrd="0" presId="urn:microsoft.com/office/officeart/2005/8/layout/process1"/>
    <dgm:cxn modelId="{499661B6-5C6C-4D46-9678-ED25FB225F2E}" type="presParOf" srcId="{0C2FE490-8D01-4951-A66C-C9EC545B86FF}" destId="{85177C65-4501-4BA3-A131-0E5DDF5A6D53}" srcOrd="2" destOrd="0" presId="urn:microsoft.com/office/officeart/2005/8/layout/process1"/>
    <dgm:cxn modelId="{0D3470FD-E4FB-463A-A023-BED907DFB29D}" type="presParOf" srcId="{0C2FE490-8D01-4951-A66C-C9EC545B86FF}" destId="{905C1706-B0FE-4726-9267-A3FE01E78B18}" srcOrd="3" destOrd="0" presId="urn:microsoft.com/office/officeart/2005/8/layout/process1"/>
    <dgm:cxn modelId="{FE7F7155-4443-450A-8004-54085375B91F}" type="presParOf" srcId="{905C1706-B0FE-4726-9267-A3FE01E78B18}" destId="{DFCF6156-C19A-44D4-AEA1-68BDC1113B0F}" srcOrd="0" destOrd="0" presId="urn:microsoft.com/office/officeart/2005/8/layout/process1"/>
    <dgm:cxn modelId="{9F8B9128-A70F-409B-849A-5D0B2DB24134}" type="presParOf" srcId="{0C2FE490-8D01-4951-A66C-C9EC545B86FF}" destId="{73F3EB05-D099-497B-A6C0-EBE0C5DC884D}" srcOrd="4" destOrd="0" presId="urn:microsoft.com/office/officeart/2005/8/layout/process1"/>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323861-795D-46E9-9A9E-4EB851AA33E8}">
      <dsp:nvSpPr>
        <dsp:cNvPr id="0" name=""/>
        <dsp:cNvSpPr/>
      </dsp:nvSpPr>
      <dsp:spPr>
        <a:xfrm>
          <a:off x="2182717" y="1837615"/>
          <a:ext cx="2666011" cy="2678662"/>
        </a:xfrm>
        <a:prstGeom prst="ellipse">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zh-CN" altLang="en-US" sz="4000" b="1" kern="1200" dirty="0">
              <a:effectLst/>
            </a:rPr>
            <a:t>安全</a:t>
          </a:r>
          <a:endParaRPr lang="en-US" sz="4000" b="1" kern="1200" dirty="0">
            <a:effectLst/>
          </a:endParaRPr>
        </a:p>
      </dsp:txBody>
      <dsp:txXfrm>
        <a:off x="2573145" y="2229896"/>
        <a:ext cx="1885155" cy="1894100"/>
      </dsp:txXfrm>
    </dsp:sp>
    <dsp:sp modelId="{92549BE3-A059-47CC-B93F-0714ADD66093}">
      <dsp:nvSpPr>
        <dsp:cNvPr id="0" name=""/>
        <dsp:cNvSpPr/>
      </dsp:nvSpPr>
      <dsp:spPr>
        <a:xfrm rot="10884728">
          <a:off x="867506" y="2834344"/>
          <a:ext cx="1243453" cy="585291"/>
        </a:xfrm>
        <a:prstGeom prst="lef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8CC22EE3-2681-41F1-A7B3-DF42C91C9D0E}">
      <dsp:nvSpPr>
        <dsp:cNvPr id="0" name=""/>
        <dsp:cNvSpPr/>
      </dsp:nvSpPr>
      <dsp:spPr>
        <a:xfrm>
          <a:off x="148916" y="2536645"/>
          <a:ext cx="1437557" cy="1150045"/>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effectLst/>
            </a:rPr>
            <a:t>政策</a:t>
          </a:r>
          <a:endParaRPr lang="en-US" sz="2400" b="1" kern="1200" dirty="0">
            <a:effectLst/>
          </a:endParaRPr>
        </a:p>
      </dsp:txBody>
      <dsp:txXfrm>
        <a:off x="182600" y="2570329"/>
        <a:ext cx="1370189" cy="1082677"/>
      </dsp:txXfrm>
    </dsp:sp>
    <dsp:sp modelId="{62C42B5D-378F-47BE-9C90-3B9B07CC88E4}">
      <dsp:nvSpPr>
        <dsp:cNvPr id="0" name=""/>
        <dsp:cNvSpPr/>
      </dsp:nvSpPr>
      <dsp:spPr>
        <a:xfrm rot="7616009">
          <a:off x="1518993" y="4590382"/>
          <a:ext cx="1428415" cy="585291"/>
        </a:xfrm>
        <a:prstGeom prst="lef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047516D9-9376-45B9-A67B-2CC45B25384F}">
      <dsp:nvSpPr>
        <dsp:cNvPr id="0" name=""/>
        <dsp:cNvSpPr/>
      </dsp:nvSpPr>
      <dsp:spPr>
        <a:xfrm>
          <a:off x="829400" y="4878895"/>
          <a:ext cx="1949284" cy="1150045"/>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effectLst/>
            </a:rPr>
            <a:t>教育</a:t>
          </a:r>
          <a:endParaRPr lang="en-US" sz="2400" b="1" kern="1200" dirty="0">
            <a:effectLst/>
          </a:endParaRPr>
        </a:p>
      </dsp:txBody>
      <dsp:txXfrm>
        <a:off x="863084" y="4912579"/>
        <a:ext cx="1881916" cy="1082677"/>
      </dsp:txXfrm>
    </dsp:sp>
    <dsp:sp modelId="{FEF57F6C-823F-4B55-AE30-50FE450419DB}">
      <dsp:nvSpPr>
        <dsp:cNvPr id="0" name=""/>
        <dsp:cNvSpPr/>
      </dsp:nvSpPr>
      <dsp:spPr>
        <a:xfrm rot="21481751">
          <a:off x="4927314" y="2812131"/>
          <a:ext cx="1371425" cy="585291"/>
        </a:xfrm>
        <a:prstGeom prst="lef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A6CEAB72-9A9C-44B4-8E9D-7B924293944F}">
      <dsp:nvSpPr>
        <dsp:cNvPr id="0" name=""/>
        <dsp:cNvSpPr/>
      </dsp:nvSpPr>
      <dsp:spPr>
        <a:xfrm>
          <a:off x="5481981" y="2506171"/>
          <a:ext cx="1632705" cy="1150045"/>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effectLst/>
            </a:rPr>
            <a:t>研究</a:t>
          </a:r>
          <a:endParaRPr lang="en-US" sz="2400" b="1" kern="1200" dirty="0">
            <a:effectLst/>
          </a:endParaRPr>
        </a:p>
      </dsp:txBody>
      <dsp:txXfrm>
        <a:off x="5515665" y="2539855"/>
        <a:ext cx="1565337" cy="1082677"/>
      </dsp:txXfrm>
    </dsp:sp>
    <dsp:sp modelId="{3F1E0F5D-000F-43ED-94E7-44918D5D6105}">
      <dsp:nvSpPr>
        <dsp:cNvPr id="0" name=""/>
        <dsp:cNvSpPr/>
      </dsp:nvSpPr>
      <dsp:spPr>
        <a:xfrm rot="14254001">
          <a:off x="1714608" y="1116668"/>
          <a:ext cx="1355799" cy="585291"/>
        </a:xfrm>
        <a:prstGeom prst="lef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7EB35FE3-E114-40FC-A933-034743FD315C}">
      <dsp:nvSpPr>
        <dsp:cNvPr id="0" name=""/>
        <dsp:cNvSpPr/>
      </dsp:nvSpPr>
      <dsp:spPr>
        <a:xfrm>
          <a:off x="1074256" y="262132"/>
          <a:ext cx="1909363" cy="1150045"/>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effectLst/>
            </a:rPr>
            <a:t>法规</a:t>
          </a:r>
          <a:endParaRPr lang="en-US" sz="2400" b="1" kern="1200" dirty="0">
            <a:effectLst/>
          </a:endParaRPr>
        </a:p>
      </dsp:txBody>
      <dsp:txXfrm>
        <a:off x="1107940" y="295816"/>
        <a:ext cx="1841995" cy="1082677"/>
      </dsp:txXfrm>
    </dsp:sp>
    <dsp:sp modelId="{7B8C9DF7-6B5B-4D91-9ACF-9D3D25BD9A6A}">
      <dsp:nvSpPr>
        <dsp:cNvPr id="0" name=""/>
        <dsp:cNvSpPr/>
      </dsp:nvSpPr>
      <dsp:spPr>
        <a:xfrm rot="2886858">
          <a:off x="4200850" y="4555543"/>
          <a:ext cx="1627281" cy="585291"/>
        </a:xfrm>
        <a:prstGeom prst="lef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4E1C269F-61DE-4993-8755-FEE943C14177}">
      <dsp:nvSpPr>
        <dsp:cNvPr id="0" name=""/>
        <dsp:cNvSpPr/>
      </dsp:nvSpPr>
      <dsp:spPr>
        <a:xfrm>
          <a:off x="4299457" y="4878903"/>
          <a:ext cx="2516516" cy="1150045"/>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effectLst/>
            </a:rPr>
            <a:t>共识标准</a:t>
          </a:r>
          <a:endParaRPr lang="en-US" sz="2400" b="1" kern="1200" dirty="0">
            <a:effectLst/>
          </a:endParaRPr>
        </a:p>
      </dsp:txBody>
      <dsp:txXfrm>
        <a:off x="4333141" y="4912587"/>
        <a:ext cx="2449148" cy="1082677"/>
      </dsp:txXfrm>
    </dsp:sp>
    <dsp:sp modelId="{C9BEAA02-1FD0-41CD-83E8-DFE3A6CD26F3}">
      <dsp:nvSpPr>
        <dsp:cNvPr id="0" name=""/>
        <dsp:cNvSpPr/>
      </dsp:nvSpPr>
      <dsp:spPr>
        <a:xfrm rot="18795682">
          <a:off x="4218998" y="1175430"/>
          <a:ext cx="1809817" cy="585291"/>
        </a:xfrm>
        <a:prstGeom prst="lef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DC115897-2E98-4DBB-A1A1-9F9B7863B74C}">
      <dsp:nvSpPr>
        <dsp:cNvPr id="0" name=""/>
        <dsp:cNvSpPr/>
      </dsp:nvSpPr>
      <dsp:spPr>
        <a:xfrm>
          <a:off x="4067917" y="234067"/>
          <a:ext cx="3352297" cy="1150045"/>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effectLst/>
            </a:rPr>
            <a:t>设计和生产</a:t>
          </a:r>
          <a:endParaRPr lang="en-US" sz="2400" b="1" kern="1200" dirty="0">
            <a:effectLst/>
          </a:endParaRPr>
        </a:p>
      </dsp:txBody>
      <dsp:txXfrm>
        <a:off x="4101601" y="267751"/>
        <a:ext cx="3284929" cy="10826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83C95-4BD5-441D-928D-C3330797655F}">
      <dsp:nvSpPr>
        <dsp:cNvPr id="0" name=""/>
        <dsp:cNvSpPr/>
      </dsp:nvSpPr>
      <dsp:spPr>
        <a:xfrm>
          <a:off x="4" y="664997"/>
          <a:ext cx="2851276" cy="19513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CN" altLang="en-US" sz="2800" b="1" kern="1200" dirty="0">
              <a:solidFill>
                <a:schemeClr val="tx1"/>
              </a:solidFill>
            </a:rPr>
            <a:t>用户输入</a:t>
          </a:r>
          <a:endParaRPr lang="en-US" altLang="zh-CN" sz="2800" b="1" kern="1200" dirty="0">
            <a:solidFill>
              <a:schemeClr val="tx1"/>
            </a:solidFill>
          </a:endParaRPr>
        </a:p>
        <a:p>
          <a:pPr marL="0" lvl="0" indent="0" algn="ctr" defTabSz="1244600">
            <a:lnSpc>
              <a:spcPct val="90000"/>
            </a:lnSpc>
            <a:spcBef>
              <a:spcPct val="0"/>
            </a:spcBef>
            <a:spcAft>
              <a:spcPct val="35000"/>
            </a:spcAft>
            <a:buNone/>
          </a:pPr>
          <a:r>
            <a:rPr lang="zh-CN" altLang="en-US" sz="2800" b="1" kern="1200" dirty="0">
              <a:solidFill>
                <a:schemeClr val="tx1"/>
              </a:solidFill>
            </a:rPr>
            <a:t>产品功能</a:t>
          </a:r>
          <a:endParaRPr lang="en-US" sz="2800" b="1" kern="1200" dirty="0">
            <a:solidFill>
              <a:schemeClr val="tx1"/>
            </a:solidFill>
            <a:effectLst>
              <a:outerShdw blurRad="38100" dist="38100" dir="2700000" algn="tl">
                <a:srgbClr val="000000">
                  <a:alpha val="43137"/>
                </a:srgbClr>
              </a:outerShdw>
            </a:effectLst>
            <a:latin typeface="+mn-ea"/>
            <a:ea typeface="+mn-ea"/>
          </a:endParaRPr>
        </a:p>
      </dsp:txBody>
      <dsp:txXfrm>
        <a:off x="57157" y="722150"/>
        <a:ext cx="2736970" cy="1837036"/>
      </dsp:txXfrm>
    </dsp:sp>
    <dsp:sp modelId="{248EE7FD-8153-4AC9-A694-777AA8930A22}">
      <dsp:nvSpPr>
        <dsp:cNvPr id="0" name=""/>
        <dsp:cNvSpPr/>
      </dsp:nvSpPr>
      <dsp:spPr>
        <a:xfrm rot="16295">
          <a:off x="3138788" y="1296676"/>
          <a:ext cx="60953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3138789" y="1437666"/>
        <a:ext cx="426671" cy="424270"/>
      </dsp:txXfrm>
    </dsp:sp>
    <dsp:sp modelId="{85177C65-4501-4BA3-A131-0E5DDF5A6D53}">
      <dsp:nvSpPr>
        <dsp:cNvPr id="0" name=""/>
        <dsp:cNvSpPr/>
      </dsp:nvSpPr>
      <dsp:spPr>
        <a:xfrm>
          <a:off x="4001325" y="683964"/>
          <a:ext cx="2851276" cy="19513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CN" altLang="en-US" sz="2800" b="1" kern="1200" dirty="0">
              <a:solidFill>
                <a:schemeClr val="tx1"/>
              </a:solidFill>
            </a:rPr>
            <a:t>法规机器人</a:t>
          </a:r>
          <a:endParaRPr lang="en-US" altLang="zh-CN" sz="2800" b="1" kern="1200" dirty="0">
            <a:solidFill>
              <a:schemeClr val="tx1"/>
            </a:solidFill>
          </a:endParaRPr>
        </a:p>
        <a:p>
          <a:pPr marL="0" lvl="0" indent="0" algn="ctr" defTabSz="1244600">
            <a:lnSpc>
              <a:spcPct val="90000"/>
            </a:lnSpc>
            <a:spcBef>
              <a:spcPct val="0"/>
            </a:spcBef>
            <a:spcAft>
              <a:spcPct val="35000"/>
            </a:spcAft>
            <a:buNone/>
          </a:pPr>
          <a:r>
            <a:rPr lang="zh-CN" altLang="en-US" sz="2800" b="1" kern="1200" dirty="0">
              <a:solidFill>
                <a:schemeClr val="tx1"/>
              </a:solidFill>
            </a:rPr>
            <a:t>输出</a:t>
          </a:r>
          <a:endParaRPr lang="en-US" altLang="zh-CN" sz="2800" b="1" kern="1200" dirty="0">
            <a:solidFill>
              <a:schemeClr val="tx1"/>
            </a:solidFill>
            <a:highlight>
              <a:srgbClr val="FFFF00"/>
            </a:highlight>
          </a:endParaRPr>
        </a:p>
        <a:p>
          <a:pPr marL="0" lvl="0" indent="0" algn="ctr" defTabSz="1244600">
            <a:lnSpc>
              <a:spcPct val="90000"/>
            </a:lnSpc>
            <a:spcBef>
              <a:spcPct val="0"/>
            </a:spcBef>
            <a:spcAft>
              <a:spcPct val="35000"/>
            </a:spcAft>
            <a:buNone/>
          </a:pPr>
          <a:r>
            <a:rPr lang="zh-CN" altLang="en-US" sz="2800" b="1" kern="1200" dirty="0">
              <a:solidFill>
                <a:schemeClr val="tx1"/>
              </a:solidFill>
            </a:rPr>
            <a:t>规定清单</a:t>
          </a:r>
          <a:endParaRPr lang="en-US" sz="2800" b="1" kern="1200" dirty="0">
            <a:solidFill>
              <a:schemeClr val="tx1"/>
            </a:solidFill>
            <a:effectLst>
              <a:outerShdw blurRad="38100" dist="38100" dir="2700000" algn="tl">
                <a:srgbClr val="000000">
                  <a:alpha val="43137"/>
                </a:srgbClr>
              </a:outerShdw>
            </a:effectLst>
          </a:endParaRPr>
        </a:p>
      </dsp:txBody>
      <dsp:txXfrm>
        <a:off x="4058478" y="741117"/>
        <a:ext cx="2736970" cy="1837036"/>
      </dsp:txXfrm>
    </dsp:sp>
    <dsp:sp modelId="{905C1706-B0FE-4726-9267-A3FE01E78B18}">
      <dsp:nvSpPr>
        <dsp:cNvPr id="0" name=""/>
        <dsp:cNvSpPr/>
      </dsp:nvSpPr>
      <dsp:spPr>
        <a:xfrm>
          <a:off x="7137729" y="1306077"/>
          <a:ext cx="60447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7137729" y="1447500"/>
        <a:ext cx="423129" cy="424270"/>
      </dsp:txXfrm>
    </dsp:sp>
    <dsp:sp modelId="{73F3EB05-D099-497B-A6C0-EBE0C5DC884D}">
      <dsp:nvSpPr>
        <dsp:cNvPr id="0" name=""/>
        <dsp:cNvSpPr/>
      </dsp:nvSpPr>
      <dsp:spPr>
        <a:xfrm>
          <a:off x="7993112" y="683964"/>
          <a:ext cx="2851276" cy="19513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CN" altLang="en-US" sz="2800" b="1" kern="1200" dirty="0">
              <a:solidFill>
                <a:schemeClr val="tx1"/>
              </a:solidFill>
            </a:rPr>
            <a:t>用户就具体</a:t>
          </a:r>
          <a:endParaRPr lang="en-US" altLang="zh-CN" sz="2800" b="1" kern="1200" dirty="0">
            <a:solidFill>
              <a:schemeClr val="tx1"/>
            </a:solidFill>
          </a:endParaRPr>
        </a:p>
        <a:p>
          <a:pPr marL="0" lvl="0" indent="0" algn="ctr" defTabSz="1244600">
            <a:lnSpc>
              <a:spcPct val="90000"/>
            </a:lnSpc>
            <a:spcBef>
              <a:spcPct val="0"/>
            </a:spcBef>
            <a:spcAft>
              <a:spcPct val="35000"/>
            </a:spcAft>
            <a:buNone/>
          </a:pPr>
          <a:r>
            <a:rPr lang="zh-CN" altLang="en-US" sz="2800" b="1" kern="1200" dirty="0">
              <a:solidFill>
                <a:schemeClr val="tx1"/>
              </a:solidFill>
            </a:rPr>
            <a:t>规定参考</a:t>
          </a:r>
          <a:endParaRPr lang="en-US" altLang="zh-CN" sz="2800" b="1" kern="1200" dirty="0">
            <a:solidFill>
              <a:schemeClr val="tx1"/>
            </a:solidFill>
          </a:endParaRPr>
        </a:p>
        <a:p>
          <a:pPr marL="0" lvl="0" indent="0" algn="ctr" defTabSz="1244600">
            <a:lnSpc>
              <a:spcPct val="90000"/>
            </a:lnSpc>
            <a:spcBef>
              <a:spcPct val="0"/>
            </a:spcBef>
            <a:spcAft>
              <a:spcPct val="35000"/>
            </a:spcAft>
            <a:buNone/>
          </a:pPr>
          <a:r>
            <a:rPr lang="zh-CN" altLang="en-US" sz="2800" b="1" kern="1200" dirty="0">
              <a:solidFill>
                <a:schemeClr val="tx1"/>
              </a:solidFill>
            </a:rPr>
            <a:t>信息来源文件</a:t>
          </a:r>
          <a:endParaRPr lang="en-US" sz="2800" b="1" kern="1200" dirty="0">
            <a:solidFill>
              <a:schemeClr val="tx1"/>
            </a:solidFill>
            <a:effectLst>
              <a:outerShdw blurRad="38100" dist="38100" dir="2700000" algn="tl">
                <a:srgbClr val="000000">
                  <a:alpha val="43137"/>
                </a:srgbClr>
              </a:outerShdw>
            </a:effectLst>
          </a:endParaRPr>
        </a:p>
      </dsp:txBody>
      <dsp:txXfrm>
        <a:off x="8050265" y="741117"/>
        <a:ext cx="2736970" cy="1837036"/>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FB6BC2-C617-A74A-AA35-2AD1B514282D}" type="datetimeFigureOut">
              <a:rPr lang="en-US" smtClean="0"/>
              <a:t>4/28/2021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2DBC63-04CE-AE4D-AA93-442818775CB2}" type="slidenum">
              <a:rPr lang="en-US" smtClean="0"/>
              <a:t>‹#›</a:t>
            </a:fld>
            <a:endParaRPr lang="en-US"/>
          </a:p>
        </p:txBody>
      </p:sp>
    </p:spTree>
    <p:extLst>
      <p:ext uri="{BB962C8B-B14F-4D97-AF65-F5344CB8AC3E}">
        <p14:creationId xmlns:p14="http://schemas.microsoft.com/office/powerpoint/2010/main" val="385864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a:t>
            </a:fld>
            <a:endParaRPr lang="en-US" dirty="0"/>
          </a:p>
        </p:txBody>
      </p:sp>
    </p:spTree>
    <p:extLst>
      <p:ext uri="{BB962C8B-B14F-4D97-AF65-F5344CB8AC3E}">
        <p14:creationId xmlns:p14="http://schemas.microsoft.com/office/powerpoint/2010/main" val="1590586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10</a:t>
            </a:fld>
            <a:endParaRPr lang="en-US" dirty="0"/>
          </a:p>
        </p:txBody>
      </p:sp>
    </p:spTree>
    <p:extLst>
      <p:ext uri="{BB962C8B-B14F-4D97-AF65-F5344CB8AC3E}">
        <p14:creationId xmlns:p14="http://schemas.microsoft.com/office/powerpoint/2010/main" val="797617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3"/>
            <a:endParaRPr lang="en-US" sz="2000" dirty="0"/>
          </a:p>
        </p:txBody>
      </p:sp>
      <p:sp>
        <p:nvSpPr>
          <p:cNvPr id="4" name="Slide Number Placeholder 3"/>
          <p:cNvSpPr>
            <a:spLocks noGrp="1"/>
          </p:cNvSpPr>
          <p:nvPr>
            <p:ph type="sldNum" sz="quarter" idx="5"/>
          </p:nvPr>
        </p:nvSpPr>
        <p:spPr/>
        <p:txBody>
          <a:bodyPr/>
          <a:lstStyle/>
          <a:p>
            <a:fld id="{F02DBC63-04CE-AE4D-AA93-442818775CB2}" type="slidenum">
              <a:rPr lang="en-US" smtClean="0"/>
              <a:t>11</a:t>
            </a:fld>
            <a:endParaRPr lang="en-US" dirty="0"/>
          </a:p>
        </p:txBody>
      </p:sp>
    </p:spTree>
    <p:extLst>
      <p:ext uri="{BB962C8B-B14F-4D97-AF65-F5344CB8AC3E}">
        <p14:creationId xmlns:p14="http://schemas.microsoft.com/office/powerpoint/2010/main" val="3307551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12</a:t>
            </a:fld>
            <a:endParaRPr lang="en-US" dirty="0"/>
          </a:p>
        </p:txBody>
      </p:sp>
    </p:spTree>
    <p:extLst>
      <p:ext uri="{BB962C8B-B14F-4D97-AF65-F5344CB8AC3E}">
        <p14:creationId xmlns:p14="http://schemas.microsoft.com/office/powerpoint/2010/main" val="3856496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13</a:t>
            </a:fld>
            <a:endParaRPr lang="en-US" dirty="0"/>
          </a:p>
        </p:txBody>
      </p:sp>
    </p:spTree>
    <p:extLst>
      <p:ext uri="{BB962C8B-B14F-4D97-AF65-F5344CB8AC3E}">
        <p14:creationId xmlns:p14="http://schemas.microsoft.com/office/powerpoint/2010/main" val="2667781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14</a:t>
            </a:fld>
            <a:endParaRPr lang="en-US" dirty="0"/>
          </a:p>
        </p:txBody>
      </p:sp>
    </p:spTree>
    <p:extLst>
      <p:ext uri="{BB962C8B-B14F-4D97-AF65-F5344CB8AC3E}">
        <p14:creationId xmlns:p14="http://schemas.microsoft.com/office/powerpoint/2010/main" val="1397304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15</a:t>
            </a:fld>
            <a:endParaRPr lang="en-US" dirty="0"/>
          </a:p>
        </p:txBody>
      </p:sp>
    </p:spTree>
    <p:extLst>
      <p:ext uri="{BB962C8B-B14F-4D97-AF65-F5344CB8AC3E}">
        <p14:creationId xmlns:p14="http://schemas.microsoft.com/office/powerpoint/2010/main" val="701700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16</a:t>
            </a:fld>
            <a:endParaRPr lang="en-US" dirty="0"/>
          </a:p>
        </p:txBody>
      </p:sp>
    </p:spTree>
    <p:extLst>
      <p:ext uri="{BB962C8B-B14F-4D97-AF65-F5344CB8AC3E}">
        <p14:creationId xmlns:p14="http://schemas.microsoft.com/office/powerpoint/2010/main" val="2323607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17</a:t>
            </a:fld>
            <a:endParaRPr lang="en-US" dirty="0"/>
          </a:p>
        </p:txBody>
      </p:sp>
    </p:spTree>
    <p:extLst>
      <p:ext uri="{BB962C8B-B14F-4D97-AF65-F5344CB8AC3E}">
        <p14:creationId xmlns:p14="http://schemas.microsoft.com/office/powerpoint/2010/main" val="131123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18</a:t>
            </a:fld>
            <a:endParaRPr lang="en-US" dirty="0"/>
          </a:p>
        </p:txBody>
      </p:sp>
    </p:spTree>
    <p:extLst>
      <p:ext uri="{BB962C8B-B14F-4D97-AF65-F5344CB8AC3E}">
        <p14:creationId xmlns:p14="http://schemas.microsoft.com/office/powerpoint/2010/main" val="1921741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19</a:t>
            </a:fld>
            <a:endParaRPr lang="en-US" dirty="0"/>
          </a:p>
        </p:txBody>
      </p:sp>
    </p:spTree>
    <p:extLst>
      <p:ext uri="{BB962C8B-B14F-4D97-AF65-F5344CB8AC3E}">
        <p14:creationId xmlns:p14="http://schemas.microsoft.com/office/powerpoint/2010/main" val="1353922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a:t>
            </a:fld>
            <a:endParaRPr lang="en-US"/>
          </a:p>
        </p:txBody>
      </p:sp>
    </p:spTree>
    <p:extLst>
      <p:ext uri="{BB962C8B-B14F-4D97-AF65-F5344CB8AC3E}">
        <p14:creationId xmlns:p14="http://schemas.microsoft.com/office/powerpoint/2010/main" val="2407572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20</a:t>
            </a:fld>
            <a:endParaRPr lang="en-US" dirty="0"/>
          </a:p>
        </p:txBody>
      </p:sp>
    </p:spTree>
    <p:extLst>
      <p:ext uri="{BB962C8B-B14F-4D97-AF65-F5344CB8AC3E}">
        <p14:creationId xmlns:p14="http://schemas.microsoft.com/office/powerpoint/2010/main" val="169753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21</a:t>
            </a:fld>
            <a:endParaRPr lang="en-US" dirty="0"/>
          </a:p>
        </p:txBody>
      </p:sp>
    </p:spTree>
    <p:extLst>
      <p:ext uri="{BB962C8B-B14F-4D97-AF65-F5344CB8AC3E}">
        <p14:creationId xmlns:p14="http://schemas.microsoft.com/office/powerpoint/2010/main" val="1281916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22</a:t>
            </a:fld>
            <a:endParaRPr lang="en-US" dirty="0"/>
          </a:p>
        </p:txBody>
      </p:sp>
    </p:spTree>
    <p:extLst>
      <p:ext uri="{BB962C8B-B14F-4D97-AF65-F5344CB8AC3E}">
        <p14:creationId xmlns:p14="http://schemas.microsoft.com/office/powerpoint/2010/main" val="437734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23</a:t>
            </a:fld>
            <a:endParaRPr lang="en-US" dirty="0"/>
          </a:p>
        </p:txBody>
      </p:sp>
    </p:spTree>
    <p:extLst>
      <p:ext uri="{BB962C8B-B14F-4D97-AF65-F5344CB8AC3E}">
        <p14:creationId xmlns:p14="http://schemas.microsoft.com/office/powerpoint/2010/main" val="1697411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02DBC63-04CE-AE4D-AA93-442818775CB2}" type="slidenum">
              <a:rPr lang="en-US" smtClean="0"/>
              <a:t>24</a:t>
            </a:fld>
            <a:endParaRPr lang="en-US" dirty="0"/>
          </a:p>
        </p:txBody>
      </p:sp>
    </p:spTree>
    <p:extLst>
      <p:ext uri="{BB962C8B-B14F-4D97-AF65-F5344CB8AC3E}">
        <p14:creationId xmlns:p14="http://schemas.microsoft.com/office/powerpoint/2010/main" val="4209947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25</a:t>
            </a:fld>
            <a:endParaRPr lang="en-US" dirty="0"/>
          </a:p>
        </p:txBody>
      </p:sp>
    </p:spTree>
    <p:extLst>
      <p:ext uri="{BB962C8B-B14F-4D97-AF65-F5344CB8AC3E}">
        <p14:creationId xmlns:p14="http://schemas.microsoft.com/office/powerpoint/2010/main" val="1142002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4/28/2021</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8738117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28</a:t>
            </a:fld>
            <a:endParaRPr lang="en-US" dirty="0"/>
          </a:p>
        </p:txBody>
      </p:sp>
    </p:spTree>
    <p:extLst>
      <p:ext uri="{BB962C8B-B14F-4D97-AF65-F5344CB8AC3E}">
        <p14:creationId xmlns:p14="http://schemas.microsoft.com/office/powerpoint/2010/main" val="890113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4/28/2021</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867837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30</a:t>
            </a:fld>
            <a:endParaRPr lang="en-US" dirty="0"/>
          </a:p>
        </p:txBody>
      </p:sp>
    </p:spTree>
    <p:extLst>
      <p:ext uri="{BB962C8B-B14F-4D97-AF65-F5344CB8AC3E}">
        <p14:creationId xmlns:p14="http://schemas.microsoft.com/office/powerpoint/2010/main" val="3949116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3</a:t>
            </a:fld>
            <a:endParaRPr lang="en-US"/>
          </a:p>
        </p:txBody>
      </p:sp>
    </p:spTree>
    <p:extLst>
      <p:ext uri="{BB962C8B-B14F-4D97-AF65-F5344CB8AC3E}">
        <p14:creationId xmlns:p14="http://schemas.microsoft.com/office/powerpoint/2010/main" val="3570944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31</a:t>
            </a:fld>
            <a:endParaRPr lang="en-US" dirty="0"/>
          </a:p>
        </p:txBody>
      </p:sp>
    </p:spTree>
    <p:extLst>
      <p:ext uri="{BB962C8B-B14F-4D97-AF65-F5344CB8AC3E}">
        <p14:creationId xmlns:p14="http://schemas.microsoft.com/office/powerpoint/2010/main" val="19584060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32</a:t>
            </a:fld>
            <a:endParaRPr lang="en-US" dirty="0"/>
          </a:p>
        </p:txBody>
      </p:sp>
    </p:spTree>
    <p:extLst>
      <p:ext uri="{BB962C8B-B14F-4D97-AF65-F5344CB8AC3E}">
        <p14:creationId xmlns:p14="http://schemas.microsoft.com/office/powerpoint/2010/main" val="22183560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33</a:t>
            </a:fld>
            <a:endParaRPr lang="en-US" dirty="0"/>
          </a:p>
        </p:txBody>
      </p:sp>
    </p:spTree>
    <p:extLst>
      <p:ext uri="{BB962C8B-B14F-4D97-AF65-F5344CB8AC3E}">
        <p14:creationId xmlns:p14="http://schemas.microsoft.com/office/powerpoint/2010/main" val="38045275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34</a:t>
            </a:fld>
            <a:endParaRPr lang="en-US" dirty="0"/>
          </a:p>
        </p:txBody>
      </p:sp>
    </p:spTree>
    <p:extLst>
      <p:ext uri="{BB962C8B-B14F-4D97-AF65-F5344CB8AC3E}">
        <p14:creationId xmlns:p14="http://schemas.microsoft.com/office/powerpoint/2010/main" val="1682712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4</a:t>
            </a:fld>
            <a:endParaRPr lang="en-US" dirty="0"/>
          </a:p>
        </p:txBody>
      </p:sp>
    </p:spTree>
    <p:extLst>
      <p:ext uri="{BB962C8B-B14F-4D97-AF65-F5344CB8AC3E}">
        <p14:creationId xmlns:p14="http://schemas.microsoft.com/office/powerpoint/2010/main" val="2262223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5</a:t>
            </a:fld>
            <a:endParaRPr lang="en-US" dirty="0"/>
          </a:p>
        </p:txBody>
      </p:sp>
    </p:spTree>
    <p:extLst>
      <p:ext uri="{BB962C8B-B14F-4D97-AF65-F5344CB8AC3E}">
        <p14:creationId xmlns:p14="http://schemas.microsoft.com/office/powerpoint/2010/main" val="1736049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mn-cs"/>
              </a:rPr>
              <a:t>The series covers six common consumer products and the requirements for keeping consumers safe, focusing on products affecting millions of consumers, such as children’s sleepwear, wearables, batteries, gates and enclosures, micro mobility, and cribs and play yards. In this podcast series, you can expect to learn about the key hazards and risks of the product, important design and manufacturing considerations, regulations and standards that CPSC uses to ensure product safety, best practices you can employ, and what resources are available to assist you in understanding and implementing the requirements. </a:t>
            </a:r>
          </a:p>
          <a:p>
            <a:r>
              <a:rPr lang="en-US" sz="1200" kern="1200" dirty="0">
                <a:solidFill>
                  <a:schemeClr val="tx1"/>
                </a:solidFill>
                <a:effectLst/>
                <a:latin typeface="Arial" panose="020B0604020202020204" pitchFamily="34" charset="0"/>
                <a:ea typeface="+mn-ea"/>
                <a:cs typeface="+mn-cs"/>
              </a:rPr>
              <a:t>The podcasts include English and Chinese slide decks and Chinese narration to make this important safety information as accessible as possible. Additionally, CPSC has established a dedicated email box, where listeners, at their convenience, can send in any questions, in English or Chinese. Our staff will monitor the email box and respond to your questions. Transcripts in English are available on this site.</a:t>
            </a:r>
          </a:p>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47821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F02DBC63-04CE-AE4D-AA93-442818775CB2}" type="slidenum">
              <a:rPr lang="en-US" smtClean="0"/>
              <a:t>7</a:t>
            </a:fld>
            <a:endParaRPr lang="en-US" dirty="0"/>
          </a:p>
        </p:txBody>
      </p:sp>
    </p:spTree>
    <p:extLst>
      <p:ext uri="{BB962C8B-B14F-4D97-AF65-F5344CB8AC3E}">
        <p14:creationId xmlns:p14="http://schemas.microsoft.com/office/powerpoint/2010/main" val="218296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8</a:t>
            </a:fld>
            <a:endParaRPr lang="en-US" dirty="0"/>
          </a:p>
        </p:txBody>
      </p:sp>
    </p:spTree>
    <p:extLst>
      <p:ext uri="{BB962C8B-B14F-4D97-AF65-F5344CB8AC3E}">
        <p14:creationId xmlns:p14="http://schemas.microsoft.com/office/powerpoint/2010/main" val="3495009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t>9</a:t>
            </a:fld>
            <a:endParaRPr lang="en-US" dirty="0"/>
          </a:p>
        </p:txBody>
      </p:sp>
    </p:spTree>
    <p:extLst>
      <p:ext uri="{BB962C8B-B14F-4D97-AF65-F5344CB8AC3E}">
        <p14:creationId xmlns:p14="http://schemas.microsoft.com/office/powerpoint/2010/main" val="34759029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no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sp>
        <p:nvSpPr>
          <p:cNvPr id="4" name="Rectangle 3">
            <a:extLst>
              <a:ext uri="{FF2B5EF4-FFF2-40B4-BE49-F238E27FC236}">
                <a16:creationId xmlns:a16="http://schemas.microsoft.com/office/drawing/2014/main" id="{7603C9A2-8A9D-42DA-A46B-A965C4446BCD}"/>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00DD7AE-4127-450F-8DD1-2BDD35FA0FEE}"/>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2658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age 3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3" spcCol="182880"/>
          <a:lstStyle>
            <a:lvl1pPr>
              <a:defRPr b="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6040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Graph title pag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E2D07CF-AC60-D446-924F-1E626F7BE3ED}"/>
              </a:ext>
            </a:extLst>
          </p:cNvPr>
          <p:cNvSpPr>
            <a:spLocks noGrp="1"/>
          </p:cNvSpPr>
          <p:nvPr>
            <p:ph type="pic" sz="quarter" idx="10"/>
          </p:nvPr>
        </p:nvSpPr>
        <p:spPr>
          <a:xfrm>
            <a:off x="0" y="0"/>
            <a:ext cx="5994400" cy="4917440"/>
          </a:xfrm>
        </p:spPr>
        <p:txBody>
          <a:bodyPr anchor="ctr"/>
          <a:lstStyle>
            <a:lvl1pPr algn="ctr">
              <a:defRPr/>
            </a:lvl1pPr>
          </a:lstStyle>
          <a:p>
            <a:r>
              <a:rPr lang="en-US"/>
              <a:t>Click icon to add picture</a:t>
            </a:r>
            <a:endParaRPr lang="en-US" dirty="0"/>
          </a:p>
        </p:txBody>
      </p:sp>
      <p:sp>
        <p:nvSpPr>
          <p:cNvPr id="9" name="Rectangle 8">
            <a:extLst>
              <a:ext uri="{FF2B5EF4-FFF2-40B4-BE49-F238E27FC236}">
                <a16:creationId xmlns:a16="http://schemas.microsoft.com/office/drawing/2014/main" id="{D55EE583-0812-F84F-B14A-B50E0F57F71A}"/>
              </a:ext>
            </a:extLst>
          </p:cNvPr>
          <p:cNvSpPr/>
          <p:nvPr userDrawn="1"/>
        </p:nvSpPr>
        <p:spPr>
          <a:xfrm>
            <a:off x="0" y="4917440"/>
            <a:ext cx="5994400" cy="1940561"/>
          </a:xfrm>
          <a:prstGeom prst="rect">
            <a:avLst/>
          </a:prstGeom>
          <a:solidFill>
            <a:srgbClr val="ED3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1">
            <a:extLst>
              <a:ext uri="{FF2B5EF4-FFF2-40B4-BE49-F238E27FC236}">
                <a16:creationId xmlns:a16="http://schemas.microsoft.com/office/drawing/2014/main" id="{B7F2105B-5568-1B4A-AA27-8D0264A00146}"/>
              </a:ext>
            </a:extLst>
          </p:cNvPr>
          <p:cNvSpPr>
            <a:spLocks noGrp="1"/>
          </p:cNvSpPr>
          <p:nvPr>
            <p:ph type="body" sz="quarter" idx="14" hasCustomPrompt="1"/>
          </p:nvPr>
        </p:nvSpPr>
        <p:spPr>
          <a:xfrm>
            <a:off x="1229519" y="5619664"/>
            <a:ext cx="3535362" cy="656090"/>
          </a:xfrm>
        </p:spPr>
        <p:txBody>
          <a:bodyPr>
            <a:noAutofit/>
          </a:bodyPr>
          <a:lstStyle>
            <a:lvl1pPr marL="0" indent="0">
              <a:buNone/>
              <a:defRPr sz="1800">
                <a:solidFill>
                  <a:schemeClr val="bg1"/>
                </a:solidFill>
              </a:defRPr>
            </a:lvl1pPr>
          </a:lstStyle>
          <a:p>
            <a:pPr lvl="0"/>
            <a:r>
              <a:rPr lang="en-US" dirty="0"/>
              <a:t>Call-Outs and important copy goes here.</a:t>
            </a:r>
          </a:p>
        </p:txBody>
      </p:sp>
      <p:sp>
        <p:nvSpPr>
          <p:cNvPr id="14" name="Text Placeholder 11">
            <a:extLst>
              <a:ext uri="{FF2B5EF4-FFF2-40B4-BE49-F238E27FC236}">
                <a16:creationId xmlns:a16="http://schemas.microsoft.com/office/drawing/2014/main" id="{D216E21A-9E71-534B-B6F4-1C35BF09E360}"/>
              </a:ext>
            </a:extLst>
          </p:cNvPr>
          <p:cNvSpPr>
            <a:spLocks noGrp="1"/>
          </p:cNvSpPr>
          <p:nvPr>
            <p:ph type="body" sz="quarter" idx="11"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1CE01934-0406-2D4E-A524-27D8A9491231}"/>
              </a:ext>
            </a:extLst>
          </p:cNvPr>
          <p:cNvSpPr>
            <a:spLocks noGrp="1"/>
          </p:cNvSpPr>
          <p:nvPr>
            <p:ph type="body" sz="quarter" idx="13"/>
          </p:nvPr>
        </p:nvSpPr>
        <p:spPr>
          <a:xfrm>
            <a:off x="6345078" y="2115967"/>
            <a:ext cx="5567045" cy="1775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hart Placeholder 17">
            <a:extLst>
              <a:ext uri="{FF2B5EF4-FFF2-40B4-BE49-F238E27FC236}">
                <a16:creationId xmlns:a16="http://schemas.microsoft.com/office/drawing/2014/main" id="{99037B85-F508-5645-8B3C-4D283163FA70}"/>
              </a:ext>
            </a:extLst>
          </p:cNvPr>
          <p:cNvSpPr>
            <a:spLocks noGrp="1"/>
          </p:cNvSpPr>
          <p:nvPr>
            <p:ph type="chart" sz="quarter" idx="15"/>
          </p:nvPr>
        </p:nvSpPr>
        <p:spPr>
          <a:xfrm>
            <a:off x="6345078" y="4277995"/>
            <a:ext cx="5567045" cy="2082800"/>
          </a:xfrm>
        </p:spPr>
        <p:txBody>
          <a:bodyPr/>
          <a:lstStyle/>
          <a:p>
            <a:r>
              <a:rPr lang="en-US"/>
              <a:t>Click icon to add chart</a:t>
            </a:r>
          </a:p>
        </p:txBody>
      </p:sp>
    </p:spTree>
    <p:extLst>
      <p:ext uri="{BB962C8B-B14F-4D97-AF65-F5344CB8AC3E}">
        <p14:creationId xmlns:p14="http://schemas.microsoft.com/office/powerpoint/2010/main" val="4035241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ost title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419279-279A-BF4C-B04B-E5AD9B2C628A}"/>
              </a:ext>
            </a:extLst>
          </p:cNvPr>
          <p:cNvSpPr/>
          <p:nvPr userDrawn="1"/>
        </p:nvSpPr>
        <p:spPr>
          <a:xfrm>
            <a:off x="0" y="0"/>
            <a:ext cx="4432852"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6D86317C-B180-EB42-8297-AF3AA30979DD}"/>
              </a:ext>
            </a:extLst>
          </p:cNvPr>
          <p:cNvSpPr>
            <a:spLocks noGrp="1"/>
          </p:cNvSpPr>
          <p:nvPr>
            <p:ph type="body" sz="quarter" idx="10" hasCustomPrompt="1"/>
          </p:nvPr>
        </p:nvSpPr>
        <p:spPr>
          <a:xfrm>
            <a:off x="427038" y="2368063"/>
            <a:ext cx="3535362" cy="497376"/>
          </a:xfrm>
        </p:spPr>
        <p:txBody>
          <a:bodyPr/>
          <a:lstStyle>
            <a:lvl1pPr marL="0" indent="0">
              <a:buNone/>
              <a:defRPr>
                <a:solidFill>
                  <a:schemeClr val="bg2"/>
                </a:solidFill>
              </a:defRPr>
            </a:lvl1pPr>
          </a:lstStyle>
          <a:p>
            <a:pPr lvl="0"/>
            <a:r>
              <a:rPr lang="en-US" dirty="0"/>
              <a:t>SECTION</a:t>
            </a:r>
          </a:p>
        </p:txBody>
      </p:sp>
      <p:sp>
        <p:nvSpPr>
          <p:cNvPr id="14" name="Text Placeholder 13">
            <a:extLst>
              <a:ext uri="{FF2B5EF4-FFF2-40B4-BE49-F238E27FC236}">
                <a16:creationId xmlns:a16="http://schemas.microsoft.com/office/drawing/2014/main" id="{C66CD9FB-930B-8B4F-B90D-3E04EB684DE4}"/>
              </a:ext>
            </a:extLst>
          </p:cNvPr>
          <p:cNvSpPr>
            <a:spLocks noGrp="1"/>
          </p:cNvSpPr>
          <p:nvPr>
            <p:ph type="body" sz="quarter" idx="11" hasCustomPrompt="1"/>
          </p:nvPr>
        </p:nvSpPr>
        <p:spPr>
          <a:xfrm>
            <a:off x="427039" y="2865438"/>
            <a:ext cx="3769042" cy="1178241"/>
          </a:xfrm>
        </p:spPr>
        <p:txBody>
          <a:bodyPr>
            <a:normAutofit/>
          </a:bodyPr>
          <a:lstStyle>
            <a:lvl1pPr marL="0" indent="0">
              <a:buNone/>
              <a:defRPr sz="3600" b="1">
                <a:solidFill>
                  <a:schemeClr val="bg2"/>
                </a:solidFill>
              </a:defRPr>
            </a:lvl1pPr>
          </a:lstStyle>
          <a:p>
            <a:pPr lvl="0"/>
            <a:r>
              <a:rPr lang="en-US" dirty="0"/>
              <a:t>PAGE TITLE</a:t>
            </a:r>
          </a:p>
        </p:txBody>
      </p:sp>
      <p:sp>
        <p:nvSpPr>
          <p:cNvPr id="16" name="Text Placeholder 15">
            <a:extLst>
              <a:ext uri="{FF2B5EF4-FFF2-40B4-BE49-F238E27FC236}">
                <a16:creationId xmlns:a16="http://schemas.microsoft.com/office/drawing/2014/main" id="{95528B55-96E3-D541-916C-5BE3233FC052}"/>
              </a:ext>
            </a:extLst>
          </p:cNvPr>
          <p:cNvSpPr>
            <a:spLocks noGrp="1"/>
          </p:cNvSpPr>
          <p:nvPr>
            <p:ph type="body" sz="quarter" idx="12"/>
          </p:nvPr>
        </p:nvSpPr>
        <p:spPr>
          <a:xfrm>
            <a:off x="4856163" y="558800"/>
            <a:ext cx="6684962" cy="578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2779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A3BCE-5650-2844-827E-00C245AE3B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712" y="5120640"/>
            <a:ext cx="1257056" cy="1270000"/>
          </a:xfrm>
          <a:prstGeom prst="rect">
            <a:avLst/>
          </a:prstGeom>
        </p:spPr>
      </p:pic>
      <p:sp>
        <p:nvSpPr>
          <p:cNvPr id="4"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1786768" y="2208807"/>
            <a:ext cx="8728805" cy="566594"/>
          </a:xfrm>
        </p:spPr>
        <p:txBody>
          <a:bodyPr>
            <a:normAutofit/>
          </a:bodyPr>
          <a:lstStyle>
            <a:lvl1pPr marL="0" indent="0">
              <a:buNone/>
              <a:defRPr sz="2000" b="0" baseline="0">
                <a:solidFill>
                  <a:schemeClr val="tx1"/>
                </a:solidFill>
              </a:defRPr>
            </a:lvl1pPr>
          </a:lstStyle>
          <a:p>
            <a:pPr lvl="0"/>
            <a:r>
              <a:rPr lang="en-US" dirty="0"/>
              <a:t>Please remember to have AT LEAST ½ inch margin from border for all text.</a:t>
            </a:r>
          </a:p>
        </p:txBody>
      </p:sp>
    </p:spTree>
    <p:extLst>
      <p:ext uri="{BB962C8B-B14F-4D97-AF65-F5344CB8AC3E}">
        <p14:creationId xmlns:p14="http://schemas.microsoft.com/office/powerpoint/2010/main" val="809337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2000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7322"/>
            <a:ext cx="10972800" cy="105031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2951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0200" y="365126"/>
            <a:ext cx="10515600" cy="940043"/>
          </a:xfrm>
        </p:spPr>
        <p:txBody>
          <a:bodyPr/>
          <a:lstStyle/>
          <a:p>
            <a:r>
              <a:rPr lang="en-US" dirty="0"/>
              <a:t>Click to edit Master title style</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8299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399" y="365126"/>
            <a:ext cx="11465169" cy="947859"/>
          </a:xfrm>
        </p:spPr>
        <p:txBody>
          <a:bodyPr/>
          <a:lstStyle/>
          <a:p>
            <a:r>
              <a:rPr lang="en-US" dirty="0"/>
              <a:t>Click to edit Master title style</a:t>
            </a:r>
          </a:p>
        </p:txBody>
      </p:sp>
      <p:sp>
        <p:nvSpPr>
          <p:cNvPr id="3" name="Content Placeholder 2"/>
          <p:cNvSpPr>
            <a:spLocks noGrp="1"/>
          </p:cNvSpPr>
          <p:nvPr>
            <p:ph idx="1"/>
          </p:nvPr>
        </p:nvSpPr>
        <p:spPr>
          <a:xfrm>
            <a:off x="406399" y="1484923"/>
            <a:ext cx="11465169" cy="4692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420A59E-B6FB-481A-AA70-9CD61F753300}"/>
              </a:ext>
            </a:extLst>
          </p:cNvPr>
          <p:cNvPicPr>
            <a:picLocks noChangeAspect="1"/>
          </p:cNvPicPr>
          <p:nvPr userDrawn="1"/>
        </p:nvPicPr>
        <p:blipFill>
          <a:blip r:embed="rId2"/>
          <a:stretch>
            <a:fillRect/>
          </a:stretch>
        </p:blipFill>
        <p:spPr>
          <a:xfrm>
            <a:off x="7381438" y="3938287"/>
            <a:ext cx="4700337" cy="2620868"/>
          </a:xfrm>
          <a:prstGeom prst="rect">
            <a:avLst/>
          </a:prstGeom>
        </p:spPr>
      </p:pic>
    </p:spTree>
    <p:extLst>
      <p:ext uri="{BB962C8B-B14F-4D97-AF65-F5344CB8AC3E}">
        <p14:creationId xmlns:p14="http://schemas.microsoft.com/office/powerpoint/2010/main" val="2868049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Frost Section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419279-279A-BF4C-B04B-E5AD9B2C628A}"/>
              </a:ext>
            </a:extLst>
          </p:cNvPr>
          <p:cNvSpPr/>
          <p:nvPr userDrawn="1"/>
        </p:nvSpPr>
        <p:spPr>
          <a:xfrm>
            <a:off x="0" y="0"/>
            <a:ext cx="4432852"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6D86317C-B180-EB42-8297-AF3AA30979DD}"/>
              </a:ext>
            </a:extLst>
          </p:cNvPr>
          <p:cNvSpPr>
            <a:spLocks noGrp="1"/>
          </p:cNvSpPr>
          <p:nvPr>
            <p:ph type="body" sz="quarter" idx="10" hasCustomPrompt="1"/>
          </p:nvPr>
        </p:nvSpPr>
        <p:spPr>
          <a:xfrm>
            <a:off x="427038" y="2468563"/>
            <a:ext cx="3535362" cy="427037"/>
          </a:xfrm>
        </p:spPr>
        <p:txBody>
          <a:bodyPr/>
          <a:lstStyle>
            <a:lvl1pPr marL="0" indent="0">
              <a:buNone/>
              <a:defRPr>
                <a:solidFill>
                  <a:schemeClr val="bg2"/>
                </a:solidFill>
              </a:defRPr>
            </a:lvl1pPr>
          </a:lstStyle>
          <a:p>
            <a:pPr lvl="0"/>
            <a:r>
              <a:rPr lang="en-US" dirty="0"/>
              <a:t>SECTION</a:t>
            </a:r>
          </a:p>
        </p:txBody>
      </p:sp>
      <p:sp>
        <p:nvSpPr>
          <p:cNvPr id="14" name="Text Placeholder 13">
            <a:extLst>
              <a:ext uri="{FF2B5EF4-FFF2-40B4-BE49-F238E27FC236}">
                <a16:creationId xmlns:a16="http://schemas.microsoft.com/office/drawing/2014/main" id="{C66CD9FB-930B-8B4F-B90D-3E04EB684DE4}"/>
              </a:ext>
            </a:extLst>
          </p:cNvPr>
          <p:cNvSpPr>
            <a:spLocks noGrp="1"/>
          </p:cNvSpPr>
          <p:nvPr>
            <p:ph type="body" sz="quarter" idx="11" hasCustomPrompt="1"/>
          </p:nvPr>
        </p:nvSpPr>
        <p:spPr>
          <a:xfrm>
            <a:off x="427039" y="2865438"/>
            <a:ext cx="3769042" cy="1178241"/>
          </a:xfrm>
        </p:spPr>
        <p:txBody>
          <a:bodyPr>
            <a:normAutofit/>
          </a:bodyPr>
          <a:lstStyle>
            <a:lvl1pPr marL="0" indent="0">
              <a:buNone/>
              <a:defRPr sz="3600" b="1">
                <a:solidFill>
                  <a:schemeClr val="bg2"/>
                </a:solidFill>
              </a:defRPr>
            </a:lvl1pPr>
          </a:lstStyle>
          <a:p>
            <a:pPr lvl="0"/>
            <a:r>
              <a:rPr lang="en-US" dirty="0"/>
              <a:t>PAGE TITLE</a:t>
            </a:r>
          </a:p>
        </p:txBody>
      </p:sp>
      <p:sp>
        <p:nvSpPr>
          <p:cNvPr id="16" name="Text Placeholder 15">
            <a:extLst>
              <a:ext uri="{FF2B5EF4-FFF2-40B4-BE49-F238E27FC236}">
                <a16:creationId xmlns:a16="http://schemas.microsoft.com/office/drawing/2014/main" id="{95528B55-96E3-D541-916C-5BE3233FC052}"/>
              </a:ext>
            </a:extLst>
          </p:cNvPr>
          <p:cNvSpPr>
            <a:spLocks noGrp="1"/>
          </p:cNvSpPr>
          <p:nvPr>
            <p:ph type="body" sz="quarter" idx="12"/>
          </p:nvPr>
        </p:nvSpPr>
        <p:spPr>
          <a:xfrm>
            <a:off x="4856163" y="558800"/>
            <a:ext cx="6684962" cy="57816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4102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Section Divi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81F8AC-75F5-AC43-B0CD-1B397CF247AC}"/>
              </a:ext>
            </a:extLst>
          </p:cNvPr>
          <p:cNvSpPr/>
          <p:nvPr userDrawn="1"/>
        </p:nvSpPr>
        <p:spPr>
          <a:xfrm>
            <a:off x="0" y="0"/>
            <a:ext cx="12192000"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3">
            <a:extLst>
              <a:ext uri="{FF2B5EF4-FFF2-40B4-BE49-F238E27FC236}">
                <a16:creationId xmlns:a16="http://schemas.microsoft.com/office/drawing/2014/main" id="{7D58C685-B8F6-AC46-AB59-F76C6F3B1F58}"/>
              </a:ext>
            </a:extLst>
          </p:cNvPr>
          <p:cNvSpPr>
            <a:spLocks noGrp="1"/>
          </p:cNvSpPr>
          <p:nvPr>
            <p:ph type="body" sz="quarter" idx="12" hasCustomPrompt="1"/>
          </p:nvPr>
        </p:nvSpPr>
        <p:spPr>
          <a:xfrm>
            <a:off x="4371579" y="3145703"/>
            <a:ext cx="3448842" cy="566594"/>
          </a:xfrm>
        </p:spPr>
        <p:txBody>
          <a:bodyPr>
            <a:normAutofit/>
          </a:bodyPr>
          <a:lstStyle>
            <a:lvl1pPr marL="0" indent="0">
              <a:buNone/>
              <a:defRPr sz="3600" b="1">
                <a:solidFill>
                  <a:schemeClr val="bg2"/>
                </a:solidFill>
              </a:defRPr>
            </a:lvl1pPr>
          </a:lstStyle>
          <a:p>
            <a:pPr lvl="0"/>
            <a:r>
              <a:rPr lang="en-US" dirty="0"/>
              <a:t>Pull Out Quote</a:t>
            </a:r>
          </a:p>
        </p:txBody>
      </p:sp>
    </p:spTree>
    <p:extLst>
      <p:ext uri="{BB962C8B-B14F-4D97-AF65-F5344CB8AC3E}">
        <p14:creationId xmlns:p14="http://schemas.microsoft.com/office/powerpoint/2010/main" val="1114266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uthor/Presenter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Presenter</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3230560" cy="1074434"/>
          </a:xfrm>
        </p:spPr>
        <p:txBody>
          <a:bodyPr>
            <a:normAutofit/>
          </a:bodyPr>
          <a:lstStyle>
            <a:lvl1pPr marL="0" indent="0">
              <a:buNone/>
              <a:defRPr sz="3600" b="1">
                <a:solidFill>
                  <a:srgbClr val="83D4EF"/>
                </a:solidFill>
              </a:defRPr>
            </a:lvl1pPr>
          </a:lstStyle>
          <a:p>
            <a:pPr lvl="0"/>
            <a:r>
              <a:rPr lang="en-US" dirty="0"/>
              <a:t>Author name</a:t>
            </a:r>
          </a:p>
          <a:p>
            <a:pPr lvl="0"/>
            <a:r>
              <a:rPr lang="en-US" dirty="0"/>
              <a:t>Author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hasCustomPrompt="1"/>
          </p:nvPr>
        </p:nvSpPr>
        <p:spPr>
          <a:xfrm>
            <a:off x="4790598" y="734207"/>
            <a:ext cx="5684362" cy="2923394"/>
          </a:xfrm>
        </p:spPr>
        <p:txBody>
          <a:bodyPr/>
          <a:lstStyle>
            <a:lvl1pPr>
              <a:defRPr baseline="0"/>
            </a:lvl1pPr>
          </a:lstStyle>
          <a:p>
            <a:pPr lvl="0"/>
            <a:r>
              <a:rPr lang="en-US" dirty="0"/>
              <a:t>Brief description of author and presentation.</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9103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Imag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2136491-7820-8F48-A358-05066F1E4CE8}"/>
              </a:ext>
            </a:extLst>
          </p:cNvPr>
          <p:cNvSpPr>
            <a:spLocks noGrp="1"/>
          </p:cNvSpPr>
          <p:nvPr>
            <p:ph type="pic" sz="quarter" idx="10"/>
          </p:nvPr>
        </p:nvSpPr>
        <p:spPr>
          <a:xfrm>
            <a:off x="325440" y="474832"/>
            <a:ext cx="5648636" cy="5908336"/>
          </a:xfrm>
        </p:spPr>
        <p:txBody>
          <a:bodyPr anchor="ctr"/>
          <a:lstStyle>
            <a:lvl1pPr algn="ctr">
              <a:defRPr/>
            </a:lvl1pPr>
          </a:lstStyle>
          <a:p>
            <a:endParaRPr lang="en-US" dirty="0"/>
          </a:p>
        </p:txBody>
      </p:sp>
      <p:sp>
        <p:nvSpPr>
          <p:cNvPr id="10" name="Text Placeholder 11">
            <a:extLst>
              <a:ext uri="{FF2B5EF4-FFF2-40B4-BE49-F238E27FC236}">
                <a16:creationId xmlns:a16="http://schemas.microsoft.com/office/drawing/2014/main" id="{6671DC36-7913-0B4D-8487-677C5F55F9BB}"/>
              </a:ext>
            </a:extLst>
          </p:cNvPr>
          <p:cNvSpPr>
            <a:spLocks noGrp="1"/>
          </p:cNvSpPr>
          <p:nvPr>
            <p:ph type="body" sz="quarter" idx="11" hasCustomPrompt="1"/>
          </p:nvPr>
        </p:nvSpPr>
        <p:spPr>
          <a:xfrm>
            <a:off x="6228399" y="772867"/>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1" name="Text Placeholder 13">
            <a:extLst>
              <a:ext uri="{FF2B5EF4-FFF2-40B4-BE49-F238E27FC236}">
                <a16:creationId xmlns:a16="http://schemas.microsoft.com/office/drawing/2014/main" id="{46D46D19-325C-1B4E-9834-FB7AA488872A}"/>
              </a:ext>
            </a:extLst>
          </p:cNvPr>
          <p:cNvSpPr>
            <a:spLocks noGrp="1"/>
          </p:cNvSpPr>
          <p:nvPr>
            <p:ph type="body" sz="quarter" idx="12" hasCustomPrompt="1"/>
          </p:nvPr>
        </p:nvSpPr>
        <p:spPr>
          <a:xfrm>
            <a:off x="6228399" y="1263391"/>
            <a:ext cx="3769042" cy="566594"/>
          </a:xfrm>
        </p:spPr>
        <p:txBody>
          <a:bodyPr>
            <a:normAutofit/>
          </a:bodyPr>
          <a:lstStyle>
            <a:lvl1pPr marL="0" indent="0">
              <a:buNone/>
              <a:defRPr sz="3600" b="1">
                <a:solidFill>
                  <a:srgbClr val="2E74B5"/>
                </a:solidFill>
                <a:latin typeface="Calibri Light" panose="020F0302020204030204" pitchFamily="34" charset="0"/>
                <a:cs typeface="Calibri Light" panose="020F0302020204030204" pitchFamily="34" charset="0"/>
              </a:defRPr>
            </a:lvl1pPr>
          </a:lstStyle>
          <a:p>
            <a:pPr lvl="0"/>
            <a:r>
              <a:rPr lang="en-US" dirty="0"/>
              <a:t>PAGE TITLE</a:t>
            </a:r>
          </a:p>
        </p:txBody>
      </p:sp>
      <p:sp>
        <p:nvSpPr>
          <p:cNvPr id="12" name="Text Placeholder 15">
            <a:extLst>
              <a:ext uri="{FF2B5EF4-FFF2-40B4-BE49-F238E27FC236}">
                <a16:creationId xmlns:a16="http://schemas.microsoft.com/office/drawing/2014/main" id="{0EDD13E5-18C1-264F-A2AF-9AB612321F6A}"/>
              </a:ext>
            </a:extLst>
          </p:cNvPr>
          <p:cNvSpPr>
            <a:spLocks noGrp="1"/>
          </p:cNvSpPr>
          <p:nvPr>
            <p:ph type="body" sz="quarter" idx="13"/>
          </p:nvPr>
        </p:nvSpPr>
        <p:spPr>
          <a:xfrm>
            <a:off x="6299515" y="2035871"/>
            <a:ext cx="5567045" cy="262756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a:extLst>
              <a:ext uri="{FF2B5EF4-FFF2-40B4-BE49-F238E27FC236}">
                <a16:creationId xmlns:a16="http://schemas.microsoft.com/office/drawing/2014/main" id="{27BA130D-2C6E-8548-8073-1DC02762D159}"/>
              </a:ext>
            </a:extLst>
          </p:cNvPr>
          <p:cNvSpPr/>
          <p:nvPr userDrawn="1"/>
        </p:nvSpPr>
        <p:spPr>
          <a:xfrm>
            <a:off x="7275960" y="4859167"/>
            <a:ext cx="4205763" cy="1524001"/>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1">
            <a:extLst>
              <a:ext uri="{FF2B5EF4-FFF2-40B4-BE49-F238E27FC236}">
                <a16:creationId xmlns:a16="http://schemas.microsoft.com/office/drawing/2014/main" id="{0DB07ED3-4CC5-8A4A-98FB-6EBD2CA16D8C}"/>
              </a:ext>
            </a:extLst>
          </p:cNvPr>
          <p:cNvSpPr>
            <a:spLocks noGrp="1"/>
          </p:cNvSpPr>
          <p:nvPr>
            <p:ph type="body" sz="quarter" idx="14" hasCustomPrompt="1"/>
          </p:nvPr>
        </p:nvSpPr>
        <p:spPr>
          <a:xfrm>
            <a:off x="6654719" y="5353111"/>
            <a:ext cx="3535362" cy="536111"/>
          </a:xfrm>
        </p:spPr>
        <p:txBody>
          <a:bodyPr>
            <a:noAutofit/>
          </a:bodyPr>
          <a:lstStyle>
            <a:lvl1pPr marL="0" indent="0">
              <a:buNone/>
              <a:defRPr sz="1800">
                <a:solidFill>
                  <a:schemeClr val="bg1"/>
                </a:solidFill>
              </a:defRPr>
            </a:lvl1pPr>
          </a:lstStyle>
          <a:p>
            <a:pPr lvl="0"/>
            <a:r>
              <a:rPr lang="en-US" dirty="0"/>
              <a:t>Call-Outs and important copy goes here.</a:t>
            </a:r>
          </a:p>
        </p:txBody>
      </p:sp>
      <p:sp>
        <p:nvSpPr>
          <p:cNvPr id="8" name="Rectangle 7">
            <a:extLst>
              <a:ext uri="{FF2B5EF4-FFF2-40B4-BE49-F238E27FC236}">
                <a16:creationId xmlns:a16="http://schemas.microsoft.com/office/drawing/2014/main" id="{9035248B-79D5-4B83-843B-C93BEE08DA10}"/>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14BDDA9-57DB-4923-A496-D6A62E031CEA}"/>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0441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mage Section Divide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92A29F5-4B3B-CD4A-8126-F446CFFEDFC1}"/>
              </a:ext>
            </a:extLst>
          </p:cNvPr>
          <p:cNvSpPr>
            <a:spLocks noGrp="1"/>
          </p:cNvSpPr>
          <p:nvPr>
            <p:ph type="pic" sz="quarter" idx="10"/>
          </p:nvPr>
        </p:nvSpPr>
        <p:spPr>
          <a:xfrm>
            <a:off x="1503998" y="1249363"/>
            <a:ext cx="4246562" cy="4246562"/>
          </a:xfrm>
        </p:spPr>
        <p:txBody>
          <a:bodyPr/>
          <a:lstStyle/>
          <a:p>
            <a:endParaRPr lang="en-US" dirty="0"/>
          </a:p>
        </p:txBody>
      </p:sp>
      <p:sp>
        <p:nvSpPr>
          <p:cNvPr id="10" name="Text Placeholder 13">
            <a:extLst>
              <a:ext uri="{FF2B5EF4-FFF2-40B4-BE49-F238E27FC236}">
                <a16:creationId xmlns:a16="http://schemas.microsoft.com/office/drawing/2014/main" id="{F950D8FD-3C87-FD4C-98C0-AECE95625DA6}"/>
              </a:ext>
            </a:extLst>
          </p:cNvPr>
          <p:cNvSpPr>
            <a:spLocks noGrp="1"/>
          </p:cNvSpPr>
          <p:nvPr>
            <p:ph type="body" sz="quarter" idx="14" hasCustomPrompt="1"/>
          </p:nvPr>
        </p:nvSpPr>
        <p:spPr>
          <a:xfrm>
            <a:off x="6426678" y="1280160"/>
            <a:ext cx="3769042" cy="4246880"/>
          </a:xfrm>
        </p:spPr>
        <p:txBody>
          <a:bodyPr anchor="ctr">
            <a:normAutofit/>
          </a:bodyPr>
          <a:lstStyle>
            <a:lvl1pPr marL="0" indent="0">
              <a:buNone/>
              <a:defRPr sz="3600" b="1">
                <a:solidFill>
                  <a:srgbClr val="83D4EF"/>
                </a:solidFill>
              </a:defRPr>
            </a:lvl1pPr>
          </a:lstStyle>
          <a:p>
            <a:pPr lvl="0"/>
            <a:r>
              <a:rPr lang="en-US" dirty="0"/>
              <a:t>PAGE TITLE</a:t>
            </a:r>
          </a:p>
        </p:txBody>
      </p:sp>
    </p:spTree>
    <p:extLst>
      <p:ext uri="{BB962C8B-B14F-4D97-AF65-F5344CB8AC3E}">
        <p14:creationId xmlns:p14="http://schemas.microsoft.com/office/powerpoint/2010/main" val="1787845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Slide with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pic>
        <p:nvPicPr>
          <p:cNvPr id="7" name="Picture 6">
            <a:extLst>
              <a:ext uri="{FF2B5EF4-FFF2-40B4-BE49-F238E27FC236}">
                <a16:creationId xmlns:a16="http://schemas.microsoft.com/office/drawing/2014/main" id="{040712C1-3301-8249-A516-FE063E313B5A}"/>
              </a:ext>
            </a:extLst>
          </p:cNvPr>
          <p:cNvPicPr>
            <a:picLocks noChangeAspect="1"/>
          </p:cNvPicPr>
          <p:nvPr userDrawn="1"/>
        </p:nvPicPr>
        <p:blipFill>
          <a:blip r:embed="rId3"/>
          <a:stretch>
            <a:fillRect/>
          </a:stretch>
        </p:blipFill>
        <p:spPr>
          <a:xfrm>
            <a:off x="4949112" y="0"/>
            <a:ext cx="7242888" cy="6858000"/>
          </a:xfrm>
          <a:prstGeom prst="rect">
            <a:avLst/>
          </a:prstGeom>
        </p:spPr>
      </p:pic>
    </p:spTree>
    <p:extLst>
      <p:ext uri="{BB962C8B-B14F-4D97-AF65-F5344CB8AC3E}">
        <p14:creationId xmlns:p14="http://schemas.microsoft.com/office/powerpoint/2010/main" val="4161603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2807"/>
            <a:ext cx="10972800" cy="1149593"/>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473834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ection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99164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101636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and Content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2136491-7820-8F48-A358-05066F1E4CE8}"/>
              </a:ext>
            </a:extLst>
          </p:cNvPr>
          <p:cNvSpPr>
            <a:spLocks noGrp="1"/>
          </p:cNvSpPr>
          <p:nvPr>
            <p:ph type="pic" sz="quarter" idx="10"/>
          </p:nvPr>
        </p:nvSpPr>
        <p:spPr>
          <a:xfrm>
            <a:off x="-1" y="0"/>
            <a:ext cx="5974077" cy="6858000"/>
          </a:xfrm>
        </p:spPr>
        <p:txBody>
          <a:bodyPr anchor="ctr"/>
          <a:lstStyle>
            <a:lvl1pPr algn="ctr">
              <a:defRPr/>
            </a:lvl1pPr>
          </a:lstStyle>
          <a:p>
            <a:r>
              <a:rPr lang="en-US"/>
              <a:t>Click icon to add picture</a:t>
            </a:r>
            <a:endParaRPr lang="en-US" dirty="0"/>
          </a:p>
        </p:txBody>
      </p:sp>
      <p:sp>
        <p:nvSpPr>
          <p:cNvPr id="10" name="Text Placeholder 11">
            <a:extLst>
              <a:ext uri="{FF2B5EF4-FFF2-40B4-BE49-F238E27FC236}">
                <a16:creationId xmlns:a16="http://schemas.microsoft.com/office/drawing/2014/main" id="{6671DC36-7913-0B4D-8487-677C5F55F9BB}"/>
              </a:ext>
            </a:extLst>
          </p:cNvPr>
          <p:cNvSpPr>
            <a:spLocks noGrp="1"/>
          </p:cNvSpPr>
          <p:nvPr>
            <p:ph type="body" sz="quarter" idx="11" hasCustomPrompt="1"/>
          </p:nvPr>
        </p:nvSpPr>
        <p:spPr>
          <a:xfrm>
            <a:off x="6319519" y="836354"/>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1" name="Text Placeholder 13">
            <a:extLst>
              <a:ext uri="{FF2B5EF4-FFF2-40B4-BE49-F238E27FC236}">
                <a16:creationId xmlns:a16="http://schemas.microsoft.com/office/drawing/2014/main" id="{46D46D19-325C-1B4E-9834-FB7AA488872A}"/>
              </a:ext>
            </a:extLst>
          </p:cNvPr>
          <p:cNvSpPr>
            <a:spLocks noGrp="1"/>
          </p:cNvSpPr>
          <p:nvPr>
            <p:ph type="body" sz="quarter" idx="12" hasCustomPrompt="1"/>
          </p:nvPr>
        </p:nvSpPr>
        <p:spPr>
          <a:xfrm>
            <a:off x="6319519" y="1258628"/>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2" name="Text Placeholder 15">
            <a:extLst>
              <a:ext uri="{FF2B5EF4-FFF2-40B4-BE49-F238E27FC236}">
                <a16:creationId xmlns:a16="http://schemas.microsoft.com/office/drawing/2014/main" id="{0EDD13E5-18C1-264F-A2AF-9AB612321F6A}"/>
              </a:ext>
            </a:extLst>
          </p:cNvPr>
          <p:cNvSpPr>
            <a:spLocks noGrp="1"/>
          </p:cNvSpPr>
          <p:nvPr>
            <p:ph type="body" sz="quarter" idx="13"/>
          </p:nvPr>
        </p:nvSpPr>
        <p:spPr>
          <a:xfrm>
            <a:off x="6299515" y="2035871"/>
            <a:ext cx="5567045" cy="26275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a:extLst>
              <a:ext uri="{FF2B5EF4-FFF2-40B4-BE49-F238E27FC236}">
                <a16:creationId xmlns:a16="http://schemas.microsoft.com/office/drawing/2014/main" id="{27BA130D-2C6E-8548-8073-1DC02762D159}"/>
              </a:ext>
            </a:extLst>
          </p:cNvPr>
          <p:cNvSpPr/>
          <p:nvPr userDrawn="1"/>
        </p:nvSpPr>
        <p:spPr>
          <a:xfrm>
            <a:off x="6319519" y="4859167"/>
            <a:ext cx="4205763" cy="1524001"/>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1">
            <a:extLst>
              <a:ext uri="{FF2B5EF4-FFF2-40B4-BE49-F238E27FC236}">
                <a16:creationId xmlns:a16="http://schemas.microsoft.com/office/drawing/2014/main" id="{0DB07ED3-4CC5-8A4A-98FB-6EBD2CA16D8C}"/>
              </a:ext>
            </a:extLst>
          </p:cNvPr>
          <p:cNvSpPr>
            <a:spLocks noGrp="1"/>
          </p:cNvSpPr>
          <p:nvPr>
            <p:ph type="body" sz="quarter" idx="14" hasCustomPrompt="1"/>
          </p:nvPr>
        </p:nvSpPr>
        <p:spPr>
          <a:xfrm>
            <a:off x="6613528" y="5128798"/>
            <a:ext cx="3535362" cy="984738"/>
          </a:xfrm>
        </p:spPr>
        <p:txBody>
          <a:bodyPr>
            <a:noAutofit/>
          </a:bodyPr>
          <a:lstStyle>
            <a:lvl1pPr marL="0" indent="0">
              <a:buNone/>
              <a:defRPr sz="1800">
                <a:solidFill>
                  <a:schemeClr val="bg2"/>
                </a:solidFill>
              </a:defRPr>
            </a:lvl1pPr>
          </a:lstStyle>
          <a:p>
            <a:pPr lvl="0"/>
            <a:r>
              <a:rPr lang="en-US" dirty="0"/>
              <a:t>Call-Outs and important copy goes here.</a:t>
            </a:r>
          </a:p>
        </p:txBody>
      </p:sp>
    </p:spTree>
    <p:extLst>
      <p:ext uri="{BB962C8B-B14F-4D97-AF65-F5344CB8AC3E}">
        <p14:creationId xmlns:p14="http://schemas.microsoft.com/office/powerpoint/2010/main" val="2599560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92A29F5-4B3B-CD4A-8126-F446CFFEDFC1}"/>
              </a:ext>
            </a:extLst>
          </p:cNvPr>
          <p:cNvSpPr>
            <a:spLocks noGrp="1"/>
          </p:cNvSpPr>
          <p:nvPr>
            <p:ph type="pic" sz="quarter" idx="10"/>
          </p:nvPr>
        </p:nvSpPr>
        <p:spPr>
          <a:xfrm>
            <a:off x="1503998" y="1249363"/>
            <a:ext cx="4246562" cy="4246562"/>
          </a:xfrm>
        </p:spPr>
        <p:txBody>
          <a:bodyPr/>
          <a:lstStyle/>
          <a:p>
            <a:r>
              <a:rPr lang="en-US"/>
              <a:t>Click icon to add picture</a:t>
            </a:r>
          </a:p>
        </p:txBody>
      </p:sp>
      <p:sp>
        <p:nvSpPr>
          <p:cNvPr id="10" name="Text Placeholder 13">
            <a:extLst>
              <a:ext uri="{FF2B5EF4-FFF2-40B4-BE49-F238E27FC236}">
                <a16:creationId xmlns:a16="http://schemas.microsoft.com/office/drawing/2014/main" id="{F950D8FD-3C87-FD4C-98C0-AECE95625DA6}"/>
              </a:ext>
            </a:extLst>
          </p:cNvPr>
          <p:cNvSpPr>
            <a:spLocks noGrp="1"/>
          </p:cNvSpPr>
          <p:nvPr>
            <p:ph type="body" sz="quarter" idx="14" hasCustomPrompt="1"/>
          </p:nvPr>
        </p:nvSpPr>
        <p:spPr>
          <a:xfrm>
            <a:off x="6426678" y="1280160"/>
            <a:ext cx="3769042" cy="4246880"/>
          </a:xfrm>
        </p:spPr>
        <p:txBody>
          <a:bodyPr anchor="ctr">
            <a:normAutofit/>
          </a:bodyPr>
          <a:lstStyle>
            <a:lvl1pPr marL="0" indent="0">
              <a:buNone/>
              <a:defRPr sz="3600" b="1">
                <a:solidFill>
                  <a:srgbClr val="83D4EF"/>
                </a:solidFill>
              </a:defRPr>
            </a:lvl1pPr>
          </a:lstStyle>
          <a:p>
            <a:pPr lvl="0"/>
            <a:r>
              <a:rPr lang="en-US" dirty="0"/>
              <a:t>PAGE TITLE</a:t>
            </a:r>
          </a:p>
        </p:txBody>
      </p:sp>
    </p:spTree>
    <p:extLst>
      <p:ext uri="{BB962C8B-B14F-4D97-AF65-F5344CB8AC3E}">
        <p14:creationId xmlns:p14="http://schemas.microsoft.com/office/powerpoint/2010/main" val="2181262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ll out quote, divider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81F8AC-75F5-AC43-B0CD-1B397CF247AC}"/>
              </a:ext>
            </a:extLst>
          </p:cNvPr>
          <p:cNvSpPr/>
          <p:nvPr userDrawn="1"/>
        </p:nvSpPr>
        <p:spPr>
          <a:xfrm>
            <a:off x="0" y="0"/>
            <a:ext cx="12192000"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7D58C685-B8F6-AC46-AB59-F76C6F3B1F58}"/>
              </a:ext>
            </a:extLst>
          </p:cNvPr>
          <p:cNvSpPr>
            <a:spLocks noGrp="1"/>
          </p:cNvSpPr>
          <p:nvPr>
            <p:ph type="body" sz="quarter" idx="12" hasCustomPrompt="1"/>
          </p:nvPr>
        </p:nvSpPr>
        <p:spPr>
          <a:xfrm>
            <a:off x="4371579" y="3145703"/>
            <a:ext cx="3448842" cy="566594"/>
          </a:xfrm>
        </p:spPr>
        <p:txBody>
          <a:bodyPr>
            <a:normAutofit/>
          </a:bodyPr>
          <a:lstStyle>
            <a:lvl1pPr marL="0" indent="0">
              <a:buNone/>
              <a:defRPr sz="3600" b="1">
                <a:solidFill>
                  <a:schemeClr val="bg2"/>
                </a:solidFill>
              </a:defRPr>
            </a:lvl1pPr>
          </a:lstStyle>
          <a:p>
            <a:pPr lvl="0"/>
            <a:r>
              <a:rPr lang="en-US" dirty="0"/>
              <a:t>Pull Out Quote</a:t>
            </a:r>
          </a:p>
        </p:txBody>
      </p:sp>
    </p:spTree>
    <p:extLst>
      <p:ext uri="{BB962C8B-B14F-4D97-AF65-F5344CB8AC3E}">
        <p14:creationId xmlns:p14="http://schemas.microsoft.com/office/powerpoint/2010/main" val="2663021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 title page">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6EB8A1F7-9EB9-7940-942A-8AAEDDF10FC6}"/>
              </a:ext>
            </a:extLst>
          </p:cNvPr>
          <p:cNvSpPr>
            <a:spLocks noGrp="1"/>
          </p:cNvSpPr>
          <p:nvPr>
            <p:ph type="body" sz="quarter" idx="13"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6" name="Text Placeholder 13">
            <a:extLst>
              <a:ext uri="{FF2B5EF4-FFF2-40B4-BE49-F238E27FC236}">
                <a16:creationId xmlns:a16="http://schemas.microsoft.com/office/drawing/2014/main" id="{50BF8431-02A1-FD49-94D9-6AC1E8675BFF}"/>
              </a:ext>
            </a:extLst>
          </p:cNvPr>
          <p:cNvSpPr>
            <a:spLocks noGrp="1"/>
          </p:cNvSpPr>
          <p:nvPr>
            <p:ph type="body" sz="quarter" idx="14"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7" name="Text Placeholder 15">
            <a:extLst>
              <a:ext uri="{FF2B5EF4-FFF2-40B4-BE49-F238E27FC236}">
                <a16:creationId xmlns:a16="http://schemas.microsoft.com/office/drawing/2014/main" id="{392BD3A4-3215-D44F-B0FC-D424AC41F159}"/>
              </a:ext>
            </a:extLst>
          </p:cNvPr>
          <p:cNvSpPr>
            <a:spLocks noGrp="1"/>
          </p:cNvSpPr>
          <p:nvPr>
            <p:ph type="body" sz="quarter" idx="15"/>
          </p:nvPr>
        </p:nvSpPr>
        <p:spPr>
          <a:xfrm>
            <a:off x="6345078" y="2115966"/>
            <a:ext cx="5151353" cy="3604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hart Placeholder 10">
            <a:extLst>
              <a:ext uri="{FF2B5EF4-FFF2-40B4-BE49-F238E27FC236}">
                <a16:creationId xmlns:a16="http://schemas.microsoft.com/office/drawing/2014/main" id="{FA4FA19F-F6C9-674B-BA8A-538CD6765D24}"/>
              </a:ext>
            </a:extLst>
          </p:cNvPr>
          <p:cNvSpPr>
            <a:spLocks noGrp="1"/>
          </p:cNvSpPr>
          <p:nvPr>
            <p:ph type="chart" sz="quarter" idx="16"/>
          </p:nvPr>
        </p:nvSpPr>
        <p:spPr>
          <a:xfrm>
            <a:off x="762000" y="995363"/>
            <a:ext cx="5089525" cy="4724400"/>
          </a:xfrm>
        </p:spPr>
        <p:txBody>
          <a:bodyPr/>
          <a:lstStyle/>
          <a:p>
            <a:r>
              <a:rPr lang="en-US"/>
              <a:t>Click icon to add chart</a:t>
            </a:r>
          </a:p>
        </p:txBody>
      </p:sp>
    </p:spTree>
    <p:extLst>
      <p:ext uri="{BB962C8B-B14F-4D97-AF65-F5344CB8AC3E}">
        <p14:creationId xmlns:p14="http://schemas.microsoft.com/office/powerpoint/2010/main" val="2541586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4235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page 1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a:lstStyle>
            <a:lvl1pPr>
              <a:defRPr b="1">
                <a:solidFill>
                  <a:srgbClr val="2E74B5">
                    <a:alpha val="65000"/>
                  </a:srgbClr>
                </a:solidFill>
                <a:latin typeface="Calibri Light" panose="020F030202020403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6697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page 2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2" spcCol="182880"/>
          <a:lstStyle>
            <a:lvl1pPr>
              <a:defRPr b="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4606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2A48ACC-AF4D-6643-9901-918A2420A1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8">
            <a:extLst>
              <a:ext uri="{FF2B5EF4-FFF2-40B4-BE49-F238E27FC236}">
                <a16:creationId xmlns:a16="http://schemas.microsoft.com/office/drawing/2014/main" id="{91A0C04B-2F5B-124E-9AC1-03AAF0A9234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841845677"/>
      </p:ext>
    </p:extLst>
  </p:cSld>
  <p:clrMap bg1="lt1" tx1="dk1" bg2="lt2" tx2="dk2" accent1="accent1" accent2="accent2" accent3="accent3" accent4="accent4" accent5="accent5" accent6="accent6" hlink="hlink" folHlink="folHlink"/>
  <p:sldLayoutIdLst>
    <p:sldLayoutId id="2147483675" r:id="rId1"/>
    <p:sldLayoutId id="2147483674" r:id="rId2"/>
    <p:sldLayoutId id="2147483650" r:id="rId3"/>
    <p:sldLayoutId id="2147483656" r:id="rId4"/>
    <p:sldLayoutId id="2147483652" r:id="rId5"/>
    <p:sldLayoutId id="2147483655" r:id="rId6"/>
    <p:sldLayoutId id="2147483653" r:id="rId7"/>
    <p:sldLayoutId id="2147483676" r:id="rId8"/>
    <p:sldLayoutId id="2147483677" r:id="rId9"/>
    <p:sldLayoutId id="2147483678" r:id="rId10"/>
    <p:sldLayoutId id="2147483651" r:id="rId11"/>
    <p:sldLayoutId id="2147483649" r:id="rId12"/>
    <p:sldLayoutId id="2147483654" r:id="rId13"/>
    <p:sldLayoutId id="2147483684" r:id="rId14"/>
    <p:sldLayoutId id="2147483685" r:id="rId15"/>
    <p:sldLayoutId id="2147483686"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Lst>
  <p:txStyles>
    <p:titleStyle>
      <a:lvl1pPr eaLnBrk="1" hangingPunct="1">
        <a:defRPr sz="3600" b="1">
          <a:solidFill>
            <a:srgbClr val="2E74B5"/>
          </a:solidFill>
          <a:latin typeface="Calibri Light" panose="020F0302020204030204" pitchFamily="34" charset="0"/>
          <a:ea typeface="+mj-ea"/>
          <a:cs typeface="Arial" panose="020B0604020202020204" pitchFamily="34" charset="0"/>
        </a:defRPr>
      </a:lvl1pPr>
    </p:titleStyle>
    <p:bodyStyle>
      <a:lvl1pPr marL="0" indent="0" eaLnBrk="1" hangingPunct="1">
        <a:buClr>
          <a:schemeClr val="tx2"/>
        </a:buClr>
        <a:buFont typeface="Wingdings" pitchFamily="2" charset="2"/>
        <a:buNone/>
        <a:defRPr sz="3000" b="0" i="0">
          <a:solidFill>
            <a:srgbClr val="4C4C4C"/>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9.m4a"/><Relationship Id="rId7" Type="http://schemas.openxmlformats.org/officeDocument/2006/relationships/notesSlide" Target="../notesSlides/notesSlide10.xml"/><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slideLayout" Target="../slideLayouts/slideLayout14.xml"/><Relationship Id="rId5" Type="http://schemas.openxmlformats.org/officeDocument/2006/relationships/audio" Target="../media/media10.m4a"/><Relationship Id="rId4" Type="http://schemas.microsoft.com/office/2007/relationships/media" Target="../media/media10.m4a"/><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5.png"/><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notesSlide" Target="../notesSlides/notesSlide11.xml"/><Relationship Id="rId4"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5.png"/><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chart" Target="../charts/chart1.xml"/><Relationship Id="rId5" Type="http://schemas.openxmlformats.org/officeDocument/2006/relationships/notesSlide" Target="../notesSlides/notesSlide12.xml"/><Relationship Id="rId4"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5.png"/><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3.png"/><Relationship Id="rId5" Type="http://schemas.openxmlformats.org/officeDocument/2006/relationships/notesSlide" Target="../notesSlides/notesSlide13.xml"/><Relationship Id="rId4"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4.m4a"/><Relationship Id="rId7" Type="http://schemas.openxmlformats.org/officeDocument/2006/relationships/hyperlink" Target="https://commons.wikimedia.org/wiki/File:Question_mark_white_icon.svg" TargetMode="External"/><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12.png"/><Relationship Id="rId5" Type="http://schemas.openxmlformats.org/officeDocument/2006/relationships/notesSlide" Target="../notesSlides/notesSlide14.xml"/><Relationship Id="rId4"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5.png"/><Relationship Id="rId2" Type="http://schemas.microsoft.com/office/2007/relationships/media" Target="../media/media15.m4a"/><Relationship Id="rId1" Type="http://schemas.openxmlformats.org/officeDocument/2006/relationships/tags" Target="../tags/tag13.xml"/><Relationship Id="rId6" Type="http://schemas.openxmlformats.org/officeDocument/2006/relationships/image" Target="../media/image3.png"/><Relationship Id="rId5" Type="http://schemas.openxmlformats.org/officeDocument/2006/relationships/notesSlide" Target="../notesSlides/notesSlide15.xml"/><Relationship Id="rId4"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4.xml"/><Relationship Id="rId6" Type="http://schemas.openxmlformats.org/officeDocument/2006/relationships/image" Target="../media/image5.png"/><Relationship Id="rId5" Type="http://schemas.openxmlformats.org/officeDocument/2006/relationships/notesSlide" Target="../notesSlides/notesSlide16.xml"/><Relationship Id="rId4"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5.xml"/><Relationship Id="rId6" Type="http://schemas.openxmlformats.org/officeDocument/2006/relationships/image" Target="../media/image5.png"/><Relationship Id="rId5" Type="http://schemas.openxmlformats.org/officeDocument/2006/relationships/notesSlide" Target="../notesSlides/notesSlide17.xml"/><Relationship Id="rId4"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6.xml"/><Relationship Id="rId6" Type="http://schemas.openxmlformats.org/officeDocument/2006/relationships/image" Target="../media/image5.png"/><Relationship Id="rId5" Type="http://schemas.openxmlformats.org/officeDocument/2006/relationships/notesSlide" Target="../notesSlides/notesSlide18.xml"/><Relationship Id="rId4"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7.xml"/><Relationship Id="rId6" Type="http://schemas.openxmlformats.org/officeDocument/2006/relationships/image" Target="../media/image5.png"/><Relationship Id="rId5" Type="http://schemas.openxmlformats.org/officeDocument/2006/relationships/notesSlide" Target="../notesSlides/notesSlide19.xml"/><Relationship Id="rId4"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8.xml"/><Relationship Id="rId6" Type="http://schemas.openxmlformats.org/officeDocument/2006/relationships/image" Target="../media/image5.png"/><Relationship Id="rId5" Type="http://schemas.openxmlformats.org/officeDocument/2006/relationships/notesSlide" Target="../notesSlides/notesSlide20.xml"/><Relationship Id="rId4"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5.png"/><Relationship Id="rId2" Type="http://schemas.microsoft.com/office/2007/relationships/media" Target="../media/media21.m4a"/><Relationship Id="rId1" Type="http://schemas.openxmlformats.org/officeDocument/2006/relationships/tags" Target="../tags/tag19.xml"/><Relationship Id="rId6" Type="http://schemas.openxmlformats.org/officeDocument/2006/relationships/image" Target="../media/image3.png"/><Relationship Id="rId5" Type="http://schemas.openxmlformats.org/officeDocument/2006/relationships/notesSlide" Target="../notesSlides/notesSlide21.xml"/><Relationship Id="rId4"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2.m4a"/><Relationship Id="rId7" Type="http://schemas.openxmlformats.org/officeDocument/2006/relationships/hyperlink" Target="https://www.youtube.com/watch?v=VGVP_4qlIII&amp;feature=youtu.be" TargetMode="External"/><Relationship Id="rId2" Type="http://schemas.microsoft.com/office/2007/relationships/media" Target="../media/media22.m4a"/><Relationship Id="rId1" Type="http://schemas.openxmlformats.org/officeDocument/2006/relationships/tags" Target="../tags/tag20.xml"/><Relationship Id="rId6" Type="http://schemas.openxmlformats.org/officeDocument/2006/relationships/image" Target="../media/image13.png"/><Relationship Id="rId5" Type="http://schemas.openxmlformats.org/officeDocument/2006/relationships/notesSlide" Target="../notesSlides/notesSlide22.xml"/><Relationship Id="rId4"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7" Type="http://schemas.openxmlformats.org/officeDocument/2006/relationships/image" Target="../media/image5.png"/><Relationship Id="rId2" Type="http://schemas.microsoft.com/office/2007/relationships/media" Target="../media/media23.m4a"/><Relationship Id="rId1" Type="http://schemas.openxmlformats.org/officeDocument/2006/relationships/tags" Target="../tags/tag21.xml"/><Relationship Id="rId6" Type="http://schemas.openxmlformats.org/officeDocument/2006/relationships/hyperlink" Target="https://www.cpsc.gov/s3fs-public/2020-9-15%20%20Micromobility%20Forum.pdf?6UKlMounWEJXRQvhMQHi_gHakYEXQNsb" TargetMode="External"/><Relationship Id="rId5" Type="http://schemas.openxmlformats.org/officeDocument/2006/relationships/notesSlide" Target="../notesSlides/notesSlide23.xml"/><Relationship Id="rId4"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22.xml"/><Relationship Id="rId6" Type="http://schemas.openxmlformats.org/officeDocument/2006/relationships/image" Target="../media/image5.png"/><Relationship Id="rId5" Type="http://schemas.openxmlformats.org/officeDocument/2006/relationships/notesSlide" Target="../notesSlides/notesSlide24.xml"/><Relationship Id="rId4"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25.m4a"/><Relationship Id="rId7" Type="http://schemas.openxmlformats.org/officeDocument/2006/relationships/diagramLayout" Target="../diagrams/layout1.xml"/><Relationship Id="rId2" Type="http://schemas.microsoft.com/office/2007/relationships/media" Target="../media/media25.m4a"/><Relationship Id="rId1" Type="http://schemas.openxmlformats.org/officeDocument/2006/relationships/tags" Target="../tags/tag23.xml"/><Relationship Id="rId6" Type="http://schemas.openxmlformats.org/officeDocument/2006/relationships/diagramData" Target="../diagrams/data1.xml"/><Relationship Id="rId11" Type="http://schemas.openxmlformats.org/officeDocument/2006/relationships/image" Target="../media/image5.png"/><Relationship Id="rId5" Type="http://schemas.openxmlformats.org/officeDocument/2006/relationships/notesSlide" Target="../notesSlides/notesSlide25.xml"/><Relationship Id="rId10" Type="http://schemas.microsoft.com/office/2007/relationships/diagramDrawing" Target="../diagrams/drawing1.xml"/><Relationship Id="rId4" Type="http://schemas.openxmlformats.org/officeDocument/2006/relationships/slideLayout" Target="../slideLayouts/slideLayout17.xml"/><Relationship Id="rId9" Type="http://schemas.openxmlformats.org/officeDocument/2006/relationships/diagramColors" Target="../diagrams/colors1.xml"/></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6.m4a"/><Relationship Id="rId7" Type="http://schemas.openxmlformats.org/officeDocument/2006/relationships/image" Target="../media/image14.png"/><Relationship Id="rId2" Type="http://schemas.microsoft.com/office/2007/relationships/media" Target="../media/media26.m4a"/><Relationship Id="rId1" Type="http://schemas.openxmlformats.org/officeDocument/2006/relationships/tags" Target="../tags/tag24.xml"/><Relationship Id="rId6" Type="http://schemas.openxmlformats.org/officeDocument/2006/relationships/hyperlink" Target="mailto:CPSCinChina@CPSC.GOV" TargetMode="External"/><Relationship Id="rId5" Type="http://schemas.openxmlformats.org/officeDocument/2006/relationships/notesSlide" Target="../notesSlides/notesSlide26.xml"/><Relationship Id="rId4"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7.m4a"/><Relationship Id="rId7" Type="http://schemas.openxmlformats.org/officeDocument/2006/relationships/image" Target="../media/image16.jpeg"/><Relationship Id="rId2" Type="http://schemas.microsoft.com/office/2007/relationships/media" Target="../media/media27.m4a"/><Relationship Id="rId1" Type="http://schemas.openxmlformats.org/officeDocument/2006/relationships/tags" Target="../tags/tag25.xml"/><Relationship Id="rId6" Type="http://schemas.openxmlformats.org/officeDocument/2006/relationships/hyperlink" Target="https://www.cpsc.gov/zh-CN/Business--Manufacturing/Business-Education" TargetMode="External"/><Relationship Id="rId5" Type="http://schemas.openxmlformats.org/officeDocument/2006/relationships/image" Target="../media/image15.png"/><Relationship Id="rId4"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www.cpsc.gov/s3fs-public/HandbookforManufacturingChinese.pdf" TargetMode="External"/><Relationship Id="rId7"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hyperlink" Target="https://www.cpsc.gov/s3fs-public/RegulatedProductsHandbook.pdf" TargetMode="External"/><Relationship Id="rId5" Type="http://schemas.openxmlformats.org/officeDocument/2006/relationships/hyperlink" Target="https://www.cpsc.gov/s3fs-public/THE%20REGULATED%20PRODUCT%20HANDBOOK_050613%20CHN%20Final_0.pdf" TargetMode="External"/><Relationship Id="rId4" Type="http://schemas.openxmlformats.org/officeDocument/2006/relationships/hyperlink" Target="https://www.cpsc.gov/s3fs-public/pdfs/blk_pdf_handbookenglishaug05.pdf"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cpsc.gov/LabSearch"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media28.m4a"/><Relationship Id="rId7" Type="http://schemas.openxmlformats.org/officeDocument/2006/relationships/image" Target="../media/image19.png"/><Relationship Id="rId2" Type="http://schemas.microsoft.com/office/2007/relationships/media" Target="../media/media28.m4a"/><Relationship Id="rId1" Type="http://schemas.openxmlformats.org/officeDocument/2006/relationships/tags" Target="../tags/tag26.xml"/><Relationship Id="rId6" Type="http://schemas.openxmlformats.org/officeDocument/2006/relationships/hyperlink" Target="http://business.cpsc.gov/" TargetMode="External"/><Relationship Id="rId5" Type="http://schemas.openxmlformats.org/officeDocument/2006/relationships/notesSlide" Target="../notesSlides/notesSlide29.xml"/><Relationship Id="rId4" Type="http://schemas.openxmlformats.org/officeDocument/2006/relationships/slideLayout" Target="../slideLayouts/slideLayout8.xml"/><Relationship Id="rId9"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9.m4a"/><Relationship Id="rId7" Type="http://schemas.openxmlformats.org/officeDocument/2006/relationships/hyperlink" Target="https://www.cpsc.gov/s3fs-public/Micromobility-Products-Related-Deaths-Injuries-and-Hazard-Patterns-2017&#8211;2019.pdf?90dOQxCOSzGvGRFGX6UF6Z6zvQhV9R1P" TargetMode="External"/><Relationship Id="rId2" Type="http://schemas.microsoft.com/office/2007/relationships/media" Target="../media/media29.m4a"/><Relationship Id="rId1" Type="http://schemas.openxmlformats.org/officeDocument/2006/relationships/tags" Target="../tags/tag27.xml"/><Relationship Id="rId6" Type="http://schemas.openxmlformats.org/officeDocument/2006/relationships/hyperlink" Target="https://cpsc.gov/s3fs-public/Report-on-Micromobility-Products_FINAL-to-Commission.pdf?THHIorYXAZ.KiZnobh1o7.7.lN9nNCLo" TargetMode="External"/><Relationship Id="rId5" Type="http://schemas.openxmlformats.org/officeDocument/2006/relationships/notesSlide" Target="../notesSlides/notesSlide31.xml"/><Relationship Id="rId4"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0.m4a"/><Relationship Id="rId7" Type="http://schemas.openxmlformats.org/officeDocument/2006/relationships/hyperlink" Target="https://cpsc.gov/s3fs-public/Human-Factors-Standard-Practice-Document-Final-ENGLISH-Feb03-2020_0.pdf?wAUEehL.VtEkpYpx8aLvYrTKqa9w0UMz" TargetMode="External"/><Relationship Id="rId2" Type="http://schemas.microsoft.com/office/2007/relationships/media" Target="../media/media30.m4a"/><Relationship Id="rId1" Type="http://schemas.openxmlformats.org/officeDocument/2006/relationships/tags" Target="../tags/tag28.xml"/><Relationship Id="rId6" Type="http://schemas.openxmlformats.org/officeDocument/2006/relationships/image" Target="../media/image21.png"/><Relationship Id="rId5" Type="http://schemas.openxmlformats.org/officeDocument/2006/relationships/notesSlide" Target="../notesSlides/notesSlide32.xml"/><Relationship Id="rId4"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1.m4a"/><Relationship Id="rId7" Type="http://schemas.openxmlformats.org/officeDocument/2006/relationships/hyperlink" Target="https://saferproducts.gov/" TargetMode="External"/><Relationship Id="rId2" Type="http://schemas.microsoft.com/office/2007/relationships/media" Target="../media/media31.m4a"/><Relationship Id="rId1" Type="http://schemas.openxmlformats.org/officeDocument/2006/relationships/tags" Target="../tags/tag29.xml"/><Relationship Id="rId6" Type="http://schemas.openxmlformats.org/officeDocument/2006/relationships/hyperlink" Target="https://www.cpsc.gov/cgibin/NEISSQuery/home.aspx" TargetMode="External"/><Relationship Id="rId5" Type="http://schemas.openxmlformats.org/officeDocument/2006/relationships/notesSlide" Target="../notesSlides/notesSlide33.xml"/><Relationship Id="rId4"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5.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notesSlide" Target="../notesSlides/notesSlide4.xml"/><Relationship Id="rId4"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5.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notesSlide" Target="../notesSlides/notesSlide5.xml"/><Relationship Id="rId4"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5.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hyperlink" Target="mailto:CPSCinChina@cpsc.gov" TargetMode="External"/><Relationship Id="rId5" Type="http://schemas.openxmlformats.org/officeDocument/2006/relationships/notesSlide" Target="../notesSlides/notesSlide6.xml"/><Relationship Id="rId4"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notesSlide" Target="../notesSlides/notesSlide7.xml"/><Relationship Id="rId4"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hyperlink" Target="https://ell.stackexchange.com/questions/187758/why-the-word-ride-is-used-in-this-sentence" TargetMode="External"/><Relationship Id="rId13" Type="http://schemas.microsoft.com/office/2007/relationships/hdphoto" Target="../media/hdphoto3.wdp"/><Relationship Id="rId3" Type="http://schemas.openxmlformats.org/officeDocument/2006/relationships/audio" Target="../media/media7.m4a"/><Relationship Id="rId7" Type="http://schemas.microsoft.com/office/2007/relationships/hdphoto" Target="../media/hdphoto1.wdp"/><Relationship Id="rId12" Type="http://schemas.openxmlformats.org/officeDocument/2006/relationships/image" Target="../media/image11.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9.png"/><Relationship Id="rId11" Type="http://schemas.openxmlformats.org/officeDocument/2006/relationships/hyperlink" Target="https://aseasyasridingabike.wordpress.com/2014/02/10/ducking-the-issue-with-electric-cars/" TargetMode="External"/><Relationship Id="rId5" Type="http://schemas.openxmlformats.org/officeDocument/2006/relationships/notesSlide" Target="../notesSlides/notesSlide8.xml"/><Relationship Id="rId15" Type="http://schemas.openxmlformats.org/officeDocument/2006/relationships/image" Target="../media/image5.png"/><Relationship Id="rId10" Type="http://schemas.microsoft.com/office/2007/relationships/hdphoto" Target="../media/hdphoto2.wdp"/><Relationship Id="rId4" Type="http://schemas.openxmlformats.org/officeDocument/2006/relationships/slideLayout" Target="../slideLayouts/slideLayout16.xml"/><Relationship Id="rId9" Type="http://schemas.openxmlformats.org/officeDocument/2006/relationships/image" Target="../media/image10.png"/><Relationship Id="rId14" Type="http://schemas.openxmlformats.org/officeDocument/2006/relationships/hyperlink" Target="https://bicycles.stackexchange.com/questions/44804/center-motor-ebike-costs-more-is-it-worth-it" TargetMode="Externa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5.pn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notesSlide" Target="../notesSlides/notesSlide9.xml"/><Relationship Id="rId4"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503155" y="2036054"/>
            <a:ext cx="10919812"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cs typeface="Times New Roman" pitchFamily="18" charset="0"/>
              </a:defRPr>
            </a:lvl1pPr>
            <a:lvl2pPr marL="742950" indent="-285750" eaLnBrk="0" hangingPunct="0">
              <a:defRPr sz="2800">
                <a:solidFill>
                  <a:schemeClr val="tx1"/>
                </a:solidFill>
                <a:latin typeface="Times New Roman" pitchFamily="18" charset="0"/>
                <a:cs typeface="Times New Roman" pitchFamily="18" charset="0"/>
              </a:defRPr>
            </a:lvl2pPr>
            <a:lvl3pPr marL="1143000" indent="-228600" eaLnBrk="0" hangingPunct="0">
              <a:defRPr sz="2800">
                <a:solidFill>
                  <a:schemeClr val="tx1"/>
                </a:solidFill>
                <a:latin typeface="Times New Roman" pitchFamily="18" charset="0"/>
                <a:cs typeface="Times New Roman" pitchFamily="18" charset="0"/>
              </a:defRPr>
            </a:lvl3pPr>
            <a:lvl4pPr marL="1600200" indent="-228600" eaLnBrk="0" hangingPunct="0">
              <a:defRPr sz="2800">
                <a:solidFill>
                  <a:schemeClr val="tx1"/>
                </a:solidFill>
                <a:latin typeface="Times New Roman" pitchFamily="18" charset="0"/>
                <a:cs typeface="Times New Roman" pitchFamily="18" charset="0"/>
              </a:defRPr>
            </a:lvl4pPr>
            <a:lvl5pPr marL="2057400" indent="-228600" eaLnBrk="0" hangingPunct="0">
              <a:defRPr sz="28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9pPr>
          </a:lstStyle>
          <a:p>
            <a:r>
              <a:rPr lang="zh-CN" altLang="en-US" sz="3200" dirty="0">
                <a:solidFill>
                  <a:srgbClr val="1A2E57"/>
                </a:solidFill>
                <a:latin typeface="SimSun" panose="02010600030101010101" pitchFamily="2" charset="-122"/>
                <a:ea typeface="SimSun" panose="02010600030101010101" pitchFamily="2" charset="-122"/>
              </a:rPr>
              <a:t>本展示中的幻灯片旨在用于培训活动，由具备相关知识的主讲人进行口头阐述。幻灯片突出了这次讨论中关键的美国产品安全规定，其文字不是对法律规定或政策的全面阐述，也不应作为法律规定或政策来使用。在做出可能影响进入美国商业领域的产品安全性和合规性的决策时，应查看美国法律和法规的正式文本以及美国消费品安全委员会公布的指导文件。</a:t>
            </a:r>
            <a:r>
              <a:rPr lang="zh-CN" altLang="en-US" sz="3200" dirty="0">
                <a:latin typeface="SimSun" panose="02010600030101010101" pitchFamily="2" charset="-122"/>
                <a:ea typeface="SimSun" panose="02010600030101010101" pitchFamily="2" charset="-122"/>
              </a:rPr>
              <a:t>演讲结束时，您可以看到相关参考资料。</a:t>
            </a:r>
            <a:endParaRPr lang="en-US" sz="3200" dirty="0">
              <a:latin typeface="SimSun" panose="02010600030101010101" pitchFamily="2" charset="-122"/>
              <a:ea typeface="SimSun" panose="02010600030101010101" pitchFamily="2" charset="-122"/>
            </a:endParaRPr>
          </a:p>
          <a:p>
            <a:endParaRPr lang="en-US" sz="3200" dirty="0">
              <a:solidFill>
                <a:srgbClr val="1A2E57"/>
              </a:solidFill>
              <a:latin typeface="SimSun" panose="02010600030101010101" pitchFamily="2" charset="-122"/>
              <a:ea typeface="SimSun" panose="02010600030101010101" pitchFamily="2" charset="-122"/>
            </a:endParaRPr>
          </a:p>
          <a:p>
            <a:pPr eaLnBrk="1" hangingPunct="1">
              <a:spcBef>
                <a:spcPct val="50000"/>
              </a:spcBef>
              <a:buClrTx/>
              <a:buSzTx/>
              <a:buFontTx/>
              <a:buNone/>
            </a:pPr>
            <a:endParaRPr lang="en-US" sz="2000" dirty="0">
              <a:solidFill>
                <a:schemeClr val="tx2">
                  <a:lumMod val="60000"/>
                  <a:lumOff val="40000"/>
                </a:schemeClr>
              </a:solidFill>
              <a:effectLst/>
              <a:latin typeface="+mn-lt"/>
            </a:endParaRPr>
          </a:p>
        </p:txBody>
      </p:sp>
      <p:pic>
        <p:nvPicPr>
          <p:cNvPr id="3" name="2">
            <a:hlinkClick r:id="" action="ppaction://media"/>
            <a:extLst>
              <a:ext uri="{FF2B5EF4-FFF2-40B4-BE49-F238E27FC236}">
                <a16:creationId xmlns:a16="http://schemas.microsoft.com/office/drawing/2014/main" id="{1DE838BD-9009-4263-94D2-0DF0A76974A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22967" y="432071"/>
            <a:ext cx="548640" cy="548640"/>
          </a:xfrm>
          <a:prstGeom prst="rect">
            <a:avLst/>
          </a:prstGeom>
        </p:spPr>
      </p:pic>
    </p:spTree>
    <p:custDataLst>
      <p:tags r:id="rId1"/>
    </p:custDataLst>
    <p:extLst>
      <p:ext uri="{BB962C8B-B14F-4D97-AF65-F5344CB8AC3E}">
        <p14:creationId xmlns:p14="http://schemas.microsoft.com/office/powerpoint/2010/main" val="1699377750"/>
      </p:ext>
    </p:extLst>
  </p:cSld>
  <p:clrMapOvr>
    <a:masterClrMapping/>
  </p:clrMapOvr>
  <mc:AlternateContent xmlns:mc="http://schemas.openxmlformats.org/markup-compatibility/2006" xmlns:p14="http://schemas.microsoft.com/office/powerpoint/2010/main">
    <mc:Choice Requires="p14">
      <p:transition spd="slow" p14:dur="2000" advTm="26435"/>
    </mc:Choice>
    <mc:Fallback xmlns="">
      <p:transition spd="slow" advTm="264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2465" objId="3"/>
        <p14:stopEvt time="26435"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E1D53F-B31C-4028-8252-9AFD2B486BDF}"/>
              </a:ext>
            </a:extLst>
          </p:cNvPr>
          <p:cNvPicPr>
            <a:picLocks noChangeAspect="1"/>
          </p:cNvPicPr>
          <p:nvPr/>
        </p:nvPicPr>
        <p:blipFill>
          <a:blip r:embed="rId8"/>
          <a:stretch>
            <a:fillRect/>
          </a:stretch>
        </p:blipFill>
        <p:spPr>
          <a:xfrm>
            <a:off x="1616645" y="820602"/>
            <a:ext cx="8958709" cy="4995300"/>
          </a:xfrm>
          <a:prstGeom prst="rect">
            <a:avLst/>
          </a:prstGeom>
        </p:spPr>
      </p:pic>
      <p:sp>
        <p:nvSpPr>
          <p:cNvPr id="2" name="Text Placeholder 1">
            <a:extLst>
              <a:ext uri="{FF2B5EF4-FFF2-40B4-BE49-F238E27FC236}">
                <a16:creationId xmlns:a16="http://schemas.microsoft.com/office/drawing/2014/main" id="{0CA7F1BD-98E8-485D-9B22-2450DD20259F}"/>
              </a:ext>
            </a:extLst>
          </p:cNvPr>
          <p:cNvSpPr>
            <a:spLocks noGrp="1"/>
          </p:cNvSpPr>
          <p:nvPr>
            <p:ph type="body" sz="quarter" idx="4294967295"/>
          </p:nvPr>
        </p:nvSpPr>
        <p:spPr>
          <a:xfrm>
            <a:off x="2562446" y="2995852"/>
            <a:ext cx="6673850" cy="1312863"/>
          </a:xfrm>
        </p:spPr>
        <p:txBody>
          <a:bodyPr>
            <a:normAutofit fontScale="92500"/>
          </a:bodyPr>
          <a:lstStyle/>
          <a:p>
            <a:pPr algn="ctr"/>
            <a:r>
              <a:rPr lang="zh-CN" altLang="en-US" sz="6000" b="1" dirty="0">
                <a:solidFill>
                  <a:srgbClr val="1A2857"/>
                </a:solidFill>
                <a:latin typeface="Calibri Light" panose="020F0302020204030204" pitchFamily="34" charset="0"/>
                <a:cs typeface="Calibri Light" panose="020F0302020204030204" pitchFamily="34" charset="0"/>
              </a:rPr>
              <a:t>微移动交通工具数据</a:t>
            </a:r>
            <a:endParaRPr lang="en-US" sz="6000" b="1" dirty="0">
              <a:solidFill>
                <a:srgbClr val="1A2857"/>
              </a:solidFill>
              <a:latin typeface="Calibri Light" panose="020F0302020204030204" pitchFamily="34" charset="0"/>
              <a:cs typeface="Calibri Light" panose="020F0302020204030204" pitchFamily="34" charset="0"/>
            </a:endParaRPr>
          </a:p>
        </p:txBody>
      </p:sp>
      <p:pic>
        <p:nvPicPr>
          <p:cNvPr id="4" name="Recorded Sound">
            <a:hlinkClick r:id="" action="ppaction://media"/>
            <a:extLst>
              <a:ext uri="{FF2B5EF4-FFF2-40B4-BE49-F238E27FC236}">
                <a16:creationId xmlns:a16="http://schemas.microsoft.com/office/drawing/2014/main" id="{D02138D9-A4E6-4AE9-BDA5-04CE6ECFBF9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791200" y="3124200"/>
            <a:ext cx="609600" cy="609600"/>
          </a:xfrm>
          <a:prstGeom prst="rect">
            <a:avLst/>
          </a:prstGeom>
        </p:spPr>
      </p:pic>
      <p:pic>
        <p:nvPicPr>
          <p:cNvPr id="5" name="Recorded Sound">
            <a:hlinkClick r:id="" action="ppaction://media"/>
            <a:extLst>
              <a:ext uri="{FF2B5EF4-FFF2-40B4-BE49-F238E27FC236}">
                <a16:creationId xmlns:a16="http://schemas.microsoft.com/office/drawing/2014/main" id="{A69D99F2-BCF7-4114-979F-70120E893DBC}"/>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207262" y="351679"/>
            <a:ext cx="548640" cy="548640"/>
          </a:xfrm>
          <a:prstGeom prst="rect">
            <a:avLst/>
          </a:prstGeom>
        </p:spPr>
      </p:pic>
    </p:spTree>
    <p:custDataLst>
      <p:tags r:id="rId1"/>
    </p:custDataLst>
    <p:extLst>
      <p:ext uri="{BB962C8B-B14F-4D97-AF65-F5344CB8AC3E}">
        <p14:creationId xmlns:p14="http://schemas.microsoft.com/office/powerpoint/2010/main" val="1704788143"/>
      </p:ext>
    </p:extLst>
  </p:cSld>
  <p:clrMapOvr>
    <a:masterClrMapping/>
  </p:clrMapOvr>
  <mc:AlternateContent xmlns:mc="http://schemas.openxmlformats.org/markup-compatibility/2006" xmlns:p14="http://schemas.microsoft.com/office/powerpoint/2010/main">
    <mc:Choice Requires="p14">
      <p:transition spd="slow" p14:dur="2000" advTm="43847"/>
    </mc:Choice>
    <mc:Fallback xmlns="">
      <p:transition spd="slow" advTm="438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5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41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1027" objId="4"/>
        <p14:playEvt time="42777" objId="5"/>
        <p14:stopEvt time="43576" objId="4"/>
        <p14:stopEvt time="43847" objId="5"/>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25F08A-AEBC-40F7-AEAA-9212BD24696F}"/>
              </a:ext>
            </a:extLst>
          </p:cNvPr>
          <p:cNvSpPr>
            <a:spLocks noGrp="1"/>
          </p:cNvSpPr>
          <p:nvPr>
            <p:ph type="body" sz="quarter" idx="11"/>
          </p:nvPr>
        </p:nvSpPr>
        <p:spPr>
          <a:xfrm>
            <a:off x="7267666" y="3602178"/>
            <a:ext cx="4832099" cy="566594"/>
          </a:xfrm>
        </p:spPr>
        <p:txBody>
          <a:bodyPr>
            <a:noAutofit/>
          </a:bodyPr>
          <a:lstStyle/>
          <a:p>
            <a:r>
              <a:rPr lang="zh-CN" altLang="en-US" sz="3200" dirty="0">
                <a:latin typeface="Arial" panose="020B0604020202020204" pitchFamily="34" charset="0"/>
              </a:rPr>
              <a:t>微移动交通工具数据</a:t>
            </a:r>
            <a:endParaRPr lang="en-US" sz="3200" dirty="0">
              <a:latin typeface="Arial" panose="020B0604020202020204" pitchFamily="34" charset="0"/>
            </a:endParaRPr>
          </a:p>
        </p:txBody>
      </p:sp>
      <p:sp>
        <p:nvSpPr>
          <p:cNvPr id="4" name="Text Placeholder 3">
            <a:extLst>
              <a:ext uri="{FF2B5EF4-FFF2-40B4-BE49-F238E27FC236}">
                <a16:creationId xmlns:a16="http://schemas.microsoft.com/office/drawing/2014/main" id="{B6AE0D8B-74C5-4546-82A5-A7B07C4B082B}"/>
              </a:ext>
            </a:extLst>
          </p:cNvPr>
          <p:cNvSpPr>
            <a:spLocks noGrp="1"/>
          </p:cNvSpPr>
          <p:nvPr>
            <p:ph type="body" sz="quarter" idx="12"/>
          </p:nvPr>
        </p:nvSpPr>
        <p:spPr>
          <a:xfrm>
            <a:off x="7267666" y="4168772"/>
            <a:ext cx="4700337" cy="566594"/>
          </a:xfrm>
        </p:spPr>
        <p:txBody>
          <a:bodyPr>
            <a:normAutofit fontScale="92500" lnSpcReduction="10000"/>
          </a:bodyPr>
          <a:lstStyle/>
          <a:p>
            <a:r>
              <a:rPr lang="zh-CN" altLang="en-US" dirty="0"/>
              <a:t>年度报告</a:t>
            </a:r>
            <a:endParaRPr lang="en-US" dirty="0"/>
          </a:p>
        </p:txBody>
      </p:sp>
      <p:sp>
        <p:nvSpPr>
          <p:cNvPr id="6" name="Text Placeholder 5">
            <a:extLst>
              <a:ext uri="{FF2B5EF4-FFF2-40B4-BE49-F238E27FC236}">
                <a16:creationId xmlns:a16="http://schemas.microsoft.com/office/drawing/2014/main" id="{822B4713-8DD5-4E25-98A9-0FEC781459E8}"/>
              </a:ext>
            </a:extLst>
          </p:cNvPr>
          <p:cNvSpPr>
            <a:spLocks noGrp="1"/>
          </p:cNvSpPr>
          <p:nvPr>
            <p:ph type="body" sz="quarter" idx="14"/>
          </p:nvPr>
        </p:nvSpPr>
        <p:spPr>
          <a:xfrm>
            <a:off x="7353400" y="4985900"/>
            <a:ext cx="3997239" cy="1309488"/>
          </a:xfrm>
        </p:spPr>
        <p:txBody>
          <a:bodyPr/>
          <a:lstStyle/>
          <a:p>
            <a:r>
              <a:rPr lang="zh-CN" altLang="en-US" sz="2400" b="1" dirty="0">
                <a:solidFill>
                  <a:srgbClr val="1A2857"/>
                </a:solidFill>
              </a:rPr>
              <a:t>基于</a:t>
            </a:r>
            <a:endParaRPr lang="en-US" altLang="zh-CN" sz="2400" b="1" dirty="0">
              <a:solidFill>
                <a:srgbClr val="1A2857"/>
              </a:solidFill>
            </a:endParaRPr>
          </a:p>
          <a:p>
            <a:r>
              <a:rPr lang="en-US" altLang="zh-CN" sz="2400" b="1" dirty="0">
                <a:solidFill>
                  <a:srgbClr val="1A2857"/>
                </a:solidFill>
              </a:rPr>
              <a:t>2017</a:t>
            </a:r>
            <a:r>
              <a:rPr lang="zh-CN" altLang="en-US" sz="2400" b="1" dirty="0">
                <a:solidFill>
                  <a:srgbClr val="1A2857"/>
                </a:solidFill>
              </a:rPr>
              <a:t>年到</a:t>
            </a:r>
            <a:r>
              <a:rPr lang="en-US" altLang="zh-CN" sz="2400" b="1" dirty="0">
                <a:solidFill>
                  <a:srgbClr val="1A2857"/>
                </a:solidFill>
              </a:rPr>
              <a:t>2019</a:t>
            </a:r>
            <a:r>
              <a:rPr lang="zh-CN" altLang="en-US" sz="2400" b="1" dirty="0">
                <a:solidFill>
                  <a:srgbClr val="1A2857"/>
                </a:solidFill>
              </a:rPr>
              <a:t>年</a:t>
            </a:r>
            <a:endParaRPr lang="en-US" altLang="zh-CN" sz="2400" b="1" dirty="0">
              <a:solidFill>
                <a:srgbClr val="1A2857"/>
              </a:solidFill>
            </a:endParaRPr>
          </a:p>
          <a:p>
            <a:r>
              <a:rPr lang="zh-CN" altLang="en-US" sz="2400" b="1" dirty="0">
                <a:solidFill>
                  <a:srgbClr val="1A2857"/>
                </a:solidFill>
              </a:rPr>
              <a:t>的</a:t>
            </a:r>
            <a:r>
              <a:rPr lang="en-US" sz="2400" b="1" dirty="0">
                <a:solidFill>
                  <a:srgbClr val="1A2857"/>
                </a:solidFill>
              </a:rPr>
              <a:t>NEISS</a:t>
            </a:r>
            <a:r>
              <a:rPr lang="zh-CN" altLang="en-US" sz="2400" b="1" dirty="0">
                <a:solidFill>
                  <a:srgbClr val="1A2857"/>
                </a:solidFill>
              </a:rPr>
              <a:t>数据及报告</a:t>
            </a:r>
            <a:endParaRPr lang="en-US" sz="2400" b="1" dirty="0">
              <a:solidFill>
                <a:srgbClr val="1A2857"/>
              </a:solidFill>
            </a:endParaRPr>
          </a:p>
        </p:txBody>
      </p:sp>
      <p:sp>
        <p:nvSpPr>
          <p:cNvPr id="7" name="Text Placeholder 3">
            <a:extLst>
              <a:ext uri="{FF2B5EF4-FFF2-40B4-BE49-F238E27FC236}">
                <a16:creationId xmlns:a16="http://schemas.microsoft.com/office/drawing/2014/main" id="{DD7EA8D9-0CC5-4472-A5A2-C322162B5462}"/>
              </a:ext>
            </a:extLst>
          </p:cNvPr>
          <p:cNvSpPr txBox="1">
            <a:spLocks/>
          </p:cNvSpPr>
          <p:nvPr/>
        </p:nvSpPr>
        <p:spPr>
          <a:xfrm>
            <a:off x="92235" y="406364"/>
            <a:ext cx="7043669" cy="6214699"/>
          </a:xfrm>
          <a:prstGeom prst="rect">
            <a:avLst/>
          </a:prstGeom>
        </p:spPr>
        <p:txBody>
          <a:bodyPr vert="horz" lIns="91440" tIns="45720" rIns="91440" bIns="45720" rtlCol="0">
            <a:noAutofit/>
          </a:bodyPr>
          <a:lstStyle>
            <a:lvl1pPr marL="0" indent="0" eaLnBrk="1" hangingPunct="1">
              <a:buClr>
                <a:schemeClr val="tx2"/>
              </a:buClr>
              <a:buFont typeface="Wingdings" pitchFamily="2" charset="2"/>
              <a:buNone/>
              <a:defRPr sz="2000" b="0" i="0">
                <a:solidFill>
                  <a:srgbClr val="CF202F"/>
                </a:solidFill>
                <a:latin typeface="Georgia" panose="02040502050405020303" pitchFamily="18"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2800" b="1" dirty="0">
                <a:latin typeface="Calibri Light" panose="020F0302020204030204" pitchFamily="34" charset="0"/>
                <a:cs typeface="Calibri Light" panose="020F0302020204030204" pitchFamily="34" charset="0"/>
              </a:rPr>
              <a:t>NEISS </a:t>
            </a:r>
            <a:r>
              <a:rPr lang="zh-CN" altLang="en-US" sz="2800" b="1" dirty="0">
                <a:latin typeface="Calibri Light" panose="020F0302020204030204" pitchFamily="34" charset="0"/>
                <a:cs typeface="Calibri Light" panose="020F0302020204030204" pitchFamily="34" charset="0"/>
              </a:rPr>
              <a:t>数据回顾：</a:t>
            </a:r>
            <a:r>
              <a:rPr lang="en-US" sz="2800" b="1" dirty="0">
                <a:latin typeface="Calibri Light" panose="020F0302020204030204" pitchFamily="34" charset="0"/>
                <a:cs typeface="Calibri Light" panose="020F0302020204030204" pitchFamily="34" charset="0"/>
              </a:rPr>
              <a:t> </a:t>
            </a:r>
          </a:p>
          <a:p>
            <a:endParaRPr lang="en-US" sz="800" b="1"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zh-CN" altLang="en-US" sz="2400" kern="0" dirty="0">
                <a:solidFill>
                  <a:srgbClr val="4C4C4C"/>
                </a:solidFill>
                <a:latin typeface="Arial" panose="020B0604020202020204" pitchFamily="34" charset="0"/>
              </a:rPr>
              <a:t>数据库来自具有统计意义的美国急诊室报告。</a:t>
            </a:r>
            <a:endParaRPr lang="en-US" sz="2400" kern="0" dirty="0">
              <a:solidFill>
                <a:srgbClr val="4C4C4C"/>
              </a:solidFill>
              <a:latin typeface="Arial" panose="020B0604020202020204" pitchFamily="34" charset="0"/>
            </a:endParaRPr>
          </a:p>
          <a:p>
            <a:pPr marL="342900" indent="-342900">
              <a:buFont typeface="Arial" panose="020B0604020202020204" pitchFamily="34" charset="0"/>
              <a:buChar char="•"/>
            </a:pPr>
            <a:r>
              <a:rPr lang="zh-CN" altLang="en-US" sz="2400" kern="0" dirty="0">
                <a:solidFill>
                  <a:srgbClr val="4C4C4C"/>
                </a:solidFill>
                <a:latin typeface="Arial" panose="020B0604020202020204" pitchFamily="34" charset="0"/>
              </a:rPr>
              <a:t>产品搜索代码及参数：</a:t>
            </a:r>
            <a:r>
              <a:rPr lang="en-US" sz="2400" kern="0" dirty="0">
                <a:solidFill>
                  <a:srgbClr val="4C4C4C"/>
                </a:solidFill>
                <a:latin typeface="Arial" panose="020B0604020202020204" pitchFamily="34" charset="0"/>
              </a:rPr>
              <a:t> </a:t>
            </a:r>
          </a:p>
          <a:p>
            <a:endParaRPr lang="en-US" sz="800" kern="0" dirty="0">
              <a:solidFill>
                <a:srgbClr val="4C4C4C"/>
              </a:solidFill>
              <a:latin typeface="Arial" panose="020B0604020202020204" pitchFamily="34" charset="0"/>
            </a:endParaRPr>
          </a:p>
          <a:p>
            <a:pPr marL="800100" lvl="1" indent="-342900">
              <a:buFont typeface="Arial" panose="020B0604020202020204" pitchFamily="34" charset="0"/>
              <a:buChar char="•"/>
            </a:pPr>
            <a:r>
              <a:rPr lang="zh-CN" altLang="en-US" sz="2200" b="1" kern="0" dirty="0">
                <a:solidFill>
                  <a:srgbClr val="00246A"/>
                </a:solidFill>
              </a:rPr>
              <a:t>电动踏板车：</a:t>
            </a:r>
            <a:r>
              <a:rPr lang="en-US" sz="2200" b="1" kern="0" dirty="0">
                <a:solidFill>
                  <a:srgbClr val="00246A"/>
                </a:solidFill>
              </a:rPr>
              <a:t>5042  </a:t>
            </a:r>
          </a:p>
          <a:p>
            <a:pPr lvl="1"/>
            <a:r>
              <a:rPr lang="en-US" sz="2200" kern="0" dirty="0">
                <a:solidFill>
                  <a:srgbClr val="00246A"/>
                </a:solidFill>
              </a:rPr>
              <a:t>“</a:t>
            </a:r>
            <a:r>
              <a:rPr lang="zh-CN" altLang="en-US" sz="2200" kern="0" dirty="0">
                <a:solidFill>
                  <a:srgbClr val="00246A"/>
                </a:solidFill>
              </a:rPr>
              <a:t>电动滑板车</a:t>
            </a:r>
            <a:r>
              <a:rPr lang="en-US" sz="2200" kern="0" dirty="0">
                <a:solidFill>
                  <a:srgbClr val="00246A"/>
                </a:solidFill>
              </a:rPr>
              <a:t>”, “</a:t>
            </a:r>
            <a:r>
              <a:rPr lang="zh-CN" altLang="en-US" sz="2200" kern="0" dirty="0">
                <a:solidFill>
                  <a:srgbClr val="00246A"/>
                </a:solidFill>
              </a:rPr>
              <a:t>电动踏板车</a:t>
            </a:r>
            <a:r>
              <a:rPr lang="en-US" sz="2200" kern="0" dirty="0">
                <a:solidFill>
                  <a:srgbClr val="00246A"/>
                </a:solidFill>
              </a:rPr>
              <a:t>”, “</a:t>
            </a:r>
            <a:r>
              <a:rPr lang="zh-CN" altLang="en-US" sz="2200" kern="0" dirty="0">
                <a:solidFill>
                  <a:srgbClr val="00246A"/>
                </a:solidFill>
              </a:rPr>
              <a:t>站立式踏板车</a:t>
            </a:r>
            <a:r>
              <a:rPr lang="en-US" sz="2200" kern="0" dirty="0">
                <a:solidFill>
                  <a:srgbClr val="00246A"/>
                </a:solidFill>
              </a:rPr>
              <a:t>”, “</a:t>
            </a:r>
            <a:r>
              <a:rPr lang="zh-CN" altLang="en-US" sz="2200" kern="0" dirty="0">
                <a:solidFill>
                  <a:srgbClr val="00246A"/>
                </a:solidFill>
              </a:rPr>
              <a:t>站立式滑板车</a:t>
            </a:r>
            <a:r>
              <a:rPr lang="en-US" sz="2200" kern="0" dirty="0">
                <a:solidFill>
                  <a:srgbClr val="00246A"/>
                </a:solidFill>
              </a:rPr>
              <a:t>”, </a:t>
            </a:r>
            <a:r>
              <a:rPr lang="zh-CN" altLang="en-US" sz="2200" kern="0" dirty="0">
                <a:solidFill>
                  <a:srgbClr val="00246A"/>
                </a:solidFill>
              </a:rPr>
              <a:t>相关的电动踏板车品牌等。</a:t>
            </a:r>
            <a:r>
              <a:rPr lang="en-US" sz="2200" kern="0" dirty="0">
                <a:solidFill>
                  <a:srgbClr val="00246A"/>
                </a:solidFill>
              </a:rPr>
              <a:t> </a:t>
            </a:r>
          </a:p>
          <a:p>
            <a:pPr lvl="1"/>
            <a:endParaRPr lang="en-US" sz="800" kern="0" dirty="0">
              <a:solidFill>
                <a:srgbClr val="00246A"/>
              </a:solidFill>
            </a:endParaRPr>
          </a:p>
          <a:p>
            <a:pPr marL="800100" lvl="1" indent="-342900">
              <a:buFont typeface="Arial" panose="020B0604020202020204" pitchFamily="34" charset="0"/>
              <a:buChar char="•"/>
            </a:pPr>
            <a:r>
              <a:rPr lang="zh-CN" altLang="en-US" sz="2200" b="1" kern="0" dirty="0">
                <a:solidFill>
                  <a:srgbClr val="00246A"/>
                </a:solidFill>
              </a:rPr>
              <a:t>悬浮滑板：</a:t>
            </a:r>
            <a:r>
              <a:rPr lang="en-US" sz="2200" b="1" kern="0" dirty="0">
                <a:solidFill>
                  <a:srgbClr val="00246A"/>
                </a:solidFill>
              </a:rPr>
              <a:t>5042 </a:t>
            </a:r>
          </a:p>
          <a:p>
            <a:pPr lvl="1"/>
            <a:r>
              <a:rPr lang="en-US" sz="2200" kern="0" dirty="0">
                <a:solidFill>
                  <a:srgbClr val="00246A"/>
                </a:solidFill>
              </a:rPr>
              <a:t>“</a:t>
            </a:r>
            <a:r>
              <a:rPr lang="zh-CN" altLang="en-US" sz="2200" kern="0" dirty="0">
                <a:solidFill>
                  <a:srgbClr val="00246A"/>
                </a:solidFill>
              </a:rPr>
              <a:t>自行平衡滑板车</a:t>
            </a:r>
            <a:r>
              <a:rPr lang="en-US" sz="2200" kern="0" dirty="0">
                <a:solidFill>
                  <a:srgbClr val="00246A"/>
                </a:solidFill>
              </a:rPr>
              <a:t>”, “</a:t>
            </a:r>
            <a:r>
              <a:rPr lang="zh-CN" altLang="en-US" sz="2200" kern="0" dirty="0">
                <a:solidFill>
                  <a:srgbClr val="00246A"/>
                </a:solidFill>
              </a:rPr>
              <a:t>悬浮滑板</a:t>
            </a:r>
            <a:r>
              <a:rPr lang="en-US" sz="2200" kern="0" dirty="0">
                <a:solidFill>
                  <a:srgbClr val="00246A"/>
                </a:solidFill>
              </a:rPr>
              <a:t>” </a:t>
            </a:r>
            <a:r>
              <a:rPr lang="zh-CN" altLang="en-US" sz="2200" kern="0" dirty="0">
                <a:solidFill>
                  <a:srgbClr val="00246A"/>
                </a:solidFill>
              </a:rPr>
              <a:t>及其它变型的拼写方法和任何已知品牌。</a:t>
            </a:r>
            <a:endParaRPr lang="en-US" sz="800" kern="0" dirty="0">
              <a:solidFill>
                <a:srgbClr val="00246A"/>
              </a:solidFill>
            </a:endParaRPr>
          </a:p>
          <a:p>
            <a:pPr marL="800100" lvl="1" indent="-342900">
              <a:buFont typeface="Arial" panose="020B0604020202020204" pitchFamily="34" charset="0"/>
              <a:buChar char="•"/>
            </a:pPr>
            <a:r>
              <a:rPr lang="zh-CN" altLang="en-US" sz="2200" b="1" kern="0" dirty="0">
                <a:solidFill>
                  <a:srgbClr val="00246A"/>
                </a:solidFill>
              </a:rPr>
              <a:t>电动自行车：</a:t>
            </a:r>
            <a:r>
              <a:rPr lang="en-US" sz="2200" b="1" kern="0" dirty="0">
                <a:solidFill>
                  <a:srgbClr val="00246A"/>
                </a:solidFill>
              </a:rPr>
              <a:t>3215 </a:t>
            </a:r>
          </a:p>
          <a:p>
            <a:pPr lvl="1"/>
            <a:r>
              <a:rPr lang="en-US" sz="2200" kern="0" dirty="0">
                <a:solidFill>
                  <a:srgbClr val="00246A"/>
                </a:solidFill>
              </a:rPr>
              <a:t>“</a:t>
            </a:r>
            <a:r>
              <a:rPr lang="zh-CN" altLang="en-US" sz="2200" kern="0" dirty="0">
                <a:solidFill>
                  <a:srgbClr val="00246A"/>
                </a:solidFill>
              </a:rPr>
              <a:t>电动自行车</a:t>
            </a:r>
            <a:r>
              <a:rPr lang="en-US" sz="2200" kern="0" dirty="0">
                <a:solidFill>
                  <a:srgbClr val="00246A"/>
                </a:solidFill>
              </a:rPr>
              <a:t>”, “</a:t>
            </a:r>
            <a:r>
              <a:rPr lang="zh-CN" altLang="en-US" sz="2200" kern="0" dirty="0">
                <a:solidFill>
                  <a:srgbClr val="00246A"/>
                </a:solidFill>
              </a:rPr>
              <a:t>动力（辅助）自行车</a:t>
            </a:r>
            <a:r>
              <a:rPr lang="en-US" sz="2200" kern="0" dirty="0">
                <a:solidFill>
                  <a:srgbClr val="00246A"/>
                </a:solidFill>
              </a:rPr>
              <a:t>”, “</a:t>
            </a:r>
            <a:r>
              <a:rPr lang="zh-CN" altLang="en-US" sz="2200" kern="0" dirty="0">
                <a:solidFill>
                  <a:srgbClr val="00246A"/>
                </a:solidFill>
              </a:rPr>
              <a:t>机动自行车</a:t>
            </a:r>
            <a:r>
              <a:rPr lang="en-US" sz="2200" kern="0" dirty="0">
                <a:solidFill>
                  <a:srgbClr val="00246A"/>
                </a:solidFill>
              </a:rPr>
              <a:t>”,</a:t>
            </a:r>
            <a:r>
              <a:rPr lang="zh-CN" altLang="en-US" sz="2200" kern="0" dirty="0">
                <a:solidFill>
                  <a:srgbClr val="00246A"/>
                </a:solidFill>
              </a:rPr>
              <a:t>其它变型的拼写方法和任何已知品牌等。</a:t>
            </a:r>
            <a:endParaRPr lang="en-US" sz="2200" kern="0" dirty="0">
              <a:solidFill>
                <a:srgbClr val="00246A"/>
              </a:solidFill>
            </a:endParaRPr>
          </a:p>
          <a:p>
            <a:pPr lvl="1"/>
            <a:endParaRPr lang="en-US" kern="0" dirty="0">
              <a:solidFill>
                <a:srgbClr val="00246A"/>
              </a:solidFill>
            </a:endParaRPr>
          </a:p>
        </p:txBody>
      </p:sp>
      <p:pic>
        <p:nvPicPr>
          <p:cNvPr id="8" name="Picture 7">
            <a:extLst>
              <a:ext uri="{FF2B5EF4-FFF2-40B4-BE49-F238E27FC236}">
                <a16:creationId xmlns:a16="http://schemas.microsoft.com/office/drawing/2014/main" id="{1CFFB249-A76A-4464-AEBB-470392406099}"/>
              </a:ext>
            </a:extLst>
          </p:cNvPr>
          <p:cNvPicPr>
            <a:picLocks noChangeAspect="1"/>
          </p:cNvPicPr>
          <p:nvPr/>
        </p:nvPicPr>
        <p:blipFill>
          <a:blip r:embed="rId6"/>
          <a:stretch>
            <a:fillRect/>
          </a:stretch>
        </p:blipFill>
        <p:spPr>
          <a:xfrm>
            <a:off x="7001850" y="892846"/>
            <a:ext cx="4700337" cy="2620868"/>
          </a:xfrm>
          <a:prstGeom prst="rect">
            <a:avLst/>
          </a:prstGeom>
        </p:spPr>
      </p:pic>
      <p:pic>
        <p:nvPicPr>
          <p:cNvPr id="2" name="Recorded Sound">
            <a:hlinkClick r:id="" action="ppaction://media"/>
            <a:extLst>
              <a:ext uri="{FF2B5EF4-FFF2-40B4-BE49-F238E27FC236}">
                <a16:creationId xmlns:a16="http://schemas.microsoft.com/office/drawing/2014/main" id="{CE35F506-2C24-4649-A712-EC9A04168BB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03163" y="344805"/>
            <a:ext cx="548640" cy="548640"/>
          </a:xfrm>
          <a:prstGeom prst="rect">
            <a:avLst/>
          </a:prstGeom>
        </p:spPr>
      </p:pic>
    </p:spTree>
    <p:custDataLst>
      <p:tags r:id="rId1"/>
    </p:custDataLst>
    <p:extLst>
      <p:ext uri="{BB962C8B-B14F-4D97-AF65-F5344CB8AC3E}">
        <p14:creationId xmlns:p14="http://schemas.microsoft.com/office/powerpoint/2010/main" val="3207376985"/>
      </p:ext>
    </p:extLst>
  </p:cSld>
  <p:clrMapOvr>
    <a:masterClrMapping/>
  </p:clrMapOvr>
  <mc:AlternateContent xmlns:mc="http://schemas.openxmlformats.org/markup-compatibility/2006" xmlns:p14="http://schemas.microsoft.com/office/powerpoint/2010/main">
    <mc:Choice Requires="p14">
      <p:transition spd="slow" p14:dur="2000" advTm="151303"/>
    </mc:Choice>
    <mc:Fallback xmlns="">
      <p:transition spd="slow" advTm="1513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1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3004" objId="2"/>
        <p14:stopEvt time="151303"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4FF94EB-BE5D-471C-BEF6-80E0F2D48EA2}"/>
              </a:ext>
            </a:extLst>
          </p:cNvPr>
          <p:cNvSpPr txBox="1">
            <a:spLocks/>
          </p:cNvSpPr>
          <p:nvPr/>
        </p:nvSpPr>
        <p:spPr>
          <a:xfrm>
            <a:off x="304800" y="469412"/>
            <a:ext cx="11380596" cy="566738"/>
          </a:xfrm>
          <a:prstGeom prst="rect">
            <a:avLst/>
          </a:prstGeom>
        </p:spPr>
        <p:txBody>
          <a:bodyPr>
            <a:normAutofit/>
          </a:bodyPr>
          <a:lstStyle>
            <a:lvl1pPr eaLnBrk="1" hangingPunct="1">
              <a:defRPr sz="3000">
                <a:solidFill>
                  <a:srgbClr val="4C4C4C"/>
                </a:solidFill>
                <a:latin typeface="Arial" panose="020B0604020202020204" pitchFamily="34" charset="0"/>
                <a:ea typeface="+mj-ea"/>
                <a:cs typeface="Arial" panose="020B0604020202020204" pitchFamily="34" charset="0"/>
              </a:defRPr>
            </a:lvl1pPr>
          </a:lstStyle>
          <a:p>
            <a:r>
              <a:rPr lang="zh-CN" altLang="en-US" sz="2800" b="1" kern="0" dirty="0">
                <a:solidFill>
                  <a:srgbClr val="2E74B5"/>
                </a:solidFill>
                <a:latin typeface="+mn-lt"/>
              </a:rPr>
              <a:t>美国与微移动产品相关的急诊室就诊估计数据</a:t>
            </a:r>
            <a:r>
              <a:rPr lang="en-US" sz="2800" b="1" kern="0" dirty="0">
                <a:latin typeface="+mn-lt"/>
              </a:rPr>
              <a:t> </a:t>
            </a:r>
            <a:endParaRPr lang="en-US" sz="2800" b="1" kern="0" dirty="0">
              <a:effectLst>
                <a:outerShdw blurRad="38100" dist="38100" dir="2700000" algn="tl">
                  <a:srgbClr val="000000">
                    <a:alpha val="43137"/>
                  </a:srgbClr>
                </a:outerShdw>
              </a:effectLst>
              <a:latin typeface="+mn-lt"/>
            </a:endParaRPr>
          </a:p>
        </p:txBody>
      </p:sp>
      <p:sp>
        <p:nvSpPr>
          <p:cNvPr id="8" name="Content Placeholder 2">
            <a:extLst>
              <a:ext uri="{FF2B5EF4-FFF2-40B4-BE49-F238E27FC236}">
                <a16:creationId xmlns:a16="http://schemas.microsoft.com/office/drawing/2014/main" id="{0312B1DF-B34E-408B-B0BF-B492A91666AA}"/>
              </a:ext>
            </a:extLst>
          </p:cNvPr>
          <p:cNvSpPr txBox="1">
            <a:spLocks/>
          </p:cNvSpPr>
          <p:nvPr/>
        </p:nvSpPr>
        <p:spPr>
          <a:xfrm>
            <a:off x="1219200" y="1036150"/>
            <a:ext cx="10316307" cy="1133475"/>
          </a:xfrm>
          <a:prstGeom prst="rect">
            <a:avLst/>
          </a:prstGeom>
        </p:spPr>
        <p:txBody>
          <a:bodyPr vert="horz" lIns="91440" tIns="45720" rIns="91440" bIns="45720" rtlCol="0">
            <a:normAutofit/>
          </a:bodyPr>
          <a:lst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en-US" sz="2400" kern="0" dirty="0"/>
          </a:p>
        </p:txBody>
      </p:sp>
      <p:graphicFrame>
        <p:nvGraphicFramePr>
          <p:cNvPr id="9" name="Chart 8">
            <a:extLst>
              <a:ext uri="{FF2B5EF4-FFF2-40B4-BE49-F238E27FC236}">
                <a16:creationId xmlns:a16="http://schemas.microsoft.com/office/drawing/2014/main" id="{269D2535-92CA-4EDB-BE77-4A7A9AD13EB0}"/>
              </a:ext>
            </a:extLst>
          </p:cNvPr>
          <p:cNvGraphicFramePr/>
          <p:nvPr>
            <p:extLst>
              <p:ext uri="{D42A27DB-BD31-4B8C-83A1-F6EECF244321}">
                <p14:modId xmlns:p14="http://schemas.microsoft.com/office/powerpoint/2010/main" val="2150871340"/>
              </p:ext>
            </p:extLst>
          </p:nvPr>
        </p:nvGraphicFramePr>
        <p:xfrm>
          <a:off x="304800" y="1036150"/>
          <a:ext cx="11380596" cy="5550001"/>
        </p:xfrm>
        <a:graphic>
          <a:graphicData uri="http://schemas.openxmlformats.org/drawingml/2006/chart">
            <c:chart xmlns:c="http://schemas.openxmlformats.org/drawingml/2006/chart" xmlns:r="http://schemas.openxmlformats.org/officeDocument/2006/relationships" r:id="rId6"/>
          </a:graphicData>
        </a:graphic>
      </p:graphicFrame>
      <p:pic>
        <p:nvPicPr>
          <p:cNvPr id="2" name="Recorded Sound">
            <a:hlinkClick r:id="" action="ppaction://media"/>
            <a:extLst>
              <a:ext uri="{FF2B5EF4-FFF2-40B4-BE49-F238E27FC236}">
                <a16:creationId xmlns:a16="http://schemas.microsoft.com/office/drawing/2014/main" id="{E970644B-ADFD-4BA7-9743-0C274AB88EA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80596" y="268332"/>
            <a:ext cx="548640" cy="548640"/>
          </a:xfrm>
          <a:prstGeom prst="rect">
            <a:avLst/>
          </a:prstGeom>
        </p:spPr>
      </p:pic>
    </p:spTree>
    <p:custDataLst>
      <p:tags r:id="rId1"/>
    </p:custDataLst>
    <p:extLst>
      <p:ext uri="{BB962C8B-B14F-4D97-AF65-F5344CB8AC3E}">
        <p14:creationId xmlns:p14="http://schemas.microsoft.com/office/powerpoint/2010/main" val="3008833425"/>
      </p:ext>
    </p:extLst>
  </p:cSld>
  <p:clrMapOvr>
    <a:masterClrMapping/>
  </p:clrMapOvr>
  <mc:AlternateContent xmlns:mc="http://schemas.openxmlformats.org/markup-compatibility/2006" xmlns:p14="http://schemas.microsoft.com/office/powerpoint/2010/main">
    <mc:Choice Requires="p14">
      <p:transition spd="slow" p14:dur="2000" advTm="67420"/>
    </mc:Choice>
    <mc:Fallback xmlns="">
      <p:transition spd="slow" advTm="674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1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245" objId="2"/>
        <p14:stopEvt time="67420"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25F08A-AEBC-40F7-AEAA-9212BD24696F}"/>
              </a:ext>
            </a:extLst>
          </p:cNvPr>
          <p:cNvSpPr>
            <a:spLocks noGrp="1"/>
          </p:cNvSpPr>
          <p:nvPr>
            <p:ph type="body" sz="quarter" idx="11"/>
          </p:nvPr>
        </p:nvSpPr>
        <p:spPr>
          <a:xfrm>
            <a:off x="7210923" y="3554356"/>
            <a:ext cx="4832099" cy="566594"/>
          </a:xfrm>
        </p:spPr>
        <p:txBody>
          <a:bodyPr>
            <a:noAutofit/>
          </a:bodyPr>
          <a:lstStyle/>
          <a:p>
            <a:r>
              <a:rPr lang="zh-CN" altLang="en-US" sz="3200" dirty="0">
                <a:latin typeface="Arial" panose="020B0604020202020204" pitchFamily="34" charset="0"/>
              </a:rPr>
              <a:t>微移动交通工具数据</a:t>
            </a:r>
            <a:endParaRPr lang="en-US" sz="3200" dirty="0">
              <a:latin typeface="Arial" panose="020B0604020202020204" pitchFamily="34" charset="0"/>
            </a:endParaRPr>
          </a:p>
        </p:txBody>
      </p:sp>
      <p:sp>
        <p:nvSpPr>
          <p:cNvPr id="4" name="Text Placeholder 3">
            <a:extLst>
              <a:ext uri="{FF2B5EF4-FFF2-40B4-BE49-F238E27FC236}">
                <a16:creationId xmlns:a16="http://schemas.microsoft.com/office/drawing/2014/main" id="{B6AE0D8B-74C5-4546-82A5-A7B07C4B082B}"/>
              </a:ext>
            </a:extLst>
          </p:cNvPr>
          <p:cNvSpPr>
            <a:spLocks noGrp="1"/>
          </p:cNvSpPr>
          <p:nvPr>
            <p:ph type="body" sz="quarter" idx="12"/>
          </p:nvPr>
        </p:nvSpPr>
        <p:spPr>
          <a:xfrm>
            <a:off x="7210923" y="4181825"/>
            <a:ext cx="4574046" cy="566594"/>
          </a:xfrm>
        </p:spPr>
        <p:txBody>
          <a:bodyPr>
            <a:normAutofit fontScale="92500" lnSpcReduction="10000"/>
          </a:bodyPr>
          <a:lstStyle/>
          <a:p>
            <a:r>
              <a:rPr lang="zh-CN" altLang="en-US" dirty="0"/>
              <a:t>年度报告</a:t>
            </a:r>
            <a:endParaRPr lang="en-US" dirty="0"/>
          </a:p>
        </p:txBody>
      </p:sp>
      <p:sp>
        <p:nvSpPr>
          <p:cNvPr id="6" name="Text Placeholder 5">
            <a:extLst>
              <a:ext uri="{FF2B5EF4-FFF2-40B4-BE49-F238E27FC236}">
                <a16:creationId xmlns:a16="http://schemas.microsoft.com/office/drawing/2014/main" id="{822B4713-8DD5-4E25-98A9-0FEC781459E8}"/>
              </a:ext>
            </a:extLst>
          </p:cNvPr>
          <p:cNvSpPr>
            <a:spLocks noGrp="1"/>
          </p:cNvSpPr>
          <p:nvPr>
            <p:ph type="body" sz="quarter" idx="14"/>
          </p:nvPr>
        </p:nvSpPr>
        <p:spPr>
          <a:xfrm>
            <a:off x="7368362" y="4869326"/>
            <a:ext cx="4101369" cy="1467679"/>
          </a:xfrm>
        </p:spPr>
        <p:txBody>
          <a:bodyPr/>
          <a:lstStyle/>
          <a:p>
            <a:r>
              <a:rPr lang="zh-CN" altLang="en-US" sz="2400" b="1" dirty="0">
                <a:solidFill>
                  <a:srgbClr val="1A2857"/>
                </a:solidFill>
              </a:rPr>
              <a:t>基于</a:t>
            </a:r>
            <a:r>
              <a:rPr lang="en-US" altLang="zh-CN" sz="2400" b="1" dirty="0">
                <a:solidFill>
                  <a:srgbClr val="1A2857"/>
                </a:solidFill>
              </a:rPr>
              <a:t>2017</a:t>
            </a:r>
            <a:r>
              <a:rPr lang="zh-CN" altLang="en-US" sz="2400" b="1" dirty="0">
                <a:solidFill>
                  <a:srgbClr val="1A2857"/>
                </a:solidFill>
              </a:rPr>
              <a:t>年至</a:t>
            </a:r>
            <a:r>
              <a:rPr lang="en-US" altLang="zh-CN" sz="2400" b="1" dirty="0">
                <a:solidFill>
                  <a:srgbClr val="1A2857"/>
                </a:solidFill>
              </a:rPr>
              <a:t>2019</a:t>
            </a:r>
            <a:r>
              <a:rPr lang="zh-CN" altLang="en-US" sz="2400" b="1" dirty="0">
                <a:solidFill>
                  <a:srgbClr val="1A2857"/>
                </a:solidFill>
              </a:rPr>
              <a:t>年</a:t>
            </a:r>
            <a:endParaRPr lang="en-US" altLang="zh-CN" sz="2400" b="1" dirty="0">
              <a:solidFill>
                <a:srgbClr val="1A2857"/>
              </a:solidFill>
            </a:endParaRPr>
          </a:p>
          <a:p>
            <a:r>
              <a:rPr lang="zh-CN" altLang="en-US" sz="2400" b="1" dirty="0">
                <a:solidFill>
                  <a:srgbClr val="1A2857"/>
                </a:solidFill>
              </a:rPr>
              <a:t>间</a:t>
            </a:r>
            <a:r>
              <a:rPr lang="en-US" sz="2400" b="1" dirty="0">
                <a:solidFill>
                  <a:srgbClr val="1A2857"/>
                </a:solidFill>
              </a:rPr>
              <a:t>CPSRMS</a:t>
            </a:r>
            <a:r>
              <a:rPr lang="zh-CN" altLang="en-US" sz="2400" b="1" dirty="0">
                <a:solidFill>
                  <a:srgbClr val="1A2857"/>
                </a:solidFill>
              </a:rPr>
              <a:t>系统中事故报告</a:t>
            </a:r>
            <a:endParaRPr lang="en-US" sz="2400" b="1" dirty="0">
              <a:solidFill>
                <a:srgbClr val="1A2857"/>
              </a:solidFill>
            </a:endParaRPr>
          </a:p>
        </p:txBody>
      </p:sp>
      <p:sp>
        <p:nvSpPr>
          <p:cNvPr id="7" name="Text Placeholder 3">
            <a:extLst>
              <a:ext uri="{FF2B5EF4-FFF2-40B4-BE49-F238E27FC236}">
                <a16:creationId xmlns:a16="http://schemas.microsoft.com/office/drawing/2014/main" id="{DD7EA8D9-0CC5-4472-A5A2-C322162B5462}"/>
              </a:ext>
            </a:extLst>
          </p:cNvPr>
          <p:cNvSpPr txBox="1">
            <a:spLocks/>
          </p:cNvSpPr>
          <p:nvPr/>
        </p:nvSpPr>
        <p:spPr>
          <a:xfrm>
            <a:off x="529694" y="444481"/>
            <a:ext cx="6525397" cy="6069574"/>
          </a:xfrm>
          <a:prstGeom prst="rect">
            <a:avLst/>
          </a:prstGeom>
        </p:spPr>
        <p:txBody>
          <a:bodyPr vert="horz" lIns="91440" tIns="45720" rIns="91440" bIns="45720" rtlCol="0">
            <a:normAutofit/>
          </a:bodyPr>
          <a:lstStyle>
            <a:lvl1pPr marL="0" indent="0" eaLnBrk="1" hangingPunct="1">
              <a:buClr>
                <a:schemeClr val="tx2"/>
              </a:buClr>
              <a:buFont typeface="Wingdings" pitchFamily="2" charset="2"/>
              <a:buNone/>
              <a:defRPr sz="2000" b="0" i="0">
                <a:solidFill>
                  <a:srgbClr val="CF202F"/>
                </a:solidFill>
                <a:latin typeface="Georgia" panose="02040502050405020303" pitchFamily="18"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zh-CN" altLang="en-US" sz="2600" b="1" dirty="0">
                <a:latin typeface="Calibri Light" panose="020F0302020204030204" pitchFamily="34" charset="0"/>
                <a:cs typeface="Calibri Light" panose="020F0302020204030204" pitchFamily="34" charset="0"/>
              </a:rPr>
              <a:t>深度调查（</a:t>
            </a:r>
            <a:r>
              <a:rPr lang="en-US" altLang="zh-CN" sz="2600" b="1" dirty="0">
                <a:latin typeface="Calibri Light" panose="020F0302020204030204" pitchFamily="34" charset="0"/>
                <a:cs typeface="Calibri Light" panose="020F0302020204030204" pitchFamily="34" charset="0"/>
              </a:rPr>
              <a:t>IDI</a:t>
            </a:r>
            <a:r>
              <a:rPr lang="zh-CN" altLang="en-US" sz="2600" b="1" dirty="0">
                <a:latin typeface="Calibri Light" panose="020F0302020204030204" pitchFamily="34" charset="0"/>
                <a:cs typeface="Calibri Light" panose="020F0302020204030204" pitchFamily="34" charset="0"/>
              </a:rPr>
              <a:t>）审查：</a:t>
            </a:r>
            <a:r>
              <a:rPr lang="en-US" sz="2600" b="1" dirty="0">
                <a:latin typeface="Calibri Light" panose="020F0302020204030204" pitchFamily="34" charset="0"/>
                <a:cs typeface="Calibri Light" panose="020F0302020204030204" pitchFamily="34" charset="0"/>
              </a:rPr>
              <a:t> </a:t>
            </a:r>
          </a:p>
          <a:p>
            <a:pPr marL="342900" lvl="0" indent="-342900">
              <a:spcAft>
                <a:spcPts val="600"/>
              </a:spcAft>
              <a:buClr>
                <a:srgbClr val="1D2757"/>
              </a:buClr>
              <a:buFont typeface="Arial" panose="020B0604020202020204" pitchFamily="34" charset="0"/>
              <a:buChar char="•"/>
            </a:pPr>
            <a:r>
              <a:rPr lang="zh-CN" altLang="en-US" sz="2400" kern="0" dirty="0">
                <a:solidFill>
                  <a:srgbClr val="4C4C4C"/>
                </a:solidFill>
                <a:latin typeface="Arial" panose="020B0604020202020204" pitchFamily="34" charset="0"/>
              </a:rPr>
              <a:t>有关事故如何发生的更全面的调查</a:t>
            </a:r>
            <a:endParaRPr lang="en-US" sz="2400" kern="0" dirty="0">
              <a:solidFill>
                <a:srgbClr val="4C4C4C"/>
              </a:solidFill>
              <a:latin typeface="Arial" panose="020B0604020202020204" pitchFamily="34" charset="0"/>
            </a:endParaRPr>
          </a:p>
          <a:p>
            <a:pPr marL="342900" lvl="0" indent="-342900">
              <a:spcAft>
                <a:spcPts val="600"/>
              </a:spcAft>
              <a:buClr>
                <a:srgbClr val="1D2757"/>
              </a:buClr>
              <a:buFont typeface="Arial" panose="020B0604020202020204" pitchFamily="34" charset="0"/>
              <a:buChar char="•"/>
            </a:pPr>
            <a:r>
              <a:rPr lang="zh-CN" altLang="en-US" sz="2400" kern="0" dirty="0">
                <a:solidFill>
                  <a:srgbClr val="4C4C4C"/>
                </a:solidFill>
                <a:latin typeface="Arial" panose="020B0604020202020204" pitchFamily="34" charset="0"/>
              </a:rPr>
              <a:t>完成了</a:t>
            </a:r>
            <a:r>
              <a:rPr lang="en-US" altLang="zh-CN" sz="2400" kern="0" dirty="0">
                <a:solidFill>
                  <a:srgbClr val="4C4C4C"/>
                </a:solidFill>
                <a:latin typeface="Arial" panose="020B0604020202020204" pitchFamily="34" charset="0"/>
              </a:rPr>
              <a:t>140</a:t>
            </a:r>
            <a:r>
              <a:rPr lang="zh-CN" altLang="en-US" sz="2400" kern="0" dirty="0">
                <a:solidFill>
                  <a:srgbClr val="4C4C4C"/>
                </a:solidFill>
                <a:latin typeface="Arial" panose="020B0604020202020204" pitchFamily="34" charset="0"/>
              </a:rPr>
              <a:t>份与微移动产品相关的后续</a:t>
            </a:r>
            <a:r>
              <a:rPr lang="en-US" altLang="zh-CN" sz="2400" kern="0" dirty="0">
                <a:solidFill>
                  <a:srgbClr val="4C4C4C"/>
                </a:solidFill>
                <a:latin typeface="Arial" panose="020B0604020202020204" pitchFamily="34" charset="0"/>
              </a:rPr>
              <a:t>IDI</a:t>
            </a:r>
            <a:r>
              <a:rPr lang="zh-CN" altLang="en-US" sz="2400" kern="0" dirty="0">
                <a:solidFill>
                  <a:srgbClr val="4C4C4C"/>
                </a:solidFill>
                <a:latin typeface="Arial" panose="020B0604020202020204" pitchFamily="34" charset="0"/>
              </a:rPr>
              <a:t>调查</a:t>
            </a:r>
            <a:endParaRPr lang="en-US" sz="2400" kern="0" dirty="0">
              <a:solidFill>
                <a:srgbClr val="4C4C4C"/>
              </a:solidFill>
              <a:latin typeface="Arial" panose="020B0604020202020204" pitchFamily="34" charset="0"/>
            </a:endParaRPr>
          </a:p>
          <a:p>
            <a:pPr marL="342900" lvl="0" indent="-342900">
              <a:spcAft>
                <a:spcPts val="600"/>
              </a:spcAft>
              <a:buClr>
                <a:srgbClr val="1D2757"/>
              </a:buClr>
              <a:buFont typeface="Arial" panose="020B0604020202020204" pitchFamily="34" charset="0"/>
              <a:buChar char="•"/>
            </a:pPr>
            <a:r>
              <a:rPr lang="zh-CN" altLang="en-US" sz="2400" kern="0" dirty="0">
                <a:solidFill>
                  <a:srgbClr val="4C4C4C"/>
                </a:solidFill>
                <a:latin typeface="Arial" panose="020B0604020202020204" pitchFamily="34" charset="0"/>
              </a:rPr>
              <a:t>发现的危害：</a:t>
            </a:r>
            <a:endParaRPr lang="en-US" sz="2400" kern="0" dirty="0">
              <a:solidFill>
                <a:srgbClr val="4C4C4C"/>
              </a:solidFill>
              <a:latin typeface="Arial" panose="020B0604020202020204" pitchFamily="34" charset="0"/>
            </a:endParaRPr>
          </a:p>
          <a:p>
            <a:pPr marL="1257300" lvl="2" indent="-342900">
              <a:spcAft>
                <a:spcPts val="600"/>
              </a:spcAft>
              <a:buClr>
                <a:srgbClr val="1D2757"/>
              </a:buClr>
              <a:buFont typeface="Arial" panose="020B0604020202020204" pitchFamily="34" charset="0"/>
              <a:buChar char="•"/>
            </a:pPr>
            <a:r>
              <a:rPr lang="zh-CN" altLang="en-US" sz="2200" b="1" kern="0" dirty="0">
                <a:solidFill>
                  <a:srgbClr val="00246A"/>
                </a:solidFill>
              </a:rPr>
              <a:t>电动踏板车</a:t>
            </a:r>
            <a:r>
              <a:rPr lang="en-US" sz="2200" b="1" kern="0" dirty="0">
                <a:solidFill>
                  <a:srgbClr val="00246A"/>
                </a:solidFill>
              </a:rPr>
              <a:t> </a:t>
            </a:r>
            <a:endParaRPr lang="en-US" sz="2200" b="1" kern="0" dirty="0">
              <a:solidFill>
                <a:srgbClr val="00246A"/>
              </a:solidFill>
              <a:cs typeface="Calibri"/>
            </a:endParaRPr>
          </a:p>
          <a:p>
            <a:pPr marL="1714500" lvl="3" indent="-342900">
              <a:spcAft>
                <a:spcPts val="600"/>
              </a:spcAft>
              <a:buClr>
                <a:srgbClr val="1D2757"/>
              </a:buClr>
              <a:buFont typeface="Arial" panose="020B0604020202020204" pitchFamily="34" charset="0"/>
              <a:buChar char="•"/>
            </a:pPr>
            <a:r>
              <a:rPr lang="zh-CN" altLang="en-US" sz="2000" kern="0" dirty="0">
                <a:solidFill>
                  <a:srgbClr val="00246A"/>
                </a:solidFill>
              </a:rPr>
              <a:t>刹车问题</a:t>
            </a:r>
            <a:endParaRPr lang="en-US" sz="2000" kern="0" dirty="0">
              <a:solidFill>
                <a:srgbClr val="00246A"/>
              </a:solidFill>
            </a:endParaRPr>
          </a:p>
          <a:p>
            <a:pPr marL="1714500" lvl="3" indent="-342900">
              <a:spcAft>
                <a:spcPts val="600"/>
              </a:spcAft>
              <a:buClr>
                <a:srgbClr val="1D2757"/>
              </a:buClr>
              <a:buFont typeface="Arial" panose="020B0604020202020204" pitchFamily="34" charset="0"/>
              <a:buChar char="•"/>
            </a:pPr>
            <a:r>
              <a:rPr lang="zh-CN" altLang="en-US" sz="2000" kern="0" dirty="0">
                <a:solidFill>
                  <a:srgbClr val="00246A"/>
                </a:solidFill>
              </a:rPr>
              <a:t>意外失去动力</a:t>
            </a:r>
            <a:endParaRPr lang="en-US" sz="2000" kern="0" dirty="0">
              <a:solidFill>
                <a:srgbClr val="00246A"/>
              </a:solidFill>
            </a:endParaRPr>
          </a:p>
          <a:p>
            <a:pPr marL="1714500" lvl="3" indent="-342900">
              <a:spcAft>
                <a:spcPts val="600"/>
              </a:spcAft>
              <a:buClr>
                <a:srgbClr val="1D2757"/>
              </a:buClr>
              <a:buFont typeface="Arial" panose="020B0604020202020204" pitchFamily="34" charset="0"/>
              <a:buChar char="•"/>
            </a:pPr>
            <a:r>
              <a:rPr lang="zh-CN" altLang="en-US" sz="2000" kern="0" dirty="0">
                <a:solidFill>
                  <a:srgbClr val="00246A"/>
                </a:solidFill>
              </a:rPr>
              <a:t>起火危害</a:t>
            </a:r>
            <a:endParaRPr lang="en-US" sz="2000" kern="0" dirty="0">
              <a:solidFill>
                <a:srgbClr val="00246A"/>
              </a:solidFill>
            </a:endParaRPr>
          </a:p>
          <a:p>
            <a:pPr marL="1257300" lvl="2" indent="-342900">
              <a:spcAft>
                <a:spcPts val="600"/>
              </a:spcAft>
              <a:buClr>
                <a:srgbClr val="1D2757"/>
              </a:buClr>
              <a:buFont typeface="Arial" panose="020B0604020202020204" pitchFamily="34" charset="0"/>
              <a:buChar char="•"/>
            </a:pPr>
            <a:r>
              <a:rPr lang="zh-CN" altLang="en-US" sz="2200" b="1" kern="0" dirty="0">
                <a:solidFill>
                  <a:srgbClr val="00246A"/>
                </a:solidFill>
                <a:cs typeface="Calibri"/>
              </a:rPr>
              <a:t>悬浮滑板</a:t>
            </a:r>
            <a:endParaRPr lang="en-US" sz="2200" b="1" kern="0" dirty="0">
              <a:solidFill>
                <a:srgbClr val="00246A"/>
              </a:solidFill>
              <a:cs typeface="Calibri"/>
            </a:endParaRPr>
          </a:p>
          <a:p>
            <a:pPr marL="1714500" lvl="3" indent="-342900">
              <a:spcAft>
                <a:spcPts val="600"/>
              </a:spcAft>
              <a:buClr>
                <a:srgbClr val="1D2757"/>
              </a:buClr>
              <a:buFont typeface="Arial" panose="020B0604020202020204" pitchFamily="34" charset="0"/>
              <a:buChar char="•"/>
            </a:pPr>
            <a:r>
              <a:rPr lang="zh-CN" altLang="en-US" sz="2000" kern="0" dirty="0">
                <a:solidFill>
                  <a:srgbClr val="00246A"/>
                </a:solidFill>
              </a:rPr>
              <a:t>起火危害</a:t>
            </a:r>
            <a:endParaRPr lang="en-US" sz="2000" kern="0" dirty="0">
              <a:solidFill>
                <a:srgbClr val="00246A"/>
              </a:solidFill>
            </a:endParaRPr>
          </a:p>
          <a:p>
            <a:pPr marL="1714500" lvl="3" indent="-342900">
              <a:spcAft>
                <a:spcPts val="600"/>
              </a:spcAft>
              <a:buClr>
                <a:srgbClr val="1D2757"/>
              </a:buClr>
              <a:buFont typeface="Arial" panose="020B0604020202020204" pitchFamily="34" charset="0"/>
              <a:buChar char="•"/>
            </a:pPr>
            <a:r>
              <a:rPr lang="zh-CN" altLang="en-US" sz="2000" kern="0" dirty="0">
                <a:solidFill>
                  <a:srgbClr val="00246A"/>
                </a:solidFill>
              </a:rPr>
              <a:t>其它电力危害</a:t>
            </a:r>
            <a:endParaRPr lang="en-US" sz="2000" kern="0" dirty="0">
              <a:solidFill>
                <a:srgbClr val="00246A"/>
              </a:solidFill>
            </a:endParaRPr>
          </a:p>
          <a:p>
            <a:pPr marL="1257300" lvl="2" indent="-342900">
              <a:spcAft>
                <a:spcPts val="600"/>
              </a:spcAft>
              <a:buClr>
                <a:srgbClr val="1D2757"/>
              </a:buClr>
              <a:buFont typeface="Arial" panose="020B0604020202020204" pitchFamily="34" charset="0"/>
              <a:buChar char="•"/>
            </a:pPr>
            <a:r>
              <a:rPr lang="zh-CN" altLang="en-US" sz="2200" b="1" kern="0" dirty="0">
                <a:solidFill>
                  <a:srgbClr val="00246A"/>
                </a:solidFill>
                <a:cs typeface="Calibri"/>
              </a:rPr>
              <a:t>电动自行车</a:t>
            </a:r>
            <a:endParaRPr lang="en-US" sz="2200" b="1" kern="0" dirty="0">
              <a:solidFill>
                <a:srgbClr val="00246A"/>
              </a:solidFill>
              <a:cs typeface="Calibri"/>
            </a:endParaRPr>
          </a:p>
          <a:p>
            <a:pPr marL="1714500" lvl="3" indent="-342900">
              <a:spcAft>
                <a:spcPts val="600"/>
              </a:spcAft>
              <a:buClr>
                <a:srgbClr val="1D2757"/>
              </a:buClr>
              <a:buFont typeface="Arial" panose="020B0604020202020204" pitchFamily="34" charset="0"/>
              <a:buChar char="•"/>
            </a:pPr>
            <a:r>
              <a:rPr lang="zh-CN" altLang="en-US" sz="2000" kern="0" dirty="0">
                <a:solidFill>
                  <a:srgbClr val="00246A"/>
                </a:solidFill>
              </a:rPr>
              <a:t>刹车问题</a:t>
            </a:r>
            <a:endParaRPr lang="en-US" sz="2000" kern="0" dirty="0">
              <a:solidFill>
                <a:srgbClr val="00246A"/>
              </a:solidFill>
            </a:endParaRPr>
          </a:p>
        </p:txBody>
      </p:sp>
      <p:pic>
        <p:nvPicPr>
          <p:cNvPr id="8" name="Picture 7">
            <a:extLst>
              <a:ext uri="{FF2B5EF4-FFF2-40B4-BE49-F238E27FC236}">
                <a16:creationId xmlns:a16="http://schemas.microsoft.com/office/drawing/2014/main" id="{1CFFB249-A76A-4464-AEBB-470392406099}"/>
              </a:ext>
            </a:extLst>
          </p:cNvPr>
          <p:cNvPicPr>
            <a:picLocks noChangeAspect="1"/>
          </p:cNvPicPr>
          <p:nvPr/>
        </p:nvPicPr>
        <p:blipFill>
          <a:blip r:embed="rId6"/>
          <a:stretch>
            <a:fillRect/>
          </a:stretch>
        </p:blipFill>
        <p:spPr>
          <a:xfrm>
            <a:off x="6769394" y="873035"/>
            <a:ext cx="4700337" cy="2620868"/>
          </a:xfrm>
          <a:prstGeom prst="rect">
            <a:avLst/>
          </a:prstGeom>
        </p:spPr>
      </p:pic>
      <p:pic>
        <p:nvPicPr>
          <p:cNvPr id="2" name="Recorded Sound">
            <a:hlinkClick r:id="" action="ppaction://media"/>
            <a:extLst>
              <a:ext uri="{FF2B5EF4-FFF2-40B4-BE49-F238E27FC236}">
                <a16:creationId xmlns:a16="http://schemas.microsoft.com/office/drawing/2014/main" id="{047B0A4E-1173-4C8D-A19B-9181B9975DB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3422" y="263435"/>
            <a:ext cx="548640" cy="548640"/>
          </a:xfrm>
          <a:prstGeom prst="rect">
            <a:avLst/>
          </a:prstGeom>
        </p:spPr>
      </p:pic>
    </p:spTree>
    <p:custDataLst>
      <p:tags r:id="rId1"/>
    </p:custDataLst>
    <p:extLst>
      <p:ext uri="{BB962C8B-B14F-4D97-AF65-F5344CB8AC3E}">
        <p14:creationId xmlns:p14="http://schemas.microsoft.com/office/powerpoint/2010/main" val="515811890"/>
      </p:ext>
    </p:extLst>
  </p:cSld>
  <p:clrMapOvr>
    <a:masterClrMapping/>
  </p:clrMapOvr>
  <mc:AlternateContent xmlns:mc="http://schemas.openxmlformats.org/markup-compatibility/2006" xmlns:p14="http://schemas.microsoft.com/office/powerpoint/2010/main">
    <mc:Choice Requires="p14">
      <p:transition spd="slow" p14:dur="2000" advTm="105182"/>
    </mc:Choice>
    <mc:Fallback xmlns="">
      <p:transition spd="slow" advTm="1051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9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879" objId="2"/>
        <p14:stopEvt time="105182" objId="2"/>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8F2EC6-CAAF-470A-8413-71B4234DB705}"/>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2667000" y="0"/>
            <a:ext cx="6858000" cy="6858000"/>
          </a:xfrm>
          <a:prstGeom prst="rect">
            <a:avLst/>
          </a:prstGeom>
          <a:ln>
            <a:noFill/>
          </a:ln>
          <a:effectLst>
            <a:outerShdw blurRad="292100" dist="139700" dir="2700000" algn="tl" rotWithShape="0">
              <a:srgbClr val="333333">
                <a:alpha val="65000"/>
              </a:srgbClr>
            </a:outerShdw>
          </a:effectLst>
        </p:spPr>
      </p:pic>
      <p:sp>
        <p:nvSpPr>
          <p:cNvPr id="2" name="Text Placeholder 1">
            <a:extLst>
              <a:ext uri="{FF2B5EF4-FFF2-40B4-BE49-F238E27FC236}">
                <a16:creationId xmlns:a16="http://schemas.microsoft.com/office/drawing/2014/main" id="{55DC85C8-D7B8-40A4-BA08-32E1E94B80BE}"/>
              </a:ext>
            </a:extLst>
          </p:cNvPr>
          <p:cNvSpPr>
            <a:spLocks noGrp="1"/>
          </p:cNvSpPr>
          <p:nvPr>
            <p:ph type="body" sz="quarter" idx="12"/>
          </p:nvPr>
        </p:nvSpPr>
        <p:spPr>
          <a:xfrm>
            <a:off x="1597152" y="2852928"/>
            <a:ext cx="9009888" cy="1402080"/>
          </a:xfrm>
        </p:spPr>
        <p:txBody>
          <a:bodyPr>
            <a:normAutofit/>
          </a:bodyPr>
          <a:lstStyle/>
          <a:p>
            <a:pPr algn="ctr"/>
            <a:r>
              <a:rPr lang="zh-CN" altLang="en-US" sz="4000" dirty="0">
                <a:solidFill>
                  <a:schemeClr val="tx1"/>
                </a:solidFill>
                <a:latin typeface="Calibri Light" panose="020F0302020204030204" pitchFamily="34" charset="0"/>
                <a:cs typeface="Calibri Light" panose="020F0302020204030204" pitchFamily="34" charset="0"/>
              </a:rPr>
              <a:t>我们如何能为消费者增强微移动产品的安全？</a:t>
            </a:r>
            <a:endParaRPr lang="en-US" sz="4000" dirty="0">
              <a:solidFill>
                <a:schemeClr val="tx1"/>
              </a:solidFill>
              <a:latin typeface="Calibri Light" panose="020F0302020204030204" pitchFamily="34" charset="0"/>
              <a:cs typeface="Calibri Light" panose="020F0302020204030204" pitchFamily="34" charset="0"/>
            </a:endParaRPr>
          </a:p>
        </p:txBody>
      </p:sp>
      <p:pic>
        <p:nvPicPr>
          <p:cNvPr id="3" name="Recorded Sound">
            <a:hlinkClick r:id="" action="ppaction://media"/>
            <a:extLst>
              <a:ext uri="{FF2B5EF4-FFF2-40B4-BE49-F238E27FC236}">
                <a16:creationId xmlns:a16="http://schemas.microsoft.com/office/drawing/2014/main" id="{B3B3B54B-186A-4049-8EC3-41643DEC149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2006" y="154744"/>
            <a:ext cx="548640" cy="548640"/>
          </a:xfrm>
          <a:prstGeom prst="rect">
            <a:avLst/>
          </a:prstGeom>
        </p:spPr>
      </p:pic>
    </p:spTree>
    <p:custDataLst>
      <p:tags r:id="rId1"/>
    </p:custDataLst>
    <p:extLst>
      <p:ext uri="{BB962C8B-B14F-4D97-AF65-F5344CB8AC3E}">
        <p14:creationId xmlns:p14="http://schemas.microsoft.com/office/powerpoint/2010/main" val="1663028054"/>
      </p:ext>
    </p:extLst>
  </p:cSld>
  <p:clrMapOvr>
    <a:masterClrMapping/>
  </p:clrMapOvr>
  <mc:AlternateContent xmlns:mc="http://schemas.openxmlformats.org/markup-compatibility/2006" xmlns:p14="http://schemas.microsoft.com/office/powerpoint/2010/main">
    <mc:Choice Requires="p14">
      <p:transition spd="slow" p14:dur="2000" advTm="19416"/>
    </mc:Choice>
    <mc:Fallback xmlns="">
      <p:transition spd="slow" advTm="194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911" objId="3"/>
        <p14:stopEvt time="19416" objId="3"/>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E1D53F-B31C-4028-8252-9AFD2B486BDF}"/>
              </a:ext>
            </a:extLst>
          </p:cNvPr>
          <p:cNvPicPr>
            <a:picLocks noChangeAspect="1"/>
          </p:cNvPicPr>
          <p:nvPr/>
        </p:nvPicPr>
        <p:blipFill>
          <a:blip r:embed="rId6"/>
          <a:stretch>
            <a:fillRect/>
          </a:stretch>
        </p:blipFill>
        <p:spPr>
          <a:xfrm>
            <a:off x="2133601" y="1202427"/>
            <a:ext cx="8958709" cy="4995300"/>
          </a:xfrm>
          <a:prstGeom prst="rect">
            <a:avLst/>
          </a:prstGeom>
        </p:spPr>
      </p:pic>
      <p:sp>
        <p:nvSpPr>
          <p:cNvPr id="2" name="Text Placeholder 1">
            <a:extLst>
              <a:ext uri="{FF2B5EF4-FFF2-40B4-BE49-F238E27FC236}">
                <a16:creationId xmlns:a16="http://schemas.microsoft.com/office/drawing/2014/main" id="{0CA7F1BD-98E8-485D-9B22-2450DD20259F}"/>
              </a:ext>
            </a:extLst>
          </p:cNvPr>
          <p:cNvSpPr>
            <a:spLocks noGrp="1"/>
          </p:cNvSpPr>
          <p:nvPr>
            <p:ph type="body" sz="quarter" idx="12"/>
          </p:nvPr>
        </p:nvSpPr>
        <p:spPr>
          <a:xfrm>
            <a:off x="2582779" y="3145702"/>
            <a:ext cx="6673516" cy="1314003"/>
          </a:xfrm>
        </p:spPr>
        <p:txBody>
          <a:bodyPr>
            <a:normAutofit fontScale="77500" lnSpcReduction="20000"/>
          </a:bodyPr>
          <a:lstStyle/>
          <a:p>
            <a:pPr algn="ctr"/>
            <a:r>
              <a:rPr lang="zh-CN" altLang="en-US" sz="6000" dirty="0">
                <a:solidFill>
                  <a:srgbClr val="00246A"/>
                </a:solidFill>
                <a:latin typeface="Calibri Light" panose="020F0302020204030204" pitchFamily="34" charset="0"/>
                <a:cs typeface="Calibri Light" panose="020F0302020204030204" pitchFamily="34" charset="0"/>
              </a:rPr>
              <a:t>微移动交通工具的要求和指南</a:t>
            </a:r>
            <a:endParaRPr lang="en-US" sz="6000" dirty="0">
              <a:solidFill>
                <a:srgbClr val="00246A"/>
              </a:solidFill>
              <a:latin typeface="Calibri Light" panose="020F0302020204030204" pitchFamily="34" charset="0"/>
              <a:cs typeface="Calibri Light" panose="020F0302020204030204" pitchFamily="34" charset="0"/>
            </a:endParaRPr>
          </a:p>
        </p:txBody>
      </p:sp>
      <p:pic>
        <p:nvPicPr>
          <p:cNvPr id="4" name="Recorded Sound">
            <a:hlinkClick r:id="" action="ppaction://media"/>
            <a:extLst>
              <a:ext uri="{FF2B5EF4-FFF2-40B4-BE49-F238E27FC236}">
                <a16:creationId xmlns:a16="http://schemas.microsoft.com/office/drawing/2014/main" id="{C713DE69-E952-4C1F-BA5F-224D00C854E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47939" y="127782"/>
            <a:ext cx="548640" cy="548640"/>
          </a:xfrm>
          <a:prstGeom prst="rect">
            <a:avLst/>
          </a:prstGeom>
        </p:spPr>
      </p:pic>
    </p:spTree>
    <p:custDataLst>
      <p:tags r:id="rId1"/>
    </p:custDataLst>
    <p:extLst>
      <p:ext uri="{BB962C8B-B14F-4D97-AF65-F5344CB8AC3E}">
        <p14:creationId xmlns:p14="http://schemas.microsoft.com/office/powerpoint/2010/main" val="2014482780"/>
      </p:ext>
    </p:extLst>
  </p:cSld>
  <p:clrMapOvr>
    <a:masterClrMapping/>
  </p:clrMapOvr>
  <mc:AlternateContent xmlns:mc="http://schemas.openxmlformats.org/markup-compatibility/2006" xmlns:p14="http://schemas.microsoft.com/office/powerpoint/2010/main">
    <mc:Choice Requires="p14">
      <p:transition spd="slow" p14:dur="2000" advTm="63176"/>
    </mc:Choice>
    <mc:Fallback xmlns="">
      <p:transition spd="slow" advTm="631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845" objId="4"/>
        <p14:stopEvt time="63176" objId="4"/>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B52A80-F2D5-4C9C-A51F-0018FDFEDBA7}"/>
              </a:ext>
            </a:extLst>
          </p:cNvPr>
          <p:cNvSpPr>
            <a:spLocks noGrp="1"/>
          </p:cNvSpPr>
          <p:nvPr>
            <p:ph type="title"/>
          </p:nvPr>
        </p:nvSpPr>
        <p:spPr/>
        <p:txBody>
          <a:bodyPr>
            <a:normAutofit/>
          </a:bodyPr>
          <a:lstStyle/>
          <a:p>
            <a:r>
              <a:rPr lang="zh-CN" altLang="en-US" dirty="0"/>
              <a:t>要求和指南：电动踏板车和悬浮滑板</a:t>
            </a:r>
            <a:endParaRPr lang="en-US" dirty="0"/>
          </a:p>
        </p:txBody>
      </p:sp>
      <p:sp>
        <p:nvSpPr>
          <p:cNvPr id="5" name="Text Placeholder 3">
            <a:extLst>
              <a:ext uri="{FF2B5EF4-FFF2-40B4-BE49-F238E27FC236}">
                <a16:creationId xmlns:a16="http://schemas.microsoft.com/office/drawing/2014/main" id="{585CD909-45F7-4D26-B142-3E145800A74A}"/>
              </a:ext>
            </a:extLst>
          </p:cNvPr>
          <p:cNvSpPr>
            <a:spLocks noGrp="1"/>
          </p:cNvSpPr>
          <p:nvPr>
            <p:ph idx="1"/>
          </p:nvPr>
        </p:nvSpPr>
        <p:spPr>
          <a:xfrm>
            <a:off x="406399" y="1212382"/>
            <a:ext cx="11108662" cy="5188417"/>
          </a:xfrm>
        </p:spPr>
        <p:txBody>
          <a:bodyPr>
            <a:normAutofit/>
          </a:bodyPr>
          <a:lstStyle/>
          <a:p>
            <a:pPr marL="457200" indent="-457200">
              <a:buFont typeface="Arial" panose="020B0604020202020204" pitchFamily="34" charset="0"/>
              <a:buChar char="•"/>
            </a:pPr>
            <a:r>
              <a:rPr lang="en-US" b="0" dirty="0"/>
              <a:t>ASTM F15.58</a:t>
            </a:r>
            <a:r>
              <a:rPr lang="zh-CN" altLang="en-US" b="0" dirty="0"/>
              <a:t>小组委员会</a:t>
            </a:r>
            <a:endParaRPr lang="en-US" b="0" dirty="0"/>
          </a:p>
          <a:p>
            <a:pPr marL="914400" lvl="1" indent="-457200">
              <a:buFont typeface="Wingdings" panose="05000000000000000000" pitchFamily="2" charset="2"/>
              <a:buChar char="Ø"/>
            </a:pPr>
            <a:r>
              <a:rPr lang="zh-CN" altLang="en-US" dirty="0">
                <a:solidFill>
                  <a:srgbClr val="00246A"/>
                </a:solidFill>
              </a:rPr>
              <a:t>动力踏板车及滑板</a:t>
            </a:r>
            <a:endParaRPr lang="en-US" sz="800" dirty="0">
              <a:solidFill>
                <a:srgbClr val="00246A"/>
              </a:solidFill>
            </a:endParaRPr>
          </a:p>
          <a:p>
            <a:pPr marL="457200" indent="-457200">
              <a:buFont typeface="Arial" panose="020B0604020202020204" pitchFamily="34" charset="0"/>
              <a:buChar char="•"/>
            </a:pPr>
            <a:r>
              <a:rPr lang="en-US" b="0" dirty="0"/>
              <a:t>ASTM F2641-15</a:t>
            </a:r>
            <a:r>
              <a:rPr lang="zh-CN" altLang="en-US" b="0" dirty="0"/>
              <a:t>标准</a:t>
            </a:r>
            <a:endParaRPr lang="en-US" b="0" dirty="0"/>
          </a:p>
          <a:p>
            <a:pPr marL="914400" lvl="1" indent="-457200">
              <a:buFont typeface="Wingdings" panose="05000000000000000000" pitchFamily="2" charset="2"/>
              <a:buChar char="Ø"/>
            </a:pPr>
            <a:r>
              <a:rPr lang="zh-CN" altLang="en-US" dirty="0">
                <a:solidFill>
                  <a:srgbClr val="00246A"/>
                </a:solidFill>
              </a:rPr>
              <a:t>休闲动力踏板车及袖珍自行车的消费者安全规范标准</a:t>
            </a:r>
            <a:endParaRPr lang="en-US" dirty="0">
              <a:solidFill>
                <a:srgbClr val="00246A"/>
              </a:solidFill>
            </a:endParaRPr>
          </a:p>
          <a:p>
            <a:pPr marL="457200" indent="-457200">
              <a:buFont typeface="Arial" panose="020B0604020202020204" pitchFamily="34" charset="0"/>
              <a:buChar char="•"/>
            </a:pPr>
            <a:r>
              <a:rPr lang="en-US" dirty="0"/>
              <a:t>ASTM F2642-15</a:t>
            </a:r>
            <a:r>
              <a:rPr lang="zh-CN" altLang="en-US" dirty="0"/>
              <a:t>标准</a:t>
            </a:r>
            <a:endParaRPr lang="en-US" dirty="0"/>
          </a:p>
          <a:p>
            <a:pPr marL="914400" lvl="1" indent="-457200">
              <a:buFont typeface="Wingdings" panose="05000000000000000000" pitchFamily="2" charset="2"/>
              <a:buChar char="Ø"/>
            </a:pPr>
            <a:r>
              <a:rPr lang="zh-CN" altLang="en-US" dirty="0">
                <a:solidFill>
                  <a:srgbClr val="00246A"/>
                </a:solidFill>
              </a:rPr>
              <a:t>休闲动力踏板车及袖珍自行车安全说明及标签的消费者安全规范标准</a:t>
            </a:r>
            <a:endParaRPr lang="en-US" sz="800" dirty="0">
              <a:solidFill>
                <a:srgbClr val="00246A"/>
              </a:solidFill>
            </a:endParaRPr>
          </a:p>
          <a:p>
            <a:pPr marL="457200" indent="-457200">
              <a:buFont typeface="Arial" panose="020B0604020202020204" pitchFamily="34" charset="0"/>
              <a:buChar char="•"/>
            </a:pPr>
            <a:r>
              <a:rPr lang="en-US" b="0" dirty="0"/>
              <a:t>ASTM WK70724</a:t>
            </a:r>
            <a:r>
              <a:rPr lang="zh-CN" altLang="en-US" b="0" dirty="0"/>
              <a:t>标准</a:t>
            </a:r>
            <a:endParaRPr lang="en-US" b="0" dirty="0"/>
          </a:p>
          <a:p>
            <a:pPr marL="914400" lvl="1" indent="-457200">
              <a:buFont typeface="Wingdings" panose="05000000000000000000" pitchFamily="2" charset="2"/>
              <a:buChar char="Ø"/>
            </a:pPr>
            <a:r>
              <a:rPr lang="zh-CN" altLang="en-US" dirty="0">
                <a:solidFill>
                  <a:srgbClr val="00246A"/>
                </a:solidFill>
              </a:rPr>
              <a:t>成人商用电动滑板车草拟标准</a:t>
            </a:r>
            <a:endParaRPr lang="en-US" dirty="0">
              <a:solidFill>
                <a:srgbClr val="00246A"/>
              </a:solidFill>
            </a:endParaRPr>
          </a:p>
          <a:p>
            <a:pPr lvl="1"/>
            <a:endParaRPr lang="en-US" sz="800" dirty="0">
              <a:solidFill>
                <a:srgbClr val="00246A"/>
              </a:solidFill>
            </a:endParaRPr>
          </a:p>
          <a:p>
            <a:pPr marL="457200" indent="-457200">
              <a:buFont typeface="Arial" panose="020B0604020202020204" pitchFamily="34" charset="0"/>
              <a:buChar char="•"/>
            </a:pPr>
            <a:r>
              <a:rPr lang="en-US" b="0" dirty="0"/>
              <a:t>ANSI/CAN/UL 2272:2016</a:t>
            </a:r>
            <a:r>
              <a:rPr lang="zh-CN" altLang="en-US" b="0" dirty="0"/>
              <a:t>标准</a:t>
            </a:r>
            <a:endParaRPr lang="en-US" b="0" dirty="0"/>
          </a:p>
          <a:p>
            <a:pPr marL="914400" lvl="1" indent="-457200">
              <a:buFont typeface="Wingdings" panose="05000000000000000000" pitchFamily="2" charset="2"/>
              <a:buChar char="Ø"/>
            </a:pPr>
            <a:r>
              <a:rPr lang="zh-CN" altLang="en-US" dirty="0">
                <a:solidFill>
                  <a:srgbClr val="00246A"/>
                </a:solidFill>
              </a:rPr>
              <a:t>个人电动移动设备电力系统</a:t>
            </a:r>
            <a:endParaRPr lang="en-US" dirty="0">
              <a:solidFill>
                <a:srgbClr val="00246A"/>
              </a:solidFill>
            </a:endParaRPr>
          </a:p>
        </p:txBody>
      </p:sp>
      <p:pic>
        <p:nvPicPr>
          <p:cNvPr id="2" name="Recorded Sound">
            <a:hlinkClick r:id="" action="ppaction://media"/>
            <a:extLst>
              <a:ext uri="{FF2B5EF4-FFF2-40B4-BE49-F238E27FC236}">
                <a16:creationId xmlns:a16="http://schemas.microsoft.com/office/drawing/2014/main" id="{63860F34-E42D-42A0-9405-8AD90A0EAEC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10261" y="365126"/>
            <a:ext cx="548640" cy="548640"/>
          </a:xfrm>
          <a:prstGeom prst="rect">
            <a:avLst/>
          </a:prstGeom>
        </p:spPr>
      </p:pic>
    </p:spTree>
    <p:custDataLst>
      <p:tags r:id="rId1"/>
    </p:custDataLst>
    <p:extLst>
      <p:ext uri="{BB962C8B-B14F-4D97-AF65-F5344CB8AC3E}">
        <p14:creationId xmlns:p14="http://schemas.microsoft.com/office/powerpoint/2010/main" val="1715647267"/>
      </p:ext>
    </p:extLst>
  </p:cSld>
  <p:clrMapOvr>
    <a:masterClrMapping/>
  </p:clrMapOvr>
  <mc:AlternateContent xmlns:mc="http://schemas.openxmlformats.org/markup-compatibility/2006" xmlns:p14="http://schemas.microsoft.com/office/powerpoint/2010/main">
    <mc:Choice Requires="p14">
      <p:transition spd="slow" p14:dur="2000" advTm="263053"/>
    </mc:Choice>
    <mc:Fallback xmlns="">
      <p:transition spd="slow" advTm="2630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6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868" objId="2"/>
        <p14:stopEvt time="262649" objId="2"/>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49B07-E911-47CA-92EB-C66A7DE768C8}"/>
              </a:ext>
            </a:extLst>
          </p:cNvPr>
          <p:cNvSpPr>
            <a:spLocks noGrp="1"/>
          </p:cNvSpPr>
          <p:nvPr>
            <p:ph type="title"/>
          </p:nvPr>
        </p:nvSpPr>
        <p:spPr/>
        <p:txBody>
          <a:bodyPr>
            <a:normAutofit/>
          </a:bodyPr>
          <a:lstStyle/>
          <a:p>
            <a:r>
              <a:rPr lang="zh-CN" altLang="en-US" dirty="0"/>
              <a:t>要求和指南：悬浮滑板</a:t>
            </a:r>
            <a:endParaRPr lang="en-US" dirty="0"/>
          </a:p>
        </p:txBody>
      </p:sp>
      <p:sp>
        <p:nvSpPr>
          <p:cNvPr id="5" name="Text Placeholder 3">
            <a:extLst>
              <a:ext uri="{FF2B5EF4-FFF2-40B4-BE49-F238E27FC236}">
                <a16:creationId xmlns:a16="http://schemas.microsoft.com/office/drawing/2014/main" id="{585CD909-45F7-4D26-B142-3E145800A74A}"/>
              </a:ext>
            </a:extLst>
          </p:cNvPr>
          <p:cNvSpPr>
            <a:spLocks noGrp="1"/>
          </p:cNvSpPr>
          <p:nvPr>
            <p:ph idx="1"/>
          </p:nvPr>
        </p:nvSpPr>
        <p:spPr/>
        <p:txBody>
          <a:bodyPr>
            <a:normAutofit/>
          </a:bodyPr>
          <a:lstStyle/>
          <a:p>
            <a:pPr marL="457200" indent="-457200">
              <a:buFont typeface="Arial" panose="020B0604020202020204" pitchFamily="34" charset="0"/>
              <a:buChar char="•"/>
            </a:pPr>
            <a:r>
              <a:rPr lang="en-US" b="0" dirty="0"/>
              <a:t>ASTM WK57360</a:t>
            </a:r>
            <a:r>
              <a:rPr lang="zh-CN" altLang="en-US" b="0" dirty="0"/>
              <a:t>标准</a:t>
            </a:r>
            <a:endParaRPr lang="en-US" b="0" dirty="0"/>
          </a:p>
          <a:p>
            <a:endParaRPr lang="en-US" sz="800" b="0" dirty="0"/>
          </a:p>
          <a:p>
            <a:pPr marL="914400" lvl="1" indent="-457200">
              <a:buFont typeface="Arial" panose="020B0604020202020204" pitchFamily="34" charset="0"/>
              <a:buChar char="•"/>
            </a:pPr>
            <a:r>
              <a:rPr lang="zh-CN" altLang="en-US" dirty="0">
                <a:solidFill>
                  <a:schemeClr val="tx1"/>
                </a:solidFill>
              </a:rPr>
              <a:t>自行平衡踏板车（悬浮滑板）消费者安全规范草拟标准</a:t>
            </a:r>
            <a:endParaRPr lang="en-US" dirty="0">
              <a:solidFill>
                <a:schemeClr val="tx1"/>
              </a:solidFill>
            </a:endParaRPr>
          </a:p>
        </p:txBody>
      </p:sp>
      <p:sp>
        <p:nvSpPr>
          <p:cNvPr id="6" name="Text Placeholder 2">
            <a:extLst>
              <a:ext uri="{FF2B5EF4-FFF2-40B4-BE49-F238E27FC236}">
                <a16:creationId xmlns:a16="http://schemas.microsoft.com/office/drawing/2014/main" id="{23B419CD-1AD8-48D2-92BC-9A587BAEF285}"/>
              </a:ext>
            </a:extLst>
          </p:cNvPr>
          <p:cNvSpPr txBox="1">
            <a:spLocks/>
          </p:cNvSpPr>
          <p:nvPr/>
        </p:nvSpPr>
        <p:spPr>
          <a:xfrm>
            <a:off x="427039" y="2865438"/>
            <a:ext cx="3769042" cy="1178241"/>
          </a:xfrm>
          <a:prstGeom prst="rect">
            <a:avLst/>
          </a:prstGeom>
        </p:spPr>
        <p:txBody>
          <a:bodyPr vert="horz" lIns="91440" tIns="45720" rIns="91440" bIns="45720" rtlCol="0">
            <a:normAutofit/>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en-US" b="0" kern="0" dirty="0"/>
          </a:p>
        </p:txBody>
      </p:sp>
      <p:pic>
        <p:nvPicPr>
          <p:cNvPr id="3" name="Recorded Sound">
            <a:hlinkClick r:id="" action="ppaction://media"/>
            <a:extLst>
              <a:ext uri="{FF2B5EF4-FFF2-40B4-BE49-F238E27FC236}">
                <a16:creationId xmlns:a16="http://schemas.microsoft.com/office/drawing/2014/main" id="{A4415EF9-17DE-4AC4-8AC1-D89E34EA14D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22928" y="365126"/>
            <a:ext cx="548640" cy="548640"/>
          </a:xfrm>
          <a:prstGeom prst="rect">
            <a:avLst/>
          </a:prstGeom>
        </p:spPr>
      </p:pic>
    </p:spTree>
    <p:custDataLst>
      <p:tags r:id="rId1"/>
    </p:custDataLst>
    <p:extLst>
      <p:ext uri="{BB962C8B-B14F-4D97-AF65-F5344CB8AC3E}">
        <p14:creationId xmlns:p14="http://schemas.microsoft.com/office/powerpoint/2010/main" val="1037037552"/>
      </p:ext>
    </p:extLst>
  </p:cSld>
  <p:clrMapOvr>
    <a:masterClrMapping/>
  </p:clrMapOvr>
  <mc:AlternateContent xmlns:mc="http://schemas.openxmlformats.org/markup-compatibility/2006" xmlns:p14="http://schemas.microsoft.com/office/powerpoint/2010/main">
    <mc:Choice Requires="p14">
      <p:transition spd="slow" p14:dur="2000" advTm="45995"/>
    </mc:Choice>
    <mc:Fallback xmlns="">
      <p:transition spd="slow" advTm="459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1298" objId="3"/>
        <p14:stopEvt time="45745" objId="3"/>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3E885-D5D1-4D32-9803-11B288F48F79}"/>
              </a:ext>
            </a:extLst>
          </p:cNvPr>
          <p:cNvSpPr>
            <a:spLocks noGrp="1"/>
          </p:cNvSpPr>
          <p:nvPr>
            <p:ph type="title"/>
          </p:nvPr>
        </p:nvSpPr>
        <p:spPr/>
        <p:txBody>
          <a:bodyPr>
            <a:normAutofit/>
          </a:bodyPr>
          <a:lstStyle/>
          <a:p>
            <a:r>
              <a:rPr lang="zh-CN" altLang="en-US" dirty="0"/>
              <a:t>要求和指南：电动自行车</a:t>
            </a:r>
            <a:endParaRPr lang="en-US" dirty="0"/>
          </a:p>
        </p:txBody>
      </p:sp>
      <p:sp>
        <p:nvSpPr>
          <p:cNvPr id="5" name="Text Placeholder 3">
            <a:extLst>
              <a:ext uri="{FF2B5EF4-FFF2-40B4-BE49-F238E27FC236}">
                <a16:creationId xmlns:a16="http://schemas.microsoft.com/office/drawing/2014/main" id="{585CD909-45F7-4D26-B142-3E145800A74A}"/>
              </a:ext>
            </a:extLst>
          </p:cNvPr>
          <p:cNvSpPr>
            <a:spLocks noGrp="1"/>
          </p:cNvSpPr>
          <p:nvPr>
            <p:ph idx="1"/>
          </p:nvPr>
        </p:nvSpPr>
        <p:spPr>
          <a:xfrm>
            <a:off x="406398" y="1312985"/>
            <a:ext cx="11465169" cy="4692040"/>
          </a:xfrm>
        </p:spPr>
        <p:txBody>
          <a:bodyPr>
            <a:normAutofit/>
          </a:bodyPr>
          <a:lstStyle/>
          <a:p>
            <a:pPr marL="571500" indent="-571500">
              <a:buFont typeface="Arial" panose="020B0604020202020204" pitchFamily="34" charset="0"/>
              <a:buChar char="•"/>
            </a:pPr>
            <a:r>
              <a:rPr lang="en-US" b="0" dirty="0" err="1">
                <a:latin typeface="SimSun" panose="02010600030101010101" pitchFamily="2" charset="-122"/>
                <a:ea typeface="SimSun" panose="02010600030101010101" pitchFamily="2" charset="-122"/>
              </a:rPr>
              <a:t>消费品安全委员会</a:t>
            </a:r>
            <a:r>
              <a:rPr lang="zh-CN" altLang="en-US" b="0" dirty="0"/>
              <a:t>（</a:t>
            </a:r>
            <a:r>
              <a:rPr lang="en-US" b="0" dirty="0"/>
              <a:t>CPSC</a:t>
            </a:r>
            <a:r>
              <a:rPr lang="zh-CN" altLang="en-US" b="0" dirty="0"/>
              <a:t>）</a:t>
            </a:r>
            <a:r>
              <a:rPr lang="en-US" b="0" dirty="0">
                <a:solidFill>
                  <a:schemeClr val="tx1"/>
                </a:solidFill>
              </a:rPr>
              <a:t> </a:t>
            </a:r>
          </a:p>
          <a:p>
            <a:pPr marL="1028700" lvl="1" indent="-571500">
              <a:buFont typeface="Wingdings" panose="05000000000000000000" pitchFamily="2" charset="2"/>
              <a:buChar char="Ø"/>
            </a:pPr>
            <a:r>
              <a:rPr lang="en-US" altLang="zh-CN" kern="1200" dirty="0">
                <a:solidFill>
                  <a:schemeClr val="tx1"/>
                </a:solidFill>
              </a:rPr>
              <a:t>16《</a:t>
            </a:r>
            <a:r>
              <a:rPr lang="zh-CN" altLang="en-US" kern="1200" dirty="0">
                <a:solidFill>
                  <a:schemeClr val="tx1"/>
                </a:solidFill>
              </a:rPr>
              <a:t>联邦法规</a:t>
            </a:r>
            <a:r>
              <a:rPr lang="en-US" altLang="zh-CN" kern="1200" dirty="0">
                <a:solidFill>
                  <a:schemeClr val="tx1"/>
                </a:solidFill>
              </a:rPr>
              <a:t>》</a:t>
            </a:r>
            <a:r>
              <a:rPr lang="zh-CN" altLang="en-US" kern="1200" dirty="0">
                <a:solidFill>
                  <a:schemeClr val="tx1"/>
                </a:solidFill>
              </a:rPr>
              <a:t>第</a:t>
            </a:r>
            <a:r>
              <a:rPr lang="en-US" kern="1200" dirty="0">
                <a:solidFill>
                  <a:schemeClr val="tx1"/>
                </a:solidFill>
              </a:rPr>
              <a:t>1512</a:t>
            </a:r>
            <a:r>
              <a:rPr lang="zh-CN" altLang="en-US" kern="1200" dirty="0">
                <a:solidFill>
                  <a:schemeClr val="tx1"/>
                </a:solidFill>
              </a:rPr>
              <a:t>部：</a:t>
            </a:r>
            <a:r>
              <a:rPr lang="en-US" altLang="zh-CN" i="1" kern="1200" dirty="0">
                <a:solidFill>
                  <a:schemeClr val="tx1"/>
                </a:solidFill>
              </a:rPr>
              <a:t>《</a:t>
            </a:r>
            <a:r>
              <a:rPr lang="zh-CN" altLang="en-US" i="1" kern="1200" dirty="0">
                <a:solidFill>
                  <a:schemeClr val="tx1"/>
                </a:solidFill>
              </a:rPr>
              <a:t>有关自行车的要求</a:t>
            </a:r>
            <a:r>
              <a:rPr lang="en-US" altLang="zh-CN" i="1" kern="1200" dirty="0">
                <a:solidFill>
                  <a:schemeClr val="tx1"/>
                </a:solidFill>
              </a:rPr>
              <a:t>》</a:t>
            </a:r>
            <a:endParaRPr lang="en-US" b="0" i="1" kern="1200" dirty="0">
              <a:solidFill>
                <a:schemeClr val="tx1"/>
              </a:solidFill>
            </a:endParaRPr>
          </a:p>
          <a:p>
            <a:pPr marL="1028700" lvl="1" indent="-571500">
              <a:buFont typeface="Wingdings" panose="05000000000000000000" pitchFamily="2" charset="2"/>
              <a:buChar char="Ø"/>
            </a:pPr>
            <a:r>
              <a:rPr lang="zh-CN" altLang="en-US" kern="1200" dirty="0">
                <a:solidFill>
                  <a:schemeClr val="tx1"/>
                </a:solidFill>
              </a:rPr>
              <a:t>普通合规证书 </a:t>
            </a:r>
            <a:r>
              <a:rPr lang="en-US" kern="1200" dirty="0">
                <a:solidFill>
                  <a:schemeClr val="tx1"/>
                </a:solidFill>
              </a:rPr>
              <a:t>(GCC)</a:t>
            </a:r>
            <a:endParaRPr lang="en-US" kern="1200" dirty="0">
              <a:solidFill>
                <a:schemeClr val="tx1"/>
              </a:solidFill>
              <a:highlight>
                <a:srgbClr val="FFFF00"/>
              </a:highlight>
            </a:endParaRPr>
          </a:p>
          <a:p>
            <a:pPr lvl="1"/>
            <a:endParaRPr lang="en-US" sz="800" kern="1200" dirty="0">
              <a:solidFill>
                <a:schemeClr val="tx1"/>
              </a:solidFill>
            </a:endParaRPr>
          </a:p>
          <a:p>
            <a:pPr marL="571500" indent="-571500">
              <a:buFont typeface="Arial" panose="020B0604020202020204" pitchFamily="34" charset="0"/>
              <a:buChar char="•"/>
            </a:pPr>
            <a:r>
              <a:rPr lang="en-US" b="0" dirty="0"/>
              <a:t>ANSI/CAN/UL 2849:2020</a:t>
            </a:r>
          </a:p>
          <a:p>
            <a:pPr marL="914400" lvl="1" indent="-457200">
              <a:buFont typeface="Wingdings" panose="05000000000000000000" pitchFamily="2" charset="2"/>
              <a:buChar char="Ø"/>
            </a:pPr>
            <a:r>
              <a:rPr lang="zh-CN" altLang="en-US" i="1" dirty="0">
                <a:solidFill>
                  <a:schemeClr val="tx1"/>
                </a:solidFill>
              </a:rPr>
              <a:t>电动自行车电力系统安全标准</a:t>
            </a:r>
            <a:endParaRPr lang="en-US" i="1" dirty="0">
              <a:solidFill>
                <a:schemeClr val="tx1"/>
              </a:solidFill>
            </a:endParaRPr>
          </a:p>
          <a:p>
            <a:pPr lvl="1"/>
            <a:endParaRPr lang="en-US" sz="800" i="1" dirty="0">
              <a:solidFill>
                <a:schemeClr val="tx1"/>
              </a:solidFill>
            </a:endParaRPr>
          </a:p>
          <a:p>
            <a:pPr marL="457200" indent="-457200">
              <a:buFont typeface="Arial" panose="020B0604020202020204" pitchFamily="34" charset="0"/>
              <a:buChar char="•"/>
            </a:pPr>
            <a:r>
              <a:rPr lang="zh-CN" altLang="en-US" b="0" dirty="0"/>
              <a:t>取决于产品设计，还有其它一些</a:t>
            </a:r>
            <a:r>
              <a:rPr lang="zh-CN" altLang="en-US" dirty="0"/>
              <a:t>业界共识</a:t>
            </a:r>
            <a:r>
              <a:rPr lang="zh-CN" altLang="en-US" b="0" dirty="0"/>
              <a:t>标准</a:t>
            </a:r>
            <a:endParaRPr lang="en-US" b="0" dirty="0"/>
          </a:p>
          <a:p>
            <a:pPr marL="914400" lvl="1" indent="-457200">
              <a:buFont typeface="Wingdings" panose="05000000000000000000" pitchFamily="2" charset="2"/>
              <a:buChar char="Ø"/>
            </a:pPr>
            <a:r>
              <a:rPr lang="zh-CN" altLang="en-US" dirty="0">
                <a:solidFill>
                  <a:schemeClr val="tx1"/>
                </a:solidFill>
              </a:rPr>
              <a:t>如：</a:t>
            </a:r>
            <a:r>
              <a:rPr lang="en-US" b="0" dirty="0">
                <a:solidFill>
                  <a:schemeClr val="tx1"/>
                </a:solidFill>
              </a:rPr>
              <a:t>ASTM F2711</a:t>
            </a:r>
            <a:r>
              <a:rPr lang="zh-CN" altLang="en-US" b="0" dirty="0">
                <a:solidFill>
                  <a:schemeClr val="tx1"/>
                </a:solidFill>
              </a:rPr>
              <a:t>，</a:t>
            </a:r>
            <a:r>
              <a:rPr lang="zh-CN" altLang="en-US" b="0" i="1" dirty="0">
                <a:solidFill>
                  <a:schemeClr val="tx1"/>
                </a:solidFill>
              </a:rPr>
              <a:t>自行车车架测试方法标准</a:t>
            </a:r>
            <a:endParaRPr lang="en-US" b="0" i="1" dirty="0">
              <a:solidFill>
                <a:schemeClr val="tx1"/>
              </a:solidFill>
            </a:endParaRPr>
          </a:p>
        </p:txBody>
      </p:sp>
      <p:sp>
        <p:nvSpPr>
          <p:cNvPr id="6" name="Text Placeholder 2">
            <a:extLst>
              <a:ext uri="{FF2B5EF4-FFF2-40B4-BE49-F238E27FC236}">
                <a16:creationId xmlns:a16="http://schemas.microsoft.com/office/drawing/2014/main" id="{23B419CD-1AD8-48D2-92BC-9A587BAEF285}"/>
              </a:ext>
            </a:extLst>
          </p:cNvPr>
          <p:cNvSpPr txBox="1">
            <a:spLocks/>
          </p:cNvSpPr>
          <p:nvPr/>
        </p:nvSpPr>
        <p:spPr>
          <a:xfrm>
            <a:off x="427039" y="2865438"/>
            <a:ext cx="3769042" cy="1178241"/>
          </a:xfrm>
          <a:prstGeom prst="rect">
            <a:avLst/>
          </a:prstGeom>
        </p:spPr>
        <p:txBody>
          <a:bodyPr vert="horz" lIns="91440" tIns="45720" rIns="91440" bIns="45720" rtlCol="0">
            <a:normAutofit/>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en-US" b="0" kern="0" dirty="0"/>
          </a:p>
        </p:txBody>
      </p:sp>
      <p:pic>
        <p:nvPicPr>
          <p:cNvPr id="3" name="Recorded Sound">
            <a:hlinkClick r:id="" action="ppaction://media"/>
            <a:extLst>
              <a:ext uri="{FF2B5EF4-FFF2-40B4-BE49-F238E27FC236}">
                <a16:creationId xmlns:a16="http://schemas.microsoft.com/office/drawing/2014/main" id="{109D3749-3129-4A78-8B67-361F1C271C8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61968" y="365126"/>
            <a:ext cx="548640" cy="548640"/>
          </a:xfrm>
          <a:prstGeom prst="rect">
            <a:avLst/>
          </a:prstGeom>
        </p:spPr>
      </p:pic>
    </p:spTree>
    <p:custDataLst>
      <p:tags r:id="rId1"/>
    </p:custDataLst>
    <p:extLst>
      <p:ext uri="{BB962C8B-B14F-4D97-AF65-F5344CB8AC3E}">
        <p14:creationId xmlns:p14="http://schemas.microsoft.com/office/powerpoint/2010/main" val="734931368"/>
      </p:ext>
    </p:extLst>
  </p:cSld>
  <p:clrMapOvr>
    <a:masterClrMapping/>
  </p:clrMapOvr>
  <mc:AlternateContent xmlns:mc="http://schemas.openxmlformats.org/markup-compatibility/2006" xmlns:p14="http://schemas.microsoft.com/office/powerpoint/2010/main">
    <mc:Choice Requires="p14">
      <p:transition spd="slow" p14:dur="2000" advTm="129131"/>
    </mc:Choice>
    <mc:Fallback xmlns="">
      <p:transition spd="slow" advTm="1291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5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1016" objId="3"/>
        <p14:stopEvt time="128696" objId="3"/>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E9B42-1745-4B2B-ACC7-7F6877474D34}"/>
              </a:ext>
            </a:extLst>
          </p:cNvPr>
          <p:cNvSpPr>
            <a:spLocks noGrp="1"/>
          </p:cNvSpPr>
          <p:nvPr>
            <p:ph type="title"/>
          </p:nvPr>
        </p:nvSpPr>
        <p:spPr/>
        <p:txBody>
          <a:bodyPr>
            <a:normAutofit/>
          </a:bodyPr>
          <a:lstStyle/>
          <a:p>
            <a:r>
              <a:rPr lang="zh-CN" altLang="en-US" dirty="0"/>
              <a:t>要求和指南：对微移动交通工具的普通要求</a:t>
            </a:r>
            <a:endParaRPr lang="en-US" dirty="0"/>
          </a:p>
        </p:txBody>
      </p:sp>
      <p:sp>
        <p:nvSpPr>
          <p:cNvPr id="5" name="Text Placeholder 3">
            <a:extLst>
              <a:ext uri="{FF2B5EF4-FFF2-40B4-BE49-F238E27FC236}">
                <a16:creationId xmlns:a16="http://schemas.microsoft.com/office/drawing/2014/main" id="{585CD909-45F7-4D26-B142-3E145800A74A}"/>
              </a:ext>
            </a:extLst>
          </p:cNvPr>
          <p:cNvSpPr>
            <a:spLocks noGrp="1"/>
          </p:cNvSpPr>
          <p:nvPr>
            <p:ph idx="1"/>
          </p:nvPr>
        </p:nvSpPr>
        <p:spPr/>
        <p:txBody>
          <a:bodyPr>
            <a:normAutofit/>
          </a:bodyPr>
          <a:lstStyle/>
          <a:p>
            <a:pPr marL="457200" indent="-457200">
              <a:buFont typeface="Arial" panose="020B0604020202020204" pitchFamily="34" charset="0"/>
              <a:buChar char="•"/>
            </a:pPr>
            <a:r>
              <a:rPr lang="en-US" b="0" dirty="0">
                <a:solidFill>
                  <a:schemeClr val="tx1"/>
                </a:solidFill>
              </a:rPr>
              <a:t>SAE J3194</a:t>
            </a:r>
          </a:p>
          <a:p>
            <a:pPr marL="914400" lvl="1" indent="-457200">
              <a:buFont typeface="Arial" panose="020B0604020202020204" pitchFamily="34" charset="0"/>
              <a:buChar char="•"/>
            </a:pPr>
            <a:r>
              <a:rPr lang="zh-CN" altLang="en-US" b="0" dirty="0">
                <a:solidFill>
                  <a:schemeClr val="tx1"/>
                </a:solidFill>
              </a:rPr>
              <a:t>动力微移动车辆的分类与区分</a:t>
            </a:r>
            <a:endParaRPr lang="en-US" sz="800" b="0" dirty="0">
              <a:solidFill>
                <a:schemeClr val="tx1"/>
              </a:solidFill>
            </a:endParaRPr>
          </a:p>
          <a:p>
            <a:pPr marL="457200" indent="-457200">
              <a:buFont typeface="Arial" panose="020B0604020202020204" pitchFamily="34" charset="0"/>
              <a:buChar char="•"/>
            </a:pPr>
            <a:r>
              <a:rPr lang="en-US" b="0" dirty="0">
                <a:solidFill>
                  <a:schemeClr val="tx1"/>
                </a:solidFill>
              </a:rPr>
              <a:t>SAE J3230</a:t>
            </a:r>
          </a:p>
          <a:p>
            <a:pPr marL="914400" lvl="1" indent="-457200">
              <a:buFont typeface="Arial" panose="020B0604020202020204" pitchFamily="34" charset="0"/>
              <a:buChar char="•"/>
            </a:pPr>
            <a:r>
              <a:rPr lang="zh-CN" altLang="en-US" b="0" dirty="0">
                <a:solidFill>
                  <a:schemeClr val="tx1"/>
                </a:solidFill>
              </a:rPr>
              <a:t>动力微移动车辆的运动性能指标</a:t>
            </a:r>
            <a:endParaRPr lang="en-US" b="0" dirty="0">
              <a:solidFill>
                <a:schemeClr val="tx1"/>
              </a:solidFill>
            </a:endParaRPr>
          </a:p>
        </p:txBody>
      </p:sp>
      <p:sp>
        <p:nvSpPr>
          <p:cNvPr id="6" name="Text Placeholder 2">
            <a:extLst>
              <a:ext uri="{FF2B5EF4-FFF2-40B4-BE49-F238E27FC236}">
                <a16:creationId xmlns:a16="http://schemas.microsoft.com/office/drawing/2014/main" id="{23B419CD-1AD8-48D2-92BC-9A587BAEF285}"/>
              </a:ext>
            </a:extLst>
          </p:cNvPr>
          <p:cNvSpPr txBox="1">
            <a:spLocks/>
          </p:cNvSpPr>
          <p:nvPr/>
        </p:nvSpPr>
        <p:spPr>
          <a:xfrm>
            <a:off x="427039" y="2865438"/>
            <a:ext cx="3769042" cy="1178241"/>
          </a:xfrm>
          <a:prstGeom prst="rect">
            <a:avLst/>
          </a:prstGeom>
        </p:spPr>
        <p:txBody>
          <a:bodyPr vert="horz" lIns="91440" tIns="45720" rIns="91440" bIns="45720" rtlCol="0">
            <a:normAutofit/>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en-US" b="0" kern="0" dirty="0"/>
          </a:p>
        </p:txBody>
      </p:sp>
      <p:pic>
        <p:nvPicPr>
          <p:cNvPr id="3" name="Recorded Sound">
            <a:hlinkClick r:id="" action="ppaction://media"/>
            <a:extLst>
              <a:ext uri="{FF2B5EF4-FFF2-40B4-BE49-F238E27FC236}">
                <a16:creationId xmlns:a16="http://schemas.microsoft.com/office/drawing/2014/main" id="{99FE3B6F-ED01-47B7-B965-6B4489ED5AF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0801" y="376237"/>
            <a:ext cx="548640" cy="548640"/>
          </a:xfrm>
          <a:prstGeom prst="rect">
            <a:avLst/>
          </a:prstGeom>
        </p:spPr>
      </p:pic>
    </p:spTree>
    <p:custDataLst>
      <p:tags r:id="rId1"/>
    </p:custDataLst>
    <p:extLst>
      <p:ext uri="{BB962C8B-B14F-4D97-AF65-F5344CB8AC3E}">
        <p14:creationId xmlns:p14="http://schemas.microsoft.com/office/powerpoint/2010/main" val="3434280425"/>
      </p:ext>
    </p:extLst>
  </p:cSld>
  <p:clrMapOvr>
    <a:masterClrMapping/>
  </p:clrMapOvr>
  <mc:AlternateContent xmlns:mc="http://schemas.openxmlformats.org/markup-compatibility/2006" xmlns:p14="http://schemas.microsoft.com/office/powerpoint/2010/main">
    <mc:Choice Requires="p14">
      <p:transition spd="slow" p14:dur="2000" advTm="82105"/>
    </mc:Choice>
    <mc:Fallback xmlns="">
      <p:transition spd="slow" advTm="821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9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902" objId="3"/>
        <p14:stopEvt time="82105" objId="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4968" y="241162"/>
            <a:ext cx="10679752" cy="940043"/>
          </a:xfrm>
        </p:spPr>
        <p:txBody>
          <a:bodyPr>
            <a:normAutofit fontScale="90000"/>
          </a:bodyPr>
          <a:lstStyle/>
          <a:p>
            <a:pPr algn="ctr"/>
            <a:br>
              <a:rPr lang="en-US" altLang="zh-CN" sz="3200" dirty="0"/>
            </a:br>
            <a:br>
              <a:rPr lang="en-US" altLang="zh-CN" sz="3200" dirty="0"/>
            </a:br>
            <a:br>
              <a:rPr lang="en-US" altLang="zh-CN" sz="3200" dirty="0"/>
            </a:br>
            <a:r>
              <a:rPr lang="zh-CN" altLang="en-US" sz="3100" dirty="0">
                <a:latin typeface="SimSun" panose="02010600030101010101" pitchFamily="2" charset="-122"/>
                <a:ea typeface="SimSun" panose="02010600030101010101" pitchFamily="2" charset="-122"/>
              </a:rPr>
              <a:t>视频：欢迎您收看美国消费品安全委员会</a:t>
            </a:r>
            <a:r>
              <a:rPr lang="en-US" altLang="zh-CN" sz="3100" dirty="0">
                <a:latin typeface="SimSun" panose="02010600030101010101" pitchFamily="2" charset="-122"/>
                <a:ea typeface="SimSun" panose="02010600030101010101" pitchFamily="2" charset="-122"/>
              </a:rPr>
              <a:t>2021</a:t>
            </a:r>
            <a:r>
              <a:rPr lang="zh-CN" altLang="en-US" sz="3100" dirty="0">
                <a:latin typeface="SimSun" panose="02010600030101010101" pitchFamily="2" charset="-122"/>
                <a:ea typeface="SimSun" panose="02010600030101010101" pitchFamily="2" charset="-122"/>
              </a:rPr>
              <a:t>播客系列：</a:t>
            </a:r>
            <a:br>
              <a:rPr lang="en-US" altLang="zh-CN" sz="3100" dirty="0">
                <a:latin typeface="SimSun" panose="02010600030101010101" pitchFamily="2" charset="-122"/>
                <a:ea typeface="SimSun" panose="02010600030101010101" pitchFamily="2" charset="-122"/>
              </a:rPr>
            </a:br>
            <a:r>
              <a:rPr lang="zh-CN" altLang="en-US" sz="3100" dirty="0"/>
              <a:t>消费者安全和微移动交通工具概要</a:t>
            </a:r>
            <a:br>
              <a:rPr lang="en-US" sz="3100" dirty="0"/>
            </a:br>
            <a:br>
              <a:rPr lang="en-US" sz="3200" dirty="0">
                <a:solidFill>
                  <a:schemeClr val="tx1"/>
                </a:solidFill>
                <a:latin typeface="+mj-ea"/>
              </a:rPr>
            </a:br>
            <a:br>
              <a:rPr lang="en-US" sz="3100" dirty="0">
                <a:highlight>
                  <a:srgbClr val="FFFF00"/>
                </a:highlight>
                <a:latin typeface="+mn-ea"/>
                <a:ea typeface="+mn-ea"/>
              </a:rPr>
            </a:br>
            <a:endParaRPr lang="en-US" sz="3100" dirty="0">
              <a:highlight>
                <a:srgbClr val="FFFF00"/>
              </a:highlight>
              <a:latin typeface="+mn-ea"/>
              <a:ea typeface="+mn-ea"/>
            </a:endParaRPr>
          </a:p>
        </p:txBody>
      </p:sp>
      <p:pic>
        <p:nvPicPr>
          <p:cNvPr id="6" name="Rich welcome 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lum bright="12000"/>
          </a:blip>
          <a:stretch>
            <a:fillRect/>
          </a:stretch>
        </p:blipFill>
        <p:spPr>
          <a:xfrm>
            <a:off x="2132274" y="1371600"/>
            <a:ext cx="7683392" cy="4321908"/>
          </a:xfrm>
          <a:prstGeom prst="rect">
            <a:avLst/>
          </a:prstGeom>
        </p:spPr>
      </p:pic>
      <p:sp>
        <p:nvSpPr>
          <p:cNvPr id="2" name="TextBox 1"/>
          <p:cNvSpPr txBox="1"/>
          <p:nvPr/>
        </p:nvSpPr>
        <p:spPr>
          <a:xfrm>
            <a:off x="220337" y="5693508"/>
            <a:ext cx="11777032" cy="923330"/>
          </a:xfrm>
          <a:prstGeom prst="rect">
            <a:avLst/>
          </a:prstGeom>
          <a:noFill/>
        </p:spPr>
        <p:txBody>
          <a:bodyPr wrap="square" rtlCol="0">
            <a:spAutoFit/>
          </a:bodyPr>
          <a:lstStyle/>
          <a:p>
            <a:r>
              <a:rPr lang="zh-CN" altLang="en-US" i="1" dirty="0">
                <a:latin typeface="+mn-ea"/>
              </a:rPr>
              <a:t>请用</a:t>
            </a:r>
            <a:r>
              <a:rPr lang="en-US" i="1" dirty="0">
                <a:latin typeface="+mn-ea"/>
              </a:rPr>
              <a:t>”</a:t>
            </a:r>
            <a:r>
              <a:rPr lang="zh-CN" altLang="en-US" i="1" dirty="0">
                <a:latin typeface="+mn-ea"/>
              </a:rPr>
              <a:t>幻灯片</a:t>
            </a:r>
            <a:r>
              <a:rPr lang="en-US" i="1" dirty="0">
                <a:latin typeface="+mn-ea"/>
              </a:rPr>
              <a:t>”</a:t>
            </a:r>
            <a:r>
              <a:rPr lang="zh-CN" altLang="en-US" i="1" dirty="0">
                <a:latin typeface="+mn-ea"/>
              </a:rPr>
              <a:t>形式观看本幻灯片。每张幻灯片右上角有一喇叭图像，您按该图像，就可以听到中文叙述。您若使用</a:t>
            </a:r>
            <a:r>
              <a:rPr lang="en-US" i="1" dirty="0">
                <a:latin typeface="+mn-ea"/>
              </a:rPr>
              <a:t>PowerPoint 2010, 2013, 2016, 2019, </a:t>
            </a:r>
            <a:r>
              <a:rPr lang="zh-CN" altLang="en-US" i="1" dirty="0">
                <a:latin typeface="+mn-ea"/>
              </a:rPr>
              <a:t>和</a:t>
            </a:r>
            <a:r>
              <a:rPr lang="en-US" i="1" dirty="0">
                <a:latin typeface="+mn-ea"/>
              </a:rPr>
              <a:t> PowerPoint Office 365</a:t>
            </a:r>
            <a:r>
              <a:rPr lang="zh-CN" altLang="en-US" i="1" dirty="0">
                <a:latin typeface="+mn-ea"/>
              </a:rPr>
              <a:t>，都可以收看本幻灯片。请注意，英文幻灯片不伴随叙述。</a:t>
            </a:r>
            <a:endParaRPr lang="en-US" dirty="0">
              <a:latin typeface="+mn-ea"/>
            </a:endParaRPr>
          </a:p>
        </p:txBody>
      </p:sp>
    </p:spTree>
    <p:extLst>
      <p:ext uri="{BB962C8B-B14F-4D97-AF65-F5344CB8AC3E}">
        <p14:creationId xmlns:p14="http://schemas.microsoft.com/office/powerpoint/2010/main" val="1151769591"/>
      </p:ext>
    </p:extLst>
  </p:cSld>
  <p:clrMapOvr>
    <a:masterClrMapping/>
  </p:clrMapOvr>
  <mc:AlternateContent xmlns:mc="http://schemas.openxmlformats.org/markup-compatibility/2006" xmlns:p14="http://schemas.microsoft.com/office/powerpoint/2010/main">
    <mc:Choice Requires="p14">
      <p:transition spd="slow" p14:dur="2000" advTm="114215"/>
    </mc:Choice>
    <mc:Fallback xmlns="">
      <p:transition spd="slow" advTm="114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0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extLst mod="1">
    <p:ext uri="{E180D4A7-C9FB-4DFB-919C-405C955672EB}">
      <p14:showEvtLst xmlns:p14="http://schemas.microsoft.com/office/powerpoint/2010/main">
        <p14:playEvt time="0" objId="6"/>
        <p14:stopEvt time="114215" objId="6"/>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A42C0-EDA1-42EC-9662-5BE45317C8A3}"/>
              </a:ext>
            </a:extLst>
          </p:cNvPr>
          <p:cNvSpPr>
            <a:spLocks noGrp="1"/>
          </p:cNvSpPr>
          <p:nvPr>
            <p:ph type="title"/>
          </p:nvPr>
        </p:nvSpPr>
        <p:spPr>
          <a:xfrm>
            <a:off x="202019" y="365126"/>
            <a:ext cx="11791507" cy="947859"/>
          </a:xfrm>
        </p:spPr>
        <p:txBody>
          <a:bodyPr>
            <a:noAutofit/>
          </a:bodyPr>
          <a:lstStyle/>
          <a:p>
            <a:r>
              <a:rPr lang="zh-CN" altLang="en-US" dirty="0"/>
              <a:t>要求与指南：儿童微移动产品</a:t>
            </a:r>
            <a:endParaRPr lang="en-US" dirty="0"/>
          </a:p>
        </p:txBody>
      </p:sp>
      <p:sp>
        <p:nvSpPr>
          <p:cNvPr id="5" name="Text Placeholder 3">
            <a:extLst>
              <a:ext uri="{FF2B5EF4-FFF2-40B4-BE49-F238E27FC236}">
                <a16:creationId xmlns:a16="http://schemas.microsoft.com/office/drawing/2014/main" id="{585CD909-45F7-4D26-B142-3E145800A74A}"/>
              </a:ext>
            </a:extLst>
          </p:cNvPr>
          <p:cNvSpPr>
            <a:spLocks noGrp="1"/>
          </p:cNvSpPr>
          <p:nvPr>
            <p:ph idx="1"/>
          </p:nvPr>
        </p:nvSpPr>
        <p:spPr>
          <a:xfrm>
            <a:off x="406399" y="1319982"/>
            <a:ext cx="11465169" cy="4692040"/>
          </a:xfrm>
        </p:spPr>
        <p:txBody>
          <a:bodyPr>
            <a:normAutofit/>
          </a:bodyPr>
          <a:lstStyle/>
          <a:p>
            <a:pPr marL="457200" indent="-457200">
              <a:lnSpc>
                <a:spcPct val="110000"/>
              </a:lnSpc>
              <a:buFont typeface="Arial" panose="020B0604020202020204" pitchFamily="34" charset="0"/>
              <a:buChar char="•"/>
            </a:pPr>
            <a:r>
              <a:rPr lang="zh-CN" altLang="en-US" b="0" dirty="0"/>
              <a:t>电动踏板车，悬浮滑板，电动自行车（</a:t>
            </a:r>
            <a:r>
              <a:rPr lang="en-US" altLang="zh-CN" b="0" dirty="0"/>
              <a:t>12</a:t>
            </a:r>
            <a:r>
              <a:rPr lang="zh-CN" altLang="en-US" b="0" dirty="0"/>
              <a:t>岁及以下）</a:t>
            </a:r>
            <a:endParaRPr lang="en-US" b="0" dirty="0"/>
          </a:p>
          <a:p>
            <a:pPr marL="914400" lvl="1" indent="-457200">
              <a:lnSpc>
                <a:spcPct val="110000"/>
              </a:lnSpc>
              <a:buFont typeface="Wingdings" panose="05000000000000000000" pitchFamily="2" charset="2"/>
              <a:buChar char="Ø"/>
            </a:pPr>
            <a:r>
              <a:rPr lang="zh-CN" altLang="en-US" dirty="0">
                <a:solidFill>
                  <a:schemeClr val="tx1"/>
                </a:solidFill>
              </a:rPr>
              <a:t>儿童产品证书</a:t>
            </a:r>
            <a:r>
              <a:rPr lang="en-US" dirty="0">
                <a:solidFill>
                  <a:schemeClr val="tx1"/>
                </a:solidFill>
              </a:rPr>
              <a:t> (CPC)</a:t>
            </a:r>
          </a:p>
          <a:p>
            <a:pPr marL="914400" lvl="1" indent="-457200">
              <a:lnSpc>
                <a:spcPct val="110000"/>
              </a:lnSpc>
              <a:buFont typeface="Wingdings" panose="05000000000000000000" pitchFamily="2" charset="2"/>
              <a:buChar char="Ø"/>
            </a:pPr>
            <a:r>
              <a:rPr lang="en-US" altLang="zh-CN" dirty="0">
                <a:solidFill>
                  <a:schemeClr val="tx1"/>
                </a:solidFill>
              </a:rPr>
              <a:t>CPSC</a:t>
            </a:r>
            <a:r>
              <a:rPr lang="zh-CN" altLang="en-US" dirty="0">
                <a:solidFill>
                  <a:schemeClr val="tx1"/>
                </a:solidFill>
              </a:rPr>
              <a:t>认可的第三方实验室测试</a:t>
            </a:r>
            <a:endParaRPr lang="en-US" dirty="0">
              <a:solidFill>
                <a:schemeClr val="tx1"/>
              </a:solidFill>
            </a:endParaRPr>
          </a:p>
          <a:p>
            <a:pPr marL="914400" lvl="1" indent="-457200">
              <a:lnSpc>
                <a:spcPct val="110000"/>
              </a:lnSpc>
              <a:buFont typeface="Wingdings" panose="05000000000000000000" pitchFamily="2" charset="2"/>
              <a:buChar char="Ø"/>
            </a:pPr>
            <a:r>
              <a:rPr lang="zh-CN" altLang="en-US" dirty="0">
                <a:solidFill>
                  <a:schemeClr val="tx1"/>
                </a:solidFill>
              </a:rPr>
              <a:t>追踪信息</a:t>
            </a:r>
            <a:endParaRPr lang="en-US" dirty="0">
              <a:solidFill>
                <a:schemeClr val="tx1"/>
              </a:solidFill>
            </a:endParaRPr>
          </a:p>
          <a:p>
            <a:pPr marL="914400" lvl="1" indent="-457200">
              <a:lnSpc>
                <a:spcPct val="110000"/>
              </a:lnSpc>
              <a:buFont typeface="Wingdings" panose="05000000000000000000" pitchFamily="2" charset="2"/>
              <a:buChar char="Ø"/>
            </a:pPr>
            <a:r>
              <a:rPr lang="zh-CN" altLang="en-US" dirty="0">
                <a:solidFill>
                  <a:schemeClr val="tx1"/>
                </a:solidFill>
              </a:rPr>
              <a:t>含铅量测试</a:t>
            </a:r>
            <a:endParaRPr lang="en-US" dirty="0">
              <a:solidFill>
                <a:schemeClr val="tx1"/>
              </a:solidFill>
            </a:endParaRPr>
          </a:p>
          <a:p>
            <a:pPr marL="914400" lvl="1" indent="-457200">
              <a:lnSpc>
                <a:spcPct val="110000"/>
              </a:lnSpc>
              <a:buFont typeface="Wingdings" panose="05000000000000000000" pitchFamily="2" charset="2"/>
              <a:buChar char="Ø"/>
            </a:pPr>
            <a:r>
              <a:rPr lang="zh-CN" altLang="en-US" dirty="0">
                <a:solidFill>
                  <a:schemeClr val="tx1"/>
                </a:solidFill>
              </a:rPr>
              <a:t>含铅油漆及涂层含铅测试</a:t>
            </a:r>
            <a:endParaRPr lang="en-US" dirty="0">
              <a:solidFill>
                <a:schemeClr val="tx1"/>
              </a:solidFill>
            </a:endParaRPr>
          </a:p>
          <a:p>
            <a:pPr marL="914400" lvl="1" indent="-457200">
              <a:lnSpc>
                <a:spcPct val="110000"/>
              </a:lnSpc>
              <a:buFont typeface="Wingdings" panose="05000000000000000000" pitchFamily="2" charset="2"/>
              <a:buChar char="Ø"/>
            </a:pPr>
            <a:r>
              <a:rPr lang="zh-CN" altLang="en-US" dirty="0">
                <a:solidFill>
                  <a:schemeClr val="tx1"/>
                </a:solidFill>
              </a:rPr>
              <a:t>小零部件测试及小零部件标签</a:t>
            </a:r>
            <a:r>
              <a:rPr lang="en-US" dirty="0">
                <a:solidFill>
                  <a:schemeClr val="tx1"/>
                </a:solidFill>
              </a:rPr>
              <a:t> </a:t>
            </a:r>
          </a:p>
          <a:p>
            <a:pPr lvl="1">
              <a:lnSpc>
                <a:spcPct val="110000"/>
              </a:lnSpc>
            </a:pPr>
            <a:endParaRPr lang="en-US" sz="800" dirty="0">
              <a:solidFill>
                <a:schemeClr val="tx1"/>
              </a:solidFill>
            </a:endParaRPr>
          </a:p>
          <a:p>
            <a:pPr marL="457200" indent="-457200">
              <a:lnSpc>
                <a:spcPct val="110000"/>
              </a:lnSpc>
              <a:buFont typeface="Arial" panose="020B0604020202020204" pitchFamily="34" charset="0"/>
              <a:buChar char="•"/>
            </a:pPr>
            <a:r>
              <a:rPr lang="zh-CN" altLang="en-US" b="0" dirty="0"/>
              <a:t>电动自行车</a:t>
            </a:r>
            <a:endParaRPr lang="en-US" b="0" dirty="0"/>
          </a:p>
          <a:p>
            <a:pPr marL="1028700" lvl="1" indent="-571500">
              <a:lnSpc>
                <a:spcPct val="110000"/>
              </a:lnSpc>
              <a:buFont typeface="Wingdings" panose="05000000000000000000" pitchFamily="2" charset="2"/>
              <a:buChar char="Ø"/>
            </a:pPr>
            <a:r>
              <a:rPr lang="en-US" altLang="zh-CN" kern="1200" dirty="0">
                <a:solidFill>
                  <a:schemeClr val="tx1"/>
                </a:solidFill>
              </a:rPr>
              <a:t>16《</a:t>
            </a:r>
            <a:r>
              <a:rPr lang="zh-CN" altLang="en-US" kern="1200" dirty="0">
                <a:solidFill>
                  <a:schemeClr val="tx1"/>
                </a:solidFill>
              </a:rPr>
              <a:t>联邦法规</a:t>
            </a:r>
            <a:r>
              <a:rPr lang="en-US" altLang="zh-CN" kern="1200" dirty="0">
                <a:solidFill>
                  <a:schemeClr val="tx1"/>
                </a:solidFill>
              </a:rPr>
              <a:t>》</a:t>
            </a:r>
            <a:r>
              <a:rPr lang="zh-CN" altLang="en-US" kern="1200" dirty="0">
                <a:solidFill>
                  <a:schemeClr val="tx1"/>
                </a:solidFill>
              </a:rPr>
              <a:t>第</a:t>
            </a:r>
            <a:r>
              <a:rPr lang="en-US" kern="1200" dirty="0">
                <a:solidFill>
                  <a:schemeClr val="tx1"/>
                </a:solidFill>
              </a:rPr>
              <a:t>1512</a:t>
            </a:r>
            <a:r>
              <a:rPr lang="zh-CN" altLang="en-US" kern="1200" dirty="0">
                <a:solidFill>
                  <a:schemeClr val="tx1"/>
                </a:solidFill>
              </a:rPr>
              <a:t>部：</a:t>
            </a:r>
            <a:r>
              <a:rPr lang="en-US" altLang="zh-CN" i="1" kern="1200" dirty="0">
                <a:solidFill>
                  <a:schemeClr val="tx1"/>
                </a:solidFill>
              </a:rPr>
              <a:t>《</a:t>
            </a:r>
            <a:r>
              <a:rPr lang="zh-CN" altLang="en-US" i="1" kern="1200" dirty="0">
                <a:solidFill>
                  <a:schemeClr val="tx1"/>
                </a:solidFill>
              </a:rPr>
              <a:t>有关自行车的要求</a:t>
            </a:r>
            <a:r>
              <a:rPr lang="en-US" altLang="zh-CN" i="1" kern="1200" dirty="0">
                <a:solidFill>
                  <a:schemeClr val="tx1"/>
                </a:solidFill>
              </a:rPr>
              <a:t>》</a:t>
            </a:r>
            <a:endParaRPr lang="en-US" i="1" kern="1200" dirty="0">
              <a:solidFill>
                <a:schemeClr val="tx1"/>
              </a:solidFill>
            </a:endParaRPr>
          </a:p>
        </p:txBody>
      </p:sp>
      <p:sp>
        <p:nvSpPr>
          <p:cNvPr id="6" name="Text Placeholder 2">
            <a:extLst>
              <a:ext uri="{FF2B5EF4-FFF2-40B4-BE49-F238E27FC236}">
                <a16:creationId xmlns:a16="http://schemas.microsoft.com/office/drawing/2014/main" id="{23B419CD-1AD8-48D2-92BC-9A587BAEF285}"/>
              </a:ext>
            </a:extLst>
          </p:cNvPr>
          <p:cNvSpPr txBox="1">
            <a:spLocks/>
          </p:cNvSpPr>
          <p:nvPr/>
        </p:nvSpPr>
        <p:spPr>
          <a:xfrm>
            <a:off x="427039" y="2865438"/>
            <a:ext cx="3769042" cy="1178241"/>
          </a:xfrm>
          <a:prstGeom prst="rect">
            <a:avLst/>
          </a:prstGeom>
        </p:spPr>
        <p:txBody>
          <a:bodyPr vert="horz" lIns="91440" tIns="45720" rIns="91440" bIns="45720" rtlCol="0">
            <a:normAutofit/>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en-US" b="0" kern="0" dirty="0"/>
          </a:p>
        </p:txBody>
      </p:sp>
      <p:pic>
        <p:nvPicPr>
          <p:cNvPr id="3" name="Recorded Sound">
            <a:hlinkClick r:id="" action="ppaction://media"/>
            <a:extLst>
              <a:ext uri="{FF2B5EF4-FFF2-40B4-BE49-F238E27FC236}">
                <a16:creationId xmlns:a16="http://schemas.microsoft.com/office/drawing/2014/main" id="{441EF3AE-4160-4E4F-AF57-AC9BA61D598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93305" y="358129"/>
            <a:ext cx="548640" cy="548640"/>
          </a:xfrm>
          <a:prstGeom prst="rect">
            <a:avLst/>
          </a:prstGeom>
        </p:spPr>
      </p:pic>
    </p:spTree>
    <p:custDataLst>
      <p:tags r:id="rId1"/>
    </p:custDataLst>
    <p:extLst>
      <p:ext uri="{BB962C8B-B14F-4D97-AF65-F5344CB8AC3E}">
        <p14:creationId xmlns:p14="http://schemas.microsoft.com/office/powerpoint/2010/main" val="2041185844"/>
      </p:ext>
    </p:extLst>
  </p:cSld>
  <p:clrMapOvr>
    <a:masterClrMapping/>
  </p:clrMapOvr>
  <mc:AlternateContent xmlns:mc="http://schemas.openxmlformats.org/markup-compatibility/2006" xmlns:p14="http://schemas.microsoft.com/office/powerpoint/2010/main">
    <mc:Choice Requires="p14">
      <p:transition spd="slow" p14:dur="2000" advTm="51801"/>
    </mc:Choice>
    <mc:Fallback xmlns="">
      <p:transition spd="slow" advTm="518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585" objId="3"/>
        <p14:stopEvt time="51801" objId="3"/>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E1D53F-B31C-4028-8252-9AFD2B486BDF}"/>
              </a:ext>
            </a:extLst>
          </p:cNvPr>
          <p:cNvPicPr>
            <a:picLocks noChangeAspect="1"/>
          </p:cNvPicPr>
          <p:nvPr/>
        </p:nvPicPr>
        <p:blipFill>
          <a:blip r:embed="rId6"/>
          <a:stretch>
            <a:fillRect/>
          </a:stretch>
        </p:blipFill>
        <p:spPr>
          <a:xfrm>
            <a:off x="1616645" y="931350"/>
            <a:ext cx="8958709" cy="4995300"/>
          </a:xfrm>
          <a:prstGeom prst="rect">
            <a:avLst/>
          </a:prstGeom>
        </p:spPr>
      </p:pic>
      <p:sp>
        <p:nvSpPr>
          <p:cNvPr id="2" name="Text Placeholder 1">
            <a:extLst>
              <a:ext uri="{FF2B5EF4-FFF2-40B4-BE49-F238E27FC236}">
                <a16:creationId xmlns:a16="http://schemas.microsoft.com/office/drawing/2014/main" id="{0CA7F1BD-98E8-485D-9B22-2450DD20259F}"/>
              </a:ext>
            </a:extLst>
          </p:cNvPr>
          <p:cNvSpPr>
            <a:spLocks noGrp="1"/>
          </p:cNvSpPr>
          <p:nvPr>
            <p:ph type="body" sz="quarter" idx="12"/>
          </p:nvPr>
        </p:nvSpPr>
        <p:spPr>
          <a:xfrm>
            <a:off x="2582779" y="2858622"/>
            <a:ext cx="6673516" cy="1314003"/>
          </a:xfrm>
        </p:spPr>
        <p:txBody>
          <a:bodyPr>
            <a:normAutofit fontScale="77500" lnSpcReduction="20000"/>
          </a:bodyPr>
          <a:lstStyle/>
          <a:p>
            <a:pPr algn="ctr"/>
            <a:r>
              <a:rPr lang="en-US" sz="6000" dirty="0">
                <a:solidFill>
                  <a:srgbClr val="00246A"/>
                </a:solidFill>
                <a:latin typeface="Calibri Light" panose="020F0302020204030204" pitchFamily="34" charset="0"/>
                <a:cs typeface="Calibri Light" panose="020F0302020204030204" pitchFamily="34" charset="0"/>
              </a:rPr>
              <a:t>CPSC</a:t>
            </a:r>
            <a:r>
              <a:rPr lang="zh-CN" altLang="en-US" sz="6000" dirty="0">
                <a:solidFill>
                  <a:srgbClr val="00246A"/>
                </a:solidFill>
                <a:latin typeface="Calibri Light" panose="020F0302020204030204" pitchFamily="34" charset="0"/>
                <a:cs typeface="Calibri Light" panose="020F0302020204030204" pitchFamily="34" charset="0"/>
              </a:rPr>
              <a:t>教育及</a:t>
            </a:r>
            <a:endParaRPr lang="en-US" altLang="zh-CN" sz="6000" dirty="0">
              <a:solidFill>
                <a:srgbClr val="00246A"/>
              </a:solidFill>
              <a:latin typeface="Calibri Light" panose="020F0302020204030204" pitchFamily="34" charset="0"/>
              <a:cs typeface="Calibri Light" panose="020F0302020204030204" pitchFamily="34" charset="0"/>
            </a:endParaRPr>
          </a:p>
          <a:p>
            <a:pPr algn="ctr"/>
            <a:r>
              <a:rPr lang="zh-CN" altLang="en-US" sz="6000" dirty="0">
                <a:solidFill>
                  <a:srgbClr val="00246A"/>
                </a:solidFill>
                <a:latin typeface="Calibri Light" panose="020F0302020204030204" pitchFamily="34" charset="0"/>
                <a:cs typeface="Calibri Light" panose="020F0302020204030204" pitchFamily="34" charset="0"/>
              </a:rPr>
              <a:t>外展活动</a:t>
            </a:r>
            <a:endParaRPr lang="en-US" sz="6000" dirty="0">
              <a:solidFill>
                <a:srgbClr val="00246A"/>
              </a:solidFill>
              <a:latin typeface="Calibri Light" panose="020F0302020204030204" pitchFamily="34" charset="0"/>
              <a:cs typeface="Calibri Light" panose="020F0302020204030204" pitchFamily="34" charset="0"/>
            </a:endParaRPr>
          </a:p>
        </p:txBody>
      </p:sp>
      <p:pic>
        <p:nvPicPr>
          <p:cNvPr id="4" name="Recorded Sound">
            <a:hlinkClick r:id="" action="ppaction://media"/>
            <a:extLst>
              <a:ext uri="{FF2B5EF4-FFF2-40B4-BE49-F238E27FC236}">
                <a16:creationId xmlns:a16="http://schemas.microsoft.com/office/drawing/2014/main" id="{DD3AB2CC-D987-4615-B522-5D2CFF8EB30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82400" y="126609"/>
            <a:ext cx="548640" cy="548640"/>
          </a:xfrm>
          <a:prstGeom prst="rect">
            <a:avLst/>
          </a:prstGeom>
        </p:spPr>
      </p:pic>
    </p:spTree>
    <p:custDataLst>
      <p:tags r:id="rId1"/>
    </p:custDataLst>
    <p:extLst>
      <p:ext uri="{BB962C8B-B14F-4D97-AF65-F5344CB8AC3E}">
        <p14:creationId xmlns:p14="http://schemas.microsoft.com/office/powerpoint/2010/main" val="4095167151"/>
      </p:ext>
    </p:extLst>
  </p:cSld>
  <p:clrMapOvr>
    <a:masterClrMapping/>
  </p:clrMapOvr>
  <mc:AlternateContent xmlns:mc="http://schemas.openxmlformats.org/markup-compatibility/2006" xmlns:p14="http://schemas.microsoft.com/office/powerpoint/2010/main">
    <mc:Choice Requires="p14">
      <p:transition spd="slow" p14:dur="2000" advTm="21722"/>
    </mc:Choice>
    <mc:Fallback xmlns="">
      <p:transition spd="slow" advTm="217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830" objId="4"/>
        <p14:stopEvt time="21722" objId="4"/>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3B419CD-1AD8-48D2-92BC-9A587BAEF285}"/>
              </a:ext>
            </a:extLst>
          </p:cNvPr>
          <p:cNvSpPr txBox="1">
            <a:spLocks/>
          </p:cNvSpPr>
          <p:nvPr/>
        </p:nvSpPr>
        <p:spPr>
          <a:xfrm>
            <a:off x="427039" y="2865438"/>
            <a:ext cx="3769042" cy="1178241"/>
          </a:xfrm>
          <a:prstGeom prst="rect">
            <a:avLst/>
          </a:prstGeom>
        </p:spPr>
        <p:txBody>
          <a:bodyPr vert="horz" lIns="91440" tIns="45720" rIns="91440" bIns="45720" rtlCol="0">
            <a:normAutofit/>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en-US" b="0" kern="0" dirty="0"/>
          </a:p>
        </p:txBody>
      </p:sp>
      <p:sp>
        <p:nvSpPr>
          <p:cNvPr id="3" name="Title 2">
            <a:extLst>
              <a:ext uri="{FF2B5EF4-FFF2-40B4-BE49-F238E27FC236}">
                <a16:creationId xmlns:a16="http://schemas.microsoft.com/office/drawing/2014/main" id="{F031C4AB-435D-474F-A9B3-D7689F49D0D0}"/>
              </a:ext>
            </a:extLst>
          </p:cNvPr>
          <p:cNvSpPr>
            <a:spLocks noGrp="1"/>
          </p:cNvSpPr>
          <p:nvPr>
            <p:ph type="title"/>
          </p:nvPr>
        </p:nvSpPr>
        <p:spPr/>
        <p:txBody>
          <a:bodyPr>
            <a:normAutofit/>
          </a:bodyPr>
          <a:lstStyle/>
          <a:p>
            <a:r>
              <a:rPr lang="zh-CN" altLang="en-US" dirty="0"/>
              <a:t>教育：对消费者的教育</a:t>
            </a:r>
            <a:endParaRPr lang="en-US" dirty="0"/>
          </a:p>
        </p:txBody>
      </p:sp>
      <p:sp>
        <p:nvSpPr>
          <p:cNvPr id="8" name="Text Placeholder 3">
            <a:extLst>
              <a:ext uri="{FF2B5EF4-FFF2-40B4-BE49-F238E27FC236}">
                <a16:creationId xmlns:a16="http://schemas.microsoft.com/office/drawing/2014/main" id="{585CD909-45F7-4D26-B142-3E145800A74A}"/>
              </a:ext>
            </a:extLst>
          </p:cNvPr>
          <p:cNvSpPr>
            <a:spLocks noGrp="1"/>
          </p:cNvSpPr>
          <p:nvPr>
            <p:ph idx="1"/>
          </p:nvPr>
        </p:nvSpPr>
        <p:spPr>
          <a:xfrm>
            <a:off x="477469" y="1108538"/>
            <a:ext cx="11465169" cy="4692040"/>
          </a:xfrm>
        </p:spPr>
        <p:txBody>
          <a:bodyPr>
            <a:normAutofit/>
          </a:bodyPr>
          <a:lstStyle/>
          <a:p>
            <a:pPr marL="457200" indent="-457200">
              <a:buFont typeface="Arial" panose="020B0604020202020204" pitchFamily="34" charset="0"/>
              <a:buChar char="•"/>
            </a:pPr>
            <a:r>
              <a:rPr lang="zh-CN" altLang="en-US" sz="2800" dirty="0"/>
              <a:t>信息和教育活动</a:t>
            </a:r>
            <a:endParaRPr lang="en-US" sz="2800" dirty="0"/>
          </a:p>
          <a:p>
            <a:pPr marL="914400" lvl="1" indent="-457200">
              <a:buFont typeface="Wingdings" panose="05000000000000000000" pitchFamily="2" charset="2"/>
              <a:buChar char="Ø"/>
            </a:pPr>
            <a:r>
              <a:rPr lang="zh-CN" altLang="en-US" sz="2000" b="0" dirty="0">
                <a:solidFill>
                  <a:schemeClr val="tx1"/>
                </a:solidFill>
              </a:rPr>
              <a:t>有关电动踏板车的新闻</a:t>
            </a:r>
            <a:r>
              <a:rPr lang="zh-CN" altLang="en-US" sz="2000" dirty="0">
                <a:solidFill>
                  <a:schemeClr val="tx1"/>
                </a:solidFill>
              </a:rPr>
              <a:t>公告</a:t>
            </a:r>
            <a:r>
              <a:rPr lang="en-US" sz="2000" b="0" dirty="0">
                <a:solidFill>
                  <a:schemeClr val="tx1"/>
                </a:solidFill>
              </a:rPr>
              <a:t> (2020</a:t>
            </a:r>
            <a:r>
              <a:rPr lang="zh-CN" altLang="en-US" sz="2000" b="0" dirty="0">
                <a:solidFill>
                  <a:schemeClr val="tx1"/>
                </a:solidFill>
              </a:rPr>
              <a:t>年</a:t>
            </a:r>
            <a:r>
              <a:rPr lang="en-US" altLang="zh-CN" sz="2000" b="0" dirty="0">
                <a:solidFill>
                  <a:schemeClr val="tx1"/>
                </a:solidFill>
              </a:rPr>
              <a:t>9</a:t>
            </a:r>
            <a:r>
              <a:rPr lang="zh-CN" altLang="en-US" sz="2000" b="0" dirty="0">
                <a:solidFill>
                  <a:schemeClr val="tx1"/>
                </a:solidFill>
              </a:rPr>
              <a:t>月</a:t>
            </a:r>
            <a:r>
              <a:rPr lang="en-US" sz="2000" b="0" dirty="0">
                <a:solidFill>
                  <a:schemeClr val="tx1"/>
                </a:solidFill>
              </a:rPr>
              <a:t>)</a:t>
            </a:r>
          </a:p>
          <a:p>
            <a:pPr marL="914400" lvl="1" indent="-457200">
              <a:buFont typeface="Wingdings" panose="05000000000000000000" pitchFamily="2" charset="2"/>
              <a:buChar char="Ø"/>
            </a:pPr>
            <a:r>
              <a:rPr lang="zh-CN" altLang="en-US" sz="2000" dirty="0">
                <a:solidFill>
                  <a:schemeClr val="tx1"/>
                </a:solidFill>
              </a:rPr>
              <a:t>有关电动踏板车安全骑行的公众服务声明</a:t>
            </a:r>
            <a:r>
              <a:rPr lang="en-US" sz="2000" dirty="0">
                <a:solidFill>
                  <a:schemeClr val="tx1"/>
                </a:solidFill>
              </a:rPr>
              <a:t> (2020</a:t>
            </a:r>
            <a:r>
              <a:rPr lang="zh-CN" altLang="en-US" sz="2000" dirty="0">
                <a:solidFill>
                  <a:schemeClr val="tx1"/>
                </a:solidFill>
              </a:rPr>
              <a:t>年</a:t>
            </a:r>
            <a:r>
              <a:rPr lang="en-US" altLang="zh-CN" sz="2000" dirty="0">
                <a:solidFill>
                  <a:schemeClr val="tx1"/>
                </a:solidFill>
              </a:rPr>
              <a:t>9</a:t>
            </a:r>
            <a:r>
              <a:rPr lang="zh-CN" altLang="en-US" sz="2000" dirty="0">
                <a:solidFill>
                  <a:schemeClr val="tx1"/>
                </a:solidFill>
              </a:rPr>
              <a:t>月</a:t>
            </a:r>
            <a:r>
              <a:rPr lang="en-US" sz="2000" dirty="0">
                <a:solidFill>
                  <a:schemeClr val="tx1"/>
                </a:solidFill>
              </a:rPr>
              <a:t>)</a:t>
            </a:r>
          </a:p>
          <a:p>
            <a:pPr marL="914400" lvl="1" indent="-457200">
              <a:buFont typeface="Wingdings" panose="05000000000000000000" pitchFamily="2" charset="2"/>
              <a:buChar char="Ø"/>
            </a:pPr>
            <a:r>
              <a:rPr lang="zh-CN" altLang="en-US" sz="2000" b="0" dirty="0">
                <a:solidFill>
                  <a:schemeClr val="tx1"/>
                </a:solidFill>
              </a:rPr>
              <a:t>有关悬浮滑板的安全警报</a:t>
            </a:r>
            <a:r>
              <a:rPr lang="en-US" sz="2000" b="0" dirty="0">
                <a:solidFill>
                  <a:schemeClr val="tx1"/>
                </a:solidFill>
              </a:rPr>
              <a:t> (2018</a:t>
            </a:r>
            <a:r>
              <a:rPr lang="zh-CN" altLang="en-US" sz="2000" b="0" dirty="0">
                <a:solidFill>
                  <a:schemeClr val="tx1"/>
                </a:solidFill>
              </a:rPr>
              <a:t>年</a:t>
            </a:r>
            <a:r>
              <a:rPr lang="en-US" altLang="zh-CN" sz="2000" b="0" dirty="0">
                <a:solidFill>
                  <a:schemeClr val="tx1"/>
                </a:solidFill>
              </a:rPr>
              <a:t>2</a:t>
            </a:r>
            <a:r>
              <a:rPr lang="zh-CN" altLang="en-US" sz="2000" b="0" dirty="0">
                <a:solidFill>
                  <a:schemeClr val="tx1"/>
                </a:solidFill>
              </a:rPr>
              <a:t>月</a:t>
            </a:r>
            <a:r>
              <a:rPr lang="en-US" sz="2000" b="0" dirty="0">
                <a:solidFill>
                  <a:schemeClr val="tx1"/>
                </a:solidFill>
              </a:rPr>
              <a:t>)</a:t>
            </a:r>
          </a:p>
        </p:txBody>
      </p:sp>
      <p:pic>
        <p:nvPicPr>
          <p:cNvPr id="2" name="Picture 1">
            <a:extLst>
              <a:ext uri="{FF2B5EF4-FFF2-40B4-BE49-F238E27FC236}">
                <a16:creationId xmlns:a16="http://schemas.microsoft.com/office/drawing/2014/main" id="{AF227C2B-25CC-4195-B154-3061335484AF}"/>
              </a:ext>
            </a:extLst>
          </p:cNvPr>
          <p:cNvPicPr>
            <a:picLocks noChangeAspect="1"/>
          </p:cNvPicPr>
          <p:nvPr/>
        </p:nvPicPr>
        <p:blipFill rotWithShape="1">
          <a:blip r:embed="rId6"/>
          <a:srcRect l="4473" t="9754" r="33158" b="9858"/>
          <a:stretch/>
        </p:blipFill>
        <p:spPr>
          <a:xfrm>
            <a:off x="3367163" y="2558582"/>
            <a:ext cx="5117431" cy="3507954"/>
          </a:xfrm>
          <a:prstGeom prst="rect">
            <a:avLst/>
          </a:prstGeom>
        </p:spPr>
      </p:pic>
      <p:sp>
        <p:nvSpPr>
          <p:cNvPr id="9" name="Rectangle 8">
            <a:extLst>
              <a:ext uri="{FF2B5EF4-FFF2-40B4-BE49-F238E27FC236}">
                <a16:creationId xmlns:a16="http://schemas.microsoft.com/office/drawing/2014/main" id="{B86CCE99-76EA-4693-AA8D-49E5B6B265F5}"/>
              </a:ext>
            </a:extLst>
          </p:cNvPr>
          <p:cNvSpPr/>
          <p:nvPr/>
        </p:nvSpPr>
        <p:spPr>
          <a:xfrm>
            <a:off x="2651316" y="6066536"/>
            <a:ext cx="6549124" cy="369332"/>
          </a:xfrm>
          <a:prstGeom prst="rect">
            <a:avLst/>
          </a:prstGeom>
        </p:spPr>
        <p:txBody>
          <a:bodyPr wrap="square">
            <a:spAutoFit/>
          </a:bodyPr>
          <a:lstStyle/>
          <a:p>
            <a:r>
              <a:rPr lang="en-US" u="sng" dirty="0">
                <a:solidFill>
                  <a:srgbClr val="0563C1"/>
                </a:solidFill>
                <a:latin typeface="Calibri" panose="020F0502020204030204" pitchFamily="34" charset="0"/>
                <a:ea typeface="Calibri" panose="020F0502020204030204" pitchFamily="34" charset="0"/>
                <a:hlinkClick r:id="rId7"/>
              </a:rPr>
              <a:t>https://www.youtube.com/watch?v=VGVP_4qlIII&amp;feature=youtu.be</a:t>
            </a:r>
            <a:endParaRPr lang="en-US" dirty="0"/>
          </a:p>
        </p:txBody>
      </p:sp>
      <p:pic>
        <p:nvPicPr>
          <p:cNvPr id="4" name="Recorded Sound">
            <a:hlinkClick r:id="" action="ppaction://media"/>
            <a:extLst>
              <a:ext uri="{FF2B5EF4-FFF2-40B4-BE49-F238E27FC236}">
                <a16:creationId xmlns:a16="http://schemas.microsoft.com/office/drawing/2014/main" id="{1D197CEB-5F67-4573-B299-A55D2A0787D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97503" y="498938"/>
            <a:ext cx="548640" cy="548640"/>
          </a:xfrm>
          <a:prstGeom prst="rect">
            <a:avLst/>
          </a:prstGeom>
        </p:spPr>
      </p:pic>
    </p:spTree>
    <p:custDataLst>
      <p:tags r:id="rId1"/>
    </p:custDataLst>
    <p:extLst>
      <p:ext uri="{BB962C8B-B14F-4D97-AF65-F5344CB8AC3E}">
        <p14:creationId xmlns:p14="http://schemas.microsoft.com/office/powerpoint/2010/main" val="2101244584"/>
      </p:ext>
    </p:extLst>
  </p:cSld>
  <p:clrMapOvr>
    <a:masterClrMapping/>
  </p:clrMapOvr>
  <mc:AlternateContent xmlns:mc="http://schemas.openxmlformats.org/markup-compatibility/2006" xmlns:p14="http://schemas.microsoft.com/office/powerpoint/2010/main">
    <mc:Choice Requires="p14">
      <p:transition spd="slow" p14:dur="2000" advTm="36935"/>
    </mc:Choice>
    <mc:Fallback xmlns="">
      <p:transition spd="slow" advTm="369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071" objId="4"/>
        <p14:stopEvt time="36935" objId="4"/>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F3AF30-B775-4EFA-A1A2-AF4D2CF6E4B8}"/>
              </a:ext>
            </a:extLst>
          </p:cNvPr>
          <p:cNvSpPr>
            <a:spLocks noGrp="1"/>
          </p:cNvSpPr>
          <p:nvPr>
            <p:ph type="title"/>
          </p:nvPr>
        </p:nvSpPr>
        <p:spPr/>
        <p:txBody>
          <a:bodyPr>
            <a:normAutofit/>
          </a:bodyPr>
          <a:lstStyle/>
          <a:p>
            <a:r>
              <a:rPr lang="zh-CN" altLang="en-US" dirty="0"/>
              <a:t>外展及数据收集：</a:t>
            </a:r>
            <a:r>
              <a:rPr lang="en-US" dirty="0"/>
              <a:t>CPSC</a:t>
            </a:r>
            <a:r>
              <a:rPr lang="zh-CN" altLang="en-US" dirty="0"/>
              <a:t>微移动交通工具论坛</a:t>
            </a:r>
            <a:endParaRPr lang="en-US" dirty="0"/>
          </a:p>
        </p:txBody>
      </p:sp>
      <p:sp>
        <p:nvSpPr>
          <p:cNvPr id="4" name="Text Placeholder 3">
            <a:extLst>
              <a:ext uri="{FF2B5EF4-FFF2-40B4-BE49-F238E27FC236}">
                <a16:creationId xmlns:a16="http://schemas.microsoft.com/office/drawing/2014/main" id="{585CD909-45F7-4D26-B142-3E145800A74A}"/>
              </a:ext>
            </a:extLst>
          </p:cNvPr>
          <p:cNvSpPr>
            <a:spLocks noGrp="1"/>
          </p:cNvSpPr>
          <p:nvPr>
            <p:ph idx="1"/>
          </p:nvPr>
        </p:nvSpPr>
        <p:spPr>
          <a:xfrm>
            <a:off x="427039" y="1232441"/>
            <a:ext cx="11465169" cy="4692040"/>
          </a:xfrm>
        </p:spPr>
        <p:txBody>
          <a:bodyPr>
            <a:normAutofit/>
          </a:bodyPr>
          <a:lstStyle/>
          <a:p>
            <a:pPr marL="457200" indent="-457200">
              <a:lnSpc>
                <a:spcPct val="110000"/>
              </a:lnSpc>
              <a:buFont typeface="Arial" panose="020B0604020202020204" pitchFamily="34" charset="0"/>
              <a:buChar char="•"/>
            </a:pPr>
            <a:r>
              <a:rPr lang="en-US" dirty="0"/>
              <a:t>2020</a:t>
            </a:r>
            <a:r>
              <a:rPr lang="zh-CN" altLang="en-US" dirty="0"/>
              <a:t>年</a:t>
            </a:r>
            <a:r>
              <a:rPr lang="en-US" altLang="zh-CN" dirty="0"/>
              <a:t>9</a:t>
            </a:r>
            <a:r>
              <a:rPr lang="zh-CN" altLang="en-US" dirty="0"/>
              <a:t>月</a:t>
            </a:r>
            <a:r>
              <a:rPr lang="en-US" altLang="zh-CN" dirty="0"/>
              <a:t>15</a:t>
            </a:r>
            <a:r>
              <a:rPr lang="zh-CN" altLang="en-US" dirty="0"/>
              <a:t>日</a:t>
            </a:r>
            <a:endParaRPr lang="en-US" dirty="0"/>
          </a:p>
          <a:p>
            <a:pPr>
              <a:lnSpc>
                <a:spcPct val="110000"/>
              </a:lnSpc>
            </a:pPr>
            <a:endParaRPr lang="en-US" sz="800" dirty="0"/>
          </a:p>
          <a:p>
            <a:pPr marL="457200" indent="-457200">
              <a:lnSpc>
                <a:spcPct val="110000"/>
              </a:lnSpc>
              <a:buFont typeface="Arial" panose="020B0604020202020204" pitchFamily="34" charset="0"/>
              <a:buChar char="•"/>
            </a:pPr>
            <a:r>
              <a:rPr lang="zh-CN" altLang="en-US" dirty="0"/>
              <a:t>超过</a:t>
            </a:r>
            <a:r>
              <a:rPr lang="en-US" dirty="0"/>
              <a:t>200</a:t>
            </a:r>
            <a:r>
              <a:rPr lang="zh-CN" altLang="en-US" dirty="0"/>
              <a:t>人参加了网上论坛</a:t>
            </a:r>
            <a:endParaRPr lang="en-US" dirty="0"/>
          </a:p>
          <a:p>
            <a:pPr>
              <a:lnSpc>
                <a:spcPct val="110000"/>
              </a:lnSpc>
            </a:pPr>
            <a:endParaRPr lang="en-US" sz="800" dirty="0"/>
          </a:p>
          <a:p>
            <a:pPr marL="457200" indent="-457200">
              <a:lnSpc>
                <a:spcPct val="110000"/>
              </a:lnSpc>
              <a:buFont typeface="Arial" panose="020B0604020202020204" pitchFamily="34" charset="0"/>
              <a:buChar char="•"/>
            </a:pPr>
            <a:r>
              <a:rPr lang="zh-CN" altLang="en-US" dirty="0"/>
              <a:t>议题：</a:t>
            </a:r>
            <a:endParaRPr lang="en-US" dirty="0"/>
          </a:p>
          <a:p>
            <a:pPr marL="914400" lvl="1" indent="-457200">
              <a:lnSpc>
                <a:spcPct val="110000"/>
              </a:lnSpc>
              <a:buFont typeface="Wingdings" panose="05000000000000000000" pitchFamily="2" charset="2"/>
              <a:buChar char="Ø"/>
            </a:pPr>
            <a:r>
              <a:rPr lang="zh-CN" altLang="en-US" dirty="0">
                <a:solidFill>
                  <a:schemeClr val="tx1"/>
                </a:solidFill>
              </a:rPr>
              <a:t>受伤数据</a:t>
            </a:r>
            <a:endParaRPr lang="en-US" dirty="0">
              <a:solidFill>
                <a:schemeClr val="tx1"/>
              </a:solidFill>
            </a:endParaRPr>
          </a:p>
          <a:p>
            <a:pPr marL="914400" lvl="1" indent="-457200">
              <a:lnSpc>
                <a:spcPct val="110000"/>
              </a:lnSpc>
              <a:buFont typeface="Wingdings" panose="05000000000000000000" pitchFamily="2" charset="2"/>
              <a:buChar char="Ø"/>
            </a:pPr>
            <a:r>
              <a:rPr lang="zh-CN" altLang="en-US" dirty="0">
                <a:solidFill>
                  <a:schemeClr val="tx1"/>
                </a:solidFill>
              </a:rPr>
              <a:t>业界公认标准</a:t>
            </a:r>
            <a:endParaRPr lang="en-US" dirty="0">
              <a:solidFill>
                <a:schemeClr val="tx1"/>
              </a:solidFill>
            </a:endParaRPr>
          </a:p>
          <a:p>
            <a:pPr marL="914400" lvl="1" indent="-457200">
              <a:lnSpc>
                <a:spcPct val="110000"/>
              </a:lnSpc>
              <a:buFont typeface="Wingdings" panose="05000000000000000000" pitchFamily="2" charset="2"/>
              <a:buChar char="Ø"/>
            </a:pPr>
            <a:r>
              <a:rPr lang="zh-CN" altLang="en-US" dirty="0">
                <a:solidFill>
                  <a:schemeClr val="tx1"/>
                </a:solidFill>
              </a:rPr>
              <a:t>与基础设施相关的最佳安全实践</a:t>
            </a:r>
            <a:endParaRPr lang="en-US" dirty="0">
              <a:solidFill>
                <a:schemeClr val="tx1"/>
              </a:solidFill>
            </a:endParaRPr>
          </a:p>
          <a:p>
            <a:pPr marL="914400" lvl="1" indent="-457200">
              <a:lnSpc>
                <a:spcPct val="110000"/>
              </a:lnSpc>
              <a:buFont typeface="Wingdings" panose="05000000000000000000" pitchFamily="2" charset="2"/>
              <a:buChar char="Ø"/>
            </a:pPr>
            <a:r>
              <a:rPr lang="zh-CN" altLang="en-US" dirty="0">
                <a:solidFill>
                  <a:schemeClr val="tx1"/>
                </a:solidFill>
              </a:rPr>
              <a:t>微移动交通工具设计与研究</a:t>
            </a:r>
            <a:endParaRPr lang="en-US" dirty="0">
              <a:solidFill>
                <a:schemeClr val="tx1"/>
              </a:solidFill>
            </a:endParaRPr>
          </a:p>
          <a:p>
            <a:pPr marL="914400" lvl="1" indent="-457200">
              <a:lnSpc>
                <a:spcPct val="110000"/>
              </a:lnSpc>
              <a:buFont typeface="Wingdings" panose="05000000000000000000" pitchFamily="2" charset="2"/>
              <a:buChar char="Ø"/>
            </a:pPr>
            <a:r>
              <a:rPr lang="zh-CN" altLang="en-US" dirty="0">
                <a:solidFill>
                  <a:schemeClr val="tx1"/>
                </a:solidFill>
              </a:rPr>
              <a:t>政策与消费者安全</a:t>
            </a:r>
            <a:endParaRPr lang="en-US" dirty="0">
              <a:solidFill>
                <a:schemeClr val="tx1"/>
              </a:solidFill>
            </a:endParaRPr>
          </a:p>
        </p:txBody>
      </p:sp>
      <p:sp>
        <p:nvSpPr>
          <p:cNvPr id="2" name="TextBox 1">
            <a:extLst>
              <a:ext uri="{FF2B5EF4-FFF2-40B4-BE49-F238E27FC236}">
                <a16:creationId xmlns:a16="http://schemas.microsoft.com/office/drawing/2014/main" id="{5514769A-E015-44AE-89B3-D2B9E2918F9B}"/>
              </a:ext>
            </a:extLst>
          </p:cNvPr>
          <p:cNvSpPr txBox="1"/>
          <p:nvPr/>
        </p:nvSpPr>
        <p:spPr>
          <a:xfrm>
            <a:off x="406399" y="5508982"/>
            <a:ext cx="7202906" cy="584775"/>
          </a:xfrm>
          <a:prstGeom prst="rect">
            <a:avLst/>
          </a:prstGeom>
          <a:noFill/>
        </p:spPr>
        <p:txBody>
          <a:bodyPr wrap="square" rtlCol="0">
            <a:spAutoFit/>
          </a:bodyPr>
          <a:lstStyle/>
          <a:p>
            <a:r>
              <a:rPr lang="zh-CN" altLang="en-US" sz="1600" dirty="0">
                <a:solidFill>
                  <a:schemeClr val="tx2"/>
                </a:solidFill>
              </a:rPr>
              <a:t>会议记录见：</a:t>
            </a:r>
            <a:r>
              <a:rPr lang="en-US" sz="1600" dirty="0">
                <a:solidFill>
                  <a:schemeClr val="tx2"/>
                </a:solidFill>
                <a:hlinkClick r:id="rId6"/>
              </a:rPr>
              <a:t>https://www.cpsc.gov/s3fs-public/2020-9-15%20%20Micromobility%20Forum.pdf?6UKlMounWEJXRQvhMQHi_gHakYEXQNsb</a:t>
            </a:r>
            <a:r>
              <a:rPr lang="en-US" sz="1600" dirty="0">
                <a:solidFill>
                  <a:schemeClr val="tx2"/>
                </a:solidFill>
              </a:rPr>
              <a:t> </a:t>
            </a:r>
          </a:p>
        </p:txBody>
      </p:sp>
      <p:sp>
        <p:nvSpPr>
          <p:cNvPr id="8" name="Text Placeholder 2">
            <a:extLst>
              <a:ext uri="{FF2B5EF4-FFF2-40B4-BE49-F238E27FC236}">
                <a16:creationId xmlns:a16="http://schemas.microsoft.com/office/drawing/2014/main" id="{D3BFE958-C7AF-44C1-A16D-D77C7438FDA4}"/>
              </a:ext>
            </a:extLst>
          </p:cNvPr>
          <p:cNvSpPr txBox="1">
            <a:spLocks/>
          </p:cNvSpPr>
          <p:nvPr/>
        </p:nvSpPr>
        <p:spPr>
          <a:xfrm>
            <a:off x="427039" y="2400220"/>
            <a:ext cx="3769042" cy="1178241"/>
          </a:xfrm>
          <a:prstGeom prst="rect">
            <a:avLst/>
          </a:prstGeom>
        </p:spPr>
        <p:txBody>
          <a:bodyPr vert="horz" lIns="91440" tIns="45720" rIns="91440" bIns="45720" rtlCol="0">
            <a:normAutofit/>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en-US" b="0" kern="0" dirty="0"/>
          </a:p>
        </p:txBody>
      </p:sp>
      <p:pic>
        <p:nvPicPr>
          <p:cNvPr id="5" name="Recorded Sound">
            <a:hlinkClick r:id="" action="ppaction://media"/>
            <a:extLst>
              <a:ext uri="{FF2B5EF4-FFF2-40B4-BE49-F238E27FC236}">
                <a16:creationId xmlns:a16="http://schemas.microsoft.com/office/drawing/2014/main" id="{52165BA8-72BD-4E05-88F2-FEE3C390B8C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07372" y="365126"/>
            <a:ext cx="548640" cy="548640"/>
          </a:xfrm>
          <a:prstGeom prst="rect">
            <a:avLst/>
          </a:prstGeom>
        </p:spPr>
      </p:pic>
    </p:spTree>
    <p:custDataLst>
      <p:tags r:id="rId1"/>
    </p:custDataLst>
    <p:extLst>
      <p:ext uri="{BB962C8B-B14F-4D97-AF65-F5344CB8AC3E}">
        <p14:creationId xmlns:p14="http://schemas.microsoft.com/office/powerpoint/2010/main" val="3945890716"/>
      </p:ext>
    </p:extLst>
  </p:cSld>
  <p:clrMapOvr>
    <a:masterClrMapping/>
  </p:clrMapOvr>
  <mc:AlternateContent xmlns:mc="http://schemas.openxmlformats.org/markup-compatibility/2006" xmlns:p14="http://schemas.microsoft.com/office/powerpoint/2010/main">
    <mc:Choice Requires="p14">
      <p:transition spd="slow" p14:dur="2000" advTm="118508"/>
    </mc:Choice>
    <mc:Fallback xmlns="">
      <p:transition spd="slow" advTm="1185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6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848" objId="5"/>
        <p14:stopEvt time="118508" objId="5"/>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F2B5F-928E-41BC-BD90-76ACA758853A}"/>
              </a:ext>
            </a:extLst>
          </p:cNvPr>
          <p:cNvSpPr>
            <a:spLocks noGrp="1"/>
          </p:cNvSpPr>
          <p:nvPr>
            <p:ph type="title"/>
          </p:nvPr>
        </p:nvSpPr>
        <p:spPr/>
        <p:txBody>
          <a:bodyPr>
            <a:normAutofit/>
          </a:bodyPr>
          <a:lstStyle/>
          <a:p>
            <a:r>
              <a:rPr lang="zh-CN" altLang="en-US" dirty="0"/>
              <a:t>外展及数据收集：</a:t>
            </a:r>
            <a:r>
              <a:rPr lang="en-US" dirty="0"/>
              <a:t>CPSC</a:t>
            </a:r>
            <a:r>
              <a:rPr lang="zh-CN" altLang="en-US" dirty="0"/>
              <a:t>微移动交通工具论坛</a:t>
            </a:r>
            <a:endParaRPr lang="en-US" dirty="0"/>
          </a:p>
        </p:txBody>
      </p:sp>
      <p:sp>
        <p:nvSpPr>
          <p:cNvPr id="4" name="Text Placeholder 3">
            <a:extLst>
              <a:ext uri="{FF2B5EF4-FFF2-40B4-BE49-F238E27FC236}">
                <a16:creationId xmlns:a16="http://schemas.microsoft.com/office/drawing/2014/main" id="{585CD909-45F7-4D26-B142-3E145800A74A}"/>
              </a:ext>
            </a:extLst>
          </p:cNvPr>
          <p:cNvSpPr>
            <a:spLocks noGrp="1"/>
          </p:cNvSpPr>
          <p:nvPr>
            <p:ph idx="1"/>
          </p:nvPr>
        </p:nvSpPr>
        <p:spPr>
          <a:xfrm>
            <a:off x="427039" y="1232441"/>
            <a:ext cx="11465169" cy="4692040"/>
          </a:xfrm>
        </p:spPr>
        <p:txBody>
          <a:bodyPr>
            <a:normAutofit/>
          </a:bodyPr>
          <a:lstStyle/>
          <a:p>
            <a:pPr marL="457200" indent="-457200">
              <a:spcAft>
                <a:spcPts val="600"/>
              </a:spcAft>
              <a:buFont typeface="Arial" panose="020B0604020202020204" pitchFamily="34" charset="0"/>
              <a:buChar char="•"/>
            </a:pPr>
            <a:r>
              <a:rPr lang="zh-CN" altLang="en-US" sz="3200" dirty="0"/>
              <a:t>对消费品安全委员会提出推荐</a:t>
            </a:r>
            <a:endParaRPr lang="en-US" sz="3200" dirty="0">
              <a:highlight>
                <a:srgbClr val="FFFF00"/>
              </a:highlight>
            </a:endParaRPr>
          </a:p>
          <a:p>
            <a:pPr marL="914400" lvl="1" indent="-457200">
              <a:spcAft>
                <a:spcPts val="600"/>
              </a:spcAft>
              <a:buFont typeface="Wingdings" panose="05000000000000000000" pitchFamily="2" charset="2"/>
              <a:buChar char="Ø"/>
            </a:pPr>
            <a:r>
              <a:rPr lang="zh-CN" altLang="en-US" sz="2600" dirty="0">
                <a:solidFill>
                  <a:schemeClr val="tx1"/>
                </a:solidFill>
              </a:rPr>
              <a:t>继续参与自愿性共识标准的活动</a:t>
            </a:r>
            <a:endParaRPr lang="en-US" sz="2600" dirty="0">
              <a:solidFill>
                <a:schemeClr val="tx1"/>
              </a:solidFill>
            </a:endParaRPr>
          </a:p>
          <a:p>
            <a:pPr marL="914400" lvl="1" indent="-457200">
              <a:spcAft>
                <a:spcPts val="600"/>
              </a:spcAft>
              <a:buFont typeface="Wingdings" panose="05000000000000000000" pitchFamily="2" charset="2"/>
              <a:buChar char="Ø"/>
            </a:pPr>
            <a:r>
              <a:rPr lang="zh-CN" altLang="en-US" sz="2600" dirty="0">
                <a:solidFill>
                  <a:schemeClr val="tx1"/>
                </a:solidFill>
              </a:rPr>
              <a:t>展开与联邦政府的合作</a:t>
            </a:r>
            <a:endParaRPr lang="en-US" sz="2600" dirty="0">
              <a:solidFill>
                <a:schemeClr val="tx1"/>
              </a:solidFill>
            </a:endParaRPr>
          </a:p>
          <a:p>
            <a:pPr marL="914400" lvl="1" indent="-457200">
              <a:spcAft>
                <a:spcPts val="600"/>
              </a:spcAft>
              <a:buFont typeface="Wingdings" panose="05000000000000000000" pitchFamily="2" charset="2"/>
              <a:buChar char="Ø"/>
            </a:pPr>
            <a:r>
              <a:rPr lang="zh-CN" altLang="en-US" sz="2600" dirty="0">
                <a:solidFill>
                  <a:schemeClr val="tx1"/>
                </a:solidFill>
              </a:rPr>
              <a:t>与地方政府和倡议团体建立关系</a:t>
            </a:r>
            <a:endParaRPr lang="en-US" sz="2600" dirty="0">
              <a:solidFill>
                <a:schemeClr val="tx1"/>
              </a:solidFill>
            </a:endParaRPr>
          </a:p>
          <a:p>
            <a:pPr marL="914400" lvl="1" indent="-457200">
              <a:spcAft>
                <a:spcPts val="600"/>
              </a:spcAft>
              <a:buFont typeface="Wingdings" panose="05000000000000000000" pitchFamily="2" charset="2"/>
              <a:buChar char="Ø"/>
            </a:pPr>
            <a:r>
              <a:rPr lang="zh-CN" altLang="en-US" sz="2600" dirty="0">
                <a:solidFill>
                  <a:schemeClr val="tx1"/>
                </a:solidFill>
              </a:rPr>
              <a:t>审查其它可选用的数据来源以及新的数据来源</a:t>
            </a:r>
            <a:endParaRPr lang="en-US" sz="2600" dirty="0">
              <a:solidFill>
                <a:schemeClr val="tx1"/>
              </a:solidFill>
            </a:endParaRPr>
          </a:p>
        </p:txBody>
      </p:sp>
      <p:sp>
        <p:nvSpPr>
          <p:cNvPr id="8" name="Text Placeholder 2">
            <a:extLst>
              <a:ext uri="{FF2B5EF4-FFF2-40B4-BE49-F238E27FC236}">
                <a16:creationId xmlns:a16="http://schemas.microsoft.com/office/drawing/2014/main" id="{D3BFE958-C7AF-44C1-A16D-D77C7438FDA4}"/>
              </a:ext>
            </a:extLst>
          </p:cNvPr>
          <p:cNvSpPr txBox="1">
            <a:spLocks/>
          </p:cNvSpPr>
          <p:nvPr/>
        </p:nvSpPr>
        <p:spPr>
          <a:xfrm>
            <a:off x="427039" y="2400220"/>
            <a:ext cx="3769042" cy="1178241"/>
          </a:xfrm>
          <a:prstGeom prst="rect">
            <a:avLst/>
          </a:prstGeom>
        </p:spPr>
        <p:txBody>
          <a:bodyPr vert="horz" lIns="91440" tIns="45720" rIns="91440" bIns="45720" rtlCol="0">
            <a:normAutofit/>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en-US" b="0" kern="0" dirty="0"/>
          </a:p>
        </p:txBody>
      </p:sp>
      <p:pic>
        <p:nvPicPr>
          <p:cNvPr id="3" name="Recorded Sound">
            <a:hlinkClick r:id="" action="ppaction://media"/>
            <a:extLst>
              <a:ext uri="{FF2B5EF4-FFF2-40B4-BE49-F238E27FC236}">
                <a16:creationId xmlns:a16="http://schemas.microsoft.com/office/drawing/2014/main" id="{EA08D88C-897C-4BEA-AB32-CF3B6700A52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0801" y="323919"/>
            <a:ext cx="548640" cy="548640"/>
          </a:xfrm>
          <a:prstGeom prst="rect">
            <a:avLst/>
          </a:prstGeom>
        </p:spPr>
      </p:pic>
    </p:spTree>
    <p:custDataLst>
      <p:tags r:id="rId1"/>
    </p:custDataLst>
    <p:extLst>
      <p:ext uri="{BB962C8B-B14F-4D97-AF65-F5344CB8AC3E}">
        <p14:creationId xmlns:p14="http://schemas.microsoft.com/office/powerpoint/2010/main" val="2752233069"/>
      </p:ext>
    </p:extLst>
  </p:cSld>
  <p:clrMapOvr>
    <a:masterClrMapping/>
  </p:clrMapOvr>
  <mc:AlternateContent xmlns:mc="http://schemas.openxmlformats.org/markup-compatibility/2006" xmlns:p14="http://schemas.microsoft.com/office/powerpoint/2010/main">
    <mc:Choice Requires="p14">
      <p:transition spd="slow" p14:dur="2000" advTm="185538"/>
    </mc:Choice>
    <mc:Fallback xmlns="">
      <p:transition spd="slow" advTm="1855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3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725" objId="3"/>
        <p14:stopEvt time="185169" objId="3"/>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A158A-F1FD-4A14-9F5A-11B272A8E491}"/>
              </a:ext>
            </a:extLst>
          </p:cNvPr>
          <p:cNvSpPr>
            <a:spLocks noGrp="1"/>
          </p:cNvSpPr>
          <p:nvPr>
            <p:ph type="title"/>
          </p:nvPr>
        </p:nvSpPr>
        <p:spPr>
          <a:xfrm>
            <a:off x="8083995" y="1268893"/>
            <a:ext cx="3617452" cy="1772019"/>
          </a:xfrm>
        </p:spPr>
        <p:txBody>
          <a:bodyPr>
            <a:normAutofit/>
          </a:bodyPr>
          <a:lstStyle/>
          <a:p>
            <a:r>
              <a:rPr lang="zh-CN" altLang="en-US" dirty="0"/>
              <a:t>加强</a:t>
            </a:r>
            <a:br>
              <a:rPr lang="en-US" altLang="zh-CN" dirty="0"/>
            </a:br>
            <a:r>
              <a:rPr lang="zh-CN" altLang="en-US" dirty="0"/>
              <a:t>微移动交通工具</a:t>
            </a:r>
            <a:br>
              <a:rPr lang="en-US" altLang="zh-CN" dirty="0"/>
            </a:br>
            <a:r>
              <a:rPr lang="zh-CN" altLang="en-US" dirty="0"/>
              <a:t>安全</a:t>
            </a:r>
            <a:endParaRPr lang="en-US" dirty="0"/>
          </a:p>
        </p:txBody>
      </p:sp>
      <p:graphicFrame>
        <p:nvGraphicFramePr>
          <p:cNvPr id="5" name="Diagram 4">
            <a:extLst>
              <a:ext uri="{FF2B5EF4-FFF2-40B4-BE49-F238E27FC236}">
                <a16:creationId xmlns:a16="http://schemas.microsoft.com/office/drawing/2014/main" id="{80EEDD85-7962-490F-AC1F-F46008ADBB36}"/>
              </a:ext>
            </a:extLst>
          </p:cNvPr>
          <p:cNvGraphicFramePr/>
          <p:nvPr>
            <p:extLst>
              <p:ext uri="{D42A27DB-BD31-4B8C-83A1-F6EECF244321}">
                <p14:modId xmlns:p14="http://schemas.microsoft.com/office/powerpoint/2010/main" val="4140451977"/>
              </p:ext>
            </p:extLst>
          </p:nvPr>
        </p:nvGraphicFramePr>
        <p:xfrm>
          <a:off x="320432" y="347472"/>
          <a:ext cx="7666015" cy="651052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Recorded Sound">
            <a:hlinkClick r:id="" action="ppaction://media"/>
            <a:extLst>
              <a:ext uri="{FF2B5EF4-FFF2-40B4-BE49-F238E27FC236}">
                <a16:creationId xmlns:a16="http://schemas.microsoft.com/office/drawing/2014/main" id="{2F2BF194-3018-4B56-A4CD-DA3F3D69492B}"/>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396647" y="347472"/>
            <a:ext cx="548640" cy="548640"/>
          </a:xfrm>
          <a:prstGeom prst="rect">
            <a:avLst/>
          </a:prstGeom>
        </p:spPr>
      </p:pic>
    </p:spTree>
    <p:custDataLst>
      <p:tags r:id="rId1"/>
    </p:custDataLst>
    <p:extLst>
      <p:ext uri="{BB962C8B-B14F-4D97-AF65-F5344CB8AC3E}">
        <p14:creationId xmlns:p14="http://schemas.microsoft.com/office/powerpoint/2010/main" val="309843481"/>
      </p:ext>
    </p:extLst>
  </p:cSld>
  <p:clrMapOvr>
    <a:masterClrMapping/>
  </p:clrMapOvr>
  <mc:AlternateContent xmlns:mc="http://schemas.openxmlformats.org/markup-compatibility/2006" xmlns:p14="http://schemas.microsoft.com/office/powerpoint/2010/main">
    <mc:Choice Requires="p14">
      <p:transition spd="slow" p14:dur="2000" advTm="85968"/>
    </mc:Choice>
    <mc:Fallback xmlns="">
      <p:transition spd="slow" advTm="859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1269" objId="3"/>
        <p14:stopEvt time="85481" objId="3"/>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Rot="1" noChangeArrowheads="1"/>
          </p:cNvSpPr>
          <p:nvPr>
            <p:ph type="title"/>
          </p:nvPr>
        </p:nvSpPr>
        <p:spPr>
          <a:xfrm>
            <a:off x="3729789" y="711868"/>
            <a:ext cx="4331369" cy="1143000"/>
          </a:xfrm>
        </p:spPr>
        <p:txBody>
          <a:bodyPr>
            <a:noAutofit/>
          </a:bodyPr>
          <a:lstStyle/>
          <a:p>
            <a:pPr algn="ctr"/>
            <a:r>
              <a:rPr lang="zh-CN" altLang="en-US" sz="4800" dirty="0">
                <a:uFill>
                  <a:solidFill>
                    <a:srgbClr val="990000"/>
                  </a:solidFill>
                </a:uFill>
                <a:latin typeface="SimSun" panose="02010600030101010101" pitchFamily="2" charset="-122"/>
                <a:ea typeface="SimSun" panose="02010600030101010101" pitchFamily="2" charset="-122"/>
                <a:cs typeface="Calibri" pitchFamily="34" charset="0"/>
              </a:rPr>
              <a:t>您有问题吗</a:t>
            </a:r>
            <a:r>
              <a:rPr lang="en-US" sz="4800" dirty="0">
                <a:uFill>
                  <a:solidFill>
                    <a:srgbClr val="990000"/>
                  </a:solidFill>
                </a:uFill>
                <a:latin typeface="SimSun" panose="02010600030101010101" pitchFamily="2" charset="-122"/>
                <a:ea typeface="SimSun" panose="02010600030101010101" pitchFamily="2" charset="-122"/>
                <a:cs typeface="Calibri" pitchFamily="34" charset="0"/>
              </a:rPr>
              <a:t>?</a:t>
            </a:r>
          </a:p>
        </p:txBody>
      </p:sp>
      <p:sp>
        <p:nvSpPr>
          <p:cNvPr id="4" name="TextBox 3"/>
          <p:cNvSpPr txBox="1"/>
          <p:nvPr/>
        </p:nvSpPr>
        <p:spPr>
          <a:xfrm>
            <a:off x="2805723" y="1953125"/>
            <a:ext cx="6553200" cy="2185214"/>
          </a:xfrm>
          <a:prstGeom prst="rect">
            <a:avLst/>
          </a:prstGeom>
          <a:noFill/>
        </p:spPr>
        <p:txBody>
          <a:bodyPr wrap="square" rtlCol="0">
            <a:spAutoFit/>
          </a:bodyPr>
          <a:lstStyle/>
          <a:p>
            <a:pPr algn="ctr"/>
            <a:endParaRPr lang="en-US" sz="2400" b="1" u="sng" dirty="0">
              <a:solidFill>
                <a:srgbClr val="002060"/>
              </a:solidFill>
              <a:effectLst>
                <a:outerShdw blurRad="38100" dist="38100" dir="2700000" algn="tl">
                  <a:srgbClr val="000000">
                    <a:alpha val="43137"/>
                  </a:srgbClr>
                </a:outerShdw>
              </a:effectLst>
              <a:latin typeface="Calibri" panose="020F0502020204030204" pitchFamily="34" charset="0"/>
            </a:endParaRPr>
          </a:p>
          <a:p>
            <a:pPr algn="ctr"/>
            <a:r>
              <a:rPr lang="zh-CN" altLang="en-US" sz="3600" b="1" dirty="0">
                <a:latin typeface="SimSun" panose="02010600030101010101" pitchFamily="2" charset="-122"/>
                <a:ea typeface="SimSun" panose="02010600030101010101" pitchFamily="2" charset="-122"/>
              </a:rPr>
              <a:t>请您将您的英文或中文问题提交到下列播客网址</a:t>
            </a:r>
            <a:endParaRPr lang="en-US" sz="3600" b="1" dirty="0">
              <a:latin typeface="SimSun" panose="02010600030101010101" pitchFamily="2" charset="-122"/>
              <a:ea typeface="SimSun" panose="02010600030101010101" pitchFamily="2" charset="-122"/>
            </a:endParaRPr>
          </a:p>
          <a:p>
            <a:pPr algn="ctr"/>
            <a:r>
              <a:rPr lang="en-US" sz="4000" dirty="0">
                <a:solidFill>
                  <a:srgbClr val="002060"/>
                </a:solidFill>
                <a:latin typeface="+mj-lt"/>
                <a:hlinkClick r:id="rId6"/>
              </a:rPr>
              <a:t>CPSCinChina@CPSC.GOV</a:t>
            </a:r>
            <a:endParaRPr lang="en-US" sz="4000" dirty="0">
              <a:solidFill>
                <a:srgbClr val="002060"/>
              </a:solidFill>
              <a:latin typeface="+mj-lt"/>
            </a:endParaRPr>
          </a:p>
        </p:txBody>
      </p:sp>
      <p:pic>
        <p:nvPicPr>
          <p:cNvPr id="5" name="Picture 3" descr="C:\Users\rchan\Desktop\Projects\CPSC Logos\CPSC seal Bluesmal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3339" y="429296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2E6D60C0-3118-47AF-8F82-D33E9BB9CDA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18276" y="407068"/>
            <a:ext cx="548640" cy="548640"/>
          </a:xfrm>
          <a:prstGeom prst="rect">
            <a:avLst/>
          </a:prstGeom>
        </p:spPr>
      </p:pic>
    </p:spTree>
    <p:custDataLst>
      <p:tags r:id="rId1"/>
    </p:custDataLst>
    <p:extLst>
      <p:ext uri="{BB962C8B-B14F-4D97-AF65-F5344CB8AC3E}">
        <p14:creationId xmlns:p14="http://schemas.microsoft.com/office/powerpoint/2010/main" val="4284347450"/>
      </p:ext>
    </p:extLst>
  </p:cSld>
  <p:clrMapOvr>
    <a:masterClrMapping/>
  </p:clrMapOvr>
  <mc:AlternateContent xmlns:mc="http://schemas.openxmlformats.org/markup-compatibility/2006" xmlns:p14="http://schemas.microsoft.com/office/powerpoint/2010/main">
    <mc:Choice Requires="p14">
      <p:transition spd="slow" p14:dur="2000" advClick="0" advTm="25802"/>
    </mc:Choice>
    <mc:Fallback xmlns="">
      <p:transition spd="slow" advClick="0" advTm="258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037" objId="2"/>
        <p14:stopEvt time="25802" objId="2"/>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27039" y="2526186"/>
            <a:ext cx="3769042" cy="1178241"/>
          </a:xfrm>
        </p:spPr>
        <p:txBody>
          <a:bodyPr>
            <a:normAutofit/>
          </a:bodyPr>
          <a:lstStyle/>
          <a:p>
            <a:pPr algn="ctr"/>
            <a:r>
              <a:rPr lang="en-US" b="1" dirty="0"/>
              <a:t>cpsc.gov</a:t>
            </a:r>
            <a:r>
              <a:rPr lang="zh-CN" altLang="en-US" b="1" dirty="0"/>
              <a:t>网站的</a:t>
            </a:r>
            <a:endParaRPr lang="en-US" altLang="zh-CN" b="1" dirty="0"/>
          </a:p>
          <a:p>
            <a:pPr algn="ctr"/>
            <a:r>
              <a:rPr lang="zh-CN" altLang="en-US" b="1" dirty="0"/>
              <a:t>中文资源</a:t>
            </a:r>
            <a:endParaRPr lang="en-US" b="1" dirty="0"/>
          </a:p>
        </p:txBody>
      </p:sp>
      <p:pic>
        <p:nvPicPr>
          <p:cNvPr id="11" name="Content Placeholder 10"/>
          <p:cNvPicPr>
            <a:picLocks noGrp="1"/>
          </p:cNvPicPr>
          <p:nvPr>
            <p:ph idx="4294967295"/>
          </p:nvPr>
        </p:nvPicPr>
        <p:blipFill>
          <a:blip r:embed="rId5"/>
          <a:stretch>
            <a:fillRect/>
          </a:stretch>
        </p:blipFill>
        <p:spPr>
          <a:xfrm>
            <a:off x="4715485" y="1073256"/>
            <a:ext cx="7018337" cy="4314825"/>
          </a:xfrm>
          <a:prstGeom prst="rect">
            <a:avLst/>
          </a:prstGeom>
        </p:spPr>
      </p:pic>
      <p:sp>
        <p:nvSpPr>
          <p:cNvPr id="6" name="Rectangle 5"/>
          <p:cNvSpPr/>
          <p:nvPr/>
        </p:nvSpPr>
        <p:spPr>
          <a:xfrm>
            <a:off x="4647221" y="590585"/>
            <a:ext cx="7086601" cy="338554"/>
          </a:xfrm>
          <a:prstGeom prst="rect">
            <a:avLst/>
          </a:prstGeom>
        </p:spPr>
        <p:txBody>
          <a:bodyPr wrap="square">
            <a:spAutoFit/>
          </a:bodyPr>
          <a:lstStyle/>
          <a:p>
            <a:pPr lvl="0" algn="ctr">
              <a:spcBef>
                <a:spcPct val="20000"/>
              </a:spcBef>
            </a:pPr>
            <a:r>
              <a:rPr lang="en-US" sz="1600" u="sng" dirty="0">
                <a:latin typeface="Arial" panose="020B0604020202020204" pitchFamily="34" charset="0"/>
                <a:hlinkClick r:id="rId6"/>
              </a:rPr>
              <a:t>https://www.cpsc.gov/zh-CN/Business--Manufacturing/Business-Education</a:t>
            </a:r>
            <a:endParaRPr lang="en-US" sz="1600" u="sng" dirty="0">
              <a:solidFill>
                <a:srgbClr val="1F497D"/>
              </a:solidFill>
              <a:latin typeface="Arial" panose="020B0604020202020204" pitchFamily="34" charset="0"/>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7274" y="4555891"/>
            <a:ext cx="1555988" cy="1952613"/>
          </a:xfrm>
          <a:prstGeom prst="rect">
            <a:avLst/>
          </a:prstGeom>
        </p:spPr>
      </p:pic>
      <p:pic>
        <p:nvPicPr>
          <p:cNvPr id="2" name="Recorded Sound">
            <a:hlinkClick r:id="" action="ppaction://media"/>
            <a:extLst>
              <a:ext uri="{FF2B5EF4-FFF2-40B4-BE49-F238E27FC236}">
                <a16:creationId xmlns:a16="http://schemas.microsoft.com/office/drawing/2014/main" id="{EBF1628B-A90D-4156-ACB2-14C6DF6AFF8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29022" y="86798"/>
            <a:ext cx="548640" cy="548640"/>
          </a:xfrm>
          <a:prstGeom prst="rect">
            <a:avLst/>
          </a:prstGeom>
        </p:spPr>
      </p:pic>
    </p:spTree>
    <p:custDataLst>
      <p:tags r:id="rId1"/>
    </p:custDataLst>
    <p:extLst>
      <p:ext uri="{BB962C8B-B14F-4D97-AF65-F5344CB8AC3E}">
        <p14:creationId xmlns:p14="http://schemas.microsoft.com/office/powerpoint/2010/main" val="2244697100"/>
      </p:ext>
    </p:extLst>
  </p:cSld>
  <p:clrMapOvr>
    <a:masterClrMapping/>
  </p:clrMapOvr>
  <mc:AlternateContent xmlns:mc="http://schemas.openxmlformats.org/markup-compatibility/2006" xmlns:p14="http://schemas.microsoft.com/office/powerpoint/2010/main">
    <mc:Choice Requires="p14">
      <p:transition spd="slow" p14:dur="2000" advTm="15699"/>
    </mc:Choice>
    <mc:Fallback xmlns="">
      <p:transition spd="slow" advTm="156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446" objId="2"/>
        <p14:stopEvt time="15699" objId="2"/>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0" y="2494526"/>
            <a:ext cx="4307305" cy="1178241"/>
          </a:xfrm>
        </p:spPr>
        <p:txBody>
          <a:bodyPr>
            <a:noAutofit/>
          </a:bodyPr>
          <a:lstStyle/>
          <a:p>
            <a:pPr algn="ctr"/>
            <a:r>
              <a:rPr lang="en-US" sz="3000" dirty="0">
                <a:latin typeface="+mn-ea"/>
              </a:rPr>
              <a:t>CPSC</a:t>
            </a:r>
            <a:r>
              <a:rPr lang="zh-CN" altLang="en-US" sz="3000" dirty="0">
                <a:latin typeface="+mn-ea"/>
              </a:rPr>
              <a:t>中文网上资源</a:t>
            </a:r>
            <a:endParaRPr lang="en-US" sz="3000" dirty="0">
              <a:latin typeface="+mn-ea"/>
            </a:endParaRPr>
          </a:p>
          <a:p>
            <a:pPr algn="ctr"/>
            <a:r>
              <a:rPr lang="en-US" sz="3000" dirty="0">
                <a:latin typeface="+mn-ea"/>
              </a:rPr>
              <a:t>  cpsc.gov</a:t>
            </a:r>
          </a:p>
        </p:txBody>
      </p:sp>
      <p:sp>
        <p:nvSpPr>
          <p:cNvPr id="8" name="Rectangle 7"/>
          <p:cNvSpPr/>
          <p:nvPr/>
        </p:nvSpPr>
        <p:spPr>
          <a:xfrm>
            <a:off x="4689760" y="5099826"/>
            <a:ext cx="3733799" cy="1723549"/>
          </a:xfrm>
          <a:prstGeom prst="rect">
            <a:avLst/>
          </a:prstGeom>
        </p:spPr>
        <p:txBody>
          <a:bodyPr wrap="square">
            <a:spAutoFit/>
          </a:bodyPr>
          <a:lstStyle/>
          <a:p>
            <a:r>
              <a:rPr lang="en-US" sz="1600" dirty="0">
                <a:hlinkClick r:id="rId3"/>
              </a:rPr>
              <a:t>https://www.cpsc.gov/s3fs-public/HandbookforManufacturingChinese.pdf</a:t>
            </a:r>
            <a:r>
              <a:rPr lang="en-US" sz="1600" dirty="0"/>
              <a:t> (</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4"/>
              </a:rPr>
              <a:t>https://www.cpsc.gov/s3fs-public/pdfs/blk_pdf_handbookenglishaug05.pdf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Calibri" panose="020F0502020204030204" pitchFamily="34" charset="0"/>
            </a:endParaRPr>
          </a:p>
        </p:txBody>
      </p:sp>
      <p:sp>
        <p:nvSpPr>
          <p:cNvPr id="9" name="Rectangle 8"/>
          <p:cNvSpPr/>
          <p:nvPr/>
        </p:nvSpPr>
        <p:spPr>
          <a:xfrm>
            <a:off x="8375072" y="4917326"/>
            <a:ext cx="3581400" cy="2400657"/>
          </a:xfrm>
          <a:prstGeom prst="rect">
            <a:avLst/>
          </a:prstGeom>
        </p:spPr>
        <p:txBody>
          <a:bodyPr wrap="square">
            <a:spAutoFit/>
          </a:bodyPr>
          <a:lstStyle/>
          <a:p>
            <a:r>
              <a:rPr lang="en-US" sz="1600" dirty="0">
                <a:hlinkClick r:id="rId5"/>
              </a:rPr>
              <a:t>https://www.cpsc.gov/s3fs-public/THE%20REGULATED%20PRODUCT%20HANDBOOK_050613%20CHN%20Final_0.pdf</a:t>
            </a:r>
            <a:r>
              <a:rPr lang="zh-CN" altLang="en-US" sz="1600" dirty="0"/>
              <a:t> </a:t>
            </a:r>
            <a:r>
              <a:rPr lang="en-US" sz="1600" dirty="0"/>
              <a:t>(</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6"/>
              </a:rPr>
              <a:t>https://www.cpsc.gov/s3fs-public/RegulatedProductsHandbook.pdf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Calibri" panose="020F0502020204030204" pitchFamily="34" charset="0"/>
            </a:endParaRPr>
          </a:p>
          <a:p>
            <a:endParaRPr lang="en-US" sz="1400" dirty="0"/>
          </a:p>
          <a:p>
            <a:endParaRPr lang="en-US" sz="1400" dirty="0"/>
          </a:p>
        </p:txBody>
      </p:sp>
      <p:pic>
        <p:nvPicPr>
          <p:cNvPr id="2" name="Picture 1"/>
          <p:cNvPicPr>
            <a:picLocks noChangeAspect="1"/>
          </p:cNvPicPr>
          <p:nvPr/>
        </p:nvPicPr>
        <p:blipFill>
          <a:blip r:embed="rId7"/>
          <a:stretch>
            <a:fillRect/>
          </a:stretch>
        </p:blipFill>
        <p:spPr>
          <a:xfrm>
            <a:off x="4980706" y="946663"/>
            <a:ext cx="3151909" cy="3986238"/>
          </a:xfrm>
          <a:prstGeom prst="rect">
            <a:avLst/>
          </a:prstGeom>
        </p:spPr>
      </p:pic>
      <p:pic>
        <p:nvPicPr>
          <p:cNvPr id="11" name="Picture 10"/>
          <p:cNvPicPr/>
          <p:nvPr/>
        </p:nvPicPr>
        <p:blipFill>
          <a:blip r:embed="rId8"/>
          <a:stretch>
            <a:fillRect/>
          </a:stretch>
        </p:blipFill>
        <p:spPr>
          <a:xfrm>
            <a:off x="8423559" y="931089"/>
            <a:ext cx="3096491" cy="3986237"/>
          </a:xfrm>
          <a:prstGeom prst="rect">
            <a:avLst/>
          </a:prstGeom>
        </p:spPr>
      </p:pic>
      <p:sp>
        <p:nvSpPr>
          <p:cNvPr id="7" name="Oval 6"/>
          <p:cNvSpPr/>
          <p:nvPr/>
        </p:nvSpPr>
        <p:spPr>
          <a:xfrm>
            <a:off x="10753344" y="32263"/>
            <a:ext cx="1438656" cy="914400"/>
          </a:xfrm>
          <a:prstGeom prst="ellipse">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60000"/>
                    <a:lumOff val="40000"/>
                  </a:schemeClr>
                </a:solidFill>
              </a:rPr>
              <a:t>此幻灯片无叙述</a:t>
            </a:r>
            <a:endParaRPr lang="en-US" sz="1600" b="1" dirty="0">
              <a:solidFill>
                <a:schemeClr val="tx1">
                  <a:lumMod val="60000"/>
                  <a:lumOff val="40000"/>
                </a:schemeClr>
              </a:solidFill>
            </a:endParaRPr>
          </a:p>
        </p:txBody>
      </p:sp>
    </p:spTree>
    <p:extLst>
      <p:ext uri="{BB962C8B-B14F-4D97-AF65-F5344CB8AC3E}">
        <p14:creationId xmlns:p14="http://schemas.microsoft.com/office/powerpoint/2010/main" val="1277270796"/>
      </p:ext>
    </p:extLst>
  </p:cSld>
  <p:clrMapOvr>
    <a:masterClrMapping/>
  </p:clrMapOvr>
  <mc:AlternateContent xmlns:mc="http://schemas.openxmlformats.org/markup-compatibility/2006" xmlns:p14="http://schemas.microsoft.com/office/powerpoint/2010/main">
    <mc:Choice Requires="p14">
      <p:transition spd="slow" p14:dur="2000" advTm="3798"/>
    </mc:Choice>
    <mc:Fallback xmlns="">
      <p:transition spd="slow" advTm="3798"/>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0" y="2865438"/>
            <a:ext cx="4196081" cy="1178241"/>
          </a:xfrm>
        </p:spPr>
        <p:txBody>
          <a:bodyPr>
            <a:noAutofit/>
          </a:bodyPr>
          <a:lstStyle/>
          <a:p>
            <a:pPr algn="ctr"/>
            <a:r>
              <a:rPr lang="en-US" sz="3000" dirty="0">
                <a:latin typeface="+mn-ea"/>
              </a:rPr>
              <a:t>CPSC</a:t>
            </a:r>
            <a:r>
              <a:rPr lang="zh-CN" altLang="en-US" sz="3000" dirty="0">
                <a:latin typeface="+mn-ea"/>
              </a:rPr>
              <a:t>企业教育资源</a:t>
            </a:r>
            <a:endParaRPr lang="en-US" sz="3000" dirty="0">
              <a:latin typeface="+mn-ea"/>
            </a:endParaRPr>
          </a:p>
        </p:txBody>
      </p:sp>
      <p:sp>
        <p:nvSpPr>
          <p:cNvPr id="3" name="Rectangle 2"/>
          <p:cNvSpPr/>
          <p:nvPr/>
        </p:nvSpPr>
        <p:spPr>
          <a:xfrm>
            <a:off x="6392985" y="3833204"/>
            <a:ext cx="3504494" cy="1815882"/>
          </a:xfrm>
          <a:prstGeom prst="rect">
            <a:avLst/>
          </a:prstGeom>
        </p:spPr>
        <p:txBody>
          <a:bodyPr wrap="square">
            <a:spAutoFit/>
          </a:bodyPr>
          <a:lstStyle/>
          <a:p>
            <a:pPr algn="ctr">
              <a:defRPr/>
            </a:pPr>
            <a:r>
              <a:rPr lang="zh-CN" altLang="en-US" sz="2400" dirty="0"/>
              <a:t>搜寻美国消费品安全委员会认可实验室页面</a:t>
            </a:r>
            <a:r>
              <a:rPr lang="en-US" sz="2400" dirty="0">
                <a:latin typeface="Calibri" panose="020F0502020204030204" pitchFamily="34" charset="0"/>
              </a:rPr>
              <a:t>:</a:t>
            </a:r>
          </a:p>
          <a:p>
            <a:pPr algn="ctr">
              <a:defRPr/>
            </a:pPr>
            <a:r>
              <a:rPr lang="en-US" sz="2400" b="1" dirty="0">
                <a:solidFill>
                  <a:srgbClr val="002060"/>
                </a:solidFill>
                <a:latin typeface="Calibri" panose="020F0502020204030204" pitchFamily="34" charset="0"/>
                <a:hlinkClick r:id="rId3"/>
              </a:rPr>
              <a:t>www.cpsc.gov/LabSearch</a:t>
            </a:r>
            <a:endParaRPr lang="en-US" sz="2400" b="1" dirty="0">
              <a:solidFill>
                <a:srgbClr val="002060"/>
              </a:solidFill>
              <a:latin typeface="Calibri" panose="020F0502020204030204" pitchFamily="34" charset="0"/>
            </a:endParaRPr>
          </a:p>
          <a:p>
            <a:pPr algn="ctr">
              <a:defRPr/>
            </a:pPr>
            <a:endParaRPr lang="en-US" sz="2000" b="1" dirty="0">
              <a:solidFill>
                <a:srgbClr val="002060"/>
              </a:solidFill>
              <a:latin typeface="Calibri" panose="020F0502020204030204" pitchFamily="34" charset="0"/>
            </a:endParaRPr>
          </a:p>
          <a:p>
            <a:pPr algn="ctr">
              <a:defRPr/>
            </a:pPr>
            <a:r>
              <a:rPr lang="en-US" sz="2000" b="1" dirty="0">
                <a:solidFill>
                  <a:srgbClr val="002060"/>
                </a:solidFill>
                <a:latin typeface="Calibri" panose="020F0502020204030204" pitchFamily="34" charset="0"/>
              </a:rPr>
              <a:t> </a:t>
            </a:r>
          </a:p>
        </p:txBody>
      </p:sp>
      <p:sp>
        <p:nvSpPr>
          <p:cNvPr id="2" name="Rectangle 1"/>
          <p:cNvSpPr/>
          <p:nvPr/>
        </p:nvSpPr>
        <p:spPr>
          <a:xfrm>
            <a:off x="4937220" y="1235777"/>
            <a:ext cx="7119816" cy="2308324"/>
          </a:xfrm>
          <a:prstGeom prst="rect">
            <a:avLst/>
          </a:prstGeom>
        </p:spPr>
        <p:txBody>
          <a:bodyPr wrap="square">
            <a:spAutoFit/>
          </a:bodyPr>
          <a:lstStyle/>
          <a:p>
            <a:r>
              <a:rPr lang="zh-CN" altLang="en-US" sz="2400" dirty="0">
                <a:solidFill>
                  <a:schemeClr val="tx1">
                    <a:lumMod val="75000"/>
                    <a:lumOff val="25000"/>
                  </a:schemeClr>
                </a:solidFill>
              </a:rPr>
              <a:t>儿童产品定义</a:t>
            </a:r>
            <a:r>
              <a:rPr lang="en-US" sz="2400" dirty="0">
                <a:solidFill>
                  <a:schemeClr val="tx1">
                    <a:lumMod val="75000"/>
                    <a:lumOff val="25000"/>
                  </a:schemeClr>
                </a:solidFill>
              </a:rPr>
              <a:t> – </a:t>
            </a:r>
            <a:r>
              <a:rPr lang="en-US" altLang="zh-CN" sz="2400" dirty="0">
                <a:solidFill>
                  <a:schemeClr val="tx1">
                    <a:lumMod val="75000"/>
                    <a:lumOff val="25000"/>
                  </a:schemeClr>
                </a:solidFill>
              </a:rPr>
              <a:t>《</a:t>
            </a:r>
            <a:r>
              <a:rPr lang="zh-CN" altLang="en-US" sz="2400" dirty="0">
                <a:solidFill>
                  <a:schemeClr val="tx1">
                    <a:lumMod val="75000"/>
                    <a:lumOff val="25000"/>
                  </a:schemeClr>
                </a:solidFill>
              </a:rPr>
              <a:t>联邦法规</a:t>
            </a:r>
            <a:r>
              <a:rPr lang="en-US" altLang="zh-CN" sz="2400" dirty="0">
                <a:solidFill>
                  <a:schemeClr val="tx1">
                    <a:lumMod val="75000"/>
                    <a:lumOff val="25000"/>
                  </a:schemeClr>
                </a:solidFill>
              </a:rPr>
              <a:t>》</a:t>
            </a:r>
            <a:r>
              <a:rPr lang="en-US" sz="2400" dirty="0">
                <a:solidFill>
                  <a:schemeClr val="tx1">
                    <a:lumMod val="75000"/>
                    <a:lumOff val="25000"/>
                  </a:schemeClr>
                </a:solidFill>
              </a:rPr>
              <a:t>16 CFR Part 1200 </a:t>
            </a:r>
            <a:endParaRPr lang="en-US" sz="2400" dirty="0"/>
          </a:p>
          <a:p>
            <a:r>
              <a:rPr lang="zh-CN" altLang="en-US" sz="2400" dirty="0">
                <a:solidFill>
                  <a:schemeClr val="tx1">
                    <a:lumMod val="75000"/>
                    <a:lumOff val="25000"/>
                  </a:schemeClr>
                </a:solidFill>
              </a:rPr>
              <a:t>合规证书</a:t>
            </a:r>
            <a:r>
              <a:rPr lang="en-US" sz="2400" dirty="0">
                <a:solidFill>
                  <a:schemeClr val="tx1">
                    <a:lumMod val="75000"/>
                    <a:lumOff val="25000"/>
                  </a:schemeClr>
                </a:solidFill>
              </a:rPr>
              <a:t> – </a:t>
            </a:r>
            <a:r>
              <a:rPr lang="en-US" altLang="zh-CN" sz="2400" dirty="0">
                <a:solidFill>
                  <a:schemeClr val="tx1">
                    <a:lumMod val="75000"/>
                    <a:lumOff val="25000"/>
                  </a:schemeClr>
                </a:solidFill>
              </a:rPr>
              <a:t>《</a:t>
            </a:r>
            <a:r>
              <a:rPr lang="zh-CN" altLang="en-US" sz="2400" dirty="0">
                <a:solidFill>
                  <a:schemeClr val="tx1">
                    <a:lumMod val="75000"/>
                    <a:lumOff val="25000"/>
                  </a:schemeClr>
                </a:solidFill>
              </a:rPr>
              <a:t>联邦法规</a:t>
            </a:r>
            <a:r>
              <a:rPr lang="en-US" altLang="zh-CN" sz="2400" dirty="0">
                <a:solidFill>
                  <a:schemeClr val="tx1">
                    <a:lumMod val="75000"/>
                    <a:lumOff val="25000"/>
                  </a:schemeClr>
                </a:solidFill>
              </a:rPr>
              <a:t>》</a:t>
            </a:r>
            <a:r>
              <a:rPr lang="en-US" sz="2400" dirty="0">
                <a:solidFill>
                  <a:schemeClr val="tx1">
                    <a:lumMod val="75000"/>
                    <a:lumOff val="25000"/>
                  </a:schemeClr>
                </a:solidFill>
              </a:rPr>
              <a:t>16 CFR Part 1110</a:t>
            </a:r>
            <a:endParaRPr lang="en-US" sz="2400" dirty="0"/>
          </a:p>
          <a:p>
            <a:r>
              <a:rPr lang="zh-CN" altLang="en-US" sz="2400" dirty="0">
                <a:solidFill>
                  <a:schemeClr val="tx1">
                    <a:lumMod val="75000"/>
                    <a:lumOff val="25000"/>
                  </a:schemeClr>
                </a:solidFill>
              </a:rPr>
              <a:t>第三方检测</a:t>
            </a:r>
            <a:r>
              <a:rPr lang="en-US" sz="2400" dirty="0">
                <a:solidFill>
                  <a:schemeClr val="tx1">
                    <a:lumMod val="75000"/>
                    <a:lumOff val="25000"/>
                  </a:schemeClr>
                </a:solidFill>
              </a:rPr>
              <a:t> – </a:t>
            </a:r>
            <a:r>
              <a:rPr lang="en-US" altLang="zh-CN" sz="2400" dirty="0">
                <a:solidFill>
                  <a:schemeClr val="tx1">
                    <a:lumMod val="75000"/>
                    <a:lumOff val="25000"/>
                  </a:schemeClr>
                </a:solidFill>
              </a:rPr>
              <a:t>《</a:t>
            </a:r>
            <a:r>
              <a:rPr lang="zh-CN" altLang="en-US" sz="2400" dirty="0">
                <a:solidFill>
                  <a:schemeClr val="tx1">
                    <a:lumMod val="75000"/>
                    <a:lumOff val="25000"/>
                  </a:schemeClr>
                </a:solidFill>
              </a:rPr>
              <a:t>联邦法规</a:t>
            </a:r>
            <a:r>
              <a:rPr lang="en-US" altLang="zh-CN" sz="2400" dirty="0">
                <a:solidFill>
                  <a:schemeClr val="tx1">
                    <a:lumMod val="75000"/>
                    <a:lumOff val="25000"/>
                  </a:schemeClr>
                </a:solidFill>
              </a:rPr>
              <a:t>》</a:t>
            </a:r>
            <a:r>
              <a:rPr lang="en-US" sz="2400" dirty="0">
                <a:solidFill>
                  <a:schemeClr val="tx1">
                    <a:lumMod val="75000"/>
                    <a:lumOff val="25000"/>
                  </a:schemeClr>
                </a:solidFill>
              </a:rPr>
              <a:t>16 CFR Parts 1107, 1109</a:t>
            </a:r>
            <a:r>
              <a:rPr lang="zh-CN" altLang="en-US" sz="2400" dirty="0">
                <a:solidFill>
                  <a:schemeClr val="tx1">
                    <a:lumMod val="75000"/>
                    <a:lumOff val="25000"/>
                  </a:schemeClr>
                </a:solidFill>
              </a:rPr>
              <a:t>和</a:t>
            </a:r>
            <a:r>
              <a:rPr lang="en-US" sz="2400" dirty="0">
                <a:solidFill>
                  <a:schemeClr val="tx1">
                    <a:lumMod val="75000"/>
                    <a:lumOff val="25000"/>
                  </a:schemeClr>
                </a:solidFill>
              </a:rPr>
              <a:t> 1112</a:t>
            </a:r>
            <a:endParaRPr lang="en-US" sz="2400" dirty="0"/>
          </a:p>
          <a:p>
            <a:r>
              <a:rPr lang="zh-CN" altLang="en-US" sz="2400" dirty="0">
                <a:solidFill>
                  <a:schemeClr val="tx1">
                    <a:lumMod val="75000"/>
                    <a:lumOff val="25000"/>
                  </a:schemeClr>
                </a:solidFill>
              </a:rPr>
              <a:t>追踪信息</a:t>
            </a:r>
            <a:r>
              <a:rPr lang="en-US" sz="2400" dirty="0">
                <a:solidFill>
                  <a:schemeClr val="tx1">
                    <a:lumMod val="75000"/>
                    <a:lumOff val="25000"/>
                  </a:schemeClr>
                </a:solidFill>
              </a:rPr>
              <a:t> – </a:t>
            </a:r>
            <a:r>
              <a:rPr lang="en-US" altLang="zh-CN" sz="2400" dirty="0">
                <a:solidFill>
                  <a:schemeClr val="tx1">
                    <a:lumMod val="75000"/>
                    <a:lumOff val="25000"/>
                  </a:schemeClr>
                </a:solidFill>
              </a:rPr>
              <a:t>《</a:t>
            </a:r>
            <a:r>
              <a:rPr lang="zh-CN" altLang="en-US" sz="2400" dirty="0">
                <a:solidFill>
                  <a:schemeClr val="tx1">
                    <a:lumMod val="75000"/>
                    <a:lumOff val="25000"/>
                  </a:schemeClr>
                </a:solidFill>
              </a:rPr>
              <a:t>美国法典</a:t>
            </a:r>
            <a:r>
              <a:rPr lang="en-US" altLang="zh-CN" sz="2400" dirty="0">
                <a:solidFill>
                  <a:schemeClr val="tx1">
                    <a:lumMod val="75000"/>
                    <a:lumOff val="25000"/>
                  </a:schemeClr>
                </a:solidFill>
              </a:rPr>
              <a:t>》</a:t>
            </a:r>
            <a:r>
              <a:rPr lang="en-US" sz="2400" dirty="0">
                <a:solidFill>
                  <a:schemeClr val="tx1">
                    <a:lumMod val="75000"/>
                    <a:lumOff val="25000"/>
                  </a:schemeClr>
                </a:solidFill>
              </a:rPr>
              <a:t>15 USC § 2063(a)(5)</a:t>
            </a:r>
            <a:endParaRPr lang="en-US" sz="2400" dirty="0"/>
          </a:p>
          <a:p>
            <a:r>
              <a:rPr lang="zh-CN" altLang="en-US" sz="2400" dirty="0">
                <a:solidFill>
                  <a:schemeClr val="tx1">
                    <a:lumMod val="75000"/>
                    <a:lumOff val="25000"/>
                  </a:schemeClr>
                </a:solidFill>
              </a:rPr>
              <a:t>强制性报告要求</a:t>
            </a:r>
            <a:r>
              <a:rPr lang="en-US" sz="2400" dirty="0">
                <a:solidFill>
                  <a:schemeClr val="tx1">
                    <a:lumMod val="75000"/>
                    <a:lumOff val="25000"/>
                  </a:schemeClr>
                </a:solidFill>
              </a:rPr>
              <a:t> – </a:t>
            </a:r>
            <a:r>
              <a:rPr lang="en-US" altLang="zh-CN" sz="2400" dirty="0">
                <a:solidFill>
                  <a:schemeClr val="tx1">
                    <a:lumMod val="75000"/>
                    <a:lumOff val="25000"/>
                  </a:schemeClr>
                </a:solidFill>
              </a:rPr>
              <a:t>《</a:t>
            </a:r>
            <a:r>
              <a:rPr lang="zh-CN" altLang="en-US" sz="2400" dirty="0">
                <a:solidFill>
                  <a:schemeClr val="tx1">
                    <a:lumMod val="75000"/>
                    <a:lumOff val="25000"/>
                  </a:schemeClr>
                </a:solidFill>
              </a:rPr>
              <a:t>美国法典</a:t>
            </a:r>
            <a:r>
              <a:rPr lang="en-US" altLang="zh-CN" sz="2400" dirty="0">
                <a:solidFill>
                  <a:schemeClr val="tx1">
                    <a:lumMod val="75000"/>
                    <a:lumOff val="25000"/>
                  </a:schemeClr>
                </a:solidFill>
              </a:rPr>
              <a:t>》</a:t>
            </a:r>
            <a:r>
              <a:rPr lang="en-US" sz="2400" dirty="0">
                <a:solidFill>
                  <a:schemeClr val="tx1">
                    <a:lumMod val="75000"/>
                    <a:lumOff val="25000"/>
                  </a:schemeClr>
                </a:solidFill>
              </a:rPr>
              <a:t>15 USC §2064</a:t>
            </a:r>
            <a:endParaRPr lang="en-US" sz="2400" dirty="0"/>
          </a:p>
        </p:txBody>
      </p:sp>
      <p:sp>
        <p:nvSpPr>
          <p:cNvPr id="6" name="Oval 5"/>
          <p:cNvSpPr/>
          <p:nvPr/>
        </p:nvSpPr>
        <p:spPr>
          <a:xfrm>
            <a:off x="10753344" y="145014"/>
            <a:ext cx="1438656" cy="914400"/>
          </a:xfrm>
          <a:prstGeom prst="ellipse">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60000"/>
                    <a:lumOff val="40000"/>
                  </a:schemeClr>
                </a:solidFill>
              </a:rPr>
              <a:t>此幻灯片无叙述</a:t>
            </a:r>
            <a:endParaRPr lang="en-US" sz="1600" b="1" dirty="0">
              <a:solidFill>
                <a:schemeClr val="tx1">
                  <a:lumMod val="60000"/>
                  <a:lumOff val="40000"/>
                </a:schemeClr>
              </a:solidFill>
            </a:endParaRPr>
          </a:p>
        </p:txBody>
      </p:sp>
    </p:spTree>
    <p:extLst>
      <p:ext uri="{BB962C8B-B14F-4D97-AF65-F5344CB8AC3E}">
        <p14:creationId xmlns:p14="http://schemas.microsoft.com/office/powerpoint/2010/main" val="854264744"/>
      </p:ext>
    </p:extLst>
  </p:cSld>
  <p:clrMapOvr>
    <a:masterClrMapping/>
  </p:clrMapOvr>
  <mc:AlternateContent xmlns:mc="http://schemas.openxmlformats.org/markup-compatibility/2006" xmlns:p14="http://schemas.microsoft.com/office/powerpoint/2010/main">
    <mc:Choice Requires="p14">
      <p:transition spd="slow" p14:dur="2000" advTm="3602"/>
    </mc:Choice>
    <mc:Fallback xmlns="">
      <p:transition spd="slow" advTm="360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B6DA4E-9BCD-D146-843E-B69F19399D71}"/>
              </a:ext>
            </a:extLst>
          </p:cNvPr>
          <p:cNvSpPr>
            <a:spLocks noGrp="1"/>
          </p:cNvSpPr>
          <p:nvPr>
            <p:ph type="body" sz="quarter" idx="11"/>
          </p:nvPr>
        </p:nvSpPr>
        <p:spPr>
          <a:xfrm>
            <a:off x="544286" y="2265096"/>
            <a:ext cx="7147432" cy="2327808"/>
          </a:xfrm>
        </p:spPr>
        <p:txBody>
          <a:bodyPr>
            <a:normAutofit lnSpcReduction="10000"/>
          </a:bodyPr>
          <a:lstStyle/>
          <a:p>
            <a:pPr algn="ctr"/>
            <a:r>
              <a:rPr lang="en-US" sz="4000" dirty="0">
                <a:solidFill>
                  <a:schemeClr val="tx1"/>
                </a:solidFill>
              </a:rPr>
              <a:t>2021</a:t>
            </a:r>
            <a:r>
              <a:rPr lang="zh-CN" altLang="en-US" sz="4000" dirty="0">
                <a:solidFill>
                  <a:schemeClr val="tx1"/>
                </a:solidFill>
                <a:latin typeface="SimSun" panose="02010600030101010101" pitchFamily="2" charset="-122"/>
                <a:ea typeface="SimSun" panose="02010600030101010101" pitchFamily="2" charset="-122"/>
              </a:rPr>
              <a:t>播客系列</a:t>
            </a:r>
            <a:endParaRPr lang="en-US" sz="4000" dirty="0">
              <a:solidFill>
                <a:schemeClr val="tx1"/>
              </a:solidFill>
              <a:latin typeface="SimSun" panose="02010600030101010101" pitchFamily="2" charset="-122"/>
              <a:ea typeface="SimSun" panose="02010600030101010101" pitchFamily="2" charset="-122"/>
            </a:endParaRPr>
          </a:p>
          <a:p>
            <a:endParaRPr lang="en-US" sz="2800" dirty="0">
              <a:solidFill>
                <a:schemeClr val="tx1"/>
              </a:solidFill>
            </a:endParaRPr>
          </a:p>
          <a:p>
            <a:pPr algn="ctr"/>
            <a:r>
              <a:rPr lang="zh-CN" altLang="en-US" sz="4000" dirty="0"/>
              <a:t>消费者安全和微移动交通工具概要</a:t>
            </a:r>
            <a:endParaRPr lang="en-US" dirty="0">
              <a:solidFill>
                <a:schemeClr val="tx1"/>
              </a:solidFill>
            </a:endParaRPr>
          </a:p>
        </p:txBody>
      </p:sp>
      <p:sp>
        <p:nvSpPr>
          <p:cNvPr id="4" name="Rectangle 3"/>
          <p:cNvSpPr/>
          <p:nvPr/>
        </p:nvSpPr>
        <p:spPr>
          <a:xfrm>
            <a:off x="669792" y="5217666"/>
            <a:ext cx="5830972" cy="2246769"/>
          </a:xfrm>
          <a:prstGeom prst="rect">
            <a:avLst/>
          </a:prstGeom>
        </p:spPr>
        <p:txBody>
          <a:bodyPr wrap="square">
            <a:spAutoFit/>
          </a:bodyPr>
          <a:lstStyle/>
          <a:p>
            <a:pPr algn="ctr" defTabSz="685800">
              <a:spcBef>
                <a:spcPct val="50000"/>
              </a:spcBef>
            </a:pPr>
            <a:endParaRPr lang="en-US" altLang="zh-CN" sz="2000" b="1" dirty="0">
              <a:latin typeface="+mn-ea"/>
            </a:endParaRPr>
          </a:p>
          <a:p>
            <a:pPr algn="ctr" defTabSz="685800">
              <a:spcBef>
                <a:spcPct val="50000"/>
              </a:spcBef>
            </a:pPr>
            <a:r>
              <a:rPr lang="zh-CN" altLang="en-US" sz="2000" b="1" dirty="0">
                <a:latin typeface="+mn-ea"/>
              </a:rPr>
              <a:t>本报告由消费品安全委员会工作人员撰写，未经委员会审批，亦不代表委员会之观点。</a:t>
            </a:r>
            <a:r>
              <a:rPr lang="zh-CN" altLang="en-US" sz="2400" b="1" dirty="0">
                <a:latin typeface="+mn-ea"/>
              </a:rPr>
              <a:t> </a:t>
            </a:r>
            <a:endParaRPr lang="en-US" altLang="zh-CN" sz="2400" b="1" dirty="0">
              <a:latin typeface="+mn-ea"/>
            </a:endParaRPr>
          </a:p>
          <a:p>
            <a:pPr algn="ctr"/>
            <a:endParaRPr lang="en-US" altLang="zh-CN" sz="2400" dirty="0">
              <a:latin typeface="+mn-ea"/>
            </a:endParaRPr>
          </a:p>
          <a:p>
            <a:pPr algn="ctr" defTabSz="685800">
              <a:spcBef>
                <a:spcPct val="50000"/>
              </a:spcBef>
            </a:pPr>
            <a:endParaRPr lang="en-US" sz="2800" b="1" i="1" dirty="0">
              <a:effectLst>
                <a:outerShdw blurRad="38100" dist="38100" dir="2700000" algn="tl">
                  <a:srgbClr val="000000">
                    <a:alpha val="43137"/>
                  </a:srgbClr>
                </a:outerShdw>
              </a:effectLst>
              <a:latin typeface="+mn-ea"/>
              <a:cs typeface="Calibri" pitchFamily="34" charset="0"/>
            </a:endParaRPr>
          </a:p>
        </p:txBody>
      </p:sp>
    </p:spTree>
    <p:extLst>
      <p:ext uri="{BB962C8B-B14F-4D97-AF65-F5344CB8AC3E}">
        <p14:creationId xmlns:p14="http://schemas.microsoft.com/office/powerpoint/2010/main" val="1021377861"/>
      </p:ext>
    </p:extLst>
  </p:cSld>
  <p:clrMapOvr>
    <a:masterClrMapping/>
  </p:clrMapOvr>
  <mc:AlternateContent xmlns:mc="http://schemas.openxmlformats.org/markup-compatibility/2006" xmlns:p14="http://schemas.microsoft.com/office/powerpoint/2010/main">
    <mc:Choice Requires="p14">
      <p:transition spd="slow" p14:dur="2000" advClick="0" advTm="2214"/>
    </mc:Choice>
    <mc:Fallback xmlns="">
      <p:transition spd="slow" advClick="0" advTm="221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742284" y="2137571"/>
            <a:ext cx="10962751" cy="4036732"/>
          </a:xfrm>
        </p:spPr>
        <p:txBody>
          <a:bodyPr>
            <a:normAutofit/>
          </a:bodyPr>
          <a:lstStyle/>
          <a:p>
            <a:pPr algn="ctr"/>
            <a:r>
              <a:rPr lang="en-US" sz="2900" dirty="0">
                <a:hlinkClick r:id="rId6"/>
              </a:rPr>
              <a:t>http://business.cpsc.gov</a:t>
            </a:r>
            <a:r>
              <a:rPr lang="en-US" sz="2900" dirty="0"/>
              <a:t> </a:t>
            </a:r>
          </a:p>
          <a:p>
            <a:endParaRPr lang="en-US" altLang="zh-CN" sz="1200" dirty="0">
              <a:solidFill>
                <a:schemeClr val="accent5">
                  <a:lumMod val="65000"/>
                </a:schemeClr>
              </a:solidFill>
            </a:endParaRPr>
          </a:p>
          <a:p>
            <a:r>
              <a:rPr lang="zh-CN" altLang="en-US" sz="3200" dirty="0">
                <a:solidFill>
                  <a:srgbClr val="4C4C4C"/>
                </a:solidFill>
              </a:rPr>
              <a:t>专为帮助企业遵守联邦消费品安全规定而设计的网上工具。</a:t>
            </a:r>
            <a:endParaRPr lang="en-US" sz="3200" dirty="0">
              <a:solidFill>
                <a:srgbClr val="4C4C4C"/>
              </a:solidFill>
            </a:endParaRPr>
          </a:p>
          <a:p>
            <a:endParaRPr lang="en-US" altLang="zh-CN" sz="1400" dirty="0">
              <a:solidFill>
                <a:srgbClr val="4C4C4C"/>
              </a:solidFill>
            </a:endParaRPr>
          </a:p>
          <a:p>
            <a:r>
              <a:rPr lang="zh-CN" altLang="en-US" sz="3200" dirty="0">
                <a:solidFill>
                  <a:srgbClr val="4C4C4C"/>
                </a:solidFill>
              </a:rPr>
              <a:t>提出一系列指导性问题，并根据答案生成可下载的（</a:t>
            </a:r>
            <a:r>
              <a:rPr lang="en-US" altLang="zh-CN" sz="3200" dirty="0">
                <a:solidFill>
                  <a:srgbClr val="4C4C4C"/>
                </a:solidFill>
              </a:rPr>
              <a:t>PDF</a:t>
            </a:r>
            <a:r>
              <a:rPr lang="zh-CN" altLang="en-US" sz="3200" dirty="0">
                <a:solidFill>
                  <a:srgbClr val="4C4C4C"/>
                </a:solidFill>
              </a:rPr>
              <a:t>）报告。</a:t>
            </a:r>
            <a:endParaRPr lang="en-US" sz="3200" dirty="0">
              <a:solidFill>
                <a:srgbClr val="4C4C4C"/>
              </a:solidFill>
            </a:endParaRPr>
          </a:p>
          <a:p>
            <a:endParaRPr lang="en-US" altLang="zh-CN" sz="1400" dirty="0">
              <a:solidFill>
                <a:srgbClr val="4C4C4C"/>
              </a:solidFill>
            </a:endParaRPr>
          </a:p>
          <a:p>
            <a:r>
              <a:rPr lang="zh-CN" altLang="en-US" sz="3200" dirty="0">
                <a:solidFill>
                  <a:srgbClr val="4C4C4C"/>
                </a:solidFill>
              </a:rPr>
              <a:t>提供定制指南，包括适用的产品安全法规链接以及有关标签、证书和检测规定的重要信息。</a:t>
            </a:r>
            <a:endParaRPr lang="en-US" sz="3200" dirty="0">
              <a:solidFill>
                <a:srgbClr val="4C4C4C"/>
              </a:solidFill>
            </a:endParaRPr>
          </a:p>
        </p:txBody>
      </p:sp>
      <p:pic>
        <p:nvPicPr>
          <p:cNvPr id="5" name="Picture 4"/>
          <p:cNvPicPr>
            <a:picLocks noChangeAspect="1"/>
          </p:cNvPicPr>
          <p:nvPr/>
        </p:nvPicPr>
        <p:blipFill>
          <a:blip r:embed="rId7"/>
          <a:stretch>
            <a:fillRect/>
          </a:stretch>
        </p:blipFill>
        <p:spPr>
          <a:xfrm>
            <a:off x="3758044" y="499077"/>
            <a:ext cx="4931229" cy="1504953"/>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7016" y="591695"/>
            <a:ext cx="1414604" cy="1595729"/>
          </a:xfrm>
          <a:prstGeom prst="rect">
            <a:avLst/>
          </a:prstGeom>
        </p:spPr>
      </p:pic>
      <p:pic>
        <p:nvPicPr>
          <p:cNvPr id="2" name="Recorded Sound">
            <a:hlinkClick r:id="" action="ppaction://media"/>
            <a:extLst>
              <a:ext uri="{FF2B5EF4-FFF2-40B4-BE49-F238E27FC236}">
                <a16:creationId xmlns:a16="http://schemas.microsoft.com/office/drawing/2014/main" id="{6F72D434-19A1-428B-BC15-74261E0C305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00235" y="329044"/>
            <a:ext cx="548640" cy="548640"/>
          </a:xfrm>
          <a:prstGeom prst="rect">
            <a:avLst/>
          </a:prstGeom>
        </p:spPr>
      </p:pic>
    </p:spTree>
    <p:custDataLst>
      <p:tags r:id="rId1"/>
    </p:custDataLst>
    <p:extLst>
      <p:ext uri="{BB962C8B-B14F-4D97-AF65-F5344CB8AC3E}">
        <p14:creationId xmlns:p14="http://schemas.microsoft.com/office/powerpoint/2010/main" val="2677698821"/>
      </p:ext>
    </p:extLst>
  </p:cSld>
  <p:clrMapOvr>
    <a:masterClrMapping/>
  </p:clrMapOvr>
  <mc:AlternateContent xmlns:mc="http://schemas.openxmlformats.org/markup-compatibility/2006" xmlns:p14="http://schemas.microsoft.com/office/powerpoint/2010/main">
    <mc:Choice Requires="p14">
      <p:transition spd="slow" p14:dur="2000" advTm="25455"/>
    </mc:Choice>
    <mc:Fallback xmlns="">
      <p:transition spd="slow" advTm="254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292" objId="2"/>
        <p14:stopEvt time="25455" objId="2"/>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sz="4000" dirty="0"/>
              <a:t>法规机器人</a:t>
            </a:r>
            <a:endParaRPr lang="en-US" sz="4000" dirty="0"/>
          </a:p>
        </p:txBody>
      </p:sp>
      <p:sp>
        <p:nvSpPr>
          <p:cNvPr id="3" name="Text Placeholder 2"/>
          <p:cNvSpPr>
            <a:spLocks noGrp="1"/>
          </p:cNvSpPr>
          <p:nvPr>
            <p:ph idx="1"/>
          </p:nvPr>
        </p:nvSpPr>
        <p:spPr>
          <a:xfrm>
            <a:off x="1244865" y="1571377"/>
            <a:ext cx="9788236" cy="2040466"/>
          </a:xfrm>
        </p:spPr>
        <p:txBody>
          <a:bodyPr>
            <a:normAutofit/>
          </a:bodyPr>
          <a:lstStyle/>
          <a:p>
            <a:r>
              <a:rPr lang="zh-CN" altLang="en-US" sz="3200" b="1" dirty="0">
                <a:solidFill>
                  <a:srgbClr val="4C4C4C"/>
                </a:solidFill>
              </a:rPr>
              <a:t>法规机器人是帮助您辨识强制性标准是否适用的工具</a:t>
            </a:r>
          </a:p>
          <a:p>
            <a:endParaRPr lang="en-US" sz="2800" b="1" dirty="0">
              <a:solidFill>
                <a:srgbClr val="4C4C4C"/>
              </a:solidFill>
            </a:endParaRPr>
          </a:p>
          <a:p>
            <a:pPr marL="914400" lvl="1" indent="-457200">
              <a:buFont typeface="Arial" panose="020B0604020202020204" pitchFamily="34" charset="0"/>
              <a:buChar char="•"/>
            </a:pPr>
            <a:r>
              <a:rPr lang="zh-CN" altLang="en-US" sz="2800" b="1" dirty="0">
                <a:solidFill>
                  <a:srgbClr val="4C4C4C"/>
                </a:solidFill>
              </a:rPr>
              <a:t>不就具体标准内的规定提供详细信息</a:t>
            </a:r>
            <a:endParaRPr lang="en-US" sz="2800" b="1" dirty="0">
              <a:solidFill>
                <a:srgbClr val="4C4C4C"/>
              </a:solidFill>
            </a:endParaRPr>
          </a:p>
          <a:p>
            <a:pPr marL="800100" lvl="1" indent="-342900">
              <a:buFont typeface="Wingdings" panose="05000000000000000000" pitchFamily="2" charset="2"/>
              <a:buChar char="Ø"/>
            </a:pPr>
            <a:endParaRPr lang="en-US" dirty="0"/>
          </a:p>
        </p:txBody>
      </p:sp>
      <p:graphicFrame>
        <p:nvGraphicFramePr>
          <p:cNvPr id="5" name="Diagram 4"/>
          <p:cNvGraphicFramePr/>
          <p:nvPr>
            <p:extLst/>
          </p:nvPr>
        </p:nvGraphicFramePr>
        <p:xfrm>
          <a:off x="859536" y="3211593"/>
          <a:ext cx="10853928" cy="3319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p:cNvSpPr/>
          <p:nvPr/>
        </p:nvSpPr>
        <p:spPr>
          <a:xfrm>
            <a:off x="10753344" y="398585"/>
            <a:ext cx="1438656" cy="914400"/>
          </a:xfrm>
          <a:prstGeom prst="ellipse">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60000"/>
                    <a:lumOff val="40000"/>
                  </a:schemeClr>
                </a:solidFill>
              </a:rPr>
              <a:t>此幻灯片无叙述</a:t>
            </a:r>
            <a:endParaRPr lang="en-US" sz="1600" b="1" dirty="0">
              <a:solidFill>
                <a:schemeClr val="tx1">
                  <a:lumMod val="60000"/>
                  <a:lumOff val="40000"/>
                </a:schemeClr>
              </a:solidFill>
            </a:endParaRPr>
          </a:p>
        </p:txBody>
      </p:sp>
    </p:spTree>
    <p:extLst>
      <p:ext uri="{BB962C8B-B14F-4D97-AF65-F5344CB8AC3E}">
        <p14:creationId xmlns:p14="http://schemas.microsoft.com/office/powerpoint/2010/main" val="669448546"/>
      </p:ext>
    </p:extLst>
  </p:cSld>
  <p:clrMapOvr>
    <a:masterClrMapping/>
  </p:clrMapOvr>
  <mc:AlternateContent xmlns:mc="http://schemas.openxmlformats.org/markup-compatibility/2006" xmlns:p14="http://schemas.microsoft.com/office/powerpoint/2010/main">
    <mc:Choice Requires="p14">
      <p:transition spd="slow" p14:dur="2000" advTm="4248"/>
    </mc:Choice>
    <mc:Fallback xmlns="">
      <p:transition spd="slow" advTm="4248"/>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27038" y="2865439"/>
            <a:ext cx="3535362" cy="497376"/>
          </a:xfrm>
        </p:spPr>
        <p:txBody>
          <a:bodyPr>
            <a:normAutofit fontScale="92500" lnSpcReduction="10000"/>
          </a:bodyPr>
          <a:lstStyle/>
          <a:p>
            <a:pPr algn="ctr"/>
            <a:r>
              <a:rPr lang="en-US" b="1" dirty="0">
                <a:solidFill>
                  <a:srgbClr val="1A2857"/>
                </a:solidFill>
              </a:rPr>
              <a:t>CPSC</a:t>
            </a:r>
            <a:r>
              <a:rPr lang="zh-CN" altLang="en-US" b="1" dirty="0">
                <a:solidFill>
                  <a:srgbClr val="1A2857"/>
                </a:solidFill>
              </a:rPr>
              <a:t>工作人员报告</a:t>
            </a:r>
            <a:endParaRPr lang="en-US" b="1" dirty="0">
              <a:solidFill>
                <a:srgbClr val="1A2857"/>
              </a:solidFill>
            </a:endParaRPr>
          </a:p>
        </p:txBody>
      </p:sp>
      <p:sp>
        <p:nvSpPr>
          <p:cNvPr id="4" name="Rectangle 3">
            <a:extLst>
              <a:ext uri="{FF2B5EF4-FFF2-40B4-BE49-F238E27FC236}">
                <a16:creationId xmlns:a16="http://schemas.microsoft.com/office/drawing/2014/main" id="{B5FCA56B-DBA3-4E98-A9C3-82E5AD288F6C}"/>
              </a:ext>
            </a:extLst>
          </p:cNvPr>
          <p:cNvSpPr/>
          <p:nvPr/>
        </p:nvSpPr>
        <p:spPr>
          <a:xfrm>
            <a:off x="4675517" y="788968"/>
            <a:ext cx="7381519" cy="4785926"/>
          </a:xfrm>
          <a:prstGeom prst="rect">
            <a:avLst/>
          </a:prstGeom>
        </p:spPr>
        <p:txBody>
          <a:bodyPr wrap="square">
            <a:spAutoFit/>
          </a:bodyPr>
          <a:lstStyle/>
          <a:p>
            <a:pPr marL="342900" indent="-3429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a:t>
            </a:r>
            <a:r>
              <a:rPr lang="zh-CN" altLang="en-US" sz="2800" dirty="0">
                <a:latin typeface="Arial" panose="020B0604020202020204" pitchFamily="34" charset="0"/>
                <a:cs typeface="Arial" panose="020B0604020202020204" pitchFamily="34" charset="0"/>
              </a:rPr>
              <a:t>与微移动产品相关的安全问题</a:t>
            </a:r>
            <a:r>
              <a:rPr lang="en-US" sz="2800" dirty="0">
                <a:latin typeface="Arial" panose="020B0604020202020204" pitchFamily="34" charset="0"/>
                <a:cs typeface="Arial" panose="020B0604020202020204" pitchFamily="34" charset="0"/>
              </a:rPr>
              <a:t>”</a:t>
            </a:r>
            <a:r>
              <a:rPr lang="zh-CN" altLang="en-US" sz="28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2020</a:t>
            </a:r>
            <a:r>
              <a:rPr lang="zh-CN" altLang="en-US" sz="2800" dirty="0">
                <a:latin typeface="Arial" panose="020B0604020202020204" pitchFamily="34" charset="0"/>
                <a:cs typeface="Arial" panose="020B0604020202020204" pitchFamily="34" charset="0"/>
              </a:rPr>
              <a:t>年</a:t>
            </a:r>
            <a:r>
              <a:rPr lang="en-US" altLang="zh-CN" sz="2800" dirty="0">
                <a:latin typeface="Arial" panose="020B0604020202020204" pitchFamily="34" charset="0"/>
                <a:cs typeface="Arial" panose="020B0604020202020204" pitchFamily="34" charset="0"/>
              </a:rPr>
              <a:t>4</a:t>
            </a:r>
            <a:r>
              <a:rPr lang="zh-CN" altLang="en-US" sz="2800" dirty="0">
                <a:latin typeface="Arial" panose="020B0604020202020204" pitchFamily="34" charset="0"/>
                <a:cs typeface="Arial" panose="020B0604020202020204" pitchFamily="34" charset="0"/>
              </a:rPr>
              <a:t>月</a:t>
            </a:r>
            <a:endParaRPr lang="en-US" sz="2800" dirty="0">
              <a:latin typeface="Arial" panose="020B0604020202020204" pitchFamily="34" charset="0"/>
              <a:cs typeface="Arial" panose="020B0604020202020204" pitchFamily="34" charset="0"/>
            </a:endParaRPr>
          </a:p>
          <a:p>
            <a:pPr marL="800100" lvl="1"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hlinkClick r:id="rId6"/>
              </a:rPr>
              <a:t>https://cpsc.gov/s3fs-public/Report-on-Micromobility-Products_FINAL-to-Commission.pdf?THHIorYXAZ.KiZnobh1o7.7.lN9nNCLo</a:t>
            </a:r>
            <a:endParaRPr lang="en-US" sz="2000" dirty="0">
              <a:latin typeface="Arial" panose="020B0604020202020204" pitchFamily="34" charset="0"/>
              <a:cs typeface="Arial" panose="020B0604020202020204" pitchFamily="34" charset="0"/>
            </a:endParaRPr>
          </a:p>
          <a:p>
            <a:pPr lvl="1">
              <a:spcAft>
                <a:spcPts val="600"/>
              </a:spcAft>
            </a:pPr>
            <a:endParaRPr lang="en-US" sz="20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a:t>
            </a:r>
            <a:r>
              <a:rPr lang="zh-CN" altLang="en-US" sz="2800" dirty="0">
                <a:latin typeface="Arial" panose="020B0604020202020204" pitchFamily="34" charset="0"/>
                <a:cs typeface="Arial" panose="020B0604020202020204" pitchFamily="34" charset="0"/>
              </a:rPr>
              <a:t>与微移动产品相关的死亡，受伤及危害模式：</a:t>
            </a:r>
            <a:r>
              <a:rPr lang="en-US" sz="2800" dirty="0">
                <a:latin typeface="Arial" panose="020B0604020202020204" pitchFamily="34" charset="0"/>
                <a:cs typeface="Arial" panose="020B0604020202020204" pitchFamily="34" charset="0"/>
              </a:rPr>
              <a:t>2017–2019”</a:t>
            </a:r>
            <a:r>
              <a:rPr lang="zh-CN" altLang="en-US" sz="28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2020</a:t>
            </a:r>
            <a:r>
              <a:rPr lang="zh-CN" altLang="en-US" sz="2800" dirty="0">
                <a:latin typeface="Arial" panose="020B0604020202020204" pitchFamily="34" charset="0"/>
                <a:cs typeface="Arial" panose="020B0604020202020204" pitchFamily="34" charset="0"/>
              </a:rPr>
              <a:t>年</a:t>
            </a:r>
            <a:r>
              <a:rPr lang="en-US" altLang="zh-CN" sz="2800" dirty="0">
                <a:latin typeface="Arial" panose="020B0604020202020204" pitchFamily="34" charset="0"/>
                <a:cs typeface="Arial" panose="020B0604020202020204" pitchFamily="34" charset="0"/>
              </a:rPr>
              <a:t>9</a:t>
            </a:r>
            <a:r>
              <a:rPr lang="zh-CN" altLang="en-US" sz="2800" dirty="0">
                <a:latin typeface="Arial" panose="020B0604020202020204" pitchFamily="34" charset="0"/>
                <a:cs typeface="Arial" panose="020B0604020202020204" pitchFamily="34" charset="0"/>
              </a:rPr>
              <a:t>月</a:t>
            </a:r>
            <a:endParaRPr lang="en-US" sz="2800" dirty="0">
              <a:latin typeface="Arial" panose="020B0604020202020204" pitchFamily="34" charset="0"/>
              <a:cs typeface="Arial" panose="020B0604020202020204" pitchFamily="34" charset="0"/>
            </a:endParaRPr>
          </a:p>
          <a:p>
            <a:pPr marL="800100" lvl="1" indent="-34290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hlinkClick r:id="rId7"/>
              </a:rPr>
              <a:t>https://www.cpsc.gov/s3fs-public/Micromobility-Products-Related-Deaths-Injuries-and-Hazard-Patterns-2017–2019.pdf?90dOQxCOSzGvGRFGX6UF6Z6zvQhV9R1P</a:t>
            </a:r>
            <a:r>
              <a:rPr lang="en-US" sz="2000" dirty="0">
                <a:latin typeface="Arial" panose="020B0604020202020204" pitchFamily="34" charset="0"/>
                <a:cs typeface="Arial" panose="020B0604020202020204" pitchFamily="34" charset="0"/>
              </a:rPr>
              <a:t> </a:t>
            </a:r>
          </a:p>
          <a:p>
            <a:pPr marL="342900" indent="-342900">
              <a:spcAft>
                <a:spcPts val="6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9970443A-04B9-4D7E-8D43-5DD73360E64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47436" y="85043"/>
            <a:ext cx="548640" cy="548640"/>
          </a:xfrm>
          <a:prstGeom prst="rect">
            <a:avLst/>
          </a:prstGeom>
        </p:spPr>
      </p:pic>
    </p:spTree>
    <p:custDataLst>
      <p:tags r:id="rId1"/>
    </p:custDataLst>
    <p:extLst>
      <p:ext uri="{BB962C8B-B14F-4D97-AF65-F5344CB8AC3E}">
        <p14:creationId xmlns:p14="http://schemas.microsoft.com/office/powerpoint/2010/main" val="3166831221"/>
      </p:ext>
    </p:extLst>
  </p:cSld>
  <p:clrMapOvr>
    <a:masterClrMapping/>
  </p:clrMapOvr>
  <mc:AlternateContent xmlns:mc="http://schemas.openxmlformats.org/markup-compatibility/2006" xmlns:p14="http://schemas.microsoft.com/office/powerpoint/2010/main">
    <mc:Choice Requires="p14">
      <p:transition spd="slow" p14:dur="2000" advTm="24454"/>
    </mc:Choice>
    <mc:Fallback xmlns="">
      <p:transition spd="slow" advTm="244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3109" objId="2"/>
        <p14:stopEvt time="24454" objId="2"/>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rmAutofit fontScale="92500" lnSpcReduction="10000"/>
          </a:bodyPr>
          <a:lstStyle/>
          <a:p>
            <a:endParaRPr lang="en-US" dirty="0"/>
          </a:p>
          <a:p>
            <a:endParaRPr lang="en-US" dirty="0"/>
          </a:p>
        </p:txBody>
      </p:sp>
      <p:sp>
        <p:nvSpPr>
          <p:cNvPr id="6" name="Text Placeholder 5"/>
          <p:cNvSpPr>
            <a:spLocks noGrp="1"/>
          </p:cNvSpPr>
          <p:nvPr>
            <p:ph type="body" sz="quarter" idx="11"/>
          </p:nvPr>
        </p:nvSpPr>
        <p:spPr>
          <a:xfrm>
            <a:off x="427039" y="1604513"/>
            <a:ext cx="3769042" cy="3036497"/>
          </a:xfrm>
        </p:spPr>
        <p:txBody>
          <a:bodyPr>
            <a:normAutofit/>
          </a:bodyPr>
          <a:lstStyle/>
          <a:p>
            <a:pPr algn="ctr"/>
            <a:r>
              <a:rPr lang="zh-CN" altLang="en-US" sz="3200" dirty="0"/>
              <a:t>在消费品中</a:t>
            </a:r>
            <a:endParaRPr lang="en-US" altLang="zh-CN" sz="3200" dirty="0"/>
          </a:p>
          <a:p>
            <a:pPr algn="ctr"/>
            <a:r>
              <a:rPr lang="zh-CN" altLang="en-US" sz="3200" dirty="0"/>
              <a:t>应用</a:t>
            </a:r>
            <a:endParaRPr lang="en-US" altLang="zh-CN" sz="3200" dirty="0"/>
          </a:p>
          <a:p>
            <a:pPr algn="ctr"/>
            <a:r>
              <a:rPr lang="zh-CN" altLang="en-US" sz="3200" dirty="0"/>
              <a:t>人为因素的</a:t>
            </a:r>
            <a:endParaRPr lang="en-US" altLang="zh-CN" sz="3200" dirty="0"/>
          </a:p>
          <a:p>
            <a:pPr algn="ctr"/>
            <a:r>
              <a:rPr lang="zh-CN" altLang="en-US" sz="3200" dirty="0"/>
              <a:t>指南</a:t>
            </a:r>
            <a:endParaRPr lang="en-US" altLang="zh-CN" sz="3200" dirty="0"/>
          </a:p>
          <a:p>
            <a:pPr algn="ctr"/>
            <a:endParaRPr lang="en-US" sz="3200" dirty="0"/>
          </a:p>
        </p:txBody>
      </p:sp>
      <p:pic>
        <p:nvPicPr>
          <p:cNvPr id="7" name="Picture Placeholder 4">
            <a:extLst>
              <a:ext uri="{FF2B5EF4-FFF2-40B4-BE49-F238E27FC236}">
                <a16:creationId xmlns:a16="http://schemas.microsoft.com/office/drawing/2014/main" id="{985E880E-5D4C-41EF-AB75-93A208085DDA}"/>
              </a:ext>
            </a:extLst>
          </p:cNvPr>
          <p:cNvPicPr>
            <a:picLocks noChangeAspect="1"/>
          </p:cNvPicPr>
          <p:nvPr/>
        </p:nvPicPr>
        <p:blipFill>
          <a:blip r:embed="rId6"/>
          <a:srcRect t="443" b="443"/>
          <a:stretch/>
        </p:blipFill>
        <p:spPr>
          <a:xfrm>
            <a:off x="5785448" y="597555"/>
            <a:ext cx="5043577" cy="45357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Rectangle 1">
            <a:extLst>
              <a:ext uri="{FF2B5EF4-FFF2-40B4-BE49-F238E27FC236}">
                <a16:creationId xmlns:a16="http://schemas.microsoft.com/office/drawing/2014/main" id="{B0DBE2BF-E240-4CDF-ABF2-B051667B2DFF}"/>
              </a:ext>
            </a:extLst>
          </p:cNvPr>
          <p:cNvSpPr/>
          <p:nvPr/>
        </p:nvSpPr>
        <p:spPr>
          <a:xfrm>
            <a:off x="4951562" y="5658777"/>
            <a:ext cx="6711351" cy="923330"/>
          </a:xfrm>
          <a:prstGeom prst="rect">
            <a:avLst/>
          </a:prstGeom>
        </p:spPr>
        <p:txBody>
          <a:bodyPr wrap="square">
            <a:spAutoFit/>
          </a:bodyPr>
          <a:lstStyle/>
          <a:p>
            <a:r>
              <a:rPr lang="en-US" dirty="0">
                <a:hlinkClick r:id="rId7"/>
              </a:rPr>
              <a:t>https://cpsc.gov/s3fs-public/Human-Factors-Standard-Practice-Document-Final-ENGLISH-Feb03-2020_0.pdf?wAUEehL.VtEkpYpx8aLvYrTKqa9w0UMz</a:t>
            </a:r>
            <a:r>
              <a:rPr lang="en-US" dirty="0"/>
              <a:t> </a:t>
            </a:r>
          </a:p>
        </p:txBody>
      </p:sp>
      <p:sp>
        <p:nvSpPr>
          <p:cNvPr id="8" name="TextBox 7">
            <a:extLst>
              <a:ext uri="{FF2B5EF4-FFF2-40B4-BE49-F238E27FC236}">
                <a16:creationId xmlns:a16="http://schemas.microsoft.com/office/drawing/2014/main" id="{59A56B28-9E21-6549-80C0-99B5D696DF6E}"/>
              </a:ext>
            </a:extLst>
          </p:cNvPr>
          <p:cNvSpPr txBox="1"/>
          <p:nvPr/>
        </p:nvSpPr>
        <p:spPr>
          <a:xfrm>
            <a:off x="6210246" y="937740"/>
            <a:ext cx="4836652" cy="589308"/>
          </a:xfrm>
          <a:prstGeom prst="rect">
            <a:avLst/>
          </a:prstGeom>
          <a:noFill/>
        </p:spPr>
        <p:txBody>
          <a:bodyPr wrap="square" rtlCol="0">
            <a:noAutofit/>
          </a:bodyPr>
          <a:lstStyle/>
          <a:p>
            <a:r>
              <a:rPr lang="zh-CN" altLang="en-US" sz="2000" dirty="0">
                <a:solidFill>
                  <a:srgbClr val="2E74B5"/>
                </a:solidFill>
                <a:latin typeface="Times New Roman" panose="02020603050405020304" pitchFamily="18" charset="0"/>
                <a:cs typeface="Times New Roman" panose="02020603050405020304" pitchFamily="18" charset="0"/>
              </a:rPr>
              <a:t>在消费品中应用人为因素的指南</a:t>
            </a:r>
            <a:endParaRPr lang="en-US" sz="2000" dirty="0">
              <a:solidFill>
                <a:srgbClr val="2E74B5"/>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DC4DCD7-F46B-E948-89AA-947D3DA2F540}"/>
              </a:ext>
            </a:extLst>
          </p:cNvPr>
          <p:cNvSpPr txBox="1"/>
          <p:nvPr/>
        </p:nvSpPr>
        <p:spPr>
          <a:xfrm>
            <a:off x="6210246" y="2197580"/>
            <a:ext cx="1978714" cy="589308"/>
          </a:xfrm>
          <a:prstGeom prst="rect">
            <a:avLst/>
          </a:prstGeom>
          <a:noFill/>
        </p:spPr>
        <p:txBody>
          <a:bodyPr wrap="square" rtlCol="0">
            <a:noAutofit/>
          </a:bodyPr>
          <a:lstStyle/>
          <a:p>
            <a:r>
              <a:rPr lang="zh-CN" altLang="en-US" sz="1100" dirty="0">
                <a:solidFill>
                  <a:srgbClr val="2E74B5"/>
                </a:solidFill>
                <a:latin typeface="Arial Narrow" panose="020B0604020202020204" pitchFamily="34" charset="0"/>
                <a:cs typeface="Arial Narrow" panose="020B0604020202020204" pitchFamily="34" charset="0"/>
              </a:rPr>
              <a:t>美国消费品安全委员会</a:t>
            </a:r>
            <a:endParaRPr lang="en-US" altLang="zh-CN" sz="1100" dirty="0">
              <a:solidFill>
                <a:srgbClr val="2E74B5"/>
              </a:solidFill>
              <a:latin typeface="Arial Narrow" panose="020B0604020202020204" pitchFamily="34" charset="0"/>
              <a:cs typeface="Arial Narrow" panose="020B0604020202020204" pitchFamily="34" charset="0"/>
            </a:endParaRPr>
          </a:p>
          <a:p>
            <a:r>
              <a:rPr lang="zh-CN" altLang="en-US" sz="1100" dirty="0">
                <a:solidFill>
                  <a:srgbClr val="2E74B5"/>
                </a:solidFill>
                <a:latin typeface="Arial Narrow" panose="020B0604020202020204" pitchFamily="34" charset="0"/>
                <a:cs typeface="Arial Narrow" panose="020B0604020202020204" pitchFamily="34" charset="0"/>
              </a:rPr>
              <a:t>人为因素部，</a:t>
            </a:r>
            <a:r>
              <a:rPr lang="en-US" sz="1100" dirty="0">
                <a:solidFill>
                  <a:srgbClr val="2E74B5"/>
                </a:solidFill>
                <a:latin typeface="Arial Narrow" panose="020B0604020202020204" pitchFamily="34" charset="0"/>
                <a:cs typeface="Arial Narrow" panose="020B0604020202020204" pitchFamily="34" charset="0"/>
              </a:rPr>
              <a:t> </a:t>
            </a:r>
          </a:p>
          <a:p>
            <a:r>
              <a:rPr lang="zh-CN" altLang="en-US" sz="1100" dirty="0">
                <a:solidFill>
                  <a:srgbClr val="2E74B5"/>
                </a:solidFill>
                <a:latin typeface="Arial Narrow" panose="020B0604020202020204" pitchFamily="34" charset="0"/>
                <a:cs typeface="Arial Narrow" panose="020B0604020202020204" pitchFamily="34" charset="0"/>
              </a:rPr>
              <a:t>美国马里兰州罗克维尔市</a:t>
            </a:r>
            <a:r>
              <a:rPr lang="en-US" sz="1100" dirty="0">
                <a:solidFill>
                  <a:srgbClr val="2E74B5"/>
                </a:solidFill>
                <a:latin typeface="Arial Narrow" panose="020B0604020202020204" pitchFamily="34" charset="0"/>
                <a:cs typeface="Arial Narrow" panose="020B0604020202020204" pitchFamily="34" charset="0"/>
              </a:rPr>
              <a:t> </a:t>
            </a:r>
          </a:p>
        </p:txBody>
      </p:sp>
      <p:sp>
        <p:nvSpPr>
          <p:cNvPr id="10" name="TextBox 9">
            <a:extLst>
              <a:ext uri="{FF2B5EF4-FFF2-40B4-BE49-F238E27FC236}">
                <a16:creationId xmlns:a16="http://schemas.microsoft.com/office/drawing/2014/main" id="{3724D227-187A-7542-AB8B-76320CEF1215}"/>
              </a:ext>
            </a:extLst>
          </p:cNvPr>
          <p:cNvSpPr txBox="1"/>
          <p:nvPr/>
        </p:nvSpPr>
        <p:spPr>
          <a:xfrm>
            <a:off x="8251227" y="2180280"/>
            <a:ext cx="2264373" cy="770738"/>
          </a:xfrm>
          <a:prstGeom prst="rect">
            <a:avLst/>
          </a:prstGeom>
          <a:noFill/>
        </p:spPr>
        <p:txBody>
          <a:bodyPr wrap="square" rtlCol="0">
            <a:noAutofit/>
          </a:bodyPr>
          <a:lstStyle/>
          <a:p>
            <a:r>
              <a:rPr lang="zh-CN" altLang="en-US" sz="1100" dirty="0">
                <a:solidFill>
                  <a:srgbClr val="2E74B5"/>
                </a:solidFill>
                <a:latin typeface="Arial Narrow" panose="020B0604020202020204" pitchFamily="34" charset="0"/>
                <a:cs typeface="Arial Narrow" panose="020B0604020202020204" pitchFamily="34" charset="0"/>
              </a:rPr>
              <a:t>加拿大卫生部</a:t>
            </a:r>
            <a:endParaRPr lang="en-US" altLang="zh-CN" sz="1100" dirty="0">
              <a:solidFill>
                <a:srgbClr val="2E74B5"/>
              </a:solidFill>
              <a:latin typeface="Arial Narrow" panose="020B0604020202020204" pitchFamily="34" charset="0"/>
              <a:cs typeface="Arial Narrow" panose="020B0604020202020204" pitchFamily="34" charset="0"/>
            </a:endParaRPr>
          </a:p>
          <a:p>
            <a:r>
              <a:rPr lang="zh-CN" altLang="en-US" sz="1100" dirty="0">
                <a:solidFill>
                  <a:srgbClr val="2E74B5"/>
                </a:solidFill>
                <a:latin typeface="Arial Narrow" panose="020B0604020202020204" pitchFamily="34" charset="0"/>
                <a:cs typeface="Arial Narrow" panose="020B0604020202020204" pitchFamily="34" charset="0"/>
              </a:rPr>
              <a:t>消费者与危险产品安全局</a:t>
            </a:r>
            <a:endParaRPr lang="en-US" altLang="zh-CN" sz="1100" dirty="0">
              <a:solidFill>
                <a:srgbClr val="2E74B5"/>
              </a:solidFill>
              <a:latin typeface="Arial Narrow" panose="020B0604020202020204" pitchFamily="34" charset="0"/>
              <a:cs typeface="Arial Narrow" panose="020B0604020202020204" pitchFamily="34" charset="0"/>
            </a:endParaRPr>
          </a:p>
          <a:p>
            <a:r>
              <a:rPr lang="zh-CN" altLang="en-US" sz="1100" dirty="0">
                <a:solidFill>
                  <a:srgbClr val="2E74B5"/>
                </a:solidFill>
                <a:latin typeface="Arial Narrow" panose="020B0604020202020204" pitchFamily="34" charset="0"/>
                <a:cs typeface="Arial Narrow" panose="020B0604020202020204" pitchFamily="34" charset="0"/>
              </a:rPr>
              <a:t>风险评估部，</a:t>
            </a:r>
            <a:endParaRPr lang="en-US" sz="1100" dirty="0">
              <a:solidFill>
                <a:srgbClr val="2E74B5"/>
              </a:solidFill>
              <a:latin typeface="Arial Narrow" panose="020B0604020202020204" pitchFamily="34" charset="0"/>
              <a:cs typeface="Arial Narrow" panose="020B0604020202020204" pitchFamily="34" charset="0"/>
            </a:endParaRPr>
          </a:p>
          <a:p>
            <a:r>
              <a:rPr lang="zh-CN" altLang="en-US" sz="1100" dirty="0">
                <a:solidFill>
                  <a:srgbClr val="2E74B5"/>
                </a:solidFill>
                <a:latin typeface="Arial Narrow" panose="020B0604020202020204" pitchFamily="34" charset="0"/>
                <a:cs typeface="Arial Narrow" panose="020B0604020202020204" pitchFamily="34" charset="0"/>
              </a:rPr>
              <a:t>加拿大安大略省渥太华市</a:t>
            </a:r>
            <a:endParaRPr lang="en-US" sz="1100" dirty="0">
              <a:solidFill>
                <a:srgbClr val="2E74B5"/>
              </a:solidFill>
              <a:latin typeface="Arial Narrow" panose="020B0604020202020204" pitchFamily="34" charset="0"/>
              <a:cs typeface="Arial Narrow" panose="020B0604020202020204" pitchFamily="34" charset="0"/>
            </a:endParaRPr>
          </a:p>
        </p:txBody>
      </p:sp>
      <p:sp>
        <p:nvSpPr>
          <p:cNvPr id="11" name="TextBox 10">
            <a:extLst>
              <a:ext uri="{FF2B5EF4-FFF2-40B4-BE49-F238E27FC236}">
                <a16:creationId xmlns:a16="http://schemas.microsoft.com/office/drawing/2014/main" id="{4C25D7E6-8A69-BD40-B4A9-96CEC114AD01}"/>
              </a:ext>
            </a:extLst>
          </p:cNvPr>
          <p:cNvSpPr txBox="1"/>
          <p:nvPr/>
        </p:nvSpPr>
        <p:spPr>
          <a:xfrm>
            <a:off x="9448259" y="3906983"/>
            <a:ext cx="1258534" cy="409818"/>
          </a:xfrm>
          <a:prstGeom prst="rect">
            <a:avLst/>
          </a:prstGeom>
          <a:noFill/>
        </p:spPr>
        <p:txBody>
          <a:bodyPr wrap="square" rtlCol="0">
            <a:noAutofit/>
          </a:bodyPr>
          <a:lstStyle/>
          <a:p>
            <a:r>
              <a:rPr lang="en-US" sz="1100" b="1" dirty="0">
                <a:solidFill>
                  <a:srgbClr val="2E74B5"/>
                </a:solidFill>
                <a:latin typeface="Times New Roman" panose="02020603050405020304" pitchFamily="18" charset="0"/>
                <a:cs typeface="Times New Roman" panose="02020603050405020304" pitchFamily="18" charset="0"/>
              </a:rPr>
              <a:t>2020</a:t>
            </a:r>
            <a:r>
              <a:rPr lang="zh-CN" altLang="en-US" sz="1100" b="1" dirty="0">
                <a:solidFill>
                  <a:srgbClr val="2E74B5"/>
                </a:solidFill>
                <a:latin typeface="Times New Roman" panose="02020603050405020304" pitchFamily="18" charset="0"/>
                <a:cs typeface="Times New Roman" panose="02020603050405020304" pitchFamily="18" charset="0"/>
              </a:rPr>
              <a:t>年</a:t>
            </a:r>
            <a:r>
              <a:rPr lang="en-US" altLang="zh-CN" sz="1100" b="1" dirty="0">
                <a:solidFill>
                  <a:srgbClr val="2E74B5"/>
                </a:solidFill>
                <a:latin typeface="Times New Roman" panose="02020603050405020304" pitchFamily="18" charset="0"/>
                <a:cs typeface="Times New Roman" panose="02020603050405020304" pitchFamily="18" charset="0"/>
              </a:rPr>
              <a:t>2</a:t>
            </a:r>
            <a:r>
              <a:rPr lang="zh-CN" altLang="en-US" sz="1100" b="1" dirty="0">
                <a:solidFill>
                  <a:srgbClr val="2E74B5"/>
                </a:solidFill>
                <a:latin typeface="Times New Roman" panose="02020603050405020304" pitchFamily="18" charset="0"/>
                <a:cs typeface="Times New Roman" panose="02020603050405020304" pitchFamily="18" charset="0"/>
              </a:rPr>
              <a:t>月</a:t>
            </a:r>
            <a:endParaRPr lang="en-US" sz="1100" b="1" dirty="0">
              <a:solidFill>
                <a:srgbClr val="2E74B5"/>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3D127E5-E815-E64D-B620-BD9A9053BDDF}"/>
              </a:ext>
            </a:extLst>
          </p:cNvPr>
          <p:cNvSpPr txBox="1"/>
          <p:nvPr/>
        </p:nvSpPr>
        <p:spPr>
          <a:xfrm>
            <a:off x="6096000" y="4537101"/>
            <a:ext cx="2973365" cy="207818"/>
          </a:xfrm>
          <a:prstGeom prst="rect">
            <a:avLst/>
          </a:prstGeom>
          <a:noFill/>
        </p:spPr>
        <p:txBody>
          <a:bodyPr wrap="square" rtlCol="0">
            <a:noAutofit/>
          </a:bodyPr>
          <a:lstStyle/>
          <a:p>
            <a:r>
              <a:rPr lang="en-US" sz="800" b="1" dirty="0">
                <a:solidFill>
                  <a:srgbClr val="2E74B5"/>
                </a:solidFill>
                <a:latin typeface="Times New Roman" panose="02020603050405020304" pitchFamily="18" charset="0"/>
                <a:cs typeface="Times New Roman" panose="02020603050405020304" pitchFamily="18" charset="0"/>
              </a:rPr>
              <a:t>Alan Poston</a:t>
            </a:r>
            <a:r>
              <a:rPr lang="zh-CN" altLang="en-US" sz="800" b="1" dirty="0">
                <a:solidFill>
                  <a:srgbClr val="2E74B5"/>
                </a:solidFill>
                <a:latin typeface="Times New Roman" panose="02020603050405020304" pitchFamily="18" charset="0"/>
                <a:cs typeface="Times New Roman" panose="02020603050405020304" pitchFamily="18" charset="0"/>
              </a:rPr>
              <a:t> 准备</a:t>
            </a:r>
            <a:r>
              <a:rPr lang="en-US" sz="800" b="1" dirty="0">
                <a:solidFill>
                  <a:srgbClr val="2E74B5"/>
                </a:solidFill>
                <a:latin typeface="Times New Roman" panose="02020603050405020304" pitchFamily="18" charset="0"/>
                <a:cs typeface="Times New Roman" panose="02020603050405020304" pitchFamily="18" charset="0"/>
              </a:rPr>
              <a:t>, </a:t>
            </a:r>
            <a:r>
              <a:rPr lang="zh-CN" altLang="en-US" sz="800" b="1" dirty="0">
                <a:solidFill>
                  <a:srgbClr val="2E74B5"/>
                </a:solidFill>
                <a:latin typeface="Times New Roman" panose="02020603050405020304" pitchFamily="18" charset="0"/>
                <a:cs typeface="Times New Roman" panose="02020603050405020304" pitchFamily="18" charset="0"/>
              </a:rPr>
              <a:t>合同号：</a:t>
            </a:r>
            <a:r>
              <a:rPr lang="en-US" sz="800" b="1" dirty="0">
                <a:solidFill>
                  <a:srgbClr val="2E74B5"/>
                </a:solidFill>
                <a:latin typeface="Times New Roman" panose="02020603050405020304" pitchFamily="18" charset="0"/>
                <a:cs typeface="Times New Roman" panose="02020603050405020304" pitchFamily="18" charset="0"/>
              </a:rPr>
              <a:t> CPS-S-16-0065</a:t>
            </a:r>
          </a:p>
        </p:txBody>
      </p:sp>
      <p:pic>
        <p:nvPicPr>
          <p:cNvPr id="13" name="Recorded Sound">
            <a:hlinkClick r:id="" action="ppaction://media"/>
            <a:extLst>
              <a:ext uri="{FF2B5EF4-FFF2-40B4-BE49-F238E27FC236}">
                <a16:creationId xmlns:a16="http://schemas.microsoft.com/office/drawing/2014/main" id="{3E59B62D-3402-46B0-8943-B9A7F5757F6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40993" y="121148"/>
            <a:ext cx="548640" cy="548640"/>
          </a:xfrm>
          <a:prstGeom prst="rect">
            <a:avLst/>
          </a:prstGeom>
        </p:spPr>
      </p:pic>
    </p:spTree>
    <p:custDataLst>
      <p:tags r:id="rId1"/>
    </p:custDataLst>
    <p:extLst>
      <p:ext uri="{BB962C8B-B14F-4D97-AF65-F5344CB8AC3E}">
        <p14:creationId xmlns:p14="http://schemas.microsoft.com/office/powerpoint/2010/main" val="4175752859"/>
      </p:ext>
    </p:extLst>
  </p:cSld>
  <p:clrMapOvr>
    <a:masterClrMapping/>
  </p:clrMapOvr>
  <mc:AlternateContent xmlns:mc="http://schemas.openxmlformats.org/markup-compatibility/2006" xmlns:p14="http://schemas.microsoft.com/office/powerpoint/2010/main">
    <mc:Choice Requires="p14">
      <p:transition spd="slow" p14:dur="2000" advTm="26286"/>
    </mc:Choice>
    <mc:Fallback xmlns="">
      <p:transition spd="slow" advTm="262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8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extLst mod="1">
    <p:ext uri="{E180D4A7-C9FB-4DFB-919C-405C955672EB}">
      <p14:showEvtLst xmlns:p14="http://schemas.microsoft.com/office/powerpoint/2010/main">
        <p14:playEvt time="1208" objId="13"/>
        <p14:stopEvt time="26286" objId="13"/>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rmAutofit fontScale="92500" lnSpcReduction="10000"/>
          </a:bodyPr>
          <a:lstStyle/>
          <a:p>
            <a:endParaRPr lang="en-US" dirty="0"/>
          </a:p>
          <a:p>
            <a:endParaRPr lang="en-US" dirty="0"/>
          </a:p>
        </p:txBody>
      </p:sp>
      <p:sp>
        <p:nvSpPr>
          <p:cNvPr id="6" name="Text Placeholder 5"/>
          <p:cNvSpPr>
            <a:spLocks noGrp="1"/>
          </p:cNvSpPr>
          <p:nvPr>
            <p:ph type="body" sz="quarter" idx="11"/>
          </p:nvPr>
        </p:nvSpPr>
        <p:spPr>
          <a:xfrm>
            <a:off x="427039" y="2368063"/>
            <a:ext cx="3769042" cy="1447031"/>
          </a:xfrm>
        </p:spPr>
        <p:txBody>
          <a:bodyPr>
            <a:normAutofit lnSpcReduction="10000"/>
          </a:bodyPr>
          <a:lstStyle/>
          <a:p>
            <a:pPr algn="ctr"/>
            <a:r>
              <a:rPr lang="zh-CN" altLang="en-US" sz="3200" dirty="0"/>
              <a:t>美国消费品</a:t>
            </a:r>
            <a:endParaRPr lang="en-US" altLang="zh-CN" sz="3200" dirty="0"/>
          </a:p>
          <a:p>
            <a:pPr algn="ctr"/>
            <a:r>
              <a:rPr lang="zh-CN" altLang="en-US" sz="3200" dirty="0"/>
              <a:t>安全委员会</a:t>
            </a:r>
            <a:endParaRPr lang="en-US" sz="3200" dirty="0"/>
          </a:p>
          <a:p>
            <a:pPr algn="ctr"/>
            <a:r>
              <a:rPr lang="zh-CN" altLang="en-US" sz="3200" dirty="0"/>
              <a:t>数据资源</a:t>
            </a:r>
            <a:endParaRPr lang="en-US" sz="3200" dirty="0"/>
          </a:p>
        </p:txBody>
      </p:sp>
      <p:sp>
        <p:nvSpPr>
          <p:cNvPr id="8" name="Rectangle 7">
            <a:extLst>
              <a:ext uri="{FF2B5EF4-FFF2-40B4-BE49-F238E27FC236}">
                <a16:creationId xmlns:a16="http://schemas.microsoft.com/office/drawing/2014/main" id="{39FDB577-2468-49F8-848E-16375E5FBA44}"/>
              </a:ext>
            </a:extLst>
          </p:cNvPr>
          <p:cNvSpPr/>
          <p:nvPr/>
        </p:nvSpPr>
        <p:spPr>
          <a:xfrm>
            <a:off x="4675517" y="1697757"/>
            <a:ext cx="7381519" cy="2539157"/>
          </a:xfrm>
          <a:prstGeom prst="rect">
            <a:avLst/>
          </a:prstGeom>
        </p:spPr>
        <p:txBody>
          <a:bodyPr wrap="square">
            <a:spAutoFit/>
          </a:bodyPr>
          <a:lstStyle/>
          <a:p>
            <a:pPr marL="342900" indent="-342900">
              <a:spcAft>
                <a:spcPts val="600"/>
              </a:spcAft>
              <a:buFont typeface="Arial" panose="020B0604020202020204" pitchFamily="34" charset="0"/>
              <a:buChar char="•"/>
            </a:pPr>
            <a:r>
              <a:rPr lang="zh-CN" altLang="en-US" sz="3000" dirty="0">
                <a:solidFill>
                  <a:srgbClr val="3648A1"/>
                </a:solidFill>
                <a:latin typeface="Arial" panose="020B0604020202020204" pitchFamily="34" charset="0"/>
                <a:cs typeface="Arial" panose="020B0604020202020204" pitchFamily="34" charset="0"/>
              </a:rPr>
              <a:t>全国电子伤害监控系统（</a:t>
            </a:r>
            <a:r>
              <a:rPr lang="en-US" sz="3000" dirty="0">
                <a:solidFill>
                  <a:srgbClr val="3648A1"/>
                </a:solidFill>
                <a:latin typeface="Arial" panose="020B0604020202020204" pitchFamily="34" charset="0"/>
                <a:cs typeface="Arial" panose="020B0604020202020204" pitchFamily="34" charset="0"/>
              </a:rPr>
              <a:t>NEISS</a:t>
            </a:r>
            <a:r>
              <a:rPr lang="zh-CN" altLang="en-US" sz="3000" dirty="0">
                <a:solidFill>
                  <a:srgbClr val="3648A1"/>
                </a:solidFill>
                <a:latin typeface="Arial" panose="020B0604020202020204" pitchFamily="34" charset="0"/>
                <a:cs typeface="Arial" panose="020B0604020202020204" pitchFamily="34" charset="0"/>
              </a:rPr>
              <a:t>）</a:t>
            </a:r>
            <a:endParaRPr lang="en-US" sz="3000" dirty="0">
              <a:solidFill>
                <a:srgbClr val="3648A1"/>
              </a:solidFill>
              <a:latin typeface="Arial" panose="020B0604020202020204" pitchFamily="34" charset="0"/>
              <a:cs typeface="Arial" panose="020B0604020202020204" pitchFamily="34" charset="0"/>
            </a:endParaRPr>
          </a:p>
          <a:p>
            <a:pPr marL="800100" lvl="1" indent="-3429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hlinkClick r:id="rId6"/>
              </a:rPr>
              <a:t>https://www.cpsc.gov/cgibin/NEISSQuery/home.aspx</a:t>
            </a:r>
            <a:r>
              <a:rPr lang="en-US" sz="2800" dirty="0">
                <a:latin typeface="Arial" panose="020B0604020202020204" pitchFamily="34" charset="0"/>
                <a:cs typeface="Arial" panose="020B0604020202020204" pitchFamily="34" charset="0"/>
              </a:rPr>
              <a:t> </a:t>
            </a:r>
          </a:p>
          <a:p>
            <a:pPr marL="342900" indent="-342900">
              <a:spcAft>
                <a:spcPts val="600"/>
              </a:spcAft>
              <a:buFont typeface="Arial" panose="020B0604020202020204" pitchFamily="34" charset="0"/>
              <a:buChar char="•"/>
            </a:pPr>
            <a:r>
              <a:rPr lang="zh-CN" altLang="en-US" sz="3000" dirty="0">
                <a:solidFill>
                  <a:srgbClr val="3648A1"/>
                </a:solidFill>
              </a:rPr>
              <a:t>消费品安全风险管理系统（</a:t>
            </a:r>
            <a:r>
              <a:rPr lang="en-US" sz="3000" dirty="0">
                <a:solidFill>
                  <a:srgbClr val="3648A1"/>
                </a:solidFill>
              </a:rPr>
              <a:t>CPSRMS</a:t>
            </a:r>
            <a:r>
              <a:rPr lang="zh-CN" altLang="en-US" sz="3000" dirty="0">
                <a:solidFill>
                  <a:srgbClr val="3648A1"/>
                </a:solidFill>
              </a:rPr>
              <a:t>）</a:t>
            </a:r>
            <a:endParaRPr lang="en-US" sz="3000" dirty="0">
              <a:solidFill>
                <a:srgbClr val="3648A1"/>
              </a:solidFill>
            </a:endParaRPr>
          </a:p>
          <a:p>
            <a:pPr marL="800100" lvl="1" indent="-3429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hlinkClick r:id="rId7"/>
              </a:rPr>
              <a:t>https://saferproducts.gov/</a:t>
            </a:r>
            <a:r>
              <a:rPr lang="en-US" sz="2800" dirty="0">
                <a:latin typeface="Arial" panose="020B0604020202020204" pitchFamily="34" charset="0"/>
                <a:cs typeface="Arial" panose="020B0604020202020204" pitchFamily="34" charset="0"/>
              </a:rPr>
              <a:t> </a:t>
            </a:r>
          </a:p>
        </p:txBody>
      </p:sp>
      <p:pic>
        <p:nvPicPr>
          <p:cNvPr id="4" name="Recorded Sound">
            <a:hlinkClick r:id="" action="ppaction://media"/>
            <a:extLst>
              <a:ext uri="{FF2B5EF4-FFF2-40B4-BE49-F238E27FC236}">
                <a16:creationId xmlns:a16="http://schemas.microsoft.com/office/drawing/2014/main" id="{164B6C90-9217-4796-95C3-239A2FB9D3A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91668" y="135987"/>
            <a:ext cx="548640" cy="548640"/>
          </a:xfrm>
          <a:prstGeom prst="rect">
            <a:avLst/>
          </a:prstGeom>
        </p:spPr>
      </p:pic>
    </p:spTree>
    <p:custDataLst>
      <p:tags r:id="rId1"/>
    </p:custDataLst>
    <p:extLst>
      <p:ext uri="{BB962C8B-B14F-4D97-AF65-F5344CB8AC3E}">
        <p14:creationId xmlns:p14="http://schemas.microsoft.com/office/powerpoint/2010/main" val="3053498371"/>
      </p:ext>
    </p:extLst>
  </p:cSld>
  <p:clrMapOvr>
    <a:masterClrMapping/>
  </p:clrMapOvr>
  <mc:AlternateContent xmlns:mc="http://schemas.openxmlformats.org/markup-compatibility/2006" xmlns:p14="http://schemas.microsoft.com/office/powerpoint/2010/main">
    <mc:Choice Requires="p14">
      <p:transition spd="slow" p14:dur="2000" advTm="23174"/>
    </mc:Choice>
    <mc:Fallback xmlns="">
      <p:transition spd="slow" advTm="231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319" objId="4"/>
        <p14:stopEvt time="22982"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804" y="59417"/>
            <a:ext cx="10972800" cy="943404"/>
          </a:xfrm>
        </p:spPr>
        <p:txBody>
          <a:bodyPr>
            <a:normAutofit/>
          </a:bodyPr>
          <a:lstStyle/>
          <a:p>
            <a:r>
              <a:rPr lang="zh-CN" altLang="en-US" sz="3600" dirty="0">
                <a:latin typeface="SimSun" panose="02010600030101010101" pitchFamily="2" charset="-122"/>
                <a:ea typeface="SimSun" panose="02010600030101010101" pitchFamily="2" charset="-122"/>
              </a:rPr>
              <a:t>简历</a:t>
            </a:r>
            <a:endParaRPr lang="en-US" sz="3600" dirty="0">
              <a:latin typeface="SimSun" panose="02010600030101010101" pitchFamily="2" charset="-122"/>
              <a:ea typeface="SimSun" panose="02010600030101010101" pitchFamily="2" charset="-122"/>
            </a:endParaRPr>
          </a:p>
        </p:txBody>
      </p:sp>
      <p:sp>
        <p:nvSpPr>
          <p:cNvPr id="4" name="Text Placeholder 3"/>
          <p:cNvSpPr>
            <a:spLocks noGrp="1"/>
          </p:cNvSpPr>
          <p:nvPr>
            <p:ph type="body" sz="quarter" idx="3"/>
          </p:nvPr>
        </p:nvSpPr>
        <p:spPr>
          <a:xfrm>
            <a:off x="2777065" y="1128609"/>
            <a:ext cx="3005139" cy="1180626"/>
          </a:xfrm>
        </p:spPr>
        <p:txBody>
          <a:bodyPr>
            <a:noAutofit/>
          </a:bodyPr>
          <a:lstStyle/>
          <a:p>
            <a:r>
              <a:rPr lang="en-US" altLang="zh-CN" sz="1800" dirty="0">
                <a:latin typeface="+mn-ea"/>
              </a:rPr>
              <a:t>Sylvia Chen</a:t>
            </a:r>
            <a:endParaRPr lang="en-US" sz="1800" dirty="0">
              <a:latin typeface="+mn-ea"/>
            </a:endParaRPr>
          </a:p>
          <a:p>
            <a:r>
              <a:rPr lang="zh-CN" altLang="en-US" sz="1800" dirty="0">
                <a:latin typeface="+mn-ea"/>
              </a:rPr>
              <a:t>美国消费品安全委员会</a:t>
            </a:r>
            <a:endParaRPr lang="en-US" sz="1800" dirty="0">
              <a:latin typeface="+mn-ea"/>
            </a:endParaRPr>
          </a:p>
          <a:p>
            <a:r>
              <a:rPr lang="zh-CN" altLang="en-US" sz="1800" dirty="0">
                <a:latin typeface="+mn-ea"/>
              </a:rPr>
              <a:t>东亚和太平洋事务项目经理</a:t>
            </a:r>
            <a:endParaRPr lang="en-US" sz="1800" dirty="0">
              <a:latin typeface="+mn-ea"/>
            </a:endParaRPr>
          </a:p>
          <a:p>
            <a:endParaRPr lang="en-US" sz="1200" dirty="0"/>
          </a:p>
        </p:txBody>
      </p:sp>
      <p:sp>
        <p:nvSpPr>
          <p:cNvPr id="5" name="Content Placeholder 4"/>
          <p:cNvSpPr>
            <a:spLocks noGrp="1"/>
          </p:cNvSpPr>
          <p:nvPr>
            <p:ph sz="quarter" idx="4"/>
          </p:nvPr>
        </p:nvSpPr>
        <p:spPr>
          <a:xfrm>
            <a:off x="233332" y="2544888"/>
            <a:ext cx="11035271" cy="3693336"/>
          </a:xfrm>
        </p:spPr>
        <p:txBody>
          <a:bodyPr>
            <a:noAutofit/>
          </a:bodyPr>
          <a:lstStyle/>
          <a:p>
            <a:r>
              <a:rPr lang="en-US" altLang="zh-CN" sz="2000" dirty="0">
                <a:latin typeface="SimSun" panose="02010600030101010101" pitchFamily="2" charset="-122"/>
                <a:ea typeface="SimSun" panose="02010600030101010101" pitchFamily="2" charset="-122"/>
              </a:rPr>
              <a:t>Sylvia Chen</a:t>
            </a:r>
            <a:r>
              <a:rPr lang="zh-CN" altLang="en-US" sz="2000" dirty="0">
                <a:latin typeface="SimSun" panose="02010600030101010101" pitchFamily="2" charset="-122"/>
                <a:ea typeface="SimSun" panose="02010600030101010101" pitchFamily="2" charset="-122"/>
              </a:rPr>
              <a:t>女士是美国消费品安全委员会东亚和太平洋事务经理，负责委员会与澳大利亚，日本，韩国，台湾和新西兰的双边和多边消费品安全项目。她也参与和支持</a:t>
            </a:r>
            <a:r>
              <a:rPr lang="en-US" sz="2000" dirty="0">
                <a:latin typeface="SimSun" panose="02010600030101010101" pitchFamily="2" charset="-122"/>
                <a:ea typeface="SimSun" panose="02010600030101010101" pitchFamily="2" charset="-122"/>
              </a:rPr>
              <a:t>CPSC</a:t>
            </a:r>
            <a:r>
              <a:rPr lang="zh-CN" altLang="en-US" sz="2000" dirty="0">
                <a:latin typeface="SimSun" panose="02010600030101010101" pitchFamily="2" charset="-122"/>
                <a:ea typeface="SimSun" panose="02010600030101010101" pitchFamily="2" charset="-122"/>
              </a:rPr>
              <a:t>中国项目的工作。自从</a:t>
            </a:r>
            <a:r>
              <a:rPr lang="en-US" sz="2000" dirty="0">
                <a:latin typeface="SimSun" panose="02010600030101010101" pitchFamily="2" charset="-122"/>
                <a:ea typeface="SimSun" panose="02010600030101010101" pitchFamily="2" charset="-122"/>
              </a:rPr>
              <a:t>2008</a:t>
            </a:r>
            <a:r>
              <a:rPr lang="zh-CN" altLang="en-US" sz="2000" dirty="0">
                <a:latin typeface="SimSun" panose="02010600030101010101" pitchFamily="2" charset="-122"/>
                <a:ea typeface="SimSun" panose="02010600030101010101" pitchFamily="2" charset="-122"/>
              </a:rPr>
              <a:t>年加入</a:t>
            </a:r>
            <a:r>
              <a:rPr lang="en-US" sz="2000" dirty="0">
                <a:latin typeface="SimSun" panose="02010600030101010101" pitchFamily="2" charset="-122"/>
                <a:ea typeface="SimSun" panose="02010600030101010101" pitchFamily="2" charset="-122"/>
              </a:rPr>
              <a:t>CPSC</a:t>
            </a:r>
            <a:r>
              <a:rPr lang="zh-CN" altLang="en-US" sz="2000" dirty="0">
                <a:latin typeface="SimSun" panose="02010600030101010101" pitchFamily="2" charset="-122"/>
                <a:ea typeface="SimSun" panose="02010600030101010101" pitchFamily="2" charset="-122"/>
              </a:rPr>
              <a:t>以来，她就一直与外国政府产品安全监管机构、工业组织、生产商、出口商、买家和其他采购专业人士一起工作，向他们提供准确理解美国的产品要求，尤其是最新产品要求的指导和技术支持。为此她主持和协调了委员会的很多国际教育和外展活动。</a:t>
            </a:r>
            <a:endParaRPr lang="en-US" altLang="zh-CN" sz="2000" dirty="0">
              <a:latin typeface="SimSun" panose="02010600030101010101" pitchFamily="2" charset="-122"/>
              <a:ea typeface="SimSun" panose="02010600030101010101" pitchFamily="2" charset="-122"/>
            </a:endParaRPr>
          </a:p>
          <a:p>
            <a:endParaRPr lang="en-US" altLang="zh-CN" sz="2000" dirty="0">
              <a:latin typeface="SimSun" panose="02010600030101010101" pitchFamily="2" charset="-122"/>
              <a:ea typeface="SimSun" panose="02010600030101010101" pitchFamily="2" charset="-122"/>
            </a:endParaRPr>
          </a:p>
          <a:p>
            <a:r>
              <a:rPr lang="en-US" altLang="zh-CN" sz="2000" dirty="0">
                <a:latin typeface="SimSun" panose="02010600030101010101" pitchFamily="2" charset="-122"/>
                <a:ea typeface="SimSun" panose="02010600030101010101" pitchFamily="2" charset="-122"/>
              </a:rPr>
              <a:t>Sylvia Chen</a:t>
            </a:r>
            <a:r>
              <a:rPr lang="zh-CN" altLang="en-US" sz="2000" dirty="0">
                <a:latin typeface="SimSun" panose="02010600030101010101" pitchFamily="2" charset="-122"/>
                <a:ea typeface="SimSun" panose="02010600030101010101" pitchFamily="2" charset="-122"/>
              </a:rPr>
              <a:t>女士获得北京大学英美文学学士和复旦大学语言学硕士学位。</a:t>
            </a:r>
            <a:r>
              <a:rPr lang="en-US" sz="2000" dirty="0">
                <a:latin typeface="SimSun" panose="02010600030101010101" pitchFamily="2" charset="-122"/>
                <a:ea typeface="SimSun" panose="02010600030101010101" pitchFamily="2" charset="-122"/>
              </a:rPr>
              <a:t> 1992</a:t>
            </a:r>
            <a:r>
              <a:rPr lang="zh-CN" altLang="en-US" sz="2000" dirty="0">
                <a:latin typeface="SimSun" panose="02010600030101010101" pitchFamily="2" charset="-122"/>
                <a:ea typeface="SimSun" panose="02010600030101010101" pitchFamily="2" charset="-122"/>
              </a:rPr>
              <a:t>年，她毕业于美国俄亥俄州立大学东亚系，并获得硕士学位。</a:t>
            </a:r>
            <a:endParaRPr lang="en-US" sz="2000" dirty="0">
              <a:latin typeface="SimSun" panose="02010600030101010101" pitchFamily="2" charset="-122"/>
              <a:ea typeface="SimSun" panose="02010600030101010101" pitchFamily="2" charset="-122"/>
            </a:endParaRPr>
          </a:p>
        </p:txBody>
      </p:sp>
      <p:pic>
        <p:nvPicPr>
          <p:cNvPr id="9" name="Picture 8"/>
          <p:cNvPicPr>
            <a:picLocks noChangeAspect="1"/>
          </p:cNvPicPr>
          <p:nvPr/>
        </p:nvPicPr>
        <p:blipFill>
          <a:blip r:embed="rId6"/>
          <a:stretch>
            <a:fillRect/>
          </a:stretch>
        </p:blipFill>
        <p:spPr>
          <a:xfrm>
            <a:off x="476016" y="1065715"/>
            <a:ext cx="2135590" cy="1208182"/>
          </a:xfrm>
          <a:prstGeom prst="rect">
            <a:avLst/>
          </a:prstGeom>
        </p:spPr>
      </p:pic>
      <p:pic>
        <p:nvPicPr>
          <p:cNvPr id="6" name="5">
            <a:hlinkClick r:id="" action="ppaction://media"/>
            <a:extLst>
              <a:ext uri="{FF2B5EF4-FFF2-40B4-BE49-F238E27FC236}">
                <a16:creationId xmlns:a16="http://schemas.microsoft.com/office/drawing/2014/main" id="{C10E5285-8FEA-4889-A0BF-21690CD3094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47556" y="322470"/>
            <a:ext cx="548640" cy="548640"/>
          </a:xfrm>
          <a:prstGeom prst="rect">
            <a:avLst/>
          </a:prstGeom>
        </p:spPr>
      </p:pic>
    </p:spTree>
    <p:custDataLst>
      <p:tags r:id="rId1"/>
    </p:custDataLst>
    <p:extLst>
      <p:ext uri="{BB962C8B-B14F-4D97-AF65-F5344CB8AC3E}">
        <p14:creationId xmlns:p14="http://schemas.microsoft.com/office/powerpoint/2010/main" val="1812348370"/>
      </p:ext>
    </p:extLst>
  </p:cSld>
  <p:clrMapOvr>
    <a:masterClrMapping/>
  </p:clrMapOvr>
  <mc:AlternateContent xmlns:mc="http://schemas.openxmlformats.org/markup-compatibility/2006" xmlns:p14="http://schemas.microsoft.com/office/powerpoint/2010/main">
    <mc:Choice Requires="p14">
      <p:transition spd="slow" p14:dur="2000" advClick="0" advTm="7872"/>
    </mc:Choice>
    <mc:Fallback xmlns="">
      <p:transition spd="slow" advClick="0" advTm="78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1016" objId="6"/>
        <p14:stopEvt time="6835" objId="6"/>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Picture1.png"/>
          <p:cNvPicPr>
            <a:picLocks noChangeAspect="1"/>
          </p:cNvPicPr>
          <p:nvPr/>
        </p:nvPicPr>
        <p:blipFill>
          <a:blip r:embed="rId6">
            <a:lum bright="70000" contrast="-70000"/>
            <a:extLst>
              <a:ext uri="{28A0092B-C50C-407E-A947-70E740481C1C}">
                <a14:useLocalDpi xmlns:a14="http://schemas.microsoft.com/office/drawing/2010/main"/>
              </a:ext>
            </a:extLst>
          </a:blip>
          <a:srcRect/>
          <a:stretch>
            <a:fillRect/>
          </a:stretch>
        </p:blipFill>
        <p:spPr bwMode="auto">
          <a:xfrm>
            <a:off x="350438" y="601967"/>
            <a:ext cx="2857571" cy="283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1"/>
          </p:nvPr>
        </p:nvSpPr>
        <p:spPr>
          <a:xfrm>
            <a:off x="1560038" y="1140503"/>
            <a:ext cx="2951003" cy="642765"/>
          </a:xfrm>
        </p:spPr>
        <p:txBody>
          <a:bodyPr>
            <a:noAutofit/>
          </a:bodyPr>
          <a:lstStyle/>
          <a:p>
            <a:r>
              <a:rPr lang="en-US" sz="4000" dirty="0">
                <a:effectLst>
                  <a:outerShdw blurRad="38100" dist="38100" dir="2700000" algn="tl">
                    <a:srgbClr val="000000">
                      <a:alpha val="43137"/>
                    </a:srgbClr>
                  </a:outerShdw>
                </a:effectLst>
              </a:rPr>
              <a:t>$</a:t>
            </a:r>
            <a:r>
              <a:rPr lang="zh-CN" altLang="en-US" sz="4000" dirty="0">
                <a:effectLst>
                  <a:outerShdw blurRad="38100" dist="38100" dir="2700000" algn="tl">
                    <a:srgbClr val="000000">
                      <a:alpha val="43137"/>
                    </a:srgbClr>
                  </a:outerShdw>
                </a:effectLst>
              </a:rPr>
              <a:t>一万亿</a:t>
            </a:r>
            <a:endParaRPr lang="en-US" sz="4000" dirty="0">
              <a:effectLst>
                <a:outerShdw blurRad="38100" dist="38100" dir="2700000" algn="tl">
                  <a:srgbClr val="000000">
                    <a:alpha val="43137"/>
                  </a:srgbClr>
                </a:outerShdw>
              </a:effectLst>
            </a:endParaRPr>
          </a:p>
        </p:txBody>
      </p:sp>
      <p:sp>
        <p:nvSpPr>
          <p:cNvPr id="3" name="Text Placeholder 2"/>
          <p:cNvSpPr>
            <a:spLocks noGrp="1"/>
          </p:cNvSpPr>
          <p:nvPr>
            <p:ph type="body" sz="quarter" idx="12"/>
          </p:nvPr>
        </p:nvSpPr>
        <p:spPr>
          <a:xfrm>
            <a:off x="1560038" y="2004046"/>
            <a:ext cx="2991642" cy="1971313"/>
          </a:xfrm>
        </p:spPr>
        <p:txBody>
          <a:bodyPr>
            <a:normAutofit fontScale="77500" lnSpcReduction="20000"/>
          </a:bodyPr>
          <a:lstStyle/>
          <a:p>
            <a:pPr>
              <a:lnSpc>
                <a:spcPct val="120000"/>
              </a:lnSpc>
            </a:pPr>
            <a:r>
              <a:rPr lang="zh-CN" altLang="en-US" sz="3800" dirty="0">
                <a:solidFill>
                  <a:schemeClr val="accent6">
                    <a:lumMod val="75000"/>
                  </a:schemeClr>
                </a:solidFill>
                <a:latin typeface="SimSun" panose="02010600030101010101" pitchFamily="2" charset="-122"/>
                <a:ea typeface="SimSun" panose="02010600030101010101" pitchFamily="2" charset="-122"/>
              </a:rPr>
              <a:t>美国每年消费品事故导致的死伤和财产损失达到</a:t>
            </a:r>
            <a:r>
              <a:rPr lang="en-US" sz="3800" dirty="0">
                <a:solidFill>
                  <a:schemeClr val="accent6">
                    <a:lumMod val="75000"/>
                  </a:schemeClr>
                </a:solidFill>
                <a:latin typeface="SimSun" panose="02010600030101010101" pitchFamily="2" charset="-122"/>
                <a:ea typeface="SimSun" panose="02010600030101010101" pitchFamily="2" charset="-122"/>
              </a:rPr>
              <a:t>1</a:t>
            </a:r>
            <a:r>
              <a:rPr lang="zh-CN" altLang="en-US" sz="3800" dirty="0">
                <a:solidFill>
                  <a:schemeClr val="accent6">
                    <a:lumMod val="75000"/>
                  </a:schemeClr>
                </a:solidFill>
                <a:latin typeface="SimSun" panose="02010600030101010101" pitchFamily="2" charset="-122"/>
                <a:ea typeface="SimSun" panose="02010600030101010101" pitchFamily="2" charset="-122"/>
              </a:rPr>
              <a:t>万亿美元以上</a:t>
            </a:r>
            <a:r>
              <a:rPr lang="zh-CN" altLang="en-US" sz="3800" dirty="0">
                <a:solidFill>
                  <a:schemeClr val="accent6">
                    <a:lumMod val="75000"/>
                  </a:schemeClr>
                </a:solidFill>
              </a:rPr>
              <a:t>。</a:t>
            </a:r>
            <a:r>
              <a:rPr lang="en-US" b="0" baseline="30000" dirty="0">
                <a:solidFill>
                  <a:schemeClr val="accent6">
                    <a:lumMod val="75000"/>
                  </a:schemeClr>
                </a:solidFill>
                <a:effectLst>
                  <a:outerShdw blurRad="38100" dist="38100" dir="2700000" algn="tl">
                    <a:srgbClr val="000000">
                      <a:alpha val="43137"/>
                    </a:srgbClr>
                  </a:outerShdw>
                </a:effectLst>
              </a:rPr>
              <a:t>1</a:t>
            </a:r>
            <a:r>
              <a:rPr lang="en-US" dirty="0">
                <a:solidFill>
                  <a:schemeClr val="accent6">
                    <a:lumMod val="75000"/>
                  </a:schemeClr>
                </a:solidFill>
                <a:effectLst>
                  <a:outerShdw blurRad="38100" dist="38100" dir="2700000" algn="tl">
                    <a:srgbClr val="000000">
                      <a:alpha val="43137"/>
                    </a:srgbClr>
                  </a:outerShdw>
                </a:effectLst>
              </a:rPr>
              <a:t> </a:t>
            </a:r>
          </a:p>
          <a:p>
            <a:endParaRPr lang="en-US" dirty="0">
              <a:effectLst>
                <a:outerShdw blurRad="38100" dist="38100" dir="2700000" algn="tl">
                  <a:srgbClr val="000000">
                    <a:alpha val="43137"/>
                  </a:srgbClr>
                </a:outerShdw>
              </a:effectLst>
            </a:endParaRPr>
          </a:p>
        </p:txBody>
      </p:sp>
      <p:sp>
        <p:nvSpPr>
          <p:cNvPr id="4" name="Text Placeholder 3"/>
          <p:cNvSpPr>
            <a:spLocks noGrp="1"/>
          </p:cNvSpPr>
          <p:nvPr>
            <p:ph type="body" sz="quarter" idx="13"/>
          </p:nvPr>
        </p:nvSpPr>
        <p:spPr>
          <a:xfrm>
            <a:off x="4790598" y="345440"/>
            <a:ext cx="5684362" cy="3312161"/>
          </a:xfrm>
        </p:spPr>
        <p:txBody>
          <a:bodyPr>
            <a:noAutofit/>
          </a:bodyPr>
          <a:lstStyle/>
          <a:p>
            <a:r>
              <a:rPr lang="zh-CN" altLang="en-US" sz="3600" b="1" dirty="0">
                <a:solidFill>
                  <a:schemeClr val="tx1"/>
                </a:solidFill>
                <a:latin typeface="SimSun" panose="02010600030101010101" pitchFamily="2" charset="-122"/>
                <a:ea typeface="SimSun" panose="02010600030101010101" pitchFamily="2" charset="-122"/>
              </a:rPr>
              <a:t>美国消费品安全委员会是一个联邦政府机构，负责保护公众免受因使用在该机构管辖范围内的消费品而导致伤害或死亡的不合理风险。</a:t>
            </a:r>
            <a:endParaRPr lang="en-US" sz="3600" b="1" dirty="0">
              <a:solidFill>
                <a:schemeClr val="tx1"/>
              </a:solidFill>
              <a:latin typeface="SimSun" panose="02010600030101010101" pitchFamily="2" charset="-122"/>
              <a:ea typeface="SimSun" panose="02010600030101010101" pitchFamily="2" charset="-122"/>
            </a:endParaRPr>
          </a:p>
          <a:p>
            <a:r>
              <a:rPr lang="en-US" sz="3600" dirty="0">
                <a:solidFill>
                  <a:schemeClr val="tx1"/>
                </a:solidFill>
                <a:latin typeface="SimSun" panose="02010600030101010101" pitchFamily="2" charset="-122"/>
                <a:ea typeface="SimSun" panose="02010600030101010101" pitchFamily="2" charset="-122"/>
              </a:rPr>
              <a:t> </a:t>
            </a:r>
          </a:p>
        </p:txBody>
      </p:sp>
      <p:sp>
        <p:nvSpPr>
          <p:cNvPr id="5" name="Text Placeholder 3"/>
          <p:cNvSpPr txBox="1">
            <a:spLocks/>
          </p:cNvSpPr>
          <p:nvPr/>
        </p:nvSpPr>
        <p:spPr>
          <a:xfrm>
            <a:off x="213360" y="4300366"/>
            <a:ext cx="11684000" cy="2405234"/>
          </a:xfrm>
          <a:prstGeom prst="rect">
            <a:avLst/>
          </a:prstGeom>
        </p:spPr>
        <p:txBody>
          <a:bodyPr vert="horz" lIns="91440" tIns="45720" rIns="91440" bIns="45720" rtlCol="0">
            <a:noAutofit/>
          </a:bodyPr>
          <a:lst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zh-CN" altLang="en-US" sz="2400" b="1" dirty="0">
                <a:solidFill>
                  <a:schemeClr val="bg2">
                    <a:alpha val="65000"/>
                  </a:schemeClr>
                </a:solidFill>
                <a:latin typeface="SimSun" panose="02010600030101010101" pitchFamily="2" charset="-122"/>
                <a:ea typeface="SimSun" panose="02010600030101010101" pitchFamily="2" charset="-122"/>
              </a:rPr>
              <a:t>美国消费品安全委员会致力于保护消费者免受构成火灾、触电、化学、生物学或机械危害的产品的伤害。</a:t>
            </a:r>
            <a:endParaRPr lang="en-US" altLang="zh-CN" sz="2400" b="1" dirty="0">
              <a:solidFill>
                <a:schemeClr val="bg2">
                  <a:alpha val="65000"/>
                </a:schemeClr>
              </a:solidFill>
              <a:latin typeface="SimSun" panose="02010600030101010101" pitchFamily="2" charset="-122"/>
              <a:ea typeface="SimSun" panose="02010600030101010101" pitchFamily="2" charset="-122"/>
            </a:endParaRPr>
          </a:p>
          <a:p>
            <a:endParaRPr lang="en-US" altLang="zh-CN" sz="2000" b="1" dirty="0">
              <a:solidFill>
                <a:schemeClr val="bg2">
                  <a:alpha val="65000"/>
                </a:schemeClr>
              </a:solidFill>
              <a:latin typeface="SimSun" panose="02010600030101010101" pitchFamily="2" charset="-122"/>
              <a:ea typeface="SimSun" panose="02010600030101010101" pitchFamily="2" charset="-122"/>
            </a:endParaRPr>
          </a:p>
          <a:p>
            <a:r>
              <a:rPr lang="zh-CN" altLang="en-US" sz="2400" b="1" dirty="0">
                <a:solidFill>
                  <a:schemeClr val="bg2">
                    <a:alpha val="65000"/>
                  </a:schemeClr>
                </a:solidFill>
                <a:latin typeface="SimSun" panose="02010600030101010101" pitchFamily="2" charset="-122"/>
                <a:ea typeface="SimSun" panose="02010600030101010101" pitchFamily="2" charset="-122"/>
              </a:rPr>
              <a:t>美国消费品安全委员会在改进其管辖的一万五千多种类消费品的安全，诸如玩具，婴儿床，动力工具，香烟打火机，纺织品和居家化学用品方面的工作，在过去四十年里，对降低与消费品有关的死亡和受伤率作出了贡献。</a:t>
            </a:r>
            <a:endParaRPr lang="en-US" sz="2400" b="1" dirty="0">
              <a:solidFill>
                <a:schemeClr val="bg2">
                  <a:alpha val="65000"/>
                </a:schemeClr>
              </a:solidFill>
              <a:latin typeface="SimSun" panose="02010600030101010101" pitchFamily="2" charset="-122"/>
              <a:ea typeface="SimSun" panose="02010600030101010101" pitchFamily="2" charset="-122"/>
            </a:endParaRPr>
          </a:p>
          <a:p>
            <a:endParaRPr lang="en-US" sz="2000" kern="0" dirty="0">
              <a:effectLst>
                <a:outerShdw blurRad="38100" dist="38100" dir="2700000" algn="tl">
                  <a:srgbClr val="000000">
                    <a:alpha val="43137"/>
                  </a:srgbClr>
                </a:outerShdw>
              </a:effectLst>
            </a:endParaRPr>
          </a:p>
        </p:txBody>
      </p:sp>
      <p:cxnSp>
        <p:nvCxnSpPr>
          <p:cNvPr id="6" name="Straight Connector 5"/>
          <p:cNvCxnSpPr/>
          <p:nvPr/>
        </p:nvCxnSpPr>
        <p:spPr>
          <a:xfrm>
            <a:off x="213360" y="5308355"/>
            <a:ext cx="1147580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8" name="TextBox 7"/>
          <p:cNvSpPr txBox="1"/>
          <p:nvPr/>
        </p:nvSpPr>
        <p:spPr>
          <a:xfrm>
            <a:off x="8964930" y="3804068"/>
            <a:ext cx="2861310" cy="219291"/>
          </a:xfrm>
          <a:prstGeom prst="rect">
            <a:avLst/>
          </a:prstGeom>
          <a:noFill/>
        </p:spPr>
        <p:txBody>
          <a:bodyPr wrap="square" rtlCol="0">
            <a:spAutoFit/>
          </a:bodyPr>
          <a:lstStyle/>
          <a:p>
            <a:pPr defTabSz="685800"/>
            <a:r>
              <a:rPr lang="en-US" sz="825" baseline="30000" dirty="0">
                <a:solidFill>
                  <a:prstClr val="black"/>
                </a:solidFill>
              </a:rPr>
              <a:t>1</a:t>
            </a:r>
            <a:r>
              <a:rPr lang="en-US" sz="825" dirty="0">
                <a:solidFill>
                  <a:prstClr val="black"/>
                </a:solidFill>
              </a:rPr>
              <a:t>  https://www.cpsc.gov/s3fs-public/FY2019PBR.pdf</a:t>
            </a:r>
          </a:p>
        </p:txBody>
      </p:sp>
      <p:pic>
        <p:nvPicPr>
          <p:cNvPr id="11" name="6">
            <a:hlinkClick r:id="" action="ppaction://media"/>
            <a:extLst>
              <a:ext uri="{FF2B5EF4-FFF2-40B4-BE49-F238E27FC236}">
                <a16:creationId xmlns:a16="http://schemas.microsoft.com/office/drawing/2014/main" id="{191DBF32-C500-4EA2-9592-EA277BBAF57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84362" y="165100"/>
            <a:ext cx="548640" cy="548640"/>
          </a:xfrm>
          <a:prstGeom prst="rect">
            <a:avLst/>
          </a:prstGeom>
        </p:spPr>
      </p:pic>
    </p:spTree>
    <p:custDataLst>
      <p:tags r:id="rId1"/>
    </p:custDataLst>
    <p:extLst>
      <p:ext uri="{BB962C8B-B14F-4D97-AF65-F5344CB8AC3E}">
        <p14:creationId xmlns:p14="http://schemas.microsoft.com/office/powerpoint/2010/main" val="2489357381"/>
      </p:ext>
    </p:extLst>
  </p:cSld>
  <p:clrMapOvr>
    <a:masterClrMapping/>
  </p:clrMapOvr>
  <mc:AlternateContent xmlns:mc="http://schemas.openxmlformats.org/markup-compatibility/2006" xmlns:p14="http://schemas.microsoft.com/office/powerpoint/2010/main">
    <mc:Choice Requires="p14">
      <p:transition spd="slow" p14:dur="2000" advClick="0" advTm="51436"/>
    </mc:Choice>
    <mc:Fallback xmlns="">
      <p:transition spd="slow" advClick="0" advTm="514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7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extLst mod="1">
    <p:ext uri="{E180D4A7-C9FB-4DFB-919C-405C955672EB}">
      <p14:showEvtLst xmlns:p14="http://schemas.microsoft.com/office/powerpoint/2010/main">
        <p14:playEvt time="915" objId="11"/>
        <p14:stopEvt time="50695" objId="11"/>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algn="ctr"/>
            <a:r>
              <a:rPr lang="zh-CN" altLang="en-US" sz="3200" dirty="0">
                <a:solidFill>
                  <a:schemeClr val="accent1">
                    <a:lumMod val="50000"/>
                  </a:schemeClr>
                </a:solidFill>
                <a:latin typeface="+mn-ea"/>
              </a:rPr>
              <a:t>美国消费安全委员会</a:t>
            </a:r>
            <a:r>
              <a:rPr lang="en-US" altLang="zh-CN" sz="3200" dirty="0">
                <a:solidFill>
                  <a:schemeClr val="accent1">
                    <a:lumMod val="50000"/>
                  </a:schemeClr>
                </a:solidFill>
                <a:latin typeface="+mn-ea"/>
              </a:rPr>
              <a:t>2021</a:t>
            </a:r>
            <a:r>
              <a:rPr lang="zh-CN" altLang="en-US" sz="3200" dirty="0">
                <a:solidFill>
                  <a:schemeClr val="accent1">
                    <a:lumMod val="50000"/>
                  </a:schemeClr>
                </a:solidFill>
                <a:latin typeface="+mn-ea"/>
              </a:rPr>
              <a:t>播客系列</a:t>
            </a:r>
            <a:endParaRPr lang="en-US" dirty="0">
              <a:solidFill>
                <a:schemeClr val="accent1">
                  <a:lumMod val="50000"/>
                </a:schemeClr>
              </a:solidFill>
            </a:endParaRPr>
          </a:p>
          <a:p>
            <a:pPr algn="ct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007793999"/>
              </p:ext>
            </p:extLst>
          </p:nvPr>
        </p:nvGraphicFramePr>
        <p:xfrm>
          <a:off x="1689654" y="1605707"/>
          <a:ext cx="9116892" cy="2594790"/>
        </p:xfrm>
        <a:graphic>
          <a:graphicData uri="http://schemas.openxmlformats.org/drawingml/2006/table">
            <a:tbl>
              <a:tblPr firstRow="1" bandRow="1">
                <a:tableStyleId>{5C22544A-7EE6-4342-B048-85BDC9FD1C3A}</a:tableStyleId>
              </a:tblPr>
              <a:tblGrid>
                <a:gridCol w="1280037">
                  <a:extLst>
                    <a:ext uri="{9D8B030D-6E8A-4147-A177-3AD203B41FA5}">
                      <a16:colId xmlns:a16="http://schemas.microsoft.com/office/drawing/2014/main" val="20000"/>
                    </a:ext>
                  </a:extLst>
                </a:gridCol>
                <a:gridCol w="7836855">
                  <a:extLst>
                    <a:ext uri="{9D8B030D-6E8A-4147-A177-3AD203B41FA5}">
                      <a16:colId xmlns:a16="http://schemas.microsoft.com/office/drawing/2014/main" val="20001"/>
                    </a:ext>
                  </a:extLst>
                </a:gridCol>
              </a:tblGrid>
              <a:tr h="370840">
                <a:tc>
                  <a:txBody>
                    <a:bodyPr/>
                    <a:lstStyle/>
                    <a:p>
                      <a:pPr algn="ctr"/>
                      <a:r>
                        <a:rPr lang="zh-CN" altLang="en-US" sz="1800" b="1" dirty="0">
                          <a:solidFill>
                            <a:schemeClr val="bg2"/>
                          </a:solidFill>
                          <a:latin typeface="Arial" panose="020B0604020202020204" pitchFamily="34" charset="0"/>
                        </a:rPr>
                        <a:t>播客</a:t>
                      </a:r>
                      <a:endParaRPr lang="en-US" sz="1800" b="1" dirty="0">
                        <a:solidFill>
                          <a:schemeClr val="bg2"/>
                        </a:solidFill>
                        <a:latin typeface="Arial" panose="020B0604020202020204" pitchFamily="34" charset="0"/>
                      </a:endParaRPr>
                    </a:p>
                  </a:txBody>
                  <a:tcPr/>
                </a:tc>
                <a:tc>
                  <a:txBody>
                    <a:bodyPr/>
                    <a:lstStyle/>
                    <a:p>
                      <a:pPr algn="ctr"/>
                      <a:r>
                        <a:rPr lang="zh-CN" altLang="en-US" sz="1800" b="1">
                          <a:solidFill>
                            <a:schemeClr val="bg2"/>
                          </a:solidFill>
                          <a:latin typeface="Arial" panose="020B0604020202020204" pitchFamily="34" charset="0"/>
                        </a:rPr>
                        <a:t>题目</a:t>
                      </a:r>
                      <a:endParaRPr lang="en-US" sz="1800" b="1" dirty="0">
                        <a:solidFill>
                          <a:schemeClr val="bg2"/>
                        </a:solidFill>
                        <a:latin typeface="Arial" panose="020B0604020202020204" pitchFamily="34" charset="0"/>
                      </a:endParaRPr>
                    </a:p>
                  </a:txBody>
                  <a:tcPr/>
                </a:tc>
                <a:extLst>
                  <a:ext uri="{0D108BD9-81ED-4DB2-BD59-A6C34878D82A}">
                    <a16:rowId xmlns:a16="http://schemas.microsoft.com/office/drawing/2014/main" val="10000"/>
                  </a:ext>
                </a:extLst>
              </a:tr>
              <a:tr h="329331">
                <a:tc>
                  <a:txBody>
                    <a:bodyPr/>
                    <a:lstStyle/>
                    <a:p>
                      <a:pPr marL="0" marR="0" algn="ctr">
                        <a:spcBef>
                          <a:spcPts val="0"/>
                        </a:spcBef>
                        <a:spcAft>
                          <a:spcPts val="0"/>
                        </a:spcAft>
                      </a:pPr>
                      <a:r>
                        <a:rPr lang="en-US" sz="1800" dirty="0">
                          <a:effectLst/>
                          <a:latin typeface="Arial" panose="020B0604020202020204" pitchFamily="34" charset="0"/>
                          <a:ea typeface="Calibri" panose="020F0502020204030204" pitchFamily="34" charset="0"/>
                        </a:rPr>
                        <a:t>#1</a:t>
                      </a:r>
                    </a:p>
                  </a:txBody>
                  <a:tcPr marL="0" marR="0" marT="0" marB="0"/>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zh-CN" altLang="en-US" sz="1800" b="1" dirty="0">
                          <a:solidFill>
                            <a:schemeClr val="tx1"/>
                          </a:solidFill>
                          <a:latin typeface="SimSun" panose="02010600030101010101" pitchFamily="2" charset="-122"/>
                          <a:ea typeface="SimSun" panose="02010600030101010101" pitchFamily="2" charset="-122"/>
                          <a:cs typeface="+mn-cs"/>
                        </a:rPr>
                        <a:t>儿童睡衣</a:t>
                      </a:r>
                      <a:r>
                        <a:rPr lang="zh-CN" altLang="en-US" sz="1800" b="1" dirty="0">
                          <a:solidFill>
                            <a:schemeClr val="tx1"/>
                          </a:solidFill>
                          <a:latin typeface="SimSun" panose="02010600030101010101" pitchFamily="2" charset="-122"/>
                          <a:ea typeface="SimSun" panose="02010600030101010101" pitchFamily="2" charset="-122"/>
                        </a:rPr>
                        <a:t>规定概要</a:t>
                      </a:r>
                      <a:endParaRPr lang="en-US" sz="1800" b="1" dirty="0">
                        <a:solidFill>
                          <a:schemeClr val="tx1"/>
                        </a:solidFill>
                        <a:latin typeface="SimSun" panose="02010600030101010101" pitchFamily="2" charset="-122"/>
                        <a:ea typeface="SimSun" panose="02010600030101010101" pitchFamily="2" charset="-122"/>
                        <a:cs typeface="+mn-cs"/>
                      </a:endParaRPr>
                    </a:p>
                  </a:txBody>
                  <a:tcPr marL="0" marR="0" marT="0" marB="0"/>
                </a:tc>
                <a:extLst>
                  <a:ext uri="{0D108BD9-81ED-4DB2-BD59-A6C34878D82A}">
                    <a16:rowId xmlns:a16="http://schemas.microsoft.com/office/drawing/2014/main" val="10001"/>
                  </a:ext>
                </a:extLst>
              </a:tr>
              <a:tr h="370840">
                <a:tc>
                  <a:txBody>
                    <a:bodyPr/>
                    <a:lstStyle/>
                    <a:p>
                      <a:pPr marL="0" marR="0" algn="ctr">
                        <a:spcBef>
                          <a:spcPts val="0"/>
                        </a:spcBef>
                        <a:spcAft>
                          <a:spcPts val="0"/>
                        </a:spcAft>
                      </a:pPr>
                      <a:r>
                        <a:rPr lang="en-US" sz="1800" dirty="0">
                          <a:effectLst/>
                          <a:latin typeface="Arial" panose="020B0604020202020204" pitchFamily="34" charset="0"/>
                          <a:ea typeface="Calibri" panose="020F0502020204030204" pitchFamily="34" charset="0"/>
                        </a:rPr>
                        <a:t>#2</a:t>
                      </a:r>
                    </a:p>
                  </a:txBody>
                  <a:tcPr marL="0" marR="0" marT="0" marB="0"/>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zh-CN" altLang="en-US" sz="1800" b="1" dirty="0">
                          <a:effectLst/>
                          <a:latin typeface="SimSun" panose="02010600030101010101" pitchFamily="2" charset="-122"/>
                          <a:ea typeface="SimSun" panose="02010600030101010101" pitchFamily="2" charset="-122"/>
                        </a:rPr>
                        <a:t>通过风险评估提升新兴技术的安全：</a:t>
                      </a:r>
                      <a:r>
                        <a:rPr lang="zh-CN" altLang="en-US" sz="1800" b="1" dirty="0">
                          <a:solidFill>
                            <a:schemeClr val="tx1"/>
                          </a:solidFill>
                          <a:latin typeface="SimSun" panose="02010600030101010101" pitchFamily="2" charset="-122"/>
                          <a:ea typeface="SimSun" panose="02010600030101010101" pitchFamily="2" charset="-122"/>
                          <a:cs typeface="+mn-cs"/>
                        </a:rPr>
                        <a:t>可穿戴技术</a:t>
                      </a:r>
                      <a:endParaRPr lang="en-US" sz="1800" b="1" dirty="0">
                        <a:effectLst/>
                        <a:latin typeface="SimSun" panose="02010600030101010101" pitchFamily="2" charset="-122"/>
                        <a:ea typeface="SimSun" panose="02010600030101010101" pitchFamily="2" charset="-122"/>
                      </a:endParaRPr>
                    </a:p>
                  </a:txBody>
                  <a:tcPr marL="0" marR="0" marT="0" marB="0"/>
                </a:tc>
                <a:extLst>
                  <a:ext uri="{0D108BD9-81ED-4DB2-BD59-A6C34878D82A}">
                    <a16:rowId xmlns:a16="http://schemas.microsoft.com/office/drawing/2014/main" val="10002"/>
                  </a:ext>
                </a:extLst>
              </a:tr>
              <a:tr h="370840">
                <a:tc>
                  <a:txBody>
                    <a:bodyPr/>
                    <a:lstStyle/>
                    <a:p>
                      <a:pPr marL="0" marR="0" algn="ctr">
                        <a:spcBef>
                          <a:spcPts val="0"/>
                        </a:spcBef>
                        <a:spcAft>
                          <a:spcPts val="0"/>
                        </a:spcAft>
                      </a:pPr>
                      <a:r>
                        <a:rPr lang="en-US" sz="1800" dirty="0">
                          <a:effectLst/>
                          <a:latin typeface="Arial" panose="020B0604020202020204" pitchFamily="34" charset="0"/>
                          <a:ea typeface="Calibri" panose="020F0502020204030204" pitchFamily="34" charset="0"/>
                        </a:rPr>
                        <a:t>#3</a:t>
                      </a:r>
                    </a:p>
                  </a:txBody>
                  <a:tcPr marL="0" marR="0" marT="0" marB="0"/>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zh-CN" altLang="en-US" sz="1800" b="1" dirty="0">
                          <a:solidFill>
                            <a:schemeClr val="tx1"/>
                          </a:solidFill>
                          <a:latin typeface="SimSun" panose="02010600030101010101" pitchFamily="2" charset="-122"/>
                          <a:ea typeface="SimSun" panose="02010600030101010101" pitchFamily="2" charset="-122"/>
                          <a:cs typeface="+mn-cs"/>
                        </a:rPr>
                        <a:t>电池安全</a:t>
                      </a:r>
                      <a:r>
                        <a:rPr lang="zh-CN" altLang="en-US" sz="1800" b="1" dirty="0">
                          <a:solidFill>
                            <a:schemeClr val="tx1"/>
                          </a:solidFill>
                          <a:latin typeface="SimSun" panose="02010600030101010101" pitchFamily="2" charset="-122"/>
                          <a:ea typeface="SimSun" panose="02010600030101010101" pitchFamily="2" charset="-122"/>
                        </a:rPr>
                        <a:t>规定概要</a:t>
                      </a:r>
                      <a:endParaRPr lang="en-US" sz="1800" b="1" dirty="0">
                        <a:solidFill>
                          <a:schemeClr val="tx1"/>
                        </a:solidFill>
                        <a:latin typeface="SimSun" panose="02010600030101010101" pitchFamily="2" charset="-122"/>
                        <a:ea typeface="SimSun" panose="02010600030101010101" pitchFamily="2" charset="-122"/>
                        <a:cs typeface="+mn-cs"/>
                      </a:endParaRPr>
                    </a:p>
                  </a:txBody>
                  <a:tcPr marL="0" marR="0" marT="0" marB="0"/>
                </a:tc>
                <a:extLst>
                  <a:ext uri="{0D108BD9-81ED-4DB2-BD59-A6C34878D82A}">
                    <a16:rowId xmlns:a16="http://schemas.microsoft.com/office/drawing/2014/main" val="10003"/>
                  </a:ext>
                </a:extLst>
              </a:tr>
              <a:tr h="411259">
                <a:tc>
                  <a:txBody>
                    <a:bodyPr/>
                    <a:lstStyle/>
                    <a:p>
                      <a:pPr marL="0" marR="0" algn="ctr">
                        <a:spcBef>
                          <a:spcPts val="0"/>
                        </a:spcBef>
                        <a:spcAft>
                          <a:spcPts val="0"/>
                        </a:spcAft>
                      </a:pPr>
                      <a:r>
                        <a:rPr lang="en-US" sz="1800" dirty="0">
                          <a:effectLst/>
                          <a:latin typeface="Arial" panose="020B0604020202020204" pitchFamily="34" charset="0"/>
                          <a:ea typeface="Calibri" panose="020F0502020204030204" pitchFamily="34" charset="0"/>
                        </a:rPr>
                        <a:t>#4</a:t>
                      </a:r>
                    </a:p>
                  </a:txBody>
                  <a:tcPr marL="0" marR="0" marT="0" marB="0"/>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zh-CN" altLang="en-US" sz="1800" b="1" dirty="0">
                          <a:solidFill>
                            <a:schemeClr val="dk1"/>
                          </a:solidFill>
                          <a:effectLst/>
                          <a:latin typeface="SimSun" panose="02010600030101010101" pitchFamily="2" charset="-122"/>
                          <a:ea typeface="SimSun" panose="02010600030101010101" pitchFamily="2" charset="-122"/>
                          <a:cs typeface="+mn-cs"/>
                        </a:rPr>
                        <a:t>幼儿防护门和防护围栏</a:t>
                      </a:r>
                      <a:r>
                        <a:rPr lang="zh-CN" altLang="en-US" sz="1800" b="1" dirty="0">
                          <a:solidFill>
                            <a:schemeClr val="tx1"/>
                          </a:solidFill>
                          <a:latin typeface="SimSun" panose="02010600030101010101" pitchFamily="2" charset="-122"/>
                          <a:ea typeface="SimSun" panose="02010600030101010101" pitchFamily="2" charset="-122"/>
                        </a:rPr>
                        <a:t>规定概要</a:t>
                      </a:r>
                      <a:endParaRPr lang="en-US" sz="1800" b="1" dirty="0">
                        <a:solidFill>
                          <a:schemeClr val="tx1"/>
                        </a:solidFill>
                        <a:latin typeface="SimSun" panose="02010600030101010101" pitchFamily="2" charset="-122"/>
                        <a:ea typeface="SimSun" panose="02010600030101010101" pitchFamily="2" charset="-122"/>
                        <a:cs typeface="+mn-cs"/>
                      </a:endParaRPr>
                    </a:p>
                  </a:txBody>
                  <a:tcPr marL="0" marR="0" marT="0" marB="0"/>
                </a:tc>
                <a:extLst>
                  <a:ext uri="{0D108BD9-81ED-4DB2-BD59-A6C34878D82A}">
                    <a16:rowId xmlns:a16="http://schemas.microsoft.com/office/drawing/2014/main" val="10004"/>
                  </a:ext>
                </a:extLst>
              </a:tr>
              <a:tr h="370840">
                <a:tc>
                  <a:txBody>
                    <a:bodyPr/>
                    <a:lstStyle/>
                    <a:p>
                      <a:pPr marL="0" marR="0" algn="ctr">
                        <a:spcBef>
                          <a:spcPts val="0"/>
                        </a:spcBef>
                        <a:spcAft>
                          <a:spcPts val="0"/>
                        </a:spcAft>
                      </a:pPr>
                      <a:r>
                        <a:rPr lang="en-US" sz="1800" b="0" dirty="0">
                          <a:effectLst/>
                          <a:latin typeface="Arial" panose="020B0604020202020204" pitchFamily="34" charset="0"/>
                          <a:ea typeface="Calibri" panose="020F0502020204030204" pitchFamily="34" charset="0"/>
                        </a:rPr>
                        <a:t>#5</a:t>
                      </a:r>
                    </a:p>
                  </a:txBody>
                  <a:tcPr marL="0" marR="0" marT="0" marB="0"/>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zh-CN" altLang="en-US" sz="1800" b="1" dirty="0">
                          <a:solidFill>
                            <a:schemeClr val="dk1"/>
                          </a:solidFill>
                          <a:effectLst/>
                          <a:latin typeface="SimSun" panose="02010600030101010101" pitchFamily="2" charset="-122"/>
                          <a:ea typeface="SimSun" panose="02010600030101010101" pitchFamily="2" charset="-122"/>
                          <a:cs typeface="+mn-cs"/>
                        </a:rPr>
                        <a:t>消费者安全和微移动交通工具</a:t>
                      </a:r>
                      <a:r>
                        <a:rPr lang="zh-CN" altLang="en-US" sz="1800" b="1" dirty="0">
                          <a:solidFill>
                            <a:schemeClr val="tx1"/>
                          </a:solidFill>
                          <a:latin typeface="SimSun" panose="02010600030101010101" pitchFamily="2" charset="-122"/>
                          <a:ea typeface="SimSun" panose="02010600030101010101" pitchFamily="2" charset="-122"/>
                        </a:rPr>
                        <a:t>概要</a:t>
                      </a:r>
                      <a:endParaRPr lang="en-US" sz="1800" b="0" dirty="0">
                        <a:effectLst/>
                        <a:latin typeface="SimSun" panose="02010600030101010101" pitchFamily="2" charset="-122"/>
                        <a:ea typeface="SimSun" panose="02010600030101010101" pitchFamily="2" charset="-122"/>
                      </a:endParaRPr>
                    </a:p>
                  </a:txBody>
                  <a:tcPr marL="0" marR="0" marT="0" marB="0"/>
                </a:tc>
                <a:extLst>
                  <a:ext uri="{0D108BD9-81ED-4DB2-BD59-A6C34878D82A}">
                    <a16:rowId xmlns:a16="http://schemas.microsoft.com/office/drawing/2014/main" val="10005"/>
                  </a:ext>
                </a:extLst>
              </a:tr>
              <a:tr h="370840">
                <a:tc>
                  <a:txBody>
                    <a:bodyPr/>
                    <a:lstStyle/>
                    <a:p>
                      <a:pPr marL="0" marR="0" algn="ctr">
                        <a:spcBef>
                          <a:spcPts val="0"/>
                        </a:spcBef>
                        <a:spcAft>
                          <a:spcPts val="0"/>
                        </a:spcAft>
                      </a:pPr>
                      <a:r>
                        <a:rPr lang="en-US" sz="1800" dirty="0">
                          <a:effectLst/>
                          <a:latin typeface="Arial" panose="020B0604020202020204" pitchFamily="34" charset="0"/>
                          <a:ea typeface="Calibri" panose="020F0502020204030204" pitchFamily="34" charset="0"/>
                        </a:rPr>
                        <a:t>#6</a:t>
                      </a:r>
                    </a:p>
                  </a:txBody>
                  <a:tcPr marL="0" marR="0" marT="0" marB="0"/>
                </a:tc>
                <a:tc>
                  <a:txBody>
                    <a:bodyPr/>
                    <a:lstStyle/>
                    <a:p>
                      <a:pPr marL="0" marR="0" algn="l">
                        <a:spcBef>
                          <a:spcPts val="0"/>
                        </a:spcBef>
                        <a:spcAft>
                          <a:spcPts val="0"/>
                        </a:spcAft>
                      </a:pPr>
                      <a:r>
                        <a:rPr lang="zh-CN" altLang="en-US" sz="1800" b="1" dirty="0">
                          <a:solidFill>
                            <a:schemeClr val="dk1"/>
                          </a:solidFill>
                          <a:effectLst/>
                          <a:latin typeface="SimSun" panose="02010600030101010101" pitchFamily="2" charset="-122"/>
                          <a:ea typeface="SimSun" panose="02010600030101010101" pitchFamily="2" charset="-122"/>
                          <a:cs typeface="+mn-cs"/>
                        </a:rPr>
                        <a:t>婴儿床和婴儿活动围栏</a:t>
                      </a:r>
                      <a:r>
                        <a:rPr lang="zh-CN" altLang="en-US" sz="1800" b="1" dirty="0">
                          <a:solidFill>
                            <a:schemeClr val="tx1"/>
                          </a:solidFill>
                          <a:latin typeface="SimSun" panose="02010600030101010101" pitchFamily="2" charset="-122"/>
                          <a:ea typeface="SimSun" panose="02010600030101010101" pitchFamily="2" charset="-122"/>
                        </a:rPr>
                        <a:t>规定概要</a:t>
                      </a:r>
                      <a:endParaRPr lang="en-US" sz="1800" dirty="0">
                        <a:effectLst/>
                        <a:latin typeface="SimSun" panose="02010600030101010101" pitchFamily="2" charset="-122"/>
                        <a:ea typeface="SimSun" panose="02010600030101010101" pitchFamily="2" charset="-122"/>
                      </a:endParaRPr>
                    </a:p>
                  </a:txBody>
                  <a:tcPr marL="0" marR="0" marT="0" marB="0"/>
                </a:tc>
                <a:extLst>
                  <a:ext uri="{0D108BD9-81ED-4DB2-BD59-A6C34878D82A}">
                    <a16:rowId xmlns:a16="http://schemas.microsoft.com/office/drawing/2014/main" val="10006"/>
                  </a:ext>
                </a:extLst>
              </a:tr>
            </a:tbl>
          </a:graphicData>
        </a:graphic>
      </p:graphicFrame>
      <p:sp>
        <p:nvSpPr>
          <p:cNvPr id="3" name="Rectangle 2"/>
          <p:cNvSpPr/>
          <p:nvPr/>
        </p:nvSpPr>
        <p:spPr>
          <a:xfrm>
            <a:off x="3048000" y="4756003"/>
            <a:ext cx="6096000" cy="992579"/>
          </a:xfrm>
          <a:prstGeom prst="rect">
            <a:avLst/>
          </a:prstGeom>
        </p:spPr>
        <p:txBody>
          <a:bodyPr>
            <a:spAutoFit/>
          </a:bodyPr>
          <a:lstStyle/>
          <a:p>
            <a:pPr algn="ctr">
              <a:lnSpc>
                <a:spcPct val="90000"/>
              </a:lnSpc>
              <a:buNone/>
            </a:pPr>
            <a:r>
              <a:rPr lang="zh-CN" altLang="en-US" sz="2800" b="1" dirty="0">
                <a:latin typeface="SimSun" panose="02010600030101010101" pitchFamily="2" charset="-122"/>
                <a:ea typeface="SimSun" panose="02010600030101010101" pitchFamily="2" charset="-122"/>
              </a:rPr>
              <a:t>如果您有问题，请电邮</a:t>
            </a:r>
            <a:endParaRPr lang="en-US" altLang="zh-CN" sz="2800" b="1" dirty="0">
              <a:latin typeface="SimSun" panose="02010600030101010101" pitchFamily="2" charset="-122"/>
              <a:ea typeface="SimSun" panose="02010600030101010101" pitchFamily="2" charset="-122"/>
            </a:endParaRPr>
          </a:p>
          <a:p>
            <a:pPr algn="ctr">
              <a:lnSpc>
                <a:spcPct val="90000"/>
              </a:lnSpc>
              <a:buNone/>
            </a:pPr>
            <a:endParaRPr lang="en-US" sz="900" b="1" dirty="0">
              <a:latin typeface="SimSun" panose="02010600030101010101" pitchFamily="2" charset="-122"/>
              <a:ea typeface="SimSun" panose="02010600030101010101" pitchFamily="2" charset="-122"/>
            </a:endParaRPr>
          </a:p>
          <a:p>
            <a:pPr algn="ctr">
              <a:lnSpc>
                <a:spcPct val="90000"/>
              </a:lnSpc>
            </a:pPr>
            <a:r>
              <a:rPr lang="en-US" sz="2800" b="1" dirty="0"/>
              <a:t> </a:t>
            </a:r>
            <a:r>
              <a:rPr lang="en-US" sz="2800" b="1" dirty="0">
                <a:hlinkClick r:id="rId6"/>
              </a:rPr>
              <a:t>CPSCinChina@cpsc.gov</a:t>
            </a:r>
            <a:r>
              <a:rPr lang="en-US" sz="2800" b="1" dirty="0">
                <a:latin typeface="Arial" panose="020B0604020202020204" pitchFamily="34" charset="0"/>
                <a:ea typeface="SimSun" panose="02010600030101010101" pitchFamily="2" charset="-122"/>
                <a:cs typeface="Times New Roman" panose="02020603050405020304" pitchFamily="18" charset="0"/>
              </a:rPr>
              <a:t> </a:t>
            </a:r>
            <a:endParaRPr lang="en-US" sz="2800" b="1" dirty="0"/>
          </a:p>
        </p:txBody>
      </p:sp>
      <p:pic>
        <p:nvPicPr>
          <p:cNvPr id="4" name="7">
            <a:hlinkClick r:id="" action="ppaction://media"/>
            <a:extLst>
              <a:ext uri="{FF2B5EF4-FFF2-40B4-BE49-F238E27FC236}">
                <a16:creationId xmlns:a16="http://schemas.microsoft.com/office/drawing/2014/main" id="{672C445C-9CA9-4418-82FD-06991C97BA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80948" y="388534"/>
            <a:ext cx="548640" cy="548640"/>
          </a:xfrm>
          <a:prstGeom prst="rect">
            <a:avLst/>
          </a:prstGeom>
        </p:spPr>
      </p:pic>
    </p:spTree>
    <p:custDataLst>
      <p:tags r:id="rId1"/>
    </p:custDataLst>
    <p:extLst>
      <p:ext uri="{BB962C8B-B14F-4D97-AF65-F5344CB8AC3E}">
        <p14:creationId xmlns:p14="http://schemas.microsoft.com/office/powerpoint/2010/main" val="3044831916"/>
      </p:ext>
    </p:extLst>
  </p:cSld>
  <p:clrMapOvr>
    <a:masterClrMapping/>
  </p:clrMapOvr>
  <mc:AlternateContent xmlns:mc="http://schemas.openxmlformats.org/markup-compatibility/2006" xmlns:p14="http://schemas.microsoft.com/office/powerpoint/2010/main">
    <mc:Choice Requires="p14">
      <p:transition spd="slow" p14:dur="2000" advClick="0" advTm="80307"/>
    </mc:Choice>
    <mc:Fallback xmlns="">
      <p:transition spd="slow" advClick="0" advTm="803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866" objId="4"/>
        <p14:stopEvt time="80307"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22997" y="2767062"/>
            <a:ext cx="10962751" cy="1379636"/>
          </a:xfrm>
        </p:spPr>
        <p:txBody>
          <a:bodyPr>
            <a:normAutofit/>
          </a:bodyPr>
          <a:lstStyle/>
          <a:p>
            <a:pPr lvl="0" algn="ctr">
              <a:buClrTx/>
              <a:defRPr/>
            </a:pPr>
            <a:r>
              <a:rPr lang="zh-CN" altLang="en-US" sz="4000" dirty="0">
                <a:solidFill>
                  <a:srgbClr val="1A2857"/>
                </a:solidFill>
              </a:rPr>
              <a:t>消费者安全和微移动交通工具概要</a:t>
            </a:r>
            <a:endParaRPr lang="en-US" sz="4000" dirty="0">
              <a:solidFill>
                <a:srgbClr val="1A2857"/>
              </a:solidFill>
            </a:endParaRPr>
          </a:p>
        </p:txBody>
      </p:sp>
      <p:pic>
        <p:nvPicPr>
          <p:cNvPr id="5" name="Recorded Sound">
            <a:hlinkClick r:id="" action="ppaction://media"/>
            <a:extLst>
              <a:ext uri="{FF2B5EF4-FFF2-40B4-BE49-F238E27FC236}">
                <a16:creationId xmlns:a16="http://schemas.microsoft.com/office/drawing/2014/main" id="{BEE9D573-E90D-499C-8EB5-0772B40A081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80948" y="324729"/>
            <a:ext cx="548640" cy="548640"/>
          </a:xfrm>
          <a:prstGeom prst="rect">
            <a:avLst/>
          </a:prstGeom>
        </p:spPr>
      </p:pic>
    </p:spTree>
    <p:custDataLst>
      <p:tags r:id="rId1"/>
    </p:custDataLst>
    <p:extLst>
      <p:ext uri="{BB962C8B-B14F-4D97-AF65-F5344CB8AC3E}">
        <p14:creationId xmlns:p14="http://schemas.microsoft.com/office/powerpoint/2010/main" val="2728063272"/>
      </p:ext>
    </p:extLst>
  </p:cSld>
  <p:clrMapOvr>
    <a:masterClrMapping/>
  </p:clrMapOvr>
  <mc:AlternateContent xmlns:mc="http://schemas.openxmlformats.org/markup-compatibility/2006" xmlns:p14="http://schemas.microsoft.com/office/powerpoint/2010/main">
    <mc:Choice Requires="p14">
      <p:transition spd="slow" p14:dur="2000" advTm="15703"/>
    </mc:Choice>
    <mc:Fallback xmlns="">
      <p:transition spd="slow" advTm="157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922" objId="5"/>
        <p14:stopEvt time="15703" objId="5"/>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56D21-375E-4CBB-8D20-8BA4CCC115D3}"/>
              </a:ext>
            </a:extLst>
          </p:cNvPr>
          <p:cNvSpPr>
            <a:spLocks noGrp="1"/>
          </p:cNvSpPr>
          <p:nvPr>
            <p:ph type="title"/>
          </p:nvPr>
        </p:nvSpPr>
        <p:spPr/>
        <p:txBody>
          <a:bodyPr>
            <a:normAutofit/>
          </a:bodyPr>
          <a:lstStyle/>
          <a:p>
            <a:r>
              <a:rPr lang="zh-CN" altLang="en-US" sz="3200" dirty="0"/>
              <a:t>微移动交通工具是什么？</a:t>
            </a:r>
            <a:endParaRPr lang="en-US" dirty="0">
              <a:solidFill>
                <a:srgbClr val="2E74B5"/>
              </a:solidFill>
            </a:endParaRPr>
          </a:p>
        </p:txBody>
      </p:sp>
      <p:pic>
        <p:nvPicPr>
          <p:cNvPr id="20" name="Picture 19">
            <a:extLst>
              <a:ext uri="{FF2B5EF4-FFF2-40B4-BE49-F238E27FC236}">
                <a16:creationId xmlns:a16="http://schemas.microsoft.com/office/drawing/2014/main" id="{627B559E-9626-4257-9C89-E88849E64682}"/>
              </a:ext>
            </a:extLst>
          </p:cNvPr>
          <p:cNvPicPr>
            <a:picLocks noChangeAspect="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backgroundRemoval t="9657" b="89700" l="7296" r="91202">
                        <a14:foregroundMark x1="11373" y1="64592" x2="11373" y2="64592"/>
                        <a14:foregroundMark x1="8584" y1="70386" x2="8584" y2="70386"/>
                        <a14:foregroundMark x1="91202" y1="43562" x2="91202" y2="43562"/>
                        <a14:foregroundMark x1="7296" y1="68884" x2="7296" y2="68884"/>
                        <a14:foregroundMark x1="15665" y1="69742" x2="15665" y2="69742"/>
                        <a14:foregroundMark x1="10300" y1="77897" x2="10300" y2="77897"/>
                        <a14:foregroundMark x1="9871" y1="76180" x2="9871" y2="76180"/>
                        <a14:foregroundMark x1="10300" y1="79614" x2="10300" y2="79614"/>
                      </a14:backgroundRemoval>
                    </a14:imgEffect>
                    <a14:imgEffect>
                      <a14:artisticPaintStrokes/>
                    </a14:imgEffect>
                  </a14:imgLayer>
                </a14:imgProps>
              </a:ext>
              <a:ext uri="{837473B0-CC2E-450A-ABE3-18F120FF3D39}">
                <a1611:picAttrSrcUrl xmlns:a1611="http://schemas.microsoft.com/office/drawing/2016/11/main" r:id="rId8"/>
              </a:ext>
            </a:extLst>
          </a:blip>
          <a:stretch>
            <a:fillRect/>
          </a:stretch>
        </p:blipFill>
        <p:spPr>
          <a:xfrm>
            <a:off x="5429027" y="1034834"/>
            <a:ext cx="5918200" cy="5918200"/>
          </a:xfrm>
          <a:prstGeom prst="rect">
            <a:avLst/>
          </a:prstGeom>
        </p:spPr>
      </p:pic>
      <p:pic>
        <p:nvPicPr>
          <p:cNvPr id="26" name="Picture 25">
            <a:extLst>
              <a:ext uri="{FF2B5EF4-FFF2-40B4-BE49-F238E27FC236}">
                <a16:creationId xmlns:a16="http://schemas.microsoft.com/office/drawing/2014/main" id="{D15DDDAC-1D69-48CF-8B47-1ECBDFF9E5FC}"/>
              </a:ext>
            </a:extLst>
          </p:cNvPr>
          <p:cNvPicPr>
            <a:picLocks noChangeAspect="1"/>
          </p:cNvPicPr>
          <p:nvPr/>
        </p:nvPicPr>
        <p:blipFill>
          <a:blip r:embed="rId9">
            <a:duotone>
              <a:schemeClr val="bg2">
                <a:shade val="45000"/>
                <a:satMod val="135000"/>
              </a:schemeClr>
              <a:prstClr val="white"/>
            </a:duotone>
            <a:extLst>
              <a:ext uri="{BEBA8EAE-BF5A-486C-A8C5-ECC9F3942E4B}">
                <a14:imgProps xmlns:a14="http://schemas.microsoft.com/office/drawing/2010/main">
                  <a14:imgLayer r:embed="rId10">
                    <a14:imgEffect>
                      <a14:backgroundRemoval t="6148" b="95902" l="9939" r="89857">
                        <a14:foregroundMark x1="18238" y1="91393" x2="18238" y2="91393"/>
                        <a14:foregroundMark x1="20492" y1="95902" x2="20492" y2="95902"/>
                        <a14:foregroundMark x1="43648" y1="88012" x2="43648" y2="88012"/>
                        <a14:foregroundMark x1="28689" y1="13525" x2="28689" y2="13525"/>
                        <a14:foregroundMark x1="28074" y1="6148" x2="28074" y2="6148"/>
                      </a14:backgroundRemoval>
                    </a14:imgEffect>
                    <a14:imgEffect>
                      <a14:artisticChalkSketch/>
                    </a14:imgEffect>
                  </a14:imgLayer>
                </a14:imgProps>
              </a:ext>
              <a:ext uri="{837473B0-CC2E-450A-ABE3-18F120FF3D39}">
                <a1611:picAttrSrcUrl xmlns:a1611="http://schemas.microsoft.com/office/drawing/2016/11/main" r:id="rId11"/>
              </a:ext>
            </a:extLst>
          </a:blip>
          <a:stretch>
            <a:fillRect/>
          </a:stretch>
        </p:blipFill>
        <p:spPr>
          <a:xfrm>
            <a:off x="134588" y="1913875"/>
            <a:ext cx="4306824" cy="4306824"/>
          </a:xfrm>
          <a:prstGeom prst="rect">
            <a:avLst/>
          </a:prstGeom>
        </p:spPr>
      </p:pic>
      <p:pic>
        <p:nvPicPr>
          <p:cNvPr id="29" name="Picture 28">
            <a:extLst>
              <a:ext uri="{FF2B5EF4-FFF2-40B4-BE49-F238E27FC236}">
                <a16:creationId xmlns:a16="http://schemas.microsoft.com/office/drawing/2014/main" id="{AE38E458-64E3-4A02-B76C-04105D4EF968}"/>
              </a:ext>
            </a:extLst>
          </p:cNvPr>
          <p:cNvPicPr>
            <a:picLocks noChangeAspect="1"/>
          </p:cNvPicPr>
          <p:nvPr/>
        </p:nvPicPr>
        <p:blipFill>
          <a:blip r:embed="rId12">
            <a:duotone>
              <a:schemeClr val="bg2">
                <a:shade val="45000"/>
                <a:satMod val="135000"/>
              </a:schemeClr>
              <a:prstClr val="white"/>
            </a:duotone>
            <a:extLst>
              <a:ext uri="{BEBA8EAE-BF5A-486C-A8C5-ECC9F3942E4B}">
                <a14:imgProps xmlns:a14="http://schemas.microsoft.com/office/drawing/2010/main">
                  <a14:imgLayer r:embed="rId13">
                    <a14:imgEffect>
                      <a14:backgroundRemoval t="9913" b="89942" l="6146" r="93542">
                        <a14:foregroundMark x1="8750" y1="59329" x2="8750" y2="59329"/>
                        <a14:foregroundMark x1="6146" y1="71429" x2="6146" y2="71429"/>
                        <a14:foregroundMark x1="84375" y1="88484" x2="84375" y2="88484"/>
                        <a14:foregroundMark x1="93542" y1="65452" x2="93542" y2="65452"/>
                        <a14:foregroundMark x1="17188" y1="89067" x2="17188" y2="89067"/>
                        <a14:foregroundMark x1="40625" y1="78426" x2="40625" y2="78426"/>
                        <a14:backgroundMark x1="40625" y1="77843" x2="40625" y2="77843"/>
                      </a14:backgroundRemoval>
                    </a14:imgEffect>
                    <a14:imgEffect>
                      <a14:artisticPaintStrokes/>
                    </a14:imgEffect>
                  </a14:imgLayer>
                </a14:imgProps>
              </a:ext>
              <a:ext uri="{837473B0-CC2E-450A-ABE3-18F120FF3D39}">
                <a1611:picAttrSrcUrl xmlns:a1611="http://schemas.microsoft.com/office/drawing/2016/11/main" r:id="rId14"/>
              </a:ext>
            </a:extLst>
          </a:blip>
          <a:stretch>
            <a:fillRect/>
          </a:stretch>
        </p:blipFill>
        <p:spPr>
          <a:xfrm>
            <a:off x="2743670" y="724511"/>
            <a:ext cx="4831971" cy="3452846"/>
          </a:xfrm>
          <a:prstGeom prst="rect">
            <a:avLst/>
          </a:prstGeom>
        </p:spPr>
      </p:pic>
      <p:sp>
        <p:nvSpPr>
          <p:cNvPr id="31" name="TextBox 30">
            <a:extLst>
              <a:ext uri="{FF2B5EF4-FFF2-40B4-BE49-F238E27FC236}">
                <a16:creationId xmlns:a16="http://schemas.microsoft.com/office/drawing/2014/main" id="{CEB37403-D61E-4B1A-8AA4-68E522D5E90B}"/>
              </a:ext>
            </a:extLst>
          </p:cNvPr>
          <p:cNvSpPr txBox="1"/>
          <p:nvPr/>
        </p:nvSpPr>
        <p:spPr>
          <a:xfrm>
            <a:off x="718280" y="1378689"/>
            <a:ext cx="4216940" cy="461665"/>
          </a:xfrm>
          <a:prstGeom prst="rect">
            <a:avLst/>
          </a:prstGeom>
          <a:noFill/>
        </p:spPr>
        <p:txBody>
          <a:bodyPr wrap="square" rtlCol="0">
            <a:spAutoFit/>
          </a:bodyPr>
          <a:lstStyle/>
          <a:p>
            <a:r>
              <a:rPr lang="en-US" sz="2400" i="1" dirty="0">
                <a:solidFill>
                  <a:srgbClr val="FF0000"/>
                </a:solidFill>
              </a:rPr>
              <a:t>“</a:t>
            </a:r>
            <a:r>
              <a:rPr lang="zh-CN" altLang="en-US" sz="2400" i="1" dirty="0">
                <a:solidFill>
                  <a:srgbClr val="FF0000"/>
                </a:solidFill>
              </a:rPr>
              <a:t>个人交通</a:t>
            </a:r>
            <a:r>
              <a:rPr lang="en-US" sz="2400" i="1" dirty="0">
                <a:solidFill>
                  <a:srgbClr val="FF0000"/>
                </a:solidFill>
              </a:rPr>
              <a:t>”</a:t>
            </a:r>
          </a:p>
        </p:txBody>
      </p:sp>
      <p:sp>
        <p:nvSpPr>
          <p:cNvPr id="32" name="TextBox 31">
            <a:extLst>
              <a:ext uri="{FF2B5EF4-FFF2-40B4-BE49-F238E27FC236}">
                <a16:creationId xmlns:a16="http://schemas.microsoft.com/office/drawing/2014/main" id="{4D82009E-F857-449D-9BC5-195875547D36}"/>
              </a:ext>
            </a:extLst>
          </p:cNvPr>
          <p:cNvSpPr txBox="1"/>
          <p:nvPr/>
        </p:nvSpPr>
        <p:spPr>
          <a:xfrm>
            <a:off x="8190154" y="5526379"/>
            <a:ext cx="4216940" cy="461665"/>
          </a:xfrm>
          <a:prstGeom prst="rect">
            <a:avLst/>
          </a:prstGeom>
          <a:noFill/>
        </p:spPr>
        <p:txBody>
          <a:bodyPr wrap="square" rtlCol="0">
            <a:spAutoFit/>
          </a:bodyPr>
          <a:lstStyle/>
          <a:p>
            <a:r>
              <a:rPr lang="en-US" sz="2400" i="1" dirty="0">
                <a:solidFill>
                  <a:srgbClr val="FF0000"/>
                </a:solidFill>
              </a:rPr>
              <a:t>“</a:t>
            </a:r>
            <a:r>
              <a:rPr lang="zh-CN" altLang="en-US" sz="2400" i="1" dirty="0">
                <a:solidFill>
                  <a:srgbClr val="FF0000"/>
                </a:solidFill>
              </a:rPr>
              <a:t>小型化</a:t>
            </a:r>
            <a:r>
              <a:rPr lang="en-US" sz="2400" i="1" dirty="0">
                <a:solidFill>
                  <a:srgbClr val="FF0000"/>
                </a:solidFill>
              </a:rPr>
              <a:t>”</a:t>
            </a:r>
          </a:p>
        </p:txBody>
      </p:sp>
      <p:sp>
        <p:nvSpPr>
          <p:cNvPr id="33" name="TextBox 32">
            <a:extLst>
              <a:ext uri="{FF2B5EF4-FFF2-40B4-BE49-F238E27FC236}">
                <a16:creationId xmlns:a16="http://schemas.microsoft.com/office/drawing/2014/main" id="{71385FD6-0779-4B2F-8994-B41E8A255114}"/>
              </a:ext>
            </a:extLst>
          </p:cNvPr>
          <p:cNvSpPr txBox="1"/>
          <p:nvPr/>
        </p:nvSpPr>
        <p:spPr>
          <a:xfrm>
            <a:off x="1479142" y="5757212"/>
            <a:ext cx="4216940" cy="461665"/>
          </a:xfrm>
          <a:prstGeom prst="rect">
            <a:avLst/>
          </a:prstGeom>
          <a:noFill/>
        </p:spPr>
        <p:txBody>
          <a:bodyPr wrap="square" rtlCol="0">
            <a:spAutoFit/>
          </a:bodyPr>
          <a:lstStyle/>
          <a:p>
            <a:r>
              <a:rPr lang="en-US" sz="2400" i="1" dirty="0">
                <a:solidFill>
                  <a:srgbClr val="FF0000"/>
                </a:solidFill>
              </a:rPr>
              <a:t>“</a:t>
            </a:r>
            <a:r>
              <a:rPr lang="zh-CN" altLang="en-US" sz="2400" i="1" dirty="0">
                <a:solidFill>
                  <a:srgbClr val="FF0000"/>
                </a:solidFill>
              </a:rPr>
              <a:t>方便</a:t>
            </a:r>
            <a:r>
              <a:rPr lang="en-US" sz="2400" i="1" dirty="0">
                <a:solidFill>
                  <a:srgbClr val="FF0000"/>
                </a:solidFill>
              </a:rPr>
              <a:t>”</a:t>
            </a:r>
          </a:p>
        </p:txBody>
      </p:sp>
      <p:sp>
        <p:nvSpPr>
          <p:cNvPr id="34" name="TextBox 33">
            <a:extLst>
              <a:ext uri="{FF2B5EF4-FFF2-40B4-BE49-F238E27FC236}">
                <a16:creationId xmlns:a16="http://schemas.microsoft.com/office/drawing/2014/main" id="{62BD85F4-6030-44D4-956A-FC0EAD427A76}"/>
              </a:ext>
            </a:extLst>
          </p:cNvPr>
          <p:cNvSpPr txBox="1"/>
          <p:nvPr/>
        </p:nvSpPr>
        <p:spPr>
          <a:xfrm>
            <a:off x="6809309" y="3625314"/>
            <a:ext cx="4216940" cy="461665"/>
          </a:xfrm>
          <a:prstGeom prst="rect">
            <a:avLst/>
          </a:prstGeom>
          <a:noFill/>
        </p:spPr>
        <p:txBody>
          <a:bodyPr wrap="square" rtlCol="0">
            <a:spAutoFit/>
          </a:bodyPr>
          <a:lstStyle/>
          <a:p>
            <a:r>
              <a:rPr lang="en-US" sz="2400" i="1" dirty="0">
                <a:solidFill>
                  <a:srgbClr val="FF0000"/>
                </a:solidFill>
              </a:rPr>
              <a:t>“</a:t>
            </a:r>
            <a:r>
              <a:rPr lang="zh-CN" altLang="en-US" sz="2400" i="1" dirty="0">
                <a:solidFill>
                  <a:srgbClr val="FF0000"/>
                </a:solidFill>
              </a:rPr>
              <a:t>低速</a:t>
            </a:r>
            <a:r>
              <a:rPr lang="en-US" sz="2400" i="1" dirty="0">
                <a:solidFill>
                  <a:srgbClr val="FF0000"/>
                </a:solidFill>
              </a:rPr>
              <a:t>”</a:t>
            </a:r>
          </a:p>
        </p:txBody>
      </p:sp>
      <p:sp>
        <p:nvSpPr>
          <p:cNvPr id="35" name="TextBox 34">
            <a:extLst>
              <a:ext uri="{FF2B5EF4-FFF2-40B4-BE49-F238E27FC236}">
                <a16:creationId xmlns:a16="http://schemas.microsoft.com/office/drawing/2014/main" id="{55C29D21-93C0-4AA4-8CA0-9354F0F51EFF}"/>
              </a:ext>
            </a:extLst>
          </p:cNvPr>
          <p:cNvSpPr txBox="1"/>
          <p:nvPr/>
        </p:nvSpPr>
        <p:spPr>
          <a:xfrm>
            <a:off x="2743670" y="4249659"/>
            <a:ext cx="4216940" cy="461665"/>
          </a:xfrm>
          <a:prstGeom prst="rect">
            <a:avLst/>
          </a:prstGeom>
          <a:noFill/>
        </p:spPr>
        <p:txBody>
          <a:bodyPr wrap="square" rtlCol="0">
            <a:spAutoFit/>
          </a:bodyPr>
          <a:lstStyle/>
          <a:p>
            <a:r>
              <a:rPr lang="en-US" sz="2400" i="1" dirty="0">
                <a:solidFill>
                  <a:srgbClr val="FF0000"/>
                </a:solidFill>
              </a:rPr>
              <a:t>“</a:t>
            </a:r>
            <a:r>
              <a:rPr lang="zh-CN" altLang="en-US" sz="2400" i="1" dirty="0">
                <a:solidFill>
                  <a:srgbClr val="FF0000"/>
                </a:solidFill>
              </a:rPr>
              <a:t>可获取</a:t>
            </a:r>
            <a:r>
              <a:rPr lang="en-US" sz="2400" i="1" dirty="0">
                <a:solidFill>
                  <a:srgbClr val="FF0000"/>
                </a:solidFill>
              </a:rPr>
              <a:t>”</a:t>
            </a:r>
          </a:p>
        </p:txBody>
      </p:sp>
      <p:sp>
        <p:nvSpPr>
          <p:cNvPr id="11" name="TextBox 10">
            <a:extLst>
              <a:ext uri="{FF2B5EF4-FFF2-40B4-BE49-F238E27FC236}">
                <a16:creationId xmlns:a16="http://schemas.microsoft.com/office/drawing/2014/main" id="{5C668F97-136D-4A20-AC30-13911B35527C}"/>
              </a:ext>
            </a:extLst>
          </p:cNvPr>
          <p:cNvSpPr txBox="1"/>
          <p:nvPr/>
        </p:nvSpPr>
        <p:spPr>
          <a:xfrm>
            <a:off x="7352744" y="2603568"/>
            <a:ext cx="4700256" cy="461665"/>
          </a:xfrm>
          <a:prstGeom prst="rect">
            <a:avLst/>
          </a:prstGeom>
          <a:noFill/>
        </p:spPr>
        <p:txBody>
          <a:bodyPr wrap="square" rtlCol="0">
            <a:spAutoFit/>
          </a:bodyPr>
          <a:lstStyle/>
          <a:p>
            <a:r>
              <a:rPr lang="en-US" sz="2400" i="1" dirty="0">
                <a:solidFill>
                  <a:srgbClr val="FF0000"/>
                </a:solidFill>
              </a:rPr>
              <a:t>“</a:t>
            </a:r>
            <a:r>
              <a:rPr lang="zh-CN" altLang="en-US" sz="2400" i="1" dirty="0">
                <a:solidFill>
                  <a:srgbClr val="FF0000"/>
                </a:solidFill>
              </a:rPr>
              <a:t>通勤最后一英里解决方案</a:t>
            </a:r>
            <a:r>
              <a:rPr lang="en-US" sz="2400" i="1" dirty="0">
                <a:solidFill>
                  <a:srgbClr val="FF0000"/>
                </a:solidFill>
              </a:rPr>
              <a:t>”</a:t>
            </a:r>
          </a:p>
        </p:txBody>
      </p:sp>
      <p:pic>
        <p:nvPicPr>
          <p:cNvPr id="3" name="Recorded Sound">
            <a:hlinkClick r:id="" action="ppaction://media"/>
            <a:extLst>
              <a:ext uri="{FF2B5EF4-FFF2-40B4-BE49-F238E27FC236}">
                <a16:creationId xmlns:a16="http://schemas.microsoft.com/office/drawing/2014/main" id="{A24C6AC1-A9AB-4BBE-BE5E-B6712239AE43}"/>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347227" y="365126"/>
            <a:ext cx="548640" cy="548640"/>
          </a:xfrm>
          <a:prstGeom prst="rect">
            <a:avLst/>
          </a:prstGeom>
        </p:spPr>
      </p:pic>
    </p:spTree>
    <p:custDataLst>
      <p:tags r:id="rId1"/>
    </p:custDataLst>
    <p:extLst>
      <p:ext uri="{BB962C8B-B14F-4D97-AF65-F5344CB8AC3E}">
        <p14:creationId xmlns:p14="http://schemas.microsoft.com/office/powerpoint/2010/main" val="3009706054"/>
      </p:ext>
    </p:extLst>
  </p:cSld>
  <p:clrMapOvr>
    <a:masterClrMapping/>
  </p:clrMapOvr>
  <mc:AlternateContent xmlns:mc="http://schemas.openxmlformats.org/markup-compatibility/2006" xmlns:p14="http://schemas.microsoft.com/office/powerpoint/2010/main">
    <mc:Choice Requires="p14">
      <p:transition spd="slow" p14:dur="2000" advTm="70865"/>
    </mc:Choice>
    <mc:Fallback xmlns="">
      <p:transition spd="slow" advTm="708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5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787" objId="3"/>
        <p14:stopEvt time="70865"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3D4F78-41D2-41F5-9F1A-19E0E7E57A73}"/>
              </a:ext>
            </a:extLst>
          </p:cNvPr>
          <p:cNvPicPr>
            <a:picLocks noChangeAspect="1"/>
          </p:cNvPicPr>
          <p:nvPr/>
        </p:nvPicPr>
        <p:blipFill>
          <a:blip r:embed="rId6"/>
          <a:stretch>
            <a:fillRect/>
          </a:stretch>
        </p:blipFill>
        <p:spPr>
          <a:xfrm>
            <a:off x="4805827" y="2257308"/>
            <a:ext cx="7065741" cy="3939797"/>
          </a:xfrm>
          <a:prstGeom prst="rect">
            <a:avLst/>
          </a:prstGeom>
        </p:spPr>
      </p:pic>
      <p:sp>
        <p:nvSpPr>
          <p:cNvPr id="6" name="Title 5">
            <a:extLst>
              <a:ext uri="{FF2B5EF4-FFF2-40B4-BE49-F238E27FC236}">
                <a16:creationId xmlns:a16="http://schemas.microsoft.com/office/drawing/2014/main" id="{034B2530-9BC7-4D16-AB3F-1B13EB84EA70}"/>
              </a:ext>
            </a:extLst>
          </p:cNvPr>
          <p:cNvSpPr>
            <a:spLocks noGrp="1"/>
          </p:cNvSpPr>
          <p:nvPr>
            <p:ph type="title"/>
          </p:nvPr>
        </p:nvSpPr>
        <p:spPr/>
        <p:txBody>
          <a:bodyPr>
            <a:normAutofit/>
          </a:bodyPr>
          <a:lstStyle/>
          <a:p>
            <a:r>
              <a:rPr lang="zh-CN" altLang="en-US" dirty="0"/>
              <a:t>微移动交通工具和消费者安全</a:t>
            </a:r>
            <a:endParaRPr lang="en-US" dirty="0"/>
          </a:p>
        </p:txBody>
      </p:sp>
      <p:sp>
        <p:nvSpPr>
          <p:cNvPr id="3" name="Text Placeholder 2">
            <a:extLst>
              <a:ext uri="{FF2B5EF4-FFF2-40B4-BE49-F238E27FC236}">
                <a16:creationId xmlns:a16="http://schemas.microsoft.com/office/drawing/2014/main" id="{A44CD339-1FE7-4CAC-9D52-4FBBF25F50C7}"/>
              </a:ext>
            </a:extLst>
          </p:cNvPr>
          <p:cNvSpPr>
            <a:spLocks noGrp="1"/>
          </p:cNvSpPr>
          <p:nvPr>
            <p:ph idx="1"/>
          </p:nvPr>
        </p:nvSpPr>
        <p:spPr>
          <a:xfrm>
            <a:off x="406400" y="1484923"/>
            <a:ext cx="10276114" cy="4692040"/>
          </a:xfrm>
        </p:spPr>
        <p:txBody>
          <a:bodyPr>
            <a:normAutofit/>
          </a:bodyPr>
          <a:lstStyle/>
          <a:p>
            <a:pPr marL="457200" indent="-457200">
              <a:spcAft>
                <a:spcPts val="600"/>
              </a:spcAft>
              <a:buFont typeface="Arial" panose="020B0604020202020204" pitchFamily="34" charset="0"/>
              <a:buChar char="•"/>
            </a:pPr>
            <a:r>
              <a:rPr lang="zh-CN" altLang="en-US" sz="3200" dirty="0"/>
              <a:t>产品</a:t>
            </a:r>
            <a:endParaRPr lang="en-US" sz="3200" dirty="0"/>
          </a:p>
          <a:p>
            <a:pPr marL="914400" lvl="1" indent="-457200">
              <a:spcAft>
                <a:spcPts val="600"/>
              </a:spcAft>
              <a:buFont typeface="Wingdings" panose="05000000000000000000" pitchFamily="2" charset="2"/>
              <a:buChar char="Ø"/>
            </a:pPr>
            <a:r>
              <a:rPr lang="zh-CN" altLang="en-US" sz="3000" dirty="0">
                <a:solidFill>
                  <a:schemeClr val="tx1"/>
                </a:solidFill>
              </a:rPr>
              <a:t>电动踏板车</a:t>
            </a:r>
            <a:endParaRPr lang="en-US" sz="3000" dirty="0">
              <a:solidFill>
                <a:schemeClr val="tx1"/>
              </a:solidFill>
            </a:endParaRPr>
          </a:p>
          <a:p>
            <a:pPr marL="914400" lvl="1" indent="-457200">
              <a:spcAft>
                <a:spcPts val="600"/>
              </a:spcAft>
              <a:buFont typeface="Wingdings" panose="05000000000000000000" pitchFamily="2" charset="2"/>
              <a:buChar char="Ø"/>
            </a:pPr>
            <a:r>
              <a:rPr lang="zh-CN" altLang="en-US" sz="3000" dirty="0">
                <a:solidFill>
                  <a:schemeClr val="tx1"/>
                </a:solidFill>
              </a:rPr>
              <a:t>电动自行车</a:t>
            </a:r>
            <a:endParaRPr lang="en-US" sz="3000" dirty="0">
              <a:solidFill>
                <a:schemeClr val="tx1"/>
              </a:solidFill>
            </a:endParaRPr>
          </a:p>
          <a:p>
            <a:pPr marL="914400" lvl="1" indent="-457200">
              <a:spcAft>
                <a:spcPts val="600"/>
              </a:spcAft>
              <a:buFont typeface="Wingdings" panose="05000000000000000000" pitchFamily="2" charset="2"/>
              <a:buChar char="Ø"/>
            </a:pPr>
            <a:r>
              <a:rPr lang="zh-CN" altLang="en-US" sz="3000" dirty="0">
                <a:solidFill>
                  <a:schemeClr val="tx1"/>
                </a:solidFill>
              </a:rPr>
              <a:t>悬浮滑板</a:t>
            </a:r>
            <a:endParaRPr lang="en-US" sz="3000" dirty="0">
              <a:solidFill>
                <a:schemeClr val="tx1"/>
              </a:solidFill>
            </a:endParaRPr>
          </a:p>
          <a:p>
            <a:pPr marL="457200" indent="-457200">
              <a:spcAft>
                <a:spcPts val="600"/>
              </a:spcAft>
              <a:buFont typeface="Arial" panose="020B0604020202020204" pitchFamily="34" charset="0"/>
              <a:buChar char="•"/>
            </a:pPr>
            <a:r>
              <a:rPr lang="zh-CN" altLang="en-US" sz="3200" dirty="0"/>
              <a:t>电力驱动</a:t>
            </a:r>
            <a:endParaRPr lang="en-US" sz="3200" dirty="0"/>
          </a:p>
          <a:p>
            <a:pPr marL="457200" indent="-457200">
              <a:spcAft>
                <a:spcPts val="600"/>
              </a:spcAft>
              <a:buFont typeface="Arial" panose="020B0604020202020204" pitchFamily="34" charset="0"/>
              <a:buChar char="•"/>
            </a:pPr>
            <a:r>
              <a:rPr lang="zh-CN" altLang="en-US" sz="3200" dirty="0"/>
              <a:t>消费者自有或“共享微移动车”</a:t>
            </a:r>
            <a:endParaRPr lang="en-US" sz="3200" dirty="0"/>
          </a:p>
          <a:p>
            <a:pPr marL="457200" indent="-457200">
              <a:spcAft>
                <a:spcPts val="600"/>
              </a:spcAft>
              <a:buFont typeface="Arial" panose="020B0604020202020204" pitchFamily="34" charset="0"/>
              <a:buChar char="•"/>
            </a:pPr>
            <a:r>
              <a:rPr lang="zh-CN" altLang="en-US" sz="3200" dirty="0"/>
              <a:t>通常时速不高于每小时</a:t>
            </a:r>
            <a:r>
              <a:rPr lang="en-US" sz="3200" dirty="0"/>
              <a:t>32</a:t>
            </a:r>
            <a:r>
              <a:rPr lang="zh-CN" altLang="en-US" sz="3200" dirty="0"/>
              <a:t>公里或</a:t>
            </a:r>
            <a:r>
              <a:rPr lang="en-US" sz="3200" dirty="0"/>
              <a:t>20</a:t>
            </a:r>
            <a:r>
              <a:rPr lang="zh-CN" altLang="en-US" sz="3200" dirty="0"/>
              <a:t>英里</a:t>
            </a:r>
            <a:endParaRPr lang="en-US" sz="3600" b="1" dirty="0">
              <a:effectLst>
                <a:outerShdw blurRad="38100" dist="38100" dir="2700000" algn="tl">
                  <a:srgbClr val="000000">
                    <a:alpha val="43137"/>
                  </a:srgbClr>
                </a:outerShdw>
              </a:effectLst>
            </a:endParaRPr>
          </a:p>
        </p:txBody>
      </p:sp>
      <p:pic>
        <p:nvPicPr>
          <p:cNvPr id="2" name="Recorded Sound">
            <a:hlinkClick r:id="" action="ppaction://media"/>
            <a:extLst>
              <a:ext uri="{FF2B5EF4-FFF2-40B4-BE49-F238E27FC236}">
                <a16:creationId xmlns:a16="http://schemas.microsoft.com/office/drawing/2014/main" id="{B94B4B83-5FB9-4302-95F9-4715D228008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61968" y="254073"/>
            <a:ext cx="609600" cy="609600"/>
          </a:xfrm>
          <a:prstGeom prst="rect">
            <a:avLst/>
          </a:prstGeom>
        </p:spPr>
      </p:pic>
    </p:spTree>
    <p:custDataLst>
      <p:tags r:id="rId1"/>
    </p:custDataLst>
    <p:extLst>
      <p:ext uri="{BB962C8B-B14F-4D97-AF65-F5344CB8AC3E}">
        <p14:creationId xmlns:p14="http://schemas.microsoft.com/office/powerpoint/2010/main" val="1394825920"/>
      </p:ext>
    </p:extLst>
  </p:cSld>
  <p:clrMapOvr>
    <a:masterClrMapping/>
  </p:clrMapOvr>
  <mc:AlternateContent xmlns:mc="http://schemas.openxmlformats.org/markup-compatibility/2006" xmlns:p14="http://schemas.microsoft.com/office/powerpoint/2010/main">
    <mc:Choice Requires="p14">
      <p:transition spd="slow" p14:dur="2000" advTm="243865"/>
    </mc:Choice>
    <mc:Fallback xmlns="">
      <p:transition spd="slow" advTm="2438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7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795" objId="2"/>
        <p14:stopEvt time="243865" objId="2"/>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4"/>
</p:tagLst>
</file>

<file path=ppt/tags/tag10.xml><?xml version="1.0" encoding="utf-8"?>
<p:tagLst xmlns:a="http://schemas.openxmlformats.org/drawingml/2006/main" xmlns:r="http://schemas.openxmlformats.org/officeDocument/2006/relationships" xmlns:p="http://schemas.openxmlformats.org/presentationml/2006/main">
  <p:tag name="TIMING" val="|1.2"/>
</p:tagLst>
</file>

<file path=ppt/tags/tag11.xml><?xml version="1.0" encoding="utf-8"?>
<p:tagLst xmlns:a="http://schemas.openxmlformats.org/drawingml/2006/main" xmlns:r="http://schemas.openxmlformats.org/officeDocument/2006/relationships" xmlns:p="http://schemas.openxmlformats.org/presentationml/2006/main">
  <p:tag name="TIMING" val="|0.8"/>
</p:tagLst>
</file>

<file path=ppt/tags/tag12.xml><?xml version="1.0" encoding="utf-8"?>
<p:tagLst xmlns:a="http://schemas.openxmlformats.org/drawingml/2006/main" xmlns:r="http://schemas.openxmlformats.org/officeDocument/2006/relationships" xmlns:p="http://schemas.openxmlformats.org/presentationml/2006/main">
  <p:tag name="TIMING" val="|0.8"/>
</p:tagLst>
</file>

<file path=ppt/tags/tag13.xml><?xml version="1.0" encoding="utf-8"?>
<p:tagLst xmlns:a="http://schemas.openxmlformats.org/drawingml/2006/main" xmlns:r="http://schemas.openxmlformats.org/officeDocument/2006/relationships" xmlns:p="http://schemas.openxmlformats.org/presentationml/2006/main">
  <p:tag name="TIMING" val="|0.8"/>
</p:tagLst>
</file>

<file path=ppt/tags/tag14.xml><?xml version="1.0" encoding="utf-8"?>
<p:tagLst xmlns:a="http://schemas.openxmlformats.org/drawingml/2006/main" xmlns:r="http://schemas.openxmlformats.org/officeDocument/2006/relationships" xmlns:p="http://schemas.openxmlformats.org/presentationml/2006/main">
  <p:tag name="TIMING" val="|0.8"/>
</p:tagLst>
</file>

<file path=ppt/tags/tag15.xml><?xml version="1.0" encoding="utf-8"?>
<p:tagLst xmlns:a="http://schemas.openxmlformats.org/drawingml/2006/main" xmlns:r="http://schemas.openxmlformats.org/officeDocument/2006/relationships" xmlns:p="http://schemas.openxmlformats.org/presentationml/2006/main">
  <p:tag name="TIMING" val="|1.2"/>
</p:tagLst>
</file>

<file path=ppt/tags/tag16.xml><?xml version="1.0" encoding="utf-8"?>
<p:tagLst xmlns:a="http://schemas.openxmlformats.org/drawingml/2006/main" xmlns:r="http://schemas.openxmlformats.org/officeDocument/2006/relationships" xmlns:p="http://schemas.openxmlformats.org/presentationml/2006/main">
  <p:tag name="TIMING" val="|1"/>
</p:tagLst>
</file>

<file path=ppt/tags/tag17.xml><?xml version="1.0" encoding="utf-8"?>
<p:tagLst xmlns:a="http://schemas.openxmlformats.org/drawingml/2006/main" xmlns:r="http://schemas.openxmlformats.org/officeDocument/2006/relationships" xmlns:p="http://schemas.openxmlformats.org/presentationml/2006/main">
  <p:tag name="TIMING" val="|0.9"/>
</p:tagLst>
</file>

<file path=ppt/tags/tag18.xml><?xml version="1.0" encoding="utf-8"?>
<p:tagLst xmlns:a="http://schemas.openxmlformats.org/drawingml/2006/main" xmlns:r="http://schemas.openxmlformats.org/officeDocument/2006/relationships" xmlns:p="http://schemas.openxmlformats.org/presentationml/2006/main">
  <p:tag name="TIMING" val="|0.5"/>
</p:tagLst>
</file>

<file path=ppt/tags/tag19.xml><?xml version="1.0" encoding="utf-8"?>
<p:tagLst xmlns:a="http://schemas.openxmlformats.org/drawingml/2006/main" xmlns:r="http://schemas.openxmlformats.org/officeDocument/2006/relationships" xmlns:p="http://schemas.openxmlformats.org/presentationml/2006/main">
  <p:tag name="TIMING" val="|0.8"/>
</p:tagLst>
</file>

<file path=ppt/tags/tag2.xml><?xml version="1.0" encoding="utf-8"?>
<p:tagLst xmlns:a="http://schemas.openxmlformats.org/drawingml/2006/main" xmlns:r="http://schemas.openxmlformats.org/officeDocument/2006/relationships" xmlns:p="http://schemas.openxmlformats.org/presentationml/2006/main">
  <p:tag name="TIMING" val="|1"/>
</p:tagLst>
</file>

<file path=ppt/tags/tag20.xml><?xml version="1.0" encoding="utf-8"?>
<p:tagLst xmlns:a="http://schemas.openxmlformats.org/drawingml/2006/main" xmlns:r="http://schemas.openxmlformats.org/officeDocument/2006/relationships" xmlns:p="http://schemas.openxmlformats.org/presentationml/2006/main">
  <p:tag name="TIMING" val="|1"/>
</p:tagLst>
</file>

<file path=ppt/tags/tag21.xml><?xml version="1.0" encoding="utf-8"?>
<p:tagLst xmlns:a="http://schemas.openxmlformats.org/drawingml/2006/main" xmlns:r="http://schemas.openxmlformats.org/officeDocument/2006/relationships" xmlns:p="http://schemas.openxmlformats.org/presentationml/2006/main">
  <p:tag name="TIMING" val="|0.8"/>
</p:tagLst>
</file>

<file path=ppt/tags/tag22.xml><?xml version="1.0" encoding="utf-8"?>
<p:tagLst xmlns:a="http://schemas.openxmlformats.org/drawingml/2006/main" xmlns:r="http://schemas.openxmlformats.org/officeDocument/2006/relationships" xmlns:p="http://schemas.openxmlformats.org/presentationml/2006/main">
  <p:tag name="TIMING" val="|0.7"/>
</p:tagLst>
</file>

<file path=ppt/tags/tag23.xml><?xml version="1.0" encoding="utf-8"?>
<p:tagLst xmlns:a="http://schemas.openxmlformats.org/drawingml/2006/main" xmlns:r="http://schemas.openxmlformats.org/officeDocument/2006/relationships" xmlns:p="http://schemas.openxmlformats.org/presentationml/2006/main">
  <p:tag name="TIMING" val="|1.2"/>
</p:tagLst>
</file>

<file path=ppt/tags/tag24.xml><?xml version="1.0" encoding="utf-8"?>
<p:tagLst xmlns:a="http://schemas.openxmlformats.org/drawingml/2006/main" xmlns:r="http://schemas.openxmlformats.org/officeDocument/2006/relationships" xmlns:p="http://schemas.openxmlformats.org/presentationml/2006/main">
  <p:tag name="TIMING" val="|1"/>
</p:tagLst>
</file>

<file path=ppt/tags/tag25.xml><?xml version="1.0" encoding="utf-8"?>
<p:tagLst xmlns:a="http://schemas.openxmlformats.org/drawingml/2006/main" xmlns:r="http://schemas.openxmlformats.org/officeDocument/2006/relationships" xmlns:p="http://schemas.openxmlformats.org/presentationml/2006/main">
  <p:tag name="TIMING" val="|1.4"/>
</p:tagLst>
</file>

<file path=ppt/tags/tag26.xml><?xml version="1.0" encoding="utf-8"?>
<p:tagLst xmlns:a="http://schemas.openxmlformats.org/drawingml/2006/main" xmlns:r="http://schemas.openxmlformats.org/officeDocument/2006/relationships" xmlns:p="http://schemas.openxmlformats.org/presentationml/2006/main">
  <p:tag name="TIMING" val="|1.2"/>
</p:tagLst>
</file>

<file path=ppt/tags/tag27.xml><?xml version="1.0" encoding="utf-8"?>
<p:tagLst xmlns:a="http://schemas.openxmlformats.org/drawingml/2006/main" xmlns:r="http://schemas.openxmlformats.org/officeDocument/2006/relationships" xmlns:p="http://schemas.openxmlformats.org/presentationml/2006/main">
  <p:tag name="TIMING" val="|3.1"/>
</p:tagLst>
</file>

<file path=ppt/tags/tag28.xml><?xml version="1.0" encoding="utf-8"?>
<p:tagLst xmlns:a="http://schemas.openxmlformats.org/drawingml/2006/main" xmlns:r="http://schemas.openxmlformats.org/officeDocument/2006/relationships" xmlns:p="http://schemas.openxmlformats.org/presentationml/2006/main">
  <p:tag name="TIMING" val="|1.2"/>
</p:tagLst>
</file>

<file path=ppt/tags/tag29.xml><?xml version="1.0" encoding="utf-8"?>
<p:tagLst xmlns:a="http://schemas.openxmlformats.org/drawingml/2006/main" xmlns:r="http://schemas.openxmlformats.org/officeDocument/2006/relationships" xmlns:p="http://schemas.openxmlformats.org/presentationml/2006/main">
  <p:tag name="TIMING" val="|1.3"/>
</p:tagLst>
</file>

<file path=ppt/tags/tag3.xml><?xml version="1.0" encoding="utf-8"?>
<p:tagLst xmlns:a="http://schemas.openxmlformats.org/drawingml/2006/main" xmlns:r="http://schemas.openxmlformats.org/officeDocument/2006/relationships" xmlns:p="http://schemas.openxmlformats.org/presentationml/2006/main">
  <p:tag name="TIMING" val="|0.9"/>
</p:tagLst>
</file>

<file path=ppt/tags/tag4.xml><?xml version="1.0" encoding="utf-8"?>
<p:tagLst xmlns:a="http://schemas.openxmlformats.org/drawingml/2006/main" xmlns:r="http://schemas.openxmlformats.org/officeDocument/2006/relationships" xmlns:p="http://schemas.openxmlformats.org/presentationml/2006/main">
  <p:tag name="TIMING" val="|0.8"/>
</p:tagLst>
</file>

<file path=ppt/tags/tag5.xml><?xml version="1.0" encoding="utf-8"?>
<p:tagLst xmlns:a="http://schemas.openxmlformats.org/drawingml/2006/main" xmlns:r="http://schemas.openxmlformats.org/officeDocument/2006/relationships" xmlns:p="http://schemas.openxmlformats.org/presentationml/2006/main">
  <p:tag name="TIMING" val="|0.9"/>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0.7"/>
</p:tagLst>
</file>

<file path=ppt/tags/tag8.xml><?xml version="1.0" encoding="utf-8"?>
<p:tagLst xmlns:a="http://schemas.openxmlformats.org/drawingml/2006/main" xmlns:r="http://schemas.openxmlformats.org/officeDocument/2006/relationships" xmlns:p="http://schemas.openxmlformats.org/presentationml/2006/main">
  <p:tag name="TIMING" val="|1|41.7"/>
</p:tagLst>
</file>

<file path=ppt/tags/tag9.xml><?xml version="1.0" encoding="utf-8"?>
<p:tagLst xmlns:a="http://schemas.openxmlformats.org/drawingml/2006/main" xmlns:r="http://schemas.openxmlformats.org/officeDocument/2006/relationships" xmlns:p="http://schemas.openxmlformats.org/presentationml/2006/main">
  <p:tag name="TIMING" val="|3"/>
</p:tagLst>
</file>

<file path=ppt/theme/theme1.xml><?xml version="1.0" encoding="utf-8"?>
<a:theme xmlns:a="http://schemas.openxmlformats.org/drawingml/2006/main" name="18-ABC-0078_PPTTemplate">
  <a:themeElements>
    <a:clrScheme name="CPSC">
      <a:dk1>
        <a:srgbClr val="1D2757"/>
      </a:dk1>
      <a:lt1>
        <a:srgbClr val="83D3EF"/>
      </a:lt1>
      <a:dk2>
        <a:srgbClr val="1D2757"/>
      </a:dk2>
      <a:lt2>
        <a:srgbClr val="FFFFFF"/>
      </a:lt2>
      <a:accent1>
        <a:srgbClr val="83D3EF"/>
      </a:accent1>
      <a:accent2>
        <a:srgbClr val="CF1F2F"/>
      </a:accent2>
      <a:accent3>
        <a:srgbClr val="EE334F"/>
      </a:accent3>
      <a:accent4>
        <a:srgbClr val="FC7DB9"/>
      </a:accent4>
      <a:accent5>
        <a:srgbClr val="FFFFFF"/>
      </a:accent5>
      <a:accent6>
        <a:srgbClr val="83D3EF"/>
      </a:accent6>
      <a:hlink>
        <a:srgbClr val="CF1F2F"/>
      </a:hlink>
      <a:folHlink>
        <a:srgbClr val="7F1F2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PSC_PowerPoint_template--sample as of March 27" id="{75EDE25A-E792-4A31-A4AA-C457BAEC2112}" vid="{33F5FBCF-1DD7-4B5F-830B-EF357BD17F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istID xmlns="8ee7326b-26ab-4b89-9655-620c2b7a6473">75</ListID>
    <Posted_x0020_on_x0020_Internet xmlns="8ee7326b-26ab-4b89-9655-620c2b7a6473">No</Posted_x0020_on_x0020_Internet>
    <Due_x0020_Date xmlns="8ee7326b-26ab-4b89-9655-620c2b7a6473">2021-04-06T04:00:00+00:00</Due_x0020_Date>
    <Commissioner_x002f_Chairman_x0020_Signature_x0020_Required xmlns="8ee7326b-26ab-4b89-9655-620c2b7a6473">No</Commissioner_x002f_Chairman_x0020_Signature_x0020_Required>
    <Directorate xmlns="8ee7326b-26ab-4b89-9655-620c2b7a6473">International Programs - EXIP</Directorate>
    <Purpose xmlns="8ee7326b-26ab-4b89-9655-620c2b7a6473">PowerPoint for the sixth podcast in the FY21 China Podcast Series, "Overview of Consumer Safety and Micromobility" for Chinese audience </Purpose>
    <From xmlns="8ee7326b-26ab-4b89-9655-620c2b7a6473">
      <UserInfo>
        <DisplayName>Schott, Jane</DisplayName>
        <AccountId>1323</AccountId>
        <AccountType/>
      </UserInfo>
    </From>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5527BB70C80849B09DD4EA1A1A9E0B" ma:contentTypeVersion="26" ma:contentTypeDescription="Create a new document." ma:contentTypeScope="" ma:versionID="712ab1c102509d08822db0b2d152ccb7">
  <xsd:schema xmlns:xsd="http://www.w3.org/2001/XMLSchema" xmlns:xs="http://www.w3.org/2001/XMLSchema" xmlns:p="http://schemas.microsoft.com/office/2006/metadata/properties" xmlns:ns2="8ee7326b-26ab-4b89-9655-620c2b7a6473" targetNamespace="http://schemas.microsoft.com/office/2006/metadata/properties" ma:root="true" ma:fieldsID="e076de68e5f76f2f8dd0bfb6cab7a6f0" ns2:_="">
    <xsd:import namespace="8ee7326b-26ab-4b89-9655-620c2b7a6473"/>
    <xsd:element name="properties">
      <xsd:complexType>
        <xsd:sequence>
          <xsd:element name="documentManagement">
            <xsd:complexType>
              <xsd:all>
                <xsd:element ref="ns2:Directorate"/>
                <xsd:element ref="ns2:From"/>
                <xsd:element ref="ns2:Purpose" minOccurs="0"/>
                <xsd:element ref="ns2:Due_x0020_Date" minOccurs="0"/>
                <xsd:element ref="ns2:Commissioner_x002f_Chairman_x0020_Signature_x0020_Required" minOccurs="0"/>
                <xsd:element ref="ns2:Posted_x0020_on_x0020_Internet" minOccurs="0"/>
                <xsd:element ref="ns2:L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7326b-26ab-4b89-9655-620c2b7a6473" elementFormDefault="qualified">
    <xsd:import namespace="http://schemas.microsoft.com/office/2006/documentManagement/types"/>
    <xsd:import namespace="http://schemas.microsoft.com/office/infopath/2007/PartnerControls"/>
    <xsd:element name="Directorate" ma:index="2" ma:displayName="Directorate" ma:default="Select Directorate" ma:description="Originating Office" ma:format="Dropdown" ma:internalName="Directorate" ma:readOnly="false">
      <xsd:simpleType>
        <xsd:restriction base="dms:Choice">
          <xsd:enumeration value="Select Directorate"/>
          <xsd:enumeration value="Office of R. Adler"/>
          <xsd:enumeration value="Office of A. Buerkle"/>
          <xsd:enumeration value="Office of M. Robinson"/>
          <xsd:enumeration value="Compliance - EXC"/>
          <xsd:enumeration value="Congressional Relations - OCR"/>
          <xsd:enumeration value="Economics - EC"/>
          <xsd:enumeration value="Engineering Sciences - ES"/>
          <xsd:enumeration value="Epidemiology - EP"/>
          <xsd:enumeration value="EEO - OEO"/>
          <xsd:enumeration value="Executive Director - OEX"/>
          <xsd:enumeration value="Facilities Services - EXFS"/>
          <xsd:enumeration value="Financial Mgmt - EXFM"/>
          <xsd:enumeration value="General Counsel - OGC"/>
          <xsd:enumeration value="Global Outreach - EXGO"/>
          <xsd:enumeration value="Hazard ID and Reduction - EXHR"/>
          <xsd:enumeration value="Health Sciences - HS"/>
          <xsd:enumeration value="Human Resources - EXRM"/>
          <xsd:enumeration value="Import Surveillance - EXIS"/>
          <xsd:enumeration value="Information Technology - EXIT"/>
          <xsd:enumeration value="Inspector General - OIG"/>
          <xsd:enumeration value="International Programs - EXIP"/>
          <xsd:enumeration value="Laboratory Sciences - LS"/>
          <xsd:enumeration value="Office of the Secretary - OS"/>
          <xsd:enumeration value="Public Affairs - EXPA"/>
        </xsd:restriction>
      </xsd:simpleType>
    </xsd:element>
    <xsd:element name="From" ma:index="3" ma:displayName="Project Manager" ma:description="Person wanting the document cleared" ma:list="UserInfo" ma:SharePointGroup="0" ma:internalName="From"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Purpose" ma:index="4" nillable="true" ma:displayName="Purpose" ma:description="The intended audience/purpose" ma:internalName="Purpose" ma:readOnly="false">
      <xsd:simpleType>
        <xsd:restriction base="dms:Note">
          <xsd:maxLength value="255"/>
        </xsd:restriction>
      </xsd:simpleType>
    </xsd:element>
    <xsd:element name="Due_x0020_Date" ma:index="6" nillable="true" ma:displayName="Due Date" ma:format="DateOnly" ma:internalName="Due_x0020_Date" ma:readOnly="false">
      <xsd:simpleType>
        <xsd:restriction base="dms:DateTime"/>
      </xsd:simpleType>
    </xsd:element>
    <xsd:element name="Commissioner_x002f_Chairman_x0020_Signature_x0020_Required" ma:index="7" nillable="true" ma:displayName="Commissioner/Chairman Signature Required" ma:default="No" ma:description="For directives only" ma:format="Dropdown" ma:internalName="Commissioner_x002f_Chairman_x0020_Signature_x0020_Required" ma:readOnly="false">
      <xsd:simpleType>
        <xsd:restriction base="dms:Choice">
          <xsd:enumeration value="No"/>
          <xsd:enumeration value="Yes"/>
        </xsd:restriction>
      </xsd:simpleType>
    </xsd:element>
    <xsd:element name="Posted_x0020_on_x0020_Internet" ma:index="10" nillable="true" ma:displayName="Posted on Internet" ma:default="No" ma:description="Is the document intended to be posted on one of CPSC's public web sites?" ma:format="Dropdown" ma:internalName="Posted_x0020_on_x0020_Internet" ma:readOnly="false">
      <xsd:simpleType>
        <xsd:restriction base="dms:Choice">
          <xsd:enumeration value="Yes"/>
          <xsd:enumeration value="No"/>
        </xsd:restriction>
      </xsd:simpleType>
    </xsd:element>
    <xsd:element name="ListID" ma:index="18" nillable="true" ma:displayName="ListID" ma:internalName="ListID">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1" ma:displayName="Project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48359B-A50D-40AF-9822-27A4A0F87C4A}">
  <ds:schemaRefs>
    <ds:schemaRef ds:uri="http://schemas.microsoft.com/office/2006/metadata/properties"/>
    <ds:schemaRef ds:uri="http://schemas.openxmlformats.org/package/2006/metadata/core-properties"/>
    <ds:schemaRef ds:uri="http://purl.org/dc/terms/"/>
    <ds:schemaRef ds:uri="http://www.w3.org/XML/1998/namespace"/>
    <ds:schemaRef ds:uri="http://purl.org/dc/dcmitype/"/>
    <ds:schemaRef ds:uri="http://schemas.microsoft.com/office/2006/documentManagement/types"/>
    <ds:schemaRef ds:uri="http://purl.org/dc/elements/1.1/"/>
    <ds:schemaRef ds:uri="http://schemas.microsoft.com/office/infopath/2007/PartnerControls"/>
    <ds:schemaRef ds:uri="8ee7326b-26ab-4b89-9655-620c2b7a6473"/>
  </ds:schemaRefs>
</ds:datastoreItem>
</file>

<file path=customXml/itemProps2.xml><?xml version="1.0" encoding="utf-8"?>
<ds:datastoreItem xmlns:ds="http://schemas.openxmlformats.org/officeDocument/2006/customXml" ds:itemID="{99C6E82E-79A8-4ADD-8F7C-879BFB4AC7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e7326b-26ab-4b89-9655-620c2b7a64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027911-5E92-4C8F-AD57-B2554B7F80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CPSC_PowerPoint_template--sample as of March 27</Template>
  <TotalTime>3511</TotalTime>
  <Words>3334</Words>
  <Application>Microsoft Office PowerPoint</Application>
  <PresentationFormat>Widescreen</PresentationFormat>
  <Paragraphs>286</Paragraphs>
  <Slides>34</Slides>
  <Notes>33</Notes>
  <HiddenSlides>0</HiddenSlides>
  <MMClips>31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SimSun</vt:lpstr>
      <vt:lpstr>SimSun</vt:lpstr>
      <vt:lpstr>Arial</vt:lpstr>
      <vt:lpstr>Arial Narrow</vt:lpstr>
      <vt:lpstr>Calibri</vt:lpstr>
      <vt:lpstr>Calibri Light</vt:lpstr>
      <vt:lpstr>Georgia</vt:lpstr>
      <vt:lpstr>Tahoma</vt:lpstr>
      <vt:lpstr>Times New Roman</vt:lpstr>
      <vt:lpstr>Wingdings</vt:lpstr>
      <vt:lpstr>18-ABC-0078_PPTTemplate</vt:lpstr>
      <vt:lpstr>PowerPoint Presentation</vt:lpstr>
      <vt:lpstr>   视频：欢迎您收看美国消费品安全委员会2021播客系列： 消费者安全和微移动交通工具概要   </vt:lpstr>
      <vt:lpstr>PowerPoint Presentation</vt:lpstr>
      <vt:lpstr>简历</vt:lpstr>
      <vt:lpstr>PowerPoint Presentation</vt:lpstr>
      <vt:lpstr>PowerPoint Presentation</vt:lpstr>
      <vt:lpstr>PowerPoint Presentation</vt:lpstr>
      <vt:lpstr>微移动交通工具是什么？</vt:lpstr>
      <vt:lpstr>微移动交通工具和消费者安全</vt:lpstr>
      <vt:lpstr>PowerPoint Presentation</vt:lpstr>
      <vt:lpstr>PowerPoint Presentation</vt:lpstr>
      <vt:lpstr>PowerPoint Presentation</vt:lpstr>
      <vt:lpstr>PowerPoint Presentation</vt:lpstr>
      <vt:lpstr>PowerPoint Presentation</vt:lpstr>
      <vt:lpstr>PowerPoint Presentation</vt:lpstr>
      <vt:lpstr>要求和指南：电动踏板车和悬浮滑板</vt:lpstr>
      <vt:lpstr>要求和指南：悬浮滑板</vt:lpstr>
      <vt:lpstr>要求和指南：电动自行车</vt:lpstr>
      <vt:lpstr>要求和指南：对微移动交通工具的普通要求</vt:lpstr>
      <vt:lpstr>要求与指南：儿童微移动产品</vt:lpstr>
      <vt:lpstr>PowerPoint Presentation</vt:lpstr>
      <vt:lpstr>教育：对消费者的教育</vt:lpstr>
      <vt:lpstr>外展及数据收集：CPSC微移动交通工具论坛</vt:lpstr>
      <vt:lpstr>外展及数据收集：CPSC微移动交通工具论坛</vt:lpstr>
      <vt:lpstr>加强 微移动交通工具 安全</vt:lpstr>
      <vt:lpstr>您有问题吗?</vt:lpstr>
      <vt:lpstr>PowerPoint Presentation</vt:lpstr>
      <vt:lpstr>PowerPoint Presentation</vt:lpstr>
      <vt:lpstr>PowerPoint Presentation</vt:lpstr>
      <vt:lpstr>PowerPoint Presentation</vt:lpstr>
      <vt:lpstr>法规机器人</vt:lpstr>
      <vt:lpstr>PowerPoint Presentation</vt:lpstr>
      <vt:lpstr>PowerPoint Presentation</vt:lpstr>
      <vt:lpstr>PowerPoint Presentation</vt:lpstr>
    </vt:vector>
  </TitlesOfParts>
  <Company>US CPSC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for "Overview of Consumer Safety and Micromobility" Podcast</dc:title>
  <dc:creator>Williams, Stephen</dc:creator>
  <cp:lastModifiedBy>Chen, Sylvia</cp:lastModifiedBy>
  <cp:revision>259</cp:revision>
  <dcterms:created xsi:type="dcterms:W3CDTF">2020-03-30T14:06:50Z</dcterms:created>
  <dcterms:modified xsi:type="dcterms:W3CDTF">2021-04-28T21:10:38Z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0x010100485527BB70C80849B09DD4EA1A1A9E0B</vt:lpwstr>
  </property>
  <property fmtid="{D5CDD505-2E9C-101B-9397-08002B2CF9AE}" pid="3" name="WorkflowChangePath">
    <vt:lpwstr>01ee53bd-c735-4c8b-b5ea-afc401d24c2d,4;</vt:lpwstr>
  </property>
  <property fmtid="{D5CDD505-2E9C-101B-9397-08002B2CF9AE}" pid="4" name="MSIP_Label_1665d9ee-429a-4d5f-97cc-cfb56e044a6e_Enabled">
    <vt:lpwstr>True</vt:lpwstr>
  </property>
  <property fmtid="{D5CDD505-2E9C-101B-9397-08002B2CF9AE}" pid="5" name="MSIP_Label_1665d9ee-429a-4d5f-97cc-cfb56e044a6e_SiteId">
    <vt:lpwstr>66cf5074-5afe-48d1-a691-a12b2121f44b</vt:lpwstr>
  </property>
  <property fmtid="{D5CDD505-2E9C-101B-9397-08002B2CF9AE}" pid="6" name="MSIP_Label_1665d9ee-429a-4d5f-97cc-cfb56e044a6e_Owner">
    <vt:lpwstr>SotoCasarM@state.gov</vt:lpwstr>
  </property>
  <property fmtid="{D5CDD505-2E9C-101B-9397-08002B2CF9AE}" pid="7" name="MSIP_Label_1665d9ee-429a-4d5f-97cc-cfb56e044a6e_SetDate">
    <vt:lpwstr>2021-04-13T19:12:49.6806265Z</vt:lpwstr>
  </property>
  <property fmtid="{D5CDD505-2E9C-101B-9397-08002B2CF9AE}" pid="8" name="MSIP_Label_1665d9ee-429a-4d5f-97cc-cfb56e044a6e_Name">
    <vt:lpwstr>Unclassified</vt:lpwstr>
  </property>
  <property fmtid="{D5CDD505-2E9C-101B-9397-08002B2CF9AE}" pid="9" name="MSIP_Label_1665d9ee-429a-4d5f-97cc-cfb56e044a6e_Application">
    <vt:lpwstr>Microsoft Azure Information Protection</vt:lpwstr>
  </property>
  <property fmtid="{D5CDD505-2E9C-101B-9397-08002B2CF9AE}" pid="10" name="MSIP_Label_1665d9ee-429a-4d5f-97cc-cfb56e044a6e_ActionId">
    <vt:lpwstr>98126409-65e8-41c3-b02c-b4f61a9a72f2</vt:lpwstr>
  </property>
  <property fmtid="{D5CDD505-2E9C-101B-9397-08002B2CF9AE}" pid="11" name="MSIP_Label_1665d9ee-429a-4d5f-97cc-cfb56e044a6e_Extended_MSFT_Method">
    <vt:lpwstr>Manual</vt:lpwstr>
  </property>
  <property fmtid="{D5CDD505-2E9C-101B-9397-08002B2CF9AE}" pid="12" name="Sensitivity">
    <vt:lpwstr>Unclassified</vt:lpwstr>
  </property>
</Properties>
</file>