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37"/>
  </p:notesMasterIdLst>
  <p:sldIdLst>
    <p:sldId id="332" r:id="rId5"/>
    <p:sldId id="257" r:id="rId6"/>
    <p:sldId id="269" r:id="rId7"/>
    <p:sldId id="329" r:id="rId8"/>
    <p:sldId id="260" r:id="rId9"/>
    <p:sldId id="270" r:id="rId10"/>
    <p:sldId id="585" r:id="rId11"/>
    <p:sldId id="300" r:id="rId12"/>
    <p:sldId id="295" r:id="rId13"/>
    <p:sldId id="293" r:id="rId14"/>
    <p:sldId id="294" r:id="rId15"/>
    <p:sldId id="299" r:id="rId16"/>
    <p:sldId id="296" r:id="rId17"/>
    <p:sldId id="301" r:id="rId18"/>
    <p:sldId id="582" r:id="rId19"/>
    <p:sldId id="303" r:id="rId20"/>
    <p:sldId id="281" r:id="rId21"/>
    <p:sldId id="586" r:id="rId22"/>
    <p:sldId id="288" r:id="rId23"/>
    <p:sldId id="587" r:id="rId24"/>
    <p:sldId id="289" r:id="rId25"/>
    <p:sldId id="583" r:id="rId26"/>
    <p:sldId id="263" r:id="rId27"/>
    <p:sldId id="264" r:id="rId28"/>
    <p:sldId id="331" r:id="rId29"/>
    <p:sldId id="333" r:id="rId30"/>
    <p:sldId id="581" r:id="rId31"/>
    <p:sldId id="265" r:id="rId32"/>
    <p:sldId id="267" r:id="rId33"/>
    <p:sldId id="578" r:id="rId34"/>
    <p:sldId id="268" r:id="rId35"/>
    <p:sldId id="579"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BABA17-90F2-52D6-601B-89524DBFB395}" name="Kish, Celestine" initials="KC" userId="S::ckish@cpsc.gov::f75b37eb-0251-402e-bd91-ea9363aa27d7" providerId="AD"/>
  <p188:author id="{579D3819-3286-C10E-E146-7E312129F1F7}" name="Levine, Jason" initials="LJ" userId="S::jlevine@cpsc.gov::1a4de502-0c13-4b6a-b080-4d23fa252eaf" providerId="AD"/>
  <p188:author id="{6D24D821-C842-1E41-554B-DE7A108DA1A8}" name="House, Mary" initials="HM" userId="S::mhouse@cpsc.gov::f594cd80-f914-46e0-a525-1c15bbcd2b99" providerId="AD"/>
  <p188:author id="{5C6BE64E-8523-278D-768E-553223A394FF}" name="Sultan, Jennifer" initials="SJ" userId="S::JSultan@cpsc.gov::dff60d01-c707-4e26-8b97-03fe53049aa5" providerId="AD"/>
  <p188:author id="{60F91B6F-E22D-278A-C92D-8EA2C3119DD3}" name="Austin Schlick" initials="AS" userId="S::ASchlick@cpsc.gov::daba2594-45e8-4c07-8cbf-26ac2396b8f9" providerId="AD"/>
  <p188:author id="{CBA765A7-7C24-4248-6F5C-A33E0FB6271A}" name="Kang, Sara" initials="KS" userId="S::SKang@cpsc.gov::b296e19a-e437-47db-98c2-76e86f744675" providerId="AD"/>
  <p188:author id="{B85D04A8-4F6F-E8A8-8184-A81A4B924EEC}" name="OBrien, Richard" initials="RO" userId="S::ROBrien@cpsc.gov::c1215ca1-ed23-40a2-8b6c-04d77727088f" providerId="AD"/>
  <p188:author id="{DC0B71EF-E5C3-B040-819C-CCB13ACEABAE}" name="Nguyen, Christopher" initials="NC" userId="S::CNguyen@cpsc.gov::7cb965be-ed70-41d5-aa40-6824c17df0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skin, Maureen" initials="DM" lastIdx="18" clrIdx="0">
    <p:extLst>
      <p:ext uri="{19B8F6BF-5375-455C-9EA6-DF929625EA0E}">
        <p15:presenceInfo xmlns:p15="http://schemas.microsoft.com/office/powerpoint/2012/main" userId="S::MDanskin@cpsc.gov::3ae902fb-b007-4181-b126-9ed1a9f09e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857"/>
    <a:srgbClr val="CF202F"/>
    <a:srgbClr val="1B1B1B"/>
    <a:srgbClr val="4C4C4C"/>
    <a:srgbClr val="83D4EF"/>
    <a:srgbClr val="ED3350"/>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3" d="100"/>
          <a:sy n="43" d="100"/>
        </p:scale>
        <p:origin x="54" y="5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67FB6BC2-C617-A74A-AA35-2AD1B514282D}" type="datetimeFigureOut">
              <a:rPr lang="en-US" smtClean="0"/>
              <a:t>5/22/2024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F02DBC63-04CE-AE4D-AA93-442818775CB2}" type="slidenum">
              <a:rPr lang="en-US" smtClean="0"/>
              <a:t>‹#›</a:t>
            </a:fld>
            <a:endParaRPr lang="en-US"/>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a:p>
        </p:txBody>
      </p:sp>
      <p:sp>
        <p:nvSpPr>
          <p:cNvPr id="6" name="Footer Placeholder 5">
            <a:extLst>
              <a:ext uri="{FF2B5EF4-FFF2-40B4-BE49-F238E27FC236}">
                <a16:creationId xmlns:a16="http://schemas.microsoft.com/office/drawing/2014/main" id="{F9CBBF85-B4C3-4595-B82A-28885E3B3DFF}"/>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21</a:t>
            </a:fld>
            <a:endParaRPr lang="en-US"/>
          </a:p>
        </p:txBody>
      </p:sp>
    </p:spTree>
    <p:extLst>
      <p:ext uri="{BB962C8B-B14F-4D97-AF65-F5344CB8AC3E}">
        <p14:creationId xmlns:p14="http://schemas.microsoft.com/office/powerpoint/2010/main" val="198763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22</a:t>
            </a:fld>
            <a:endParaRPr lang="en-US"/>
          </a:p>
        </p:txBody>
      </p:sp>
    </p:spTree>
    <p:extLst>
      <p:ext uri="{BB962C8B-B14F-4D97-AF65-F5344CB8AC3E}">
        <p14:creationId xmlns:p14="http://schemas.microsoft.com/office/powerpoint/2010/main" val="255557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076" eaLnBrk="0" hangingPunct="0">
              <a:defRPr sz="3000">
                <a:solidFill>
                  <a:schemeClr val="tx1"/>
                </a:solidFill>
                <a:latin typeface="Times New Roman" pitchFamily="18" charset="0"/>
                <a:cs typeface="Times New Roman" pitchFamily="18" charset="0"/>
              </a:defRPr>
            </a:lvl1pPr>
            <a:lvl2pPr marL="749496" indent="-288270" defTabSz="940076" eaLnBrk="0" hangingPunct="0">
              <a:defRPr sz="3000">
                <a:solidFill>
                  <a:schemeClr val="tx1"/>
                </a:solidFill>
                <a:latin typeface="Times New Roman" pitchFamily="18" charset="0"/>
                <a:cs typeface="Times New Roman" pitchFamily="18" charset="0"/>
              </a:defRPr>
            </a:lvl2pPr>
            <a:lvl3pPr marL="1153074" indent="-230614" defTabSz="940076" eaLnBrk="0" hangingPunct="0">
              <a:defRPr sz="3000">
                <a:solidFill>
                  <a:schemeClr val="tx1"/>
                </a:solidFill>
                <a:latin typeface="Times New Roman" pitchFamily="18" charset="0"/>
                <a:cs typeface="Times New Roman" pitchFamily="18" charset="0"/>
              </a:defRPr>
            </a:lvl3pPr>
            <a:lvl4pPr marL="1614300" indent="-230614" defTabSz="940076" eaLnBrk="0" hangingPunct="0">
              <a:defRPr sz="3000">
                <a:solidFill>
                  <a:schemeClr val="tx1"/>
                </a:solidFill>
                <a:latin typeface="Times New Roman" pitchFamily="18" charset="0"/>
                <a:cs typeface="Times New Roman" pitchFamily="18" charset="0"/>
              </a:defRPr>
            </a:lvl4pPr>
            <a:lvl5pPr marL="2075531" indent="-230614" defTabSz="940076" eaLnBrk="0" hangingPunct="0">
              <a:defRPr sz="3000">
                <a:solidFill>
                  <a:schemeClr val="tx1"/>
                </a:solidFill>
                <a:latin typeface="Times New Roman" pitchFamily="18" charset="0"/>
                <a:cs typeface="Times New Roman" pitchFamily="18" charset="0"/>
              </a:defRPr>
            </a:lvl5pPr>
            <a:lvl6pPr marL="2536758"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6pPr>
            <a:lvl7pPr marL="2997990"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7pPr>
            <a:lvl8pPr marL="3459219"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8pPr>
            <a:lvl9pPr marL="3920448"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5/22/2024</a:t>
            </a:fld>
            <a:endParaRPr lang="en-US" sz="120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0076" eaLnBrk="0" hangingPunct="0">
              <a:defRPr sz="3000">
                <a:solidFill>
                  <a:schemeClr val="tx1"/>
                </a:solidFill>
                <a:latin typeface="Times New Roman" pitchFamily="18" charset="0"/>
                <a:cs typeface="Times New Roman" pitchFamily="18" charset="0"/>
              </a:defRPr>
            </a:lvl1pPr>
            <a:lvl2pPr marL="749496" indent="-288270" defTabSz="940076" eaLnBrk="0" hangingPunct="0">
              <a:defRPr sz="3000">
                <a:solidFill>
                  <a:schemeClr val="tx1"/>
                </a:solidFill>
                <a:latin typeface="Times New Roman" pitchFamily="18" charset="0"/>
                <a:cs typeface="Times New Roman" pitchFamily="18" charset="0"/>
              </a:defRPr>
            </a:lvl2pPr>
            <a:lvl3pPr marL="1153074" indent="-230614" defTabSz="940076" eaLnBrk="0" hangingPunct="0">
              <a:defRPr sz="3000">
                <a:solidFill>
                  <a:schemeClr val="tx1"/>
                </a:solidFill>
                <a:latin typeface="Times New Roman" pitchFamily="18" charset="0"/>
                <a:cs typeface="Times New Roman" pitchFamily="18" charset="0"/>
              </a:defRPr>
            </a:lvl3pPr>
            <a:lvl4pPr marL="1614300" indent="-230614" defTabSz="940076" eaLnBrk="0" hangingPunct="0">
              <a:defRPr sz="3000">
                <a:solidFill>
                  <a:schemeClr val="tx1"/>
                </a:solidFill>
                <a:latin typeface="Times New Roman" pitchFamily="18" charset="0"/>
                <a:cs typeface="Times New Roman" pitchFamily="18" charset="0"/>
              </a:defRPr>
            </a:lvl4pPr>
            <a:lvl5pPr marL="2075531" indent="-230614" defTabSz="940076" eaLnBrk="0" hangingPunct="0">
              <a:defRPr sz="3000">
                <a:solidFill>
                  <a:schemeClr val="tx1"/>
                </a:solidFill>
                <a:latin typeface="Times New Roman" pitchFamily="18" charset="0"/>
                <a:cs typeface="Times New Roman" pitchFamily="18" charset="0"/>
              </a:defRPr>
            </a:lvl5pPr>
            <a:lvl6pPr marL="2536758"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6pPr>
            <a:lvl7pPr marL="2997990"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7pPr>
            <a:lvl8pPr marL="3459219"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8pPr>
            <a:lvl9pPr marL="3920448" indent="-230614" defTabSz="940076" eaLnBrk="0" fontAlgn="base" hangingPunct="0">
              <a:spcBef>
                <a:spcPct val="20000"/>
              </a:spcBef>
              <a:spcAft>
                <a:spcPct val="0"/>
              </a:spcAft>
              <a:buClr>
                <a:schemeClr val="hlink"/>
              </a:buClr>
              <a:buSzPct val="70000"/>
              <a:buFont typeface="Wingdings" pitchFamily="2" charset="2"/>
              <a:buChar char="n"/>
              <a:defRPr sz="3000">
                <a:solidFill>
                  <a:schemeClr val="tx1"/>
                </a:solidFill>
                <a:latin typeface="Times New Roman" pitchFamily="18" charset="0"/>
                <a:cs typeface="Times New Roman" pitchFamily="18" charset="0"/>
              </a:defRPr>
            </a:lvl9pPr>
          </a:lstStyle>
          <a:p>
            <a:pPr eaLnBrk="1" hangingPunct="1"/>
            <a:r>
              <a:rPr lang="en-US" sz="1200">
                <a:solidFill>
                  <a:srgbClr val="1F497D"/>
                </a:solidFill>
                <a:latin typeface="Tahoma" pitchFamily="34" charset="0"/>
              </a:rPr>
              <a:t>1</a:t>
            </a:r>
          </a:p>
        </p:txBody>
      </p:sp>
      <p:sp>
        <p:nvSpPr>
          <p:cNvPr id="49156" name="Rectangle 2"/>
          <p:cNvSpPr>
            <a:spLocks noGrp="1" noRot="1" noChangeAspect="1" noChangeArrowheads="1" noTextEdit="1"/>
          </p:cNvSpPr>
          <p:nvPr>
            <p:ph type="sldImg"/>
          </p:nvPr>
        </p:nvSpPr>
        <p:spPr>
          <a:xfrm>
            <a:off x="419100" y="704850"/>
            <a:ext cx="6248400" cy="3514725"/>
          </a:xfrm>
          <a:ln/>
        </p:spPr>
      </p:sp>
      <p:sp>
        <p:nvSpPr>
          <p:cNvPr id="49157" name="Rectangle 3"/>
          <p:cNvSpPr>
            <a:spLocks noGrp="1" noChangeArrowheads="1"/>
          </p:cNvSpPr>
          <p:nvPr>
            <p:ph type="body" idx="1"/>
          </p:nvPr>
        </p:nvSpPr>
        <p:spPr>
          <a:xfrm>
            <a:off x="945430" y="4453234"/>
            <a:ext cx="5197440" cy="42179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381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24</a:t>
            </a:fld>
            <a:endParaRPr lang="en-US"/>
          </a:p>
        </p:txBody>
      </p:sp>
      <p:sp>
        <p:nvSpPr>
          <p:cNvPr id="6" name="Footer Placeholder 5">
            <a:extLst>
              <a:ext uri="{FF2B5EF4-FFF2-40B4-BE49-F238E27FC236}">
                <a16:creationId xmlns:a16="http://schemas.microsoft.com/office/drawing/2014/main" id="{FA284D70-366D-49D7-A253-FF11DC014530}"/>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2819393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25</a:t>
            </a:fld>
            <a:endParaRPr lang="en-US">
              <a:solidFill>
                <a:prstClr val="black"/>
              </a:solidFill>
            </a:endParaRPr>
          </a:p>
        </p:txBody>
      </p:sp>
      <p:sp>
        <p:nvSpPr>
          <p:cNvPr id="6" name="Footer Placeholder 5">
            <a:extLst>
              <a:ext uri="{FF2B5EF4-FFF2-40B4-BE49-F238E27FC236}">
                <a16:creationId xmlns:a16="http://schemas.microsoft.com/office/drawing/2014/main" id="{9164AAD4-C270-43F8-AFE2-25F9642268D8}"/>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1299736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26</a:t>
            </a:fld>
            <a:endParaRPr lang="en-US">
              <a:solidFill>
                <a:prstClr val="black"/>
              </a:solidFill>
            </a:endParaRPr>
          </a:p>
        </p:txBody>
      </p:sp>
      <p:sp>
        <p:nvSpPr>
          <p:cNvPr id="6" name="Footer Placeholder 5">
            <a:extLst>
              <a:ext uri="{FF2B5EF4-FFF2-40B4-BE49-F238E27FC236}">
                <a16:creationId xmlns:a16="http://schemas.microsoft.com/office/drawing/2014/main" id="{5C042C02-B5F7-481A-9003-797BF87DCD37}"/>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807892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F02DBC63-04CE-AE4D-AA93-442818775CB2}" type="slidenum">
              <a:rPr lang="en-US" smtClean="0"/>
              <a:t>27</a:t>
            </a:fld>
            <a:endParaRPr lang="en-US"/>
          </a:p>
        </p:txBody>
      </p:sp>
    </p:spTree>
    <p:extLst>
      <p:ext uri="{BB962C8B-B14F-4D97-AF65-F5344CB8AC3E}">
        <p14:creationId xmlns:p14="http://schemas.microsoft.com/office/powerpoint/2010/main" val="237880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F02DBC63-04CE-AE4D-AA93-442818775CB2}" type="slidenum">
              <a:rPr lang="en-US" smtClean="0"/>
              <a:t>28</a:t>
            </a:fld>
            <a:endParaRPr lang="en-US"/>
          </a:p>
        </p:txBody>
      </p:sp>
    </p:spTree>
    <p:extLst>
      <p:ext uri="{BB962C8B-B14F-4D97-AF65-F5344CB8AC3E}">
        <p14:creationId xmlns:p14="http://schemas.microsoft.com/office/powerpoint/2010/main" val="2174516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29</a:t>
            </a:fld>
            <a:endParaRPr lang="en-US"/>
          </a:p>
        </p:txBody>
      </p:sp>
      <p:sp>
        <p:nvSpPr>
          <p:cNvPr id="6" name="Footer Placeholder 5">
            <a:extLst>
              <a:ext uri="{FF2B5EF4-FFF2-40B4-BE49-F238E27FC236}">
                <a16:creationId xmlns:a16="http://schemas.microsoft.com/office/drawing/2014/main" id="{BEF27725-CA72-4F76-8589-899752AA7AB6}"/>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1972742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30</a:t>
            </a:fld>
            <a:endParaRPr lang="en-US"/>
          </a:p>
        </p:txBody>
      </p:sp>
      <p:sp>
        <p:nvSpPr>
          <p:cNvPr id="6" name="Footer Placeholder 5">
            <a:extLst>
              <a:ext uri="{FF2B5EF4-FFF2-40B4-BE49-F238E27FC236}">
                <a16:creationId xmlns:a16="http://schemas.microsoft.com/office/drawing/2014/main" id="{5CF1D714-A613-4587-BC12-E3124552EC11}"/>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80786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
        <p:nvSpPr>
          <p:cNvPr id="6" name="Footer Placeholder 5">
            <a:extLst>
              <a:ext uri="{FF2B5EF4-FFF2-40B4-BE49-F238E27FC236}">
                <a16:creationId xmlns:a16="http://schemas.microsoft.com/office/drawing/2014/main" id="{99B2FAB8-98A3-4772-9037-A0E6BFAB18E1}"/>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684276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31</a:t>
            </a:fld>
            <a:endParaRPr lang="en-US"/>
          </a:p>
        </p:txBody>
      </p:sp>
      <p:sp>
        <p:nvSpPr>
          <p:cNvPr id="6" name="Footer Placeholder 5">
            <a:extLst>
              <a:ext uri="{FF2B5EF4-FFF2-40B4-BE49-F238E27FC236}">
                <a16:creationId xmlns:a16="http://schemas.microsoft.com/office/drawing/2014/main" id="{281EC52B-32E6-4B7F-AB1B-A6341DFB1F95}"/>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77753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32</a:t>
            </a:fld>
            <a:endParaRPr lang="en-US"/>
          </a:p>
        </p:txBody>
      </p:sp>
      <p:sp>
        <p:nvSpPr>
          <p:cNvPr id="6" name="Footer Placeholder 5">
            <a:extLst>
              <a:ext uri="{FF2B5EF4-FFF2-40B4-BE49-F238E27FC236}">
                <a16:creationId xmlns:a16="http://schemas.microsoft.com/office/drawing/2014/main" id="{A4BEFC02-FABD-406D-90B3-0C2CBAC5A4B3}"/>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179396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a:p>
        </p:txBody>
      </p:sp>
      <p:sp>
        <p:nvSpPr>
          <p:cNvPr id="6" name="Footer Placeholder 5">
            <a:extLst>
              <a:ext uri="{FF2B5EF4-FFF2-40B4-BE49-F238E27FC236}">
                <a16:creationId xmlns:a16="http://schemas.microsoft.com/office/drawing/2014/main" id="{B63F86A0-1804-42DC-8FBA-AAEEC6FE539C}"/>
              </a:ext>
            </a:extLst>
          </p:cNvPr>
          <p:cNvSpPr>
            <a:spLocks noGrp="1"/>
          </p:cNvSpPr>
          <p:nvPr>
            <p:ph type="ftr" sz="quarter" idx="4"/>
          </p:nvPr>
        </p:nvSpPr>
        <p:spPr/>
        <p:txBody>
          <a:bodyPr/>
          <a:lstStyle/>
          <a:p>
            <a:r>
              <a:rPr lang="en-US"/>
              <a:t>1</a:t>
            </a:r>
          </a:p>
        </p:txBody>
      </p:sp>
    </p:spTree>
    <p:extLst>
      <p:ext uri="{BB962C8B-B14F-4D97-AF65-F5344CB8AC3E}">
        <p14:creationId xmlns:p14="http://schemas.microsoft.com/office/powerpoint/2010/main" val="379462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F02DBC63-04CE-AE4D-AA93-442818775CB2}" type="slidenum">
              <a:rPr lang="en-US" smtClean="0"/>
              <a:t>5</a:t>
            </a:fld>
            <a:endParaRPr lang="en-US"/>
          </a:p>
        </p:txBody>
      </p:sp>
    </p:spTree>
    <p:extLst>
      <p:ext uri="{BB962C8B-B14F-4D97-AF65-F5344CB8AC3E}">
        <p14:creationId xmlns:p14="http://schemas.microsoft.com/office/powerpoint/2010/main" val="140885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11</a:t>
            </a:fld>
            <a:endParaRPr lang="en-US"/>
          </a:p>
        </p:txBody>
      </p:sp>
    </p:spTree>
    <p:extLst>
      <p:ext uri="{BB962C8B-B14F-4D97-AF65-F5344CB8AC3E}">
        <p14:creationId xmlns:p14="http://schemas.microsoft.com/office/powerpoint/2010/main" val="3952655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12</a:t>
            </a:fld>
            <a:endParaRPr lang="en-US"/>
          </a:p>
        </p:txBody>
      </p:sp>
    </p:spTree>
    <p:extLst>
      <p:ext uri="{BB962C8B-B14F-4D97-AF65-F5344CB8AC3E}">
        <p14:creationId xmlns:p14="http://schemas.microsoft.com/office/powerpoint/2010/main" val="2064690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16</a:t>
            </a:fld>
            <a:endParaRPr lang="en-US"/>
          </a:p>
        </p:txBody>
      </p:sp>
    </p:spTree>
    <p:extLst>
      <p:ext uri="{BB962C8B-B14F-4D97-AF65-F5344CB8AC3E}">
        <p14:creationId xmlns:p14="http://schemas.microsoft.com/office/powerpoint/2010/main" val="184307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17</a:t>
            </a:fld>
            <a:endParaRPr lang="en-US"/>
          </a:p>
        </p:txBody>
      </p:sp>
    </p:spTree>
    <p:extLst>
      <p:ext uri="{BB962C8B-B14F-4D97-AF65-F5344CB8AC3E}">
        <p14:creationId xmlns:p14="http://schemas.microsoft.com/office/powerpoint/2010/main" val="175271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2DBC63-04CE-AE4D-AA93-442818775CB2}" type="slidenum">
              <a:rPr lang="en-US" smtClean="0"/>
              <a:t>19</a:t>
            </a:fld>
            <a:endParaRPr lang="en-US"/>
          </a:p>
        </p:txBody>
      </p:sp>
    </p:spTree>
    <p:extLst>
      <p:ext uri="{BB962C8B-B14F-4D97-AF65-F5344CB8AC3E}">
        <p14:creationId xmlns:p14="http://schemas.microsoft.com/office/powerpoint/2010/main" val="1068068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3153C-2D56-4E98-8490-F651F33D0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1109094" y="2154618"/>
            <a:ext cx="9894186" cy="1274382"/>
          </a:xfrm>
          <a:prstGeom prst="rect">
            <a:avLst/>
          </a:prstGeom>
        </p:spPr>
        <p:txBody>
          <a:bodyPr>
            <a:normAutofit/>
          </a:bodyPr>
          <a:lstStyle>
            <a:lvl1pPr marL="0" indent="0">
              <a:buNone/>
              <a:defRPr sz="3600" b="1">
                <a:solidFill>
                  <a:srgbClr val="1A2857"/>
                </a:solidFill>
              </a:defRPr>
            </a:lvl1pPr>
          </a:lstStyle>
          <a:p>
            <a:pPr lvl="0"/>
            <a:r>
              <a:rPr lang="en-US"/>
              <a:t>Presentation Title [Font: Arial Bold, 36pt]</a:t>
            </a:r>
          </a:p>
        </p:txBody>
      </p:sp>
      <p:sp>
        <p:nvSpPr>
          <p:cNvPr id="4" name="Text Placeholder 13">
            <a:extLst>
              <a:ext uri="{FF2B5EF4-FFF2-40B4-BE49-F238E27FC236}">
                <a16:creationId xmlns:a16="http://schemas.microsoft.com/office/drawing/2014/main" id="{A801EBF8-F75D-46C5-A216-FE2C9A724091}"/>
              </a:ext>
            </a:extLst>
          </p:cNvPr>
          <p:cNvSpPr>
            <a:spLocks noGrp="1"/>
          </p:cNvSpPr>
          <p:nvPr>
            <p:ph type="body" sz="quarter" idx="12" hasCustomPrompt="1"/>
          </p:nvPr>
        </p:nvSpPr>
        <p:spPr>
          <a:xfrm>
            <a:off x="1109094" y="3459774"/>
            <a:ext cx="9894186" cy="992483"/>
          </a:xfrm>
          <a:prstGeom prst="rect">
            <a:avLst/>
          </a:prstGeom>
        </p:spPr>
        <p:txBody>
          <a:bodyPr>
            <a:normAutofit/>
          </a:bodyPr>
          <a:lstStyle>
            <a:lvl1pPr marL="0" indent="0">
              <a:buNone/>
              <a:defRPr sz="2800" b="0">
                <a:solidFill>
                  <a:srgbClr val="1A2857"/>
                </a:solidFill>
              </a:defRPr>
            </a:lvl1pPr>
          </a:lstStyle>
          <a:p>
            <a:pPr lvl="0"/>
            <a:r>
              <a:rPr lang="en-US"/>
              <a:t>Presentation Subtitle [Font: Arial, 28pt]</a:t>
            </a:r>
          </a:p>
        </p:txBody>
      </p:sp>
      <p:sp>
        <p:nvSpPr>
          <p:cNvPr id="6" name="TextBox 5">
            <a:extLst>
              <a:ext uri="{FF2B5EF4-FFF2-40B4-BE49-F238E27FC236}">
                <a16:creationId xmlns:a16="http://schemas.microsoft.com/office/drawing/2014/main" id="{1C98D42B-EFE4-44B7-AF68-2071A46BD853}"/>
              </a:ext>
            </a:extLst>
          </p:cNvPr>
          <p:cNvSpPr txBox="1"/>
          <p:nvPr userDrawn="1"/>
        </p:nvSpPr>
        <p:spPr>
          <a:xfrm>
            <a:off x="1109094" y="5843629"/>
            <a:ext cx="99943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200">
                <a:solidFill>
                  <a:schemeClr val="tx1"/>
                </a:solidFill>
                <a:effectLst/>
                <a:latin typeface="+mn-lt"/>
                <a:ea typeface="+mn-ea"/>
                <a:cs typeface="+mn-cs"/>
              </a:rPr>
              <a:t>Disclaimer: </a:t>
            </a:r>
            <a:r>
              <a:rPr lang="en-US" sz="1400" i="1" kern="1200">
                <a:solidFill>
                  <a:schemeClr val="tx1"/>
                </a:solidFill>
                <a:effectLst/>
                <a:latin typeface="+mn-lt"/>
                <a:ea typeface="+mn-ea"/>
                <a:cs typeface="+mn-cs"/>
              </a:rPr>
              <a:t>This presentation was prepared by CPSC Staff and may not necessarily reflect the views of the Commission.</a:t>
            </a:r>
          </a:p>
        </p:txBody>
      </p:sp>
      <p:sp>
        <p:nvSpPr>
          <p:cNvPr id="8" name="Text Placeholder 11">
            <a:extLst>
              <a:ext uri="{FF2B5EF4-FFF2-40B4-BE49-F238E27FC236}">
                <a16:creationId xmlns:a16="http://schemas.microsoft.com/office/drawing/2014/main" id="{064B3C8C-83CC-4BE1-91B8-3256D1587200}"/>
              </a:ext>
            </a:extLst>
          </p:cNvPr>
          <p:cNvSpPr>
            <a:spLocks noGrp="1"/>
          </p:cNvSpPr>
          <p:nvPr>
            <p:ph type="body" sz="quarter" idx="14" hasCustomPrompt="1"/>
          </p:nvPr>
        </p:nvSpPr>
        <p:spPr>
          <a:xfrm>
            <a:off x="1109094" y="4474602"/>
            <a:ext cx="5890419" cy="662076"/>
          </a:xfrm>
          <a:prstGeom prst="rect">
            <a:avLst/>
          </a:prstGeom>
        </p:spPr>
        <p:txBody>
          <a:bodyPr>
            <a:normAutofit/>
          </a:bodyPr>
          <a:lstStyle>
            <a:lvl1pPr marL="0" indent="0">
              <a:buNone/>
              <a:defRPr sz="2000">
                <a:solidFill>
                  <a:srgbClr val="1A2857"/>
                </a:solidFill>
                <a:latin typeface="Georgia" panose="02040502050405020303" pitchFamily="18" charset="0"/>
              </a:defRPr>
            </a:lvl1pPr>
          </a:lstStyle>
          <a:p>
            <a:pPr lvl="0"/>
            <a:r>
              <a:rPr lang="en-US"/>
              <a:t>Presented By: Name and Title [Font: Georgia, 20pt]</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3293" y="4621928"/>
            <a:ext cx="1257056" cy="1270000"/>
          </a:xfrm>
          <a:prstGeom prst="rect">
            <a:avLst/>
          </a:prstGeom>
        </p:spPr>
      </p:pic>
      <p:pic>
        <p:nvPicPr>
          <p:cNvPr id="3" name="Picture 2">
            <a:extLst>
              <a:ext uri="{FF2B5EF4-FFF2-40B4-BE49-F238E27FC236}">
                <a16:creationId xmlns:a16="http://schemas.microsoft.com/office/drawing/2014/main" id="{93B87F95-E9A6-4C26-A762-D62618264CD8}"/>
              </a:ext>
            </a:extLst>
          </p:cNvPr>
          <p:cNvPicPr>
            <a:picLocks noChangeAspect="1"/>
          </p:cNvPicPr>
          <p:nvPr userDrawn="1"/>
        </p:nvPicPr>
        <p:blipFill>
          <a:blip r:embed="rId3"/>
          <a:stretch>
            <a:fillRect/>
          </a:stretch>
        </p:blipFill>
        <p:spPr>
          <a:xfrm>
            <a:off x="4561806" y="6018928"/>
            <a:ext cx="3240031" cy="524257"/>
          </a:xfrm>
          <a:prstGeom prst="rect">
            <a:avLst/>
          </a:prstGeom>
        </p:spPr>
      </p:pic>
    </p:spTree>
    <p:extLst>
      <p:ext uri="{BB962C8B-B14F-4D97-AF65-F5344CB8AC3E}">
        <p14:creationId xmlns:p14="http://schemas.microsoft.com/office/powerpoint/2010/main" val="809337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44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54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828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06399" y="1484923"/>
            <a:ext cx="11465169" cy="4692040"/>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037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771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776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lvl1pPr>
              <a:defRPr>
                <a:solidFill>
                  <a:srgbClr val="1A2857"/>
                </a:solidFill>
              </a:defRPr>
            </a:lvl1pPr>
            <a:lvl2pPr>
              <a:defRPr>
                <a:solidFill>
                  <a:srgbClr val="1A2857"/>
                </a:solidFill>
              </a:defRPr>
            </a:lvl2pPr>
            <a:lvl3pPr>
              <a:defRPr>
                <a:solidFill>
                  <a:srgbClr val="1A2857"/>
                </a:solidFill>
              </a:defRPr>
            </a:lvl3pPr>
            <a:lvl4pPr>
              <a:defRPr>
                <a:solidFill>
                  <a:srgbClr val="1A2857"/>
                </a:solidFill>
              </a:defRPr>
            </a:lvl4pPr>
            <a:lvl5pPr>
              <a:defRPr>
                <a:solidFill>
                  <a:srgbClr val="1A285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48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 Title Slide with 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2651C3-4009-4B7E-A643-A0BA6C5770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1109094" y="2154618"/>
            <a:ext cx="7801442" cy="1274382"/>
          </a:xfrm>
          <a:prstGeom prst="rect">
            <a:avLst/>
          </a:prstGeom>
        </p:spPr>
        <p:txBody>
          <a:bodyPr>
            <a:normAutofit/>
          </a:bodyPr>
          <a:lstStyle>
            <a:lvl1pPr marL="0" indent="0">
              <a:buNone/>
              <a:defRPr sz="3600" b="1">
                <a:solidFill>
                  <a:srgbClr val="1A2857"/>
                </a:solidFill>
              </a:defRPr>
            </a:lvl1pPr>
          </a:lstStyle>
          <a:p>
            <a:pPr lvl="0"/>
            <a:r>
              <a:rPr lang="en-US"/>
              <a:t>Presentation Title [Font: Arial Bold, 36pt]</a:t>
            </a:r>
          </a:p>
        </p:txBody>
      </p:sp>
      <p:sp>
        <p:nvSpPr>
          <p:cNvPr id="4" name="Text Placeholder 13">
            <a:extLst>
              <a:ext uri="{FF2B5EF4-FFF2-40B4-BE49-F238E27FC236}">
                <a16:creationId xmlns:a16="http://schemas.microsoft.com/office/drawing/2014/main" id="{A801EBF8-F75D-46C5-A216-FE2C9A724091}"/>
              </a:ext>
            </a:extLst>
          </p:cNvPr>
          <p:cNvSpPr>
            <a:spLocks noGrp="1"/>
          </p:cNvSpPr>
          <p:nvPr>
            <p:ph type="body" sz="quarter" idx="12" hasCustomPrompt="1"/>
          </p:nvPr>
        </p:nvSpPr>
        <p:spPr>
          <a:xfrm>
            <a:off x="1109094" y="3459774"/>
            <a:ext cx="6682761" cy="992483"/>
          </a:xfrm>
          <a:prstGeom prst="rect">
            <a:avLst/>
          </a:prstGeom>
        </p:spPr>
        <p:txBody>
          <a:bodyPr>
            <a:normAutofit/>
          </a:bodyPr>
          <a:lstStyle>
            <a:lvl1pPr marL="0" indent="0">
              <a:buNone/>
              <a:defRPr sz="2800" b="0">
                <a:solidFill>
                  <a:srgbClr val="1A2857"/>
                </a:solidFill>
              </a:defRPr>
            </a:lvl1pPr>
          </a:lstStyle>
          <a:p>
            <a:pPr lvl="0"/>
            <a:r>
              <a:rPr lang="en-US"/>
              <a:t>Presentation Subtitle [Font: Arial, 28pt]</a:t>
            </a:r>
          </a:p>
        </p:txBody>
      </p:sp>
      <p:sp>
        <p:nvSpPr>
          <p:cNvPr id="6" name="TextBox 5">
            <a:extLst>
              <a:ext uri="{FF2B5EF4-FFF2-40B4-BE49-F238E27FC236}">
                <a16:creationId xmlns:a16="http://schemas.microsoft.com/office/drawing/2014/main" id="{1C98D42B-EFE4-44B7-AF68-2071A46BD853}"/>
              </a:ext>
            </a:extLst>
          </p:cNvPr>
          <p:cNvSpPr txBox="1"/>
          <p:nvPr userDrawn="1"/>
        </p:nvSpPr>
        <p:spPr>
          <a:xfrm>
            <a:off x="1109095" y="5583618"/>
            <a:ext cx="50679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kern="1200">
                <a:solidFill>
                  <a:schemeClr val="tx1"/>
                </a:solidFill>
                <a:effectLst/>
                <a:latin typeface="+mn-lt"/>
                <a:ea typeface="+mn-ea"/>
                <a:cs typeface="+mn-cs"/>
              </a:rPr>
              <a:t>Disclaimer: </a:t>
            </a:r>
            <a:r>
              <a:rPr lang="en-US" sz="1400" i="1" kern="1200">
                <a:solidFill>
                  <a:schemeClr val="tx1"/>
                </a:solidFill>
                <a:effectLst/>
                <a:latin typeface="+mn-lt"/>
                <a:ea typeface="+mn-ea"/>
                <a:cs typeface="+mn-cs"/>
              </a:rPr>
              <a:t>This presentation was prepared by CPSC Staff and may not necessarily reflect the views of the Commission.</a:t>
            </a:r>
          </a:p>
        </p:txBody>
      </p:sp>
      <p:sp>
        <p:nvSpPr>
          <p:cNvPr id="8" name="Text Placeholder 11">
            <a:extLst>
              <a:ext uri="{FF2B5EF4-FFF2-40B4-BE49-F238E27FC236}">
                <a16:creationId xmlns:a16="http://schemas.microsoft.com/office/drawing/2014/main" id="{98D764C1-C1AB-42A7-99E6-DABDF880E3EC}"/>
              </a:ext>
            </a:extLst>
          </p:cNvPr>
          <p:cNvSpPr>
            <a:spLocks noGrp="1"/>
          </p:cNvSpPr>
          <p:nvPr>
            <p:ph type="body" sz="quarter" idx="14" hasCustomPrompt="1"/>
          </p:nvPr>
        </p:nvSpPr>
        <p:spPr>
          <a:xfrm>
            <a:off x="1174410" y="4484534"/>
            <a:ext cx="5890419" cy="662076"/>
          </a:xfrm>
          <a:prstGeom prst="rect">
            <a:avLst/>
          </a:prstGeom>
        </p:spPr>
        <p:txBody>
          <a:bodyPr>
            <a:normAutofit/>
          </a:bodyPr>
          <a:lstStyle>
            <a:lvl1pPr marL="0" indent="0">
              <a:buNone/>
              <a:defRPr sz="2000">
                <a:solidFill>
                  <a:srgbClr val="1A2857"/>
                </a:solidFill>
                <a:latin typeface="Georgia" panose="02040502050405020303" pitchFamily="18" charset="0"/>
              </a:defRPr>
            </a:lvl1pPr>
          </a:lstStyle>
          <a:p>
            <a:pPr lvl="0"/>
            <a:r>
              <a:rPr lang="en-US"/>
              <a:t>Presented By: Name and Title [Font: Georgia, 20pt]</a:t>
            </a:r>
          </a:p>
        </p:txBody>
      </p:sp>
    </p:spTree>
    <p:extLst>
      <p:ext uri="{BB962C8B-B14F-4D97-AF65-F5344CB8AC3E}">
        <p14:creationId xmlns:p14="http://schemas.microsoft.com/office/powerpoint/2010/main" val="2791291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a:prstGeom prst="rect">
            <a:avLst/>
          </a:prstGeom>
        </p:spPr>
        <p:txBody>
          <a:bodyPr anchor="ctr"/>
          <a:lstStyle>
            <a:lvl1pPr algn="ctr">
              <a:defRPr/>
            </a:lvl1pPr>
          </a:lstStyle>
          <a:p>
            <a:r>
              <a:rPr lang="en-US"/>
              <a:t>Click icon to add picture</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228398" y="474833"/>
            <a:ext cx="5638161" cy="1665252"/>
          </a:xfrm>
          <a:prstGeom prst="rect">
            <a:avLst/>
          </a:prstGeom>
        </p:spPr>
        <p:txBody>
          <a:bodyPr>
            <a:normAutofit/>
          </a:bodyPr>
          <a:lstStyle>
            <a:lvl1pPr marL="0" indent="0">
              <a:buNone/>
              <a:defRPr sz="3600" b="1">
                <a:solidFill>
                  <a:srgbClr val="83D4EF"/>
                </a:solidFill>
              </a:defRPr>
            </a:lvl1pPr>
          </a:lstStyle>
          <a:p>
            <a:pPr lvl="0"/>
            <a:r>
              <a:rPr lang="en-US"/>
              <a:t>PAGE TITLE [Font: Arial Bold, 36pt]</a:t>
            </a:r>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54719" y="5353111"/>
            <a:ext cx="3535362" cy="536111"/>
          </a:xfrm>
          <a:prstGeom prst="rect">
            <a:avLst/>
          </a:prstGeom>
        </p:spPr>
        <p:txBody>
          <a:bodyPr>
            <a:noAutofit/>
          </a:bodyPr>
          <a:lstStyle>
            <a:lvl1pPr marL="0" indent="0">
              <a:buNone/>
              <a:defRPr sz="1800">
                <a:solidFill>
                  <a:schemeClr val="bg2"/>
                </a:solidFill>
              </a:defRPr>
            </a:lvl1pPr>
          </a:lstStyle>
          <a:p>
            <a:pPr lvl="0"/>
            <a:r>
              <a:rPr lang="en-US"/>
              <a:t>Call-Outs and important copy goes here. [Font: Arial, 18pt]</a:t>
            </a:r>
          </a:p>
        </p:txBody>
      </p:sp>
      <p:sp>
        <p:nvSpPr>
          <p:cNvPr id="7" name="Text Placeholder 15">
            <a:extLst>
              <a:ext uri="{FF2B5EF4-FFF2-40B4-BE49-F238E27FC236}">
                <a16:creationId xmlns:a16="http://schemas.microsoft.com/office/drawing/2014/main" id="{F5169A82-64DD-4150-9BF3-A1EDAE9D734D}"/>
              </a:ext>
            </a:extLst>
          </p:cNvPr>
          <p:cNvSpPr>
            <a:spLocks noGrp="1"/>
          </p:cNvSpPr>
          <p:nvPr>
            <p:ph type="body" sz="quarter" idx="13" hasCustomPrompt="1"/>
          </p:nvPr>
        </p:nvSpPr>
        <p:spPr>
          <a:xfrm>
            <a:off x="6228398" y="2140086"/>
            <a:ext cx="5638161" cy="2577830"/>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a:t>First level [Font: Arial, 30pt]</a:t>
            </a:r>
          </a:p>
          <a:p>
            <a:pPr lvl="1"/>
            <a:r>
              <a:rPr lang="en-US"/>
              <a:t>Second level [Font: Arial, 24pt]</a:t>
            </a:r>
          </a:p>
          <a:p>
            <a:pPr lvl="2"/>
            <a:r>
              <a:rPr lang="en-US"/>
              <a:t>Third level [Font: Arial, 18 </a:t>
            </a:r>
            <a:r>
              <a:rPr lang="en-US" err="1"/>
              <a:t>pt</a:t>
            </a:r>
            <a:r>
              <a:rPr lang="en-US"/>
              <a:t>]</a:t>
            </a:r>
          </a:p>
          <a:p>
            <a:pPr lvl="3"/>
            <a:r>
              <a:rPr lang="en-US"/>
              <a:t>Fourth level [Font: Arial, 18pt]</a:t>
            </a:r>
          </a:p>
          <a:p>
            <a:pPr lvl="4"/>
            <a:r>
              <a:rPr lang="en-US"/>
              <a:t>Fifth level [Font: Arial, 18pt]</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a:prstGeom prst="rect">
            <a:avLst/>
          </a:prstGeom>
        </p:spPr>
        <p:txBody>
          <a:bodyPr/>
          <a:lstStyle/>
          <a:p>
            <a:r>
              <a:rPr lang="en-US"/>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a:prstGeom prst="rect">
            <a:avLst/>
          </a:prstGeom>
        </p:spPr>
        <p:txBody>
          <a:bodyPr anchor="ctr">
            <a:normAutofit/>
          </a:bodyPr>
          <a:lstStyle>
            <a:lvl1pPr marL="0" indent="0">
              <a:buNone/>
              <a:defRPr sz="3600" b="1">
                <a:solidFill>
                  <a:srgbClr val="83D4EF"/>
                </a:solidFill>
              </a:defRPr>
            </a:lvl1pPr>
          </a:lstStyle>
          <a:p>
            <a:pPr lvl="0"/>
            <a:r>
              <a:rPr lang="en-US"/>
              <a:t>PAGE TITLE [Font: Arial Bold, 36pt]</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3785989" y="2672308"/>
            <a:ext cx="4225897" cy="1513383"/>
          </a:xfrm>
          <a:prstGeom prst="rect">
            <a:avLst/>
          </a:prstGeom>
        </p:spPr>
        <p:txBody>
          <a:bodyPr>
            <a:normAutofit/>
          </a:bodyPr>
          <a:lstStyle>
            <a:lvl1pPr marL="0" indent="0">
              <a:buNone/>
              <a:defRPr sz="3600" b="1">
                <a:solidFill>
                  <a:schemeClr val="bg2"/>
                </a:solidFill>
              </a:defRPr>
            </a:lvl1pPr>
          </a:lstStyle>
          <a:p>
            <a:pPr lvl="0"/>
            <a:r>
              <a:rPr lang="en-US"/>
              <a:t>Pull Out Quote</a:t>
            </a:r>
          </a:p>
          <a:p>
            <a:pPr lvl="0"/>
            <a:r>
              <a:rPr lang="en-US"/>
              <a:t>[Font: Arial, 36pt]</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a:prstGeom prst="rect">
            <a:avLst/>
          </a:prstGeom>
        </p:spPr>
        <p:txBody>
          <a:bodyPr/>
          <a:lstStyle/>
          <a:p>
            <a:r>
              <a:rPr lang="en-US"/>
              <a:t>Click icon to add chart</a:t>
            </a:r>
          </a:p>
        </p:txBody>
      </p:sp>
      <p:sp>
        <p:nvSpPr>
          <p:cNvPr id="9" name="Text Placeholder 13">
            <a:extLst>
              <a:ext uri="{FF2B5EF4-FFF2-40B4-BE49-F238E27FC236}">
                <a16:creationId xmlns:a16="http://schemas.microsoft.com/office/drawing/2014/main" id="{A551068B-124D-4455-95A7-AE2E9C4C2ABC}"/>
              </a:ext>
            </a:extLst>
          </p:cNvPr>
          <p:cNvSpPr>
            <a:spLocks noGrp="1"/>
          </p:cNvSpPr>
          <p:nvPr>
            <p:ph type="body" sz="quarter" idx="12" hasCustomPrompt="1"/>
          </p:nvPr>
        </p:nvSpPr>
        <p:spPr>
          <a:xfrm>
            <a:off x="6228398" y="995363"/>
            <a:ext cx="5638161" cy="2010006"/>
          </a:xfrm>
          <a:prstGeom prst="rect">
            <a:avLst/>
          </a:prstGeom>
        </p:spPr>
        <p:txBody>
          <a:bodyPr>
            <a:normAutofit/>
          </a:bodyPr>
          <a:lstStyle>
            <a:lvl1pPr marL="0" indent="0">
              <a:buNone/>
              <a:defRPr sz="3600" b="1" baseline="0">
                <a:solidFill>
                  <a:schemeClr val="tx1"/>
                </a:solidFill>
              </a:defRPr>
            </a:lvl1pPr>
          </a:lstStyle>
          <a:p>
            <a:pPr lvl="0"/>
            <a:r>
              <a:rPr lang="en-US"/>
              <a:t>PAGE TITLE [Font: Arial Bold]</a:t>
            </a:r>
          </a:p>
        </p:txBody>
      </p:sp>
      <p:sp>
        <p:nvSpPr>
          <p:cNvPr id="5" name="Text Placeholder 15">
            <a:extLst>
              <a:ext uri="{FF2B5EF4-FFF2-40B4-BE49-F238E27FC236}">
                <a16:creationId xmlns:a16="http://schemas.microsoft.com/office/drawing/2014/main" id="{5B48CD34-D747-4D43-88C0-4C9F8405FE69}"/>
              </a:ext>
            </a:extLst>
          </p:cNvPr>
          <p:cNvSpPr>
            <a:spLocks noGrp="1"/>
          </p:cNvSpPr>
          <p:nvPr>
            <p:ph type="body" sz="quarter" idx="13" hasCustomPrompt="1"/>
          </p:nvPr>
        </p:nvSpPr>
        <p:spPr>
          <a:xfrm>
            <a:off x="6228398" y="3258765"/>
            <a:ext cx="5638161" cy="2460997"/>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a:t>First level [Font: Arial, 30pt]</a:t>
            </a:r>
          </a:p>
          <a:p>
            <a:pPr lvl="1"/>
            <a:r>
              <a:rPr lang="en-US"/>
              <a:t>Second level [Font: Arial, 24pt]</a:t>
            </a:r>
          </a:p>
          <a:p>
            <a:pPr lvl="2"/>
            <a:r>
              <a:rPr lang="en-US"/>
              <a:t>Third level [Font: Arial, 18 </a:t>
            </a:r>
            <a:r>
              <a:rPr lang="en-US" err="1"/>
              <a:t>pt</a:t>
            </a:r>
            <a:r>
              <a:rPr lang="en-US"/>
              <a:t>]</a:t>
            </a:r>
          </a:p>
          <a:p>
            <a:pPr lvl="3"/>
            <a:r>
              <a:rPr lang="en-US"/>
              <a:t>Fourth level [Font: Arial, 18pt]</a:t>
            </a:r>
          </a:p>
          <a:p>
            <a:pPr lvl="4"/>
            <a:r>
              <a:rPr lang="en-US"/>
              <a:t>Fifth level [Font: Arial, 18pt]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9FF6E3-F0FB-4D93-87C3-DF7A82423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6572" y="625205"/>
            <a:ext cx="1257056" cy="1270000"/>
          </a:xfrm>
          <a:prstGeom prst="rect">
            <a:avLst/>
          </a:prstGeom>
        </p:spPr>
      </p:pic>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622997" y="2247089"/>
            <a:ext cx="10962751" cy="3912550"/>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a:t>First level [Font: Arial, 30pt]</a:t>
            </a:r>
          </a:p>
          <a:p>
            <a:pPr lvl="1"/>
            <a:r>
              <a:rPr lang="en-US"/>
              <a:t>Second level [Font: Arial, 24pt]</a:t>
            </a:r>
          </a:p>
          <a:p>
            <a:pPr lvl="2"/>
            <a:r>
              <a:rPr lang="en-US"/>
              <a:t>Third level [Font: Arial, 18 </a:t>
            </a:r>
            <a:r>
              <a:rPr lang="en-US" err="1"/>
              <a:t>pt</a:t>
            </a:r>
            <a:r>
              <a:rPr lang="en-US"/>
              <a:t>]</a:t>
            </a:r>
          </a:p>
          <a:p>
            <a:pPr lvl="3"/>
            <a:r>
              <a:rPr lang="en-US"/>
              <a:t>Fourth level [Font: Arial, 18pt]</a:t>
            </a:r>
          </a:p>
          <a:p>
            <a:pPr lvl="4"/>
            <a:r>
              <a:rPr lang="en-US"/>
              <a:t>Fifth level [Font: Arial, 18pt]</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82C855DA-8AEF-4FF7-BAF5-185779F2AC8B}"/>
              </a:ext>
            </a:extLst>
          </p:cNvPr>
          <p:cNvSpPr>
            <a:spLocks noGrp="1"/>
          </p:cNvSpPr>
          <p:nvPr>
            <p:ph type="body" sz="quarter" idx="12" hasCustomPrompt="1"/>
          </p:nvPr>
        </p:nvSpPr>
        <p:spPr>
          <a:xfrm>
            <a:off x="630877" y="780328"/>
            <a:ext cx="9446573" cy="1115876"/>
          </a:xfrm>
          <a:prstGeom prst="rect">
            <a:avLst/>
          </a:prstGeom>
        </p:spPr>
        <p:txBody>
          <a:bodyPr>
            <a:normAutofit/>
          </a:bodyPr>
          <a:lstStyle>
            <a:lvl1pPr marL="0" indent="0">
              <a:buNone/>
              <a:defRPr sz="3600" b="1" baseline="0">
                <a:solidFill>
                  <a:schemeClr val="tx1"/>
                </a:solidFill>
              </a:defRPr>
            </a:lvl1pPr>
          </a:lstStyle>
          <a:p>
            <a:pPr lvl="0"/>
            <a:r>
              <a:rPr lang="en-US"/>
              <a:t>PAGE TITLE [Font: Arial Bold, 36pt]</a:t>
            </a:r>
          </a:p>
        </p:txBody>
      </p:sp>
    </p:spTree>
    <p:extLst>
      <p:ext uri="{BB962C8B-B14F-4D97-AF65-F5344CB8AC3E}">
        <p14:creationId xmlns:p14="http://schemas.microsoft.com/office/powerpoint/2010/main" val="2376697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Graph 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a:prstGeom prst="rect">
            <a:avLst/>
          </a:prstGeom>
        </p:spPr>
        <p:txBody>
          <a:bodyPr anchor="ctr"/>
          <a:lstStyle>
            <a:lvl1pPr algn="ctr">
              <a:defRPr/>
            </a:lvl1pPr>
          </a:lstStyle>
          <a:p>
            <a:r>
              <a:rPr lang="en-US"/>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467263"/>
            <a:ext cx="3535362" cy="998850"/>
          </a:xfrm>
          <a:prstGeom prst="rect">
            <a:avLst/>
          </a:prstGeom>
        </p:spPr>
        <p:txBody>
          <a:bodyPr>
            <a:noAutofit/>
          </a:bodyPr>
          <a:lstStyle>
            <a:lvl1pPr marL="0" indent="0">
              <a:buNone/>
              <a:defRPr sz="1800" baseline="0">
                <a:solidFill>
                  <a:schemeClr val="bg2"/>
                </a:solidFill>
              </a:defRPr>
            </a:lvl1pPr>
          </a:lstStyle>
          <a:p>
            <a:pPr lvl="0"/>
            <a:r>
              <a:rPr lang="en-US"/>
              <a:t>Call-Outs and important copy goes here: [Font: Arial, 18pt]</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192997" y="485584"/>
            <a:ext cx="5719125" cy="1775313"/>
          </a:xfrm>
          <a:prstGeom prst="rect">
            <a:avLst/>
          </a:prstGeom>
        </p:spPr>
        <p:txBody>
          <a:bodyPr>
            <a:normAutofit/>
          </a:bodyPr>
          <a:lstStyle>
            <a:lvl1pPr marL="0" indent="0">
              <a:buNone/>
              <a:defRPr sz="3600" b="1">
                <a:solidFill>
                  <a:schemeClr val="tx1"/>
                </a:solidFill>
              </a:defRPr>
            </a:lvl1pPr>
          </a:lstStyle>
          <a:p>
            <a:pPr lvl="0"/>
            <a:r>
              <a:rPr lang="en-US"/>
              <a:t>PAGE TITLE [Font: Arial Bold, 36pt]</a:t>
            </a:r>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a:prstGeom prst="rect">
            <a:avLst/>
          </a:prstGeom>
        </p:spPr>
        <p:txBody>
          <a:bodyPr/>
          <a:lstStyle/>
          <a:p>
            <a:r>
              <a:rPr lang="en-US"/>
              <a:t>Click icon to add chart</a:t>
            </a:r>
          </a:p>
        </p:txBody>
      </p:sp>
      <p:sp>
        <p:nvSpPr>
          <p:cNvPr id="10" name="Text Placeholder 15">
            <a:extLst>
              <a:ext uri="{FF2B5EF4-FFF2-40B4-BE49-F238E27FC236}">
                <a16:creationId xmlns:a16="http://schemas.microsoft.com/office/drawing/2014/main" id="{04075FE0-0D5E-46DF-ABEF-4C6EDBDD21BD}"/>
              </a:ext>
            </a:extLst>
          </p:cNvPr>
          <p:cNvSpPr>
            <a:spLocks noGrp="1"/>
          </p:cNvSpPr>
          <p:nvPr>
            <p:ph type="body" sz="quarter" idx="13" hasCustomPrompt="1"/>
          </p:nvPr>
        </p:nvSpPr>
        <p:spPr>
          <a:xfrm>
            <a:off x="6192997" y="2445720"/>
            <a:ext cx="5638161" cy="1676631"/>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a:t>First level [Font: Arial, 30pt]</a:t>
            </a:r>
          </a:p>
          <a:p>
            <a:pPr lvl="1"/>
            <a:r>
              <a:rPr lang="en-US"/>
              <a:t>Second level [Font: Arial, 24pt]</a:t>
            </a:r>
          </a:p>
          <a:p>
            <a:pPr lvl="2"/>
            <a:r>
              <a:rPr lang="en-US"/>
              <a:t>Third level [Font: Arial, 18 </a:t>
            </a:r>
            <a:r>
              <a:rPr lang="en-US" err="1"/>
              <a:t>pt</a:t>
            </a:r>
            <a:r>
              <a:rPr lang="en-US"/>
              <a:t>]</a:t>
            </a:r>
          </a:p>
          <a:p>
            <a:pPr lvl="3"/>
            <a:r>
              <a:rPr lang="en-US"/>
              <a:t>Fourth level [Font: Arial, 18pt]</a:t>
            </a:r>
          </a:p>
          <a:p>
            <a:pPr lvl="4"/>
            <a:r>
              <a:rPr lang="en-US"/>
              <a:t>Fifth level [Font: Arial, 18pt]</a:t>
            </a:r>
          </a:p>
        </p:txBody>
      </p:sp>
    </p:spTree>
    <p:extLst>
      <p:ext uri="{BB962C8B-B14F-4D97-AF65-F5344CB8AC3E}">
        <p14:creationId xmlns:p14="http://schemas.microsoft.com/office/powerpoint/2010/main" val="4035241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495788"/>
            <a:ext cx="3769042" cy="2044019"/>
          </a:xfrm>
          <a:prstGeom prst="rect">
            <a:avLst/>
          </a:prstGeom>
        </p:spPr>
        <p:txBody>
          <a:bodyPr>
            <a:normAutofit/>
          </a:bodyPr>
          <a:lstStyle>
            <a:lvl1pPr marL="0" indent="0">
              <a:buNone/>
              <a:defRPr sz="3600" b="1">
                <a:solidFill>
                  <a:schemeClr val="bg2"/>
                </a:solidFill>
              </a:defRPr>
            </a:lvl1pPr>
          </a:lstStyle>
          <a:p>
            <a:pPr lvl="0"/>
            <a:r>
              <a:rPr lang="en-US"/>
              <a:t>PAGE TITLE [Font: Arial, 36pt]</a:t>
            </a:r>
          </a:p>
        </p:txBody>
      </p:sp>
      <p:sp>
        <p:nvSpPr>
          <p:cNvPr id="6" name="Text Placeholder 15">
            <a:extLst>
              <a:ext uri="{FF2B5EF4-FFF2-40B4-BE49-F238E27FC236}">
                <a16:creationId xmlns:a16="http://schemas.microsoft.com/office/drawing/2014/main" id="{A49D5FB3-D84E-404E-999D-BD66674F9A67}"/>
              </a:ext>
            </a:extLst>
          </p:cNvPr>
          <p:cNvSpPr>
            <a:spLocks noGrp="1"/>
          </p:cNvSpPr>
          <p:nvPr>
            <p:ph type="body" sz="quarter" idx="13" hasCustomPrompt="1"/>
          </p:nvPr>
        </p:nvSpPr>
        <p:spPr>
          <a:xfrm>
            <a:off x="4859891" y="389105"/>
            <a:ext cx="6905070" cy="6060333"/>
          </a:xfrm>
          <a:prstGeom prst="rect">
            <a:avLst/>
          </a:prstGeom>
        </p:spPr>
        <p:txBody>
          <a:bodyPr/>
          <a:lstStyle>
            <a:lvl1pPr marL="457200" indent="-457200">
              <a:buFont typeface="Arial" panose="020B0604020202020204" pitchFamily="34" charset="0"/>
              <a:buChar char="•"/>
              <a:defRPr b="0">
                <a:solidFill>
                  <a:srgbClr val="1A2857"/>
                </a:solidFill>
              </a:defRPr>
            </a:lvl1pPr>
            <a:lvl2pPr marL="800100" indent="-342900">
              <a:buFont typeface="Arial" panose="020B0604020202020204" pitchFamily="34" charset="0"/>
              <a:buChar char="•"/>
              <a:defRPr>
                <a:solidFill>
                  <a:srgbClr val="1A2857"/>
                </a:solidFill>
              </a:defRPr>
            </a:lvl2pPr>
            <a:lvl3pPr marL="1257300" indent="-342900">
              <a:buFont typeface="Arial" panose="020B0604020202020204" pitchFamily="34" charset="0"/>
              <a:buChar char="•"/>
              <a:defRPr sz="1800">
                <a:solidFill>
                  <a:srgbClr val="1A2857"/>
                </a:solidFill>
              </a:defRPr>
            </a:lvl3pPr>
            <a:lvl4pPr marL="1657350" indent="-285750">
              <a:buFont typeface="Arial" panose="020B0604020202020204" pitchFamily="34" charset="0"/>
              <a:buChar char="•"/>
              <a:defRPr sz="1800">
                <a:solidFill>
                  <a:srgbClr val="1A2857"/>
                </a:solidFill>
              </a:defRPr>
            </a:lvl4pPr>
            <a:lvl5pPr marL="2000250" indent="-171450">
              <a:buFont typeface="Arial" panose="020B0604020202020204" pitchFamily="34" charset="0"/>
              <a:buChar char="•"/>
              <a:defRPr sz="1800">
                <a:solidFill>
                  <a:srgbClr val="1A2857"/>
                </a:solidFill>
              </a:defRPr>
            </a:lvl5pPr>
          </a:lstStyle>
          <a:p>
            <a:pPr lvl="0"/>
            <a:r>
              <a:rPr lang="en-US"/>
              <a:t>First level [Font: Arial, 30pt]</a:t>
            </a:r>
          </a:p>
          <a:p>
            <a:pPr lvl="1"/>
            <a:r>
              <a:rPr lang="en-US"/>
              <a:t>Second level [Font: Arial, 24pt]</a:t>
            </a:r>
          </a:p>
          <a:p>
            <a:pPr lvl="2"/>
            <a:r>
              <a:rPr lang="en-US"/>
              <a:t>Third level [Font: Arial, 18 </a:t>
            </a:r>
            <a:r>
              <a:rPr lang="en-US" err="1"/>
              <a:t>pt</a:t>
            </a:r>
            <a:r>
              <a:rPr lang="en-US"/>
              <a:t>]</a:t>
            </a:r>
          </a:p>
          <a:p>
            <a:pPr lvl="3"/>
            <a:r>
              <a:rPr lang="en-US"/>
              <a:t>Fourth level [Font: Arial, 18pt]</a:t>
            </a:r>
          </a:p>
          <a:p>
            <a:pPr lvl="4"/>
            <a:r>
              <a:rPr lang="en-US"/>
              <a:t>Fifth level [Font: Arial, 18pt]</a:t>
            </a:r>
          </a:p>
        </p:txBody>
      </p:sp>
    </p:spTree>
    <p:extLst>
      <p:ext uri="{BB962C8B-B14F-4D97-AF65-F5344CB8AC3E}">
        <p14:creationId xmlns:p14="http://schemas.microsoft.com/office/powerpoint/2010/main" val="4052779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7" r:id="rId2"/>
    <p:sldLayoutId id="2147483650" r:id="rId3"/>
    <p:sldLayoutId id="2147483656" r:id="rId4"/>
    <p:sldLayoutId id="2147483652" r:id="rId5"/>
    <p:sldLayoutId id="2147483655" r:id="rId6"/>
    <p:sldLayoutId id="2147483676" r:id="rId7"/>
    <p:sldLayoutId id="2147483651" r:id="rId8"/>
    <p:sldLayoutId id="2147483649" r:id="rId9"/>
    <p:sldLayoutId id="2147483654" r:id="rId10"/>
    <p:sldLayoutId id="2147483678" r:id="rId11"/>
    <p:sldLayoutId id="2147483679" r:id="rId12"/>
    <p:sldLayoutId id="2147483680" r:id="rId13"/>
    <p:sldLayoutId id="2147483681" r:id="rId14"/>
    <p:sldLayoutId id="2147483682" r:id="rId15"/>
    <p:sldLayoutId id="2147483683" r:id="rId16"/>
    <p:sldLayoutId id="2147483684" r:id="rId17"/>
  </p:sldLayoutIdLst>
  <p:txStyles>
    <p:titleStyle>
      <a:lvl1pPr eaLnBrk="1" hangingPunct="1">
        <a:defRPr sz="3600" b="1">
          <a:solidFill>
            <a:srgbClr val="83D4EF"/>
          </a:solidFill>
          <a:latin typeface="Arial" panose="020B060402020202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https://www.ecfr.gov/current/title-16/part-1236#p-1236.2(b)(15)(i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hyperlink" Target="https://cpsc.gov/Business--Manufacturing/Business-Education/Durable-Infant-or-Toddler-Products/FAQs-Durable-Infant-or-Toddler-Product-Consumer-Registration/"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hyperlink" Target="https://www.cpsc.gov/Business--Manufacturing/Business-Education/Business-Guidance/Crib-Bumpers" TargetMode="External"/><Relationship Id="rId3" Type="http://schemas.openxmlformats.org/officeDocument/2006/relationships/hyperlink" Target="https://www.federalregister.gov/documents/2023/08/16/2023-17350/ban-of-inclined-sleepers-for-infants" TargetMode="External"/><Relationship Id="rId7" Type="http://schemas.openxmlformats.org/officeDocument/2006/relationships/hyperlink" Target="https://www.ecfr.gov/current/title-16/chapter-II/subchapter-B/part-1309"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www.federalregister.gov/documents/2023/08/14/2023-17355/ban-of-crib-bumpers" TargetMode="External"/><Relationship Id="rId5" Type="http://schemas.openxmlformats.org/officeDocument/2006/relationships/hyperlink" Target="https://www.cpsc.gov/Business--Manufacturing/Business-Education/Business-Guidance/Inclined-Sleepers" TargetMode="External"/><Relationship Id="rId4" Type="http://schemas.openxmlformats.org/officeDocument/2006/relationships/hyperlink" Target="https://www.ecfr.gov/current/title-16/chapter-II/subchapter-B/part-131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cpsc.gov/s3fs-public/Age-Determination-Guidelines-Relating-Consumer-Product-to-Characteristics-Skills-Play-Behavior-Intersts-to-Children-January-2020.pdf?VersionId=4nM3QIubBtIsckhdaIY81wgmmrTYlV_i" TargetMode="External"/><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hyperlink" Target="https://www.cpsc.gov/s3fs-public/Human-Factors-Standard-Practice-Document-Final-CHINESE-Feb03-2020.pdf?VersionId=s4NIePIjRpZniwL2oLtvFJacevDm4wgW" TargetMode="External"/><Relationship Id="rId5" Type="http://schemas.openxmlformats.org/officeDocument/2006/relationships/hyperlink" Target="https://www.cpsc.gov/s3fs-public/Human-Factors-Standard-Practice-Document-Final-ENGLISH-Feb03-2020_0.pdf?wAUEehL.VtEkpYpx8aLvYrTKqa9w0UMz" TargetMode="External"/><Relationship Id="rId4" Type="http://schemas.openxmlformats.org/officeDocument/2006/relationships/hyperlink" Target="https://www.cpsc.gov/s3fs-public/2020-Age-Determination-Guidelines-Chinese.pdf?VersionId=PCWC2nzpBJT9qMKwnqO_AF_54KodZyO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23.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astm.org/f3118-17a.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2400">
                <a:latin typeface="Arial" panose="020B0604020202020204" pitchFamily="34" charset="0"/>
                <a:cs typeface="Arial" panose="020B0604020202020204" pitchFamily="34" charset="0"/>
              </a:rPr>
              <a:t>These slides highlight key U.S. product safety requirements for discussion. The text is not a comprehensive statement of legal requirements or policy and should not be relied upon for that purpose. Moreover, with the passage of time, the slides may not reflect the latest information. You should consult official versions of U.S. statutes and regulations, as well as published CPSC guidance when making decisions that could affect the safety and compliance of products entering U.S. commerce. Note that reference materials are listed at the end of the presentation. </a:t>
            </a:r>
          </a:p>
          <a:p>
            <a:pPr eaLnBrk="1" hangingPunct="1">
              <a:spcBef>
                <a:spcPct val="50000"/>
              </a:spcBef>
              <a:buClrTx/>
              <a:buSzTx/>
              <a:buFontTx/>
              <a:buNone/>
            </a:pPr>
            <a:endParaRPr lang="en-US" sz="2000">
              <a:solidFill>
                <a:schemeClr val="tx2">
                  <a:lumMod val="60000"/>
                  <a:lumOff val="40000"/>
                </a:schemeClr>
              </a:solidFill>
              <a:effectLst/>
              <a:latin typeface="+mn-lt"/>
            </a:endParaRPr>
          </a:p>
        </p:txBody>
      </p:sp>
    </p:spTree>
    <p:extLst>
      <p:ext uri="{BB962C8B-B14F-4D97-AF65-F5344CB8AC3E}">
        <p14:creationId xmlns:p14="http://schemas.microsoft.com/office/powerpoint/2010/main" val="1861842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50244" y="1742173"/>
            <a:ext cx="9743048" cy="4750067"/>
          </a:xfrm>
        </p:spPr>
        <p:txBody>
          <a:bodyPr/>
          <a:lstStyle/>
          <a:p>
            <a:pPr marL="0" indent="0">
              <a:buNone/>
            </a:pPr>
            <a:r>
              <a:rPr lang="en-US" sz="2400" dirty="0"/>
              <a:t>Examples:</a:t>
            </a:r>
          </a:p>
          <a:p>
            <a:pPr marL="0" indent="0">
              <a:buNone/>
            </a:pPr>
            <a:endParaRPr lang="en-US" sz="2400" dirty="0"/>
          </a:p>
          <a:p>
            <a:pPr>
              <a:buFont typeface="Wingdings" panose="05000000000000000000" pitchFamily="2" charset="2"/>
              <a:buChar char="v"/>
            </a:pPr>
            <a:r>
              <a:rPr lang="en-US" sz="2400" dirty="0"/>
              <a:t>Baby loungers marketed or intended as a place for baby to sleep</a:t>
            </a:r>
            <a:r>
              <a:rPr lang="en-US" sz="2400" dirty="0">
                <a:highlight>
                  <a:srgbClr val="FFFF00"/>
                </a:highlight>
              </a:rPr>
              <a:t> </a:t>
            </a:r>
            <a:endParaRPr lang="en-US" sz="2400" strike="dblStrike" dirty="0"/>
          </a:p>
          <a:p>
            <a:pPr>
              <a:buFont typeface="Wingdings" panose="05000000000000000000" pitchFamily="2" charset="2"/>
              <a:buChar char="v"/>
            </a:pPr>
            <a:r>
              <a:rPr lang="en-US" sz="2400" dirty="0"/>
              <a:t>Baby boxes</a:t>
            </a:r>
          </a:p>
          <a:p>
            <a:pPr>
              <a:buFont typeface="Wingdings" panose="05000000000000000000" pitchFamily="2" charset="2"/>
              <a:buChar char="v"/>
            </a:pPr>
            <a:r>
              <a:rPr lang="en-US" sz="2400" dirty="0"/>
              <a:t>In-bed sleepers</a:t>
            </a:r>
          </a:p>
          <a:p>
            <a:pPr>
              <a:buFont typeface="Wingdings" panose="05000000000000000000" pitchFamily="2" charset="2"/>
              <a:buChar char="v"/>
            </a:pPr>
            <a:r>
              <a:rPr lang="en-US" sz="2400" dirty="0"/>
              <a:t>Baby loungers, nests and pods</a:t>
            </a:r>
          </a:p>
          <a:p>
            <a:pPr>
              <a:buFont typeface="Wingdings" panose="05000000000000000000" pitchFamily="2" charset="2"/>
              <a:buChar char="v"/>
            </a:pPr>
            <a:r>
              <a:rPr lang="en-US" sz="2400" dirty="0"/>
              <a:t>Rigid-sided and rigid-framed compact bassinets without </a:t>
            </a:r>
          </a:p>
          <a:p>
            <a:pPr marL="0" indent="0">
              <a:buNone/>
            </a:pPr>
            <a:r>
              <a:rPr lang="en-US" sz="2400" dirty="0"/>
              <a:t>      a stand or legs</a:t>
            </a:r>
          </a:p>
          <a:p>
            <a:pPr>
              <a:buFont typeface="Wingdings" panose="05000000000000000000" pitchFamily="2" charset="2"/>
              <a:buChar char="v"/>
            </a:pPr>
            <a:r>
              <a:rPr lang="en-US" sz="2400" dirty="0"/>
              <a:t>Various designs of travel bassinets with soft padded or </a:t>
            </a:r>
          </a:p>
          <a:p>
            <a:pPr marL="0" indent="0">
              <a:buNone/>
            </a:pPr>
            <a:r>
              <a:rPr lang="en-US" sz="2400" dirty="0"/>
              <a:t>      mesh sides</a:t>
            </a:r>
          </a:p>
          <a:p>
            <a:pPr>
              <a:buFont typeface="Wingdings" panose="05000000000000000000" pitchFamily="2" charset="2"/>
              <a:buChar char="v"/>
            </a:pPr>
            <a:r>
              <a:rPr lang="en-US" sz="2400" dirty="0"/>
              <a:t>Baby tents</a:t>
            </a: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en-US"/>
              <a:t>Defining Infant Sleep Products</a:t>
            </a:r>
          </a:p>
        </p:txBody>
      </p:sp>
      <p:pic>
        <p:nvPicPr>
          <p:cNvPr id="8" name="Picture 7">
            <a:extLst>
              <a:ext uri="{FF2B5EF4-FFF2-40B4-BE49-F238E27FC236}">
                <a16:creationId xmlns:a16="http://schemas.microsoft.com/office/drawing/2014/main" id="{42C9F437-C080-4703-8A88-817D12A9183D}"/>
              </a:ext>
            </a:extLst>
          </p:cNvPr>
          <p:cNvPicPr>
            <a:picLocks noChangeAspect="1"/>
          </p:cNvPicPr>
          <p:nvPr/>
        </p:nvPicPr>
        <p:blipFill rotWithShape="1">
          <a:blip r:embed="rId2"/>
          <a:srcRect t="8662"/>
          <a:stretch/>
        </p:blipFill>
        <p:spPr>
          <a:xfrm>
            <a:off x="8532720" y="4808721"/>
            <a:ext cx="2495550" cy="1505084"/>
          </a:xfrm>
          <a:prstGeom prst="rect">
            <a:avLst/>
          </a:prstGeom>
        </p:spPr>
      </p:pic>
    </p:spTree>
    <p:extLst>
      <p:ext uri="{BB962C8B-B14F-4D97-AF65-F5344CB8AC3E}">
        <p14:creationId xmlns:p14="http://schemas.microsoft.com/office/powerpoint/2010/main" val="1326091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14624" y="1930790"/>
            <a:ext cx="10367141" cy="3912550"/>
          </a:xfrm>
        </p:spPr>
        <p:txBody>
          <a:bodyPr/>
          <a:lstStyle/>
          <a:p>
            <a:pPr marL="0" marR="0" indent="0">
              <a:lnSpc>
                <a:spcPct val="107000"/>
              </a:lnSpc>
              <a:spcBef>
                <a:spcPts val="0"/>
              </a:spcBef>
              <a:spcAft>
                <a:spcPts val="800"/>
              </a:spcAft>
              <a:buNone/>
            </a:pPr>
            <a:r>
              <a:rPr lang="en-US" sz="2400">
                <a:effectLst/>
                <a:ea typeface="Calibri" panose="020F0502020204030204" pitchFamily="34" charset="0"/>
              </a:rPr>
              <a:t>CPSC will evaluate </a:t>
            </a:r>
            <a:r>
              <a:rPr lang="en-US" sz="2400">
                <a:ea typeface="Calibri" panose="020F0502020204030204" pitchFamily="34" charset="0"/>
              </a:rPr>
              <a:t>the marketed and intended use of a product</a:t>
            </a:r>
            <a:r>
              <a:rPr lang="en-US" sz="2400">
                <a:effectLst/>
                <a:ea typeface="Calibri" panose="020F0502020204030204" pitchFamily="34" charset="0"/>
              </a:rPr>
              <a:t> using all available information to determine whether the product is for sleep. CPSC will consider factors including:</a:t>
            </a:r>
          </a:p>
          <a:p>
            <a:pPr lvl="1">
              <a:lnSpc>
                <a:spcPct val="107000"/>
              </a:lnSpc>
              <a:buFont typeface="Wingdings" panose="05000000000000000000" pitchFamily="2" charset="2"/>
              <a:buChar char="v"/>
            </a:pPr>
            <a:r>
              <a:rPr lang="en-US">
                <a:effectLst/>
                <a:ea typeface="Calibri" panose="020F0502020204030204" pitchFamily="34" charset="0"/>
              </a:rPr>
              <a:t>Marketing, advertising, labeling, and packaging materials </a:t>
            </a:r>
          </a:p>
          <a:p>
            <a:pPr lvl="1">
              <a:lnSpc>
                <a:spcPct val="107000"/>
              </a:lnSpc>
              <a:buFont typeface="Wingdings" panose="05000000000000000000" pitchFamily="2" charset="2"/>
              <a:buChar char="v"/>
            </a:pPr>
            <a:r>
              <a:rPr lang="en-US">
                <a:effectLst/>
                <a:ea typeface="Calibri" panose="020F0502020204030204" pitchFamily="34" charset="0"/>
              </a:rPr>
              <a:t>Product design</a:t>
            </a:r>
          </a:p>
          <a:p>
            <a:pPr lvl="1">
              <a:lnSpc>
                <a:spcPct val="107000"/>
              </a:lnSpc>
              <a:spcAft>
                <a:spcPts val="800"/>
              </a:spcAft>
              <a:buFont typeface="Wingdings" panose="05000000000000000000" pitchFamily="2" charset="2"/>
              <a:buChar char="v"/>
            </a:pPr>
            <a:r>
              <a:rPr lang="en-US">
                <a:effectLst/>
                <a:ea typeface="Calibri" panose="020F0502020204030204" pitchFamily="34" charset="0"/>
              </a:rPr>
              <a:t>Foreseeable consumer use or misuse</a:t>
            </a:r>
            <a:endParaRPr lang="en-US">
              <a:ea typeface="Calibri" panose="020F0502020204030204" pitchFamily="34" charset="0"/>
            </a:endParaRPr>
          </a:p>
          <a:p>
            <a:pPr marL="0" marR="0" indent="0">
              <a:lnSpc>
                <a:spcPct val="107000"/>
              </a:lnSpc>
              <a:spcBef>
                <a:spcPts val="0"/>
              </a:spcBef>
              <a:spcAft>
                <a:spcPts val="800"/>
              </a:spcAft>
              <a:buNone/>
            </a:pPr>
            <a:r>
              <a:rPr lang="en-US" sz="2400">
                <a:effectLst/>
                <a:ea typeface="Calibri" panose="020F0502020204030204" pitchFamily="34" charset="0"/>
              </a:rPr>
              <a:t>Simply renaming or relabeling a product for non-sleep use will not likely provide a basis to avoid the regulation.</a:t>
            </a: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52461" y="668818"/>
            <a:ext cx="9840118" cy="1115876"/>
          </a:xfrm>
        </p:spPr>
        <p:txBody>
          <a:bodyPr>
            <a:normAutofit/>
          </a:bodyPr>
          <a:lstStyle/>
          <a:p>
            <a:r>
              <a:rPr lang="en-US"/>
              <a:t>Infant Sleep Products: Scope Determination</a:t>
            </a:r>
          </a:p>
        </p:txBody>
      </p:sp>
    </p:spTree>
    <p:extLst>
      <p:ext uri="{BB962C8B-B14F-4D97-AF65-F5344CB8AC3E}">
        <p14:creationId xmlns:p14="http://schemas.microsoft.com/office/powerpoint/2010/main" val="57827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339634" y="1998617"/>
            <a:ext cx="10960336" cy="4171595"/>
          </a:xfrm>
        </p:spPr>
        <p:txBody>
          <a:bodyPr lIns="91440" tIns="45720" rIns="91440" bIns="45720" anchor="t"/>
          <a:lstStyle/>
          <a:p>
            <a:pPr marL="0" indent="0">
              <a:buNone/>
            </a:pPr>
            <a:r>
              <a:rPr lang="en-US" sz="2400">
                <a:effectLst/>
                <a:latin typeface="Arial"/>
                <a:cs typeface="Arial"/>
              </a:rPr>
              <a:t>If any material related to the product depicts an infant, animal, or cartoon figure sleeping, snoozing, dreaming, or napping, this will likely bring the product within the scope of the regulation.</a:t>
            </a:r>
            <a:endParaRPr lang="en-US" sz="2000">
              <a:latin typeface="+mj-lt"/>
            </a:endParaRP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52461" y="668818"/>
            <a:ext cx="9731774" cy="1115876"/>
          </a:xfrm>
        </p:spPr>
        <p:txBody>
          <a:bodyPr>
            <a:normAutofit lnSpcReduction="10000"/>
          </a:bodyPr>
          <a:lstStyle/>
          <a:p>
            <a:r>
              <a:rPr lang="en-US"/>
              <a:t>Infant Sleep Products: </a:t>
            </a:r>
          </a:p>
          <a:p>
            <a:r>
              <a:rPr lang="en-US"/>
              <a:t>Scope Determination</a:t>
            </a:r>
          </a:p>
        </p:txBody>
      </p:sp>
      <p:pic>
        <p:nvPicPr>
          <p:cNvPr id="3" name="Picture 2">
            <a:extLst>
              <a:ext uri="{FF2B5EF4-FFF2-40B4-BE49-F238E27FC236}">
                <a16:creationId xmlns:a16="http://schemas.microsoft.com/office/drawing/2014/main" id="{433E8E74-13FF-415C-B6F7-9BCA607DEFB0}"/>
              </a:ext>
            </a:extLst>
          </p:cNvPr>
          <p:cNvPicPr>
            <a:picLocks noChangeAspect="1"/>
          </p:cNvPicPr>
          <p:nvPr/>
        </p:nvPicPr>
        <p:blipFill>
          <a:blip r:embed="rId3"/>
          <a:stretch>
            <a:fillRect/>
          </a:stretch>
        </p:blipFill>
        <p:spPr>
          <a:xfrm>
            <a:off x="1497658" y="3762139"/>
            <a:ext cx="2756784" cy="2408074"/>
          </a:xfrm>
          <a:prstGeom prst="rect">
            <a:avLst/>
          </a:prstGeom>
        </p:spPr>
      </p:pic>
      <p:pic>
        <p:nvPicPr>
          <p:cNvPr id="11" name="Picture 10">
            <a:extLst>
              <a:ext uri="{FF2B5EF4-FFF2-40B4-BE49-F238E27FC236}">
                <a16:creationId xmlns:a16="http://schemas.microsoft.com/office/drawing/2014/main" id="{DE16C89C-F8C8-49F7-B6C8-F24A5F6D3967}"/>
              </a:ext>
            </a:extLst>
          </p:cNvPr>
          <p:cNvPicPr>
            <a:picLocks noChangeAspect="1"/>
          </p:cNvPicPr>
          <p:nvPr/>
        </p:nvPicPr>
        <p:blipFill>
          <a:blip r:embed="rId4"/>
          <a:stretch>
            <a:fillRect/>
          </a:stretch>
        </p:blipFill>
        <p:spPr>
          <a:xfrm>
            <a:off x="8845113" y="3990588"/>
            <a:ext cx="2323514" cy="2198594"/>
          </a:xfrm>
          <a:prstGeom prst="rect">
            <a:avLst/>
          </a:prstGeom>
        </p:spPr>
      </p:pic>
      <p:pic>
        <p:nvPicPr>
          <p:cNvPr id="15" name="Picture 14">
            <a:extLst>
              <a:ext uri="{FF2B5EF4-FFF2-40B4-BE49-F238E27FC236}">
                <a16:creationId xmlns:a16="http://schemas.microsoft.com/office/drawing/2014/main" id="{2916366B-298C-4217-936B-E859E5505D2A}"/>
              </a:ext>
            </a:extLst>
          </p:cNvPr>
          <p:cNvPicPr>
            <a:picLocks noChangeAspect="1"/>
          </p:cNvPicPr>
          <p:nvPr/>
        </p:nvPicPr>
        <p:blipFill>
          <a:blip r:embed="rId5"/>
          <a:stretch>
            <a:fillRect/>
          </a:stretch>
        </p:blipFill>
        <p:spPr>
          <a:xfrm>
            <a:off x="5502006" y="4442699"/>
            <a:ext cx="2275199" cy="1294371"/>
          </a:xfrm>
          <a:prstGeom prst="rect">
            <a:avLst/>
          </a:prstGeom>
        </p:spPr>
      </p:pic>
    </p:spTree>
    <p:extLst>
      <p:ext uri="{BB962C8B-B14F-4D97-AF65-F5344CB8AC3E}">
        <p14:creationId xmlns:p14="http://schemas.microsoft.com/office/powerpoint/2010/main" val="2862469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715718" y="2165122"/>
            <a:ext cx="10398483" cy="3912550"/>
          </a:xfrm>
        </p:spPr>
        <p:txBody>
          <a:bodyPr/>
          <a:lstStyle/>
          <a:p>
            <a:pPr algn="l">
              <a:spcBef>
                <a:spcPts val="600"/>
              </a:spcBef>
              <a:spcAft>
                <a:spcPts val="600"/>
              </a:spcAft>
            </a:pPr>
            <a:r>
              <a:rPr lang="en-US" sz="2400" dirty="0"/>
              <a:t>The Safe Sleep for Babies Act of 2021 (SSBA) (P.L. 117-126) bans inclined sleepers for infants and </a:t>
            </a:r>
            <a:r>
              <a:rPr lang="en-US" sz="2400" dirty="0">
                <a:solidFill>
                  <a:srgbClr val="FF0000"/>
                </a:solidFill>
              </a:rPr>
              <a:t>many</a:t>
            </a:r>
            <a:r>
              <a:rPr lang="en-US" sz="2400" dirty="0"/>
              <a:t> crib bumpers.</a:t>
            </a:r>
          </a:p>
          <a:p>
            <a:pPr algn="l">
              <a:spcBef>
                <a:spcPts val="600"/>
              </a:spcBef>
              <a:spcAft>
                <a:spcPts val="600"/>
              </a:spcAft>
            </a:pPr>
            <a:r>
              <a:rPr lang="en-US" sz="2400" dirty="0"/>
              <a:t>It is unlawful to sell, offer for sale, manufacture for sale, distribute in commerce, or import these products into the United States.</a:t>
            </a:r>
          </a:p>
          <a:p>
            <a:pPr algn="l">
              <a:spcBef>
                <a:spcPts val="600"/>
              </a:spcBef>
              <a:spcAft>
                <a:spcPts val="600"/>
              </a:spcAft>
            </a:pPr>
            <a:r>
              <a:rPr lang="en-US" sz="2400" dirty="0"/>
              <a:t>Effective date: November 12, 2022 </a:t>
            </a:r>
            <a:r>
              <a:rPr lang="en-US" sz="2400" u="sng" dirty="0"/>
              <a:t>(regardless of the date of manufacture)</a:t>
            </a:r>
          </a:p>
          <a:p>
            <a:pPr marL="0" indent="0" algn="l">
              <a:spcBef>
                <a:spcPts val="600"/>
              </a:spcBef>
              <a:spcAft>
                <a:spcPts val="600"/>
              </a:spcAft>
              <a:buNone/>
            </a:pPr>
            <a:endParaRPr lang="en-US" sz="2400" dirty="0"/>
          </a:p>
          <a:p>
            <a:pPr marL="0" indent="0" algn="l">
              <a:spcBef>
                <a:spcPts val="600"/>
              </a:spcBef>
              <a:spcAft>
                <a:spcPts val="600"/>
              </a:spcAft>
              <a:buNone/>
            </a:pPr>
            <a:r>
              <a:rPr lang="en-US" sz="1800" dirty="0"/>
              <a:t>                                         </a:t>
            </a:r>
          </a:p>
          <a:p>
            <a:pPr marL="0" indent="0" algn="l">
              <a:buNone/>
            </a:pPr>
            <a:endParaRPr lang="en-US" sz="20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lnSpcReduction="10000"/>
          </a:bodyPr>
          <a:lstStyle/>
          <a:p>
            <a:r>
              <a:rPr lang="en-US"/>
              <a:t>Overview of Safe Sleep for Babies Act of 2021</a:t>
            </a:r>
          </a:p>
        </p:txBody>
      </p:sp>
    </p:spTree>
    <p:extLst>
      <p:ext uri="{BB962C8B-B14F-4D97-AF65-F5344CB8AC3E}">
        <p14:creationId xmlns:p14="http://schemas.microsoft.com/office/powerpoint/2010/main" val="190941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3"/>
          </p:nvPr>
        </p:nvSpPr>
        <p:spPr>
          <a:xfrm>
            <a:off x="622997" y="693335"/>
            <a:ext cx="10962751" cy="520954"/>
          </a:xfrm>
        </p:spPr>
        <p:txBody>
          <a:bodyPr>
            <a:noAutofit/>
          </a:bodyPr>
          <a:lstStyle/>
          <a:p>
            <a:r>
              <a:rPr lang="en-US" sz="3600" b="1">
                <a:solidFill>
                  <a:schemeClr val="tx2"/>
                </a:solidFill>
              </a:rPr>
              <a:t>SSBA Bans Inclined Sleepers for Infants</a:t>
            </a:r>
          </a:p>
        </p:txBody>
      </p:sp>
      <p:sp>
        <p:nvSpPr>
          <p:cNvPr id="7" name="Text Placeholder 5">
            <a:extLst>
              <a:ext uri="{FF2B5EF4-FFF2-40B4-BE49-F238E27FC236}">
                <a16:creationId xmlns:a16="http://schemas.microsoft.com/office/drawing/2014/main" id="{9F3CFB44-D992-4A88-ADD7-16684B3BDDEB}"/>
              </a:ext>
            </a:extLst>
          </p:cNvPr>
          <p:cNvSpPr txBox="1">
            <a:spLocks/>
          </p:cNvSpPr>
          <p:nvPr/>
        </p:nvSpPr>
        <p:spPr>
          <a:xfrm>
            <a:off x="622997" y="1664069"/>
            <a:ext cx="5248885" cy="3352068"/>
          </a:xfrm>
          <a:prstGeom prst="rect">
            <a:avLst/>
          </a:prstGeom>
        </p:spPr>
        <p:txBody>
          <a:bodyPr/>
          <a:lstStyle>
            <a:lvl1pPr marL="457200" indent="-457200" eaLnBrk="1" hangingPunct="1">
              <a:buClr>
                <a:schemeClr val="tx2"/>
              </a:buClr>
              <a:buFont typeface="Arial" panose="020B0604020202020204" pitchFamily="34" charset="0"/>
              <a:buChar char="•"/>
              <a:defRPr sz="3000" b="0" i="0">
                <a:solidFill>
                  <a:srgbClr val="1A2857"/>
                </a:solidFill>
                <a:latin typeface="Arial" panose="020B0604020202020204" pitchFamily="34" charset="0"/>
                <a:ea typeface="+mn-ea"/>
                <a:cs typeface="Arial" panose="020B0604020202020204" pitchFamily="34" charset="0"/>
              </a:defRPr>
            </a:lvl1pPr>
            <a:lvl2pPr marL="800100" indent="-342900" eaLnBrk="1" hangingPunct="1">
              <a:buClr>
                <a:schemeClr val="tx2"/>
              </a:buClr>
              <a:buFont typeface="Arial" panose="020B0604020202020204" pitchFamily="34" charset="0"/>
              <a:buChar char="•"/>
              <a:defRPr sz="2400" b="0" i="0">
                <a:solidFill>
                  <a:srgbClr val="1A2857"/>
                </a:solidFill>
                <a:latin typeface="Arial" panose="020B0604020202020204" pitchFamily="34" charset="0"/>
                <a:ea typeface="+mn-ea"/>
                <a:cs typeface="Arial" panose="020B0604020202020204" pitchFamily="34" charset="0"/>
              </a:defRPr>
            </a:lvl2pPr>
            <a:lvl3pPr marL="1257300" indent="-34290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3pPr>
            <a:lvl4pPr marL="1657350" indent="-2857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4pPr>
            <a:lvl5pPr marL="2000250" indent="-1714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400" kern="0"/>
              <a:t>Has </a:t>
            </a:r>
            <a:r>
              <a:rPr lang="en-US" sz="2400" kern="0">
                <a:solidFill>
                  <a:srgbClr val="FF0000"/>
                </a:solidFill>
              </a:rPr>
              <a:t>a head to toe </a:t>
            </a:r>
            <a:r>
              <a:rPr lang="en-US" sz="2400" kern="0"/>
              <a:t>inclined sleep surface greater than 10 degrees </a:t>
            </a:r>
          </a:p>
          <a:p>
            <a:pPr marL="0" indent="0">
              <a:buNone/>
            </a:pPr>
            <a:endParaRPr lang="en-US" sz="2400" kern="0"/>
          </a:p>
          <a:p>
            <a:r>
              <a:rPr lang="en-US" sz="2400" kern="0"/>
              <a:t>Is intended, marketed, or designed to provide sleeping accommodations for an infant up to 1 year old</a:t>
            </a:r>
          </a:p>
        </p:txBody>
      </p:sp>
      <p:pic>
        <p:nvPicPr>
          <p:cNvPr id="11" name="Picture 10">
            <a:extLst>
              <a:ext uri="{FF2B5EF4-FFF2-40B4-BE49-F238E27FC236}">
                <a16:creationId xmlns:a16="http://schemas.microsoft.com/office/drawing/2014/main" id="{B879C2FA-96B3-43A7-82DA-3E865C19D64E}"/>
              </a:ext>
            </a:extLst>
          </p:cNvPr>
          <p:cNvPicPr>
            <a:picLocks noChangeAspect="1"/>
          </p:cNvPicPr>
          <p:nvPr/>
        </p:nvPicPr>
        <p:blipFill>
          <a:blip r:embed="rId2"/>
          <a:stretch>
            <a:fillRect/>
          </a:stretch>
        </p:blipFill>
        <p:spPr>
          <a:xfrm>
            <a:off x="6065686" y="2999608"/>
            <a:ext cx="2800350" cy="3219450"/>
          </a:xfrm>
          <a:prstGeom prst="rect">
            <a:avLst/>
          </a:prstGeom>
        </p:spPr>
      </p:pic>
      <p:cxnSp>
        <p:nvCxnSpPr>
          <p:cNvPr id="13" name="Straight Connector 12">
            <a:extLst>
              <a:ext uri="{FF2B5EF4-FFF2-40B4-BE49-F238E27FC236}">
                <a16:creationId xmlns:a16="http://schemas.microsoft.com/office/drawing/2014/main" id="{98058765-336F-45F7-AFB2-2E80D257AE35}"/>
              </a:ext>
            </a:extLst>
          </p:cNvPr>
          <p:cNvCxnSpPr>
            <a:cxnSpLocks/>
          </p:cNvCxnSpPr>
          <p:nvPr/>
        </p:nvCxnSpPr>
        <p:spPr>
          <a:xfrm>
            <a:off x="6067465" y="3110753"/>
            <a:ext cx="0" cy="1075765"/>
          </a:xfrm>
          <a:prstGeom prst="line">
            <a:avLst/>
          </a:prstGeom>
          <a:ln w="19050"/>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552D8867-82BE-46B0-8FB3-EE82DD8D9939}"/>
              </a:ext>
            </a:extLst>
          </p:cNvPr>
          <p:cNvPicPr>
            <a:picLocks noChangeAspect="1"/>
          </p:cNvPicPr>
          <p:nvPr/>
        </p:nvPicPr>
        <p:blipFill>
          <a:blip r:embed="rId3"/>
          <a:stretch>
            <a:fillRect/>
          </a:stretch>
        </p:blipFill>
        <p:spPr>
          <a:xfrm>
            <a:off x="8866036" y="1465301"/>
            <a:ext cx="2573779" cy="3179891"/>
          </a:xfrm>
          <a:prstGeom prst="rect">
            <a:avLst/>
          </a:prstGeom>
        </p:spPr>
      </p:pic>
    </p:spTree>
    <p:extLst>
      <p:ext uri="{BB962C8B-B14F-4D97-AF65-F5344CB8AC3E}">
        <p14:creationId xmlns:p14="http://schemas.microsoft.com/office/powerpoint/2010/main" val="1592289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2CC67-4EDE-8EE0-48C7-A258889757E6}"/>
              </a:ext>
            </a:extLst>
          </p:cNvPr>
          <p:cNvSpPr>
            <a:spLocks noGrp="1"/>
          </p:cNvSpPr>
          <p:nvPr>
            <p:ph type="body" sz="quarter" idx="13"/>
          </p:nvPr>
        </p:nvSpPr>
        <p:spPr/>
        <p:txBody>
          <a:bodyPr/>
          <a:lstStyle/>
          <a:p>
            <a:r>
              <a:rPr lang="en-US" sz="2400" b="0" i="0" dirty="0">
                <a:solidFill>
                  <a:srgbClr val="1B1B1B"/>
                </a:solidFill>
                <a:effectLst/>
              </a:rPr>
              <a:t>CPSC staff recommend measuring the maximum seat back/sleep surface angle along the occupant's head to toe axis relative to horizontal using the same test method as described </a:t>
            </a:r>
            <a:r>
              <a:rPr lang="en-US" sz="2400" b="0" i="0" u="sng" dirty="0">
                <a:solidFill>
                  <a:srgbClr val="003F7B"/>
                </a:solidFill>
                <a:effectLst/>
                <a:hlinkClick r:id="rId2"/>
              </a:rPr>
              <a:t>16 CFR § 1236.2(b)(15)(ii)</a:t>
            </a:r>
            <a:r>
              <a:rPr lang="en-US" sz="2400" b="0" i="0" dirty="0">
                <a:solidFill>
                  <a:srgbClr val="1B1B1B"/>
                </a:solidFill>
                <a:effectLst/>
              </a:rPr>
              <a:t>. </a:t>
            </a:r>
          </a:p>
          <a:p>
            <a:endParaRPr lang="en-US" sz="2400" dirty="0">
              <a:solidFill>
                <a:srgbClr val="1B1B1B"/>
              </a:solidFill>
            </a:endParaRPr>
          </a:p>
          <a:p>
            <a:r>
              <a:rPr lang="en-US" sz="2400" b="0" i="0" dirty="0">
                <a:solidFill>
                  <a:srgbClr val="1B1B1B"/>
                </a:solidFill>
                <a:effectLst/>
              </a:rPr>
              <a:t>Products with a seat back/sleep surface angle greater than 10 degrees are banned if they are intended, marketed, or designed as a place for sleep for an infant up to 1 year old.</a:t>
            </a:r>
            <a:endParaRPr lang="en-US" sz="2400" dirty="0"/>
          </a:p>
        </p:txBody>
      </p:sp>
      <p:sp>
        <p:nvSpPr>
          <p:cNvPr id="3" name="Text Placeholder 2">
            <a:extLst>
              <a:ext uri="{FF2B5EF4-FFF2-40B4-BE49-F238E27FC236}">
                <a16:creationId xmlns:a16="http://schemas.microsoft.com/office/drawing/2014/main" id="{649B5DE7-5636-DD11-8FC9-DAD2FAB7E14D}"/>
              </a:ext>
            </a:extLst>
          </p:cNvPr>
          <p:cNvSpPr>
            <a:spLocks noGrp="1"/>
          </p:cNvSpPr>
          <p:nvPr>
            <p:ph type="body" sz="quarter" idx="12"/>
          </p:nvPr>
        </p:nvSpPr>
        <p:spPr/>
        <p:txBody>
          <a:bodyPr>
            <a:normAutofit lnSpcReduction="10000"/>
          </a:bodyPr>
          <a:lstStyle/>
          <a:p>
            <a:r>
              <a:rPr lang="en-US"/>
              <a:t>Determining If the Product Has an Incline Subject to the Ban</a:t>
            </a:r>
          </a:p>
        </p:txBody>
      </p:sp>
    </p:spTree>
    <p:extLst>
      <p:ext uri="{BB962C8B-B14F-4D97-AF65-F5344CB8AC3E}">
        <p14:creationId xmlns:p14="http://schemas.microsoft.com/office/powerpoint/2010/main" val="2264557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3"/>
          </p:nvPr>
        </p:nvSpPr>
        <p:spPr/>
        <p:txBody>
          <a:bodyPr>
            <a:normAutofit/>
          </a:bodyPr>
          <a:lstStyle/>
          <a:p>
            <a:r>
              <a:rPr lang="en-US" sz="3600" b="1">
                <a:solidFill>
                  <a:schemeClr val="tx2"/>
                </a:solidFill>
              </a:rPr>
              <a:t>SSBA: Crib Bumpers</a:t>
            </a:r>
          </a:p>
        </p:txBody>
      </p:sp>
      <p:sp>
        <p:nvSpPr>
          <p:cNvPr id="8" name="Text Placeholder 5">
            <a:extLst>
              <a:ext uri="{FF2B5EF4-FFF2-40B4-BE49-F238E27FC236}">
                <a16:creationId xmlns:a16="http://schemas.microsoft.com/office/drawing/2014/main" id="{288BA5DC-532D-4060-885F-726001207006}"/>
              </a:ext>
            </a:extLst>
          </p:cNvPr>
          <p:cNvSpPr txBox="1">
            <a:spLocks/>
          </p:cNvSpPr>
          <p:nvPr/>
        </p:nvSpPr>
        <p:spPr>
          <a:xfrm>
            <a:off x="609601" y="1580017"/>
            <a:ext cx="5844988" cy="1818721"/>
          </a:xfrm>
          <a:prstGeom prst="rect">
            <a:avLst/>
          </a:prstGeom>
        </p:spPr>
        <p:txBody>
          <a:bodyPr/>
          <a:lstStyle>
            <a:lvl1pPr marL="457200" indent="-457200" eaLnBrk="1" hangingPunct="1">
              <a:buClr>
                <a:schemeClr val="tx2"/>
              </a:buClr>
              <a:buFont typeface="Arial" panose="020B0604020202020204" pitchFamily="34" charset="0"/>
              <a:buChar char="•"/>
              <a:defRPr sz="3000" b="0" i="0">
                <a:solidFill>
                  <a:srgbClr val="1A2857"/>
                </a:solidFill>
                <a:latin typeface="Arial" panose="020B0604020202020204" pitchFamily="34" charset="0"/>
                <a:ea typeface="+mn-ea"/>
                <a:cs typeface="Arial" panose="020B0604020202020204" pitchFamily="34" charset="0"/>
              </a:defRPr>
            </a:lvl1pPr>
            <a:lvl2pPr marL="800100" indent="-342900" eaLnBrk="1" hangingPunct="1">
              <a:buClr>
                <a:schemeClr val="tx2"/>
              </a:buClr>
              <a:buFont typeface="Arial" panose="020B0604020202020204" pitchFamily="34" charset="0"/>
              <a:buChar char="•"/>
              <a:defRPr sz="2400" b="0" i="0">
                <a:solidFill>
                  <a:srgbClr val="1A2857"/>
                </a:solidFill>
                <a:latin typeface="Arial" panose="020B0604020202020204" pitchFamily="34" charset="0"/>
                <a:ea typeface="+mn-ea"/>
                <a:cs typeface="Arial" panose="020B0604020202020204" pitchFamily="34" charset="0"/>
              </a:defRPr>
            </a:lvl2pPr>
            <a:lvl3pPr marL="1257300" indent="-34290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3pPr>
            <a:lvl4pPr marL="1657350" indent="-2857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4pPr>
            <a:lvl5pPr marL="2000250" indent="-171450" eaLnBrk="1" hangingPunct="1">
              <a:buClr>
                <a:schemeClr val="tx2"/>
              </a:buClr>
              <a:buFont typeface="Arial" panose="020B0604020202020204" pitchFamily="34" charset="0"/>
              <a:buChar char="•"/>
              <a:defRPr sz="18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400" kern="0"/>
              <a:t>Ban codified at 16 CFR part 1309</a:t>
            </a:r>
          </a:p>
          <a:p>
            <a:endParaRPr lang="en-US" sz="2400" kern="0"/>
          </a:p>
          <a:p>
            <a:r>
              <a:rPr lang="en-US" sz="2400" kern="0"/>
              <a:t>Any material intended to cover the sides of a crib</a:t>
            </a:r>
          </a:p>
          <a:p>
            <a:endParaRPr lang="en-US" sz="2400" kern="0"/>
          </a:p>
          <a:p>
            <a:r>
              <a:rPr lang="en-US" sz="2400" kern="0"/>
              <a:t>Includes: padded crib bumpers, supported and unsupported vinyl bumper guards, and vertical crib slat covers</a:t>
            </a:r>
          </a:p>
          <a:p>
            <a:pPr marL="0" indent="0">
              <a:buNone/>
            </a:pPr>
            <a:endParaRPr lang="en-US" sz="2400" kern="0"/>
          </a:p>
          <a:p>
            <a:r>
              <a:rPr lang="en-US" sz="2400" kern="0"/>
              <a:t>Does not include non-padded mesh crib liners</a:t>
            </a:r>
          </a:p>
        </p:txBody>
      </p:sp>
      <p:pic>
        <p:nvPicPr>
          <p:cNvPr id="6" name="Picture 5">
            <a:extLst>
              <a:ext uri="{FF2B5EF4-FFF2-40B4-BE49-F238E27FC236}">
                <a16:creationId xmlns:a16="http://schemas.microsoft.com/office/drawing/2014/main" id="{164FB26E-1137-4884-8581-CA7A3FF4F904}"/>
              </a:ext>
            </a:extLst>
          </p:cNvPr>
          <p:cNvPicPr>
            <a:picLocks noChangeAspect="1"/>
          </p:cNvPicPr>
          <p:nvPr/>
        </p:nvPicPr>
        <p:blipFill>
          <a:blip r:embed="rId3"/>
          <a:stretch>
            <a:fillRect/>
          </a:stretch>
        </p:blipFill>
        <p:spPr>
          <a:xfrm>
            <a:off x="6796482" y="1804055"/>
            <a:ext cx="4312951" cy="3803547"/>
          </a:xfrm>
          <a:prstGeom prst="rect">
            <a:avLst/>
          </a:prstGeom>
        </p:spPr>
      </p:pic>
    </p:spTree>
    <p:extLst>
      <p:ext uri="{BB962C8B-B14F-4D97-AF65-F5344CB8AC3E}">
        <p14:creationId xmlns:p14="http://schemas.microsoft.com/office/powerpoint/2010/main" val="271406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570C7E-B450-483A-AC01-7C22AE16CFCD}"/>
              </a:ext>
            </a:extLst>
          </p:cNvPr>
          <p:cNvSpPr>
            <a:spLocks noGrp="1"/>
          </p:cNvSpPr>
          <p:nvPr>
            <p:ph type="body" sz="quarter" idx="13"/>
          </p:nvPr>
        </p:nvSpPr>
        <p:spPr>
          <a:xfrm>
            <a:off x="470263" y="1449978"/>
            <a:ext cx="11115485" cy="4709662"/>
          </a:xfrm>
        </p:spPr>
        <p:txBody>
          <a:bodyPr>
            <a:normAutofit/>
          </a:bodyPr>
          <a:lstStyle/>
          <a:p>
            <a:pPr marL="342900" indent="-342900">
              <a:buClr>
                <a:schemeClr val="tx1"/>
              </a:buClr>
              <a:buFont typeface="Wingdings" panose="05000000000000000000" pitchFamily="2" charset="2"/>
              <a:buChar char="v"/>
            </a:pPr>
            <a:r>
              <a:rPr lang="en-US" sz="2600">
                <a:solidFill>
                  <a:schemeClr val="tx1"/>
                </a:solidFill>
              </a:rPr>
              <a:t>Manufacturers of infant sleep products must include a product registration form </a:t>
            </a:r>
            <a:r>
              <a:rPr lang="en-US" sz="2600" b="1" u="sng">
                <a:solidFill>
                  <a:schemeClr val="tx1"/>
                </a:solidFill>
              </a:rPr>
              <a:t>attached to the product</a:t>
            </a:r>
            <a:r>
              <a:rPr lang="en-US" sz="2600">
                <a:solidFill>
                  <a:schemeClr val="tx1"/>
                </a:solidFill>
              </a:rPr>
              <a:t> – 16 CFR Part 1130.</a:t>
            </a:r>
          </a:p>
          <a:p>
            <a:pPr marL="171450" indent="-171450">
              <a:buClr>
                <a:schemeClr val="tx1"/>
              </a:buClr>
              <a:buFont typeface="Wingdings" panose="05000000000000000000" pitchFamily="2" charset="2"/>
              <a:buChar char="v"/>
            </a:pPr>
            <a:endParaRPr lang="en-US" sz="2600">
              <a:solidFill>
                <a:schemeClr val="tx1"/>
              </a:solidFill>
            </a:endParaRPr>
          </a:p>
          <a:p>
            <a:pPr marL="800100" lvl="1" indent="-342900">
              <a:buClr>
                <a:schemeClr val="tx1"/>
              </a:buClr>
              <a:buFont typeface="Wingdings" panose="05000000000000000000" pitchFamily="2" charset="2"/>
              <a:buChar char="v"/>
            </a:pPr>
            <a:r>
              <a:rPr lang="en-US" sz="2600">
                <a:solidFill>
                  <a:schemeClr val="tx1"/>
                </a:solidFill>
              </a:rPr>
              <a:t>Provide consumers with </a:t>
            </a:r>
            <a:r>
              <a:rPr lang="en-US" sz="2600" u="sng">
                <a:solidFill>
                  <a:schemeClr val="tx1"/>
                </a:solidFill>
              </a:rPr>
              <a:t>postage-paid product registration form</a:t>
            </a:r>
          </a:p>
          <a:p>
            <a:pPr marL="800100" lvl="1" indent="-342900">
              <a:buClr>
                <a:schemeClr val="tx1"/>
              </a:buClr>
              <a:buFont typeface="Wingdings" panose="05000000000000000000" pitchFamily="2" charset="2"/>
              <a:buChar char="v"/>
            </a:pPr>
            <a:r>
              <a:rPr lang="en-US" sz="2600">
                <a:solidFill>
                  <a:schemeClr val="tx1"/>
                </a:solidFill>
              </a:rPr>
              <a:t>Provide consumers with option to register their product electronically</a:t>
            </a:r>
          </a:p>
          <a:p>
            <a:pPr marL="800100" lvl="1" indent="-342900">
              <a:buClr>
                <a:schemeClr val="tx1"/>
              </a:buClr>
              <a:buFont typeface="Wingdings" panose="05000000000000000000" pitchFamily="2" charset="2"/>
              <a:buChar char="v"/>
            </a:pPr>
            <a:r>
              <a:rPr lang="en-US" sz="2600" u="sng">
                <a:solidFill>
                  <a:schemeClr val="tx1"/>
                </a:solidFill>
              </a:rPr>
              <a:t>Maintain records</a:t>
            </a:r>
            <a:r>
              <a:rPr lang="en-US" sz="2600">
                <a:solidFill>
                  <a:schemeClr val="tx1"/>
                </a:solidFill>
              </a:rPr>
              <a:t> of names, addresses, emails, and other contact info on consumers that register their products</a:t>
            </a:r>
          </a:p>
          <a:p>
            <a:pPr marL="457200" indent="-457200">
              <a:buClr>
                <a:srgbClr val="4C4C4C"/>
              </a:buClr>
              <a:buFont typeface="Wingdings" panose="05000000000000000000" pitchFamily="2" charset="2"/>
              <a:buChar char="v"/>
            </a:pPr>
            <a:endParaRPr lang="en-US">
              <a:solidFill>
                <a:srgbClr val="4C4C4C"/>
              </a:solidFill>
              <a:latin typeface="+mj-lt"/>
            </a:endParaRPr>
          </a:p>
        </p:txBody>
      </p:sp>
      <p:sp>
        <p:nvSpPr>
          <p:cNvPr id="3" name="TextBox 2">
            <a:extLst>
              <a:ext uri="{FF2B5EF4-FFF2-40B4-BE49-F238E27FC236}">
                <a16:creationId xmlns:a16="http://schemas.microsoft.com/office/drawing/2014/main" id="{90B36A1C-7160-41AD-B477-B2B876B24139}"/>
              </a:ext>
            </a:extLst>
          </p:cNvPr>
          <p:cNvSpPr txBox="1"/>
          <p:nvPr/>
        </p:nvSpPr>
        <p:spPr>
          <a:xfrm>
            <a:off x="622997" y="698361"/>
            <a:ext cx="11413419" cy="646331"/>
          </a:xfrm>
          <a:prstGeom prst="rect">
            <a:avLst/>
          </a:prstGeom>
          <a:noFill/>
        </p:spPr>
        <p:txBody>
          <a:bodyPr wrap="square" rtlCol="0">
            <a:spAutoFit/>
          </a:bodyPr>
          <a:lstStyle/>
          <a:p>
            <a:r>
              <a:rPr lang="en-US" sz="3600" b="1"/>
              <a:t>Overview of Consumer Registration Requirements</a:t>
            </a:r>
          </a:p>
        </p:txBody>
      </p:sp>
    </p:spTree>
    <p:extLst>
      <p:ext uri="{BB962C8B-B14F-4D97-AF65-F5344CB8AC3E}">
        <p14:creationId xmlns:p14="http://schemas.microsoft.com/office/powerpoint/2010/main" val="296577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20AAAF-2B3C-1129-E963-639F58FA666E}"/>
              </a:ext>
            </a:extLst>
          </p:cNvPr>
          <p:cNvSpPr>
            <a:spLocks noGrp="1"/>
          </p:cNvSpPr>
          <p:nvPr>
            <p:ph type="body" sz="quarter" idx="13"/>
          </p:nvPr>
        </p:nvSpPr>
        <p:spPr/>
        <p:txBody>
          <a:bodyPr/>
          <a:lstStyle/>
          <a:p>
            <a:pPr marL="342900" indent="-342900">
              <a:buClr>
                <a:schemeClr val="tx1"/>
              </a:buClr>
              <a:buFont typeface="Wingdings" panose="05000000000000000000" pitchFamily="2" charset="2"/>
              <a:buChar char="v"/>
            </a:pPr>
            <a:r>
              <a:rPr lang="en-US" sz="2600">
                <a:solidFill>
                  <a:schemeClr val="tx1"/>
                </a:solidFill>
                <a:effectLst/>
              </a:rPr>
              <a:t>Permanently place manufacturer name (for imported product this means the importer name) and U.S. contact info (U.S. mailing address and telephone number, toll free if available), model name and number, and date of manufacture on each durable product</a:t>
            </a:r>
          </a:p>
          <a:p>
            <a:pPr marL="342900" indent="-342900">
              <a:buClr>
                <a:schemeClr val="tx1"/>
              </a:buClr>
              <a:buFont typeface="Wingdings" panose="05000000000000000000" pitchFamily="2" charset="2"/>
              <a:buChar char="v"/>
            </a:pPr>
            <a:r>
              <a:rPr lang="en-US" sz="2600">
                <a:solidFill>
                  <a:schemeClr val="tx1"/>
                </a:solidFill>
              </a:rPr>
              <a:t>Intended to improve recall effectiveness and safety alert warning to consumers</a:t>
            </a:r>
          </a:p>
          <a:p>
            <a:pPr lvl="1">
              <a:buClr>
                <a:srgbClr val="4C4C4C"/>
              </a:buClr>
            </a:pPr>
            <a:endParaRPr lang="en-US" sz="2600">
              <a:solidFill>
                <a:srgbClr val="4C4C4C"/>
              </a:solidFill>
            </a:endParaRPr>
          </a:p>
          <a:p>
            <a:pPr marL="342900" indent="-342900">
              <a:buClr>
                <a:schemeClr val="tx1"/>
              </a:buClr>
              <a:buFont typeface="Wingdings" panose="05000000000000000000" pitchFamily="2" charset="2"/>
              <a:buChar char="v"/>
            </a:pPr>
            <a:r>
              <a:rPr lang="en-US" sz="2600">
                <a:solidFill>
                  <a:srgbClr val="CF202F"/>
                </a:solidFill>
                <a:hlinkClick r:id="rId2">
                  <a:extLst>
                    <a:ext uri="{A12FA001-AC4F-418D-AE19-62706E023703}">
                      <ahyp:hlinkClr xmlns:ahyp="http://schemas.microsoft.com/office/drawing/2018/hyperlinkcolor" val="tx"/>
                    </a:ext>
                  </a:extLst>
                </a:hlinkClick>
              </a:rPr>
              <a:t>Product Registration Form FAQs</a:t>
            </a:r>
            <a:r>
              <a:rPr lang="en-US" sz="2600">
                <a:solidFill>
                  <a:srgbClr val="CF202F"/>
                </a:solidFill>
              </a:rPr>
              <a:t> </a:t>
            </a:r>
            <a:r>
              <a:rPr lang="en-US" sz="2600">
                <a:solidFill>
                  <a:schemeClr val="tx1"/>
                </a:solidFill>
              </a:rPr>
              <a:t>site is a good reference</a:t>
            </a:r>
          </a:p>
          <a:p>
            <a:pPr marL="342900" indent="-342900">
              <a:buClr>
                <a:schemeClr val="tx1"/>
              </a:buClr>
              <a:buFont typeface="Wingdings" panose="05000000000000000000" pitchFamily="2" charset="2"/>
              <a:buChar char="v"/>
            </a:pPr>
            <a:r>
              <a:rPr lang="en-US" sz="2600">
                <a:solidFill>
                  <a:srgbClr val="1A2857"/>
                </a:solidFill>
              </a:rPr>
              <a:t>Registration Forms Business Guidance | CPSC.gov</a:t>
            </a:r>
          </a:p>
          <a:p>
            <a:endParaRPr lang="en-US"/>
          </a:p>
        </p:txBody>
      </p:sp>
    </p:spTree>
    <p:extLst>
      <p:ext uri="{BB962C8B-B14F-4D97-AF65-F5344CB8AC3E}">
        <p14:creationId xmlns:p14="http://schemas.microsoft.com/office/powerpoint/2010/main" val="299026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8D8D63-FBC3-49EC-9D7A-28B4F182384F}"/>
              </a:ext>
            </a:extLst>
          </p:cNvPr>
          <p:cNvSpPr>
            <a:spLocks noGrp="1"/>
          </p:cNvSpPr>
          <p:nvPr>
            <p:ph type="body" sz="quarter" idx="13"/>
          </p:nvPr>
        </p:nvSpPr>
        <p:spPr>
          <a:xfrm>
            <a:off x="495047" y="1341258"/>
            <a:ext cx="11090702" cy="4858137"/>
          </a:xfrm>
        </p:spPr>
        <p:txBody>
          <a:bodyPr>
            <a:normAutofit/>
          </a:bodyPr>
          <a:lstStyle/>
          <a:p>
            <a:pPr marL="342900" lvl="1" indent="-342900">
              <a:buClr>
                <a:schemeClr val="tx1"/>
              </a:buClr>
              <a:buFont typeface="Wingdings" panose="05000000000000000000" pitchFamily="2" charset="2"/>
              <a:buChar char="v"/>
            </a:pPr>
            <a:r>
              <a:rPr lang="en-US" sz="2600" b="1">
                <a:solidFill>
                  <a:schemeClr val="tx1"/>
                </a:solidFill>
              </a:rPr>
              <a:t>All children’s products require a Children’s Product Certificate (CPC)</a:t>
            </a:r>
            <a:br>
              <a:rPr lang="en-US" sz="2600" b="1">
                <a:solidFill>
                  <a:schemeClr val="tx1"/>
                </a:solidFill>
              </a:rPr>
            </a:br>
            <a:endParaRPr lang="en-US" sz="2600" b="1">
              <a:solidFill>
                <a:srgbClr val="C00000"/>
              </a:solidFill>
            </a:endParaRPr>
          </a:p>
          <a:p>
            <a:pPr lvl="1">
              <a:buClr>
                <a:schemeClr val="tx1"/>
              </a:buClr>
            </a:pPr>
            <a:r>
              <a:rPr lang="en-US" sz="2600" b="1">
                <a:solidFill>
                  <a:srgbClr val="C00000"/>
                </a:solidFill>
              </a:rPr>
              <a:t>			</a:t>
            </a:r>
            <a:r>
              <a:rPr lang="en-US" sz="2600" b="1" u="sng">
                <a:solidFill>
                  <a:srgbClr val="C00000"/>
                </a:solidFill>
              </a:rPr>
              <a:t>www.cpsc.gov/CPC</a:t>
            </a:r>
          </a:p>
          <a:p>
            <a:pPr marL="800100" lvl="1" indent="-342900">
              <a:buClr>
                <a:schemeClr val="tx1"/>
              </a:buClr>
              <a:buFont typeface="Wingdings" panose="05000000000000000000" pitchFamily="2" charset="2"/>
              <a:buChar char="v"/>
            </a:pPr>
            <a:endParaRPr lang="en-US" sz="2600" b="1">
              <a:solidFill>
                <a:schemeClr val="tx1"/>
              </a:solidFill>
            </a:endParaRPr>
          </a:p>
          <a:p>
            <a:pPr marL="342900" indent="-342900">
              <a:buClr>
                <a:schemeClr val="tx1"/>
              </a:buClr>
              <a:buFont typeface="Wingdings" panose="05000000000000000000" pitchFamily="2" charset="2"/>
              <a:buChar char="v"/>
            </a:pPr>
            <a:r>
              <a:rPr lang="en-US" sz="2600" b="1">
                <a:solidFill>
                  <a:schemeClr val="tx1"/>
                </a:solidFill>
              </a:rPr>
              <a:t>Availability of Certificates (CPC/GCC) – </a:t>
            </a:r>
          </a:p>
          <a:p>
            <a:pPr marL="800100" lvl="1" indent="-342900">
              <a:buClr>
                <a:schemeClr val="tx1"/>
              </a:buClr>
              <a:buFont typeface="Wingdings" panose="05000000000000000000" pitchFamily="2" charset="2"/>
              <a:buChar char="v"/>
            </a:pPr>
            <a:r>
              <a:rPr lang="en-US" sz="2600">
                <a:solidFill>
                  <a:schemeClr val="tx1"/>
                </a:solidFill>
              </a:rPr>
              <a:t>Certificates must “</a:t>
            </a:r>
            <a:r>
              <a:rPr lang="en-US" sz="2600" i="1">
                <a:solidFill>
                  <a:schemeClr val="tx1"/>
                </a:solidFill>
              </a:rPr>
              <a:t>accompany</a:t>
            </a:r>
            <a:r>
              <a:rPr lang="en-US" sz="2600">
                <a:solidFill>
                  <a:schemeClr val="tx1"/>
                </a:solidFill>
              </a:rPr>
              <a:t>” each product or shipment of products covered by the same certificate.</a:t>
            </a:r>
          </a:p>
          <a:p>
            <a:pPr marL="800100" lvl="1" indent="-342900">
              <a:buClr>
                <a:schemeClr val="tx1"/>
              </a:buClr>
              <a:buFont typeface="Wingdings" panose="05000000000000000000" pitchFamily="2" charset="2"/>
              <a:buChar char="v"/>
            </a:pPr>
            <a:r>
              <a:rPr lang="en-US" sz="2600">
                <a:solidFill>
                  <a:schemeClr val="tx1"/>
                </a:solidFill>
              </a:rPr>
              <a:t>A copy of the certificate must be “</a:t>
            </a:r>
            <a:r>
              <a:rPr lang="en-US" sz="2600" i="1">
                <a:solidFill>
                  <a:schemeClr val="tx1"/>
                </a:solidFill>
              </a:rPr>
              <a:t>furnished</a:t>
            </a:r>
            <a:r>
              <a:rPr lang="en-US" sz="2600">
                <a:solidFill>
                  <a:schemeClr val="tx1"/>
                </a:solidFill>
              </a:rPr>
              <a:t> to each distributor or retailer of the product” (no requirement to provide to ultimate consumer).</a:t>
            </a:r>
          </a:p>
          <a:p>
            <a:endParaRPr lang="en-US" sz="2000">
              <a:latin typeface="+mj-lt"/>
            </a:endParaRPr>
          </a:p>
        </p:txBody>
      </p:sp>
      <p:sp>
        <p:nvSpPr>
          <p:cNvPr id="3" name="TextBox 2">
            <a:extLst>
              <a:ext uri="{FF2B5EF4-FFF2-40B4-BE49-F238E27FC236}">
                <a16:creationId xmlns:a16="http://schemas.microsoft.com/office/drawing/2014/main" id="{8F632C70-DB7D-4366-A12E-55A0895C084D}"/>
              </a:ext>
            </a:extLst>
          </p:cNvPr>
          <p:cNvSpPr txBox="1"/>
          <p:nvPr/>
        </p:nvSpPr>
        <p:spPr>
          <a:xfrm>
            <a:off x="495046" y="694927"/>
            <a:ext cx="11413419" cy="646331"/>
          </a:xfrm>
          <a:prstGeom prst="rect">
            <a:avLst/>
          </a:prstGeom>
          <a:noFill/>
        </p:spPr>
        <p:txBody>
          <a:bodyPr wrap="square" rtlCol="0">
            <a:spAutoFit/>
          </a:bodyPr>
          <a:lstStyle/>
          <a:p>
            <a:r>
              <a:rPr lang="en-US" sz="3600" b="1">
                <a:latin typeface="Arial" panose="020B0604020202020204" pitchFamily="34" charset="0"/>
                <a:cs typeface="Arial" panose="020B0604020202020204" pitchFamily="34" charset="0"/>
              </a:rPr>
              <a:t>Highlights of Children’s Product Certificates</a:t>
            </a:r>
          </a:p>
        </p:txBody>
      </p:sp>
    </p:spTree>
    <p:extLst>
      <p:ext uri="{BB962C8B-B14F-4D97-AF65-F5344CB8AC3E}">
        <p14:creationId xmlns:p14="http://schemas.microsoft.com/office/powerpoint/2010/main" val="153709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0200" y="365126"/>
            <a:ext cx="11181862" cy="940043"/>
          </a:xfrm>
        </p:spPr>
        <p:txBody>
          <a:bodyPr lIns="91440" tIns="45720" rIns="91440" bIns="45720" anchor="t">
            <a:noAutofit/>
          </a:bodyPr>
          <a:lstStyle/>
          <a:p>
            <a:pPr algn="ctr"/>
            <a:r>
              <a:rPr lang="en-US" sz="3200">
                <a:solidFill>
                  <a:srgbClr val="1A2857"/>
                </a:solidFill>
                <a:latin typeface="Arial"/>
                <a:cs typeface="Arial"/>
              </a:rPr>
              <a:t>Video: Welcome to CPSC’s China Blog Series—</a:t>
            </a:r>
            <a:br>
              <a:rPr lang="en-US" sz="3200"/>
            </a:br>
            <a:r>
              <a:rPr lang="en-US" sz="3200">
                <a:solidFill>
                  <a:srgbClr val="1A2857"/>
                </a:solidFill>
                <a:latin typeface="Arial"/>
                <a:cs typeface="Arial"/>
              </a:rPr>
              <a:t>Infant Sleep Products, Banned Inclined Sleepers for Infants, and Crib Bumpers </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815738" y="1885560"/>
            <a:ext cx="7639143" cy="4297018"/>
          </a:xfrm>
          <a:prstGeom prst="rect">
            <a:avLst/>
          </a:prstGeom>
          <a:noFill/>
          <a:ln>
            <a:noFill/>
          </a:ln>
        </p:spPr>
      </p:pic>
    </p:spTree>
    <p:extLst>
      <p:ext uri="{BB962C8B-B14F-4D97-AF65-F5344CB8AC3E}">
        <p14:creationId xmlns:p14="http://schemas.microsoft.com/office/powerpoint/2010/main" val="3825456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F17BDB-4166-2735-E48D-EC0CCEC9CE4A}"/>
              </a:ext>
            </a:extLst>
          </p:cNvPr>
          <p:cNvSpPr>
            <a:spLocks noGrp="1"/>
          </p:cNvSpPr>
          <p:nvPr>
            <p:ph type="body" sz="quarter" idx="13"/>
          </p:nvPr>
        </p:nvSpPr>
        <p:spPr/>
        <p:txBody>
          <a:bodyPr/>
          <a:lstStyle/>
          <a:p>
            <a:pPr marL="800100" lvl="1" indent="-342900">
              <a:buClr>
                <a:schemeClr val="tx1"/>
              </a:buClr>
              <a:buFont typeface="Wingdings" panose="05000000000000000000" pitchFamily="2" charset="2"/>
              <a:buChar char="v"/>
            </a:pPr>
            <a:endParaRPr lang="en-US" sz="2600">
              <a:solidFill>
                <a:schemeClr val="tx1"/>
              </a:solidFill>
            </a:endParaRPr>
          </a:p>
          <a:p>
            <a:pPr marL="800100" lvl="1" indent="-342900">
              <a:buClr>
                <a:schemeClr val="tx1"/>
              </a:buClr>
              <a:buFont typeface="Wingdings" panose="05000000000000000000" pitchFamily="2" charset="2"/>
              <a:buChar char="v"/>
            </a:pPr>
            <a:endParaRPr lang="en-US" sz="2600">
              <a:solidFill>
                <a:schemeClr val="tx1"/>
              </a:solidFill>
            </a:endParaRPr>
          </a:p>
          <a:p>
            <a:pPr marL="800100" lvl="1" indent="-342900">
              <a:buClr>
                <a:schemeClr val="tx1"/>
              </a:buClr>
              <a:buFont typeface="Wingdings" panose="05000000000000000000" pitchFamily="2" charset="2"/>
              <a:buChar char="v"/>
            </a:pPr>
            <a:r>
              <a:rPr lang="en-US" sz="2600">
                <a:solidFill>
                  <a:schemeClr val="tx1"/>
                </a:solidFill>
              </a:rPr>
              <a:t>A copy of the certificate must be available to CPSC and Customs </a:t>
            </a:r>
            <a:r>
              <a:rPr lang="en-US" sz="2600" i="1">
                <a:solidFill>
                  <a:schemeClr val="tx1"/>
                </a:solidFill>
              </a:rPr>
              <a:t>as soon as the product or shipment itself is available for inspection in the United States.</a:t>
            </a:r>
          </a:p>
          <a:p>
            <a:pPr marL="800100" lvl="1" indent="-342900">
              <a:buClr>
                <a:schemeClr val="tx1"/>
              </a:buClr>
              <a:buFont typeface="Wingdings" panose="05000000000000000000" pitchFamily="2" charset="2"/>
              <a:buChar char="v"/>
            </a:pPr>
            <a:endParaRPr lang="en-US" sz="2600" i="1">
              <a:solidFill>
                <a:schemeClr val="tx1"/>
              </a:solidFill>
            </a:endParaRPr>
          </a:p>
          <a:p>
            <a:pPr marL="342900" indent="-342900">
              <a:buClr>
                <a:schemeClr val="tx1"/>
              </a:buClr>
              <a:buFont typeface="Wingdings" panose="05000000000000000000" pitchFamily="2" charset="2"/>
              <a:buChar char="v"/>
            </a:pPr>
            <a:r>
              <a:rPr lang="en-US" sz="2600" b="1">
                <a:solidFill>
                  <a:schemeClr val="tx1"/>
                </a:solidFill>
              </a:rPr>
              <a:t>Electronic Certificates </a:t>
            </a:r>
            <a:r>
              <a:rPr lang="en-US" sz="2600">
                <a:solidFill>
                  <a:schemeClr val="tx1"/>
                </a:solidFill>
              </a:rPr>
              <a:t>are acceptable, but must be created no later than time of shipment or first distribution within the United States.</a:t>
            </a:r>
          </a:p>
          <a:p>
            <a:endParaRPr lang="en-US"/>
          </a:p>
        </p:txBody>
      </p:sp>
    </p:spTree>
    <p:extLst>
      <p:ext uri="{BB962C8B-B14F-4D97-AF65-F5344CB8AC3E}">
        <p14:creationId xmlns:p14="http://schemas.microsoft.com/office/powerpoint/2010/main" val="178308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AF176-F97F-476F-A6A0-40351689AC2A}"/>
              </a:ext>
            </a:extLst>
          </p:cNvPr>
          <p:cNvSpPr>
            <a:spLocks noGrp="1"/>
          </p:cNvSpPr>
          <p:nvPr>
            <p:ph type="body" sz="quarter" idx="13"/>
          </p:nvPr>
        </p:nvSpPr>
        <p:spPr>
          <a:xfrm>
            <a:off x="497489" y="1325723"/>
            <a:ext cx="10962751" cy="4941492"/>
          </a:xfrm>
        </p:spPr>
        <p:txBody>
          <a:bodyPr>
            <a:normAutofit lnSpcReduction="10000"/>
          </a:bodyPr>
          <a:lstStyle/>
          <a:p>
            <a:pPr marL="914400" lvl="1" indent="-457200">
              <a:spcBef>
                <a:spcPts val="600"/>
              </a:spcBef>
              <a:buClr>
                <a:schemeClr val="tx1"/>
              </a:buClr>
              <a:buFont typeface="+mj-lt"/>
              <a:buAutoNum type="arabicPeriod"/>
            </a:pPr>
            <a:r>
              <a:rPr lang="en-US">
                <a:solidFill>
                  <a:schemeClr val="tx1"/>
                </a:solidFill>
              </a:rPr>
              <a:t>Description of product(s) covered by certificate</a:t>
            </a:r>
          </a:p>
          <a:p>
            <a:pPr marL="914400" lvl="1" indent="-457200">
              <a:spcBef>
                <a:spcPts val="600"/>
              </a:spcBef>
              <a:buClr>
                <a:schemeClr val="tx1"/>
              </a:buClr>
              <a:buFont typeface="+mj-lt"/>
              <a:buAutoNum type="arabicPeriod"/>
            </a:pPr>
            <a:r>
              <a:rPr lang="en-US">
                <a:solidFill>
                  <a:schemeClr val="tx1"/>
                </a:solidFill>
              </a:rPr>
              <a:t>Citation to each CPSC safety regulation to which you are certifying compliance</a:t>
            </a:r>
          </a:p>
          <a:p>
            <a:pPr marL="1371600" lvl="2" indent="-457200">
              <a:buClr>
                <a:schemeClr val="tx1"/>
              </a:buClr>
              <a:buFont typeface="+mj-lt"/>
              <a:buAutoNum type="alphaLcParenR"/>
            </a:pPr>
            <a:r>
              <a:rPr lang="en-US" sz="2400">
                <a:solidFill>
                  <a:srgbClr val="CF202F"/>
                </a:solidFill>
              </a:rPr>
              <a:t>Total Lead Content --15 U.S.C. §1278a </a:t>
            </a:r>
          </a:p>
          <a:p>
            <a:pPr marL="1371600" lvl="2" indent="-457200">
              <a:buClr>
                <a:schemeClr val="tx1"/>
              </a:buClr>
              <a:buFont typeface="+mj-lt"/>
              <a:buAutoNum type="alphaLcParenR"/>
            </a:pPr>
            <a:r>
              <a:rPr lang="en-US" sz="2400">
                <a:solidFill>
                  <a:srgbClr val="CF202F"/>
                </a:solidFill>
              </a:rPr>
              <a:t>Lead in Paint and Similar Surface Coatings -- 16 C.F.R. Part 1303 </a:t>
            </a:r>
          </a:p>
          <a:p>
            <a:pPr marL="1371600" lvl="2" indent="-457200">
              <a:buClr>
                <a:schemeClr val="tx1"/>
              </a:buClr>
              <a:buFont typeface="+mj-lt"/>
              <a:buAutoNum type="alphaLcParenR"/>
            </a:pPr>
            <a:r>
              <a:rPr lang="en-US" sz="2400">
                <a:solidFill>
                  <a:srgbClr val="CF202F"/>
                </a:solidFill>
              </a:rPr>
              <a:t>Phthalates Prohibition -- 16 C.F.R. Part 1307 </a:t>
            </a:r>
          </a:p>
          <a:p>
            <a:pPr marL="1371600" lvl="2" indent="-457200">
              <a:buClr>
                <a:schemeClr val="tx1"/>
              </a:buClr>
              <a:buFont typeface="+mj-lt"/>
              <a:buAutoNum type="alphaLcParenR"/>
            </a:pPr>
            <a:r>
              <a:rPr lang="en-US" sz="2400">
                <a:solidFill>
                  <a:srgbClr val="CF202F"/>
                </a:solidFill>
              </a:rPr>
              <a:t>Small Parts Regulation -- 16 C.F.R. Part 1501 </a:t>
            </a:r>
          </a:p>
          <a:p>
            <a:pPr marL="1371600" lvl="2" indent="-457200">
              <a:buClr>
                <a:schemeClr val="tx1"/>
              </a:buClr>
              <a:buFont typeface="+mj-lt"/>
              <a:buAutoNum type="alphaLcParenR"/>
            </a:pPr>
            <a:r>
              <a:rPr lang="en-US" sz="2400">
                <a:solidFill>
                  <a:srgbClr val="CF202F"/>
                </a:solidFill>
              </a:rPr>
              <a:t>Infant Sleep Products -- 16 C.F.R. Part 1236 </a:t>
            </a:r>
          </a:p>
          <a:p>
            <a:pPr marL="914400" lvl="1" indent="-457200">
              <a:spcBef>
                <a:spcPts val="600"/>
              </a:spcBef>
              <a:buClr>
                <a:schemeClr val="tx1"/>
              </a:buClr>
              <a:buFont typeface="+mj-lt"/>
              <a:buAutoNum type="arabicPeriod"/>
            </a:pPr>
            <a:r>
              <a:rPr lang="en-US">
                <a:solidFill>
                  <a:schemeClr val="tx1"/>
                </a:solidFill>
              </a:rPr>
              <a:t>Importer/domestic manufacturer contact information</a:t>
            </a:r>
          </a:p>
          <a:p>
            <a:pPr marL="914400" lvl="1" indent="-457200">
              <a:spcBef>
                <a:spcPts val="600"/>
              </a:spcBef>
              <a:buClr>
                <a:schemeClr val="tx1"/>
              </a:buClr>
              <a:buFont typeface="+mj-lt"/>
              <a:buAutoNum type="arabicPeriod"/>
            </a:pPr>
            <a:r>
              <a:rPr lang="en-US">
                <a:solidFill>
                  <a:schemeClr val="tx1"/>
                </a:solidFill>
              </a:rPr>
              <a:t>Contact information for person maintaining test records</a:t>
            </a:r>
          </a:p>
          <a:p>
            <a:pPr marL="914400" lvl="1" indent="-457200">
              <a:spcBef>
                <a:spcPts val="600"/>
              </a:spcBef>
              <a:buClr>
                <a:schemeClr val="tx1"/>
              </a:buClr>
              <a:buFont typeface="+mj-lt"/>
              <a:buAutoNum type="arabicPeriod"/>
            </a:pPr>
            <a:r>
              <a:rPr lang="en-US">
                <a:solidFill>
                  <a:schemeClr val="tx1"/>
                </a:solidFill>
              </a:rPr>
              <a:t>Date and place of manufacture</a:t>
            </a:r>
          </a:p>
          <a:p>
            <a:pPr marL="914400" lvl="1" indent="-457200">
              <a:spcBef>
                <a:spcPts val="600"/>
              </a:spcBef>
              <a:buClr>
                <a:schemeClr val="tx1"/>
              </a:buClr>
              <a:buFont typeface="+mj-lt"/>
              <a:buAutoNum type="arabicPeriod"/>
            </a:pPr>
            <a:r>
              <a:rPr lang="en-US">
                <a:solidFill>
                  <a:schemeClr val="tx1"/>
                </a:solidFill>
              </a:rPr>
              <a:t>Location of testing and date of test on which certification is based</a:t>
            </a:r>
          </a:p>
          <a:p>
            <a:pPr marL="914400" lvl="1" indent="-457200">
              <a:spcBef>
                <a:spcPts val="600"/>
              </a:spcBef>
              <a:buClr>
                <a:schemeClr val="tx1"/>
              </a:buClr>
              <a:buFont typeface="+mj-lt"/>
              <a:buAutoNum type="arabicPeriod"/>
            </a:pPr>
            <a:r>
              <a:rPr lang="en-US">
                <a:solidFill>
                  <a:schemeClr val="tx1"/>
                </a:solidFill>
              </a:rPr>
              <a:t>Contact information of testing laboratory</a:t>
            </a:r>
          </a:p>
          <a:p>
            <a:pPr marL="514350" indent="-514350">
              <a:buClr>
                <a:schemeClr val="tx1"/>
              </a:buClr>
              <a:buFont typeface="+mj-lt"/>
              <a:buAutoNum type="arabicPeriod"/>
            </a:pPr>
            <a:endParaRPr lang="en-US" sz="3200">
              <a:latin typeface="+mj-lt"/>
            </a:endParaRPr>
          </a:p>
        </p:txBody>
      </p:sp>
      <p:sp>
        <p:nvSpPr>
          <p:cNvPr id="3" name="TextBox 2">
            <a:extLst>
              <a:ext uri="{FF2B5EF4-FFF2-40B4-BE49-F238E27FC236}">
                <a16:creationId xmlns:a16="http://schemas.microsoft.com/office/drawing/2014/main" id="{F3BAAF70-ABE2-47DC-9843-281EFD207493}"/>
              </a:ext>
            </a:extLst>
          </p:cNvPr>
          <p:cNvSpPr txBox="1"/>
          <p:nvPr/>
        </p:nvSpPr>
        <p:spPr>
          <a:xfrm>
            <a:off x="272156" y="508469"/>
            <a:ext cx="11413419" cy="646331"/>
          </a:xfrm>
          <a:prstGeom prst="rect">
            <a:avLst/>
          </a:prstGeom>
          <a:noFill/>
        </p:spPr>
        <p:txBody>
          <a:bodyPr wrap="square" rtlCol="0">
            <a:spAutoFit/>
          </a:bodyPr>
          <a:lstStyle/>
          <a:p>
            <a:r>
              <a:rPr lang="en-US" sz="3600" b="1"/>
              <a:t>Elements of Children’s Product Certificates</a:t>
            </a:r>
          </a:p>
        </p:txBody>
      </p:sp>
    </p:spTree>
    <p:extLst>
      <p:ext uri="{BB962C8B-B14F-4D97-AF65-F5344CB8AC3E}">
        <p14:creationId xmlns:p14="http://schemas.microsoft.com/office/powerpoint/2010/main" val="214862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DAF176-F97F-476F-A6A0-40351689AC2A}"/>
              </a:ext>
            </a:extLst>
          </p:cNvPr>
          <p:cNvSpPr>
            <a:spLocks noGrp="1"/>
          </p:cNvSpPr>
          <p:nvPr>
            <p:ph type="body" sz="quarter" idx="13"/>
          </p:nvPr>
        </p:nvSpPr>
        <p:spPr>
          <a:xfrm>
            <a:off x="406049" y="1730671"/>
            <a:ext cx="10962751" cy="3742666"/>
          </a:xfrm>
        </p:spPr>
        <p:txBody>
          <a:bodyPr>
            <a:normAutofit/>
          </a:bodyPr>
          <a:lstStyle/>
          <a:p>
            <a:pPr marL="457200" indent="-457200" algn="l">
              <a:buFont typeface="Arial" panose="020B0604020202020204" pitchFamily="34" charset="0"/>
              <a:buChar char="•"/>
            </a:pPr>
            <a:r>
              <a:rPr lang="en-US" sz="2800" b="0" i="0">
                <a:solidFill>
                  <a:srgbClr val="1B1B1B"/>
                </a:solidFill>
                <a:effectLst/>
              </a:rPr>
              <a:t>Third-party testing and certification </a:t>
            </a:r>
            <a:r>
              <a:rPr lang="en-US" sz="2800">
                <a:solidFill>
                  <a:srgbClr val="1B1B1B"/>
                </a:solidFill>
              </a:rPr>
              <a:t>are</a:t>
            </a:r>
            <a:r>
              <a:rPr lang="en-US" sz="2800" b="0" i="0">
                <a:solidFill>
                  <a:srgbClr val="1B1B1B"/>
                </a:solidFill>
                <a:effectLst/>
              </a:rPr>
              <a:t> required for infant </a:t>
            </a:r>
            <a:r>
              <a:rPr lang="en-US" sz="2800">
                <a:solidFill>
                  <a:srgbClr val="1B1B1B"/>
                </a:solidFill>
              </a:rPr>
              <a:t>s</a:t>
            </a:r>
            <a:r>
              <a:rPr lang="en-US" sz="2800" b="0" i="0">
                <a:solidFill>
                  <a:srgbClr val="1B1B1B"/>
                </a:solidFill>
                <a:effectLst/>
              </a:rPr>
              <a:t>leep </a:t>
            </a:r>
            <a:r>
              <a:rPr lang="en-US" sz="2800">
                <a:solidFill>
                  <a:srgbClr val="1B1B1B"/>
                </a:solidFill>
              </a:rPr>
              <a:t>p</a:t>
            </a:r>
            <a:r>
              <a:rPr lang="en-US" sz="2800" b="0" i="0">
                <a:solidFill>
                  <a:srgbClr val="1B1B1B"/>
                </a:solidFill>
                <a:effectLst/>
              </a:rPr>
              <a:t>roducts.</a:t>
            </a:r>
          </a:p>
          <a:p>
            <a:pPr algn="l"/>
            <a:endParaRPr lang="en-US" sz="2800" b="0" i="0">
              <a:solidFill>
                <a:srgbClr val="1B1B1B"/>
              </a:solidFill>
              <a:effectLst/>
            </a:endParaRPr>
          </a:p>
          <a:p>
            <a:pPr marL="457200" indent="-457200" algn="l">
              <a:buFont typeface="Arial" panose="020B0604020202020204" pitchFamily="34" charset="0"/>
              <a:buChar char="•"/>
            </a:pPr>
            <a:r>
              <a:rPr lang="en-US" sz="2800" b="0" i="0">
                <a:solidFill>
                  <a:srgbClr val="1B1B1B"/>
                </a:solidFill>
                <a:effectLst/>
              </a:rPr>
              <a:t>CPSC has not instituted a testing and certification program for the Ban of Inclined Sleepers for Infants; however, CPSC may consider testing, certification and registration requirements in the future</a:t>
            </a:r>
            <a:r>
              <a:rPr lang="en-US" sz="2800" b="0" i="0" strike="sngStrike">
                <a:solidFill>
                  <a:srgbClr val="1B1B1B"/>
                </a:solidFill>
                <a:effectLst/>
              </a:rPr>
              <a:t>, based on additional information that may be collected by the agency</a:t>
            </a:r>
            <a:r>
              <a:rPr lang="en-US" sz="2800" b="0" i="0">
                <a:solidFill>
                  <a:srgbClr val="1B1B1B"/>
                </a:solidFill>
                <a:effectLst/>
              </a:rPr>
              <a:t>.</a:t>
            </a:r>
          </a:p>
          <a:p>
            <a:pPr marL="457200" indent="-457200" algn="l">
              <a:buFont typeface="Arial" panose="020B0604020202020204" pitchFamily="34" charset="0"/>
              <a:buChar char="•"/>
            </a:pPr>
            <a:endParaRPr lang="en-US" sz="2400">
              <a:solidFill>
                <a:srgbClr val="1B1B1B"/>
              </a:solidFill>
            </a:endParaRPr>
          </a:p>
          <a:p>
            <a:pPr>
              <a:buClr>
                <a:schemeClr val="tx1"/>
              </a:buClr>
            </a:pPr>
            <a:endParaRPr lang="en-US" sz="3200">
              <a:latin typeface="+mj-lt"/>
            </a:endParaRPr>
          </a:p>
        </p:txBody>
      </p:sp>
      <p:sp>
        <p:nvSpPr>
          <p:cNvPr id="3" name="TextBox 2">
            <a:extLst>
              <a:ext uri="{FF2B5EF4-FFF2-40B4-BE49-F238E27FC236}">
                <a16:creationId xmlns:a16="http://schemas.microsoft.com/office/drawing/2014/main" id="{F3BAAF70-ABE2-47DC-9843-281EFD207493}"/>
              </a:ext>
            </a:extLst>
          </p:cNvPr>
          <p:cNvSpPr txBox="1"/>
          <p:nvPr/>
        </p:nvSpPr>
        <p:spPr>
          <a:xfrm>
            <a:off x="272156" y="508469"/>
            <a:ext cx="11413419" cy="646331"/>
          </a:xfrm>
          <a:prstGeom prst="rect">
            <a:avLst/>
          </a:prstGeom>
          <a:noFill/>
        </p:spPr>
        <p:txBody>
          <a:bodyPr wrap="square" rtlCol="0">
            <a:spAutoFit/>
          </a:bodyPr>
          <a:lstStyle/>
          <a:p>
            <a:r>
              <a:rPr lang="en-US" sz="3600" b="1"/>
              <a:t> Testing and Certification</a:t>
            </a:r>
          </a:p>
        </p:txBody>
      </p:sp>
    </p:spTree>
    <p:extLst>
      <p:ext uri="{BB962C8B-B14F-4D97-AF65-F5344CB8AC3E}">
        <p14:creationId xmlns:p14="http://schemas.microsoft.com/office/powerpoint/2010/main" val="2447447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174210" y="777688"/>
            <a:ext cx="3843580" cy="1143000"/>
          </a:xfrm>
        </p:spPr>
        <p:txBody>
          <a:bodyPr>
            <a:noAutofit/>
          </a:bodyPr>
          <a:lstStyle/>
          <a:p>
            <a:pPr algn="ctr"/>
            <a:r>
              <a:rPr lang="en-US" sz="4000">
                <a:solidFill>
                  <a:schemeClr val="tx1"/>
                </a:solidFill>
                <a:uFill>
                  <a:solidFill>
                    <a:srgbClr val="990000"/>
                  </a:solidFill>
                </a:uFill>
              </a:rPr>
              <a:t>Questions?</a:t>
            </a:r>
          </a:p>
        </p:txBody>
      </p:sp>
      <p:sp>
        <p:nvSpPr>
          <p:cNvPr id="4" name="TextBox 3"/>
          <p:cNvSpPr txBox="1"/>
          <p:nvPr/>
        </p:nvSpPr>
        <p:spPr>
          <a:xfrm>
            <a:off x="2352115" y="1500840"/>
            <a:ext cx="7487770" cy="1446550"/>
          </a:xfrm>
          <a:prstGeom prst="rect">
            <a:avLst/>
          </a:prstGeom>
          <a:noFill/>
        </p:spPr>
        <p:txBody>
          <a:bodyPr wrap="square" rtlCol="0">
            <a:spAutoFit/>
          </a:bodyPr>
          <a:lstStyle/>
          <a:p>
            <a:pPr algn="ctr"/>
            <a:endParaRPr lang="en-US" sz="2400" b="1" u="sng">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a:solidFill>
                  <a:srgbClr val="002060"/>
                </a:solidFill>
                <a:latin typeface="Arial" panose="020B0604020202020204" pitchFamily="34" charset="0"/>
                <a:cs typeface="Arial" panose="020B0604020202020204" pitchFamily="34" charset="0"/>
              </a:rPr>
              <a:t>Submit questions in English or Chinese. </a:t>
            </a:r>
            <a:r>
              <a:rPr lang="en-US" sz="3200">
                <a:solidFill>
                  <a:srgbClr val="002060"/>
                </a:solidFill>
                <a:latin typeface="Arial" panose="020B0604020202020204" pitchFamily="34" charset="0"/>
                <a:cs typeface="Arial" panose="020B0604020202020204" pitchFamily="34" charset="0"/>
                <a:hlinkClick r:id="rId3"/>
              </a:rPr>
              <a:t>CPSCinChina@CPSC.GOV</a:t>
            </a:r>
            <a:r>
              <a:rPr lang="en-US" sz="3200">
                <a:solidFill>
                  <a:srgbClr val="002060"/>
                </a:solidFill>
                <a:latin typeface="Arial" panose="020B0604020202020204" pitchFamily="34" charset="0"/>
                <a:cs typeface="Arial" panose="020B0604020202020204" pitchFamily="34" charset="0"/>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0" y="4062889"/>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a:t>Resources</a:t>
            </a:r>
          </a:p>
        </p:txBody>
      </p:sp>
    </p:spTree>
    <p:extLst>
      <p:ext uri="{BB962C8B-B14F-4D97-AF65-F5344CB8AC3E}">
        <p14:creationId xmlns:p14="http://schemas.microsoft.com/office/powerpoint/2010/main" val="967314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a:solidFill>
                  <a:schemeClr val="tx1">
                    <a:alpha val="65000"/>
                  </a:schemeClr>
                </a:solidFill>
              </a:rPr>
              <a:t>CPSC’s China Blog Series</a:t>
            </a:r>
            <a:endParaRPr lang="en-US">
              <a:solidFill>
                <a:schemeClr val="tx1">
                  <a:alpha val="65000"/>
                </a:schemeClr>
              </a:solidFill>
            </a:endParaRPr>
          </a:p>
          <a:p>
            <a:pPr algn="ctr"/>
            <a:endParaRPr lang="en-US"/>
          </a:p>
        </p:txBody>
      </p:sp>
      <p:graphicFrame>
        <p:nvGraphicFramePr>
          <p:cNvPr id="5" name="Table 4"/>
          <p:cNvGraphicFramePr>
            <a:graphicFrameLocks noGrp="1"/>
          </p:cNvGraphicFramePr>
          <p:nvPr/>
        </p:nvGraphicFramePr>
        <p:xfrm>
          <a:off x="1689654" y="1403688"/>
          <a:ext cx="9116892" cy="463740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a:solidFill>
                            <a:schemeClr val="bg2"/>
                          </a:solidFill>
                          <a:latin typeface="Arial" panose="020B0604020202020204" pitchFamily="34" charset="0"/>
                        </a:rPr>
                        <a:t>Podcast</a:t>
                      </a:r>
                    </a:p>
                  </a:txBody>
                  <a:tcPr/>
                </a:tc>
                <a:tc>
                  <a:txBody>
                    <a:bodyPr/>
                    <a:lstStyle/>
                    <a:p>
                      <a:pPr algn="ctr"/>
                      <a:r>
                        <a:rPr lang="en-US" sz="1800" b="1">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Selling Safe Electrical Products to the U.S. Market</a:t>
                      </a:r>
                    </a:p>
                  </a:txBody>
                  <a:tcPr marL="9525" marR="9525" marT="9525" marB="0" anchor="ctr"/>
                </a:tc>
                <a:extLst>
                  <a:ext uri="{0D108BD9-81ED-4DB2-BD59-A6C34878D82A}">
                    <a16:rowId xmlns:a16="http://schemas.microsoft.com/office/drawing/2014/main" val="798042686"/>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U.S. Apparel Requirements</a:t>
                      </a:r>
                    </a:p>
                  </a:txBody>
                  <a:tcPr marL="9525" marR="9525" marT="9525" marB="0" anchor="ctr"/>
                </a:tc>
                <a:extLst>
                  <a:ext uri="{0D108BD9-81ED-4DB2-BD59-A6C34878D82A}">
                    <a16:rowId xmlns:a16="http://schemas.microsoft.com/office/drawing/2014/main" val="1867707419"/>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#3</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CPSC Bicycle Regulations and U.S. and International Safety Standards </a:t>
                      </a:r>
                    </a:p>
                  </a:txBody>
                  <a:tcPr marL="9525" marR="9525" marT="9525" marB="0" anchor="ctr"/>
                </a:tc>
                <a:extLst>
                  <a:ext uri="{0D108BD9-81ED-4DB2-BD59-A6C34878D82A}">
                    <a16:rowId xmlns:a16="http://schemas.microsoft.com/office/drawing/2014/main" val="1887211119"/>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#4</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U.S. Mattress Requirements</a:t>
                      </a:r>
                    </a:p>
                  </a:txBody>
                  <a:tcPr marL="9525" marR="9525" marT="9525" marB="0" anchor="ctr"/>
                </a:tc>
                <a:extLst>
                  <a:ext uri="{0D108BD9-81ED-4DB2-BD59-A6C34878D82A}">
                    <a16:rowId xmlns:a16="http://schemas.microsoft.com/office/drawing/2014/main" val="2295873347"/>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#5</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Durable Infant or Toddler Products: Common Requirements</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#6</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a:solidFill>
                            <a:srgbClr val="1A2857"/>
                          </a:solidFill>
                          <a:latin typeface="Arial" panose="020B0604020202020204" pitchFamily="34" charset="0"/>
                          <a:cs typeface="Arial" panose="020B0604020202020204" pitchFamily="34" charset="0"/>
                        </a:rPr>
                        <a:t>Overview of U.S. Strollers and Carriages Requirements</a:t>
                      </a: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a:solidFill>
                            <a:srgbClr val="1A2857"/>
                          </a:solidFill>
                          <a:latin typeface="Arial" panose="020B0604020202020204" pitchFamily="34" charset="0"/>
                          <a:cs typeface="Arial" panose="020B0604020202020204" pitchFamily="34" charset="0"/>
                        </a:rPr>
                        <a:t>Toy Safety Requirements and Mandatory Standards</a:t>
                      </a:r>
                    </a:p>
                  </a:txBody>
                  <a:tcPr marL="9525" marR="9525" marT="9525" marB="0" anchor="ctr"/>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#8</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Children’s Sleepwear Requirements </a:t>
                      </a: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a:solidFill>
                            <a:srgbClr val="1A2857"/>
                          </a:solidFill>
                          <a:effectLst/>
                          <a:latin typeface="Arial" panose="020B0604020202020204" pitchFamily="34" charset="0"/>
                          <a:ea typeface="Calibri" panose="020F0502020204030204" pitchFamily="34" charset="0"/>
                          <a:cs typeface="Arial" panose="020B0604020202020204" pitchFamily="34" charset="0"/>
                        </a:rPr>
                        <a:t>#9</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Enhancing the Safety of Emerging Technology through Risk Assessment: Wearables </a:t>
                      </a: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#10</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for Battery Safety Requirements</a:t>
                      </a: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#11</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Gates and Enclosures Requirements</a:t>
                      </a:r>
                    </a:p>
                  </a:txBody>
                  <a:tcPr marL="9525" marR="9525" marT="9525" marB="0" anchor="ctr"/>
                </a:tc>
                <a:extLst>
                  <a:ext uri="{0D108BD9-81ED-4DB2-BD59-A6C34878D82A}">
                    <a16:rowId xmlns:a16="http://schemas.microsoft.com/office/drawing/2014/main" val="3873105726"/>
                  </a:ext>
                </a:extLst>
              </a:tr>
            </a:tbl>
          </a:graphicData>
        </a:graphic>
      </p:graphicFrame>
    </p:spTree>
    <p:extLst>
      <p:ext uri="{BB962C8B-B14F-4D97-AF65-F5344CB8AC3E}">
        <p14:creationId xmlns:p14="http://schemas.microsoft.com/office/powerpoint/2010/main" val="1339875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a:solidFill>
                  <a:schemeClr val="tx1">
                    <a:alpha val="65000"/>
                  </a:schemeClr>
                </a:solidFill>
              </a:rPr>
              <a:t>CPSC’s China Blog Series (Continued)</a:t>
            </a:r>
            <a:endParaRPr lang="en-US">
              <a:solidFill>
                <a:schemeClr val="tx1">
                  <a:alpha val="65000"/>
                </a:schemeClr>
              </a:solidFill>
            </a:endParaRPr>
          </a:p>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94864030"/>
              </p:ext>
            </p:extLst>
          </p:nvPr>
        </p:nvGraphicFramePr>
        <p:xfrm>
          <a:off x="1689654" y="1472212"/>
          <a:ext cx="9116892" cy="407352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a:solidFill>
                            <a:schemeClr val="bg2"/>
                          </a:solidFill>
                          <a:latin typeface="Arial" panose="020B0604020202020204" pitchFamily="34" charset="0"/>
                        </a:rPr>
                        <a:t>Podcast</a:t>
                      </a:r>
                    </a:p>
                  </a:txBody>
                  <a:tcPr/>
                </a:tc>
                <a:tc>
                  <a:txBody>
                    <a:bodyPr/>
                    <a:lstStyle/>
                    <a:p>
                      <a:pPr algn="ctr"/>
                      <a:r>
                        <a:rPr lang="en-US" sz="1800" b="1">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#12</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Consumer Safety and Micromobility Devices</a:t>
                      </a:r>
                    </a:p>
                  </a:txBody>
                  <a:tcPr marL="9525" marR="9525" marT="9525" marB="0" anchor="ctr"/>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#13</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Overview of Cribs and Play Yards Requirements </a:t>
                      </a:r>
                    </a:p>
                  </a:txBody>
                  <a:tcPr marL="9525" marR="9525" marT="9525" marB="0" anchor="ctr"/>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#14</a:t>
                      </a:r>
                    </a:p>
                  </a:txBody>
                  <a:tcPr marL="0" marR="0" marT="0" marB="0"/>
                </a:tc>
                <a:tc>
                  <a:txBody>
                    <a:bodyPr/>
                    <a:lstStyle/>
                    <a:p>
                      <a:r>
                        <a:rPr lang="en-US" sz="1800">
                          <a:solidFill>
                            <a:srgbClr val="1A2857"/>
                          </a:solidFill>
                          <a:latin typeface="Arial" panose="020B0604020202020204" pitchFamily="34" charset="0"/>
                          <a:cs typeface="Arial" panose="020B0604020202020204" pitchFamily="34" charset="0"/>
                        </a:rPr>
                        <a:t>Product Safety and Compliance: Best Practices for Buyers Exporting Consumer Goods to the United States</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#15</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a:solidFill>
                            <a:srgbClr val="1A2857"/>
                          </a:solidFill>
                          <a:latin typeface="Arial" panose="020B0604020202020204" pitchFamily="34" charset="0"/>
                          <a:cs typeface="Arial" panose="020B0604020202020204" pitchFamily="34" charset="0"/>
                        </a:rPr>
                        <a:t>U.S. Flammability Requirements for Upholstered Furniture </a:t>
                      </a:r>
                    </a:p>
                  </a:txBody>
                  <a:tcPr marL="9525" marR="9525" marT="9525" marB="0" anchor="ctr"/>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a:solidFill>
                            <a:srgbClr val="1A2857"/>
                          </a:solidFill>
                          <a:effectLst/>
                          <a:latin typeface="Arial" panose="020B0604020202020204" pitchFamily="34" charset="0"/>
                          <a:ea typeface="Calibri" panose="020F0502020204030204" pitchFamily="34" charset="0"/>
                          <a:cs typeface="Arial" panose="020B0604020202020204" pitchFamily="34" charset="0"/>
                        </a:rPr>
                        <a:t>#16</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How to Find Safety Requirements for Your Product Using CPSC’s Regulatory Robot</a:t>
                      </a:r>
                    </a:p>
                  </a:txBody>
                  <a:tcPr marL="9525" marR="9525" marT="9525" marB="0" anchor="ctr"/>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#17</a:t>
                      </a:r>
                    </a:p>
                  </a:txBody>
                  <a:tcPr marL="0" marR="0" marT="0" marB="0"/>
                </a:tc>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800">
                          <a:solidFill>
                            <a:srgbClr val="1A2857"/>
                          </a:solidFill>
                          <a:latin typeface="Arial" panose="020B0604020202020204" pitchFamily="34" charset="0"/>
                          <a:cs typeface="Arial" panose="020B0604020202020204" pitchFamily="34" charset="0"/>
                        </a:rPr>
                        <a:t>CPSC’s Import Screening Program</a:t>
                      </a:r>
                    </a:p>
                  </a:txBody>
                  <a:tcPr marL="9525" marR="9525" marT="9525" marB="0" anchor="ctr"/>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#18</a:t>
                      </a:r>
                    </a:p>
                  </a:txBody>
                  <a:tcPr marL="0" marR="0" marT="0" marB="0"/>
                </a:tc>
                <a:tc>
                  <a:txBody>
                    <a:bodyPr/>
                    <a:lstStyle/>
                    <a:p>
                      <a:pPr algn="l" fontAlgn="t"/>
                      <a:r>
                        <a:rPr lang="en-US" sz="1800" b="0" i="0" u="none" strike="noStrike">
                          <a:solidFill>
                            <a:srgbClr val="1A2857"/>
                          </a:solidFill>
                          <a:effectLst/>
                          <a:latin typeface="Arial" panose="020B0604020202020204" pitchFamily="34" charset="0"/>
                          <a:cs typeface="Arial" panose="020B0604020202020204" pitchFamily="34" charset="0"/>
                        </a:rPr>
                        <a:t>Overview of CPSC’s Third Party Laboratory Program for Children’s Products</a:t>
                      </a:r>
                    </a:p>
                  </a:txBody>
                  <a:tcPr marL="9525" marR="9525" marT="9525" marB="0"/>
                </a:tc>
                <a:extLst>
                  <a:ext uri="{0D108BD9-81ED-4DB2-BD59-A6C34878D82A}">
                    <a16:rowId xmlns:a16="http://schemas.microsoft.com/office/drawing/2014/main" val="1189125304"/>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#19</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Battery Safety Requirements of Toys </a:t>
                      </a:r>
                    </a:p>
                  </a:txBody>
                  <a:tcPr marL="9525" marR="9525" marT="9525" marB="0" anchor="ctr"/>
                </a:tc>
                <a:extLst>
                  <a:ext uri="{0D108BD9-81ED-4DB2-BD59-A6C34878D82A}">
                    <a16:rowId xmlns:a16="http://schemas.microsoft.com/office/drawing/2014/main" val="2337679295"/>
                  </a:ext>
                </a:extLst>
              </a:tr>
              <a:tr h="370840">
                <a:tc>
                  <a:txBody>
                    <a:bodyPr/>
                    <a:lstStyle/>
                    <a:p>
                      <a:pPr marL="0" marR="0" algn="ctr">
                        <a:spcBef>
                          <a:spcPts val="0"/>
                        </a:spcBef>
                        <a:spcAft>
                          <a:spcPts val="0"/>
                        </a:spcAft>
                      </a:pPr>
                      <a:r>
                        <a:rPr lang="en-US" sz="1800">
                          <a:solidFill>
                            <a:srgbClr val="1A2857"/>
                          </a:solidFill>
                          <a:effectLst/>
                          <a:latin typeface="Arial" panose="020B0604020202020204" pitchFamily="34" charset="0"/>
                          <a:ea typeface="Calibri" panose="020F0502020204030204" pitchFamily="34" charset="0"/>
                          <a:cs typeface="Arial" panose="020B0604020202020204" pitchFamily="34" charset="0"/>
                        </a:rPr>
                        <a:t>#20</a:t>
                      </a:r>
                    </a:p>
                  </a:txBody>
                  <a:tcPr marL="0" marR="0" marT="0" marB="0"/>
                </a:tc>
                <a:tc>
                  <a:txBody>
                    <a:bodyPr/>
                    <a:lstStyle/>
                    <a:p>
                      <a:pPr algn="l" fontAlgn="ctr"/>
                      <a:r>
                        <a:rPr lang="en-US" sz="1800" b="0" i="0" u="none" strike="noStrike">
                          <a:solidFill>
                            <a:srgbClr val="1A2857"/>
                          </a:solidFill>
                          <a:effectLst/>
                          <a:latin typeface="Arial" panose="020B0604020202020204" pitchFamily="34" charset="0"/>
                          <a:cs typeface="Arial" panose="020B0604020202020204" pitchFamily="34" charset="0"/>
                        </a:rPr>
                        <a:t>Age Determinations</a:t>
                      </a:r>
                    </a:p>
                  </a:txBody>
                  <a:tcPr marL="9525" marR="9525" marT="9525" marB="0" anchor="ctr"/>
                </a:tc>
                <a:extLst>
                  <a:ext uri="{0D108BD9-81ED-4DB2-BD59-A6C34878D82A}">
                    <a16:rowId xmlns:a16="http://schemas.microsoft.com/office/drawing/2014/main" val="2418091869"/>
                  </a:ext>
                </a:extLst>
              </a:tr>
            </a:tbl>
          </a:graphicData>
        </a:graphic>
      </p:graphicFrame>
      <p:sp>
        <p:nvSpPr>
          <p:cNvPr id="3" name="Rectangle 2"/>
          <p:cNvSpPr/>
          <p:nvPr/>
        </p:nvSpPr>
        <p:spPr>
          <a:xfrm>
            <a:off x="1689654" y="5728752"/>
            <a:ext cx="9116892" cy="861774"/>
          </a:xfrm>
          <a:prstGeom prst="rect">
            <a:avLst/>
          </a:prstGeom>
        </p:spPr>
        <p:txBody>
          <a:bodyPr wrap="square">
            <a:spAutoFit/>
          </a:bodyPr>
          <a:lstStyle/>
          <a:p>
            <a:pPr algn="ctr"/>
            <a:r>
              <a:rPr lang="en-US" sz="250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500" u="sng">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500">
                <a:latin typeface="Arial" panose="020B0604020202020204" pitchFamily="34" charset="0"/>
                <a:ea typeface="SimSun" panose="02010600030101010101" pitchFamily="2" charset="-122"/>
                <a:cs typeface="Times New Roman" panose="02020603050405020304" pitchFamily="18" charset="0"/>
              </a:rPr>
              <a:t>”</a:t>
            </a:r>
            <a:endParaRPr lang="en-US" sz="250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49431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lnSpcReduction="10000"/>
          </a:bodyPr>
          <a:lstStyle/>
          <a:p>
            <a:pPr algn="ctr"/>
            <a:r>
              <a:rPr lang="en-US"/>
              <a:t>Resources at cpsc.gov</a:t>
            </a:r>
          </a:p>
        </p:txBody>
      </p:sp>
      <p:sp>
        <p:nvSpPr>
          <p:cNvPr id="3" name="TextBox 2">
            <a:extLst>
              <a:ext uri="{FF2B5EF4-FFF2-40B4-BE49-F238E27FC236}">
                <a16:creationId xmlns:a16="http://schemas.microsoft.com/office/drawing/2014/main" id="{0C15C116-FD8D-0700-B21C-0C2FB405A76B}"/>
              </a:ext>
            </a:extLst>
          </p:cNvPr>
          <p:cNvSpPr txBox="1"/>
          <p:nvPr/>
        </p:nvSpPr>
        <p:spPr>
          <a:xfrm>
            <a:off x="4359730" y="538843"/>
            <a:ext cx="7405231" cy="4588328"/>
          </a:xfrm>
          <a:prstGeom prst="rect">
            <a:avLst/>
          </a:prstGeom>
          <a:noFill/>
        </p:spPr>
        <p:txBody>
          <a:bodyPr wrap="square">
            <a:spAutoFit/>
          </a:bodyPr>
          <a:lstStyle/>
          <a:p>
            <a:pPr marL="342900" marR="0" lvl="0" indent="-342900">
              <a:spcBef>
                <a:spcPts val="0"/>
              </a:spcBef>
              <a:spcAft>
                <a:spcPts val="0"/>
              </a:spcAft>
              <a:buFont typeface="Calibri" panose="020F0502020204030204" pitchFamily="34" charset="0"/>
              <a:buChar char="-"/>
            </a:pPr>
            <a:r>
              <a:rPr lang="en-US" sz="2400">
                <a:effectLst/>
                <a:latin typeface="Arial" panose="020B0604020202020204" pitchFamily="34" charset="0"/>
                <a:ea typeface="Times New Roman" panose="02020603050405020304" pitchFamily="18" charset="0"/>
              </a:rPr>
              <a:t>Ban of Inclined Sleepers for Infants</a:t>
            </a:r>
            <a:endParaRPr lang="en-US" sz="24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Times New Roman" panose="02020603050405020304" pitchFamily="18" charset="0"/>
              </a:rPr>
              <a:t>Final rule codifying ban: </a:t>
            </a:r>
            <a:r>
              <a:rPr lang="en-US" u="sng">
                <a:solidFill>
                  <a:srgbClr val="0563C1"/>
                </a:solidFill>
                <a:effectLst/>
                <a:latin typeface="Arial" panose="020B0604020202020204" pitchFamily="34" charset="0"/>
                <a:ea typeface="Times New Roman" panose="02020603050405020304" pitchFamily="18" charset="0"/>
                <a:hlinkClick r:id="rId3"/>
              </a:rPr>
              <a:t>Federal Register :: Ban of Inclined Sleepers for Infants</a:t>
            </a:r>
            <a:endParaRPr lang="en-US">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Times New Roman" panose="02020603050405020304" pitchFamily="18" charset="0"/>
              </a:rPr>
              <a:t>Regulation codifying ban: </a:t>
            </a:r>
            <a:r>
              <a:rPr lang="en-US" u="sng">
                <a:solidFill>
                  <a:srgbClr val="0563C1"/>
                </a:solidFill>
                <a:effectLst/>
                <a:latin typeface="Arial" panose="020B0604020202020204" pitchFamily="34" charset="0"/>
                <a:ea typeface="Times New Roman" panose="02020603050405020304" pitchFamily="18" charset="0"/>
                <a:hlinkClick r:id="rId4"/>
              </a:rPr>
              <a:t>eCFR :: 16 CFR Part 1310 -- Ban of Inclined Sleepers for Infants</a:t>
            </a:r>
            <a:endParaRPr lang="en-US">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Times New Roman" panose="02020603050405020304" pitchFamily="18" charset="0"/>
              </a:rPr>
              <a:t>Small Business O</a:t>
            </a:r>
            <a:r>
              <a:rPr lang="en-US">
                <a:latin typeface="Arial" panose="020B0604020202020204" pitchFamily="34" charset="0"/>
                <a:ea typeface="Times New Roman" panose="02020603050405020304" pitchFamily="18" charset="0"/>
              </a:rPr>
              <a:t>mbudsman</a:t>
            </a:r>
            <a:r>
              <a:rPr lang="en-US">
                <a:effectLst/>
                <a:latin typeface="Arial" panose="020B0604020202020204" pitchFamily="34" charset="0"/>
                <a:ea typeface="Times New Roman" panose="02020603050405020304" pitchFamily="18" charset="0"/>
              </a:rPr>
              <a:t> business guidance: </a:t>
            </a:r>
            <a:r>
              <a:rPr lang="en-US" u="sng">
                <a:solidFill>
                  <a:srgbClr val="0563C1"/>
                </a:solidFill>
                <a:effectLst/>
                <a:latin typeface="Arial" panose="020B0604020202020204" pitchFamily="34" charset="0"/>
                <a:ea typeface="Times New Roman" panose="02020603050405020304" pitchFamily="18" charset="0"/>
                <a:hlinkClick r:id="rId5"/>
              </a:rPr>
              <a:t>Inclined Sleepers Business Guidance | CPSC.gov</a:t>
            </a:r>
            <a:endParaRPr lang="en-US">
              <a:effectLst/>
              <a:latin typeface="Calibri" panose="020F0502020204030204" pitchFamily="34" charset="0"/>
              <a:ea typeface="Calibri" panose="020F0502020204030204" pitchFamily="34" charset="0"/>
            </a:endParaRPr>
          </a:p>
          <a:p>
            <a:pPr marL="457200" marR="0">
              <a:spcBef>
                <a:spcPts val="0"/>
              </a:spcBef>
              <a:spcAft>
                <a:spcPts val="0"/>
              </a:spcAft>
            </a:pPr>
            <a:r>
              <a:rPr lang="en-US" sz="2400">
                <a:effectLst/>
                <a:latin typeface="Arial" panose="020B0604020202020204" pitchFamily="34" charset="0"/>
                <a:ea typeface="Calibri" panose="020F0502020204030204" pitchFamily="34" charset="0"/>
              </a:rPr>
              <a:t> </a:t>
            </a:r>
            <a:endParaRPr lang="en-US" sz="24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2400">
                <a:effectLst/>
                <a:latin typeface="Arial" panose="020B0604020202020204" pitchFamily="34" charset="0"/>
                <a:ea typeface="Times New Roman" panose="02020603050405020304" pitchFamily="18" charset="0"/>
              </a:rPr>
              <a:t>Ban of Crib Bumpers</a:t>
            </a:r>
            <a:endParaRPr lang="en-US" sz="24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Times New Roman" panose="02020603050405020304" pitchFamily="18" charset="0"/>
              </a:rPr>
              <a:t>Final rule codifying ban: </a:t>
            </a:r>
            <a:r>
              <a:rPr lang="en-US" u="sng">
                <a:solidFill>
                  <a:srgbClr val="0563C1"/>
                </a:solidFill>
                <a:effectLst/>
                <a:latin typeface="Arial" panose="020B0604020202020204" pitchFamily="34" charset="0"/>
                <a:ea typeface="Times New Roman" panose="02020603050405020304" pitchFamily="18" charset="0"/>
                <a:hlinkClick r:id="rId6"/>
              </a:rPr>
              <a:t>Federal Register :: Ban of Crib Bumpers</a:t>
            </a:r>
            <a:endParaRPr lang="en-US">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Times New Roman" panose="02020603050405020304" pitchFamily="18" charset="0"/>
              </a:rPr>
              <a:t>Regulation codifying ban: </a:t>
            </a:r>
            <a:r>
              <a:rPr lang="en-US" u="sng">
                <a:solidFill>
                  <a:srgbClr val="0563C1"/>
                </a:solidFill>
                <a:effectLst/>
                <a:latin typeface="Arial" panose="020B0604020202020204" pitchFamily="34" charset="0"/>
                <a:ea typeface="Times New Roman" panose="02020603050405020304" pitchFamily="18" charset="0"/>
                <a:hlinkClick r:id="rId7"/>
              </a:rPr>
              <a:t>eCFR :: 16 CFR Part 1309 -- Ban of Crib Bumpers</a:t>
            </a:r>
            <a:endParaRPr lang="en-US">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Times New Roman" panose="02020603050405020304" pitchFamily="18" charset="0"/>
              </a:rPr>
              <a:t>Small Business O</a:t>
            </a:r>
            <a:r>
              <a:rPr lang="en-US">
                <a:latin typeface="Arial" panose="020B0604020202020204" pitchFamily="34" charset="0"/>
                <a:ea typeface="Times New Roman" panose="02020603050405020304" pitchFamily="18" charset="0"/>
              </a:rPr>
              <a:t>mbudsman</a:t>
            </a:r>
            <a:r>
              <a:rPr lang="en-US">
                <a:effectLst/>
                <a:latin typeface="Arial" panose="020B0604020202020204" pitchFamily="34" charset="0"/>
                <a:ea typeface="Times New Roman" panose="02020603050405020304" pitchFamily="18" charset="0"/>
              </a:rPr>
              <a:t> business guidance: </a:t>
            </a:r>
            <a:r>
              <a:rPr lang="en-US" u="sng">
                <a:solidFill>
                  <a:srgbClr val="0563C1"/>
                </a:solidFill>
                <a:effectLst/>
                <a:latin typeface="Arial" panose="020B0604020202020204" pitchFamily="34" charset="0"/>
                <a:ea typeface="Times New Roman" panose="02020603050405020304" pitchFamily="18" charset="0"/>
                <a:hlinkClick r:id="rId8"/>
              </a:rPr>
              <a:t>Crib Bumpers Business Guidance | CPSC.gov</a:t>
            </a:r>
            <a:endParaRPr lang="en-US">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4041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a:t>Chinese Resources at cpsc.gov</a:t>
            </a:r>
          </a:p>
        </p:txBody>
      </p:sp>
      <p:sp>
        <p:nvSpPr>
          <p:cNvPr id="6" name="Rectangle 5"/>
          <p:cNvSpPr/>
          <p:nvPr/>
        </p:nvSpPr>
        <p:spPr>
          <a:xfrm>
            <a:off x="4812321" y="2203625"/>
            <a:ext cx="7086601" cy="338554"/>
          </a:xfrm>
          <a:prstGeom prst="rect">
            <a:avLst/>
          </a:prstGeom>
        </p:spPr>
        <p:txBody>
          <a:bodyPr wrap="square">
            <a:spAutoFit/>
          </a:bodyPr>
          <a:lstStyle/>
          <a:p>
            <a:pPr lvl="0" algn="ctr">
              <a:spcBef>
                <a:spcPct val="20000"/>
              </a:spcBef>
            </a:pPr>
            <a:r>
              <a:rPr lang="en-US" sz="1600" u="sng">
                <a:hlinkClick r:id="rId3"/>
              </a:rPr>
              <a:t>https://www.cpsc.gov/zh-CN/Business--Manufacturing/Business-Education</a:t>
            </a:r>
            <a:endParaRPr lang="en-US" sz="1600" u="sng">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7927" y="2922998"/>
            <a:ext cx="1555988" cy="1952613"/>
          </a:xfrm>
          <a:prstGeom prst="rect">
            <a:avLst/>
          </a:prstGeom>
        </p:spPr>
      </p:pic>
    </p:spTree>
    <p:extLst>
      <p:ext uri="{BB962C8B-B14F-4D97-AF65-F5344CB8AC3E}">
        <p14:creationId xmlns:p14="http://schemas.microsoft.com/office/powerpoint/2010/main" val="126585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89760" y="4765975"/>
            <a:ext cx="3733799" cy="1723549"/>
          </a:xfrm>
          <a:prstGeom prst="rect">
            <a:avLst/>
          </a:prstGeom>
        </p:spPr>
        <p:txBody>
          <a:bodyPr wrap="square">
            <a:spAutoFit/>
          </a:bodyPr>
          <a:lstStyle/>
          <a:p>
            <a:r>
              <a:rPr lang="en-US" sz="1600">
                <a:hlinkClick r:id="rId3"/>
              </a:rPr>
              <a:t>https://www.cpsc.gov/s3fs-public/HandbookforManufacturingChinese.pdf</a:t>
            </a:r>
            <a:r>
              <a:rPr lang="en-US" sz="1600"/>
              <a:t> (</a:t>
            </a:r>
            <a:r>
              <a:rPr lang="zh-CN" altLang="en-US" sz="1600">
                <a:latin typeface="+mn-ea"/>
              </a:rPr>
              <a:t>中文版本</a:t>
            </a:r>
            <a:r>
              <a:rPr lang="en-US" sz="1600">
                <a:latin typeface="+mn-ea"/>
              </a:rPr>
              <a:t> </a:t>
            </a:r>
            <a:r>
              <a:rPr lang="en-US" sz="1600"/>
              <a:t>)</a:t>
            </a:r>
          </a:p>
          <a:p>
            <a:endParaRPr lang="en-US" sz="1600"/>
          </a:p>
          <a:p>
            <a:r>
              <a:rPr lang="en-US" sz="1400">
                <a:hlinkClick r:id="rId4"/>
              </a:rPr>
              <a:t>https://www.cpsc.gov/s3fs-public/pdfs/blk_pdf_handbookenglishaug05.pdf</a:t>
            </a:r>
            <a:r>
              <a:rPr lang="zh-CN" altLang="en-US" sz="1400"/>
              <a:t> </a:t>
            </a:r>
            <a:r>
              <a:rPr lang="en-US" altLang="zh-CN" sz="1400"/>
              <a:t>(</a:t>
            </a:r>
            <a:r>
              <a:rPr lang="zh-CN" altLang="en-US" sz="1400">
                <a:latin typeface="+mn-ea"/>
              </a:rPr>
              <a:t>英文版本</a:t>
            </a:r>
            <a:r>
              <a:rPr lang="en-US" altLang="zh-CN" sz="1400"/>
              <a:t>)</a:t>
            </a:r>
            <a:endParaRPr lang="en-US" sz="140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a:hlinkClick r:id="rId5"/>
              </a:rPr>
              <a:t>https://www.cpsc.gov/s3fs-public/THE%20REGULATED%20PRODUCT%20HANDBOOK_050613%20CHN%20Final_0.pdf</a:t>
            </a:r>
            <a:r>
              <a:rPr lang="zh-CN" altLang="en-US" sz="1600"/>
              <a:t> </a:t>
            </a:r>
            <a:r>
              <a:rPr lang="en-US" sz="1600"/>
              <a:t>(</a:t>
            </a:r>
            <a:r>
              <a:rPr lang="zh-CN" altLang="en-US" sz="1600">
                <a:latin typeface="+mn-ea"/>
              </a:rPr>
              <a:t>中文版本</a:t>
            </a:r>
            <a:r>
              <a:rPr lang="en-US" sz="1600">
                <a:latin typeface="+mn-ea"/>
              </a:rPr>
              <a:t> </a:t>
            </a:r>
            <a:r>
              <a:rPr lang="en-US" sz="1600"/>
              <a:t>)</a:t>
            </a:r>
          </a:p>
          <a:p>
            <a:endParaRPr lang="en-US" sz="1600"/>
          </a:p>
          <a:p>
            <a:r>
              <a:rPr lang="en-US" sz="1400">
                <a:hlinkClick r:id="rId6"/>
              </a:rPr>
              <a:t>https://www.cpsc.gov/s3fs-public/RegulatedProductsHandbook.pdf</a:t>
            </a:r>
            <a:r>
              <a:rPr lang="zh-CN" altLang="en-US" sz="1400"/>
              <a:t> </a:t>
            </a:r>
            <a:r>
              <a:rPr lang="en-US" altLang="zh-CN" sz="1400"/>
              <a:t>(</a:t>
            </a:r>
            <a:r>
              <a:rPr lang="zh-CN" altLang="en-US" sz="1400">
                <a:latin typeface="+mn-ea"/>
              </a:rPr>
              <a:t>英文版本</a:t>
            </a:r>
            <a:r>
              <a:rPr lang="en-US" altLang="zh-CN" sz="1400"/>
              <a:t>)</a:t>
            </a:r>
            <a:endParaRPr lang="en-US" sz="1400">
              <a:latin typeface="Calibri" panose="020F0502020204030204" pitchFamily="34" charset="0"/>
            </a:endParaRPr>
          </a:p>
          <a:p>
            <a:endParaRPr lang="en-US" sz="1400"/>
          </a:p>
          <a:p>
            <a:endParaRPr lang="en-US" sz="140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
        <p:nvSpPr>
          <p:cNvPr id="10" name="Text Placeholder 4">
            <a:extLst>
              <a:ext uri="{FF2B5EF4-FFF2-40B4-BE49-F238E27FC236}">
                <a16:creationId xmlns:a16="http://schemas.microsoft.com/office/drawing/2014/main" id="{0EAF4357-6B9A-4140-A102-554D5B0B28DF}"/>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a:t>Chinese Resources at cpsc.gov</a:t>
            </a:r>
          </a:p>
        </p:txBody>
      </p:sp>
    </p:spTree>
    <p:extLst>
      <p:ext uri="{BB962C8B-B14F-4D97-AF65-F5344CB8AC3E}">
        <p14:creationId xmlns:p14="http://schemas.microsoft.com/office/powerpoint/2010/main" val="2092947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9BBA7A3-9A38-441B-B11E-E39ADC50624B}"/>
              </a:ext>
            </a:extLst>
          </p:cNvPr>
          <p:cNvSpPr>
            <a:spLocks noGrp="1"/>
          </p:cNvSpPr>
          <p:nvPr>
            <p:ph type="body" sz="quarter" idx="11"/>
          </p:nvPr>
        </p:nvSpPr>
        <p:spPr/>
        <p:txBody>
          <a:bodyPr lIns="91440" tIns="45720" rIns="91440" bIns="45720" anchor="t">
            <a:normAutofit/>
          </a:bodyPr>
          <a:lstStyle/>
          <a:p>
            <a:r>
              <a:rPr lang="en-US">
                <a:latin typeface="Arial"/>
                <a:cs typeface="Arial"/>
              </a:rPr>
              <a:t>2024 China Blog Series</a:t>
            </a:r>
          </a:p>
        </p:txBody>
      </p:sp>
      <p:sp>
        <p:nvSpPr>
          <p:cNvPr id="2" name="Text Placeholder 1">
            <a:extLst>
              <a:ext uri="{FF2B5EF4-FFF2-40B4-BE49-F238E27FC236}">
                <a16:creationId xmlns:a16="http://schemas.microsoft.com/office/drawing/2014/main" id="{9F1A5F09-296A-4124-BB6F-3AECE202EAA3}"/>
              </a:ext>
            </a:extLst>
          </p:cNvPr>
          <p:cNvSpPr>
            <a:spLocks noGrp="1"/>
          </p:cNvSpPr>
          <p:nvPr>
            <p:ph type="body" sz="quarter" idx="12"/>
          </p:nvPr>
        </p:nvSpPr>
        <p:spPr>
          <a:xfrm>
            <a:off x="1109094" y="3482076"/>
            <a:ext cx="6682761" cy="992483"/>
          </a:xfrm>
        </p:spPr>
        <p:txBody>
          <a:bodyPr>
            <a:normAutofit/>
          </a:bodyPr>
          <a:lstStyle/>
          <a:p>
            <a:r>
              <a:rPr lang="en-US"/>
              <a:t>Infant Sleep Products, Banned Inclined Sleepers for Infants, and Crib Bumpers </a:t>
            </a:r>
          </a:p>
        </p:txBody>
      </p:sp>
      <p:sp>
        <p:nvSpPr>
          <p:cNvPr id="5" name="TextBox 4">
            <a:extLst>
              <a:ext uri="{FF2B5EF4-FFF2-40B4-BE49-F238E27FC236}">
                <a16:creationId xmlns:a16="http://schemas.microsoft.com/office/drawing/2014/main" id="{C3FCE1F2-48FD-43AE-AE84-1D14EBD5182D}"/>
              </a:ext>
            </a:extLst>
          </p:cNvPr>
          <p:cNvSpPr txBox="1"/>
          <p:nvPr/>
        </p:nvSpPr>
        <p:spPr>
          <a:xfrm>
            <a:off x="878541" y="5228553"/>
            <a:ext cx="5109882" cy="830997"/>
          </a:xfrm>
          <a:prstGeom prst="rect">
            <a:avLst/>
          </a:prstGeom>
          <a:solidFill>
            <a:schemeClr val="bg2"/>
          </a:solidFill>
        </p:spPr>
        <p:txBody>
          <a:bodyPr wrap="square" rtlCol="0">
            <a:spAutoFit/>
          </a:bodyPr>
          <a:lstStyle/>
          <a:p>
            <a:pPr eaLnBrk="1" hangingPunct="1">
              <a:buClrTx/>
              <a:buSzTx/>
              <a:buFontTx/>
              <a:buNone/>
            </a:pPr>
            <a:r>
              <a:rPr lang="en-US" sz="1600" b="1" i="1">
                <a:effectLst/>
              </a:rPr>
              <a:t>Disclaimer: </a:t>
            </a:r>
            <a:r>
              <a:rPr lang="en-US" sz="1600" i="1">
                <a:effectLst/>
              </a:rPr>
              <a:t>This presentation was prepared by CPSC staff. It has not been reviewed or approved by the Commission and may not reflect its views.</a:t>
            </a:r>
          </a:p>
        </p:txBody>
      </p:sp>
    </p:spTree>
    <p:extLst>
      <p:ext uri="{BB962C8B-B14F-4D97-AF65-F5344CB8AC3E}">
        <p14:creationId xmlns:p14="http://schemas.microsoft.com/office/powerpoint/2010/main" val="3683853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14444" y="5090736"/>
            <a:ext cx="3206822" cy="1249680"/>
          </a:xfrm>
        </p:spPr>
        <p:txBody>
          <a:bodyPr>
            <a:noAutofit/>
          </a:bodyPr>
          <a:lstStyle/>
          <a:p>
            <a:r>
              <a:rPr lang="en-US" sz="1400" b="1">
                <a:solidFill>
                  <a:srgbClr val="1A2857"/>
                </a:solidFill>
                <a:latin typeface="Arial" panose="020B0604020202020204" pitchFamily="34" charset="0"/>
                <a:cs typeface="Arial" panose="020B0604020202020204" pitchFamily="34" charset="0"/>
              </a:rPr>
              <a:t>English:</a:t>
            </a:r>
            <a:r>
              <a:rPr lang="en-US" sz="1400" b="1">
                <a:solidFill>
                  <a:srgbClr val="C00000"/>
                </a:solidFill>
                <a:latin typeface="Arial" panose="020B0604020202020204" pitchFamily="34" charset="0"/>
                <a:cs typeface="Arial" panose="020B0604020202020204" pitchFamily="34" charset="0"/>
              </a:rPr>
              <a:t> </a:t>
            </a:r>
            <a:r>
              <a:rPr lang="en-US" sz="140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Updating Age Determination Guidelines for Toys (cpsc.gov)</a:t>
            </a:r>
            <a:endParaRPr lang="en-US" sz="1400">
              <a:solidFill>
                <a:srgbClr val="C00000"/>
              </a:solidFill>
              <a:latin typeface="Arial" panose="020B0604020202020204" pitchFamily="34" charset="0"/>
              <a:cs typeface="Arial" panose="020B0604020202020204" pitchFamily="34" charset="0"/>
            </a:endParaRPr>
          </a:p>
          <a:p>
            <a:r>
              <a:rPr lang="en-US" sz="1400" b="1">
                <a:solidFill>
                  <a:srgbClr val="1A2857"/>
                </a:solidFill>
                <a:latin typeface="Arial" panose="020B0604020202020204" pitchFamily="34" charset="0"/>
                <a:cs typeface="Arial" panose="020B0604020202020204" pitchFamily="34" charset="0"/>
              </a:rPr>
              <a:t>Chinese:</a:t>
            </a:r>
            <a:r>
              <a:rPr lang="en-US" sz="1400" b="1">
                <a:solidFill>
                  <a:srgbClr val="C00000"/>
                </a:solidFill>
                <a:latin typeface="Arial" panose="020B0604020202020204" pitchFamily="34" charset="0"/>
                <a:cs typeface="Arial" panose="020B0604020202020204" pitchFamily="34" charset="0"/>
              </a:rPr>
              <a:t> </a:t>
            </a:r>
            <a:r>
              <a:rPr lang="en-US" sz="1400">
                <a:solidFill>
                  <a:srgbClr val="C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Updating Age Determination Guidelines for Toys (cpsc.gov)</a:t>
            </a:r>
            <a:r>
              <a:rPr lang="en-US" sz="1400">
                <a:solidFill>
                  <a:srgbClr val="C00000"/>
                </a:solidFill>
                <a:latin typeface="Arial" panose="020B0604020202020204" pitchFamily="34" charset="0"/>
                <a:cs typeface="Arial" panose="020B0604020202020204" pitchFamily="34" charset="0"/>
              </a:rPr>
              <a:t> </a:t>
            </a:r>
          </a:p>
          <a:p>
            <a:endParaRPr lang="en-US" sz="1400" b="1">
              <a:solidFill>
                <a:srgbClr val="C00000"/>
              </a:solidFill>
              <a:latin typeface="Arial" panose="020B0604020202020204" pitchFamily="34" charset="0"/>
              <a:cs typeface="Arial" panose="020B0604020202020204" pitchFamily="34" charset="0"/>
            </a:endParaRPr>
          </a:p>
          <a:p>
            <a:endParaRPr lang="en-US" sz="1400" b="1">
              <a:solidFill>
                <a:srgbClr val="C00000"/>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1"/>
          </p:nvPr>
        </p:nvSpPr>
        <p:spPr>
          <a:xfrm>
            <a:off x="8419781" y="5060256"/>
            <a:ext cx="3438831" cy="1249680"/>
          </a:xfrm>
        </p:spPr>
        <p:txBody>
          <a:bodyPr>
            <a:noAutofit/>
          </a:bodyPr>
          <a:lstStyle/>
          <a:p>
            <a:r>
              <a:rPr lang="en-US" sz="1400">
                <a:solidFill>
                  <a:srgbClr val="1A2857"/>
                </a:solidFill>
                <a:latin typeface="Arial" panose="020B0604020202020204" pitchFamily="34" charset="0"/>
                <a:cs typeface="Arial" panose="020B0604020202020204" pitchFamily="34" charset="0"/>
              </a:rPr>
              <a:t>English: </a:t>
            </a:r>
            <a:r>
              <a:rPr lang="en-US" sz="1400" b="0">
                <a:solidFill>
                  <a:srgbClr val="C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Human Factors Standard Practice (cpsc.gov)</a:t>
            </a:r>
            <a:endParaRPr lang="en-US" sz="1400" b="0">
              <a:solidFill>
                <a:srgbClr val="C00000"/>
              </a:solidFill>
              <a:latin typeface="Arial" panose="020B0604020202020204" pitchFamily="34" charset="0"/>
              <a:cs typeface="Arial" panose="020B0604020202020204" pitchFamily="34" charset="0"/>
            </a:endParaRPr>
          </a:p>
          <a:p>
            <a:r>
              <a:rPr lang="en-US" sz="1400">
                <a:solidFill>
                  <a:srgbClr val="1A2857"/>
                </a:solidFill>
                <a:latin typeface="Arial" panose="020B0604020202020204" pitchFamily="34" charset="0"/>
                <a:cs typeface="Arial" panose="020B0604020202020204" pitchFamily="34" charset="0"/>
              </a:rPr>
              <a:t>Chinese</a:t>
            </a:r>
            <a:r>
              <a:rPr lang="en-US" sz="1400">
                <a:solidFill>
                  <a:srgbClr val="FF0000"/>
                </a:solidFill>
                <a:latin typeface="Arial" panose="020B0604020202020204" pitchFamily="34" charset="0"/>
                <a:cs typeface="Arial" panose="020B0604020202020204" pitchFamily="34" charset="0"/>
              </a:rPr>
              <a:t>: </a:t>
            </a:r>
            <a:r>
              <a:rPr lang="en-US" sz="1400" b="0">
                <a:solidFill>
                  <a:srgbClr val="FF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Human-Factors-Standard-Practice-Document-Final-CHINESE-Feb03-2020.pdf (cpsc.gov)</a:t>
            </a:r>
            <a:endParaRPr lang="en-US" sz="1400" b="0">
              <a:solidFill>
                <a:srgbClr val="FF0000"/>
              </a:solidFill>
              <a:latin typeface="Arial" panose="020B0604020202020204" pitchFamily="34" charset="0"/>
              <a:cs typeface="Arial" panose="020B0604020202020204" pitchFamily="34" charset="0"/>
            </a:endParaRPr>
          </a:p>
          <a:p>
            <a:endParaRPr lang="en-US" sz="1400" b="0">
              <a:solidFill>
                <a:srgbClr val="C0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022E3D8-5C43-4F19-84DA-FF32FEE8A178}"/>
              </a:ext>
            </a:extLst>
          </p:cNvPr>
          <p:cNvPicPr/>
          <p:nvPr/>
        </p:nvPicPr>
        <p:blipFill>
          <a:blip r:embed="rId7"/>
          <a:stretch>
            <a:fillRect/>
          </a:stretch>
        </p:blipFill>
        <p:spPr>
          <a:xfrm>
            <a:off x="4614444" y="208954"/>
            <a:ext cx="3566160" cy="4572000"/>
          </a:xfrm>
          <a:prstGeom prst="rect">
            <a:avLst/>
          </a:prstGeom>
        </p:spPr>
      </p:pic>
      <p:pic>
        <p:nvPicPr>
          <p:cNvPr id="12" name="Picture 11">
            <a:extLst>
              <a:ext uri="{FF2B5EF4-FFF2-40B4-BE49-F238E27FC236}">
                <a16:creationId xmlns:a16="http://schemas.microsoft.com/office/drawing/2014/main" id="{AF72159F-FD40-41EC-AC89-BD6189DFCC28}"/>
              </a:ext>
            </a:extLst>
          </p:cNvPr>
          <p:cNvPicPr/>
          <p:nvPr/>
        </p:nvPicPr>
        <p:blipFill>
          <a:blip r:embed="rId8"/>
          <a:stretch>
            <a:fillRect/>
          </a:stretch>
        </p:blipFill>
        <p:spPr>
          <a:xfrm>
            <a:off x="8356117" y="224194"/>
            <a:ext cx="3566160" cy="4572000"/>
          </a:xfrm>
          <a:prstGeom prst="rect">
            <a:avLst/>
          </a:prstGeom>
        </p:spPr>
      </p:pic>
      <p:sp>
        <p:nvSpPr>
          <p:cNvPr id="9" name="Text Placeholder 4">
            <a:extLst>
              <a:ext uri="{FF2B5EF4-FFF2-40B4-BE49-F238E27FC236}">
                <a16:creationId xmlns:a16="http://schemas.microsoft.com/office/drawing/2014/main" id="{6E6AD466-81C6-4204-B121-07D63492F2ED}"/>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a:t>Chinese Resources at cpsc.gov</a:t>
            </a:r>
          </a:p>
        </p:txBody>
      </p:sp>
    </p:spTree>
    <p:extLst>
      <p:ext uri="{BB962C8B-B14F-4D97-AF65-F5344CB8AC3E}">
        <p14:creationId xmlns:p14="http://schemas.microsoft.com/office/powerpoint/2010/main" val="1950864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a:solidFill>
                  <a:srgbClr val="002060"/>
                </a:solidFill>
              </a:rPr>
              <a:t>CFR: Commercial Practices</a:t>
            </a:r>
            <a:endParaRPr lang="en-US" sz="1800">
              <a:solidFill>
                <a:srgbClr val="1A2857"/>
              </a:solidFill>
              <a:hlinkClick r:id="rId3"/>
            </a:endParaRPr>
          </a:p>
          <a:p>
            <a:r>
              <a:rPr lang="en-US" sz="1600">
                <a:solidFill>
                  <a:srgbClr val="1A2857"/>
                </a:solidFill>
                <a:hlinkClick r:id="rId3"/>
              </a:rPr>
              <a:t>https://www.govinfo.gov/content/pkg/CFR-2017-title16-vol2/pdf/CFR-2017-title16-vol2.pdf</a:t>
            </a:r>
            <a:r>
              <a:rPr lang="en-US" sz="1600">
                <a:solidFill>
                  <a:srgbClr val="1A2857"/>
                </a:solidFill>
              </a:rPr>
              <a:t> </a:t>
            </a:r>
            <a:r>
              <a:rPr lang="en-US" sz="1600">
                <a:solidFill>
                  <a:schemeClr val="tx1"/>
                </a:solidFill>
              </a:rPr>
              <a:t>(</a:t>
            </a:r>
            <a:r>
              <a:rPr lang="zh-CN" altLang="en-US" sz="1600">
                <a:solidFill>
                  <a:schemeClr val="tx1"/>
                </a:solidFill>
              </a:rPr>
              <a:t>英文版本</a:t>
            </a:r>
            <a:r>
              <a:rPr lang="en-US" altLang="zh-CN" sz="1600">
                <a:solidFill>
                  <a:schemeClr val="tx1"/>
                </a:solidFill>
              </a:rPr>
              <a:t>)</a:t>
            </a:r>
            <a:endParaRPr lang="en-US" sz="1600">
              <a:solidFill>
                <a:srgbClr val="4C4C4C"/>
              </a:solidFill>
            </a:endParaRPr>
          </a:p>
          <a:p>
            <a:pPr lvl="0"/>
            <a:endParaRPr lang="en-US" sz="160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a:solidFill>
                  <a:srgbClr val="002060"/>
                </a:solidFill>
              </a:rPr>
              <a:t>CPSC Laboratory Manuals:</a:t>
            </a:r>
          </a:p>
          <a:p>
            <a:pPr lvl="0"/>
            <a:r>
              <a:rPr lang="en-US" sz="1600" b="0">
                <a:solidFill>
                  <a:srgbClr val="4C4C4C"/>
                </a:solidFill>
                <a:hlinkClick r:id="rId4"/>
              </a:rPr>
              <a:t>https://www.cpsc.gov/s3fs-public/Laboratory-test-manual-16-CFR-Part-1610-Ch.pdf?MhtbUWNy6jmOPx9b6f.RErt.n.2n_d_h</a:t>
            </a:r>
            <a:r>
              <a:rPr lang="en-US" sz="1600" b="0">
                <a:solidFill>
                  <a:srgbClr val="4C4C4C"/>
                </a:solidFill>
              </a:rPr>
              <a:t> </a:t>
            </a:r>
            <a:r>
              <a:rPr lang="en-US" sz="1600" b="0">
                <a:solidFill>
                  <a:schemeClr val="tx1"/>
                </a:solidFill>
              </a:rPr>
              <a:t>(</a:t>
            </a:r>
            <a:r>
              <a:rPr lang="zh-CN" altLang="en-US" sz="1600" b="0">
                <a:solidFill>
                  <a:schemeClr val="tx1"/>
                </a:solidFill>
              </a:rPr>
              <a:t>中文版本</a:t>
            </a:r>
            <a:r>
              <a:rPr lang="en-US" altLang="zh-CN" sz="1600" b="0">
                <a:solidFill>
                  <a:schemeClr val="tx1"/>
                </a:solidFill>
              </a:rPr>
              <a:t>)</a:t>
            </a:r>
          </a:p>
          <a:p>
            <a:pPr lvl="0"/>
            <a:endParaRPr lang="en-US" sz="1600" b="0">
              <a:solidFill>
                <a:schemeClr val="tx1"/>
              </a:solidFill>
            </a:endParaRPr>
          </a:p>
          <a:p>
            <a:pPr lvl="0"/>
            <a:r>
              <a:rPr lang="en-US" sz="1400" b="0">
                <a:solidFill>
                  <a:schemeClr val="tx1"/>
                </a:solidFill>
                <a:hlinkClick r:id="rId5"/>
              </a:rPr>
              <a:t>https://www.cpsc.gov/s3fs-public/Flammability%20of%20Clothing%20Textiles%20Test%20Manual_1610.pdf</a:t>
            </a:r>
            <a:r>
              <a:rPr lang="zh-CN" altLang="en-US" sz="1400" b="0">
                <a:solidFill>
                  <a:schemeClr val="tx1"/>
                </a:solidFill>
              </a:rPr>
              <a:t> </a:t>
            </a:r>
            <a:r>
              <a:rPr lang="en-US" sz="1400" b="0">
                <a:solidFill>
                  <a:schemeClr val="tx1"/>
                </a:solidFill>
              </a:rPr>
              <a:t>(</a:t>
            </a:r>
            <a:r>
              <a:rPr lang="zh-CN" altLang="en-US" sz="1400" b="0">
                <a:solidFill>
                  <a:schemeClr val="tx1"/>
                </a:solidFill>
              </a:rPr>
              <a:t>英文版本</a:t>
            </a:r>
            <a:r>
              <a:rPr lang="en-US" altLang="zh-CN" sz="1400" b="0">
                <a:solidFill>
                  <a:schemeClr val="tx1"/>
                </a:solidFill>
              </a:rPr>
              <a:t>)</a:t>
            </a:r>
            <a:endParaRPr lang="en-US" sz="1400" b="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152102"/>
            <a:ext cx="2840181" cy="3614737"/>
          </a:xfrm>
          <a:prstGeom prst="rect">
            <a:avLst/>
          </a:prstGeom>
          <a:ln w="19050">
            <a:solidFill>
              <a:srgbClr val="002060"/>
            </a:solidFill>
          </a:ln>
        </p:spPr>
      </p:pic>
      <p:pic>
        <p:nvPicPr>
          <p:cNvPr id="10" name="Picture 9"/>
          <p:cNvPicPr/>
          <p:nvPr/>
        </p:nvPicPr>
        <p:blipFill>
          <a:blip r:embed="rId7"/>
          <a:stretch>
            <a:fillRect/>
          </a:stretch>
        </p:blipFill>
        <p:spPr>
          <a:xfrm>
            <a:off x="8378031" y="229594"/>
            <a:ext cx="3040061" cy="3593749"/>
          </a:xfrm>
          <a:prstGeom prst="rect">
            <a:avLst/>
          </a:prstGeom>
        </p:spPr>
      </p:pic>
      <p:sp>
        <p:nvSpPr>
          <p:cNvPr id="9" name="Text Placeholder 4">
            <a:extLst>
              <a:ext uri="{FF2B5EF4-FFF2-40B4-BE49-F238E27FC236}">
                <a16:creationId xmlns:a16="http://schemas.microsoft.com/office/drawing/2014/main" id="{3A99D8D6-1422-463D-AE0A-F70F2CEC90D0}"/>
              </a:ext>
            </a:extLst>
          </p:cNvPr>
          <p:cNvSpPr txBox="1">
            <a:spLocks/>
          </p:cNvSpPr>
          <p:nvPr/>
        </p:nvSpPr>
        <p:spPr>
          <a:xfrm>
            <a:off x="427039" y="2017031"/>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1A2857"/>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a:t>Chinese Resources at cpsc.gov</a:t>
            </a:r>
          </a:p>
        </p:txBody>
      </p:sp>
    </p:spTree>
    <p:extLst>
      <p:ext uri="{BB962C8B-B14F-4D97-AF65-F5344CB8AC3E}">
        <p14:creationId xmlns:p14="http://schemas.microsoft.com/office/powerpoint/2010/main" val="285798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610983" y="2192533"/>
            <a:ext cx="10962751" cy="5638139"/>
          </a:xfrm>
        </p:spPr>
        <p:txBody>
          <a:bodyPr>
            <a:normAutofit/>
          </a:bodyPr>
          <a:lstStyle/>
          <a:p>
            <a:pPr algn="ctr"/>
            <a:r>
              <a:rPr lang="en-US" sz="2900">
                <a:hlinkClick r:id="rId3"/>
              </a:rPr>
              <a:t>http://business.cpsc.gov</a:t>
            </a:r>
            <a:r>
              <a:rPr lang="en-US" sz="2900"/>
              <a:t> </a:t>
            </a:r>
          </a:p>
          <a:p>
            <a:pPr marL="457200" indent="-457200">
              <a:buFont typeface="Arial" panose="020B0604020202020204" pitchFamily="34" charset="0"/>
              <a:buChar char="•"/>
            </a:pPr>
            <a:r>
              <a:rPr lang="en-US" sz="2900" b="0">
                <a:solidFill>
                  <a:srgbClr val="1A2857"/>
                </a:solidFill>
                <a:latin typeface="Arial" panose="020B0604020202020204" pitchFamily="34" charset="0"/>
              </a:rPr>
              <a:t>Online tool designed specifically to help businesses comply with federal consumer product safety requirements.</a:t>
            </a:r>
          </a:p>
          <a:p>
            <a:endParaRPr lang="en-US" sz="800" b="0">
              <a:solidFill>
                <a:srgbClr val="1A2857"/>
              </a:solidFill>
              <a:latin typeface="Arial" panose="020B0604020202020204" pitchFamily="34" charset="0"/>
            </a:endParaRPr>
          </a:p>
          <a:p>
            <a:pPr marL="457200" indent="-457200">
              <a:buFont typeface="Arial" panose="020B0604020202020204" pitchFamily="34" charset="0"/>
              <a:buChar char="•"/>
            </a:pPr>
            <a:r>
              <a:rPr lang="en-US" sz="2900" b="0">
                <a:solidFill>
                  <a:srgbClr val="1A2857"/>
                </a:solidFill>
                <a:latin typeface="Arial" panose="020B0604020202020204" pitchFamily="34" charset="0"/>
              </a:rPr>
              <a:t>Asks a series of guided questions, and based on the answers produces a downloadable (PDF) report. </a:t>
            </a:r>
          </a:p>
          <a:p>
            <a:endParaRPr lang="en-US" sz="800" b="0">
              <a:solidFill>
                <a:srgbClr val="1A2857"/>
              </a:solidFill>
              <a:latin typeface="Arial" panose="020B0604020202020204" pitchFamily="34" charset="0"/>
            </a:endParaRPr>
          </a:p>
          <a:p>
            <a:pPr marL="457200" indent="-457200">
              <a:buFont typeface="Arial" panose="020B0604020202020204" pitchFamily="34" charset="0"/>
              <a:buChar char="•"/>
            </a:pPr>
            <a:r>
              <a:rPr lang="en-US" sz="2900" b="0">
                <a:solidFill>
                  <a:srgbClr val="1A2857"/>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14742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204989"/>
            <a:ext cx="10972800" cy="943404"/>
          </a:xfrm>
        </p:spPr>
        <p:txBody>
          <a:bodyPr>
            <a:normAutofit/>
          </a:bodyPr>
          <a:lstStyle/>
          <a:p>
            <a:r>
              <a:rPr lang="en-US" sz="3600">
                <a:solidFill>
                  <a:srgbClr val="1A2857"/>
                </a:solidFill>
              </a:rPr>
              <a:t>Biography</a:t>
            </a:r>
          </a:p>
        </p:txBody>
      </p:sp>
      <p:sp>
        <p:nvSpPr>
          <p:cNvPr id="3" name="Text Placeholder 2"/>
          <p:cNvSpPr>
            <a:spLocks noGrp="1"/>
          </p:cNvSpPr>
          <p:nvPr>
            <p:ph type="body" idx="1"/>
          </p:nvPr>
        </p:nvSpPr>
        <p:spPr>
          <a:xfrm>
            <a:off x="2354042" y="1254623"/>
            <a:ext cx="3488884" cy="1140439"/>
          </a:xfrm>
        </p:spPr>
        <p:txBody>
          <a:bodyPr>
            <a:normAutofit/>
          </a:bodyPr>
          <a:lstStyle/>
          <a:p>
            <a:r>
              <a:rPr lang="en-US" sz="1200">
                <a:solidFill>
                  <a:srgbClr val="4C4C4C"/>
                </a:solidFill>
              </a:rPr>
              <a:t>Sylvia Chen</a:t>
            </a:r>
          </a:p>
          <a:p>
            <a:r>
              <a:rPr lang="en-US" sz="1200">
                <a:solidFill>
                  <a:srgbClr val="4C4C4C"/>
                </a:solidFill>
              </a:rPr>
              <a:t>U.S. Consumer Product Safety Commission</a:t>
            </a:r>
          </a:p>
          <a:p>
            <a:r>
              <a:rPr lang="en-US" sz="1200">
                <a:solidFill>
                  <a:srgbClr val="4C4C4C"/>
                </a:solidFill>
              </a:rPr>
              <a:t>Program Manager for East Asia and Pacific </a:t>
            </a:r>
          </a:p>
          <a:p>
            <a:r>
              <a:rPr lang="en-US" sz="1200">
                <a:solidFill>
                  <a:srgbClr val="4C4C4C"/>
                </a:solidFill>
              </a:rPr>
              <a:t>Office of International Programs </a:t>
            </a:r>
          </a:p>
        </p:txBody>
      </p:sp>
      <p:sp>
        <p:nvSpPr>
          <p:cNvPr id="8" name="Content Placeholder 7"/>
          <p:cNvSpPr>
            <a:spLocks noGrp="1"/>
          </p:cNvSpPr>
          <p:nvPr>
            <p:ph sz="half" idx="2"/>
          </p:nvPr>
        </p:nvSpPr>
        <p:spPr>
          <a:xfrm>
            <a:off x="609599" y="2391205"/>
            <a:ext cx="10873318" cy="4061550"/>
          </a:xfrm>
        </p:spPr>
        <p:txBody>
          <a:bodyPr>
            <a:normAutofit/>
          </a:bodyPr>
          <a:lstStyle/>
          <a:p>
            <a:r>
              <a:rPr lang="en-US" sz="2000">
                <a:solidFill>
                  <a:schemeClr val="tx1"/>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2000">
                <a:solidFill>
                  <a:schemeClr val="tx1"/>
                </a:solidFill>
              </a:rPr>
              <a:t> </a:t>
            </a:r>
          </a:p>
          <a:p>
            <a:r>
              <a:rPr lang="en-US" sz="2000">
                <a:solidFill>
                  <a:schemeClr val="tx1"/>
                </a:solidFill>
              </a:rPr>
              <a:t>Sylvia has a Bachelor of Arts degree in English and American Literature from Peking University. In 1991, she graduated from The Ohio State University with a Master’s degree in East Asian Studies. </a:t>
            </a:r>
          </a:p>
          <a:p>
            <a:endParaRPr lang="en-US" sz="1800"/>
          </a:p>
        </p:txBody>
      </p:sp>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2844661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3"/>
          </p:nvPr>
        </p:nvSpPr>
        <p:spPr>
          <a:xfrm>
            <a:off x="4790598" y="345440"/>
            <a:ext cx="5684362" cy="3312161"/>
          </a:xfrm>
        </p:spPr>
        <p:txBody>
          <a:bodyPr>
            <a:normAutofit/>
          </a:bodyPr>
          <a:lstStyle/>
          <a:p>
            <a:r>
              <a:rPr lang="en-US">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7" name="Rectangle 6">
            <a:extLst>
              <a:ext uri="{FF2B5EF4-FFF2-40B4-BE49-F238E27FC236}">
                <a16:creationId xmlns:a16="http://schemas.microsoft.com/office/drawing/2014/main" id="{BAAE07BA-4507-4F26-A8CC-D9167E562673}"/>
              </a:ext>
            </a:extLst>
          </p:cNvPr>
          <p:cNvSpPr/>
          <p:nvPr/>
        </p:nvSpPr>
        <p:spPr>
          <a:xfrm>
            <a:off x="213360" y="5530659"/>
            <a:ext cx="10950826" cy="923330"/>
          </a:xfrm>
          <a:prstGeom prst="rect">
            <a:avLst/>
          </a:prstGeom>
        </p:spPr>
        <p:txBody>
          <a:bodyPr wrap="square">
            <a:spAutoFit/>
          </a:bodyPr>
          <a:lstStyle/>
          <a:p>
            <a:r>
              <a:rPr lang="en-US" kern="0">
                <a:solidFill>
                  <a:schemeClr val="bg2">
                    <a:alpha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CPSC's work to improve the safety of thousands of types of consumer products in its jurisdiction - such as toys, cribs, power tools, cigarette lighters, textiles, and household chemicals - has contributed to a decline in the rate of injuries associated with consumer products for more than 50 years. </a:t>
            </a:r>
          </a:p>
        </p:txBody>
      </p:sp>
      <p:sp>
        <p:nvSpPr>
          <p:cNvPr id="11" name="TextBox 10">
            <a:extLst>
              <a:ext uri="{FF2B5EF4-FFF2-40B4-BE49-F238E27FC236}">
                <a16:creationId xmlns:a16="http://schemas.microsoft.com/office/drawing/2014/main" id="{1B05F6AE-C134-4E84-9BA2-AF45C7449C0B}"/>
              </a:ext>
            </a:extLst>
          </p:cNvPr>
          <p:cNvSpPr txBox="1"/>
          <p:nvPr/>
        </p:nvSpPr>
        <p:spPr>
          <a:xfrm>
            <a:off x="35848" y="6344241"/>
            <a:ext cx="707366" cy="369332"/>
          </a:xfrm>
          <a:prstGeom prst="rect">
            <a:avLst/>
          </a:prstGeom>
          <a:noFill/>
        </p:spPr>
        <p:txBody>
          <a:bodyPr wrap="square" rtlCol="0">
            <a:spAutoFit/>
          </a:bodyPr>
          <a:lstStyle/>
          <a:p>
            <a:r>
              <a:rPr lang="en-US">
                <a:solidFill>
                  <a:schemeClr val="tx2">
                    <a:lumMod val="50000"/>
                  </a:schemeClr>
                </a:solidFill>
              </a:rPr>
              <a:t> 5</a:t>
            </a:r>
          </a:p>
        </p:txBody>
      </p:sp>
      <p:sp>
        <p:nvSpPr>
          <p:cNvPr id="12" name="Text Placeholder 11">
            <a:extLst>
              <a:ext uri="{FF2B5EF4-FFF2-40B4-BE49-F238E27FC236}">
                <a16:creationId xmlns:a16="http://schemas.microsoft.com/office/drawing/2014/main" id="{7F263145-1036-075F-969C-203E09F1D85C}"/>
              </a:ext>
            </a:extLst>
          </p:cNvPr>
          <p:cNvSpPr>
            <a:spLocks noGrp="1"/>
          </p:cNvSpPr>
          <p:nvPr>
            <p:ph type="body" sz="quarter" idx="12"/>
          </p:nvPr>
        </p:nvSpPr>
        <p:spPr/>
        <p:txBody>
          <a:bodyPr/>
          <a:lstStyle/>
          <a:p>
            <a:endParaRPr lang="en-US"/>
          </a:p>
        </p:txBody>
      </p:sp>
      <p:sp>
        <p:nvSpPr>
          <p:cNvPr id="14" name="Text Placeholder 13">
            <a:extLst>
              <a:ext uri="{FF2B5EF4-FFF2-40B4-BE49-F238E27FC236}">
                <a16:creationId xmlns:a16="http://schemas.microsoft.com/office/drawing/2014/main" id="{D526EC5B-519F-A7B6-9310-5CB625C6E35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3161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14624" y="1561932"/>
            <a:ext cx="10962751" cy="4936953"/>
          </a:xfrm>
        </p:spPr>
        <p:txBody>
          <a:bodyPr/>
          <a:lstStyle/>
          <a:p>
            <a:r>
              <a:rPr lang="en-US" sz="2400" dirty="0"/>
              <a:t>Infant Sleep Products</a:t>
            </a:r>
          </a:p>
          <a:p>
            <a:r>
              <a:rPr lang="en-US" sz="2400" dirty="0"/>
              <a:t>Purpose of </a:t>
            </a:r>
            <a:r>
              <a:rPr lang="en-US" sz="2400" dirty="0">
                <a:solidFill>
                  <a:schemeClr val="tx1"/>
                </a:solidFill>
              </a:rPr>
              <a:t>the Infant Sleep Products Regulation</a:t>
            </a:r>
            <a:endParaRPr lang="en-US" sz="2400" strike="dblStrike" dirty="0">
              <a:solidFill>
                <a:schemeClr val="tx1"/>
              </a:solidFill>
            </a:endParaRPr>
          </a:p>
          <a:p>
            <a:r>
              <a:rPr lang="en-US" sz="2400" dirty="0"/>
              <a:t>Definition of Infant Sleep Products</a:t>
            </a:r>
          </a:p>
          <a:p>
            <a:r>
              <a:rPr lang="en-US" sz="2400" dirty="0"/>
              <a:t>Scope Determination</a:t>
            </a:r>
          </a:p>
          <a:p>
            <a:r>
              <a:rPr lang="en-US" sz="2400" dirty="0"/>
              <a:t>Requirements of the Infant Sleep Products Regulation</a:t>
            </a:r>
          </a:p>
          <a:p>
            <a:r>
              <a:rPr lang="en-US" sz="2400" dirty="0"/>
              <a:t>Overview of Safe Sleep for Babies Act of 2021 (SSBA)</a:t>
            </a:r>
          </a:p>
          <a:p>
            <a:pPr lvl="1"/>
            <a:r>
              <a:rPr lang="en-US" dirty="0"/>
              <a:t>SSBA: Banned Inclined Sleepers for Infants</a:t>
            </a:r>
          </a:p>
          <a:p>
            <a:pPr lvl="1"/>
            <a:r>
              <a:rPr lang="en-US" dirty="0">
                <a:solidFill>
                  <a:schemeClr val="tx2"/>
                </a:solidFill>
              </a:rPr>
              <a:t>SSBA: Crib Bumpers</a:t>
            </a:r>
            <a:endParaRPr lang="en-US" dirty="0"/>
          </a:p>
          <a:p>
            <a:r>
              <a:rPr lang="en-US" sz="2400" dirty="0"/>
              <a:t>Overview of Consumer Registration Requirements</a:t>
            </a:r>
          </a:p>
          <a:p>
            <a:r>
              <a:rPr lang="en-US" sz="2400" dirty="0"/>
              <a:t>Highlights of Children’s Product Certificates</a:t>
            </a:r>
          </a:p>
          <a:p>
            <a:r>
              <a:rPr lang="en-US" sz="2400" dirty="0"/>
              <a:t>Testing and Certification Requirements</a:t>
            </a:r>
          </a:p>
          <a:p>
            <a:r>
              <a:rPr lang="en-US" sz="2400" dirty="0"/>
              <a:t>CPSC Business Resources</a:t>
            </a:r>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415724" y="529316"/>
            <a:ext cx="9446573" cy="1115876"/>
          </a:xfrm>
        </p:spPr>
        <p:txBody>
          <a:bodyPr/>
          <a:lstStyle/>
          <a:p>
            <a:r>
              <a:rPr lang="en-US"/>
              <a:t>Agenda</a:t>
            </a:r>
          </a:p>
        </p:txBody>
      </p:sp>
    </p:spTree>
    <p:extLst>
      <p:ext uri="{BB962C8B-B14F-4D97-AF65-F5344CB8AC3E}">
        <p14:creationId xmlns:p14="http://schemas.microsoft.com/office/powerpoint/2010/main" val="2570409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630877" y="1456660"/>
            <a:ext cx="9693337" cy="5042879"/>
          </a:xfrm>
        </p:spPr>
        <p:txBody>
          <a:bodyPr/>
          <a:lstStyle/>
          <a:p>
            <a:pPr marL="0" indent="0">
              <a:buNone/>
            </a:pPr>
            <a:r>
              <a:rPr lang="en-US" dirty="0"/>
              <a:t>Regulatory requirement:</a:t>
            </a:r>
            <a:endParaRPr lang="en-US" sz="2400" dirty="0"/>
          </a:p>
          <a:p>
            <a:pPr lvl="1">
              <a:buFont typeface="Courier New" panose="02070309020205020404" pitchFamily="49" charset="0"/>
              <a:buChar char="o"/>
            </a:pPr>
            <a:r>
              <a:rPr lang="en-US" dirty="0"/>
              <a:t>Incorporates by reference with substantial modifications</a:t>
            </a:r>
          </a:p>
          <a:p>
            <a:pPr marL="457200" lvl="1" indent="0">
              <a:buNone/>
            </a:pPr>
            <a:r>
              <a:rPr lang="en-US" dirty="0"/>
              <a:t>the</a:t>
            </a:r>
            <a:r>
              <a:rPr lang="en-US" b="0" i="0" dirty="0">
                <a:solidFill>
                  <a:schemeClr val="tx1"/>
                </a:solidFill>
                <a:effectLst/>
                <a:latin typeface="Roboto" panose="02000000000000000000" pitchFamily="2" charset="0"/>
              </a:rPr>
              <a:t> </a:t>
            </a:r>
            <a:r>
              <a:rPr lang="en-US" b="1" i="0" dirty="0">
                <a:solidFill>
                  <a:schemeClr val="tx1"/>
                </a:solidFill>
                <a:effectLst/>
                <a:latin typeface="+mj-lt"/>
              </a:rPr>
              <a:t>Standard Consumer Safety Specification for Infant Inclined Sleep Products</a:t>
            </a:r>
            <a:r>
              <a:rPr lang="en-US" b="0" i="0" dirty="0">
                <a:solidFill>
                  <a:schemeClr val="tx1"/>
                </a:solidFill>
                <a:effectLst/>
                <a:latin typeface="+mj-lt"/>
              </a:rPr>
              <a:t>, </a:t>
            </a:r>
            <a:r>
              <a:rPr lang="en-US" dirty="0">
                <a:solidFill>
                  <a:schemeClr val="tx1"/>
                </a:solidFill>
                <a:hlinkClick r:id="rId2">
                  <a:extLst>
                    <a:ext uri="{A12FA001-AC4F-418D-AE19-62706E023703}">
                      <ahyp:hlinkClr xmlns:ahyp="http://schemas.microsoft.com/office/drawing/2018/hyperlinkcolor" val="tx"/>
                    </a:ext>
                  </a:extLst>
                </a:hlinkClick>
              </a:rPr>
              <a:t>ASTM F3118-17a</a:t>
            </a:r>
            <a:r>
              <a:rPr lang="en-US" dirty="0">
                <a:solidFill>
                  <a:schemeClr val="tx1"/>
                </a:solidFill>
              </a:rPr>
              <a:t>.</a:t>
            </a:r>
          </a:p>
          <a:p>
            <a:pPr marL="0" indent="0">
              <a:buNone/>
            </a:pPr>
            <a:endParaRPr lang="en-US" sz="1200" dirty="0"/>
          </a:p>
          <a:p>
            <a:pPr lvl="1">
              <a:spcBef>
                <a:spcPts val="600"/>
              </a:spcBef>
              <a:spcAft>
                <a:spcPts val="600"/>
              </a:spcAft>
              <a:buFont typeface="Courier New" panose="02070309020205020404" pitchFamily="49" charset="0"/>
              <a:buChar char="o"/>
            </a:pPr>
            <a:r>
              <a:rPr lang="en-US" dirty="0"/>
              <a:t>Products not covered by another </a:t>
            </a:r>
            <a:r>
              <a:rPr lang="en-US" dirty="0">
                <a:solidFill>
                  <a:schemeClr val="tx1"/>
                </a:solidFill>
              </a:rPr>
              <a:t>standard for infant sleep </a:t>
            </a:r>
            <a:r>
              <a:rPr lang="en-US" dirty="0"/>
              <a:t>must comply with the Safety Standard for Bassinets and Cradles.</a:t>
            </a:r>
          </a:p>
          <a:p>
            <a:pPr lvl="1">
              <a:spcBef>
                <a:spcPts val="600"/>
              </a:spcBef>
              <a:spcAft>
                <a:spcPts val="600"/>
              </a:spcAft>
              <a:buFont typeface="Courier New" panose="02070309020205020404" pitchFamily="49" charset="0"/>
              <a:buChar char="o"/>
            </a:pPr>
            <a:r>
              <a:rPr lang="en-US" dirty="0"/>
              <a:t>Sleep surface angles must be 10 degrees or lower.                                            </a:t>
            </a:r>
          </a:p>
          <a:p>
            <a:pPr lvl="1">
              <a:spcBef>
                <a:spcPts val="600"/>
              </a:spcBef>
              <a:spcAft>
                <a:spcPts val="600"/>
              </a:spcAft>
              <a:buFont typeface="Courier New" panose="02070309020205020404" pitchFamily="49" charset="0"/>
              <a:buChar char="o"/>
            </a:pPr>
            <a:r>
              <a:rPr lang="en-US" dirty="0"/>
              <a:t>Infant sleep products are a category of durable infant or toddler products.</a:t>
            </a:r>
          </a:p>
          <a:p>
            <a:pPr lvl="1">
              <a:spcBef>
                <a:spcPts val="600"/>
              </a:spcBef>
              <a:spcAft>
                <a:spcPts val="600"/>
              </a:spcAft>
              <a:buFont typeface="Courier New" panose="02070309020205020404" pitchFamily="49" charset="0"/>
              <a:buChar char="o"/>
            </a:pPr>
            <a:r>
              <a:rPr lang="en-US" u="sng" dirty="0"/>
              <a:t>Effective date</a:t>
            </a:r>
            <a:r>
              <a:rPr lang="en-US" dirty="0"/>
              <a:t>: For products manufactured on or after June 23, 2022</a:t>
            </a:r>
            <a:endParaRPr lang="en-US" sz="24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a:xfrm>
            <a:off x="630878" y="780328"/>
            <a:ext cx="8725774" cy="676332"/>
          </a:xfrm>
        </p:spPr>
        <p:txBody>
          <a:bodyPr lIns="91440" tIns="45720" rIns="91440" bIns="45720" anchor="t">
            <a:normAutofit fontScale="25000" lnSpcReduction="20000"/>
          </a:bodyPr>
          <a:lstStyle/>
          <a:p>
            <a:r>
              <a:rPr lang="en-US" sz="12800" dirty="0">
                <a:latin typeface="Arial"/>
                <a:cs typeface="Arial"/>
              </a:rPr>
              <a:t>Infant Sleep Products</a:t>
            </a:r>
          </a:p>
          <a:p>
            <a:endParaRPr lang="en-US" dirty="0"/>
          </a:p>
          <a:p>
            <a:r>
              <a:rPr lang="en-US" dirty="0"/>
              <a:t>  </a:t>
            </a:r>
          </a:p>
          <a:p>
            <a:r>
              <a:rPr lang="en-US" dirty="0"/>
              <a:t> </a:t>
            </a:r>
          </a:p>
          <a:p>
            <a:endParaRPr lang="en-US" dirty="0"/>
          </a:p>
          <a:p>
            <a:endParaRPr lang="en-US" dirty="0"/>
          </a:p>
        </p:txBody>
      </p:sp>
    </p:spTree>
    <p:extLst>
      <p:ext uri="{BB962C8B-B14F-4D97-AF65-F5344CB8AC3E}">
        <p14:creationId xmlns:p14="http://schemas.microsoft.com/office/powerpoint/2010/main" val="378019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220437" y="1890428"/>
            <a:ext cx="10304388" cy="3912550"/>
          </a:xfrm>
        </p:spPr>
        <p:txBody>
          <a:bodyPr/>
          <a:lstStyle/>
          <a:p>
            <a:pPr marL="0" indent="0">
              <a:buNone/>
            </a:pPr>
            <a:r>
              <a:rPr lang="en-US" dirty="0"/>
              <a:t>    Intended to address deaths and incidents associated with</a:t>
            </a:r>
          </a:p>
          <a:p>
            <a:pPr marL="0" indent="0">
              <a:buNone/>
            </a:pPr>
            <a:r>
              <a:rPr lang="en-US" dirty="0"/>
              <a:t>    infant sleep hazards, including, but not limited to:</a:t>
            </a:r>
          </a:p>
          <a:p>
            <a:pPr marL="0" indent="0">
              <a:buNone/>
            </a:pPr>
            <a:endParaRPr lang="en-US" sz="2400" dirty="0"/>
          </a:p>
          <a:p>
            <a:pPr lvl="1"/>
            <a:r>
              <a:rPr lang="en-US" dirty="0"/>
              <a:t>Fall hazards</a:t>
            </a:r>
          </a:p>
          <a:p>
            <a:pPr lvl="1"/>
            <a:r>
              <a:rPr lang="en-US" dirty="0"/>
              <a:t>Asphyxiation and suffocation</a:t>
            </a:r>
          </a:p>
          <a:p>
            <a:pPr lvl="2"/>
            <a:r>
              <a:rPr lang="en-US" sz="2400" dirty="0"/>
              <a:t>Obstruction of the nose and mouth by bedding</a:t>
            </a:r>
          </a:p>
          <a:p>
            <a:pPr lvl="2"/>
            <a:r>
              <a:rPr lang="en-US" sz="2400" dirty="0"/>
              <a:t>Inclined sleep surfaces</a:t>
            </a:r>
          </a:p>
          <a:p>
            <a:endParaRPr lang="en-US" sz="2400" dirty="0"/>
          </a:p>
          <a:p>
            <a:endParaRPr lang="en-US" sz="24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lIns="91440" tIns="45720" rIns="91440" bIns="45720" anchor="t">
            <a:normAutofit lnSpcReduction="10000"/>
          </a:bodyPr>
          <a:lstStyle/>
          <a:p>
            <a:r>
              <a:rPr lang="en-US">
                <a:latin typeface="Arial"/>
                <a:cs typeface="Arial"/>
              </a:rPr>
              <a:t>Purpose of the Infant Sleep Products Regulation</a:t>
            </a:r>
          </a:p>
        </p:txBody>
      </p:sp>
      <p:pic>
        <p:nvPicPr>
          <p:cNvPr id="3" name="Picture 2">
            <a:extLst>
              <a:ext uri="{FF2B5EF4-FFF2-40B4-BE49-F238E27FC236}">
                <a16:creationId xmlns:a16="http://schemas.microsoft.com/office/drawing/2014/main" id="{607AC45F-D23C-4500-B4E2-053A4CFCA40F}"/>
              </a:ext>
            </a:extLst>
          </p:cNvPr>
          <p:cNvPicPr>
            <a:picLocks noChangeAspect="1"/>
          </p:cNvPicPr>
          <p:nvPr/>
        </p:nvPicPr>
        <p:blipFill>
          <a:blip r:embed="rId2"/>
          <a:stretch>
            <a:fillRect/>
          </a:stretch>
        </p:blipFill>
        <p:spPr>
          <a:xfrm>
            <a:off x="8062314" y="3693202"/>
            <a:ext cx="3599966" cy="2537190"/>
          </a:xfrm>
          <a:prstGeom prst="rect">
            <a:avLst/>
          </a:prstGeom>
        </p:spPr>
      </p:pic>
    </p:spTree>
    <p:extLst>
      <p:ext uri="{BB962C8B-B14F-4D97-AF65-F5344CB8AC3E}">
        <p14:creationId xmlns:p14="http://schemas.microsoft.com/office/powerpoint/2010/main" val="2430798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56039B2-EB22-42E5-A779-78152B579D85}"/>
              </a:ext>
            </a:extLst>
          </p:cNvPr>
          <p:cNvSpPr>
            <a:spLocks noGrp="1"/>
          </p:cNvSpPr>
          <p:nvPr>
            <p:ph type="body" sz="quarter" idx="13"/>
          </p:nvPr>
        </p:nvSpPr>
        <p:spPr>
          <a:xfrm>
            <a:off x="550243" y="1742173"/>
            <a:ext cx="11010879" cy="4712415"/>
          </a:xfrm>
        </p:spPr>
        <p:txBody>
          <a:bodyPr/>
          <a:lstStyle/>
          <a:p>
            <a:pPr>
              <a:buFont typeface="Wingdings" panose="05000000000000000000" pitchFamily="2" charset="2"/>
              <a:buChar char="v"/>
            </a:pPr>
            <a:r>
              <a:rPr lang="en-US" sz="2400" dirty="0"/>
              <a:t>Marketed or intended to provide a sleeping accommodation for an infant up to 5 months of age</a:t>
            </a:r>
          </a:p>
          <a:p>
            <a:pPr>
              <a:buFont typeface="Wingdings" panose="05000000000000000000" pitchFamily="2" charset="2"/>
              <a:buChar char="v"/>
            </a:pPr>
            <a:endParaRPr lang="en-US" sz="2400" dirty="0"/>
          </a:p>
          <a:p>
            <a:pPr>
              <a:buFont typeface="Wingdings" panose="05000000000000000000" pitchFamily="2" charset="2"/>
              <a:buChar char="v"/>
            </a:pPr>
            <a:r>
              <a:rPr lang="en-US" sz="2400" dirty="0"/>
              <a:t>Not already subject to one of CPSC’s regulations for infant sleep products:</a:t>
            </a:r>
          </a:p>
          <a:p>
            <a:pPr marL="2343150" lvl="4" indent="-342900"/>
            <a:r>
              <a:rPr lang="en-US" sz="2400" dirty="0"/>
              <a:t>Bassinets and Cradles: 16 CFR part 1218 </a:t>
            </a:r>
          </a:p>
          <a:p>
            <a:pPr marL="2343150" lvl="4" indent="-342900"/>
            <a:r>
              <a:rPr lang="en-US" sz="2400" dirty="0"/>
              <a:t>Full-Size Baby Cribs: 16 CFR part 1219 </a:t>
            </a:r>
          </a:p>
          <a:p>
            <a:pPr marL="2343150" lvl="4" indent="-342900"/>
            <a:r>
              <a:rPr lang="en-US" sz="2400" dirty="0"/>
              <a:t>Non-Full-Size Baby Cribs: 16 CFR part 1220 </a:t>
            </a:r>
          </a:p>
          <a:p>
            <a:pPr marL="2343150" lvl="4" indent="-342900"/>
            <a:r>
              <a:rPr lang="en-US" sz="2400" dirty="0"/>
              <a:t>Play Yards: 16 CFR part 1221 </a:t>
            </a:r>
          </a:p>
          <a:p>
            <a:pPr marL="2343150" lvl="4" indent="-342900"/>
            <a:r>
              <a:rPr lang="en-US" sz="2400" dirty="0"/>
              <a:t>Bedside Sleepers: 16 CFR part 1222 </a:t>
            </a:r>
          </a:p>
          <a:p>
            <a:pPr marL="2343150" lvl="4" indent="-342900"/>
            <a:endParaRPr lang="en-US" sz="2400" dirty="0"/>
          </a:p>
          <a:p>
            <a:pPr lvl="4" indent="0">
              <a:buNone/>
            </a:pPr>
            <a:r>
              <a:rPr lang="en-US" sz="2400" dirty="0"/>
              <a:t>* Links to all CFR references are provided at the end of this slide deck.</a:t>
            </a:r>
          </a:p>
          <a:p>
            <a:pPr marL="0" indent="0">
              <a:buNone/>
            </a:pPr>
            <a:endParaRPr lang="en-US" sz="2400" dirty="0"/>
          </a:p>
          <a:p>
            <a:pPr marL="0" indent="0">
              <a:buNone/>
            </a:pPr>
            <a:endParaRPr lang="en-US" sz="2400" dirty="0"/>
          </a:p>
        </p:txBody>
      </p:sp>
      <p:sp>
        <p:nvSpPr>
          <p:cNvPr id="5" name="Text Placeholder 4">
            <a:extLst>
              <a:ext uri="{FF2B5EF4-FFF2-40B4-BE49-F238E27FC236}">
                <a16:creationId xmlns:a16="http://schemas.microsoft.com/office/drawing/2014/main" id="{626DF7A4-960A-4F6A-A179-59142C6A26CF}"/>
              </a:ext>
            </a:extLst>
          </p:cNvPr>
          <p:cNvSpPr>
            <a:spLocks noGrp="1"/>
          </p:cNvSpPr>
          <p:nvPr>
            <p:ph type="body" sz="quarter" idx="12"/>
          </p:nvPr>
        </p:nvSpPr>
        <p:spPr/>
        <p:txBody>
          <a:bodyPr>
            <a:normAutofit/>
          </a:bodyPr>
          <a:lstStyle/>
          <a:p>
            <a:r>
              <a:rPr lang="en-US"/>
              <a:t>Defining Infant Sleep Products</a:t>
            </a:r>
          </a:p>
        </p:txBody>
      </p:sp>
    </p:spTree>
    <p:extLst>
      <p:ext uri="{BB962C8B-B14F-4D97-AF65-F5344CB8AC3E}">
        <p14:creationId xmlns:p14="http://schemas.microsoft.com/office/powerpoint/2010/main" val="3345760686"/>
      </p:ext>
    </p:extLst>
  </p:cSld>
  <p:clrMapOvr>
    <a:masterClrMapping/>
  </p:clrMapOvr>
</p:sld>
</file>

<file path=ppt/theme/theme1.xml><?xml version="1.0" encoding="utf-8"?>
<a:theme xmlns:a="http://schemas.openxmlformats.org/drawingml/2006/main" name="18-ABC-0078_PPTTemplate">
  <a:themeElements>
    <a:clrScheme name="Custom 1">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2E37D52-3672-4AB2-AB19-30CBA05D95E4}" vid="{C3AA58F4-CC4A-4D76-8214-03990A8F1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B273E6C75BD468EC7476EEEA66921" ma:contentTypeVersion="88" ma:contentTypeDescription="Create a new document." ma:contentTypeScope="" ma:versionID="f187ba0b969f7e8feabb3f905ab63e2b">
  <xsd:schema xmlns:xsd="http://www.w3.org/2001/XMLSchema" xmlns:xs="http://www.w3.org/2001/XMLSchema" xmlns:p="http://schemas.microsoft.com/office/2006/metadata/properties" xmlns:ns2="a83972fe-2d0f-4594-a436-3a3ccf7c539f" xmlns:ns3="03a5a985-37b5-459e-97e0-290a713a0df0" targetNamespace="http://schemas.microsoft.com/office/2006/metadata/properties" ma:root="true" ma:fieldsID="eeebb8a9e7e62b7289a9c039e86223d5" ns2:_="" ns3:_="">
    <xsd:import namespace="a83972fe-2d0f-4594-a436-3a3ccf7c539f"/>
    <xsd:import namespace="03a5a985-37b5-459e-97e0-290a713a0df0"/>
    <xsd:element name="properties">
      <xsd:complexType>
        <xsd:sequence>
          <xsd:element name="documentManagement">
            <xsd:complexType>
              <xsd:all>
                <xsd:element ref="ns2:Directorate" minOccurs="0"/>
                <xsd:element ref="ns2:ProjectManager" minOccurs="0"/>
                <xsd:element ref="ns2:Purpose" minOccurs="0"/>
                <xsd:element ref="ns2:DueDate" minOccurs="0"/>
                <xsd:element ref="ns2:COCHSignatureRequired" minOccurs="0"/>
                <xsd:element ref="ns2:PostedOnInternet" minOccurs="0"/>
                <xsd:element ref="ns3:CPSCForm120ApprovalOutcome" minOccurs="0"/>
                <xsd:element ref="ns3:CPSCForm122ApprovalOutcome" minOccurs="0"/>
                <xsd:element ref="ns3:CPSCForm107FeedbackOutcome" minOccurs="0"/>
                <xsd:element ref="ns3:CPSCForm107ApprovalOutcome" minOccurs="0"/>
                <xsd:element ref="ns3:CPSCForm100FeedbackOutcome" minOccurs="0"/>
                <xsd:element ref="ns3:ApprovalOutcome" minOccurs="0"/>
                <xsd:element ref="ns3:FeedbackOutcome" minOccurs="0"/>
                <xsd:element ref="ns3:AlertDirectivesManagerStatus" minOccurs="0"/>
                <xsd:element ref="ns3:ProjectManagerCheckStatus" minOccurs="0"/>
                <xsd:element ref="ns2:PreviousID" minOccurs="0"/>
                <xsd:element ref="ns2:MediaServiceMetadata" minOccurs="0"/>
                <xsd:element ref="ns2:MediaServiceFastMetadata" minOccurs="0"/>
                <xsd:element ref="ns3:FlowApplicatio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3972fe-2d0f-4594-a436-3a3ccf7c539f" elementFormDefault="qualified">
    <xsd:import namespace="http://schemas.microsoft.com/office/2006/documentManagement/types"/>
    <xsd:import namespace="http://schemas.microsoft.com/office/infopath/2007/PartnerControls"/>
    <xsd:element name="Directorate" ma:index="2" nillable="true" ma:displayName="Directorate" ma:default="Select Directorate" ma:description="Originating Office" ma:format="Dropdown" ma:internalName="Directorate" ma:readOnly="false">
      <xsd:simpleType>
        <xsd:restriction base="dms:Choice">
          <xsd:enumeration value="Select Directorate"/>
          <xsd:enumeration value="Communications – OCM"/>
          <xsd:enumeration value="Compliance &amp; Field Operations – EXC"/>
          <xsd:enumeration value="Consumer Ombudsman"/>
          <xsd:enumeration value="Economics – EC"/>
          <xsd:enumeration value="EEO, Diversity &amp; Inclusion – EEO"/>
          <xsd:enumeration value="Engineering Sciences – ES"/>
          <xsd:enumeration value="Epidemiology – EP"/>
          <xsd:enumeration value="Executive Director – OEX"/>
          <xsd:enumeration value="Facilities Services – EXFS"/>
          <xsd:enumeration value="Financial Mgmt – EXFM"/>
          <xsd:enumeration value="General Counsel – OGC"/>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Legislative Affairs – OLA"/>
          <xsd:enumeration value="Secretary – OS"/>
          <xsd:enumeration value="Small Business Ombudsman – SBO"/>
        </xsd:restriction>
      </xsd:simpleType>
    </xsd:element>
    <xsd:element name="ProjectManager" ma:index="3" nillable="true" ma:displayName="Project Manager" ma:description="Person wanting the document cleared" ma:list="UserInfo" ma:SearchPeopleOnly="false" ma:SharePointGroup="0" ma:internalName="ProjectManag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Date" ma:index="5" nillable="true" ma:displayName="Due Date" ma:format="DateOnly" ma:internalName="DueDate" ma:readOnly="false">
      <xsd:simpleType>
        <xsd:restriction base="dms:DateTime"/>
      </xsd:simpleType>
    </xsd:element>
    <xsd:element name="COCHSignatureRequired" ma:index="6" nillable="true" ma:displayName="Commissioner/Chairman Signature Required" ma:default="No" ma:description="For directives only" ma:format="RadioButtons" ma:internalName="COCHSignatureRequired" ma:readOnly="false">
      <xsd:simpleType>
        <xsd:restriction base="dms:Choice">
          <xsd:enumeration value="No"/>
          <xsd:enumeration value="Yes"/>
        </xsd:restriction>
      </xsd:simpleType>
    </xsd:element>
    <xsd:element name="PostedOnInternet" ma:index="7" nillable="true" ma:displayName="Posted On Internet" ma:default="No" ma:description="Is the document intended to be posted on one of CPSC's public web sites?" ma:format="Dropdown" ma:internalName="PostedOnInternet" ma:readOnly="false">
      <xsd:simpleType>
        <xsd:restriction base="dms:Choice">
          <xsd:enumeration value="Yes"/>
          <xsd:enumeration value="No"/>
        </xsd:restriction>
      </xsd:simpleType>
    </xsd:element>
    <xsd:element name="PreviousID" ma:index="21" nillable="true" ma:displayName="Previous ID" ma:decimals="0" ma:hidden="true" ma:internalName="PreviousID" ma:readOnly="false" ma:percentage="FALSE">
      <xsd:simpleType>
        <xsd:restriction base="dms:Number"/>
      </xsd:simpleType>
    </xsd:element>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a1d931de-ee36-4d41-a9cf-aa0650e9c154"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ObjectDetectorVersions" ma:index="35" nillable="true" ma:displayName="MediaServiceObjectDetectorVersions" ma:hidden="true" ma:indexed="true" ma:internalName="MediaServiceObjectDetectorVersions" ma:readOnly="true">
      <xsd:simpleType>
        <xsd:restriction base="dms:Text"/>
      </xsd:simpleType>
    </xsd:element>
    <xsd:element name="MediaServiceDateTaken" ma:index="36" nillable="true" ma:displayName="MediaServiceDateTaken" ma:hidden="true" ma:indexed="true" ma:internalName="MediaServiceDateTaken" ma:readOnly="true">
      <xsd:simpleType>
        <xsd:restriction base="dms:Text"/>
      </xsd:simpleType>
    </xsd:element>
    <xsd:element name="MediaLengthInSeconds" ma:index="37" nillable="true" ma:displayName="MediaLengthInSeconds" ma:hidden="true" ma:internalName="MediaLengthInSeconds" ma:readOnly="true">
      <xsd:simpleType>
        <xsd:restriction base="dms:Unknown"/>
      </xsd:simpleType>
    </xsd:element>
    <xsd:element name="MediaServiceSearchProperties" ma:index="3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a5a985-37b5-459e-97e0-290a713a0df0" elementFormDefault="qualified">
    <xsd:import namespace="http://schemas.microsoft.com/office/2006/documentManagement/types"/>
    <xsd:import namespace="http://schemas.microsoft.com/office/infopath/2007/PartnerControls"/>
    <xsd:element name="CPSCForm120ApprovalOutcome" ma:index="8" nillable="true" ma:displayName="1. Agency Clearance (CPSC Form 120)" ma:default="Not Started" ma:description="Routes a document for Agency Clearance (CPSC Form 120) approval. Approvers can approve or reject the document, reassign the approval task, or request changes to the document." ma:format="Dropdown" ma:internalName="CPSCForm120ApprovalOutcome"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hange Completed"/>
          <xsd:enumeration value="Cancelled"/>
          <xsd:enumeration value="Deferred"/>
          <xsd:enumeration value="Waiting on someone else"/>
          <xsd:enumeration value="Rejected with Change Request"/>
        </xsd:restriction>
      </xsd:simpleType>
    </xsd:element>
    <xsd:element name="CPSCForm122ApprovalOutcome" ma:index="9" nillable="true" ma:displayName="2. EXHR AED Review (CPSC Form 122)" ma:default="Not Started" ma:description="Routes a document for approval. Approvers can approve or reject the document, reassign the approval task, or request changes to the document." ma:format="Dropdown" ma:internalName="CPSCForm122ApprovalOutcome"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hange Completed"/>
          <xsd:enumeration value="Cancelled"/>
          <xsd:enumeration value="Deferred"/>
          <xsd:enumeration value="Waiting on someone else"/>
          <xsd:enumeration value="Rejected with Change Request"/>
        </xsd:restriction>
      </xsd:simpleType>
    </xsd:element>
    <xsd:element name="CPSCForm107FeedbackOutcome" ma:index="10" nillable="true" ma:displayName="3. Directives Staff Review (CPSC Form 107)" ma:default="Not Started" ma:description="Routes a directive for review by the “affected organizations” (see Directive 0661.1) you specify. After all comments are reconciled, you will need to start &lt;4. Workflow: Directives Approval (CPSC Form 107)&gt;." ma:format="Dropdown" ma:internalName="CPSCForm107FeedbackOutcome"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hange Completed"/>
          <xsd:enumeration value="Cancelled"/>
          <xsd:enumeration value="Deferred"/>
          <xsd:enumeration value="Waiting on someone else"/>
          <xsd:enumeration value="Rejected with Change Request"/>
        </xsd:restriction>
      </xsd:simpleType>
    </xsd:element>
    <xsd:element name="CPSCForm107ApprovalOutcome" ma:index="11" nillable="true" ma:displayName="4. Directives Approval (CPSC Form 107)" ma:default="Not Started" ma:description="Routes a directive for review by the Executive Director and General Counsel. Initiate this workflow only after &lt;3. Workflow: Directives Staff Review (CPSC Form 107)&gt; is complete and comments are addressed." ma:format="Dropdown" ma:internalName="CPSCForm107ApprovalOutcome"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hange Completed"/>
          <xsd:enumeration value="Cancelled"/>
          <xsd:enumeration value="Deferred"/>
          <xsd:enumeration value="Waiting on someone else"/>
          <xsd:enumeration value="Rejected with Change Request"/>
        </xsd:restriction>
      </xsd:simpleType>
    </xsd:element>
    <xsd:element name="CPSCForm100FeedbackOutcome" ma:index="12" nillable="true" ma:displayName="5. Directives Staff Review (CPSC Form 100)" ma:default="Not Started" ma:description="Routes a document for review. Reviewers can provide feedback, which is compiled and sent to the document owner when the workflow has completed." ma:format="Dropdown" ma:internalName="CPSCForm100FeedbackOutcome"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hange Completed"/>
          <xsd:enumeration value="Cancelled"/>
          <xsd:enumeration value="Deferred"/>
          <xsd:enumeration value="Waiting on someone else"/>
          <xsd:enumeration value="Rejected with Change Request"/>
        </xsd:restriction>
      </xsd:simpleType>
    </xsd:element>
    <xsd:element name="ApprovalOutcome" ma:index="13" nillable="true" ma:displayName="Approval Outcome" ma:default="Not Started" ma:description="DO NOT DELETE.  This field is to be used for tracking Approval Outcome with current CPSC Flow Management application" ma:format="Dropdown" ma:internalName="ApprovalOutcome"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hange Completed"/>
          <xsd:enumeration value="Cancelled"/>
          <xsd:enumeration value="Deferred"/>
          <xsd:enumeration value="Waiting on someone else"/>
          <xsd:enumeration value="Rejected with Change Request"/>
        </xsd:restriction>
      </xsd:simpleType>
    </xsd:element>
    <xsd:element name="FeedbackOutcome" ma:index="14" nillable="true" ma:displayName="Feedback Outcome" ma:default="Not Started" ma:description="DO NOT DELETE.  This field is to be used for tracking Feedback Outcome with current CPSC Flow Management application" ma:format="Dropdown" ma:internalName="FeedbackOutcome"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hange Completed"/>
          <xsd:enumeration value="Cancelled"/>
          <xsd:enumeration value="Deferred"/>
          <xsd:enumeration value="Waiting on someone else"/>
          <xsd:enumeration value="Rejected with Change Request"/>
        </xsd:restriction>
      </xsd:simpleType>
    </xsd:element>
    <xsd:element name="AlertDirectivesManagerStatus" ma:index="15" nillable="true" ma:displayName="Alert Directives Manager (Status)" ma:default="Not Started" ma:description="Use this field to track Alert Directives Manager Flow Status." ma:format="Dropdown" ma:hidden="true" ma:internalName="AlertDirectivesManagerStatus"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ancelled"/>
          <xsd:enumeration value="Deferred"/>
          <xsd:enumeration value="Waiting on someone else"/>
        </xsd:restriction>
      </xsd:simpleType>
    </xsd:element>
    <xsd:element name="ProjectManagerCheckStatus" ma:index="16" nillable="true" ma:displayName="Project Manager Check (Status)" ma:default="Not Started" ma:description="Use this field to track Project Manager Check Status." ma:format="Dropdown" ma:hidden="true" ma:internalName="ProjectManagerCheckStatus" ma:readOnly="false">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ancelled"/>
          <xsd:enumeration value="Deferred"/>
          <xsd:enumeration value="Waiting on someone else"/>
        </xsd:restriction>
      </xsd:simpleType>
    </xsd:element>
    <xsd:element name="FlowApplication" ma:index="26" nillable="true" ma:displayName="Flow Application" ma:default="Not Started" ma:description="DO NOT DELETE.  This field is to be used track Approval and Collect Feedback flows with current CPSC Flow Management application" ma:format="Dropdown" ma:hidden="true" ma:internalName="FlowApplication">
      <xsd:simpleType>
        <xsd:restriction base="dms:Choice">
          <xsd:enumeration value="Not Started"/>
          <xsd:enumeration value="Pending"/>
          <xsd:enumeration value="In Review"/>
          <xsd:enumeration value="In Progress"/>
          <xsd:enumeration value="Approved"/>
          <xsd:enumeration value="Rejected"/>
          <xsd:enumeration value="Completed"/>
          <xsd:enumeration value="Change Requested"/>
          <xsd:enumeration value="Cancelled"/>
          <xsd:enumeration value="Deferred"/>
          <xsd:enumeration value="Waiting on someone else"/>
          <xsd:enumeration value="Rejected with Change Request"/>
        </xsd:restriction>
      </xsd:simpleType>
    </xsd:element>
    <xsd:element name="TaxCatchAll" ma:index="29" nillable="true" ma:displayName="Taxonomy Catch All Column" ma:hidden="true" ma:list="{854e5a9a-5cb1-4b76-b24a-b0a94fdaace8}" ma:internalName="TaxCatchAll" ma:showField="CatchAllData" ma:web="03a5a985-37b5-459e-97e0-290a713a0df0">
      <xsd:complexType>
        <xsd:complexContent>
          <xsd:extension base="dms:MultiChoiceLookup">
            <xsd:sequence>
              <xsd:element name="Value" type="dms:Lookup" maxOccurs="unbounded" minOccurs="0" nillable="true"/>
            </xsd:sequence>
          </xsd:extension>
        </xsd:complexContent>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eedbackOutcome xmlns="03a5a985-37b5-459e-97e0-290a713a0df0">Not Started</FeedbackOutcome>
    <Purpose xmlns="a83972fe-2d0f-4594-a436-3a3ccf7c539f">Slidedeck for posting on China website for manufacturers.  A script is also in clearance.</Purpose>
    <PreviousID xmlns="a83972fe-2d0f-4594-a436-3a3ccf7c539f" xsi:nil="true"/>
    <CPSCForm100FeedbackOutcome xmlns="03a5a985-37b5-459e-97e0-290a713a0df0">Not Started</CPSCForm100FeedbackOutcome>
    <FlowApplication xmlns="03a5a985-37b5-459e-97e0-290a713a0df0">Not Started</FlowApplication>
    <TaxCatchAll xmlns="03a5a985-37b5-459e-97e0-290a713a0df0" xsi:nil="true"/>
    <COCHSignatureRequired xmlns="a83972fe-2d0f-4594-a436-3a3ccf7c539f">No</COCHSignatureRequired>
    <PostedOnInternet xmlns="a83972fe-2d0f-4594-a436-3a3ccf7c539f">Yes</PostedOnInternet>
    <lcf76f155ced4ddcb4097134ff3c332f xmlns="a83972fe-2d0f-4594-a436-3a3ccf7c539f">
      <Terms xmlns="http://schemas.microsoft.com/office/infopath/2007/PartnerControls"/>
    </lcf76f155ced4ddcb4097134ff3c332f>
    <DueDate xmlns="a83972fe-2d0f-4594-a436-3a3ccf7c539f">2024-01-17T05:00:00+00:00</DueDate>
    <AlertDirectivesManagerStatus xmlns="03a5a985-37b5-459e-97e0-290a713a0df0">Not Started</AlertDirectivesManagerStatus>
    <ApprovalOutcome xmlns="03a5a985-37b5-459e-97e0-290a713a0df0">Not Started</ApprovalOutcome>
    <CPSCForm120ApprovalOutcome xmlns="03a5a985-37b5-459e-97e0-290a713a0df0">Pending</CPSCForm120ApprovalOutcome>
    <Directorate xmlns="a83972fe-2d0f-4594-a436-3a3ccf7c539f">International Programs – EXIP</Directorate>
    <CPSCForm122ApprovalOutcome xmlns="03a5a985-37b5-459e-97e0-290a713a0df0">Not Started</CPSCForm122ApprovalOutcome>
    <CPSCForm107FeedbackOutcome xmlns="03a5a985-37b5-459e-97e0-290a713a0df0">Not Started</CPSCForm107FeedbackOutcome>
    <ProjectManager xmlns="a83972fe-2d0f-4594-a436-3a3ccf7c539f">
      <UserInfo>
        <DisplayName>Williams, Stephen</DisplayName>
        <AccountId>77</AccountId>
        <AccountType/>
      </UserInfo>
    </ProjectManager>
    <CPSCForm107ApprovalOutcome xmlns="03a5a985-37b5-459e-97e0-290a713a0df0">Not Started</CPSCForm107ApprovalOutcome>
    <ProjectManagerCheckStatus xmlns="03a5a985-37b5-459e-97e0-290a713a0df0">Not Started</ProjectManagerCheck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60D43B-0ABA-4CF6-ABD5-147F12729CEC}">
  <ds:schemaRefs>
    <ds:schemaRef ds:uri="03a5a985-37b5-459e-97e0-290a713a0df0"/>
    <ds:schemaRef ds:uri="a83972fe-2d0f-4594-a436-3a3ccf7c53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9118C77-F215-435B-8992-E78BAE884688}">
  <ds:schemaRefs>
    <ds:schemaRef ds:uri="http://schemas.microsoft.com/office/infopath/2007/PartnerControls"/>
    <ds:schemaRef ds:uri="http://www.w3.org/XML/1998/namespace"/>
    <ds:schemaRef ds:uri="http://purl.org/dc/elements/1.1/"/>
    <ds:schemaRef ds:uri="http://schemas.microsoft.com/office/2006/metadata/properties"/>
    <ds:schemaRef ds:uri="03a5a985-37b5-459e-97e0-290a713a0df0"/>
    <ds:schemaRef ds:uri="http://purl.org/dc/dcmitype/"/>
    <ds:schemaRef ds:uri="a83972fe-2d0f-4594-a436-3a3ccf7c539f"/>
    <ds:schemaRef ds:uri="http://schemas.microsoft.com/office/2006/documentManagement/types"/>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C013A719-4A2B-446D-B3D6-6006A44EAD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Infant Sleep Products Trilateral</Template>
  <TotalTime>809</TotalTime>
  <Words>2345</Words>
  <Application>Microsoft Office PowerPoint</Application>
  <PresentationFormat>Widescreen</PresentationFormat>
  <Paragraphs>267</Paragraphs>
  <Slides>32</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Courier New</vt:lpstr>
      <vt:lpstr>Georgia</vt:lpstr>
      <vt:lpstr>Roboto</vt:lpstr>
      <vt:lpstr>Tahoma</vt:lpstr>
      <vt:lpstr>Wingdings</vt:lpstr>
      <vt:lpstr>18-ABC-0078_PPTTemplate</vt:lpstr>
      <vt:lpstr>PowerPoint Presentation</vt:lpstr>
      <vt:lpstr>Video: Welcome to CPSC’s China Blog Series— Infant Sleep Products, Banned Inclined Sleepers for Infants, and Crib Bumpers </vt:lpstr>
      <vt:lpstr>PowerPoint Presentation</vt:lpstr>
      <vt:lpstr>Biography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 Blog-US CPSC Infant Sleep Products Presentation for Clearance 1-10</dc:title>
  <dc:creator>Kang, Sara</dc:creator>
  <cp:lastModifiedBy>Chen, Sylvia</cp:lastModifiedBy>
  <cp:revision>8</cp:revision>
  <cp:lastPrinted>2024-01-04T20:44:20Z</cp:lastPrinted>
  <dcterms:created xsi:type="dcterms:W3CDTF">2023-01-18T12:21:29Z</dcterms:created>
  <dcterms:modified xsi:type="dcterms:W3CDTF">2024-05-22T19:44:43Z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0x0101006A4B273E6C75BD468EC7476EEEA66921</vt:lpwstr>
  </property>
  <property fmtid="{D5CDD505-2E9C-101B-9397-08002B2CF9AE}" pid="3" name="ListID">
    <vt:lpwstr>1944</vt:lpwstr>
  </property>
  <property fmtid="{D5CDD505-2E9C-101B-9397-08002B2CF9AE}" pid="4" name="WorkflowChangePath">
    <vt:lpwstr>01ee53bd-c735-4c8b-b5ea-afc401d24c2d,4;</vt:lpwstr>
  </property>
  <property fmtid="{D5CDD505-2E9C-101B-9397-08002B2CF9AE}" pid="5" name="MediaServiceImageTags">
    <vt:lpwstr/>
  </property>
</Properties>
</file>