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Lst>
  <p:notesMasterIdLst>
    <p:notesMasterId r:id="rId69"/>
  </p:notesMasterIdLst>
  <p:sldIdLst>
    <p:sldId id="323" r:id="rId2"/>
    <p:sldId id="324" r:id="rId3"/>
    <p:sldId id="338" r:id="rId4"/>
    <p:sldId id="339" r:id="rId5"/>
    <p:sldId id="326" r:id="rId6"/>
    <p:sldId id="327" r:id="rId7"/>
    <p:sldId id="328"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9" r:id="rId60"/>
    <p:sldId id="330" r:id="rId61"/>
    <p:sldId id="331" r:id="rId62"/>
    <p:sldId id="333" r:id="rId63"/>
    <p:sldId id="334" r:id="rId64"/>
    <p:sldId id="332" r:id="rId65"/>
    <p:sldId id="335" r:id="rId66"/>
    <p:sldId id="336" r:id="rId67"/>
    <p:sldId id="34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Stephen" initials="WS" lastIdx="10" clrIdx="0">
    <p:extLst>
      <p:ext uri="{19B8F6BF-5375-455C-9EA6-DF929625EA0E}">
        <p15:presenceInfo xmlns:p15="http://schemas.microsoft.com/office/powerpoint/2012/main" userId="S-1-5-21-2022136750-1135477324-312552118-221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F202F"/>
    <a:srgbClr val="4C4C4C"/>
    <a:srgbClr val="2E74B5"/>
    <a:srgbClr val="1A2857"/>
    <a:srgbClr val="000000"/>
    <a:srgbClr val="FFFFFF"/>
    <a:srgbClr val="83D4EF"/>
    <a:srgbClr val="ED3350"/>
    <a:srgbClr val="2323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62" autoAdjust="0"/>
    <p:restoredTop sz="86019" autoAdjust="0"/>
  </p:normalViewPr>
  <p:slideViewPr>
    <p:cSldViewPr snapToGrid="0" snapToObjects="1">
      <p:cViewPr varScale="1">
        <p:scale>
          <a:sx n="62" d="100"/>
          <a:sy n="62" d="100"/>
        </p:scale>
        <p:origin x="828" y="42"/>
      </p:cViewPr>
      <p:guideLst/>
    </p:cSldViewPr>
  </p:slideViewPr>
  <p:notesTextViewPr>
    <p:cViewPr>
      <p:scale>
        <a:sx n="66" d="100"/>
        <a:sy n="66" d="100"/>
      </p:scale>
      <p:origin x="0" y="0"/>
    </p:cViewPr>
  </p:notesText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E06E112-DDC8-4435-BAA5-CDD60B0AECAB}">
      <dgm:prSet phldrT="[Text]" custT="1"/>
      <dgm:spPr/>
      <dgm:t>
        <a:bodyPr/>
        <a:lstStyle/>
        <a:p>
          <a:r>
            <a:rPr lang="zh-CN" altLang="en-US" sz="2800" b="1" dirty="0">
              <a:solidFill>
                <a:schemeClr val="tx1"/>
              </a:solidFill>
            </a:rPr>
            <a:t>用户输入</a:t>
          </a:r>
          <a:endParaRPr lang="en-US" altLang="zh-CN" sz="2800" b="1" dirty="0">
            <a:solidFill>
              <a:schemeClr val="tx1"/>
            </a:solidFill>
          </a:endParaRPr>
        </a:p>
        <a:p>
          <a:r>
            <a:rPr lang="zh-CN" altLang="en-US" sz="2800" b="1" dirty="0">
              <a:solidFill>
                <a:schemeClr val="tx1"/>
              </a:solidFill>
            </a:rPr>
            <a:t>产品功能</a:t>
          </a:r>
          <a:endParaRPr lang="en-US" sz="2800" b="1" dirty="0">
            <a:solidFill>
              <a:schemeClr val="tx1"/>
            </a:solidFill>
            <a:effectLst>
              <a:outerShdw blurRad="38100" dist="38100" dir="2700000" algn="tl">
                <a:srgbClr val="000000">
                  <a:alpha val="43137"/>
                </a:srgbClr>
              </a:outerShdw>
            </a:effectLst>
            <a:latin typeface="+mn-ea"/>
            <a:ea typeface="+mn-ea"/>
          </a:endParaRP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a:p>
      </dgm:t>
    </dgm:pt>
    <dgm:pt modelId="{2A2F16A0-9C3D-4C9D-A397-58E38B78C6BA}">
      <dgm:prSet phldrT="[Text]" custT="1"/>
      <dgm:spPr/>
      <dgm:t>
        <a:bodyPr/>
        <a:lstStyle/>
        <a:p>
          <a:r>
            <a:rPr lang="zh-CN" altLang="en-US" sz="2800" b="1" dirty="0">
              <a:solidFill>
                <a:schemeClr val="tx1"/>
              </a:solidFill>
            </a:rPr>
            <a:t>法规机器人</a:t>
          </a:r>
          <a:endParaRPr lang="en-US" altLang="zh-CN" sz="2800" b="1" dirty="0">
            <a:solidFill>
              <a:schemeClr val="tx1"/>
            </a:solidFill>
          </a:endParaRPr>
        </a:p>
        <a:p>
          <a:r>
            <a:rPr lang="zh-CN" altLang="en-US" sz="2800" b="1" dirty="0">
              <a:solidFill>
                <a:schemeClr val="tx1"/>
              </a:solidFill>
            </a:rPr>
            <a:t>输出标准和</a:t>
          </a:r>
          <a:endParaRPr lang="en-US" altLang="zh-CN" sz="2800" b="1" dirty="0">
            <a:solidFill>
              <a:schemeClr val="tx1"/>
            </a:solidFill>
          </a:endParaRPr>
        </a:p>
        <a:p>
          <a:r>
            <a:rPr lang="zh-CN" altLang="en-US" sz="2800" b="1" dirty="0">
              <a:solidFill>
                <a:schemeClr val="tx1"/>
              </a:solidFill>
            </a:rPr>
            <a:t>规定清单</a:t>
          </a:r>
          <a:endParaRPr lang="en-US" sz="2800" b="1" dirty="0">
            <a:solidFill>
              <a:schemeClr val="tx1"/>
            </a:solidFill>
            <a:effectLst>
              <a:outerShdw blurRad="38100" dist="38100" dir="2700000" algn="tl">
                <a:srgbClr val="000000">
                  <a:alpha val="43137"/>
                </a:srgbClr>
              </a:outerShdw>
            </a:effectLst>
          </a:endParaRP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a:p>
      </dgm:t>
    </dgm:pt>
    <dgm:pt modelId="{450F0AA0-0099-47A0-859F-C61271C5AE08}">
      <dgm:prSet phldrT="[Text]" custT="1"/>
      <dgm:spPr/>
      <dgm:t>
        <a:bodyPr/>
        <a:lstStyle/>
        <a:p>
          <a:r>
            <a:rPr lang="zh-CN" altLang="en-US" sz="2800" b="1" dirty="0">
              <a:solidFill>
                <a:schemeClr val="tx1"/>
              </a:solidFill>
            </a:rPr>
            <a:t>用户就具体</a:t>
          </a:r>
          <a:endParaRPr lang="en-US" altLang="zh-CN" sz="2800" b="1" dirty="0">
            <a:solidFill>
              <a:schemeClr val="tx1"/>
            </a:solidFill>
          </a:endParaRPr>
        </a:p>
        <a:p>
          <a:r>
            <a:rPr lang="zh-CN" altLang="en-US" sz="2800" b="1" dirty="0">
              <a:solidFill>
                <a:schemeClr val="tx1"/>
              </a:solidFill>
            </a:rPr>
            <a:t>规定参考</a:t>
          </a:r>
          <a:endParaRPr lang="en-US" altLang="zh-CN" sz="2800" b="1" dirty="0">
            <a:solidFill>
              <a:schemeClr val="tx1"/>
            </a:solidFill>
          </a:endParaRPr>
        </a:p>
        <a:p>
          <a:r>
            <a:rPr lang="zh-CN" altLang="en-US" sz="2800" b="1" dirty="0">
              <a:solidFill>
                <a:schemeClr val="tx1"/>
              </a:solidFill>
            </a:rPr>
            <a:t>信息来源文件</a:t>
          </a:r>
          <a:endParaRPr lang="en-US" sz="2800" b="1" dirty="0">
            <a:solidFill>
              <a:schemeClr val="tx1"/>
            </a:solidFill>
            <a:effectLst>
              <a:outerShdw blurRad="38100" dist="38100" dir="2700000" algn="tl">
                <a:srgbClr val="000000">
                  <a:alpha val="43137"/>
                </a:srgbClr>
              </a:outerShdw>
            </a:effectLst>
          </a:endParaRP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custLinFactNeighborX="-836" custLinFactNeighborY="-972">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4B622B09-5062-4246-83F6-021C9189655D}" type="presOf" srcId="{752FCA0E-7BFD-49AA-AFDC-DB5944198FA7}" destId="{905C1706-B0FE-4726-9267-A3FE01E78B18}" srcOrd="0" destOrd="0" presId="urn:microsoft.com/office/officeart/2005/8/layout/process1"/>
    <dgm:cxn modelId="{0FF56911-407C-4951-8865-40198F7F4118}" srcId="{4E713402-EE4B-4182-96EF-28598EBE72A9}" destId="{450F0AA0-0099-47A0-859F-C61271C5AE08}" srcOrd="2" destOrd="0" parTransId="{00369966-13B6-490D-86D8-B91CB4415347}" sibTransId="{4E40A198-7FE9-4056-8322-C3564C718BE8}"/>
    <dgm:cxn modelId="{90084C25-A0D9-4FFD-A0E0-D023EE2247F2}" type="presOf" srcId="{4E713402-EE4B-4182-96EF-28598EBE72A9}" destId="{0C2FE490-8D01-4951-A66C-C9EC545B86FF}" srcOrd="0" destOrd="0" presId="urn:microsoft.com/office/officeart/2005/8/layout/process1"/>
    <dgm:cxn modelId="{9C98AB34-AE55-48BC-ABB9-A081DF7CD9EE}" type="presOf" srcId="{2A2F16A0-9C3D-4C9D-A397-58E38B78C6BA}" destId="{85177C65-4501-4BA3-A131-0E5DDF5A6D53}" srcOrd="0" destOrd="0" presId="urn:microsoft.com/office/officeart/2005/8/layout/process1"/>
    <dgm:cxn modelId="{9C71123A-BB38-4581-85A1-EACED841CF17}" type="presOf" srcId="{87BC8939-6D88-4399-A63F-32E2CEA02F27}" destId="{248EE7FD-8153-4AC9-A694-777AA8930A22}" srcOrd="0" destOrd="0" presId="urn:microsoft.com/office/officeart/2005/8/layout/process1"/>
    <dgm:cxn modelId="{8143275B-E193-4F78-96DE-8E216F841F22}" type="presOf" srcId="{752FCA0E-7BFD-49AA-AFDC-DB5944198FA7}" destId="{DFCF6156-C19A-44D4-AEA1-68BDC1113B0F}" srcOrd="1" destOrd="0" presId="urn:microsoft.com/office/officeart/2005/8/layout/process1"/>
    <dgm:cxn modelId="{A22D5A5C-B074-4870-B33D-1BC10F5F6B56}" srcId="{4E713402-EE4B-4182-96EF-28598EBE72A9}" destId="{2A2F16A0-9C3D-4C9D-A397-58E38B78C6BA}" srcOrd="1" destOrd="0" parTransId="{A35A2699-18C8-4086-A396-9B1EC773CC76}" sibTransId="{752FCA0E-7BFD-49AA-AFDC-DB5944198FA7}"/>
    <dgm:cxn modelId="{6D91497E-0E6B-4ABD-B088-831E4F918F5E}" type="presOf" srcId="{450F0AA0-0099-47A0-859F-C61271C5AE08}" destId="{73F3EB05-D099-497B-A6C0-EBE0C5DC884D}" srcOrd="0" destOrd="0" presId="urn:microsoft.com/office/officeart/2005/8/layout/process1"/>
    <dgm:cxn modelId="{61DECD7F-6D72-4914-AC26-93E954A55571}" type="presOf" srcId="{87BC8939-6D88-4399-A63F-32E2CEA02F27}" destId="{751032A0-D844-4B0F-BDFE-F9C854DE4AA0}" srcOrd="1"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1BB19CBC-B5F5-41F6-B612-80A81F73AEB3}" type="presOf" srcId="{5E06E112-DDC8-4435-BAA5-CDD60B0AECAB}" destId="{98483C95-4BD5-441D-928D-C3330797655F}" srcOrd="0" destOrd="0" presId="urn:microsoft.com/office/officeart/2005/8/layout/process1"/>
    <dgm:cxn modelId="{41423070-2126-4DDE-BD2D-A25D68688B33}" type="presParOf" srcId="{0C2FE490-8D01-4951-A66C-C9EC545B86FF}" destId="{98483C95-4BD5-441D-928D-C3330797655F}" srcOrd="0" destOrd="0" presId="urn:microsoft.com/office/officeart/2005/8/layout/process1"/>
    <dgm:cxn modelId="{CE26464E-8075-43B1-BBF4-88DC2614B6AF}" type="presParOf" srcId="{0C2FE490-8D01-4951-A66C-C9EC545B86FF}" destId="{248EE7FD-8153-4AC9-A694-777AA8930A22}" srcOrd="1" destOrd="0" presId="urn:microsoft.com/office/officeart/2005/8/layout/process1"/>
    <dgm:cxn modelId="{FD85829C-4C87-4596-A7E4-D7FF3ED5AFA0}" type="presParOf" srcId="{248EE7FD-8153-4AC9-A694-777AA8930A22}" destId="{751032A0-D844-4B0F-BDFE-F9C854DE4AA0}" srcOrd="0" destOrd="0" presId="urn:microsoft.com/office/officeart/2005/8/layout/process1"/>
    <dgm:cxn modelId="{9647B44C-7677-4BA7-8A50-941C615CF456}" type="presParOf" srcId="{0C2FE490-8D01-4951-A66C-C9EC545B86FF}" destId="{85177C65-4501-4BA3-A131-0E5DDF5A6D53}" srcOrd="2" destOrd="0" presId="urn:microsoft.com/office/officeart/2005/8/layout/process1"/>
    <dgm:cxn modelId="{01DBB0FD-2616-4E70-B699-6DC56632BEEF}" type="presParOf" srcId="{0C2FE490-8D01-4951-A66C-C9EC545B86FF}" destId="{905C1706-B0FE-4726-9267-A3FE01E78B18}" srcOrd="3" destOrd="0" presId="urn:microsoft.com/office/officeart/2005/8/layout/process1"/>
    <dgm:cxn modelId="{4180A702-EDB1-491E-8E0B-CD76A50FF9B7}" type="presParOf" srcId="{905C1706-B0FE-4726-9267-A3FE01E78B18}" destId="{DFCF6156-C19A-44D4-AEA1-68BDC1113B0F}" srcOrd="0" destOrd="0" presId="urn:microsoft.com/office/officeart/2005/8/layout/process1"/>
    <dgm:cxn modelId="{FCA7B293-C92F-4A71-A3A9-A70FDD09A012}"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4" y="664997"/>
          <a:ext cx="2851276" cy="19513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solidFill>
                <a:schemeClr val="tx1"/>
              </a:solidFill>
            </a:rPr>
            <a:t>用户输入</a:t>
          </a:r>
          <a:endParaRPr lang="en-US" altLang="zh-CN" sz="2800" b="1" kern="1200" dirty="0">
            <a:solidFill>
              <a:schemeClr val="tx1"/>
            </a:solidFill>
          </a:endParaRPr>
        </a:p>
        <a:p>
          <a:pPr marL="0" lvl="0" indent="0" algn="ctr" defTabSz="1244600">
            <a:lnSpc>
              <a:spcPct val="90000"/>
            </a:lnSpc>
            <a:spcBef>
              <a:spcPct val="0"/>
            </a:spcBef>
            <a:spcAft>
              <a:spcPct val="35000"/>
            </a:spcAft>
            <a:buNone/>
          </a:pPr>
          <a:r>
            <a:rPr lang="zh-CN" altLang="en-US" sz="2800" b="1" kern="1200" dirty="0">
              <a:solidFill>
                <a:schemeClr val="tx1"/>
              </a:solidFill>
            </a:rPr>
            <a:t>产品功能</a:t>
          </a:r>
          <a:endParaRPr lang="en-US" sz="2800" b="1" kern="1200" dirty="0">
            <a:solidFill>
              <a:schemeClr val="tx1"/>
            </a:solidFill>
            <a:effectLst>
              <a:outerShdw blurRad="38100" dist="38100" dir="2700000" algn="tl">
                <a:srgbClr val="000000">
                  <a:alpha val="43137"/>
                </a:srgbClr>
              </a:outerShdw>
            </a:effectLst>
            <a:latin typeface="+mn-ea"/>
            <a:ea typeface="+mn-ea"/>
          </a:endParaRPr>
        </a:p>
      </dsp:txBody>
      <dsp:txXfrm>
        <a:off x="57157" y="722150"/>
        <a:ext cx="2736970" cy="1837036"/>
      </dsp:txXfrm>
    </dsp:sp>
    <dsp:sp modelId="{248EE7FD-8153-4AC9-A694-777AA8930A22}">
      <dsp:nvSpPr>
        <dsp:cNvPr id="0" name=""/>
        <dsp:cNvSpPr/>
      </dsp:nvSpPr>
      <dsp:spPr>
        <a:xfrm rot="16295">
          <a:off x="3138788" y="1296676"/>
          <a:ext cx="60953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138789" y="1437666"/>
        <a:ext cx="426671" cy="424270"/>
      </dsp:txXfrm>
    </dsp:sp>
    <dsp:sp modelId="{85177C65-4501-4BA3-A131-0E5DDF5A6D53}">
      <dsp:nvSpPr>
        <dsp:cNvPr id="0" name=""/>
        <dsp:cNvSpPr/>
      </dsp:nvSpPr>
      <dsp:spPr>
        <a:xfrm>
          <a:off x="4001325" y="683964"/>
          <a:ext cx="2851276" cy="19513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solidFill>
                <a:schemeClr val="tx1"/>
              </a:solidFill>
            </a:rPr>
            <a:t>法规机器人</a:t>
          </a:r>
          <a:endParaRPr lang="en-US" altLang="zh-CN" sz="2800" b="1" kern="1200" dirty="0">
            <a:solidFill>
              <a:schemeClr val="tx1"/>
            </a:solidFill>
          </a:endParaRPr>
        </a:p>
        <a:p>
          <a:pPr marL="0" lvl="0" indent="0" algn="ctr" defTabSz="1244600">
            <a:lnSpc>
              <a:spcPct val="90000"/>
            </a:lnSpc>
            <a:spcBef>
              <a:spcPct val="0"/>
            </a:spcBef>
            <a:spcAft>
              <a:spcPct val="35000"/>
            </a:spcAft>
            <a:buNone/>
          </a:pPr>
          <a:r>
            <a:rPr lang="zh-CN" altLang="en-US" sz="2800" b="1" kern="1200" dirty="0">
              <a:solidFill>
                <a:schemeClr val="tx1"/>
              </a:solidFill>
            </a:rPr>
            <a:t>输出标准和</a:t>
          </a:r>
          <a:endParaRPr lang="en-US" altLang="zh-CN" sz="2800" b="1" kern="1200" dirty="0">
            <a:solidFill>
              <a:schemeClr val="tx1"/>
            </a:solidFill>
          </a:endParaRPr>
        </a:p>
        <a:p>
          <a:pPr marL="0" lvl="0" indent="0" algn="ctr" defTabSz="1244600">
            <a:lnSpc>
              <a:spcPct val="90000"/>
            </a:lnSpc>
            <a:spcBef>
              <a:spcPct val="0"/>
            </a:spcBef>
            <a:spcAft>
              <a:spcPct val="35000"/>
            </a:spcAft>
            <a:buNone/>
          </a:pPr>
          <a:r>
            <a:rPr lang="zh-CN" altLang="en-US" sz="2800" b="1" kern="1200" dirty="0">
              <a:solidFill>
                <a:schemeClr val="tx1"/>
              </a:solidFill>
            </a:rPr>
            <a:t>规定清单</a:t>
          </a:r>
          <a:endParaRPr lang="en-US" sz="2800" b="1" kern="1200" dirty="0">
            <a:solidFill>
              <a:schemeClr val="tx1"/>
            </a:solidFill>
            <a:effectLst>
              <a:outerShdw blurRad="38100" dist="38100" dir="2700000" algn="tl">
                <a:srgbClr val="000000">
                  <a:alpha val="43137"/>
                </a:srgbClr>
              </a:outerShdw>
            </a:effectLst>
          </a:endParaRPr>
        </a:p>
      </dsp:txBody>
      <dsp:txXfrm>
        <a:off x="4058478" y="741117"/>
        <a:ext cx="2736970" cy="1837036"/>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137729" y="1447500"/>
        <a:ext cx="423129" cy="424270"/>
      </dsp:txXfrm>
    </dsp:sp>
    <dsp:sp modelId="{73F3EB05-D099-497B-A6C0-EBE0C5DC884D}">
      <dsp:nvSpPr>
        <dsp:cNvPr id="0" name=""/>
        <dsp:cNvSpPr/>
      </dsp:nvSpPr>
      <dsp:spPr>
        <a:xfrm>
          <a:off x="7993112" y="683964"/>
          <a:ext cx="2851276" cy="19513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solidFill>
                <a:schemeClr val="tx1"/>
              </a:solidFill>
            </a:rPr>
            <a:t>用户就具体</a:t>
          </a:r>
          <a:endParaRPr lang="en-US" altLang="zh-CN" sz="2800" b="1" kern="1200" dirty="0">
            <a:solidFill>
              <a:schemeClr val="tx1"/>
            </a:solidFill>
          </a:endParaRPr>
        </a:p>
        <a:p>
          <a:pPr marL="0" lvl="0" indent="0" algn="ctr" defTabSz="1244600">
            <a:lnSpc>
              <a:spcPct val="90000"/>
            </a:lnSpc>
            <a:spcBef>
              <a:spcPct val="0"/>
            </a:spcBef>
            <a:spcAft>
              <a:spcPct val="35000"/>
            </a:spcAft>
            <a:buNone/>
          </a:pPr>
          <a:r>
            <a:rPr lang="zh-CN" altLang="en-US" sz="2800" b="1" kern="1200" dirty="0">
              <a:solidFill>
                <a:schemeClr val="tx1"/>
              </a:solidFill>
            </a:rPr>
            <a:t>规定参考</a:t>
          </a:r>
          <a:endParaRPr lang="en-US" altLang="zh-CN" sz="2800" b="1" kern="1200" dirty="0">
            <a:solidFill>
              <a:schemeClr val="tx1"/>
            </a:solidFill>
          </a:endParaRPr>
        </a:p>
        <a:p>
          <a:pPr marL="0" lvl="0" indent="0" algn="ctr" defTabSz="1244600">
            <a:lnSpc>
              <a:spcPct val="90000"/>
            </a:lnSpc>
            <a:spcBef>
              <a:spcPct val="0"/>
            </a:spcBef>
            <a:spcAft>
              <a:spcPct val="35000"/>
            </a:spcAft>
            <a:buNone/>
          </a:pPr>
          <a:r>
            <a:rPr lang="zh-CN" altLang="en-US" sz="2800" b="1" kern="1200" dirty="0">
              <a:solidFill>
                <a:schemeClr val="tx1"/>
              </a:solidFill>
            </a:rPr>
            <a:t>信息来源文件</a:t>
          </a:r>
          <a:endParaRPr lang="en-US" sz="2800" b="1" kern="1200" dirty="0">
            <a:solidFill>
              <a:schemeClr val="tx1"/>
            </a:solidFill>
            <a:effectLst>
              <a:outerShdw blurRad="38100" dist="38100" dir="2700000" algn="tl">
                <a:srgbClr val="000000">
                  <a:alpha val="43137"/>
                </a:srgbClr>
              </a:outerShdw>
            </a:effectLst>
          </a:endParaRPr>
        </a:p>
      </dsp:txBody>
      <dsp:txXfrm>
        <a:off x="8050265" y="741117"/>
        <a:ext cx="2736970" cy="183703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6BC2-C617-A74A-AA35-2AD1B514282D}" type="datetimeFigureOut">
              <a:rPr lang="en-US" smtClean="0"/>
              <a:t>4/13/2021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DBC63-04CE-AE4D-AA93-442818775CB2}" type="slidenum">
              <a:rPr lang="en-US" smtClean="0"/>
              <a:t>‹#›</a:t>
            </a:fld>
            <a:endParaRPr lang="en-US"/>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a:p>
        </p:txBody>
      </p:sp>
    </p:spTree>
    <p:extLst>
      <p:ext uri="{BB962C8B-B14F-4D97-AF65-F5344CB8AC3E}">
        <p14:creationId xmlns:p14="http://schemas.microsoft.com/office/powerpoint/2010/main" val="188607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82B2D-AFBE-4FC2-83C7-88FD9A279CE7}" type="slidenum">
              <a:rPr lang="en-US" smtClean="0"/>
              <a:t>37</a:t>
            </a:fld>
            <a:endParaRPr lang="en-US"/>
          </a:p>
        </p:txBody>
      </p:sp>
    </p:spTree>
    <p:extLst>
      <p:ext uri="{BB962C8B-B14F-4D97-AF65-F5344CB8AC3E}">
        <p14:creationId xmlns:p14="http://schemas.microsoft.com/office/powerpoint/2010/main" val="3412994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82B2D-AFBE-4FC2-83C7-88FD9A279CE7}" type="slidenum">
              <a:rPr lang="en-US" smtClean="0"/>
              <a:t>38</a:t>
            </a:fld>
            <a:endParaRPr lang="en-US"/>
          </a:p>
        </p:txBody>
      </p:sp>
    </p:spTree>
    <p:extLst>
      <p:ext uri="{BB962C8B-B14F-4D97-AF65-F5344CB8AC3E}">
        <p14:creationId xmlns:p14="http://schemas.microsoft.com/office/powerpoint/2010/main" val="3335391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E63032-6280-49E9-A64A-0C59F5979D10}" type="slidenum">
              <a:rPr lang="en-US" smtClean="0"/>
              <a:pPr fontAlgn="base">
                <a:spcBef>
                  <a:spcPct val="0"/>
                </a:spcBef>
                <a:spcAft>
                  <a:spcPct val="0"/>
                </a:spcAft>
                <a:defRPr/>
              </a:pPr>
              <a:t>42</a:t>
            </a:fld>
            <a:endParaRPr lang="en-US" dirty="0"/>
          </a:p>
        </p:txBody>
      </p:sp>
    </p:spTree>
    <p:extLst>
      <p:ext uri="{BB962C8B-B14F-4D97-AF65-F5344CB8AC3E}">
        <p14:creationId xmlns:p14="http://schemas.microsoft.com/office/powerpoint/2010/main" val="3211119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ea typeface="宋体" panose="02010600030101010101" pitchFamily="2" charset="-122"/>
            </a:endParaRPr>
          </a:p>
        </p:txBody>
      </p:sp>
      <p:sp>
        <p:nvSpPr>
          <p:cNvPr id="409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CD4D90A-5C4A-482B-872A-2E0AAC11646B}" type="slidenum">
              <a:rPr lang="en-US" altLang="zh-CN">
                <a:latin typeface="Calibri" panose="020F0502020204030204" pitchFamily="34" charset="0"/>
              </a:rPr>
              <a:pPr/>
              <a:t>57</a:t>
            </a:fld>
            <a:endParaRPr lang="en-US" altLang="zh-CN">
              <a:latin typeface="Calibri" panose="020F0502020204030204" pitchFamily="34" charset="0"/>
            </a:endParaRPr>
          </a:p>
        </p:txBody>
      </p:sp>
    </p:spTree>
    <p:extLst>
      <p:ext uri="{BB962C8B-B14F-4D97-AF65-F5344CB8AC3E}">
        <p14:creationId xmlns:p14="http://schemas.microsoft.com/office/powerpoint/2010/main" val="3614177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4/13/2021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058414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title page with text.</a:t>
            </a:r>
          </a:p>
        </p:txBody>
      </p:sp>
      <p:sp>
        <p:nvSpPr>
          <p:cNvPr id="4" name="Slide Number Placeholder 3"/>
          <p:cNvSpPr>
            <a:spLocks noGrp="1"/>
          </p:cNvSpPr>
          <p:nvPr>
            <p:ph type="sldNum" sz="quarter" idx="10"/>
          </p:nvPr>
        </p:nvSpPr>
        <p:spPr/>
        <p:txBody>
          <a:bodyPr/>
          <a:lstStyle/>
          <a:p>
            <a:fld id="{F02DBC63-04CE-AE4D-AA93-442818775CB2}" type="slidenum">
              <a:rPr lang="en-US" smtClean="0"/>
              <a:t>60</a:t>
            </a:fld>
            <a:endParaRPr lang="en-US"/>
          </a:p>
        </p:txBody>
      </p:sp>
    </p:spTree>
    <p:extLst>
      <p:ext uri="{BB962C8B-B14F-4D97-AF65-F5344CB8AC3E}">
        <p14:creationId xmlns:p14="http://schemas.microsoft.com/office/powerpoint/2010/main" val="1840094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62</a:t>
            </a:fld>
            <a:endParaRPr lang="en-US" dirty="0"/>
          </a:p>
        </p:txBody>
      </p:sp>
    </p:spTree>
    <p:extLst>
      <p:ext uri="{BB962C8B-B14F-4D97-AF65-F5344CB8AC3E}">
        <p14:creationId xmlns:p14="http://schemas.microsoft.com/office/powerpoint/2010/main" val="256298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63</a:t>
            </a:fld>
            <a:endParaRPr lang="en-US" dirty="0"/>
          </a:p>
        </p:txBody>
      </p:sp>
    </p:spTree>
    <p:extLst>
      <p:ext uri="{BB962C8B-B14F-4D97-AF65-F5344CB8AC3E}">
        <p14:creationId xmlns:p14="http://schemas.microsoft.com/office/powerpoint/2010/main" val="3525307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4/13/2021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99823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65</a:t>
            </a:fld>
            <a:endParaRPr lang="en-US" dirty="0"/>
          </a:p>
        </p:txBody>
      </p:sp>
    </p:spTree>
    <p:extLst>
      <p:ext uri="{BB962C8B-B14F-4D97-AF65-F5344CB8AC3E}">
        <p14:creationId xmlns:p14="http://schemas.microsoft.com/office/powerpoint/2010/main" val="2269085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a:p>
        </p:txBody>
      </p:sp>
    </p:spTree>
    <p:extLst>
      <p:ext uri="{BB962C8B-B14F-4D97-AF65-F5344CB8AC3E}">
        <p14:creationId xmlns:p14="http://schemas.microsoft.com/office/powerpoint/2010/main" val="584469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66</a:t>
            </a:fld>
            <a:endParaRPr lang="en-US" dirty="0"/>
          </a:p>
        </p:txBody>
      </p:sp>
    </p:spTree>
    <p:extLst>
      <p:ext uri="{BB962C8B-B14F-4D97-AF65-F5344CB8AC3E}">
        <p14:creationId xmlns:p14="http://schemas.microsoft.com/office/powerpoint/2010/main" val="1987621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67</a:t>
            </a:fld>
            <a:endParaRPr lang="en-US"/>
          </a:p>
        </p:txBody>
      </p:sp>
    </p:spTree>
    <p:extLst>
      <p:ext uri="{BB962C8B-B14F-4D97-AF65-F5344CB8AC3E}">
        <p14:creationId xmlns:p14="http://schemas.microsoft.com/office/powerpoint/2010/main" val="274301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a:t>
            </a:fld>
            <a:endParaRPr lang="en-US"/>
          </a:p>
        </p:txBody>
      </p:sp>
    </p:spTree>
    <p:extLst>
      <p:ext uri="{BB962C8B-B14F-4D97-AF65-F5344CB8AC3E}">
        <p14:creationId xmlns:p14="http://schemas.microsoft.com/office/powerpoint/2010/main" val="1977109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a:t>
            </a:fld>
            <a:endParaRPr lang="en-US"/>
          </a:p>
        </p:txBody>
      </p:sp>
    </p:spTree>
    <p:extLst>
      <p:ext uri="{BB962C8B-B14F-4D97-AF65-F5344CB8AC3E}">
        <p14:creationId xmlns:p14="http://schemas.microsoft.com/office/powerpoint/2010/main" val="4086212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5</a:t>
            </a:fld>
            <a:endParaRPr lang="en-US" dirty="0"/>
          </a:p>
        </p:txBody>
      </p:sp>
    </p:spTree>
    <p:extLst>
      <p:ext uri="{BB962C8B-B14F-4D97-AF65-F5344CB8AC3E}">
        <p14:creationId xmlns:p14="http://schemas.microsoft.com/office/powerpoint/2010/main" val="368357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08435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E2EC4-3AED-41CA-A2EA-24E9A129AB00}" type="slidenum">
              <a:rPr lang="en-US" smtClean="0"/>
              <a:pPr/>
              <a:t>7</a:t>
            </a:fld>
            <a:endParaRPr lang="en-US" dirty="0"/>
          </a:p>
        </p:txBody>
      </p:sp>
    </p:spTree>
    <p:extLst>
      <p:ext uri="{BB962C8B-B14F-4D97-AF65-F5344CB8AC3E}">
        <p14:creationId xmlns:p14="http://schemas.microsoft.com/office/powerpoint/2010/main" val="4175016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6BB64C-EDF0-48CC-BA60-6B0BAF61FB34}" type="slidenum">
              <a:rPr lang="en-US" smtClean="0"/>
              <a:t>25</a:t>
            </a:fld>
            <a:endParaRPr lang="en-US"/>
          </a:p>
        </p:txBody>
      </p:sp>
    </p:spTree>
    <p:extLst>
      <p:ext uri="{BB962C8B-B14F-4D97-AF65-F5344CB8AC3E}">
        <p14:creationId xmlns:p14="http://schemas.microsoft.com/office/powerpoint/2010/main" val="295256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82B2D-AFBE-4FC2-83C7-88FD9A279CE7}" type="slidenum">
              <a:rPr lang="en-US" smtClean="0"/>
              <a:t>36</a:t>
            </a:fld>
            <a:endParaRPr lang="en-US"/>
          </a:p>
        </p:txBody>
      </p:sp>
    </p:spTree>
    <p:extLst>
      <p:ext uri="{BB962C8B-B14F-4D97-AF65-F5344CB8AC3E}">
        <p14:creationId xmlns:p14="http://schemas.microsoft.com/office/powerpoint/2010/main" val="334443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0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a:t>Click icon to add picture</a:t>
            </a:r>
            <a:endParaRPr lang="en-US" dirty="0"/>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00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7322"/>
            <a:ext cx="10972800" cy="105031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95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299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a:blip r:embed="rId3"/>
          <a:stretch>
            <a:fillRect/>
          </a:stretch>
        </p:blipFill>
        <p:spPr>
          <a:xfrm>
            <a:off x="4949112" y="6846"/>
            <a:ext cx="7242888" cy="6858000"/>
          </a:xfrm>
          <a:prstGeom prst="rect">
            <a:avLst/>
          </a:prstGeom>
        </p:spPr>
      </p:pic>
    </p:spTree>
    <p:extLst>
      <p:ext uri="{BB962C8B-B14F-4D97-AF65-F5344CB8AC3E}">
        <p14:creationId xmlns:p14="http://schemas.microsoft.com/office/powerpoint/2010/main" val="744268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0432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804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212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a:t>Click icon to add picture</a:t>
            </a:r>
            <a:endParaRPr lang="en-US" dirty="0"/>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151353" cy="360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alpha val="65000"/>
                  </a:srgbClr>
                </a:solidFill>
                <a:latin typeface="Calibri Light" panose="020F030202020403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6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60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50" r:id="rId3"/>
    <p:sldLayoutId id="2147483656" r:id="rId4"/>
    <p:sldLayoutId id="2147483652" r:id="rId5"/>
    <p:sldLayoutId id="2147483655" r:id="rId6"/>
    <p:sldLayoutId id="2147483653" r:id="rId7"/>
    <p:sldLayoutId id="2147483676" r:id="rId8"/>
    <p:sldLayoutId id="2147483677" r:id="rId9"/>
    <p:sldLayoutId id="2147483678" r:id="rId10"/>
    <p:sldLayoutId id="2147483651" r:id="rId11"/>
    <p:sldLayoutId id="2147483649" r:id="rId12"/>
    <p:sldLayoutId id="2147483654" r:id="rId13"/>
    <p:sldLayoutId id="2147483684" r:id="rId14"/>
    <p:sldLayoutId id="2147483685" r:id="rId15"/>
    <p:sldLayoutId id="2147483686" r:id="rId16"/>
    <p:sldLayoutId id="2147483687" r:id="rId17"/>
    <p:sldLayoutId id="2147483689" r:id="rId18"/>
    <p:sldLayoutId id="2147483690" r:id="rId19"/>
    <p:sldLayoutId id="2147483691" r:id="rId20"/>
  </p:sldLayoutIdLst>
  <p:txStyles>
    <p:titleStyle>
      <a:lvl1pPr eaLnBrk="1" hangingPunct="1">
        <a:defRPr sz="3600" b="1">
          <a:solidFill>
            <a:srgbClr val="2E74B5"/>
          </a:solidFill>
          <a:latin typeface="Calibri Light" panose="020F030202020403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5.pn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png"/><Relationship Id="rId5" Type="http://schemas.openxmlformats.org/officeDocument/2006/relationships/image" Target="../media/image28.jpeg"/><Relationship Id="rId4" Type="http://schemas.openxmlformats.org/officeDocument/2006/relationships/image" Target="../media/image27.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png"/><Relationship Id="rId5" Type="http://schemas.openxmlformats.org/officeDocument/2006/relationships/image" Target="../media/image30.jpeg"/><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png"/><Relationship Id="rId5" Type="http://schemas.openxmlformats.org/officeDocument/2006/relationships/image" Target="../media/image32.jpeg"/><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5.png"/><Relationship Id="rId5" Type="http://schemas.openxmlformats.org/officeDocument/2006/relationships/image" Target="../media/image34.jpeg"/><Relationship Id="rId4" Type="http://schemas.openxmlformats.org/officeDocument/2006/relationships/image" Target="../media/image33.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5.pn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5.png"/><Relationship Id="rId5" Type="http://schemas.openxmlformats.org/officeDocument/2006/relationships/image" Target="../media/image39.jpeg"/><Relationship Id="rId4" Type="http://schemas.openxmlformats.org/officeDocument/2006/relationships/image" Target="../media/image38.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5.png"/><Relationship Id="rId5" Type="http://schemas.openxmlformats.org/officeDocument/2006/relationships/image" Target="../media/image41.jpeg"/><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5.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5.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1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9.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5.png"/><Relationship Id="rId5" Type="http://schemas.openxmlformats.org/officeDocument/2006/relationships/hyperlink" Target="mailto:CPSCinChina@CPSC.GOV" TargetMode="External"/><Relationship Id="rId4" Type="http://schemas.openxmlformats.org/officeDocument/2006/relationships/notesSlide" Target="../notesSlides/notesSlide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hyperlink" Target="mailto:CPSCinChina@cpsc.gov" TargetMode="External"/><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61.xml.rels><?xml version="1.0" encoding="UTF-8" standalone="yes"?>
<Relationships xmlns="http://schemas.openxmlformats.org/package/2006/relationships"><Relationship Id="rId3" Type="http://schemas.openxmlformats.org/officeDocument/2006/relationships/hyperlink" Target="https://www.cpsc.gov/zh-CN/Business--Manufacturing/Business-Education" TargetMode="External"/><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image" Target="../media/image57.jpe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56.png"/><Relationship Id="rId5" Type="http://schemas.openxmlformats.org/officeDocument/2006/relationships/hyperlink" Target="http://business.cpsc.gov/" TargetMode="External"/><Relationship Id="rId4" Type="http://schemas.openxmlformats.org/officeDocument/2006/relationships/notesSlide" Target="../notesSlides/notesSlide19.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7.xml.rels><?xml version="1.0" encoding="UTF-8" standalone="yes"?>
<Relationships xmlns="http://schemas.openxmlformats.org/package/2006/relationships"><Relationship Id="rId8" Type="http://schemas.openxmlformats.org/officeDocument/2006/relationships/hyperlink" Target="https://www.cpsc.gov/s3fs-public/pdfs/blk_pdf_FHSACh.pdf" TargetMode="External"/><Relationship Id="rId3" Type="http://schemas.openxmlformats.org/officeDocument/2006/relationships/slideLayout" Target="../slideLayouts/slideLayout12.xml"/><Relationship Id="rId7" Type="http://schemas.openxmlformats.org/officeDocument/2006/relationships/hyperlink" Target="https://www.cpsc.gov/zh-CN/Business--Manufacturing/Business-Education/Business-Guidance/Bicycle-Requirements" TargetMode="External"/><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hyperlink" Target="https://www.cpsc.gov/s3fs-public/THE%20REGULATED%20PRODUCT%20HANDBOOK_050613%20CHN%20Final_0.pdf" TargetMode="External"/><Relationship Id="rId11" Type="http://schemas.openxmlformats.org/officeDocument/2006/relationships/image" Target="../media/image5.png"/><Relationship Id="rId5" Type="http://schemas.openxmlformats.org/officeDocument/2006/relationships/hyperlink" Target="http://www.cpsc.gov/en/Regulations-Laws--Standards/Statutes/" TargetMode="External"/><Relationship Id="rId10" Type="http://schemas.openxmlformats.org/officeDocument/2006/relationships/hyperlink" Target="https://www.cpsc.gov/zh-CN/Business--Manufacturing/Business-Education/Business-Guidance/Bicycle-Helmets" TargetMode="External"/><Relationship Id="rId4" Type="http://schemas.openxmlformats.org/officeDocument/2006/relationships/notesSlide" Target="../notesSlides/notesSlide21.xml"/><Relationship Id="rId9" Type="http://schemas.openxmlformats.org/officeDocument/2006/relationships/hyperlink" Target="https://www.cpsc.gov/s3fs-public/pdfs/blk_pdf_CPSACh.pd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Layout" Target="../slideLayouts/slideLayout19.xml"/><Relationship Id="rId7" Type="http://schemas.openxmlformats.org/officeDocument/2006/relationships/slide" Target="slide2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slide" Target="slide16.xml"/><Relationship Id="rId11" Type="http://schemas.openxmlformats.org/officeDocument/2006/relationships/image" Target="../media/image5.png"/><Relationship Id="rId5" Type="http://schemas.openxmlformats.org/officeDocument/2006/relationships/slide" Target="slide15.xml"/><Relationship Id="rId10" Type="http://schemas.openxmlformats.org/officeDocument/2006/relationships/slide" Target="slide60.xml"/><Relationship Id="rId4" Type="http://schemas.openxmlformats.org/officeDocument/2006/relationships/slide" Target="slide10.xml"/><Relationship Id="rId9" Type="http://schemas.openxmlformats.org/officeDocument/2006/relationships/slide" Target="slide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0337" y="319813"/>
            <a:ext cx="11777031" cy="940043"/>
          </a:xfrm>
        </p:spPr>
        <p:txBody>
          <a:bodyPr>
            <a:normAutofit fontScale="90000"/>
          </a:bodyPr>
          <a:lstStyle/>
          <a:p>
            <a:pPr algn="ctr"/>
            <a:r>
              <a:rPr lang="en-US" altLang="zh-CN" sz="3200" dirty="0"/>
              <a:t>CPSC</a:t>
            </a:r>
            <a:br>
              <a:rPr lang="en-US" altLang="zh-CN" sz="3200" dirty="0"/>
            </a:br>
            <a:r>
              <a:rPr lang="zh-CN" altLang="en-US" sz="3200" dirty="0">
                <a:solidFill>
                  <a:schemeClr val="tx1"/>
                </a:solidFill>
              </a:rPr>
              <a:t>视频</a:t>
            </a:r>
            <a:r>
              <a:rPr lang="en-US" altLang="zh-CN" sz="3200" dirty="0">
                <a:solidFill>
                  <a:schemeClr val="tx1"/>
                </a:solidFill>
              </a:rPr>
              <a:t>:</a:t>
            </a:r>
            <a:r>
              <a:rPr lang="zh-CN" altLang="en-US" sz="3200" dirty="0">
                <a:solidFill>
                  <a:schemeClr val="tx1"/>
                </a:solidFill>
              </a:rPr>
              <a:t> 欢迎您收看美国消费品安全委员会播客系列</a:t>
            </a:r>
            <a:br>
              <a:rPr lang="en-US" altLang="zh-CN" sz="3200" dirty="0">
                <a:solidFill>
                  <a:schemeClr val="tx1"/>
                </a:solidFill>
                <a:latin typeface="+mn-ea"/>
                <a:cs typeface="Times New Roman" panose="02020603050405020304" pitchFamily="18" charset="0"/>
              </a:rPr>
            </a:br>
            <a:r>
              <a:rPr lang="en-US" altLang="zh-CN" sz="3200" dirty="0">
                <a:solidFill>
                  <a:schemeClr val="tx1"/>
                </a:solidFill>
              </a:rPr>
              <a:t>CPSC</a:t>
            </a:r>
            <a:r>
              <a:rPr lang="zh-CN" altLang="en-US" sz="3200" dirty="0">
                <a:solidFill>
                  <a:schemeClr val="tx1"/>
                </a:solidFill>
              </a:rPr>
              <a:t>自行车法规和安全要求</a:t>
            </a:r>
            <a:br>
              <a:rPr lang="en-US" sz="3200" dirty="0">
                <a:solidFill>
                  <a:schemeClr val="tx1"/>
                </a:solidFill>
              </a:rPr>
            </a:br>
            <a:endParaRPr lang="en-US" sz="3600" dirty="0">
              <a:solidFill>
                <a:schemeClr val="tx1"/>
              </a:solidFill>
            </a:endParaRPr>
          </a:p>
        </p:txBody>
      </p:sp>
      <p:pic>
        <p:nvPicPr>
          <p:cNvPr id="6" name="Rich welcome 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lum bright="12000"/>
          </a:blip>
          <a:stretch>
            <a:fillRect/>
          </a:stretch>
        </p:blipFill>
        <p:spPr>
          <a:xfrm>
            <a:off x="2132274" y="1259856"/>
            <a:ext cx="7683392" cy="4321908"/>
          </a:xfrm>
          <a:prstGeom prst="rect">
            <a:avLst/>
          </a:prstGeom>
        </p:spPr>
      </p:pic>
      <p:sp>
        <p:nvSpPr>
          <p:cNvPr id="2" name="TextBox 1"/>
          <p:cNvSpPr txBox="1"/>
          <p:nvPr/>
        </p:nvSpPr>
        <p:spPr>
          <a:xfrm>
            <a:off x="220337" y="5567700"/>
            <a:ext cx="11777032" cy="954107"/>
          </a:xfrm>
          <a:prstGeom prst="rect">
            <a:avLst/>
          </a:prstGeom>
          <a:noFill/>
        </p:spPr>
        <p:txBody>
          <a:bodyPr wrap="square" rtlCol="0">
            <a:spAutoFit/>
          </a:bodyPr>
          <a:lstStyle/>
          <a:p>
            <a:r>
              <a:rPr lang="zh-CN" altLang="en-US" sz="1400" i="1" dirty="0"/>
              <a:t>您有多种方式观看我们的播客。</a:t>
            </a:r>
            <a:endParaRPr lang="en-US" sz="1400" dirty="0"/>
          </a:p>
          <a:p>
            <a:r>
              <a:rPr lang="zh-CN" altLang="en-US" sz="1400" b="1" i="1" dirty="0"/>
              <a:t>如果用幻灯片，即</a:t>
            </a:r>
            <a:r>
              <a:rPr lang="en-US" sz="1400" b="1" i="1" dirty="0" err="1"/>
              <a:t>powerpoint</a:t>
            </a:r>
            <a:r>
              <a:rPr lang="en-US" sz="1400" b="1" i="1" dirty="0"/>
              <a:t> (ppt)</a:t>
            </a:r>
            <a:r>
              <a:rPr lang="zh-CN" altLang="en-US" sz="1400" b="1" i="1" dirty="0"/>
              <a:t>方式观看播客</a:t>
            </a:r>
            <a:r>
              <a:rPr lang="en-US" sz="1400" b="1" i="1" dirty="0"/>
              <a:t>:</a:t>
            </a:r>
            <a:r>
              <a:rPr lang="en-US" sz="1400" i="1" dirty="0"/>
              <a:t> </a:t>
            </a:r>
            <a:r>
              <a:rPr lang="zh-CN" altLang="en-US" sz="1400" i="1" dirty="0"/>
              <a:t>请按</a:t>
            </a:r>
            <a:r>
              <a:rPr lang="en-US" sz="1400" i="1" dirty="0"/>
              <a:t>“Slideshow”</a:t>
            </a:r>
            <a:r>
              <a:rPr lang="zh-CN" altLang="en-US" sz="1400" i="1" dirty="0"/>
              <a:t>。每张幻灯片右上角有一喇叭图像，您按该图像，就可以听到中文叙述。您若使用</a:t>
            </a:r>
            <a:r>
              <a:rPr lang="en-US" sz="1400" i="1" dirty="0"/>
              <a:t>PowerPoint 2010, 2013, 2016, 2019, </a:t>
            </a:r>
            <a:r>
              <a:rPr lang="zh-CN" altLang="en-US" sz="1400" i="1" dirty="0"/>
              <a:t>和 </a:t>
            </a:r>
            <a:r>
              <a:rPr lang="en-US" sz="1400" i="1" dirty="0"/>
              <a:t>PowerPoint Office 365</a:t>
            </a:r>
            <a:r>
              <a:rPr lang="zh-CN" altLang="en-US" sz="1400" i="1" dirty="0"/>
              <a:t>，都可以收看本幻灯片。请注意，英文幻灯片不伴随叙述。</a:t>
            </a:r>
            <a:endParaRPr lang="en-US" sz="1400" dirty="0"/>
          </a:p>
          <a:p>
            <a:r>
              <a:rPr lang="zh-CN" altLang="en-US" sz="1400" b="1" i="1" dirty="0"/>
              <a:t>如果用视频 </a:t>
            </a:r>
            <a:r>
              <a:rPr lang="en-US" sz="1400" b="1" i="1" dirty="0"/>
              <a:t>(mp4)</a:t>
            </a:r>
            <a:r>
              <a:rPr lang="zh-CN" altLang="en-US" sz="1400" b="1" i="1" dirty="0"/>
              <a:t>方式观看播客</a:t>
            </a:r>
            <a:r>
              <a:rPr lang="en-US" sz="1400" b="1" i="1" dirty="0"/>
              <a:t>:</a:t>
            </a:r>
            <a:r>
              <a:rPr lang="en-US" sz="1400" i="1" dirty="0"/>
              <a:t> </a:t>
            </a:r>
            <a:r>
              <a:rPr lang="zh-CN" altLang="en-US" sz="1400" i="1" dirty="0"/>
              <a:t>叙述部分会自动播放，右上角的喇叭图像不具有播放功能。如果您想自己自己播放叙述，</a:t>
            </a:r>
            <a:endParaRPr lang="en-US" sz="1400" dirty="0"/>
          </a:p>
        </p:txBody>
      </p:sp>
    </p:spTree>
    <p:extLst>
      <p:ext uri="{BB962C8B-B14F-4D97-AF65-F5344CB8AC3E}">
        <p14:creationId xmlns:p14="http://schemas.microsoft.com/office/powerpoint/2010/main" val="3968575850"/>
      </p:ext>
    </p:extLst>
  </p:cSld>
  <p:clrMapOvr>
    <a:masterClrMapping/>
  </p:clrMapOvr>
  <mc:AlternateContent xmlns:mc="http://schemas.openxmlformats.org/markup-compatibility/2006" xmlns:p14="http://schemas.microsoft.com/office/powerpoint/2010/main">
    <mc:Choice Requires="p14">
      <p:transition spd="slow" p14:dur="2000" advTm="6223"/>
    </mc:Choice>
    <mc:Fallback xmlns="">
      <p:transition spd="slow" advTm="622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zh-CN" altLang="en-US" sz="4000" dirty="0">
                <a:latin typeface="+mn-ea"/>
                <a:ea typeface="+mn-ea"/>
              </a:rPr>
              <a:t>美国消费品安全委员会（</a:t>
            </a:r>
            <a:r>
              <a:rPr lang="en-US" altLang="zh-CN" sz="4000" dirty="0">
                <a:latin typeface="+mn-ea"/>
                <a:ea typeface="+mn-ea"/>
              </a:rPr>
              <a:t>CPSC</a:t>
            </a:r>
            <a:r>
              <a:rPr lang="zh-CN" altLang="en-US" sz="4000" dirty="0">
                <a:latin typeface="+mn-ea"/>
                <a:ea typeface="+mn-ea"/>
              </a:rPr>
              <a:t>）的自行车法规</a:t>
            </a:r>
            <a:endParaRPr lang="en-US" dirty="0">
              <a:latin typeface="+mn-ea"/>
              <a:ea typeface="+mn-ea"/>
            </a:endParaRP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zh-CN" altLang="en-US" sz="3200" dirty="0"/>
              <a:t>美国消费品安全委员会</a:t>
            </a:r>
            <a:r>
              <a:rPr lang="zh-CN" altLang="en-US" sz="3200" dirty="0">
                <a:latin typeface="SimSun" panose="02010600030101010101" pitchFamily="2" charset="-122"/>
                <a:ea typeface="SimSun" panose="02010600030101010101" pitchFamily="2" charset="-122"/>
              </a:rPr>
              <a:t>的</a:t>
            </a:r>
            <a:r>
              <a:rPr lang="zh-CN" altLang="en-US" sz="3200" dirty="0"/>
              <a:t>自行车</a:t>
            </a:r>
            <a:r>
              <a:rPr lang="zh-CN" altLang="en-US" sz="3200" dirty="0">
                <a:latin typeface="SimSun" panose="02010600030101010101" pitchFamily="2" charset="-122"/>
                <a:ea typeface="SimSun" panose="02010600030101010101" pitchFamily="2" charset="-122"/>
              </a:rPr>
              <a:t>法规可見于</a:t>
            </a:r>
            <a:r>
              <a:rPr lang="zh-CN" altLang="en-US" sz="3200" dirty="0"/>
              <a:t>联邦</a:t>
            </a:r>
            <a:r>
              <a:rPr lang="zh-CN" altLang="en-US" sz="3200" dirty="0">
                <a:latin typeface="SimSun" panose="02010600030101010101" pitchFamily="2" charset="-122"/>
                <a:ea typeface="SimSun" panose="02010600030101010101" pitchFamily="2" charset="-122"/>
              </a:rPr>
              <a:t>法规</a:t>
            </a:r>
            <a:r>
              <a:rPr lang="zh-TW" altLang="en-US" sz="3200" dirty="0">
                <a:latin typeface="SimSun" panose="02010600030101010101" pitchFamily="2" charset="-122"/>
                <a:ea typeface="SimSun" panose="02010600030101010101" pitchFamily="2" charset="-122"/>
              </a:rPr>
              <a:t>第</a:t>
            </a:r>
            <a:r>
              <a:rPr lang="en-US" altLang="zh-TW" sz="3200" dirty="0">
                <a:latin typeface="SimSun" panose="02010600030101010101" pitchFamily="2" charset="-122"/>
                <a:ea typeface="SimSun" panose="02010600030101010101" pitchFamily="2" charset="-122"/>
              </a:rPr>
              <a:t>16</a:t>
            </a:r>
            <a:r>
              <a:rPr lang="zh-TW" altLang="en-US" sz="3200" dirty="0">
                <a:latin typeface="SimSun" panose="02010600030101010101" pitchFamily="2" charset="-122"/>
                <a:ea typeface="SimSun" panose="02010600030101010101" pitchFamily="2" charset="-122"/>
              </a:rPr>
              <a:t>卷</a:t>
            </a:r>
            <a:r>
              <a:rPr lang="en-US" altLang="zh-TW" sz="3200" dirty="0">
                <a:latin typeface="SimSun" panose="02010600030101010101" pitchFamily="2" charset="-122"/>
                <a:ea typeface="SimSun" panose="02010600030101010101" pitchFamily="2" charset="-122"/>
              </a:rPr>
              <a:t>1512</a:t>
            </a:r>
            <a:r>
              <a:rPr lang="zh-TW" altLang="en-US" sz="3200" dirty="0">
                <a:latin typeface="SimSun" panose="02010600030101010101" pitchFamily="2" charset="-122"/>
                <a:ea typeface="SimSun" panose="02010600030101010101" pitchFamily="2" charset="-122"/>
              </a:rPr>
              <a:t>部分（</a:t>
            </a:r>
            <a:r>
              <a:rPr lang="en-US" sz="3200" dirty="0">
                <a:latin typeface="SimSun" panose="02010600030101010101" pitchFamily="2" charset="-122"/>
                <a:ea typeface="SimSun" panose="02010600030101010101" pitchFamily="2" charset="-122"/>
              </a:rPr>
              <a:t>16 CFR Part 1512</a:t>
            </a:r>
            <a:r>
              <a:rPr lang="zh-TW" altLang="en-US" sz="3200" dirty="0">
                <a:latin typeface="SimSun" panose="02010600030101010101" pitchFamily="2" charset="-122"/>
                <a:ea typeface="SimSun" panose="02010600030101010101" pitchFamily="2" charset="-122"/>
              </a:rPr>
              <a:t>）</a:t>
            </a:r>
            <a:endParaRPr lang="en-US" altLang="zh-TW" sz="3200" dirty="0">
              <a:latin typeface="SimSun" panose="02010600030101010101" pitchFamily="2" charset="-122"/>
              <a:ea typeface="SimSun" panose="02010600030101010101" pitchFamily="2" charset="-122"/>
            </a:endParaRPr>
          </a:p>
          <a:p>
            <a:endParaRPr lang="en-US" sz="24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3200" dirty="0"/>
              <a:t>美国消费品安全委员会</a:t>
            </a:r>
            <a:r>
              <a:rPr lang="zh-CN" altLang="en-US" sz="3200" dirty="0">
                <a:latin typeface="SimSun" panose="02010600030101010101" pitchFamily="2" charset="-122"/>
                <a:ea typeface="SimSun" panose="02010600030101010101" pitchFamily="2" charset="-122"/>
              </a:rPr>
              <a:t>的</a:t>
            </a:r>
            <a:r>
              <a:rPr lang="zh-CN" altLang="en-US" sz="3200" dirty="0"/>
              <a:t>自行车</a:t>
            </a:r>
            <a:r>
              <a:rPr lang="zh-CN" altLang="en-US" sz="3200" dirty="0">
                <a:latin typeface="SimSun" panose="02010600030101010101" pitchFamily="2" charset="-122"/>
                <a:ea typeface="SimSun" panose="02010600030101010101" pitchFamily="2" charset="-122"/>
              </a:rPr>
              <a:t>法规：</a:t>
            </a:r>
            <a:endParaRPr lang="en-US" altLang="zh-CN" sz="3200" dirty="0">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3200" dirty="0">
                <a:solidFill>
                  <a:srgbClr val="1A2857"/>
                </a:solidFill>
                <a:latin typeface="SimSun" panose="02010600030101010101" pitchFamily="2" charset="-122"/>
                <a:ea typeface="SimSun" panose="02010600030101010101" pitchFamily="2" charset="-122"/>
              </a:rPr>
              <a:t>在</a:t>
            </a:r>
            <a:r>
              <a:rPr lang="zh-CN" altLang="en-US" sz="3200" dirty="0">
                <a:solidFill>
                  <a:srgbClr val="1A2857"/>
                </a:solidFill>
              </a:rPr>
              <a:t>美国销售</a:t>
            </a:r>
            <a:r>
              <a:rPr lang="zh-CN" altLang="en-US" sz="3200" dirty="0">
                <a:solidFill>
                  <a:srgbClr val="1A2857"/>
                </a:solidFill>
                <a:latin typeface="SimSun" panose="02010600030101010101" pitchFamily="2" charset="-122"/>
                <a:ea typeface="SimSun" panose="02010600030101010101" pitchFamily="2" charset="-122"/>
              </a:rPr>
              <a:t>的</a:t>
            </a:r>
            <a:r>
              <a:rPr lang="zh-CN" altLang="en-US" sz="3200" dirty="0">
                <a:solidFill>
                  <a:srgbClr val="1A2857"/>
                </a:solidFill>
              </a:rPr>
              <a:t>自行车</a:t>
            </a:r>
            <a:r>
              <a:rPr lang="zh-CN" altLang="en-US" sz="3200" dirty="0">
                <a:solidFill>
                  <a:srgbClr val="1A2857"/>
                </a:solidFill>
                <a:latin typeface="SimSun" panose="02010600030101010101" pitchFamily="2" charset="-122"/>
                <a:ea typeface="SimSun" panose="02010600030101010101" pitchFamily="2" charset="-122"/>
              </a:rPr>
              <a:t>的</a:t>
            </a:r>
            <a:r>
              <a:rPr lang="zh-CN" altLang="en-US" sz="3200" dirty="0">
                <a:solidFill>
                  <a:srgbClr val="1A2857"/>
                </a:solidFill>
              </a:rPr>
              <a:t>强制性标准</a:t>
            </a:r>
          </a:p>
          <a:p>
            <a:pPr marL="914400" lvl="1" indent="-457200">
              <a:buFont typeface="Wingdings" panose="05000000000000000000" pitchFamily="2" charset="2"/>
              <a:buChar char="Ø"/>
            </a:pPr>
            <a:r>
              <a:rPr lang="zh-CN" altLang="en-US" sz="3200" dirty="0">
                <a:solidFill>
                  <a:srgbClr val="1A2857"/>
                </a:solidFill>
                <a:latin typeface="SimSun" panose="02010600030101010101" pitchFamily="2" charset="-122"/>
                <a:ea typeface="SimSun" panose="02010600030101010101" pitchFamily="2" charset="-122"/>
              </a:rPr>
              <a:t>于</a:t>
            </a:r>
            <a:r>
              <a:rPr lang="en-US" sz="3200" dirty="0">
                <a:solidFill>
                  <a:srgbClr val="1A2857"/>
                </a:solidFill>
                <a:latin typeface="SimSun" panose="02010600030101010101" pitchFamily="2" charset="-122"/>
                <a:ea typeface="SimSun" panose="02010600030101010101" pitchFamily="2" charset="-122"/>
              </a:rPr>
              <a:t>1978</a:t>
            </a:r>
            <a:r>
              <a:rPr lang="zh-CN" altLang="en-US" sz="3200" dirty="0">
                <a:solidFill>
                  <a:srgbClr val="1A2857"/>
                </a:solidFill>
                <a:latin typeface="SimSun" panose="02010600030101010101" pitchFamily="2" charset="-122"/>
                <a:ea typeface="SimSun" panose="02010600030101010101" pitchFamily="2" charset="-122"/>
              </a:rPr>
              <a:t>年</a:t>
            </a:r>
            <a:r>
              <a:rPr lang="zh-CN" altLang="en-US" sz="3200" dirty="0">
                <a:solidFill>
                  <a:srgbClr val="1A2857"/>
                </a:solidFill>
              </a:rPr>
              <a:t>编入法典</a:t>
            </a:r>
            <a:endParaRPr lang="en-US" altLang="zh-CN" sz="3200" dirty="0">
              <a:solidFill>
                <a:srgbClr val="1A2857"/>
              </a:solidFill>
            </a:endParaRPr>
          </a:p>
          <a:p>
            <a:pPr lvl="1"/>
            <a:endParaRPr lang="zh-CN" altLang="en-US" dirty="0">
              <a:solidFill>
                <a:srgbClr val="1A2857"/>
              </a:solidFill>
            </a:endParaRPr>
          </a:p>
          <a:p>
            <a:pPr marL="0" lvl="1"/>
            <a:r>
              <a:rPr lang="zh-CN" altLang="en-US" sz="3200" b="1" dirty="0">
                <a:latin typeface="SimSun" panose="02010600030101010101" pitchFamily="2" charset="-122"/>
                <a:ea typeface="SimSun" panose="02010600030101010101" pitchFamily="2" charset="-122"/>
              </a:rPr>
              <a:t>目的</a:t>
            </a:r>
            <a:r>
              <a:rPr lang="en-US" sz="3200" b="1" dirty="0">
                <a:latin typeface="SimSun" panose="02010600030101010101" pitchFamily="2" charset="-122"/>
                <a:ea typeface="SimSun" panose="02010600030101010101" pitchFamily="2" charset="-122"/>
              </a:rPr>
              <a:t> </a:t>
            </a:r>
          </a:p>
          <a:p>
            <a:pPr lvl="1" indent="-457200">
              <a:buClr>
                <a:srgbClr val="1A2857"/>
              </a:buClr>
              <a:buFont typeface="Arial" panose="020B0604020202020204" pitchFamily="34" charset="0"/>
              <a:buChar char="•"/>
            </a:pPr>
            <a:r>
              <a:rPr lang="zh-CN" altLang="en-US" sz="3200" dirty="0"/>
              <a:t>减少销售给消费</a:t>
            </a:r>
            <a:r>
              <a:rPr lang="zh-CN" altLang="en-US" sz="3200" dirty="0">
                <a:latin typeface="SimSun" panose="02010600030101010101" pitchFamily="2" charset="-122"/>
                <a:ea typeface="SimSun" panose="02010600030101010101" pitchFamily="2" charset="-122"/>
              </a:rPr>
              <a:t>者的</a:t>
            </a:r>
            <a:r>
              <a:rPr lang="zh-CN" altLang="en-US" sz="3200" dirty="0"/>
              <a:t>自行车</a:t>
            </a:r>
            <a:r>
              <a:rPr lang="zh-CN" altLang="en-US" sz="3200" dirty="0">
                <a:latin typeface="SimSun" panose="02010600030101010101" pitchFamily="2" charset="-122"/>
                <a:ea typeface="SimSun" panose="02010600030101010101" pitchFamily="2" charset="-122"/>
              </a:rPr>
              <a:t>造成的</a:t>
            </a:r>
            <a:r>
              <a:rPr lang="zh-CN" altLang="en-US" sz="3200" dirty="0"/>
              <a:t>伤害风险</a:t>
            </a:r>
          </a:p>
          <a:p>
            <a:pPr marL="0" lvl="1">
              <a:buClr>
                <a:schemeClr val="accent3"/>
              </a:buClr>
            </a:pPr>
            <a:endParaRPr lang="en-US" altLang="zh-CN" sz="2600" dirty="0">
              <a:latin typeface="SimSun" panose="02010600030101010101" pitchFamily="2" charset="-122"/>
              <a:ea typeface="SimSun" panose="02010600030101010101" pitchFamily="2" charset="-122"/>
            </a:endParaRPr>
          </a:p>
          <a:p>
            <a:pPr>
              <a:buFont typeface="Arial" panose="020B0604020202020204" pitchFamily="34" charset="0"/>
              <a:buChar char="•"/>
            </a:pPr>
            <a:endParaRPr lang="en-US" dirty="0"/>
          </a:p>
        </p:txBody>
      </p:sp>
      <p:pic>
        <p:nvPicPr>
          <p:cNvPr id="4"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17792" y="365126"/>
            <a:ext cx="487363" cy="487363"/>
          </a:xfrm>
          <a:prstGeom prst="rect">
            <a:avLst/>
          </a:prstGeom>
        </p:spPr>
      </p:pic>
    </p:spTree>
    <p:extLst>
      <p:ext uri="{BB962C8B-B14F-4D97-AF65-F5344CB8AC3E}">
        <p14:creationId xmlns:p14="http://schemas.microsoft.com/office/powerpoint/2010/main" val="1926419543"/>
      </p:ext>
    </p:extLst>
  </p:cSld>
  <p:clrMapOvr>
    <a:masterClrMapping/>
  </p:clrMapOvr>
  <mc:AlternateContent xmlns:mc="http://schemas.openxmlformats.org/markup-compatibility/2006" xmlns:p14="http://schemas.microsoft.com/office/powerpoint/2010/main">
    <mc:Choice Requires="p14">
      <p:transition spd="slow" p14:dur="2000" advTm="30441"/>
    </mc:Choice>
    <mc:Fallback xmlns="">
      <p:transition spd="slow" advTm="3044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791" objId="4"/>
        <p14:triggerEvt type="onClick" time="792" objId="4"/>
        <p14:stopEvt time="28609"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zh-CN" altLang="en-US" sz="4000" dirty="0">
                <a:latin typeface="+mn-ea"/>
                <a:ea typeface="+mn-ea"/>
              </a:rPr>
              <a:t>美国消费品安全委员会（</a:t>
            </a:r>
            <a:r>
              <a:rPr lang="en-US" altLang="zh-CN" sz="4000" dirty="0">
                <a:latin typeface="+mn-ea"/>
                <a:ea typeface="+mn-ea"/>
              </a:rPr>
              <a:t>CPSC</a:t>
            </a:r>
            <a:r>
              <a:rPr lang="zh-CN" altLang="en-US" sz="4000" dirty="0">
                <a:latin typeface="+mn-ea"/>
                <a:ea typeface="+mn-ea"/>
              </a:rPr>
              <a:t>）的自行车法规</a:t>
            </a:r>
            <a:endParaRPr lang="en-US" sz="4000" dirty="0">
              <a:latin typeface="+mn-ea"/>
              <a:ea typeface="+mn-ea"/>
            </a:endParaRPr>
          </a:p>
        </p:txBody>
      </p:sp>
      <p:sp>
        <p:nvSpPr>
          <p:cNvPr id="3" name="Content Placeholder 2"/>
          <p:cNvSpPr>
            <a:spLocks noGrp="1"/>
          </p:cNvSpPr>
          <p:nvPr>
            <p:ph idx="1"/>
          </p:nvPr>
        </p:nvSpPr>
        <p:spPr/>
        <p:txBody>
          <a:bodyPr>
            <a:normAutofit/>
          </a:bodyPr>
          <a:lstStyle/>
          <a:p>
            <a:pPr marL="571500" indent="-571500">
              <a:buFont typeface="Arial" panose="020B0604020202020204" pitchFamily="34" charset="0"/>
              <a:buChar char="•"/>
            </a:pPr>
            <a:r>
              <a:rPr lang="zh-CN" altLang="en-US" sz="3600" dirty="0"/>
              <a:t>合规</a:t>
            </a:r>
            <a:endParaRPr lang="en-US" altLang="zh-CN" sz="3600" dirty="0"/>
          </a:p>
          <a:p>
            <a:endParaRPr lang="zh-CN" altLang="en-US" sz="3600" dirty="0"/>
          </a:p>
          <a:p>
            <a:pPr marL="457200" indent="-457200">
              <a:buFont typeface="Arial" panose="020B0604020202020204" pitchFamily="34" charset="0"/>
              <a:buChar char="•"/>
            </a:pPr>
            <a:r>
              <a:rPr lang="zh-CN" altLang="en-US" sz="3200" dirty="0"/>
              <a:t>受联邦法规</a:t>
            </a:r>
            <a:r>
              <a:rPr lang="en-US" sz="3200" dirty="0">
                <a:latin typeface="SimSun" panose="02010600030101010101" pitchFamily="2" charset="-122"/>
                <a:ea typeface="SimSun" panose="02010600030101010101" pitchFamily="2" charset="-122"/>
              </a:rPr>
              <a:t>16 CFR part 1512</a:t>
            </a:r>
            <a:r>
              <a:rPr lang="zh-CN" altLang="en-US" sz="3200" dirty="0"/>
              <a:t>管辖的产品制造商与进口商必须提交其产品合规的认证</a:t>
            </a:r>
            <a:endParaRPr lang="en-US" altLang="zh-CN" sz="3200" dirty="0"/>
          </a:p>
          <a:p>
            <a:endParaRPr lang="en-US" altLang="zh-CN" sz="3200" dirty="0"/>
          </a:p>
          <a:p>
            <a:pPr marL="457200" indent="-457200">
              <a:buFont typeface="Arial" panose="020B0604020202020204" pitchFamily="34" charset="0"/>
              <a:buChar char="•"/>
            </a:pPr>
            <a:r>
              <a:rPr lang="zh-CN" altLang="en-US" sz="3200" dirty="0"/>
              <a:t>针对</a:t>
            </a:r>
            <a:r>
              <a:rPr lang="en-US" altLang="zh-CN" sz="3200" dirty="0">
                <a:latin typeface="SimSun" panose="02010600030101010101" pitchFamily="2" charset="-122"/>
                <a:ea typeface="SimSun" panose="02010600030101010101" pitchFamily="2" charset="-122"/>
              </a:rPr>
              <a:t>12</a:t>
            </a:r>
            <a:r>
              <a:rPr lang="zh-CN" altLang="en-US" sz="3200" dirty="0"/>
              <a:t>岁及以下年龄儿童设计的自行车必须以第三方合规评估机构的测试为依据来认证；该评估机构的资格需被消费品安全委员会接受。</a:t>
            </a:r>
          </a:p>
          <a:p>
            <a:endParaRPr lang="en-US" dirty="0">
              <a:latin typeface="SimSun" panose="02010600030101010101" pitchFamily="2" charset="-122"/>
              <a:ea typeface="SimSun" panose="02010600030101010101" pitchFamily="2" charset="-122"/>
            </a:endParaRPr>
          </a:p>
        </p:txBody>
      </p:sp>
      <p:pic>
        <p:nvPicPr>
          <p:cNvPr id="4"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3925" y="193188"/>
            <a:ext cx="487363" cy="487363"/>
          </a:xfrm>
          <a:prstGeom prst="rect">
            <a:avLst/>
          </a:prstGeom>
        </p:spPr>
      </p:pic>
    </p:spTree>
    <p:extLst>
      <p:ext uri="{BB962C8B-B14F-4D97-AF65-F5344CB8AC3E}">
        <p14:creationId xmlns:p14="http://schemas.microsoft.com/office/powerpoint/2010/main" val="1846820301"/>
      </p:ext>
    </p:extLst>
  </p:cSld>
  <p:clrMapOvr>
    <a:masterClrMapping/>
  </p:clrMapOvr>
  <mc:AlternateContent xmlns:mc="http://schemas.openxmlformats.org/markup-compatibility/2006" xmlns:p14="http://schemas.microsoft.com/office/powerpoint/2010/main">
    <mc:Choice Requires="p14">
      <p:transition spd="slow" p14:dur="2000" advTm="26625"/>
    </mc:Choice>
    <mc:Fallback xmlns="">
      <p:transition spd="slow" advTm="2662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29" objId="4"/>
        <p14:triggerEvt type="onClick" time="1129" objId="4"/>
        <p14:stopEvt time="25382"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zh-CN" altLang="en-US" sz="4000" dirty="0">
                <a:latin typeface="+mn-ea"/>
                <a:ea typeface="+mn-ea"/>
              </a:rPr>
              <a:t>美国消费品安全委员会（</a:t>
            </a:r>
            <a:r>
              <a:rPr lang="en-US" altLang="zh-CN" sz="4000" dirty="0">
                <a:latin typeface="+mn-ea"/>
                <a:ea typeface="+mn-ea"/>
              </a:rPr>
              <a:t>CPSC</a:t>
            </a:r>
            <a:r>
              <a:rPr lang="zh-CN" altLang="en-US" sz="4000" dirty="0">
                <a:latin typeface="+mn-ea"/>
                <a:ea typeface="+mn-ea"/>
              </a:rPr>
              <a:t>）的自行车法规</a:t>
            </a:r>
            <a:endParaRPr lang="en-US" sz="4000" dirty="0">
              <a:latin typeface="+mn-ea"/>
              <a:ea typeface="+mn-ea"/>
            </a:endParaRPr>
          </a:p>
        </p:txBody>
      </p:sp>
      <p:sp>
        <p:nvSpPr>
          <p:cNvPr id="3" name="Content Placeholder 2"/>
          <p:cNvSpPr>
            <a:spLocks noGrp="1"/>
          </p:cNvSpPr>
          <p:nvPr>
            <p:ph idx="1"/>
          </p:nvPr>
        </p:nvSpPr>
        <p:spPr/>
        <p:txBody>
          <a:bodyPr>
            <a:normAutofit lnSpcReduction="10000"/>
          </a:bodyPr>
          <a:lstStyle/>
          <a:p>
            <a:pPr marL="0" lvl="1">
              <a:buClr>
                <a:schemeClr val="accent3"/>
              </a:buClr>
              <a:buSzPct val="95000"/>
            </a:pPr>
            <a:r>
              <a:rPr lang="zh-CN" altLang="en-US" sz="3200" dirty="0"/>
              <a:t> 联邦法规</a:t>
            </a:r>
            <a:r>
              <a:rPr lang="en-US" altLang="zh-TW" sz="3200" dirty="0">
                <a:latin typeface="SimSun" panose="02010600030101010101" pitchFamily="2" charset="-122"/>
                <a:ea typeface="SimSun" panose="02010600030101010101" pitchFamily="2" charset="-122"/>
                <a:cs typeface="Times New Roman" pitchFamily="18" charset="0"/>
              </a:rPr>
              <a:t>16 C.F.R. part 1512 </a:t>
            </a:r>
            <a:r>
              <a:rPr lang="zh-CN" altLang="en-US" sz="3200" dirty="0"/>
              <a:t>现状</a:t>
            </a:r>
          </a:p>
          <a:p>
            <a:pPr marL="0" lvl="1">
              <a:buClr>
                <a:schemeClr val="accent3"/>
              </a:buClr>
              <a:buSzPct val="95000"/>
            </a:pPr>
            <a:r>
              <a:rPr lang="zh-CN" altLang="en-US" sz="3200" dirty="0">
                <a:latin typeface="SimSun" panose="02010600030101010101" pitchFamily="2" charset="-122"/>
                <a:ea typeface="SimSun" panose="02010600030101010101" pitchFamily="2" charset="-122"/>
              </a:rPr>
              <a:t>  </a:t>
            </a:r>
            <a:r>
              <a:rPr lang="zh-TW" altLang="en-US" sz="3500" dirty="0">
                <a:latin typeface="SimSun" panose="02010600030101010101" pitchFamily="2" charset="-122"/>
                <a:ea typeface="SimSun" panose="02010600030101010101" pitchFamily="2" charset="-122"/>
              </a:rPr>
              <a:t>自最初</a:t>
            </a:r>
            <a:r>
              <a:rPr lang="zh-CN" altLang="en-US" sz="3500" dirty="0">
                <a:latin typeface="SimSun" panose="02010600030101010101" pitchFamily="2" charset="-122"/>
                <a:ea typeface="SimSun" panose="02010600030101010101" pitchFamily="2" charset="-122"/>
              </a:rPr>
              <a:t>制订以来</a:t>
            </a:r>
            <a:r>
              <a:rPr lang="zh-TW" altLang="en-US" sz="3500" dirty="0">
                <a:latin typeface="SimSun" panose="02010600030101010101" pitchFamily="2" charset="-122"/>
                <a:ea typeface="SimSun" panose="02010600030101010101" pitchFamily="2" charset="-122"/>
              </a:rPr>
              <a:t>只有小</a:t>
            </a:r>
            <a:r>
              <a:rPr lang="zh-CN" altLang="en-US" sz="3500" dirty="0">
                <a:latin typeface="SimSun" panose="02010600030101010101" pitchFamily="2" charset="-122"/>
                <a:ea typeface="SimSun" panose="02010600030101010101" pitchFamily="2" charset="-122"/>
              </a:rPr>
              <a:t>改动</a:t>
            </a:r>
            <a:r>
              <a:rPr lang="en-US" sz="3500" dirty="0">
                <a:latin typeface="SimSun" panose="02010600030101010101" pitchFamily="2" charset="-122"/>
                <a:ea typeface="SimSun" panose="02010600030101010101" pitchFamily="2" charset="-122"/>
              </a:rPr>
              <a:t> </a:t>
            </a:r>
          </a:p>
          <a:p>
            <a:pPr marL="0" lvl="1">
              <a:buClr>
                <a:schemeClr val="accent3"/>
              </a:buClr>
              <a:buSzPct val="95000"/>
            </a:pPr>
            <a:endParaRPr lang="en-US" altLang="zh-CN" sz="3500" dirty="0">
              <a:latin typeface="SimSun" panose="02010600030101010101" pitchFamily="2" charset="-122"/>
              <a:ea typeface="SimSun" panose="02010600030101010101" pitchFamily="2" charset="-122"/>
            </a:endParaRPr>
          </a:p>
          <a:p>
            <a:pPr marL="0" lvl="1">
              <a:buClrTx/>
              <a:buSzPct val="95000"/>
            </a:pPr>
            <a:r>
              <a:rPr lang="zh-CN" altLang="en-US" sz="3500" dirty="0">
                <a:latin typeface="SimSun" panose="02010600030101010101" pitchFamily="2" charset="-122"/>
                <a:ea typeface="SimSun" panose="02010600030101010101" pitchFamily="2" charset="-122"/>
              </a:rPr>
              <a:t>不涉及</a:t>
            </a:r>
            <a:r>
              <a:rPr lang="en-US" altLang="zh-CN" sz="3500" dirty="0">
                <a:latin typeface="SimSun" panose="02010600030101010101" pitchFamily="2" charset="-122"/>
                <a:ea typeface="SimSun" panose="02010600030101010101" pitchFamily="2" charset="-122"/>
              </a:rPr>
              <a:t>:</a:t>
            </a:r>
            <a:endParaRPr lang="en-US" sz="3500" dirty="0">
              <a:latin typeface="SimSun" panose="02010600030101010101" pitchFamily="2" charset="-122"/>
              <a:ea typeface="SimSun" panose="02010600030101010101" pitchFamily="2" charset="-122"/>
            </a:endParaRPr>
          </a:p>
          <a:p>
            <a:pPr marL="731520" lvl="2" indent="-457200">
              <a:buClr>
                <a:srgbClr val="1A2857"/>
              </a:buClr>
              <a:buSzPct val="95000"/>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自行车</a:t>
            </a:r>
            <a:r>
              <a:rPr lang="zh-TW" altLang="en-US" sz="2800" dirty="0">
                <a:latin typeface="SimSun" panose="02010600030101010101" pitchFamily="2" charset="-122"/>
                <a:ea typeface="SimSun" panose="02010600030101010101" pitchFamily="2" charset="-122"/>
              </a:rPr>
              <a:t>的使用</a:t>
            </a:r>
            <a:r>
              <a:rPr lang="zh-CN" altLang="en-US" sz="2800" dirty="0">
                <a:latin typeface="SimSun" panose="02010600030101010101" pitchFamily="2" charset="-122"/>
                <a:ea typeface="SimSun" panose="02010600030101010101" pitchFamily="2" charset="-122"/>
              </a:rPr>
              <a:t>条件</a:t>
            </a:r>
            <a:endParaRPr lang="en-US" sz="2800" dirty="0">
              <a:latin typeface="SimSun" panose="02010600030101010101" pitchFamily="2" charset="-122"/>
              <a:ea typeface="SimSun" panose="02010600030101010101" pitchFamily="2" charset="-122"/>
            </a:endParaRPr>
          </a:p>
          <a:p>
            <a:pPr marL="1280160" lvl="4" indent="-457200">
              <a:buClr>
                <a:srgbClr val="1A2857"/>
              </a:buClr>
              <a:buSzPct val="95000"/>
              <a:buFont typeface="Wingdings" panose="05000000000000000000" pitchFamily="2" charset="2"/>
              <a:buChar char="Ø"/>
            </a:pPr>
            <a:r>
              <a:rPr lang="zh-CN" altLang="en-US" sz="2800" dirty="0">
                <a:latin typeface="SimSun" panose="02010600030101010101" pitchFamily="2" charset="-122"/>
                <a:ea typeface="SimSun" panose="02010600030101010101" pitchFamily="2" charset="-122"/>
              </a:rPr>
              <a:t>根据设计考虑的地形和骑乘的类型使用</a:t>
            </a:r>
            <a:endParaRPr lang="en-US" sz="2800" dirty="0">
              <a:latin typeface="SimSun" panose="02010600030101010101" pitchFamily="2" charset="-122"/>
              <a:ea typeface="SimSun" panose="02010600030101010101" pitchFamily="2" charset="-122"/>
            </a:endParaRPr>
          </a:p>
          <a:p>
            <a:pPr marL="731520" lvl="2" indent="-457200">
              <a:buClr>
                <a:srgbClr val="1A2857"/>
              </a:buClr>
              <a:buSzPct val="95000"/>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自行车设计中的技术改进</a:t>
            </a:r>
            <a:endParaRPr lang="en-US" sz="2800" dirty="0">
              <a:latin typeface="SimSun" panose="02010600030101010101" pitchFamily="2" charset="-122"/>
              <a:ea typeface="SimSun" panose="02010600030101010101" pitchFamily="2" charset="-122"/>
            </a:endParaRPr>
          </a:p>
          <a:p>
            <a:pPr marL="1280160" lvl="4" indent="-457200">
              <a:buClr>
                <a:srgbClr val="1A2857"/>
              </a:buClr>
              <a:buSzPct val="95000"/>
              <a:buFont typeface="Wingdings" panose="05000000000000000000" pitchFamily="2" charset="2"/>
              <a:buChar char="Ø"/>
            </a:pPr>
            <a:r>
              <a:rPr lang="zh-CN" altLang="en-US" sz="2800" dirty="0">
                <a:latin typeface="SimSun" panose="02010600030101010101" pitchFamily="2" charset="-122"/>
                <a:ea typeface="SimSun" panose="02010600030101010101" pitchFamily="2" charset="-122"/>
              </a:rPr>
              <a:t>碟式车闸、电动助力、一体式换档</a:t>
            </a:r>
            <a:r>
              <a:rPr lang="en-US" altLang="zh-CN" sz="2800" dirty="0">
                <a:latin typeface="SimSun" panose="02010600030101010101" pitchFamily="2" charset="-122"/>
                <a:ea typeface="SimSun" panose="02010600030101010101" pitchFamily="2" charset="-122"/>
              </a:rPr>
              <a:t>/</a:t>
            </a:r>
            <a:r>
              <a:rPr lang="zh-CN" altLang="en-US" sz="2800" dirty="0">
                <a:latin typeface="SimSun" panose="02010600030101010101" pitchFamily="2" charset="-122"/>
                <a:ea typeface="SimSun" panose="02010600030101010101" pitchFamily="2" charset="-122"/>
              </a:rPr>
              <a:t>车闸手柄</a:t>
            </a:r>
            <a:endParaRPr lang="en-US" sz="2800" dirty="0">
              <a:latin typeface="SimSun" panose="02010600030101010101" pitchFamily="2" charset="-122"/>
              <a:ea typeface="SimSun" panose="02010600030101010101" pitchFamily="2" charset="-122"/>
            </a:endParaRPr>
          </a:p>
          <a:p>
            <a:pPr marL="731520" lvl="2" indent="-457200">
              <a:buClr>
                <a:srgbClr val="1A2857"/>
              </a:buClr>
              <a:buSzPct val="95000"/>
              <a:buFont typeface="Arial" panose="020B0604020202020204" pitchFamily="34" charset="0"/>
              <a:buChar char="•"/>
            </a:pPr>
            <a:r>
              <a:rPr lang="zh-CN" altLang="en-US" sz="2800" dirty="0">
                <a:latin typeface="SimSun" panose="02010600030101010101" pitchFamily="2" charset="-122"/>
                <a:ea typeface="SimSun" panose="02010600030101010101" pitchFamily="2" charset="-122"/>
              </a:rPr>
              <a:t>现代</a:t>
            </a:r>
            <a:r>
              <a:rPr lang="zh-TW" altLang="en-US" sz="2800" dirty="0">
                <a:latin typeface="SimSun" panose="02010600030101010101" pitchFamily="2" charset="-122"/>
                <a:ea typeface="SimSun" panose="02010600030101010101" pitchFamily="2" charset="-122"/>
              </a:rPr>
              <a:t>材料的使用</a:t>
            </a:r>
            <a:r>
              <a:rPr lang="en-US" sz="2800" dirty="0">
                <a:latin typeface="SimSun" panose="02010600030101010101" pitchFamily="2" charset="-122"/>
                <a:ea typeface="SimSun" panose="02010600030101010101" pitchFamily="2" charset="-122"/>
              </a:rPr>
              <a:t> </a:t>
            </a:r>
          </a:p>
          <a:p>
            <a:pPr marL="1280160" lvl="4" indent="-457200">
              <a:buClr>
                <a:srgbClr val="1A2857"/>
              </a:buClr>
              <a:buSzPct val="95000"/>
              <a:buFont typeface="Wingdings" panose="05000000000000000000" pitchFamily="2" charset="2"/>
              <a:buChar char="Ø"/>
            </a:pPr>
            <a:r>
              <a:rPr lang="zh-TW" altLang="en-US" sz="2800" dirty="0">
                <a:latin typeface="SimSun" panose="02010600030101010101" pitchFamily="2" charset="-122"/>
                <a:ea typeface="SimSun" panose="02010600030101010101" pitchFamily="2" charset="-122"/>
              </a:rPr>
              <a:t>聚合材料（</a:t>
            </a:r>
            <a:r>
              <a:rPr lang="zh-CN" altLang="en-US" sz="2800" dirty="0">
                <a:latin typeface="SimSun" panose="02010600030101010101" pitchFamily="2" charset="-122"/>
                <a:ea typeface="SimSun" panose="02010600030101010101" pitchFamily="2" charset="-122"/>
              </a:rPr>
              <a:t>碳素纤维</a:t>
            </a:r>
            <a:r>
              <a:rPr lang="zh-TW" altLang="en-US" sz="2800" dirty="0">
                <a:latin typeface="SimSun" panose="02010600030101010101" pitchFamily="2" charset="-122"/>
                <a:ea typeface="SimSun" panose="02010600030101010101" pitchFamily="2" charset="-122"/>
              </a:rPr>
              <a:t>）</a:t>
            </a:r>
            <a:r>
              <a:rPr lang="en-US" sz="2800" dirty="0">
                <a:latin typeface="SimSun" panose="02010600030101010101" pitchFamily="2" charset="-122"/>
                <a:ea typeface="SimSun" panose="02010600030101010101" pitchFamily="2" charset="-122"/>
              </a:rPr>
              <a:t> </a:t>
            </a:r>
          </a:p>
        </p:txBody>
      </p:sp>
      <p:pic>
        <p:nvPicPr>
          <p:cNvPr id="4"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6325" y="383118"/>
            <a:ext cx="487363" cy="487363"/>
          </a:xfrm>
          <a:prstGeom prst="rect">
            <a:avLst/>
          </a:prstGeom>
        </p:spPr>
      </p:pic>
    </p:spTree>
    <p:extLst>
      <p:ext uri="{BB962C8B-B14F-4D97-AF65-F5344CB8AC3E}">
        <p14:creationId xmlns:p14="http://schemas.microsoft.com/office/powerpoint/2010/main" val="2371844983"/>
      </p:ext>
    </p:extLst>
  </p:cSld>
  <p:clrMapOvr>
    <a:masterClrMapping/>
  </p:clrMapOvr>
  <mc:AlternateContent xmlns:mc="http://schemas.openxmlformats.org/markup-compatibility/2006" xmlns:p14="http://schemas.microsoft.com/office/powerpoint/2010/main">
    <mc:Choice Requires="p14">
      <p:transition spd="slow" p14:dur="2000" advTm="39302"/>
    </mc:Choice>
    <mc:Fallback xmlns="">
      <p:transition spd="slow" advTm="3930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285" objId="4"/>
        <p14:triggerEvt type="onClick" time="1285" objId="4"/>
        <p14:triggerEvt type="onClick" time="31457" objId="4"/>
        <p14:stopEvt time="38449"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zh-CN" altLang="en-US" sz="4000" dirty="0">
                <a:latin typeface="SimSun" panose="02010600030101010101" pitchFamily="2" charset="-122"/>
                <a:ea typeface="SimSun" panose="02010600030101010101" pitchFamily="2" charset="-122"/>
              </a:rPr>
              <a:t>美国消费品安全委员会（</a:t>
            </a:r>
            <a:r>
              <a:rPr lang="en-US" altLang="zh-CN" sz="4000" dirty="0">
                <a:latin typeface="SimSun" panose="02010600030101010101" pitchFamily="2" charset="-122"/>
                <a:ea typeface="SimSun" panose="02010600030101010101" pitchFamily="2" charset="-122"/>
              </a:rPr>
              <a:t>CPSC</a:t>
            </a:r>
            <a:r>
              <a:rPr lang="zh-CN" altLang="en-US" sz="4000" dirty="0">
                <a:latin typeface="SimSun" panose="02010600030101010101" pitchFamily="2" charset="-122"/>
                <a:ea typeface="SimSun" panose="02010600030101010101" pitchFamily="2" charset="-122"/>
              </a:rPr>
              <a:t>）的自行车法规</a:t>
            </a:r>
            <a:endParaRPr lang="en-US" sz="4800"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p:txBody>
          <a:bodyPr>
            <a:normAutofit/>
          </a:bodyPr>
          <a:lstStyle/>
          <a:p>
            <a:pPr marL="274320" lvl="2">
              <a:buClr>
                <a:schemeClr val="accent1"/>
              </a:buClr>
            </a:pPr>
            <a:r>
              <a:rPr lang="zh-CN" altLang="en-US" sz="3200" dirty="0">
                <a:solidFill>
                  <a:srgbClr val="4C4C4C"/>
                </a:solidFill>
              </a:rPr>
              <a:t>联邦法规</a:t>
            </a:r>
            <a:r>
              <a:rPr lang="en-US" sz="3200" dirty="0">
                <a:solidFill>
                  <a:srgbClr val="4C4C4C"/>
                </a:solidFill>
                <a:latin typeface="SimSun" panose="02010600030101010101" pitchFamily="2" charset="-122"/>
                <a:ea typeface="SimSun" panose="02010600030101010101" pitchFamily="2" charset="-122"/>
              </a:rPr>
              <a:t>16 CFR 1512</a:t>
            </a:r>
          </a:p>
          <a:p>
            <a:pPr marL="731520" lvl="2" indent="-457200">
              <a:buClrTx/>
              <a:buFont typeface="Arial" panose="020B0604020202020204" pitchFamily="34" charset="0"/>
              <a:buChar char="•"/>
            </a:pPr>
            <a:r>
              <a:rPr lang="zh-CN" altLang="en-US" sz="2800" dirty="0">
                <a:solidFill>
                  <a:srgbClr val="4C4C4C"/>
                </a:solidFill>
              </a:rPr>
              <a:t>为</a:t>
            </a:r>
            <a:r>
              <a:rPr lang="zh-CN" altLang="en-US" sz="2800" dirty="0">
                <a:solidFill>
                  <a:srgbClr val="4C4C4C"/>
                </a:solidFill>
                <a:latin typeface="SimSun" panose="02010600030101010101" pitchFamily="2" charset="-122"/>
                <a:ea typeface="SimSun" panose="02010600030101010101" pitchFamily="2" charset="-122"/>
              </a:rPr>
              <a:t>所有的自行车</a:t>
            </a:r>
            <a:r>
              <a:rPr lang="zh-CN" altLang="en-US" sz="2800" dirty="0">
                <a:solidFill>
                  <a:srgbClr val="4C4C4C"/>
                </a:solidFill>
              </a:rPr>
              <a:t>机械系统设立</a:t>
            </a:r>
            <a:r>
              <a:rPr lang="zh-CN" altLang="en-US" sz="2800" b="1" i="1" dirty="0">
                <a:solidFill>
                  <a:srgbClr val="4C4C4C"/>
                </a:solidFill>
                <a:latin typeface="SimSun" panose="02010600030101010101" pitchFamily="2" charset="-122"/>
                <a:ea typeface="SimSun" panose="02010600030101010101" pitchFamily="2" charset="-122"/>
              </a:rPr>
              <a:t>最基本</a:t>
            </a:r>
            <a:r>
              <a:rPr lang="zh-CN" altLang="en-US" sz="2800" b="1" i="1" dirty="0">
                <a:solidFill>
                  <a:srgbClr val="4C4C4C"/>
                </a:solidFill>
              </a:rPr>
              <a:t>规定</a:t>
            </a:r>
            <a:r>
              <a:rPr lang="zh-CN" altLang="en-US" sz="2800" dirty="0">
                <a:solidFill>
                  <a:srgbClr val="4C4C4C"/>
                </a:solidFill>
                <a:latin typeface="SimSun" panose="02010600030101010101" pitchFamily="2" charset="-122"/>
                <a:ea typeface="SimSun" panose="02010600030101010101" pitchFamily="2" charset="-122"/>
              </a:rPr>
              <a:t>，</a:t>
            </a:r>
            <a:r>
              <a:rPr lang="zh-CN" altLang="en-US" sz="2800" dirty="0">
                <a:solidFill>
                  <a:srgbClr val="4C4C4C"/>
                </a:solidFill>
              </a:rPr>
              <a:t>无论其预期的用途是什么</a:t>
            </a:r>
            <a:endParaRPr lang="en-US" altLang="zh-CN" sz="2800" dirty="0">
              <a:solidFill>
                <a:srgbClr val="4C4C4C"/>
              </a:solidFill>
            </a:endParaRPr>
          </a:p>
          <a:p>
            <a:pPr marL="274320" lvl="2">
              <a:buClrTx/>
            </a:pPr>
            <a:endParaRPr lang="en-US" altLang="zh-CN" sz="2800" dirty="0">
              <a:solidFill>
                <a:srgbClr val="4C4C4C"/>
              </a:solidFill>
              <a:latin typeface="SimSun" panose="02010600030101010101" pitchFamily="2" charset="-122"/>
              <a:ea typeface="SimSun" panose="02010600030101010101" pitchFamily="2" charset="-122"/>
            </a:endParaRPr>
          </a:p>
          <a:p>
            <a:pPr marL="731520" lvl="2" indent="-457200">
              <a:buClrTx/>
              <a:buFont typeface="Arial" panose="020B0604020202020204" pitchFamily="34" charset="0"/>
              <a:buChar char="•"/>
            </a:pPr>
            <a:r>
              <a:rPr lang="zh-CN" altLang="en-US" sz="2800" dirty="0">
                <a:solidFill>
                  <a:srgbClr val="4C4C4C"/>
                </a:solidFill>
              </a:rPr>
              <a:t>含为“人行道”自行车设立的特别规定</a:t>
            </a:r>
            <a:r>
              <a:rPr lang="zh-CN" altLang="en-US" sz="2800" dirty="0">
                <a:solidFill>
                  <a:srgbClr val="4C4C4C"/>
                </a:solidFill>
                <a:latin typeface="SimSun" panose="02010600030101010101" pitchFamily="2" charset="-122"/>
                <a:ea typeface="SimSun" panose="02010600030101010101" pitchFamily="2" charset="-122"/>
              </a:rPr>
              <a:t>（鞍座高度低</a:t>
            </a:r>
            <a:r>
              <a:rPr lang="zh-CN" altLang="en-US" sz="2800" dirty="0">
                <a:solidFill>
                  <a:srgbClr val="4C4C4C"/>
                </a:solidFill>
              </a:rPr>
              <a:t>于</a:t>
            </a:r>
            <a:r>
              <a:rPr lang="en-US" altLang="zh-CN" sz="2800" dirty="0">
                <a:solidFill>
                  <a:srgbClr val="4C4C4C"/>
                </a:solidFill>
                <a:latin typeface="SimSun" panose="02010600030101010101" pitchFamily="2" charset="-122"/>
                <a:ea typeface="SimSun" panose="02010600030101010101" pitchFamily="2" charset="-122"/>
              </a:rPr>
              <a:t>635</a:t>
            </a:r>
            <a:r>
              <a:rPr lang="zh-CN" altLang="en-US" sz="2800" dirty="0">
                <a:solidFill>
                  <a:srgbClr val="4C4C4C"/>
                </a:solidFill>
                <a:latin typeface="SimSun" panose="02010600030101010101" pitchFamily="2" charset="-122"/>
                <a:ea typeface="SimSun" panose="02010600030101010101" pitchFamily="2" charset="-122"/>
              </a:rPr>
              <a:t>毫米）</a:t>
            </a:r>
            <a:endParaRPr lang="en-US" altLang="zh-CN" sz="2800" dirty="0">
              <a:solidFill>
                <a:srgbClr val="4C4C4C"/>
              </a:solidFill>
              <a:latin typeface="SimSun" panose="02010600030101010101" pitchFamily="2" charset="-122"/>
              <a:ea typeface="SimSun" panose="02010600030101010101" pitchFamily="2" charset="-122"/>
            </a:endParaRPr>
          </a:p>
          <a:p>
            <a:pPr marL="274320" lvl="2">
              <a:buClrTx/>
            </a:pPr>
            <a:endParaRPr lang="en-US" altLang="zh-CN" sz="2800" dirty="0">
              <a:solidFill>
                <a:srgbClr val="4C4C4C"/>
              </a:solidFill>
              <a:latin typeface="SimSun" panose="02010600030101010101" pitchFamily="2" charset="-122"/>
              <a:ea typeface="SimSun" panose="02010600030101010101" pitchFamily="2" charset="-122"/>
            </a:endParaRPr>
          </a:p>
          <a:p>
            <a:pPr marL="731520" lvl="2" indent="-457200">
              <a:buClrTx/>
              <a:buFont typeface="Arial" panose="020B0604020202020204" pitchFamily="34" charset="0"/>
              <a:buChar char="•"/>
            </a:pPr>
            <a:r>
              <a:rPr lang="zh-CN" altLang="en-US" sz="2800" dirty="0">
                <a:solidFill>
                  <a:srgbClr val="4C4C4C"/>
                </a:solidFill>
              </a:rPr>
              <a:t>规定适用于有低于</a:t>
            </a:r>
            <a:r>
              <a:rPr lang="en-US" altLang="zh-CN" sz="2800" dirty="0">
                <a:solidFill>
                  <a:srgbClr val="4C4C4C"/>
                </a:solidFill>
                <a:latin typeface="SimSun" panose="02010600030101010101" pitchFamily="2" charset="-122"/>
                <a:ea typeface="SimSun" panose="02010600030101010101" pitchFamily="2" charset="-122"/>
              </a:rPr>
              <a:t>750</a:t>
            </a:r>
            <a:r>
              <a:rPr lang="zh-CN" altLang="en-US" sz="2800" dirty="0">
                <a:solidFill>
                  <a:srgbClr val="4C4C4C"/>
                </a:solidFill>
                <a:latin typeface="SimSun" panose="02010600030101010101" pitchFamily="2" charset="-122"/>
                <a:ea typeface="SimSun" panose="02010600030101010101" pitchFamily="2" charset="-122"/>
              </a:rPr>
              <a:t>瓦（</a:t>
            </a:r>
            <a:r>
              <a:rPr lang="en-US" altLang="zh-CN" sz="2800" dirty="0">
                <a:solidFill>
                  <a:srgbClr val="4C4C4C"/>
                </a:solidFill>
                <a:latin typeface="SimSun" panose="02010600030101010101" pitchFamily="2" charset="-122"/>
                <a:ea typeface="SimSun" panose="02010600030101010101" pitchFamily="2" charset="-122"/>
              </a:rPr>
              <a:t>1 </a:t>
            </a:r>
            <a:r>
              <a:rPr lang="zh-CN" altLang="en-US" sz="2800" dirty="0">
                <a:solidFill>
                  <a:srgbClr val="4C4C4C"/>
                </a:solidFill>
              </a:rPr>
              <a:t>马力</a:t>
            </a:r>
            <a:r>
              <a:rPr lang="zh-CN" altLang="en-US" sz="2800" dirty="0">
                <a:solidFill>
                  <a:srgbClr val="4C4C4C"/>
                </a:solidFill>
                <a:latin typeface="SimSun" panose="02010600030101010101" pitchFamily="2" charset="-122"/>
                <a:ea typeface="SimSun" panose="02010600030101010101" pitchFamily="2" charset="-122"/>
              </a:rPr>
              <a:t>）电动</a:t>
            </a:r>
            <a:r>
              <a:rPr lang="zh-CN" altLang="en-US" sz="2800" dirty="0">
                <a:solidFill>
                  <a:srgbClr val="4C4C4C"/>
                </a:solidFill>
              </a:rPr>
              <a:t>辅助马达的两轮及三轮</a:t>
            </a:r>
            <a:r>
              <a:rPr lang="zh-CN" altLang="en-US" sz="2800" dirty="0">
                <a:solidFill>
                  <a:srgbClr val="4C4C4C"/>
                </a:solidFill>
                <a:latin typeface="SimSun" panose="02010600030101010101" pitchFamily="2" charset="-122"/>
                <a:ea typeface="SimSun" panose="02010600030101010101" pitchFamily="2" charset="-122"/>
              </a:rPr>
              <a:t>自行车</a:t>
            </a:r>
            <a:endParaRPr lang="en-US" sz="2800" dirty="0">
              <a:solidFill>
                <a:srgbClr val="4C4C4C"/>
              </a:solidFill>
              <a:latin typeface="SimSun" panose="02010600030101010101" pitchFamily="2" charset="-122"/>
              <a:ea typeface="SimSun" panose="02010600030101010101" pitchFamily="2" charset="-122"/>
            </a:endParaRPr>
          </a:p>
        </p:txBody>
      </p:sp>
      <p:pic>
        <p:nvPicPr>
          <p:cNvPr id="4"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4205" y="211180"/>
            <a:ext cx="487363" cy="487363"/>
          </a:xfrm>
          <a:prstGeom prst="rect">
            <a:avLst/>
          </a:prstGeom>
        </p:spPr>
      </p:pic>
    </p:spTree>
    <p:extLst>
      <p:ext uri="{BB962C8B-B14F-4D97-AF65-F5344CB8AC3E}">
        <p14:creationId xmlns:p14="http://schemas.microsoft.com/office/powerpoint/2010/main" val="3542236361"/>
      </p:ext>
    </p:extLst>
  </p:cSld>
  <p:clrMapOvr>
    <a:masterClrMapping/>
  </p:clrMapOvr>
  <mc:AlternateContent xmlns:mc="http://schemas.openxmlformats.org/markup-compatibility/2006" xmlns:p14="http://schemas.microsoft.com/office/powerpoint/2010/main">
    <mc:Choice Requires="p14">
      <p:transition spd="slow" p14:dur="2000" advTm="36791"/>
    </mc:Choice>
    <mc:Fallback xmlns="">
      <p:transition spd="slow" advTm="3679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83" objId="4"/>
        <p14:triggerEvt type="onClick" time="983" objId="4"/>
        <p14:stopEvt time="35555"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zh-CN" altLang="en-US" sz="4400" dirty="0">
                <a:latin typeface="SimSun" panose="02010600030101010101" pitchFamily="2" charset="-122"/>
                <a:ea typeface="SimSun" panose="02010600030101010101" pitchFamily="2" charset="-122"/>
              </a:rPr>
              <a:t>美国消费品安全委员会（</a:t>
            </a:r>
            <a:r>
              <a:rPr lang="en-US" altLang="zh-CN" sz="4400" dirty="0">
                <a:latin typeface="SimSun" panose="02010600030101010101" pitchFamily="2" charset="-122"/>
                <a:ea typeface="SimSun" panose="02010600030101010101" pitchFamily="2" charset="-122"/>
              </a:rPr>
              <a:t>CPSC</a:t>
            </a:r>
            <a:r>
              <a:rPr lang="zh-CN" altLang="en-US" sz="4400" dirty="0">
                <a:latin typeface="SimSun" panose="02010600030101010101" pitchFamily="2" charset="-122"/>
                <a:ea typeface="SimSun" panose="02010600030101010101" pitchFamily="2" charset="-122"/>
              </a:rPr>
              <a:t>）自行车法规</a:t>
            </a:r>
            <a:endParaRPr lang="en-US" sz="4400" dirty="0">
              <a:latin typeface="Palatino Linotype" panose="02040502050505030304" pitchFamily="18" charset="0"/>
            </a:endParaRPr>
          </a:p>
        </p:txBody>
      </p:sp>
      <p:sp>
        <p:nvSpPr>
          <p:cNvPr id="3" name="Content Placeholder 2"/>
          <p:cNvSpPr>
            <a:spLocks noGrp="1"/>
          </p:cNvSpPr>
          <p:nvPr>
            <p:ph idx="1"/>
          </p:nvPr>
        </p:nvSpPr>
        <p:spPr>
          <a:xfrm>
            <a:off x="363415" y="2164983"/>
            <a:ext cx="11465169" cy="4215035"/>
          </a:xfrm>
        </p:spPr>
        <p:txBody>
          <a:bodyPr numCol="2">
            <a:normAutofit fontScale="32500" lnSpcReduction="20000"/>
          </a:bodyPr>
          <a:lstStyle/>
          <a:p>
            <a:r>
              <a:rPr lang="en-US" sz="11200" b="1" dirty="0">
                <a:latin typeface="SimSun" panose="02010600030101010101" pitchFamily="2" charset="-122"/>
                <a:ea typeface="SimSun" panose="02010600030101010101" pitchFamily="2" charset="-122"/>
              </a:rPr>
              <a:t>1512.1 </a:t>
            </a:r>
            <a:r>
              <a:rPr lang="en-US" sz="11200" dirty="0">
                <a:latin typeface="SimSun" panose="02010600030101010101" pitchFamily="2" charset="-122"/>
                <a:ea typeface="SimSun" panose="02010600030101010101" pitchFamily="2" charset="-122"/>
              </a:rPr>
              <a:t> </a:t>
            </a:r>
            <a:r>
              <a:rPr lang="zh-CN" altLang="en-US" sz="11200" b="1" dirty="0"/>
              <a:t>适用范围</a:t>
            </a:r>
            <a:endParaRPr lang="en-US" altLang="zh-CN" sz="11200" b="1" dirty="0">
              <a:latin typeface="SimSun" panose="02010600030101010101" pitchFamily="2" charset="-122"/>
              <a:ea typeface="SimSun" panose="02010600030101010101" pitchFamily="2" charset="-122"/>
            </a:endParaRPr>
          </a:p>
          <a:p>
            <a:r>
              <a:rPr lang="en-US" sz="11200" b="1" dirty="0">
                <a:latin typeface="SimSun" panose="02010600030101010101" pitchFamily="2" charset="-122"/>
                <a:ea typeface="SimSun" panose="02010600030101010101" pitchFamily="2" charset="-122"/>
              </a:rPr>
              <a:t>1512.2  </a:t>
            </a:r>
            <a:r>
              <a:rPr lang="zh-CN" altLang="en-US" sz="11200" b="1" dirty="0"/>
              <a:t>定义</a:t>
            </a:r>
            <a:endParaRPr lang="en-US" altLang="zh-CN" sz="11200" b="1" dirty="0">
              <a:latin typeface="SimSun" panose="02010600030101010101" pitchFamily="2" charset="-122"/>
              <a:ea typeface="SimSun" panose="02010600030101010101" pitchFamily="2" charset="-122"/>
            </a:endParaRPr>
          </a:p>
          <a:p>
            <a:r>
              <a:rPr lang="en-US" sz="11200" b="1" dirty="0">
                <a:latin typeface="SimSun" panose="02010600030101010101" pitchFamily="2" charset="-122"/>
                <a:ea typeface="SimSun" panose="02010600030101010101" pitchFamily="2" charset="-122"/>
              </a:rPr>
              <a:t>1512.3  </a:t>
            </a:r>
            <a:r>
              <a:rPr lang="zh-CN" altLang="en-US" sz="11200" b="1" dirty="0">
                <a:latin typeface="SimSun" panose="02010600030101010101" pitchFamily="2" charset="-122"/>
                <a:ea typeface="SimSun" panose="02010600030101010101" pitchFamily="2" charset="-122"/>
              </a:rPr>
              <a:t>一般要求</a:t>
            </a:r>
            <a:endParaRPr lang="en-US" altLang="zh-CN" sz="11200" b="1" dirty="0">
              <a:latin typeface="SimSun" panose="02010600030101010101" pitchFamily="2" charset="-122"/>
              <a:ea typeface="SimSun" panose="02010600030101010101" pitchFamily="2" charset="-122"/>
            </a:endParaRPr>
          </a:p>
          <a:p>
            <a:r>
              <a:rPr lang="en-US" sz="11200" b="1" dirty="0">
                <a:latin typeface="SimSun" panose="02010600030101010101" pitchFamily="2" charset="-122"/>
                <a:ea typeface="SimSun" panose="02010600030101010101" pitchFamily="2" charset="-122"/>
              </a:rPr>
              <a:t>1512.4  </a:t>
            </a:r>
            <a:r>
              <a:rPr lang="zh-CN" altLang="en-US" sz="11200" b="1" dirty="0"/>
              <a:t>机械</a:t>
            </a:r>
            <a:r>
              <a:rPr lang="zh-CN" altLang="en-US" sz="11200" b="1" dirty="0">
                <a:latin typeface="SimSun" panose="02010600030101010101" pitchFamily="2" charset="-122"/>
                <a:ea typeface="SimSun" panose="02010600030101010101" pitchFamily="2" charset="-122"/>
              </a:rPr>
              <a:t>要求</a:t>
            </a:r>
            <a:endParaRPr lang="en-US" sz="11200" dirty="0">
              <a:latin typeface="SimSun" panose="02010600030101010101" pitchFamily="2" charset="-122"/>
              <a:ea typeface="SimSun" panose="02010600030101010101" pitchFamily="2" charset="-122"/>
            </a:endParaRPr>
          </a:p>
          <a:p>
            <a:r>
              <a:rPr lang="en-US" sz="11200" b="1" dirty="0">
                <a:latin typeface="SimSun" panose="02010600030101010101" pitchFamily="2" charset="-122"/>
                <a:ea typeface="SimSun" panose="02010600030101010101" pitchFamily="2" charset="-122"/>
              </a:rPr>
              <a:t>1512.5  </a:t>
            </a:r>
            <a:r>
              <a:rPr lang="zh-CN" altLang="en-US" sz="11200" b="1" dirty="0"/>
              <a:t>制动系统</a:t>
            </a:r>
            <a:endParaRPr lang="en-US" altLang="zh-CN" sz="11200" b="1" dirty="0">
              <a:latin typeface="SimSun" panose="02010600030101010101" pitchFamily="2" charset="-122"/>
              <a:ea typeface="SimSun" panose="02010600030101010101" pitchFamily="2" charset="-122"/>
            </a:endParaRPr>
          </a:p>
          <a:p>
            <a:r>
              <a:rPr lang="en-US" sz="11200" b="1" dirty="0">
                <a:latin typeface="SimSun" panose="02010600030101010101" pitchFamily="2" charset="-122"/>
                <a:ea typeface="SimSun" panose="02010600030101010101" pitchFamily="2" charset="-122"/>
              </a:rPr>
              <a:t>1512.6  </a:t>
            </a:r>
            <a:r>
              <a:rPr lang="zh-CN" altLang="en-US" sz="11200" b="1" dirty="0"/>
              <a:t>转向系统</a:t>
            </a:r>
            <a:endParaRPr lang="en-US" sz="11200" dirty="0">
              <a:latin typeface="SimSun" panose="02010600030101010101" pitchFamily="2" charset="-122"/>
              <a:ea typeface="SimSun" panose="02010600030101010101" pitchFamily="2" charset="-122"/>
            </a:endParaRPr>
          </a:p>
          <a:p>
            <a:r>
              <a:rPr lang="en-US" sz="11200" b="1" dirty="0">
                <a:latin typeface="SimSun" panose="02010600030101010101" pitchFamily="2" charset="-122"/>
                <a:ea typeface="SimSun" panose="02010600030101010101" pitchFamily="2" charset="-122"/>
              </a:rPr>
              <a:t>1512.7  </a:t>
            </a:r>
            <a:r>
              <a:rPr lang="zh-CN" altLang="en-US" sz="11200" b="1" dirty="0"/>
              <a:t>脚踏板</a:t>
            </a:r>
            <a:endParaRPr lang="en-US" altLang="zh-CN" sz="11200" b="1" dirty="0">
              <a:latin typeface="SimSun" panose="02010600030101010101" pitchFamily="2" charset="-122"/>
              <a:ea typeface="SimSun" panose="02010600030101010101" pitchFamily="2" charset="-122"/>
            </a:endParaRPr>
          </a:p>
          <a:p>
            <a:r>
              <a:rPr lang="en-US" sz="11200" b="1" dirty="0">
                <a:latin typeface="SimSun" panose="02010600030101010101" pitchFamily="2" charset="-122"/>
                <a:ea typeface="SimSun" panose="02010600030101010101" pitchFamily="2" charset="-122"/>
              </a:rPr>
              <a:t>1512.8  </a:t>
            </a:r>
            <a:r>
              <a:rPr lang="zh-CN" altLang="en-US" sz="11200" b="1" dirty="0"/>
              <a:t>传动链</a:t>
            </a:r>
            <a:endParaRPr lang="en-US" sz="11200" b="1" dirty="0">
              <a:latin typeface="SimSun" panose="02010600030101010101" pitchFamily="2" charset="-122"/>
              <a:ea typeface="SimSun" panose="02010600030101010101" pitchFamily="2" charset="-122"/>
            </a:endParaRPr>
          </a:p>
          <a:p>
            <a:r>
              <a:rPr lang="en-US" sz="11200" b="1" dirty="0">
                <a:latin typeface="SimSun" panose="02010600030101010101" pitchFamily="2" charset="-122"/>
                <a:ea typeface="SimSun" panose="02010600030101010101" pitchFamily="2" charset="-122"/>
              </a:rPr>
              <a:t>1512.9  </a:t>
            </a:r>
            <a:r>
              <a:rPr lang="zh-CN" altLang="en-US" sz="11200" b="1" dirty="0"/>
              <a:t>防护罩</a:t>
            </a:r>
            <a:endParaRPr lang="en-US" sz="11200" dirty="0">
              <a:latin typeface="SimSun" panose="02010600030101010101" pitchFamily="2" charset="-122"/>
              <a:ea typeface="SimSun" panose="02010600030101010101" pitchFamily="2" charset="-122"/>
            </a:endParaRPr>
          </a:p>
          <a:p>
            <a:r>
              <a:rPr lang="en-US" sz="11200" b="1" dirty="0">
                <a:latin typeface="SimSun" panose="02010600030101010101" pitchFamily="2" charset="-122"/>
                <a:ea typeface="SimSun" panose="02010600030101010101" pitchFamily="2" charset="-122"/>
              </a:rPr>
              <a:t>1512.10 </a:t>
            </a:r>
            <a:r>
              <a:rPr lang="zh-CN" altLang="en-US" sz="11200" b="1" dirty="0">
                <a:latin typeface="SimSun" panose="02010600030101010101" pitchFamily="2" charset="-122"/>
                <a:ea typeface="SimSun" panose="02010600030101010101" pitchFamily="2" charset="-122"/>
              </a:rPr>
              <a:t> </a:t>
            </a:r>
            <a:r>
              <a:rPr lang="zh-CN" altLang="en-US" sz="11200" b="1" dirty="0"/>
              <a:t>轮胎</a:t>
            </a:r>
            <a:endParaRPr lang="en-US" altLang="zh-CN" sz="11200" b="1" dirty="0">
              <a:latin typeface="SimSun" panose="02010600030101010101" pitchFamily="2" charset="-122"/>
              <a:ea typeface="SimSun" panose="02010600030101010101" pitchFamily="2" charset="-122"/>
            </a:endParaRPr>
          </a:p>
          <a:p>
            <a:r>
              <a:rPr lang="en-US" sz="11200" b="1" dirty="0">
                <a:latin typeface="SimSun" panose="02010600030101010101" pitchFamily="2" charset="-122"/>
                <a:ea typeface="SimSun" panose="02010600030101010101" pitchFamily="2" charset="-122"/>
              </a:rPr>
              <a:t>1512.11  </a:t>
            </a:r>
            <a:r>
              <a:rPr lang="zh-CN" altLang="en-US" sz="11200" b="1" dirty="0"/>
              <a:t>车轮</a:t>
            </a:r>
            <a:endParaRPr lang="en-US" altLang="zh-CN" sz="11200" b="1" dirty="0">
              <a:latin typeface="SimSun" panose="02010600030101010101" pitchFamily="2" charset="-122"/>
              <a:ea typeface="SimSun" panose="02010600030101010101" pitchFamily="2" charset="-122"/>
            </a:endParaRPr>
          </a:p>
          <a:p>
            <a:r>
              <a:rPr lang="en-US" sz="11200" b="1" dirty="0">
                <a:latin typeface="SimSun" panose="02010600030101010101" pitchFamily="2" charset="-122"/>
                <a:ea typeface="SimSun" panose="02010600030101010101" pitchFamily="2" charset="-122"/>
              </a:rPr>
              <a:t>1512.12  </a:t>
            </a:r>
            <a:r>
              <a:rPr lang="zh-CN" altLang="en-US" sz="11200" b="1" dirty="0"/>
              <a:t>轮毂</a:t>
            </a:r>
            <a:r>
              <a:rPr lang="zh-CN" altLang="en-US" sz="11200" b="1" dirty="0">
                <a:latin typeface="SimSun" panose="02010600030101010101" pitchFamily="2" charset="-122"/>
                <a:ea typeface="SimSun" panose="02010600030101010101" pitchFamily="2" charset="-122"/>
              </a:rPr>
              <a:t> </a:t>
            </a:r>
            <a:endParaRPr lang="en-US" altLang="zh-CN" sz="11200" b="1" dirty="0">
              <a:latin typeface="SimSun" panose="02010600030101010101" pitchFamily="2" charset="-122"/>
              <a:ea typeface="SimSun" panose="02010600030101010101" pitchFamily="2" charset="-122"/>
            </a:endParaRPr>
          </a:p>
          <a:p>
            <a:r>
              <a:rPr lang="en-US" sz="11200" b="1" dirty="0">
                <a:latin typeface="SimSun" panose="02010600030101010101" pitchFamily="2" charset="-122"/>
                <a:ea typeface="SimSun" panose="02010600030101010101" pitchFamily="2" charset="-122"/>
              </a:rPr>
              <a:t>1512.13  </a:t>
            </a:r>
            <a:r>
              <a:rPr lang="zh-CN" altLang="en-US" sz="11200" b="1" dirty="0">
                <a:latin typeface="SimSun" panose="02010600030101010101" pitchFamily="2" charset="-122"/>
                <a:ea typeface="SimSun" panose="02010600030101010101" pitchFamily="2" charset="-122"/>
              </a:rPr>
              <a:t>前叉</a:t>
            </a:r>
            <a:endParaRPr lang="en-US" altLang="zh-CN" sz="11200" b="1" dirty="0">
              <a:latin typeface="SimSun" panose="02010600030101010101" pitchFamily="2" charset="-122"/>
              <a:ea typeface="SimSun" panose="02010600030101010101" pitchFamily="2" charset="-122"/>
            </a:endParaRPr>
          </a:p>
          <a:p>
            <a:r>
              <a:rPr lang="en-US" sz="11200" b="1" dirty="0">
                <a:latin typeface="SimSun" panose="02010600030101010101" pitchFamily="2" charset="-122"/>
                <a:ea typeface="SimSun" panose="02010600030101010101" pitchFamily="2" charset="-122"/>
              </a:rPr>
              <a:t>1512.14  </a:t>
            </a:r>
            <a:r>
              <a:rPr lang="zh-CN" altLang="en-US" sz="11200" b="1" dirty="0"/>
              <a:t>车叉与车架组装</a:t>
            </a:r>
            <a:endParaRPr lang="en-US" altLang="zh-CN" sz="11200" b="1" dirty="0">
              <a:latin typeface="SimSun" panose="02010600030101010101" pitchFamily="2" charset="-122"/>
              <a:ea typeface="SimSun" panose="02010600030101010101" pitchFamily="2" charset="-122"/>
            </a:endParaRPr>
          </a:p>
          <a:p>
            <a:r>
              <a:rPr lang="en-US" sz="11200" b="1" dirty="0">
                <a:latin typeface="SimSun" panose="02010600030101010101" pitchFamily="2" charset="-122"/>
                <a:ea typeface="SimSun" panose="02010600030101010101" pitchFamily="2" charset="-122"/>
              </a:rPr>
              <a:t>1512.15  </a:t>
            </a:r>
            <a:r>
              <a:rPr lang="zh-CN" altLang="en-US" sz="11200" b="1" dirty="0">
                <a:latin typeface="SimSun" panose="02010600030101010101" pitchFamily="2" charset="-122"/>
                <a:ea typeface="SimSun" panose="02010600030101010101" pitchFamily="2" charset="-122"/>
              </a:rPr>
              <a:t>鞍座</a:t>
            </a:r>
            <a:endParaRPr lang="en-US" sz="11200" b="1" dirty="0">
              <a:latin typeface="SimSun" panose="02010600030101010101" pitchFamily="2" charset="-122"/>
              <a:ea typeface="SimSun" panose="02010600030101010101" pitchFamily="2" charset="-122"/>
            </a:endParaRPr>
          </a:p>
          <a:p>
            <a:r>
              <a:rPr lang="en-US" sz="11200" b="1" dirty="0">
                <a:latin typeface="SimSun" panose="02010600030101010101" pitchFamily="2" charset="-122"/>
                <a:ea typeface="SimSun" panose="02010600030101010101" pitchFamily="2" charset="-122"/>
              </a:rPr>
              <a:t>1512.16  </a:t>
            </a:r>
            <a:r>
              <a:rPr lang="zh-CN" altLang="en-US" sz="11200" b="1" dirty="0">
                <a:latin typeface="SimSun" panose="02010600030101010101" pitchFamily="2" charset="-122"/>
                <a:ea typeface="SimSun" panose="02010600030101010101" pitchFamily="2" charset="-122"/>
              </a:rPr>
              <a:t>反光板</a:t>
            </a:r>
            <a:endParaRPr lang="en-US" altLang="zh-CN" sz="11200" b="1" dirty="0">
              <a:latin typeface="SimSun" panose="02010600030101010101" pitchFamily="2" charset="-122"/>
              <a:ea typeface="SimSun" panose="02010600030101010101" pitchFamily="2" charset="-122"/>
            </a:endParaRPr>
          </a:p>
          <a:p>
            <a:r>
              <a:rPr lang="en-US" sz="11200" b="1" dirty="0">
                <a:latin typeface="SimSun" panose="02010600030101010101" pitchFamily="2" charset="-122"/>
                <a:ea typeface="SimSun" panose="02010600030101010101" pitchFamily="2" charset="-122"/>
              </a:rPr>
              <a:t>1512.17  </a:t>
            </a:r>
            <a:r>
              <a:rPr lang="zh-CN" altLang="en-US" sz="11200" b="1" dirty="0">
                <a:latin typeface="SimSun" panose="02010600030101010101" pitchFamily="2" charset="-122"/>
                <a:ea typeface="SimSun" panose="02010600030101010101" pitchFamily="2" charset="-122"/>
              </a:rPr>
              <a:t>其它要求</a:t>
            </a:r>
            <a:endParaRPr lang="en-US" sz="11200" dirty="0">
              <a:latin typeface="SimSun" panose="02010600030101010101" pitchFamily="2" charset="-122"/>
              <a:ea typeface="SimSun" panose="02010600030101010101" pitchFamily="2" charset="-122"/>
            </a:endParaRPr>
          </a:p>
          <a:p>
            <a:pPr lvl="1">
              <a:buFont typeface="Arial" panose="020B0604020202020204" pitchFamily="34" charset="0"/>
              <a:buChar char="•"/>
            </a:pPr>
            <a:endParaRPr lang="en-US" dirty="0"/>
          </a:p>
        </p:txBody>
      </p:sp>
      <p:sp>
        <p:nvSpPr>
          <p:cNvPr id="4" name="Content Placeholder 2"/>
          <p:cNvSpPr txBox="1">
            <a:spLocks/>
          </p:cNvSpPr>
          <p:nvPr/>
        </p:nvSpPr>
        <p:spPr>
          <a:xfrm>
            <a:off x="6248400" y="2438400"/>
            <a:ext cx="3810000" cy="3352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5" name="Rectangle 4"/>
          <p:cNvSpPr/>
          <p:nvPr/>
        </p:nvSpPr>
        <p:spPr>
          <a:xfrm>
            <a:off x="363415" y="1432118"/>
            <a:ext cx="8077200" cy="646331"/>
          </a:xfrm>
          <a:prstGeom prst="rect">
            <a:avLst/>
          </a:prstGeom>
        </p:spPr>
        <p:txBody>
          <a:bodyPr wrap="square">
            <a:spAutoFit/>
          </a:bodyPr>
          <a:lstStyle/>
          <a:p>
            <a:r>
              <a:rPr lang="zh-CN" altLang="en-US" sz="3600" dirty="0">
                <a:solidFill>
                  <a:srgbClr val="4C4C4C"/>
                </a:solidFill>
              </a:rPr>
              <a:t>联邦法规</a:t>
            </a:r>
            <a:r>
              <a:rPr lang="en-US" sz="3600" dirty="0">
                <a:solidFill>
                  <a:srgbClr val="4C4C4C"/>
                </a:solidFill>
              </a:rPr>
              <a:t>16 CFR 1512 </a:t>
            </a:r>
            <a:r>
              <a:rPr lang="zh-CN" altLang="en-US" sz="3600" dirty="0">
                <a:solidFill>
                  <a:srgbClr val="4C4C4C"/>
                </a:solidFill>
              </a:rPr>
              <a:t>的規定</a:t>
            </a:r>
            <a:endParaRPr lang="en-US" sz="3600" dirty="0">
              <a:solidFill>
                <a:srgbClr val="4C4C4C"/>
              </a:solidFill>
            </a:endParaRPr>
          </a:p>
        </p:txBody>
      </p:sp>
      <p:pic>
        <p:nvPicPr>
          <p:cNvPr id="6" name="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41221" y="365126"/>
            <a:ext cx="487363" cy="487363"/>
          </a:xfrm>
          <a:prstGeom prst="rect">
            <a:avLst/>
          </a:prstGeom>
        </p:spPr>
      </p:pic>
    </p:spTree>
    <p:extLst>
      <p:ext uri="{BB962C8B-B14F-4D97-AF65-F5344CB8AC3E}">
        <p14:creationId xmlns:p14="http://schemas.microsoft.com/office/powerpoint/2010/main" val="687368396"/>
      </p:ext>
    </p:extLst>
  </p:cSld>
  <p:clrMapOvr>
    <a:masterClrMapping/>
  </p:clrMapOvr>
  <mc:AlternateContent xmlns:mc="http://schemas.openxmlformats.org/markup-compatibility/2006" xmlns:p14="http://schemas.microsoft.com/office/powerpoint/2010/main">
    <mc:Choice Requires="p14">
      <p:transition spd="slow" p14:dur="2000" advTm="14162"/>
    </mc:Choice>
    <mc:Fallback xmlns="">
      <p:transition spd="slow" advTm="1416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722" objId="6"/>
        <p14:triggerEvt type="onClick" time="1723" objId="6"/>
        <p14:stopEvt time="9121" objId="6"/>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zh-CN" altLang="en-US" sz="4400" dirty="0">
                <a:latin typeface="SimSun" panose="02010600030101010101" pitchFamily="2" charset="-122"/>
                <a:ea typeface="SimSun" panose="02010600030101010101" pitchFamily="2" charset="-122"/>
              </a:rPr>
              <a:t>自愿性标准</a:t>
            </a:r>
            <a:endParaRPr lang="en-US" b="1" dirty="0">
              <a:latin typeface="+mn-ea"/>
              <a:ea typeface="+mn-ea"/>
            </a:endParaRP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zh-CN" altLang="en-US" sz="3200" dirty="0"/>
              <a:t>制订</a:t>
            </a:r>
            <a:r>
              <a:rPr lang="zh-CN" altLang="en-US" sz="3200" dirty="0">
                <a:latin typeface="SimSun" panose="02010600030101010101" pitchFamily="2" charset="-122"/>
                <a:ea typeface="SimSun" panose="02010600030101010101" pitchFamily="2" charset="-122"/>
              </a:rPr>
              <a:t>自行车标准</a:t>
            </a:r>
            <a:r>
              <a:rPr lang="zh-TW" altLang="en-US" sz="3200" dirty="0">
                <a:latin typeface="SimSun" panose="02010600030101010101" pitchFamily="2" charset="-122"/>
                <a:ea typeface="SimSun" panose="02010600030101010101" pitchFamily="2" charset="-122"/>
              </a:rPr>
              <a:t>的其</a:t>
            </a:r>
            <a:r>
              <a:rPr lang="zh-CN" altLang="en-US" sz="3200" dirty="0">
                <a:latin typeface="SimSun" panose="02010600030101010101" pitchFamily="2" charset="-122"/>
                <a:ea typeface="SimSun" panose="02010600030101010101" pitchFamily="2" charset="-122"/>
              </a:rPr>
              <a:t>它</a:t>
            </a:r>
            <a:r>
              <a:rPr lang="zh-CN" altLang="en-US" sz="3200" dirty="0"/>
              <a:t>组织</a:t>
            </a:r>
            <a:endParaRPr lang="en-US" sz="3200" dirty="0">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3200" dirty="0"/>
              <a:t>美国国际材料试验协会</a:t>
            </a:r>
            <a:r>
              <a:rPr lang="zh-CN" altLang="en-US" sz="3200" dirty="0">
                <a:latin typeface="SimSun" panose="02010600030101010101" pitchFamily="2" charset="-122"/>
                <a:ea typeface="SimSun" panose="02010600030101010101" pitchFamily="2" charset="-122"/>
              </a:rPr>
              <a:t>（</a:t>
            </a:r>
            <a:r>
              <a:rPr lang="en-US" altLang="zh-CN" sz="3200" dirty="0">
                <a:latin typeface="SimSun" panose="02010600030101010101" pitchFamily="2" charset="-122"/>
                <a:ea typeface="SimSun" panose="02010600030101010101" pitchFamily="2" charset="-122"/>
              </a:rPr>
              <a:t>ASTM International</a:t>
            </a:r>
            <a:r>
              <a:rPr lang="zh-CN" altLang="en-US" sz="3200" dirty="0">
                <a:latin typeface="SimSun" panose="02010600030101010101" pitchFamily="2" charset="-122"/>
                <a:ea typeface="SimSun" panose="02010600030101010101" pitchFamily="2" charset="-122"/>
              </a:rPr>
              <a:t>）</a:t>
            </a:r>
            <a:endParaRPr lang="en-US" altLang="zh-CN" sz="3200" dirty="0">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3200" dirty="0"/>
              <a:t>国际</a:t>
            </a:r>
            <a:r>
              <a:rPr lang="zh-CN" altLang="en-US" sz="3200" dirty="0">
                <a:latin typeface="SimSun" panose="02010600030101010101" pitchFamily="2" charset="-122"/>
                <a:ea typeface="SimSun" panose="02010600030101010101" pitchFamily="2" charset="-122"/>
              </a:rPr>
              <a:t>标准</a:t>
            </a:r>
            <a:r>
              <a:rPr lang="zh-TW" altLang="en-US" sz="3200" dirty="0">
                <a:latin typeface="SimSun" panose="02010600030101010101" pitchFamily="2" charset="-122"/>
                <a:ea typeface="SimSun" panose="02010600030101010101" pitchFamily="2" charset="-122"/>
              </a:rPr>
              <a:t>化</a:t>
            </a:r>
            <a:r>
              <a:rPr lang="zh-CN" altLang="en-US" sz="3200" dirty="0"/>
              <a:t>组织</a:t>
            </a:r>
            <a:r>
              <a:rPr lang="zh-TW" altLang="en-US" sz="3200" dirty="0">
                <a:latin typeface="SimSun" panose="02010600030101010101" pitchFamily="2" charset="-122"/>
                <a:ea typeface="SimSun" panose="02010600030101010101" pitchFamily="2" charset="-122"/>
              </a:rPr>
              <a:t>（</a:t>
            </a:r>
            <a:r>
              <a:rPr lang="en-US" altLang="zh-TW" sz="3200" dirty="0">
                <a:latin typeface="SimSun" panose="02010600030101010101" pitchFamily="2" charset="-122"/>
                <a:ea typeface="SimSun" panose="02010600030101010101" pitchFamily="2" charset="-122"/>
              </a:rPr>
              <a:t>ISO</a:t>
            </a:r>
            <a:r>
              <a:rPr lang="zh-TW" altLang="en-US" sz="3200" dirty="0">
                <a:latin typeface="SimSun" panose="02010600030101010101" pitchFamily="2" charset="-122"/>
                <a:ea typeface="SimSun" panose="02010600030101010101" pitchFamily="2" charset="-122"/>
              </a:rPr>
              <a:t>）</a:t>
            </a:r>
            <a:endParaRPr lang="en-US" sz="3200" dirty="0">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3200" dirty="0"/>
              <a:t>欧洲</a:t>
            </a:r>
            <a:r>
              <a:rPr lang="zh-CN" altLang="en-US" sz="3200" dirty="0">
                <a:latin typeface="SimSun" panose="02010600030101010101" pitchFamily="2" charset="-122"/>
                <a:ea typeface="SimSun" panose="02010600030101010101" pitchFamily="2" charset="-122"/>
              </a:rPr>
              <a:t>标准化</a:t>
            </a:r>
            <a:r>
              <a:rPr lang="zh-CN" altLang="en-US" sz="3200" dirty="0"/>
              <a:t>委员会</a:t>
            </a:r>
            <a:r>
              <a:rPr lang="zh-TW" altLang="en-US" sz="3200" dirty="0">
                <a:latin typeface="SimSun" panose="02010600030101010101" pitchFamily="2" charset="-122"/>
                <a:ea typeface="SimSun" panose="02010600030101010101" pitchFamily="2" charset="-122"/>
              </a:rPr>
              <a:t>（</a:t>
            </a:r>
            <a:r>
              <a:rPr lang="en-US" altLang="zh-TW" sz="3200" dirty="0">
                <a:latin typeface="SimSun" panose="02010600030101010101" pitchFamily="2" charset="-122"/>
                <a:ea typeface="SimSun" panose="02010600030101010101" pitchFamily="2" charset="-122"/>
              </a:rPr>
              <a:t>CEN</a:t>
            </a:r>
            <a:r>
              <a:rPr lang="zh-TW" altLang="en-US" sz="3200" dirty="0">
                <a:latin typeface="SimSun" panose="02010600030101010101" pitchFamily="2" charset="-122"/>
                <a:ea typeface="SimSun" panose="02010600030101010101" pitchFamily="2" charset="-122"/>
              </a:rPr>
              <a:t>）</a:t>
            </a:r>
            <a:endParaRPr lang="en-US" sz="3200" dirty="0">
              <a:latin typeface="SimSun" panose="02010600030101010101" pitchFamily="2" charset="-122"/>
              <a:ea typeface="SimSun" panose="02010600030101010101" pitchFamily="2" charset="-122"/>
            </a:endParaRPr>
          </a:p>
          <a:p>
            <a:pPr marL="393192" lvl="1"/>
            <a:endParaRPr lang="en-US" sz="32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en-US" altLang="zh-TW" sz="3200" dirty="0">
                <a:latin typeface="SimSun" panose="02010600030101010101" pitchFamily="2" charset="-122"/>
                <a:ea typeface="SimSun" panose="02010600030101010101" pitchFamily="2" charset="-122"/>
              </a:rPr>
              <a:t>ASTM</a:t>
            </a:r>
            <a:r>
              <a:rPr lang="zh-CN" altLang="en-US" sz="3200" dirty="0">
                <a:latin typeface="SimSun" panose="02010600030101010101" pitchFamily="2" charset="-122"/>
                <a:ea typeface="SimSun" panose="02010600030101010101" pitchFamily="2" charset="-122"/>
              </a:rPr>
              <a:t>，</a:t>
            </a:r>
            <a:r>
              <a:rPr lang="en-US" altLang="zh-TW" sz="3200" dirty="0">
                <a:latin typeface="SimSun" panose="02010600030101010101" pitchFamily="2" charset="-122"/>
                <a:ea typeface="SimSun" panose="02010600030101010101" pitchFamily="2" charset="-122"/>
              </a:rPr>
              <a:t>ISO</a:t>
            </a:r>
            <a:r>
              <a:rPr lang="zh-TW" altLang="en-US" sz="3200" dirty="0">
                <a:latin typeface="SimSun" panose="02010600030101010101" pitchFamily="2" charset="-122"/>
                <a:ea typeface="SimSun" panose="02010600030101010101" pitchFamily="2" charset="-122"/>
              </a:rPr>
              <a:t>和</a:t>
            </a:r>
            <a:r>
              <a:rPr lang="en-US" altLang="zh-TW" sz="3200" dirty="0">
                <a:latin typeface="SimSun" panose="02010600030101010101" pitchFamily="2" charset="-122"/>
                <a:ea typeface="SimSun" panose="02010600030101010101" pitchFamily="2" charset="-122"/>
              </a:rPr>
              <a:t>CEN</a:t>
            </a:r>
            <a:r>
              <a:rPr lang="zh-TW" altLang="en-US" sz="3200" dirty="0">
                <a:latin typeface="SimSun" panose="02010600030101010101" pitchFamily="2" charset="-122"/>
                <a:ea typeface="SimSun" panose="02010600030101010101" pitchFamily="2" charset="-122"/>
              </a:rPr>
              <a:t>的</a:t>
            </a:r>
            <a:r>
              <a:rPr lang="zh-CN" altLang="en-US" sz="3200" dirty="0">
                <a:latin typeface="SimSun" panose="02010600030101010101" pitchFamily="2" charset="-122"/>
                <a:ea typeface="SimSun" panose="02010600030101010101" pitchFamily="2" charset="-122"/>
              </a:rPr>
              <a:t>自行车标准</a:t>
            </a:r>
            <a:r>
              <a:rPr lang="zh-TW" altLang="en-US" sz="3200" dirty="0">
                <a:latin typeface="SimSun" panose="02010600030101010101" pitchFamily="2" charset="-122"/>
                <a:ea typeface="SimSun" panose="02010600030101010101" pitchFamily="2" charset="-122"/>
              </a:rPr>
              <a:t>包括基於</a:t>
            </a:r>
            <a:r>
              <a:rPr lang="zh-CN" altLang="en-US" sz="3200" dirty="0">
                <a:latin typeface="SimSun" panose="02010600030101010101" pitchFamily="2" charset="-122"/>
                <a:ea typeface="SimSun" panose="02010600030101010101" pitchFamily="2" charset="-122"/>
              </a:rPr>
              <a:t>自行车</a:t>
            </a:r>
            <a:r>
              <a:rPr lang="zh-TW" altLang="en-US" sz="3200" dirty="0">
                <a:latin typeface="SimSun" panose="02010600030101010101" pitchFamily="2" charset="-122"/>
                <a:ea typeface="SimSun" panose="02010600030101010101" pitchFamily="2" charset="-122"/>
              </a:rPr>
              <a:t>使用</a:t>
            </a:r>
            <a:r>
              <a:rPr lang="zh-CN" altLang="en-US" sz="3200" dirty="0"/>
              <a:t>条件的规定</a:t>
            </a:r>
          </a:p>
          <a:p>
            <a:endParaRPr lang="en-US" sz="3200" dirty="0">
              <a:latin typeface="SimSun" panose="02010600030101010101" pitchFamily="2" charset="-122"/>
              <a:ea typeface="SimSun" panose="02010600030101010101" pitchFamily="2" charset="-122"/>
            </a:endParaRPr>
          </a:p>
        </p:txBody>
      </p:sp>
      <p:pic>
        <p:nvPicPr>
          <p:cNvPr id="4" nam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4205" y="366184"/>
            <a:ext cx="487363" cy="487363"/>
          </a:xfrm>
          <a:prstGeom prst="rect">
            <a:avLst/>
          </a:prstGeom>
        </p:spPr>
      </p:pic>
    </p:spTree>
    <p:extLst>
      <p:ext uri="{BB962C8B-B14F-4D97-AF65-F5344CB8AC3E}">
        <p14:creationId xmlns:p14="http://schemas.microsoft.com/office/powerpoint/2010/main" val="740091465"/>
      </p:ext>
    </p:extLst>
  </p:cSld>
  <p:clrMapOvr>
    <a:masterClrMapping/>
  </p:clrMapOvr>
  <mc:AlternateContent xmlns:mc="http://schemas.openxmlformats.org/markup-compatibility/2006" xmlns:p14="http://schemas.microsoft.com/office/powerpoint/2010/main">
    <mc:Choice Requires="p14">
      <p:transition spd="slow" p14:dur="2000" advTm="18934"/>
    </mc:Choice>
    <mc:Fallback xmlns="">
      <p:transition spd="slow" advTm="1893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95" objId="4"/>
        <p14:triggerEvt type="onClick" time="1195" objId="4"/>
        <p14:stopEvt time="17846"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zh-CN" altLang="en-US" sz="4400" dirty="0">
                <a:latin typeface="SimSun" panose="02010600030101010101" pitchFamily="2" charset="-122"/>
                <a:ea typeface="SimSun" panose="02010600030101010101" pitchFamily="2" charset="-122"/>
              </a:rPr>
              <a:t>自行车</a:t>
            </a:r>
            <a:r>
              <a:rPr lang="zh-TW" altLang="en-US" sz="4400" dirty="0">
                <a:latin typeface="SimSun" panose="02010600030101010101" pitchFamily="2" charset="-122"/>
                <a:ea typeface="SimSun" panose="02010600030101010101" pitchFamily="2" charset="-122"/>
              </a:rPr>
              <a:t>使用</a:t>
            </a:r>
            <a:r>
              <a:rPr lang="zh-CN" altLang="en-US" sz="4400" dirty="0">
                <a:latin typeface="SimSun" panose="02010600030101010101" pitchFamily="2" charset="-122"/>
                <a:ea typeface="SimSun" panose="02010600030101010101" pitchFamily="2" charset="-122"/>
              </a:rPr>
              <a:t>条件</a:t>
            </a:r>
            <a:endParaRPr lang="en-US" sz="4400"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p:txBody>
          <a:bodyPr>
            <a:normAutofit lnSpcReduction="10000"/>
          </a:bodyPr>
          <a:lstStyle/>
          <a:p>
            <a:pPr marL="457200" indent="-457200">
              <a:buFont typeface="Arial" panose="020B0604020202020204" pitchFamily="34" charset="0"/>
              <a:buChar char="•"/>
            </a:pPr>
            <a:r>
              <a:rPr lang="en-US" altLang="zh-TW" sz="3200" dirty="0">
                <a:latin typeface="SimSun" panose="02010600030101010101" pitchFamily="2" charset="-122"/>
                <a:ea typeface="SimSun" panose="02010600030101010101" pitchFamily="2" charset="-122"/>
              </a:rPr>
              <a:t>ASTM F2043-13</a:t>
            </a:r>
            <a:r>
              <a:rPr lang="zh-CN" altLang="en-US" sz="3200" i="1" dirty="0">
                <a:latin typeface="SimSun" panose="02010600030101010101" pitchFamily="2" charset="-122"/>
                <a:ea typeface="SimSun" panose="02010600030101010101" pitchFamily="2" charset="-122"/>
              </a:rPr>
              <a:t>自行车</a:t>
            </a:r>
            <a:r>
              <a:rPr lang="zh-TW" altLang="en-US" sz="3200" i="1" dirty="0">
                <a:latin typeface="SimSun" panose="02010600030101010101" pitchFamily="2" charset="-122"/>
                <a:ea typeface="SimSun" panose="02010600030101010101" pitchFamily="2" charset="-122"/>
              </a:rPr>
              <a:t>使用的</a:t>
            </a:r>
            <a:r>
              <a:rPr lang="zh-CN" altLang="en-US" sz="3200" i="1" dirty="0"/>
              <a:t>标准分类</a:t>
            </a:r>
            <a:r>
              <a:rPr lang="zh-TW" altLang="en-US" sz="3200" dirty="0">
                <a:latin typeface="SimSun" panose="02010600030101010101" pitchFamily="2" charset="-122"/>
                <a:ea typeface="SimSun" panose="02010600030101010101" pitchFamily="2" charset="-122"/>
              </a:rPr>
              <a:t>：</a:t>
            </a:r>
            <a:endParaRPr lang="zh-CN" altLang="en-US" sz="3200" i="1" dirty="0">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2800" dirty="0">
                <a:solidFill>
                  <a:srgbClr val="1A2857"/>
                </a:solidFill>
              </a:rPr>
              <a:t>为</a:t>
            </a:r>
            <a:r>
              <a:rPr lang="zh-CN" altLang="en-US" sz="2800" dirty="0">
                <a:solidFill>
                  <a:srgbClr val="1A2857"/>
                </a:solidFill>
                <a:latin typeface="SimSun" panose="02010600030101010101" pitchFamily="2" charset="-122"/>
                <a:ea typeface="SimSun" panose="02010600030101010101" pitchFamily="2" charset="-122"/>
              </a:rPr>
              <a:t>自行车</a:t>
            </a:r>
            <a:r>
              <a:rPr lang="zh-CN" altLang="en-US" sz="2800" dirty="0">
                <a:solidFill>
                  <a:srgbClr val="1A2857"/>
                </a:solidFill>
              </a:rPr>
              <a:t>设计定义</a:t>
            </a:r>
            <a:r>
              <a:rPr lang="zh-TW" altLang="en-US" sz="2800" dirty="0">
                <a:solidFill>
                  <a:srgbClr val="1A2857"/>
                </a:solidFill>
                <a:latin typeface="SimSun" panose="02010600030101010101" pitchFamily="2" charset="-122"/>
                <a:ea typeface="SimSun" panose="02010600030101010101" pitchFamily="2" charset="-122"/>
              </a:rPr>
              <a:t>使用</a:t>
            </a:r>
            <a:r>
              <a:rPr lang="zh-CN" altLang="en-US" sz="2800" dirty="0">
                <a:solidFill>
                  <a:srgbClr val="1A2857"/>
                </a:solidFill>
              </a:rPr>
              <a:t>条件</a:t>
            </a:r>
            <a:endParaRPr lang="en-US" sz="2800" dirty="0">
              <a:solidFill>
                <a:srgbClr val="1A2857"/>
              </a:solidFill>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TW" altLang="en-US" sz="2800" dirty="0">
                <a:solidFill>
                  <a:srgbClr val="1A2857"/>
                </a:solidFill>
                <a:latin typeface="SimSun" panose="02010600030101010101" pitchFamily="2" charset="-122"/>
                <a:ea typeface="SimSun" panose="02010600030101010101" pitchFamily="2" charset="-122"/>
              </a:rPr>
              <a:t>包括</a:t>
            </a:r>
            <a:r>
              <a:rPr lang="zh-CN" altLang="en-US" sz="2800" dirty="0">
                <a:solidFill>
                  <a:srgbClr val="1A2857"/>
                </a:solidFill>
              </a:rPr>
              <a:t>贴</a:t>
            </a:r>
            <a:r>
              <a:rPr lang="zh-TW" altLang="en-US" sz="2800" dirty="0">
                <a:solidFill>
                  <a:srgbClr val="1A2857"/>
                </a:solidFill>
                <a:latin typeface="SimSun" panose="02010600030101010101" pitchFamily="2" charset="-122"/>
                <a:ea typeface="SimSun" panose="02010600030101010101" pitchFamily="2" charset="-122"/>
              </a:rPr>
              <a:t>在</a:t>
            </a:r>
            <a:r>
              <a:rPr lang="zh-CN" altLang="en-US" sz="2800" dirty="0">
                <a:solidFill>
                  <a:srgbClr val="1A2857"/>
                </a:solidFill>
                <a:latin typeface="SimSun" panose="02010600030101010101" pitchFamily="2" charset="-122"/>
                <a:ea typeface="SimSun" panose="02010600030101010101" pitchFamily="2" charset="-122"/>
              </a:rPr>
              <a:t>自行车</a:t>
            </a:r>
            <a:r>
              <a:rPr lang="zh-TW" altLang="en-US" sz="2800" dirty="0">
                <a:solidFill>
                  <a:srgbClr val="1A2857"/>
                </a:solidFill>
                <a:latin typeface="SimSun" panose="02010600030101010101" pitchFamily="2" charset="-122"/>
                <a:ea typeface="SimSun" panose="02010600030101010101" pitchFamily="2" charset="-122"/>
              </a:rPr>
              <a:t>上的</a:t>
            </a:r>
            <a:r>
              <a:rPr lang="zh-CN" altLang="en-US" sz="2800" dirty="0">
                <a:solidFill>
                  <a:srgbClr val="1A2857"/>
                </a:solidFill>
              </a:rPr>
              <a:t>图标</a:t>
            </a:r>
            <a:r>
              <a:rPr lang="zh-TW" altLang="en-US" sz="2800" dirty="0">
                <a:solidFill>
                  <a:srgbClr val="1A2857"/>
                </a:solidFill>
                <a:latin typeface="SimSun" panose="02010600030101010101" pitchFamily="2" charset="-122"/>
                <a:ea typeface="SimSun" panose="02010600030101010101" pitchFamily="2" charset="-122"/>
              </a:rPr>
              <a:t>、零</a:t>
            </a:r>
            <a:r>
              <a:rPr lang="zh-CN" altLang="en-US" sz="2800" dirty="0">
                <a:solidFill>
                  <a:srgbClr val="1A2857"/>
                </a:solidFill>
                <a:latin typeface="SimSun" panose="02010600030101010101" pitchFamily="2" charset="-122"/>
                <a:ea typeface="SimSun" panose="02010600030101010101" pitchFamily="2" charset="-122"/>
              </a:rPr>
              <a:t>配</a:t>
            </a:r>
            <a:r>
              <a:rPr lang="zh-TW" altLang="en-US" sz="2800" dirty="0">
                <a:solidFill>
                  <a:srgbClr val="1A2857"/>
                </a:solidFill>
                <a:latin typeface="SimSun" panose="02010600030101010101" pitchFamily="2" charset="-122"/>
                <a:ea typeface="SimSun" panose="02010600030101010101" pitchFamily="2" charset="-122"/>
              </a:rPr>
              <a:t>件和</a:t>
            </a:r>
            <a:r>
              <a:rPr lang="zh-CN" altLang="en-US" sz="2800" dirty="0">
                <a:solidFill>
                  <a:srgbClr val="1A2857"/>
                </a:solidFill>
              </a:rPr>
              <a:t>对</a:t>
            </a:r>
            <a:r>
              <a:rPr lang="zh-TW" altLang="en-US" sz="2800" dirty="0">
                <a:solidFill>
                  <a:srgbClr val="1A2857"/>
                </a:solidFill>
                <a:latin typeface="SimSun" panose="02010600030101010101" pitchFamily="2" charset="-122"/>
                <a:ea typeface="SimSun" panose="02010600030101010101" pitchFamily="2" charset="-122"/>
              </a:rPr>
              <a:t>零售商和</a:t>
            </a:r>
            <a:r>
              <a:rPr lang="zh-CN" altLang="en-US" sz="2800" dirty="0">
                <a:solidFill>
                  <a:srgbClr val="1A2857"/>
                </a:solidFill>
              </a:rPr>
              <a:t>消费</a:t>
            </a:r>
            <a:r>
              <a:rPr lang="zh-TW" altLang="en-US" sz="2800" dirty="0">
                <a:solidFill>
                  <a:srgbClr val="1A2857"/>
                </a:solidFill>
                <a:latin typeface="SimSun" panose="02010600030101010101" pitchFamily="2" charset="-122"/>
                <a:ea typeface="SimSun" panose="02010600030101010101" pitchFamily="2" charset="-122"/>
              </a:rPr>
              <a:t>者提供的操作指南材料，上面</a:t>
            </a:r>
            <a:r>
              <a:rPr lang="zh-CN" altLang="en-US" sz="2800" dirty="0">
                <a:solidFill>
                  <a:srgbClr val="1A2857"/>
                </a:solidFill>
              </a:rPr>
              <a:t>注明</a:t>
            </a:r>
            <a:r>
              <a:rPr lang="zh-CN" altLang="en-US" sz="2800" dirty="0">
                <a:solidFill>
                  <a:srgbClr val="1A2857"/>
                </a:solidFill>
                <a:latin typeface="SimSun" panose="02010600030101010101" pitchFamily="2" charset="-122"/>
                <a:ea typeface="SimSun" panose="02010600030101010101" pitchFamily="2" charset="-122"/>
              </a:rPr>
              <a:t>自行车</a:t>
            </a:r>
            <a:r>
              <a:rPr lang="zh-TW" altLang="en-US" sz="2800" dirty="0">
                <a:solidFill>
                  <a:srgbClr val="1A2857"/>
                </a:solidFill>
                <a:latin typeface="SimSun" panose="02010600030101010101" pitchFamily="2" charset="-122"/>
                <a:ea typeface="SimSun" panose="02010600030101010101" pitchFamily="2" charset="-122"/>
              </a:rPr>
              <a:t>或零</a:t>
            </a:r>
            <a:r>
              <a:rPr lang="zh-CN" altLang="en-US" sz="2800" dirty="0">
                <a:solidFill>
                  <a:srgbClr val="1A2857"/>
                </a:solidFill>
                <a:latin typeface="SimSun" panose="02010600030101010101" pitchFamily="2" charset="-122"/>
                <a:ea typeface="SimSun" panose="02010600030101010101" pitchFamily="2" charset="-122"/>
              </a:rPr>
              <a:t>配</a:t>
            </a:r>
            <a:r>
              <a:rPr lang="zh-TW" altLang="en-US" sz="2800" dirty="0">
                <a:solidFill>
                  <a:srgbClr val="1A2857"/>
                </a:solidFill>
                <a:latin typeface="SimSun" panose="02010600030101010101" pitchFamily="2" charset="-122"/>
                <a:ea typeface="SimSun" panose="02010600030101010101" pitchFamily="2" charset="-122"/>
              </a:rPr>
              <a:t>件所</a:t>
            </a:r>
            <a:r>
              <a:rPr lang="zh-CN" altLang="en-US" sz="2800" dirty="0">
                <a:solidFill>
                  <a:srgbClr val="1A2857"/>
                </a:solidFill>
              </a:rPr>
              <a:t>设计</a:t>
            </a:r>
            <a:r>
              <a:rPr lang="zh-TW" altLang="en-US" sz="2800" dirty="0">
                <a:solidFill>
                  <a:srgbClr val="1A2857"/>
                </a:solidFill>
                <a:latin typeface="SimSun" panose="02010600030101010101" pitchFamily="2" charset="-122"/>
                <a:ea typeface="SimSun" panose="02010600030101010101" pitchFamily="2" charset="-122"/>
              </a:rPr>
              <a:t>的使用</a:t>
            </a:r>
            <a:r>
              <a:rPr lang="zh-CN" altLang="en-US" sz="2800" dirty="0">
                <a:solidFill>
                  <a:srgbClr val="1A2857"/>
                </a:solidFill>
              </a:rPr>
              <a:t>条件</a:t>
            </a:r>
            <a:endParaRPr lang="en-US" altLang="zh-CN" sz="2800" dirty="0">
              <a:solidFill>
                <a:srgbClr val="1A2857"/>
              </a:solidFill>
              <a:latin typeface="SimSun" panose="02010600030101010101" pitchFamily="2" charset="-122"/>
              <a:ea typeface="SimSun" panose="02010600030101010101" pitchFamily="2" charset="-122"/>
            </a:endParaRPr>
          </a:p>
          <a:p>
            <a:pPr lvl="1" algn="l"/>
            <a:endParaRPr lang="en-US" altLang="zh-TW" sz="2800" dirty="0">
              <a:solidFill>
                <a:srgbClr val="1A2857"/>
              </a:solidFill>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en-US" altLang="zh-TW" sz="3400" dirty="0">
                <a:latin typeface="SimSun" panose="02010600030101010101" pitchFamily="2" charset="-122"/>
                <a:ea typeface="SimSun" panose="02010600030101010101" pitchFamily="2" charset="-122"/>
              </a:rPr>
              <a:t>ASTM F2043-13</a:t>
            </a:r>
            <a:r>
              <a:rPr lang="zh-CN" altLang="en-US" sz="3400" dirty="0"/>
              <a:t>定义</a:t>
            </a:r>
            <a:r>
              <a:rPr lang="zh-TW" altLang="en-US" sz="3400" dirty="0">
                <a:latin typeface="SimSun" panose="02010600030101010101" pitchFamily="2" charset="-122"/>
                <a:ea typeface="SimSun" panose="02010600030101010101" pitchFamily="2" charset="-122"/>
              </a:rPr>
              <a:t>了六</a:t>
            </a:r>
            <a:r>
              <a:rPr lang="zh-CN" altLang="en-US" sz="3400" dirty="0"/>
              <a:t>个</a:t>
            </a:r>
            <a:r>
              <a:rPr lang="zh-TW" altLang="en-US" sz="3400" dirty="0">
                <a:latin typeface="SimSun" panose="02010600030101010101" pitchFamily="2" charset="-122"/>
                <a:ea typeface="SimSun" panose="02010600030101010101" pitchFamily="2" charset="-122"/>
              </a:rPr>
              <a:t>使用</a:t>
            </a:r>
            <a:r>
              <a:rPr lang="zh-CN" altLang="en-US" sz="3400" dirty="0"/>
              <a:t>条件</a:t>
            </a:r>
            <a:r>
              <a:rPr lang="zh-TW" altLang="en-US" sz="3400" dirty="0">
                <a:latin typeface="SimSun" panose="02010600030101010101" pitchFamily="2" charset="-122"/>
                <a:ea typeface="SimSun" panose="02010600030101010101" pitchFamily="2" charset="-122"/>
              </a:rPr>
              <a:t>：</a:t>
            </a:r>
            <a:endParaRPr lang="en-US" sz="3400" dirty="0">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3200" dirty="0">
                <a:solidFill>
                  <a:srgbClr val="1A2857"/>
                </a:solidFill>
              </a:rPr>
              <a:t>条件 </a:t>
            </a:r>
            <a:r>
              <a:rPr lang="en-US" sz="3200" dirty="0">
                <a:solidFill>
                  <a:srgbClr val="1A2857"/>
                </a:solidFill>
                <a:latin typeface="SimSun" panose="02010600030101010101" pitchFamily="2" charset="-122"/>
                <a:ea typeface="SimSun" panose="02010600030101010101" pitchFamily="2" charset="-122"/>
              </a:rPr>
              <a:t>0</a:t>
            </a:r>
            <a:r>
              <a:rPr lang="zh-CN" altLang="en-US" sz="3200" dirty="0">
                <a:solidFill>
                  <a:srgbClr val="1A2857"/>
                </a:solidFill>
                <a:latin typeface="SimSun" panose="02010600030101010101" pitchFamily="2" charset="-122"/>
                <a:ea typeface="SimSun" panose="02010600030101010101" pitchFamily="2" charset="-122"/>
              </a:rPr>
              <a:t>、</a:t>
            </a:r>
            <a:r>
              <a:rPr lang="en-US" sz="3200" dirty="0">
                <a:solidFill>
                  <a:srgbClr val="1A2857"/>
                </a:solidFill>
                <a:latin typeface="SimSun" panose="02010600030101010101" pitchFamily="2" charset="-122"/>
                <a:ea typeface="SimSun" panose="02010600030101010101" pitchFamily="2" charset="-122"/>
              </a:rPr>
              <a:t>1</a:t>
            </a:r>
            <a:r>
              <a:rPr lang="zh-CN" altLang="en-US" sz="3200" dirty="0">
                <a:solidFill>
                  <a:srgbClr val="1A2857"/>
                </a:solidFill>
                <a:latin typeface="SimSun" panose="02010600030101010101" pitchFamily="2" charset="-122"/>
                <a:ea typeface="SimSun" panose="02010600030101010101" pitchFamily="2" charset="-122"/>
              </a:rPr>
              <a:t>、</a:t>
            </a:r>
            <a:r>
              <a:rPr lang="en-US" sz="3200" dirty="0">
                <a:solidFill>
                  <a:srgbClr val="1A2857"/>
                </a:solidFill>
                <a:latin typeface="SimSun" panose="02010600030101010101" pitchFamily="2" charset="-122"/>
                <a:ea typeface="SimSun" panose="02010600030101010101" pitchFamily="2" charset="-122"/>
              </a:rPr>
              <a:t>2</a:t>
            </a:r>
            <a:r>
              <a:rPr lang="zh-CN" altLang="en-US" sz="3200" dirty="0">
                <a:solidFill>
                  <a:srgbClr val="1A2857"/>
                </a:solidFill>
                <a:latin typeface="SimSun" panose="02010600030101010101" pitchFamily="2" charset="-122"/>
                <a:ea typeface="SimSun" panose="02010600030101010101" pitchFamily="2" charset="-122"/>
              </a:rPr>
              <a:t>、</a:t>
            </a:r>
            <a:r>
              <a:rPr lang="en-US" sz="3200" dirty="0">
                <a:solidFill>
                  <a:srgbClr val="1A2857"/>
                </a:solidFill>
                <a:latin typeface="SimSun" panose="02010600030101010101" pitchFamily="2" charset="-122"/>
                <a:ea typeface="SimSun" panose="02010600030101010101" pitchFamily="2" charset="-122"/>
              </a:rPr>
              <a:t>3</a:t>
            </a:r>
            <a:r>
              <a:rPr lang="zh-CN" altLang="en-US" sz="3200" dirty="0">
                <a:solidFill>
                  <a:srgbClr val="1A2857"/>
                </a:solidFill>
                <a:latin typeface="SimSun" panose="02010600030101010101" pitchFamily="2" charset="-122"/>
                <a:ea typeface="SimSun" panose="02010600030101010101" pitchFamily="2" charset="-122"/>
              </a:rPr>
              <a:t>、</a:t>
            </a:r>
            <a:r>
              <a:rPr lang="en-US" sz="3200" dirty="0">
                <a:solidFill>
                  <a:srgbClr val="1A2857"/>
                </a:solidFill>
                <a:latin typeface="SimSun" panose="02010600030101010101" pitchFamily="2" charset="-122"/>
                <a:ea typeface="SimSun" panose="02010600030101010101" pitchFamily="2" charset="-122"/>
              </a:rPr>
              <a:t>4</a:t>
            </a:r>
            <a:r>
              <a:rPr lang="zh-CN" altLang="en-US" sz="3200" dirty="0">
                <a:solidFill>
                  <a:srgbClr val="1A2857"/>
                </a:solidFill>
                <a:latin typeface="SimSun" panose="02010600030101010101" pitchFamily="2" charset="-122"/>
                <a:ea typeface="SimSun" panose="02010600030101010101" pitchFamily="2" charset="-122"/>
              </a:rPr>
              <a:t>和</a:t>
            </a:r>
            <a:r>
              <a:rPr lang="en-US" sz="3200" dirty="0">
                <a:solidFill>
                  <a:srgbClr val="1A2857"/>
                </a:solidFill>
                <a:latin typeface="SimSun" panose="02010600030101010101" pitchFamily="2" charset="-122"/>
                <a:ea typeface="SimSun" panose="02010600030101010101" pitchFamily="2" charset="-122"/>
              </a:rPr>
              <a:t>5</a:t>
            </a:r>
          </a:p>
          <a:p>
            <a:pPr lvl="1"/>
            <a:endParaRPr lang="en-US" sz="32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en-US" altLang="zh-CN" sz="3200" dirty="0">
                <a:latin typeface="SimSun" panose="02010600030101010101" pitchFamily="2" charset="-122"/>
                <a:ea typeface="SimSun" panose="02010600030101010101" pitchFamily="2" charset="-122"/>
              </a:rPr>
              <a:t>CEN</a:t>
            </a:r>
            <a:r>
              <a:rPr lang="zh-CN" altLang="en-US" sz="3200" dirty="0">
                <a:latin typeface="SimSun" panose="02010600030101010101" pitchFamily="2" charset="-122"/>
                <a:ea typeface="SimSun" panose="02010600030101010101" pitchFamily="2" charset="-122"/>
              </a:rPr>
              <a:t>和</a:t>
            </a:r>
            <a:r>
              <a:rPr lang="en-US" altLang="zh-CN" sz="3200" dirty="0">
                <a:latin typeface="SimSun" panose="02010600030101010101" pitchFamily="2" charset="-122"/>
                <a:ea typeface="SimSun" panose="02010600030101010101" pitchFamily="2" charset="-122"/>
              </a:rPr>
              <a:t>ISO</a:t>
            </a:r>
            <a:r>
              <a:rPr lang="zh-CN" altLang="en-US" sz="3200" dirty="0">
                <a:latin typeface="SimSun" panose="02010600030101010101" pitchFamily="2" charset="-122"/>
                <a:ea typeface="SimSun" panose="02010600030101010101" pitchFamily="2" charset="-122"/>
              </a:rPr>
              <a:t>的其他使用</a:t>
            </a:r>
            <a:r>
              <a:rPr lang="zh-CN" altLang="en-US" sz="3200" dirty="0"/>
              <a:t>条件</a:t>
            </a:r>
            <a:r>
              <a:rPr lang="zh-CN" altLang="en-US" sz="3200" dirty="0">
                <a:latin typeface="SimSun" panose="02010600030101010101" pitchFamily="2" charset="-122"/>
                <a:ea typeface="SimSun" panose="02010600030101010101" pitchFamily="2" charset="-122"/>
              </a:rPr>
              <a:t>：</a:t>
            </a:r>
            <a:endParaRPr lang="en-US" sz="3200" dirty="0">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zh-CN" altLang="en-US" sz="3200" dirty="0">
                <a:solidFill>
                  <a:srgbClr val="1A2857"/>
                </a:solidFill>
              </a:rPr>
              <a:t>越野</a:t>
            </a:r>
            <a:r>
              <a:rPr lang="zh-CN" altLang="en-US" sz="3200" dirty="0">
                <a:solidFill>
                  <a:srgbClr val="1A2857"/>
                </a:solidFill>
                <a:latin typeface="SimSun" panose="02010600030101010101" pitchFamily="2" charset="-122"/>
                <a:ea typeface="SimSun" panose="02010600030101010101" pitchFamily="2" charset="-122"/>
              </a:rPr>
              <a:t>自行车</a:t>
            </a:r>
            <a:r>
              <a:rPr lang="zh-TW" altLang="en-US" sz="3200" dirty="0">
                <a:solidFill>
                  <a:srgbClr val="1A2857"/>
                </a:solidFill>
                <a:latin typeface="SimSun" panose="02010600030101010101" pitchFamily="2" charset="-122"/>
                <a:ea typeface="SimSun" panose="02010600030101010101" pitchFamily="2" charset="-122"/>
              </a:rPr>
              <a:t>、青年人、</a:t>
            </a:r>
            <a:r>
              <a:rPr lang="zh-CN" altLang="en-US" sz="3200" dirty="0">
                <a:solidFill>
                  <a:srgbClr val="1A2857"/>
                </a:solidFill>
              </a:rPr>
              <a:t>电动</a:t>
            </a:r>
            <a:r>
              <a:rPr lang="zh-TW" altLang="en-US" sz="3200" dirty="0">
                <a:solidFill>
                  <a:srgbClr val="1A2857"/>
                </a:solidFill>
                <a:latin typeface="SimSun" panose="02010600030101010101" pitchFamily="2" charset="-122"/>
                <a:ea typeface="SimSun" panose="02010600030101010101" pitchFamily="2" charset="-122"/>
              </a:rPr>
              <a:t>助力的</a:t>
            </a:r>
            <a:r>
              <a:rPr lang="zh-CN" altLang="en-US" sz="3200" dirty="0">
                <a:solidFill>
                  <a:srgbClr val="1A2857"/>
                </a:solidFill>
                <a:latin typeface="SimSun" panose="02010600030101010101" pitchFamily="2" charset="-122"/>
                <a:ea typeface="SimSun" panose="02010600030101010101" pitchFamily="2" charset="-122"/>
              </a:rPr>
              <a:t>自行车</a:t>
            </a:r>
            <a:r>
              <a:rPr lang="zh-TW" altLang="en-US" sz="3200" dirty="0">
                <a:solidFill>
                  <a:srgbClr val="1A2857"/>
                </a:solidFill>
                <a:latin typeface="SimSun" panose="02010600030101010101" pitchFamily="2" charset="-122"/>
                <a:ea typeface="SimSun" panose="02010600030101010101" pitchFamily="2" charset="-122"/>
              </a:rPr>
              <a:t>（</a:t>
            </a:r>
            <a:r>
              <a:rPr lang="en-US" altLang="zh-TW" sz="3200" dirty="0">
                <a:solidFill>
                  <a:srgbClr val="1A2857"/>
                </a:solidFill>
                <a:latin typeface="SimSun" panose="02010600030101010101" pitchFamily="2" charset="-122"/>
                <a:ea typeface="SimSun" panose="02010600030101010101" pitchFamily="2" charset="-122"/>
              </a:rPr>
              <a:t>EPAC</a:t>
            </a:r>
            <a:r>
              <a:rPr lang="zh-TW" altLang="en-US" sz="3200" dirty="0">
                <a:solidFill>
                  <a:srgbClr val="1A2857"/>
                </a:solidFill>
                <a:latin typeface="SimSun" panose="02010600030101010101" pitchFamily="2" charset="-122"/>
                <a:ea typeface="SimSun" panose="02010600030101010101" pitchFamily="2" charset="-122"/>
              </a:rPr>
              <a:t>）</a:t>
            </a:r>
          </a:p>
          <a:p>
            <a:pPr marL="393192" lvl="1"/>
            <a:endParaRPr lang="en-US" dirty="0"/>
          </a:p>
          <a:p>
            <a:pPr lvl="1"/>
            <a:endParaRPr lang="en-US" dirty="0"/>
          </a:p>
        </p:txBody>
      </p:sp>
      <p:pic>
        <p:nvPicPr>
          <p:cNvPr id="4" name="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27886" y="211180"/>
            <a:ext cx="487363" cy="487363"/>
          </a:xfrm>
          <a:prstGeom prst="rect">
            <a:avLst/>
          </a:prstGeom>
        </p:spPr>
      </p:pic>
    </p:spTree>
    <p:extLst>
      <p:ext uri="{BB962C8B-B14F-4D97-AF65-F5344CB8AC3E}">
        <p14:creationId xmlns:p14="http://schemas.microsoft.com/office/powerpoint/2010/main" val="3419033596"/>
      </p:ext>
    </p:extLst>
  </p:cSld>
  <p:clrMapOvr>
    <a:masterClrMapping/>
  </p:clrMapOvr>
  <mc:AlternateContent xmlns:mc="http://schemas.openxmlformats.org/markup-compatibility/2006" xmlns:p14="http://schemas.microsoft.com/office/powerpoint/2010/main">
    <mc:Choice Requires="p14">
      <p:transition spd="slow" p14:dur="2000" advTm="57276"/>
    </mc:Choice>
    <mc:Fallback xmlns="">
      <p:transition spd="slow" advTm="5727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307" objId="4"/>
        <p14:triggerEvt type="onClick" time="2307" objId="4"/>
        <p14:stopEvt time="54474"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271808"/>
            <a:ext cx="11465169" cy="947859"/>
          </a:xfrm>
        </p:spPr>
        <p:txBody>
          <a:bodyPr>
            <a:normAutofit/>
          </a:bodyPr>
          <a:lstStyle/>
          <a:p>
            <a:pPr algn="l"/>
            <a:r>
              <a:rPr lang="en-US" sz="4400" dirty="0"/>
              <a:t>ASTM</a:t>
            </a:r>
            <a:r>
              <a:rPr lang="zh-CN" altLang="en-US" sz="4400" dirty="0">
                <a:latin typeface="SimSun" panose="02010600030101010101" pitchFamily="2" charset="-122"/>
                <a:ea typeface="SimSun" panose="02010600030101010101" pitchFamily="2" charset="-122"/>
              </a:rPr>
              <a:t>自行车标准</a:t>
            </a:r>
            <a:endParaRPr lang="en-US" sz="4400"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a:xfrm>
            <a:off x="406399" y="1022181"/>
            <a:ext cx="11465169" cy="5102914"/>
          </a:xfrm>
        </p:spPr>
        <p:txBody>
          <a:bodyPr>
            <a:noAutofit/>
          </a:bodyPr>
          <a:lstStyle/>
          <a:p>
            <a:pPr marL="457200" indent="-457200">
              <a:buFont typeface="Arial" panose="020B0604020202020204" pitchFamily="34" charset="0"/>
              <a:buChar char="•"/>
            </a:pPr>
            <a:r>
              <a:rPr lang="zh-CN" altLang="en-US" sz="2800" dirty="0"/>
              <a:t>通用</a:t>
            </a:r>
            <a:r>
              <a:rPr lang="en-US" sz="2800" dirty="0"/>
              <a:t> </a:t>
            </a:r>
          </a:p>
          <a:p>
            <a:pPr marL="800100" lvl="1" indent="-342900">
              <a:buFont typeface="Wingdings" panose="05000000000000000000" pitchFamily="2" charset="2"/>
              <a:buChar char="Ø"/>
            </a:pPr>
            <a:r>
              <a:rPr lang="en-US" sz="2000" dirty="0">
                <a:solidFill>
                  <a:srgbClr val="1A2857"/>
                </a:solidFill>
              </a:rPr>
              <a:t>F2043-13</a:t>
            </a:r>
            <a:r>
              <a:rPr lang="zh-CN" altLang="en-US" sz="2000" dirty="0">
                <a:solidFill>
                  <a:srgbClr val="1A2857"/>
                </a:solidFill>
                <a:latin typeface="SimSun" panose="02010600030101010101" pitchFamily="2" charset="-122"/>
                <a:ea typeface="SimSun" panose="02010600030101010101" pitchFamily="2" charset="-122"/>
              </a:rPr>
              <a:t>自行车</a:t>
            </a:r>
            <a:r>
              <a:rPr lang="zh-CN" altLang="en-US" sz="2000" dirty="0">
                <a:solidFill>
                  <a:srgbClr val="1A2857"/>
                </a:solidFill>
              </a:rPr>
              <a:t>用途的标准分类</a:t>
            </a:r>
            <a:endParaRPr lang="en-US" sz="2000" dirty="0">
              <a:solidFill>
                <a:srgbClr val="1A2857"/>
              </a:solidFill>
            </a:endParaRPr>
          </a:p>
          <a:p>
            <a:pPr marL="800100" lvl="1" indent="-342900">
              <a:buFont typeface="Wingdings" panose="05000000000000000000" pitchFamily="2" charset="2"/>
              <a:buChar char="Ø"/>
            </a:pPr>
            <a:r>
              <a:rPr lang="en-US" sz="2000" dirty="0">
                <a:solidFill>
                  <a:srgbClr val="1A2857"/>
                </a:solidFill>
              </a:rPr>
              <a:t>F2680-09 (2014)</a:t>
            </a:r>
            <a:r>
              <a:rPr lang="zh-CN" altLang="en-US" sz="2000" dirty="0">
                <a:solidFill>
                  <a:srgbClr val="1A2857"/>
                </a:solidFill>
                <a:latin typeface="SimSun" panose="02010600030101010101" pitchFamily="2" charset="-122"/>
                <a:ea typeface="SimSun" panose="02010600030101010101" pitchFamily="2" charset="-122"/>
              </a:rPr>
              <a:t>自行车</a:t>
            </a:r>
            <a:r>
              <a:rPr lang="zh-CN" altLang="en-US" sz="2000" dirty="0">
                <a:solidFill>
                  <a:srgbClr val="1A2857"/>
                </a:solidFill>
              </a:rPr>
              <a:t>手动前轮保持系统</a:t>
            </a:r>
            <a:r>
              <a:rPr lang="zh-TW" altLang="en-US" sz="2000" dirty="0">
                <a:solidFill>
                  <a:srgbClr val="1A2857"/>
                </a:solidFill>
              </a:rPr>
              <a:t>的</a:t>
            </a:r>
            <a:r>
              <a:rPr lang="zh-CN" altLang="en-US" sz="2000" dirty="0">
                <a:solidFill>
                  <a:srgbClr val="1A2857"/>
                </a:solidFill>
              </a:rPr>
              <a:t>标准规格</a:t>
            </a:r>
            <a:endParaRPr lang="en-US" sz="2000" dirty="0">
              <a:solidFill>
                <a:srgbClr val="1A2857"/>
              </a:solidFill>
            </a:endParaRPr>
          </a:p>
          <a:p>
            <a:pPr marL="800100" lvl="1" indent="-342900">
              <a:buFont typeface="Wingdings" panose="05000000000000000000" pitchFamily="2" charset="2"/>
              <a:buChar char="Ø"/>
            </a:pPr>
            <a:r>
              <a:rPr lang="en-US" sz="2000" dirty="0">
                <a:solidFill>
                  <a:srgbClr val="1A2857"/>
                </a:solidFill>
              </a:rPr>
              <a:t>F2268-03 (2015)</a:t>
            </a:r>
            <a:r>
              <a:rPr lang="zh-CN" altLang="en-US" sz="2000" dirty="0">
                <a:solidFill>
                  <a:srgbClr val="1A2857"/>
                </a:solidFill>
                <a:latin typeface="SimSun" panose="02010600030101010101" pitchFamily="2" charset="-122"/>
                <a:ea typeface="SimSun" panose="02010600030101010101" pitchFamily="2" charset="-122"/>
              </a:rPr>
              <a:t>自行车</a:t>
            </a:r>
            <a:r>
              <a:rPr lang="zh-TW" altLang="en-US" sz="2000" dirty="0">
                <a:solidFill>
                  <a:srgbClr val="1A2857"/>
                </a:solidFill>
              </a:rPr>
              <a:t>序列</a:t>
            </a:r>
            <a:r>
              <a:rPr lang="zh-CN" altLang="en-US" sz="2000" dirty="0">
                <a:solidFill>
                  <a:srgbClr val="1A2857"/>
                </a:solidFill>
              </a:rPr>
              <a:t>号</a:t>
            </a:r>
            <a:r>
              <a:rPr lang="zh-TW" altLang="en-US" sz="2000" dirty="0">
                <a:solidFill>
                  <a:srgbClr val="1A2857"/>
                </a:solidFill>
              </a:rPr>
              <a:t>的</a:t>
            </a:r>
            <a:r>
              <a:rPr lang="zh-CN" altLang="en-US" sz="2000" dirty="0">
                <a:solidFill>
                  <a:srgbClr val="1A2857"/>
                </a:solidFill>
              </a:rPr>
              <a:t>标准规格</a:t>
            </a:r>
            <a:endParaRPr lang="en-US" sz="2000" dirty="0">
              <a:solidFill>
                <a:srgbClr val="1A2857"/>
              </a:solidFill>
            </a:endParaRPr>
          </a:p>
          <a:p>
            <a:pPr marL="800100" lvl="1" indent="-342900">
              <a:buFont typeface="Wingdings" panose="05000000000000000000" pitchFamily="2" charset="2"/>
              <a:buChar char="Ø"/>
            </a:pPr>
            <a:r>
              <a:rPr lang="en-US" sz="2000" dirty="0">
                <a:solidFill>
                  <a:srgbClr val="1A2857"/>
                </a:solidFill>
              </a:rPr>
              <a:t>F2793-14</a:t>
            </a:r>
            <a:r>
              <a:rPr lang="zh-CN" altLang="en-US" sz="2000" dirty="0">
                <a:solidFill>
                  <a:srgbClr val="1A2857"/>
                </a:solidFill>
                <a:latin typeface="SimSun" panose="02010600030101010101" pitchFamily="2" charset="-122"/>
                <a:ea typeface="SimSun" panose="02010600030101010101" pitchFamily="2" charset="-122"/>
              </a:rPr>
              <a:t>自行车</a:t>
            </a:r>
            <a:r>
              <a:rPr lang="zh-TW" altLang="en-US" sz="2000" dirty="0">
                <a:solidFill>
                  <a:srgbClr val="1A2857"/>
                </a:solidFill>
              </a:rPr>
              <a:t>把手的</a:t>
            </a:r>
            <a:r>
              <a:rPr lang="zh-CN" altLang="en-US" sz="2000" dirty="0">
                <a:solidFill>
                  <a:srgbClr val="1A2857"/>
                </a:solidFill>
              </a:rPr>
              <a:t>标准规格</a:t>
            </a:r>
            <a:endParaRPr lang="en-US" sz="2000" dirty="0">
              <a:solidFill>
                <a:srgbClr val="1A2857"/>
              </a:solidFill>
            </a:endParaRPr>
          </a:p>
          <a:p>
            <a:pPr marL="457200" indent="-457200">
              <a:buFont typeface="Arial" panose="020B0604020202020204" pitchFamily="34" charset="0"/>
              <a:buChar char="•"/>
            </a:pPr>
            <a:r>
              <a:rPr lang="zh-CN" altLang="en-US" sz="2800" b="1" dirty="0">
                <a:latin typeface="SimSun" panose="02010600030101010101" pitchFamily="2" charset="-122"/>
                <a:ea typeface="SimSun" panose="02010600030101010101" pitchFamily="2" charset="-122"/>
              </a:rPr>
              <a:t>车</a:t>
            </a:r>
            <a:r>
              <a:rPr lang="zh-CN" altLang="en-US" sz="2800" dirty="0"/>
              <a:t>叉</a:t>
            </a:r>
            <a:endParaRPr lang="en-US" sz="2800" dirty="0"/>
          </a:p>
          <a:p>
            <a:pPr marL="800100" lvl="1" indent="-342900">
              <a:buFont typeface="Wingdings" panose="05000000000000000000" pitchFamily="2" charset="2"/>
              <a:buChar char="Ø"/>
            </a:pPr>
            <a:r>
              <a:rPr lang="en-US" sz="2000" dirty="0">
                <a:solidFill>
                  <a:srgbClr val="1A2857"/>
                </a:solidFill>
              </a:rPr>
              <a:t>F2273-11</a:t>
            </a:r>
            <a:r>
              <a:rPr lang="zh-CN" altLang="en-US" sz="2000" dirty="0">
                <a:solidFill>
                  <a:srgbClr val="1A2857"/>
                </a:solidFill>
                <a:latin typeface="SimSun" panose="02010600030101010101" pitchFamily="2" charset="-122"/>
                <a:ea typeface="SimSun" panose="02010600030101010101" pitchFamily="2" charset="-122"/>
              </a:rPr>
              <a:t>自行车</a:t>
            </a:r>
            <a:r>
              <a:rPr lang="zh-CN" altLang="en-US" sz="2000" dirty="0">
                <a:solidFill>
                  <a:srgbClr val="1A2857"/>
                </a:solidFill>
              </a:rPr>
              <a:t>叉的标准检测方法</a:t>
            </a:r>
            <a:endParaRPr lang="en-US" sz="2000" dirty="0">
              <a:solidFill>
                <a:srgbClr val="1A2857"/>
              </a:solidFill>
            </a:endParaRPr>
          </a:p>
          <a:p>
            <a:pPr marL="800100" lvl="1" indent="-342900">
              <a:buFont typeface="Wingdings" panose="05000000000000000000" pitchFamily="2" charset="2"/>
              <a:buChar char="Ø"/>
            </a:pPr>
            <a:r>
              <a:rPr lang="en-US" sz="2000" dirty="0">
                <a:solidFill>
                  <a:srgbClr val="1A2857"/>
                </a:solidFill>
              </a:rPr>
              <a:t>F2899-11</a:t>
            </a:r>
            <a:r>
              <a:rPr lang="zh-CN" altLang="en-US" sz="2000" dirty="0">
                <a:solidFill>
                  <a:srgbClr val="1A2857"/>
                </a:solidFill>
              </a:rPr>
              <a:t>条件</a:t>
            </a:r>
            <a:r>
              <a:rPr lang="en-US" altLang="zh-CN" sz="2000" dirty="0">
                <a:solidFill>
                  <a:srgbClr val="1A2857"/>
                </a:solidFill>
              </a:rPr>
              <a:t>1</a:t>
            </a:r>
            <a:r>
              <a:rPr lang="zh-CN" altLang="en-US" sz="2000" dirty="0">
                <a:solidFill>
                  <a:srgbClr val="1A2857"/>
                </a:solidFill>
                <a:latin typeface="SimSun" panose="02010600030101010101" pitchFamily="2" charset="-122"/>
                <a:ea typeface="SimSun" panose="02010600030101010101" pitchFamily="2" charset="-122"/>
              </a:rPr>
              <a:t>自行车</a:t>
            </a:r>
            <a:r>
              <a:rPr lang="zh-CN" altLang="en-US" sz="2000" dirty="0">
                <a:solidFill>
                  <a:srgbClr val="1A2857"/>
                </a:solidFill>
              </a:rPr>
              <a:t>叉的标准规格</a:t>
            </a:r>
            <a:endParaRPr lang="en-US" altLang="zh-CN" sz="2000" dirty="0">
              <a:solidFill>
                <a:srgbClr val="1A2857"/>
              </a:solidFill>
            </a:endParaRPr>
          </a:p>
          <a:p>
            <a:pPr marL="800100" lvl="1" indent="-342900">
              <a:buFont typeface="Wingdings" panose="05000000000000000000" pitchFamily="2" charset="2"/>
              <a:buChar char="Ø"/>
            </a:pPr>
            <a:r>
              <a:rPr lang="en-US" sz="2000" dirty="0">
                <a:solidFill>
                  <a:srgbClr val="1A2857"/>
                </a:solidFill>
              </a:rPr>
              <a:t>F2274-11</a:t>
            </a:r>
            <a:r>
              <a:rPr lang="zh-CN" altLang="en-US" sz="2000" dirty="0">
                <a:solidFill>
                  <a:srgbClr val="1A2857"/>
                </a:solidFill>
              </a:rPr>
              <a:t>条件</a:t>
            </a:r>
            <a:r>
              <a:rPr lang="en-US" altLang="zh-CN" sz="2000" dirty="0">
                <a:solidFill>
                  <a:srgbClr val="1A2857"/>
                </a:solidFill>
              </a:rPr>
              <a:t>3</a:t>
            </a:r>
            <a:r>
              <a:rPr lang="zh-CN" altLang="en-US" sz="2000" dirty="0">
                <a:solidFill>
                  <a:srgbClr val="1A2857"/>
                </a:solidFill>
                <a:latin typeface="SimSun" panose="02010600030101010101" pitchFamily="2" charset="-122"/>
                <a:ea typeface="SimSun" panose="02010600030101010101" pitchFamily="2" charset="-122"/>
              </a:rPr>
              <a:t>自行车</a:t>
            </a:r>
            <a:r>
              <a:rPr lang="zh-CN" altLang="en-US" sz="2000" dirty="0">
                <a:solidFill>
                  <a:srgbClr val="1A2857"/>
                </a:solidFill>
              </a:rPr>
              <a:t>叉的标准规格</a:t>
            </a:r>
            <a:endParaRPr lang="en-US" sz="2000" dirty="0">
              <a:solidFill>
                <a:srgbClr val="1A2857"/>
              </a:solidFill>
            </a:endParaRPr>
          </a:p>
          <a:p>
            <a:pPr marL="457200" indent="-457200">
              <a:buFont typeface="Arial" panose="020B0604020202020204" pitchFamily="34" charset="0"/>
              <a:buChar char="•"/>
            </a:pPr>
            <a:r>
              <a:rPr lang="zh-CN" altLang="en-US" sz="2800" b="1" dirty="0">
                <a:latin typeface="SimSun" panose="02010600030101010101" pitchFamily="2" charset="-122"/>
                <a:ea typeface="SimSun" panose="02010600030101010101" pitchFamily="2" charset="-122"/>
              </a:rPr>
              <a:t>车</a:t>
            </a:r>
            <a:r>
              <a:rPr lang="zh-CN" altLang="en-US" sz="2800" dirty="0"/>
              <a:t>架</a:t>
            </a:r>
            <a:endParaRPr lang="en-US" sz="2800" dirty="0"/>
          </a:p>
          <a:p>
            <a:pPr marL="800100" lvl="1" indent="-342900">
              <a:buFont typeface="Wingdings" panose="05000000000000000000" pitchFamily="2" charset="2"/>
              <a:buChar char="Ø"/>
            </a:pPr>
            <a:r>
              <a:rPr lang="en-US" sz="2000" dirty="0">
                <a:solidFill>
                  <a:srgbClr val="1A2857"/>
                </a:solidFill>
              </a:rPr>
              <a:t>F2711-08 (2012)</a:t>
            </a:r>
            <a:r>
              <a:rPr lang="zh-CN" altLang="en-US" sz="2000" dirty="0">
                <a:solidFill>
                  <a:srgbClr val="1A2857"/>
                </a:solidFill>
                <a:latin typeface="SimSun" panose="02010600030101010101" pitchFamily="2" charset="-122"/>
                <a:ea typeface="SimSun" panose="02010600030101010101" pitchFamily="2" charset="-122"/>
              </a:rPr>
              <a:t>自行车</a:t>
            </a:r>
            <a:r>
              <a:rPr lang="zh-CN" altLang="en-US" sz="2000" dirty="0">
                <a:solidFill>
                  <a:srgbClr val="1A2857"/>
                </a:solidFill>
              </a:rPr>
              <a:t>架的标准检测方法</a:t>
            </a:r>
            <a:endParaRPr lang="en-US" altLang="zh-CN" sz="2000" dirty="0">
              <a:solidFill>
                <a:srgbClr val="1A2857"/>
              </a:solidFill>
            </a:endParaRPr>
          </a:p>
          <a:p>
            <a:pPr marL="800100" lvl="1" indent="-342900">
              <a:buFont typeface="Wingdings" panose="05000000000000000000" pitchFamily="2" charset="2"/>
              <a:buChar char="Ø"/>
            </a:pPr>
            <a:r>
              <a:rPr lang="en-US" sz="2000" dirty="0">
                <a:solidFill>
                  <a:srgbClr val="1A2857"/>
                </a:solidFill>
              </a:rPr>
              <a:t>F2843-10a</a:t>
            </a:r>
            <a:r>
              <a:rPr lang="zh-CN" altLang="en-US" sz="2000" dirty="0">
                <a:solidFill>
                  <a:srgbClr val="1A2857"/>
                </a:solidFill>
              </a:rPr>
              <a:t>条件</a:t>
            </a:r>
            <a:r>
              <a:rPr lang="en-US" altLang="zh-CN" sz="2000" dirty="0">
                <a:solidFill>
                  <a:srgbClr val="1A2857"/>
                </a:solidFill>
              </a:rPr>
              <a:t>0</a:t>
            </a:r>
            <a:r>
              <a:rPr lang="zh-CN" altLang="en-US" sz="2000" dirty="0">
                <a:solidFill>
                  <a:srgbClr val="1A2857"/>
                </a:solidFill>
                <a:latin typeface="SimSun" panose="02010600030101010101" pitchFamily="2" charset="-122"/>
                <a:ea typeface="SimSun" panose="02010600030101010101" pitchFamily="2" charset="-122"/>
              </a:rPr>
              <a:t>自行车</a:t>
            </a:r>
            <a:r>
              <a:rPr lang="zh-CN" altLang="en-US" sz="2000" dirty="0">
                <a:solidFill>
                  <a:srgbClr val="1A2857"/>
                </a:solidFill>
              </a:rPr>
              <a:t>架的标准规格</a:t>
            </a:r>
            <a:endParaRPr lang="en-US" altLang="zh-CN" sz="2000" dirty="0">
              <a:solidFill>
                <a:srgbClr val="1A2857"/>
              </a:solidFill>
            </a:endParaRPr>
          </a:p>
          <a:p>
            <a:pPr marL="800100" lvl="1" indent="-342900">
              <a:buFont typeface="Wingdings" panose="05000000000000000000" pitchFamily="2" charset="2"/>
              <a:buChar char="Ø"/>
            </a:pPr>
            <a:r>
              <a:rPr lang="en-US" sz="2000" dirty="0">
                <a:solidFill>
                  <a:srgbClr val="1A2857"/>
                </a:solidFill>
              </a:rPr>
              <a:t>F2802-09</a:t>
            </a:r>
            <a:r>
              <a:rPr lang="zh-CN" altLang="en-US" sz="2000" dirty="0">
                <a:solidFill>
                  <a:srgbClr val="1A2857"/>
                </a:solidFill>
              </a:rPr>
              <a:t>条件</a:t>
            </a:r>
            <a:r>
              <a:rPr lang="en-US" altLang="zh-CN" sz="2000" dirty="0">
                <a:solidFill>
                  <a:srgbClr val="1A2857"/>
                </a:solidFill>
              </a:rPr>
              <a:t>1</a:t>
            </a:r>
            <a:r>
              <a:rPr lang="zh-CN" altLang="en-US" sz="2000" dirty="0">
                <a:solidFill>
                  <a:srgbClr val="1A2857"/>
                </a:solidFill>
                <a:latin typeface="SimSun" panose="02010600030101010101" pitchFamily="2" charset="-122"/>
                <a:ea typeface="SimSun" panose="02010600030101010101" pitchFamily="2" charset="-122"/>
              </a:rPr>
              <a:t>自行车</a:t>
            </a:r>
            <a:r>
              <a:rPr lang="zh-CN" altLang="en-US" sz="2000" dirty="0">
                <a:solidFill>
                  <a:srgbClr val="1A2857"/>
                </a:solidFill>
              </a:rPr>
              <a:t>架的标准规格</a:t>
            </a:r>
            <a:endParaRPr lang="en-US" sz="2000" dirty="0">
              <a:solidFill>
                <a:srgbClr val="1A2857"/>
              </a:solidFill>
            </a:endParaRPr>
          </a:p>
          <a:p>
            <a:pPr marL="800100" lvl="1" indent="-342900">
              <a:buFont typeface="Wingdings" panose="05000000000000000000" pitchFamily="2" charset="2"/>
              <a:buChar char="Ø"/>
            </a:pPr>
            <a:r>
              <a:rPr lang="en-US" sz="2000" dirty="0">
                <a:solidFill>
                  <a:srgbClr val="1A2857"/>
                </a:solidFill>
              </a:rPr>
              <a:t>F2868-10</a:t>
            </a:r>
            <a:r>
              <a:rPr lang="zh-CN" altLang="en-US" sz="2000" dirty="0">
                <a:solidFill>
                  <a:srgbClr val="1A2857"/>
                </a:solidFill>
              </a:rPr>
              <a:t>条件</a:t>
            </a:r>
            <a:r>
              <a:rPr lang="en-US" altLang="zh-CN" sz="2000" dirty="0">
                <a:solidFill>
                  <a:srgbClr val="1A2857"/>
                </a:solidFill>
              </a:rPr>
              <a:t>2</a:t>
            </a:r>
            <a:r>
              <a:rPr lang="zh-CN" altLang="en-US" sz="2000" dirty="0">
                <a:solidFill>
                  <a:srgbClr val="1A2857"/>
                </a:solidFill>
                <a:latin typeface="SimSun" panose="02010600030101010101" pitchFamily="2" charset="-122"/>
                <a:ea typeface="SimSun" panose="02010600030101010101" pitchFamily="2" charset="-122"/>
              </a:rPr>
              <a:t>自行车</a:t>
            </a:r>
            <a:r>
              <a:rPr lang="zh-CN" altLang="en-US" sz="2000" dirty="0">
                <a:solidFill>
                  <a:srgbClr val="1A2857"/>
                </a:solidFill>
              </a:rPr>
              <a:t>架的标准规格</a:t>
            </a:r>
            <a:endParaRPr lang="en-US" altLang="zh-CN" sz="2000" dirty="0">
              <a:solidFill>
                <a:srgbClr val="1A2857"/>
              </a:solidFill>
            </a:endParaRPr>
          </a:p>
          <a:p>
            <a:pPr marL="800100" lvl="1" indent="-342900">
              <a:buFont typeface="Wingdings" panose="05000000000000000000" pitchFamily="2" charset="2"/>
              <a:buChar char="Ø"/>
            </a:pPr>
            <a:r>
              <a:rPr lang="en-US" sz="2000" dirty="0">
                <a:solidFill>
                  <a:srgbClr val="1A2857"/>
                </a:solidFill>
              </a:rPr>
              <a:t>F2614-09</a:t>
            </a:r>
            <a:r>
              <a:rPr lang="zh-CN" altLang="en-US" sz="2000" dirty="0">
                <a:solidFill>
                  <a:srgbClr val="1A2857"/>
                </a:solidFill>
              </a:rPr>
              <a:t>条件</a:t>
            </a:r>
            <a:r>
              <a:rPr lang="en-US" altLang="zh-CN" sz="2000" dirty="0">
                <a:solidFill>
                  <a:srgbClr val="1A2857"/>
                </a:solidFill>
              </a:rPr>
              <a:t>3</a:t>
            </a:r>
            <a:r>
              <a:rPr lang="zh-CN" altLang="en-US" sz="2000" dirty="0">
                <a:solidFill>
                  <a:srgbClr val="1A2857"/>
                </a:solidFill>
                <a:latin typeface="SimSun" panose="02010600030101010101" pitchFamily="2" charset="-122"/>
                <a:ea typeface="SimSun" panose="02010600030101010101" pitchFamily="2" charset="-122"/>
              </a:rPr>
              <a:t>自行车</a:t>
            </a:r>
            <a:r>
              <a:rPr lang="zh-CN" altLang="en-US" sz="2000" dirty="0">
                <a:solidFill>
                  <a:srgbClr val="1A2857"/>
                </a:solidFill>
              </a:rPr>
              <a:t>架的标准规格</a:t>
            </a:r>
          </a:p>
          <a:p>
            <a:pPr lvl="1"/>
            <a:endParaRPr lang="en-US" altLang="zh-CN" sz="1800" dirty="0"/>
          </a:p>
          <a:p>
            <a:endParaRPr lang="en-US" sz="1800" dirty="0"/>
          </a:p>
        </p:txBody>
      </p:sp>
      <p:pic>
        <p:nvPicPr>
          <p:cNvPr id="4" nam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85525" y="272866"/>
            <a:ext cx="487363" cy="487363"/>
          </a:xfrm>
          <a:prstGeom prst="rect">
            <a:avLst/>
          </a:prstGeom>
        </p:spPr>
      </p:pic>
    </p:spTree>
    <p:extLst>
      <p:ext uri="{BB962C8B-B14F-4D97-AF65-F5344CB8AC3E}">
        <p14:creationId xmlns:p14="http://schemas.microsoft.com/office/powerpoint/2010/main" val="1003171393"/>
      </p:ext>
    </p:extLst>
  </p:cSld>
  <p:clrMapOvr>
    <a:masterClrMapping/>
  </p:clrMapOvr>
  <mc:AlternateContent xmlns:mc="http://schemas.openxmlformats.org/markup-compatibility/2006" xmlns:p14="http://schemas.microsoft.com/office/powerpoint/2010/main">
    <mc:Choice Requires="p14">
      <p:transition spd="slow" p14:dur="2000" advTm="52761"/>
    </mc:Choice>
    <mc:Fallback xmlns="">
      <p:transition spd="slow" advTm="5276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839" objId="4"/>
        <p14:triggerEvt type="onClick" time="1840" objId="4"/>
        <p14:stopEvt time="51865"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zh-CN" altLang="en-US" sz="4400" dirty="0">
                <a:latin typeface="SimSun" panose="02010600030101010101" pitchFamily="2" charset="-122"/>
                <a:ea typeface="SimSun" panose="02010600030101010101" pitchFamily="2" charset="-122"/>
              </a:rPr>
              <a:t>欧洲</a:t>
            </a:r>
            <a:r>
              <a:rPr lang="en-US" sz="4400" dirty="0">
                <a:latin typeface="SimSun" panose="02010600030101010101" pitchFamily="2" charset="-122"/>
                <a:ea typeface="SimSun" panose="02010600030101010101" pitchFamily="2" charset="-122"/>
              </a:rPr>
              <a:t>(</a:t>
            </a:r>
            <a:r>
              <a:rPr lang="en-US" sz="4400" dirty="0"/>
              <a:t>CEN)</a:t>
            </a:r>
            <a:r>
              <a:rPr lang="zh-CN" altLang="en-US" sz="4400" dirty="0">
                <a:latin typeface="SimSun" panose="02010600030101010101" pitchFamily="2" charset="-122"/>
                <a:ea typeface="SimSun" panose="02010600030101010101" pitchFamily="2" charset="-122"/>
              </a:rPr>
              <a:t>自行车标准</a:t>
            </a:r>
            <a:endParaRPr lang="en-US" sz="4400" dirty="0"/>
          </a:p>
        </p:txBody>
      </p:sp>
      <p:sp>
        <p:nvSpPr>
          <p:cNvPr id="3" name="Content Placeholder 2"/>
          <p:cNvSpPr>
            <a:spLocks noGrp="1"/>
          </p:cNvSpPr>
          <p:nvPr>
            <p:ph idx="1"/>
          </p:nvPr>
        </p:nvSpPr>
        <p:spPr/>
        <p:txBody>
          <a:bodyPr>
            <a:normAutofit/>
          </a:bodyPr>
          <a:lstStyle/>
          <a:p>
            <a:r>
              <a:rPr lang="en-US" sz="3600" dirty="0"/>
              <a:t>EN 15194:2012 –</a:t>
            </a:r>
            <a:r>
              <a:rPr lang="zh-CN" altLang="en-US" sz="3600" dirty="0">
                <a:latin typeface="SimSun" panose="02010600030101010101" pitchFamily="2" charset="-122"/>
                <a:ea typeface="SimSun" panose="02010600030101010101" pitchFamily="2" charset="-122"/>
              </a:rPr>
              <a:t>自行车</a:t>
            </a:r>
            <a:r>
              <a:rPr lang="en-US" sz="3600" dirty="0"/>
              <a:t>–</a:t>
            </a:r>
            <a:r>
              <a:rPr lang="zh-CN" altLang="en-US" sz="3600" dirty="0"/>
              <a:t>电动</a:t>
            </a:r>
            <a:r>
              <a:rPr lang="zh-TW" altLang="en-US" sz="3600" dirty="0">
                <a:latin typeface="SimSun" panose="02010600030101010101" pitchFamily="2" charset="-122"/>
                <a:ea typeface="SimSun" panose="02010600030101010101" pitchFamily="2" charset="-122"/>
              </a:rPr>
              <a:t>助力</a:t>
            </a:r>
            <a:r>
              <a:rPr lang="zh-CN" altLang="en-US" sz="3600" dirty="0">
                <a:latin typeface="SimSun" panose="02010600030101010101" pitchFamily="2" charset="-122"/>
                <a:ea typeface="SimSun" panose="02010600030101010101" pitchFamily="2" charset="-122"/>
              </a:rPr>
              <a:t>自行车</a:t>
            </a:r>
            <a:r>
              <a:rPr lang="en-US" altLang="zh-CN" sz="3600" dirty="0"/>
              <a:t>- </a:t>
            </a:r>
            <a:r>
              <a:rPr lang="en-US" sz="3600" dirty="0"/>
              <a:t>EPAC</a:t>
            </a:r>
            <a:r>
              <a:rPr lang="zh-CN" altLang="en-US" sz="3600" dirty="0">
                <a:latin typeface="SimSun" panose="02010600030101010101" pitchFamily="2" charset="-122"/>
                <a:ea typeface="SimSun" panose="02010600030101010101" pitchFamily="2" charset="-122"/>
              </a:rPr>
              <a:t>自行车</a:t>
            </a:r>
            <a:endParaRPr lang="en-US" altLang="zh-CN" sz="3600" dirty="0">
              <a:latin typeface="SimSun" panose="02010600030101010101" pitchFamily="2" charset="-122"/>
              <a:ea typeface="SimSun" panose="02010600030101010101" pitchFamily="2" charset="-122"/>
            </a:endParaRPr>
          </a:p>
          <a:p>
            <a:endParaRPr lang="en-US" altLang="zh-CN" sz="3600" dirty="0"/>
          </a:p>
          <a:p>
            <a:r>
              <a:rPr lang="en-US" sz="3600" dirty="0"/>
              <a:t>EN 16054:2012 – </a:t>
            </a:r>
            <a:r>
              <a:rPr lang="zh-CN" altLang="en-US" sz="3600" dirty="0"/>
              <a:t>越野</a:t>
            </a:r>
            <a:r>
              <a:rPr lang="zh-CN" altLang="en-US" sz="3600" dirty="0">
                <a:latin typeface="SimSun" panose="02010600030101010101" pitchFamily="2" charset="-122"/>
                <a:ea typeface="SimSun" panose="02010600030101010101" pitchFamily="2" charset="-122"/>
              </a:rPr>
              <a:t>自行车</a:t>
            </a:r>
            <a:r>
              <a:rPr lang="zh-CN" altLang="en-US" sz="3600" dirty="0"/>
              <a:t>（</a:t>
            </a:r>
            <a:r>
              <a:rPr lang="en-US" altLang="zh-CN" sz="3600" dirty="0"/>
              <a:t>BMX</a:t>
            </a:r>
            <a:r>
              <a:rPr lang="zh-CN" altLang="en-US" sz="3600" dirty="0"/>
              <a:t>）。</a:t>
            </a:r>
            <a:r>
              <a:rPr lang="zh-TW" altLang="en-US" sz="3600" dirty="0"/>
              <a:t>安全</a:t>
            </a:r>
            <a:r>
              <a:rPr lang="zh-CN" altLang="en-US" sz="3600" dirty="0">
                <a:latin typeface="SimSun" panose="02010600030101010101" pitchFamily="2" charset="-122"/>
                <a:ea typeface="SimSun" panose="02010600030101010101" pitchFamily="2" charset="-122"/>
              </a:rPr>
              <a:t>标准</a:t>
            </a:r>
            <a:r>
              <a:rPr lang="zh-TW" altLang="en-US" sz="3600" dirty="0"/>
              <a:t>和</a:t>
            </a:r>
            <a:r>
              <a:rPr lang="zh-CN" altLang="en-US" sz="3600" dirty="0"/>
              <a:t>测试</a:t>
            </a:r>
            <a:r>
              <a:rPr lang="zh-TW" altLang="en-US" sz="3600" dirty="0"/>
              <a:t>方式</a:t>
            </a:r>
            <a:endParaRPr lang="en-US" sz="3600" dirty="0"/>
          </a:p>
        </p:txBody>
      </p:sp>
      <p:pic>
        <p:nvPicPr>
          <p:cNvPr id="4" nam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4205" y="365126"/>
            <a:ext cx="487363" cy="487363"/>
          </a:xfrm>
          <a:prstGeom prst="rect">
            <a:avLst/>
          </a:prstGeom>
        </p:spPr>
      </p:pic>
    </p:spTree>
    <p:extLst>
      <p:ext uri="{BB962C8B-B14F-4D97-AF65-F5344CB8AC3E}">
        <p14:creationId xmlns:p14="http://schemas.microsoft.com/office/powerpoint/2010/main" val="813145680"/>
      </p:ext>
    </p:extLst>
  </p:cSld>
  <p:clrMapOvr>
    <a:masterClrMapping/>
  </p:clrMapOvr>
  <mc:AlternateContent xmlns:mc="http://schemas.openxmlformats.org/markup-compatibility/2006" xmlns:p14="http://schemas.microsoft.com/office/powerpoint/2010/main">
    <mc:Choice Requires="p14">
      <p:transition spd="slow" p14:dur="2000" advTm="21467"/>
    </mc:Choice>
    <mc:Fallback xmlns="">
      <p:transition spd="slow" advTm="2146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059" objId="4"/>
        <p14:triggerEvt type="onClick" time="1059" objId="4"/>
        <p14:stopEvt time="19283" objId="4"/>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zh-CN" altLang="en-US" sz="4000" dirty="0">
                <a:latin typeface="SimSun" panose="02010600030101010101" pitchFamily="2" charset="-122"/>
                <a:ea typeface="SimSun" panose="02010600030101010101" pitchFamily="2" charset="-122"/>
              </a:rPr>
              <a:t>国际标准化组织（</a:t>
            </a:r>
            <a:r>
              <a:rPr lang="en-US" altLang="zh-CN" sz="4000" dirty="0">
                <a:latin typeface="SimSun" panose="02010600030101010101" pitchFamily="2" charset="-122"/>
                <a:ea typeface="SimSun" panose="02010600030101010101" pitchFamily="2" charset="-122"/>
              </a:rPr>
              <a:t>ISO</a:t>
            </a:r>
            <a:r>
              <a:rPr lang="zh-CN" altLang="en-US" sz="4000" dirty="0">
                <a:latin typeface="SimSun" panose="02010600030101010101" pitchFamily="2" charset="-122"/>
                <a:ea typeface="SimSun" panose="02010600030101010101" pitchFamily="2" charset="-122"/>
              </a:rPr>
              <a:t>）自行车标准</a:t>
            </a:r>
            <a:endParaRPr lang="en-US" sz="4000"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p:txBody>
          <a:bodyPr>
            <a:noAutofit/>
          </a:bodyPr>
          <a:lstStyle/>
          <a:p>
            <a:r>
              <a:rPr lang="en-US" sz="2000" dirty="0"/>
              <a:t>ISO 8098: 2014–</a:t>
            </a:r>
            <a:r>
              <a:rPr lang="zh-CN" altLang="en-US" sz="2000" dirty="0">
                <a:latin typeface="SimSun" panose="02010600030101010101" pitchFamily="2" charset="-122"/>
                <a:ea typeface="SimSun" panose="02010600030101010101" pitchFamily="2" charset="-122"/>
              </a:rPr>
              <a:t>自行车</a:t>
            </a:r>
            <a:r>
              <a:rPr lang="zh-CN" altLang="en-US" sz="2000" dirty="0"/>
              <a:t> </a:t>
            </a:r>
            <a:r>
              <a:rPr lang="en-US" altLang="zh-CN" sz="2000" dirty="0"/>
              <a:t>- </a:t>
            </a:r>
            <a:r>
              <a:rPr lang="zh-CN" altLang="en-US" sz="2000" dirty="0"/>
              <a:t>兒童</a:t>
            </a:r>
            <a:r>
              <a:rPr lang="zh-CN" altLang="en-US" sz="2000" dirty="0">
                <a:latin typeface="SimSun" panose="02010600030101010101" pitchFamily="2" charset="-122"/>
                <a:ea typeface="SimSun" panose="02010600030101010101" pitchFamily="2" charset="-122"/>
              </a:rPr>
              <a:t>自行车</a:t>
            </a:r>
            <a:r>
              <a:rPr lang="zh-CN" altLang="en-US" sz="2000" dirty="0"/>
              <a:t>的安全要求（鞍座最高</a:t>
            </a:r>
            <a:r>
              <a:rPr lang="zh-TW" altLang="en-US" sz="2000" dirty="0"/>
              <a:t>高</a:t>
            </a:r>
            <a:r>
              <a:rPr lang="zh-CN" altLang="en-US" sz="2000" dirty="0"/>
              <a:t>度低于</a:t>
            </a:r>
          </a:p>
          <a:p>
            <a:r>
              <a:rPr lang="en-US" altLang="zh-CN" sz="2000" dirty="0"/>
              <a:t>    635</a:t>
            </a:r>
            <a:r>
              <a:rPr lang="zh-CN" altLang="en-US" sz="2000" dirty="0"/>
              <a:t>毫米）（与</a:t>
            </a:r>
            <a:r>
              <a:rPr lang="en-US" altLang="zh-CN" sz="2000" dirty="0"/>
              <a:t>ASTM</a:t>
            </a:r>
            <a:r>
              <a:rPr lang="zh-CN" altLang="en-US" sz="2000" i="1" dirty="0"/>
              <a:t>条件</a:t>
            </a:r>
            <a:r>
              <a:rPr lang="en-US" altLang="zh-CN" sz="2000" i="1" dirty="0"/>
              <a:t>0</a:t>
            </a:r>
            <a:r>
              <a:rPr lang="zh-CN" altLang="en-US" sz="2000" dirty="0"/>
              <a:t>相同）</a:t>
            </a:r>
            <a:endParaRPr lang="en-US" altLang="zh-CN" sz="2000" dirty="0"/>
          </a:p>
          <a:p>
            <a:endParaRPr lang="en-US" sz="2000" dirty="0"/>
          </a:p>
          <a:p>
            <a:r>
              <a:rPr lang="en-US" sz="2000" dirty="0"/>
              <a:t>ISO 4210-1: 2014 –</a:t>
            </a:r>
            <a:r>
              <a:rPr lang="zh-CN" altLang="en-US" sz="2000" dirty="0">
                <a:latin typeface="SimSun" panose="02010600030101010101" pitchFamily="2" charset="-122"/>
                <a:ea typeface="SimSun" panose="02010600030101010101" pitchFamily="2" charset="-122"/>
              </a:rPr>
              <a:t>自行车</a:t>
            </a:r>
            <a:r>
              <a:rPr lang="en-US" sz="2000" dirty="0"/>
              <a:t>–</a:t>
            </a:r>
            <a:r>
              <a:rPr lang="zh-CN" altLang="en-US" sz="2000" dirty="0">
                <a:latin typeface="SimSun" panose="02010600030101010101" pitchFamily="2" charset="-122"/>
                <a:ea typeface="SimSun" panose="02010600030101010101" pitchFamily="2" charset="-122"/>
              </a:rPr>
              <a:t>自行车</a:t>
            </a:r>
            <a:r>
              <a:rPr lang="zh-CN" altLang="en-US" sz="2000" dirty="0"/>
              <a:t>安全</a:t>
            </a:r>
            <a:r>
              <a:rPr lang="zh-CN" altLang="en-US" sz="2000" dirty="0">
                <a:latin typeface="SimSun" panose="02010600030101010101" pitchFamily="2" charset="-122"/>
                <a:ea typeface="SimSun" panose="02010600030101010101" pitchFamily="2" charset="-122"/>
              </a:rPr>
              <a:t>标准</a:t>
            </a:r>
            <a:r>
              <a:rPr lang="en-US" altLang="zh-CN" sz="2000" dirty="0"/>
              <a:t>– </a:t>
            </a:r>
            <a:r>
              <a:rPr lang="zh-CN" altLang="en-US" sz="2000" dirty="0"/>
              <a:t>第一部分：专用词与定义</a:t>
            </a:r>
            <a:endParaRPr lang="en-US" sz="2000" dirty="0"/>
          </a:p>
          <a:p>
            <a:r>
              <a:rPr lang="en-US" sz="2000" dirty="0"/>
              <a:t>ISO 4210-2: 2014 – </a:t>
            </a:r>
            <a:r>
              <a:rPr lang="zh-CN" altLang="en-US" sz="2000" dirty="0"/>
              <a:t>第二部分：城市与旅行</a:t>
            </a:r>
            <a:r>
              <a:rPr lang="zh-CN" altLang="en-US" sz="2000" dirty="0">
                <a:latin typeface="SimSun" panose="02010600030101010101" pitchFamily="2" charset="-122"/>
                <a:ea typeface="SimSun" panose="02010600030101010101" pitchFamily="2" charset="-122"/>
              </a:rPr>
              <a:t>自行车</a:t>
            </a:r>
            <a:r>
              <a:rPr lang="zh-CN" altLang="en-US" sz="2000" dirty="0"/>
              <a:t>、青少年</a:t>
            </a:r>
            <a:r>
              <a:rPr lang="zh-CN" altLang="en-US" sz="2000" dirty="0">
                <a:latin typeface="SimSun" panose="02010600030101010101" pitchFamily="2" charset="-122"/>
                <a:ea typeface="SimSun" panose="02010600030101010101" pitchFamily="2" charset="-122"/>
              </a:rPr>
              <a:t>自行车</a:t>
            </a:r>
            <a:r>
              <a:rPr lang="zh-CN" altLang="en-US" sz="2000" dirty="0"/>
              <a:t>、山地车及赛车要求（与</a:t>
            </a:r>
            <a:r>
              <a:rPr lang="en-US" altLang="zh-CN" sz="2000" dirty="0"/>
              <a:t>ASTM</a:t>
            </a:r>
            <a:r>
              <a:rPr lang="zh-CN" altLang="en-US" sz="2000" i="1" dirty="0"/>
              <a:t>条件</a:t>
            </a:r>
            <a:r>
              <a:rPr lang="en-US" altLang="zh-CN" sz="2000" i="1" dirty="0"/>
              <a:t>1</a:t>
            </a:r>
            <a:r>
              <a:rPr lang="zh-CN" altLang="en-US" sz="2000" i="1" dirty="0"/>
              <a:t>、</a:t>
            </a:r>
            <a:r>
              <a:rPr lang="en-US" altLang="zh-CN" sz="2000" i="1" dirty="0"/>
              <a:t>2</a:t>
            </a:r>
            <a:r>
              <a:rPr lang="zh-CN" altLang="en-US" sz="2000" i="1" dirty="0"/>
              <a:t>、</a:t>
            </a:r>
            <a:r>
              <a:rPr lang="en-US" altLang="zh-CN" sz="2000" i="1" dirty="0"/>
              <a:t>3</a:t>
            </a:r>
            <a:r>
              <a:rPr lang="zh-CN" altLang="en-US" sz="2000" dirty="0"/>
              <a:t>相同，外加青少年</a:t>
            </a:r>
            <a:r>
              <a:rPr lang="zh-CN" altLang="en-US" sz="2000" dirty="0">
                <a:latin typeface="SimSun" panose="02010600030101010101" pitchFamily="2" charset="-122"/>
                <a:ea typeface="SimSun" panose="02010600030101010101" pitchFamily="2" charset="-122"/>
              </a:rPr>
              <a:t>自行车</a:t>
            </a:r>
            <a:r>
              <a:rPr lang="en-US" altLang="zh-CN" sz="2000" dirty="0"/>
              <a:t>*</a:t>
            </a:r>
            <a:r>
              <a:rPr lang="zh-CN" altLang="en-US" sz="2000" dirty="0"/>
              <a:t>）</a:t>
            </a:r>
            <a:endParaRPr lang="en-US" sz="2000" dirty="0"/>
          </a:p>
          <a:p>
            <a:r>
              <a:rPr lang="en-US" sz="2000" dirty="0"/>
              <a:t>ISO 4210-3: 2014 – </a:t>
            </a:r>
            <a:r>
              <a:rPr lang="zh-CN" altLang="en-US" sz="2000" dirty="0"/>
              <a:t>第三部分：常用检测方法</a:t>
            </a:r>
            <a:endParaRPr lang="en-US" sz="2000" dirty="0"/>
          </a:p>
          <a:p>
            <a:r>
              <a:rPr lang="en-US" sz="2000" dirty="0"/>
              <a:t>ISO 4210-4: 2014 – </a:t>
            </a:r>
            <a:r>
              <a:rPr lang="zh-CN" altLang="en-US" sz="2000" dirty="0"/>
              <a:t>第四部分：制动检测方法</a:t>
            </a:r>
            <a:endParaRPr lang="en-US" sz="2000" dirty="0"/>
          </a:p>
          <a:p>
            <a:r>
              <a:rPr lang="en-US" sz="2000" dirty="0"/>
              <a:t>ISO 4210-5: 2014 – </a:t>
            </a:r>
            <a:r>
              <a:rPr lang="zh-CN" altLang="en-US" sz="2000" dirty="0"/>
              <a:t>第五部分：转向检测方法</a:t>
            </a:r>
            <a:endParaRPr lang="en-US" sz="2000" dirty="0"/>
          </a:p>
          <a:p>
            <a:r>
              <a:rPr lang="en-US" sz="2000" dirty="0"/>
              <a:t>ISO 4210-6: 2014 – </a:t>
            </a:r>
            <a:r>
              <a:rPr lang="zh-CN" altLang="en-US" sz="2000" dirty="0"/>
              <a:t>第六部分：车架与车叉检测方法</a:t>
            </a:r>
            <a:endParaRPr lang="en-US" altLang="zh-CN" sz="2000" dirty="0"/>
          </a:p>
          <a:p>
            <a:r>
              <a:rPr lang="en-US" sz="2000" dirty="0"/>
              <a:t>ISO 4210-7: 2014 – </a:t>
            </a:r>
            <a:r>
              <a:rPr lang="zh-CN" altLang="en-US" sz="2000" dirty="0"/>
              <a:t>第七部分：车轮及轮圈检测方法</a:t>
            </a:r>
            <a:endParaRPr lang="en-US" sz="2000" dirty="0"/>
          </a:p>
          <a:p>
            <a:r>
              <a:rPr lang="en-US" sz="2000" dirty="0"/>
              <a:t>ISO 4210-8: 2014 – </a:t>
            </a:r>
            <a:r>
              <a:rPr lang="zh-CN" altLang="en-US" sz="2000" dirty="0"/>
              <a:t>第八部分：脚踏板及驱动系统检测方法</a:t>
            </a:r>
            <a:endParaRPr lang="en-US" altLang="zh-CN" sz="2000" dirty="0"/>
          </a:p>
          <a:p>
            <a:r>
              <a:rPr lang="en-US" sz="2000" dirty="0"/>
              <a:t>ISO 4210-9: 2014 – </a:t>
            </a:r>
            <a:r>
              <a:rPr lang="zh-CN" altLang="en-US" sz="2000" dirty="0"/>
              <a:t>第九部分：鞍座及座杆检测方法</a:t>
            </a:r>
            <a:endParaRPr lang="en-US" altLang="zh-CN" sz="2000" dirty="0"/>
          </a:p>
          <a:p>
            <a:endParaRPr lang="en-US" sz="800" dirty="0"/>
          </a:p>
          <a:p>
            <a:pPr>
              <a:buFont typeface="Arial" charset="0"/>
              <a:buChar char="•"/>
            </a:pPr>
            <a:r>
              <a:rPr lang="zh-CN" altLang="en-US" sz="2000" dirty="0"/>
              <a:t>青少年</a:t>
            </a:r>
            <a:r>
              <a:rPr lang="zh-CN" altLang="en-US" sz="2000" dirty="0">
                <a:latin typeface="SimSun" panose="02010600030101010101" pitchFamily="2" charset="-122"/>
                <a:ea typeface="SimSun" panose="02010600030101010101" pitchFamily="2" charset="-122"/>
              </a:rPr>
              <a:t>自行车</a:t>
            </a:r>
            <a:r>
              <a:rPr lang="zh-CN" altLang="en-US" sz="2000" dirty="0"/>
              <a:t>的定义是鞍座高度在</a:t>
            </a:r>
            <a:r>
              <a:rPr lang="en-US" altLang="zh-CN" sz="2000" dirty="0"/>
              <a:t>635</a:t>
            </a:r>
            <a:r>
              <a:rPr lang="zh-CN" altLang="en-US" sz="2000" dirty="0"/>
              <a:t>到</a:t>
            </a:r>
            <a:r>
              <a:rPr lang="en-US" altLang="zh-CN" sz="2000" dirty="0"/>
              <a:t>750</a:t>
            </a:r>
            <a:r>
              <a:rPr lang="zh-CN" altLang="en-US" sz="2000" dirty="0"/>
              <a:t>毫米之間的</a:t>
            </a:r>
            <a:r>
              <a:rPr lang="zh-CN" altLang="en-US" sz="2000" dirty="0">
                <a:latin typeface="SimSun" panose="02010600030101010101" pitchFamily="2" charset="-122"/>
                <a:ea typeface="SimSun" panose="02010600030101010101" pitchFamily="2" charset="-122"/>
              </a:rPr>
              <a:t>自行车</a:t>
            </a:r>
            <a:endParaRPr lang="en-US" altLang="zh-CN" sz="2000" dirty="0"/>
          </a:p>
        </p:txBody>
      </p:sp>
      <p:pic>
        <p:nvPicPr>
          <p:cNvPr id="4" name="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27886" y="211180"/>
            <a:ext cx="487363" cy="487363"/>
          </a:xfrm>
          <a:prstGeom prst="rect">
            <a:avLst/>
          </a:prstGeom>
        </p:spPr>
      </p:pic>
    </p:spTree>
    <p:extLst>
      <p:ext uri="{BB962C8B-B14F-4D97-AF65-F5344CB8AC3E}">
        <p14:creationId xmlns:p14="http://schemas.microsoft.com/office/powerpoint/2010/main" val="3942719565"/>
      </p:ext>
    </p:extLst>
  </p:cSld>
  <p:clrMapOvr>
    <a:masterClrMapping/>
  </p:clrMapOvr>
  <mc:AlternateContent xmlns:mc="http://schemas.openxmlformats.org/markup-compatibility/2006" xmlns:p14="http://schemas.microsoft.com/office/powerpoint/2010/main">
    <mc:Choice Requires="p14">
      <p:transition spd="slow" p14:dur="2000" advTm="36757"/>
    </mc:Choice>
    <mc:Fallback xmlns="">
      <p:transition spd="slow" advTm="3675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372" objId="4"/>
        <p14:triggerEvt type="onClick" time="1372" objId="4"/>
        <p14:stopEvt time="34202"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544286" y="2369299"/>
            <a:ext cx="7147432" cy="2327808"/>
          </a:xfrm>
        </p:spPr>
        <p:txBody>
          <a:bodyPr>
            <a:normAutofit fontScale="85000" lnSpcReduction="10000"/>
          </a:bodyPr>
          <a:lstStyle/>
          <a:p>
            <a:pPr algn="ctr"/>
            <a:r>
              <a:rPr lang="en-US" sz="4000" dirty="0">
                <a:solidFill>
                  <a:schemeClr val="tx1"/>
                </a:solidFill>
              </a:rPr>
              <a:t>2020</a:t>
            </a:r>
            <a:r>
              <a:rPr lang="zh-CN" altLang="en-US" sz="4000" dirty="0">
                <a:solidFill>
                  <a:schemeClr val="tx1"/>
                </a:solidFill>
              </a:rPr>
              <a:t>播客系列</a:t>
            </a:r>
            <a:endParaRPr lang="en-US" sz="4000" dirty="0">
              <a:solidFill>
                <a:schemeClr val="tx1"/>
              </a:solidFill>
            </a:endParaRPr>
          </a:p>
          <a:p>
            <a:endParaRPr lang="en-US" sz="2800" dirty="0">
              <a:solidFill>
                <a:schemeClr val="tx1"/>
              </a:solidFill>
            </a:endParaRPr>
          </a:p>
          <a:p>
            <a:pPr algn="ctr">
              <a:lnSpc>
                <a:spcPct val="120000"/>
              </a:lnSpc>
            </a:pPr>
            <a:r>
              <a:rPr lang="zh-CN" altLang="en-US" sz="4000" dirty="0">
                <a:solidFill>
                  <a:schemeClr val="tx1"/>
                </a:solidFill>
                <a:latin typeface="+mn-ea"/>
              </a:rPr>
              <a:t>美国消费品安全委员会自行车法规和</a:t>
            </a:r>
            <a:br>
              <a:rPr lang="en-US" altLang="zh-CN" sz="4000" dirty="0">
                <a:solidFill>
                  <a:schemeClr val="tx1"/>
                </a:solidFill>
                <a:latin typeface="+mn-ea"/>
              </a:rPr>
            </a:br>
            <a:r>
              <a:rPr lang="zh-CN" altLang="en-US" sz="4000" dirty="0">
                <a:solidFill>
                  <a:schemeClr val="tx1"/>
                </a:solidFill>
                <a:latin typeface="+mn-ea"/>
              </a:rPr>
              <a:t>美国及国际自行车标准</a:t>
            </a:r>
            <a:endParaRPr lang="en-US" sz="4000" dirty="0">
              <a:solidFill>
                <a:schemeClr val="tx1"/>
              </a:solidFill>
              <a:latin typeface="Calibri Light" panose="020F0302020204030204" pitchFamily="34" charset="0"/>
            </a:endParaRPr>
          </a:p>
        </p:txBody>
      </p:sp>
      <p:sp>
        <p:nvSpPr>
          <p:cNvPr id="4" name="Rectangle 3"/>
          <p:cNvSpPr/>
          <p:nvPr/>
        </p:nvSpPr>
        <p:spPr>
          <a:xfrm>
            <a:off x="544286" y="5095626"/>
            <a:ext cx="5223469" cy="1323439"/>
          </a:xfrm>
          <a:prstGeom prst="rect">
            <a:avLst/>
          </a:prstGeom>
        </p:spPr>
        <p:txBody>
          <a:bodyPr wrap="square">
            <a:spAutoFit/>
          </a:bodyPr>
          <a:lstStyle/>
          <a:p>
            <a:pPr algn="ctr" defTabSz="685800">
              <a:spcBef>
                <a:spcPct val="50000"/>
              </a:spcBef>
            </a:pPr>
            <a:r>
              <a:rPr lang="zh-CN" altLang="en-US" sz="2000" b="1" dirty="0">
                <a:latin typeface="+mn-ea"/>
              </a:rPr>
              <a:t>本报告由消费品安全委员会工作人员撰写，未经委员会审批，亦不代表委员会之观点。</a:t>
            </a:r>
            <a:r>
              <a:rPr lang="zh-CN" altLang="en-US" sz="2400" b="1" dirty="0">
                <a:latin typeface="+mn-ea"/>
              </a:rPr>
              <a:t> </a:t>
            </a:r>
            <a:endParaRPr lang="en-US" altLang="zh-CN" sz="2400" b="1" dirty="0">
              <a:latin typeface="+mn-ea"/>
            </a:endParaRPr>
          </a:p>
          <a:p>
            <a:pPr algn="ctr" defTabSz="685800">
              <a:spcBef>
                <a:spcPct val="50000"/>
              </a:spcBef>
            </a:pPr>
            <a:r>
              <a:rPr lang="zh-CN" altLang="en-US" sz="2400" dirty="0"/>
              <a:t>收看本幻灯片全程为一小时</a:t>
            </a:r>
            <a:endParaRPr lang="en-US" sz="2400" dirty="0"/>
          </a:p>
        </p:txBody>
      </p:sp>
    </p:spTree>
    <p:extLst>
      <p:ext uri="{BB962C8B-B14F-4D97-AF65-F5344CB8AC3E}">
        <p14:creationId xmlns:p14="http://schemas.microsoft.com/office/powerpoint/2010/main" val="3790466940"/>
      </p:ext>
    </p:extLst>
  </p:cSld>
  <p:clrMapOvr>
    <a:masterClrMapping/>
  </p:clrMapOvr>
  <mc:AlternateContent xmlns:mc="http://schemas.openxmlformats.org/markup-compatibility/2006" xmlns:p14="http://schemas.microsoft.com/office/powerpoint/2010/main">
    <mc:Choice Requires="p14">
      <p:transition spd="slow" p14:dur="2000" advTm="5310"/>
    </mc:Choice>
    <mc:Fallback xmlns="">
      <p:transition spd="slow" advTm="531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294202"/>
            <a:ext cx="11465169" cy="947859"/>
          </a:xfrm>
        </p:spPr>
        <p:txBody>
          <a:bodyPr>
            <a:normAutofit/>
          </a:bodyPr>
          <a:lstStyle/>
          <a:p>
            <a:pPr algn="l"/>
            <a:r>
              <a:rPr lang="en-US" sz="4400" dirty="0">
                <a:latin typeface="+mn-ea"/>
                <a:ea typeface="+mn-ea"/>
              </a:rPr>
              <a:t>ASTM F2043 </a:t>
            </a:r>
            <a:r>
              <a:rPr lang="zh-CN" altLang="en-US" sz="4400" dirty="0">
                <a:latin typeface="+mn-ea"/>
                <a:ea typeface="+mn-ea"/>
              </a:rPr>
              <a:t>使用条件</a:t>
            </a:r>
            <a:r>
              <a:rPr lang="en-US" sz="4400" dirty="0">
                <a:latin typeface="+mn-ea"/>
                <a:ea typeface="+mn-ea"/>
              </a:rPr>
              <a:t>0</a:t>
            </a:r>
          </a:p>
        </p:txBody>
      </p:sp>
      <p:sp>
        <p:nvSpPr>
          <p:cNvPr id="3" name="Content Placeholder 2"/>
          <p:cNvSpPr>
            <a:spLocks noGrp="1"/>
          </p:cNvSpPr>
          <p:nvPr>
            <p:ph idx="1"/>
          </p:nvPr>
        </p:nvSpPr>
        <p:spPr>
          <a:xfrm>
            <a:off x="406399" y="1258202"/>
            <a:ext cx="11465169" cy="4692040"/>
          </a:xfrm>
        </p:spPr>
        <p:txBody>
          <a:bodyPr>
            <a:normAutofit/>
          </a:bodyPr>
          <a:lstStyle/>
          <a:p>
            <a:pPr marL="0" lvl="1"/>
            <a:r>
              <a:rPr lang="zh-CN" altLang="en-US" sz="3200" dirty="0"/>
              <a:t>含供</a:t>
            </a:r>
            <a:r>
              <a:rPr lang="en-US" altLang="zh-CN" sz="3200" dirty="0"/>
              <a:t>3</a:t>
            </a:r>
            <a:r>
              <a:rPr lang="zh-CN" altLang="en-US" sz="3200" dirty="0"/>
              <a:t>岁及以上年龄、体重低于</a:t>
            </a:r>
            <a:r>
              <a:rPr lang="en-US" altLang="zh-CN" sz="3200" dirty="0"/>
              <a:t>36</a:t>
            </a:r>
            <a:r>
              <a:rPr lang="zh-CN" altLang="en-US" sz="3200" dirty="0"/>
              <a:t>公斤（</a:t>
            </a:r>
            <a:r>
              <a:rPr lang="en-US" altLang="zh-CN" sz="3200" dirty="0"/>
              <a:t>80</a:t>
            </a:r>
            <a:r>
              <a:rPr lang="zh-CN" altLang="en-US" sz="3200" dirty="0"/>
              <a:t>磅）的儿童使用、有家长监督的“人行道”</a:t>
            </a:r>
            <a:r>
              <a:rPr lang="zh-CN" altLang="en-US" sz="3200" dirty="0">
                <a:latin typeface="SimSun" panose="02010600030101010101" pitchFamily="2" charset="-122"/>
                <a:ea typeface="SimSun" panose="02010600030101010101" pitchFamily="2" charset="-122"/>
              </a:rPr>
              <a:t>自行车</a:t>
            </a:r>
            <a:endParaRPr lang="en-US" altLang="zh-CN" sz="3200" dirty="0">
              <a:latin typeface="SimSun" panose="02010600030101010101" pitchFamily="2" charset="-122"/>
              <a:ea typeface="SimSun" panose="02010600030101010101" pitchFamily="2" charset="-122"/>
            </a:endParaRPr>
          </a:p>
          <a:p>
            <a:pPr marL="0" lvl="1"/>
            <a:endParaRPr lang="en-US" dirty="0"/>
          </a:p>
        </p:txBody>
      </p:sp>
      <p:sp>
        <p:nvSpPr>
          <p:cNvPr id="4" name="TextBox 3"/>
          <p:cNvSpPr txBox="1"/>
          <p:nvPr/>
        </p:nvSpPr>
        <p:spPr>
          <a:xfrm>
            <a:off x="3886200" y="5943599"/>
            <a:ext cx="2209800" cy="523220"/>
          </a:xfrm>
          <a:prstGeom prst="rect">
            <a:avLst/>
          </a:prstGeom>
          <a:noFill/>
        </p:spPr>
        <p:txBody>
          <a:bodyPr wrap="square" rtlCol="0">
            <a:spAutoFit/>
          </a:bodyPr>
          <a:lstStyle/>
          <a:p>
            <a:pPr algn="ctr"/>
            <a:r>
              <a:rPr lang="zh-CN" altLang="en-US" sz="2800" dirty="0"/>
              <a:t>条件</a:t>
            </a:r>
            <a:r>
              <a:rPr lang="en-US" altLang="zh-CN" sz="2800" b="1" dirty="0"/>
              <a:t>0</a:t>
            </a:r>
            <a:r>
              <a:rPr lang="zh-CN" altLang="en-US" sz="2800" b="1" dirty="0"/>
              <a:t>的</a:t>
            </a:r>
            <a:r>
              <a:rPr lang="zh-CN" altLang="en-US" sz="2800" dirty="0"/>
              <a:t>图标</a:t>
            </a:r>
          </a:p>
        </p:txBody>
      </p:sp>
      <p:grpSp>
        <p:nvGrpSpPr>
          <p:cNvPr id="7" name="Group 6"/>
          <p:cNvGrpSpPr/>
          <p:nvPr/>
        </p:nvGrpSpPr>
        <p:grpSpPr>
          <a:xfrm>
            <a:off x="6858000" y="3581400"/>
            <a:ext cx="2514600" cy="1981200"/>
            <a:chOff x="5334000" y="3581400"/>
            <a:chExt cx="2514600" cy="1981200"/>
          </a:xfrm>
        </p:grpSpPr>
        <p:pic>
          <p:nvPicPr>
            <p:cNvPr id="6" name="Picture 5" descr="sidewalk.jpg"/>
            <p:cNvPicPr/>
            <p:nvPr/>
          </p:nvPicPr>
          <p:blipFill>
            <a:blip r:embed="rId4" cstate="print"/>
            <a:stretch>
              <a:fillRect/>
            </a:stretch>
          </p:blipFill>
          <p:spPr>
            <a:xfrm>
              <a:off x="5334000" y="3581400"/>
              <a:ext cx="2514600" cy="1981200"/>
            </a:xfrm>
            <a:prstGeom prst="rect">
              <a:avLst/>
            </a:prstGeom>
          </p:spPr>
        </p:pic>
        <p:sp>
          <p:nvSpPr>
            <p:cNvPr id="5" name="Rectangle 4"/>
            <p:cNvSpPr/>
            <p:nvPr/>
          </p:nvSpPr>
          <p:spPr>
            <a:xfrm>
              <a:off x="6019800" y="4876800"/>
              <a:ext cx="381000" cy="152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3811748" y="2918507"/>
            <a:ext cx="2319337" cy="2888348"/>
            <a:chOff x="3811748" y="2918507"/>
            <a:chExt cx="2319337" cy="2888348"/>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1748" y="2918507"/>
              <a:ext cx="2319337" cy="2888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866745" y="4953000"/>
              <a:ext cx="2209342" cy="738664"/>
            </a:xfrm>
            <a:prstGeom prst="rect">
              <a:avLst/>
            </a:prstGeom>
            <a:solidFill>
              <a:schemeClr val="bg2"/>
            </a:solidFill>
            <a:ln w="38100">
              <a:solidFill>
                <a:srgbClr val="000000"/>
              </a:solidFill>
            </a:ln>
          </p:spPr>
          <p:txBody>
            <a:bodyPr wrap="square" rtlCol="0">
              <a:spAutoFit/>
            </a:bodyPr>
            <a:lstStyle/>
            <a:p>
              <a:pPr algn="ctr"/>
              <a:r>
                <a:rPr lang="zh-CN" altLang="en-US" sz="1400" dirty="0">
                  <a:solidFill>
                    <a:srgbClr val="1A2857"/>
                  </a:solidFill>
                </a:rPr>
                <a:t>必须有成人监督</a:t>
              </a:r>
              <a:br>
                <a:rPr lang="zh-CN" altLang="en-US" sz="1400" dirty="0">
                  <a:solidFill>
                    <a:srgbClr val="1A2857"/>
                  </a:solidFill>
                </a:rPr>
              </a:br>
              <a:r>
                <a:rPr lang="zh-CN" altLang="en-US" sz="1400" dirty="0">
                  <a:solidFill>
                    <a:srgbClr val="1A2857"/>
                  </a:solidFill>
                </a:rPr>
                <a:t>不得进入交通流</a:t>
              </a:r>
              <a:br>
                <a:rPr lang="zh-CN" altLang="en-US" sz="1400" dirty="0">
                  <a:solidFill>
                    <a:srgbClr val="1A2857"/>
                  </a:solidFill>
                </a:rPr>
              </a:br>
              <a:r>
                <a:rPr lang="zh-CN" altLang="en-US" sz="1400" dirty="0">
                  <a:solidFill>
                    <a:srgbClr val="1A2857"/>
                  </a:solidFill>
                </a:rPr>
                <a:t>最高体重</a:t>
              </a:r>
              <a:r>
                <a:rPr lang="en-US" altLang="zh-CN" sz="1400" dirty="0">
                  <a:solidFill>
                    <a:srgbClr val="1A2857"/>
                  </a:solidFill>
                </a:rPr>
                <a:t>36</a:t>
              </a:r>
              <a:r>
                <a:rPr lang="zh-CN" altLang="en-US" sz="1400" dirty="0">
                  <a:solidFill>
                    <a:srgbClr val="1A2857"/>
                  </a:solidFill>
                </a:rPr>
                <a:t>公斤（</a:t>
              </a:r>
              <a:r>
                <a:rPr lang="en-US" altLang="zh-CN" sz="1400" dirty="0">
                  <a:solidFill>
                    <a:srgbClr val="1A2857"/>
                  </a:solidFill>
                </a:rPr>
                <a:t>80</a:t>
              </a:r>
              <a:r>
                <a:rPr lang="zh-CN" altLang="en-US" sz="1400" dirty="0">
                  <a:solidFill>
                    <a:srgbClr val="1A2857"/>
                  </a:solidFill>
                </a:rPr>
                <a:t>磅）</a:t>
              </a:r>
            </a:p>
          </p:txBody>
        </p:sp>
      </p:grpSp>
      <p:pic>
        <p:nvPicPr>
          <p:cNvPr id="10" name="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6325" y="294202"/>
            <a:ext cx="487363" cy="487363"/>
          </a:xfrm>
          <a:prstGeom prst="rect">
            <a:avLst/>
          </a:prstGeom>
        </p:spPr>
      </p:pic>
    </p:spTree>
    <p:extLst>
      <p:ext uri="{BB962C8B-B14F-4D97-AF65-F5344CB8AC3E}">
        <p14:creationId xmlns:p14="http://schemas.microsoft.com/office/powerpoint/2010/main" val="4136164757"/>
      </p:ext>
    </p:extLst>
  </p:cSld>
  <p:clrMapOvr>
    <a:masterClrMapping/>
  </p:clrMapOvr>
  <mc:AlternateContent xmlns:mc="http://schemas.openxmlformats.org/markup-compatibility/2006" xmlns:p14="http://schemas.microsoft.com/office/powerpoint/2010/main">
    <mc:Choice Requires="p14">
      <p:transition spd="slow" p14:dur="2000" advTm="45382"/>
    </mc:Choice>
    <mc:Fallback xmlns="">
      <p:transition spd="slow" advTm="4538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9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428" objId="10"/>
        <p14:triggerEvt type="onClick" time="1428" objId="10"/>
        <p14:stopEvt time="43663" objId="10"/>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dirty="0">
                <a:latin typeface="SimSun" panose="02010600030101010101" pitchFamily="2" charset="-122"/>
                <a:ea typeface="SimSun" panose="02010600030101010101" pitchFamily="2" charset="-122"/>
              </a:rPr>
              <a:t>ASTM F2043 </a:t>
            </a:r>
            <a:r>
              <a:rPr lang="zh-CN" altLang="en-US" sz="4400" dirty="0">
                <a:latin typeface="SimSun" panose="02010600030101010101" pitchFamily="2" charset="-122"/>
                <a:ea typeface="SimSun" panose="02010600030101010101" pitchFamily="2" charset="-122"/>
              </a:rPr>
              <a:t>使用条件</a:t>
            </a:r>
            <a:r>
              <a:rPr lang="en-US" sz="4400" dirty="0">
                <a:latin typeface="SimSun" panose="02010600030101010101" pitchFamily="2" charset="-122"/>
                <a:ea typeface="SimSun" panose="02010600030101010101" pitchFamily="2" charset="-122"/>
              </a:rPr>
              <a:t>1</a:t>
            </a:r>
          </a:p>
        </p:txBody>
      </p:sp>
      <p:sp>
        <p:nvSpPr>
          <p:cNvPr id="3" name="Content Placeholder 2"/>
          <p:cNvSpPr>
            <a:spLocks noGrp="1"/>
          </p:cNvSpPr>
          <p:nvPr>
            <p:ph idx="1"/>
          </p:nvPr>
        </p:nvSpPr>
        <p:spPr/>
        <p:txBody>
          <a:bodyPr>
            <a:normAutofit/>
          </a:bodyPr>
          <a:lstStyle/>
          <a:p>
            <a:pPr marL="342900" lvl="1" indent="-342900">
              <a:buFont typeface="Arial" panose="020B0604020202020204" pitchFamily="34" charset="0"/>
              <a:buChar char="•"/>
            </a:pPr>
            <a:r>
              <a:rPr lang="zh-CN" altLang="en-US" sz="2800" dirty="0"/>
              <a:t>含在正规的柏油路面使用的</a:t>
            </a:r>
            <a:r>
              <a:rPr lang="zh-CN" altLang="en-US" sz="2800" dirty="0">
                <a:latin typeface="SimSun" panose="02010600030101010101" pitchFamily="2" charset="-122"/>
                <a:ea typeface="SimSun" panose="02010600030101010101" pitchFamily="2" charset="-122"/>
              </a:rPr>
              <a:t>自行车</a:t>
            </a:r>
            <a:r>
              <a:rPr lang="zh-CN" altLang="en-US" sz="2800" dirty="0"/>
              <a:t>，预期轮胎与地面保持接触</a:t>
            </a:r>
          </a:p>
          <a:p>
            <a:pPr marL="342900" lvl="1" indent="-342900">
              <a:buFont typeface="Arial" panose="020B0604020202020204" pitchFamily="34" charset="0"/>
              <a:buChar char="•"/>
            </a:pPr>
            <a:r>
              <a:rPr lang="zh-CN" altLang="en-US" sz="2800" dirty="0"/>
              <a:t>类似于</a:t>
            </a:r>
            <a:r>
              <a:rPr lang="en-US" sz="2800" dirty="0"/>
              <a:t>CEN</a:t>
            </a:r>
            <a:r>
              <a:rPr lang="zh-CN" altLang="en-US" sz="2800" dirty="0"/>
              <a:t>和</a:t>
            </a:r>
            <a:r>
              <a:rPr lang="en-US" sz="2800" dirty="0"/>
              <a:t>ISO</a:t>
            </a:r>
            <a:r>
              <a:rPr lang="zh-CN" altLang="en-US" sz="2800" dirty="0"/>
              <a:t>的“赛车”条件</a:t>
            </a:r>
            <a:endParaRPr lang="en-US" sz="2800" dirty="0"/>
          </a:p>
        </p:txBody>
      </p:sp>
      <p:grpSp>
        <p:nvGrpSpPr>
          <p:cNvPr id="21" name="Group 20"/>
          <p:cNvGrpSpPr/>
          <p:nvPr/>
        </p:nvGrpSpPr>
        <p:grpSpPr>
          <a:xfrm>
            <a:off x="6705600" y="3581400"/>
            <a:ext cx="2819400" cy="1828800"/>
            <a:chOff x="5410200" y="3634296"/>
            <a:chExt cx="2566035" cy="1654016"/>
          </a:xfrm>
        </p:grpSpPr>
        <p:pic>
          <p:nvPicPr>
            <p:cNvPr id="6" name="Picture 5" descr="Racing.jpg"/>
            <p:cNvPicPr/>
            <p:nvPr/>
          </p:nvPicPr>
          <p:blipFill>
            <a:blip r:embed="rId4" cstate="print"/>
            <a:stretch>
              <a:fillRect/>
            </a:stretch>
          </p:blipFill>
          <p:spPr>
            <a:xfrm>
              <a:off x="5410200" y="3634296"/>
              <a:ext cx="2566035" cy="1654016"/>
            </a:xfrm>
            <a:prstGeom prst="rect">
              <a:avLst/>
            </a:prstGeom>
          </p:spPr>
        </p:pic>
        <p:sp>
          <p:nvSpPr>
            <p:cNvPr id="8" name="Rectangle 7"/>
            <p:cNvSpPr/>
            <p:nvPr/>
          </p:nvSpPr>
          <p:spPr>
            <a:xfrm rot="18540660">
              <a:off x="6599783" y="4341810"/>
              <a:ext cx="679896" cy="518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7162800" y="4038600"/>
              <a:ext cx="30480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3733800" y="3048000"/>
            <a:ext cx="2333940" cy="2819400"/>
            <a:chOff x="3733800" y="3048000"/>
            <a:chExt cx="2333940" cy="281940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048000"/>
              <a:ext cx="233394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521042" y="4953001"/>
              <a:ext cx="1524000" cy="584775"/>
            </a:xfrm>
            <a:prstGeom prst="rect">
              <a:avLst/>
            </a:prstGeom>
            <a:solidFill>
              <a:schemeClr val="bg2"/>
            </a:solidFill>
            <a:ln w="38100">
              <a:solidFill>
                <a:srgbClr val="000000"/>
              </a:solidFill>
            </a:ln>
          </p:spPr>
          <p:txBody>
            <a:bodyPr wrap="square" rtlCol="0">
              <a:spAutoFit/>
            </a:bodyPr>
            <a:lstStyle/>
            <a:p>
              <a:pPr algn="ctr"/>
              <a:r>
                <a:rPr lang="zh-CN" altLang="en-US" sz="1600" dirty="0">
                  <a:solidFill>
                    <a:srgbClr val="1A2857"/>
                  </a:solidFill>
                </a:rPr>
                <a:t>（仅）适用于</a:t>
              </a:r>
              <a:br>
                <a:rPr lang="zh-CN" altLang="en-US" sz="1600" dirty="0">
                  <a:solidFill>
                    <a:srgbClr val="1A2857"/>
                  </a:solidFill>
                </a:rPr>
              </a:br>
              <a:r>
                <a:rPr lang="zh-CN" altLang="en-US" sz="1600" dirty="0">
                  <a:solidFill>
                    <a:srgbClr val="1A2857"/>
                  </a:solidFill>
                </a:rPr>
                <a:t>公路骑行</a:t>
              </a:r>
            </a:p>
          </p:txBody>
        </p:sp>
      </p:grpSp>
      <p:sp>
        <p:nvSpPr>
          <p:cNvPr id="11" name="TextBox 10"/>
          <p:cNvSpPr txBox="1"/>
          <p:nvPr/>
        </p:nvSpPr>
        <p:spPr>
          <a:xfrm>
            <a:off x="3886200" y="5943599"/>
            <a:ext cx="2209800" cy="523220"/>
          </a:xfrm>
          <a:prstGeom prst="rect">
            <a:avLst/>
          </a:prstGeom>
          <a:noFill/>
        </p:spPr>
        <p:txBody>
          <a:bodyPr wrap="square" rtlCol="0">
            <a:spAutoFit/>
          </a:bodyPr>
          <a:lstStyle/>
          <a:p>
            <a:pPr algn="ctr"/>
            <a:r>
              <a:rPr lang="zh-CN" altLang="en-US" sz="2800" dirty="0"/>
              <a:t>条件</a:t>
            </a:r>
            <a:r>
              <a:rPr lang="en-US" altLang="zh-CN" sz="2800" dirty="0"/>
              <a:t>1</a:t>
            </a:r>
            <a:r>
              <a:rPr lang="zh-CN" altLang="en-US" sz="2800" dirty="0"/>
              <a:t>的图标</a:t>
            </a:r>
          </a:p>
        </p:txBody>
      </p:sp>
      <p:pic>
        <p:nvPicPr>
          <p:cNvPr id="5" nam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2878" y="318884"/>
            <a:ext cx="487363" cy="487363"/>
          </a:xfrm>
          <a:prstGeom prst="rect">
            <a:avLst/>
          </a:prstGeom>
        </p:spPr>
      </p:pic>
    </p:spTree>
    <p:extLst>
      <p:ext uri="{BB962C8B-B14F-4D97-AF65-F5344CB8AC3E}">
        <p14:creationId xmlns:p14="http://schemas.microsoft.com/office/powerpoint/2010/main" val="4274631910"/>
      </p:ext>
    </p:extLst>
  </p:cSld>
  <p:clrMapOvr>
    <a:masterClrMapping/>
  </p:clrMapOvr>
  <mc:AlternateContent xmlns:mc="http://schemas.openxmlformats.org/markup-compatibility/2006" xmlns:p14="http://schemas.microsoft.com/office/powerpoint/2010/main">
    <mc:Choice Requires="p14">
      <p:transition spd="slow" p14:dur="2000" advTm="33776"/>
    </mc:Choice>
    <mc:Fallback xmlns="">
      <p:transition spd="slow" advTm="3377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305" objId="5"/>
        <p14:triggerEvt type="onClick" time="1305" objId="5"/>
        <p14:stopEvt time="23619" objId="5"/>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dirty="0"/>
              <a:t>ASTM F2043</a:t>
            </a:r>
            <a:r>
              <a:rPr lang="zh-CN" altLang="en-US" sz="4400" dirty="0">
                <a:latin typeface="SimSun" panose="02010600030101010101" pitchFamily="2" charset="-122"/>
                <a:ea typeface="SimSun" panose="02010600030101010101" pitchFamily="2" charset="-122"/>
              </a:rPr>
              <a:t>使用条件</a:t>
            </a:r>
            <a:r>
              <a:rPr lang="en-US" sz="4400" dirty="0"/>
              <a:t>2</a:t>
            </a:r>
          </a:p>
        </p:txBody>
      </p:sp>
      <p:sp>
        <p:nvSpPr>
          <p:cNvPr id="3" name="Content Placeholder 2"/>
          <p:cNvSpPr>
            <a:spLocks noGrp="1"/>
          </p:cNvSpPr>
          <p:nvPr>
            <p:ph idx="1"/>
          </p:nvPr>
        </p:nvSpPr>
        <p:spPr/>
        <p:txBody>
          <a:bodyPr>
            <a:noAutofit/>
          </a:bodyPr>
          <a:lstStyle/>
          <a:p>
            <a:pPr marL="342900" lvl="1" indent="-342900">
              <a:buFont typeface="Arial" panose="020B0604020202020204" pitchFamily="34" charset="0"/>
              <a:buChar char="•"/>
            </a:pPr>
            <a:r>
              <a:rPr lang="zh-CN" altLang="en-US" sz="2800" dirty="0"/>
              <a:t>包括</a:t>
            </a:r>
            <a:r>
              <a:rPr lang="zh-CN" altLang="en-US" sz="2800" dirty="0">
                <a:latin typeface="SimSun" panose="02010600030101010101" pitchFamily="2" charset="-122"/>
                <a:ea typeface="SimSun" panose="02010600030101010101" pitchFamily="2" charset="-122"/>
              </a:rPr>
              <a:t>条件</a:t>
            </a:r>
            <a:r>
              <a:rPr lang="en-US" altLang="zh-CN" sz="2800" dirty="0"/>
              <a:t>1</a:t>
            </a:r>
            <a:r>
              <a:rPr lang="zh-CN" altLang="en-US" sz="2800" dirty="0"/>
              <a:t>的內容，以及用于未铺筑路面和石子路 </a:t>
            </a:r>
            <a:r>
              <a:rPr lang="en-US" altLang="zh-CN" sz="2800" dirty="0"/>
              <a:t>/ </a:t>
            </a:r>
            <a:r>
              <a:rPr lang="zh-CN" altLang="en-US" sz="2800" dirty="0"/>
              <a:t>有中等坡度的山路的</a:t>
            </a:r>
            <a:r>
              <a:rPr lang="zh-CN" altLang="en-US" sz="2800" dirty="0">
                <a:latin typeface="SimSun" panose="02010600030101010101" pitchFamily="2" charset="-122"/>
                <a:ea typeface="SimSun" panose="02010600030101010101" pitchFamily="2" charset="-122"/>
              </a:rPr>
              <a:t>自行车</a:t>
            </a:r>
            <a:r>
              <a:rPr lang="zh-CN" altLang="en-US" sz="2800" dirty="0"/>
              <a:t>，高度落差不得超过</a:t>
            </a:r>
            <a:r>
              <a:rPr lang="en-US" altLang="zh-CN" sz="2800" dirty="0"/>
              <a:t>15</a:t>
            </a:r>
            <a:r>
              <a:rPr lang="zh-CN" altLang="en-US" sz="2800" dirty="0"/>
              <a:t>厘米（</a:t>
            </a:r>
            <a:r>
              <a:rPr lang="en-US" altLang="zh-CN" sz="2800" dirty="0"/>
              <a:t>6</a:t>
            </a:r>
            <a:r>
              <a:rPr lang="zh-CN" altLang="en-US" sz="2800" dirty="0"/>
              <a:t>英寸）</a:t>
            </a:r>
            <a:endParaRPr lang="en-US" altLang="zh-CN" sz="2800" dirty="0"/>
          </a:p>
          <a:p>
            <a:pPr marL="342900" lvl="1" indent="-342900">
              <a:buFont typeface="Arial" panose="020B0604020202020204" pitchFamily="34" charset="0"/>
              <a:buChar char="•"/>
            </a:pPr>
            <a:r>
              <a:rPr lang="zh-CN" altLang="en-US" sz="2800" dirty="0"/>
              <a:t>类似于</a:t>
            </a:r>
            <a:r>
              <a:rPr lang="en-US" sz="2800" dirty="0"/>
              <a:t>CEN</a:t>
            </a:r>
            <a:r>
              <a:rPr lang="zh-CN" altLang="en-US" sz="2800" dirty="0"/>
              <a:t>和</a:t>
            </a:r>
            <a:r>
              <a:rPr lang="en-US" sz="2800" dirty="0"/>
              <a:t>ISO</a:t>
            </a:r>
            <a:r>
              <a:rPr lang="zh-CN" altLang="en-US" sz="2800" dirty="0"/>
              <a:t>的“城市及旅行</a:t>
            </a:r>
            <a:r>
              <a:rPr lang="zh-CN" altLang="en-US" sz="2800" dirty="0">
                <a:latin typeface="SimSun" panose="02010600030101010101" pitchFamily="2" charset="-122"/>
                <a:ea typeface="SimSun" panose="02010600030101010101" pitchFamily="2" charset="-122"/>
              </a:rPr>
              <a:t>自行车</a:t>
            </a:r>
            <a:r>
              <a:rPr lang="zh-CN" altLang="en-US" sz="2800" dirty="0"/>
              <a:t>”</a:t>
            </a:r>
            <a:endParaRPr lang="en-US" altLang="zh-CN" sz="2800" dirty="0"/>
          </a:p>
        </p:txBody>
      </p:sp>
      <p:pic>
        <p:nvPicPr>
          <p:cNvPr id="7" name="Picture 6" descr="urban.jpg"/>
          <p:cNvPicPr/>
          <p:nvPr/>
        </p:nvPicPr>
        <p:blipFill>
          <a:blip r:embed="rId4" cstate="print"/>
          <a:stretch>
            <a:fillRect/>
          </a:stretch>
        </p:blipFill>
        <p:spPr>
          <a:xfrm>
            <a:off x="6553200" y="3505201"/>
            <a:ext cx="3124200" cy="1905001"/>
          </a:xfrm>
          <a:prstGeom prst="rect">
            <a:avLst/>
          </a:prstGeom>
        </p:spPr>
      </p:pic>
      <p:grpSp>
        <p:nvGrpSpPr>
          <p:cNvPr id="4" name="Group 3"/>
          <p:cNvGrpSpPr/>
          <p:nvPr/>
        </p:nvGrpSpPr>
        <p:grpSpPr>
          <a:xfrm>
            <a:off x="3821294" y="3200400"/>
            <a:ext cx="2333940" cy="2819400"/>
            <a:chOff x="3821294" y="3200400"/>
            <a:chExt cx="2333940" cy="2819400"/>
          </a:xfrm>
        </p:grpSpPr>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1294" y="3200400"/>
              <a:ext cx="233394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774621" y="5102834"/>
              <a:ext cx="1364362" cy="830997"/>
            </a:xfrm>
            <a:prstGeom prst="rect">
              <a:avLst/>
            </a:prstGeom>
            <a:solidFill>
              <a:srgbClr val="FFFFFF"/>
            </a:solidFill>
            <a:ln w="57150">
              <a:solidFill>
                <a:srgbClr val="000000"/>
              </a:solidFill>
            </a:ln>
          </p:spPr>
          <p:txBody>
            <a:bodyPr wrap="square" rtlCol="0">
              <a:spAutoFit/>
            </a:bodyPr>
            <a:lstStyle/>
            <a:p>
              <a:r>
                <a:rPr lang="zh-CN" altLang="en-US" sz="1200" dirty="0">
                  <a:solidFill>
                    <a:srgbClr val="000000"/>
                  </a:solidFill>
                </a:rPr>
                <a:t>用于公路及非公路骑行，高度落差小于</a:t>
              </a:r>
              <a:r>
                <a:rPr lang="en-US" altLang="zh-CN" sz="1200" dirty="0">
                  <a:solidFill>
                    <a:srgbClr val="000000"/>
                  </a:solidFill>
                </a:rPr>
                <a:t>15</a:t>
              </a:r>
              <a:r>
                <a:rPr lang="zh-CN" altLang="en-US" sz="1200" dirty="0">
                  <a:solidFill>
                    <a:srgbClr val="000000"/>
                  </a:solidFill>
                </a:rPr>
                <a:t>厘米（</a:t>
              </a:r>
              <a:r>
                <a:rPr lang="en-US" altLang="zh-CN" sz="1200" dirty="0">
                  <a:solidFill>
                    <a:srgbClr val="000000"/>
                  </a:solidFill>
                </a:rPr>
                <a:t>6</a:t>
              </a:r>
              <a:r>
                <a:rPr lang="zh-CN" altLang="en-US" sz="1200" dirty="0">
                  <a:solidFill>
                    <a:srgbClr val="000000"/>
                  </a:solidFill>
                </a:rPr>
                <a:t>英寸）</a:t>
              </a:r>
              <a:endParaRPr lang="en-US" altLang="zh-CN" sz="1200" dirty="0">
                <a:solidFill>
                  <a:srgbClr val="000000"/>
                </a:solidFill>
              </a:endParaRPr>
            </a:p>
          </p:txBody>
        </p:sp>
      </p:grpSp>
      <p:sp>
        <p:nvSpPr>
          <p:cNvPr id="9" name="TextBox 8"/>
          <p:cNvSpPr txBox="1"/>
          <p:nvPr/>
        </p:nvSpPr>
        <p:spPr>
          <a:xfrm>
            <a:off x="3945434" y="6019800"/>
            <a:ext cx="2209800" cy="523220"/>
          </a:xfrm>
          <a:prstGeom prst="rect">
            <a:avLst/>
          </a:prstGeom>
          <a:noFill/>
        </p:spPr>
        <p:txBody>
          <a:bodyPr wrap="square" rtlCol="0">
            <a:spAutoFit/>
          </a:bodyPr>
          <a:lstStyle/>
          <a:p>
            <a:pPr algn="ctr"/>
            <a:r>
              <a:rPr lang="zh-CN" altLang="en-US" sz="2800" dirty="0"/>
              <a:t>条件</a:t>
            </a:r>
            <a:r>
              <a:rPr lang="en-US" altLang="zh-CN" sz="2800" b="1" dirty="0"/>
              <a:t>2</a:t>
            </a:r>
            <a:r>
              <a:rPr lang="zh-CN" altLang="en-US" sz="2800" b="1" dirty="0"/>
              <a:t>的</a:t>
            </a:r>
            <a:r>
              <a:rPr lang="zh-CN" altLang="en-US" sz="2800" dirty="0"/>
              <a:t>图标</a:t>
            </a:r>
            <a:endParaRPr lang="en-US" sz="2800" b="1" dirty="0"/>
          </a:p>
        </p:txBody>
      </p:sp>
      <p:pic>
        <p:nvPicPr>
          <p:cNvPr id="5" nam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3259" y="317825"/>
            <a:ext cx="487363" cy="487363"/>
          </a:xfrm>
          <a:prstGeom prst="rect">
            <a:avLst/>
          </a:prstGeom>
        </p:spPr>
      </p:pic>
    </p:spTree>
    <p:extLst>
      <p:ext uri="{BB962C8B-B14F-4D97-AF65-F5344CB8AC3E}">
        <p14:creationId xmlns:p14="http://schemas.microsoft.com/office/powerpoint/2010/main" val="455048819"/>
      </p:ext>
    </p:extLst>
  </p:cSld>
  <p:clrMapOvr>
    <a:masterClrMapping/>
  </p:clrMapOvr>
  <mc:AlternateContent xmlns:mc="http://schemas.openxmlformats.org/markup-compatibility/2006" xmlns:p14="http://schemas.microsoft.com/office/powerpoint/2010/main">
    <mc:Choice Requires="p14">
      <p:transition spd="slow" p14:dur="2000" advTm="18820"/>
    </mc:Choice>
    <mc:Fallback xmlns="">
      <p:transition spd="slow" advTm="1882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750" objId="5"/>
        <p14:triggerEvt type="onClick" time="2750" objId="5"/>
        <p14:stopEvt time="14977" objId="5"/>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dirty="0">
                <a:latin typeface="+mn-ea"/>
                <a:ea typeface="+mn-ea"/>
              </a:rPr>
              <a:t>ASTM F2043</a:t>
            </a:r>
            <a:r>
              <a:rPr lang="zh-CN" altLang="en-US" sz="4400" dirty="0">
                <a:latin typeface="+mn-ea"/>
                <a:ea typeface="+mn-ea"/>
              </a:rPr>
              <a:t>使用条件</a:t>
            </a:r>
            <a:r>
              <a:rPr lang="en-US" sz="4400" dirty="0">
                <a:latin typeface="+mn-ea"/>
                <a:ea typeface="+mn-ea"/>
              </a:rPr>
              <a:t>3</a:t>
            </a:r>
          </a:p>
        </p:txBody>
      </p:sp>
      <p:sp>
        <p:nvSpPr>
          <p:cNvPr id="3" name="Content Placeholder 2"/>
          <p:cNvSpPr>
            <a:spLocks noGrp="1"/>
          </p:cNvSpPr>
          <p:nvPr>
            <p:ph idx="1"/>
          </p:nvPr>
        </p:nvSpPr>
        <p:spPr/>
        <p:txBody>
          <a:bodyPr>
            <a:noAutofit/>
          </a:bodyPr>
          <a:lstStyle/>
          <a:p>
            <a:pPr marL="342900" lvl="1" indent="-342900">
              <a:buFont typeface="Arial" panose="020B0604020202020204" pitchFamily="34" charset="0"/>
              <a:buChar char="•"/>
            </a:pPr>
            <a:r>
              <a:rPr lang="zh-CN" altLang="en-US" sz="2800" dirty="0"/>
              <a:t>包括</a:t>
            </a:r>
            <a:r>
              <a:rPr lang="zh-CN" altLang="en-US" sz="2800" dirty="0">
                <a:latin typeface="SimSun" panose="02010600030101010101" pitchFamily="2" charset="-122"/>
                <a:ea typeface="SimSun" panose="02010600030101010101" pitchFamily="2" charset="-122"/>
              </a:rPr>
              <a:t>条件</a:t>
            </a:r>
            <a:r>
              <a:rPr lang="en-US" altLang="zh-CN" sz="2800" dirty="0"/>
              <a:t>1</a:t>
            </a:r>
            <a:r>
              <a:rPr lang="zh-CN" altLang="en-US" sz="2800" dirty="0"/>
              <a:t>和</a:t>
            </a:r>
            <a:r>
              <a:rPr lang="en-US" altLang="zh-CN" sz="2800" dirty="0"/>
              <a:t>2</a:t>
            </a:r>
            <a:r>
              <a:rPr lang="zh-CN" altLang="en-US" sz="2800" dirty="0"/>
              <a:t>的內容，以及可骑行于粗糙的未铺筑的路面 </a:t>
            </a:r>
            <a:r>
              <a:rPr lang="en-US" altLang="zh-CN" sz="2800" dirty="0"/>
              <a:t>/ </a:t>
            </a:r>
            <a:r>
              <a:rPr lang="zh-CN" altLang="en-US" sz="2800" dirty="0"/>
              <a:t>地形和未经开发的山道、需要一定技能的</a:t>
            </a:r>
            <a:r>
              <a:rPr lang="zh-CN" altLang="en-US" sz="2800" dirty="0">
                <a:latin typeface="SimSun" panose="02010600030101010101" pitchFamily="2" charset="-122"/>
                <a:ea typeface="SimSun" panose="02010600030101010101" pitchFamily="2" charset="-122"/>
              </a:rPr>
              <a:t>自行车</a:t>
            </a:r>
            <a:r>
              <a:rPr lang="zh-CN" altLang="en-US" sz="2800" dirty="0"/>
              <a:t>，高度落差低于</a:t>
            </a:r>
            <a:r>
              <a:rPr lang="en-US" altLang="zh-CN" sz="2800" dirty="0"/>
              <a:t>61</a:t>
            </a:r>
            <a:r>
              <a:rPr lang="zh-CN" altLang="en-US" sz="2800" dirty="0"/>
              <a:t>厘米（</a:t>
            </a:r>
            <a:r>
              <a:rPr lang="en-US" altLang="zh-CN" sz="2800" dirty="0"/>
              <a:t>24</a:t>
            </a:r>
            <a:r>
              <a:rPr lang="zh-CN" altLang="en-US" sz="2800" dirty="0"/>
              <a:t>英寸）</a:t>
            </a:r>
            <a:endParaRPr lang="en-US" altLang="zh-CN" sz="2800" dirty="0"/>
          </a:p>
          <a:p>
            <a:pPr marL="342900" lvl="1" indent="-342900">
              <a:buFont typeface="Arial" panose="020B0604020202020204" pitchFamily="34" charset="0"/>
              <a:buChar char="•"/>
            </a:pPr>
            <a:r>
              <a:rPr lang="zh-CN" altLang="en-US" sz="2800" dirty="0"/>
              <a:t>类似于</a:t>
            </a:r>
            <a:r>
              <a:rPr lang="en-US" sz="2800" dirty="0"/>
              <a:t> CEN</a:t>
            </a:r>
            <a:r>
              <a:rPr lang="zh-CN" altLang="en-US" sz="2800" dirty="0"/>
              <a:t>和</a:t>
            </a:r>
            <a:r>
              <a:rPr lang="en-US" sz="2800" dirty="0"/>
              <a:t>ISO</a:t>
            </a:r>
            <a:r>
              <a:rPr lang="zh-CN" altLang="en-US" sz="2800" dirty="0"/>
              <a:t>的“山地</a:t>
            </a:r>
            <a:r>
              <a:rPr lang="zh-CN" altLang="en-US" sz="2800" dirty="0">
                <a:latin typeface="SimSun" panose="02010600030101010101" pitchFamily="2" charset="-122"/>
                <a:ea typeface="SimSun" panose="02010600030101010101" pitchFamily="2" charset="-122"/>
              </a:rPr>
              <a:t>自行车</a:t>
            </a:r>
            <a:r>
              <a:rPr lang="zh-CN" altLang="en-US" sz="2800" dirty="0"/>
              <a:t>”</a:t>
            </a:r>
            <a:endParaRPr lang="en-US" altLang="zh-CN" sz="2800" dirty="0"/>
          </a:p>
        </p:txBody>
      </p:sp>
      <p:sp>
        <p:nvSpPr>
          <p:cNvPr id="6" name="TextBox 5"/>
          <p:cNvSpPr txBox="1"/>
          <p:nvPr/>
        </p:nvSpPr>
        <p:spPr>
          <a:xfrm>
            <a:off x="3769304" y="6152865"/>
            <a:ext cx="2476500" cy="461665"/>
          </a:xfrm>
          <a:prstGeom prst="rect">
            <a:avLst/>
          </a:prstGeom>
          <a:noFill/>
        </p:spPr>
        <p:txBody>
          <a:bodyPr wrap="square" rtlCol="0">
            <a:spAutoFit/>
          </a:bodyPr>
          <a:lstStyle/>
          <a:p>
            <a:pPr algn="ctr"/>
            <a:r>
              <a:rPr lang="zh-CN" altLang="en-US" sz="2400" dirty="0"/>
              <a:t>条件</a:t>
            </a:r>
            <a:r>
              <a:rPr lang="en-US" altLang="zh-CN" sz="2400" b="1" dirty="0"/>
              <a:t>3</a:t>
            </a:r>
            <a:r>
              <a:rPr lang="zh-CN" altLang="en-US" sz="2400" b="1" dirty="0"/>
              <a:t>的</a:t>
            </a:r>
            <a:r>
              <a:rPr lang="zh-CN" altLang="en-US" sz="2400" dirty="0"/>
              <a:t>图标</a:t>
            </a:r>
            <a:endParaRPr lang="en-US" sz="2400" b="1" dirty="0"/>
          </a:p>
        </p:txBody>
      </p:sp>
      <p:pic>
        <p:nvPicPr>
          <p:cNvPr id="7" name="Picture 6" descr="Mtn.jpg"/>
          <p:cNvPicPr/>
          <p:nvPr/>
        </p:nvPicPr>
        <p:blipFill>
          <a:blip r:embed="rId4" cstate="print"/>
          <a:stretch>
            <a:fillRect/>
          </a:stretch>
        </p:blipFill>
        <p:spPr>
          <a:xfrm>
            <a:off x="6477000" y="3581400"/>
            <a:ext cx="3276600" cy="2057400"/>
          </a:xfrm>
          <a:prstGeom prst="rect">
            <a:avLst/>
          </a:prstGeom>
        </p:spPr>
      </p:pic>
      <p:grpSp>
        <p:nvGrpSpPr>
          <p:cNvPr id="4" name="Group 3"/>
          <p:cNvGrpSpPr/>
          <p:nvPr/>
        </p:nvGrpSpPr>
        <p:grpSpPr>
          <a:xfrm>
            <a:off x="3826700" y="3384331"/>
            <a:ext cx="2328800" cy="2697768"/>
            <a:chOff x="3826700" y="3262699"/>
            <a:chExt cx="2328800" cy="2819400"/>
          </a:xfrm>
        </p:grpSpPr>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6700" y="3262699"/>
              <a:ext cx="23288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662304" y="5066196"/>
              <a:ext cx="1433696" cy="954107"/>
            </a:xfrm>
            <a:prstGeom prst="rect">
              <a:avLst/>
            </a:prstGeom>
            <a:solidFill>
              <a:schemeClr val="accent5"/>
            </a:solidFill>
            <a:ln w="28575">
              <a:solidFill>
                <a:srgbClr val="000000"/>
              </a:solidFill>
            </a:ln>
          </p:spPr>
          <p:txBody>
            <a:bodyPr wrap="square" rtlCol="0">
              <a:spAutoFit/>
            </a:bodyPr>
            <a:lstStyle/>
            <a:p>
              <a:r>
                <a:rPr lang="zh-CN" altLang="en-US" sz="1400" dirty="0">
                  <a:solidFill>
                    <a:srgbClr val="1A2857"/>
                  </a:solidFill>
                </a:rPr>
                <a:t>在粗糙路面騎行且</a:t>
              </a:r>
              <a:r>
                <a:rPr lang="zh-TW" altLang="en-US" sz="1400" dirty="0">
                  <a:solidFill>
                    <a:srgbClr val="1A2857"/>
                  </a:solidFill>
                </a:rPr>
                <a:t>落差低於</a:t>
              </a:r>
              <a:r>
                <a:rPr lang="en-US" altLang="zh-TW" sz="1400" dirty="0">
                  <a:solidFill>
                    <a:srgbClr val="1A2857"/>
                  </a:solidFill>
                </a:rPr>
                <a:t>61</a:t>
              </a:r>
              <a:r>
                <a:rPr lang="zh-TW" altLang="en-US" sz="1400" dirty="0">
                  <a:solidFill>
                    <a:srgbClr val="1A2857"/>
                  </a:solidFill>
                </a:rPr>
                <a:t>釐米（</a:t>
              </a:r>
              <a:r>
                <a:rPr lang="en-US" altLang="zh-TW" sz="1400" dirty="0">
                  <a:solidFill>
                    <a:srgbClr val="1A2857"/>
                  </a:solidFill>
                </a:rPr>
                <a:t>24</a:t>
              </a:r>
              <a:r>
                <a:rPr lang="zh-TW" altLang="en-US" sz="1400" dirty="0">
                  <a:solidFill>
                    <a:srgbClr val="1A2857"/>
                  </a:solidFill>
                </a:rPr>
                <a:t>英寸）</a:t>
              </a:r>
              <a:endParaRPr lang="en-US" altLang="zh-TW" sz="1400" dirty="0">
                <a:solidFill>
                  <a:srgbClr val="1A2857"/>
                </a:solidFill>
              </a:endParaRPr>
            </a:p>
            <a:p>
              <a:endParaRPr lang="en-US" sz="1400" dirty="0">
                <a:solidFill>
                  <a:srgbClr val="1A2857"/>
                </a:solidFill>
              </a:endParaRPr>
            </a:p>
          </p:txBody>
        </p:sp>
      </p:grpSp>
      <p:pic>
        <p:nvPicPr>
          <p:cNvPr id="5" name="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4205" y="258586"/>
            <a:ext cx="487363" cy="487363"/>
          </a:xfrm>
          <a:prstGeom prst="rect">
            <a:avLst/>
          </a:prstGeom>
        </p:spPr>
      </p:pic>
    </p:spTree>
    <p:extLst>
      <p:ext uri="{BB962C8B-B14F-4D97-AF65-F5344CB8AC3E}">
        <p14:creationId xmlns:p14="http://schemas.microsoft.com/office/powerpoint/2010/main" val="2115513867"/>
      </p:ext>
    </p:extLst>
  </p:cSld>
  <p:clrMapOvr>
    <a:masterClrMapping/>
  </p:clrMapOvr>
  <mc:AlternateContent xmlns:mc="http://schemas.openxmlformats.org/markup-compatibility/2006" xmlns:p14="http://schemas.microsoft.com/office/powerpoint/2010/main">
    <mc:Choice Requires="p14">
      <p:transition spd="slow" p14:dur="2000" advTm="9213"/>
    </mc:Choice>
    <mc:Fallback xmlns="">
      <p:transition spd="slow" advTm="921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026" objId="5"/>
        <p14:triggerEvt type="onClick" time="1026" objId="5"/>
        <p14:stopEvt time="6964" objId="5"/>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dirty="0">
                <a:latin typeface="+mn-ea"/>
                <a:ea typeface="+mn-ea"/>
              </a:rPr>
              <a:t>ASTM F2043</a:t>
            </a:r>
            <a:r>
              <a:rPr lang="zh-CN" altLang="en-US" sz="4400" dirty="0">
                <a:latin typeface="+mn-ea"/>
                <a:ea typeface="+mn-ea"/>
              </a:rPr>
              <a:t>使用条件</a:t>
            </a:r>
            <a:r>
              <a:rPr lang="en-US" sz="4400" dirty="0">
                <a:latin typeface="+mn-ea"/>
                <a:ea typeface="+mn-ea"/>
              </a:rPr>
              <a:t>4</a:t>
            </a:r>
          </a:p>
        </p:txBody>
      </p:sp>
      <p:sp>
        <p:nvSpPr>
          <p:cNvPr id="4" name="Content Placeholder 3"/>
          <p:cNvSpPr>
            <a:spLocks noGrp="1"/>
          </p:cNvSpPr>
          <p:nvPr>
            <p:ph idx="1"/>
          </p:nvPr>
        </p:nvSpPr>
        <p:spPr/>
        <p:txBody>
          <a:bodyPr/>
          <a:lstStyle/>
          <a:p>
            <a:pPr marL="457200" indent="-457200">
              <a:buFont typeface="Arial" panose="020B0604020202020204" pitchFamily="34" charset="0"/>
              <a:buChar char="•"/>
            </a:pPr>
            <a:r>
              <a:rPr lang="zh-CN" altLang="en-US" dirty="0"/>
              <a:t>包括</a:t>
            </a:r>
            <a:r>
              <a:rPr lang="zh-CN" altLang="en-US" dirty="0">
                <a:latin typeface="SimSun" panose="02010600030101010101" pitchFamily="2" charset="-122"/>
                <a:ea typeface="SimSun" panose="02010600030101010101" pitchFamily="2" charset="-122"/>
              </a:rPr>
              <a:t>条件</a:t>
            </a:r>
            <a:r>
              <a:rPr lang="en-US" altLang="zh-CN" dirty="0"/>
              <a:t>1</a:t>
            </a:r>
            <a:r>
              <a:rPr lang="zh-CN" altLang="en-US" dirty="0"/>
              <a:t>、</a:t>
            </a:r>
            <a:r>
              <a:rPr lang="en-US" altLang="zh-CN" dirty="0"/>
              <a:t>2</a:t>
            </a:r>
            <a:r>
              <a:rPr lang="zh-CN" altLang="en-US" dirty="0"/>
              <a:t>和</a:t>
            </a:r>
            <a:r>
              <a:rPr lang="en-US" altLang="zh-CN" dirty="0"/>
              <a:t>3</a:t>
            </a:r>
            <a:r>
              <a:rPr lang="zh-CN" altLang="en-US" dirty="0"/>
              <a:t>的內容，以及可骑行于山野道路及下坡路、速度不超过每小时</a:t>
            </a:r>
            <a:r>
              <a:rPr lang="en-US" altLang="zh-CN" dirty="0"/>
              <a:t>40</a:t>
            </a:r>
            <a:r>
              <a:rPr lang="zh-CN" altLang="en-US" dirty="0"/>
              <a:t>公里（</a:t>
            </a:r>
            <a:r>
              <a:rPr lang="en-US" altLang="zh-CN" dirty="0"/>
              <a:t>25</a:t>
            </a:r>
            <a:r>
              <a:rPr lang="zh-CN" altLang="en-US" dirty="0"/>
              <a:t>英里）、落差不超过</a:t>
            </a:r>
            <a:r>
              <a:rPr lang="en-US" altLang="zh-CN" dirty="0"/>
              <a:t>122</a:t>
            </a:r>
            <a:r>
              <a:rPr lang="zh-CN" altLang="en-US" dirty="0"/>
              <a:t>厘米（</a:t>
            </a:r>
            <a:r>
              <a:rPr lang="en-US" altLang="zh-CN" dirty="0"/>
              <a:t>48</a:t>
            </a:r>
            <a:r>
              <a:rPr lang="zh-CN" altLang="en-US" dirty="0"/>
              <a:t>英寸）的</a:t>
            </a:r>
            <a:r>
              <a:rPr lang="zh-CN" altLang="en-US" dirty="0">
                <a:latin typeface="SimSun" panose="02010600030101010101" pitchFamily="2" charset="-122"/>
                <a:ea typeface="SimSun" panose="02010600030101010101" pitchFamily="2" charset="-122"/>
              </a:rPr>
              <a:t>自行车</a:t>
            </a:r>
            <a:endParaRPr lang="en-US" altLang="zh-CN" dirty="0"/>
          </a:p>
          <a:p>
            <a:endParaRPr lang="en-US" dirty="0"/>
          </a:p>
        </p:txBody>
      </p:sp>
      <p:grpSp>
        <p:nvGrpSpPr>
          <p:cNvPr id="16" name="Group 15"/>
          <p:cNvGrpSpPr/>
          <p:nvPr/>
        </p:nvGrpSpPr>
        <p:grpSpPr>
          <a:xfrm>
            <a:off x="6569406" y="3505200"/>
            <a:ext cx="3293799" cy="2057400"/>
            <a:chOff x="5045405" y="3505200"/>
            <a:chExt cx="3293799" cy="2057400"/>
          </a:xfrm>
        </p:grpSpPr>
        <p:pic>
          <p:nvPicPr>
            <p:cNvPr id="8" name="Picture 7" descr="downhill.jpg"/>
            <p:cNvPicPr/>
            <p:nvPr/>
          </p:nvPicPr>
          <p:blipFill>
            <a:blip r:embed="rId4" cstate="print"/>
            <a:stretch>
              <a:fillRect/>
            </a:stretch>
          </p:blipFill>
          <p:spPr>
            <a:xfrm>
              <a:off x="5045405" y="3505200"/>
              <a:ext cx="3293799" cy="2057400"/>
            </a:xfrm>
            <a:prstGeom prst="rect">
              <a:avLst/>
            </a:prstGeom>
          </p:spPr>
        </p:pic>
        <p:cxnSp>
          <p:nvCxnSpPr>
            <p:cNvPr id="10" name="Straight Connector 9"/>
            <p:cNvCxnSpPr/>
            <p:nvPr/>
          </p:nvCxnSpPr>
          <p:spPr>
            <a:xfrm>
              <a:off x="5562600" y="4305300"/>
              <a:ext cx="381000" cy="38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81800" y="4038600"/>
              <a:ext cx="304800" cy="419557"/>
            </a:xfrm>
            <a:prstGeom prst="line">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543800" y="4324350"/>
              <a:ext cx="381000" cy="38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3733801" y="3048000"/>
            <a:ext cx="2319337" cy="2820314"/>
            <a:chOff x="3733801" y="3048000"/>
            <a:chExt cx="2319337" cy="2820314"/>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1" y="3048000"/>
              <a:ext cx="2319337" cy="2820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543959" y="4738544"/>
              <a:ext cx="1486481" cy="1061829"/>
            </a:xfrm>
            <a:prstGeom prst="rect">
              <a:avLst/>
            </a:prstGeom>
            <a:solidFill>
              <a:schemeClr val="bg2"/>
            </a:solidFill>
            <a:ln w="12700">
              <a:solidFill>
                <a:schemeClr val="tx1"/>
              </a:solidFill>
            </a:ln>
          </p:spPr>
          <p:txBody>
            <a:bodyPr wrap="square" rtlCol="0">
              <a:spAutoFit/>
            </a:bodyPr>
            <a:lstStyle/>
            <a:p>
              <a:r>
                <a:rPr lang="zh-CN" altLang="en-US" sz="1600" dirty="0">
                  <a:solidFill>
                    <a:srgbClr val="1A2857"/>
                  </a:solidFill>
                </a:rPr>
                <a:t>用于山道骑行且落差低于</a:t>
              </a:r>
              <a:r>
                <a:rPr lang="en-US" altLang="zh-CN" sz="1600" dirty="0">
                  <a:solidFill>
                    <a:srgbClr val="1A2857"/>
                  </a:solidFill>
                </a:rPr>
                <a:t>122</a:t>
              </a:r>
              <a:r>
                <a:rPr lang="zh-CN" altLang="en-US" sz="1600" dirty="0">
                  <a:solidFill>
                    <a:srgbClr val="1A2857"/>
                  </a:solidFill>
                </a:rPr>
                <a:t>厘米</a:t>
              </a:r>
              <a:r>
                <a:rPr lang="zh-CN" altLang="en-US" sz="1500" dirty="0">
                  <a:solidFill>
                    <a:srgbClr val="1A2857"/>
                  </a:solidFill>
                </a:rPr>
                <a:t>（</a:t>
              </a:r>
              <a:r>
                <a:rPr lang="en-US" altLang="zh-CN" sz="1500" dirty="0">
                  <a:solidFill>
                    <a:srgbClr val="1A2857"/>
                  </a:solidFill>
                </a:rPr>
                <a:t>48</a:t>
              </a:r>
              <a:r>
                <a:rPr lang="zh-CN" altLang="en-US" sz="1500" dirty="0">
                  <a:solidFill>
                    <a:srgbClr val="1A2857"/>
                  </a:solidFill>
                </a:rPr>
                <a:t>英寸）</a:t>
              </a:r>
              <a:endParaRPr lang="en-US" sz="1500" dirty="0">
                <a:solidFill>
                  <a:srgbClr val="1A2857"/>
                </a:solidFill>
              </a:endParaRPr>
            </a:p>
          </p:txBody>
        </p:sp>
      </p:grpSp>
      <p:sp>
        <p:nvSpPr>
          <p:cNvPr id="12" name="TextBox 11"/>
          <p:cNvSpPr txBox="1"/>
          <p:nvPr/>
        </p:nvSpPr>
        <p:spPr>
          <a:xfrm>
            <a:off x="3733800" y="6082099"/>
            <a:ext cx="2247900" cy="523220"/>
          </a:xfrm>
          <a:prstGeom prst="rect">
            <a:avLst/>
          </a:prstGeom>
          <a:noFill/>
        </p:spPr>
        <p:txBody>
          <a:bodyPr wrap="square" rtlCol="0">
            <a:spAutoFit/>
          </a:bodyPr>
          <a:lstStyle/>
          <a:p>
            <a:r>
              <a:rPr lang="zh-CN" altLang="en-US" sz="2800" b="1" dirty="0"/>
              <a:t>条件</a:t>
            </a:r>
            <a:r>
              <a:rPr lang="en-US" altLang="zh-CN" sz="2800" b="1" dirty="0"/>
              <a:t>4 </a:t>
            </a:r>
            <a:r>
              <a:rPr lang="zh-CN" altLang="en-US" sz="2800" b="1" dirty="0"/>
              <a:t>的图标</a:t>
            </a:r>
            <a:endParaRPr lang="en-US" sz="2800" b="1" dirty="0"/>
          </a:p>
        </p:txBody>
      </p:sp>
      <p:pic>
        <p:nvPicPr>
          <p:cNvPr id="3" name="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4205" y="193188"/>
            <a:ext cx="487363" cy="487363"/>
          </a:xfrm>
          <a:prstGeom prst="rect">
            <a:avLst/>
          </a:prstGeom>
        </p:spPr>
      </p:pic>
    </p:spTree>
    <p:extLst>
      <p:ext uri="{BB962C8B-B14F-4D97-AF65-F5344CB8AC3E}">
        <p14:creationId xmlns:p14="http://schemas.microsoft.com/office/powerpoint/2010/main" val="622950566"/>
      </p:ext>
    </p:extLst>
  </p:cSld>
  <p:clrMapOvr>
    <a:masterClrMapping/>
  </p:clrMapOvr>
  <mc:AlternateContent xmlns:mc="http://schemas.openxmlformats.org/markup-compatibility/2006" xmlns:p14="http://schemas.microsoft.com/office/powerpoint/2010/main">
    <mc:Choice Requires="p14">
      <p:transition spd="slow" p14:dur="2000" advTm="11832"/>
    </mc:Choice>
    <mc:Fallback xmlns="">
      <p:transition spd="slow" advTm="1183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511" objId="3"/>
        <p14:triggerEvt type="onClick" time="1511" objId="3"/>
        <p14:stopEvt time="11160" objId="3"/>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dirty="0">
                <a:latin typeface="+mn-ea"/>
                <a:ea typeface="+mn-ea"/>
              </a:rPr>
              <a:t>ASTM F2043</a:t>
            </a:r>
            <a:r>
              <a:rPr lang="zh-CN" altLang="en-US" sz="4400" dirty="0">
                <a:latin typeface="+mn-ea"/>
                <a:ea typeface="+mn-ea"/>
              </a:rPr>
              <a:t>使用条件</a:t>
            </a:r>
            <a:r>
              <a:rPr lang="en-US" sz="4400" dirty="0">
                <a:latin typeface="+mn-ea"/>
                <a:ea typeface="+mn-ea"/>
              </a:rPr>
              <a:t>5</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zh-CN" altLang="en-US" sz="2800" dirty="0"/>
              <a:t>包括</a:t>
            </a:r>
            <a:r>
              <a:rPr lang="zh-CN" altLang="en-US" sz="2800" dirty="0">
                <a:latin typeface="SimSun" panose="02010600030101010101" pitchFamily="2" charset="-122"/>
                <a:ea typeface="SimSun" panose="02010600030101010101" pitchFamily="2" charset="-122"/>
              </a:rPr>
              <a:t>条件</a:t>
            </a:r>
            <a:r>
              <a:rPr lang="en-US" altLang="zh-CN" sz="2800" dirty="0"/>
              <a:t>1</a:t>
            </a:r>
            <a:r>
              <a:rPr lang="zh-CN" altLang="en-US" sz="2800" dirty="0"/>
              <a:t>、</a:t>
            </a:r>
            <a:r>
              <a:rPr lang="en-US" altLang="zh-CN" sz="2800" dirty="0"/>
              <a:t>2</a:t>
            </a:r>
            <a:r>
              <a:rPr lang="zh-CN" altLang="en-US" sz="2800" dirty="0"/>
              <a:t>、</a:t>
            </a:r>
            <a:r>
              <a:rPr lang="en-US" altLang="zh-CN" sz="2800" dirty="0"/>
              <a:t>3</a:t>
            </a:r>
            <a:r>
              <a:rPr lang="zh-CN" altLang="en-US" sz="2800" dirty="0"/>
              <a:t>和</a:t>
            </a:r>
            <a:r>
              <a:rPr lang="en-US" altLang="zh-CN" sz="2800" dirty="0"/>
              <a:t>4</a:t>
            </a:r>
            <a:r>
              <a:rPr lang="zh-CN" altLang="en-US" sz="2800" dirty="0"/>
              <a:t>的內容，以及可骑行于山野道路及下坡路、速度超过每小时</a:t>
            </a:r>
            <a:r>
              <a:rPr lang="en-US" altLang="zh-CN" sz="2800" dirty="0"/>
              <a:t>40</a:t>
            </a:r>
            <a:r>
              <a:rPr lang="zh-CN" altLang="en-US" sz="2800" dirty="0"/>
              <a:t>公里（</a:t>
            </a:r>
            <a:r>
              <a:rPr lang="en-US" altLang="zh-CN" sz="2800" dirty="0"/>
              <a:t>25</a:t>
            </a:r>
            <a:r>
              <a:rPr lang="zh-CN" altLang="en-US" sz="2800" dirty="0"/>
              <a:t>英里）、有极度落差的</a:t>
            </a:r>
            <a:r>
              <a:rPr lang="zh-CN" altLang="en-US" sz="2800" dirty="0">
                <a:latin typeface="SimSun" panose="02010600030101010101" pitchFamily="2" charset="-122"/>
                <a:ea typeface="SimSun" panose="02010600030101010101" pitchFamily="2" charset="-122"/>
              </a:rPr>
              <a:t>自行车</a:t>
            </a:r>
            <a:endParaRPr lang="en-US" altLang="zh-CN" sz="2800" dirty="0"/>
          </a:p>
          <a:p>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8983" y="3274589"/>
            <a:ext cx="3466519" cy="2007226"/>
          </a:xfrm>
          <a:prstGeom prst="rect">
            <a:avLst/>
          </a:prstGeom>
        </p:spPr>
      </p:pic>
      <p:grpSp>
        <p:nvGrpSpPr>
          <p:cNvPr id="4" name="Group 3"/>
          <p:cNvGrpSpPr/>
          <p:nvPr/>
        </p:nvGrpSpPr>
        <p:grpSpPr>
          <a:xfrm>
            <a:off x="3278510" y="2868502"/>
            <a:ext cx="2323681" cy="2819400"/>
            <a:chOff x="3772496" y="3124200"/>
            <a:chExt cx="2323681" cy="2819400"/>
          </a:xfrm>
        </p:grpSpPr>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2496" y="3124200"/>
              <a:ext cx="2323681"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724401" y="4989493"/>
              <a:ext cx="1104671" cy="830997"/>
            </a:xfrm>
            <a:prstGeom prst="rect">
              <a:avLst/>
            </a:prstGeom>
            <a:solidFill>
              <a:schemeClr val="accent5"/>
            </a:solidFill>
            <a:ln w="9525">
              <a:solidFill>
                <a:schemeClr val="tx1"/>
              </a:solidFill>
            </a:ln>
          </p:spPr>
          <p:txBody>
            <a:bodyPr wrap="square" rtlCol="0">
              <a:spAutoFit/>
            </a:bodyPr>
            <a:lstStyle/>
            <a:p>
              <a:r>
                <a:rPr lang="zh-CN" altLang="en-US" sz="1600" dirty="0">
                  <a:solidFill>
                    <a:srgbClr val="1A2857"/>
                  </a:solidFill>
                </a:rPr>
                <a:t>用于极限骑行</a:t>
              </a:r>
              <a:endParaRPr lang="en-US" altLang="zh-CN" sz="1600" dirty="0">
                <a:solidFill>
                  <a:srgbClr val="1A2857"/>
                </a:solidFill>
              </a:endParaRPr>
            </a:p>
            <a:p>
              <a:endParaRPr lang="zh-CN" altLang="en-US" sz="1600" dirty="0">
                <a:solidFill>
                  <a:schemeClr val="bg1"/>
                </a:solidFill>
              </a:endParaRPr>
            </a:p>
          </p:txBody>
        </p:sp>
      </p:grpSp>
      <p:sp>
        <p:nvSpPr>
          <p:cNvPr id="9" name="TextBox 8"/>
          <p:cNvSpPr txBox="1"/>
          <p:nvPr/>
        </p:nvSpPr>
        <p:spPr>
          <a:xfrm>
            <a:off x="3352082" y="5715298"/>
            <a:ext cx="2458241" cy="523220"/>
          </a:xfrm>
          <a:prstGeom prst="rect">
            <a:avLst/>
          </a:prstGeom>
          <a:noFill/>
        </p:spPr>
        <p:txBody>
          <a:bodyPr wrap="square" rtlCol="0">
            <a:spAutoFit/>
          </a:bodyPr>
          <a:lstStyle/>
          <a:p>
            <a:r>
              <a:rPr lang="zh-CN" altLang="en-US" sz="2800" b="1" dirty="0"/>
              <a:t>条件</a:t>
            </a:r>
            <a:r>
              <a:rPr lang="en-US" altLang="zh-CN" sz="2800" b="1" dirty="0"/>
              <a:t>5</a:t>
            </a:r>
            <a:r>
              <a:rPr lang="zh-CN" altLang="en-US" sz="2800" b="1" dirty="0"/>
              <a:t>的图标</a:t>
            </a:r>
            <a:endParaRPr lang="en-US" sz="2800" b="1" dirty="0"/>
          </a:p>
        </p:txBody>
      </p:sp>
      <p:pic>
        <p:nvPicPr>
          <p:cNvPr id="6" name="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84205" y="365126"/>
            <a:ext cx="487363" cy="487363"/>
          </a:xfrm>
          <a:prstGeom prst="rect">
            <a:avLst/>
          </a:prstGeom>
        </p:spPr>
      </p:pic>
    </p:spTree>
    <p:extLst>
      <p:ext uri="{BB962C8B-B14F-4D97-AF65-F5344CB8AC3E}">
        <p14:creationId xmlns:p14="http://schemas.microsoft.com/office/powerpoint/2010/main" val="3742432446"/>
      </p:ext>
    </p:extLst>
  </p:cSld>
  <p:clrMapOvr>
    <a:masterClrMapping/>
  </p:clrMapOvr>
  <mc:AlternateContent xmlns:mc="http://schemas.openxmlformats.org/markup-compatibility/2006" xmlns:p14="http://schemas.microsoft.com/office/powerpoint/2010/main">
    <mc:Choice Requires="p14">
      <p:transition spd="slow" p14:dur="2000" advTm="15307"/>
    </mc:Choice>
    <mc:Fallback xmlns="">
      <p:transition spd="slow" advTm="1530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841" objId="6"/>
        <p14:triggerEvt type="onClick" time="1841" objId="6"/>
        <p14:stopEvt time="12939" objId="6"/>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dirty="0">
                <a:latin typeface="+mn-ea"/>
                <a:ea typeface="+mn-ea"/>
              </a:rPr>
              <a:t>EN 16054: </a:t>
            </a:r>
            <a:r>
              <a:rPr lang="zh-CN" altLang="en-US" sz="4400" dirty="0">
                <a:latin typeface="+mn-ea"/>
                <a:ea typeface="+mn-ea"/>
              </a:rPr>
              <a:t>越野自行车</a:t>
            </a:r>
            <a:endParaRPr lang="en-US" sz="4400" dirty="0">
              <a:latin typeface="+mn-ea"/>
              <a:ea typeface="+mn-ea"/>
            </a:endParaRPr>
          </a:p>
        </p:txBody>
      </p:sp>
      <p:sp>
        <p:nvSpPr>
          <p:cNvPr id="3" name="Content Placeholder 2"/>
          <p:cNvSpPr>
            <a:spLocks noGrp="1"/>
          </p:cNvSpPr>
          <p:nvPr>
            <p:ph idx="1"/>
          </p:nvPr>
        </p:nvSpPr>
        <p:spPr/>
        <p:txBody>
          <a:bodyPr/>
          <a:lstStyle/>
          <a:p>
            <a:r>
              <a:rPr lang="zh-CN" altLang="en-US" sz="3200" dirty="0"/>
              <a:t>含用于在公路、赛车道或坡道骑行的、意在做地面杂技动作、特技以及空中动作的</a:t>
            </a:r>
            <a:r>
              <a:rPr lang="zh-CN" altLang="en-US" sz="3200" dirty="0">
                <a:latin typeface="SimSun" panose="02010600030101010101" pitchFamily="2" charset="-122"/>
                <a:ea typeface="SimSun" panose="02010600030101010101" pitchFamily="2" charset="-122"/>
              </a:rPr>
              <a:t>自行车</a:t>
            </a:r>
            <a:r>
              <a:rPr lang="zh-CN" altLang="en-US" sz="3200" dirty="0"/>
              <a:t>。</a:t>
            </a:r>
            <a:endParaRPr lang="en-US" altLang="zh-CN" sz="3200" dirty="0"/>
          </a:p>
          <a:p>
            <a:endParaRPr lang="en-US" altLang="zh-CN" dirty="0"/>
          </a:p>
          <a:p>
            <a:endParaRPr lang="en-US" altLang="zh-CN"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5635" y="2862576"/>
            <a:ext cx="4631385" cy="3149342"/>
          </a:xfrm>
          <a:prstGeom prst="rect">
            <a:avLst/>
          </a:prstGeom>
        </p:spPr>
      </p:pic>
      <p:pic>
        <p:nvPicPr>
          <p:cNvPr id="5" name="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8592" y="351692"/>
            <a:ext cx="487363" cy="487363"/>
          </a:xfrm>
          <a:prstGeom prst="rect">
            <a:avLst/>
          </a:prstGeom>
        </p:spPr>
      </p:pic>
    </p:spTree>
    <p:extLst>
      <p:ext uri="{BB962C8B-B14F-4D97-AF65-F5344CB8AC3E}">
        <p14:creationId xmlns:p14="http://schemas.microsoft.com/office/powerpoint/2010/main" val="2910877605"/>
      </p:ext>
    </p:extLst>
  </p:cSld>
  <p:clrMapOvr>
    <a:masterClrMapping/>
  </p:clrMapOvr>
  <mc:AlternateContent xmlns:mc="http://schemas.openxmlformats.org/markup-compatibility/2006" xmlns:p14="http://schemas.microsoft.com/office/powerpoint/2010/main">
    <mc:Choice Requires="p14">
      <p:transition spd="slow" p14:dur="2000" advTm="10646"/>
    </mc:Choice>
    <mc:Fallback xmlns="">
      <p:transition spd="slow" advTm="1064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841" objId="5"/>
        <p14:triggerEvt type="onClick" time="1841" objId="5"/>
        <p14:stopEvt time="8367" objId="5"/>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dirty="0"/>
              <a:t>ISO 4210: </a:t>
            </a:r>
            <a:r>
              <a:rPr lang="zh-CN" altLang="en-US" sz="4400" dirty="0">
                <a:latin typeface="+mn-ea"/>
                <a:ea typeface="+mn-ea"/>
              </a:rPr>
              <a:t>青少年自行车</a:t>
            </a:r>
            <a:endParaRPr lang="en-US" sz="4400" dirty="0">
              <a:latin typeface="+mn-ea"/>
              <a:ea typeface="+mn-ea"/>
            </a:endParaRPr>
          </a:p>
        </p:txBody>
      </p:sp>
      <p:sp>
        <p:nvSpPr>
          <p:cNvPr id="3" name="Content Placeholder 2"/>
          <p:cNvSpPr>
            <a:spLocks noGrp="1"/>
          </p:cNvSpPr>
          <p:nvPr>
            <p:ph idx="1"/>
          </p:nvPr>
        </p:nvSpPr>
        <p:spPr/>
        <p:txBody>
          <a:bodyPr>
            <a:normAutofit/>
          </a:bodyPr>
          <a:lstStyle/>
          <a:p>
            <a:r>
              <a:rPr lang="zh-CN" altLang="en-US" sz="3200" dirty="0"/>
              <a:t>指体重低于</a:t>
            </a:r>
            <a:r>
              <a:rPr lang="en-US" altLang="zh-CN" sz="3200" dirty="0"/>
              <a:t>40</a:t>
            </a:r>
            <a:r>
              <a:rPr lang="zh-CN" altLang="en-US" sz="3200" dirty="0"/>
              <a:t>公斤的青少年在公路上骑行的</a:t>
            </a:r>
            <a:r>
              <a:rPr lang="zh-CN" altLang="en-US" sz="3200" dirty="0">
                <a:latin typeface="SimSun" panose="02010600030101010101" pitchFamily="2" charset="-122"/>
                <a:ea typeface="SimSun" panose="02010600030101010101" pitchFamily="2" charset="-122"/>
              </a:rPr>
              <a:t>自行车</a:t>
            </a:r>
            <a:r>
              <a:rPr lang="zh-CN" altLang="en-US" sz="3200" dirty="0"/>
              <a:t>，鞍座最高</a:t>
            </a:r>
            <a:r>
              <a:rPr lang="zh-TW" altLang="en-US" sz="3200" dirty="0"/>
              <a:t>高度在</a:t>
            </a:r>
            <a:r>
              <a:rPr lang="en-US" altLang="zh-CN" sz="3200" dirty="0"/>
              <a:t>635</a:t>
            </a:r>
            <a:r>
              <a:rPr lang="zh-CN" altLang="en-US" sz="3200" dirty="0"/>
              <a:t>毫米以上且低于</a:t>
            </a:r>
            <a:r>
              <a:rPr lang="en-US" altLang="zh-CN" sz="3200" dirty="0"/>
              <a:t>750</a:t>
            </a:r>
            <a:r>
              <a:rPr lang="zh-CN" altLang="en-US" sz="3200" dirty="0"/>
              <a:t>毫米。</a:t>
            </a:r>
            <a:endParaRPr lang="en-US" altLang="zh-CN" sz="32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1" y="3429000"/>
            <a:ext cx="4257675" cy="2514600"/>
          </a:xfrm>
          <a:prstGeom prst="rect">
            <a:avLst/>
          </a:prstGeom>
        </p:spPr>
      </p:pic>
      <p:pic>
        <p:nvPicPr>
          <p:cNvPr id="4" name="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4205" y="351692"/>
            <a:ext cx="487363" cy="487363"/>
          </a:xfrm>
          <a:prstGeom prst="rect">
            <a:avLst/>
          </a:prstGeom>
        </p:spPr>
      </p:pic>
    </p:spTree>
    <p:extLst>
      <p:ext uri="{BB962C8B-B14F-4D97-AF65-F5344CB8AC3E}">
        <p14:creationId xmlns:p14="http://schemas.microsoft.com/office/powerpoint/2010/main" val="828121820"/>
      </p:ext>
    </p:extLst>
  </p:cSld>
  <p:clrMapOvr>
    <a:masterClrMapping/>
  </p:clrMapOvr>
  <mc:AlternateContent xmlns:mc="http://schemas.openxmlformats.org/markup-compatibility/2006" xmlns:p14="http://schemas.microsoft.com/office/powerpoint/2010/main">
    <mc:Choice Requires="p14">
      <p:transition spd="slow" p14:dur="2000" advTm="9645"/>
    </mc:Choice>
    <mc:Fallback xmlns="">
      <p:transition spd="slow" advTm="964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281" objId="4"/>
        <p14:triggerEvt type="onClick" time="2281" objId="4"/>
        <p14:stopEvt time="7342" objId="4"/>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400" dirty="0"/>
              <a:t>EN 15194:</a:t>
            </a:r>
            <a:r>
              <a:rPr lang="zh-CN" altLang="en-US" sz="4400" dirty="0">
                <a:latin typeface="+mn-ea"/>
                <a:ea typeface="+mn-ea"/>
              </a:rPr>
              <a:t>电力助动车</a:t>
            </a:r>
            <a:r>
              <a:rPr lang="en-US" altLang="zh-CN" sz="4400" dirty="0"/>
              <a:t>- EPAC</a:t>
            </a:r>
            <a:r>
              <a:rPr lang="zh-CN" altLang="en-US" sz="4400" dirty="0">
                <a:latin typeface="+mn-ea"/>
                <a:ea typeface="+mn-ea"/>
              </a:rPr>
              <a:t>自行车</a:t>
            </a:r>
          </a:p>
        </p:txBody>
      </p:sp>
      <p:sp>
        <p:nvSpPr>
          <p:cNvPr id="3" name="Content Placeholder 2"/>
          <p:cNvSpPr>
            <a:spLocks noGrp="1"/>
          </p:cNvSpPr>
          <p:nvPr>
            <p:ph idx="1"/>
          </p:nvPr>
        </p:nvSpPr>
        <p:spPr/>
        <p:txBody>
          <a:bodyPr/>
          <a:lstStyle/>
          <a:p>
            <a:r>
              <a:rPr lang="zh-CN" altLang="en-US" dirty="0"/>
              <a:t>电动助力</a:t>
            </a:r>
            <a:r>
              <a:rPr lang="zh-CN" altLang="en-US" dirty="0">
                <a:latin typeface="+mn-ea"/>
              </a:rPr>
              <a:t>自行车</a:t>
            </a:r>
            <a:r>
              <a:rPr lang="zh-CN" altLang="en-US" dirty="0"/>
              <a:t>为具有最高连续额定功率为</a:t>
            </a:r>
            <a:r>
              <a:rPr lang="en-US" altLang="zh-CN" dirty="0"/>
              <a:t>0,25kW</a:t>
            </a:r>
            <a:r>
              <a:rPr lang="zh-CN" altLang="en-US" dirty="0"/>
              <a:t>的车型；该类型车在达到每小时</a:t>
            </a:r>
            <a:r>
              <a:rPr lang="en-US" altLang="zh-CN" dirty="0"/>
              <a:t>25</a:t>
            </a:r>
            <a:r>
              <a:rPr lang="zh-CN" altLang="en-US" dirty="0"/>
              <a:t>公里的速度或一旦骑行者停止踩踏时，其输出功率会逐渐减弱直至被切断</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130" y="3208282"/>
            <a:ext cx="4288221" cy="2814145"/>
          </a:xfrm>
          <a:prstGeom prst="rect">
            <a:avLst/>
          </a:prstGeom>
        </p:spPr>
      </p:pic>
      <p:pic>
        <p:nvPicPr>
          <p:cNvPr id="5" name="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7886" y="351692"/>
            <a:ext cx="487363" cy="487363"/>
          </a:xfrm>
          <a:prstGeom prst="rect">
            <a:avLst/>
          </a:prstGeom>
        </p:spPr>
      </p:pic>
    </p:spTree>
    <p:extLst>
      <p:ext uri="{BB962C8B-B14F-4D97-AF65-F5344CB8AC3E}">
        <p14:creationId xmlns:p14="http://schemas.microsoft.com/office/powerpoint/2010/main" val="2822799219"/>
      </p:ext>
    </p:extLst>
  </p:cSld>
  <p:clrMapOvr>
    <a:masterClrMapping/>
  </p:clrMapOvr>
  <mc:AlternateContent xmlns:mc="http://schemas.openxmlformats.org/markup-compatibility/2006" xmlns:p14="http://schemas.microsoft.com/office/powerpoint/2010/main">
    <mc:Choice Requires="p14">
      <p:transition spd="slow" p14:dur="2000" advTm="10589"/>
    </mc:Choice>
    <mc:Fallback xmlns="">
      <p:transition spd="slow" advTm="1058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279" objId="5"/>
        <p14:triggerEvt type="onClick" time="2280" objId="5"/>
        <p14:stopEvt time="7946" objId="5"/>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zh-CN" altLang="en-US" sz="4800" dirty="0">
                <a:latin typeface="+mn-ea"/>
                <a:ea typeface="+mn-ea"/>
              </a:rPr>
              <a:t>比较</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zh-CN" altLang="en-US" sz="3500" dirty="0"/>
              <a:t>联邦法规</a:t>
            </a:r>
            <a:r>
              <a:rPr lang="en-US" altLang="zh-CN" sz="3500" dirty="0"/>
              <a:t>16 CFR 1512</a:t>
            </a:r>
            <a:r>
              <a:rPr lang="zh-CN" altLang="en-US" sz="3500" dirty="0">
                <a:latin typeface="+mn-ea"/>
              </a:rPr>
              <a:t>自行车</a:t>
            </a:r>
            <a:r>
              <a:rPr lang="zh-CN" altLang="en-US" sz="3500" dirty="0"/>
              <a:t>要求 </a:t>
            </a:r>
            <a:r>
              <a:rPr lang="en-US" altLang="zh-CN" sz="3500" dirty="0"/>
              <a:t>–</a:t>
            </a:r>
            <a:r>
              <a:rPr lang="en-US" sz="3500" dirty="0"/>
              <a:t> </a:t>
            </a:r>
          </a:p>
          <a:p>
            <a:pPr marL="914400" lvl="1" indent="-457200">
              <a:buFont typeface="Wingdings" panose="05000000000000000000" pitchFamily="2" charset="2"/>
              <a:buChar char="Ø"/>
            </a:pPr>
            <a:r>
              <a:rPr lang="zh-CN" altLang="en-US" sz="3000" dirty="0">
                <a:solidFill>
                  <a:srgbClr val="1A2857"/>
                </a:solidFill>
              </a:rPr>
              <a:t>对</a:t>
            </a:r>
            <a:r>
              <a:rPr lang="zh-CN" altLang="en-US" sz="3000" dirty="0">
                <a:solidFill>
                  <a:srgbClr val="1A2857"/>
                </a:solidFill>
                <a:latin typeface="+mn-ea"/>
              </a:rPr>
              <a:t>自行车</a:t>
            </a:r>
            <a:r>
              <a:rPr lang="zh-CN" altLang="en-US" sz="3000" dirty="0">
                <a:solidFill>
                  <a:srgbClr val="1A2857"/>
                </a:solidFill>
              </a:rPr>
              <a:t>、人行道</a:t>
            </a:r>
            <a:r>
              <a:rPr lang="zh-CN" altLang="en-US" sz="3000" dirty="0">
                <a:solidFill>
                  <a:srgbClr val="1A2857"/>
                </a:solidFill>
                <a:latin typeface="+mn-ea"/>
              </a:rPr>
              <a:t>自行车</a:t>
            </a:r>
            <a:r>
              <a:rPr lang="zh-CN" altLang="en-US" sz="3000" dirty="0">
                <a:solidFill>
                  <a:srgbClr val="1A2857"/>
                </a:solidFill>
              </a:rPr>
              <a:t>（条件</a:t>
            </a:r>
            <a:r>
              <a:rPr lang="en-US" altLang="zh-CN" sz="3000" dirty="0">
                <a:solidFill>
                  <a:srgbClr val="1A2857"/>
                </a:solidFill>
              </a:rPr>
              <a:t>0</a:t>
            </a:r>
            <a:r>
              <a:rPr lang="zh-CN" altLang="en-US" sz="3000" dirty="0">
                <a:solidFill>
                  <a:srgbClr val="1A2857"/>
                </a:solidFill>
              </a:rPr>
              <a:t>）以及电动</a:t>
            </a:r>
            <a:r>
              <a:rPr lang="zh-CN" altLang="en-US" sz="3000" dirty="0">
                <a:solidFill>
                  <a:srgbClr val="1A2857"/>
                </a:solidFill>
                <a:latin typeface="+mn-ea"/>
              </a:rPr>
              <a:t>自行车</a:t>
            </a:r>
            <a:r>
              <a:rPr lang="zh-CN" altLang="en-US" sz="3000" dirty="0">
                <a:solidFill>
                  <a:srgbClr val="1A2857"/>
                </a:solidFill>
              </a:rPr>
              <a:t>的强制要求</a:t>
            </a:r>
            <a:endParaRPr lang="en-US" altLang="zh-CN" sz="3000" dirty="0">
              <a:solidFill>
                <a:srgbClr val="1A2857"/>
              </a:solidFill>
            </a:endParaRPr>
          </a:p>
          <a:p>
            <a:pPr marL="914400" lvl="1" indent="-457200">
              <a:buFont typeface="Wingdings" panose="05000000000000000000" pitchFamily="2" charset="2"/>
              <a:buChar char="Ø"/>
            </a:pPr>
            <a:r>
              <a:rPr lang="zh-CN" altLang="en-US" sz="3000" dirty="0">
                <a:solidFill>
                  <a:srgbClr val="1A2857"/>
                </a:solidFill>
              </a:rPr>
              <a:t>最低检测要求</a:t>
            </a:r>
            <a:endParaRPr lang="en-US" altLang="zh-CN" sz="3000" dirty="0">
              <a:solidFill>
                <a:srgbClr val="1A2857"/>
              </a:solidFill>
            </a:endParaRPr>
          </a:p>
          <a:p>
            <a:pPr lvl="1"/>
            <a:endParaRPr lang="en-US" altLang="zh-CN" dirty="0">
              <a:solidFill>
                <a:srgbClr val="1A2857"/>
              </a:solidFill>
            </a:endParaRPr>
          </a:p>
          <a:p>
            <a:pPr marL="457200" indent="-457200">
              <a:buFont typeface="Arial" panose="020B0604020202020204" pitchFamily="34" charset="0"/>
              <a:buChar char="•"/>
            </a:pPr>
            <a:r>
              <a:rPr lang="en-US" altLang="zh-CN" sz="3500" dirty="0"/>
              <a:t>ASTM</a:t>
            </a:r>
            <a:r>
              <a:rPr lang="zh-CN" altLang="en-US" sz="3500" dirty="0"/>
              <a:t>、 </a:t>
            </a:r>
            <a:r>
              <a:rPr lang="en-US" altLang="zh-CN" sz="3500" dirty="0"/>
              <a:t>CEN</a:t>
            </a:r>
            <a:r>
              <a:rPr lang="zh-CN" altLang="en-US" sz="3500" dirty="0"/>
              <a:t>和 </a:t>
            </a:r>
            <a:r>
              <a:rPr lang="en-US" altLang="zh-CN" sz="3500" dirty="0"/>
              <a:t>ISO </a:t>
            </a:r>
            <a:r>
              <a:rPr lang="zh-CN" altLang="en-US" sz="3500" dirty="0">
                <a:latin typeface="+mn-ea"/>
              </a:rPr>
              <a:t>自行车</a:t>
            </a:r>
            <a:r>
              <a:rPr lang="zh-CN" altLang="en-US" sz="3500" dirty="0"/>
              <a:t>自愿标准</a:t>
            </a:r>
            <a:r>
              <a:rPr lang="en-US" altLang="zh-CN" sz="3500" dirty="0"/>
              <a:t>-</a:t>
            </a:r>
            <a:endParaRPr lang="en-US" sz="3500" dirty="0"/>
          </a:p>
          <a:p>
            <a:pPr marL="914400" lvl="1" indent="-457200">
              <a:buFont typeface="Wingdings" panose="05000000000000000000" pitchFamily="2" charset="2"/>
              <a:buChar char="Ø"/>
            </a:pPr>
            <a:r>
              <a:rPr lang="zh-CN" altLang="en-US" sz="3000" dirty="0">
                <a:solidFill>
                  <a:srgbClr val="1A2857"/>
                </a:solidFill>
              </a:rPr>
              <a:t>按预期使用条件制定的</a:t>
            </a:r>
            <a:r>
              <a:rPr lang="zh-CN" altLang="en-US" sz="3000" dirty="0">
                <a:solidFill>
                  <a:srgbClr val="1A2857"/>
                </a:solidFill>
                <a:latin typeface="+mn-ea"/>
              </a:rPr>
              <a:t>自行车</a:t>
            </a:r>
            <a:r>
              <a:rPr lang="zh-CN" altLang="en-US" sz="3000" dirty="0">
                <a:solidFill>
                  <a:srgbClr val="1A2857"/>
                </a:solidFill>
              </a:rPr>
              <a:t>及</a:t>
            </a:r>
            <a:r>
              <a:rPr lang="zh-CN" altLang="en-US" sz="3000" dirty="0">
                <a:solidFill>
                  <a:srgbClr val="1A2857"/>
                </a:solidFill>
                <a:latin typeface="+mn-ea"/>
              </a:rPr>
              <a:t>自行车</a:t>
            </a:r>
            <a:r>
              <a:rPr lang="zh-CN" altLang="en-US" sz="3000" dirty="0">
                <a:solidFill>
                  <a:srgbClr val="1A2857"/>
                </a:solidFill>
              </a:rPr>
              <a:t>零部件要求</a:t>
            </a:r>
            <a:endParaRPr lang="en-US" sz="3000" dirty="0">
              <a:solidFill>
                <a:srgbClr val="1A2857"/>
              </a:solidFill>
            </a:endParaRPr>
          </a:p>
          <a:p>
            <a:pPr marL="914400" lvl="1" indent="-457200">
              <a:buFont typeface="Wingdings" panose="05000000000000000000" pitchFamily="2" charset="2"/>
              <a:buChar char="Ø"/>
            </a:pPr>
            <a:r>
              <a:rPr lang="zh-CN" altLang="en-US" sz="3000" dirty="0">
                <a:solidFill>
                  <a:srgbClr val="1A2857"/>
                </a:solidFill>
              </a:rPr>
              <a:t>这些要求可能比消费品安全委员会的一般检测要求更为妥善地保证</a:t>
            </a:r>
            <a:r>
              <a:rPr lang="zh-CN" altLang="en-US" sz="3000" dirty="0">
                <a:solidFill>
                  <a:srgbClr val="1A2857"/>
                </a:solidFill>
                <a:latin typeface="+mn-ea"/>
              </a:rPr>
              <a:t>自行车</a:t>
            </a:r>
            <a:r>
              <a:rPr lang="zh-CN" altLang="en-US" sz="3000" dirty="0">
                <a:solidFill>
                  <a:srgbClr val="1A2857"/>
                </a:solidFill>
              </a:rPr>
              <a:t>和</a:t>
            </a:r>
            <a:r>
              <a:rPr lang="zh-CN" altLang="en-US" sz="3000" dirty="0">
                <a:solidFill>
                  <a:srgbClr val="1A2857"/>
                </a:solidFill>
                <a:latin typeface="+mn-ea"/>
              </a:rPr>
              <a:t>自行车</a:t>
            </a:r>
            <a:r>
              <a:rPr lang="zh-CN" altLang="en-US" sz="3000" dirty="0">
                <a:solidFill>
                  <a:srgbClr val="1A2857"/>
                </a:solidFill>
              </a:rPr>
              <a:t>零部件满足使用者的需要。</a:t>
            </a:r>
            <a:endParaRPr lang="en-US" sz="3000" dirty="0">
              <a:solidFill>
                <a:srgbClr val="1A2857"/>
              </a:solidFill>
            </a:endParaRPr>
          </a:p>
        </p:txBody>
      </p:sp>
      <p:pic>
        <p:nvPicPr>
          <p:cNvPr id="4" name="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27886" y="365126"/>
            <a:ext cx="487363" cy="487363"/>
          </a:xfrm>
          <a:prstGeom prst="rect">
            <a:avLst/>
          </a:prstGeom>
        </p:spPr>
      </p:pic>
    </p:spTree>
    <p:extLst>
      <p:ext uri="{BB962C8B-B14F-4D97-AF65-F5344CB8AC3E}">
        <p14:creationId xmlns:p14="http://schemas.microsoft.com/office/powerpoint/2010/main" val="1479526192"/>
      </p:ext>
    </p:extLst>
  </p:cSld>
  <p:clrMapOvr>
    <a:masterClrMapping/>
  </p:clrMapOvr>
  <mc:AlternateContent xmlns:mc="http://schemas.openxmlformats.org/markup-compatibility/2006" xmlns:p14="http://schemas.microsoft.com/office/powerpoint/2010/main">
    <mc:Choice Requires="p14">
      <p:transition spd="slow" p14:dur="2000" advTm="62838"/>
    </mc:Choice>
    <mc:Fallback xmlns="">
      <p:transition spd="slow" advTm="6283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521" objId="4"/>
        <p14:triggerEvt type="onClick" time="3522" objId="4"/>
        <p14:stopEvt time="60410"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99" y="245877"/>
            <a:ext cx="10972800" cy="943404"/>
          </a:xfrm>
        </p:spPr>
        <p:txBody>
          <a:bodyPr>
            <a:normAutofit/>
          </a:bodyPr>
          <a:lstStyle/>
          <a:p>
            <a:r>
              <a:rPr lang="zh-CN" altLang="en-US" sz="3600" dirty="0">
                <a:solidFill>
                  <a:schemeClr val="tx1"/>
                </a:solidFill>
              </a:rPr>
              <a:t>简历</a:t>
            </a:r>
            <a:endParaRPr lang="en-US" sz="3600" dirty="0">
              <a:solidFill>
                <a:schemeClr val="tx1"/>
              </a:solidFill>
            </a:endParaRPr>
          </a:p>
        </p:txBody>
      </p:sp>
      <p:sp>
        <p:nvSpPr>
          <p:cNvPr id="3" name="Text Placeholder 2"/>
          <p:cNvSpPr>
            <a:spLocks noGrp="1"/>
          </p:cNvSpPr>
          <p:nvPr>
            <p:ph type="body" idx="1"/>
          </p:nvPr>
        </p:nvSpPr>
        <p:spPr>
          <a:xfrm>
            <a:off x="416599" y="1425523"/>
            <a:ext cx="3882776" cy="1223413"/>
          </a:xfrm>
        </p:spPr>
        <p:txBody>
          <a:bodyPr>
            <a:normAutofit/>
          </a:bodyPr>
          <a:lstStyle/>
          <a:p>
            <a:r>
              <a:rPr lang="en-US" altLang="zh-CN" sz="2200" dirty="0">
                <a:solidFill>
                  <a:schemeClr val="tx1"/>
                </a:solidFill>
                <a:latin typeface="+mn-ea"/>
              </a:rPr>
              <a:t>Sylvia Chen</a:t>
            </a:r>
            <a:endParaRPr lang="en-US" sz="2200" dirty="0">
              <a:solidFill>
                <a:schemeClr val="tx1"/>
              </a:solidFill>
              <a:latin typeface="+mn-ea"/>
            </a:endParaRPr>
          </a:p>
          <a:p>
            <a:r>
              <a:rPr lang="zh-CN" altLang="en-US" sz="2000" dirty="0">
                <a:solidFill>
                  <a:schemeClr val="tx1"/>
                </a:solidFill>
                <a:latin typeface="+mn-ea"/>
              </a:rPr>
              <a:t>美国消费品安全委员会</a:t>
            </a:r>
            <a:endParaRPr lang="en-US" sz="2000" dirty="0">
              <a:solidFill>
                <a:schemeClr val="tx1"/>
              </a:solidFill>
              <a:latin typeface="+mn-ea"/>
            </a:endParaRPr>
          </a:p>
          <a:p>
            <a:r>
              <a:rPr lang="zh-CN" altLang="en-US" sz="2000" dirty="0">
                <a:solidFill>
                  <a:schemeClr val="tx1"/>
                </a:solidFill>
                <a:latin typeface="+mn-ea"/>
              </a:rPr>
              <a:t>东亚和太平洋事务项目经理</a:t>
            </a:r>
            <a:endParaRPr lang="en-US" sz="2000" dirty="0">
              <a:solidFill>
                <a:schemeClr val="tx1"/>
              </a:solidFill>
              <a:latin typeface="+mn-ea"/>
            </a:endParaRPr>
          </a:p>
          <a:p>
            <a:endParaRPr lang="en-US" sz="1200" dirty="0">
              <a:solidFill>
                <a:srgbClr val="232323">
                  <a:alpha val="65000"/>
                </a:srgbClr>
              </a:solidFill>
            </a:endParaRPr>
          </a:p>
        </p:txBody>
      </p:sp>
      <p:sp>
        <p:nvSpPr>
          <p:cNvPr id="8" name="Content Placeholder 7"/>
          <p:cNvSpPr>
            <a:spLocks noGrp="1"/>
          </p:cNvSpPr>
          <p:nvPr>
            <p:ph sz="half" idx="2"/>
          </p:nvPr>
        </p:nvSpPr>
        <p:spPr>
          <a:xfrm>
            <a:off x="416599" y="2776807"/>
            <a:ext cx="10714892" cy="3008531"/>
          </a:xfrm>
        </p:spPr>
        <p:txBody>
          <a:bodyPr>
            <a:normAutofit/>
          </a:bodyPr>
          <a:lstStyle/>
          <a:p>
            <a:r>
              <a:rPr lang="en-US" altLang="zh-CN" sz="2000" dirty="0">
                <a:solidFill>
                  <a:schemeClr val="tx1"/>
                </a:solidFill>
                <a:latin typeface="+mn-ea"/>
              </a:rPr>
              <a:t>Sylvia Chen</a:t>
            </a:r>
            <a:r>
              <a:rPr lang="zh-CN" altLang="en-US" sz="2000" dirty="0">
                <a:solidFill>
                  <a:schemeClr val="tx1"/>
                </a:solidFill>
                <a:latin typeface="+mn-ea"/>
              </a:rPr>
              <a:t>女士是美国消费品安全委员会东亚和太平洋事务经理，负责委员会与澳大利亚，日本，韩国，台湾和新西兰的双边和多边消费品安全项目。她也参与和支持</a:t>
            </a:r>
            <a:r>
              <a:rPr lang="en-US" sz="2000" dirty="0">
                <a:solidFill>
                  <a:schemeClr val="tx1"/>
                </a:solidFill>
                <a:latin typeface="+mn-ea"/>
              </a:rPr>
              <a:t>CPSC</a:t>
            </a:r>
            <a:r>
              <a:rPr lang="zh-CN" altLang="en-US" sz="2000" dirty="0">
                <a:solidFill>
                  <a:schemeClr val="tx1"/>
                </a:solidFill>
                <a:latin typeface="+mn-ea"/>
              </a:rPr>
              <a:t>中国项目的工作。自从</a:t>
            </a:r>
            <a:r>
              <a:rPr lang="en-US" sz="2000" dirty="0">
                <a:solidFill>
                  <a:schemeClr val="tx1"/>
                </a:solidFill>
                <a:latin typeface="+mn-ea"/>
              </a:rPr>
              <a:t>2008</a:t>
            </a:r>
            <a:r>
              <a:rPr lang="zh-CN" altLang="en-US" sz="2000" dirty="0">
                <a:solidFill>
                  <a:schemeClr val="tx1"/>
                </a:solidFill>
                <a:latin typeface="+mn-ea"/>
              </a:rPr>
              <a:t>年加入</a:t>
            </a:r>
            <a:r>
              <a:rPr lang="en-US" sz="2000" dirty="0">
                <a:solidFill>
                  <a:schemeClr val="tx1"/>
                </a:solidFill>
                <a:latin typeface="+mn-ea"/>
              </a:rPr>
              <a:t>CPSC</a:t>
            </a:r>
            <a:r>
              <a:rPr lang="zh-CN" altLang="en-US" sz="2000" dirty="0">
                <a:solidFill>
                  <a:schemeClr val="tx1"/>
                </a:solidFill>
                <a:latin typeface="+mn-ea"/>
              </a:rPr>
              <a:t>以来，她就一直与外国政府产品安全监管机构、工业组织、生产商、出口商、买家和其他采购专业人士一起工作，向他们提供准确理解美国的产品要求，尤其是最新产品要求的指导和技术支持。为此她主持和协调了委员会的很多国际教育和外展活动。</a:t>
            </a:r>
            <a:endParaRPr lang="en-US" sz="2000" dirty="0">
              <a:solidFill>
                <a:schemeClr val="tx1"/>
              </a:solidFill>
              <a:latin typeface="+mn-ea"/>
            </a:endParaRPr>
          </a:p>
          <a:p>
            <a:br>
              <a:rPr lang="en-US" sz="2000" dirty="0">
                <a:solidFill>
                  <a:schemeClr val="tx1"/>
                </a:solidFill>
                <a:latin typeface="+mn-ea"/>
              </a:rPr>
            </a:br>
            <a:r>
              <a:rPr lang="en-US" altLang="zh-CN" sz="2000" dirty="0">
                <a:solidFill>
                  <a:schemeClr val="tx1"/>
                </a:solidFill>
                <a:latin typeface="+mn-ea"/>
              </a:rPr>
              <a:t>Sylvia Chen</a:t>
            </a:r>
            <a:r>
              <a:rPr lang="zh-CN" altLang="en-US" sz="2000" dirty="0">
                <a:solidFill>
                  <a:schemeClr val="tx1"/>
                </a:solidFill>
                <a:latin typeface="+mn-ea"/>
              </a:rPr>
              <a:t>女士获得北京大学英美文学学士和复旦大学语言学硕士学位。</a:t>
            </a:r>
            <a:r>
              <a:rPr lang="en-US" sz="2000" dirty="0">
                <a:solidFill>
                  <a:schemeClr val="tx1"/>
                </a:solidFill>
                <a:latin typeface="+mn-ea"/>
              </a:rPr>
              <a:t> 1992</a:t>
            </a:r>
            <a:r>
              <a:rPr lang="zh-CN" altLang="en-US" sz="2000" dirty="0">
                <a:solidFill>
                  <a:schemeClr val="tx1"/>
                </a:solidFill>
                <a:latin typeface="+mn-ea"/>
              </a:rPr>
              <a:t>年，她毕业于美国俄亥俄州立大学东亚系，并获得硕士学位。</a:t>
            </a:r>
            <a:endParaRPr lang="en-US" sz="2000" dirty="0">
              <a:solidFill>
                <a:schemeClr val="tx1"/>
              </a:solidFill>
              <a:latin typeface="+mn-ea"/>
            </a:endParaRPr>
          </a:p>
        </p:txBody>
      </p:sp>
      <p:pic>
        <p:nvPicPr>
          <p:cNvPr id="5"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9206" y="512477"/>
            <a:ext cx="487363" cy="487363"/>
          </a:xfrm>
          <a:prstGeom prst="rect">
            <a:avLst/>
          </a:prstGeom>
        </p:spPr>
      </p:pic>
    </p:spTree>
    <p:extLst>
      <p:ext uri="{BB962C8B-B14F-4D97-AF65-F5344CB8AC3E}">
        <p14:creationId xmlns:p14="http://schemas.microsoft.com/office/powerpoint/2010/main" val="507034906"/>
      </p:ext>
    </p:extLst>
  </p:cSld>
  <p:clrMapOvr>
    <a:masterClrMapping/>
  </p:clrMapOvr>
  <mc:AlternateContent xmlns:mc="http://schemas.openxmlformats.org/markup-compatibility/2006" xmlns:p14="http://schemas.microsoft.com/office/powerpoint/2010/main">
    <mc:Choice Requires="p14">
      <p:transition spd="slow" p14:dur="2000" advTm="8755"/>
    </mc:Choice>
    <mc:Fallback xmlns="">
      <p:transition spd="slow" advTm="875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508" objId="5"/>
        <p14:stopEvt time="7972" objId="5"/>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zh-CN" altLang="en-US" sz="4400" dirty="0">
                <a:latin typeface="+mn-ea"/>
                <a:ea typeface="+mn-ea"/>
              </a:rPr>
              <a:t>举例</a:t>
            </a:r>
            <a:r>
              <a:rPr lang="en-US" altLang="zh-CN" sz="4400" dirty="0">
                <a:latin typeface="+mn-ea"/>
                <a:ea typeface="+mn-ea"/>
              </a:rPr>
              <a:t>1 – </a:t>
            </a:r>
            <a:r>
              <a:rPr lang="zh-CN" altLang="en-US" sz="4400" dirty="0">
                <a:latin typeface="+mn-ea"/>
                <a:ea typeface="+mn-ea"/>
              </a:rPr>
              <a:t>把手杆强度</a:t>
            </a:r>
            <a:endParaRPr lang="en-US" sz="4400" dirty="0">
              <a:latin typeface="+mn-ea"/>
              <a:ea typeface="+mn-ea"/>
            </a:endParaRPr>
          </a:p>
        </p:txBody>
      </p:sp>
      <p:sp>
        <p:nvSpPr>
          <p:cNvPr id="3" name="Content Placeholder 2"/>
          <p:cNvSpPr>
            <a:spLocks noGrp="1"/>
          </p:cNvSpPr>
          <p:nvPr>
            <p:ph idx="1"/>
          </p:nvPr>
        </p:nvSpPr>
        <p:spPr/>
        <p:txBody>
          <a:bodyPr>
            <a:normAutofit/>
          </a:bodyPr>
          <a:lstStyle/>
          <a:p>
            <a:r>
              <a:rPr lang="en-US" altLang="zh-CN" sz="3200" u="sng" dirty="0"/>
              <a:t>CPSC 1512.6 (b) </a:t>
            </a:r>
            <a:r>
              <a:rPr lang="zh-CN" altLang="en-US" sz="3200" dirty="0"/>
              <a:t>把手杆的强度。把手杆的强度应按照 </a:t>
            </a:r>
            <a:r>
              <a:rPr lang="en-US" altLang="zh-CN" sz="3200" dirty="0"/>
              <a:t>§ 1512.18(g) </a:t>
            </a:r>
            <a:r>
              <a:rPr lang="zh-CN" altLang="en-US" sz="3200" dirty="0"/>
              <a:t>把手杆检测要求来测试，而且</a:t>
            </a:r>
            <a:r>
              <a:rPr lang="zh-CN" altLang="en-US" sz="3200" dirty="0">
                <a:latin typeface="+mn-ea"/>
              </a:rPr>
              <a:t>自行车</a:t>
            </a:r>
            <a:r>
              <a:rPr lang="zh-CN" altLang="en-US" sz="3200" dirty="0"/>
              <a:t>的把手杆要能够经受</a:t>
            </a:r>
            <a:r>
              <a:rPr lang="en-US" altLang="zh-CN" sz="3200" dirty="0"/>
              <a:t>2000N</a:t>
            </a:r>
            <a:r>
              <a:rPr lang="zh-CN" altLang="en-US" sz="3200" dirty="0"/>
              <a:t>（</a:t>
            </a:r>
            <a:r>
              <a:rPr lang="en-US" altLang="zh-CN" sz="3200" dirty="0"/>
              <a:t>450</a:t>
            </a:r>
            <a:r>
              <a:rPr lang="zh-CN" altLang="en-US" sz="3200" dirty="0"/>
              <a:t>磅）的力量，人行道</a:t>
            </a:r>
            <a:r>
              <a:rPr lang="zh-CN" altLang="en-US" sz="3200" dirty="0">
                <a:latin typeface="+mn-ea"/>
              </a:rPr>
              <a:t>自行车</a:t>
            </a:r>
            <a:r>
              <a:rPr lang="zh-CN" altLang="en-US" sz="3200" dirty="0"/>
              <a:t>要能够经受</a:t>
            </a:r>
            <a:r>
              <a:rPr lang="en-US" altLang="zh-CN" sz="3200" dirty="0"/>
              <a:t>1000N</a:t>
            </a:r>
            <a:r>
              <a:rPr lang="zh-CN" altLang="en-US" sz="3200" dirty="0"/>
              <a:t>（</a:t>
            </a:r>
            <a:r>
              <a:rPr lang="en-US" altLang="zh-CN" sz="3200" dirty="0"/>
              <a:t>225</a:t>
            </a:r>
            <a:r>
              <a:rPr lang="zh-CN" altLang="en-US" sz="3200" dirty="0"/>
              <a:t>磅）的力量。</a:t>
            </a:r>
          </a:p>
          <a:p>
            <a:endParaRPr lang="en-US" altLang="zh-CN" dirty="0"/>
          </a:p>
          <a:p>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3021" y="3570892"/>
            <a:ext cx="2564524" cy="2932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5197" y="211180"/>
            <a:ext cx="487363" cy="487363"/>
          </a:xfrm>
          <a:prstGeom prst="rect">
            <a:avLst/>
          </a:prstGeom>
        </p:spPr>
      </p:pic>
    </p:spTree>
    <p:extLst>
      <p:ext uri="{BB962C8B-B14F-4D97-AF65-F5344CB8AC3E}">
        <p14:creationId xmlns:p14="http://schemas.microsoft.com/office/powerpoint/2010/main" val="3028664396"/>
      </p:ext>
    </p:extLst>
  </p:cSld>
  <p:clrMapOvr>
    <a:masterClrMapping/>
  </p:clrMapOvr>
  <mc:AlternateContent xmlns:mc="http://schemas.openxmlformats.org/markup-compatibility/2006" xmlns:p14="http://schemas.microsoft.com/office/powerpoint/2010/main">
    <mc:Choice Requires="p14">
      <p:transition spd="slow" p14:dur="2000" advTm="42633"/>
    </mc:Choice>
    <mc:Fallback xmlns="">
      <p:transition spd="slow" advTm="4263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768" objId="4"/>
        <p14:triggerEvt type="onClick" time="1768" objId="4"/>
        <p14:stopEvt time="41124" objId="4"/>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zh-CN" altLang="en-US" sz="4400" dirty="0">
                <a:latin typeface="+mn-ea"/>
                <a:ea typeface="+mn-ea"/>
              </a:rPr>
              <a:t>举例</a:t>
            </a:r>
            <a:r>
              <a:rPr lang="en-US" altLang="zh-CN" sz="4400" dirty="0">
                <a:latin typeface="+mn-ea"/>
                <a:ea typeface="+mn-ea"/>
              </a:rPr>
              <a:t>1 – </a:t>
            </a:r>
            <a:r>
              <a:rPr lang="zh-CN" altLang="en-US" sz="4400" dirty="0">
                <a:latin typeface="+mn-ea"/>
                <a:ea typeface="+mn-ea"/>
              </a:rPr>
              <a:t>把手杆强度</a:t>
            </a:r>
          </a:p>
        </p:txBody>
      </p:sp>
      <p:sp>
        <p:nvSpPr>
          <p:cNvPr id="3" name="Content Placeholder 2"/>
          <p:cNvSpPr>
            <a:spLocks noGrp="1"/>
          </p:cNvSpPr>
          <p:nvPr>
            <p:ph idx="1"/>
          </p:nvPr>
        </p:nvSpPr>
        <p:spPr>
          <a:xfrm>
            <a:off x="2367455" y="1484923"/>
            <a:ext cx="7543801" cy="890420"/>
          </a:xfrm>
        </p:spPr>
        <p:txBody>
          <a:bodyPr>
            <a:normAutofit/>
          </a:bodyPr>
          <a:lstStyle/>
          <a:p>
            <a:pPr algn="ctr"/>
            <a:r>
              <a:rPr lang="zh-CN" altLang="en-US" sz="2800" dirty="0"/>
              <a:t>把手杆前弯强度检测（</a:t>
            </a:r>
            <a:r>
              <a:rPr lang="en-US" altLang="zh-CN" sz="2800" dirty="0"/>
              <a:t>45</a:t>
            </a:r>
            <a:r>
              <a:rPr lang="zh-CN" altLang="en-US" sz="2800" dirty="0"/>
              <a:t>度角）</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82286720"/>
              </p:ext>
            </p:extLst>
          </p:nvPr>
        </p:nvGraphicFramePr>
        <p:xfrm>
          <a:off x="2367455" y="2375343"/>
          <a:ext cx="7543801" cy="2606562"/>
        </p:xfrm>
        <a:graphic>
          <a:graphicData uri="http://schemas.openxmlformats.org/drawingml/2006/table">
            <a:tbl>
              <a:tblPr firstRow="1" firstCol="1" bandRow="1"/>
              <a:tblGrid>
                <a:gridCol w="858530">
                  <a:extLst>
                    <a:ext uri="{9D8B030D-6E8A-4147-A177-3AD203B41FA5}">
                      <a16:colId xmlns:a16="http://schemas.microsoft.com/office/drawing/2014/main" val="20000"/>
                    </a:ext>
                  </a:extLst>
                </a:gridCol>
                <a:gridCol w="1759282">
                  <a:extLst>
                    <a:ext uri="{9D8B030D-6E8A-4147-A177-3AD203B41FA5}">
                      <a16:colId xmlns:a16="http://schemas.microsoft.com/office/drawing/2014/main" val="20001"/>
                    </a:ext>
                  </a:extLst>
                </a:gridCol>
                <a:gridCol w="1407425">
                  <a:extLst>
                    <a:ext uri="{9D8B030D-6E8A-4147-A177-3AD203B41FA5}">
                      <a16:colId xmlns:a16="http://schemas.microsoft.com/office/drawing/2014/main" val="20002"/>
                    </a:ext>
                  </a:extLst>
                </a:gridCol>
                <a:gridCol w="1759282">
                  <a:extLst>
                    <a:ext uri="{9D8B030D-6E8A-4147-A177-3AD203B41FA5}">
                      <a16:colId xmlns:a16="http://schemas.microsoft.com/office/drawing/2014/main" val="20003"/>
                    </a:ext>
                  </a:extLst>
                </a:gridCol>
                <a:gridCol w="1759282">
                  <a:extLst>
                    <a:ext uri="{9D8B030D-6E8A-4147-A177-3AD203B41FA5}">
                      <a16:colId xmlns:a16="http://schemas.microsoft.com/office/drawing/2014/main" val="20004"/>
                    </a:ext>
                  </a:extLst>
                </a:gridCol>
              </a:tblGrid>
              <a:tr h="289618">
                <a:tc>
                  <a:txBody>
                    <a:bodyPr/>
                    <a:lstStyle/>
                    <a:p>
                      <a:pPr marL="0" marR="0" algn="ctr">
                        <a:spcBef>
                          <a:spcPts val="0"/>
                        </a:spcBef>
                        <a:spcAft>
                          <a:spcPts val="0"/>
                        </a:spcAft>
                      </a:pPr>
                      <a:r>
                        <a:rPr lang="zh-CN" altLang="en-US" sz="1600" dirty="0">
                          <a:effectLst/>
                          <a:latin typeface="Times New Roman"/>
                          <a:ea typeface="Times New Roman"/>
                        </a:rPr>
                        <a:t>用途</a:t>
                      </a:r>
                      <a:endParaRPr lang="en-US" sz="16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Times New Roman"/>
                          <a:ea typeface="Times New Roman"/>
                        </a:rPr>
                        <a:t>CPSC</a:t>
                      </a:r>
                      <a:endParaRPr lang="en-US" sz="16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effectLst/>
                          <a:latin typeface="Times New Roman"/>
                          <a:ea typeface="Times New Roman"/>
                        </a:rPr>
                        <a:t>ASTM</a:t>
                      </a:r>
                      <a:endParaRPr lang="en-US" sz="16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effectLst/>
                          <a:latin typeface="Times New Roman"/>
                          <a:ea typeface="Times New Roman"/>
                        </a:rPr>
                        <a:t>EN</a:t>
                      </a:r>
                      <a:endParaRPr lang="en-US" sz="16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effectLst/>
                          <a:latin typeface="Times New Roman"/>
                          <a:ea typeface="Times New Roman"/>
                        </a:rPr>
                        <a:t>ISO*</a:t>
                      </a:r>
                      <a:endParaRPr lang="en-US" sz="16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9618">
                <a:tc>
                  <a:txBody>
                    <a:bodyPr/>
                    <a:lstStyle/>
                    <a:p>
                      <a:pPr marL="0" marR="0" algn="ctr">
                        <a:spcBef>
                          <a:spcPts val="0"/>
                        </a:spcBef>
                        <a:spcAft>
                          <a:spcPts val="0"/>
                        </a:spcAft>
                      </a:pPr>
                      <a:r>
                        <a:rPr lang="en-US" sz="1600" b="1">
                          <a:effectLst/>
                          <a:latin typeface="Times New Roman"/>
                          <a:ea typeface="Times New Roman"/>
                        </a:rPr>
                        <a:t>0</a:t>
                      </a:r>
                      <a:endParaRPr lang="en-US" sz="16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Times New Roman"/>
                        </a:rPr>
                        <a:t> 1000 N (225 </a:t>
                      </a:r>
                      <a:r>
                        <a:rPr lang="zh-CN" altLang="en-US" sz="1600" dirty="0">
                          <a:effectLst/>
                          <a:latin typeface="Times New Roman"/>
                          <a:ea typeface="Times New Roman"/>
                        </a:rPr>
                        <a:t>磅</a:t>
                      </a:r>
                      <a:r>
                        <a:rPr lang="en-US" sz="16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Times New Roman"/>
                        </a:rPr>
                        <a:t> 500 N (112 </a:t>
                      </a:r>
                      <a:r>
                        <a:rPr lang="zh-CN" altLang="en-US" sz="1600" dirty="0">
                          <a:effectLst/>
                          <a:latin typeface="Times New Roman"/>
                          <a:ea typeface="Times New Roman"/>
                        </a:rPr>
                        <a:t>磅</a:t>
                      </a:r>
                      <a:r>
                        <a:rPr lang="en-US" sz="16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Times New Roman"/>
                        </a:rPr>
                        <a:t>500 N (112 </a:t>
                      </a:r>
                      <a:r>
                        <a:rPr lang="zh-CN" altLang="en-US" sz="1600" dirty="0">
                          <a:effectLst/>
                          <a:latin typeface="Times New Roman"/>
                          <a:ea typeface="Times New Roman"/>
                        </a:rPr>
                        <a:t>磅</a:t>
                      </a:r>
                      <a:r>
                        <a:rPr lang="en-US" sz="1600" dirty="0">
                          <a:effectLst/>
                          <a:latin typeface="Times New Roman"/>
                          <a:ea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9618">
                <a:tc>
                  <a:txBody>
                    <a:bodyPr/>
                    <a:lstStyle/>
                    <a:p>
                      <a:pPr marL="0" marR="0" algn="ctr">
                        <a:spcBef>
                          <a:spcPts val="0"/>
                        </a:spcBef>
                        <a:spcAft>
                          <a:spcPts val="0"/>
                        </a:spcAft>
                      </a:pPr>
                      <a:r>
                        <a:rPr lang="en-US" sz="1600" b="1">
                          <a:effectLst/>
                          <a:latin typeface="Times New Roman"/>
                          <a:ea typeface="Times New Roman"/>
                        </a:rPr>
                        <a:t>1</a:t>
                      </a:r>
                      <a:endParaRPr lang="en-US" sz="16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gn="ctr">
                        <a:spcBef>
                          <a:spcPts val="0"/>
                        </a:spcBef>
                        <a:spcAft>
                          <a:spcPts val="0"/>
                        </a:spcAft>
                      </a:pPr>
                      <a:r>
                        <a:rPr lang="en-US" sz="1600" dirty="0">
                          <a:effectLst/>
                          <a:latin typeface="Times New Roman"/>
                          <a:ea typeface="Times New Roman"/>
                        </a:rPr>
                        <a:t>2000 N (450 </a:t>
                      </a:r>
                      <a:r>
                        <a:rPr lang="zh-CN" altLang="en-US" sz="1600" dirty="0">
                          <a:effectLst/>
                          <a:latin typeface="Times New Roman"/>
                          <a:ea typeface="Times New Roman"/>
                        </a:rPr>
                        <a:t>磅</a:t>
                      </a:r>
                      <a:r>
                        <a:rPr lang="en-US" sz="16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Times New Roman"/>
                        </a:rPr>
                        <a:t> 1600 N (400 </a:t>
                      </a:r>
                      <a:r>
                        <a:rPr lang="zh-CN" altLang="en-US" sz="1600" dirty="0">
                          <a:effectLst/>
                          <a:latin typeface="Times New Roman"/>
                          <a:ea typeface="Times New Roman"/>
                        </a:rPr>
                        <a:t>磅</a:t>
                      </a:r>
                      <a:r>
                        <a:rPr lang="en-US" sz="16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Times New Roman"/>
                          <a:ea typeface="Times New Roman"/>
                        </a:rPr>
                        <a:t>1600 N / 2300 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9618">
                <a:tc>
                  <a:txBody>
                    <a:bodyPr/>
                    <a:lstStyle/>
                    <a:p>
                      <a:pPr marL="0" marR="0" algn="ctr">
                        <a:spcBef>
                          <a:spcPts val="0"/>
                        </a:spcBef>
                        <a:spcAft>
                          <a:spcPts val="0"/>
                        </a:spcAft>
                      </a:pPr>
                      <a:r>
                        <a:rPr lang="en-US" sz="1600" b="1">
                          <a:effectLst/>
                          <a:latin typeface="Times New Roman"/>
                          <a:ea typeface="Times New Roman"/>
                        </a:rPr>
                        <a:t>2</a:t>
                      </a:r>
                      <a:endParaRPr lang="en-US" sz="16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6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Times New Roman"/>
                        </a:rPr>
                        <a:t>1600 N (400 </a:t>
                      </a:r>
                      <a:r>
                        <a:rPr lang="zh-CN" altLang="en-US" sz="1600" dirty="0">
                          <a:effectLst/>
                          <a:latin typeface="Times New Roman"/>
                          <a:ea typeface="Times New Roman"/>
                        </a:rPr>
                        <a:t>磅</a:t>
                      </a:r>
                      <a:r>
                        <a:rPr lang="en-US" sz="1600" dirty="0">
                          <a:effectLst/>
                          <a:latin typeface="Times New Roman"/>
                          <a:ea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Times New Roman"/>
                          <a:ea typeface="Times New Roman"/>
                        </a:rPr>
                        <a:t>1600 N / 2000 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9618">
                <a:tc>
                  <a:txBody>
                    <a:bodyPr/>
                    <a:lstStyle/>
                    <a:p>
                      <a:pPr marL="0" marR="0" algn="ctr">
                        <a:spcBef>
                          <a:spcPts val="0"/>
                        </a:spcBef>
                        <a:spcAft>
                          <a:spcPts val="0"/>
                        </a:spcAft>
                      </a:pPr>
                      <a:r>
                        <a:rPr lang="en-US" sz="1600" b="1">
                          <a:effectLst/>
                          <a:latin typeface="Times New Roman"/>
                          <a:ea typeface="Times New Roman"/>
                        </a:rPr>
                        <a:t>3</a:t>
                      </a:r>
                      <a:endParaRPr lang="en-US" sz="16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60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Times New Roman"/>
                        </a:rPr>
                        <a:t>2600 N(585 </a:t>
                      </a:r>
                      <a:r>
                        <a:rPr lang="zh-CN" altLang="en-US" sz="1600" dirty="0">
                          <a:effectLst/>
                          <a:latin typeface="Times New Roman"/>
                          <a:ea typeface="Times New Roman"/>
                        </a:rPr>
                        <a:t>磅</a:t>
                      </a:r>
                      <a:r>
                        <a:rPr lang="en-US" sz="1600" dirty="0">
                          <a:effectLst/>
                          <a:latin typeface="Times New Roman"/>
                          <a:ea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Times New Roman"/>
                          <a:ea typeface="Times New Roman"/>
                        </a:rPr>
                        <a:t>1600 N / 2600 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9618">
                <a:tc>
                  <a:txBody>
                    <a:bodyPr/>
                    <a:lstStyle/>
                    <a:p>
                      <a:pPr marL="0" marR="0" algn="ctr">
                        <a:spcBef>
                          <a:spcPts val="0"/>
                        </a:spcBef>
                        <a:spcAft>
                          <a:spcPts val="0"/>
                        </a:spcAft>
                      </a:pPr>
                      <a:r>
                        <a:rPr lang="en-US" sz="1600" b="1">
                          <a:effectLst/>
                          <a:latin typeface="Times New Roman"/>
                          <a:ea typeface="Times New Roman"/>
                        </a:rPr>
                        <a:t>4</a:t>
                      </a:r>
                      <a:endParaRPr lang="en-US" sz="16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60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9618">
                <a:tc>
                  <a:txBody>
                    <a:bodyPr/>
                    <a:lstStyle/>
                    <a:p>
                      <a:pPr marL="0" marR="0" algn="ctr">
                        <a:spcBef>
                          <a:spcPts val="0"/>
                        </a:spcBef>
                        <a:spcAft>
                          <a:spcPts val="0"/>
                        </a:spcAft>
                      </a:pPr>
                      <a:r>
                        <a:rPr lang="zh-CN" altLang="en-US" sz="1600" b="1" dirty="0">
                          <a:effectLst/>
                          <a:latin typeface="Times New Roman"/>
                          <a:ea typeface="Times New Roman"/>
                        </a:rPr>
                        <a:t>青少年</a:t>
                      </a:r>
                      <a:endParaRPr lang="en-US" sz="16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60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Times New Roman"/>
                        </a:rPr>
                        <a:t>1600 N / 2000 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9618">
                <a:tc>
                  <a:txBody>
                    <a:bodyPr/>
                    <a:lstStyle/>
                    <a:p>
                      <a:pPr marL="0" marR="0" algn="ctr">
                        <a:spcBef>
                          <a:spcPts val="0"/>
                        </a:spcBef>
                        <a:spcAft>
                          <a:spcPts val="0"/>
                        </a:spcAft>
                      </a:pPr>
                      <a:r>
                        <a:rPr lang="zh-CN" altLang="en-US" sz="1600" b="1" dirty="0">
                          <a:effectLst/>
                          <a:latin typeface="Times New Roman"/>
                          <a:ea typeface="Times New Roman"/>
                        </a:rPr>
                        <a:t>越野</a:t>
                      </a:r>
                      <a:r>
                        <a:rPr lang="en-US" sz="1600" b="1" dirty="0">
                          <a:effectLst/>
                          <a:latin typeface="Times New Roman"/>
                          <a:ea typeface="Times New Roman"/>
                        </a:rPr>
                        <a:t> 1</a:t>
                      </a:r>
                      <a:endParaRPr lang="en-US" sz="16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60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Times New Roman"/>
                        </a:rPr>
                        <a:t>1600 N (400 </a:t>
                      </a:r>
                      <a:r>
                        <a:rPr lang="zh-CN" altLang="en-US" sz="1600" dirty="0">
                          <a:effectLst/>
                          <a:latin typeface="Times New Roman"/>
                          <a:ea typeface="Times New Roman"/>
                        </a:rPr>
                        <a:t>磅</a:t>
                      </a:r>
                      <a:r>
                        <a:rPr lang="en-US" sz="16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9618">
                <a:tc>
                  <a:txBody>
                    <a:bodyPr/>
                    <a:lstStyle/>
                    <a:p>
                      <a:pPr marL="0" marR="0" algn="ctr">
                        <a:spcBef>
                          <a:spcPts val="0"/>
                        </a:spcBef>
                        <a:spcAft>
                          <a:spcPts val="0"/>
                        </a:spcAft>
                      </a:pPr>
                      <a:r>
                        <a:rPr lang="zh-CN" altLang="en-US" sz="1600" b="1" dirty="0">
                          <a:effectLst/>
                          <a:latin typeface="Times New Roman"/>
                          <a:ea typeface="Times New Roman"/>
                        </a:rPr>
                        <a:t>越野</a:t>
                      </a:r>
                      <a:r>
                        <a:rPr lang="en-US" sz="1600" b="1" dirty="0">
                          <a:effectLst/>
                          <a:latin typeface="Times New Roman"/>
                          <a:ea typeface="Times New Roman"/>
                        </a:rPr>
                        <a:t>2</a:t>
                      </a:r>
                      <a:endParaRPr lang="en-US" sz="16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60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Times New Roman"/>
                        </a:rPr>
                        <a:t>3000 N (672 </a:t>
                      </a:r>
                      <a:r>
                        <a:rPr lang="zh-CN" altLang="en-US" sz="1600" dirty="0">
                          <a:effectLst/>
                          <a:latin typeface="Times New Roman"/>
                          <a:ea typeface="Times New Roman"/>
                        </a:rPr>
                        <a:t>磅</a:t>
                      </a:r>
                      <a:r>
                        <a:rPr lang="en-US" sz="16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4" name="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1658" y="194246"/>
            <a:ext cx="487363" cy="487363"/>
          </a:xfrm>
          <a:prstGeom prst="rect">
            <a:avLst/>
          </a:prstGeom>
        </p:spPr>
      </p:pic>
    </p:spTree>
    <p:extLst>
      <p:ext uri="{BB962C8B-B14F-4D97-AF65-F5344CB8AC3E}">
        <p14:creationId xmlns:p14="http://schemas.microsoft.com/office/powerpoint/2010/main" val="751337901"/>
      </p:ext>
    </p:extLst>
  </p:cSld>
  <p:clrMapOvr>
    <a:masterClrMapping/>
  </p:clrMapOvr>
  <mc:AlternateContent xmlns:mc="http://schemas.openxmlformats.org/markup-compatibility/2006" xmlns:p14="http://schemas.microsoft.com/office/powerpoint/2010/main">
    <mc:Choice Requires="p14">
      <p:transition spd="slow" p14:dur="2000" advTm="27780"/>
    </mc:Choice>
    <mc:Fallback xmlns="">
      <p:transition spd="slow" advTm="2778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745" objId="4"/>
        <p14:triggerEvt type="onClick" time="1745" objId="4"/>
        <p14:stopEvt time="26018" objId="4"/>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zh-CN" altLang="en-US" sz="4400" dirty="0">
                <a:latin typeface="+mn-ea"/>
                <a:ea typeface="+mn-ea"/>
              </a:rPr>
              <a:t>举例</a:t>
            </a:r>
            <a:r>
              <a:rPr lang="en-US" altLang="zh-CN" sz="4400" dirty="0">
                <a:latin typeface="+mn-ea"/>
                <a:ea typeface="+mn-ea"/>
              </a:rPr>
              <a:t>2 – </a:t>
            </a:r>
            <a:r>
              <a:rPr lang="zh-CN" altLang="en-US" sz="4400" dirty="0">
                <a:latin typeface="+mn-ea"/>
                <a:ea typeface="+mn-ea"/>
              </a:rPr>
              <a:t>车叉弯曲疲劳</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zh-CN" altLang="en-US" sz="2800" dirty="0"/>
              <a:t>消费品安全委员会没有车叉弯曲疲劳检测要求。</a:t>
            </a:r>
            <a:endParaRPr lang="en-US" altLang="zh-CN" sz="2800" dirty="0"/>
          </a:p>
          <a:p>
            <a:endParaRPr lang="en-US" sz="2400" dirty="0"/>
          </a:p>
          <a:p>
            <a:pPr marL="457200" indent="-457200">
              <a:buFont typeface="Arial" panose="020B0604020202020204" pitchFamily="34" charset="0"/>
              <a:buChar char="•"/>
            </a:pPr>
            <a:r>
              <a:rPr lang="zh-CN" altLang="en-US" sz="2800" dirty="0"/>
              <a:t>车叉弯曲疲劳检测 </a:t>
            </a:r>
            <a:r>
              <a:rPr lang="en-US" altLang="zh-CN" sz="2800" dirty="0"/>
              <a:t>— </a:t>
            </a:r>
            <a:r>
              <a:rPr lang="zh-CN" altLang="en-US" sz="2800" dirty="0"/>
              <a:t>此检测方法在是在舵管部位制约车叉，并在两个下垂点之间的中心线处施以垂直于舵管轴的反向负荷。</a:t>
            </a:r>
            <a:endParaRPr lang="en-US" sz="2800" dirty="0"/>
          </a:p>
        </p:txBody>
      </p:sp>
      <p:pic>
        <p:nvPicPr>
          <p:cNvPr id="4098" name="Picture 2" descr="Fork Fatig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9206" y="3449228"/>
            <a:ext cx="3917731" cy="278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7886" y="365126"/>
            <a:ext cx="487363" cy="487363"/>
          </a:xfrm>
          <a:prstGeom prst="rect">
            <a:avLst/>
          </a:prstGeom>
        </p:spPr>
      </p:pic>
    </p:spTree>
    <p:extLst>
      <p:ext uri="{BB962C8B-B14F-4D97-AF65-F5344CB8AC3E}">
        <p14:creationId xmlns:p14="http://schemas.microsoft.com/office/powerpoint/2010/main" val="3109019016"/>
      </p:ext>
    </p:extLst>
  </p:cSld>
  <p:clrMapOvr>
    <a:masterClrMapping/>
  </p:clrMapOvr>
  <mc:AlternateContent xmlns:mc="http://schemas.openxmlformats.org/markup-compatibility/2006" xmlns:p14="http://schemas.microsoft.com/office/powerpoint/2010/main">
    <mc:Choice Requires="p14">
      <p:transition spd="slow" p14:dur="2000" advTm="17011"/>
    </mc:Choice>
    <mc:Fallback xmlns="">
      <p:transition spd="slow" advTm="1701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710" objId="4"/>
        <p14:triggerEvt type="onClick" time="1711" objId="4"/>
        <p14:stopEvt time="15583" objId="4"/>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zh-CN" altLang="en-US" sz="4000" dirty="0">
                <a:latin typeface="+mn-ea"/>
                <a:ea typeface="+mn-ea"/>
              </a:rPr>
              <a:t>举例</a:t>
            </a:r>
            <a:r>
              <a:rPr lang="en-US" altLang="zh-CN" sz="4000" dirty="0">
                <a:latin typeface="+mn-ea"/>
                <a:ea typeface="+mn-ea"/>
              </a:rPr>
              <a:t>2 – </a:t>
            </a:r>
            <a:r>
              <a:rPr lang="zh-CN" altLang="en-US" sz="4000" dirty="0">
                <a:latin typeface="+mn-ea"/>
                <a:ea typeface="+mn-ea"/>
              </a:rPr>
              <a:t>车叉弯曲疲劳</a:t>
            </a:r>
            <a:endParaRPr lang="en-US" sz="4000" dirty="0">
              <a:latin typeface="+mn-ea"/>
              <a:ea typeface="+mn-ea"/>
            </a:endParaRPr>
          </a:p>
        </p:txBody>
      </p:sp>
      <p:sp>
        <p:nvSpPr>
          <p:cNvPr id="3" name="Content Placeholder 2"/>
          <p:cNvSpPr>
            <a:spLocks noGrp="1"/>
          </p:cNvSpPr>
          <p:nvPr>
            <p:ph idx="1"/>
          </p:nvPr>
        </p:nvSpPr>
        <p:spPr>
          <a:xfrm>
            <a:off x="2705634" y="1281548"/>
            <a:ext cx="6866695" cy="420078"/>
          </a:xfrm>
        </p:spPr>
        <p:txBody>
          <a:bodyPr>
            <a:normAutofit fontScale="77500" lnSpcReduction="20000"/>
          </a:bodyPr>
          <a:lstStyle/>
          <a:p>
            <a:pPr algn="ctr"/>
            <a:r>
              <a:rPr lang="zh-CN" altLang="en-US" sz="3200" b="1" dirty="0"/>
              <a:t>车叉弯曲疲劳测试</a:t>
            </a:r>
          </a:p>
        </p:txBody>
      </p:sp>
      <p:graphicFrame>
        <p:nvGraphicFramePr>
          <p:cNvPr id="4" name="Table 3"/>
          <p:cNvGraphicFramePr>
            <a:graphicFrameLocks noGrp="1"/>
          </p:cNvGraphicFramePr>
          <p:nvPr>
            <p:extLst>
              <p:ext uri="{D42A27DB-BD31-4B8C-83A1-F6EECF244321}">
                <p14:modId xmlns:p14="http://schemas.microsoft.com/office/powerpoint/2010/main" val="2173990488"/>
              </p:ext>
            </p:extLst>
          </p:nvPr>
        </p:nvGraphicFramePr>
        <p:xfrm>
          <a:off x="2721412" y="1746204"/>
          <a:ext cx="6835141" cy="4397148"/>
        </p:xfrm>
        <a:graphic>
          <a:graphicData uri="http://schemas.openxmlformats.org/drawingml/2006/table">
            <a:tbl>
              <a:tblPr firstRow="1" firstCol="1" bandRow="1"/>
              <a:tblGrid>
                <a:gridCol w="841641">
                  <a:extLst>
                    <a:ext uri="{9D8B030D-6E8A-4147-A177-3AD203B41FA5}">
                      <a16:colId xmlns:a16="http://schemas.microsoft.com/office/drawing/2014/main" val="20000"/>
                    </a:ext>
                  </a:extLst>
                </a:gridCol>
                <a:gridCol w="1650101">
                  <a:extLst>
                    <a:ext uri="{9D8B030D-6E8A-4147-A177-3AD203B41FA5}">
                      <a16:colId xmlns:a16="http://schemas.microsoft.com/office/drawing/2014/main" val="20001"/>
                    </a:ext>
                  </a:extLst>
                </a:gridCol>
                <a:gridCol w="1155367">
                  <a:extLst>
                    <a:ext uri="{9D8B030D-6E8A-4147-A177-3AD203B41FA5}">
                      <a16:colId xmlns:a16="http://schemas.microsoft.com/office/drawing/2014/main" val="20002"/>
                    </a:ext>
                  </a:extLst>
                </a:gridCol>
                <a:gridCol w="1594016">
                  <a:extLst>
                    <a:ext uri="{9D8B030D-6E8A-4147-A177-3AD203B41FA5}">
                      <a16:colId xmlns:a16="http://schemas.microsoft.com/office/drawing/2014/main" val="20003"/>
                    </a:ext>
                  </a:extLst>
                </a:gridCol>
                <a:gridCol w="1594016">
                  <a:extLst>
                    <a:ext uri="{9D8B030D-6E8A-4147-A177-3AD203B41FA5}">
                      <a16:colId xmlns:a16="http://schemas.microsoft.com/office/drawing/2014/main" val="20004"/>
                    </a:ext>
                  </a:extLst>
                </a:gridCol>
              </a:tblGrid>
              <a:tr h="343308">
                <a:tc>
                  <a:txBody>
                    <a:bodyPr/>
                    <a:lstStyle/>
                    <a:p>
                      <a:pPr marL="0" marR="0" algn="ctr">
                        <a:spcBef>
                          <a:spcPts val="0"/>
                        </a:spcBef>
                        <a:spcAft>
                          <a:spcPts val="0"/>
                        </a:spcAft>
                      </a:pPr>
                      <a:r>
                        <a:rPr lang="zh-CN" altLang="en-US" sz="1400" dirty="0">
                          <a:effectLst/>
                          <a:latin typeface="Times New Roman"/>
                          <a:ea typeface="Times New Roman"/>
                        </a:rPr>
                        <a:t>用途</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CPSC</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rPr>
                        <a:t>ASTM</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effectLst/>
                          <a:latin typeface="Times New Roman"/>
                          <a:ea typeface="Times New Roman"/>
                        </a:rPr>
                        <a:t>EN</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effectLst/>
                          <a:latin typeface="Times New Roman"/>
                          <a:ea typeface="Times New Roman"/>
                        </a:rPr>
                        <a:t>ISO*</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7385">
                <a:tc>
                  <a:txBody>
                    <a:bodyPr/>
                    <a:lstStyle/>
                    <a:p>
                      <a:pPr marL="0" marR="0" algn="ctr">
                        <a:spcBef>
                          <a:spcPts val="0"/>
                        </a:spcBef>
                        <a:spcAft>
                          <a:spcPts val="0"/>
                        </a:spcAft>
                      </a:pPr>
                      <a:r>
                        <a:rPr lang="en-US" sz="1400" b="1" dirty="0">
                          <a:effectLst/>
                          <a:latin typeface="Times New Roman"/>
                          <a:ea typeface="Times New Roman"/>
                        </a:rPr>
                        <a:t>0</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+/- 400 N (90 </a:t>
                      </a:r>
                      <a:r>
                        <a:rPr lang="zh-CN" altLang="en-US" sz="1400" dirty="0">
                          <a:effectLst/>
                          <a:latin typeface="Times New Roman"/>
                          <a:ea typeface="Times New Roman"/>
                        </a:rPr>
                        <a:t>磅</a:t>
                      </a:r>
                      <a:r>
                        <a:rPr lang="en-US" sz="1400" dirty="0">
                          <a:effectLst/>
                          <a:latin typeface="Times New Roman"/>
                          <a:ea typeface="Times New Roman"/>
                        </a:rPr>
                        <a:t>) 100,000 </a:t>
                      </a:r>
                      <a:r>
                        <a:rPr lang="zh-CN" altLang="en-US" sz="1400" dirty="0">
                          <a:effectLst/>
                          <a:latin typeface="Times New Roman"/>
                          <a:ea typeface="Times New Roman"/>
                        </a:rPr>
                        <a:t>部</a:t>
                      </a:r>
                      <a:r>
                        <a:rPr lang="zh-CN" altLang="en-US" sz="1400" dirty="0">
                          <a:latin typeface="+mn-ea"/>
                        </a:rPr>
                        <a:t>自行车</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+/- 400 N (90 </a:t>
                      </a:r>
                      <a:r>
                        <a:rPr lang="zh-CN" altLang="en-US" sz="1400" dirty="0">
                          <a:effectLst/>
                          <a:latin typeface="Times New Roman"/>
                          <a:ea typeface="Times New Roman"/>
                        </a:rPr>
                        <a:t>磅</a:t>
                      </a:r>
                      <a:r>
                        <a:rPr lang="en-US" sz="1400" dirty="0">
                          <a:effectLst/>
                          <a:latin typeface="Times New Roman"/>
                          <a:ea typeface="Times New Roman"/>
                        </a:rPr>
                        <a:t>) 100,000 </a:t>
                      </a:r>
                      <a:r>
                        <a:rPr lang="zh-CN" altLang="en-US" sz="1400" dirty="0">
                          <a:effectLst/>
                          <a:latin typeface="Times New Roman"/>
                          <a:ea typeface="Times New Roman"/>
                        </a:rPr>
                        <a:t>部</a:t>
                      </a:r>
                      <a:r>
                        <a:rPr lang="zh-CN" altLang="en-US" sz="1400" dirty="0">
                          <a:latin typeface="+mn-ea"/>
                        </a:rPr>
                        <a:t>自行车</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4771">
                <a:tc>
                  <a:txBody>
                    <a:bodyPr/>
                    <a:lstStyle/>
                    <a:p>
                      <a:pPr marL="0" marR="0" algn="ctr">
                        <a:spcBef>
                          <a:spcPts val="0"/>
                        </a:spcBef>
                        <a:spcAft>
                          <a:spcPts val="0"/>
                        </a:spcAft>
                      </a:pPr>
                      <a:r>
                        <a:rPr lang="en-US" sz="1400" b="1">
                          <a:effectLst/>
                          <a:latin typeface="Times New Roman"/>
                          <a:ea typeface="Times New Roman"/>
                        </a:rPr>
                        <a:t>1</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gn="ctr">
                        <a:spcBef>
                          <a:spcPts val="0"/>
                        </a:spcBef>
                        <a:spcAft>
                          <a:spcPts val="0"/>
                        </a:spcAft>
                      </a:pPr>
                      <a:r>
                        <a:rPr lang="en-US" sz="14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+/- 620 N (139 </a:t>
                      </a:r>
                      <a:r>
                        <a:rPr lang="zh-CN" altLang="en-US" sz="1400" dirty="0">
                          <a:effectLst/>
                          <a:latin typeface="Times New Roman"/>
                          <a:ea typeface="Times New Roman"/>
                        </a:rPr>
                        <a:t>磅</a:t>
                      </a:r>
                      <a:r>
                        <a:rPr lang="en-US" sz="1400" dirty="0">
                          <a:effectLst/>
                          <a:latin typeface="Times New Roman"/>
                          <a:ea typeface="Times New Roman"/>
                        </a:rPr>
                        <a:t>) 100,000 </a:t>
                      </a:r>
                      <a:r>
                        <a:rPr lang="zh-CN" altLang="en-US" sz="1400" dirty="0">
                          <a:effectLst/>
                          <a:latin typeface="Times New Roman"/>
                          <a:ea typeface="Times New Roman"/>
                        </a:rPr>
                        <a:t>部</a:t>
                      </a:r>
                      <a:r>
                        <a:rPr lang="zh-CN" altLang="en-US" sz="1400" dirty="0">
                          <a:latin typeface="+mn-ea"/>
                        </a:rPr>
                        <a:t>自行车</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+/- 620 N (139 </a:t>
                      </a:r>
                      <a:r>
                        <a:rPr lang="zh-CN" altLang="en-US" sz="1400" dirty="0">
                          <a:effectLst/>
                          <a:latin typeface="Times New Roman"/>
                          <a:ea typeface="Times New Roman"/>
                        </a:rPr>
                        <a:t>磅</a:t>
                      </a:r>
                      <a:r>
                        <a:rPr lang="en-US" sz="1400" dirty="0">
                          <a:effectLst/>
                          <a:latin typeface="Times New Roman"/>
                          <a:ea typeface="Times New Roman"/>
                        </a:rPr>
                        <a:t>) 100,000 </a:t>
                      </a:r>
                      <a:r>
                        <a:rPr lang="zh-CN" altLang="en-US" sz="1400" dirty="0">
                          <a:effectLst/>
                          <a:latin typeface="Times New Roman"/>
                          <a:ea typeface="Times New Roman"/>
                        </a:rPr>
                        <a:t>部</a:t>
                      </a:r>
                      <a:r>
                        <a:rPr lang="zh-CN" altLang="en-US" sz="1400" dirty="0">
                          <a:latin typeface="+mn-ea"/>
                        </a:rPr>
                        <a:t>自行车</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+/- 620 N (139 </a:t>
                      </a:r>
                      <a:r>
                        <a:rPr lang="zh-CN" altLang="en-US" sz="1400" dirty="0">
                          <a:effectLst/>
                          <a:latin typeface="Times New Roman"/>
                          <a:ea typeface="Times New Roman"/>
                        </a:rPr>
                        <a:t>磅</a:t>
                      </a:r>
                      <a:r>
                        <a:rPr lang="en-US" sz="1400" dirty="0">
                          <a:effectLst/>
                          <a:latin typeface="Times New Roman"/>
                          <a:ea typeface="Times New Roman"/>
                        </a:rPr>
                        <a:t>) 100,000 </a:t>
                      </a:r>
                      <a:r>
                        <a:rPr lang="zh-CN" altLang="en-US" sz="1400" dirty="0">
                          <a:effectLst/>
                          <a:latin typeface="Times New Roman"/>
                          <a:ea typeface="Times New Roman"/>
                        </a:rPr>
                        <a:t>部</a:t>
                      </a:r>
                      <a:r>
                        <a:rPr lang="zh-CN" altLang="en-US" sz="1400" dirty="0">
                          <a:latin typeface="+mn-ea"/>
                        </a:rPr>
                        <a:t>自行车</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7385">
                <a:tc>
                  <a:txBody>
                    <a:bodyPr/>
                    <a:lstStyle/>
                    <a:p>
                      <a:pPr marL="0" marR="0" algn="ctr">
                        <a:spcBef>
                          <a:spcPts val="0"/>
                        </a:spcBef>
                        <a:spcAft>
                          <a:spcPts val="0"/>
                        </a:spcAft>
                      </a:pPr>
                      <a:r>
                        <a:rPr lang="en-US" sz="1400" b="1">
                          <a:effectLst/>
                          <a:latin typeface="Times New Roman"/>
                          <a:ea typeface="Times New Roman"/>
                        </a:rPr>
                        <a:t>2</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4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+/- 450 N (101 </a:t>
                      </a:r>
                      <a:r>
                        <a:rPr lang="zh-CN" altLang="en-US" sz="1400" dirty="0">
                          <a:effectLst/>
                          <a:latin typeface="Times New Roman"/>
                          <a:ea typeface="Times New Roman"/>
                        </a:rPr>
                        <a:t>磅</a:t>
                      </a:r>
                      <a:r>
                        <a:rPr lang="en-US" sz="1400" dirty="0">
                          <a:effectLst/>
                          <a:latin typeface="Times New Roman"/>
                          <a:ea typeface="Times New Roman"/>
                        </a:rPr>
                        <a:t>) 100,000 </a:t>
                      </a:r>
                      <a:r>
                        <a:rPr lang="zh-CN" altLang="en-US" sz="1400" dirty="0">
                          <a:effectLst/>
                          <a:latin typeface="Times New Roman"/>
                          <a:ea typeface="Times New Roman"/>
                        </a:rPr>
                        <a:t>部</a:t>
                      </a:r>
                      <a:r>
                        <a:rPr lang="zh-CN" altLang="en-US" sz="1400" dirty="0">
                          <a:latin typeface="+mn-ea"/>
                        </a:rPr>
                        <a:t>自行车</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+/- 450 N (101 </a:t>
                      </a:r>
                      <a:r>
                        <a:rPr lang="zh-CN" altLang="en-US" sz="1400" dirty="0">
                          <a:effectLst/>
                          <a:latin typeface="Times New Roman"/>
                          <a:ea typeface="Times New Roman"/>
                        </a:rPr>
                        <a:t>磅</a:t>
                      </a:r>
                      <a:r>
                        <a:rPr lang="en-US" sz="1400" dirty="0">
                          <a:effectLst/>
                          <a:latin typeface="Times New Roman"/>
                          <a:ea typeface="Times New Roman"/>
                        </a:rPr>
                        <a:t>) 100,000 </a:t>
                      </a:r>
                      <a:r>
                        <a:rPr lang="zh-CN" altLang="en-US" sz="1400" dirty="0">
                          <a:effectLst/>
                          <a:latin typeface="Times New Roman"/>
                          <a:ea typeface="Times New Roman"/>
                        </a:rPr>
                        <a:t>部</a:t>
                      </a:r>
                      <a:r>
                        <a:rPr lang="zh-CN" altLang="en-US" sz="1400" dirty="0">
                          <a:latin typeface="+mn-ea"/>
                        </a:rPr>
                        <a:t>自行车</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4771">
                <a:tc>
                  <a:txBody>
                    <a:bodyPr/>
                    <a:lstStyle/>
                    <a:p>
                      <a:pPr marL="0" marR="0" algn="ctr">
                        <a:spcBef>
                          <a:spcPts val="0"/>
                        </a:spcBef>
                        <a:spcAft>
                          <a:spcPts val="0"/>
                        </a:spcAft>
                      </a:pPr>
                      <a:r>
                        <a:rPr lang="en-US" sz="1400" b="1">
                          <a:effectLst/>
                          <a:latin typeface="Times New Roman"/>
                          <a:ea typeface="Times New Roman"/>
                        </a:rPr>
                        <a:t>3</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400" dirty="0">
                          <a:effectLst/>
                          <a:latin typeface="Times New Roman"/>
                          <a:ea typeface="Times New Roman"/>
                        </a:rPr>
                        <a:t>+/- 650 N (146 </a:t>
                      </a:r>
                      <a:r>
                        <a:rPr lang="zh-CN" altLang="en-US" sz="1400" dirty="0">
                          <a:effectLst/>
                          <a:latin typeface="Times New Roman"/>
                          <a:ea typeface="Times New Roman"/>
                        </a:rPr>
                        <a:t>磅</a:t>
                      </a:r>
                      <a:r>
                        <a:rPr lang="en-US" sz="1400" dirty="0">
                          <a:effectLst/>
                          <a:latin typeface="Times New Roman"/>
                          <a:ea typeface="Times New Roman"/>
                        </a:rPr>
                        <a:t>) 100,000 </a:t>
                      </a:r>
                      <a:r>
                        <a:rPr lang="zh-CN" altLang="en-US" sz="1400" dirty="0">
                          <a:effectLst/>
                          <a:latin typeface="Times New Roman"/>
                          <a:ea typeface="Times New Roman"/>
                        </a:rPr>
                        <a:t>部</a:t>
                      </a:r>
                      <a:r>
                        <a:rPr lang="zh-CN" altLang="en-US" sz="1400" dirty="0">
                          <a:latin typeface="+mn-ea"/>
                        </a:rPr>
                        <a:t>自行车</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+/- 650 N (146 </a:t>
                      </a:r>
                      <a:r>
                        <a:rPr lang="zh-CN" altLang="en-US" sz="1400" dirty="0">
                          <a:effectLst/>
                          <a:latin typeface="Times New Roman"/>
                          <a:ea typeface="Times New Roman"/>
                        </a:rPr>
                        <a:t>磅</a:t>
                      </a:r>
                      <a:r>
                        <a:rPr lang="en-US" sz="1400" dirty="0">
                          <a:effectLst/>
                          <a:latin typeface="Times New Roman"/>
                          <a:ea typeface="Times New Roman"/>
                        </a:rPr>
                        <a:t>) 100,000 </a:t>
                      </a:r>
                      <a:r>
                        <a:rPr lang="zh-CN" altLang="en-US" sz="1400" dirty="0">
                          <a:effectLst/>
                          <a:latin typeface="Times New Roman"/>
                          <a:ea typeface="Times New Roman"/>
                        </a:rPr>
                        <a:t>部</a:t>
                      </a:r>
                      <a:r>
                        <a:rPr lang="zh-CN" altLang="en-US" sz="1400" dirty="0">
                          <a:latin typeface="+mn-ea"/>
                        </a:rPr>
                        <a:t>自行车</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+/- 650 N (146 </a:t>
                      </a:r>
                      <a:r>
                        <a:rPr lang="zh-CN" altLang="en-US" sz="1400" dirty="0">
                          <a:effectLst/>
                          <a:latin typeface="Times New Roman"/>
                          <a:ea typeface="Times New Roman"/>
                        </a:rPr>
                        <a:t>磅</a:t>
                      </a:r>
                      <a:r>
                        <a:rPr lang="en-US" sz="1400" dirty="0">
                          <a:effectLst/>
                          <a:latin typeface="Times New Roman"/>
                          <a:ea typeface="Times New Roman"/>
                        </a:rPr>
                        <a:t>) 100,000 </a:t>
                      </a:r>
                      <a:r>
                        <a:rPr lang="zh-CN" altLang="en-US" sz="1400" dirty="0">
                          <a:effectLst/>
                          <a:latin typeface="Times New Roman"/>
                          <a:ea typeface="Times New Roman"/>
                        </a:rPr>
                        <a:t>部</a:t>
                      </a:r>
                      <a:r>
                        <a:rPr lang="zh-CN" altLang="en-US" sz="1400" dirty="0">
                          <a:latin typeface="+mn-ea"/>
                        </a:rPr>
                        <a:t>自行车</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8693">
                <a:tc>
                  <a:txBody>
                    <a:bodyPr/>
                    <a:lstStyle/>
                    <a:p>
                      <a:pPr marL="0" marR="0" algn="ctr">
                        <a:spcBef>
                          <a:spcPts val="0"/>
                        </a:spcBef>
                        <a:spcAft>
                          <a:spcPts val="0"/>
                        </a:spcAft>
                      </a:pPr>
                      <a:r>
                        <a:rPr lang="en-US" sz="1400" b="1">
                          <a:effectLst/>
                          <a:latin typeface="Times New Roman"/>
                          <a:ea typeface="Times New Roman"/>
                        </a:rPr>
                        <a:t>4</a:t>
                      </a:r>
                      <a:endParaRPr lang="en-US"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40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37385">
                <a:tc>
                  <a:txBody>
                    <a:bodyPr/>
                    <a:lstStyle/>
                    <a:p>
                      <a:pPr marL="0" marR="0" algn="ctr">
                        <a:spcBef>
                          <a:spcPts val="0"/>
                        </a:spcBef>
                        <a:spcAft>
                          <a:spcPts val="0"/>
                        </a:spcAft>
                      </a:pPr>
                      <a:r>
                        <a:rPr lang="zh-CN" altLang="en-US" sz="1400" dirty="0">
                          <a:effectLst/>
                          <a:latin typeface="Times New Roman"/>
                          <a:ea typeface="Times New Roman"/>
                        </a:rPr>
                        <a:t>青少年</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4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+/- 450 N (101 </a:t>
                      </a:r>
                      <a:r>
                        <a:rPr lang="zh-CN" altLang="en-US" sz="1400" dirty="0">
                          <a:effectLst/>
                          <a:latin typeface="Times New Roman"/>
                          <a:ea typeface="Times New Roman"/>
                        </a:rPr>
                        <a:t>磅</a:t>
                      </a:r>
                      <a:r>
                        <a:rPr lang="en-US" sz="1400" dirty="0">
                          <a:effectLst/>
                          <a:latin typeface="Times New Roman"/>
                          <a:ea typeface="Times New Roman"/>
                        </a:rPr>
                        <a:t>) 100,000 </a:t>
                      </a:r>
                      <a:r>
                        <a:rPr lang="zh-CN" altLang="en-US" sz="1400" dirty="0">
                          <a:effectLst/>
                          <a:latin typeface="Times New Roman"/>
                          <a:ea typeface="Times New Roman"/>
                        </a:rPr>
                        <a:t>部</a:t>
                      </a:r>
                      <a:r>
                        <a:rPr lang="zh-CN" altLang="en-US" sz="1400" dirty="0">
                          <a:latin typeface="+mn-ea"/>
                        </a:rPr>
                        <a:t>自行车</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37385">
                <a:tc>
                  <a:txBody>
                    <a:bodyPr/>
                    <a:lstStyle/>
                    <a:p>
                      <a:pPr marL="0" marR="0" algn="ctr">
                        <a:spcBef>
                          <a:spcPts val="0"/>
                        </a:spcBef>
                        <a:spcAft>
                          <a:spcPts val="0"/>
                        </a:spcAft>
                      </a:pPr>
                      <a:r>
                        <a:rPr lang="zh-CN" altLang="en-US" sz="1400" b="1" dirty="0">
                          <a:effectLst/>
                          <a:latin typeface="Times New Roman"/>
                          <a:ea typeface="Times New Roman"/>
                        </a:rPr>
                        <a:t>越野</a:t>
                      </a:r>
                      <a:r>
                        <a:rPr lang="en-US" sz="1400" b="1" dirty="0">
                          <a:effectLst/>
                          <a:latin typeface="Times New Roman"/>
                          <a:ea typeface="Times New Roman"/>
                        </a:rPr>
                        <a:t>1</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4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+/- 450 N (101 </a:t>
                      </a:r>
                      <a:r>
                        <a:rPr lang="zh-CN" altLang="en-US" sz="1400" dirty="0">
                          <a:effectLst/>
                          <a:latin typeface="Times New Roman"/>
                          <a:ea typeface="Times New Roman"/>
                        </a:rPr>
                        <a:t>磅</a:t>
                      </a:r>
                      <a:r>
                        <a:rPr lang="en-US" sz="1400" dirty="0">
                          <a:effectLst/>
                          <a:latin typeface="Times New Roman"/>
                          <a:ea typeface="Times New Roman"/>
                        </a:rPr>
                        <a:t>) 100,000 </a:t>
                      </a:r>
                      <a:r>
                        <a:rPr lang="zh-CN" altLang="en-US" sz="1400" dirty="0">
                          <a:effectLst/>
                          <a:latin typeface="Times New Roman"/>
                          <a:ea typeface="Times New Roman"/>
                        </a:rPr>
                        <a:t>部</a:t>
                      </a:r>
                      <a:r>
                        <a:rPr lang="zh-CN" altLang="en-US" sz="1400" dirty="0">
                          <a:latin typeface="+mn-ea"/>
                        </a:rPr>
                        <a:t>自行车</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37385">
                <a:tc>
                  <a:txBody>
                    <a:bodyPr/>
                    <a:lstStyle/>
                    <a:p>
                      <a:pPr marL="0" marR="0" algn="ctr">
                        <a:spcBef>
                          <a:spcPts val="0"/>
                        </a:spcBef>
                        <a:spcAft>
                          <a:spcPts val="0"/>
                        </a:spcAft>
                      </a:pPr>
                      <a:r>
                        <a:rPr lang="zh-CN" altLang="en-US" sz="1400" b="1" dirty="0">
                          <a:effectLst/>
                          <a:latin typeface="Times New Roman"/>
                          <a:ea typeface="Times New Roman"/>
                        </a:rPr>
                        <a:t>越野</a:t>
                      </a:r>
                      <a:r>
                        <a:rPr lang="en-US" sz="1400" b="1" dirty="0">
                          <a:effectLst/>
                          <a:latin typeface="Times New Roman"/>
                          <a:ea typeface="Times New Roman"/>
                        </a:rPr>
                        <a:t> 2</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4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+/- 650 N (146 </a:t>
                      </a:r>
                      <a:r>
                        <a:rPr lang="zh-CN" altLang="en-US" sz="1400" dirty="0">
                          <a:effectLst/>
                          <a:latin typeface="Times New Roman"/>
                          <a:ea typeface="Times New Roman"/>
                        </a:rPr>
                        <a:t>磅</a:t>
                      </a:r>
                      <a:r>
                        <a:rPr lang="en-US" sz="1400" dirty="0">
                          <a:effectLst/>
                          <a:latin typeface="Times New Roman"/>
                          <a:ea typeface="Times New Roman"/>
                        </a:rPr>
                        <a:t>) 100,000 </a:t>
                      </a:r>
                      <a:r>
                        <a:rPr lang="zh-CN" altLang="en-US" sz="1400" dirty="0">
                          <a:effectLst/>
                          <a:latin typeface="Times New Roman"/>
                          <a:ea typeface="Times New Roman"/>
                        </a:rPr>
                        <a:t>部</a:t>
                      </a:r>
                      <a:r>
                        <a:rPr lang="zh-CN" altLang="en-US" sz="1400" dirty="0">
                          <a:latin typeface="+mn-ea"/>
                        </a:rPr>
                        <a:t>自行车</a:t>
                      </a:r>
                      <a:endParaRPr lang="en-US"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a:ea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5" name="Rectangle 4"/>
          <p:cNvSpPr/>
          <p:nvPr/>
        </p:nvSpPr>
        <p:spPr>
          <a:xfrm>
            <a:off x="2940581" y="6187930"/>
            <a:ext cx="7848600" cy="307777"/>
          </a:xfrm>
          <a:prstGeom prst="rect">
            <a:avLst/>
          </a:prstGeom>
        </p:spPr>
        <p:txBody>
          <a:bodyPr wrap="square">
            <a:spAutoFit/>
          </a:bodyPr>
          <a:lstStyle/>
          <a:p>
            <a:r>
              <a:rPr lang="en-US" sz="1400" dirty="0"/>
              <a:t>*</a:t>
            </a:r>
            <a:r>
              <a:rPr lang="zh-CN" altLang="en-US" sz="1400" dirty="0"/>
              <a:t>通过</a:t>
            </a:r>
            <a:r>
              <a:rPr lang="en-US" sz="1400" dirty="0"/>
              <a:t>ISO</a:t>
            </a:r>
            <a:r>
              <a:rPr lang="zh-CN" altLang="en-US" sz="1400" dirty="0"/>
              <a:t>车叉弯曲疲劳测试的车叉亦需通过车叉向后冲击测试中的</a:t>
            </a:r>
            <a:r>
              <a:rPr lang="en-US" sz="1400" dirty="0"/>
              <a:t>Drop 1</a:t>
            </a:r>
            <a:r>
              <a:rPr lang="zh-CN" altLang="en-US" sz="1400" dirty="0"/>
              <a:t>测试</a:t>
            </a:r>
            <a:endParaRPr lang="en-US" sz="1400" dirty="0"/>
          </a:p>
        </p:txBody>
      </p:sp>
      <p:pic>
        <p:nvPicPr>
          <p:cNvPr id="6" name="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4205" y="365126"/>
            <a:ext cx="487363" cy="487363"/>
          </a:xfrm>
          <a:prstGeom prst="rect">
            <a:avLst/>
          </a:prstGeom>
        </p:spPr>
      </p:pic>
    </p:spTree>
    <p:extLst>
      <p:ext uri="{BB962C8B-B14F-4D97-AF65-F5344CB8AC3E}">
        <p14:creationId xmlns:p14="http://schemas.microsoft.com/office/powerpoint/2010/main" val="3326878045"/>
      </p:ext>
    </p:extLst>
  </p:cSld>
  <p:clrMapOvr>
    <a:masterClrMapping/>
  </p:clrMapOvr>
  <mc:AlternateContent xmlns:mc="http://schemas.openxmlformats.org/markup-compatibility/2006" xmlns:p14="http://schemas.microsoft.com/office/powerpoint/2010/main">
    <mc:Choice Requires="p14">
      <p:transition spd="slow" p14:dur="2000" advTm="30539"/>
    </mc:Choice>
    <mc:Fallback xmlns="">
      <p:transition spd="slow" advTm="3053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488" objId="6"/>
        <p14:triggerEvt type="onClick" time="2488" objId="6"/>
        <p14:stopEvt time="27794" objId="6"/>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zh-CN" altLang="en-US" sz="4000" dirty="0">
                <a:latin typeface="+mn-ea"/>
                <a:ea typeface="+mn-ea"/>
              </a:rPr>
              <a:t>举例</a:t>
            </a:r>
            <a:r>
              <a:rPr lang="en-US" altLang="zh-CN" sz="4000" dirty="0">
                <a:latin typeface="+mn-ea"/>
                <a:ea typeface="+mn-ea"/>
              </a:rPr>
              <a:t>3 – </a:t>
            </a:r>
            <a:r>
              <a:rPr lang="zh-CN" altLang="en-US" sz="4000" dirty="0">
                <a:latin typeface="+mn-ea"/>
                <a:ea typeface="+mn-ea"/>
              </a:rPr>
              <a:t>车叉与车架组装</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altLang="zh-CN" sz="2800" u="sng" dirty="0"/>
              <a:t>CPSC 1512.14 </a:t>
            </a:r>
            <a:r>
              <a:rPr lang="zh-CN" altLang="en-US" sz="2800" dirty="0"/>
              <a:t>车叉与车架组装要求。车叉与车架组装的强度检测应根据车架测试情况，施加</a:t>
            </a:r>
            <a:r>
              <a:rPr lang="en-US" altLang="zh-CN" sz="2800" dirty="0"/>
              <a:t>890N</a:t>
            </a:r>
            <a:r>
              <a:rPr lang="zh-CN" altLang="en-US" sz="2800" dirty="0"/>
              <a:t>（</a:t>
            </a:r>
            <a:r>
              <a:rPr lang="en-US" altLang="zh-CN" sz="2800" dirty="0"/>
              <a:t>200lbf</a:t>
            </a:r>
            <a:r>
              <a:rPr lang="zh-CN" altLang="en-US" sz="2800" dirty="0"/>
              <a:t>）的负荷或至少</a:t>
            </a:r>
            <a:r>
              <a:rPr lang="en-US" altLang="zh-CN" sz="2800" dirty="0"/>
              <a:t>39.5 J (350 in-</a:t>
            </a:r>
            <a:r>
              <a:rPr lang="en-US" altLang="zh-CN" sz="2800" dirty="0" err="1"/>
              <a:t>lb</a:t>
            </a:r>
            <a:r>
              <a:rPr lang="en-US" altLang="zh-CN" sz="2800" dirty="0"/>
              <a:t>)</a:t>
            </a:r>
            <a:r>
              <a:rPr lang="zh-CN" altLang="en-US" sz="2800" dirty="0"/>
              <a:t>的能量，以势能更大的一个为准。</a:t>
            </a:r>
            <a:endParaRPr lang="en-US" altLang="zh-CN" sz="2800" dirty="0"/>
          </a:p>
          <a:p>
            <a:endParaRPr lang="en-US" altLang="zh-CN" sz="28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zh-CN" altLang="en-US" sz="2800" dirty="0"/>
              <a:t>此车叉与车架组装静载检测只根据消费品安全委员会的要求进行。</a:t>
            </a:r>
            <a:endParaRPr lang="en-US" altLang="zh-CN" sz="2800" dirty="0"/>
          </a:p>
          <a:p>
            <a:endParaRPr lang="en-US" sz="2800" dirty="0">
              <a:latin typeface="SimSun" panose="02010600030101010101" pitchFamily="2" charset="-122"/>
              <a:ea typeface="SimSun" panose="02010600030101010101" pitchFamily="2" charset="-122"/>
            </a:endParaRPr>
          </a:p>
          <a:p>
            <a:pPr marL="457200" indent="-457200">
              <a:buFont typeface="Arial" panose="020B0604020202020204" pitchFamily="34" charset="0"/>
              <a:buChar char="•"/>
            </a:pPr>
            <a:r>
              <a:rPr lang="en-US" altLang="zh-CN" sz="2800" dirty="0"/>
              <a:t>ASTM</a:t>
            </a:r>
            <a:r>
              <a:rPr lang="zh-CN" altLang="en-US" sz="2800" dirty="0"/>
              <a:t>、</a:t>
            </a:r>
            <a:r>
              <a:rPr lang="en-US" altLang="zh-CN" sz="2800" dirty="0"/>
              <a:t>CEN</a:t>
            </a:r>
            <a:r>
              <a:rPr lang="zh-CN" altLang="en-US" sz="2800" dirty="0"/>
              <a:t>和</a:t>
            </a:r>
            <a:r>
              <a:rPr lang="en-US" altLang="zh-CN" sz="2800" dirty="0"/>
              <a:t>ISO </a:t>
            </a:r>
            <a:r>
              <a:rPr lang="zh-CN" altLang="en-US" sz="2800" dirty="0"/>
              <a:t>有车叉与车架组装水平负荷疲劳检测以及车叉与车架组装落体冲撞强度检测。</a:t>
            </a:r>
            <a:endParaRPr lang="en-US" sz="2800" dirty="0">
              <a:latin typeface="SimSun" panose="02010600030101010101" pitchFamily="2" charset="-122"/>
              <a:ea typeface="SimSun" panose="02010600030101010101" pitchFamily="2" charset="-122"/>
            </a:endParaRPr>
          </a:p>
        </p:txBody>
      </p:sp>
      <p:pic>
        <p:nvPicPr>
          <p:cNvPr id="4" name="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3258" y="351692"/>
            <a:ext cx="487363" cy="487363"/>
          </a:xfrm>
          <a:prstGeom prst="rect">
            <a:avLst/>
          </a:prstGeom>
        </p:spPr>
      </p:pic>
    </p:spTree>
    <p:extLst>
      <p:ext uri="{BB962C8B-B14F-4D97-AF65-F5344CB8AC3E}">
        <p14:creationId xmlns:p14="http://schemas.microsoft.com/office/powerpoint/2010/main" val="3946134347"/>
      </p:ext>
    </p:extLst>
  </p:cSld>
  <p:clrMapOvr>
    <a:masterClrMapping/>
  </p:clrMapOvr>
  <mc:AlternateContent xmlns:mc="http://schemas.openxmlformats.org/markup-compatibility/2006" xmlns:p14="http://schemas.microsoft.com/office/powerpoint/2010/main">
    <mc:Choice Requires="p14">
      <p:transition spd="slow" p14:dur="2000" advTm="47481"/>
    </mc:Choice>
    <mc:Fallback xmlns="">
      <p:transition spd="slow" advTm="4748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642" objId="4"/>
        <p14:triggerEvt type="onClick" time="2642" objId="4"/>
        <p14:stopEvt time="45122" objId="4"/>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zh-CN" altLang="en-US" sz="4000" dirty="0">
                <a:latin typeface="+mn-ea"/>
                <a:ea typeface="+mn-ea"/>
              </a:rPr>
              <a:t>举例</a:t>
            </a:r>
            <a:r>
              <a:rPr lang="en-US" altLang="zh-CN" sz="4000" dirty="0">
                <a:latin typeface="+mn-ea"/>
                <a:ea typeface="+mn-ea"/>
              </a:rPr>
              <a:t>3 – </a:t>
            </a:r>
            <a:r>
              <a:rPr lang="zh-CN" altLang="en-US" sz="4000" dirty="0">
                <a:latin typeface="+mn-ea"/>
                <a:ea typeface="+mn-ea"/>
              </a:rPr>
              <a:t>车叉和车架组合</a:t>
            </a:r>
            <a:endParaRPr lang="en-US" sz="4000" dirty="0">
              <a:latin typeface="+mn-ea"/>
              <a:ea typeface="+mn-ea"/>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37276457"/>
              </p:ext>
            </p:extLst>
          </p:nvPr>
        </p:nvGraphicFramePr>
        <p:xfrm>
          <a:off x="481378" y="2184721"/>
          <a:ext cx="11463763" cy="2773680"/>
        </p:xfrm>
        <a:graphic>
          <a:graphicData uri="http://schemas.openxmlformats.org/drawingml/2006/table">
            <a:tbl>
              <a:tblPr firstRow="1" firstCol="1" bandRow="1"/>
              <a:tblGrid>
                <a:gridCol w="1187750">
                  <a:extLst>
                    <a:ext uri="{9D8B030D-6E8A-4147-A177-3AD203B41FA5}">
                      <a16:colId xmlns:a16="http://schemas.microsoft.com/office/drawing/2014/main" val="20000"/>
                    </a:ext>
                  </a:extLst>
                </a:gridCol>
                <a:gridCol w="1197047">
                  <a:extLst>
                    <a:ext uri="{9D8B030D-6E8A-4147-A177-3AD203B41FA5}">
                      <a16:colId xmlns:a16="http://schemas.microsoft.com/office/drawing/2014/main" val="20001"/>
                    </a:ext>
                  </a:extLst>
                </a:gridCol>
                <a:gridCol w="2886860">
                  <a:extLst>
                    <a:ext uri="{9D8B030D-6E8A-4147-A177-3AD203B41FA5}">
                      <a16:colId xmlns:a16="http://schemas.microsoft.com/office/drawing/2014/main" val="20002"/>
                    </a:ext>
                  </a:extLst>
                </a:gridCol>
                <a:gridCol w="3096053">
                  <a:extLst>
                    <a:ext uri="{9D8B030D-6E8A-4147-A177-3AD203B41FA5}">
                      <a16:colId xmlns:a16="http://schemas.microsoft.com/office/drawing/2014/main" val="20003"/>
                    </a:ext>
                  </a:extLst>
                </a:gridCol>
                <a:gridCol w="3096053">
                  <a:extLst>
                    <a:ext uri="{9D8B030D-6E8A-4147-A177-3AD203B41FA5}">
                      <a16:colId xmlns:a16="http://schemas.microsoft.com/office/drawing/2014/main" val="20004"/>
                    </a:ext>
                  </a:extLst>
                </a:gridCol>
              </a:tblGrid>
              <a:tr h="0">
                <a:tc>
                  <a:txBody>
                    <a:bodyPr/>
                    <a:lstStyle/>
                    <a:p>
                      <a:pPr marL="0" marR="0" algn="ctr">
                        <a:spcBef>
                          <a:spcPts val="0"/>
                        </a:spcBef>
                        <a:spcAft>
                          <a:spcPts val="0"/>
                        </a:spcAft>
                      </a:pPr>
                      <a:r>
                        <a:rPr lang="zh-CN" altLang="en-US" sz="1400" b="1" dirty="0">
                          <a:effectLst/>
                          <a:latin typeface="SimSun" panose="02010600030101010101" pitchFamily="2" charset="-122"/>
                          <a:ea typeface="SimSun" panose="02010600030101010101" pitchFamily="2" charset="-122"/>
                          <a:cs typeface="Arial" panose="020B0604020202020204" pitchFamily="34" charset="0"/>
                        </a:rPr>
                        <a:t>使用</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SimSun" panose="02010600030101010101" pitchFamily="2" charset="-122"/>
                          <a:ea typeface="SimSun" panose="02010600030101010101" pitchFamily="2" charset="-122"/>
                          <a:cs typeface="Arial" panose="020B0604020202020204" pitchFamily="34" charset="0"/>
                        </a:rPr>
                        <a:t>CPSC</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SimSun" panose="02010600030101010101" pitchFamily="2" charset="-122"/>
                          <a:ea typeface="SimSun" panose="02010600030101010101" pitchFamily="2" charset="-122"/>
                          <a:cs typeface="Arial" panose="020B0604020202020204" pitchFamily="34" charset="0"/>
                        </a:rPr>
                        <a:t>ASTM</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SimSun" panose="02010600030101010101" pitchFamily="2" charset="-122"/>
                          <a:ea typeface="SimSun" panose="02010600030101010101" pitchFamily="2" charset="-122"/>
                          <a:cs typeface="Arial" panose="020B0604020202020204" pitchFamily="34" charset="0"/>
                        </a:rPr>
                        <a:t>EN</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SimSun" panose="02010600030101010101" pitchFamily="2" charset="-122"/>
                          <a:ea typeface="SimSun" panose="02010600030101010101" pitchFamily="2" charset="-122"/>
                          <a:cs typeface="Arial" panose="020B0604020202020204" pitchFamily="34" charset="0"/>
                        </a:rPr>
                        <a:t>ISO</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1400" b="1" dirty="0">
                          <a:effectLst/>
                          <a:latin typeface="SimSun" panose="02010600030101010101" pitchFamily="2" charset="-122"/>
                          <a:ea typeface="SimSun" panose="02010600030101010101" pitchFamily="2" charset="-122"/>
                          <a:cs typeface="Arial" panose="020B0604020202020204" pitchFamily="34" charset="0"/>
                        </a:rPr>
                        <a:t>0</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 -</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+ 600 N (135 </a:t>
                      </a:r>
                      <a:r>
                        <a:rPr lang="zh-CN" altLang="en-US" sz="1400" dirty="0">
                          <a:effectLst/>
                          <a:latin typeface="SimSun" panose="02010600030101010101" pitchFamily="2" charset="-122"/>
                          <a:ea typeface="SimSun" panose="02010600030101010101" pitchFamily="2" charset="-122"/>
                          <a:cs typeface="Arial" panose="020B0604020202020204" pitchFamily="34" charset="0"/>
                        </a:rPr>
                        <a:t>磅</a:t>
                      </a:r>
                      <a:r>
                        <a:rPr lang="en-US" sz="1400" dirty="0">
                          <a:effectLst/>
                          <a:latin typeface="SimSun" panose="02010600030101010101" pitchFamily="2" charset="-122"/>
                          <a:ea typeface="SimSun" panose="02010600030101010101" pitchFamily="2" charset="-122"/>
                          <a:cs typeface="Arial" panose="020B0604020202020204" pitchFamily="34" charset="0"/>
                        </a:rPr>
                        <a:t>) / - 300 N (68</a:t>
                      </a:r>
                      <a:r>
                        <a:rPr lang="zh-CN" altLang="en-US" sz="1400" dirty="0">
                          <a:effectLst/>
                          <a:latin typeface="SimSun" panose="02010600030101010101" pitchFamily="2" charset="-122"/>
                          <a:ea typeface="SimSun" panose="02010600030101010101" pitchFamily="2" charset="-122"/>
                          <a:cs typeface="Arial" panose="020B0604020202020204" pitchFamily="34" charset="0"/>
                        </a:rPr>
                        <a:t>磅</a:t>
                      </a:r>
                      <a:r>
                        <a:rPr lang="en-US" sz="1400" dirty="0">
                          <a:effectLst/>
                          <a:latin typeface="SimSun" panose="02010600030101010101" pitchFamily="2" charset="-122"/>
                          <a:ea typeface="SimSun" panose="02010600030101010101" pitchFamily="2" charset="-122"/>
                          <a:cs typeface="Arial" panose="020B0604020202020204" pitchFamily="34" charset="0"/>
                        </a:rPr>
                        <a:t>) </a:t>
                      </a:r>
                      <a:r>
                        <a:rPr lang="zh-CN" altLang="en-US" sz="1400" dirty="0">
                          <a:effectLst/>
                          <a:latin typeface="SimSun" panose="02010600030101010101" pitchFamily="2" charset="-122"/>
                          <a:ea typeface="SimSun" panose="02010600030101010101" pitchFamily="2" charset="-122"/>
                          <a:cs typeface="Arial" panose="020B0604020202020204" pitchFamily="34" charset="0"/>
                        </a:rPr>
                        <a:t>每</a:t>
                      </a:r>
                      <a:r>
                        <a:rPr lang="en-US" sz="1400" dirty="0">
                          <a:effectLst/>
                          <a:latin typeface="SimSun" panose="02010600030101010101" pitchFamily="2" charset="-122"/>
                          <a:ea typeface="SimSun" panose="02010600030101010101" pitchFamily="2" charset="-122"/>
                          <a:cs typeface="Arial" panose="020B0604020202020204" pitchFamily="34" charset="0"/>
                        </a:rPr>
                        <a:t> 50,000 </a:t>
                      </a:r>
                      <a:r>
                        <a:rPr lang="zh-CN" altLang="en-US" sz="1400" dirty="0">
                          <a:effectLst/>
                          <a:latin typeface="SimSun" panose="02010600030101010101" pitchFamily="2" charset="-122"/>
                          <a:ea typeface="SimSun" panose="02010600030101010101" pitchFamily="2" charset="-122"/>
                          <a:cs typeface="Arial" panose="020B0604020202020204" pitchFamily="34" charset="0"/>
                        </a:rPr>
                        <a:t>圈</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 </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 </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1400" b="1" dirty="0">
                          <a:effectLst/>
                          <a:latin typeface="SimSun" panose="02010600030101010101" pitchFamily="2" charset="-122"/>
                          <a:ea typeface="SimSun" panose="02010600030101010101" pitchFamily="2" charset="-122"/>
                          <a:cs typeface="Arial" panose="020B0604020202020204" pitchFamily="34" charset="0"/>
                        </a:rPr>
                        <a:t>1</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+/- 600 N (135</a:t>
                      </a:r>
                      <a:r>
                        <a:rPr lang="zh-CN" altLang="en-US" sz="1400" dirty="0">
                          <a:effectLst/>
                          <a:latin typeface="SimSun" panose="02010600030101010101" pitchFamily="2" charset="-122"/>
                          <a:ea typeface="SimSun" panose="02010600030101010101" pitchFamily="2" charset="-122"/>
                          <a:cs typeface="Arial" panose="020B0604020202020204" pitchFamily="34" charset="0"/>
                        </a:rPr>
                        <a:t>磅</a:t>
                      </a:r>
                      <a:r>
                        <a:rPr lang="en-US" sz="1400" dirty="0">
                          <a:effectLst/>
                          <a:latin typeface="SimSun" panose="02010600030101010101" pitchFamily="2" charset="-122"/>
                          <a:ea typeface="SimSun" panose="02010600030101010101" pitchFamily="2" charset="-122"/>
                          <a:cs typeface="Arial" panose="020B0604020202020204" pitchFamily="34" charset="0"/>
                        </a:rPr>
                        <a:t>) for 100,000</a:t>
                      </a:r>
                      <a:r>
                        <a:rPr lang="zh-CN" altLang="en-US" sz="1400" dirty="0">
                          <a:effectLst/>
                          <a:latin typeface="SimSun" panose="02010600030101010101" pitchFamily="2" charset="-122"/>
                          <a:ea typeface="SimSun" panose="02010600030101010101" pitchFamily="2" charset="-122"/>
                          <a:cs typeface="Arial" panose="020B0604020202020204" pitchFamily="34" charset="0"/>
                        </a:rPr>
                        <a:t>圈</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+/- 600 N (135</a:t>
                      </a:r>
                      <a:r>
                        <a:rPr lang="zh-CN" altLang="en-US" sz="1400" dirty="0">
                          <a:effectLst/>
                          <a:latin typeface="SimSun" panose="02010600030101010101" pitchFamily="2" charset="-122"/>
                          <a:ea typeface="SimSun" panose="02010600030101010101" pitchFamily="2" charset="-122"/>
                          <a:cs typeface="Arial" panose="020B0604020202020204" pitchFamily="34" charset="0"/>
                        </a:rPr>
                        <a:t>磅</a:t>
                      </a:r>
                      <a:r>
                        <a:rPr lang="en-US" sz="1400" dirty="0">
                          <a:effectLst/>
                          <a:latin typeface="SimSun" panose="02010600030101010101" pitchFamily="2" charset="-122"/>
                          <a:ea typeface="SimSun" panose="02010600030101010101" pitchFamily="2" charset="-122"/>
                          <a:cs typeface="Arial" panose="020B0604020202020204" pitchFamily="34" charset="0"/>
                        </a:rPr>
                        <a:t>) </a:t>
                      </a:r>
                      <a:r>
                        <a:rPr lang="zh-CN" altLang="en-US" sz="1400" dirty="0">
                          <a:effectLst/>
                          <a:latin typeface="SimSun" panose="02010600030101010101" pitchFamily="2" charset="-122"/>
                          <a:ea typeface="SimSun" panose="02010600030101010101" pitchFamily="2" charset="-122"/>
                          <a:cs typeface="Arial" panose="020B0604020202020204" pitchFamily="34" charset="0"/>
                        </a:rPr>
                        <a:t>每</a:t>
                      </a:r>
                      <a:r>
                        <a:rPr lang="en-US" sz="1400" dirty="0">
                          <a:effectLst/>
                          <a:latin typeface="SimSun" panose="02010600030101010101" pitchFamily="2" charset="-122"/>
                          <a:ea typeface="SimSun" panose="02010600030101010101" pitchFamily="2" charset="-122"/>
                          <a:cs typeface="Arial" panose="020B0604020202020204" pitchFamily="34" charset="0"/>
                        </a:rPr>
                        <a:t> 100,000</a:t>
                      </a:r>
                      <a:r>
                        <a:rPr lang="zh-CN" altLang="en-US" sz="1400" dirty="0">
                          <a:effectLst/>
                          <a:latin typeface="SimSun" panose="02010600030101010101" pitchFamily="2" charset="-122"/>
                          <a:ea typeface="SimSun" panose="02010600030101010101" pitchFamily="2" charset="-122"/>
                          <a:cs typeface="Arial" panose="020B0604020202020204" pitchFamily="34" charset="0"/>
                        </a:rPr>
                        <a:t>圈</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algn="ctr">
                        <a:spcBef>
                          <a:spcPts val="0"/>
                        </a:spcBef>
                        <a:spcAft>
                          <a:spcPts val="0"/>
                        </a:spcAft>
                      </a:pPr>
                      <a:r>
                        <a:rPr lang="en-US" sz="1400" b="1" dirty="0">
                          <a:effectLst/>
                          <a:latin typeface="SimSun" panose="02010600030101010101" pitchFamily="2" charset="-122"/>
                          <a:ea typeface="SimSun" panose="02010600030101010101" pitchFamily="2" charset="-122"/>
                          <a:cs typeface="Arial" panose="020B0604020202020204" pitchFamily="34" charset="0"/>
                        </a:rPr>
                        <a:t>2</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+ 800 N (180</a:t>
                      </a:r>
                      <a:r>
                        <a:rPr lang="zh-CN" altLang="en-US" sz="1400" dirty="0">
                          <a:effectLst/>
                          <a:latin typeface="SimSun" panose="02010600030101010101" pitchFamily="2" charset="-122"/>
                          <a:ea typeface="SimSun" panose="02010600030101010101" pitchFamily="2" charset="-122"/>
                          <a:cs typeface="Arial" panose="020B0604020202020204" pitchFamily="34" charset="0"/>
                        </a:rPr>
                        <a:t>磅</a:t>
                      </a:r>
                      <a:r>
                        <a:rPr lang="en-US" sz="1400" dirty="0">
                          <a:effectLst/>
                          <a:latin typeface="SimSun" panose="02010600030101010101" pitchFamily="2" charset="-122"/>
                          <a:ea typeface="SimSun" panose="02010600030101010101" pitchFamily="2" charset="-122"/>
                          <a:cs typeface="Arial" panose="020B0604020202020204" pitchFamily="34" charset="0"/>
                        </a:rPr>
                        <a:t>) / - 600 N (135</a:t>
                      </a:r>
                      <a:r>
                        <a:rPr lang="zh-CN" altLang="en-US" sz="1400" dirty="0">
                          <a:effectLst/>
                          <a:latin typeface="SimSun" panose="02010600030101010101" pitchFamily="2" charset="-122"/>
                          <a:ea typeface="SimSun" panose="02010600030101010101" pitchFamily="2" charset="-122"/>
                          <a:cs typeface="Arial" panose="020B0604020202020204" pitchFamily="34" charset="0"/>
                        </a:rPr>
                        <a:t>磅</a:t>
                      </a:r>
                      <a:r>
                        <a:rPr lang="en-US" sz="1400" dirty="0">
                          <a:effectLst/>
                          <a:latin typeface="SimSun" panose="02010600030101010101" pitchFamily="2" charset="-122"/>
                          <a:ea typeface="SimSun" panose="02010600030101010101" pitchFamily="2" charset="-122"/>
                          <a:cs typeface="Arial" panose="020B0604020202020204" pitchFamily="34" charset="0"/>
                        </a:rPr>
                        <a:t>) </a:t>
                      </a:r>
                      <a:r>
                        <a:rPr lang="zh-CN" altLang="en-US" sz="1400" dirty="0">
                          <a:effectLst/>
                          <a:latin typeface="SimSun" panose="02010600030101010101" pitchFamily="2" charset="-122"/>
                          <a:ea typeface="SimSun" panose="02010600030101010101" pitchFamily="2" charset="-122"/>
                          <a:cs typeface="Arial" panose="020B0604020202020204" pitchFamily="34" charset="0"/>
                        </a:rPr>
                        <a:t>每</a:t>
                      </a:r>
                      <a:r>
                        <a:rPr lang="en-US" sz="1400" dirty="0">
                          <a:effectLst/>
                          <a:latin typeface="SimSun" panose="02010600030101010101" pitchFamily="2" charset="-122"/>
                          <a:ea typeface="SimSun" panose="02010600030101010101" pitchFamily="2" charset="-122"/>
                          <a:cs typeface="Arial" panose="020B0604020202020204" pitchFamily="34" charset="0"/>
                        </a:rPr>
                        <a:t> 50,000</a:t>
                      </a:r>
                      <a:r>
                        <a:rPr lang="zh-CN" altLang="en-US" sz="1400" dirty="0">
                          <a:effectLst/>
                          <a:latin typeface="SimSun" panose="02010600030101010101" pitchFamily="2" charset="-122"/>
                          <a:ea typeface="SimSun" panose="02010600030101010101" pitchFamily="2" charset="-122"/>
                          <a:cs typeface="Arial" panose="020B0604020202020204" pitchFamily="34" charset="0"/>
                        </a:rPr>
                        <a:t>圈</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+/- 450 N (101</a:t>
                      </a:r>
                      <a:r>
                        <a:rPr lang="zh-CN" altLang="en-US" sz="1400" dirty="0">
                          <a:effectLst/>
                          <a:latin typeface="SimSun" panose="02010600030101010101" pitchFamily="2" charset="-122"/>
                          <a:ea typeface="SimSun" panose="02010600030101010101" pitchFamily="2" charset="-122"/>
                          <a:cs typeface="Arial" panose="020B0604020202020204" pitchFamily="34" charset="0"/>
                        </a:rPr>
                        <a:t>磅</a:t>
                      </a:r>
                      <a:r>
                        <a:rPr lang="en-US" sz="1400" dirty="0">
                          <a:effectLst/>
                          <a:latin typeface="SimSun" panose="02010600030101010101" pitchFamily="2" charset="-122"/>
                          <a:ea typeface="SimSun" panose="02010600030101010101" pitchFamily="2" charset="-122"/>
                          <a:cs typeface="Arial" panose="020B0604020202020204" pitchFamily="34" charset="0"/>
                        </a:rPr>
                        <a:t>) for 100,000</a:t>
                      </a:r>
                      <a:r>
                        <a:rPr lang="zh-CN" altLang="en-US" sz="1400" dirty="0">
                          <a:effectLst/>
                          <a:latin typeface="SimSun" panose="02010600030101010101" pitchFamily="2" charset="-122"/>
                          <a:ea typeface="SimSun" panose="02010600030101010101" pitchFamily="2" charset="-122"/>
                          <a:cs typeface="Arial" panose="020B0604020202020204" pitchFamily="34" charset="0"/>
                        </a:rPr>
                        <a:t>圈</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marR="0" algn="ctr">
                        <a:spcBef>
                          <a:spcPts val="0"/>
                        </a:spcBef>
                        <a:spcAft>
                          <a:spcPts val="0"/>
                        </a:spcAft>
                      </a:pPr>
                      <a:r>
                        <a:rPr lang="en-US" sz="1400" b="1" dirty="0">
                          <a:effectLst/>
                          <a:latin typeface="SimSun" panose="02010600030101010101" pitchFamily="2" charset="-122"/>
                          <a:ea typeface="SimSun" panose="02010600030101010101" pitchFamily="2" charset="-122"/>
                          <a:cs typeface="Arial" panose="020B0604020202020204" pitchFamily="34" charset="0"/>
                        </a:rPr>
                        <a:t>3</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+ 1,200 N (270</a:t>
                      </a:r>
                      <a:r>
                        <a:rPr lang="zh-CN" altLang="en-US" sz="1400" dirty="0">
                          <a:effectLst/>
                          <a:latin typeface="SimSun" panose="02010600030101010101" pitchFamily="2" charset="-122"/>
                          <a:ea typeface="SimSun" panose="02010600030101010101" pitchFamily="2" charset="-122"/>
                          <a:cs typeface="Arial" panose="020B0604020202020204" pitchFamily="34" charset="0"/>
                        </a:rPr>
                        <a:t>磅</a:t>
                      </a:r>
                      <a:r>
                        <a:rPr lang="en-US" sz="1400" dirty="0">
                          <a:effectLst/>
                          <a:latin typeface="SimSun" panose="02010600030101010101" pitchFamily="2" charset="-122"/>
                          <a:ea typeface="SimSun" panose="02010600030101010101" pitchFamily="2" charset="-122"/>
                          <a:cs typeface="Arial" panose="020B0604020202020204" pitchFamily="34" charset="0"/>
                        </a:rPr>
                        <a:t>) /      - 600 N (135 </a:t>
                      </a:r>
                      <a:r>
                        <a:rPr lang="zh-CN" altLang="en-US" sz="1400" dirty="0">
                          <a:effectLst/>
                          <a:latin typeface="SimSun" panose="02010600030101010101" pitchFamily="2" charset="-122"/>
                          <a:ea typeface="SimSun" panose="02010600030101010101" pitchFamily="2" charset="-122"/>
                          <a:cs typeface="Arial" panose="020B0604020202020204" pitchFamily="34" charset="0"/>
                        </a:rPr>
                        <a:t>磅</a:t>
                      </a:r>
                      <a:r>
                        <a:rPr lang="en-US" sz="1400" dirty="0">
                          <a:effectLst/>
                          <a:latin typeface="SimSun" panose="02010600030101010101" pitchFamily="2" charset="-122"/>
                          <a:ea typeface="SimSun" panose="02010600030101010101" pitchFamily="2" charset="-122"/>
                          <a:cs typeface="Arial" panose="020B0604020202020204" pitchFamily="34" charset="0"/>
                        </a:rPr>
                        <a:t>) </a:t>
                      </a:r>
                      <a:r>
                        <a:rPr lang="zh-CN" altLang="en-US" sz="1400" dirty="0">
                          <a:effectLst/>
                          <a:latin typeface="SimSun" panose="02010600030101010101" pitchFamily="2" charset="-122"/>
                          <a:ea typeface="SimSun" panose="02010600030101010101" pitchFamily="2" charset="-122"/>
                          <a:cs typeface="Arial" panose="020B0604020202020204" pitchFamily="34" charset="0"/>
                        </a:rPr>
                        <a:t>每</a:t>
                      </a:r>
                      <a:r>
                        <a:rPr lang="en-US" sz="1400" dirty="0">
                          <a:effectLst/>
                          <a:latin typeface="SimSun" panose="02010600030101010101" pitchFamily="2" charset="-122"/>
                          <a:ea typeface="SimSun" panose="02010600030101010101" pitchFamily="2" charset="-122"/>
                          <a:cs typeface="Arial" panose="020B0604020202020204" pitchFamily="34" charset="0"/>
                        </a:rPr>
                        <a:t>  50,000</a:t>
                      </a:r>
                      <a:r>
                        <a:rPr lang="zh-CN" altLang="en-US" sz="1400" dirty="0">
                          <a:effectLst/>
                          <a:latin typeface="SimSun" panose="02010600030101010101" pitchFamily="2" charset="-122"/>
                          <a:ea typeface="SimSun" panose="02010600030101010101" pitchFamily="2" charset="-122"/>
                          <a:cs typeface="Arial" panose="020B0604020202020204" pitchFamily="34" charset="0"/>
                        </a:rPr>
                        <a:t>圈</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+ 1,200 N (270</a:t>
                      </a:r>
                      <a:r>
                        <a:rPr lang="zh-CN" altLang="en-US" sz="1400" dirty="0">
                          <a:effectLst/>
                          <a:latin typeface="SimSun" panose="02010600030101010101" pitchFamily="2" charset="-122"/>
                          <a:ea typeface="SimSun" panose="02010600030101010101" pitchFamily="2" charset="-122"/>
                          <a:cs typeface="Arial" panose="020B0604020202020204" pitchFamily="34" charset="0"/>
                        </a:rPr>
                        <a:t>磅</a:t>
                      </a:r>
                      <a:r>
                        <a:rPr lang="en-US" sz="1400" dirty="0">
                          <a:effectLst/>
                          <a:latin typeface="SimSun" panose="02010600030101010101" pitchFamily="2" charset="-122"/>
                          <a:ea typeface="SimSun" panose="02010600030101010101" pitchFamily="2" charset="-122"/>
                          <a:cs typeface="Arial" panose="020B0604020202020204" pitchFamily="34" charset="0"/>
                        </a:rPr>
                        <a:t>) /    - 600 N (135</a:t>
                      </a:r>
                      <a:r>
                        <a:rPr lang="zh-CN" altLang="en-US" sz="1400" dirty="0">
                          <a:effectLst/>
                          <a:latin typeface="SimSun" panose="02010600030101010101" pitchFamily="2" charset="-122"/>
                          <a:ea typeface="SimSun" panose="02010600030101010101" pitchFamily="2" charset="-122"/>
                          <a:cs typeface="Arial" panose="020B0604020202020204" pitchFamily="34" charset="0"/>
                        </a:rPr>
                        <a:t>磅</a:t>
                      </a:r>
                      <a:r>
                        <a:rPr lang="en-US" sz="1400" dirty="0">
                          <a:effectLst/>
                          <a:latin typeface="SimSun" panose="02010600030101010101" pitchFamily="2" charset="-122"/>
                          <a:ea typeface="SimSun" panose="02010600030101010101" pitchFamily="2" charset="-122"/>
                          <a:cs typeface="Arial" panose="020B0604020202020204" pitchFamily="34" charset="0"/>
                        </a:rPr>
                        <a:t>) </a:t>
                      </a:r>
                      <a:r>
                        <a:rPr lang="zh-CN" altLang="en-US" sz="1400" dirty="0">
                          <a:effectLst/>
                          <a:latin typeface="SimSun" panose="02010600030101010101" pitchFamily="2" charset="-122"/>
                          <a:ea typeface="SimSun" panose="02010600030101010101" pitchFamily="2" charset="-122"/>
                          <a:cs typeface="Arial" panose="020B0604020202020204" pitchFamily="34" charset="0"/>
                        </a:rPr>
                        <a:t>每</a:t>
                      </a:r>
                      <a:r>
                        <a:rPr lang="en-US" sz="1400" dirty="0">
                          <a:effectLst/>
                          <a:latin typeface="SimSun" panose="02010600030101010101" pitchFamily="2" charset="-122"/>
                          <a:ea typeface="SimSun" panose="02010600030101010101" pitchFamily="2" charset="-122"/>
                          <a:cs typeface="Arial" panose="020B0604020202020204" pitchFamily="34" charset="0"/>
                        </a:rPr>
                        <a:t> 50,000</a:t>
                      </a:r>
                      <a:r>
                        <a:rPr lang="zh-CN" altLang="en-US" sz="1400" dirty="0">
                          <a:effectLst/>
                          <a:latin typeface="SimSun" panose="02010600030101010101" pitchFamily="2" charset="-122"/>
                          <a:ea typeface="SimSun" panose="02010600030101010101" pitchFamily="2" charset="-122"/>
                          <a:cs typeface="Arial" panose="020B0604020202020204" pitchFamily="34" charset="0"/>
                        </a:rPr>
                        <a:t>圈</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marL="0" marR="0" algn="ctr">
                        <a:spcBef>
                          <a:spcPts val="0"/>
                        </a:spcBef>
                        <a:spcAft>
                          <a:spcPts val="0"/>
                        </a:spcAft>
                      </a:pPr>
                      <a:r>
                        <a:rPr lang="en-US" sz="1400" b="1" dirty="0">
                          <a:effectLst/>
                          <a:latin typeface="SimSun" panose="02010600030101010101" pitchFamily="2" charset="-122"/>
                          <a:ea typeface="SimSun" panose="02010600030101010101" pitchFamily="2" charset="-122"/>
                          <a:cs typeface="Arial" panose="020B0604020202020204" pitchFamily="34" charset="0"/>
                        </a:rPr>
                        <a:t>4</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marL="0" marR="0" algn="ctr">
                        <a:spcBef>
                          <a:spcPts val="0"/>
                        </a:spcBef>
                        <a:spcAft>
                          <a:spcPts val="0"/>
                        </a:spcAft>
                      </a:pPr>
                      <a:r>
                        <a:rPr lang="en-US" sz="1400" b="1" dirty="0">
                          <a:effectLst/>
                          <a:latin typeface="SimSun" panose="02010600030101010101" pitchFamily="2" charset="-122"/>
                          <a:ea typeface="SimSun" panose="02010600030101010101" pitchFamily="2" charset="-122"/>
                          <a:cs typeface="Arial" panose="020B0604020202020204" pitchFamily="34" charset="0"/>
                        </a:rPr>
                        <a:t>YA</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+/- 450 N (101</a:t>
                      </a:r>
                      <a:r>
                        <a:rPr lang="zh-CN" altLang="en-US" sz="1400" dirty="0">
                          <a:effectLst/>
                          <a:latin typeface="SimSun" panose="02010600030101010101" pitchFamily="2" charset="-122"/>
                          <a:ea typeface="SimSun" panose="02010600030101010101" pitchFamily="2" charset="-122"/>
                          <a:cs typeface="Arial" panose="020B0604020202020204" pitchFamily="34" charset="0"/>
                        </a:rPr>
                        <a:t>磅</a:t>
                      </a:r>
                      <a:r>
                        <a:rPr lang="en-US" sz="1400" dirty="0">
                          <a:effectLst/>
                          <a:latin typeface="SimSun" panose="02010600030101010101" pitchFamily="2" charset="-122"/>
                          <a:ea typeface="SimSun" panose="02010600030101010101" pitchFamily="2" charset="-122"/>
                          <a:cs typeface="Arial" panose="020B0604020202020204" pitchFamily="34" charset="0"/>
                        </a:rPr>
                        <a:t>) </a:t>
                      </a:r>
                      <a:r>
                        <a:rPr lang="zh-CN" altLang="en-US" sz="1400" dirty="0">
                          <a:effectLst/>
                          <a:latin typeface="SimSun" panose="02010600030101010101" pitchFamily="2" charset="-122"/>
                          <a:ea typeface="SimSun" panose="02010600030101010101" pitchFamily="2" charset="-122"/>
                          <a:cs typeface="Arial" panose="020B0604020202020204" pitchFamily="34" charset="0"/>
                        </a:rPr>
                        <a:t>每</a:t>
                      </a:r>
                      <a:r>
                        <a:rPr lang="en-US" sz="1400" dirty="0">
                          <a:effectLst/>
                          <a:latin typeface="SimSun" panose="02010600030101010101" pitchFamily="2" charset="-122"/>
                          <a:ea typeface="SimSun" panose="02010600030101010101" pitchFamily="2" charset="-122"/>
                          <a:cs typeface="Arial" panose="020B0604020202020204" pitchFamily="34" charset="0"/>
                        </a:rPr>
                        <a:t>  50,000</a:t>
                      </a:r>
                      <a:r>
                        <a:rPr lang="zh-CN" altLang="en-US" sz="1400" dirty="0">
                          <a:effectLst/>
                          <a:latin typeface="SimSun" panose="02010600030101010101" pitchFamily="2" charset="-122"/>
                          <a:ea typeface="SimSun" panose="02010600030101010101" pitchFamily="2" charset="-122"/>
                          <a:cs typeface="Arial" panose="020B0604020202020204" pitchFamily="34" charset="0"/>
                        </a:rPr>
                        <a:t>圈</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marL="0" marR="0" algn="ctr">
                        <a:spcBef>
                          <a:spcPts val="0"/>
                        </a:spcBef>
                        <a:spcAft>
                          <a:spcPts val="0"/>
                        </a:spcAft>
                      </a:pPr>
                      <a:r>
                        <a:rPr lang="en-US" sz="1400" b="1" dirty="0">
                          <a:effectLst/>
                          <a:latin typeface="SimSun" panose="02010600030101010101" pitchFamily="2" charset="-122"/>
                          <a:ea typeface="SimSun" panose="02010600030101010101" pitchFamily="2" charset="-122"/>
                          <a:cs typeface="Arial" panose="020B0604020202020204" pitchFamily="34" charset="0"/>
                        </a:rPr>
                        <a:t>BMX 1</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+/- 450 N (101</a:t>
                      </a:r>
                      <a:r>
                        <a:rPr lang="zh-CN" altLang="en-US" sz="1400" dirty="0">
                          <a:effectLst/>
                          <a:latin typeface="SimSun" panose="02010600030101010101" pitchFamily="2" charset="-122"/>
                          <a:ea typeface="SimSun" panose="02010600030101010101" pitchFamily="2" charset="-122"/>
                          <a:cs typeface="Arial" panose="020B0604020202020204" pitchFamily="34" charset="0"/>
                        </a:rPr>
                        <a:t>磅</a:t>
                      </a:r>
                      <a:r>
                        <a:rPr lang="en-US" sz="1400" dirty="0">
                          <a:effectLst/>
                          <a:latin typeface="SimSun" panose="02010600030101010101" pitchFamily="2" charset="-122"/>
                          <a:ea typeface="SimSun" panose="02010600030101010101" pitchFamily="2" charset="-122"/>
                          <a:cs typeface="Arial" panose="020B0604020202020204" pitchFamily="34" charset="0"/>
                        </a:rPr>
                        <a:t>) for 50,000</a:t>
                      </a:r>
                      <a:r>
                        <a:rPr lang="zh-CN" altLang="en-US" sz="1400" dirty="0">
                          <a:effectLst/>
                          <a:latin typeface="SimSun" panose="02010600030101010101" pitchFamily="2" charset="-122"/>
                          <a:ea typeface="SimSun" panose="02010600030101010101" pitchFamily="2" charset="-122"/>
                          <a:cs typeface="Arial" panose="020B0604020202020204" pitchFamily="34" charset="0"/>
                        </a:rPr>
                        <a:t>圈</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marL="0" marR="0" algn="ctr">
                        <a:spcBef>
                          <a:spcPts val="0"/>
                        </a:spcBef>
                        <a:spcAft>
                          <a:spcPts val="0"/>
                        </a:spcAft>
                      </a:pPr>
                      <a:r>
                        <a:rPr lang="en-US" sz="1400" b="1" dirty="0">
                          <a:effectLst/>
                          <a:latin typeface="SimSun" panose="02010600030101010101" pitchFamily="2" charset="-122"/>
                          <a:ea typeface="SimSun" panose="02010600030101010101" pitchFamily="2" charset="-122"/>
                          <a:cs typeface="Arial" panose="020B0604020202020204" pitchFamily="34" charset="0"/>
                        </a:rPr>
                        <a:t>BMX 2</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+/- 650 N (146</a:t>
                      </a:r>
                      <a:r>
                        <a:rPr lang="zh-CN" altLang="en-US" sz="1400" dirty="0">
                          <a:effectLst/>
                          <a:latin typeface="SimSun" panose="02010600030101010101" pitchFamily="2" charset="-122"/>
                          <a:ea typeface="SimSun" panose="02010600030101010101" pitchFamily="2" charset="-122"/>
                          <a:cs typeface="Arial" panose="020B0604020202020204" pitchFamily="34" charset="0"/>
                        </a:rPr>
                        <a:t>磅</a:t>
                      </a:r>
                      <a:r>
                        <a:rPr lang="en-US" sz="1400" dirty="0">
                          <a:effectLst/>
                          <a:latin typeface="SimSun" panose="02010600030101010101" pitchFamily="2" charset="-122"/>
                          <a:ea typeface="SimSun" panose="02010600030101010101" pitchFamily="2" charset="-122"/>
                          <a:cs typeface="Arial" panose="020B0604020202020204" pitchFamily="34" charset="0"/>
                        </a:rPr>
                        <a:t>) for 50,000</a:t>
                      </a:r>
                      <a:r>
                        <a:rPr lang="zh-CN" altLang="en-US" sz="1400" dirty="0">
                          <a:effectLst/>
                          <a:latin typeface="SimSun" panose="02010600030101010101" pitchFamily="2" charset="-122"/>
                          <a:ea typeface="SimSun" panose="02010600030101010101" pitchFamily="2" charset="-122"/>
                          <a:cs typeface="Arial" panose="020B0604020202020204" pitchFamily="34" charset="0"/>
                        </a:rPr>
                        <a:t>圈</a:t>
                      </a:r>
                      <a:endParaRPr lang="en-US" sz="1400" dirty="0">
                        <a:effectLst/>
                        <a:latin typeface="SimSun" panose="02010600030101010101" pitchFamily="2" charset="-122"/>
                        <a:ea typeface="SimSun" panose="02010600030101010101" pitchFamily="2" charset="-122"/>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SimSun" panose="02010600030101010101" pitchFamily="2" charset="-122"/>
                          <a:ea typeface="SimSun" panose="02010600030101010101" pitchFamily="2" charset="-122"/>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5" name="Rectangle 1"/>
          <p:cNvSpPr>
            <a:spLocks noChangeArrowheads="1"/>
          </p:cNvSpPr>
          <p:nvPr/>
        </p:nvSpPr>
        <p:spPr bwMode="auto">
          <a:xfrm>
            <a:off x="406399" y="1486066"/>
            <a:ext cx="716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zh-CN" altLang="en-US" sz="2800" b="1" dirty="0">
                <a:solidFill>
                  <a:srgbClr val="4C4C4C"/>
                </a:solidFill>
              </a:rPr>
              <a:t>车叉和车架组合的水平疲劳测试</a:t>
            </a:r>
          </a:p>
        </p:txBody>
      </p:sp>
      <p:pic>
        <p:nvPicPr>
          <p:cNvPr id="3" name="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85525" y="365126"/>
            <a:ext cx="487363" cy="487363"/>
          </a:xfrm>
          <a:prstGeom prst="rect">
            <a:avLst/>
          </a:prstGeom>
        </p:spPr>
      </p:pic>
    </p:spTree>
    <p:extLst>
      <p:ext uri="{BB962C8B-B14F-4D97-AF65-F5344CB8AC3E}">
        <p14:creationId xmlns:p14="http://schemas.microsoft.com/office/powerpoint/2010/main" val="1061811083"/>
      </p:ext>
    </p:extLst>
  </p:cSld>
  <p:clrMapOvr>
    <a:masterClrMapping/>
  </p:clrMapOvr>
  <mc:AlternateContent xmlns:mc="http://schemas.openxmlformats.org/markup-compatibility/2006" xmlns:p14="http://schemas.microsoft.com/office/powerpoint/2010/main">
    <mc:Choice Requires="p14">
      <p:transition spd="slow" p14:dur="2000" advTm="27994"/>
    </mc:Choice>
    <mc:Fallback xmlns="">
      <p:transition spd="slow" advTm="2799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398" objId="3"/>
        <p14:triggerEvt type="onClick" time="2398" objId="3"/>
        <p14:stopEvt time="25422" objId="3"/>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800" dirty="0">
                <a:latin typeface="+mn-ea"/>
                <a:ea typeface="+mn-ea"/>
              </a:rPr>
              <a:t>CPSC </a:t>
            </a:r>
            <a:r>
              <a:rPr lang="zh-CN" altLang="en-US" sz="4800" dirty="0">
                <a:latin typeface="+mn-ea"/>
                <a:ea typeface="+mn-ea"/>
              </a:rPr>
              <a:t>自行车召回</a:t>
            </a:r>
            <a:r>
              <a:rPr lang="en-US" sz="4800" dirty="0">
                <a:latin typeface="+mn-ea"/>
                <a:ea typeface="+mn-ea"/>
              </a:rPr>
              <a:t>2017 - 2020</a:t>
            </a: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315641100"/>
              </p:ext>
            </p:extLst>
          </p:nvPr>
        </p:nvGraphicFramePr>
        <p:xfrm>
          <a:off x="406400" y="1484313"/>
          <a:ext cx="11463866" cy="3254374"/>
        </p:xfrm>
        <a:graphic>
          <a:graphicData uri="http://schemas.openxmlformats.org/drawingml/2006/table">
            <a:tbl>
              <a:tblPr>
                <a:tableStyleId>{5C22544A-7EE6-4342-B048-85BDC9FD1C3A}</a:tableStyleId>
              </a:tblPr>
              <a:tblGrid>
                <a:gridCol w="545899">
                  <a:extLst>
                    <a:ext uri="{9D8B030D-6E8A-4147-A177-3AD203B41FA5}">
                      <a16:colId xmlns:a16="http://schemas.microsoft.com/office/drawing/2014/main" val="20000"/>
                    </a:ext>
                  </a:extLst>
                </a:gridCol>
                <a:gridCol w="2032639">
                  <a:extLst>
                    <a:ext uri="{9D8B030D-6E8A-4147-A177-3AD203B41FA5}">
                      <a16:colId xmlns:a16="http://schemas.microsoft.com/office/drawing/2014/main" val="20001"/>
                    </a:ext>
                  </a:extLst>
                </a:gridCol>
                <a:gridCol w="1242752">
                  <a:extLst>
                    <a:ext uri="{9D8B030D-6E8A-4147-A177-3AD203B41FA5}">
                      <a16:colId xmlns:a16="http://schemas.microsoft.com/office/drawing/2014/main" val="20002"/>
                    </a:ext>
                  </a:extLst>
                </a:gridCol>
                <a:gridCol w="2074414">
                  <a:extLst>
                    <a:ext uri="{9D8B030D-6E8A-4147-A177-3AD203B41FA5}">
                      <a16:colId xmlns:a16="http://schemas.microsoft.com/office/drawing/2014/main" val="20003"/>
                    </a:ext>
                  </a:extLst>
                </a:gridCol>
                <a:gridCol w="5568162">
                  <a:extLst>
                    <a:ext uri="{9D8B030D-6E8A-4147-A177-3AD203B41FA5}">
                      <a16:colId xmlns:a16="http://schemas.microsoft.com/office/drawing/2014/main" val="20004"/>
                    </a:ext>
                  </a:extLst>
                </a:gridCol>
              </a:tblGrid>
              <a:tr h="253237">
                <a:tc>
                  <a:txBody>
                    <a:bodyPr/>
                    <a:lstStyle/>
                    <a:p>
                      <a:pPr algn="ctr" fontAlgn="ct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13648" marR="13648" marT="7144" marB="0" anchor="ct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CPSC</a:t>
                      </a:r>
                      <a:r>
                        <a:rPr lang="en-US" sz="1400" b="1" i="0" u="none" strike="noStrike" baseline="0" dirty="0">
                          <a:solidFill>
                            <a:srgbClr val="000000"/>
                          </a:solidFill>
                          <a:effectLst/>
                          <a:latin typeface="Arial" panose="020B0604020202020204" pitchFamily="34" charset="0"/>
                          <a:cs typeface="Arial" panose="020B0604020202020204" pitchFamily="34" charset="0"/>
                        </a:rPr>
                        <a:t> </a:t>
                      </a:r>
                      <a:r>
                        <a:rPr lang="en-US" sz="1400" b="1" i="0" u="none" strike="noStrike" dirty="0">
                          <a:solidFill>
                            <a:srgbClr val="000000"/>
                          </a:solidFill>
                          <a:effectLst/>
                          <a:latin typeface="Arial" panose="020B0604020202020204" pitchFamily="34" charset="0"/>
                          <a:cs typeface="Arial" panose="020B0604020202020204" pitchFamily="34" charset="0"/>
                        </a:rPr>
                        <a:t>Recall</a:t>
                      </a:r>
                    </a:p>
                  </a:txBody>
                  <a:tcPr marL="13648" marR="13648" marT="7144" marB="0" anchor="ct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Date</a:t>
                      </a:r>
                    </a:p>
                  </a:txBody>
                  <a:tcPr marL="13648" marR="13648" marT="7144" marB="0" anchor="ct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Component</a:t>
                      </a:r>
                    </a:p>
                  </a:txBody>
                  <a:tcPr marL="13648" marR="13648" marT="7144" marB="0" anchor="ct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Reason</a:t>
                      </a:r>
                    </a:p>
                  </a:txBody>
                  <a:tcPr marL="13648" marR="13648" marT="7144" marB="0" anchor="ctr"/>
                </a:tc>
                <a:extLst>
                  <a:ext uri="{0D108BD9-81ED-4DB2-BD59-A6C34878D82A}">
                    <a16:rowId xmlns:a16="http://schemas.microsoft.com/office/drawing/2014/main" val="10000"/>
                  </a:ext>
                </a:extLst>
              </a:tr>
              <a:tr h="167164">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a:t>
                      </a:r>
                    </a:p>
                  </a:txBody>
                  <a:tcPr marL="13648" marR="13648" marT="7144"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17-147</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5/9/2017</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Handlebar</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bicycle handlebar stems can corrode and break</a:t>
                      </a:r>
                    </a:p>
                  </a:txBody>
                  <a:tcPr marL="10918" marR="10918" marT="5715" marB="0" anchor="b"/>
                </a:tc>
                <a:extLst>
                  <a:ext uri="{0D108BD9-81ED-4DB2-BD59-A6C34878D82A}">
                    <a16:rowId xmlns:a16="http://schemas.microsoft.com/office/drawing/2014/main" val="10001"/>
                  </a:ext>
                </a:extLst>
              </a:tr>
              <a:tr h="325755">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2</a:t>
                      </a:r>
                    </a:p>
                  </a:txBody>
                  <a:tcPr marL="13648" marR="13648" marT="7144"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17-152</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5/15/2017</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Wheel Hub</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front fender bolts do not break when an object gets stuck between the front tire and the front fender/mud guard</a:t>
                      </a:r>
                    </a:p>
                  </a:txBody>
                  <a:tcPr marL="10918" marR="10918" marT="5715" marB="0" anchor="b"/>
                </a:tc>
                <a:extLst>
                  <a:ext uri="{0D108BD9-81ED-4DB2-BD59-A6C34878D82A}">
                    <a16:rowId xmlns:a16="http://schemas.microsoft.com/office/drawing/2014/main" val="10002"/>
                  </a:ext>
                </a:extLst>
              </a:tr>
              <a:tr h="253237">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3</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17-175</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6/8/2017</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Handlebar</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handlebars can crack</a:t>
                      </a:r>
                    </a:p>
                  </a:txBody>
                  <a:tcPr marL="10918" marR="10918" marT="5715" marB="0" anchor="b"/>
                </a:tc>
                <a:extLst>
                  <a:ext uri="{0D108BD9-81ED-4DB2-BD59-A6C34878D82A}">
                    <a16:rowId xmlns:a16="http://schemas.microsoft.com/office/drawing/2014/main" val="10003"/>
                  </a:ext>
                </a:extLst>
              </a:tr>
              <a:tr h="379855">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4</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17-750</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6/16/2017</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Fork</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The fork leg can crack or become damaged</a:t>
                      </a:r>
                    </a:p>
                  </a:txBody>
                  <a:tcPr marL="10918" marR="10918" marT="5715" marB="0" anchor="b"/>
                </a:tc>
                <a:extLst>
                  <a:ext uri="{0D108BD9-81ED-4DB2-BD59-A6C34878D82A}">
                    <a16:rowId xmlns:a16="http://schemas.microsoft.com/office/drawing/2014/main" val="10004"/>
                  </a:ext>
                </a:extLst>
              </a:tr>
              <a:tr h="253237">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5</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18-002</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10/4/2017</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Braking system</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A rivet in the brake assembly can loosen or disengage</a:t>
                      </a:r>
                    </a:p>
                  </a:txBody>
                  <a:tcPr marL="10918" marR="10918" marT="5715" marB="0" anchor="b"/>
                </a:tc>
                <a:extLst>
                  <a:ext uri="{0D108BD9-81ED-4DB2-BD59-A6C34878D82A}">
                    <a16:rowId xmlns:a16="http://schemas.microsoft.com/office/drawing/2014/main" val="10005"/>
                  </a:ext>
                </a:extLst>
              </a:tr>
              <a:tr h="253237">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6</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18-025</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11/7/2017</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Crankset</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cranks can bend or break during use</a:t>
                      </a:r>
                    </a:p>
                  </a:txBody>
                  <a:tcPr marL="10918" marR="10918" marT="5715" marB="0" anchor="b"/>
                </a:tc>
                <a:extLst>
                  <a:ext uri="{0D108BD9-81ED-4DB2-BD59-A6C34878D82A}">
                    <a16:rowId xmlns:a16="http://schemas.microsoft.com/office/drawing/2014/main" val="10006"/>
                  </a:ext>
                </a:extLst>
              </a:tr>
              <a:tr h="379855">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7</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18-069</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12/27/2017</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Braking system</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brake cable housing was not secured properly during manufacturing</a:t>
                      </a:r>
                    </a:p>
                  </a:txBody>
                  <a:tcPr marL="10918" marR="10918" marT="5715" marB="0" anchor="b"/>
                </a:tc>
                <a:extLst>
                  <a:ext uri="{0D108BD9-81ED-4DB2-BD59-A6C34878D82A}">
                    <a16:rowId xmlns:a16="http://schemas.microsoft.com/office/drawing/2014/main" val="10007"/>
                  </a:ext>
                </a:extLst>
              </a:tr>
              <a:tr h="253237">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8</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18-074</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12/21/2017</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Frame</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bicycle’s bottom bracket can break during use</a:t>
                      </a:r>
                    </a:p>
                  </a:txBody>
                  <a:tcPr marL="10918" marR="10918" marT="5715" marB="0" anchor="b"/>
                </a:tc>
                <a:extLst>
                  <a:ext uri="{0D108BD9-81ED-4DB2-BD59-A6C34878D82A}">
                    <a16:rowId xmlns:a16="http://schemas.microsoft.com/office/drawing/2014/main" val="10008"/>
                  </a:ext>
                </a:extLst>
              </a:tr>
              <a:tr h="269723">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9</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18-099</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2/15/2018</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Fork</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fork on the bicycle can break </a:t>
                      </a:r>
                    </a:p>
                  </a:txBody>
                  <a:tcPr marL="10918" marR="10918" marT="5715" marB="0" anchor="b"/>
                </a:tc>
                <a:extLst>
                  <a:ext uri="{0D108BD9-81ED-4DB2-BD59-A6C34878D82A}">
                    <a16:rowId xmlns:a16="http://schemas.microsoft.com/office/drawing/2014/main" val="10009"/>
                  </a:ext>
                </a:extLst>
              </a:tr>
              <a:tr h="253237">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10</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18-108</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2/26/2018</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Frame</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bike’s frame can break during use causing the bicycle to collapse</a:t>
                      </a:r>
                    </a:p>
                  </a:txBody>
                  <a:tcPr marL="10918" marR="10918" marT="5715" marB="0" anchor="b"/>
                </a:tc>
                <a:extLst>
                  <a:ext uri="{0D108BD9-81ED-4DB2-BD59-A6C34878D82A}">
                    <a16:rowId xmlns:a16="http://schemas.microsoft.com/office/drawing/2014/main" val="10010"/>
                  </a:ext>
                </a:extLst>
              </a:tr>
            </a:tbl>
          </a:graphicData>
        </a:graphic>
      </p:graphicFrame>
      <p:pic>
        <p:nvPicPr>
          <p:cNvPr id="3" name="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2903" y="193798"/>
            <a:ext cx="487363" cy="487363"/>
          </a:xfrm>
          <a:prstGeom prst="rect">
            <a:avLst/>
          </a:prstGeom>
        </p:spPr>
      </p:pic>
    </p:spTree>
    <p:extLst>
      <p:ext uri="{BB962C8B-B14F-4D97-AF65-F5344CB8AC3E}">
        <p14:creationId xmlns:p14="http://schemas.microsoft.com/office/powerpoint/2010/main" val="2758130304"/>
      </p:ext>
    </p:extLst>
  </p:cSld>
  <p:clrMapOvr>
    <a:masterClrMapping/>
  </p:clrMapOvr>
  <mc:AlternateContent xmlns:mc="http://schemas.openxmlformats.org/markup-compatibility/2006" xmlns:p14="http://schemas.microsoft.com/office/powerpoint/2010/main">
    <mc:Choice Requires="p14">
      <p:transition spd="slow" p14:dur="2000" advTm="14964"/>
    </mc:Choice>
    <mc:Fallback xmlns="">
      <p:transition spd="slow" advTm="1496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318" objId="3"/>
        <p14:triggerEvt type="onClick" time="3318" objId="3"/>
        <p14:stopEvt time="10213" objId="3"/>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latin typeface="+mn-ea"/>
                <a:ea typeface="+mn-ea"/>
              </a:rPr>
              <a:t>CPSC </a:t>
            </a:r>
            <a:r>
              <a:rPr lang="zh-CN" altLang="en-US" sz="4800" dirty="0">
                <a:latin typeface="+mn-ea"/>
                <a:ea typeface="+mn-ea"/>
              </a:rPr>
              <a:t>自行车召回</a:t>
            </a:r>
            <a:r>
              <a:rPr lang="en-US" sz="4800" dirty="0">
                <a:latin typeface="+mn-ea"/>
                <a:ea typeface="+mn-ea"/>
              </a:rPr>
              <a:t>2017 - 2020</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375216135"/>
              </p:ext>
            </p:extLst>
          </p:nvPr>
        </p:nvGraphicFramePr>
        <p:xfrm>
          <a:off x="406400" y="1484313"/>
          <a:ext cx="11463865" cy="3181315"/>
        </p:xfrm>
        <a:graphic>
          <a:graphicData uri="http://schemas.openxmlformats.org/drawingml/2006/table">
            <a:tbl>
              <a:tblPr>
                <a:tableStyleId>{5C22544A-7EE6-4342-B048-85BDC9FD1C3A}</a:tableStyleId>
              </a:tblPr>
              <a:tblGrid>
                <a:gridCol w="545899">
                  <a:extLst>
                    <a:ext uri="{9D8B030D-6E8A-4147-A177-3AD203B41FA5}">
                      <a16:colId xmlns:a16="http://schemas.microsoft.com/office/drawing/2014/main" val="20000"/>
                    </a:ext>
                  </a:extLst>
                </a:gridCol>
                <a:gridCol w="1637695">
                  <a:extLst>
                    <a:ext uri="{9D8B030D-6E8A-4147-A177-3AD203B41FA5}">
                      <a16:colId xmlns:a16="http://schemas.microsoft.com/office/drawing/2014/main" val="20001"/>
                    </a:ext>
                  </a:extLst>
                </a:gridCol>
                <a:gridCol w="1637695">
                  <a:extLst>
                    <a:ext uri="{9D8B030D-6E8A-4147-A177-3AD203B41FA5}">
                      <a16:colId xmlns:a16="http://schemas.microsoft.com/office/drawing/2014/main" val="20002"/>
                    </a:ext>
                  </a:extLst>
                </a:gridCol>
                <a:gridCol w="2074414">
                  <a:extLst>
                    <a:ext uri="{9D8B030D-6E8A-4147-A177-3AD203B41FA5}">
                      <a16:colId xmlns:a16="http://schemas.microsoft.com/office/drawing/2014/main" val="20003"/>
                    </a:ext>
                  </a:extLst>
                </a:gridCol>
                <a:gridCol w="5568162">
                  <a:extLst>
                    <a:ext uri="{9D8B030D-6E8A-4147-A177-3AD203B41FA5}">
                      <a16:colId xmlns:a16="http://schemas.microsoft.com/office/drawing/2014/main" val="20004"/>
                    </a:ext>
                  </a:extLst>
                </a:gridCol>
              </a:tblGrid>
              <a:tr h="253237">
                <a:tc>
                  <a:txBody>
                    <a:bodyPr/>
                    <a:lstStyle/>
                    <a:p>
                      <a:pPr algn="ctr" fontAlgn="ct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13648" marR="13648" marT="7144" marB="0" anchor="ct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CPSC</a:t>
                      </a:r>
                      <a:r>
                        <a:rPr lang="en-US" sz="1400" b="1" i="0" u="none" strike="noStrike" baseline="0" dirty="0">
                          <a:solidFill>
                            <a:srgbClr val="000000"/>
                          </a:solidFill>
                          <a:effectLst/>
                          <a:latin typeface="Arial" panose="020B0604020202020204" pitchFamily="34" charset="0"/>
                          <a:cs typeface="Arial" panose="020B0604020202020204" pitchFamily="34" charset="0"/>
                        </a:rPr>
                        <a:t> </a:t>
                      </a:r>
                      <a:r>
                        <a:rPr lang="en-US" sz="1400" b="1" i="0" u="none" strike="noStrike" dirty="0">
                          <a:solidFill>
                            <a:srgbClr val="000000"/>
                          </a:solidFill>
                          <a:effectLst/>
                          <a:latin typeface="Arial" panose="020B0604020202020204" pitchFamily="34" charset="0"/>
                          <a:cs typeface="Arial" panose="020B0604020202020204" pitchFamily="34" charset="0"/>
                        </a:rPr>
                        <a:t>Recall</a:t>
                      </a:r>
                    </a:p>
                  </a:txBody>
                  <a:tcPr marL="13648" marR="13648" marT="7144" marB="0" anchor="ct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Date</a:t>
                      </a:r>
                    </a:p>
                  </a:txBody>
                  <a:tcPr marL="13648" marR="13648" marT="7144" marB="0" anchor="ct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Component</a:t>
                      </a:r>
                    </a:p>
                  </a:txBody>
                  <a:tcPr marL="13648" marR="13648" marT="7144" marB="0" anchor="ct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Reason</a:t>
                      </a:r>
                    </a:p>
                  </a:txBody>
                  <a:tcPr marL="13648" marR="13648" marT="7144" marB="0" anchor="ctr"/>
                </a:tc>
                <a:extLst>
                  <a:ext uri="{0D108BD9-81ED-4DB2-BD59-A6C34878D82A}">
                    <a16:rowId xmlns:a16="http://schemas.microsoft.com/office/drawing/2014/main" val="10000"/>
                  </a:ext>
                </a:extLst>
              </a:tr>
              <a:tr h="253237">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11</a:t>
                      </a:r>
                    </a:p>
                  </a:txBody>
                  <a:tcPr marL="13648" marR="13648" marT="7144"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18-121</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3/13/2018</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Braking system</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The brake pads can separate from the backplate</a:t>
                      </a:r>
                    </a:p>
                  </a:txBody>
                  <a:tcPr marL="10918" marR="10918" marT="5715" marB="0" anchor="b"/>
                </a:tc>
                <a:extLst>
                  <a:ext uri="{0D108BD9-81ED-4DB2-BD59-A6C34878D82A}">
                    <a16:rowId xmlns:a16="http://schemas.microsoft.com/office/drawing/2014/main" val="10001"/>
                  </a:ext>
                </a:extLst>
              </a:tr>
              <a:tr h="253237">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12</a:t>
                      </a:r>
                    </a:p>
                  </a:txBody>
                  <a:tcPr marL="13648" marR="13648" marT="7144"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18-151</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5/9/2018</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Crankset</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a:t>
                      </a:r>
                      <a:r>
                        <a:rPr lang="en-US" sz="1400" b="0" i="0" u="none" strike="noStrike" dirty="0" err="1">
                          <a:solidFill>
                            <a:srgbClr val="000000"/>
                          </a:solidFill>
                          <a:effectLst/>
                          <a:latin typeface="Arial" panose="020B0604020202020204" pitchFamily="34" charset="0"/>
                          <a:cs typeface="Arial" panose="020B0604020202020204" pitchFamily="34" charset="0"/>
                        </a:rPr>
                        <a:t>driveside</a:t>
                      </a:r>
                      <a:r>
                        <a:rPr lang="en-US" sz="1400" b="0" i="0" u="none" strike="noStrike" dirty="0">
                          <a:solidFill>
                            <a:srgbClr val="000000"/>
                          </a:solidFill>
                          <a:effectLst/>
                          <a:latin typeface="Arial" panose="020B0604020202020204" pitchFamily="34" charset="0"/>
                          <a:cs typeface="Arial" panose="020B0604020202020204" pitchFamily="34" charset="0"/>
                        </a:rPr>
                        <a:t> </a:t>
                      </a:r>
                      <a:r>
                        <a:rPr lang="en-US" sz="1400" b="0" i="0" u="none" strike="noStrike" dirty="0" err="1">
                          <a:solidFill>
                            <a:srgbClr val="000000"/>
                          </a:solidFill>
                          <a:effectLst/>
                          <a:latin typeface="Arial" panose="020B0604020202020204" pitchFamily="34" charset="0"/>
                          <a:cs typeface="Arial" panose="020B0604020202020204" pitchFamily="34" charset="0"/>
                        </a:rPr>
                        <a:t>crankarm</a:t>
                      </a:r>
                      <a:r>
                        <a:rPr lang="en-US" sz="1400" b="0" i="0" u="none" strike="noStrike" dirty="0">
                          <a:solidFill>
                            <a:srgbClr val="000000"/>
                          </a:solidFill>
                          <a:effectLst/>
                          <a:latin typeface="Arial" panose="020B0604020202020204" pitchFamily="34" charset="0"/>
                          <a:cs typeface="Arial" panose="020B0604020202020204" pitchFamily="34" charset="0"/>
                        </a:rPr>
                        <a:t> can disengage</a:t>
                      </a:r>
                    </a:p>
                  </a:txBody>
                  <a:tcPr marL="10918" marR="10918" marT="5715" marB="0" anchor="b"/>
                </a:tc>
                <a:extLst>
                  <a:ext uri="{0D108BD9-81ED-4DB2-BD59-A6C34878D82A}">
                    <a16:rowId xmlns:a16="http://schemas.microsoft.com/office/drawing/2014/main" val="10002"/>
                  </a:ext>
                </a:extLst>
              </a:tr>
              <a:tr h="253237">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13</a:t>
                      </a:r>
                    </a:p>
                  </a:txBody>
                  <a:tcPr marL="13648" marR="13648" marT="7144"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18-166</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5/24/2018</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Belt </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The bicycle belt can break</a:t>
                      </a:r>
                    </a:p>
                  </a:txBody>
                  <a:tcPr marL="10918" marR="10918" marT="5715" marB="0" anchor="b"/>
                </a:tc>
                <a:extLst>
                  <a:ext uri="{0D108BD9-81ED-4DB2-BD59-A6C34878D82A}">
                    <a16:rowId xmlns:a16="http://schemas.microsoft.com/office/drawing/2014/main" val="10003"/>
                  </a:ext>
                </a:extLst>
              </a:tr>
              <a:tr h="379855">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14</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18-193</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7/26/2018</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Pedals</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The spindle of one or both of the pedals can break</a:t>
                      </a:r>
                    </a:p>
                  </a:txBody>
                  <a:tcPr marL="10918" marR="10918" marT="5715" marB="0" anchor="b"/>
                </a:tc>
                <a:extLst>
                  <a:ext uri="{0D108BD9-81ED-4DB2-BD59-A6C34878D82A}">
                    <a16:rowId xmlns:a16="http://schemas.microsoft.com/office/drawing/2014/main" val="10004"/>
                  </a:ext>
                </a:extLst>
              </a:tr>
              <a:tr h="325755">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15</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18-197</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8/1/2018</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Fork</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Variations in tire dimension, tire pressure, head set play and ride load, can</a:t>
                      </a:r>
                      <a:r>
                        <a:rPr lang="en-US" sz="1400" b="0" i="0" u="none" strike="noStrike" baseline="0" dirty="0">
                          <a:solidFill>
                            <a:srgbClr val="000000"/>
                          </a:solidFill>
                          <a:effectLst/>
                          <a:latin typeface="Arial" panose="020B0604020202020204" pitchFamily="34" charset="0"/>
                          <a:cs typeface="Arial" panose="020B0604020202020204" pitchFamily="34" charset="0"/>
                        </a:rPr>
                        <a:t> </a:t>
                      </a:r>
                      <a:r>
                        <a:rPr lang="en-US" sz="1400" b="0" i="0" u="none" strike="noStrike" dirty="0">
                          <a:solidFill>
                            <a:srgbClr val="000000"/>
                          </a:solidFill>
                          <a:effectLst/>
                          <a:latin typeface="Arial" panose="020B0604020202020204" pitchFamily="34" charset="0"/>
                          <a:cs typeface="Arial" panose="020B0604020202020204" pitchFamily="34" charset="0"/>
                        </a:rPr>
                        <a:t>downtube.</a:t>
                      </a:r>
                    </a:p>
                  </a:txBody>
                  <a:tcPr marL="10918" marR="10918" marT="5715" marB="0" anchor="b"/>
                </a:tc>
                <a:extLst>
                  <a:ext uri="{0D108BD9-81ED-4DB2-BD59-A6C34878D82A}">
                    <a16:rowId xmlns:a16="http://schemas.microsoft.com/office/drawing/2014/main" val="10005"/>
                  </a:ext>
                </a:extLst>
              </a:tr>
              <a:tr h="253237">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16</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18-236</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9/27/2018</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Wheel Hub</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right hand wheel </a:t>
                      </a:r>
                      <a:r>
                        <a:rPr lang="en-US" sz="1400" b="0" i="0" u="none" strike="noStrike" dirty="0" err="1">
                          <a:solidFill>
                            <a:srgbClr val="000000"/>
                          </a:solidFill>
                          <a:effectLst/>
                          <a:latin typeface="Arial" panose="020B0604020202020204" pitchFamily="34" charset="0"/>
                          <a:cs typeface="Arial" panose="020B0604020202020204" pitchFamily="34" charset="0"/>
                        </a:rPr>
                        <a:t>hubmount</a:t>
                      </a:r>
                      <a:r>
                        <a:rPr lang="en-US" sz="1400" b="0" i="0" u="none" strike="noStrike" dirty="0">
                          <a:solidFill>
                            <a:srgbClr val="000000"/>
                          </a:solidFill>
                          <a:effectLst/>
                          <a:latin typeface="Arial" panose="020B0604020202020204" pitchFamily="34" charset="0"/>
                          <a:cs typeface="Arial" panose="020B0604020202020204" pitchFamily="34" charset="0"/>
                        </a:rPr>
                        <a:t> can bend or break</a:t>
                      </a:r>
                    </a:p>
                  </a:txBody>
                  <a:tcPr marL="10918" marR="10918" marT="5715" marB="0" anchor="b"/>
                </a:tc>
                <a:extLst>
                  <a:ext uri="{0D108BD9-81ED-4DB2-BD59-A6C34878D82A}">
                    <a16:rowId xmlns:a16="http://schemas.microsoft.com/office/drawing/2014/main" val="10006"/>
                  </a:ext>
                </a:extLst>
              </a:tr>
              <a:tr h="293471">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17</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19-019</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10/25/2018</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Frame</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downtube on the bicycles can crack</a:t>
                      </a:r>
                    </a:p>
                  </a:txBody>
                  <a:tcPr marL="10918" marR="10918" marT="5715" marB="0" anchor="b"/>
                </a:tc>
                <a:extLst>
                  <a:ext uri="{0D108BD9-81ED-4DB2-BD59-A6C34878D82A}">
                    <a16:rowId xmlns:a16="http://schemas.microsoft.com/office/drawing/2014/main" val="10007"/>
                  </a:ext>
                </a:extLst>
              </a:tr>
              <a:tr h="253237">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18</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19-040</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11/27/2018</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Suspension Fork</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air cartridge can abruptly spring out of the stanchion tube</a:t>
                      </a:r>
                    </a:p>
                  </a:txBody>
                  <a:tcPr marL="10918" marR="10918" marT="5715" marB="0" anchor="b"/>
                </a:tc>
                <a:extLst>
                  <a:ext uri="{0D108BD9-81ED-4DB2-BD59-A6C34878D82A}">
                    <a16:rowId xmlns:a16="http://schemas.microsoft.com/office/drawing/2014/main" val="10008"/>
                  </a:ext>
                </a:extLst>
              </a:tr>
              <a:tr h="302895">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19</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19-069</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2/21/2019</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Wheel Hub</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brakes in the gear hubs can fail.</a:t>
                      </a:r>
                    </a:p>
                  </a:txBody>
                  <a:tcPr marL="10918" marR="10918" marT="5715" marB="0" anchor="b"/>
                </a:tc>
                <a:extLst>
                  <a:ext uri="{0D108BD9-81ED-4DB2-BD59-A6C34878D82A}">
                    <a16:rowId xmlns:a16="http://schemas.microsoft.com/office/drawing/2014/main" val="10009"/>
                  </a:ext>
                </a:extLst>
              </a:tr>
              <a:tr h="253237">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20</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19-097</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4/3/2019</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Fork</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bicycle’s fork legs can break</a:t>
                      </a:r>
                    </a:p>
                  </a:txBody>
                  <a:tcPr marL="10918" marR="10918" marT="5715" marB="0" anchor="b"/>
                </a:tc>
                <a:extLst>
                  <a:ext uri="{0D108BD9-81ED-4DB2-BD59-A6C34878D82A}">
                    <a16:rowId xmlns:a16="http://schemas.microsoft.com/office/drawing/2014/main" val="10010"/>
                  </a:ext>
                </a:extLst>
              </a:tr>
            </a:tbl>
          </a:graphicData>
        </a:graphic>
      </p:graphicFrame>
      <p:sp>
        <p:nvSpPr>
          <p:cNvPr id="4" name="Oval 3"/>
          <p:cNvSpPr/>
          <p:nvPr/>
        </p:nvSpPr>
        <p:spPr>
          <a:xfrm>
            <a:off x="10618380" y="154111"/>
            <a:ext cx="1438656" cy="914400"/>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0000"/>
                    <a:lumOff val="40000"/>
                  </a:schemeClr>
                </a:solidFill>
              </a:rPr>
              <a:t>此幻灯片无叙述</a:t>
            </a:r>
            <a:endParaRPr lang="en-US" sz="1600" b="1" dirty="0">
              <a:solidFill>
                <a:schemeClr val="tx1">
                  <a:lumMod val="60000"/>
                  <a:lumOff val="40000"/>
                </a:schemeClr>
              </a:solidFill>
            </a:endParaRPr>
          </a:p>
        </p:txBody>
      </p:sp>
    </p:spTree>
    <p:extLst>
      <p:ext uri="{BB962C8B-B14F-4D97-AF65-F5344CB8AC3E}">
        <p14:creationId xmlns:p14="http://schemas.microsoft.com/office/powerpoint/2010/main" val="902736350"/>
      </p:ext>
    </p:extLst>
  </p:cSld>
  <p:clrMapOvr>
    <a:masterClrMapping/>
  </p:clrMapOvr>
  <mc:AlternateContent xmlns:mc="http://schemas.openxmlformats.org/markup-compatibility/2006" xmlns:p14="http://schemas.microsoft.com/office/powerpoint/2010/main">
    <mc:Choice Requires="p14">
      <p:transition spd="slow" p14:dur="2000" advTm="11069"/>
    </mc:Choice>
    <mc:Fallback xmlns="">
      <p:transition spd="slow" advTm="11069"/>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latin typeface="+mn-ea"/>
                <a:ea typeface="+mn-ea"/>
              </a:rPr>
              <a:t>CPSC </a:t>
            </a:r>
            <a:r>
              <a:rPr lang="zh-CN" altLang="en-US" sz="4800" dirty="0">
                <a:latin typeface="+mn-ea"/>
                <a:ea typeface="+mn-ea"/>
              </a:rPr>
              <a:t>自行车召回</a:t>
            </a:r>
            <a:r>
              <a:rPr lang="en-US" sz="4800" dirty="0">
                <a:latin typeface="+mn-ea"/>
                <a:ea typeface="+mn-ea"/>
              </a:rPr>
              <a:t>2017 - 2020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47921593"/>
              </p:ext>
            </p:extLst>
          </p:nvPr>
        </p:nvGraphicFramePr>
        <p:xfrm>
          <a:off x="406399" y="1852175"/>
          <a:ext cx="11463865" cy="2800160"/>
        </p:xfrm>
        <a:graphic>
          <a:graphicData uri="http://schemas.openxmlformats.org/drawingml/2006/table">
            <a:tbl>
              <a:tblPr>
                <a:tableStyleId>{5C22544A-7EE6-4342-B048-85BDC9FD1C3A}</a:tableStyleId>
              </a:tblPr>
              <a:tblGrid>
                <a:gridCol w="545899">
                  <a:extLst>
                    <a:ext uri="{9D8B030D-6E8A-4147-A177-3AD203B41FA5}">
                      <a16:colId xmlns:a16="http://schemas.microsoft.com/office/drawing/2014/main" val="20000"/>
                    </a:ext>
                  </a:extLst>
                </a:gridCol>
                <a:gridCol w="1637695">
                  <a:extLst>
                    <a:ext uri="{9D8B030D-6E8A-4147-A177-3AD203B41FA5}">
                      <a16:colId xmlns:a16="http://schemas.microsoft.com/office/drawing/2014/main" val="20001"/>
                    </a:ext>
                  </a:extLst>
                </a:gridCol>
                <a:gridCol w="1637695">
                  <a:extLst>
                    <a:ext uri="{9D8B030D-6E8A-4147-A177-3AD203B41FA5}">
                      <a16:colId xmlns:a16="http://schemas.microsoft.com/office/drawing/2014/main" val="20002"/>
                    </a:ext>
                  </a:extLst>
                </a:gridCol>
                <a:gridCol w="2074414">
                  <a:extLst>
                    <a:ext uri="{9D8B030D-6E8A-4147-A177-3AD203B41FA5}">
                      <a16:colId xmlns:a16="http://schemas.microsoft.com/office/drawing/2014/main" val="20003"/>
                    </a:ext>
                  </a:extLst>
                </a:gridCol>
                <a:gridCol w="5568162">
                  <a:extLst>
                    <a:ext uri="{9D8B030D-6E8A-4147-A177-3AD203B41FA5}">
                      <a16:colId xmlns:a16="http://schemas.microsoft.com/office/drawing/2014/main" val="20004"/>
                    </a:ext>
                  </a:extLst>
                </a:gridCol>
              </a:tblGrid>
              <a:tr h="253237">
                <a:tc>
                  <a:txBody>
                    <a:bodyPr/>
                    <a:lstStyle/>
                    <a:p>
                      <a:pPr algn="ctr" fontAlgn="ct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13648" marR="13648" marT="7144" marB="0" anchor="ct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CPSC</a:t>
                      </a:r>
                      <a:r>
                        <a:rPr lang="en-US" sz="1400" b="1" i="0" u="none" strike="noStrike" baseline="0" dirty="0">
                          <a:solidFill>
                            <a:srgbClr val="000000"/>
                          </a:solidFill>
                          <a:effectLst/>
                          <a:latin typeface="Arial" panose="020B0604020202020204" pitchFamily="34" charset="0"/>
                          <a:cs typeface="Arial" panose="020B0604020202020204" pitchFamily="34" charset="0"/>
                        </a:rPr>
                        <a:t> </a:t>
                      </a:r>
                      <a:r>
                        <a:rPr lang="en-US" sz="1400" b="1" i="0" u="none" strike="noStrike" dirty="0">
                          <a:solidFill>
                            <a:srgbClr val="000000"/>
                          </a:solidFill>
                          <a:effectLst/>
                          <a:latin typeface="Arial" panose="020B0604020202020204" pitchFamily="34" charset="0"/>
                          <a:cs typeface="Arial" panose="020B0604020202020204" pitchFamily="34" charset="0"/>
                        </a:rPr>
                        <a:t>Recall</a:t>
                      </a:r>
                    </a:p>
                  </a:txBody>
                  <a:tcPr marL="13648" marR="13648" marT="7144" marB="0" anchor="ct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Date</a:t>
                      </a:r>
                    </a:p>
                  </a:txBody>
                  <a:tcPr marL="13648" marR="13648" marT="7144" marB="0" anchor="ct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Component</a:t>
                      </a:r>
                    </a:p>
                  </a:txBody>
                  <a:tcPr marL="13648" marR="13648" marT="7144" marB="0" anchor="ct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Reason</a:t>
                      </a:r>
                    </a:p>
                  </a:txBody>
                  <a:tcPr marL="13648" marR="13648" marT="7144" marB="0" anchor="ctr"/>
                </a:tc>
                <a:extLst>
                  <a:ext uri="{0D108BD9-81ED-4DB2-BD59-A6C34878D82A}">
                    <a16:rowId xmlns:a16="http://schemas.microsoft.com/office/drawing/2014/main" val="10000"/>
                  </a:ext>
                </a:extLst>
              </a:tr>
              <a:tr h="253237">
                <a:tc>
                  <a:txBody>
                    <a:bodyPr/>
                    <a:lstStyle/>
                    <a:p>
                      <a:pPr algn="ctr" fontAlgn="ctr"/>
                      <a:r>
                        <a:rPr lang="en-US" sz="1400" b="0" i="0" u="none" strike="noStrike" dirty="0">
                          <a:solidFill>
                            <a:srgbClr val="000000"/>
                          </a:solidFill>
                          <a:effectLst/>
                          <a:latin typeface="Arial"/>
                        </a:rPr>
                        <a:t>21</a:t>
                      </a:r>
                    </a:p>
                  </a:txBody>
                  <a:tcPr marL="13648" marR="13648" marT="7144"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19-104</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4/11/2019</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Steerer Tube</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bicycle’s </a:t>
                      </a:r>
                      <a:r>
                        <a:rPr lang="en-US" sz="1400" b="0" i="0" u="none" strike="noStrike" dirty="0" err="1">
                          <a:solidFill>
                            <a:srgbClr val="000000"/>
                          </a:solidFill>
                          <a:effectLst/>
                          <a:latin typeface="Arial" panose="020B0604020202020204" pitchFamily="34" charset="0"/>
                          <a:cs typeface="Arial" panose="020B0604020202020204" pitchFamily="34" charset="0"/>
                        </a:rPr>
                        <a:t>steerer</a:t>
                      </a:r>
                      <a:r>
                        <a:rPr lang="en-US" sz="1400" b="0" i="0" u="none" strike="noStrike" dirty="0">
                          <a:solidFill>
                            <a:srgbClr val="000000"/>
                          </a:solidFill>
                          <a:effectLst/>
                          <a:latin typeface="Arial" panose="020B0604020202020204" pitchFamily="34" charset="0"/>
                          <a:cs typeface="Arial" panose="020B0604020202020204" pitchFamily="34" charset="0"/>
                        </a:rPr>
                        <a:t> tube collar can crack</a:t>
                      </a:r>
                    </a:p>
                  </a:txBody>
                  <a:tcPr marL="10918" marR="10918" marT="5715" marB="0" anchor="b"/>
                </a:tc>
                <a:extLst>
                  <a:ext uri="{0D108BD9-81ED-4DB2-BD59-A6C34878D82A}">
                    <a16:rowId xmlns:a16="http://schemas.microsoft.com/office/drawing/2014/main" val="10001"/>
                  </a:ext>
                </a:extLst>
              </a:tr>
              <a:tr h="253237">
                <a:tc>
                  <a:txBody>
                    <a:bodyPr/>
                    <a:lstStyle/>
                    <a:p>
                      <a:pPr algn="ctr" fontAlgn="ctr"/>
                      <a:r>
                        <a:rPr lang="en-US" sz="1400" b="0" i="0" u="none" strike="noStrike" dirty="0">
                          <a:solidFill>
                            <a:srgbClr val="000000"/>
                          </a:solidFill>
                          <a:effectLst/>
                          <a:latin typeface="Arial"/>
                        </a:rPr>
                        <a:t>22</a:t>
                      </a:r>
                    </a:p>
                  </a:txBody>
                  <a:tcPr marL="13648" marR="13648" marT="7144"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19-156</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7/2/2019</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Seat post</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The seat post on the bicycles can break</a:t>
                      </a:r>
                    </a:p>
                  </a:txBody>
                  <a:tcPr marL="10918" marR="10918" marT="5715" marB="0" anchor="b"/>
                </a:tc>
                <a:extLst>
                  <a:ext uri="{0D108BD9-81ED-4DB2-BD59-A6C34878D82A}">
                    <a16:rowId xmlns:a16="http://schemas.microsoft.com/office/drawing/2014/main" val="10002"/>
                  </a:ext>
                </a:extLst>
              </a:tr>
              <a:tr h="253237">
                <a:tc>
                  <a:txBody>
                    <a:bodyPr/>
                    <a:lstStyle/>
                    <a:p>
                      <a:pPr algn="ctr" fontAlgn="ctr"/>
                      <a:r>
                        <a:rPr lang="en-US" sz="1400" b="0" i="0" u="none" strike="noStrike" dirty="0">
                          <a:solidFill>
                            <a:srgbClr val="000000"/>
                          </a:solidFill>
                          <a:effectLst/>
                          <a:latin typeface="Arial"/>
                        </a:rPr>
                        <a:t>23</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19-157</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7/2/2019</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Fork</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The fork’s lower leg assembly can break</a:t>
                      </a:r>
                    </a:p>
                  </a:txBody>
                  <a:tcPr marL="10918" marR="10918" marT="5715" marB="0" anchor="b"/>
                </a:tc>
                <a:extLst>
                  <a:ext uri="{0D108BD9-81ED-4DB2-BD59-A6C34878D82A}">
                    <a16:rowId xmlns:a16="http://schemas.microsoft.com/office/drawing/2014/main" val="10003"/>
                  </a:ext>
                </a:extLst>
              </a:tr>
              <a:tr h="269338">
                <a:tc>
                  <a:txBody>
                    <a:bodyPr/>
                    <a:lstStyle/>
                    <a:p>
                      <a:pPr algn="ctr" fontAlgn="ctr"/>
                      <a:r>
                        <a:rPr lang="en-US" sz="1400" b="0" i="0" u="none" strike="noStrike" dirty="0">
                          <a:solidFill>
                            <a:srgbClr val="000000"/>
                          </a:solidFill>
                          <a:effectLst/>
                          <a:latin typeface="Arial"/>
                        </a:rPr>
                        <a:t>24</a:t>
                      </a:r>
                    </a:p>
                  </a:txBody>
                  <a:tcPr marL="13648" marR="13648" marT="7144"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19-175</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7/25/2019</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Fork</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The fork can break</a:t>
                      </a:r>
                    </a:p>
                  </a:txBody>
                  <a:tcPr marL="10918" marR="10918" marT="5715" marB="0" anchor="b"/>
                </a:tc>
                <a:extLst>
                  <a:ext uri="{0D108BD9-81ED-4DB2-BD59-A6C34878D82A}">
                    <a16:rowId xmlns:a16="http://schemas.microsoft.com/office/drawing/2014/main" val="10004"/>
                  </a:ext>
                </a:extLst>
              </a:tr>
              <a:tr h="253237">
                <a:tc>
                  <a:txBody>
                    <a:bodyPr/>
                    <a:lstStyle/>
                    <a:p>
                      <a:pPr algn="ctr" fontAlgn="ctr"/>
                      <a:r>
                        <a:rPr lang="en-US" sz="1400" b="0" i="0" u="none" strike="noStrike" dirty="0">
                          <a:solidFill>
                            <a:srgbClr val="000000"/>
                          </a:solidFill>
                          <a:effectLst/>
                          <a:latin typeface="Arial"/>
                        </a:rPr>
                        <a:t>25</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19-729</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3/19/2020</a:t>
                      </a:r>
                    </a:p>
                  </a:txBody>
                  <a:tcPr marL="10918" marR="10918" marT="5715" marB="0" anchor="b"/>
                </a:tc>
                <a:tc>
                  <a:txBody>
                    <a:bodyPr/>
                    <a:lstStyle/>
                    <a:p>
                      <a:pPr algn="l" fontAlgn="b"/>
                      <a:r>
                        <a:rPr lang="en-US" sz="1400" b="0" i="0" u="none" strike="noStrike" dirty="0" err="1">
                          <a:solidFill>
                            <a:srgbClr val="000000"/>
                          </a:solidFill>
                          <a:effectLst/>
                          <a:latin typeface="Arial" panose="020B0604020202020204" pitchFamily="34" charset="0"/>
                          <a:cs typeface="Arial" panose="020B0604020202020204" pitchFamily="34" charset="0"/>
                        </a:rPr>
                        <a:t>Steerer</a:t>
                      </a:r>
                      <a:r>
                        <a:rPr lang="en-US" sz="1400" b="0" i="0" u="none" strike="noStrike" dirty="0">
                          <a:solidFill>
                            <a:srgbClr val="000000"/>
                          </a:solidFill>
                          <a:effectLst/>
                          <a:latin typeface="Arial" panose="020B0604020202020204" pitchFamily="34" charset="0"/>
                          <a:cs typeface="Arial" panose="020B0604020202020204" pitchFamily="34" charset="0"/>
                        </a:rPr>
                        <a:t> Tube</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 The bicycle stem can break</a:t>
                      </a:r>
                    </a:p>
                  </a:txBody>
                  <a:tcPr marL="10918" marR="10918" marT="5715" marB="0" anchor="b"/>
                </a:tc>
                <a:extLst>
                  <a:ext uri="{0D108BD9-81ED-4DB2-BD59-A6C34878D82A}">
                    <a16:rowId xmlns:a16="http://schemas.microsoft.com/office/drawing/2014/main" val="10005"/>
                  </a:ext>
                </a:extLst>
              </a:tr>
              <a:tr h="253237">
                <a:tc>
                  <a:txBody>
                    <a:bodyPr/>
                    <a:lstStyle/>
                    <a:p>
                      <a:pPr algn="ctr" fontAlgn="ctr"/>
                      <a:r>
                        <a:rPr lang="en-US" sz="1400" b="0" i="0" u="none" strike="noStrike" dirty="0">
                          <a:solidFill>
                            <a:srgbClr val="000000"/>
                          </a:solidFill>
                          <a:effectLst/>
                          <a:latin typeface="Arial"/>
                        </a:rPr>
                        <a:t>26</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20-035</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12/6/2019</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Fender</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front fender can fall onto the front wheel</a:t>
                      </a:r>
                    </a:p>
                  </a:txBody>
                  <a:tcPr marL="10918" marR="10918" marT="5715" marB="0" anchor="b"/>
                </a:tc>
                <a:extLst>
                  <a:ext uri="{0D108BD9-81ED-4DB2-BD59-A6C34878D82A}">
                    <a16:rowId xmlns:a16="http://schemas.microsoft.com/office/drawing/2014/main" val="10006"/>
                  </a:ext>
                </a:extLst>
              </a:tr>
              <a:tr h="270611">
                <a:tc>
                  <a:txBody>
                    <a:bodyPr/>
                    <a:lstStyle/>
                    <a:p>
                      <a:pPr algn="ctr" fontAlgn="ctr"/>
                      <a:r>
                        <a:rPr lang="en-US" sz="1400" b="0" i="0" u="none" strike="noStrike" dirty="0">
                          <a:solidFill>
                            <a:srgbClr val="000000"/>
                          </a:solidFill>
                          <a:effectLst/>
                          <a:latin typeface="Arial"/>
                        </a:rPr>
                        <a:t>27</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20-039</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12/11/2020</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Handlebar</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bicycle aerobars can crack and break</a:t>
                      </a:r>
                    </a:p>
                  </a:txBody>
                  <a:tcPr marL="10918" marR="10918" marT="5715" marB="0" anchor="b"/>
                </a:tc>
                <a:extLst>
                  <a:ext uri="{0D108BD9-81ED-4DB2-BD59-A6C34878D82A}">
                    <a16:rowId xmlns:a16="http://schemas.microsoft.com/office/drawing/2014/main" val="10007"/>
                  </a:ext>
                </a:extLst>
              </a:tr>
              <a:tr h="253237">
                <a:tc>
                  <a:txBody>
                    <a:bodyPr/>
                    <a:lstStyle/>
                    <a:p>
                      <a:pPr algn="ctr" fontAlgn="ctr"/>
                      <a:r>
                        <a:rPr lang="en-US" sz="1400" b="0" i="0" u="none" strike="noStrike" dirty="0">
                          <a:solidFill>
                            <a:srgbClr val="000000"/>
                          </a:solidFill>
                          <a:effectLst/>
                          <a:latin typeface="Arial"/>
                        </a:rPr>
                        <a:t>28</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20-042</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12/19/2020</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Fork and Frame</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fork </a:t>
                      </a:r>
                      <a:r>
                        <a:rPr lang="en-US" sz="1400" b="0" i="0" u="none" strike="noStrike" dirty="0" err="1">
                          <a:solidFill>
                            <a:srgbClr val="000000"/>
                          </a:solidFill>
                          <a:effectLst/>
                          <a:latin typeface="Arial" panose="020B0604020202020204" pitchFamily="34" charset="0"/>
                          <a:cs typeface="Arial" panose="020B0604020202020204" pitchFamily="34" charset="0"/>
                        </a:rPr>
                        <a:t>steerer</a:t>
                      </a:r>
                      <a:r>
                        <a:rPr lang="en-US" sz="1400" b="0" i="0" u="none" strike="noStrike" dirty="0">
                          <a:solidFill>
                            <a:srgbClr val="000000"/>
                          </a:solidFill>
                          <a:effectLst/>
                          <a:latin typeface="Arial" panose="020B0604020202020204" pitchFamily="34" charset="0"/>
                          <a:cs typeface="Arial" panose="020B0604020202020204" pitchFamily="34" charset="0"/>
                        </a:rPr>
                        <a:t> tube can crack or break during use.</a:t>
                      </a:r>
                    </a:p>
                  </a:txBody>
                  <a:tcPr marL="10918" marR="10918" marT="5715" marB="0" anchor="b"/>
                </a:tc>
                <a:extLst>
                  <a:ext uri="{0D108BD9-81ED-4DB2-BD59-A6C34878D82A}">
                    <a16:rowId xmlns:a16="http://schemas.microsoft.com/office/drawing/2014/main" val="10008"/>
                  </a:ext>
                </a:extLst>
              </a:tr>
              <a:tr h="234315">
                <a:tc>
                  <a:txBody>
                    <a:bodyPr/>
                    <a:lstStyle/>
                    <a:p>
                      <a:pPr algn="ctr" fontAlgn="ctr"/>
                      <a:r>
                        <a:rPr lang="en-US" sz="1400" b="0" i="0" u="none" strike="noStrike" dirty="0">
                          <a:solidFill>
                            <a:srgbClr val="000000"/>
                          </a:solidFill>
                          <a:effectLst/>
                          <a:latin typeface="Arial"/>
                        </a:rPr>
                        <a:t>29</a:t>
                      </a:r>
                    </a:p>
                  </a:txBody>
                  <a:tcPr marL="13648" marR="13648" marT="7144" marB="0" anchor="ctr"/>
                </a:tc>
                <a:tc>
                  <a:txBody>
                    <a:bodyPr/>
                    <a:lstStyle/>
                    <a:p>
                      <a:pPr algn="l" fontAlgn="b"/>
                      <a:r>
                        <a:rPr lang="en-US" sz="1400" b="0" i="0" u="none" strike="noStrike">
                          <a:solidFill>
                            <a:srgbClr val="333333"/>
                          </a:solidFill>
                          <a:effectLst/>
                          <a:latin typeface="Arial" panose="020B0604020202020204" pitchFamily="34" charset="0"/>
                          <a:cs typeface="Arial" panose="020B0604020202020204" pitchFamily="34" charset="0"/>
                        </a:rPr>
                        <a:t>20-104</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4/2/2020</a:t>
                      </a:r>
                    </a:p>
                  </a:txBody>
                  <a:tcPr marL="10918" marR="10918" marT="5715" marB="0" anchor="b"/>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Pedal</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pedal body can separate from the pedal spindle</a:t>
                      </a:r>
                    </a:p>
                  </a:txBody>
                  <a:tcPr marL="10918" marR="10918" marT="5715" marB="0" anchor="b"/>
                </a:tc>
                <a:extLst>
                  <a:ext uri="{0D108BD9-81ED-4DB2-BD59-A6C34878D82A}">
                    <a16:rowId xmlns:a16="http://schemas.microsoft.com/office/drawing/2014/main" val="10009"/>
                  </a:ext>
                </a:extLst>
              </a:tr>
              <a:tr h="253237">
                <a:tc>
                  <a:txBody>
                    <a:bodyPr/>
                    <a:lstStyle/>
                    <a:p>
                      <a:pPr algn="ctr" fontAlgn="ctr"/>
                      <a:r>
                        <a:rPr lang="en-US" sz="1400" b="0" i="0" u="none" strike="noStrike" dirty="0">
                          <a:solidFill>
                            <a:srgbClr val="000000"/>
                          </a:solidFill>
                          <a:effectLst/>
                          <a:latin typeface="Arial"/>
                        </a:rPr>
                        <a:t>30</a:t>
                      </a:r>
                    </a:p>
                  </a:txBody>
                  <a:tcPr marL="13648" marR="13648" marT="7144" marB="0" anchor="ctr"/>
                </a:tc>
                <a:tc>
                  <a:txBody>
                    <a:bodyPr/>
                    <a:lstStyle/>
                    <a:p>
                      <a:pPr algn="l" fontAlgn="b"/>
                      <a:r>
                        <a:rPr lang="en-US" sz="1400" b="0" i="0" u="none" strike="noStrike">
                          <a:solidFill>
                            <a:srgbClr val="000000"/>
                          </a:solidFill>
                          <a:effectLst/>
                          <a:latin typeface="Arial" panose="020B0604020202020204" pitchFamily="34" charset="0"/>
                          <a:cs typeface="Arial" panose="020B0604020202020204" pitchFamily="34" charset="0"/>
                        </a:rPr>
                        <a:t>20-728</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3/9/2020</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Fork</a:t>
                      </a:r>
                    </a:p>
                  </a:txBody>
                  <a:tcPr marL="10918" marR="10918" marT="5715"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bicycle’s front fork can loosen and detach</a:t>
                      </a:r>
                    </a:p>
                  </a:txBody>
                  <a:tcPr marL="10918" marR="10918" marT="5715" marB="0" anchor="b"/>
                </a:tc>
                <a:extLst>
                  <a:ext uri="{0D108BD9-81ED-4DB2-BD59-A6C34878D82A}">
                    <a16:rowId xmlns:a16="http://schemas.microsoft.com/office/drawing/2014/main" val="10010"/>
                  </a:ext>
                </a:extLst>
              </a:tr>
            </a:tbl>
          </a:graphicData>
        </a:graphic>
      </p:graphicFrame>
      <p:pic>
        <p:nvPicPr>
          <p:cNvPr id="3" name="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4205" y="365126"/>
            <a:ext cx="487363" cy="487363"/>
          </a:xfrm>
          <a:prstGeom prst="rect">
            <a:avLst/>
          </a:prstGeom>
        </p:spPr>
      </p:pic>
    </p:spTree>
    <p:extLst>
      <p:ext uri="{BB962C8B-B14F-4D97-AF65-F5344CB8AC3E}">
        <p14:creationId xmlns:p14="http://schemas.microsoft.com/office/powerpoint/2010/main" val="3046318877"/>
      </p:ext>
    </p:extLst>
  </p:cSld>
  <p:clrMapOvr>
    <a:masterClrMapping/>
  </p:clrMapOvr>
  <mc:AlternateContent xmlns:mc="http://schemas.openxmlformats.org/markup-compatibility/2006" xmlns:p14="http://schemas.microsoft.com/office/powerpoint/2010/main">
    <mc:Choice Requires="p14">
      <p:transition spd="slow" p14:dur="2000" advTm="54331"/>
    </mc:Choice>
    <mc:Fallback xmlns="">
      <p:transition spd="slow" advTm="5433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665" objId="3"/>
        <p14:triggerEvt type="onClick" time="2665" objId="3"/>
        <p14:stopEvt time="51432" objId="3"/>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310" y="3056011"/>
            <a:ext cx="7592292" cy="1144515"/>
          </a:xfrm>
        </p:spPr>
        <p:txBody>
          <a:bodyPr>
            <a:normAutofit fontScale="90000"/>
          </a:bodyPr>
          <a:lstStyle/>
          <a:p>
            <a:pPr algn="ctr"/>
            <a:br>
              <a:rPr lang="en-US" sz="2700" dirty="0"/>
            </a:br>
            <a:r>
              <a:rPr lang="en-US" sz="4000" dirty="0">
                <a:solidFill>
                  <a:schemeClr val="accent1">
                    <a:lumMod val="50000"/>
                  </a:schemeClr>
                </a:solidFill>
                <a:latin typeface="+mn-ea"/>
                <a:ea typeface="+mn-ea"/>
              </a:rPr>
              <a:t>CPSC</a:t>
            </a:r>
            <a:r>
              <a:rPr lang="zh-CN" altLang="en-US" sz="4000" dirty="0">
                <a:solidFill>
                  <a:schemeClr val="accent1">
                    <a:lumMod val="50000"/>
                  </a:schemeClr>
                </a:solidFill>
                <a:latin typeface="+mn-ea"/>
                <a:ea typeface="+mn-ea"/>
              </a:rPr>
              <a:t>自行车事故数据和个案分析</a:t>
            </a:r>
            <a:br>
              <a:rPr lang="zh-CN" altLang="en-US" sz="4000" dirty="0">
                <a:solidFill>
                  <a:schemeClr val="accent1">
                    <a:lumMod val="50000"/>
                  </a:schemeClr>
                </a:solidFill>
                <a:latin typeface="+mn-ea"/>
                <a:ea typeface="+mn-ea"/>
              </a:rPr>
            </a:br>
            <a:br>
              <a:rPr lang="en-US" sz="2700" dirty="0"/>
            </a:br>
            <a:endParaRPr lang="en-US" sz="2700" dirty="0"/>
          </a:p>
        </p:txBody>
      </p:sp>
      <p:pic>
        <p:nvPicPr>
          <p:cNvPr id="3" name="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7925" y="492125"/>
            <a:ext cx="487363" cy="487363"/>
          </a:xfrm>
          <a:prstGeom prst="rect">
            <a:avLst/>
          </a:prstGeom>
        </p:spPr>
      </p:pic>
    </p:spTree>
    <p:extLst>
      <p:ext uri="{BB962C8B-B14F-4D97-AF65-F5344CB8AC3E}">
        <p14:creationId xmlns:p14="http://schemas.microsoft.com/office/powerpoint/2010/main" val="1039787644"/>
      </p:ext>
    </p:extLst>
  </p:cSld>
  <p:clrMapOvr>
    <a:masterClrMapping/>
  </p:clrMapOvr>
  <mc:AlternateContent xmlns:mc="http://schemas.openxmlformats.org/markup-compatibility/2006" xmlns:p14="http://schemas.microsoft.com/office/powerpoint/2010/main">
    <mc:Choice Requires="p14">
      <p:transition spd="slow" p14:dur="2000" advTm="14166"/>
    </mc:Choice>
    <mc:Fallback xmlns="">
      <p:transition spd="slow" advTm="1416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656" objId="3"/>
        <p14:triggerEvt type="onClick" time="1656" objId="3"/>
        <p14:stopEvt time="12536"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81" y="200117"/>
            <a:ext cx="10972800" cy="943404"/>
          </a:xfrm>
        </p:spPr>
        <p:txBody>
          <a:bodyPr>
            <a:normAutofit/>
          </a:bodyPr>
          <a:lstStyle/>
          <a:p>
            <a:r>
              <a:rPr lang="zh-CN" altLang="en-US" dirty="0">
                <a:solidFill>
                  <a:schemeClr val="tx1"/>
                </a:solidFill>
              </a:rPr>
              <a:t>简历</a:t>
            </a:r>
            <a:endParaRPr lang="en-US" sz="3600" dirty="0"/>
          </a:p>
        </p:txBody>
      </p:sp>
      <p:sp>
        <p:nvSpPr>
          <p:cNvPr id="3" name="Text Placeholder 2"/>
          <p:cNvSpPr>
            <a:spLocks noGrp="1"/>
          </p:cNvSpPr>
          <p:nvPr>
            <p:ph type="body" idx="1"/>
          </p:nvPr>
        </p:nvSpPr>
        <p:spPr>
          <a:xfrm>
            <a:off x="407245" y="955853"/>
            <a:ext cx="3739982" cy="1140439"/>
          </a:xfrm>
        </p:spPr>
        <p:txBody>
          <a:bodyPr>
            <a:normAutofit fontScale="92500" lnSpcReduction="20000"/>
          </a:bodyPr>
          <a:lstStyle/>
          <a:p>
            <a:pPr>
              <a:lnSpc>
                <a:spcPct val="110000"/>
              </a:lnSpc>
            </a:pPr>
            <a:r>
              <a:rPr lang="en-US" sz="2000" dirty="0"/>
              <a:t>Vince Amodeo (</a:t>
            </a:r>
            <a:r>
              <a:rPr lang="zh-CN" altLang="en-US" sz="2000" dirty="0"/>
              <a:t>已退休</a:t>
            </a:r>
            <a:r>
              <a:rPr lang="en-US" sz="2000" dirty="0"/>
              <a:t>)</a:t>
            </a:r>
          </a:p>
          <a:p>
            <a:pPr>
              <a:lnSpc>
                <a:spcPct val="110000"/>
              </a:lnSpc>
            </a:pPr>
            <a:r>
              <a:rPr lang="zh-CN" altLang="en-US" sz="1800" dirty="0"/>
              <a:t>美国消费品安全委员会</a:t>
            </a:r>
            <a:endParaRPr lang="en-US" sz="1800" dirty="0"/>
          </a:p>
          <a:p>
            <a:pPr>
              <a:lnSpc>
                <a:spcPct val="110000"/>
              </a:lnSpc>
            </a:pPr>
            <a:r>
              <a:rPr lang="zh-CN" altLang="en-US" sz="1800" dirty="0"/>
              <a:t>全国产品测试和评估中心</a:t>
            </a:r>
            <a:endParaRPr lang="en-US" sz="1800" dirty="0"/>
          </a:p>
          <a:p>
            <a:pPr>
              <a:lnSpc>
                <a:spcPct val="110000"/>
              </a:lnSpc>
            </a:pPr>
            <a:r>
              <a:rPr lang="zh-CN" altLang="en-US" sz="1800" dirty="0"/>
              <a:t>机械工程师</a:t>
            </a:r>
            <a:endParaRPr lang="en-US" sz="1800" dirty="0"/>
          </a:p>
        </p:txBody>
      </p:sp>
      <p:sp>
        <p:nvSpPr>
          <p:cNvPr id="8" name="Content Placeholder 7"/>
          <p:cNvSpPr>
            <a:spLocks noGrp="1"/>
          </p:cNvSpPr>
          <p:nvPr>
            <p:ph sz="half" idx="2"/>
          </p:nvPr>
        </p:nvSpPr>
        <p:spPr>
          <a:xfrm>
            <a:off x="407245" y="2117899"/>
            <a:ext cx="5386917" cy="3943149"/>
          </a:xfrm>
        </p:spPr>
        <p:txBody>
          <a:bodyPr>
            <a:noAutofit/>
          </a:bodyPr>
          <a:lstStyle/>
          <a:p>
            <a:r>
              <a:rPr lang="en-US" sz="1800" dirty="0"/>
              <a:t>Amodeo</a:t>
            </a:r>
            <a:r>
              <a:rPr lang="zh-CN" altLang="en-US" sz="1800" dirty="0"/>
              <a:t>先生曾是美国消费品安全委员会</a:t>
            </a:r>
            <a:r>
              <a:rPr lang="en-US" sz="1800" dirty="0"/>
              <a:t> (CPSC) </a:t>
            </a:r>
            <a:r>
              <a:rPr lang="zh-CN" altLang="en-US" sz="1800" dirty="0"/>
              <a:t>在马里兰州洛克维尔市的全国产品测试和评估中心</a:t>
            </a:r>
            <a:r>
              <a:rPr lang="en-US" sz="1800" dirty="0"/>
              <a:t> (NPTEC) </a:t>
            </a:r>
            <a:r>
              <a:rPr lang="zh-CN" altLang="en-US" sz="1800" dirty="0"/>
              <a:t>机械工程师。他从</a:t>
            </a:r>
            <a:r>
              <a:rPr lang="en-US" sz="1800" dirty="0"/>
              <a:t>2001</a:t>
            </a:r>
            <a:r>
              <a:rPr lang="zh-CN" altLang="en-US" sz="1800" dirty="0"/>
              <a:t>年起在</a:t>
            </a:r>
            <a:r>
              <a:rPr lang="en-US" sz="1800" dirty="0"/>
              <a:t>CPSC</a:t>
            </a:r>
            <a:r>
              <a:rPr lang="zh-CN" altLang="en-US" sz="1800" dirty="0"/>
              <a:t>工作直至</a:t>
            </a:r>
            <a:r>
              <a:rPr lang="en-US" sz="1800" dirty="0"/>
              <a:t>2019</a:t>
            </a:r>
            <a:r>
              <a:rPr lang="zh-CN" altLang="en-US" sz="1800" dirty="0"/>
              <a:t>年，工作范围包括对各类消费品的安全评估，审查消费品事故数据以及与美国材料测试协会，保险商实验室和美国国家标准协会协作开发消费品安全标准。</a:t>
            </a:r>
            <a:r>
              <a:rPr lang="en-US" sz="1800" dirty="0"/>
              <a:t> Amodeo</a:t>
            </a:r>
            <a:r>
              <a:rPr lang="zh-CN" altLang="en-US" sz="1800" dirty="0"/>
              <a:t>先生是与脚踏车相关的消费品问题最主要的专家，他参加</a:t>
            </a:r>
            <a:r>
              <a:rPr lang="en-US" sz="1800" dirty="0"/>
              <a:t>ASTM F08.10</a:t>
            </a:r>
            <a:r>
              <a:rPr lang="zh-CN" altLang="en-US" sz="1800" dirty="0"/>
              <a:t>脚踏车安全委员会的制定脚踏车标准活动达</a:t>
            </a:r>
            <a:r>
              <a:rPr lang="en-US" sz="1800" dirty="0"/>
              <a:t>16</a:t>
            </a:r>
            <a:r>
              <a:rPr lang="zh-CN" altLang="en-US" sz="1800" dirty="0"/>
              <a:t>年之久，并且对脚踏车标准的修改和</a:t>
            </a:r>
            <a:r>
              <a:rPr lang="en-US" sz="1800" dirty="0"/>
              <a:t>CPSC</a:t>
            </a:r>
            <a:r>
              <a:rPr lang="zh-CN" altLang="en-US" sz="1800" dirty="0"/>
              <a:t>脚踏车联邦法规的制定提出指导建议。在加入</a:t>
            </a:r>
            <a:r>
              <a:rPr lang="en-US" sz="1800" dirty="0"/>
              <a:t>CPSC</a:t>
            </a:r>
            <a:r>
              <a:rPr lang="zh-CN" altLang="en-US" sz="1800" dirty="0"/>
              <a:t>之前，</a:t>
            </a:r>
            <a:r>
              <a:rPr lang="en-US" sz="1800" dirty="0"/>
              <a:t>Amodeo</a:t>
            </a:r>
            <a:r>
              <a:rPr lang="zh-CN" altLang="en-US" sz="1800" dirty="0"/>
              <a:t>先生在美国海军海洋系统指挥中心担任机械工程师，负责计划和监督海军处理和导向系统的发展。他在纽约的罗彻斯特大学获得机械工程学士学位。</a:t>
            </a:r>
            <a:endParaRPr lang="en-US" sz="1800" dirty="0"/>
          </a:p>
        </p:txBody>
      </p:sp>
      <p:sp>
        <p:nvSpPr>
          <p:cNvPr id="4" name="Text Placeholder 3"/>
          <p:cNvSpPr>
            <a:spLocks noGrp="1"/>
          </p:cNvSpPr>
          <p:nvPr>
            <p:ph type="body" sz="quarter" idx="3"/>
          </p:nvPr>
        </p:nvSpPr>
        <p:spPr>
          <a:xfrm>
            <a:off x="6224954" y="762161"/>
            <a:ext cx="3891741" cy="1527822"/>
          </a:xfrm>
        </p:spPr>
        <p:txBody>
          <a:bodyPr>
            <a:noAutofit/>
          </a:bodyPr>
          <a:lstStyle/>
          <a:p>
            <a:r>
              <a:rPr lang="en-US" sz="2000" dirty="0"/>
              <a:t>Caroleene Paul</a:t>
            </a:r>
          </a:p>
          <a:p>
            <a:r>
              <a:rPr lang="zh-CN" altLang="en-US" sz="1800" dirty="0"/>
              <a:t>美国消费品安全委员会</a:t>
            </a:r>
            <a:endParaRPr lang="en-US" sz="1800" dirty="0"/>
          </a:p>
          <a:p>
            <a:r>
              <a:rPr lang="zh-CN" altLang="en-US" sz="1800" dirty="0"/>
              <a:t>全国产品测试和评估中心</a:t>
            </a:r>
            <a:endParaRPr lang="en-US" sz="1800" dirty="0"/>
          </a:p>
          <a:p>
            <a:r>
              <a:rPr lang="zh-CN" altLang="en-US" sz="1800" dirty="0"/>
              <a:t>机械工程师</a:t>
            </a:r>
            <a:endParaRPr lang="en-US" sz="1800" dirty="0"/>
          </a:p>
          <a:p>
            <a:endParaRPr lang="en-US" sz="1200" dirty="0"/>
          </a:p>
        </p:txBody>
      </p:sp>
      <p:sp>
        <p:nvSpPr>
          <p:cNvPr id="5" name="Content Placeholder 4"/>
          <p:cNvSpPr>
            <a:spLocks noGrp="1"/>
          </p:cNvSpPr>
          <p:nvPr>
            <p:ph sz="quarter" idx="4"/>
          </p:nvPr>
        </p:nvSpPr>
        <p:spPr>
          <a:xfrm>
            <a:off x="6224954" y="2117899"/>
            <a:ext cx="5537173" cy="4289654"/>
          </a:xfrm>
        </p:spPr>
        <p:txBody>
          <a:bodyPr>
            <a:noAutofit/>
          </a:bodyPr>
          <a:lstStyle/>
          <a:p>
            <a:r>
              <a:rPr lang="en-US" altLang="zh-CN" sz="1800" dirty="0"/>
              <a:t>Paul</a:t>
            </a:r>
            <a:r>
              <a:rPr lang="zh-CN" altLang="en-US" sz="1800" dirty="0"/>
              <a:t>女士是美国消费品安全委员会 </a:t>
            </a:r>
            <a:r>
              <a:rPr lang="en-US" altLang="zh-CN" sz="1800" dirty="0"/>
              <a:t>(CPSC) </a:t>
            </a:r>
            <a:r>
              <a:rPr lang="zh-CN" altLang="en-US" sz="1800" dirty="0"/>
              <a:t>在马里兰州洛克维尔市的全国产品测试和评估中心 </a:t>
            </a:r>
            <a:r>
              <a:rPr lang="en-US" altLang="zh-CN" sz="1800" dirty="0"/>
              <a:t>(NPTEC) </a:t>
            </a:r>
            <a:r>
              <a:rPr lang="zh-CN" altLang="en-US" sz="1800" dirty="0"/>
              <a:t>机械工程师，她在消费品安全方面有</a:t>
            </a:r>
            <a:r>
              <a:rPr lang="en-US" altLang="zh-CN" sz="1800" dirty="0"/>
              <a:t>20</a:t>
            </a:r>
            <a:r>
              <a:rPr lang="zh-CN" altLang="en-US" sz="1800" dirty="0"/>
              <a:t>年经验。她是委员会负责机械危害小组（非儿童产品）的项目组长。她的工作范围包括对非公路车辆和动力工具类产品的失败，安全以及测试和评估的分析。 </a:t>
            </a:r>
            <a:r>
              <a:rPr lang="en-US" altLang="zh-CN" sz="1800" dirty="0"/>
              <a:t>Paul</a:t>
            </a:r>
            <a:r>
              <a:rPr lang="zh-CN" altLang="en-US" sz="1800" dirty="0"/>
              <a:t>女士参加了保险商实验室</a:t>
            </a:r>
            <a:r>
              <a:rPr lang="en-US" altLang="zh-CN" sz="1800" dirty="0"/>
              <a:t>(UL)</a:t>
            </a:r>
            <a:r>
              <a:rPr lang="zh-CN" altLang="en-US" sz="1800" dirty="0"/>
              <a:t>，美国国家标准协会</a:t>
            </a:r>
            <a:r>
              <a:rPr lang="en-US" altLang="zh-CN" sz="1800" dirty="0"/>
              <a:t>/</a:t>
            </a:r>
            <a:r>
              <a:rPr lang="zh-CN" altLang="en-US" sz="1800" dirty="0"/>
              <a:t>美国特种车辆协会</a:t>
            </a:r>
            <a:r>
              <a:rPr lang="en-US" altLang="zh-CN" sz="1800" dirty="0"/>
              <a:t>(ANSI/SVIA)</a:t>
            </a:r>
            <a:r>
              <a:rPr lang="zh-CN" altLang="en-US" sz="1800" dirty="0"/>
              <a:t>，美国国家标准协会</a:t>
            </a:r>
            <a:r>
              <a:rPr lang="en-US" altLang="zh-CN" sz="1800" dirty="0"/>
              <a:t>/</a:t>
            </a:r>
            <a:r>
              <a:rPr lang="zh-CN" altLang="en-US" sz="1800" dirty="0"/>
              <a:t>美国休闲越野车协会</a:t>
            </a:r>
            <a:r>
              <a:rPr lang="en-US" altLang="zh-CN" sz="1800" dirty="0"/>
              <a:t>(ANSI/ROHVA) </a:t>
            </a:r>
            <a:r>
              <a:rPr lang="zh-CN" altLang="en-US" sz="1800" dirty="0"/>
              <a:t>和美国国家标准协会</a:t>
            </a:r>
            <a:r>
              <a:rPr lang="en-US" altLang="zh-CN" sz="1800" dirty="0"/>
              <a:t>/</a:t>
            </a:r>
            <a:r>
              <a:rPr lang="zh-CN" altLang="en-US" sz="1800" dirty="0"/>
              <a:t>户外动力设备协会</a:t>
            </a:r>
            <a:r>
              <a:rPr lang="en-US" altLang="zh-CN" sz="1800" dirty="0"/>
              <a:t>(ANSI/OPEI) </a:t>
            </a:r>
            <a:r>
              <a:rPr lang="zh-CN" altLang="en-US" sz="1800" dirty="0"/>
              <a:t>属下众多产品标准委员会的标准制定工作。在服务于</a:t>
            </a:r>
            <a:r>
              <a:rPr lang="en-US" altLang="zh-CN" sz="1800" dirty="0"/>
              <a:t>CPSC</a:t>
            </a:r>
            <a:r>
              <a:rPr lang="zh-CN" altLang="en-US" sz="1800" dirty="0"/>
              <a:t>之前，</a:t>
            </a:r>
            <a:r>
              <a:rPr lang="en-US" altLang="zh-CN" sz="1800" dirty="0"/>
              <a:t>Paul</a:t>
            </a:r>
            <a:r>
              <a:rPr lang="zh-CN" altLang="en-US" sz="1800" dirty="0"/>
              <a:t>女士在弗吉尼亚州亚历山大市的</a:t>
            </a:r>
            <a:r>
              <a:rPr lang="en-US" altLang="zh-CN" sz="1800" dirty="0"/>
              <a:t>VSE</a:t>
            </a:r>
            <a:r>
              <a:rPr lang="zh-CN" altLang="en-US" sz="1800" dirty="0"/>
              <a:t>公司担任设计，测试和评估工程师达六年之久。 </a:t>
            </a:r>
            <a:r>
              <a:rPr lang="en-US" altLang="zh-CN" sz="1800" dirty="0"/>
              <a:t>Paul</a:t>
            </a:r>
            <a:r>
              <a:rPr lang="zh-CN" altLang="en-US" sz="1800" dirty="0"/>
              <a:t>女士获得宾夕法尼亚州立大学州立学院机械工程师学士学位。</a:t>
            </a:r>
          </a:p>
          <a:p>
            <a:endParaRPr lang="en-US" sz="1800" dirty="0"/>
          </a:p>
        </p:txBody>
      </p:sp>
      <p:pic>
        <p:nvPicPr>
          <p:cNvPr id="6"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9851" y="212797"/>
            <a:ext cx="487363" cy="487363"/>
          </a:xfrm>
          <a:prstGeom prst="rect">
            <a:avLst/>
          </a:prstGeom>
        </p:spPr>
      </p:pic>
    </p:spTree>
    <p:extLst>
      <p:ext uri="{BB962C8B-B14F-4D97-AF65-F5344CB8AC3E}">
        <p14:creationId xmlns:p14="http://schemas.microsoft.com/office/powerpoint/2010/main" val="3843986350"/>
      </p:ext>
    </p:extLst>
  </p:cSld>
  <p:clrMapOvr>
    <a:masterClrMapping/>
  </p:clrMapOvr>
  <mc:AlternateContent xmlns:mc="http://schemas.openxmlformats.org/markup-compatibility/2006" xmlns:p14="http://schemas.microsoft.com/office/powerpoint/2010/main">
    <mc:Choice Requires="p14">
      <p:transition spd="slow" p14:dur="2000" advTm="18402"/>
    </mc:Choice>
    <mc:Fallback xmlns="">
      <p:transition spd="slow" advTm="1840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1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689" objId="6"/>
        <p14:stopEvt time="17893" objId="6"/>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zh-CN" altLang="en-US" dirty="0">
                <a:latin typeface="+mn-ea"/>
                <a:ea typeface="+mn-ea"/>
              </a:rPr>
              <a:t>自行车伤害</a:t>
            </a:r>
            <a:endParaRPr lang="en-US" altLang="en-US" dirty="0">
              <a:latin typeface="+mn-ea"/>
              <a:ea typeface="+mn-ea"/>
            </a:endParaRPr>
          </a:p>
        </p:txBody>
      </p:sp>
      <p:sp>
        <p:nvSpPr>
          <p:cNvPr id="7174" name="Content Placeholder 8"/>
          <p:cNvSpPr>
            <a:spLocks noGrp="1"/>
          </p:cNvSpPr>
          <p:nvPr>
            <p:ph idx="1"/>
          </p:nvPr>
        </p:nvSpPr>
        <p:spPr/>
        <p:txBody>
          <a:bodyPr>
            <a:normAutofit fontScale="40000" lnSpcReduction="20000"/>
          </a:bodyPr>
          <a:lstStyle/>
          <a:p>
            <a:pPr marL="685800" indent="-685800">
              <a:lnSpc>
                <a:spcPct val="120000"/>
              </a:lnSpc>
              <a:buClrTx/>
              <a:buFont typeface="Arial" panose="020B0604020202020204" pitchFamily="34" charset="0"/>
              <a:buChar char="•"/>
            </a:pPr>
            <a:r>
              <a:rPr lang="zh-CN" altLang="en-US" sz="5500" dirty="0">
                <a:latin typeface="+mn-ea"/>
              </a:rPr>
              <a:t>消费品安全委员会的全国电子伤害监视系统（</a:t>
            </a:r>
            <a:r>
              <a:rPr lang="en-US" altLang="zh-CN" sz="5500" dirty="0">
                <a:latin typeface="+mn-ea"/>
              </a:rPr>
              <a:t>NEISS</a:t>
            </a:r>
            <a:r>
              <a:rPr lang="zh-CN" altLang="en-US" sz="5500" dirty="0">
                <a:latin typeface="+mn-ea"/>
              </a:rPr>
              <a:t>）从美国各地的医院急诊科收集与消费品有关的伤害资料。根据一个包括各地不同规模医院的全国概率样本，</a:t>
            </a:r>
            <a:r>
              <a:rPr lang="en-US" altLang="zh-CN" sz="5500" dirty="0">
                <a:latin typeface="+mn-ea"/>
              </a:rPr>
              <a:t>NEISS</a:t>
            </a:r>
            <a:r>
              <a:rPr lang="zh-CN" altLang="en-US" sz="5500" dirty="0">
                <a:latin typeface="+mn-ea"/>
              </a:rPr>
              <a:t>对全国涉及消费品伤害的数量和类别做出估计。</a:t>
            </a:r>
          </a:p>
          <a:p>
            <a:pPr marL="1052513" lvl="1" indent="-685800">
              <a:lnSpc>
                <a:spcPct val="120000"/>
              </a:lnSpc>
              <a:buClrTx/>
              <a:buFont typeface="Wingdings" panose="05000000000000000000" pitchFamily="2" charset="2"/>
              <a:buChar char="Ø"/>
              <a:defRPr/>
            </a:pPr>
            <a:r>
              <a:rPr lang="zh-CN" altLang="en-US" sz="4500" dirty="0">
                <a:solidFill>
                  <a:srgbClr val="1A2857"/>
                </a:solidFill>
                <a:latin typeface="SimSun" panose="02010600030101010101" pitchFamily="2" charset="-122"/>
                <a:ea typeface="SimSun" panose="02010600030101010101" pitchFamily="2" charset="-122"/>
              </a:rPr>
              <a:t>产品代码：</a:t>
            </a:r>
            <a:r>
              <a:rPr lang="en-US" altLang="zh-CN" sz="4500" dirty="0">
                <a:solidFill>
                  <a:srgbClr val="1A2857"/>
                </a:solidFill>
                <a:latin typeface="SimSun" panose="02010600030101010101" pitchFamily="2" charset="-122"/>
                <a:ea typeface="SimSun" panose="02010600030101010101" pitchFamily="2" charset="-122"/>
              </a:rPr>
              <a:t>5040</a:t>
            </a:r>
            <a:r>
              <a:rPr lang="zh-CN" altLang="en-US" sz="4500" dirty="0">
                <a:solidFill>
                  <a:srgbClr val="1A2857"/>
                </a:solidFill>
                <a:latin typeface="SimSun" panose="02010600030101010101" pitchFamily="2" charset="-122"/>
                <a:ea typeface="SimSun" panose="02010600030101010101" pitchFamily="2" charset="-122"/>
              </a:rPr>
              <a:t>（自行车或配件），</a:t>
            </a:r>
            <a:r>
              <a:rPr lang="en-US" altLang="zh-CN" sz="4500" dirty="0">
                <a:solidFill>
                  <a:srgbClr val="1A2857"/>
                </a:solidFill>
                <a:latin typeface="SimSun" panose="02010600030101010101" pitchFamily="2" charset="-122"/>
                <a:ea typeface="SimSun" panose="02010600030101010101" pitchFamily="2" charset="-122"/>
              </a:rPr>
              <a:t>5033 </a:t>
            </a:r>
            <a:r>
              <a:rPr lang="zh-CN" altLang="en-US" sz="4500" dirty="0">
                <a:solidFill>
                  <a:srgbClr val="1A2857"/>
                </a:solidFill>
                <a:latin typeface="SimSun" panose="02010600030101010101" pitchFamily="2" charset="-122"/>
                <a:ea typeface="SimSun" panose="02010600030101010101" pitchFamily="2" charset="-122"/>
              </a:rPr>
              <a:t>（山地自行车）</a:t>
            </a:r>
            <a:endParaRPr lang="en-US" altLang="en-US" sz="4500" dirty="0">
              <a:solidFill>
                <a:srgbClr val="1A2857"/>
              </a:solidFill>
              <a:latin typeface="SimSun" panose="02010600030101010101" pitchFamily="2" charset="-122"/>
              <a:ea typeface="SimSun" panose="02010600030101010101" pitchFamily="2" charset="-122"/>
            </a:endParaRPr>
          </a:p>
          <a:p>
            <a:pPr marL="1052513" lvl="1" indent="-685800">
              <a:lnSpc>
                <a:spcPct val="120000"/>
              </a:lnSpc>
              <a:buClrTx/>
              <a:buFont typeface="Wingdings" panose="05000000000000000000" pitchFamily="2" charset="2"/>
              <a:buChar char="Ø"/>
              <a:defRPr/>
            </a:pPr>
            <a:r>
              <a:rPr lang="zh-CN" altLang="en-US" sz="4500" dirty="0">
                <a:solidFill>
                  <a:srgbClr val="1A2857"/>
                </a:solidFill>
                <a:latin typeface="SimSun" panose="02010600030101010101" pitchFamily="2" charset="-122"/>
                <a:ea typeface="SimSun" panose="02010600030101010101" pitchFamily="2" charset="-122"/>
              </a:rPr>
              <a:t>报告 </a:t>
            </a:r>
            <a:r>
              <a:rPr lang="en-US" altLang="zh-CN" sz="4500" dirty="0">
                <a:solidFill>
                  <a:srgbClr val="1A2857"/>
                </a:solidFill>
                <a:latin typeface="SimSun" panose="02010600030101010101" pitchFamily="2" charset="-122"/>
                <a:ea typeface="SimSun" panose="02010600030101010101" pitchFamily="2" charset="-122"/>
              </a:rPr>
              <a:t>– </a:t>
            </a:r>
            <a:r>
              <a:rPr lang="zh-CN" altLang="en-US" sz="4500" dirty="0">
                <a:solidFill>
                  <a:srgbClr val="1A2857"/>
                </a:solidFill>
                <a:latin typeface="SimSun" panose="02010600030101010101" pitchFamily="2" charset="-122"/>
                <a:ea typeface="SimSun" panose="02010600030101010101" pitchFamily="2" charset="-122"/>
              </a:rPr>
              <a:t>医院急诊室内所见的自行车伤害（</a:t>
            </a:r>
            <a:r>
              <a:rPr lang="en-US" altLang="zh-CN" sz="4500" dirty="0">
                <a:solidFill>
                  <a:srgbClr val="1A2857"/>
                </a:solidFill>
                <a:latin typeface="SimSun" panose="02010600030101010101" pitchFamily="2" charset="-122"/>
                <a:ea typeface="SimSun" panose="02010600030101010101" pitchFamily="2" charset="-122"/>
              </a:rPr>
              <a:t>2013</a:t>
            </a:r>
            <a:r>
              <a:rPr lang="zh-CN" altLang="en-US" sz="4500" dirty="0">
                <a:solidFill>
                  <a:srgbClr val="1A2857"/>
                </a:solidFill>
                <a:latin typeface="SimSun" panose="02010600030101010101" pitchFamily="2" charset="-122"/>
                <a:ea typeface="SimSun" panose="02010600030101010101" pitchFamily="2" charset="-122"/>
              </a:rPr>
              <a:t>）</a:t>
            </a:r>
            <a:endParaRPr lang="en-US" altLang="en-US" sz="4500" i="1" dirty="0">
              <a:solidFill>
                <a:srgbClr val="1A2857"/>
              </a:solidFill>
              <a:latin typeface="SimSun" panose="02010600030101010101" pitchFamily="2" charset="-122"/>
              <a:ea typeface="SimSun" panose="02010600030101010101" pitchFamily="2" charset="-122"/>
            </a:endParaRPr>
          </a:p>
          <a:p>
            <a:pPr marL="1327150" lvl="2" indent="-685800">
              <a:lnSpc>
                <a:spcPct val="120000"/>
              </a:lnSpc>
              <a:buClrTx/>
              <a:buFont typeface="Arial" panose="020B0604020202020204" pitchFamily="34" charset="0"/>
              <a:buChar char="•"/>
              <a:defRPr/>
            </a:pPr>
            <a:r>
              <a:rPr lang="zh-CN" altLang="en-US" sz="4500" dirty="0">
                <a:solidFill>
                  <a:srgbClr val="1A2857"/>
                </a:solidFill>
                <a:latin typeface="SimSun" panose="02010600030101010101" pitchFamily="2" charset="-122"/>
                <a:ea typeface="SimSun" panose="02010600030101010101" pitchFamily="2" charset="-122"/>
              </a:rPr>
              <a:t>在</a:t>
            </a:r>
            <a:r>
              <a:rPr lang="en-US" altLang="zh-CN" sz="4500" dirty="0">
                <a:solidFill>
                  <a:srgbClr val="1A2857"/>
                </a:solidFill>
                <a:latin typeface="SimSun" panose="02010600030101010101" pitchFamily="2" charset="-122"/>
                <a:ea typeface="SimSun" panose="02010600030101010101" pitchFamily="2" charset="-122"/>
              </a:rPr>
              <a:t>2013</a:t>
            </a:r>
            <a:r>
              <a:rPr lang="zh-CN" altLang="en-US" sz="4500" dirty="0">
                <a:solidFill>
                  <a:srgbClr val="1A2857"/>
                </a:solidFill>
                <a:latin typeface="SimSun" panose="02010600030101010101" pitchFamily="2" charset="-122"/>
                <a:ea typeface="SimSun" panose="02010600030101010101" pitchFamily="2" charset="-122"/>
              </a:rPr>
              <a:t>年，医院急诊室处理了</a:t>
            </a:r>
            <a:r>
              <a:rPr lang="en-US" altLang="zh-CN" sz="4500" dirty="0">
                <a:solidFill>
                  <a:srgbClr val="1A2857"/>
                </a:solidFill>
                <a:latin typeface="SimSun" panose="02010600030101010101" pitchFamily="2" charset="-122"/>
                <a:ea typeface="SimSun" panose="02010600030101010101" pitchFamily="2" charset="-122"/>
              </a:rPr>
              <a:t>53</a:t>
            </a:r>
            <a:r>
              <a:rPr lang="zh-CN" altLang="en-US" sz="4500" dirty="0">
                <a:solidFill>
                  <a:srgbClr val="1A2857"/>
                </a:solidFill>
                <a:latin typeface="SimSun" panose="02010600030101010101" pitchFamily="2" charset="-122"/>
                <a:ea typeface="SimSun" panose="02010600030101010101" pitchFamily="2" charset="-122"/>
              </a:rPr>
              <a:t>万</a:t>
            </a:r>
            <a:r>
              <a:rPr lang="en-US" altLang="zh-CN" sz="4500" dirty="0">
                <a:solidFill>
                  <a:srgbClr val="1A2857"/>
                </a:solidFill>
                <a:latin typeface="SimSun" panose="02010600030101010101" pitchFamily="2" charset="-122"/>
                <a:ea typeface="SimSun" panose="02010600030101010101" pitchFamily="2" charset="-122"/>
              </a:rPr>
              <a:t>1240</a:t>
            </a:r>
            <a:r>
              <a:rPr lang="zh-CN" altLang="en-US" sz="4500" dirty="0">
                <a:solidFill>
                  <a:srgbClr val="1A2857"/>
                </a:solidFill>
                <a:latin typeface="SimSun" panose="02010600030101010101" pitchFamily="2" charset="-122"/>
                <a:ea typeface="SimSun" panose="02010600030101010101" pitchFamily="2" charset="-122"/>
              </a:rPr>
              <a:t>起与自行车和部件有关的伤害。</a:t>
            </a:r>
            <a:endParaRPr lang="zh-TW" altLang="en-US" sz="4500" dirty="0">
              <a:solidFill>
                <a:srgbClr val="1A2857"/>
              </a:solidFill>
              <a:latin typeface="SimSun" panose="02010600030101010101" pitchFamily="2" charset="-122"/>
              <a:ea typeface="SimSun" panose="02010600030101010101" pitchFamily="2" charset="-122"/>
            </a:endParaRPr>
          </a:p>
          <a:p>
            <a:pPr marL="1327150" lvl="2" indent="-685800">
              <a:lnSpc>
                <a:spcPct val="120000"/>
              </a:lnSpc>
              <a:buClrTx/>
              <a:buFont typeface="Arial" panose="020B0604020202020204" pitchFamily="34" charset="0"/>
              <a:buChar char="•"/>
              <a:defRPr/>
            </a:pPr>
            <a:r>
              <a:rPr lang="zh-CN" altLang="en-US" sz="4500" dirty="0">
                <a:solidFill>
                  <a:srgbClr val="1A2857"/>
                </a:solidFill>
                <a:latin typeface="SimSun" panose="02010600030101010101" pitchFamily="2" charset="-122"/>
                <a:ea typeface="SimSun" panose="02010600030101010101" pitchFamily="2" charset="-122"/>
              </a:rPr>
              <a:t>超过</a:t>
            </a:r>
            <a:r>
              <a:rPr lang="en-US" altLang="zh-CN" sz="4500" dirty="0">
                <a:solidFill>
                  <a:srgbClr val="1A2857"/>
                </a:solidFill>
                <a:latin typeface="SimSun" panose="02010600030101010101" pitchFamily="2" charset="-122"/>
                <a:ea typeface="SimSun" panose="02010600030101010101" pitchFamily="2" charset="-122"/>
              </a:rPr>
              <a:t>90%</a:t>
            </a:r>
            <a:r>
              <a:rPr lang="zh-CN" altLang="en-US" sz="4500" dirty="0">
                <a:solidFill>
                  <a:srgbClr val="1A2857"/>
                </a:solidFill>
                <a:latin typeface="SimSun" panose="02010600030101010101" pitchFamily="2" charset="-122"/>
                <a:ea typeface="SimSun" panose="02010600030101010101" pitchFamily="2" charset="-122"/>
              </a:rPr>
              <a:t>是骑自行车造成的。</a:t>
            </a:r>
            <a:endParaRPr lang="en-US" altLang="en-US" sz="4500" dirty="0">
              <a:solidFill>
                <a:srgbClr val="1A2857"/>
              </a:solidFill>
              <a:latin typeface="SimSun" panose="02010600030101010101" pitchFamily="2" charset="-122"/>
              <a:ea typeface="SimSun" panose="02010600030101010101" pitchFamily="2" charset="-122"/>
            </a:endParaRPr>
          </a:p>
          <a:p>
            <a:pPr marL="1327150" lvl="2" indent="-685800">
              <a:lnSpc>
                <a:spcPct val="120000"/>
              </a:lnSpc>
              <a:buClrTx/>
              <a:buFont typeface="Arial" panose="020B0604020202020204" pitchFamily="34" charset="0"/>
              <a:buChar char="•"/>
              <a:defRPr/>
            </a:pPr>
            <a:r>
              <a:rPr lang="zh-CN" altLang="en-US" sz="4500" dirty="0">
                <a:solidFill>
                  <a:srgbClr val="1A2857"/>
                </a:solidFill>
                <a:latin typeface="SimSun" panose="02010600030101010101" pitchFamily="2" charset="-122"/>
                <a:ea typeface="SimSun" panose="02010600030101010101" pitchFamily="2" charset="-122"/>
              </a:rPr>
              <a:t>半数以上（</a:t>
            </a:r>
            <a:r>
              <a:rPr lang="en-US" altLang="zh-CN" sz="4500" dirty="0">
                <a:solidFill>
                  <a:srgbClr val="1A2857"/>
                </a:solidFill>
                <a:latin typeface="SimSun" panose="02010600030101010101" pitchFamily="2" charset="-122"/>
                <a:ea typeface="SimSun" panose="02010600030101010101" pitchFamily="2" charset="-122"/>
              </a:rPr>
              <a:t>51.9 %</a:t>
            </a:r>
            <a:r>
              <a:rPr lang="zh-CN" altLang="en-US" sz="4500" dirty="0">
                <a:solidFill>
                  <a:srgbClr val="1A2857"/>
                </a:solidFill>
                <a:latin typeface="SimSun" panose="02010600030101010101" pitchFamily="2" charset="-122"/>
                <a:ea typeface="SimSun" panose="02010600030101010101" pitchFamily="2" charset="-122"/>
              </a:rPr>
              <a:t>）主诉为从自行车上跌落。</a:t>
            </a:r>
            <a:endParaRPr lang="en-US" altLang="zh-CN" sz="4500" dirty="0">
              <a:solidFill>
                <a:srgbClr val="1A2857"/>
              </a:solidFill>
              <a:latin typeface="SimSun" panose="02010600030101010101" pitchFamily="2" charset="-122"/>
              <a:ea typeface="SimSun" panose="02010600030101010101" pitchFamily="2" charset="-122"/>
            </a:endParaRPr>
          </a:p>
          <a:p>
            <a:pPr marL="641350" lvl="2">
              <a:lnSpc>
                <a:spcPct val="120000"/>
              </a:lnSpc>
              <a:buClrTx/>
              <a:defRPr/>
            </a:pPr>
            <a:endParaRPr lang="en-US" sz="4500" dirty="0">
              <a:solidFill>
                <a:srgbClr val="1A2857"/>
              </a:solidFill>
              <a:latin typeface="SimSun" panose="02010600030101010101" pitchFamily="2" charset="-122"/>
              <a:ea typeface="SimSun" panose="02010600030101010101" pitchFamily="2" charset="-122"/>
            </a:endParaRPr>
          </a:p>
          <a:p>
            <a:pPr marL="641350" lvl="2">
              <a:lnSpc>
                <a:spcPct val="120000"/>
              </a:lnSpc>
              <a:buClrTx/>
              <a:defRPr/>
            </a:pPr>
            <a:endParaRPr lang="en-US" sz="2500" dirty="0">
              <a:latin typeface="SimSun" panose="02010600030101010101" pitchFamily="2" charset="-122"/>
              <a:ea typeface="SimSun" panose="02010600030101010101" pitchFamily="2" charset="-122"/>
            </a:endParaRPr>
          </a:p>
          <a:p>
            <a:pPr marL="685800" indent="-685800">
              <a:lnSpc>
                <a:spcPct val="120000"/>
              </a:lnSpc>
              <a:buClrTx/>
              <a:buFont typeface="Arial" panose="020B0604020202020204" pitchFamily="34" charset="0"/>
              <a:buChar char="•"/>
              <a:defRPr/>
            </a:pPr>
            <a:r>
              <a:rPr lang="zh-CN" altLang="en-US" sz="5500" dirty="0"/>
              <a:t>自行车事故深度调查（</a:t>
            </a:r>
            <a:r>
              <a:rPr lang="en-US" altLang="zh-CN" sz="5500" dirty="0"/>
              <a:t>IDIs</a:t>
            </a:r>
            <a:r>
              <a:rPr lang="zh-CN" altLang="en-US" sz="5500" dirty="0"/>
              <a:t>）。</a:t>
            </a:r>
            <a:endParaRPr lang="en-US" altLang="en-US" sz="5500" dirty="0">
              <a:latin typeface="SimSun" panose="02010600030101010101" pitchFamily="2" charset="-122"/>
              <a:ea typeface="SimSun" panose="02010600030101010101" pitchFamily="2" charset="-122"/>
            </a:endParaRPr>
          </a:p>
          <a:p>
            <a:pPr marL="1052513" lvl="1" indent="-685800">
              <a:lnSpc>
                <a:spcPct val="120000"/>
              </a:lnSpc>
              <a:buClrTx/>
              <a:buFont typeface="Wingdings" panose="05000000000000000000" pitchFamily="2" charset="2"/>
              <a:buChar char="Ø"/>
              <a:defRPr/>
            </a:pPr>
            <a:r>
              <a:rPr lang="zh-CN" altLang="en-US" sz="4500" dirty="0">
                <a:solidFill>
                  <a:srgbClr val="1A2857"/>
                </a:solidFill>
                <a:latin typeface="SimSun" panose="02010600030101010101" pitchFamily="2" charset="-122"/>
                <a:ea typeface="SimSun" panose="02010600030101010101" pitchFamily="2" charset="-122"/>
              </a:rPr>
              <a:t>提供关于事故和产品的详细信息。</a:t>
            </a:r>
            <a:endParaRPr lang="en-US" altLang="en-US" sz="4500" dirty="0">
              <a:solidFill>
                <a:srgbClr val="1A2857"/>
              </a:solidFill>
              <a:latin typeface="SimSun" panose="02010600030101010101" pitchFamily="2" charset="-122"/>
              <a:ea typeface="SimSun" panose="02010600030101010101" pitchFamily="2" charset="-122"/>
            </a:endParaRPr>
          </a:p>
          <a:p>
            <a:pPr marL="1052513" lvl="1" indent="-685800">
              <a:lnSpc>
                <a:spcPct val="120000"/>
              </a:lnSpc>
              <a:buClrTx/>
              <a:buFont typeface="Wingdings" panose="05000000000000000000" pitchFamily="2" charset="2"/>
              <a:buChar char="Ø"/>
              <a:defRPr/>
            </a:pPr>
            <a:r>
              <a:rPr lang="zh-CN" altLang="en-US" sz="4500" dirty="0">
                <a:solidFill>
                  <a:srgbClr val="1A2857"/>
                </a:solidFill>
                <a:latin typeface="SimSun" panose="02010600030101010101" pitchFamily="2" charset="-122"/>
                <a:ea typeface="SimSun" panose="02010600030101010101" pitchFamily="2" charset="-122"/>
              </a:rPr>
              <a:t>从</a:t>
            </a:r>
            <a:r>
              <a:rPr lang="en-US" altLang="zh-CN" sz="4500" dirty="0">
                <a:solidFill>
                  <a:srgbClr val="1A2857"/>
                </a:solidFill>
                <a:latin typeface="SimSun" panose="02010600030101010101" pitchFamily="2" charset="-122"/>
                <a:ea typeface="SimSun" panose="02010600030101010101" pitchFamily="2" charset="-122"/>
              </a:rPr>
              <a:t>2007</a:t>
            </a:r>
            <a:r>
              <a:rPr lang="zh-CN" altLang="en-US" sz="4500" dirty="0">
                <a:solidFill>
                  <a:srgbClr val="1A2857"/>
                </a:solidFill>
                <a:latin typeface="SimSun" panose="02010600030101010101" pitchFamily="2" charset="-122"/>
                <a:ea typeface="SimSun" panose="02010600030101010101" pitchFamily="2" charset="-122"/>
              </a:rPr>
              <a:t>年</a:t>
            </a:r>
            <a:r>
              <a:rPr lang="en-US" altLang="zh-CN" sz="4500" dirty="0">
                <a:solidFill>
                  <a:srgbClr val="1A2857"/>
                </a:solidFill>
                <a:latin typeface="SimSun" panose="02010600030101010101" pitchFamily="2" charset="-122"/>
                <a:ea typeface="SimSun" panose="02010600030101010101" pitchFamily="2" charset="-122"/>
              </a:rPr>
              <a:t>1</a:t>
            </a:r>
            <a:r>
              <a:rPr lang="zh-CN" altLang="en-US" sz="4500" dirty="0">
                <a:solidFill>
                  <a:srgbClr val="1A2857"/>
                </a:solidFill>
                <a:latin typeface="SimSun" panose="02010600030101010101" pitchFamily="2" charset="-122"/>
                <a:ea typeface="SimSun" panose="02010600030101010101" pitchFamily="2" charset="-122"/>
              </a:rPr>
              <a:t>月到</a:t>
            </a:r>
            <a:r>
              <a:rPr lang="en-US" altLang="zh-CN" sz="4500" dirty="0">
                <a:solidFill>
                  <a:srgbClr val="1A2857"/>
                </a:solidFill>
                <a:latin typeface="SimSun" panose="02010600030101010101" pitchFamily="2" charset="-122"/>
                <a:ea typeface="SimSun" panose="02010600030101010101" pitchFamily="2" charset="-122"/>
              </a:rPr>
              <a:t>2017</a:t>
            </a:r>
            <a:r>
              <a:rPr lang="zh-CN" altLang="en-US" sz="4500" dirty="0">
                <a:solidFill>
                  <a:srgbClr val="1A2857"/>
                </a:solidFill>
                <a:latin typeface="SimSun" panose="02010600030101010101" pitchFamily="2" charset="-122"/>
                <a:ea typeface="SimSun" panose="02010600030101010101" pitchFamily="2" charset="-122"/>
              </a:rPr>
              <a:t>年</a:t>
            </a:r>
            <a:r>
              <a:rPr lang="en-US" altLang="zh-CN" sz="4500" dirty="0">
                <a:solidFill>
                  <a:srgbClr val="1A2857"/>
                </a:solidFill>
                <a:latin typeface="SimSun" panose="02010600030101010101" pitchFamily="2" charset="-122"/>
                <a:ea typeface="SimSun" panose="02010600030101010101" pitchFamily="2" charset="-122"/>
              </a:rPr>
              <a:t>1</a:t>
            </a:r>
            <a:r>
              <a:rPr lang="zh-CN" altLang="en-US" sz="4500" dirty="0">
                <a:solidFill>
                  <a:srgbClr val="1A2857"/>
                </a:solidFill>
                <a:latin typeface="SimSun" panose="02010600030101010101" pitchFamily="2" charset="-122"/>
                <a:ea typeface="SimSun" panose="02010600030101010101" pitchFamily="2" charset="-122"/>
              </a:rPr>
              <a:t>月进行了</a:t>
            </a:r>
            <a:r>
              <a:rPr lang="en-US" altLang="zh-CN" sz="4500" dirty="0">
                <a:solidFill>
                  <a:srgbClr val="1A2857"/>
                </a:solidFill>
                <a:latin typeface="SimSun" panose="02010600030101010101" pitchFamily="2" charset="-122"/>
                <a:ea typeface="SimSun" panose="02010600030101010101" pitchFamily="2" charset="-122"/>
              </a:rPr>
              <a:t>302</a:t>
            </a:r>
            <a:r>
              <a:rPr lang="zh-CN" altLang="en-US" sz="4500" dirty="0">
                <a:solidFill>
                  <a:srgbClr val="1A2857"/>
                </a:solidFill>
                <a:latin typeface="SimSun" panose="02010600030101010101" pitchFamily="2" charset="-122"/>
                <a:ea typeface="SimSun" panose="02010600030101010101" pitchFamily="2" charset="-122"/>
              </a:rPr>
              <a:t>项事故深度调查。</a:t>
            </a:r>
            <a:endParaRPr lang="en-US" altLang="en-US" sz="4500" dirty="0">
              <a:solidFill>
                <a:srgbClr val="1A2857"/>
              </a:solidFill>
              <a:latin typeface="SimSun" panose="02010600030101010101" pitchFamily="2" charset="-122"/>
              <a:ea typeface="SimSun" panose="02010600030101010101" pitchFamily="2" charset="-122"/>
            </a:endParaRPr>
          </a:p>
          <a:p>
            <a:pPr marL="1327150" lvl="2" indent="-685800">
              <a:lnSpc>
                <a:spcPct val="120000"/>
              </a:lnSpc>
              <a:buClrTx/>
              <a:buFont typeface="Arial" panose="020B0604020202020204" pitchFamily="34" charset="0"/>
              <a:buChar char="•"/>
              <a:defRPr/>
            </a:pPr>
            <a:r>
              <a:rPr lang="zh-CN" altLang="en-US" sz="4500" dirty="0">
                <a:solidFill>
                  <a:srgbClr val="1A2857"/>
                </a:solidFill>
                <a:latin typeface="SimSun" panose="02010600030101010101" pitchFamily="2" charset="-122"/>
                <a:ea typeface="SimSun" panose="02010600030101010101" pitchFamily="2" charset="-122"/>
              </a:rPr>
              <a:t>包括自行车部件（如头盔）的事故。</a:t>
            </a:r>
            <a:endParaRPr lang="en-US" altLang="en-US" sz="4500" dirty="0">
              <a:solidFill>
                <a:srgbClr val="1A2857"/>
              </a:solidFill>
              <a:latin typeface="SimSun" panose="02010600030101010101" pitchFamily="2" charset="-122"/>
              <a:ea typeface="SimSun" panose="02010600030101010101" pitchFamily="2" charset="-122"/>
            </a:endParaRPr>
          </a:p>
          <a:p>
            <a:pPr marL="1052513" lvl="1" indent="-685800">
              <a:lnSpc>
                <a:spcPct val="120000"/>
              </a:lnSpc>
              <a:buClrTx/>
              <a:buFont typeface="Wingdings" panose="05000000000000000000" pitchFamily="2" charset="2"/>
              <a:buChar char="Ø"/>
              <a:defRPr/>
            </a:pPr>
            <a:r>
              <a:rPr lang="zh-CN" altLang="en-US" sz="4500" dirty="0">
                <a:solidFill>
                  <a:srgbClr val="1A2857"/>
                </a:solidFill>
                <a:latin typeface="SimSun" panose="02010600030101010101" pitchFamily="2" charset="-122"/>
                <a:ea typeface="SimSun" panose="02010600030101010101" pitchFamily="2" charset="-122"/>
              </a:rPr>
              <a:t>与</a:t>
            </a:r>
            <a:r>
              <a:rPr lang="en-US" altLang="zh-CN" sz="4500" dirty="0">
                <a:solidFill>
                  <a:srgbClr val="1A2857"/>
                </a:solidFill>
                <a:latin typeface="SimSun" panose="02010600030101010101" pitchFamily="2" charset="-122"/>
                <a:ea typeface="SimSun" panose="02010600030101010101" pitchFamily="2" charset="-122"/>
              </a:rPr>
              <a:t>NEISS</a:t>
            </a:r>
            <a:r>
              <a:rPr lang="zh-CN" altLang="en-US" sz="4500" dirty="0">
                <a:solidFill>
                  <a:srgbClr val="1A2857"/>
                </a:solidFill>
                <a:latin typeface="SimSun" panose="02010600030101010101" pitchFamily="2" charset="-122"/>
                <a:ea typeface="SimSun" panose="02010600030101010101" pitchFamily="2" charset="-122"/>
              </a:rPr>
              <a:t>事故不同，不能用来计算全国的估计值。</a:t>
            </a:r>
            <a:endParaRPr lang="en-US" altLang="en-US" sz="4500" dirty="0">
              <a:solidFill>
                <a:srgbClr val="1A2857"/>
              </a:solidFill>
              <a:latin typeface="SimSun" panose="02010600030101010101" pitchFamily="2" charset="-122"/>
              <a:ea typeface="SimSun" panose="02010600030101010101" pitchFamily="2" charset="-122"/>
            </a:endParaRPr>
          </a:p>
          <a:p>
            <a:pPr marL="641350" lvl="2">
              <a:buClr>
                <a:schemeClr val="accent3"/>
              </a:buClr>
              <a:defRPr/>
            </a:pPr>
            <a:endParaRPr lang="en-US" altLang="en-US" sz="1600" dirty="0">
              <a:solidFill>
                <a:srgbClr val="1A2857"/>
              </a:solidFill>
            </a:endParaRPr>
          </a:p>
        </p:txBody>
      </p:sp>
      <p:pic>
        <p:nvPicPr>
          <p:cNvPr id="2" name="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27886" y="366184"/>
            <a:ext cx="487363" cy="487363"/>
          </a:xfrm>
          <a:prstGeom prst="rect">
            <a:avLst/>
          </a:prstGeom>
        </p:spPr>
      </p:pic>
    </p:spTree>
    <p:extLst>
      <p:ext uri="{BB962C8B-B14F-4D97-AF65-F5344CB8AC3E}">
        <p14:creationId xmlns:p14="http://schemas.microsoft.com/office/powerpoint/2010/main" val="4059767673"/>
      </p:ext>
    </p:extLst>
  </p:cSld>
  <p:clrMapOvr>
    <a:masterClrMapping/>
  </p:clrMapOvr>
  <mc:AlternateContent xmlns:mc="http://schemas.openxmlformats.org/markup-compatibility/2006" xmlns:p14="http://schemas.microsoft.com/office/powerpoint/2010/main">
    <mc:Choice Requires="p14">
      <p:transition spd="slow" p14:dur="2000" advTm="157921"/>
    </mc:Choice>
    <mc:Fallback xmlns="">
      <p:transition spd="slow" advTm="1579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3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211" objId="2"/>
        <p14:triggerEvt type="onClick" time="1211" objId="2"/>
        <p14:stopEvt time="155664" objId="2"/>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a:bodyPr>
          <a:lstStyle/>
          <a:p>
            <a:pPr eaLnBrk="1" hangingPunct="1"/>
            <a:r>
              <a:rPr lang="zh-CN" altLang="en-US" sz="4000" dirty="0">
                <a:latin typeface="+mn-ea"/>
                <a:ea typeface="+mn-ea"/>
              </a:rPr>
              <a:t>自行车部件</a:t>
            </a:r>
            <a:endParaRPr lang="en-US" altLang="en-US" sz="4000" dirty="0">
              <a:latin typeface="+mn-ea"/>
              <a:ea typeface="+mn-ea"/>
            </a:endParaRPr>
          </a:p>
        </p:txBody>
      </p:sp>
      <p:pic>
        <p:nvPicPr>
          <p:cNvPr id="9219" name="Content Placeholder 6" descr="800px-Bicycle_diagram-en_svg.png"/>
          <p:cNvPicPr>
            <a:picLocks noGrp="1" noChangeAspect="1"/>
          </p:cNvPicPr>
          <p:nvPr>
            <p:ph idx="1"/>
          </p:nvPr>
        </p:nvPicPr>
        <p:blipFill>
          <a:blip r:embed="rId4" cstate="print"/>
          <a:stretch>
            <a:fillRect/>
          </a:stretch>
        </p:blipFill>
        <p:spPr>
          <a:xfrm>
            <a:off x="2534307" y="1585365"/>
            <a:ext cx="7019925" cy="3733800"/>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6" name="Rectangle 6"/>
          <p:cNvSpPr>
            <a:spLocks noChangeArrowheads="1"/>
          </p:cNvSpPr>
          <p:nvPr/>
        </p:nvSpPr>
        <p:spPr bwMode="auto">
          <a:xfrm>
            <a:off x="2534307" y="5424490"/>
            <a:ext cx="7019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200" dirty="0">
                <a:latin typeface="SimSun" panose="02010600030101010101" pitchFamily="2" charset="-122"/>
                <a:ea typeface="SimSun" panose="02010600030101010101" pitchFamily="2" charset="-122"/>
              </a:rPr>
              <a:t>来源</a:t>
            </a:r>
            <a:r>
              <a:rPr lang="en-US" altLang="zh-CN" sz="1200" dirty="0">
                <a:latin typeface="SimSun" panose="02010600030101010101" pitchFamily="2" charset="-122"/>
                <a:ea typeface="SimSun" panose="02010600030101010101" pitchFamily="2" charset="-122"/>
              </a:rPr>
              <a:t>: Wikipedia.org – </a:t>
            </a:r>
            <a:r>
              <a:rPr lang="zh-CN" altLang="en-US" sz="1200" dirty="0">
                <a:latin typeface="SimSun" panose="02010600030101010101" pitchFamily="2" charset="-122"/>
                <a:ea typeface="SimSun" panose="02010600030101010101" pitchFamily="2" charset="-122"/>
              </a:rPr>
              <a:t>自行车示意图（</a:t>
            </a:r>
            <a:r>
              <a:rPr lang="en-US" altLang="zh-CN" sz="1200" dirty="0">
                <a:latin typeface="SimSun" panose="02010600030101010101" pitchFamily="2" charset="-122"/>
                <a:ea typeface="SimSun" panose="02010600030101010101" pitchFamily="2" charset="-122"/>
              </a:rPr>
              <a:t>Schematic  diagram of a bicycle</a:t>
            </a:r>
            <a:r>
              <a:rPr lang="zh-CN" altLang="en-US" sz="1200" dirty="0">
                <a:latin typeface="SimSun" panose="02010600030101010101" pitchFamily="2" charset="-122"/>
                <a:ea typeface="SimSun" panose="02010600030101010101" pitchFamily="2" charset="-122"/>
              </a:rPr>
              <a:t>）。</a:t>
            </a:r>
            <a:r>
              <a:rPr lang="en-US" altLang="zh-CN" sz="1200" dirty="0">
                <a:latin typeface="SimSun" panose="02010600030101010101" pitchFamily="2" charset="-122"/>
                <a:ea typeface="SimSun" panose="02010600030101010101" pitchFamily="2" charset="-122"/>
              </a:rPr>
              <a:t> 2009</a:t>
            </a:r>
            <a:r>
              <a:rPr lang="zh-CN" altLang="en-US" sz="1200" dirty="0">
                <a:latin typeface="SimSun" panose="02010600030101010101" pitchFamily="2" charset="-122"/>
                <a:ea typeface="SimSun" panose="02010600030101010101" pitchFamily="2" charset="-122"/>
              </a:rPr>
              <a:t>年</a:t>
            </a:r>
            <a:r>
              <a:rPr lang="en-US" altLang="zh-CN" sz="1200" dirty="0">
                <a:latin typeface="SimSun" panose="02010600030101010101" pitchFamily="2" charset="-122"/>
                <a:ea typeface="SimSun" panose="02010600030101010101" pitchFamily="2" charset="-122"/>
              </a:rPr>
              <a:t>9</a:t>
            </a:r>
            <a:r>
              <a:rPr lang="zh-CN" altLang="en-US" sz="1200" dirty="0">
                <a:latin typeface="SimSun" panose="02010600030101010101" pitchFamily="2" charset="-122"/>
                <a:ea typeface="SimSun" panose="02010600030101010101" pitchFamily="2" charset="-122"/>
              </a:rPr>
              <a:t>月</a:t>
            </a:r>
            <a:r>
              <a:rPr lang="en-US" altLang="zh-CN" sz="1200" dirty="0">
                <a:latin typeface="SimSun" panose="02010600030101010101" pitchFamily="2" charset="-122"/>
                <a:ea typeface="SimSun" panose="02010600030101010101" pitchFamily="2" charset="-122"/>
              </a:rPr>
              <a:t>22</a:t>
            </a:r>
            <a:r>
              <a:rPr lang="zh-CN" altLang="en-US" sz="1200" dirty="0">
                <a:latin typeface="SimSun" panose="02010600030101010101" pitchFamily="2" charset="-122"/>
                <a:ea typeface="SimSun" panose="02010600030101010101" pitchFamily="2" charset="-122"/>
              </a:rPr>
              <a:t>日</a:t>
            </a:r>
            <a:endParaRPr lang="en-US" altLang="zh-CN" sz="1200" dirty="0">
              <a:latin typeface="SimSun" panose="02010600030101010101" pitchFamily="2" charset="-122"/>
              <a:ea typeface="SimSun" panose="02010600030101010101" pitchFamily="2" charset="-122"/>
            </a:endParaRPr>
          </a:p>
        </p:txBody>
      </p:sp>
      <p:pic>
        <p:nvPicPr>
          <p:cNvPr id="2" name="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4205" y="351692"/>
            <a:ext cx="487363" cy="487363"/>
          </a:xfrm>
          <a:prstGeom prst="rect">
            <a:avLst/>
          </a:prstGeom>
        </p:spPr>
      </p:pic>
    </p:spTree>
    <p:extLst>
      <p:ext uri="{BB962C8B-B14F-4D97-AF65-F5344CB8AC3E}">
        <p14:creationId xmlns:p14="http://schemas.microsoft.com/office/powerpoint/2010/main" val="2421476759"/>
      </p:ext>
    </p:extLst>
  </p:cSld>
  <p:clrMapOvr>
    <a:masterClrMapping/>
  </p:clrMapOvr>
  <mc:AlternateContent xmlns:mc="http://schemas.openxmlformats.org/markup-compatibility/2006" xmlns:p14="http://schemas.microsoft.com/office/powerpoint/2010/main">
    <mc:Choice Requires="p14">
      <p:transition spd="slow" p14:dur="2000" advTm="9521"/>
    </mc:Choice>
    <mc:Fallback xmlns="">
      <p:transition spd="slow" advTm="9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014" objId="2"/>
        <p14:triggerEvt type="onClick" time="2014" objId="2"/>
        <p14:stopEvt time="7964" objId="2"/>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zh-CN" altLang="en-US" sz="3200" dirty="0">
                <a:latin typeface="SimSun" panose="02010600030101010101" pitchFamily="2" charset="-122"/>
                <a:ea typeface="SimSun" panose="02010600030101010101" pitchFamily="2" charset="-122"/>
              </a:rPr>
              <a:t>事故涉及的部件</a:t>
            </a:r>
            <a:endParaRPr lang="en-US" altLang="en-US" sz="3200" dirty="0">
              <a:latin typeface="SimSun" panose="02010600030101010101" pitchFamily="2" charset="-122"/>
              <a:ea typeface="SimSun" panose="02010600030101010101" pitchFamily="2" charset="-122"/>
            </a:endParaRPr>
          </a:p>
        </p:txBody>
      </p:sp>
      <p:sp>
        <p:nvSpPr>
          <p:cNvPr id="11360" name="TextBox 6"/>
          <p:cNvSpPr txBox="1">
            <a:spLocks noChangeArrowheads="1"/>
          </p:cNvSpPr>
          <p:nvPr/>
        </p:nvSpPr>
        <p:spPr bwMode="auto">
          <a:xfrm>
            <a:off x="2445504" y="5736303"/>
            <a:ext cx="70032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zh-CN" altLang="en-US" sz="2400" b="1" dirty="0"/>
              <a:t>根据事故深度调查前八名的</a:t>
            </a:r>
            <a:r>
              <a:rPr lang="zh-CN" altLang="en-US" sz="2400" b="1" dirty="0">
                <a:latin typeface="+mn-ea"/>
              </a:rPr>
              <a:t>自行车</a:t>
            </a:r>
            <a:r>
              <a:rPr lang="zh-CN" altLang="en-US" sz="2400" b="1" dirty="0"/>
              <a:t>部件故障</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5505" y="1512627"/>
            <a:ext cx="3187615" cy="4032993"/>
          </a:xfrm>
          <a:prstGeom prst="rect">
            <a:avLst/>
          </a:prstGeom>
          <a:solidFill>
            <a:srgbClr val="FFFFFF">
              <a:shade val="85000"/>
            </a:srgbClr>
          </a:solidFill>
          <a:ln w="38100" cap="sq">
            <a:solidFill>
              <a:srgbClr val="0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0752" y="1526424"/>
            <a:ext cx="3518049" cy="4019196"/>
          </a:xfrm>
          <a:prstGeom prst="rect">
            <a:avLst/>
          </a:prstGeom>
          <a:solidFill>
            <a:srgbClr val="FFFFFF">
              <a:shade val="85000"/>
            </a:srgbClr>
          </a:solidFill>
          <a:ln w="38100" cap="sq">
            <a:solidFill>
              <a:srgbClr val="0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2639551" y="2008015"/>
            <a:ext cx="646331" cy="369332"/>
          </a:xfrm>
          <a:prstGeom prst="rect">
            <a:avLst/>
          </a:prstGeom>
          <a:noFill/>
        </p:spPr>
        <p:txBody>
          <a:bodyPr wrap="none" rtlCol="0">
            <a:spAutoFit/>
          </a:bodyPr>
          <a:lstStyle/>
          <a:p>
            <a:r>
              <a:rPr lang="zh-CN" altLang="en-US" dirty="0"/>
              <a:t>脚蹬</a:t>
            </a:r>
          </a:p>
        </p:txBody>
      </p:sp>
      <p:sp>
        <p:nvSpPr>
          <p:cNvPr id="9" name="TextBox 8"/>
          <p:cNvSpPr txBox="1"/>
          <p:nvPr/>
        </p:nvSpPr>
        <p:spPr>
          <a:xfrm>
            <a:off x="2639551" y="3006545"/>
            <a:ext cx="646331" cy="369332"/>
          </a:xfrm>
          <a:prstGeom prst="rect">
            <a:avLst/>
          </a:prstGeom>
          <a:noFill/>
        </p:spPr>
        <p:txBody>
          <a:bodyPr wrap="none" rtlCol="0">
            <a:spAutoFit/>
          </a:bodyPr>
          <a:lstStyle/>
          <a:p>
            <a:r>
              <a:rPr lang="zh-CN" altLang="en-US" dirty="0"/>
              <a:t>车轮</a:t>
            </a:r>
          </a:p>
        </p:txBody>
      </p:sp>
      <p:sp>
        <p:nvSpPr>
          <p:cNvPr id="10" name="TextBox 9"/>
          <p:cNvSpPr txBox="1"/>
          <p:nvPr/>
        </p:nvSpPr>
        <p:spPr>
          <a:xfrm>
            <a:off x="2639551" y="4043480"/>
            <a:ext cx="646331" cy="369332"/>
          </a:xfrm>
          <a:prstGeom prst="rect">
            <a:avLst/>
          </a:prstGeom>
          <a:noFill/>
        </p:spPr>
        <p:txBody>
          <a:bodyPr wrap="none" rtlCol="0">
            <a:spAutoFit/>
          </a:bodyPr>
          <a:lstStyle/>
          <a:p>
            <a:r>
              <a:rPr lang="zh-CN" altLang="en-US" dirty="0"/>
              <a:t>车架</a:t>
            </a:r>
          </a:p>
        </p:txBody>
      </p:sp>
      <p:sp>
        <p:nvSpPr>
          <p:cNvPr id="11" name="TextBox 10"/>
          <p:cNvSpPr txBox="1"/>
          <p:nvPr/>
        </p:nvSpPr>
        <p:spPr>
          <a:xfrm>
            <a:off x="2639551" y="5080415"/>
            <a:ext cx="646331" cy="369332"/>
          </a:xfrm>
          <a:prstGeom prst="rect">
            <a:avLst/>
          </a:prstGeom>
          <a:noFill/>
        </p:spPr>
        <p:txBody>
          <a:bodyPr wrap="none" rtlCol="0">
            <a:spAutoFit/>
          </a:bodyPr>
          <a:lstStyle/>
          <a:p>
            <a:r>
              <a:rPr lang="zh-CN" altLang="en-US" dirty="0"/>
              <a:t>车叉</a:t>
            </a:r>
          </a:p>
        </p:txBody>
      </p:sp>
      <p:sp>
        <p:nvSpPr>
          <p:cNvPr id="14" name="TextBox 13"/>
          <p:cNvSpPr txBox="1"/>
          <p:nvPr/>
        </p:nvSpPr>
        <p:spPr>
          <a:xfrm>
            <a:off x="6057596" y="2123230"/>
            <a:ext cx="646331" cy="369332"/>
          </a:xfrm>
          <a:prstGeom prst="rect">
            <a:avLst/>
          </a:prstGeom>
          <a:noFill/>
        </p:spPr>
        <p:txBody>
          <a:bodyPr wrap="none" rtlCol="0">
            <a:spAutoFit/>
          </a:bodyPr>
          <a:lstStyle/>
          <a:p>
            <a:r>
              <a:rPr lang="zh-CN" altLang="en-US" dirty="0"/>
              <a:t>车闸</a:t>
            </a:r>
          </a:p>
        </p:txBody>
      </p:sp>
      <p:sp>
        <p:nvSpPr>
          <p:cNvPr id="15" name="TextBox 14"/>
          <p:cNvSpPr txBox="1"/>
          <p:nvPr/>
        </p:nvSpPr>
        <p:spPr>
          <a:xfrm>
            <a:off x="5827165" y="3160165"/>
            <a:ext cx="1107996" cy="369332"/>
          </a:xfrm>
          <a:prstGeom prst="rect">
            <a:avLst/>
          </a:prstGeom>
          <a:noFill/>
        </p:spPr>
        <p:txBody>
          <a:bodyPr wrap="none" rtlCol="0">
            <a:spAutoFit/>
          </a:bodyPr>
          <a:lstStyle/>
          <a:p>
            <a:r>
              <a:rPr lang="zh-CN" altLang="en-US" dirty="0"/>
              <a:t>车把立管</a:t>
            </a:r>
          </a:p>
        </p:txBody>
      </p:sp>
      <p:sp>
        <p:nvSpPr>
          <p:cNvPr id="16" name="TextBox 15"/>
          <p:cNvSpPr txBox="1"/>
          <p:nvPr/>
        </p:nvSpPr>
        <p:spPr>
          <a:xfrm>
            <a:off x="6057596" y="4043480"/>
            <a:ext cx="646331" cy="369332"/>
          </a:xfrm>
          <a:prstGeom prst="rect">
            <a:avLst/>
          </a:prstGeom>
          <a:noFill/>
        </p:spPr>
        <p:txBody>
          <a:bodyPr wrap="none" rtlCol="0">
            <a:spAutoFit/>
          </a:bodyPr>
          <a:lstStyle/>
          <a:p>
            <a:r>
              <a:rPr lang="zh-CN" altLang="en-US" dirty="0"/>
              <a:t>曲柄</a:t>
            </a:r>
            <a:endParaRPr lang="en-US" dirty="0"/>
          </a:p>
        </p:txBody>
      </p:sp>
      <p:sp>
        <p:nvSpPr>
          <p:cNvPr id="17" name="TextBox 16"/>
          <p:cNvSpPr txBox="1"/>
          <p:nvPr/>
        </p:nvSpPr>
        <p:spPr>
          <a:xfrm>
            <a:off x="6057596" y="5080415"/>
            <a:ext cx="646331" cy="369332"/>
          </a:xfrm>
          <a:prstGeom prst="rect">
            <a:avLst/>
          </a:prstGeom>
          <a:noFill/>
        </p:spPr>
        <p:txBody>
          <a:bodyPr wrap="none" rtlCol="0">
            <a:spAutoFit/>
          </a:bodyPr>
          <a:lstStyle/>
          <a:p>
            <a:r>
              <a:rPr lang="zh-CN" altLang="en-US" dirty="0"/>
              <a:t>车把</a:t>
            </a:r>
            <a:endParaRPr lang="en-US" dirty="0"/>
          </a:p>
        </p:txBody>
      </p:sp>
      <p:pic>
        <p:nvPicPr>
          <p:cNvPr id="2" name="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1792" y="347784"/>
            <a:ext cx="487363" cy="487363"/>
          </a:xfrm>
          <a:prstGeom prst="rect">
            <a:avLst/>
          </a:prstGeom>
        </p:spPr>
      </p:pic>
    </p:spTree>
    <p:extLst>
      <p:ext uri="{BB962C8B-B14F-4D97-AF65-F5344CB8AC3E}">
        <p14:creationId xmlns:p14="http://schemas.microsoft.com/office/powerpoint/2010/main" val="1238470149"/>
      </p:ext>
    </p:extLst>
  </p:cSld>
  <p:clrMapOvr>
    <a:masterClrMapping/>
  </p:clrMapOvr>
  <mc:AlternateContent xmlns:mc="http://schemas.openxmlformats.org/markup-compatibility/2006" xmlns:p14="http://schemas.microsoft.com/office/powerpoint/2010/main">
    <mc:Choice Requires="p14">
      <p:transition spd="slow" p14:dur="2000" advTm="18749"/>
    </mc:Choice>
    <mc:Fallback xmlns="">
      <p:transition spd="slow" advTm="1874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893" objId="2"/>
        <p14:triggerEvt type="onClick" time="1893" objId="2"/>
        <p14:stopEvt time="16809" objId="2"/>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a:bodyPr>
          <a:lstStyle/>
          <a:p>
            <a:r>
              <a:rPr lang="zh-CN" altLang="en-US" sz="3200" dirty="0">
                <a:latin typeface="+mn-ea"/>
                <a:ea typeface="+mn-ea"/>
              </a:rPr>
              <a:t>故障状态 </a:t>
            </a:r>
            <a:r>
              <a:rPr lang="en-US" altLang="zh-CN" sz="3200" dirty="0">
                <a:latin typeface="+mn-ea"/>
                <a:ea typeface="+mn-ea"/>
              </a:rPr>
              <a:t>– </a:t>
            </a:r>
            <a:r>
              <a:rPr lang="zh-CN" altLang="en-US" sz="3200" dirty="0">
                <a:latin typeface="+mn-ea"/>
                <a:ea typeface="+mn-ea"/>
              </a:rPr>
              <a:t>最常见于报告的</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3323631625"/>
              </p:ext>
            </p:extLst>
          </p:nvPr>
        </p:nvGraphicFramePr>
        <p:xfrm>
          <a:off x="2230903" y="3322714"/>
          <a:ext cx="7977188" cy="1828640"/>
        </p:xfrm>
        <a:graphic>
          <a:graphicData uri="http://schemas.openxmlformats.org/drawingml/2006/table">
            <a:tbl>
              <a:tblPr/>
              <a:tblGrid>
                <a:gridCol w="3988594">
                  <a:extLst>
                    <a:ext uri="{9D8B030D-6E8A-4147-A177-3AD203B41FA5}">
                      <a16:colId xmlns:a16="http://schemas.microsoft.com/office/drawing/2014/main" val="20000"/>
                    </a:ext>
                  </a:extLst>
                </a:gridCol>
                <a:gridCol w="3988594">
                  <a:extLst>
                    <a:ext uri="{9D8B030D-6E8A-4147-A177-3AD203B41FA5}">
                      <a16:colId xmlns:a16="http://schemas.microsoft.com/office/drawing/2014/main" val="20001"/>
                    </a:ext>
                  </a:extLst>
                </a:gridCol>
              </a:tblGrid>
              <a:tr h="455901">
                <a:tc>
                  <a:txBody>
                    <a:bodyPr/>
                    <a:lstStyle/>
                    <a:p>
                      <a:pPr algn="ctr"/>
                      <a:r>
                        <a:rPr lang="zh-CN" altLang="en-US" sz="2400" dirty="0"/>
                        <a:t>断裂</a:t>
                      </a:r>
                    </a:p>
                  </a:txBody>
                  <a:tcPr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3DB"/>
                    </a:solidFill>
                  </a:tcPr>
                </a:tc>
                <a:tc rowSpan="4">
                  <a:txBody>
                    <a:bodyPr/>
                    <a:lstStyle/>
                    <a:p>
                      <a:pPr algn="ctr"/>
                      <a:r>
                        <a:rPr lang="zh-CN" altLang="en-US" sz="2400" dirty="0"/>
                        <a:t>结构</a:t>
                      </a:r>
                    </a:p>
                  </a:txBody>
                  <a:tcPr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369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a:ln>
                            <a:noFill/>
                          </a:ln>
                          <a:solidFill>
                            <a:schemeClr val="tx1"/>
                          </a:solidFill>
                          <a:effectLst/>
                          <a:latin typeface="MS Sans Serif" charset="0"/>
                          <a:ea typeface="宋体" charset="0"/>
                          <a:cs typeface="宋体" charset="0"/>
                        </a:rPr>
                        <a:t>散落</a:t>
                      </a:r>
                      <a:endParaRPr kumimoji="0" lang="en-US" sz="2400" b="0" i="0" u="none" strike="noStrike" cap="none" normalizeH="0" baseline="0" dirty="0">
                        <a:ln>
                          <a:noFill/>
                        </a:ln>
                        <a:solidFill>
                          <a:schemeClr val="tx1"/>
                        </a:solidFill>
                        <a:effectLst/>
                        <a:latin typeface="MS Sans Serif" charset="0"/>
                        <a:ea typeface="宋体" charset="0"/>
                      </a:endParaRPr>
                    </a:p>
                  </a:txBody>
                  <a:tcPr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3DB"/>
                    </a:solidFill>
                  </a:tcPr>
                </a:tc>
                <a:tc vMerge="1">
                  <a:txBody>
                    <a:bodyPr/>
                    <a:lstStyle/>
                    <a:p>
                      <a:endParaRPr lang="zh-CN" altLang="en-US"/>
                    </a:p>
                  </a:txBody>
                  <a:tcPr/>
                </a:tc>
                <a:extLst>
                  <a:ext uri="{0D108BD9-81ED-4DB2-BD59-A6C34878D82A}">
                    <a16:rowId xmlns:a16="http://schemas.microsoft.com/office/drawing/2014/main" val="10001"/>
                  </a:ext>
                </a:extLst>
              </a:tr>
              <a:tr h="369888">
                <a:tc>
                  <a:txBody>
                    <a:bodyPr/>
                    <a:lstStyle/>
                    <a:p>
                      <a:pPr algn="ctr"/>
                      <a:r>
                        <a:rPr lang="zh-CN" altLang="en-US" sz="2400" dirty="0"/>
                        <a:t>变形</a:t>
                      </a:r>
                    </a:p>
                  </a:txBody>
                  <a:tcPr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3DB"/>
                    </a:solidFill>
                  </a:tcPr>
                </a:tc>
                <a:tc vMerge="1">
                  <a:txBody>
                    <a:bodyPr/>
                    <a:lstStyle/>
                    <a:p>
                      <a:endParaRPr lang="zh-CN" altLang="en-US"/>
                    </a:p>
                  </a:txBody>
                  <a:tcPr/>
                </a:tc>
                <a:extLst>
                  <a:ext uri="{0D108BD9-81ED-4DB2-BD59-A6C34878D82A}">
                    <a16:rowId xmlns:a16="http://schemas.microsoft.com/office/drawing/2014/main" val="10002"/>
                  </a:ext>
                </a:extLst>
              </a:tr>
              <a:tr h="369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a:ln>
                            <a:noFill/>
                          </a:ln>
                          <a:solidFill>
                            <a:srgbClr val="000000"/>
                          </a:solidFill>
                          <a:effectLst/>
                          <a:latin typeface="MS Sans Serif" charset="0"/>
                          <a:ea typeface="宋体" charset="0"/>
                          <a:cs typeface="宋体" charset="0"/>
                        </a:rPr>
                        <a:t>裂縫</a:t>
                      </a:r>
                      <a:endParaRPr kumimoji="0" lang="en-US" sz="2400" b="0" i="0" u="none" strike="noStrike" cap="none" normalizeH="0" baseline="0" dirty="0">
                        <a:ln>
                          <a:noFill/>
                        </a:ln>
                        <a:solidFill>
                          <a:srgbClr val="000000"/>
                        </a:solidFill>
                        <a:effectLst/>
                        <a:latin typeface="MS Sans Serif" charset="0"/>
                        <a:ea typeface="宋体" charset="0"/>
                      </a:endParaRPr>
                    </a:p>
                  </a:txBody>
                  <a:tcPr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3DB"/>
                    </a:solidFill>
                  </a:tcPr>
                </a:tc>
                <a:tc vMerge="1">
                  <a:txBody>
                    <a:bodyPr/>
                    <a:lstStyle/>
                    <a:p>
                      <a:endParaRPr lang="zh-CN" altLang="en-US"/>
                    </a:p>
                  </a:txBody>
                  <a:tcPr/>
                </a:tc>
                <a:extLst>
                  <a:ext uri="{0D108BD9-81ED-4DB2-BD59-A6C34878D82A}">
                    <a16:rowId xmlns:a16="http://schemas.microsoft.com/office/drawing/2014/main" val="10003"/>
                  </a:ext>
                </a:extLst>
              </a:tr>
            </a:tbl>
          </a:graphicData>
        </a:graphic>
      </p:graphicFrame>
      <p:graphicFrame>
        <p:nvGraphicFramePr>
          <p:cNvPr id="8" name="Content Placeholder 6"/>
          <p:cNvGraphicFramePr>
            <a:graphicFrameLocks noGrp="1"/>
          </p:cNvGraphicFramePr>
          <p:nvPr>
            <p:extLst>
              <p:ext uri="{D42A27DB-BD31-4B8C-83A1-F6EECF244321}">
                <p14:modId xmlns:p14="http://schemas.microsoft.com/office/powerpoint/2010/main" val="2250250205"/>
              </p:ext>
            </p:extLst>
          </p:nvPr>
        </p:nvGraphicFramePr>
        <p:xfrm>
          <a:off x="2230903" y="2185448"/>
          <a:ext cx="7977188" cy="948829"/>
        </p:xfrm>
        <a:graphic>
          <a:graphicData uri="http://schemas.openxmlformats.org/drawingml/2006/table">
            <a:tbl>
              <a:tblPr/>
              <a:tblGrid>
                <a:gridCol w="3988594">
                  <a:extLst>
                    <a:ext uri="{9D8B030D-6E8A-4147-A177-3AD203B41FA5}">
                      <a16:colId xmlns:a16="http://schemas.microsoft.com/office/drawing/2014/main" val="20000"/>
                    </a:ext>
                  </a:extLst>
                </a:gridCol>
                <a:gridCol w="3988594">
                  <a:extLst>
                    <a:ext uri="{9D8B030D-6E8A-4147-A177-3AD203B41FA5}">
                      <a16:colId xmlns:a16="http://schemas.microsoft.com/office/drawing/2014/main" val="20001"/>
                    </a:ext>
                  </a:extLst>
                </a:gridCol>
              </a:tblGrid>
              <a:tr h="491669">
                <a:tc>
                  <a:txBody>
                    <a:bodyPr/>
                    <a:lstStyle>
                      <a:lvl1pPr>
                        <a:spcBef>
                          <a:spcPct val="20000"/>
                        </a:spcBef>
                        <a:buClr>
                          <a:srgbClr val="0BD0D9"/>
                        </a:buClr>
                        <a:buSzPct val="95000"/>
                        <a:buFont typeface="Wingdings 2" panose="05020102010507070707" pitchFamily="18" charset="2"/>
                        <a:defRPr kumimoji="1" sz="2200">
                          <a:solidFill>
                            <a:schemeClr val="tx1"/>
                          </a:solidFill>
                          <a:latin typeface="Constantia" panose="02030602050306030303" pitchFamily="18" charset="0"/>
                          <a:ea typeface="宋体" panose="02010600030101010101" pitchFamily="2" charset="-122"/>
                        </a:defRPr>
                      </a:lvl1pPr>
                      <a:lvl2pPr marL="742950" indent="-285750">
                        <a:spcBef>
                          <a:spcPct val="20000"/>
                        </a:spcBef>
                        <a:buClr>
                          <a:schemeClr val="accent1"/>
                        </a:buClr>
                        <a:buSzPct val="85000"/>
                        <a:buFont typeface="Wingdings 2" panose="05020102010507070707" pitchFamily="18" charset="2"/>
                        <a:defRPr kumimoji="1" sz="2000">
                          <a:solidFill>
                            <a:schemeClr val="tx1"/>
                          </a:solidFill>
                          <a:latin typeface="Constantia" panose="02030602050306030303" pitchFamily="18" charset="0"/>
                          <a:ea typeface="宋体" panose="02010600030101010101" pitchFamily="2" charset="-122"/>
                        </a:defRPr>
                      </a:lvl2pPr>
                      <a:lvl3pPr marL="1143000" indent="-228600">
                        <a:spcBef>
                          <a:spcPct val="20000"/>
                        </a:spcBef>
                        <a:buClr>
                          <a:schemeClr val="accent2"/>
                        </a:buClr>
                        <a:buSzPct val="70000"/>
                        <a:buFont typeface="Wingdings 2" panose="05020102010507070707" pitchFamily="18" charset="2"/>
                        <a:defRPr kumimoji="1" sz="1900">
                          <a:solidFill>
                            <a:schemeClr val="tx1"/>
                          </a:solidFill>
                          <a:latin typeface="Constantia" panose="02030602050306030303" pitchFamily="18" charset="0"/>
                          <a:ea typeface="宋体" panose="02010600030101010101" pitchFamily="2" charset="-122"/>
                        </a:defRPr>
                      </a:lvl3pPr>
                      <a:lvl4pPr marL="1600200" indent="-228600">
                        <a:spcBef>
                          <a:spcPct val="20000"/>
                        </a:spcBef>
                        <a:buClr>
                          <a:srgbClr val="0BD0D9"/>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4pPr>
                      <a:lvl5pPr marL="2057400" indent="-228600">
                        <a:spcBef>
                          <a:spcPct val="20000"/>
                        </a:spcBef>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9pPr>
                    </a:lstStyle>
                    <a:p>
                      <a:pPr algn="ctr"/>
                      <a:r>
                        <a:rPr lang="zh-CN" altLang="en-US" sz="2400" dirty="0"/>
                        <a:t>脱离</a:t>
                      </a:r>
                    </a:p>
                  </a:txBody>
                  <a:tcPr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3DB"/>
                    </a:solidFill>
                  </a:tcPr>
                </a:tc>
                <a:tc rowSpan="2">
                  <a:txBody>
                    <a:bodyPr/>
                    <a:lstStyle>
                      <a:lvl1pPr>
                        <a:spcBef>
                          <a:spcPct val="20000"/>
                        </a:spcBef>
                        <a:buClr>
                          <a:srgbClr val="0BD0D9"/>
                        </a:buClr>
                        <a:buSzPct val="95000"/>
                        <a:buFont typeface="Wingdings 2" panose="05020102010507070707" pitchFamily="18" charset="2"/>
                        <a:defRPr kumimoji="1" sz="2200">
                          <a:solidFill>
                            <a:schemeClr val="tx1"/>
                          </a:solidFill>
                          <a:latin typeface="Constantia" panose="02030602050306030303" pitchFamily="18" charset="0"/>
                          <a:ea typeface="宋体" panose="02010600030101010101" pitchFamily="2" charset="-122"/>
                        </a:defRPr>
                      </a:lvl1pPr>
                      <a:lvl2pPr marL="742950" indent="-285750">
                        <a:spcBef>
                          <a:spcPct val="20000"/>
                        </a:spcBef>
                        <a:buClr>
                          <a:schemeClr val="accent1"/>
                        </a:buClr>
                        <a:buSzPct val="85000"/>
                        <a:buFont typeface="Wingdings 2" panose="05020102010507070707" pitchFamily="18" charset="2"/>
                        <a:defRPr kumimoji="1" sz="2000">
                          <a:solidFill>
                            <a:schemeClr val="tx1"/>
                          </a:solidFill>
                          <a:latin typeface="Constantia" panose="02030602050306030303" pitchFamily="18" charset="0"/>
                          <a:ea typeface="宋体" panose="02010600030101010101" pitchFamily="2" charset="-122"/>
                        </a:defRPr>
                      </a:lvl2pPr>
                      <a:lvl3pPr marL="1143000" indent="-228600">
                        <a:spcBef>
                          <a:spcPct val="20000"/>
                        </a:spcBef>
                        <a:buClr>
                          <a:schemeClr val="accent2"/>
                        </a:buClr>
                        <a:buSzPct val="70000"/>
                        <a:buFont typeface="Wingdings 2" panose="05020102010507070707" pitchFamily="18" charset="2"/>
                        <a:defRPr kumimoji="1" sz="1900">
                          <a:solidFill>
                            <a:schemeClr val="tx1"/>
                          </a:solidFill>
                          <a:latin typeface="Constantia" panose="02030602050306030303" pitchFamily="18" charset="0"/>
                          <a:ea typeface="宋体" panose="02010600030101010101" pitchFamily="2" charset="-122"/>
                        </a:defRPr>
                      </a:lvl3pPr>
                      <a:lvl4pPr marL="1600200" indent="-228600">
                        <a:spcBef>
                          <a:spcPct val="20000"/>
                        </a:spcBef>
                        <a:buClr>
                          <a:srgbClr val="0BD0D9"/>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4pPr>
                      <a:lvl5pPr marL="2057400" indent="-228600">
                        <a:spcBef>
                          <a:spcPct val="20000"/>
                        </a:spcBef>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9pPr>
                    </a:lstStyle>
                    <a:p>
                      <a:pPr algn="ctr"/>
                      <a:r>
                        <a:rPr lang="zh-CN" altLang="en-US" sz="2400" dirty="0"/>
                        <a:t>组装或维护</a:t>
                      </a:r>
                    </a:p>
                  </a:txBody>
                  <a:tcPr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371475">
                <a:tc>
                  <a:txBody>
                    <a:bodyPr/>
                    <a:lstStyle>
                      <a:lvl1pPr>
                        <a:spcBef>
                          <a:spcPct val="20000"/>
                        </a:spcBef>
                        <a:buClr>
                          <a:srgbClr val="0BD0D9"/>
                        </a:buClr>
                        <a:buSzPct val="95000"/>
                        <a:buFont typeface="Wingdings 2" panose="05020102010507070707" pitchFamily="18" charset="2"/>
                        <a:defRPr kumimoji="1" sz="2200">
                          <a:solidFill>
                            <a:schemeClr val="tx1"/>
                          </a:solidFill>
                          <a:latin typeface="Constantia" panose="02030602050306030303" pitchFamily="18" charset="0"/>
                          <a:ea typeface="宋体" panose="02010600030101010101" pitchFamily="2" charset="-122"/>
                        </a:defRPr>
                      </a:lvl1pPr>
                      <a:lvl2pPr marL="742950" indent="-285750">
                        <a:spcBef>
                          <a:spcPct val="20000"/>
                        </a:spcBef>
                        <a:buClr>
                          <a:schemeClr val="accent1"/>
                        </a:buClr>
                        <a:buSzPct val="85000"/>
                        <a:buFont typeface="Wingdings 2" panose="05020102010507070707" pitchFamily="18" charset="2"/>
                        <a:defRPr kumimoji="1" sz="2000">
                          <a:solidFill>
                            <a:schemeClr val="tx1"/>
                          </a:solidFill>
                          <a:latin typeface="Constantia" panose="02030602050306030303" pitchFamily="18" charset="0"/>
                          <a:ea typeface="宋体" panose="02010600030101010101" pitchFamily="2" charset="-122"/>
                        </a:defRPr>
                      </a:lvl2pPr>
                      <a:lvl3pPr marL="1143000" indent="-228600">
                        <a:spcBef>
                          <a:spcPct val="20000"/>
                        </a:spcBef>
                        <a:buClr>
                          <a:schemeClr val="accent2"/>
                        </a:buClr>
                        <a:buSzPct val="70000"/>
                        <a:buFont typeface="Wingdings 2" panose="05020102010507070707" pitchFamily="18" charset="2"/>
                        <a:defRPr kumimoji="1" sz="1900">
                          <a:solidFill>
                            <a:schemeClr val="tx1"/>
                          </a:solidFill>
                          <a:latin typeface="Constantia" panose="02030602050306030303" pitchFamily="18" charset="0"/>
                          <a:ea typeface="宋体" panose="02010600030101010101" pitchFamily="2" charset="-122"/>
                        </a:defRPr>
                      </a:lvl3pPr>
                      <a:lvl4pPr marL="1600200" indent="-228600">
                        <a:spcBef>
                          <a:spcPct val="20000"/>
                        </a:spcBef>
                        <a:buClr>
                          <a:srgbClr val="0BD0D9"/>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4pPr>
                      <a:lvl5pPr marL="2057400" indent="-228600">
                        <a:spcBef>
                          <a:spcPct val="20000"/>
                        </a:spcBef>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9pPr>
                    </a:lstStyle>
                    <a:p>
                      <a:pPr algn="ctr"/>
                      <a:r>
                        <a:rPr lang="zh-CN" altLang="en-US" sz="2400" dirty="0"/>
                        <a:t>松动</a:t>
                      </a:r>
                    </a:p>
                  </a:txBody>
                  <a:tcPr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3DB"/>
                    </a:solidFill>
                  </a:tcPr>
                </a:tc>
                <a:tc vMerge="1">
                  <a:txBody>
                    <a:bodyPr/>
                    <a:lstStyle/>
                    <a:p>
                      <a:endParaRPr lang="en-US"/>
                    </a:p>
                  </a:txBody>
                  <a:tcPr/>
                </a:tc>
                <a:extLst>
                  <a:ext uri="{0D108BD9-81ED-4DB2-BD59-A6C34878D82A}">
                    <a16:rowId xmlns:a16="http://schemas.microsoft.com/office/drawing/2014/main" val="10001"/>
                  </a:ext>
                </a:extLst>
              </a:tr>
            </a:tbl>
          </a:graphicData>
        </a:graphic>
      </p:graphicFrame>
      <p:graphicFrame>
        <p:nvGraphicFramePr>
          <p:cNvPr id="9" name="Content Placeholder 6"/>
          <p:cNvGraphicFramePr>
            <a:graphicFrameLocks noGrp="1"/>
          </p:cNvGraphicFramePr>
          <p:nvPr>
            <p:extLst>
              <p:ext uri="{D42A27DB-BD31-4B8C-83A1-F6EECF244321}">
                <p14:modId xmlns:p14="http://schemas.microsoft.com/office/powerpoint/2010/main" val="39762676"/>
              </p:ext>
            </p:extLst>
          </p:nvPr>
        </p:nvGraphicFramePr>
        <p:xfrm>
          <a:off x="2230903" y="5339791"/>
          <a:ext cx="7977188" cy="457356"/>
        </p:xfrm>
        <a:graphic>
          <a:graphicData uri="http://schemas.openxmlformats.org/drawingml/2006/table">
            <a:tbl>
              <a:tblPr/>
              <a:tblGrid>
                <a:gridCol w="3988594">
                  <a:extLst>
                    <a:ext uri="{9D8B030D-6E8A-4147-A177-3AD203B41FA5}">
                      <a16:colId xmlns:a16="http://schemas.microsoft.com/office/drawing/2014/main" val="20000"/>
                    </a:ext>
                  </a:extLst>
                </a:gridCol>
                <a:gridCol w="3988594">
                  <a:extLst>
                    <a:ext uri="{9D8B030D-6E8A-4147-A177-3AD203B41FA5}">
                      <a16:colId xmlns:a16="http://schemas.microsoft.com/office/drawing/2014/main" val="20001"/>
                    </a:ext>
                  </a:extLst>
                </a:gridCol>
              </a:tblGrid>
              <a:tr h="371475">
                <a:tc>
                  <a:txBody>
                    <a:bodyPr/>
                    <a:lstStyle/>
                    <a:p>
                      <a:pPr algn="ctr"/>
                      <a:r>
                        <a:rPr lang="zh-CN" altLang="en-US" sz="2400" dirty="0"/>
                        <a:t>裂缝</a:t>
                      </a:r>
                    </a:p>
                  </a:txBody>
                  <a:tcPr marT="45798" marB="45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F3D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tx1"/>
                          </a:solidFill>
                          <a:effectLst/>
                          <a:latin typeface="MS Sans Serif" charset="0"/>
                          <a:ea typeface="宋体" charset="0"/>
                          <a:cs typeface="宋体" charset="0"/>
                        </a:rPr>
                        <a:t>未知</a:t>
                      </a:r>
                      <a:endParaRPr kumimoji="0" lang="en-US" sz="2400" b="1" i="0" u="none" strike="noStrike" cap="none" normalizeH="0" baseline="0" dirty="0">
                        <a:ln>
                          <a:noFill/>
                        </a:ln>
                        <a:solidFill>
                          <a:schemeClr val="tx1"/>
                        </a:solidFill>
                        <a:effectLst/>
                        <a:latin typeface="MS Sans Serif" charset="0"/>
                        <a:ea typeface="宋体" charset="0"/>
                      </a:endParaRPr>
                    </a:p>
                  </a:txBody>
                  <a:tcPr marT="45798" marB="45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10" name="Content Placeholder 6"/>
          <p:cNvGraphicFramePr>
            <a:graphicFrameLocks noGrp="1"/>
          </p:cNvGraphicFramePr>
          <p:nvPr>
            <p:extLst>
              <p:ext uri="{D42A27DB-BD31-4B8C-83A1-F6EECF244321}">
                <p14:modId xmlns:p14="http://schemas.microsoft.com/office/powerpoint/2010/main" val="2799556234"/>
              </p:ext>
            </p:extLst>
          </p:nvPr>
        </p:nvGraphicFramePr>
        <p:xfrm>
          <a:off x="2230903" y="1462136"/>
          <a:ext cx="7977188" cy="537656"/>
        </p:xfrm>
        <a:graphic>
          <a:graphicData uri="http://schemas.openxmlformats.org/drawingml/2006/table">
            <a:tbl>
              <a:tblPr/>
              <a:tblGrid>
                <a:gridCol w="3988594">
                  <a:extLst>
                    <a:ext uri="{9D8B030D-6E8A-4147-A177-3AD203B41FA5}">
                      <a16:colId xmlns:a16="http://schemas.microsoft.com/office/drawing/2014/main" val="20000"/>
                    </a:ext>
                  </a:extLst>
                </a:gridCol>
                <a:gridCol w="3988594">
                  <a:extLst>
                    <a:ext uri="{9D8B030D-6E8A-4147-A177-3AD203B41FA5}">
                      <a16:colId xmlns:a16="http://schemas.microsoft.com/office/drawing/2014/main" val="20001"/>
                    </a:ext>
                  </a:extLst>
                </a:gridCol>
              </a:tblGrid>
              <a:tr h="537656">
                <a:tc>
                  <a:txBody>
                    <a:bodyPr/>
                    <a:lstStyle>
                      <a:lvl1pPr>
                        <a:spcBef>
                          <a:spcPct val="20000"/>
                        </a:spcBef>
                        <a:buClr>
                          <a:srgbClr val="0BD0D9"/>
                        </a:buClr>
                        <a:buSzPct val="95000"/>
                        <a:buFont typeface="Wingdings 2" panose="05020102010507070707" pitchFamily="18" charset="2"/>
                        <a:defRPr kumimoji="1" sz="2200">
                          <a:solidFill>
                            <a:schemeClr val="tx1"/>
                          </a:solidFill>
                          <a:latin typeface="Constantia" panose="02030602050306030303" pitchFamily="18" charset="0"/>
                          <a:ea typeface="宋体" panose="02010600030101010101" pitchFamily="2" charset="-122"/>
                        </a:defRPr>
                      </a:lvl1pPr>
                      <a:lvl2pPr marL="742950" indent="-285750">
                        <a:spcBef>
                          <a:spcPct val="20000"/>
                        </a:spcBef>
                        <a:buClr>
                          <a:schemeClr val="accent1"/>
                        </a:buClr>
                        <a:buSzPct val="85000"/>
                        <a:buFont typeface="Wingdings 2" panose="05020102010507070707" pitchFamily="18" charset="2"/>
                        <a:defRPr kumimoji="1" sz="2000">
                          <a:solidFill>
                            <a:schemeClr val="tx1"/>
                          </a:solidFill>
                          <a:latin typeface="Constantia" panose="02030602050306030303" pitchFamily="18" charset="0"/>
                          <a:ea typeface="宋体" panose="02010600030101010101" pitchFamily="2" charset="-122"/>
                        </a:defRPr>
                      </a:lvl2pPr>
                      <a:lvl3pPr marL="1143000" indent="-228600">
                        <a:spcBef>
                          <a:spcPct val="20000"/>
                        </a:spcBef>
                        <a:buClr>
                          <a:schemeClr val="accent2"/>
                        </a:buClr>
                        <a:buSzPct val="70000"/>
                        <a:buFont typeface="Wingdings 2" panose="05020102010507070707" pitchFamily="18" charset="2"/>
                        <a:defRPr kumimoji="1" sz="1900">
                          <a:solidFill>
                            <a:schemeClr val="tx1"/>
                          </a:solidFill>
                          <a:latin typeface="Constantia" panose="02030602050306030303" pitchFamily="18" charset="0"/>
                          <a:ea typeface="宋体" panose="02010600030101010101" pitchFamily="2" charset="-122"/>
                        </a:defRPr>
                      </a:lvl3pPr>
                      <a:lvl4pPr marL="1600200" indent="-228600">
                        <a:spcBef>
                          <a:spcPct val="20000"/>
                        </a:spcBef>
                        <a:buClr>
                          <a:srgbClr val="0BD0D9"/>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4pPr>
                      <a:lvl5pPr marL="2057400" indent="-228600">
                        <a:spcBef>
                          <a:spcPct val="20000"/>
                        </a:spcBef>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9pPr>
                    </a:lstStyle>
                    <a:p>
                      <a:pPr algn="ctr"/>
                      <a:r>
                        <a:rPr lang="zh-CN" altLang="en-US" sz="2400" b="1" dirty="0"/>
                        <a:t>事故纪录中的部件故障状态</a:t>
                      </a:r>
                    </a:p>
                  </a:txBody>
                  <a:tcPr marT="45745" marB="457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lvl1pPr>
                        <a:spcBef>
                          <a:spcPct val="20000"/>
                        </a:spcBef>
                        <a:buClr>
                          <a:srgbClr val="0BD0D9"/>
                        </a:buClr>
                        <a:buSzPct val="95000"/>
                        <a:buFont typeface="Wingdings 2" panose="05020102010507070707" pitchFamily="18" charset="2"/>
                        <a:defRPr kumimoji="1" sz="2200">
                          <a:solidFill>
                            <a:schemeClr val="tx1"/>
                          </a:solidFill>
                          <a:latin typeface="Constantia" panose="02030602050306030303" pitchFamily="18" charset="0"/>
                          <a:ea typeface="宋体" panose="02010600030101010101" pitchFamily="2" charset="-122"/>
                        </a:defRPr>
                      </a:lvl1pPr>
                      <a:lvl2pPr marL="742950" indent="-285750">
                        <a:spcBef>
                          <a:spcPct val="20000"/>
                        </a:spcBef>
                        <a:buClr>
                          <a:schemeClr val="accent1"/>
                        </a:buClr>
                        <a:buSzPct val="85000"/>
                        <a:buFont typeface="Wingdings 2" panose="05020102010507070707" pitchFamily="18" charset="2"/>
                        <a:defRPr kumimoji="1" sz="2000">
                          <a:solidFill>
                            <a:schemeClr val="tx1"/>
                          </a:solidFill>
                          <a:latin typeface="Constantia" panose="02030602050306030303" pitchFamily="18" charset="0"/>
                          <a:ea typeface="宋体" panose="02010600030101010101" pitchFamily="2" charset="-122"/>
                        </a:defRPr>
                      </a:lvl2pPr>
                      <a:lvl3pPr marL="1143000" indent="-228600">
                        <a:spcBef>
                          <a:spcPct val="20000"/>
                        </a:spcBef>
                        <a:buClr>
                          <a:schemeClr val="accent2"/>
                        </a:buClr>
                        <a:buSzPct val="70000"/>
                        <a:buFont typeface="Wingdings 2" panose="05020102010507070707" pitchFamily="18" charset="2"/>
                        <a:defRPr kumimoji="1" sz="1900">
                          <a:solidFill>
                            <a:schemeClr val="tx1"/>
                          </a:solidFill>
                          <a:latin typeface="Constantia" panose="02030602050306030303" pitchFamily="18" charset="0"/>
                          <a:ea typeface="宋体" panose="02010600030101010101" pitchFamily="2" charset="-122"/>
                        </a:defRPr>
                      </a:lvl3pPr>
                      <a:lvl4pPr marL="1600200" indent="-228600">
                        <a:spcBef>
                          <a:spcPct val="20000"/>
                        </a:spcBef>
                        <a:buClr>
                          <a:srgbClr val="0BD0D9"/>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4pPr>
                      <a:lvl5pPr marL="2057400" indent="-228600">
                        <a:spcBef>
                          <a:spcPct val="20000"/>
                        </a:spcBef>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kumimoji="1">
                          <a:solidFill>
                            <a:schemeClr val="tx1"/>
                          </a:solidFill>
                          <a:latin typeface="Constantia" panose="02030602050306030303" pitchFamily="18" charset="0"/>
                          <a:ea typeface="宋体" panose="02010600030101010101" pitchFamily="2" charset="-122"/>
                        </a:defRPr>
                      </a:lvl9pPr>
                    </a:lstStyle>
                    <a:p>
                      <a:pPr algn="ctr"/>
                      <a:r>
                        <a:rPr lang="zh-CN" altLang="en-US" sz="2400" b="1" dirty="0"/>
                        <a:t>可能的故障类型</a:t>
                      </a:r>
                    </a:p>
                  </a:txBody>
                  <a:tcPr marT="45745" marB="457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12333" name="Rectangle 10"/>
          <p:cNvSpPr>
            <a:spLocks noChangeArrowheads="1"/>
          </p:cNvSpPr>
          <p:nvPr/>
        </p:nvSpPr>
        <p:spPr bwMode="auto">
          <a:xfrm>
            <a:off x="2465990" y="5969709"/>
            <a:ext cx="7772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400" dirty="0"/>
              <a:t>注</a:t>
            </a:r>
            <a:r>
              <a:rPr lang="en-US" altLang="zh-CN" sz="2400" dirty="0"/>
              <a:t>: </a:t>
            </a:r>
            <a:r>
              <a:rPr lang="zh-CN" altLang="en-US" sz="2400" dirty="0"/>
              <a:t>在有些情况下，部件故障可能是事故的结果而非原因</a:t>
            </a:r>
          </a:p>
        </p:txBody>
      </p:sp>
      <p:pic>
        <p:nvPicPr>
          <p:cNvPr id="2" name="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24192" y="347784"/>
            <a:ext cx="487363" cy="487363"/>
          </a:xfrm>
          <a:prstGeom prst="rect">
            <a:avLst/>
          </a:prstGeom>
        </p:spPr>
      </p:pic>
    </p:spTree>
    <p:extLst>
      <p:ext uri="{BB962C8B-B14F-4D97-AF65-F5344CB8AC3E}">
        <p14:creationId xmlns:p14="http://schemas.microsoft.com/office/powerpoint/2010/main" val="1884816447"/>
      </p:ext>
    </p:extLst>
  </p:cSld>
  <p:clrMapOvr>
    <a:masterClrMapping/>
  </p:clrMapOvr>
  <mc:AlternateContent xmlns:mc="http://schemas.openxmlformats.org/markup-compatibility/2006" xmlns:p14="http://schemas.microsoft.com/office/powerpoint/2010/main">
    <mc:Choice Requires="p14">
      <p:transition spd="slow" p14:dur="2000" advTm="61934"/>
    </mc:Choice>
    <mc:Fallback xmlns="">
      <p:transition spd="slow" advTm="6193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787" objId="2"/>
        <p14:triggerEvt type="onClick" time="2788" objId="2"/>
        <p14:stopEvt time="60815" objId="2"/>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p:txBody>
          <a:bodyPr/>
          <a:lstStyle/>
          <a:p>
            <a:r>
              <a:rPr lang="zh-CN" altLang="en-US" sz="4000" dirty="0">
                <a:latin typeface="+mn-ea"/>
                <a:ea typeface="+mn-ea"/>
              </a:rPr>
              <a:t>与脚踏板有关的事故</a:t>
            </a:r>
          </a:p>
        </p:txBody>
      </p:sp>
      <p:grpSp>
        <p:nvGrpSpPr>
          <p:cNvPr id="3" name="Group 2"/>
          <p:cNvGrpSpPr/>
          <p:nvPr/>
        </p:nvGrpSpPr>
        <p:grpSpPr>
          <a:xfrm>
            <a:off x="2201917" y="1670726"/>
            <a:ext cx="7620000" cy="4263737"/>
            <a:chOff x="2201917" y="2019300"/>
            <a:chExt cx="7620000" cy="4263737"/>
          </a:xfrm>
        </p:grpSpPr>
        <p:sp>
          <p:nvSpPr>
            <p:cNvPr id="7" name="Rectangle 6"/>
            <p:cNvSpPr/>
            <p:nvPr/>
          </p:nvSpPr>
          <p:spPr bwMode="auto">
            <a:xfrm>
              <a:off x="2201917" y="20193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Calibri" charset="0"/>
                <a:buAutoNum type="arabicPeriod"/>
                <a:defRPr/>
              </a:pPr>
              <a:endParaRPr lang="en-US">
                <a:solidFill>
                  <a:srgbClr val="FFFFFF"/>
                </a:solidFill>
                <a:ea typeface="宋体" charset="0"/>
              </a:endParaRPr>
            </a:p>
          </p:txBody>
        </p:sp>
        <p:sp>
          <p:nvSpPr>
            <p:cNvPr id="10" name="Rectangle 9"/>
            <p:cNvSpPr/>
            <p:nvPr/>
          </p:nvSpPr>
          <p:spPr bwMode="auto">
            <a:xfrm>
              <a:off x="2201917" y="4149437"/>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ClrTx/>
                <a:buSzPct val="100000"/>
              </a:pPr>
              <a:r>
                <a:rPr lang="zh-CN" altLang="en-US" sz="2000">
                  <a:solidFill>
                    <a:srgbClr val="1A2857"/>
                  </a:solidFill>
                </a:rPr>
                <a:t>右侧无夹扣踏板轴断裂</a:t>
              </a:r>
              <a:endParaRPr lang="en-US" altLang="zh-CN" sz="2000">
                <a:solidFill>
                  <a:srgbClr val="1A2857"/>
                </a:solidFill>
                <a:latin typeface="MS Sans Serif" charset="-122"/>
              </a:endParaRPr>
            </a:p>
            <a:p>
              <a:pPr marL="282575" lvl="1">
                <a:buClrTx/>
                <a:buFont typeface="Arial" panose="020B0604020202020204" pitchFamily="34" charset="0"/>
                <a:buChar char="•"/>
              </a:pPr>
              <a:r>
                <a:rPr lang="en-US" altLang="zh-CN" sz="2000">
                  <a:solidFill>
                    <a:srgbClr val="1A2857"/>
                  </a:solidFill>
                  <a:latin typeface="MS Sans Serif" charset="-122"/>
                </a:rPr>
                <a:t>19</a:t>
              </a:r>
              <a:r>
                <a:rPr lang="zh-CN" altLang="en-US" sz="2000">
                  <a:solidFill>
                    <a:srgbClr val="1A2857"/>
                  </a:solidFill>
                </a:rPr>
                <a:t>岁</a:t>
              </a:r>
              <a:r>
                <a:rPr lang="zh-CN" altLang="en-US" sz="2000">
                  <a:solidFill>
                    <a:srgbClr val="1A2857"/>
                  </a:solidFill>
                  <a:latin typeface="MS Sans Serif" charset="-122"/>
                </a:rPr>
                <a:t>男性</a:t>
              </a:r>
              <a:endParaRPr lang="en-US" altLang="zh-CN" sz="2000">
                <a:solidFill>
                  <a:srgbClr val="1A2857"/>
                </a:solidFill>
                <a:latin typeface="MS Sans Serif" charset="-122"/>
              </a:endParaRPr>
            </a:p>
            <a:p>
              <a:pPr marL="282575" lvl="1">
                <a:buClrTx/>
                <a:buFont typeface="Arial" panose="020B0604020202020204" pitchFamily="34" charset="0"/>
                <a:buChar char="•"/>
              </a:pPr>
              <a:r>
                <a:rPr lang="en-US" altLang="zh-CN" sz="2000">
                  <a:solidFill>
                    <a:srgbClr val="1A2857"/>
                  </a:solidFill>
                  <a:latin typeface="MS Sans Serif" charset="-122"/>
                </a:rPr>
                <a:t> </a:t>
              </a:r>
              <a:r>
                <a:rPr lang="zh-CN" altLang="en-US" sz="2000">
                  <a:solidFill>
                    <a:srgbClr val="1A2857"/>
                  </a:solidFill>
                  <a:latin typeface="MS Sans Serif" charset="-122"/>
                </a:rPr>
                <a:t>摔倒在柏油路面</a:t>
              </a:r>
              <a:endParaRPr lang="en-US" altLang="zh-CN" sz="2000">
                <a:solidFill>
                  <a:srgbClr val="1A2857"/>
                </a:solidFill>
                <a:latin typeface="MS Sans Serif" charset="-122"/>
              </a:endParaRPr>
            </a:p>
            <a:p>
              <a:pPr marL="282575" lvl="1">
                <a:buClrTx/>
                <a:buFont typeface="Arial" panose="020B0604020202020204" pitchFamily="34" charset="0"/>
                <a:buChar char="•"/>
              </a:pPr>
              <a:r>
                <a:rPr lang="en-US" altLang="zh-CN" sz="2000">
                  <a:solidFill>
                    <a:srgbClr val="1A2857"/>
                  </a:solidFill>
                  <a:latin typeface="MS Sans Serif" charset="-122"/>
                </a:rPr>
                <a:t> </a:t>
              </a:r>
              <a:r>
                <a:rPr lang="zh-CN" altLang="en-US" sz="2000">
                  <a:solidFill>
                    <a:srgbClr val="1A2857"/>
                  </a:solidFill>
                </a:rPr>
                <a:t>右膝盖及手肘撕裂及擦伤</a:t>
              </a:r>
              <a:endParaRPr lang="en-US" altLang="zh-CN" sz="2000">
                <a:solidFill>
                  <a:srgbClr val="1A2857"/>
                </a:solidFill>
                <a:latin typeface="MS Sans Serif" charset="-122"/>
              </a:endParaRPr>
            </a:p>
            <a:p>
              <a:r>
                <a:rPr lang="zh-CN" altLang="en-US" sz="2000">
                  <a:solidFill>
                    <a:srgbClr val="1A2857"/>
                  </a:solidFill>
                  <a:latin typeface="MS Sans Serif" charset="-122"/>
                </a:rPr>
                <a:t>  </a:t>
              </a:r>
              <a:r>
                <a:rPr lang="en-US" altLang="zh-CN">
                  <a:solidFill>
                    <a:srgbClr val="1A2857"/>
                  </a:solidFill>
                  <a:latin typeface="MS Sans Serif" charset="-122"/>
                </a:rPr>
                <a:t>Doc #: IDI 090521CNE4429</a:t>
              </a:r>
              <a:endParaRPr lang="en-US" altLang="zh-CN" dirty="0">
                <a:solidFill>
                  <a:srgbClr val="1A2857"/>
                </a:solidFill>
                <a:latin typeface="MS Sans Serif" charset="-122"/>
              </a:endParaRPr>
            </a:p>
          </p:txBody>
        </p:sp>
        <p:pic>
          <p:nvPicPr>
            <p:cNvPr id="143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5317" y="4414550"/>
              <a:ext cx="2819400"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317" y="2201575"/>
              <a:ext cx="2743200"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Rectangle 14"/>
            <p:cNvSpPr>
              <a:spLocks noChangeArrowheads="1"/>
            </p:cNvSpPr>
            <p:nvPr/>
          </p:nvSpPr>
          <p:spPr bwMode="auto">
            <a:xfrm>
              <a:off x="2468617" y="2019300"/>
              <a:ext cx="40767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ts val="250"/>
                </a:spcBef>
              </a:pPr>
              <a:r>
                <a:rPr lang="zh-CN" altLang="en-US" sz="2000" dirty="0"/>
                <a:t>左侧脚踏板脱落</a:t>
              </a:r>
              <a:endParaRPr lang="en-US" altLang="zh-CN" sz="2000" dirty="0">
                <a:latin typeface="MS Sans Serif" charset="-122"/>
              </a:endParaRPr>
            </a:p>
            <a:p>
              <a:pPr lvl="1">
                <a:spcBef>
                  <a:spcPts val="250"/>
                </a:spcBef>
                <a:buFont typeface="Arial" panose="020B0604020202020204" pitchFamily="34" charset="0"/>
                <a:buChar char="•"/>
              </a:pPr>
              <a:r>
                <a:rPr lang="en-US" altLang="zh-CN" sz="2000" dirty="0">
                  <a:latin typeface="MS Sans Serif" charset="-122"/>
                </a:rPr>
                <a:t> </a:t>
              </a:r>
              <a:r>
                <a:rPr lang="en-US" altLang="zh-CN" sz="2000" dirty="0"/>
                <a:t>25</a:t>
              </a:r>
              <a:r>
                <a:rPr lang="zh-CN" altLang="en-US" sz="2000" dirty="0"/>
                <a:t>岁女性</a:t>
              </a:r>
              <a:endParaRPr lang="en-US" altLang="zh-CN" sz="2000" dirty="0">
                <a:latin typeface="MS Sans Serif" charset="-122"/>
              </a:endParaRPr>
            </a:p>
            <a:p>
              <a:pPr lvl="1">
                <a:spcBef>
                  <a:spcPts val="250"/>
                </a:spcBef>
                <a:buFont typeface="Arial" panose="020B0604020202020204" pitchFamily="34" charset="0"/>
                <a:buChar char="•"/>
              </a:pPr>
              <a:r>
                <a:rPr lang="en-US" altLang="zh-CN" sz="2000" dirty="0">
                  <a:latin typeface="MS Sans Serif" charset="-122"/>
                </a:rPr>
                <a:t> </a:t>
              </a:r>
              <a:r>
                <a:rPr lang="zh-CN" altLang="en-US" sz="2000" dirty="0"/>
                <a:t>从车把手上方翻过去</a:t>
              </a:r>
              <a:endParaRPr lang="en-US" altLang="zh-CN" sz="2000" dirty="0">
                <a:latin typeface="MS Sans Serif" charset="-122"/>
              </a:endParaRPr>
            </a:p>
            <a:p>
              <a:pPr lvl="1">
                <a:spcBef>
                  <a:spcPts val="250"/>
                </a:spcBef>
                <a:buFont typeface="Arial" panose="020B0604020202020204" pitchFamily="34" charset="0"/>
                <a:buChar char="•"/>
              </a:pPr>
              <a:r>
                <a:rPr lang="zh-CN" altLang="en-US" sz="2000" dirty="0">
                  <a:latin typeface="MS Sans Serif" charset="-122"/>
                </a:rPr>
                <a:t> </a:t>
              </a:r>
              <a:r>
                <a:rPr lang="zh-CN" altLang="en-US" sz="2000" dirty="0"/>
                <a:t>救护车送到医院</a:t>
              </a:r>
              <a:endParaRPr lang="en-US" altLang="zh-CN" sz="2000" dirty="0">
                <a:latin typeface="MS Sans Serif" charset="-122"/>
              </a:endParaRPr>
            </a:p>
            <a:p>
              <a:pPr lvl="1">
                <a:spcBef>
                  <a:spcPts val="250"/>
                </a:spcBef>
                <a:buFont typeface="Arial" panose="020B0604020202020204" pitchFamily="34" charset="0"/>
                <a:buChar char="•"/>
              </a:pPr>
              <a:r>
                <a:rPr lang="zh-CN" altLang="en-US" sz="2000" dirty="0">
                  <a:latin typeface="MS Sans Serif" charset="-122"/>
                </a:rPr>
                <a:t> </a:t>
              </a:r>
              <a:r>
                <a:rPr lang="zh-CN" altLang="en-US" sz="2000" dirty="0"/>
                <a:t>腹部、肩膀和膝盖青紫肿胀</a:t>
              </a:r>
              <a:endParaRPr lang="en-US" altLang="zh-CN" sz="2000" dirty="0">
                <a:latin typeface="MS Sans Serif" charset="-122"/>
              </a:endParaRPr>
            </a:p>
            <a:p>
              <a:pPr lvl="1">
                <a:spcBef>
                  <a:spcPts val="250"/>
                </a:spcBef>
              </a:pPr>
              <a:endParaRPr lang="en-US" altLang="zh-CN" sz="200" dirty="0">
                <a:latin typeface="MS Sans Serif" charset="-122"/>
              </a:endParaRPr>
            </a:p>
            <a:p>
              <a:pPr>
                <a:spcBef>
                  <a:spcPts val="250"/>
                </a:spcBef>
              </a:pPr>
              <a:r>
                <a:rPr lang="en-US" altLang="zh-CN" dirty="0">
                  <a:latin typeface="MS Sans Serif" charset="-122"/>
                </a:rPr>
                <a:t> Doc #: IDI 050211CCC1472</a:t>
              </a:r>
              <a:endParaRPr lang="en-US" altLang="zh-CN" dirty="0">
                <a:latin typeface="Verdana" panose="020B0604030504040204" pitchFamily="34" charset="0"/>
              </a:endParaRPr>
            </a:p>
          </p:txBody>
        </p:sp>
      </p:grpSp>
      <p:pic>
        <p:nvPicPr>
          <p:cNvPr id="2" name="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4192" y="298042"/>
            <a:ext cx="487363" cy="487363"/>
          </a:xfrm>
          <a:prstGeom prst="rect">
            <a:avLst/>
          </a:prstGeom>
        </p:spPr>
      </p:pic>
    </p:spTree>
    <p:extLst>
      <p:ext uri="{BB962C8B-B14F-4D97-AF65-F5344CB8AC3E}">
        <p14:creationId xmlns:p14="http://schemas.microsoft.com/office/powerpoint/2010/main" val="1352261427"/>
      </p:ext>
    </p:extLst>
  </p:cSld>
  <p:clrMapOvr>
    <a:masterClrMapping/>
  </p:clrMapOvr>
  <mc:AlternateContent xmlns:mc="http://schemas.openxmlformats.org/markup-compatibility/2006" xmlns:p14="http://schemas.microsoft.com/office/powerpoint/2010/main">
    <mc:Choice Requires="p14">
      <p:transition spd="slow" p14:dur="2000" advTm="61045"/>
    </mc:Choice>
    <mc:Fallback xmlns="">
      <p:transition spd="slow" advTm="6104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610" objId="2"/>
        <p14:triggerEvt type="onClick" time="1610" objId="2"/>
        <p14:stopEvt time="58708" objId="2"/>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p:txBody>
          <a:bodyPr>
            <a:normAutofit/>
          </a:bodyPr>
          <a:lstStyle/>
          <a:p>
            <a:r>
              <a:rPr lang="zh-CN" altLang="en-US" sz="4000" dirty="0">
                <a:latin typeface="+mn-ea"/>
                <a:ea typeface="+mn-ea"/>
              </a:rPr>
              <a:t>与车轮有关的事故</a:t>
            </a:r>
          </a:p>
        </p:txBody>
      </p:sp>
      <p:grpSp>
        <p:nvGrpSpPr>
          <p:cNvPr id="4" name="Group 3"/>
          <p:cNvGrpSpPr/>
          <p:nvPr/>
        </p:nvGrpSpPr>
        <p:grpSpPr>
          <a:xfrm>
            <a:off x="2213186" y="1253117"/>
            <a:ext cx="7620000" cy="5250195"/>
            <a:chOff x="2307779" y="561866"/>
            <a:chExt cx="7620000" cy="5250195"/>
          </a:xfrm>
        </p:grpSpPr>
        <p:grpSp>
          <p:nvGrpSpPr>
            <p:cNvPr id="16386" name="Group 12"/>
            <p:cNvGrpSpPr>
              <a:grpSpLocks/>
            </p:cNvGrpSpPr>
            <p:nvPr/>
          </p:nvGrpSpPr>
          <p:grpSpPr bwMode="auto">
            <a:xfrm>
              <a:off x="2307779" y="561866"/>
              <a:ext cx="7620000" cy="5250195"/>
              <a:chOff x="762000" y="762000"/>
              <a:chExt cx="7620000" cy="4267200"/>
            </a:xfrm>
          </p:grpSpPr>
          <p:sp>
            <p:nvSpPr>
              <p:cNvPr id="7" name="Rectangle 6"/>
              <p:cNvSpPr/>
              <p:nvPr/>
            </p:nvSpPr>
            <p:spPr>
              <a:xfrm>
                <a:off x="762000" y="7620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Calibri" charset="0"/>
                  <a:buAutoNum type="arabicPeriod"/>
                  <a:defRPr/>
                </a:pPr>
                <a:endParaRPr lang="en-US">
                  <a:solidFill>
                    <a:srgbClr val="FFFFFF"/>
                  </a:solidFill>
                  <a:ea typeface="宋体" charset="0"/>
                </a:endParaRPr>
              </a:p>
            </p:txBody>
          </p:sp>
          <p:sp>
            <p:nvSpPr>
              <p:cNvPr id="10" name="Rectangle 9"/>
              <p:cNvSpPr/>
              <p:nvPr/>
            </p:nvSpPr>
            <p:spPr>
              <a:xfrm>
                <a:off x="762000" y="28956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Calibri" charset="0"/>
                  <a:buAutoNum type="arabicPeriod"/>
                  <a:defRPr/>
                </a:pPr>
                <a:endParaRPr lang="en-US">
                  <a:solidFill>
                    <a:srgbClr val="FFFFFF"/>
                  </a:solidFill>
                  <a:ea typeface="宋体" charset="0"/>
                </a:endParaRPr>
              </a:p>
            </p:txBody>
          </p:sp>
        </p:grpSp>
        <p:sp>
          <p:nvSpPr>
            <p:cNvPr id="16391" name="Rectangle 12"/>
            <p:cNvSpPr>
              <a:spLocks noChangeArrowheads="1"/>
            </p:cNvSpPr>
            <p:nvPr/>
          </p:nvSpPr>
          <p:spPr bwMode="auto">
            <a:xfrm>
              <a:off x="2647950" y="767765"/>
              <a:ext cx="3848100" cy="228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ts val="250"/>
                </a:spcBef>
              </a:pPr>
              <a:r>
                <a:rPr lang="en-US" altLang="zh-CN" sz="1400" dirty="0">
                  <a:latin typeface="Verdana" panose="020B0604030504040204" pitchFamily="34" charset="0"/>
                </a:rPr>
                <a:t> </a:t>
              </a:r>
              <a:r>
                <a:rPr lang="zh-CN" altLang="en-US" sz="2200" dirty="0"/>
                <a:t>前轮脱离避震前叉</a:t>
              </a:r>
              <a:endParaRPr lang="en-US" altLang="zh-CN" sz="2200" dirty="0">
                <a:latin typeface="MS Sans Serif" charset="-122"/>
              </a:endParaRPr>
            </a:p>
            <a:p>
              <a:pPr lvl="1">
                <a:spcBef>
                  <a:spcPts val="250"/>
                </a:spcBef>
                <a:buFont typeface="Arial" panose="020B0604020202020204" pitchFamily="34" charset="0"/>
                <a:buChar char="•"/>
              </a:pPr>
              <a:r>
                <a:rPr lang="en-US" altLang="zh-CN" sz="2200" dirty="0">
                  <a:latin typeface="MS Sans Serif" charset="-122"/>
                </a:rPr>
                <a:t> </a:t>
              </a:r>
              <a:r>
                <a:rPr lang="en-US" altLang="zh-CN" sz="2200" dirty="0"/>
                <a:t>16</a:t>
              </a:r>
              <a:r>
                <a:rPr lang="zh-CN" altLang="en-US" sz="2200" dirty="0"/>
                <a:t>岁男性</a:t>
              </a:r>
              <a:endParaRPr lang="en-US" altLang="zh-CN" sz="2200" dirty="0">
                <a:latin typeface="MS Sans Serif" charset="-122"/>
              </a:endParaRPr>
            </a:p>
            <a:p>
              <a:pPr lvl="1">
                <a:spcBef>
                  <a:spcPts val="250"/>
                </a:spcBef>
                <a:buFont typeface="Arial" panose="020B0604020202020204" pitchFamily="34" charset="0"/>
                <a:buChar char="•"/>
              </a:pPr>
              <a:r>
                <a:rPr lang="en-US" altLang="zh-CN" sz="2200" dirty="0">
                  <a:latin typeface="MS Sans Serif" charset="-122"/>
                </a:rPr>
                <a:t> </a:t>
              </a:r>
              <a:r>
                <a:rPr lang="zh-CN" altLang="en-US" sz="2200" dirty="0"/>
                <a:t>从车把上方飞出落到柏油路面</a:t>
              </a:r>
              <a:endParaRPr lang="en-US" altLang="zh-CN" sz="2200" dirty="0">
                <a:latin typeface="MS Sans Serif" charset="-122"/>
              </a:endParaRPr>
            </a:p>
            <a:p>
              <a:pPr lvl="1">
                <a:spcBef>
                  <a:spcPts val="250"/>
                </a:spcBef>
                <a:buFont typeface="Arial" panose="020B0604020202020204" pitchFamily="34" charset="0"/>
                <a:buChar char="•"/>
              </a:pPr>
              <a:r>
                <a:rPr lang="zh-CN" altLang="en-US" sz="2200" dirty="0">
                  <a:latin typeface="MS Sans Serif" charset="-122"/>
                </a:rPr>
                <a:t> </a:t>
              </a:r>
              <a:r>
                <a:rPr lang="zh-CN" altLang="en-US" sz="2200" dirty="0"/>
                <a:t>嘴唇破裂，失掉</a:t>
              </a:r>
              <a:r>
                <a:rPr lang="en-US" altLang="zh-CN" sz="2200" dirty="0"/>
                <a:t>3</a:t>
              </a:r>
              <a:r>
                <a:rPr lang="zh-CN" altLang="en-US" sz="2200" dirty="0"/>
                <a:t>颗牙齿</a:t>
              </a:r>
              <a:endParaRPr lang="en-US" altLang="zh-CN" sz="2200" dirty="0">
                <a:latin typeface="MS Sans Serif" charset="-122"/>
              </a:endParaRPr>
            </a:p>
            <a:p>
              <a:pPr lvl="1">
                <a:spcBef>
                  <a:spcPts val="250"/>
                </a:spcBef>
              </a:pPr>
              <a:endParaRPr lang="en-US" altLang="zh-CN" sz="200" dirty="0">
                <a:latin typeface="MS Sans Serif" charset="-122"/>
              </a:endParaRPr>
            </a:p>
            <a:p>
              <a:pPr>
                <a:spcBef>
                  <a:spcPts val="250"/>
                </a:spcBef>
              </a:pPr>
              <a:r>
                <a:rPr lang="en-US" altLang="zh-CN" dirty="0">
                  <a:latin typeface="MS Sans Serif" charset="-122"/>
                </a:rPr>
                <a:t>Doc #: IDI 050720CCC2977 </a:t>
              </a:r>
            </a:p>
          </p:txBody>
        </p:sp>
        <p:pic>
          <p:nvPicPr>
            <p:cNvPr id="1639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919478"/>
              <a:ext cx="26670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1" y="3442331"/>
              <a:ext cx="2728913"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855267" y="4043480"/>
              <a:ext cx="8382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宋体" charset="0"/>
              </a:endParaRPr>
            </a:p>
          </p:txBody>
        </p:sp>
        <p:sp>
          <p:nvSpPr>
            <p:cNvPr id="3" name="Rectangle 2"/>
            <p:cNvSpPr/>
            <p:nvPr/>
          </p:nvSpPr>
          <p:spPr>
            <a:xfrm>
              <a:off x="2521266" y="3453496"/>
              <a:ext cx="4163313" cy="2000548"/>
            </a:xfrm>
            <a:prstGeom prst="rect">
              <a:avLst/>
            </a:prstGeom>
          </p:spPr>
          <p:txBody>
            <a:bodyPr wrap="square">
              <a:spAutoFit/>
            </a:bodyPr>
            <a:lstStyle/>
            <a:p>
              <a:pPr>
                <a:buClrTx/>
                <a:buSzPct val="100000"/>
              </a:pPr>
              <a:r>
                <a:rPr lang="zh-CN" altLang="en-US" sz="2200" dirty="0"/>
                <a:t>前轮与避震前叉分离</a:t>
              </a:r>
              <a:endParaRPr lang="en-US" altLang="zh-CN" sz="2200" dirty="0">
                <a:latin typeface="MS Sans Serif" charset="-122"/>
              </a:endParaRPr>
            </a:p>
            <a:p>
              <a:pPr marL="282575" lvl="1">
                <a:buClrTx/>
                <a:buFont typeface="Arial" panose="020B0604020202020204" pitchFamily="34" charset="0"/>
                <a:buChar char="•"/>
              </a:pPr>
              <a:r>
                <a:rPr lang="en-US" altLang="zh-CN" sz="2200" dirty="0">
                  <a:latin typeface="MS Sans Serif" charset="-122"/>
                </a:rPr>
                <a:t> </a:t>
              </a:r>
              <a:r>
                <a:rPr lang="en-US" altLang="zh-CN" sz="2000" dirty="0">
                  <a:latin typeface="MS Sans Serif" charset="-122"/>
                </a:rPr>
                <a:t>11</a:t>
              </a:r>
              <a:r>
                <a:rPr lang="zh-CN" altLang="en-US" sz="2000" dirty="0"/>
                <a:t>岁</a:t>
              </a:r>
              <a:r>
                <a:rPr lang="zh-CN" altLang="en-US" sz="2000" dirty="0">
                  <a:latin typeface="MS Sans Serif" charset="-122"/>
                </a:rPr>
                <a:t>男性</a:t>
              </a:r>
              <a:endParaRPr lang="en-US" altLang="zh-CN" sz="2000" dirty="0">
                <a:latin typeface="MS Sans Serif" charset="-122"/>
              </a:endParaRPr>
            </a:p>
            <a:p>
              <a:pPr marL="282575" lvl="1">
                <a:buClrTx/>
                <a:buFont typeface="Arial" panose="020B0604020202020204" pitchFamily="34" charset="0"/>
                <a:buChar char="•"/>
              </a:pPr>
              <a:r>
                <a:rPr lang="en-US" altLang="zh-CN" sz="2000" dirty="0">
                  <a:latin typeface="MS Sans Serif" charset="-122"/>
                </a:rPr>
                <a:t> </a:t>
              </a:r>
              <a:r>
                <a:rPr lang="zh-CN" altLang="en-US" sz="2000" dirty="0">
                  <a:latin typeface="MS Sans Serif" charset="-122"/>
                </a:rPr>
                <a:t>摔落到柏油路面</a:t>
              </a:r>
              <a:endParaRPr lang="en-US" altLang="zh-CN" sz="2000" dirty="0">
                <a:latin typeface="MS Sans Serif" charset="-122"/>
              </a:endParaRPr>
            </a:p>
            <a:p>
              <a:pPr marL="282575" lvl="1">
                <a:buClrTx/>
                <a:buFont typeface="Arial" panose="020B0604020202020204" pitchFamily="34" charset="0"/>
                <a:buChar char="•"/>
              </a:pPr>
              <a:r>
                <a:rPr lang="en-US" altLang="zh-CN" sz="2000" dirty="0">
                  <a:latin typeface="MS Sans Serif" charset="-122"/>
                </a:rPr>
                <a:t> </a:t>
              </a:r>
              <a:r>
                <a:rPr lang="zh-CN" altLang="en-US" sz="2000" dirty="0"/>
                <a:t>面部、膝盖、手指及肘部擦伤</a:t>
              </a:r>
              <a:endParaRPr lang="en-US" altLang="zh-CN" sz="2000" dirty="0">
                <a:latin typeface="MS Sans Serif" charset="-122"/>
              </a:endParaRPr>
            </a:p>
            <a:p>
              <a:pPr marL="282575" lvl="1">
                <a:buClrTx/>
                <a:buFont typeface="Arial" panose="020B0604020202020204" pitchFamily="34" charset="0"/>
                <a:buChar char="•"/>
              </a:pPr>
              <a:r>
                <a:rPr lang="en-US" altLang="zh-CN" sz="2000" dirty="0">
                  <a:latin typeface="MS Sans Serif" charset="-122"/>
                </a:rPr>
                <a:t> </a:t>
              </a:r>
              <a:r>
                <a:rPr lang="zh-CN" altLang="en-US" sz="2000" dirty="0"/>
                <a:t>轻度脑震荡，嘴唇肿胀</a:t>
              </a:r>
              <a:endParaRPr lang="en-US" altLang="zh-CN" sz="2000" dirty="0">
                <a:latin typeface="MS Sans Serif" charset="-122"/>
              </a:endParaRPr>
            </a:p>
            <a:p>
              <a:pPr marL="282575" lvl="1">
                <a:buClrTx/>
              </a:pPr>
              <a:endParaRPr lang="en-US" altLang="zh-CN" sz="200" dirty="0">
                <a:latin typeface="MS Sans Serif" charset="-122"/>
              </a:endParaRPr>
            </a:p>
            <a:p>
              <a:pPr>
                <a:buClrTx/>
              </a:pPr>
              <a:r>
                <a:rPr lang="en-US" altLang="zh-CN" dirty="0">
                  <a:latin typeface="MS Sans Serif" charset="-122"/>
                </a:rPr>
                <a:t>Doc #: IDI 050728CNE2664</a:t>
              </a:r>
            </a:p>
          </p:txBody>
        </p:sp>
      </p:grpSp>
      <p:pic>
        <p:nvPicPr>
          <p:cNvPr id="2" name="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2458" y="314976"/>
            <a:ext cx="487363" cy="487363"/>
          </a:xfrm>
          <a:prstGeom prst="rect">
            <a:avLst/>
          </a:prstGeom>
        </p:spPr>
      </p:pic>
    </p:spTree>
    <p:extLst>
      <p:ext uri="{BB962C8B-B14F-4D97-AF65-F5344CB8AC3E}">
        <p14:creationId xmlns:p14="http://schemas.microsoft.com/office/powerpoint/2010/main" val="2525012526"/>
      </p:ext>
    </p:extLst>
  </p:cSld>
  <p:clrMapOvr>
    <a:masterClrMapping/>
  </p:clrMapOvr>
  <mc:AlternateContent xmlns:mc="http://schemas.openxmlformats.org/markup-compatibility/2006" xmlns:p14="http://schemas.microsoft.com/office/powerpoint/2010/main">
    <mc:Choice Requires="p14">
      <p:transition spd="slow" p14:dur="2000" advTm="49217"/>
    </mc:Choice>
    <mc:Fallback xmlns="">
      <p:transition spd="slow" advTm="4921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475" objId="2"/>
        <p14:triggerEvt type="onClick" time="2475" objId="2"/>
        <p14:stopEvt time="45883" objId="2"/>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p:txBody>
          <a:bodyPr/>
          <a:lstStyle/>
          <a:p>
            <a:r>
              <a:rPr lang="zh-CN" altLang="en-US" sz="4000" dirty="0">
                <a:latin typeface="+mn-ea"/>
                <a:ea typeface="+mn-ea"/>
              </a:rPr>
              <a:t>与车架有关的事故</a:t>
            </a:r>
          </a:p>
        </p:txBody>
      </p:sp>
      <p:grpSp>
        <p:nvGrpSpPr>
          <p:cNvPr id="3" name="Group 2"/>
          <p:cNvGrpSpPr/>
          <p:nvPr/>
        </p:nvGrpSpPr>
        <p:grpSpPr>
          <a:xfrm>
            <a:off x="1981200" y="1588103"/>
            <a:ext cx="7620000" cy="4267200"/>
            <a:chOff x="2286000" y="989013"/>
            <a:chExt cx="7620000" cy="4267200"/>
          </a:xfrm>
        </p:grpSpPr>
        <p:grpSp>
          <p:nvGrpSpPr>
            <p:cNvPr id="18434" name="Group 12"/>
            <p:cNvGrpSpPr>
              <a:grpSpLocks/>
            </p:cNvGrpSpPr>
            <p:nvPr/>
          </p:nvGrpSpPr>
          <p:grpSpPr bwMode="auto">
            <a:xfrm>
              <a:off x="2286000" y="989013"/>
              <a:ext cx="7620000" cy="4267200"/>
              <a:chOff x="762000" y="762000"/>
              <a:chExt cx="7620000" cy="4267200"/>
            </a:xfrm>
          </p:grpSpPr>
          <p:sp>
            <p:nvSpPr>
              <p:cNvPr id="7" name="Rectangle 6"/>
              <p:cNvSpPr/>
              <p:nvPr/>
            </p:nvSpPr>
            <p:spPr>
              <a:xfrm>
                <a:off x="762000" y="7620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Calibri" charset="0"/>
                  <a:buAutoNum type="arabicPeriod"/>
                  <a:defRPr/>
                </a:pPr>
                <a:endParaRPr lang="en-US">
                  <a:solidFill>
                    <a:srgbClr val="FFFFFF"/>
                  </a:solidFill>
                  <a:ea typeface="宋体" charset="0"/>
                </a:endParaRPr>
              </a:p>
            </p:txBody>
          </p:sp>
          <p:sp>
            <p:nvSpPr>
              <p:cNvPr id="10" name="Rectangle 9"/>
              <p:cNvSpPr/>
              <p:nvPr/>
            </p:nvSpPr>
            <p:spPr>
              <a:xfrm>
                <a:off x="762000" y="28956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Calibri" charset="0"/>
                  <a:buAutoNum type="arabicPeriod"/>
                  <a:defRPr/>
                </a:pPr>
                <a:endParaRPr lang="en-US">
                  <a:solidFill>
                    <a:srgbClr val="FFFFFF"/>
                  </a:solidFill>
                  <a:ea typeface="宋体" charset="0"/>
                </a:endParaRPr>
              </a:p>
            </p:txBody>
          </p:sp>
        </p:grpSp>
        <p:sp>
          <p:nvSpPr>
            <p:cNvPr id="18439" name="Rectangle 12"/>
            <p:cNvSpPr>
              <a:spLocks noChangeArrowheads="1"/>
            </p:cNvSpPr>
            <p:nvPr/>
          </p:nvSpPr>
          <p:spPr bwMode="auto">
            <a:xfrm>
              <a:off x="2476500" y="1082469"/>
              <a:ext cx="3733800" cy="185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ts val="250"/>
                </a:spcBef>
              </a:pPr>
              <a:r>
                <a:rPr lang="zh-CN" altLang="en-US" sz="2200" dirty="0"/>
                <a:t>铝制车架断成两截</a:t>
              </a:r>
              <a:endParaRPr lang="en-US" altLang="zh-CN" sz="2200" dirty="0">
                <a:latin typeface="MS Sans Serif" charset="-122"/>
              </a:endParaRPr>
            </a:p>
            <a:p>
              <a:pPr lvl="1">
                <a:spcBef>
                  <a:spcPts val="250"/>
                </a:spcBef>
                <a:buFont typeface="Arial" panose="020B0604020202020204" pitchFamily="34" charset="0"/>
                <a:buChar char="•"/>
              </a:pPr>
              <a:r>
                <a:rPr lang="en-US" altLang="zh-CN" sz="2000" dirty="0">
                  <a:latin typeface="MS Sans Serif" charset="-122"/>
                </a:rPr>
                <a:t> 8</a:t>
              </a:r>
              <a:r>
                <a:rPr lang="zh-CN" altLang="en-US" sz="2000" dirty="0"/>
                <a:t>岁</a:t>
              </a:r>
              <a:r>
                <a:rPr lang="zh-CN" altLang="en-US" sz="2000" dirty="0">
                  <a:latin typeface="MS Sans Serif" charset="-122"/>
                </a:rPr>
                <a:t>男性</a:t>
              </a:r>
              <a:endParaRPr lang="en-US" altLang="zh-CN" sz="2000" dirty="0">
                <a:latin typeface="MS Sans Serif" charset="-122"/>
              </a:endParaRPr>
            </a:p>
            <a:p>
              <a:pPr lvl="1">
                <a:spcBef>
                  <a:spcPts val="250"/>
                </a:spcBef>
                <a:buFont typeface="Arial" panose="020B0604020202020204" pitchFamily="34" charset="0"/>
                <a:buChar char="•"/>
              </a:pPr>
              <a:r>
                <a:rPr lang="en-US" altLang="zh-CN" sz="2000" dirty="0">
                  <a:latin typeface="MS Sans Serif" charset="-122"/>
                </a:rPr>
                <a:t> </a:t>
              </a:r>
              <a:r>
                <a:rPr lang="zh-CN" altLang="en-US" sz="2000" dirty="0"/>
                <a:t>摔到砂石路面的车道上</a:t>
              </a:r>
              <a:endParaRPr lang="en-US" altLang="zh-CN" sz="2000" dirty="0">
                <a:latin typeface="MS Sans Serif" charset="-122"/>
              </a:endParaRPr>
            </a:p>
            <a:p>
              <a:pPr lvl="1">
                <a:spcBef>
                  <a:spcPts val="250"/>
                </a:spcBef>
                <a:buFont typeface="Arial" panose="020B0604020202020204" pitchFamily="34" charset="0"/>
                <a:buChar char="•"/>
              </a:pPr>
              <a:r>
                <a:rPr lang="en-US" altLang="zh-CN" sz="2000" dirty="0">
                  <a:latin typeface="MS Sans Serif" charset="-122"/>
                </a:rPr>
                <a:t> </a:t>
              </a:r>
              <a:r>
                <a:rPr lang="zh-CN" altLang="en-US" sz="2000" dirty="0"/>
                <a:t>划伤及擦伤</a:t>
              </a:r>
              <a:endParaRPr lang="en-US" altLang="zh-CN" sz="2000" dirty="0">
                <a:latin typeface="MS Sans Serif" charset="-122"/>
              </a:endParaRPr>
            </a:p>
            <a:p>
              <a:pPr lvl="1">
                <a:spcBef>
                  <a:spcPts val="250"/>
                </a:spcBef>
              </a:pPr>
              <a:endParaRPr lang="en-US" altLang="zh-CN" sz="200" dirty="0">
                <a:latin typeface="MS Sans Serif" charset="-122"/>
              </a:endParaRPr>
            </a:p>
            <a:p>
              <a:pPr>
                <a:spcBef>
                  <a:spcPts val="250"/>
                </a:spcBef>
              </a:pPr>
              <a:r>
                <a:rPr lang="en-US" altLang="zh-CN" dirty="0">
                  <a:latin typeface="MS Sans Serif" charset="-122"/>
                </a:rPr>
                <a:t>Doc #: IDI 041001CNE1784</a:t>
              </a:r>
            </a:p>
          </p:txBody>
        </p:sp>
        <p:pic>
          <p:nvPicPr>
            <p:cNvPr id="184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103313"/>
              <a:ext cx="2743200"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236913"/>
              <a:ext cx="2971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534603" y="4049317"/>
              <a:ext cx="989286" cy="2494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宋体" charset="0"/>
              </a:endParaRPr>
            </a:p>
          </p:txBody>
        </p:sp>
        <p:sp>
          <p:nvSpPr>
            <p:cNvPr id="2" name="Rectangle 1"/>
            <p:cNvSpPr/>
            <p:nvPr/>
          </p:nvSpPr>
          <p:spPr>
            <a:xfrm>
              <a:off x="2427889" y="3236913"/>
              <a:ext cx="4109545" cy="1969770"/>
            </a:xfrm>
            <a:prstGeom prst="rect">
              <a:avLst/>
            </a:prstGeom>
          </p:spPr>
          <p:txBody>
            <a:bodyPr wrap="square">
              <a:spAutoFit/>
            </a:bodyPr>
            <a:lstStyle/>
            <a:p>
              <a:pPr>
                <a:buClrTx/>
                <a:buSzPct val="100000"/>
              </a:pPr>
              <a:r>
                <a:rPr lang="zh-CN" altLang="en-US" sz="2200" dirty="0"/>
                <a:t>头管破裂</a:t>
              </a:r>
              <a:endParaRPr lang="en-US" altLang="zh-CN" sz="2200" dirty="0">
                <a:latin typeface="MS Sans Serif" charset="-122"/>
              </a:endParaRPr>
            </a:p>
            <a:p>
              <a:pPr marL="282575" lvl="1">
                <a:buClrTx/>
                <a:buFont typeface="Arial" panose="020B0604020202020204" pitchFamily="34" charset="0"/>
                <a:buChar char="•"/>
              </a:pPr>
              <a:r>
                <a:rPr lang="en-US" altLang="zh-CN" sz="2000" dirty="0">
                  <a:latin typeface="MS Sans Serif" charset="-122"/>
                </a:rPr>
                <a:t> 20</a:t>
              </a:r>
              <a:r>
                <a:rPr lang="zh-CN" altLang="en-US" sz="2000" dirty="0"/>
                <a:t>岁</a:t>
              </a:r>
              <a:r>
                <a:rPr lang="zh-CN" altLang="en-US" sz="2000" dirty="0">
                  <a:latin typeface="MS Sans Serif" charset="-122"/>
                </a:rPr>
                <a:t>男性</a:t>
              </a:r>
              <a:r>
                <a:rPr lang="en-US" altLang="zh-CN" sz="2000" dirty="0">
                  <a:latin typeface="MS Sans Serif" charset="-122"/>
                </a:rPr>
                <a:t> </a:t>
              </a:r>
            </a:p>
            <a:p>
              <a:pPr marL="282575" lvl="1">
                <a:buClrTx/>
                <a:buFont typeface="Arial" panose="020B0604020202020204" pitchFamily="34" charset="0"/>
                <a:buChar char="•"/>
              </a:pPr>
              <a:r>
                <a:rPr lang="zh-CN" altLang="en-US" sz="2000" dirty="0"/>
                <a:t> 从把手上方摔出，落到柏油路面上 </a:t>
              </a:r>
              <a:endParaRPr lang="en-US" altLang="zh-CN" sz="2000" dirty="0">
                <a:latin typeface="MS Sans Serif" charset="-122"/>
              </a:endParaRPr>
            </a:p>
            <a:p>
              <a:pPr marL="282575" lvl="1">
                <a:buClrTx/>
                <a:buFont typeface="Arial" panose="020B0604020202020204" pitchFamily="34" charset="0"/>
                <a:buChar char="•"/>
              </a:pPr>
              <a:r>
                <a:rPr lang="en-US" altLang="zh-CN" sz="2000" dirty="0">
                  <a:latin typeface="MS Sans Serif" charset="-122"/>
                </a:rPr>
                <a:t> </a:t>
              </a:r>
              <a:r>
                <a:rPr lang="zh-CN" altLang="en-US" sz="2000" dirty="0"/>
                <a:t>多处撕裂伤（缝合</a:t>
              </a:r>
              <a:r>
                <a:rPr lang="en-US" altLang="zh-CN" sz="2000" dirty="0"/>
                <a:t>10</a:t>
              </a:r>
              <a:r>
                <a:rPr lang="zh-CN" altLang="en-US" sz="2000" dirty="0"/>
                <a:t>针）</a:t>
              </a:r>
              <a:endParaRPr lang="en-US" altLang="zh-CN" sz="2000" dirty="0">
                <a:latin typeface="MS Sans Serif" charset="-122"/>
              </a:endParaRPr>
            </a:p>
            <a:p>
              <a:pPr marL="282575" lvl="1">
                <a:buClrTx/>
              </a:pPr>
              <a:endParaRPr lang="en-US" altLang="zh-CN" sz="200" dirty="0">
                <a:latin typeface="MS Sans Serif" charset="-122"/>
              </a:endParaRPr>
            </a:p>
            <a:p>
              <a:pPr>
                <a:buClrTx/>
              </a:pPr>
              <a:r>
                <a:rPr lang="en-US" altLang="zh-CN" dirty="0">
                  <a:latin typeface="MS Sans Serif" charset="-122"/>
                </a:rPr>
                <a:t>Doc #: IDI 051130CCC21</a:t>
              </a:r>
              <a:endParaRPr lang="en-US" dirty="0"/>
            </a:p>
          </p:txBody>
        </p:sp>
      </p:grpSp>
      <p:pic>
        <p:nvPicPr>
          <p:cNvPr id="4" name="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1792" y="298451"/>
            <a:ext cx="487363" cy="487363"/>
          </a:xfrm>
          <a:prstGeom prst="rect">
            <a:avLst/>
          </a:prstGeom>
        </p:spPr>
      </p:pic>
    </p:spTree>
    <p:extLst>
      <p:ext uri="{BB962C8B-B14F-4D97-AF65-F5344CB8AC3E}">
        <p14:creationId xmlns:p14="http://schemas.microsoft.com/office/powerpoint/2010/main" val="38583142"/>
      </p:ext>
    </p:extLst>
  </p:cSld>
  <p:clrMapOvr>
    <a:masterClrMapping/>
  </p:clrMapOvr>
  <mc:AlternateContent xmlns:mc="http://schemas.openxmlformats.org/markup-compatibility/2006" xmlns:p14="http://schemas.microsoft.com/office/powerpoint/2010/main">
    <mc:Choice Requires="p14">
      <p:transition spd="slow" p14:dur="2000" advTm="60609"/>
    </mc:Choice>
    <mc:Fallback xmlns="">
      <p:transition spd="slow" advTm="6060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365" objId="4"/>
        <p14:triggerEvt type="onClick" time="1365" objId="4"/>
        <p14:stopEvt time="57611" objId="4"/>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p:txBody>
          <a:bodyPr/>
          <a:lstStyle/>
          <a:p>
            <a:r>
              <a:rPr lang="zh-CN" altLang="en-US" dirty="0">
                <a:latin typeface="+mn-ea"/>
                <a:ea typeface="+mn-ea"/>
              </a:rPr>
              <a:t>与车叉有关的事故</a:t>
            </a:r>
          </a:p>
        </p:txBody>
      </p:sp>
      <p:grpSp>
        <p:nvGrpSpPr>
          <p:cNvPr id="3" name="Group 2"/>
          <p:cNvGrpSpPr/>
          <p:nvPr/>
        </p:nvGrpSpPr>
        <p:grpSpPr>
          <a:xfrm>
            <a:off x="2170086" y="1364334"/>
            <a:ext cx="7620000" cy="4909719"/>
            <a:chOff x="2286000" y="1015606"/>
            <a:chExt cx="7620000" cy="4909719"/>
          </a:xfrm>
        </p:grpSpPr>
        <p:grpSp>
          <p:nvGrpSpPr>
            <p:cNvPr id="20482" name="Group 12"/>
            <p:cNvGrpSpPr>
              <a:grpSpLocks/>
            </p:cNvGrpSpPr>
            <p:nvPr/>
          </p:nvGrpSpPr>
          <p:grpSpPr bwMode="auto">
            <a:xfrm>
              <a:off x="2286000" y="1027113"/>
              <a:ext cx="7620000" cy="4898212"/>
              <a:chOff x="762000" y="762000"/>
              <a:chExt cx="7620000" cy="4267200"/>
            </a:xfrm>
          </p:grpSpPr>
          <p:sp>
            <p:nvSpPr>
              <p:cNvPr id="7" name="Rectangle 6"/>
              <p:cNvSpPr/>
              <p:nvPr/>
            </p:nvSpPr>
            <p:spPr>
              <a:xfrm>
                <a:off x="762000" y="7620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Calibri" charset="0"/>
                  <a:buAutoNum type="arabicPeriod"/>
                  <a:defRPr/>
                </a:pPr>
                <a:endParaRPr lang="en-US">
                  <a:solidFill>
                    <a:srgbClr val="FFFFFF"/>
                  </a:solidFill>
                  <a:ea typeface="宋体" charset="0"/>
                </a:endParaRPr>
              </a:p>
            </p:txBody>
          </p:sp>
          <p:sp>
            <p:nvSpPr>
              <p:cNvPr id="10" name="Rectangle 9"/>
              <p:cNvSpPr/>
              <p:nvPr/>
            </p:nvSpPr>
            <p:spPr>
              <a:xfrm>
                <a:off x="762000" y="28956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Calibri" charset="0"/>
                  <a:buAutoNum type="arabicPeriod"/>
                  <a:defRPr/>
                </a:pPr>
                <a:endParaRPr lang="en-US">
                  <a:solidFill>
                    <a:srgbClr val="FFFFFF"/>
                  </a:solidFill>
                  <a:ea typeface="宋体" charset="0"/>
                </a:endParaRPr>
              </a:p>
            </p:txBody>
          </p:sp>
        </p:grpSp>
        <p:sp>
          <p:nvSpPr>
            <p:cNvPr id="20487" name="Rectangle 12"/>
            <p:cNvSpPr>
              <a:spLocks noChangeArrowheads="1"/>
            </p:cNvSpPr>
            <p:nvPr/>
          </p:nvSpPr>
          <p:spPr bwMode="auto">
            <a:xfrm>
              <a:off x="2338388" y="1015606"/>
              <a:ext cx="4038600" cy="243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ts val="250"/>
                </a:spcBef>
              </a:pPr>
              <a:r>
                <a:rPr lang="zh-CN" altLang="en-US" sz="2200" dirty="0"/>
                <a:t>车叉脱落</a:t>
              </a:r>
              <a:endParaRPr lang="en-US" altLang="zh-CN" sz="2200" dirty="0">
                <a:latin typeface="MS Sans Serif" charset="-122"/>
              </a:endParaRPr>
            </a:p>
            <a:p>
              <a:pPr lvl="1">
                <a:spcBef>
                  <a:spcPts val="250"/>
                </a:spcBef>
                <a:buFont typeface="Arial" panose="020B0604020202020204" pitchFamily="34" charset="0"/>
                <a:buChar char="•"/>
              </a:pPr>
              <a:r>
                <a:rPr lang="en-US" altLang="zh-CN" sz="2000" dirty="0">
                  <a:latin typeface="MS Sans Serif" charset="-122"/>
                </a:rPr>
                <a:t> 20</a:t>
              </a:r>
              <a:r>
                <a:rPr lang="zh-CN" altLang="en-US" sz="2000" dirty="0"/>
                <a:t>岁</a:t>
              </a:r>
              <a:r>
                <a:rPr lang="zh-CN" altLang="en-US" sz="2000" dirty="0">
                  <a:latin typeface="MS Sans Serif" charset="-122"/>
                </a:rPr>
                <a:t>男性</a:t>
              </a:r>
              <a:r>
                <a:rPr lang="en-US" altLang="zh-CN" sz="2000" dirty="0">
                  <a:latin typeface="MS Sans Serif" charset="-122"/>
                </a:rPr>
                <a:t> </a:t>
              </a:r>
            </a:p>
            <a:p>
              <a:pPr lvl="1">
                <a:spcBef>
                  <a:spcPts val="250"/>
                </a:spcBef>
                <a:buFont typeface="Arial" panose="020B0604020202020204" pitchFamily="34" charset="0"/>
                <a:buChar char="•"/>
              </a:pPr>
              <a:r>
                <a:rPr lang="zh-CN" altLang="en-US" sz="2000" dirty="0"/>
                <a:t> 从把手上方摔出，落到柏油路面上</a:t>
              </a:r>
              <a:endParaRPr lang="en-US" altLang="zh-CN" sz="2000" dirty="0"/>
            </a:p>
            <a:p>
              <a:pPr lvl="1">
                <a:spcBef>
                  <a:spcPts val="250"/>
                </a:spcBef>
                <a:buFont typeface="Arial" panose="020B0604020202020204" pitchFamily="34" charset="0"/>
                <a:buChar char="•"/>
              </a:pPr>
              <a:r>
                <a:rPr lang="zh-CN" altLang="en-US" sz="2000" dirty="0"/>
                <a:t> 挫伤、擦伤和右膝严重撕裂伤</a:t>
              </a:r>
              <a:endParaRPr lang="en-US" altLang="zh-CN" sz="2000" dirty="0">
                <a:latin typeface="MS Sans Serif" charset="-122"/>
              </a:endParaRPr>
            </a:p>
            <a:p>
              <a:pPr lvl="1">
                <a:spcBef>
                  <a:spcPts val="250"/>
                </a:spcBef>
              </a:pPr>
              <a:endParaRPr lang="en-US" altLang="zh-CN" sz="200" dirty="0">
                <a:latin typeface="MS Sans Serif" charset="-122"/>
              </a:endParaRPr>
            </a:p>
            <a:p>
              <a:pPr>
                <a:spcBef>
                  <a:spcPts val="250"/>
                </a:spcBef>
              </a:pPr>
              <a:r>
                <a:rPr lang="en-US" altLang="zh-CN" sz="1600" dirty="0">
                  <a:latin typeface="MS Sans Serif" charset="-122"/>
                </a:rPr>
                <a:t>Doc #: IDI 041216CCC2209</a:t>
              </a:r>
            </a:p>
          </p:txBody>
        </p:sp>
        <p:pic>
          <p:nvPicPr>
            <p:cNvPr id="2048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103313"/>
              <a:ext cx="31765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1132" y="3581316"/>
              <a:ext cx="32607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593795" y="3985216"/>
              <a:ext cx="838200" cy="228600"/>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宋体" charset="0"/>
              </a:endParaRPr>
            </a:p>
          </p:txBody>
        </p:sp>
        <p:sp>
          <p:nvSpPr>
            <p:cNvPr id="2" name="Rectangle 1"/>
            <p:cNvSpPr/>
            <p:nvPr/>
          </p:nvSpPr>
          <p:spPr>
            <a:xfrm>
              <a:off x="2286000" y="3680604"/>
              <a:ext cx="4090988" cy="2031325"/>
            </a:xfrm>
            <a:prstGeom prst="rect">
              <a:avLst/>
            </a:prstGeom>
          </p:spPr>
          <p:txBody>
            <a:bodyPr wrap="square">
              <a:spAutoFit/>
            </a:bodyPr>
            <a:lstStyle/>
            <a:p>
              <a:pPr>
                <a:lnSpc>
                  <a:spcPct val="90000"/>
                </a:lnSpc>
                <a:buClrTx/>
                <a:buSzPct val="100000"/>
              </a:pPr>
              <a:r>
                <a:rPr lang="zh-CN" altLang="en-US" sz="2200" dirty="0"/>
                <a:t>车叉断裂</a:t>
              </a:r>
              <a:endParaRPr lang="en-US" altLang="zh-CN" sz="2200" dirty="0">
                <a:latin typeface="MS Sans Serif" charset="-122"/>
              </a:endParaRPr>
            </a:p>
            <a:p>
              <a:pPr marL="282575" lvl="1">
                <a:lnSpc>
                  <a:spcPct val="90000"/>
                </a:lnSpc>
                <a:buClrTx/>
                <a:buFont typeface="Arial" panose="020B0604020202020204" pitchFamily="34" charset="0"/>
                <a:buChar char="•"/>
              </a:pPr>
              <a:r>
                <a:rPr lang="en-US" altLang="zh-CN" sz="2000" dirty="0">
                  <a:latin typeface="MS Sans Serif" charset="-122"/>
                </a:rPr>
                <a:t> 14</a:t>
              </a:r>
              <a:r>
                <a:rPr lang="zh-CN" altLang="en-US" sz="2000" dirty="0"/>
                <a:t>岁</a:t>
              </a:r>
              <a:r>
                <a:rPr lang="zh-CN" altLang="en-US" sz="2000" dirty="0">
                  <a:latin typeface="MS Sans Serif" charset="-122"/>
                </a:rPr>
                <a:t>男性</a:t>
              </a:r>
              <a:r>
                <a:rPr lang="en-US" altLang="zh-CN" sz="2000" dirty="0">
                  <a:latin typeface="MS Sans Serif" charset="-122"/>
                </a:rPr>
                <a:t> </a:t>
              </a:r>
            </a:p>
            <a:p>
              <a:pPr marL="282575" lvl="1">
                <a:lnSpc>
                  <a:spcPct val="90000"/>
                </a:lnSpc>
                <a:buClrTx/>
                <a:buFont typeface="Arial" panose="020B0604020202020204" pitchFamily="34" charset="0"/>
                <a:buChar char="•"/>
              </a:pPr>
              <a:r>
                <a:rPr lang="en-US" altLang="zh-CN" sz="2000" dirty="0">
                  <a:latin typeface="MS Sans Serif" charset="-122"/>
                </a:rPr>
                <a:t> </a:t>
              </a:r>
              <a:r>
                <a:rPr lang="zh-CN" altLang="en-US" sz="2000" dirty="0"/>
                <a:t>头面部磕碰到柏油路面</a:t>
              </a:r>
              <a:endParaRPr lang="en-US" altLang="zh-CN" sz="2000" dirty="0">
                <a:latin typeface="MS Sans Serif" charset="-122"/>
              </a:endParaRPr>
            </a:p>
            <a:p>
              <a:pPr marL="282575" lvl="1">
                <a:lnSpc>
                  <a:spcPct val="90000"/>
                </a:lnSpc>
                <a:buClrTx/>
                <a:buFont typeface="Arial" panose="020B0604020202020204" pitchFamily="34" charset="0"/>
                <a:buChar char="•"/>
              </a:pPr>
              <a:r>
                <a:rPr lang="en-US" altLang="zh-CN" sz="2000" dirty="0">
                  <a:latin typeface="MS Sans Serif" charset="-122"/>
                </a:rPr>
                <a:t> </a:t>
              </a:r>
              <a:r>
                <a:rPr lang="zh-CN" altLang="en-US" sz="2000" dirty="0"/>
                <a:t>颌骨断裂，损伤</a:t>
              </a:r>
              <a:r>
                <a:rPr lang="en-US" altLang="zh-CN" sz="2000" dirty="0"/>
                <a:t>4</a:t>
              </a:r>
              <a:r>
                <a:rPr lang="zh-CN" altLang="en-US" sz="2000" dirty="0"/>
                <a:t>颗牙齿</a:t>
              </a:r>
              <a:endParaRPr lang="en-US" altLang="zh-CN" sz="2000" dirty="0">
                <a:latin typeface="MS Sans Serif" charset="-122"/>
              </a:endParaRPr>
            </a:p>
            <a:p>
              <a:pPr marL="282575" lvl="1">
                <a:lnSpc>
                  <a:spcPct val="90000"/>
                </a:lnSpc>
                <a:buClrTx/>
                <a:buFont typeface="Arial" panose="020B0604020202020204" pitchFamily="34" charset="0"/>
                <a:buChar char="•"/>
              </a:pPr>
              <a:r>
                <a:rPr lang="en-US" altLang="zh-CN" sz="2000" dirty="0">
                  <a:latin typeface="MS Sans Serif" charset="-122"/>
                </a:rPr>
                <a:t> </a:t>
              </a:r>
              <a:r>
                <a:rPr lang="zh-CN" altLang="en-US" sz="2000" dirty="0"/>
                <a:t>失忆</a:t>
              </a:r>
              <a:endParaRPr lang="en-US" altLang="zh-CN" sz="2000" dirty="0">
                <a:latin typeface="MS Sans Serif" charset="-122"/>
              </a:endParaRPr>
            </a:p>
            <a:p>
              <a:pPr marL="282575" lvl="1">
                <a:lnSpc>
                  <a:spcPct val="90000"/>
                </a:lnSpc>
                <a:buClrTx/>
                <a:buFont typeface="Arial" panose="020B0604020202020204" pitchFamily="34" charset="0"/>
                <a:buChar char="•"/>
              </a:pPr>
              <a:r>
                <a:rPr lang="en-US" altLang="zh-CN" sz="2000" dirty="0">
                  <a:latin typeface="MS Sans Serif" charset="-122"/>
                </a:rPr>
                <a:t> </a:t>
              </a:r>
              <a:r>
                <a:rPr lang="zh-CN" altLang="en-US" sz="2000" dirty="0">
                  <a:latin typeface="MS Sans Serif" charset="-122"/>
                </a:rPr>
                <a:t>住院三天</a:t>
              </a:r>
              <a:endParaRPr lang="en-US" altLang="zh-CN" sz="2000" dirty="0">
                <a:latin typeface="MS Sans Serif" charset="-122"/>
              </a:endParaRPr>
            </a:p>
            <a:p>
              <a:pPr marL="282575" lvl="1">
                <a:lnSpc>
                  <a:spcPct val="90000"/>
                </a:lnSpc>
                <a:buClrTx/>
              </a:pPr>
              <a:endParaRPr lang="en-US" altLang="zh-CN" sz="200" dirty="0">
                <a:latin typeface="MS Sans Serif" charset="-122"/>
              </a:endParaRPr>
            </a:p>
            <a:p>
              <a:pPr>
                <a:lnSpc>
                  <a:spcPct val="90000"/>
                </a:lnSpc>
                <a:buClrTx/>
              </a:pPr>
              <a:r>
                <a:rPr lang="en-US" altLang="zh-CN" sz="1600" dirty="0">
                  <a:latin typeface="MS Sans Serif" charset="-122"/>
                </a:rPr>
                <a:t>Doc #: IDI 051011CCC1029</a:t>
              </a:r>
              <a:endParaRPr lang="en-US" dirty="0"/>
            </a:p>
          </p:txBody>
        </p:sp>
      </p:grpSp>
      <p:pic>
        <p:nvPicPr>
          <p:cNvPr id="4" name="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8725" y="365126"/>
            <a:ext cx="487363" cy="487363"/>
          </a:xfrm>
          <a:prstGeom prst="rect">
            <a:avLst/>
          </a:prstGeom>
        </p:spPr>
      </p:pic>
    </p:spTree>
    <p:extLst>
      <p:ext uri="{BB962C8B-B14F-4D97-AF65-F5344CB8AC3E}">
        <p14:creationId xmlns:p14="http://schemas.microsoft.com/office/powerpoint/2010/main" val="563263009"/>
      </p:ext>
    </p:extLst>
  </p:cSld>
  <p:clrMapOvr>
    <a:masterClrMapping/>
  </p:clrMapOvr>
  <mc:AlternateContent xmlns:mc="http://schemas.openxmlformats.org/markup-compatibility/2006" xmlns:p14="http://schemas.microsoft.com/office/powerpoint/2010/main">
    <mc:Choice Requires="p14">
      <p:transition spd="slow" p14:dur="2000" advTm="37819"/>
    </mc:Choice>
    <mc:Fallback xmlns="">
      <p:transition spd="slow" advTm="378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462" objId="4"/>
        <p14:triggerEvt type="onClick" time="1463" objId="4"/>
        <p14:stopEvt time="36657" objId="4"/>
      </p14:showEvt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p:nvPr>
        </p:nvSpPr>
        <p:spPr/>
        <p:txBody>
          <a:bodyPr/>
          <a:lstStyle/>
          <a:p>
            <a:r>
              <a:rPr lang="zh-CN" altLang="en-US" dirty="0"/>
              <a:t>与制动器有关的事故</a:t>
            </a:r>
          </a:p>
        </p:txBody>
      </p:sp>
      <p:grpSp>
        <p:nvGrpSpPr>
          <p:cNvPr id="3" name="Group 2"/>
          <p:cNvGrpSpPr/>
          <p:nvPr/>
        </p:nvGrpSpPr>
        <p:grpSpPr>
          <a:xfrm>
            <a:off x="2286000" y="1580166"/>
            <a:ext cx="7620000" cy="4267200"/>
            <a:chOff x="2286000" y="1004888"/>
            <a:chExt cx="7620000" cy="4267200"/>
          </a:xfrm>
        </p:grpSpPr>
        <p:grpSp>
          <p:nvGrpSpPr>
            <p:cNvPr id="22530" name="Group 12"/>
            <p:cNvGrpSpPr>
              <a:grpSpLocks/>
            </p:cNvGrpSpPr>
            <p:nvPr/>
          </p:nvGrpSpPr>
          <p:grpSpPr bwMode="auto">
            <a:xfrm>
              <a:off x="2286000" y="1004888"/>
              <a:ext cx="7620000" cy="4267200"/>
              <a:chOff x="762000" y="762000"/>
              <a:chExt cx="7620000" cy="4267200"/>
            </a:xfrm>
          </p:grpSpPr>
          <p:sp>
            <p:nvSpPr>
              <p:cNvPr id="7" name="Rectangle 6"/>
              <p:cNvSpPr/>
              <p:nvPr/>
            </p:nvSpPr>
            <p:spPr>
              <a:xfrm>
                <a:off x="762000" y="7620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Calibri" charset="0"/>
                  <a:buAutoNum type="arabicPeriod"/>
                  <a:defRPr/>
                </a:pPr>
                <a:endParaRPr lang="en-US">
                  <a:solidFill>
                    <a:srgbClr val="FFFFFF"/>
                  </a:solidFill>
                  <a:ea typeface="宋体" charset="0"/>
                </a:endParaRPr>
              </a:p>
            </p:txBody>
          </p:sp>
          <p:sp>
            <p:nvSpPr>
              <p:cNvPr id="10" name="Rectangle 9"/>
              <p:cNvSpPr/>
              <p:nvPr/>
            </p:nvSpPr>
            <p:spPr>
              <a:xfrm>
                <a:off x="762000" y="28956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Calibri" charset="0"/>
                  <a:buAutoNum type="arabicPeriod"/>
                  <a:defRPr/>
                </a:pPr>
                <a:endParaRPr lang="en-US">
                  <a:solidFill>
                    <a:srgbClr val="FFFFFF"/>
                  </a:solidFill>
                  <a:ea typeface="宋体" charset="0"/>
                </a:endParaRPr>
              </a:p>
            </p:txBody>
          </p:sp>
        </p:grpSp>
        <p:sp>
          <p:nvSpPr>
            <p:cNvPr id="22535" name="Rectangle 12"/>
            <p:cNvSpPr>
              <a:spLocks noChangeArrowheads="1"/>
            </p:cNvSpPr>
            <p:nvPr/>
          </p:nvSpPr>
          <p:spPr bwMode="auto">
            <a:xfrm>
              <a:off x="2286000" y="1190677"/>
              <a:ext cx="3985419" cy="176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ts val="250"/>
                </a:spcBef>
              </a:pPr>
              <a:r>
                <a:rPr lang="zh-CN" altLang="en-US" sz="1600" dirty="0"/>
                <a:t>    刹车时前轮被锁住</a:t>
              </a:r>
              <a:endParaRPr lang="en-US" altLang="zh-CN" sz="1600" dirty="0">
                <a:latin typeface="MS Sans Serif" charset="-122"/>
              </a:endParaRPr>
            </a:p>
            <a:p>
              <a:pPr lvl="1">
                <a:spcBef>
                  <a:spcPts val="250"/>
                </a:spcBef>
                <a:buFont typeface="Arial" panose="020B0604020202020204" pitchFamily="34" charset="0"/>
                <a:buChar char="•"/>
              </a:pPr>
              <a:r>
                <a:rPr lang="en-US" altLang="zh-CN" sz="1600" dirty="0">
                  <a:latin typeface="MS Sans Serif" charset="-122"/>
                </a:rPr>
                <a:t> 17</a:t>
              </a:r>
              <a:r>
                <a:rPr lang="zh-CN" altLang="en-US" sz="1600" dirty="0"/>
                <a:t>岁</a:t>
              </a:r>
              <a:r>
                <a:rPr lang="zh-CN" altLang="en-US" sz="1600" dirty="0">
                  <a:latin typeface="MS Sans Serif" charset="-122"/>
                </a:rPr>
                <a:t>女性</a:t>
              </a:r>
              <a:r>
                <a:rPr lang="en-US" altLang="zh-CN" sz="1600" dirty="0">
                  <a:latin typeface="MS Sans Serif" charset="-122"/>
                </a:rPr>
                <a:t> </a:t>
              </a:r>
            </a:p>
            <a:p>
              <a:pPr lvl="1">
                <a:spcBef>
                  <a:spcPts val="250"/>
                </a:spcBef>
                <a:buFont typeface="Arial" panose="020B0604020202020204" pitchFamily="34" charset="0"/>
                <a:buChar char="•"/>
              </a:pPr>
              <a:r>
                <a:rPr lang="zh-CN" altLang="en-US" sz="1600" dirty="0"/>
                <a:t> 从脚踏车上被甩到水泥野餐桌上 </a:t>
              </a:r>
              <a:endParaRPr lang="en-US" altLang="zh-CN" sz="1600" dirty="0">
                <a:latin typeface="MS Sans Serif" charset="-122"/>
              </a:endParaRPr>
            </a:p>
            <a:p>
              <a:pPr lvl="1">
                <a:spcBef>
                  <a:spcPts val="250"/>
                </a:spcBef>
                <a:buFont typeface="Arial" panose="020B0604020202020204" pitchFamily="34" charset="0"/>
                <a:buChar char="•"/>
              </a:pPr>
              <a:r>
                <a:rPr lang="en-US" altLang="zh-CN" sz="1600" dirty="0">
                  <a:latin typeface="MS Sans Serif" charset="-122"/>
                </a:rPr>
                <a:t> </a:t>
              </a:r>
              <a:r>
                <a:rPr lang="zh-CN" altLang="en-US" sz="1600" dirty="0"/>
                <a:t>双臂骨折</a:t>
              </a:r>
              <a:endParaRPr lang="en-US" altLang="zh-CN" sz="1600" dirty="0">
                <a:latin typeface="MS Sans Serif" charset="-122"/>
              </a:endParaRPr>
            </a:p>
            <a:p>
              <a:pPr lvl="1">
                <a:spcBef>
                  <a:spcPts val="250"/>
                </a:spcBef>
                <a:buFont typeface="Arial" panose="020B0604020202020204" pitchFamily="34" charset="0"/>
                <a:buChar char="•"/>
              </a:pPr>
              <a:r>
                <a:rPr lang="en-US" altLang="zh-CN" sz="1600" dirty="0">
                  <a:latin typeface="MS Sans Serif" charset="-122"/>
                </a:rPr>
                <a:t> </a:t>
              </a:r>
              <a:r>
                <a:rPr lang="zh-CN" altLang="en-US" sz="1600" dirty="0">
                  <a:latin typeface="MS Sans Serif" charset="-122"/>
                </a:rPr>
                <a:t>住院三天</a:t>
              </a:r>
              <a:endParaRPr lang="en-US" altLang="zh-CN" sz="1600" dirty="0">
                <a:latin typeface="MS Sans Serif" charset="-122"/>
              </a:endParaRPr>
            </a:p>
            <a:p>
              <a:pPr>
                <a:spcBef>
                  <a:spcPts val="250"/>
                </a:spcBef>
              </a:pPr>
              <a:r>
                <a:rPr lang="zh-CN" altLang="en-US" sz="1600" dirty="0">
                  <a:latin typeface="MS Sans Serif" charset="-122"/>
                </a:rPr>
                <a:t>   </a:t>
              </a:r>
              <a:r>
                <a:rPr lang="en-US" altLang="zh-CN" sz="1600" dirty="0">
                  <a:latin typeface="MS Sans Serif" charset="-122"/>
                </a:rPr>
                <a:t>Doc #: IDI </a:t>
              </a:r>
              <a:r>
                <a:rPr lang="en-US" altLang="zh-CN" sz="1600" dirty="0"/>
                <a:t>041022CCC2053</a:t>
              </a:r>
              <a:endParaRPr lang="en-US" altLang="zh-CN" sz="1600" dirty="0">
                <a:latin typeface="MS Sans Serif" charset="-122"/>
              </a:endParaRPr>
            </a:p>
          </p:txBody>
        </p:sp>
        <p:pic>
          <p:nvPicPr>
            <p:cNvPr id="225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103314"/>
              <a:ext cx="32766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6100" y="3252788"/>
              <a:ext cx="2108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7315200" y="4129088"/>
              <a:ext cx="838200" cy="7239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solidFill>
                  <a:srgbClr val="FFFFFF"/>
                </a:solidFill>
                <a:ea typeface="宋体" charset="0"/>
              </a:endParaRPr>
            </a:p>
          </p:txBody>
        </p:sp>
        <p:sp>
          <p:nvSpPr>
            <p:cNvPr id="2" name="Rectangle 1"/>
            <p:cNvSpPr/>
            <p:nvPr/>
          </p:nvSpPr>
          <p:spPr>
            <a:xfrm>
              <a:off x="2373395" y="3389680"/>
              <a:ext cx="4393324" cy="1631216"/>
            </a:xfrm>
            <a:prstGeom prst="rect">
              <a:avLst/>
            </a:prstGeom>
          </p:spPr>
          <p:txBody>
            <a:bodyPr wrap="square">
              <a:spAutoFit/>
            </a:bodyPr>
            <a:lstStyle/>
            <a:p>
              <a:pPr>
                <a:buClrTx/>
                <a:buSzPct val="100000"/>
              </a:pPr>
              <a:r>
                <a:rPr lang="zh-CN" altLang="en-US" sz="2200" dirty="0"/>
                <a:t>试图刹车时失去控制</a:t>
              </a:r>
              <a:endParaRPr lang="en-US" altLang="zh-CN" sz="2200" dirty="0">
                <a:latin typeface="MS Sans Serif" charset="-122"/>
              </a:endParaRPr>
            </a:p>
            <a:p>
              <a:pPr marL="282575" lvl="1">
                <a:buClrTx/>
                <a:buFont typeface="Arial" panose="020B0604020202020204" pitchFamily="34" charset="0"/>
                <a:buChar char="•"/>
              </a:pPr>
              <a:r>
                <a:rPr lang="en-US" altLang="zh-CN" sz="2000" dirty="0">
                  <a:latin typeface="MS Sans Serif" charset="-122"/>
                </a:rPr>
                <a:t> 25</a:t>
              </a:r>
              <a:r>
                <a:rPr lang="zh-CN" altLang="en-US" sz="2000" dirty="0"/>
                <a:t>岁</a:t>
              </a:r>
              <a:r>
                <a:rPr lang="zh-CN" altLang="en-US" sz="2000" dirty="0">
                  <a:latin typeface="MS Sans Serif" charset="-122"/>
                </a:rPr>
                <a:t>男性</a:t>
              </a:r>
              <a:r>
                <a:rPr lang="en-US" altLang="zh-CN" sz="2000" dirty="0">
                  <a:latin typeface="MS Sans Serif" charset="-122"/>
                </a:rPr>
                <a:t> </a:t>
              </a:r>
            </a:p>
            <a:p>
              <a:pPr marL="282575" lvl="1">
                <a:buClrTx/>
                <a:buFont typeface="Arial" panose="020B0604020202020204" pitchFamily="34" charset="0"/>
                <a:buChar char="•"/>
              </a:pPr>
              <a:r>
                <a:rPr lang="en-US" altLang="zh-CN" sz="2000" dirty="0">
                  <a:latin typeface="MS Sans Serif" charset="-122"/>
                </a:rPr>
                <a:t> </a:t>
              </a:r>
              <a:r>
                <a:rPr lang="zh-CN" altLang="en-US" sz="2000" dirty="0">
                  <a:latin typeface="MS Sans Serif" charset="-122"/>
                </a:rPr>
                <a:t>摔到柏油路面上</a:t>
              </a:r>
              <a:endParaRPr lang="en-US" altLang="zh-CN" sz="2000" dirty="0">
                <a:latin typeface="MS Sans Serif" charset="-122"/>
              </a:endParaRPr>
            </a:p>
            <a:p>
              <a:pPr marL="282575" lvl="1">
                <a:buClrTx/>
                <a:buFont typeface="Arial" panose="020B0604020202020204" pitchFamily="34" charset="0"/>
                <a:buChar char="•"/>
              </a:pPr>
              <a:r>
                <a:rPr lang="en-US" altLang="zh-CN" sz="2000" dirty="0">
                  <a:latin typeface="MS Sans Serif" charset="-122"/>
                </a:rPr>
                <a:t> </a:t>
              </a:r>
              <a:r>
                <a:rPr lang="zh-CN" altLang="en-US" sz="2000" dirty="0"/>
                <a:t>头部撕裂伤和    路面擦伤</a:t>
              </a:r>
              <a:endParaRPr lang="en-US" altLang="zh-CN" sz="2000" dirty="0">
                <a:latin typeface="MS Sans Serif" charset="-122"/>
              </a:endParaRPr>
            </a:p>
            <a:p>
              <a:pPr marL="282575" lvl="1">
                <a:buClrTx/>
              </a:pPr>
              <a:endParaRPr lang="en-US" altLang="zh-CN" sz="200" dirty="0">
                <a:latin typeface="MS Sans Serif" charset="-122"/>
              </a:endParaRPr>
            </a:p>
            <a:p>
              <a:pPr>
                <a:buClrTx/>
              </a:pPr>
              <a:r>
                <a:rPr lang="en-US" altLang="zh-CN" sz="1600" dirty="0">
                  <a:latin typeface="MS Sans Serif" charset="-122"/>
                </a:rPr>
                <a:t>Doc #: IDI 041021CCC1070</a:t>
              </a:r>
            </a:p>
          </p:txBody>
        </p:sp>
      </p:grpSp>
      <p:pic>
        <p:nvPicPr>
          <p:cNvPr id="4" name="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2458" y="366184"/>
            <a:ext cx="487363" cy="487363"/>
          </a:xfrm>
          <a:prstGeom prst="rect">
            <a:avLst/>
          </a:prstGeom>
        </p:spPr>
      </p:pic>
    </p:spTree>
    <p:extLst>
      <p:ext uri="{BB962C8B-B14F-4D97-AF65-F5344CB8AC3E}">
        <p14:creationId xmlns:p14="http://schemas.microsoft.com/office/powerpoint/2010/main" val="2472561800"/>
      </p:ext>
    </p:extLst>
  </p:cSld>
  <p:clrMapOvr>
    <a:masterClrMapping/>
  </p:clrMapOvr>
  <mc:AlternateContent xmlns:mc="http://schemas.openxmlformats.org/markup-compatibility/2006" xmlns:p14="http://schemas.microsoft.com/office/powerpoint/2010/main">
    <mc:Choice Requires="p14">
      <p:transition spd="slow" p14:dur="2000" advTm="42016"/>
    </mc:Choice>
    <mc:Fallback xmlns="">
      <p:transition spd="slow" advTm="4201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25" objId="4"/>
        <p14:triggerEvt type="onClick" time="1625" objId="4"/>
        <p14:stopEvt time="38827" objId="4"/>
      </p14:showEvt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1"/>
          <p:cNvSpPr>
            <a:spLocks noGrp="1"/>
          </p:cNvSpPr>
          <p:nvPr>
            <p:ph type="title"/>
          </p:nvPr>
        </p:nvSpPr>
        <p:spPr/>
        <p:txBody>
          <a:bodyPr>
            <a:normAutofit fontScale="90000"/>
          </a:bodyPr>
          <a:lstStyle/>
          <a:p>
            <a:pPr eaLnBrk="1" hangingPunct="1"/>
            <a:br>
              <a:rPr lang="en-US" altLang="zh-CN" sz="4000" dirty="0">
                <a:latin typeface="SimSun" panose="02010600030101010101" pitchFamily="2" charset="-122"/>
                <a:ea typeface="SimSun" panose="02010600030101010101" pitchFamily="2" charset="-122"/>
              </a:rPr>
            </a:br>
            <a:r>
              <a:rPr lang="zh-CN" altLang="en-US" sz="4000" dirty="0">
                <a:latin typeface="SimSun" panose="02010600030101010101" pitchFamily="2" charset="-122"/>
                <a:ea typeface="SimSun" panose="02010600030101010101" pitchFamily="2" charset="-122"/>
              </a:rPr>
              <a:t>与龙头有关的事故</a:t>
            </a:r>
            <a:br>
              <a:rPr lang="en-US" sz="4000" dirty="0">
                <a:latin typeface="SimSun" panose="02010600030101010101" pitchFamily="2" charset="-122"/>
                <a:ea typeface="SimSun" panose="02010600030101010101" pitchFamily="2" charset="-122"/>
              </a:rPr>
            </a:br>
            <a:endParaRPr lang="en-US" altLang="en-US" sz="4000" dirty="0">
              <a:latin typeface="SimSun" panose="02010600030101010101" pitchFamily="2" charset="-122"/>
              <a:ea typeface="SimSun" panose="02010600030101010101" pitchFamily="2" charset="-122"/>
            </a:endParaRPr>
          </a:p>
        </p:txBody>
      </p:sp>
      <p:grpSp>
        <p:nvGrpSpPr>
          <p:cNvPr id="2" name="Group 1"/>
          <p:cNvGrpSpPr/>
          <p:nvPr/>
        </p:nvGrpSpPr>
        <p:grpSpPr>
          <a:xfrm>
            <a:off x="2165350" y="1497315"/>
            <a:ext cx="7627937" cy="4286250"/>
            <a:chOff x="2163763" y="928688"/>
            <a:chExt cx="7627937" cy="4286250"/>
          </a:xfrm>
        </p:grpSpPr>
        <p:sp>
          <p:nvSpPr>
            <p:cNvPr id="14" name="Rectangle 13"/>
            <p:cNvSpPr/>
            <p:nvPr/>
          </p:nvSpPr>
          <p:spPr>
            <a:xfrm>
              <a:off x="6130925" y="3062288"/>
              <a:ext cx="36576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US" sz="1600">
                <a:solidFill>
                  <a:schemeClr val="tx1"/>
                </a:solidFill>
                <a:ea typeface="宋体" charset="0"/>
              </a:endParaRPr>
            </a:p>
          </p:txBody>
        </p:sp>
        <p:sp>
          <p:nvSpPr>
            <p:cNvPr id="7" name="Rectangle 6"/>
            <p:cNvSpPr/>
            <p:nvPr/>
          </p:nvSpPr>
          <p:spPr>
            <a:xfrm>
              <a:off x="2168525" y="928688"/>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Calibri" charset="0"/>
                <a:buAutoNum type="arabicPeriod"/>
                <a:defRPr/>
              </a:pPr>
              <a:endParaRPr lang="en-US">
                <a:solidFill>
                  <a:srgbClr val="FFFFFF"/>
                </a:solidFill>
                <a:ea typeface="宋体" charset="0"/>
              </a:endParaRPr>
            </a:p>
          </p:txBody>
        </p:sp>
        <p:sp>
          <p:nvSpPr>
            <p:cNvPr id="10" name="Rectangle 9"/>
            <p:cNvSpPr/>
            <p:nvPr/>
          </p:nvSpPr>
          <p:spPr>
            <a:xfrm>
              <a:off x="2163763" y="3081338"/>
              <a:ext cx="39624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ClrTx/>
                <a:buSzPct val="100000"/>
              </a:pPr>
              <a:r>
                <a:rPr lang="zh-CN" altLang="en-US" sz="2400" dirty="0">
                  <a:solidFill>
                    <a:srgbClr val="1A2857"/>
                  </a:solidFill>
                </a:rPr>
                <a:t>转动车把手但车轮未转</a:t>
              </a:r>
              <a:endParaRPr lang="en-US" altLang="zh-CN" sz="2400" dirty="0">
                <a:solidFill>
                  <a:srgbClr val="1A2857"/>
                </a:solidFill>
                <a:latin typeface="MS Sans Serif" charset="-122"/>
              </a:endParaRPr>
            </a:p>
            <a:p>
              <a:pPr marL="282575" lvl="1">
                <a:buClrTx/>
                <a:buFont typeface="Arial" panose="020B0604020202020204" pitchFamily="34" charset="0"/>
                <a:buChar char="•"/>
              </a:pPr>
              <a:r>
                <a:rPr lang="en-US" altLang="zh-CN" dirty="0">
                  <a:solidFill>
                    <a:srgbClr val="1A2857"/>
                  </a:solidFill>
                  <a:latin typeface="MS Sans Serif" charset="-122"/>
                </a:rPr>
                <a:t> </a:t>
              </a:r>
              <a:r>
                <a:rPr lang="en-US" altLang="zh-CN" sz="2000" dirty="0">
                  <a:solidFill>
                    <a:srgbClr val="1A2857"/>
                  </a:solidFill>
                  <a:latin typeface="MS Sans Serif" charset="-122"/>
                </a:rPr>
                <a:t>52</a:t>
              </a:r>
              <a:r>
                <a:rPr lang="zh-CN" altLang="en-US" sz="2000" dirty="0">
                  <a:solidFill>
                    <a:srgbClr val="1A2857"/>
                  </a:solidFill>
                </a:rPr>
                <a:t>岁</a:t>
              </a:r>
              <a:r>
                <a:rPr lang="zh-CN" altLang="en-US" sz="2000" dirty="0">
                  <a:solidFill>
                    <a:srgbClr val="1A2857"/>
                  </a:solidFill>
                  <a:latin typeface="MS Sans Serif" charset="-122"/>
                </a:rPr>
                <a:t>女性</a:t>
              </a:r>
              <a:endParaRPr lang="en-US" altLang="zh-CN" sz="2000" dirty="0">
                <a:solidFill>
                  <a:srgbClr val="1A2857"/>
                </a:solidFill>
                <a:latin typeface="MS Sans Serif" charset="-122"/>
              </a:endParaRPr>
            </a:p>
            <a:p>
              <a:pPr marL="282575" lvl="1">
                <a:buClrTx/>
                <a:buFont typeface="Arial" panose="020B0604020202020204" pitchFamily="34" charset="0"/>
                <a:buChar char="•"/>
              </a:pPr>
              <a:r>
                <a:rPr lang="en-US" altLang="zh-CN" sz="2000" dirty="0">
                  <a:solidFill>
                    <a:srgbClr val="1A2857"/>
                  </a:solidFill>
                  <a:latin typeface="MS Sans Serif" charset="-122"/>
                </a:rPr>
                <a:t> </a:t>
              </a:r>
              <a:r>
                <a:rPr lang="zh-CN" altLang="en-US" sz="2000" dirty="0">
                  <a:solidFill>
                    <a:srgbClr val="1A2857"/>
                  </a:solidFill>
                  <a:latin typeface="MS Sans Serif" charset="-122"/>
                </a:rPr>
                <a:t>碰撞</a:t>
              </a:r>
              <a:endParaRPr lang="en-US" altLang="zh-CN" sz="2000" dirty="0">
                <a:solidFill>
                  <a:srgbClr val="1A2857"/>
                </a:solidFill>
                <a:latin typeface="MS Sans Serif" charset="-122"/>
              </a:endParaRPr>
            </a:p>
            <a:p>
              <a:pPr marL="282575" lvl="1">
                <a:buClrTx/>
                <a:buFont typeface="Arial" panose="020B0604020202020204" pitchFamily="34" charset="0"/>
                <a:buChar char="•"/>
              </a:pPr>
              <a:r>
                <a:rPr lang="en-US" sz="2000" dirty="0">
                  <a:solidFill>
                    <a:srgbClr val="1A2857"/>
                  </a:solidFill>
                </a:rPr>
                <a:t> </a:t>
              </a:r>
              <a:r>
                <a:rPr lang="zh-CN" altLang="en-US" sz="2000" dirty="0">
                  <a:solidFill>
                    <a:srgbClr val="1A2857"/>
                  </a:solidFill>
                </a:rPr>
                <a:t>一条腿严重骨折</a:t>
              </a:r>
              <a:endParaRPr lang="en-US" altLang="zh-CN" sz="2000" dirty="0">
                <a:solidFill>
                  <a:srgbClr val="1A2857"/>
                </a:solidFill>
                <a:latin typeface="MS Sans Serif" charset="-122"/>
              </a:endParaRPr>
            </a:p>
            <a:p>
              <a:pPr>
                <a:buClrTx/>
                <a:buSzPct val="100000"/>
              </a:pPr>
              <a:endParaRPr lang="en-US" altLang="zh-CN" sz="200" dirty="0">
                <a:solidFill>
                  <a:srgbClr val="1A2857"/>
                </a:solidFill>
                <a:latin typeface="MS Sans Serif" charset="-122"/>
              </a:endParaRPr>
            </a:p>
            <a:p>
              <a:pPr>
                <a:buClrTx/>
                <a:buSzPct val="100000"/>
              </a:pPr>
              <a:r>
                <a:rPr lang="en-US" altLang="zh-CN" sz="1600" dirty="0">
                  <a:solidFill>
                    <a:srgbClr val="1A2857"/>
                  </a:solidFill>
                  <a:latin typeface="MS Sans Serif" charset="-122"/>
                </a:rPr>
                <a:t>Doc #: IDI 050317CCC2542</a:t>
              </a:r>
            </a:p>
          </p:txBody>
        </p:sp>
        <p:sp>
          <p:nvSpPr>
            <p:cNvPr id="24585" name="Rectangle 12"/>
            <p:cNvSpPr>
              <a:spLocks noChangeArrowheads="1"/>
            </p:cNvSpPr>
            <p:nvPr/>
          </p:nvSpPr>
          <p:spPr bwMode="auto">
            <a:xfrm>
              <a:off x="2476500" y="1052424"/>
              <a:ext cx="4000500" cy="18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ts val="250"/>
                </a:spcBef>
              </a:pPr>
              <a:r>
                <a:rPr lang="zh-CN" altLang="en-US" sz="2400" dirty="0"/>
                <a:t>龙头断裂</a:t>
              </a:r>
              <a:endParaRPr lang="en-US" altLang="zh-CN" sz="2400" dirty="0">
                <a:latin typeface="MS Sans Serif" charset="-122"/>
              </a:endParaRPr>
            </a:p>
            <a:p>
              <a:pPr marL="285750" indent="-285750">
                <a:buFont typeface="Arial" panose="020B0604020202020204" pitchFamily="34" charset="0"/>
                <a:buChar char="•"/>
              </a:pPr>
              <a:r>
                <a:rPr lang="en-US" sz="2200" dirty="0"/>
                <a:t>13</a:t>
              </a:r>
              <a:r>
                <a:rPr lang="zh-CN" altLang="en-US" sz="2200" dirty="0"/>
                <a:t>岁男性</a:t>
              </a:r>
              <a:endParaRPr lang="en-US" altLang="zh-CN" sz="2200" dirty="0"/>
            </a:p>
            <a:p>
              <a:pPr marL="285750" indent="-285750">
                <a:buFont typeface="Arial" panose="020B0604020202020204" pitchFamily="34" charset="0"/>
                <a:buChar char="•"/>
              </a:pPr>
              <a:r>
                <a:rPr lang="zh-CN" altLang="en-US" sz="2200" dirty="0"/>
                <a:t>摔倒在地</a:t>
              </a:r>
              <a:endParaRPr lang="en-US" altLang="zh-CN" sz="2200" dirty="0"/>
            </a:p>
            <a:p>
              <a:pPr marL="285750" indent="-285750">
                <a:buFont typeface="Arial" panose="020B0604020202020204" pitchFamily="34" charset="0"/>
                <a:buChar char="•"/>
              </a:pPr>
              <a:r>
                <a:rPr lang="zh-CN" altLang="en-US" sz="2200" dirty="0"/>
                <a:t>双手和胳膊轻度擦伤</a:t>
              </a:r>
              <a:endParaRPr lang="en-US" sz="2200" dirty="0"/>
            </a:p>
            <a:p>
              <a:pPr lvl="1">
                <a:spcBef>
                  <a:spcPts val="250"/>
                </a:spcBef>
              </a:pPr>
              <a:endParaRPr lang="en-US" altLang="zh-CN" sz="200" dirty="0">
                <a:latin typeface="MS Sans Serif" charset="-122"/>
              </a:endParaRPr>
            </a:p>
            <a:p>
              <a:pPr>
                <a:spcBef>
                  <a:spcPts val="250"/>
                </a:spcBef>
              </a:pPr>
              <a:r>
                <a:rPr lang="en-US" altLang="zh-CN" sz="1600" dirty="0">
                  <a:latin typeface="MS Sans Serif" charset="-122"/>
                </a:rPr>
                <a:t>Doc #: IDI </a:t>
              </a:r>
              <a:r>
                <a:rPr lang="en-US" altLang="zh-CN" sz="1600" dirty="0"/>
                <a:t>061130CCC1142</a:t>
              </a:r>
              <a:endParaRPr lang="en-US" altLang="zh-CN" sz="1600" dirty="0">
                <a:latin typeface="MS Sans Serif" charset="-122"/>
              </a:endParaRPr>
            </a:p>
          </p:txBody>
        </p:sp>
        <p:pic>
          <p:nvPicPr>
            <p:cNvPr id="245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004888"/>
              <a:ext cx="3162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TextBox 11"/>
            <p:cNvSpPr txBox="1">
              <a:spLocks noChangeArrowheads="1"/>
            </p:cNvSpPr>
            <p:nvPr/>
          </p:nvSpPr>
          <p:spPr bwMode="auto">
            <a:xfrm>
              <a:off x="6435725" y="3186023"/>
              <a:ext cx="3048000" cy="185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ts val="250"/>
                </a:spcBef>
              </a:pPr>
              <a:r>
                <a:rPr lang="zh-CN" altLang="en-US" sz="2400" dirty="0"/>
                <a:t>龙头碎裂</a:t>
              </a:r>
              <a:endParaRPr lang="en-US" altLang="zh-CN" sz="2400" dirty="0">
                <a:latin typeface="MS Sans Serif" charset="-122"/>
              </a:endParaRPr>
            </a:p>
            <a:p>
              <a:pPr lvl="1">
                <a:spcBef>
                  <a:spcPts val="250"/>
                </a:spcBef>
                <a:buFont typeface="Arial" panose="020B0604020202020204" pitchFamily="34" charset="0"/>
                <a:buChar char="•"/>
              </a:pPr>
              <a:r>
                <a:rPr lang="en-US" altLang="zh-CN" sz="2000" dirty="0">
                  <a:latin typeface="MS Sans Serif" charset="-122"/>
                </a:rPr>
                <a:t> 18</a:t>
              </a:r>
              <a:r>
                <a:rPr lang="zh-CN" altLang="en-US" sz="2000" dirty="0"/>
                <a:t>岁</a:t>
              </a:r>
              <a:r>
                <a:rPr lang="zh-CN" altLang="en-US" sz="2000" dirty="0">
                  <a:latin typeface="MS Sans Serif" charset="-122"/>
                </a:rPr>
                <a:t>男性</a:t>
              </a:r>
              <a:r>
                <a:rPr lang="en-US" altLang="zh-CN" sz="2000" dirty="0">
                  <a:latin typeface="MS Sans Serif" charset="-122"/>
                </a:rPr>
                <a:t> </a:t>
              </a:r>
            </a:p>
            <a:p>
              <a:pPr lvl="1">
                <a:spcBef>
                  <a:spcPts val="250"/>
                </a:spcBef>
                <a:buFont typeface="Arial" panose="020B0604020202020204" pitchFamily="34" charset="0"/>
                <a:buChar char="•"/>
              </a:pPr>
              <a:r>
                <a:rPr lang="en-US" altLang="zh-CN" sz="2000" dirty="0">
                  <a:latin typeface="MS Sans Serif" charset="-122"/>
                </a:rPr>
                <a:t> </a:t>
              </a:r>
              <a:r>
                <a:rPr lang="zh-CN" altLang="en-US" sz="2000" dirty="0">
                  <a:latin typeface="MS Sans Serif" charset="-122"/>
                </a:rPr>
                <a:t>摔到柏油路上</a:t>
              </a:r>
              <a:endParaRPr lang="en-US" altLang="zh-CN" sz="2000" dirty="0">
                <a:latin typeface="MS Sans Serif" charset="-122"/>
              </a:endParaRPr>
            </a:p>
            <a:p>
              <a:pPr lvl="1">
                <a:spcBef>
                  <a:spcPts val="250"/>
                </a:spcBef>
                <a:buFont typeface="Arial" panose="020B0604020202020204" pitchFamily="34" charset="0"/>
                <a:buChar char="•"/>
              </a:pPr>
              <a:r>
                <a:rPr lang="en-US" altLang="zh-CN" sz="2000" dirty="0">
                  <a:latin typeface="MS Sans Serif" charset="-122"/>
                </a:rPr>
                <a:t> </a:t>
              </a:r>
              <a:r>
                <a:rPr lang="zh-CN" altLang="en-US" sz="2000" dirty="0"/>
                <a:t>手腕和肘部骨折</a:t>
              </a:r>
              <a:endParaRPr lang="en-US" altLang="zh-CN" sz="2000" dirty="0">
                <a:latin typeface="MS Sans Serif" charset="-122"/>
              </a:endParaRPr>
            </a:p>
            <a:p>
              <a:pPr lvl="1">
                <a:spcBef>
                  <a:spcPts val="250"/>
                </a:spcBef>
              </a:pPr>
              <a:endParaRPr lang="en-US" altLang="zh-CN" sz="200" dirty="0">
                <a:latin typeface="MS Sans Serif" charset="-122"/>
              </a:endParaRPr>
            </a:p>
            <a:p>
              <a:pPr>
                <a:spcBef>
                  <a:spcPts val="250"/>
                </a:spcBef>
              </a:pPr>
              <a:r>
                <a:rPr lang="en-US" altLang="zh-CN" sz="1600" dirty="0">
                  <a:latin typeface="MS Sans Serif" charset="-122"/>
                </a:rPr>
                <a:t>Doc #: IPII </a:t>
              </a:r>
              <a:r>
                <a:rPr lang="en-US" altLang="zh-CN" sz="1600" dirty="0"/>
                <a:t>H07B0161A</a:t>
              </a:r>
              <a:r>
                <a:rPr lang="en-US" altLang="zh-CN" sz="1600" dirty="0">
                  <a:latin typeface="MS Sans Serif" charset="-122"/>
                </a:rPr>
                <a:t> </a:t>
              </a:r>
            </a:p>
          </p:txBody>
        </p:sp>
      </p:grpSp>
      <p:pic>
        <p:nvPicPr>
          <p:cNvPr id="3" name="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0325" y="315384"/>
            <a:ext cx="487363" cy="487363"/>
          </a:xfrm>
          <a:prstGeom prst="rect">
            <a:avLst/>
          </a:prstGeom>
        </p:spPr>
      </p:pic>
    </p:spTree>
    <p:extLst>
      <p:ext uri="{BB962C8B-B14F-4D97-AF65-F5344CB8AC3E}">
        <p14:creationId xmlns:p14="http://schemas.microsoft.com/office/powerpoint/2010/main" val="2762242739"/>
      </p:ext>
    </p:extLst>
  </p:cSld>
  <p:clrMapOvr>
    <a:masterClrMapping/>
  </p:clrMapOvr>
  <mc:AlternateContent xmlns:mc="http://schemas.openxmlformats.org/markup-compatibility/2006" xmlns:p14="http://schemas.microsoft.com/office/powerpoint/2010/main">
    <mc:Choice Requires="p14">
      <p:transition spd="slow" p14:dur="2000" advTm="62619"/>
    </mc:Choice>
    <mc:Fallback xmlns="">
      <p:transition spd="slow" advTm="626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698" objId="3"/>
        <p14:triggerEvt type="onClick" time="1698" objId="3"/>
        <p14:stopEvt time="59955"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5">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560038" y="1140503"/>
            <a:ext cx="2951003" cy="642765"/>
          </a:xfrm>
        </p:spPr>
        <p:txBody>
          <a:bodyPr>
            <a:noAutofit/>
          </a:bodyPr>
          <a:lstStyle/>
          <a:p>
            <a:r>
              <a:rPr lang="en-US" sz="4000" dirty="0">
                <a:effectLst>
                  <a:outerShdw blurRad="38100" dist="38100" dir="2700000" algn="tl">
                    <a:srgbClr val="000000">
                      <a:alpha val="43137"/>
                    </a:srgbClr>
                  </a:outerShdw>
                </a:effectLst>
              </a:rPr>
              <a:t>$</a:t>
            </a:r>
            <a:r>
              <a:rPr lang="zh-CN" altLang="en-US" sz="4000" dirty="0">
                <a:effectLst>
                  <a:outerShdw blurRad="38100" dist="38100" dir="2700000" algn="tl">
                    <a:srgbClr val="000000">
                      <a:alpha val="43137"/>
                    </a:srgbClr>
                  </a:outerShdw>
                </a:effectLst>
              </a:rPr>
              <a:t>一万亿</a:t>
            </a:r>
            <a:endParaRPr lang="en-US" sz="4000" dirty="0">
              <a:effectLst>
                <a:outerShdw blurRad="38100" dist="38100" dir="2700000" algn="tl">
                  <a:srgbClr val="000000">
                    <a:alpha val="43137"/>
                  </a:srgbClr>
                </a:outerShdw>
              </a:effectLst>
            </a:endParaRPr>
          </a:p>
        </p:txBody>
      </p:sp>
      <p:sp>
        <p:nvSpPr>
          <p:cNvPr id="3" name="Text Placeholder 2"/>
          <p:cNvSpPr>
            <a:spLocks noGrp="1"/>
          </p:cNvSpPr>
          <p:nvPr>
            <p:ph type="body" sz="quarter" idx="12"/>
          </p:nvPr>
        </p:nvSpPr>
        <p:spPr>
          <a:xfrm>
            <a:off x="1560038" y="2004046"/>
            <a:ext cx="2991642" cy="1971313"/>
          </a:xfrm>
        </p:spPr>
        <p:txBody>
          <a:bodyPr>
            <a:normAutofit fontScale="77500" lnSpcReduction="20000"/>
          </a:bodyPr>
          <a:lstStyle/>
          <a:p>
            <a:pPr>
              <a:lnSpc>
                <a:spcPct val="120000"/>
              </a:lnSpc>
            </a:pPr>
            <a:r>
              <a:rPr lang="zh-CN" altLang="en-US" sz="3800" dirty="0">
                <a:solidFill>
                  <a:schemeClr val="accent6">
                    <a:lumMod val="75000"/>
                  </a:schemeClr>
                </a:solidFill>
                <a:latin typeface="SimSun" panose="02010600030101010101" pitchFamily="2" charset="-122"/>
                <a:ea typeface="SimSun" panose="02010600030101010101" pitchFamily="2" charset="-122"/>
              </a:rPr>
              <a:t>美国每年消费品事故导致的死伤和财产损失达到</a:t>
            </a:r>
            <a:r>
              <a:rPr lang="en-US" sz="3800" dirty="0">
                <a:solidFill>
                  <a:schemeClr val="accent6">
                    <a:lumMod val="75000"/>
                  </a:schemeClr>
                </a:solidFill>
                <a:latin typeface="SimSun" panose="02010600030101010101" pitchFamily="2" charset="-122"/>
                <a:ea typeface="SimSun" panose="02010600030101010101" pitchFamily="2" charset="-122"/>
              </a:rPr>
              <a:t>1</a:t>
            </a:r>
            <a:r>
              <a:rPr lang="zh-CN" altLang="en-US" sz="3800" dirty="0">
                <a:solidFill>
                  <a:schemeClr val="accent6">
                    <a:lumMod val="75000"/>
                  </a:schemeClr>
                </a:solidFill>
                <a:latin typeface="SimSun" panose="02010600030101010101" pitchFamily="2" charset="-122"/>
                <a:ea typeface="SimSun" panose="02010600030101010101" pitchFamily="2" charset="-122"/>
              </a:rPr>
              <a:t>万亿美元以上</a:t>
            </a:r>
            <a:r>
              <a:rPr lang="zh-CN" altLang="en-US" sz="3800" dirty="0">
                <a:solidFill>
                  <a:schemeClr val="accent6">
                    <a:lumMod val="75000"/>
                  </a:schemeClr>
                </a:solidFill>
              </a:rPr>
              <a:t>。</a:t>
            </a:r>
            <a:r>
              <a:rPr lang="en-US" b="0" baseline="30000" dirty="0">
                <a:solidFill>
                  <a:schemeClr val="accent6">
                    <a:lumMod val="75000"/>
                  </a:schemeClr>
                </a:solidFill>
                <a:effectLst>
                  <a:outerShdw blurRad="38100" dist="38100" dir="2700000" algn="tl">
                    <a:srgbClr val="000000">
                      <a:alpha val="43137"/>
                    </a:srgbClr>
                  </a:outerShdw>
                </a:effectLst>
              </a:rPr>
              <a:t>1</a:t>
            </a:r>
            <a:r>
              <a:rPr lang="en-US" dirty="0">
                <a:solidFill>
                  <a:schemeClr val="accent6">
                    <a:lumMod val="75000"/>
                  </a:schemeClr>
                </a:solidFill>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Autofit/>
          </a:bodyPr>
          <a:lstStyle/>
          <a:p>
            <a:r>
              <a:rPr lang="zh-CN" altLang="en-US" sz="3600" b="1" dirty="0">
                <a:solidFill>
                  <a:schemeClr val="tx1"/>
                </a:solidFill>
                <a:latin typeface="SimSun" panose="02010600030101010101" pitchFamily="2" charset="-122"/>
                <a:ea typeface="SimSun" panose="02010600030101010101" pitchFamily="2" charset="-122"/>
              </a:rPr>
              <a:t>美国消费品安全委员会是一个联邦政府机构，负责保护公众免受因使用在该机构管辖范围内的消费品而导致伤害或死亡的不合理风险。</a:t>
            </a:r>
            <a:endParaRPr lang="en-US" sz="3600" b="1" dirty="0">
              <a:solidFill>
                <a:schemeClr val="tx1"/>
              </a:solidFill>
              <a:latin typeface="SimSun" panose="02010600030101010101" pitchFamily="2" charset="-122"/>
              <a:ea typeface="SimSun" panose="02010600030101010101" pitchFamily="2" charset="-122"/>
            </a:endParaRPr>
          </a:p>
          <a:p>
            <a:r>
              <a:rPr lang="en-US" sz="3600" dirty="0">
                <a:solidFill>
                  <a:schemeClr val="tx1"/>
                </a:solidFill>
                <a:latin typeface="SimSun" panose="02010600030101010101" pitchFamily="2" charset="-122"/>
                <a:ea typeface="SimSun" panose="02010600030101010101" pitchFamily="2" charset="-122"/>
              </a:rPr>
              <a:t> </a:t>
            </a:r>
          </a:p>
        </p:txBody>
      </p:sp>
      <p:sp>
        <p:nvSpPr>
          <p:cNvPr id="5" name="Text Placeholder 3"/>
          <p:cNvSpPr txBox="1">
            <a:spLocks/>
          </p:cNvSpPr>
          <p:nvPr/>
        </p:nvSpPr>
        <p:spPr>
          <a:xfrm>
            <a:off x="213360" y="4300366"/>
            <a:ext cx="11684000" cy="2405234"/>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zh-CN" altLang="en-US" sz="2400" b="1" dirty="0">
                <a:solidFill>
                  <a:schemeClr val="bg2">
                    <a:alpha val="65000"/>
                  </a:schemeClr>
                </a:solidFill>
                <a:latin typeface="SimSun" panose="02010600030101010101" pitchFamily="2" charset="-122"/>
                <a:ea typeface="SimSun" panose="02010600030101010101" pitchFamily="2" charset="-122"/>
              </a:rPr>
              <a:t>美国消费品安全委员会致力于保护消费者免受构成火灾、触电、化学、生物学或机械危害的产品的伤害。</a:t>
            </a:r>
            <a:endParaRPr lang="en-US" altLang="zh-CN" sz="2400" b="1" dirty="0">
              <a:solidFill>
                <a:schemeClr val="bg2">
                  <a:alpha val="65000"/>
                </a:schemeClr>
              </a:solidFill>
              <a:latin typeface="SimSun" panose="02010600030101010101" pitchFamily="2" charset="-122"/>
              <a:ea typeface="SimSun" panose="02010600030101010101" pitchFamily="2" charset="-122"/>
            </a:endParaRPr>
          </a:p>
          <a:p>
            <a:endParaRPr lang="en-US" altLang="zh-CN" sz="2000" b="1" dirty="0">
              <a:solidFill>
                <a:schemeClr val="bg2">
                  <a:alpha val="65000"/>
                </a:schemeClr>
              </a:solidFill>
              <a:latin typeface="SimSun" panose="02010600030101010101" pitchFamily="2" charset="-122"/>
              <a:ea typeface="SimSun" panose="02010600030101010101" pitchFamily="2" charset="-122"/>
            </a:endParaRPr>
          </a:p>
          <a:p>
            <a:r>
              <a:rPr lang="zh-CN" altLang="en-US" sz="2400" b="1" dirty="0">
                <a:solidFill>
                  <a:schemeClr val="bg2">
                    <a:alpha val="65000"/>
                  </a:schemeClr>
                </a:solidFill>
                <a:latin typeface="SimSun" panose="02010600030101010101" pitchFamily="2" charset="-122"/>
                <a:ea typeface="SimSun" panose="02010600030101010101" pitchFamily="2" charset="-122"/>
              </a:rPr>
              <a:t>美国消费品安全委员会在改进其管辖的一万五千多种类消费品的安全，诸如玩具，婴儿床，动力工具，香烟打火机，纺织品和居家化学用品方面的工作，在过去四十年里，对降低与消费品有关的死亡和受伤率作出了贡献。</a:t>
            </a:r>
            <a:endParaRPr lang="en-US" sz="2400" b="1" dirty="0">
              <a:solidFill>
                <a:schemeClr val="bg2">
                  <a:alpha val="65000"/>
                </a:schemeClr>
              </a:solidFill>
              <a:latin typeface="SimSun" panose="02010600030101010101" pitchFamily="2" charset="-122"/>
              <a:ea typeface="SimSun" panose="02010600030101010101" pitchFamily="2" charset="-122"/>
            </a:endParaRPr>
          </a:p>
          <a:p>
            <a:endParaRPr lang="en-US" sz="2000" kern="0" dirty="0">
              <a:effectLst>
                <a:outerShdw blurRad="38100" dist="38100" dir="2700000" algn="tl">
                  <a:srgbClr val="000000">
                    <a:alpha val="43137"/>
                  </a:srgbClr>
                </a:outerShdw>
              </a:effectLst>
            </a:endParaRPr>
          </a:p>
        </p:txBody>
      </p:sp>
      <p:cxnSp>
        <p:nvCxnSpPr>
          <p:cNvPr id="6" name="Straight Connector 5"/>
          <p:cNvCxnSpPr/>
          <p:nvPr/>
        </p:nvCxnSpPr>
        <p:spPr>
          <a:xfrm>
            <a:off x="213360" y="5308355"/>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8964930" y="3804068"/>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pic>
        <p:nvPicPr>
          <p:cNvPr id="7"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3478" y="356459"/>
            <a:ext cx="487363" cy="487363"/>
          </a:xfrm>
          <a:prstGeom prst="rect">
            <a:avLst/>
          </a:prstGeom>
        </p:spPr>
      </p:pic>
    </p:spTree>
    <p:extLst>
      <p:ext uri="{BB962C8B-B14F-4D97-AF65-F5344CB8AC3E}">
        <p14:creationId xmlns:p14="http://schemas.microsoft.com/office/powerpoint/2010/main" val="2240169984"/>
      </p:ext>
    </p:extLst>
  </p:cSld>
  <p:clrMapOvr>
    <a:masterClrMapping/>
  </p:clrMapOvr>
  <mc:AlternateContent xmlns:mc="http://schemas.openxmlformats.org/markup-compatibility/2006" xmlns:p14="http://schemas.microsoft.com/office/powerpoint/2010/main">
    <mc:Choice Requires="p14">
      <p:transition spd="slow" p14:dur="2000" advTm="48109"/>
    </mc:Choice>
    <mc:Fallback xmlns="">
      <p:transition spd="slow" advTm="4810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0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474" objId="7"/>
        <p14:stopEvt time="46862" objId="7"/>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p:nvPr>
        </p:nvSpPr>
        <p:spPr/>
        <p:txBody>
          <a:bodyPr>
            <a:normAutofit fontScale="90000"/>
          </a:bodyPr>
          <a:lstStyle/>
          <a:p>
            <a:pPr eaLnBrk="1" hangingPunct="1"/>
            <a:br>
              <a:rPr lang="en-US" altLang="zh-CN" sz="4000" dirty="0"/>
            </a:br>
            <a:r>
              <a:rPr lang="zh-CN" altLang="en-US" dirty="0">
                <a:latin typeface="SimSun" panose="02010600030101010101" pitchFamily="2" charset="-122"/>
                <a:ea typeface="SimSun" panose="02010600030101010101" pitchFamily="2" charset="-122"/>
              </a:rPr>
              <a:t>与曲柄有关的事故</a:t>
            </a:r>
            <a:br>
              <a:rPr lang="en-US" sz="4000" dirty="0"/>
            </a:br>
            <a:endParaRPr lang="en-US" altLang="en-US" sz="4000" dirty="0">
              <a:ea typeface="宋体" panose="02010600030101010101" pitchFamily="2" charset="-122"/>
            </a:endParaRPr>
          </a:p>
        </p:txBody>
      </p:sp>
      <p:grpSp>
        <p:nvGrpSpPr>
          <p:cNvPr id="3" name="Group 2"/>
          <p:cNvGrpSpPr/>
          <p:nvPr/>
        </p:nvGrpSpPr>
        <p:grpSpPr>
          <a:xfrm>
            <a:off x="2133600" y="1572447"/>
            <a:ext cx="7620000" cy="4267200"/>
            <a:chOff x="2133600" y="1004888"/>
            <a:chExt cx="7620000" cy="4267200"/>
          </a:xfrm>
        </p:grpSpPr>
        <p:grpSp>
          <p:nvGrpSpPr>
            <p:cNvPr id="26626" name="Group 12"/>
            <p:cNvGrpSpPr>
              <a:grpSpLocks/>
            </p:cNvGrpSpPr>
            <p:nvPr/>
          </p:nvGrpSpPr>
          <p:grpSpPr bwMode="auto">
            <a:xfrm>
              <a:off x="2133600" y="1004888"/>
              <a:ext cx="7620000" cy="4267200"/>
              <a:chOff x="762000" y="762000"/>
              <a:chExt cx="7620000" cy="4267200"/>
            </a:xfrm>
          </p:grpSpPr>
          <p:sp>
            <p:nvSpPr>
              <p:cNvPr id="7" name="Rectangle 6"/>
              <p:cNvSpPr/>
              <p:nvPr/>
            </p:nvSpPr>
            <p:spPr>
              <a:xfrm>
                <a:off x="762000" y="7620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Calibri" charset="0"/>
                  <a:buAutoNum type="arabicPeriod"/>
                  <a:defRPr/>
                </a:pPr>
                <a:endParaRPr lang="en-US">
                  <a:solidFill>
                    <a:srgbClr val="FFFFFF"/>
                  </a:solidFill>
                  <a:ea typeface="宋体" charset="0"/>
                </a:endParaRPr>
              </a:p>
            </p:txBody>
          </p:sp>
          <p:sp>
            <p:nvSpPr>
              <p:cNvPr id="10" name="Rectangle 9"/>
              <p:cNvSpPr/>
              <p:nvPr/>
            </p:nvSpPr>
            <p:spPr>
              <a:xfrm>
                <a:off x="762000" y="28956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Calibri" charset="0"/>
                  <a:buAutoNum type="arabicPeriod"/>
                  <a:defRPr/>
                </a:pPr>
                <a:endParaRPr lang="en-US">
                  <a:solidFill>
                    <a:srgbClr val="FFFFFF"/>
                  </a:solidFill>
                  <a:ea typeface="宋体" charset="0"/>
                </a:endParaRPr>
              </a:p>
            </p:txBody>
          </p:sp>
        </p:grpSp>
        <p:sp>
          <p:nvSpPr>
            <p:cNvPr id="26631" name="Rectangle 12"/>
            <p:cNvSpPr>
              <a:spLocks noChangeArrowheads="1"/>
            </p:cNvSpPr>
            <p:nvPr/>
          </p:nvSpPr>
          <p:spPr bwMode="auto">
            <a:xfrm>
              <a:off x="2514600" y="1099955"/>
              <a:ext cx="3810000" cy="185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ts val="250"/>
                </a:spcBef>
              </a:pPr>
              <a:r>
                <a:rPr lang="zh-CN" altLang="en-US" sz="2400" dirty="0"/>
                <a:t>曲柄断裂</a:t>
              </a:r>
              <a:endParaRPr lang="en-US" altLang="zh-CN" sz="2400" dirty="0">
                <a:latin typeface="MS Sans Serif" charset="-122"/>
              </a:endParaRPr>
            </a:p>
            <a:p>
              <a:pPr lvl="1">
                <a:spcBef>
                  <a:spcPts val="250"/>
                </a:spcBef>
                <a:buFont typeface="Arial" panose="020B0604020202020204" pitchFamily="34" charset="0"/>
                <a:buChar char="•"/>
              </a:pPr>
              <a:r>
                <a:rPr lang="en-US" altLang="zh-CN" sz="2000" dirty="0">
                  <a:latin typeface="MS Sans Serif" charset="-122"/>
                </a:rPr>
                <a:t> 15</a:t>
              </a:r>
              <a:r>
                <a:rPr lang="zh-CN" altLang="en-US" sz="2000" dirty="0"/>
                <a:t>岁</a:t>
              </a:r>
              <a:r>
                <a:rPr lang="zh-CN" altLang="en-US" sz="2000" dirty="0">
                  <a:latin typeface="MS Sans Serif" charset="-122"/>
                </a:rPr>
                <a:t>男性</a:t>
              </a:r>
              <a:r>
                <a:rPr lang="en-US" altLang="zh-CN" sz="2000" dirty="0">
                  <a:latin typeface="MS Sans Serif" charset="-122"/>
                </a:rPr>
                <a:t> </a:t>
              </a:r>
            </a:p>
            <a:p>
              <a:pPr lvl="1">
                <a:spcBef>
                  <a:spcPts val="250"/>
                </a:spcBef>
                <a:buFont typeface="Arial" panose="020B0604020202020204" pitchFamily="34" charset="0"/>
                <a:buChar char="•"/>
              </a:pPr>
              <a:r>
                <a:rPr lang="en-US" altLang="zh-CN" sz="2000" dirty="0">
                  <a:latin typeface="MS Sans Serif" charset="-122"/>
                </a:rPr>
                <a:t> </a:t>
              </a:r>
              <a:r>
                <a:rPr lang="zh-CN" altLang="en-US" sz="2000" dirty="0"/>
                <a:t>跌倒</a:t>
              </a:r>
              <a:endParaRPr lang="en-US" altLang="zh-CN" sz="2000" dirty="0">
                <a:latin typeface="MS Sans Serif" charset="-122"/>
              </a:endParaRPr>
            </a:p>
            <a:p>
              <a:pPr lvl="1">
                <a:spcBef>
                  <a:spcPts val="250"/>
                </a:spcBef>
                <a:buFont typeface="Arial" panose="020B0604020202020204" pitchFamily="34" charset="0"/>
                <a:buChar char="•"/>
              </a:pPr>
              <a:r>
                <a:rPr lang="en-US" altLang="zh-CN" sz="2000" dirty="0">
                  <a:latin typeface="MS Sans Serif" charset="-122"/>
                </a:rPr>
                <a:t> </a:t>
              </a:r>
              <a:r>
                <a:rPr lang="zh-CN" altLang="en-US" sz="2000" dirty="0"/>
                <a:t>头部受伤及胳膊骨折</a:t>
              </a:r>
              <a:endParaRPr lang="en-US" altLang="zh-CN" sz="2000" dirty="0">
                <a:latin typeface="MS Sans Serif" charset="-122"/>
              </a:endParaRPr>
            </a:p>
            <a:p>
              <a:pPr lvl="1">
                <a:spcBef>
                  <a:spcPts val="250"/>
                </a:spcBef>
              </a:pPr>
              <a:endParaRPr lang="en-US" altLang="zh-CN" sz="200" dirty="0">
                <a:latin typeface="MS Sans Serif" charset="-122"/>
              </a:endParaRPr>
            </a:p>
            <a:p>
              <a:pPr>
                <a:spcBef>
                  <a:spcPts val="250"/>
                </a:spcBef>
              </a:pPr>
              <a:r>
                <a:rPr lang="en-US" altLang="zh-CN" sz="1600" dirty="0">
                  <a:latin typeface="MS Sans Serif" charset="-122"/>
                </a:rPr>
                <a:t>Doc #: IDI 051011CCC1021</a:t>
              </a:r>
            </a:p>
          </p:txBody>
        </p:sp>
        <p:pic>
          <p:nvPicPr>
            <p:cNvPr id="266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1" y="3214688"/>
              <a:ext cx="301466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081089"/>
              <a:ext cx="27051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01765" y="3267035"/>
              <a:ext cx="4327636" cy="1661993"/>
            </a:xfrm>
            <a:prstGeom prst="rect">
              <a:avLst/>
            </a:prstGeom>
          </p:spPr>
          <p:txBody>
            <a:bodyPr wrap="square">
              <a:spAutoFit/>
            </a:bodyPr>
            <a:lstStyle/>
            <a:p>
              <a:pPr>
                <a:buClrTx/>
                <a:buSzPct val="100000"/>
              </a:pPr>
              <a:r>
                <a:rPr lang="zh-CN" altLang="en-US" sz="2400" dirty="0"/>
                <a:t>左曲柄断裂</a:t>
              </a:r>
              <a:endParaRPr lang="en-US" altLang="zh-CN" sz="2400" dirty="0">
                <a:latin typeface="MS Sans Serif" charset="-122"/>
              </a:endParaRPr>
            </a:p>
            <a:p>
              <a:pPr marL="282575" lvl="1">
                <a:buClrTx/>
                <a:buFont typeface="Arial" panose="020B0604020202020204" pitchFamily="34" charset="0"/>
                <a:buChar char="•"/>
              </a:pPr>
              <a:r>
                <a:rPr lang="en-US" altLang="zh-CN" dirty="0">
                  <a:latin typeface="MS Sans Serif" charset="-122"/>
                </a:rPr>
                <a:t> </a:t>
              </a:r>
              <a:r>
                <a:rPr lang="en-US" altLang="zh-CN" sz="2000" dirty="0">
                  <a:latin typeface="MS Sans Serif" charset="-122"/>
                </a:rPr>
                <a:t>35</a:t>
              </a:r>
              <a:r>
                <a:rPr lang="zh-CN" altLang="en-US" sz="2000" dirty="0"/>
                <a:t>岁</a:t>
              </a:r>
              <a:r>
                <a:rPr lang="zh-CN" altLang="en-US" sz="2000" dirty="0">
                  <a:latin typeface="MS Sans Serif" charset="-122"/>
                </a:rPr>
                <a:t>男性</a:t>
              </a:r>
              <a:r>
                <a:rPr lang="en-US" altLang="zh-CN" sz="2000" dirty="0">
                  <a:latin typeface="MS Sans Serif" charset="-122"/>
                </a:rPr>
                <a:t> </a:t>
              </a:r>
            </a:p>
            <a:p>
              <a:pPr marL="282575" lvl="1">
                <a:buClrTx/>
                <a:buFont typeface="Arial" panose="020B0604020202020204" pitchFamily="34" charset="0"/>
                <a:buChar char="•"/>
              </a:pPr>
              <a:r>
                <a:rPr lang="zh-CN" altLang="en-US" sz="2000" dirty="0">
                  <a:latin typeface="MS Sans Serif" charset="-122"/>
                </a:rPr>
                <a:t> 摔到柏油路上</a:t>
              </a:r>
              <a:endParaRPr lang="en-US" altLang="zh-CN" sz="2000" dirty="0">
                <a:latin typeface="MS Sans Serif" charset="-122"/>
              </a:endParaRPr>
            </a:p>
            <a:p>
              <a:pPr marL="282575" lvl="1">
                <a:buClrTx/>
                <a:buFont typeface="Arial" panose="020B0604020202020204" pitchFamily="34" charset="0"/>
                <a:buChar char="•"/>
              </a:pPr>
              <a:r>
                <a:rPr lang="zh-CN" altLang="en-US" sz="2000" dirty="0"/>
                <a:t> 右肘和右膝擦伤，左腿撕裂伤</a:t>
              </a:r>
              <a:endParaRPr lang="en-US" altLang="zh-CN" sz="2000" dirty="0">
                <a:latin typeface="MS Sans Serif" charset="-122"/>
              </a:endParaRPr>
            </a:p>
            <a:p>
              <a:pPr marL="282575" lvl="1">
                <a:buClrTx/>
              </a:pPr>
              <a:endParaRPr lang="en-US" altLang="zh-CN" sz="200" dirty="0">
                <a:latin typeface="MS Sans Serif" charset="-122"/>
              </a:endParaRPr>
            </a:p>
            <a:p>
              <a:pPr>
                <a:buClrTx/>
              </a:pPr>
              <a:r>
                <a:rPr lang="en-US" altLang="zh-CN" sz="1600" dirty="0">
                  <a:latin typeface="MS Sans Serif" charset="-122"/>
                </a:rPr>
                <a:t>Doc #: IDI 050927CCN0909</a:t>
              </a:r>
            </a:p>
          </p:txBody>
        </p:sp>
      </p:grpSp>
      <p:pic>
        <p:nvPicPr>
          <p:cNvPr id="4" name="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1125" y="365126"/>
            <a:ext cx="487363" cy="487363"/>
          </a:xfrm>
          <a:prstGeom prst="rect">
            <a:avLst/>
          </a:prstGeom>
        </p:spPr>
      </p:pic>
    </p:spTree>
    <p:extLst>
      <p:ext uri="{BB962C8B-B14F-4D97-AF65-F5344CB8AC3E}">
        <p14:creationId xmlns:p14="http://schemas.microsoft.com/office/powerpoint/2010/main" val="2358077302"/>
      </p:ext>
    </p:extLst>
  </p:cSld>
  <p:clrMapOvr>
    <a:masterClrMapping/>
  </p:clrMapOvr>
  <mc:AlternateContent xmlns:mc="http://schemas.openxmlformats.org/markup-compatibility/2006" xmlns:p14="http://schemas.microsoft.com/office/powerpoint/2010/main">
    <mc:Choice Requires="p14">
      <p:transition spd="slow" p14:dur="2000" advTm="39214"/>
    </mc:Choice>
    <mc:Fallback xmlns="">
      <p:transition spd="slow" advTm="3921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708" objId="4"/>
        <p14:triggerEvt type="onClick" time="2708" objId="4"/>
        <p14:stopEvt time="36002" objId="4"/>
      </p14:showEvt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normAutofit fontScale="90000"/>
          </a:bodyPr>
          <a:lstStyle/>
          <a:p>
            <a:pPr eaLnBrk="1" hangingPunct="1"/>
            <a:br>
              <a:rPr lang="en-US" altLang="zh-CN" sz="4000" dirty="0">
                <a:latin typeface="SimSun" panose="02010600030101010101" pitchFamily="2" charset="-122"/>
                <a:ea typeface="SimSun" panose="02010600030101010101" pitchFamily="2" charset="-122"/>
              </a:rPr>
            </a:br>
            <a:r>
              <a:rPr lang="zh-CN" altLang="en-US" sz="4000" dirty="0">
                <a:latin typeface="SimSun" panose="02010600030101010101" pitchFamily="2" charset="-122"/>
                <a:ea typeface="SimSun" panose="02010600030101010101" pitchFamily="2" charset="-122"/>
              </a:rPr>
              <a:t>与车把有关的事故</a:t>
            </a:r>
            <a:br>
              <a:rPr lang="en-US" sz="4000" dirty="0">
                <a:latin typeface="SimSun" panose="02010600030101010101" pitchFamily="2" charset="-122"/>
                <a:ea typeface="SimSun" panose="02010600030101010101" pitchFamily="2" charset="-122"/>
              </a:rPr>
            </a:br>
            <a:endParaRPr lang="en-US" altLang="en-US" sz="4000" dirty="0">
              <a:latin typeface="SimSun" panose="02010600030101010101" pitchFamily="2" charset="-122"/>
              <a:ea typeface="SimSun" panose="02010600030101010101" pitchFamily="2" charset="-122"/>
            </a:endParaRPr>
          </a:p>
        </p:txBody>
      </p:sp>
      <p:grpSp>
        <p:nvGrpSpPr>
          <p:cNvPr id="3" name="Group 2"/>
          <p:cNvGrpSpPr/>
          <p:nvPr/>
        </p:nvGrpSpPr>
        <p:grpSpPr>
          <a:xfrm>
            <a:off x="2145535" y="1531611"/>
            <a:ext cx="7620000" cy="4267200"/>
            <a:chOff x="2286000" y="1027113"/>
            <a:chExt cx="7620000" cy="4267200"/>
          </a:xfrm>
        </p:grpSpPr>
        <p:grpSp>
          <p:nvGrpSpPr>
            <p:cNvPr id="28674" name="Group 12"/>
            <p:cNvGrpSpPr>
              <a:grpSpLocks/>
            </p:cNvGrpSpPr>
            <p:nvPr/>
          </p:nvGrpSpPr>
          <p:grpSpPr bwMode="auto">
            <a:xfrm>
              <a:off x="2286000" y="1027113"/>
              <a:ext cx="7620000" cy="4267200"/>
              <a:chOff x="762000" y="762000"/>
              <a:chExt cx="7620000" cy="4267200"/>
            </a:xfrm>
          </p:grpSpPr>
          <p:sp>
            <p:nvSpPr>
              <p:cNvPr id="7" name="Rectangle 6"/>
              <p:cNvSpPr/>
              <p:nvPr/>
            </p:nvSpPr>
            <p:spPr>
              <a:xfrm>
                <a:off x="762000" y="7620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Calibri" charset="0"/>
                  <a:buAutoNum type="arabicPeriod"/>
                  <a:defRPr/>
                </a:pPr>
                <a:endParaRPr lang="en-US">
                  <a:solidFill>
                    <a:srgbClr val="FFFFFF"/>
                  </a:solidFill>
                  <a:ea typeface="宋体" charset="0"/>
                </a:endParaRPr>
              </a:p>
            </p:txBody>
          </p:sp>
          <p:sp>
            <p:nvSpPr>
              <p:cNvPr id="10" name="Rectangle 9"/>
              <p:cNvSpPr/>
              <p:nvPr/>
            </p:nvSpPr>
            <p:spPr>
              <a:xfrm>
                <a:off x="762000" y="28956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Calibri" charset="0"/>
                  <a:buAutoNum type="arabicPeriod"/>
                  <a:defRPr/>
                </a:pPr>
                <a:endParaRPr lang="en-US">
                  <a:solidFill>
                    <a:srgbClr val="FFFFFF"/>
                  </a:solidFill>
                  <a:ea typeface="宋体" charset="0"/>
                </a:endParaRPr>
              </a:p>
            </p:txBody>
          </p:sp>
        </p:grpSp>
        <p:sp>
          <p:nvSpPr>
            <p:cNvPr id="28679" name="Rectangle 12"/>
            <p:cNvSpPr>
              <a:spLocks noChangeArrowheads="1"/>
            </p:cNvSpPr>
            <p:nvPr/>
          </p:nvSpPr>
          <p:spPr bwMode="auto">
            <a:xfrm>
              <a:off x="2628900" y="1058912"/>
              <a:ext cx="3810000" cy="213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ts val="250"/>
                </a:spcBef>
              </a:pPr>
              <a:r>
                <a:rPr lang="zh-CN" altLang="en-US" sz="2200" dirty="0"/>
                <a:t>车把损毁</a:t>
              </a:r>
              <a:endParaRPr lang="en-US" altLang="zh-CN" sz="2200" dirty="0">
                <a:latin typeface="MS Sans Serif" charset="-122"/>
              </a:endParaRPr>
            </a:p>
            <a:p>
              <a:pPr lvl="1">
                <a:spcBef>
                  <a:spcPts val="250"/>
                </a:spcBef>
                <a:buFont typeface="Arial" panose="020B0604020202020204" pitchFamily="34" charset="0"/>
                <a:buChar char="•"/>
              </a:pPr>
              <a:r>
                <a:rPr lang="en-US" altLang="zh-CN" dirty="0">
                  <a:latin typeface="MS Sans Serif" charset="-122"/>
                </a:rPr>
                <a:t> </a:t>
              </a:r>
              <a:r>
                <a:rPr lang="en-US" altLang="zh-CN" sz="2000" dirty="0">
                  <a:latin typeface="MS Sans Serif" charset="-122"/>
                </a:rPr>
                <a:t>57</a:t>
              </a:r>
              <a:r>
                <a:rPr lang="zh-CN" altLang="en-US" sz="2000" dirty="0"/>
                <a:t>岁</a:t>
              </a:r>
              <a:r>
                <a:rPr lang="zh-CN" altLang="en-US" sz="2000" dirty="0">
                  <a:latin typeface="MS Sans Serif" charset="-122"/>
                </a:rPr>
                <a:t>女性</a:t>
              </a:r>
              <a:r>
                <a:rPr lang="en-US" altLang="zh-CN" sz="2000" dirty="0">
                  <a:latin typeface="MS Sans Serif" charset="-122"/>
                </a:rPr>
                <a:t> </a:t>
              </a:r>
            </a:p>
            <a:p>
              <a:pPr lvl="1">
                <a:spcBef>
                  <a:spcPts val="250"/>
                </a:spcBef>
                <a:buFont typeface="Arial" panose="020B0604020202020204" pitchFamily="34" charset="0"/>
                <a:buChar char="•"/>
              </a:pPr>
              <a:r>
                <a:rPr lang="en-US" altLang="zh-CN" sz="2000" dirty="0">
                  <a:latin typeface="MS Sans Serif" charset="-122"/>
                </a:rPr>
                <a:t> </a:t>
              </a:r>
              <a:r>
                <a:rPr lang="zh-CN" altLang="en-US" sz="2000" dirty="0">
                  <a:latin typeface="MS Sans Serif" charset="-122"/>
                </a:rPr>
                <a:t>自行</a:t>
              </a:r>
              <a:r>
                <a:rPr lang="zh-CN" altLang="en-US" sz="2000" dirty="0"/>
                <a:t>车失控并摔倒</a:t>
              </a:r>
              <a:endParaRPr lang="en-US" altLang="zh-CN" sz="2000" dirty="0">
                <a:latin typeface="MS Sans Serif" charset="-122"/>
              </a:endParaRPr>
            </a:p>
            <a:p>
              <a:pPr lvl="1">
                <a:spcBef>
                  <a:spcPts val="250"/>
                </a:spcBef>
                <a:buFont typeface="Arial" panose="020B0604020202020204" pitchFamily="34" charset="0"/>
                <a:buChar char="•"/>
              </a:pPr>
              <a:r>
                <a:rPr lang="en-US" altLang="zh-CN" sz="2000" dirty="0">
                  <a:latin typeface="MS Sans Serif" charset="-122"/>
                </a:rPr>
                <a:t> </a:t>
              </a:r>
              <a:r>
                <a:rPr lang="zh-CN" altLang="en-US" sz="2000" dirty="0"/>
                <a:t>手术治疗脚腕骨折，需要使用板、螺钉和钢钉</a:t>
              </a:r>
              <a:endParaRPr lang="en-US" altLang="zh-CN" sz="2000" dirty="0">
                <a:latin typeface="MS Sans Serif" charset="-122"/>
              </a:endParaRPr>
            </a:p>
            <a:p>
              <a:pPr lvl="1">
                <a:spcBef>
                  <a:spcPts val="250"/>
                </a:spcBef>
              </a:pPr>
              <a:endParaRPr lang="en-US" altLang="zh-CN" sz="200" dirty="0">
                <a:latin typeface="MS Sans Serif" charset="-122"/>
              </a:endParaRPr>
            </a:p>
            <a:p>
              <a:pPr>
                <a:spcBef>
                  <a:spcPts val="250"/>
                </a:spcBef>
              </a:pPr>
              <a:r>
                <a:rPr lang="en-US" altLang="zh-CN" sz="1600" dirty="0">
                  <a:latin typeface="MS Sans Serif" charset="-122"/>
                </a:rPr>
                <a:t>Doc #: IDI 041216CCC2215</a:t>
              </a:r>
            </a:p>
          </p:txBody>
        </p:sp>
        <p:pic>
          <p:nvPicPr>
            <p:cNvPr id="2868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1" y="3236913"/>
              <a:ext cx="32289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179513"/>
              <a:ext cx="28194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27889" y="3300569"/>
              <a:ext cx="4049112" cy="1908215"/>
            </a:xfrm>
            <a:prstGeom prst="rect">
              <a:avLst/>
            </a:prstGeom>
          </p:spPr>
          <p:txBody>
            <a:bodyPr wrap="square">
              <a:spAutoFit/>
            </a:bodyPr>
            <a:lstStyle/>
            <a:p>
              <a:pPr>
                <a:buClrTx/>
                <a:buSzPct val="100000"/>
              </a:pPr>
              <a:r>
                <a:rPr lang="zh-CN" altLang="en-US" sz="2200" dirty="0"/>
                <a:t>把手松动</a:t>
              </a:r>
              <a:endParaRPr lang="en-US" altLang="zh-CN" sz="2200" dirty="0">
                <a:latin typeface="MS Sans Serif" charset="-122"/>
              </a:endParaRPr>
            </a:p>
            <a:p>
              <a:pPr marL="282575" lvl="1">
                <a:buClrTx/>
                <a:buFont typeface="Arial" panose="020B0604020202020204" pitchFamily="34" charset="0"/>
                <a:buChar char="•"/>
              </a:pPr>
              <a:r>
                <a:rPr lang="zh-CN" altLang="en-US" dirty="0">
                  <a:latin typeface="MS Sans Serif" charset="-122"/>
                </a:rPr>
                <a:t> </a:t>
              </a:r>
              <a:r>
                <a:rPr lang="en-US" altLang="zh-CN" sz="2000" dirty="0">
                  <a:latin typeface="MS Sans Serif" charset="-122"/>
                </a:rPr>
                <a:t>11</a:t>
              </a:r>
              <a:r>
                <a:rPr lang="zh-CN" altLang="en-US" sz="2000" dirty="0"/>
                <a:t>岁</a:t>
              </a:r>
              <a:r>
                <a:rPr lang="zh-CN" altLang="en-US" sz="2000" dirty="0">
                  <a:latin typeface="MS Sans Serif" charset="-122"/>
                </a:rPr>
                <a:t>男性</a:t>
              </a:r>
              <a:endParaRPr lang="en-US" altLang="zh-CN" sz="2000" dirty="0">
                <a:latin typeface="MS Sans Serif" charset="-122"/>
              </a:endParaRPr>
            </a:p>
            <a:p>
              <a:pPr marL="282575" lvl="1">
                <a:buClrTx/>
                <a:buFont typeface="Arial" panose="020B0604020202020204" pitchFamily="34" charset="0"/>
                <a:buChar char="•"/>
              </a:pPr>
              <a:r>
                <a:rPr lang="en-US" altLang="zh-CN" sz="2000" dirty="0">
                  <a:latin typeface="MS Sans Serif" charset="-122"/>
                </a:rPr>
                <a:t> </a:t>
              </a:r>
              <a:r>
                <a:rPr lang="zh-CN" altLang="en-US" sz="2000" dirty="0">
                  <a:latin typeface="MS Sans Serif" charset="-122"/>
                </a:rPr>
                <a:t>摔倒在自行</a:t>
              </a:r>
              <a:r>
                <a:rPr lang="zh-CN" altLang="en-US" sz="2000" dirty="0"/>
                <a:t>车</a:t>
              </a:r>
              <a:r>
                <a:rPr lang="zh-CN" altLang="en-US" sz="2000" dirty="0">
                  <a:latin typeface="MS Sans Serif" charset="-122"/>
                </a:rPr>
                <a:t>上</a:t>
              </a:r>
              <a:r>
                <a:rPr lang="en-US" altLang="zh-CN" sz="2000" dirty="0">
                  <a:latin typeface="MS Sans Serif" charset="-122"/>
                </a:rPr>
                <a:t>  </a:t>
              </a:r>
            </a:p>
            <a:p>
              <a:pPr marL="282575" lvl="1">
                <a:buClrTx/>
                <a:buFont typeface="Arial" panose="020B0604020202020204" pitchFamily="34" charset="0"/>
                <a:buChar char="•"/>
              </a:pPr>
              <a:r>
                <a:rPr lang="zh-CN" altLang="en-US" sz="2000" dirty="0"/>
                <a:t> 面部受伤，多处擦伤，牙齿断裂，恒齿脱落。</a:t>
              </a:r>
              <a:endParaRPr lang="en-US" sz="2000" dirty="0"/>
            </a:p>
            <a:p>
              <a:r>
                <a:rPr lang="zh-CN" altLang="en-US" sz="1600" dirty="0">
                  <a:latin typeface="MS Sans Serif" charset="-122"/>
                </a:rPr>
                <a:t>   </a:t>
              </a:r>
              <a:r>
                <a:rPr lang="en-US" altLang="zh-CN" sz="1600" dirty="0">
                  <a:latin typeface="MS Sans Serif" charset="-122"/>
                </a:rPr>
                <a:t>Doc #: IDI 050211CCC2408</a:t>
              </a:r>
              <a:endParaRPr lang="en-US" sz="2800" dirty="0"/>
            </a:p>
          </p:txBody>
        </p:sp>
      </p:grpSp>
      <p:pic>
        <p:nvPicPr>
          <p:cNvPr id="4" name="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4725" y="591465"/>
            <a:ext cx="487363" cy="487363"/>
          </a:xfrm>
          <a:prstGeom prst="rect">
            <a:avLst/>
          </a:prstGeom>
        </p:spPr>
      </p:pic>
    </p:spTree>
    <p:extLst>
      <p:ext uri="{BB962C8B-B14F-4D97-AF65-F5344CB8AC3E}">
        <p14:creationId xmlns:p14="http://schemas.microsoft.com/office/powerpoint/2010/main" val="4054622452"/>
      </p:ext>
    </p:extLst>
  </p:cSld>
  <p:clrMapOvr>
    <a:masterClrMapping/>
  </p:clrMapOvr>
  <mc:AlternateContent xmlns:mc="http://schemas.openxmlformats.org/markup-compatibility/2006" xmlns:p14="http://schemas.microsoft.com/office/powerpoint/2010/main">
    <mc:Choice Requires="p14">
      <p:transition spd="slow" p14:dur="2000" advTm="37142"/>
    </mc:Choice>
    <mc:Fallback xmlns="">
      <p:transition spd="slow" advTm="3714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855" objId="4"/>
        <p14:triggerEvt type="onClick" time="1856" objId="4"/>
        <p14:stopEvt time="34326" objId="4"/>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pPr algn="l" eaLnBrk="1" hangingPunct="1"/>
            <a:br>
              <a:rPr lang="en-US" altLang="zh-CN" dirty="0"/>
            </a:br>
            <a:r>
              <a:rPr lang="zh-CN" altLang="en-US" sz="4800" dirty="0">
                <a:latin typeface="SimSun" panose="02010600030101010101" pitchFamily="2" charset="-122"/>
                <a:ea typeface="SimSun" panose="02010600030101010101" pitchFamily="2" charset="-122"/>
              </a:rPr>
              <a:t>个案研究</a:t>
            </a:r>
            <a:br>
              <a:rPr lang="en-US" dirty="0">
                <a:latin typeface="SimSun" panose="02010600030101010101" pitchFamily="2" charset="-122"/>
                <a:ea typeface="SimSun" panose="02010600030101010101" pitchFamily="2" charset="-122"/>
              </a:rPr>
            </a:br>
            <a:endParaRPr kumimoji="0" lang="en-US" altLang="en-US" dirty="0">
              <a:latin typeface="SimSun" panose="02010600030101010101" pitchFamily="2" charset="-122"/>
              <a:ea typeface="SimSun" panose="02010600030101010101" pitchFamily="2" charset="-122"/>
            </a:endParaRPr>
          </a:p>
        </p:txBody>
      </p:sp>
      <p:sp>
        <p:nvSpPr>
          <p:cNvPr id="30723" name="Content Placeholder 2"/>
          <p:cNvSpPr>
            <a:spLocks noGrp="1"/>
          </p:cNvSpPr>
          <p:nvPr>
            <p:ph idx="1"/>
          </p:nvPr>
        </p:nvSpPr>
        <p:spPr/>
        <p:txBody>
          <a:bodyPr/>
          <a:lstStyle/>
          <a:p>
            <a:pPr marL="571500" indent="-571500" eaLnBrk="1" hangingPunct="1">
              <a:buFont typeface="Arial" panose="020B0604020202020204" pitchFamily="34" charset="0"/>
              <a:buChar char="•"/>
            </a:pPr>
            <a:r>
              <a:rPr lang="zh-CN" altLang="en-US" sz="3600" dirty="0">
                <a:latin typeface="SimSun" panose="02010600030101010101" pitchFamily="2" charset="-122"/>
                <a:ea typeface="SimSun" panose="02010600030101010101" pitchFamily="2" charset="-122"/>
              </a:rPr>
              <a:t>个案一</a:t>
            </a:r>
            <a:r>
              <a:rPr lang="en-US" altLang="zh-CN" sz="3600" dirty="0">
                <a:latin typeface="SimSun" panose="02010600030101010101" pitchFamily="2" charset="-122"/>
                <a:ea typeface="SimSun" panose="02010600030101010101" pitchFamily="2" charset="-122"/>
              </a:rPr>
              <a:t>:</a:t>
            </a:r>
            <a:r>
              <a:rPr lang="zh-TW" altLang="en-US" sz="3600" dirty="0">
                <a:latin typeface="SimSun" panose="02010600030101010101" pitchFamily="2" charset="-122"/>
                <a:ea typeface="SimSun" panose="02010600030101010101" pitchFamily="2" charset="-122"/>
              </a:rPr>
              <a:t>前叉失效</a:t>
            </a:r>
            <a:endParaRPr lang="en-US" altLang="zh-CN" sz="3600" dirty="0">
              <a:latin typeface="SimSun" panose="02010600030101010101" pitchFamily="2" charset="-122"/>
              <a:ea typeface="SimSun" panose="02010600030101010101" pitchFamily="2" charset="-122"/>
            </a:endParaRPr>
          </a:p>
          <a:p>
            <a:pPr marL="571500" indent="-571500" eaLnBrk="1" hangingPunct="1">
              <a:buFont typeface="Arial" panose="020B0604020202020204" pitchFamily="34" charset="0"/>
              <a:buChar char="•"/>
            </a:pPr>
            <a:r>
              <a:rPr lang="zh-CN" altLang="en-US" sz="3600" dirty="0">
                <a:latin typeface="SimSun" panose="02010600030101010101" pitchFamily="2" charset="-122"/>
                <a:ea typeface="SimSun" panose="02010600030101010101" pitchFamily="2" charset="-122"/>
              </a:rPr>
              <a:t>个案二</a:t>
            </a:r>
            <a:r>
              <a:rPr lang="en-US" altLang="zh-CN" sz="3600" dirty="0">
                <a:latin typeface="SimSun" panose="02010600030101010101" pitchFamily="2" charset="-122"/>
                <a:ea typeface="SimSun" panose="02010600030101010101" pitchFamily="2" charset="-122"/>
              </a:rPr>
              <a:t>:</a:t>
            </a:r>
            <a:r>
              <a:rPr lang="zh-CN" altLang="en-US" sz="3600" dirty="0">
                <a:latin typeface="SimSun" panose="02010600030101010101" pitchFamily="2" charset="-122"/>
                <a:ea typeface="SimSun" panose="02010600030101010101" pitchFamily="2" charset="-122"/>
              </a:rPr>
              <a:t>车架</a:t>
            </a:r>
            <a:r>
              <a:rPr lang="zh-TW" altLang="en-US" sz="3600" dirty="0">
                <a:latin typeface="SimSun" panose="02010600030101010101" pitchFamily="2" charset="-122"/>
                <a:ea typeface="SimSun" panose="02010600030101010101" pitchFamily="2" charset="-122"/>
              </a:rPr>
              <a:t>失效</a:t>
            </a:r>
            <a:endParaRPr lang="en-US" altLang="zh-CN" sz="3600" dirty="0">
              <a:latin typeface="SimSun" panose="02010600030101010101" pitchFamily="2" charset="-122"/>
              <a:ea typeface="SimSun" panose="02010600030101010101" pitchFamily="2" charset="-122"/>
            </a:endParaRPr>
          </a:p>
          <a:p>
            <a:pPr marL="571500" indent="-571500" eaLnBrk="1" hangingPunct="1">
              <a:buFont typeface="Arial" panose="020B0604020202020204" pitchFamily="34" charset="0"/>
              <a:buChar char="•"/>
            </a:pPr>
            <a:r>
              <a:rPr lang="zh-CN" altLang="en-US" sz="3600" dirty="0">
                <a:latin typeface="SimSun" panose="02010600030101010101" pitchFamily="2" charset="-122"/>
                <a:ea typeface="SimSun" panose="02010600030101010101" pitchFamily="2" charset="-122"/>
              </a:rPr>
              <a:t>个案三</a:t>
            </a:r>
            <a:r>
              <a:rPr lang="en-US" altLang="zh-CN" sz="3600" dirty="0">
                <a:latin typeface="SimSun" panose="02010600030101010101" pitchFamily="2" charset="-122"/>
                <a:ea typeface="SimSun" panose="02010600030101010101" pitchFamily="2" charset="-122"/>
              </a:rPr>
              <a:t>:</a:t>
            </a:r>
            <a:r>
              <a:rPr lang="zh-CN" altLang="en-US" sz="3600" dirty="0">
                <a:latin typeface="SimSun" panose="02010600030101010101" pitchFamily="2" charset="-122"/>
                <a:ea typeface="SimSun" panose="02010600030101010101" pitchFamily="2" charset="-122"/>
              </a:rPr>
              <a:t>坐杆</a:t>
            </a:r>
            <a:r>
              <a:rPr lang="zh-TW" altLang="en-US" sz="3600" dirty="0">
                <a:latin typeface="SimSun" panose="02010600030101010101" pitchFamily="2" charset="-122"/>
                <a:ea typeface="SimSun" panose="02010600030101010101" pitchFamily="2" charset="-122"/>
              </a:rPr>
              <a:t>失效</a:t>
            </a:r>
            <a:endParaRPr lang="en-US" altLang="en-US" sz="3600" dirty="0">
              <a:latin typeface="SimSun" panose="02010600030101010101" pitchFamily="2" charset="-122"/>
              <a:ea typeface="SimSun" panose="02010600030101010101" pitchFamily="2" charset="-122"/>
            </a:endParaRPr>
          </a:p>
          <a:p>
            <a:pPr eaLnBrk="1" hangingPunct="1"/>
            <a:endParaRPr kumimoji="0" lang="en-US" altLang="en-US" dirty="0">
              <a:ea typeface="宋体" panose="02010600030101010101" pitchFamily="2" charset="-122"/>
            </a:endParaRPr>
          </a:p>
        </p:txBody>
      </p:sp>
      <p:pic>
        <p:nvPicPr>
          <p:cNvPr id="2" name="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1659" y="365126"/>
            <a:ext cx="487363" cy="487363"/>
          </a:xfrm>
          <a:prstGeom prst="rect">
            <a:avLst/>
          </a:prstGeom>
        </p:spPr>
      </p:pic>
    </p:spTree>
    <p:extLst>
      <p:ext uri="{BB962C8B-B14F-4D97-AF65-F5344CB8AC3E}">
        <p14:creationId xmlns:p14="http://schemas.microsoft.com/office/powerpoint/2010/main" val="2339645132"/>
      </p:ext>
    </p:extLst>
  </p:cSld>
  <p:clrMapOvr>
    <a:masterClrMapping/>
  </p:clrMapOvr>
  <mc:AlternateContent xmlns:mc="http://schemas.openxmlformats.org/markup-compatibility/2006" xmlns:p14="http://schemas.microsoft.com/office/powerpoint/2010/main">
    <mc:Choice Requires="p14">
      <p:transition spd="slow" p14:dur="2000" advTm="17020"/>
    </mc:Choice>
    <mc:Fallback xmlns="">
      <p:transition spd="slow" advTm="1702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840" objId="2"/>
        <p14:triggerEvt type="onClick" time="1841" objId="2"/>
        <p14:stopEvt time="14592" objId="2"/>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rmAutofit/>
          </a:bodyPr>
          <a:lstStyle/>
          <a:p>
            <a:pPr algn="l" eaLnBrk="1" hangingPunct="1"/>
            <a:r>
              <a:rPr lang="zh-TW" altLang="en-US" sz="4800" dirty="0">
                <a:latin typeface="SimSun" panose="02010600030101010101" pitchFamily="2" charset="-122"/>
                <a:ea typeface="SimSun" panose="02010600030101010101" pitchFamily="2" charset="-122"/>
              </a:rPr>
              <a:t>案例</a:t>
            </a:r>
            <a:r>
              <a:rPr lang="en-US" altLang="zh-TW" sz="4800" dirty="0">
                <a:latin typeface="SimSun" panose="02010600030101010101" pitchFamily="2" charset="-122"/>
                <a:ea typeface="SimSun" panose="02010600030101010101" pitchFamily="2" charset="-122"/>
              </a:rPr>
              <a:t>1</a:t>
            </a:r>
            <a:r>
              <a:rPr lang="en-US" altLang="en-US" sz="4800" dirty="0">
                <a:latin typeface="SimSun" panose="02010600030101010101" pitchFamily="2" charset="-122"/>
                <a:ea typeface="SimSun" panose="02010600030101010101" pitchFamily="2" charset="-122"/>
              </a:rPr>
              <a:t>:</a:t>
            </a:r>
            <a:r>
              <a:rPr lang="zh-TW" altLang="en-US" sz="4800" dirty="0">
                <a:latin typeface="SimSun" panose="02010600030101010101" pitchFamily="2" charset="-122"/>
                <a:ea typeface="SimSun" panose="02010600030101010101" pitchFamily="2" charset="-122"/>
              </a:rPr>
              <a:t>前叉失效</a:t>
            </a:r>
            <a:endParaRPr lang="en-US" altLang="zh-CN" sz="4800" dirty="0">
              <a:latin typeface="SimSun" panose="02010600030101010101" pitchFamily="2" charset="-122"/>
              <a:ea typeface="SimSun" panose="02010600030101010101" pitchFamily="2" charset="-122"/>
            </a:endParaRPr>
          </a:p>
        </p:txBody>
      </p:sp>
      <p:sp>
        <p:nvSpPr>
          <p:cNvPr id="31747" name="Content Placeholder 2"/>
          <p:cNvSpPr>
            <a:spLocks noGrp="1"/>
          </p:cNvSpPr>
          <p:nvPr>
            <p:ph idx="1"/>
          </p:nvPr>
        </p:nvSpPr>
        <p:spPr>
          <a:xfrm>
            <a:off x="406399" y="1392801"/>
            <a:ext cx="11465169" cy="2481470"/>
          </a:xfrm>
        </p:spPr>
        <p:txBody>
          <a:bodyPr/>
          <a:lstStyle/>
          <a:p>
            <a:pPr marL="457200" indent="-457200">
              <a:buFont typeface="Arial" panose="020B0604020202020204" pitchFamily="34" charset="0"/>
              <a:buChar char="•"/>
            </a:pPr>
            <a:r>
              <a:rPr lang="zh-CN" altLang="en-US" sz="3200" dirty="0">
                <a:ea typeface="宋体" panose="02010600030101010101" pitchFamily="2" charset="-122"/>
              </a:rPr>
              <a:t>产品</a:t>
            </a:r>
            <a:r>
              <a:rPr lang="en-US" altLang="en-US" sz="3200" dirty="0">
                <a:ea typeface="宋体" panose="02010600030101010101" pitchFamily="2" charset="-122"/>
              </a:rPr>
              <a:t>: </a:t>
            </a:r>
          </a:p>
          <a:p>
            <a:pPr marL="914400" lvl="1" indent="-457200">
              <a:buFont typeface="Wingdings" panose="05000000000000000000" pitchFamily="2" charset="2"/>
              <a:buChar char="Ø"/>
            </a:pPr>
            <a:r>
              <a:rPr lang="zh-TW" altLang="en-US" sz="2800" dirty="0">
                <a:solidFill>
                  <a:srgbClr val="1A2857"/>
                </a:solidFill>
                <a:ea typeface="宋体" panose="02010600030101010101" pitchFamily="2" charset="-122"/>
              </a:rPr>
              <a:t>公路車</a:t>
            </a:r>
            <a:r>
              <a:rPr lang="zh-CN" altLang="en-US" sz="2800" dirty="0">
                <a:solidFill>
                  <a:srgbClr val="1A2857"/>
                </a:solidFill>
              </a:rPr>
              <a:t>碳纤前叉</a:t>
            </a:r>
            <a:endParaRPr lang="en-US" altLang="zh-CN" sz="2800" dirty="0">
              <a:solidFill>
                <a:srgbClr val="1A2857"/>
              </a:solidFill>
            </a:endParaRPr>
          </a:p>
          <a:p>
            <a:pPr lvl="1"/>
            <a:endParaRPr lang="en-US" altLang="en-US" dirty="0">
              <a:ea typeface="宋体" panose="02010600030101010101" pitchFamily="2" charset="-122"/>
            </a:endParaRPr>
          </a:p>
          <a:p>
            <a:pPr marL="457200" indent="-457200">
              <a:buFont typeface="Arial" panose="020B0604020202020204" pitchFamily="34" charset="0"/>
              <a:buChar char="•"/>
            </a:pPr>
            <a:r>
              <a:rPr lang="zh-CN" altLang="en-US" sz="3200" dirty="0"/>
              <a:t>问题</a:t>
            </a:r>
            <a:r>
              <a:rPr lang="en-US" sz="3200" dirty="0"/>
              <a:t>:</a:t>
            </a:r>
            <a:endParaRPr lang="en-US" altLang="en-US" sz="3200" dirty="0">
              <a:ea typeface="宋体" panose="02010600030101010101" pitchFamily="2" charset="-122"/>
            </a:endParaRPr>
          </a:p>
          <a:p>
            <a:pPr marL="914400" lvl="1" indent="-457200">
              <a:buFont typeface="Wingdings" panose="05000000000000000000" pitchFamily="2" charset="2"/>
              <a:buChar char="Ø"/>
            </a:pPr>
            <a:r>
              <a:rPr lang="zh-CN" altLang="en-US" sz="2800" dirty="0">
                <a:solidFill>
                  <a:srgbClr val="1A2857"/>
                </a:solidFill>
              </a:rPr>
              <a:t>碳纤前叉于碟刹座处产生断裂</a:t>
            </a:r>
          </a:p>
          <a:p>
            <a:pPr lvl="1"/>
            <a:endParaRPr lang="en-US" altLang="en-US" sz="2800" dirty="0">
              <a:ea typeface="宋体" panose="02010600030101010101" pitchFamily="2" charset="-122"/>
            </a:endParaRPr>
          </a:p>
          <a:p>
            <a:endParaRPr lang="en-US" altLang="en-US" dirty="0">
              <a:latin typeface="Arial" panose="020B0604020202020204" pitchFamily="34" charset="0"/>
              <a:ea typeface="宋体" panose="02010600030101010101" pitchFamily="2" charset="-122"/>
              <a:cs typeface="Arial" panose="020B0604020202020204" pitchFamily="34" charset="0"/>
            </a:endParaRPr>
          </a:p>
        </p:txBody>
      </p:sp>
      <p:pic>
        <p:nvPicPr>
          <p:cNvPr id="3175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7588" y="3874271"/>
            <a:ext cx="3924300"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739" y="3874271"/>
            <a:ext cx="3197225"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flipH="1" flipV="1">
            <a:off x="8963025" y="5337175"/>
            <a:ext cx="615950" cy="6921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27886" y="285310"/>
            <a:ext cx="487363" cy="487363"/>
          </a:xfrm>
          <a:prstGeom prst="rect">
            <a:avLst/>
          </a:prstGeom>
        </p:spPr>
      </p:pic>
    </p:spTree>
    <p:extLst>
      <p:ext uri="{BB962C8B-B14F-4D97-AF65-F5344CB8AC3E}">
        <p14:creationId xmlns:p14="http://schemas.microsoft.com/office/powerpoint/2010/main" val="3136044424"/>
      </p:ext>
    </p:extLst>
  </p:cSld>
  <p:clrMapOvr>
    <a:masterClrMapping/>
  </p:clrMapOvr>
  <mc:AlternateContent xmlns:mc="http://schemas.openxmlformats.org/markup-compatibility/2006" xmlns:p14="http://schemas.microsoft.com/office/powerpoint/2010/main">
    <mc:Choice Requires="p14">
      <p:transition spd="slow" p14:dur="2000" advTm="30147"/>
    </mc:Choice>
    <mc:Fallback xmlns="">
      <p:transition spd="slow" advTm="3014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504" objId="2"/>
        <p14:triggerEvt type="onClick" time="1504" objId="2"/>
        <p14:stopEvt time="27759" objId="2"/>
      </p14:showEvt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zh-TW" altLang="en-US" dirty="0">
                <a:ea typeface="宋体" panose="02010600030101010101" pitchFamily="2" charset="-122"/>
              </a:rPr>
              <a:t>案例</a:t>
            </a:r>
            <a:r>
              <a:rPr lang="en-US" altLang="en-US" dirty="0">
                <a:ea typeface="宋体" panose="02010600030101010101" pitchFamily="2" charset="-122"/>
              </a:rPr>
              <a:t> 1: </a:t>
            </a:r>
            <a:r>
              <a:rPr lang="zh-TW" altLang="en-US" dirty="0">
                <a:ea typeface="宋体" panose="02010600030101010101" pitchFamily="2" charset="-122"/>
              </a:rPr>
              <a:t>前叉失效</a:t>
            </a:r>
            <a:endParaRPr lang="en-US" altLang="en-US" dirty="0">
              <a:ea typeface="宋体" panose="02010600030101010101" pitchFamily="2" charset="-122"/>
            </a:endParaRPr>
          </a:p>
        </p:txBody>
      </p:sp>
      <p:sp>
        <p:nvSpPr>
          <p:cNvPr id="32771" name="Content Placeholder 2"/>
          <p:cNvSpPr>
            <a:spLocks noGrp="1"/>
          </p:cNvSpPr>
          <p:nvPr>
            <p:ph idx="1"/>
          </p:nvPr>
        </p:nvSpPr>
        <p:spPr/>
        <p:txBody>
          <a:bodyPr/>
          <a:lstStyle/>
          <a:p>
            <a:pPr marL="571500" indent="-571500">
              <a:buFont typeface="Arial" panose="020B0604020202020204" pitchFamily="34" charset="0"/>
              <a:buChar char="•"/>
            </a:pPr>
            <a:r>
              <a:rPr lang="zh-CN" altLang="en-US" sz="3600" dirty="0"/>
              <a:t>矫正措施</a:t>
            </a:r>
            <a:r>
              <a:rPr lang="en-US" sz="3600" dirty="0"/>
              <a:t>:</a:t>
            </a:r>
            <a:endParaRPr lang="en-US" sz="3600" dirty="0">
              <a:ea typeface="宋体" panose="02010600030101010101" pitchFamily="2" charset="-122"/>
            </a:endParaRPr>
          </a:p>
          <a:p>
            <a:pPr marL="914400" lvl="1" indent="-457200">
              <a:buFont typeface="Wingdings" panose="05000000000000000000" pitchFamily="2" charset="2"/>
              <a:buChar char="Ø"/>
            </a:pPr>
            <a:r>
              <a:rPr lang="zh-CN" altLang="en-US" sz="2600" dirty="0">
                <a:solidFill>
                  <a:srgbClr val="1A2857"/>
                </a:solidFill>
              </a:rPr>
              <a:t>制造商应重新设计碟刹座铝材固定在碳纤材质上的应力分布。</a:t>
            </a:r>
            <a:endParaRPr lang="en-US" altLang="zh-CN" sz="2600" dirty="0">
              <a:solidFill>
                <a:srgbClr val="1A2857"/>
              </a:solidFill>
            </a:endParaRPr>
          </a:p>
          <a:p>
            <a:pPr lvl="1"/>
            <a:endParaRPr lang="en-US" altLang="zh-TW" sz="2600" dirty="0">
              <a:ea typeface="宋体" panose="02010600030101010101" pitchFamily="2" charset="-122"/>
            </a:endParaRPr>
          </a:p>
          <a:p>
            <a:pPr marL="571500" indent="-571500">
              <a:buFont typeface="Arial" panose="020B0604020202020204" pitchFamily="34" charset="0"/>
              <a:buChar char="•"/>
            </a:pPr>
            <a:r>
              <a:rPr lang="zh-CN" altLang="en-US" sz="3600" dirty="0"/>
              <a:t>验证</a:t>
            </a:r>
            <a:r>
              <a:rPr lang="en-US" sz="3600" dirty="0"/>
              <a:t>:</a:t>
            </a:r>
            <a:endParaRPr lang="en-US" sz="3600" dirty="0">
              <a:ea typeface="宋体" panose="02010600030101010101" pitchFamily="2" charset="-122"/>
            </a:endParaRPr>
          </a:p>
          <a:p>
            <a:pPr marL="1028700" lvl="1" indent="-571500">
              <a:buFont typeface="Wingdings" panose="05000000000000000000" pitchFamily="2" charset="2"/>
              <a:buChar char="Ø"/>
            </a:pPr>
            <a:r>
              <a:rPr lang="zh-CN" altLang="en-US" sz="2600" dirty="0">
                <a:solidFill>
                  <a:srgbClr val="1A2857"/>
                </a:solidFill>
              </a:rPr>
              <a:t>重新设计后的前叉，依据</a:t>
            </a:r>
            <a:r>
              <a:rPr lang="en-US" sz="2600" dirty="0">
                <a:solidFill>
                  <a:srgbClr val="1A2857"/>
                </a:solidFill>
              </a:rPr>
              <a:t> EN 14764 City and Trekking Bicycles </a:t>
            </a:r>
            <a:r>
              <a:rPr lang="zh-CN" altLang="en-US" sz="2600" dirty="0">
                <a:solidFill>
                  <a:srgbClr val="1A2857"/>
                </a:solidFill>
              </a:rPr>
              <a:t>标准进行测试</a:t>
            </a:r>
            <a:endParaRPr lang="en-US" altLang="en-US" sz="2600" dirty="0">
              <a:solidFill>
                <a:srgbClr val="1A2857"/>
              </a:solidFill>
              <a:ea typeface="宋体" panose="02010600030101010101" pitchFamily="2" charset="-122"/>
            </a:endParaRPr>
          </a:p>
          <a:p>
            <a:endParaRPr lang="en-US" altLang="en-US" dirty="0">
              <a:latin typeface="Arial" panose="020B0604020202020204" pitchFamily="34" charset="0"/>
              <a:ea typeface="宋体" panose="02010600030101010101" pitchFamily="2" charset="-122"/>
              <a:cs typeface="Arial" panose="020B0604020202020204" pitchFamily="34" charset="0"/>
            </a:endParaRPr>
          </a:p>
        </p:txBody>
      </p:sp>
      <p:pic>
        <p:nvPicPr>
          <p:cNvPr id="2" name="5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19392" y="301950"/>
            <a:ext cx="487363" cy="487363"/>
          </a:xfrm>
          <a:prstGeom prst="rect">
            <a:avLst/>
          </a:prstGeom>
        </p:spPr>
      </p:pic>
    </p:spTree>
    <p:extLst>
      <p:ext uri="{BB962C8B-B14F-4D97-AF65-F5344CB8AC3E}">
        <p14:creationId xmlns:p14="http://schemas.microsoft.com/office/powerpoint/2010/main" val="1685550891"/>
      </p:ext>
    </p:extLst>
  </p:cSld>
  <p:clrMapOvr>
    <a:masterClrMapping/>
  </p:clrMapOvr>
  <mc:AlternateContent xmlns:mc="http://schemas.openxmlformats.org/markup-compatibility/2006" xmlns:p14="http://schemas.microsoft.com/office/powerpoint/2010/main">
    <mc:Choice Requires="p14">
      <p:transition spd="slow" p14:dur="2000" advTm="34112"/>
    </mc:Choice>
    <mc:Fallback xmlns="">
      <p:transition spd="slow" advTm="3411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779" objId="2"/>
        <p14:triggerEvt type="onClick" time="1779" objId="2"/>
        <p14:stopEvt time="31420" objId="2"/>
      </p14:showEvt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a:bodyPr>
          <a:lstStyle/>
          <a:p>
            <a:pPr algn="l"/>
            <a:r>
              <a:rPr lang="zh-TW" altLang="en-US" sz="4400" dirty="0">
                <a:latin typeface="SimSun" panose="02010600030101010101" pitchFamily="2" charset="-122"/>
                <a:ea typeface="SimSun" panose="02010600030101010101" pitchFamily="2" charset="-122"/>
              </a:rPr>
              <a:t>案例</a:t>
            </a:r>
            <a:r>
              <a:rPr lang="en-US" altLang="zh-TW" sz="4400" dirty="0">
                <a:latin typeface="SimSun" panose="02010600030101010101" pitchFamily="2" charset="-122"/>
                <a:ea typeface="SimSun" panose="02010600030101010101" pitchFamily="2" charset="-122"/>
              </a:rPr>
              <a:t>2</a:t>
            </a:r>
            <a:r>
              <a:rPr lang="en-US" altLang="en-US" sz="4400" dirty="0">
                <a:latin typeface="SimSun" panose="02010600030101010101" pitchFamily="2" charset="-122"/>
                <a:ea typeface="SimSun" panose="02010600030101010101" pitchFamily="2" charset="-122"/>
              </a:rPr>
              <a:t>:</a:t>
            </a:r>
            <a:r>
              <a:rPr lang="zh-CN" altLang="en-US" sz="4400" dirty="0">
                <a:latin typeface="SimSun" panose="02010600030101010101" pitchFamily="2" charset="-122"/>
                <a:ea typeface="SimSun" panose="02010600030101010101" pitchFamily="2" charset="-122"/>
              </a:rPr>
              <a:t>车架失效</a:t>
            </a:r>
            <a:endParaRPr lang="en-US" altLang="en-US" sz="4400" dirty="0">
              <a:ea typeface="宋体" panose="02010600030101010101" pitchFamily="2" charset="-122"/>
            </a:endParaRPr>
          </a:p>
        </p:txBody>
      </p:sp>
      <p:sp>
        <p:nvSpPr>
          <p:cNvPr id="33795" name="Content Placeholder 2"/>
          <p:cNvSpPr>
            <a:spLocks noGrp="1"/>
          </p:cNvSpPr>
          <p:nvPr>
            <p:ph idx="1"/>
          </p:nvPr>
        </p:nvSpPr>
        <p:spPr>
          <a:xfrm>
            <a:off x="406399" y="1312985"/>
            <a:ext cx="11465169" cy="2474790"/>
          </a:xfrm>
        </p:spPr>
        <p:txBody>
          <a:bodyPr/>
          <a:lstStyle/>
          <a:p>
            <a:pPr marL="457200" indent="-457200">
              <a:buFont typeface="Arial" panose="020B0604020202020204" pitchFamily="34" charset="0"/>
              <a:buChar char="•"/>
            </a:pPr>
            <a:r>
              <a:rPr lang="zh-CN" altLang="en-US" sz="3200" dirty="0"/>
              <a:t>产品</a:t>
            </a:r>
            <a:r>
              <a:rPr lang="en-US" sz="3200" dirty="0"/>
              <a:t>:</a:t>
            </a:r>
            <a:endParaRPr lang="en-US" altLang="en-US" sz="3200" dirty="0">
              <a:ea typeface="宋体" panose="02010600030101010101" pitchFamily="2" charset="-122"/>
            </a:endParaRPr>
          </a:p>
          <a:p>
            <a:pPr marL="914400" lvl="1" indent="-457200">
              <a:buFont typeface="Wingdings" panose="05000000000000000000" pitchFamily="2" charset="2"/>
              <a:buChar char="Ø"/>
            </a:pPr>
            <a:r>
              <a:rPr lang="zh-CN" altLang="en-US" sz="2800" dirty="0">
                <a:solidFill>
                  <a:srgbClr val="1A2857"/>
                </a:solidFill>
              </a:rPr>
              <a:t>折叠自行车</a:t>
            </a:r>
            <a:endParaRPr lang="en-US" altLang="zh-CN" sz="2800" dirty="0">
              <a:solidFill>
                <a:srgbClr val="1A2857"/>
              </a:solidFill>
            </a:endParaRPr>
          </a:p>
          <a:p>
            <a:pPr lvl="1"/>
            <a:endParaRPr lang="en-US" altLang="en-US" dirty="0">
              <a:ea typeface="宋体" panose="02010600030101010101" pitchFamily="2" charset="-122"/>
            </a:endParaRPr>
          </a:p>
          <a:p>
            <a:pPr marL="457200" indent="-457200">
              <a:buFont typeface="Arial" panose="020B0604020202020204" pitchFamily="34" charset="0"/>
              <a:buChar char="•"/>
            </a:pPr>
            <a:r>
              <a:rPr lang="zh-CN" altLang="en-US" sz="3200" dirty="0"/>
              <a:t>问题</a:t>
            </a:r>
            <a:r>
              <a:rPr lang="en-US" sz="3200" dirty="0"/>
              <a:t>:</a:t>
            </a:r>
            <a:endParaRPr lang="en-US" altLang="en-US" sz="3200" dirty="0">
              <a:ea typeface="宋体" panose="02010600030101010101" pitchFamily="2" charset="-122"/>
            </a:endParaRPr>
          </a:p>
          <a:p>
            <a:pPr marL="914400" lvl="1" indent="-457200">
              <a:buFont typeface="Wingdings" panose="05000000000000000000" pitchFamily="2" charset="2"/>
              <a:buChar char="Ø"/>
            </a:pPr>
            <a:r>
              <a:rPr lang="zh-CN" altLang="en-US" sz="2800" dirty="0">
                <a:solidFill>
                  <a:srgbClr val="1A2857"/>
                </a:solidFill>
              </a:rPr>
              <a:t>折叠盒与铝车架产生断裂</a:t>
            </a:r>
            <a:endParaRPr lang="en-US" sz="2800" dirty="0">
              <a:solidFill>
                <a:srgbClr val="1A2857"/>
              </a:solidFill>
            </a:endParaRPr>
          </a:p>
          <a:p>
            <a:pPr lvl="1"/>
            <a:endParaRPr lang="en-US" altLang="en-US" dirty="0">
              <a:latin typeface="Arial" panose="020B0604020202020204" pitchFamily="34" charset="0"/>
              <a:ea typeface="宋体" panose="02010600030101010101" pitchFamily="2" charset="-122"/>
              <a:cs typeface="Arial" panose="020B0604020202020204" pitchFamily="34" charset="0"/>
            </a:endParaRPr>
          </a:p>
          <a:p>
            <a:endParaRPr lang="en-US" altLang="en-US" dirty="0">
              <a:latin typeface="Arial" panose="020B0604020202020204" pitchFamily="34" charset="0"/>
              <a:ea typeface="宋体" panose="02010600030101010101" pitchFamily="2" charset="-122"/>
              <a:cs typeface="Arial" panose="020B0604020202020204" pitchFamily="34" charset="0"/>
            </a:endParaRPr>
          </a:p>
        </p:txBody>
      </p:sp>
      <p:pic>
        <p:nvPicPr>
          <p:cNvPr id="337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951" y="4292600"/>
            <a:ext cx="277812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5625" y="3825875"/>
            <a:ext cx="180498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0025" y="3787775"/>
            <a:ext cx="180498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H="1">
            <a:off x="3446464" y="4344988"/>
            <a:ext cx="261937" cy="7667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84205" y="320797"/>
            <a:ext cx="487363" cy="487363"/>
          </a:xfrm>
          <a:prstGeom prst="rect">
            <a:avLst/>
          </a:prstGeom>
        </p:spPr>
      </p:pic>
    </p:spTree>
    <p:extLst>
      <p:ext uri="{BB962C8B-B14F-4D97-AF65-F5344CB8AC3E}">
        <p14:creationId xmlns:p14="http://schemas.microsoft.com/office/powerpoint/2010/main" val="2919535530"/>
      </p:ext>
    </p:extLst>
  </p:cSld>
  <p:clrMapOvr>
    <a:masterClrMapping/>
  </p:clrMapOvr>
  <mc:AlternateContent xmlns:mc="http://schemas.openxmlformats.org/markup-compatibility/2006" xmlns:p14="http://schemas.microsoft.com/office/powerpoint/2010/main">
    <mc:Choice Requires="p14">
      <p:transition spd="slow" p14:dur="2000" advTm="23783"/>
    </mc:Choice>
    <mc:Fallback xmlns="">
      <p:transition spd="slow" advTm="2378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196" objId="2"/>
        <p14:triggerEvt type="onClick" time="2196" objId="2"/>
        <p14:stopEvt time="19412" objId="2"/>
      </p14:showEvt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a:bodyPr>
          <a:lstStyle/>
          <a:p>
            <a:pPr algn="l"/>
            <a:r>
              <a:rPr lang="zh-TW" altLang="en-US" sz="4800" dirty="0">
                <a:latin typeface="SimSun" panose="02010600030101010101" pitchFamily="2" charset="-122"/>
                <a:ea typeface="SimSun" panose="02010600030101010101" pitchFamily="2" charset="-122"/>
              </a:rPr>
              <a:t>案例</a:t>
            </a:r>
            <a:r>
              <a:rPr lang="en-US" altLang="zh-TW" sz="4800" dirty="0">
                <a:latin typeface="SimSun" panose="02010600030101010101" pitchFamily="2" charset="-122"/>
                <a:ea typeface="SimSun" panose="02010600030101010101" pitchFamily="2" charset="-122"/>
              </a:rPr>
              <a:t>2</a:t>
            </a:r>
            <a:r>
              <a:rPr lang="en-US" altLang="en-US" sz="4800" dirty="0">
                <a:latin typeface="SimSun" panose="02010600030101010101" pitchFamily="2" charset="-122"/>
                <a:ea typeface="SimSun" panose="02010600030101010101" pitchFamily="2" charset="-122"/>
              </a:rPr>
              <a:t>:</a:t>
            </a:r>
            <a:r>
              <a:rPr lang="zh-CN" altLang="en-US" sz="4800" dirty="0">
                <a:latin typeface="SimSun" panose="02010600030101010101" pitchFamily="2" charset="-122"/>
                <a:ea typeface="SimSun" panose="02010600030101010101" pitchFamily="2" charset="-122"/>
              </a:rPr>
              <a:t>车架失效</a:t>
            </a:r>
            <a:endParaRPr lang="en-US" altLang="en-US" sz="4800" dirty="0">
              <a:latin typeface="SimSun" panose="02010600030101010101" pitchFamily="2" charset="-122"/>
              <a:ea typeface="SimSun" panose="02010600030101010101" pitchFamily="2" charset="-122"/>
            </a:endParaRPr>
          </a:p>
        </p:txBody>
      </p:sp>
      <p:sp>
        <p:nvSpPr>
          <p:cNvPr id="34819" name="Content Placeholder 2"/>
          <p:cNvSpPr>
            <a:spLocks noGrp="1"/>
          </p:cNvSpPr>
          <p:nvPr>
            <p:ph idx="1"/>
          </p:nvPr>
        </p:nvSpPr>
        <p:spPr/>
        <p:txBody>
          <a:bodyPr/>
          <a:lstStyle/>
          <a:p>
            <a:pPr marL="571500" indent="-571500">
              <a:buFont typeface="Arial" panose="020B0604020202020204" pitchFamily="34" charset="0"/>
              <a:buChar char="•"/>
            </a:pPr>
            <a:r>
              <a:rPr lang="zh-CN" altLang="en-US" sz="3600" dirty="0"/>
              <a:t>矫正措施</a:t>
            </a:r>
            <a:r>
              <a:rPr lang="en-US" sz="3600" dirty="0"/>
              <a:t>:</a:t>
            </a:r>
            <a:endParaRPr lang="en-US" altLang="en-US" sz="3600" dirty="0">
              <a:ea typeface="宋体" panose="02010600030101010101" pitchFamily="2" charset="-122"/>
            </a:endParaRPr>
          </a:p>
          <a:p>
            <a:pPr marL="914400" lvl="1" indent="-457200">
              <a:buFont typeface="Wingdings" panose="05000000000000000000" pitchFamily="2" charset="2"/>
              <a:buChar char="Ø"/>
            </a:pPr>
            <a:r>
              <a:rPr lang="zh-CN" altLang="en-US" sz="3200" dirty="0">
                <a:solidFill>
                  <a:srgbClr val="1A2857"/>
                </a:solidFill>
              </a:rPr>
              <a:t>制造商修改焊接制程并将车架与折叠盒焊接处增加厚度。</a:t>
            </a:r>
            <a:endParaRPr lang="en-US" altLang="en-US" sz="3200" dirty="0">
              <a:solidFill>
                <a:srgbClr val="1A2857"/>
              </a:solidFill>
              <a:ea typeface="宋体" panose="02010600030101010101" pitchFamily="2" charset="-122"/>
            </a:endParaRPr>
          </a:p>
          <a:p>
            <a:pPr marL="914400" lvl="1" indent="-457200">
              <a:buFont typeface="Wingdings" panose="05000000000000000000" pitchFamily="2" charset="2"/>
              <a:buChar char="Ø"/>
            </a:pPr>
            <a:r>
              <a:rPr lang="zh-CN" altLang="en-US" sz="3200" dirty="0">
                <a:solidFill>
                  <a:srgbClr val="1A2857"/>
                </a:solidFill>
              </a:rPr>
              <a:t>制造商改善品质控制流程，确保车架在组装前的品质。</a:t>
            </a:r>
            <a:endParaRPr lang="en-US" altLang="zh-CN" sz="3200" dirty="0">
              <a:solidFill>
                <a:srgbClr val="1A2857"/>
              </a:solidFill>
            </a:endParaRPr>
          </a:p>
          <a:p>
            <a:pPr lvl="1"/>
            <a:endParaRPr lang="en-US" altLang="en-US" sz="3200" dirty="0">
              <a:solidFill>
                <a:srgbClr val="1A2857"/>
              </a:solidFill>
              <a:ea typeface="宋体" panose="02010600030101010101" pitchFamily="2" charset="-122"/>
            </a:endParaRPr>
          </a:p>
          <a:p>
            <a:pPr marL="571500" indent="-571500">
              <a:buFont typeface="Arial" panose="020B0604020202020204" pitchFamily="34" charset="0"/>
              <a:buChar char="•"/>
            </a:pPr>
            <a:r>
              <a:rPr lang="zh-CN" altLang="en-US" sz="3600" dirty="0"/>
              <a:t>验证</a:t>
            </a:r>
            <a:r>
              <a:rPr lang="en-US" sz="3600" dirty="0"/>
              <a:t>:</a:t>
            </a:r>
            <a:endParaRPr lang="en-US" altLang="en-US" sz="3600" dirty="0">
              <a:ea typeface="宋体" panose="02010600030101010101" pitchFamily="2" charset="-122"/>
            </a:endParaRPr>
          </a:p>
          <a:p>
            <a:pPr marL="914400" lvl="1" indent="-457200">
              <a:buFont typeface="Wingdings" panose="05000000000000000000" pitchFamily="2" charset="2"/>
              <a:buChar char="Ø"/>
            </a:pPr>
            <a:r>
              <a:rPr lang="zh-CN" altLang="en-US" sz="3200" dirty="0">
                <a:solidFill>
                  <a:srgbClr val="1A2857"/>
                </a:solidFill>
              </a:rPr>
              <a:t>重新设计后的车架，依据</a:t>
            </a:r>
            <a:r>
              <a:rPr lang="en-US" sz="3200" dirty="0">
                <a:solidFill>
                  <a:srgbClr val="1A2857"/>
                </a:solidFill>
              </a:rPr>
              <a:t> EN 14764 City and Trekking Bicycles </a:t>
            </a:r>
            <a:r>
              <a:rPr lang="zh-CN" altLang="en-US" sz="3200" dirty="0">
                <a:solidFill>
                  <a:srgbClr val="1A2857"/>
                </a:solidFill>
              </a:rPr>
              <a:t>标准进行测试。</a:t>
            </a:r>
            <a:endParaRPr lang="en-US" altLang="en-US" sz="3200" i="1" dirty="0">
              <a:solidFill>
                <a:srgbClr val="1A2857"/>
              </a:solidFill>
              <a:ea typeface="宋体" panose="02010600030101010101" pitchFamily="2" charset="-122"/>
            </a:endParaRPr>
          </a:p>
          <a:p>
            <a:pPr lvl="1"/>
            <a:endParaRPr lang="en-US" altLang="en-US" dirty="0">
              <a:latin typeface="Arial" panose="020B0604020202020204" pitchFamily="34" charset="0"/>
              <a:ea typeface="宋体" panose="02010600030101010101" pitchFamily="2" charset="-122"/>
              <a:cs typeface="Arial" panose="020B0604020202020204" pitchFamily="34" charset="0"/>
            </a:endParaRPr>
          </a:p>
        </p:txBody>
      </p:sp>
      <p:pic>
        <p:nvPicPr>
          <p:cNvPr id="2" name="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4205" y="365126"/>
            <a:ext cx="487363" cy="487363"/>
          </a:xfrm>
          <a:prstGeom prst="rect">
            <a:avLst/>
          </a:prstGeom>
        </p:spPr>
      </p:pic>
    </p:spTree>
    <p:extLst>
      <p:ext uri="{BB962C8B-B14F-4D97-AF65-F5344CB8AC3E}">
        <p14:creationId xmlns:p14="http://schemas.microsoft.com/office/powerpoint/2010/main" val="2625610012"/>
      </p:ext>
    </p:extLst>
  </p:cSld>
  <p:clrMapOvr>
    <a:masterClrMapping/>
  </p:clrMapOvr>
  <mc:AlternateContent xmlns:mc="http://schemas.openxmlformats.org/markup-compatibility/2006" xmlns:p14="http://schemas.microsoft.com/office/powerpoint/2010/main">
    <mc:Choice Requires="p14">
      <p:transition spd="slow" p14:dur="2000" advTm="31152"/>
    </mc:Choice>
    <mc:Fallback xmlns="">
      <p:transition spd="slow" advTm="3115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65" objId="2"/>
        <p14:triggerEvt type="onClick" time="1165" objId="2"/>
        <p14:stopEvt time="28482" objId="2"/>
      </p14:showEvt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algn="l"/>
            <a:r>
              <a:rPr lang="zh-TW" altLang="en-US" sz="4800" dirty="0">
                <a:latin typeface="SimSun" panose="02010600030101010101" pitchFamily="2" charset="-122"/>
                <a:ea typeface="SimSun" panose="02010600030101010101" pitchFamily="2" charset="-122"/>
              </a:rPr>
              <a:t>案例</a:t>
            </a:r>
            <a:r>
              <a:rPr lang="en-US" altLang="en-US" sz="4800" dirty="0">
                <a:latin typeface="SimSun" panose="02010600030101010101" pitchFamily="2" charset="-122"/>
                <a:ea typeface="SimSun" panose="02010600030101010101" pitchFamily="2" charset="-122"/>
              </a:rPr>
              <a:t>3:</a:t>
            </a:r>
            <a:r>
              <a:rPr lang="zh-CN" altLang="en-US" sz="4800" dirty="0">
                <a:latin typeface="SimSun" panose="02010600030101010101" pitchFamily="2" charset="-122"/>
                <a:ea typeface="SimSun" panose="02010600030101010101" pitchFamily="2" charset="-122"/>
              </a:rPr>
              <a:t>坐杆失效</a:t>
            </a:r>
            <a:endParaRPr lang="en-US" altLang="en-US" sz="4800" dirty="0">
              <a:ea typeface="宋体" panose="02010600030101010101" pitchFamily="2" charset="-122"/>
            </a:endParaRPr>
          </a:p>
        </p:txBody>
      </p:sp>
      <p:sp>
        <p:nvSpPr>
          <p:cNvPr id="35843" name="Content Placeholder 2"/>
          <p:cNvSpPr>
            <a:spLocks noGrp="1"/>
          </p:cNvSpPr>
          <p:nvPr>
            <p:ph idx="1"/>
          </p:nvPr>
        </p:nvSpPr>
        <p:spPr/>
        <p:txBody>
          <a:bodyPr/>
          <a:lstStyle/>
          <a:p>
            <a:pPr marL="571500" indent="-571500">
              <a:buFont typeface="Arial" panose="020B0604020202020204" pitchFamily="34" charset="0"/>
              <a:buChar char="•"/>
            </a:pPr>
            <a:r>
              <a:rPr lang="zh-CN" altLang="en-US" sz="3600" dirty="0">
                <a:latin typeface="SimSun" panose="02010600030101010101" pitchFamily="2" charset="-122"/>
                <a:ea typeface="SimSun" panose="02010600030101010101" pitchFamily="2" charset="-122"/>
              </a:rPr>
              <a:t>产品</a:t>
            </a:r>
            <a:r>
              <a:rPr lang="en-US" sz="3600" dirty="0">
                <a:latin typeface="SimSun" panose="02010600030101010101" pitchFamily="2" charset="-122"/>
                <a:ea typeface="SimSun" panose="02010600030101010101" pitchFamily="2" charset="-122"/>
              </a:rPr>
              <a:t>:</a:t>
            </a:r>
            <a:endParaRPr lang="en-US" altLang="en-US" sz="3600" dirty="0">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en-US" altLang="en-US" sz="2800" dirty="0">
                <a:solidFill>
                  <a:srgbClr val="1A2857"/>
                </a:solidFill>
                <a:latin typeface="SimSun" panose="02010600030101010101" pitchFamily="2" charset="-122"/>
                <a:ea typeface="SimSun" panose="02010600030101010101" pitchFamily="2" charset="-122"/>
              </a:rPr>
              <a:t>29</a:t>
            </a:r>
            <a:r>
              <a:rPr lang="zh-TW" altLang="en-US" sz="2800" dirty="0">
                <a:solidFill>
                  <a:srgbClr val="1A2857"/>
                </a:solidFill>
                <a:latin typeface="SimSun" panose="02010600030101010101" pitchFamily="2" charset="-122"/>
                <a:ea typeface="SimSun" panose="02010600030101010101" pitchFamily="2" charset="-122"/>
              </a:rPr>
              <a:t>吋</a:t>
            </a:r>
            <a:r>
              <a:rPr lang="zh-CN" altLang="en-US" sz="2800" dirty="0">
                <a:solidFill>
                  <a:srgbClr val="1A2857"/>
                </a:solidFill>
                <a:latin typeface="SimSun" panose="02010600030101010101" pitchFamily="2" charset="-122"/>
                <a:ea typeface="SimSun" panose="02010600030101010101" pitchFamily="2" charset="-122"/>
              </a:rPr>
              <a:t>登山车</a:t>
            </a:r>
            <a:endParaRPr lang="en-US" altLang="zh-CN" sz="2800" dirty="0">
              <a:solidFill>
                <a:srgbClr val="1A2857"/>
              </a:solidFill>
              <a:latin typeface="SimSun" panose="02010600030101010101" pitchFamily="2" charset="-122"/>
              <a:ea typeface="SimSun" panose="02010600030101010101" pitchFamily="2" charset="-122"/>
            </a:endParaRPr>
          </a:p>
          <a:p>
            <a:pPr lvl="1"/>
            <a:endParaRPr lang="en-US" altLang="en-US" sz="2800" dirty="0">
              <a:solidFill>
                <a:srgbClr val="1A2857"/>
              </a:solidFill>
              <a:latin typeface="SimSun" panose="02010600030101010101" pitchFamily="2" charset="-122"/>
              <a:ea typeface="SimSun" panose="02010600030101010101" pitchFamily="2" charset="-122"/>
            </a:endParaRPr>
          </a:p>
          <a:p>
            <a:pPr marL="571500" indent="-571500">
              <a:buFont typeface="Arial" panose="020B0604020202020204" pitchFamily="34" charset="0"/>
              <a:buChar char="•"/>
            </a:pPr>
            <a:r>
              <a:rPr lang="zh-CN" altLang="en-US" sz="3600" dirty="0">
                <a:latin typeface="SimSun" panose="02010600030101010101" pitchFamily="2" charset="-122"/>
                <a:ea typeface="SimSun" panose="02010600030101010101" pitchFamily="2" charset="-122"/>
              </a:rPr>
              <a:t>问题</a:t>
            </a:r>
            <a:r>
              <a:rPr lang="en-US" altLang="en-US" sz="3600" dirty="0">
                <a:latin typeface="SimSun" panose="02010600030101010101" pitchFamily="2" charset="-122"/>
                <a:ea typeface="SimSun" panose="02010600030101010101" pitchFamily="2" charset="-122"/>
              </a:rPr>
              <a:t>: </a:t>
            </a:r>
          </a:p>
          <a:p>
            <a:pPr marL="914400" lvl="1" indent="-457200">
              <a:buFont typeface="Wingdings" panose="05000000000000000000" pitchFamily="2" charset="2"/>
              <a:buChar char="Ø"/>
            </a:pPr>
            <a:r>
              <a:rPr lang="zh-CN" altLang="en-US" sz="2800" dirty="0">
                <a:solidFill>
                  <a:srgbClr val="1A2857"/>
                </a:solidFill>
                <a:latin typeface="SimSun" panose="02010600030101010101" pitchFamily="2" charset="-122"/>
                <a:ea typeface="SimSun" panose="02010600030101010101" pitchFamily="2" charset="-122"/>
              </a:rPr>
              <a:t>碳纤坐杆断裂</a:t>
            </a:r>
            <a:endParaRPr lang="en-US" sz="2800" dirty="0">
              <a:solidFill>
                <a:srgbClr val="1A2857"/>
              </a:solidFill>
              <a:latin typeface="SimSun" panose="02010600030101010101" pitchFamily="2" charset="-122"/>
              <a:ea typeface="SimSun" panose="02010600030101010101" pitchFamily="2" charset="-122"/>
            </a:endParaRPr>
          </a:p>
          <a:p>
            <a:pPr lvl="1"/>
            <a:endParaRPr lang="en-US" altLang="en-US" dirty="0">
              <a:latin typeface="Arial" panose="020B0604020202020204" pitchFamily="34" charset="0"/>
              <a:ea typeface="宋体" panose="02010600030101010101" pitchFamily="2" charset="-122"/>
              <a:cs typeface="Arial" panose="020B0604020202020204" pitchFamily="34" charset="0"/>
            </a:endParaRPr>
          </a:p>
          <a:p>
            <a:endParaRPr lang="en-US" altLang="en-US" dirty="0">
              <a:latin typeface="Arial" panose="020B0604020202020204" pitchFamily="34" charset="0"/>
              <a:ea typeface="宋体" panose="02010600030101010101" pitchFamily="2" charset="-122"/>
              <a:cs typeface="Arial" panose="020B0604020202020204" pitchFamily="34" charset="0"/>
            </a:endParaRPr>
          </a:p>
        </p:txBody>
      </p:sp>
      <p:pic>
        <p:nvPicPr>
          <p:cNvPr id="3584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38582" y="3830943"/>
            <a:ext cx="3790551" cy="21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19696" y="1036384"/>
            <a:ext cx="1380654" cy="497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84205" y="365126"/>
            <a:ext cx="487363" cy="487363"/>
          </a:xfrm>
          <a:prstGeom prst="rect">
            <a:avLst/>
          </a:prstGeom>
        </p:spPr>
      </p:pic>
    </p:spTree>
    <p:extLst>
      <p:ext uri="{BB962C8B-B14F-4D97-AF65-F5344CB8AC3E}">
        <p14:creationId xmlns:p14="http://schemas.microsoft.com/office/powerpoint/2010/main" val="562638878"/>
      </p:ext>
    </p:extLst>
  </p:cSld>
  <p:clrMapOvr>
    <a:masterClrMapping/>
  </p:clrMapOvr>
  <mc:AlternateContent xmlns:mc="http://schemas.openxmlformats.org/markup-compatibility/2006" xmlns:p14="http://schemas.microsoft.com/office/powerpoint/2010/main">
    <mc:Choice Requires="p14">
      <p:transition spd="slow" p14:dur="2000" advTm="29603"/>
    </mc:Choice>
    <mc:Fallback xmlns="">
      <p:transition spd="slow" advTm="2960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997" objId="2"/>
        <p14:triggerEvt type="onClick" time="1997" objId="2"/>
        <p14:stopEvt time="25726" objId="2"/>
      </p14:showEvt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a:bodyPr>
          <a:lstStyle/>
          <a:p>
            <a:r>
              <a:rPr lang="zh-TW" altLang="en-US" sz="4800" dirty="0">
                <a:latin typeface="SimSun" panose="02010600030101010101" pitchFamily="2" charset="-122"/>
                <a:ea typeface="SimSun" panose="02010600030101010101" pitchFamily="2" charset="-122"/>
              </a:rPr>
              <a:t>案例</a:t>
            </a:r>
            <a:r>
              <a:rPr lang="en-US" altLang="en-US" sz="4800" dirty="0">
                <a:latin typeface="SimSun" panose="02010600030101010101" pitchFamily="2" charset="-122"/>
                <a:ea typeface="SimSun" panose="02010600030101010101" pitchFamily="2" charset="-122"/>
              </a:rPr>
              <a:t>3:</a:t>
            </a:r>
            <a:r>
              <a:rPr lang="zh-CN" altLang="en-US" sz="4800" dirty="0">
                <a:latin typeface="SimSun" panose="02010600030101010101" pitchFamily="2" charset="-122"/>
                <a:ea typeface="SimSun" panose="02010600030101010101" pitchFamily="2" charset="-122"/>
              </a:rPr>
              <a:t>坐杆失效</a:t>
            </a:r>
            <a:endParaRPr lang="en-US" altLang="en-US" sz="4800" dirty="0">
              <a:latin typeface="SimSun" panose="02010600030101010101" pitchFamily="2" charset="-122"/>
              <a:ea typeface="SimSun" panose="02010600030101010101" pitchFamily="2" charset="-122"/>
            </a:endParaRPr>
          </a:p>
        </p:txBody>
      </p:sp>
      <p:sp>
        <p:nvSpPr>
          <p:cNvPr id="36867" name="Content Placeholder 2"/>
          <p:cNvSpPr>
            <a:spLocks noGrp="1"/>
          </p:cNvSpPr>
          <p:nvPr>
            <p:ph idx="1"/>
          </p:nvPr>
        </p:nvSpPr>
        <p:spPr/>
        <p:txBody>
          <a:bodyPr/>
          <a:lstStyle/>
          <a:p>
            <a:pPr marL="571500" indent="-571500">
              <a:buFont typeface="Arial" panose="020B0604020202020204" pitchFamily="34" charset="0"/>
              <a:buChar char="•"/>
            </a:pPr>
            <a:r>
              <a:rPr lang="zh-CN" altLang="en-US" sz="3600" dirty="0"/>
              <a:t>矫正措施</a:t>
            </a:r>
            <a:r>
              <a:rPr lang="en-US" sz="3600" dirty="0"/>
              <a:t>:</a:t>
            </a:r>
            <a:endParaRPr lang="en-US" altLang="en-US" sz="3600" dirty="0">
              <a:ea typeface="宋体" panose="02010600030101010101" pitchFamily="2" charset="-122"/>
            </a:endParaRPr>
          </a:p>
          <a:p>
            <a:pPr marL="914400" lvl="1" indent="-457200">
              <a:buFont typeface="Wingdings" panose="05000000000000000000" pitchFamily="2" charset="2"/>
              <a:buChar char="Ø"/>
            </a:pPr>
            <a:r>
              <a:rPr lang="zh-CN" altLang="en-US" sz="3200" dirty="0">
                <a:solidFill>
                  <a:srgbClr val="1A2857"/>
                </a:solidFill>
              </a:rPr>
              <a:t>制造商改善碳纤覆盖断裂过度区的叠层设计</a:t>
            </a:r>
            <a:endParaRPr lang="en-US" altLang="zh-CN" sz="3200" dirty="0">
              <a:solidFill>
                <a:srgbClr val="1A2857"/>
              </a:solidFill>
            </a:endParaRPr>
          </a:p>
          <a:p>
            <a:pPr lvl="1"/>
            <a:endParaRPr lang="en-US" altLang="en-US" sz="3200" dirty="0">
              <a:solidFill>
                <a:srgbClr val="1A2857"/>
              </a:solidFill>
              <a:ea typeface="宋体" panose="02010600030101010101" pitchFamily="2" charset="-122"/>
            </a:endParaRPr>
          </a:p>
          <a:p>
            <a:pPr marL="571500" indent="-571500">
              <a:buFont typeface="Arial" panose="020B0604020202020204" pitchFamily="34" charset="0"/>
              <a:buChar char="•"/>
            </a:pPr>
            <a:r>
              <a:rPr lang="zh-CN" altLang="en-US" sz="3600" dirty="0"/>
              <a:t>验证</a:t>
            </a:r>
            <a:r>
              <a:rPr lang="en-US" sz="3600" dirty="0"/>
              <a:t>:</a:t>
            </a:r>
            <a:endParaRPr lang="en-US" altLang="en-US" sz="3600" dirty="0">
              <a:ea typeface="宋体" panose="02010600030101010101" pitchFamily="2" charset="-122"/>
            </a:endParaRPr>
          </a:p>
          <a:p>
            <a:pPr marL="914400" lvl="1" indent="-457200">
              <a:buFont typeface="Wingdings" panose="05000000000000000000" pitchFamily="2" charset="2"/>
              <a:buChar char="Ø"/>
            </a:pPr>
            <a:r>
              <a:rPr lang="zh-CN" altLang="en-US" sz="3200" dirty="0">
                <a:solidFill>
                  <a:srgbClr val="1A2857"/>
                </a:solidFill>
              </a:rPr>
              <a:t>改善后的产品依据</a:t>
            </a:r>
            <a:r>
              <a:rPr lang="en-US" sz="3200" dirty="0">
                <a:solidFill>
                  <a:srgbClr val="1A2857"/>
                </a:solidFill>
              </a:rPr>
              <a:t>EN 14766 Mountain Bicycles</a:t>
            </a:r>
            <a:r>
              <a:rPr lang="zh-CN" altLang="en-US" sz="3200" dirty="0">
                <a:solidFill>
                  <a:srgbClr val="1A2857"/>
                </a:solidFill>
              </a:rPr>
              <a:t>执行标准测试</a:t>
            </a:r>
            <a:endParaRPr lang="en-US" altLang="en-US" sz="3200" dirty="0">
              <a:solidFill>
                <a:srgbClr val="1A2857"/>
              </a:solidFill>
              <a:ea typeface="宋体" panose="02010600030101010101" pitchFamily="2" charset="-122"/>
            </a:endParaRPr>
          </a:p>
          <a:p>
            <a:pPr marL="914400" lvl="1" indent="-457200">
              <a:buFont typeface="Wingdings" panose="05000000000000000000" pitchFamily="2" charset="2"/>
              <a:buChar char="Ø"/>
            </a:pPr>
            <a:r>
              <a:rPr lang="zh-CN" altLang="en-US" sz="3200" dirty="0">
                <a:solidFill>
                  <a:srgbClr val="1A2857"/>
                </a:solidFill>
              </a:rPr>
              <a:t>制造商内部增加静力测试</a:t>
            </a:r>
            <a:endParaRPr lang="en-US" sz="3200" dirty="0">
              <a:solidFill>
                <a:srgbClr val="1A2857"/>
              </a:solidFill>
            </a:endParaRPr>
          </a:p>
          <a:p>
            <a:pPr lvl="1"/>
            <a:endParaRPr lang="en-US" altLang="en-US" dirty="0">
              <a:latin typeface="Arial" panose="020B0604020202020204" pitchFamily="34" charset="0"/>
              <a:ea typeface="宋体" panose="02010600030101010101" pitchFamily="2" charset="-122"/>
              <a:cs typeface="Arial" panose="020B0604020202020204" pitchFamily="34" charset="0"/>
            </a:endParaRPr>
          </a:p>
          <a:p>
            <a:pPr lvl="1"/>
            <a:endParaRPr lang="en-US" altLang="en-US" dirty="0">
              <a:latin typeface="Arial" panose="020B0604020202020204" pitchFamily="34" charset="0"/>
              <a:ea typeface="宋体" panose="02010600030101010101" pitchFamily="2" charset="-122"/>
              <a:cs typeface="Arial" panose="020B0604020202020204" pitchFamily="34" charset="0"/>
            </a:endParaRPr>
          </a:p>
        </p:txBody>
      </p:sp>
      <p:pic>
        <p:nvPicPr>
          <p:cNvPr id="2" name="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00858" y="351692"/>
            <a:ext cx="487363" cy="487363"/>
          </a:xfrm>
          <a:prstGeom prst="rect">
            <a:avLst/>
          </a:prstGeom>
        </p:spPr>
      </p:pic>
    </p:spTree>
    <p:extLst>
      <p:ext uri="{BB962C8B-B14F-4D97-AF65-F5344CB8AC3E}">
        <p14:creationId xmlns:p14="http://schemas.microsoft.com/office/powerpoint/2010/main" val="4151892422"/>
      </p:ext>
    </p:extLst>
  </p:cSld>
  <p:clrMapOvr>
    <a:masterClrMapping/>
  </p:clrMapOvr>
  <mc:AlternateContent xmlns:mc="http://schemas.openxmlformats.org/markup-compatibility/2006" xmlns:p14="http://schemas.microsoft.com/office/powerpoint/2010/main">
    <mc:Choice Requires="p14">
      <p:transition spd="slow" p14:dur="2000" advTm="78784"/>
    </mc:Choice>
    <mc:Fallback xmlns="">
      <p:transition spd="slow" advTm="7878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181" objId="2"/>
        <p14:triggerEvt type="onClick" time="2181" objId="2"/>
        <p14:stopEvt time="74714" objId="2"/>
      </p14:showEvtLst>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3729789" y="711868"/>
            <a:ext cx="4331369" cy="1143000"/>
          </a:xfrm>
        </p:spPr>
        <p:txBody>
          <a:bodyPr>
            <a:noAutofit/>
          </a:bodyPr>
          <a:lstStyle/>
          <a:p>
            <a:pPr algn="ctr"/>
            <a:r>
              <a:rPr lang="zh-CN" altLang="en-US" sz="4800" dirty="0">
                <a:uFill>
                  <a:solidFill>
                    <a:srgbClr val="990000"/>
                  </a:solidFill>
                </a:uFill>
                <a:latin typeface="Calibri" pitchFamily="34" charset="0"/>
                <a:cs typeface="Calibri" pitchFamily="34" charset="0"/>
              </a:rPr>
              <a:t>您有问题吗</a:t>
            </a:r>
            <a:r>
              <a:rPr lang="en-US" sz="4800" dirty="0">
                <a:uFill>
                  <a:solidFill>
                    <a:srgbClr val="990000"/>
                  </a:solidFill>
                </a:uFill>
                <a:latin typeface="Calibri" pitchFamily="34" charset="0"/>
                <a:cs typeface="Calibri" pitchFamily="34" charset="0"/>
              </a:rPr>
              <a:t>?</a:t>
            </a:r>
          </a:p>
        </p:txBody>
      </p:sp>
      <p:sp>
        <p:nvSpPr>
          <p:cNvPr id="4" name="TextBox 3"/>
          <p:cNvSpPr txBox="1"/>
          <p:nvPr/>
        </p:nvSpPr>
        <p:spPr>
          <a:xfrm>
            <a:off x="2805723" y="1953125"/>
            <a:ext cx="6553200" cy="2185214"/>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zh-CN" altLang="en-US" sz="3600" b="1" dirty="0">
                <a:latin typeface="+mj-lt"/>
              </a:rPr>
              <a:t>请您将您的英文或中文问题提交到下列播客网址</a:t>
            </a:r>
            <a:endParaRPr lang="en-US" sz="3600" b="1" dirty="0">
              <a:latin typeface="+mj-lt"/>
            </a:endParaRPr>
          </a:p>
          <a:p>
            <a:pPr algn="ctr"/>
            <a:r>
              <a:rPr lang="en-US" sz="4000" dirty="0">
                <a:solidFill>
                  <a:srgbClr val="002060"/>
                </a:solidFill>
                <a:latin typeface="+mj-lt"/>
                <a:hlinkClick r:id="rId5"/>
              </a:rPr>
              <a:t>CPSCinChina@CPSC.GOV</a:t>
            </a:r>
            <a:r>
              <a:rPr lang="en-US" sz="4000" dirty="0">
                <a:solidFill>
                  <a:srgbClr val="002060"/>
                </a:solidFill>
                <a:latin typeface="+mj-lt"/>
              </a:rPr>
              <a:t> </a:t>
            </a:r>
          </a:p>
        </p:txBody>
      </p:sp>
      <p:pic>
        <p:nvPicPr>
          <p:cNvPr id="2" name="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3477" y="468186"/>
            <a:ext cx="487363" cy="487363"/>
          </a:xfrm>
          <a:prstGeom prst="rect">
            <a:avLst/>
          </a:prstGeom>
        </p:spPr>
      </p:pic>
      <p:pic>
        <p:nvPicPr>
          <p:cNvPr id="5" name="Picture 3" descr="C:\Users\rchan\Desktop\Projects\CPSC Logos\CPSC seal Bluesma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3339" y="429296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22933"/>
      </p:ext>
    </p:extLst>
  </p:cSld>
  <p:clrMapOvr>
    <a:masterClrMapping/>
  </p:clrMapOvr>
  <mc:AlternateContent xmlns:mc="http://schemas.openxmlformats.org/markup-compatibility/2006" xmlns:p14="http://schemas.microsoft.com/office/powerpoint/2010/main">
    <mc:Choice Requires="p14">
      <p:transition p14:dur="0" advTm="15329"/>
    </mc:Choice>
    <mc:Fallback xmlns="">
      <p:transition advTm="1532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734" objId="2"/>
        <p14:triggerEvt type="onClick" time="1734" objId="2"/>
        <p14:stopEvt time="15329"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2997" y="474766"/>
            <a:ext cx="10962751" cy="5466305"/>
          </a:xfrm>
        </p:spPr>
        <p:txBody>
          <a:bodyPr>
            <a:normAutofit/>
          </a:bodyPr>
          <a:lstStyle/>
          <a:p>
            <a:pPr algn="ctr"/>
            <a:r>
              <a:rPr lang="zh-CN" altLang="en-US" sz="3600" dirty="0">
                <a:solidFill>
                  <a:srgbClr val="4C4C4C"/>
                </a:solidFill>
                <a:latin typeface="+mn-ea"/>
              </a:rPr>
              <a:t>美国消费安全委员会播客系列</a:t>
            </a:r>
            <a:endParaRPr lang="en-US" dirty="0">
              <a:solidFill>
                <a:srgbClr val="4C4C4C"/>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291846281"/>
              </p:ext>
            </p:extLst>
          </p:nvPr>
        </p:nvGraphicFramePr>
        <p:xfrm>
          <a:off x="2068722" y="1238009"/>
          <a:ext cx="8225348" cy="3439571"/>
        </p:xfrm>
        <a:graphic>
          <a:graphicData uri="http://schemas.openxmlformats.org/drawingml/2006/table">
            <a:tbl>
              <a:tblPr firstRow="1" bandRow="1">
                <a:tableStyleId>{5C22544A-7EE6-4342-B048-85BDC9FD1C3A}</a:tableStyleId>
              </a:tblPr>
              <a:tblGrid>
                <a:gridCol w="1711427">
                  <a:extLst>
                    <a:ext uri="{9D8B030D-6E8A-4147-A177-3AD203B41FA5}">
                      <a16:colId xmlns:a16="http://schemas.microsoft.com/office/drawing/2014/main" val="20000"/>
                    </a:ext>
                  </a:extLst>
                </a:gridCol>
                <a:gridCol w="6513921">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mn-lt"/>
                        </a:rPr>
                        <a:t>Podcast</a:t>
                      </a:r>
                    </a:p>
                  </a:txBody>
                  <a:tcPr/>
                </a:tc>
                <a:tc>
                  <a:txBody>
                    <a:bodyPr/>
                    <a:lstStyle/>
                    <a:p>
                      <a:pPr algn="l"/>
                      <a:r>
                        <a:rPr lang="en-US" sz="1800" b="1" dirty="0">
                          <a:solidFill>
                            <a:schemeClr val="bg2"/>
                          </a:solidFill>
                          <a:latin typeface="+mn-lt"/>
                        </a:rPr>
                        <a:t>Topics</a:t>
                      </a:r>
                    </a:p>
                  </a:txBody>
                  <a:tcPr/>
                </a:tc>
                <a:extLst>
                  <a:ext uri="{0D108BD9-81ED-4DB2-BD59-A6C34878D82A}">
                    <a16:rowId xmlns:a16="http://schemas.microsoft.com/office/drawing/2014/main" val="10000"/>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2800" b="0" dirty="0">
                          <a:solidFill>
                            <a:schemeClr val="tx1"/>
                          </a:solidFill>
                          <a:latin typeface="+mn-lt"/>
                          <a:ea typeface="+mn-ea"/>
                        </a:rPr>
                        <a:t>#1</a:t>
                      </a:r>
                      <a:endParaRPr lang="zh-CN" altLang="en-US" sz="2800" b="0" dirty="0">
                        <a:solidFill>
                          <a:schemeClr val="tx1"/>
                        </a:solidFill>
                        <a:latin typeface="+mn-lt"/>
                        <a:ea typeface="+mn-ea"/>
                      </a:endParaRP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2800" b="1" dirty="0">
                          <a:solidFill>
                            <a:schemeClr val="tx1"/>
                          </a:solidFill>
                          <a:latin typeface="+mn-ea"/>
                          <a:ea typeface="+mn-ea"/>
                        </a:rPr>
                        <a:t>销售安全电器产品到美国</a:t>
                      </a:r>
                    </a:p>
                  </a:txBody>
                  <a:tcPr marL="0" marR="0" marT="0" marB="0"/>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2800" b="0" dirty="0">
                          <a:solidFill>
                            <a:schemeClr val="tx1"/>
                          </a:solidFill>
                          <a:effectLst/>
                          <a:latin typeface="+mn-lt"/>
                          <a:ea typeface="+mn-ea"/>
                        </a:rPr>
                        <a:t>#2</a:t>
                      </a:r>
                    </a:p>
                  </a:txBody>
                  <a:tcPr marL="0" marR="0" marT="0" marB="0"/>
                </a:tc>
                <a:tc>
                  <a:txBody>
                    <a:bodyPr/>
                    <a:lstStyle/>
                    <a:p>
                      <a:pPr marL="0" marR="0" algn="l">
                        <a:spcBef>
                          <a:spcPts val="0"/>
                        </a:spcBef>
                        <a:spcAft>
                          <a:spcPts val="0"/>
                        </a:spcAft>
                      </a:pPr>
                      <a:r>
                        <a:rPr lang="zh-CN" altLang="en-US" sz="2800" b="1" dirty="0">
                          <a:solidFill>
                            <a:schemeClr val="tx1"/>
                          </a:solidFill>
                          <a:effectLst/>
                          <a:latin typeface="+mn-ea"/>
                          <a:ea typeface="+mn-ea"/>
                        </a:rPr>
                        <a:t>美国服装安全要求概况</a:t>
                      </a:r>
                      <a:endParaRPr lang="en-US" sz="2800" b="1" dirty="0">
                        <a:solidFill>
                          <a:schemeClr val="tx1"/>
                        </a:solidFill>
                        <a:effectLst/>
                        <a:latin typeface="+mn-ea"/>
                        <a:ea typeface="+mn-ea"/>
                      </a:endParaRPr>
                    </a:p>
                  </a:txBody>
                  <a:tcPr marL="0" marR="0" marT="0" marB="0"/>
                </a:tc>
                <a:extLst>
                  <a:ext uri="{0D108BD9-81ED-4DB2-BD59-A6C34878D82A}">
                    <a16:rowId xmlns:a16="http://schemas.microsoft.com/office/drawing/2014/main" val="10002"/>
                  </a:ext>
                </a:extLst>
              </a:tr>
              <a:tr h="508411">
                <a:tc>
                  <a:txBody>
                    <a:bodyPr/>
                    <a:lstStyle/>
                    <a:p>
                      <a:pPr marL="0" marR="0" algn="ctr">
                        <a:spcBef>
                          <a:spcPts val="0"/>
                        </a:spcBef>
                        <a:spcAft>
                          <a:spcPts val="0"/>
                        </a:spcAft>
                      </a:pPr>
                      <a:r>
                        <a:rPr lang="en-US" sz="2800" b="0" dirty="0">
                          <a:solidFill>
                            <a:schemeClr val="tx1"/>
                          </a:solidFill>
                          <a:effectLst/>
                          <a:latin typeface="+mn-lt"/>
                          <a:ea typeface="+mn-ea"/>
                        </a:rPr>
                        <a:t>#3</a:t>
                      </a:r>
                    </a:p>
                  </a:txBody>
                  <a:tcPr marL="0" marR="0" marT="0" marB="0"/>
                </a:tc>
                <a:tc>
                  <a:txBody>
                    <a:bodyPr/>
                    <a:lstStyle/>
                    <a:p>
                      <a:pPr marL="0" marR="0" algn="l">
                        <a:spcBef>
                          <a:spcPts val="0"/>
                        </a:spcBef>
                        <a:spcAft>
                          <a:spcPts val="0"/>
                        </a:spcAft>
                      </a:pPr>
                      <a:r>
                        <a:rPr lang="zh-CN" altLang="en-US" sz="2800" b="1" dirty="0">
                          <a:solidFill>
                            <a:schemeClr val="tx1"/>
                          </a:solidFill>
                          <a:effectLst/>
                          <a:latin typeface="+mn-ea"/>
                          <a:ea typeface="+mn-ea"/>
                        </a:rPr>
                        <a:t>自行车法规和安全标准</a:t>
                      </a:r>
                      <a:endParaRPr lang="en-US" sz="2800" b="1" dirty="0">
                        <a:solidFill>
                          <a:schemeClr val="tx1"/>
                        </a:solidFill>
                        <a:effectLst/>
                        <a:latin typeface="+mn-ea"/>
                        <a:ea typeface="+mn-ea"/>
                      </a:endParaRPr>
                    </a:p>
                  </a:txBody>
                  <a:tcPr marL="0" marR="0" marT="0" marB="0"/>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2800" b="0" dirty="0">
                          <a:solidFill>
                            <a:schemeClr val="tx1"/>
                          </a:solidFill>
                          <a:effectLst/>
                          <a:latin typeface="+mn-lt"/>
                          <a:ea typeface="+mn-ea"/>
                        </a:rPr>
                        <a:t>#4</a:t>
                      </a:r>
                    </a:p>
                  </a:txBody>
                  <a:tcPr marL="0" marR="0" marT="0" marB="0"/>
                </a:tc>
                <a:tc>
                  <a:txBody>
                    <a:bodyPr/>
                    <a:lstStyle/>
                    <a:p>
                      <a:pPr marL="0" marR="0" algn="l">
                        <a:spcBef>
                          <a:spcPts val="0"/>
                        </a:spcBef>
                        <a:spcAft>
                          <a:spcPts val="0"/>
                        </a:spcAft>
                      </a:pPr>
                      <a:r>
                        <a:rPr lang="zh-CN" altLang="en-US" sz="2800" b="1" baseline="0" dirty="0">
                          <a:solidFill>
                            <a:schemeClr val="tx1"/>
                          </a:solidFill>
                          <a:effectLst/>
                          <a:latin typeface="+mn-ea"/>
                          <a:ea typeface="+mn-ea"/>
                        </a:rPr>
                        <a:t>美国床垫安全要求</a:t>
                      </a:r>
                      <a:endParaRPr lang="en-US" sz="2800" b="1" dirty="0">
                        <a:solidFill>
                          <a:schemeClr val="tx1"/>
                        </a:solidFill>
                        <a:effectLst/>
                        <a:latin typeface="+mn-ea"/>
                        <a:ea typeface="+mn-ea"/>
                      </a:endParaRPr>
                    </a:p>
                  </a:txBody>
                  <a:tcPr marL="0" marR="0" marT="0" marB="0"/>
                </a:tc>
                <a:extLst>
                  <a:ext uri="{0D108BD9-81ED-4DB2-BD59-A6C34878D82A}">
                    <a16:rowId xmlns:a16="http://schemas.microsoft.com/office/drawing/2014/main" val="10004"/>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800" b="0" i="0" u="none" strike="noStrike" cap="none" normalizeH="0" baseline="0" dirty="0">
                          <a:ln>
                            <a:noFill/>
                          </a:ln>
                          <a:solidFill>
                            <a:schemeClr val="tx1"/>
                          </a:solidFill>
                          <a:effectLst/>
                          <a:latin typeface="+mn-lt"/>
                          <a:ea typeface="+mn-ea"/>
                        </a:rPr>
                        <a:t>#5</a:t>
                      </a:r>
                      <a:endParaRPr kumimoji="0" lang="zh-TW" altLang="en-US" sz="2800" b="0" i="0" u="none" strike="noStrike" cap="none" normalizeH="0" baseline="0" dirty="0">
                        <a:ln>
                          <a:noFill/>
                        </a:ln>
                        <a:solidFill>
                          <a:schemeClr val="tx1"/>
                        </a:solidFill>
                        <a:effectLst/>
                        <a:latin typeface="+mn-lt"/>
                        <a:ea typeface="+mn-ea"/>
                      </a:endParaRP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2800" b="1" dirty="0">
                          <a:solidFill>
                            <a:schemeClr val="tx1"/>
                          </a:solidFill>
                          <a:effectLst/>
                          <a:latin typeface="+mn-ea"/>
                          <a:ea typeface="+mn-ea"/>
                          <a:cs typeface="+mn-cs"/>
                        </a:rPr>
                        <a:t>婴</a:t>
                      </a:r>
                      <a:r>
                        <a:rPr kumimoji="0" lang="zh-TW" altLang="en-US" sz="2800" b="1" i="0" u="none" strike="noStrike" cap="none" normalizeH="0" baseline="0" dirty="0">
                          <a:ln>
                            <a:noFill/>
                          </a:ln>
                          <a:solidFill>
                            <a:schemeClr val="tx1"/>
                          </a:solidFill>
                          <a:effectLst/>
                          <a:latin typeface="+mn-ea"/>
                          <a:ea typeface="+mn-ea"/>
                        </a:rPr>
                        <a:t>幼</a:t>
                      </a:r>
                      <a:r>
                        <a:rPr lang="zh-CN" altLang="en-US" sz="2800" b="1" dirty="0">
                          <a:solidFill>
                            <a:schemeClr val="tx1"/>
                          </a:solidFill>
                          <a:effectLst/>
                          <a:latin typeface="+mn-ea"/>
                          <a:ea typeface="+mn-ea"/>
                          <a:cs typeface="+mn-cs"/>
                        </a:rPr>
                        <a:t>儿耐用</a:t>
                      </a:r>
                      <a:r>
                        <a:rPr lang="zh-CN" altLang="en-US" sz="2800" b="1" dirty="0">
                          <a:solidFill>
                            <a:schemeClr val="tx1"/>
                          </a:solidFill>
                          <a:latin typeface="+mn-ea"/>
                          <a:ea typeface="+mn-ea"/>
                        </a:rPr>
                        <a:t>产</a:t>
                      </a:r>
                      <a:r>
                        <a:rPr lang="zh-TW" altLang="en-US" sz="2800" b="1" dirty="0">
                          <a:solidFill>
                            <a:schemeClr val="tx1"/>
                          </a:solidFill>
                          <a:latin typeface="+mn-ea"/>
                          <a:ea typeface="+mn-ea"/>
                        </a:rPr>
                        <a:t>品</a:t>
                      </a:r>
                      <a:r>
                        <a:rPr lang="zh-CN" altLang="en-US" sz="2800" b="1" dirty="0">
                          <a:solidFill>
                            <a:schemeClr val="tx1"/>
                          </a:solidFill>
                          <a:latin typeface="+mn-ea"/>
                          <a:ea typeface="+mn-ea"/>
                        </a:rPr>
                        <a:t>的注册和标签</a:t>
                      </a:r>
                      <a:r>
                        <a:rPr lang="zh-TW" altLang="en-US" sz="2800" b="1" dirty="0">
                          <a:solidFill>
                            <a:schemeClr val="tx1"/>
                          </a:solidFill>
                          <a:latin typeface="+mn-ea"/>
                          <a:ea typeface="+mn-ea"/>
                        </a:rPr>
                        <a:t>要求 </a:t>
                      </a:r>
                      <a:r>
                        <a:rPr kumimoji="0" lang="zh-TW" altLang="en-US" sz="2800" b="1" i="0" u="none" strike="noStrike" cap="none" normalizeH="0" baseline="0" dirty="0">
                          <a:ln>
                            <a:noFill/>
                          </a:ln>
                          <a:solidFill>
                            <a:schemeClr val="tx1"/>
                          </a:solidFill>
                          <a:effectLst/>
                          <a:latin typeface="+mn-ea"/>
                          <a:ea typeface="+mn-ea"/>
                        </a:rPr>
                        <a:t> </a:t>
                      </a:r>
                    </a:p>
                  </a:txBody>
                  <a:tcPr marL="0" marR="0" marT="0" marB="0"/>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2800" b="0" dirty="0">
                          <a:solidFill>
                            <a:schemeClr val="tx1"/>
                          </a:solidFill>
                          <a:effectLst/>
                          <a:latin typeface="+mn-lt"/>
                          <a:ea typeface="+mn-ea"/>
                        </a:rPr>
                        <a:t>#6</a:t>
                      </a:r>
                    </a:p>
                  </a:txBody>
                  <a:tcPr marL="0" marR="0" marT="0" marB="0"/>
                </a:tc>
                <a:tc>
                  <a:txBody>
                    <a:bodyPr/>
                    <a:lstStyle/>
                    <a:p>
                      <a:pPr marL="0" marR="0" algn="l">
                        <a:spcBef>
                          <a:spcPts val="0"/>
                        </a:spcBef>
                        <a:spcAft>
                          <a:spcPts val="0"/>
                        </a:spcAft>
                      </a:pPr>
                      <a:r>
                        <a:rPr lang="zh-CN" altLang="en-US" sz="2800" b="1" dirty="0">
                          <a:solidFill>
                            <a:schemeClr val="tx1"/>
                          </a:solidFill>
                          <a:effectLst/>
                          <a:latin typeface="+mn-ea"/>
                          <a:ea typeface="+mn-ea"/>
                          <a:cs typeface="+mn-cs"/>
                        </a:rPr>
                        <a:t>婴儿车和婴儿推车安全要求概况</a:t>
                      </a:r>
                      <a:endParaRPr lang="en-US" sz="2800" dirty="0">
                        <a:solidFill>
                          <a:schemeClr val="tx1"/>
                        </a:solidFill>
                        <a:effectLst/>
                        <a:latin typeface="+mn-ea"/>
                        <a:ea typeface="+mn-ea"/>
                      </a:endParaRPr>
                    </a:p>
                  </a:txBody>
                  <a:tcPr marL="0" marR="0" marT="0" marB="0"/>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2800" b="0" dirty="0">
                          <a:solidFill>
                            <a:schemeClr val="tx1"/>
                          </a:solidFill>
                          <a:effectLst/>
                          <a:latin typeface="+mn-lt"/>
                          <a:ea typeface="+mn-ea"/>
                        </a:rPr>
                        <a:t>#7</a:t>
                      </a:r>
                    </a:p>
                  </a:txBody>
                  <a:tcPr marL="0" marR="0" marT="0" marB="0"/>
                </a:tc>
                <a:tc>
                  <a:txBody>
                    <a:bodyPr/>
                    <a:lstStyle/>
                    <a:p>
                      <a:pPr marL="0" marR="0" algn="l">
                        <a:spcBef>
                          <a:spcPts val="0"/>
                        </a:spcBef>
                        <a:spcAft>
                          <a:spcPts val="0"/>
                        </a:spcAft>
                      </a:pPr>
                      <a:r>
                        <a:rPr lang="zh-CN" altLang="en-US" sz="2800" b="1" baseline="0" dirty="0">
                          <a:solidFill>
                            <a:schemeClr val="tx1"/>
                          </a:solidFill>
                          <a:effectLst/>
                          <a:latin typeface="+mn-ea"/>
                          <a:ea typeface="+mn-ea"/>
                        </a:rPr>
                        <a:t>玩具安全要求</a:t>
                      </a:r>
                      <a:endParaRPr lang="en-US" sz="2800" b="1" dirty="0">
                        <a:solidFill>
                          <a:schemeClr val="tx1"/>
                        </a:solidFill>
                        <a:effectLst/>
                        <a:latin typeface="+mn-ea"/>
                        <a:ea typeface="+mn-ea"/>
                      </a:endParaRPr>
                    </a:p>
                  </a:txBody>
                  <a:tcPr marL="0" marR="0" marT="0" marB="0"/>
                </a:tc>
                <a:extLst>
                  <a:ext uri="{0D108BD9-81ED-4DB2-BD59-A6C34878D82A}">
                    <a16:rowId xmlns:a16="http://schemas.microsoft.com/office/drawing/2014/main" val="10007"/>
                  </a:ext>
                </a:extLst>
              </a:tr>
            </a:tbl>
          </a:graphicData>
        </a:graphic>
      </p:graphicFrame>
      <p:sp>
        <p:nvSpPr>
          <p:cNvPr id="3" name="Rectangle 2"/>
          <p:cNvSpPr/>
          <p:nvPr/>
        </p:nvSpPr>
        <p:spPr>
          <a:xfrm>
            <a:off x="3056372" y="4677580"/>
            <a:ext cx="6096000" cy="1686616"/>
          </a:xfrm>
          <a:prstGeom prst="rect">
            <a:avLst/>
          </a:prstGeom>
        </p:spPr>
        <p:txBody>
          <a:bodyPr>
            <a:spAutoFit/>
          </a:bodyPr>
          <a:lstStyle/>
          <a:p>
            <a:pPr algn="ctr">
              <a:lnSpc>
                <a:spcPct val="90000"/>
              </a:lnSpc>
              <a:buNone/>
            </a:pPr>
            <a:endParaRPr lang="en-US" altLang="zh-CN" sz="1000" b="1" dirty="0">
              <a:latin typeface="SimSun" panose="02010600030101010101" pitchFamily="2" charset="-122"/>
              <a:ea typeface="SimSun" panose="02010600030101010101" pitchFamily="2" charset="-122"/>
            </a:endParaRPr>
          </a:p>
          <a:p>
            <a:pPr algn="ctr">
              <a:lnSpc>
                <a:spcPct val="90000"/>
              </a:lnSpc>
              <a:buNone/>
            </a:pPr>
            <a:r>
              <a:rPr lang="zh-CN" altLang="en-US" sz="3200" b="1" dirty="0">
                <a:latin typeface="SimSun" panose="02010600030101010101" pitchFamily="2" charset="-122"/>
                <a:ea typeface="SimSun" panose="02010600030101010101" pitchFamily="2" charset="-122"/>
              </a:rPr>
              <a:t>如果您有问题，请电邮</a:t>
            </a:r>
            <a:endParaRPr lang="en-US" altLang="zh-CN" sz="3200" b="1" dirty="0">
              <a:latin typeface="SimSun" panose="02010600030101010101" pitchFamily="2" charset="-122"/>
              <a:ea typeface="SimSun" panose="02010600030101010101" pitchFamily="2" charset="-122"/>
            </a:endParaRPr>
          </a:p>
          <a:p>
            <a:pPr algn="ctr">
              <a:lnSpc>
                <a:spcPct val="90000"/>
              </a:lnSpc>
              <a:buNone/>
            </a:pPr>
            <a:endParaRPr lang="en-US" sz="1000" b="1" dirty="0">
              <a:latin typeface="SimSun" panose="02010600030101010101" pitchFamily="2" charset="-122"/>
              <a:ea typeface="SimSun" panose="02010600030101010101" pitchFamily="2" charset="-122"/>
            </a:endParaRPr>
          </a:p>
          <a:p>
            <a:pPr algn="ctr">
              <a:lnSpc>
                <a:spcPct val="90000"/>
              </a:lnSpc>
            </a:pPr>
            <a:r>
              <a:rPr lang="en-US" sz="3200" b="1" dirty="0"/>
              <a:t> </a:t>
            </a:r>
            <a:r>
              <a:rPr lang="en-US" sz="3200" b="1" dirty="0">
                <a:hlinkClick r:id="rId5"/>
              </a:rPr>
              <a:t>CPSCinChina@cpsc.gov</a:t>
            </a:r>
            <a:r>
              <a:rPr lang="en-US" sz="3200" b="1" dirty="0"/>
              <a:t> </a:t>
            </a:r>
          </a:p>
          <a:p>
            <a:pPr algn="ct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6"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98385" y="449652"/>
            <a:ext cx="487363" cy="487363"/>
          </a:xfrm>
          <a:prstGeom prst="rect">
            <a:avLst/>
          </a:prstGeom>
        </p:spPr>
      </p:pic>
    </p:spTree>
    <p:extLst>
      <p:ext uri="{BB962C8B-B14F-4D97-AF65-F5344CB8AC3E}">
        <p14:creationId xmlns:p14="http://schemas.microsoft.com/office/powerpoint/2010/main" val="3191759001"/>
      </p:ext>
    </p:extLst>
  </p:cSld>
  <p:clrMapOvr>
    <a:masterClrMapping/>
  </p:clrMapOvr>
  <mc:AlternateContent xmlns:mc="http://schemas.openxmlformats.org/markup-compatibility/2006" xmlns:p14="http://schemas.microsoft.com/office/powerpoint/2010/main">
    <mc:Choice Requires="p14">
      <p:transition spd="slow" p14:dur="2000" advTm="74175"/>
    </mc:Choice>
    <mc:Fallback xmlns="">
      <p:transition spd="slow" advTm="7417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111" objId="6"/>
        <p14:stopEvt time="72533" objId="6"/>
      </p14:showEvtLst>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zh-CN" altLang="en-US" sz="4800" dirty="0"/>
              <a:t>资源</a:t>
            </a:r>
            <a:endParaRPr lang="en-US" sz="4800" dirty="0"/>
          </a:p>
        </p:txBody>
      </p:sp>
      <p:pic>
        <p:nvPicPr>
          <p:cNvPr id="2" name="6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8631" y="369608"/>
            <a:ext cx="487363" cy="487363"/>
          </a:xfrm>
          <a:prstGeom prst="rect">
            <a:avLst/>
          </a:prstGeom>
        </p:spPr>
      </p:pic>
    </p:spTree>
    <p:extLst>
      <p:ext uri="{BB962C8B-B14F-4D97-AF65-F5344CB8AC3E}">
        <p14:creationId xmlns:p14="http://schemas.microsoft.com/office/powerpoint/2010/main" val="3003013959"/>
      </p:ext>
    </p:extLst>
  </p:cSld>
  <p:clrMapOvr>
    <a:masterClrMapping/>
  </p:clrMapOvr>
  <mc:AlternateContent xmlns:mc="http://schemas.openxmlformats.org/markup-compatibility/2006" xmlns:p14="http://schemas.microsoft.com/office/powerpoint/2010/main">
    <mc:Choice Requires="p14">
      <p:transition spd="slow" p14:dur="2000" advTm="17473"/>
    </mc:Choice>
    <mc:Fallback xmlns="">
      <p:transition spd="slow" advTm="1747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948" objId="2"/>
        <p14:triggerEvt type="onClick" time="4949" objId="2"/>
        <p14:stopEvt time="15345" objId="2"/>
      </p14:showEvtLst>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16569" y="2321831"/>
            <a:ext cx="4196081" cy="1178241"/>
          </a:xfrm>
        </p:spPr>
        <p:txBody>
          <a:bodyPr>
            <a:noAutofit/>
          </a:bodyPr>
          <a:lstStyle/>
          <a:p>
            <a:pPr algn="ctr"/>
            <a:r>
              <a:rPr lang="en-US" sz="4400" dirty="0">
                <a:latin typeface="+mn-ea"/>
              </a:rPr>
              <a:t>CPSC</a:t>
            </a:r>
            <a:r>
              <a:rPr lang="zh-CN" altLang="en-US" sz="4400" dirty="0">
                <a:latin typeface="+mn-ea"/>
              </a:rPr>
              <a:t>中文网上资源</a:t>
            </a:r>
            <a:endParaRPr lang="en-US" sz="4400" dirty="0">
              <a:latin typeface="+mn-ea"/>
            </a:endParaRPr>
          </a:p>
          <a:p>
            <a:pPr algn="ctr"/>
            <a:r>
              <a:rPr lang="en-US" sz="4400" dirty="0">
                <a:effectLst>
                  <a:outerShdw blurRad="38100" dist="38100" dir="2700000" algn="tl">
                    <a:srgbClr val="000000">
                      <a:alpha val="43137"/>
                    </a:srgbClr>
                  </a:outerShdw>
                </a:effectLst>
                <a:latin typeface="+mn-ea"/>
              </a:rPr>
              <a:t>  cpsc.gov</a:t>
            </a:r>
          </a:p>
        </p:txBody>
      </p:sp>
      <p:pic>
        <p:nvPicPr>
          <p:cNvPr id="11" name="Content Placeholder 10"/>
          <p:cNvPicPr>
            <a:picLocks noGrp="1"/>
          </p:cNvPicPr>
          <p:nvPr>
            <p:ph idx="4294967295"/>
          </p:nvPr>
        </p:nvPicPr>
        <p:blipFill>
          <a:blip r:embed="rId2"/>
          <a:stretch>
            <a:fillRect/>
          </a:stretch>
        </p:blipFill>
        <p:spPr>
          <a:xfrm>
            <a:off x="4715607" y="1342965"/>
            <a:ext cx="7018215" cy="4314214"/>
          </a:xfrm>
          <a:prstGeom prst="rect">
            <a:avLst/>
          </a:prstGeom>
        </p:spPr>
      </p:pic>
      <p:sp>
        <p:nvSpPr>
          <p:cNvPr id="6" name="Rectangle 5"/>
          <p:cNvSpPr/>
          <p:nvPr/>
        </p:nvSpPr>
        <p:spPr>
          <a:xfrm>
            <a:off x="4647221" y="909461"/>
            <a:ext cx="7086601" cy="338554"/>
          </a:xfrm>
          <a:prstGeom prst="rect">
            <a:avLst/>
          </a:prstGeom>
        </p:spPr>
        <p:txBody>
          <a:bodyPr wrap="square">
            <a:spAutoFit/>
          </a:bodyPr>
          <a:lstStyle/>
          <a:p>
            <a:pPr lvl="0" algn="ctr">
              <a:spcBef>
                <a:spcPct val="20000"/>
              </a:spcBef>
            </a:pPr>
            <a:r>
              <a:rPr lang="en-US" sz="1600" u="sng" dirty="0">
                <a:hlinkClick r:id="rId3"/>
              </a:rPr>
              <a:t>https://www.cpsc.gov/zh-CN/Business--Manufacturing/Business-Education</a:t>
            </a:r>
            <a:endParaRPr lang="en-US" sz="1600" u="sng" dirty="0">
              <a:solidFill>
                <a:srgbClr val="1F497D"/>
              </a:solidFill>
              <a:latin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4714" y="4680872"/>
            <a:ext cx="1555988" cy="1952613"/>
          </a:xfrm>
          <a:prstGeom prst="rect">
            <a:avLst/>
          </a:prstGeom>
        </p:spPr>
      </p:pic>
      <p:sp>
        <p:nvSpPr>
          <p:cNvPr id="7" name="Oval 6"/>
          <p:cNvSpPr/>
          <p:nvPr/>
        </p:nvSpPr>
        <p:spPr>
          <a:xfrm>
            <a:off x="10753344" y="14739"/>
            <a:ext cx="1438656" cy="914400"/>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0000"/>
                    <a:lumOff val="40000"/>
                  </a:schemeClr>
                </a:solidFill>
              </a:rPr>
              <a:t>此幻灯片无叙述</a:t>
            </a:r>
            <a:endParaRPr lang="en-US" sz="1600" b="1" dirty="0">
              <a:solidFill>
                <a:schemeClr val="tx1">
                  <a:lumMod val="60000"/>
                  <a:lumOff val="40000"/>
                </a:schemeClr>
              </a:solidFill>
            </a:endParaRPr>
          </a:p>
        </p:txBody>
      </p:sp>
    </p:spTree>
    <p:extLst>
      <p:ext uri="{BB962C8B-B14F-4D97-AF65-F5344CB8AC3E}">
        <p14:creationId xmlns:p14="http://schemas.microsoft.com/office/powerpoint/2010/main" val="3797882909"/>
      </p:ext>
    </p:extLst>
  </p:cSld>
  <p:clrMapOvr>
    <a:masterClrMapping/>
  </p:clrMapOvr>
  <mc:AlternateContent xmlns:mc="http://schemas.openxmlformats.org/markup-compatibility/2006" xmlns:p14="http://schemas.microsoft.com/office/powerpoint/2010/main">
    <mc:Choice Requires="p14">
      <p:transition spd="slow" p14:dur="2000" advTm="4732"/>
    </mc:Choice>
    <mc:Fallback xmlns="">
      <p:transition spd="slow" advTm="4732"/>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0" y="2494526"/>
            <a:ext cx="4307305" cy="1178241"/>
          </a:xfrm>
        </p:spPr>
        <p:txBody>
          <a:bodyPr>
            <a:noAutofit/>
          </a:bodyPr>
          <a:lstStyle/>
          <a:p>
            <a:pPr algn="ctr"/>
            <a:r>
              <a:rPr lang="en-US" sz="4400" dirty="0">
                <a:latin typeface="+mn-ea"/>
              </a:rPr>
              <a:t>CPSC</a:t>
            </a:r>
            <a:r>
              <a:rPr lang="zh-CN" altLang="en-US" sz="4400" dirty="0">
                <a:latin typeface="+mn-ea"/>
              </a:rPr>
              <a:t>中文网上资源</a:t>
            </a:r>
            <a:endParaRPr lang="en-US" sz="4400" dirty="0">
              <a:latin typeface="+mn-ea"/>
            </a:endParaRPr>
          </a:p>
          <a:p>
            <a:pPr algn="ctr"/>
            <a:r>
              <a:rPr lang="en-US" sz="4400" dirty="0">
                <a:effectLst>
                  <a:outerShdw blurRad="38100" dist="38100" dir="2700000" algn="tl">
                    <a:srgbClr val="000000">
                      <a:alpha val="43137"/>
                    </a:srgbClr>
                  </a:outerShdw>
                </a:effectLst>
                <a:latin typeface="+mn-ea"/>
              </a:rPr>
              <a:t>  cpsc.gov</a:t>
            </a:r>
          </a:p>
        </p:txBody>
      </p:sp>
      <p:sp>
        <p:nvSpPr>
          <p:cNvPr id="8" name="Rectangle 7"/>
          <p:cNvSpPr/>
          <p:nvPr/>
        </p:nvSpPr>
        <p:spPr>
          <a:xfrm>
            <a:off x="4689760" y="5099826"/>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917326"/>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946663"/>
            <a:ext cx="3151909" cy="3986238"/>
          </a:xfrm>
          <a:prstGeom prst="rect">
            <a:avLst/>
          </a:prstGeom>
        </p:spPr>
      </p:pic>
      <p:pic>
        <p:nvPicPr>
          <p:cNvPr id="11" name="Picture 10"/>
          <p:cNvPicPr/>
          <p:nvPr/>
        </p:nvPicPr>
        <p:blipFill>
          <a:blip r:embed="rId8"/>
          <a:stretch>
            <a:fillRect/>
          </a:stretch>
        </p:blipFill>
        <p:spPr>
          <a:xfrm>
            <a:off x="8423559" y="931089"/>
            <a:ext cx="3096491" cy="3986237"/>
          </a:xfrm>
          <a:prstGeom prst="rect">
            <a:avLst/>
          </a:prstGeom>
        </p:spPr>
      </p:pic>
      <p:sp>
        <p:nvSpPr>
          <p:cNvPr id="7" name="Oval 6"/>
          <p:cNvSpPr/>
          <p:nvPr/>
        </p:nvSpPr>
        <p:spPr>
          <a:xfrm>
            <a:off x="10627220" y="32263"/>
            <a:ext cx="1438656" cy="914400"/>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0000"/>
                    <a:lumOff val="40000"/>
                  </a:schemeClr>
                </a:solidFill>
              </a:rPr>
              <a:t>此幻灯片无叙述</a:t>
            </a:r>
            <a:endParaRPr lang="en-US" sz="1600" b="1" dirty="0">
              <a:solidFill>
                <a:schemeClr val="tx1">
                  <a:lumMod val="60000"/>
                  <a:lumOff val="40000"/>
                </a:schemeClr>
              </a:solidFill>
            </a:endParaRPr>
          </a:p>
        </p:txBody>
      </p:sp>
    </p:spTree>
    <p:extLst>
      <p:ext uri="{BB962C8B-B14F-4D97-AF65-F5344CB8AC3E}">
        <p14:creationId xmlns:p14="http://schemas.microsoft.com/office/powerpoint/2010/main" val="193299882"/>
      </p:ext>
    </p:extLst>
  </p:cSld>
  <p:clrMapOvr>
    <a:masterClrMapping/>
  </p:clrMapOvr>
  <mc:AlternateContent xmlns:mc="http://schemas.openxmlformats.org/markup-compatibility/2006" xmlns:p14="http://schemas.microsoft.com/office/powerpoint/2010/main">
    <mc:Choice Requires="p14">
      <p:transition spd="slow" p14:dur="2000" advTm="6219"/>
    </mc:Choice>
    <mc:Fallback xmlns="">
      <p:transition spd="slow" advTm="6219"/>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00527"/>
            <a:ext cx="3206822" cy="1377762"/>
          </a:xfrm>
        </p:spPr>
        <p:txBody>
          <a:bodyPr>
            <a:noAutofit/>
          </a:bodyPr>
          <a:lstStyle/>
          <a:p>
            <a:r>
              <a:rPr lang="en-US" altLang="zh-CN" sz="1800" b="1" kern="1200" dirty="0">
                <a:solidFill>
                  <a:schemeClr val="tx1"/>
                </a:solidFill>
              </a:rPr>
              <a:t>CFR: Commercial Practice</a:t>
            </a:r>
          </a:p>
          <a:p>
            <a:r>
              <a:rPr lang="en-US" altLang="zh-CN" sz="1800" b="1" kern="1200" dirty="0">
                <a:solidFill>
                  <a:schemeClr val="tx1"/>
                </a:solidFill>
              </a:rPr>
              <a:t>《</a:t>
            </a:r>
            <a:r>
              <a:rPr lang="zh-CN" altLang="en-US" sz="1800" b="1" kern="1200" dirty="0">
                <a:solidFill>
                  <a:schemeClr val="tx1"/>
                </a:solidFill>
              </a:rPr>
              <a:t>联邦法规</a:t>
            </a:r>
            <a:r>
              <a:rPr lang="en-US" altLang="zh-CN" sz="1800" b="1" kern="1200" dirty="0">
                <a:solidFill>
                  <a:schemeClr val="tx1"/>
                </a:solidFill>
              </a:rPr>
              <a:t>》 </a:t>
            </a:r>
            <a:r>
              <a:rPr lang="en-US" sz="1800" b="1" dirty="0">
                <a:solidFill>
                  <a:schemeClr val="tx1"/>
                </a:solidFill>
              </a:rPr>
              <a:t>: </a:t>
            </a:r>
            <a:r>
              <a:rPr lang="zh-CN" altLang="en-US" sz="1800" b="1" dirty="0">
                <a:solidFill>
                  <a:schemeClr val="tx1"/>
                </a:solidFill>
              </a:rPr>
              <a:t>商业行为</a:t>
            </a:r>
            <a:endParaRPr lang="en-US" sz="1800" dirty="0">
              <a:solidFill>
                <a:schemeClr val="tx1"/>
              </a:solidFill>
              <a:hlinkClick r:id="rId3"/>
            </a:endParaRPr>
          </a:p>
          <a:p>
            <a:r>
              <a:rPr lang="en-US" sz="1600" dirty="0">
                <a:solidFill>
                  <a:srgbClr val="1A2857"/>
                </a:solidFill>
                <a:hlinkClick r:id="rId3"/>
              </a:rPr>
              <a:t>https://www.govinfo.gov/content/pkg/CFR-2017-title16-vol2/pdf/CFR-2017-title16-vol2.pdf</a:t>
            </a:r>
            <a:r>
              <a:rPr lang="en-US" sz="1600" dirty="0">
                <a:solidFill>
                  <a:srgbClr val="1A2857"/>
                </a:solidFill>
              </a:rPr>
              <a:t> </a:t>
            </a:r>
            <a:r>
              <a:rPr lang="en-US" sz="1600" dirty="0">
                <a:solidFill>
                  <a:schemeClr val="tx1"/>
                </a:solidFill>
              </a:rPr>
              <a:t>(</a:t>
            </a:r>
            <a:r>
              <a:rPr lang="zh-CN" altLang="en-US" sz="1600" dirty="0">
                <a:solidFill>
                  <a:schemeClr val="tx1"/>
                </a:solidFill>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266264" y="3920502"/>
            <a:ext cx="3438831" cy="3034657"/>
          </a:xfrm>
        </p:spPr>
        <p:txBody>
          <a:bodyPr>
            <a:noAutofit/>
          </a:bodyPr>
          <a:lstStyle/>
          <a:p>
            <a:r>
              <a:rPr lang="zh-CN" altLang="en-US" sz="1800" dirty="0">
                <a:solidFill>
                  <a:srgbClr val="002060"/>
                </a:solidFill>
              </a:rPr>
              <a:t>美国消费品安全委员会实验室</a:t>
            </a:r>
            <a:endParaRPr lang="en-US" altLang="zh-CN" sz="1800" dirty="0">
              <a:solidFill>
                <a:srgbClr val="002060"/>
              </a:solidFill>
            </a:endParaRPr>
          </a:p>
          <a:p>
            <a:r>
              <a:rPr lang="zh-CN" altLang="en-US" sz="1800" dirty="0">
                <a:solidFill>
                  <a:srgbClr val="002060"/>
                </a:solidFill>
              </a:rPr>
              <a:t>手册</a:t>
            </a:r>
            <a:endParaRPr lang="en-US" sz="1800" b="1" cap="none" dirty="0">
              <a:solidFill>
                <a:srgbClr val="002060"/>
              </a:solidFill>
            </a:endParaRPr>
          </a:p>
          <a:p>
            <a:pPr lvl="0"/>
            <a:r>
              <a:rPr lang="en-US" sz="1600" b="0" dirty="0">
                <a:solidFill>
                  <a:srgbClr val="4C4C4C"/>
                </a:solidFill>
                <a:hlinkClick r:id="rId4"/>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rPr>
              <a:t>中文版本</a:t>
            </a:r>
            <a:r>
              <a:rPr lang="en-US" altLang="zh-CN" sz="1600" b="0" dirty="0">
                <a:solidFill>
                  <a:schemeClr val="tx1"/>
                </a:solidFill>
              </a:rPr>
              <a:t>)</a:t>
            </a:r>
          </a:p>
          <a:p>
            <a:pPr lvl="0"/>
            <a:endParaRPr lang="en-US" sz="1600" b="0" dirty="0">
              <a:solidFill>
                <a:schemeClr val="tx1"/>
              </a:solidFill>
            </a:endParaRPr>
          </a:p>
          <a:p>
            <a:pPr lvl="0"/>
            <a:r>
              <a:rPr lang="en-US" sz="1400" b="0" dirty="0">
                <a:solidFill>
                  <a:schemeClr val="tx1"/>
                </a:solidFill>
                <a:hlinkClick r:id="rId5"/>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rPr>
              <a:t>英文版本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5167481" y="647746"/>
            <a:ext cx="2487722" cy="3166158"/>
          </a:xfrm>
          <a:prstGeom prst="rect">
            <a:avLst/>
          </a:prstGeom>
          <a:ln w="19050">
            <a:solidFill>
              <a:srgbClr val="002060"/>
            </a:solidFill>
          </a:ln>
        </p:spPr>
      </p:pic>
      <p:sp>
        <p:nvSpPr>
          <p:cNvPr id="7" name="Rectangle 6"/>
          <p:cNvSpPr/>
          <p:nvPr/>
        </p:nvSpPr>
        <p:spPr>
          <a:xfrm>
            <a:off x="321108" y="2565750"/>
            <a:ext cx="3855028" cy="2123658"/>
          </a:xfrm>
          <a:prstGeom prst="rect">
            <a:avLst/>
          </a:prstGeom>
        </p:spPr>
        <p:txBody>
          <a:bodyPr wrap="square">
            <a:spAutoFit/>
          </a:bodyPr>
          <a:lstStyle/>
          <a:p>
            <a:pPr algn="ctr"/>
            <a:r>
              <a:rPr lang="en-US" sz="4400" b="1" dirty="0">
                <a:solidFill>
                  <a:schemeClr val="bg2"/>
                </a:solidFill>
                <a:latin typeface="+mn-ea"/>
              </a:rPr>
              <a:t>CPSC</a:t>
            </a:r>
            <a:r>
              <a:rPr lang="zh-CN" altLang="en-US" sz="4400" b="1" dirty="0">
                <a:solidFill>
                  <a:schemeClr val="bg2"/>
                </a:solidFill>
                <a:latin typeface="+mn-ea"/>
              </a:rPr>
              <a:t>中文网上资源</a:t>
            </a:r>
            <a:endParaRPr lang="en-US" sz="4400" b="1" dirty="0">
              <a:solidFill>
                <a:schemeClr val="bg2"/>
              </a:solidFill>
              <a:latin typeface="+mn-ea"/>
            </a:endParaRPr>
          </a:p>
          <a:p>
            <a:pPr algn="ctr"/>
            <a:r>
              <a:rPr lang="en-US" sz="4400" b="1" dirty="0">
                <a:solidFill>
                  <a:schemeClr val="bg2"/>
                </a:solidFill>
                <a:effectLst>
                  <a:outerShdw blurRad="38100" dist="38100" dir="2700000" algn="tl">
                    <a:srgbClr val="000000">
                      <a:alpha val="43137"/>
                    </a:srgbClr>
                  </a:outerShdw>
                </a:effectLst>
                <a:latin typeface="+mn-ea"/>
              </a:rPr>
              <a:t>  cpsc.gov</a:t>
            </a:r>
          </a:p>
        </p:txBody>
      </p:sp>
      <p:pic>
        <p:nvPicPr>
          <p:cNvPr id="10" name="Picture 9"/>
          <p:cNvPicPr/>
          <p:nvPr/>
        </p:nvPicPr>
        <p:blipFill>
          <a:blip r:embed="rId7"/>
          <a:stretch>
            <a:fillRect/>
          </a:stretch>
        </p:blipFill>
        <p:spPr>
          <a:xfrm>
            <a:off x="8246818" y="612352"/>
            <a:ext cx="2861063" cy="3210991"/>
          </a:xfrm>
          <a:prstGeom prst="rect">
            <a:avLst/>
          </a:prstGeom>
        </p:spPr>
      </p:pic>
      <p:sp>
        <p:nvSpPr>
          <p:cNvPr id="9" name="Oval 8"/>
          <p:cNvSpPr/>
          <p:nvPr/>
        </p:nvSpPr>
        <p:spPr>
          <a:xfrm>
            <a:off x="10709749" y="94744"/>
            <a:ext cx="1438656" cy="914400"/>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0000"/>
                    <a:lumOff val="40000"/>
                  </a:schemeClr>
                </a:solidFill>
              </a:rPr>
              <a:t>此幻灯片无叙述</a:t>
            </a:r>
            <a:endParaRPr lang="en-US" sz="1600" b="1" dirty="0">
              <a:solidFill>
                <a:schemeClr val="tx1">
                  <a:lumMod val="60000"/>
                  <a:lumOff val="40000"/>
                </a:schemeClr>
              </a:solidFill>
            </a:endParaRPr>
          </a:p>
        </p:txBody>
      </p:sp>
    </p:spTree>
    <p:extLst>
      <p:ext uri="{BB962C8B-B14F-4D97-AF65-F5344CB8AC3E}">
        <p14:creationId xmlns:p14="http://schemas.microsoft.com/office/powerpoint/2010/main" val="976874336"/>
      </p:ext>
    </p:extLst>
  </p:cSld>
  <p:clrMapOvr>
    <a:masterClrMapping/>
  </p:clrMapOvr>
  <mc:AlternateContent xmlns:mc="http://schemas.openxmlformats.org/markup-compatibility/2006" xmlns:p14="http://schemas.microsoft.com/office/powerpoint/2010/main">
    <mc:Choice Requires="p14">
      <p:transition spd="slow" p14:dur="2000" advTm="5816"/>
    </mc:Choice>
    <mc:Fallback xmlns="">
      <p:transition spd="slow" advTm="5816"/>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0" y="2865438"/>
            <a:ext cx="4196081" cy="1178241"/>
          </a:xfrm>
        </p:spPr>
        <p:txBody>
          <a:bodyPr>
            <a:noAutofit/>
          </a:bodyPr>
          <a:lstStyle/>
          <a:p>
            <a:pPr algn="ctr"/>
            <a:r>
              <a:rPr lang="en-US" sz="4400" dirty="0">
                <a:latin typeface="+mn-ea"/>
              </a:rPr>
              <a:t>CPSC</a:t>
            </a:r>
            <a:r>
              <a:rPr lang="zh-CN" altLang="en-US" sz="4400" dirty="0">
                <a:latin typeface="+mn-ea"/>
              </a:rPr>
              <a:t>企业教育资源</a:t>
            </a:r>
            <a:endParaRPr lang="en-US" sz="4400" dirty="0">
              <a:latin typeface="+mn-ea"/>
            </a:endParaRPr>
          </a:p>
        </p:txBody>
      </p:sp>
      <p:sp>
        <p:nvSpPr>
          <p:cNvPr id="3" name="Rectangle 2"/>
          <p:cNvSpPr/>
          <p:nvPr/>
        </p:nvSpPr>
        <p:spPr>
          <a:xfrm>
            <a:off x="6392985" y="3833204"/>
            <a:ext cx="3504494" cy="1815882"/>
          </a:xfrm>
          <a:prstGeom prst="rect">
            <a:avLst/>
          </a:prstGeom>
        </p:spPr>
        <p:txBody>
          <a:bodyPr wrap="square">
            <a:spAutoFit/>
          </a:bodyPr>
          <a:lstStyle/>
          <a:p>
            <a:pPr algn="ctr">
              <a:defRPr/>
            </a:pPr>
            <a:r>
              <a:rPr lang="zh-CN" altLang="en-US" sz="2400" dirty="0"/>
              <a:t>搜寻美国消费品安全委员会认可实验室页面</a:t>
            </a:r>
            <a:r>
              <a:rPr lang="en-US" sz="2400" dirty="0">
                <a:latin typeface="Calibri" panose="020F0502020204030204" pitchFamily="34" charset="0"/>
              </a:rPr>
              <a:t>:</a:t>
            </a:r>
          </a:p>
          <a:p>
            <a:pPr algn="ctr">
              <a:defRPr/>
            </a:pPr>
            <a:r>
              <a:rPr lang="en-US" sz="2400" b="1" dirty="0">
                <a:solidFill>
                  <a:srgbClr val="002060"/>
                </a:solidFill>
                <a:latin typeface="Calibri" panose="020F0502020204030204" pitchFamily="34" charset="0"/>
                <a:hlinkClick r:id="rId3"/>
              </a:rPr>
              <a:t>www.cpsc.gov/LabSearch</a:t>
            </a:r>
            <a:endParaRPr lang="en-US" sz="2400" b="1" dirty="0">
              <a:solidFill>
                <a:srgbClr val="002060"/>
              </a:solidFill>
              <a:latin typeface="Calibri" panose="020F0502020204030204" pitchFamily="34" charset="0"/>
            </a:endParaRPr>
          </a:p>
          <a:p>
            <a:pPr algn="ctr">
              <a:defRPr/>
            </a:pPr>
            <a:endParaRPr lang="en-US" sz="2000" b="1" dirty="0">
              <a:solidFill>
                <a:srgbClr val="002060"/>
              </a:solidFill>
              <a:latin typeface="Calibri" panose="020F0502020204030204" pitchFamily="34" charset="0"/>
            </a:endParaRPr>
          </a:p>
          <a:p>
            <a:pPr algn="ctr">
              <a:defRPr/>
            </a:pPr>
            <a:r>
              <a:rPr lang="en-US" sz="2000" b="1" dirty="0">
                <a:solidFill>
                  <a:srgbClr val="002060"/>
                </a:solidFill>
                <a:latin typeface="Calibri" panose="020F0502020204030204" pitchFamily="34" charset="0"/>
              </a:rPr>
              <a:t> </a:t>
            </a:r>
          </a:p>
        </p:txBody>
      </p:sp>
      <p:sp>
        <p:nvSpPr>
          <p:cNvPr id="2" name="Rectangle 1"/>
          <p:cNvSpPr/>
          <p:nvPr/>
        </p:nvSpPr>
        <p:spPr>
          <a:xfrm>
            <a:off x="4937220" y="1235777"/>
            <a:ext cx="7119816" cy="2308324"/>
          </a:xfrm>
          <a:prstGeom prst="rect">
            <a:avLst/>
          </a:prstGeom>
        </p:spPr>
        <p:txBody>
          <a:bodyPr wrap="square">
            <a:spAutoFit/>
          </a:bodyPr>
          <a:lstStyle/>
          <a:p>
            <a:pPr marL="342900" indent="-342900">
              <a:buFont typeface="Arial" panose="020B0604020202020204" pitchFamily="34" charset="0"/>
              <a:buChar char="•"/>
            </a:pPr>
            <a:r>
              <a:rPr lang="zh-CN" altLang="en-US" sz="2400" dirty="0">
                <a:solidFill>
                  <a:schemeClr val="tx1">
                    <a:lumMod val="75000"/>
                    <a:lumOff val="25000"/>
                  </a:schemeClr>
                </a:solidFill>
              </a:rPr>
              <a:t>儿童产品定义</a:t>
            </a:r>
            <a:r>
              <a:rPr lang="en-US" sz="2400" dirty="0">
                <a:solidFill>
                  <a:schemeClr val="tx1">
                    <a:lumMod val="75000"/>
                    <a:lumOff val="25000"/>
                  </a:schemeClr>
                </a:solidFill>
              </a:rPr>
              <a:t> – </a:t>
            </a:r>
            <a:r>
              <a:rPr lang="en-US" altLang="zh-CN" sz="2400" dirty="0">
                <a:solidFill>
                  <a:schemeClr val="tx1">
                    <a:lumMod val="75000"/>
                    <a:lumOff val="25000"/>
                  </a:schemeClr>
                </a:solidFill>
              </a:rPr>
              <a:t>《</a:t>
            </a:r>
            <a:r>
              <a:rPr lang="zh-CN" altLang="en-US" sz="2400" dirty="0">
                <a:solidFill>
                  <a:schemeClr val="tx1">
                    <a:lumMod val="75000"/>
                    <a:lumOff val="25000"/>
                  </a:schemeClr>
                </a:solidFill>
              </a:rPr>
              <a:t>联邦法规</a:t>
            </a:r>
            <a:r>
              <a:rPr lang="en-US" altLang="zh-CN" sz="2400" dirty="0">
                <a:solidFill>
                  <a:schemeClr val="tx1">
                    <a:lumMod val="75000"/>
                    <a:lumOff val="25000"/>
                  </a:schemeClr>
                </a:solidFill>
              </a:rPr>
              <a:t>》</a:t>
            </a:r>
            <a:r>
              <a:rPr lang="en-US" sz="2400" dirty="0">
                <a:solidFill>
                  <a:schemeClr val="tx1">
                    <a:lumMod val="75000"/>
                    <a:lumOff val="25000"/>
                  </a:schemeClr>
                </a:solidFill>
              </a:rPr>
              <a:t>16 CFR Part 1200 </a:t>
            </a:r>
            <a:endParaRPr lang="en-US" sz="2400" dirty="0"/>
          </a:p>
          <a:p>
            <a:pPr marL="342900" indent="-342900">
              <a:buFont typeface="Arial" panose="020B0604020202020204" pitchFamily="34" charset="0"/>
              <a:buChar char="•"/>
            </a:pPr>
            <a:r>
              <a:rPr lang="zh-CN" altLang="en-US" sz="2400" dirty="0">
                <a:solidFill>
                  <a:schemeClr val="tx1">
                    <a:lumMod val="75000"/>
                    <a:lumOff val="25000"/>
                  </a:schemeClr>
                </a:solidFill>
              </a:rPr>
              <a:t>合规证书</a:t>
            </a:r>
            <a:r>
              <a:rPr lang="en-US" sz="2400" dirty="0">
                <a:solidFill>
                  <a:schemeClr val="tx1">
                    <a:lumMod val="75000"/>
                    <a:lumOff val="25000"/>
                  </a:schemeClr>
                </a:solidFill>
              </a:rPr>
              <a:t> – </a:t>
            </a:r>
            <a:r>
              <a:rPr lang="en-US" altLang="zh-CN" sz="2400" dirty="0">
                <a:solidFill>
                  <a:schemeClr val="tx1">
                    <a:lumMod val="75000"/>
                    <a:lumOff val="25000"/>
                  </a:schemeClr>
                </a:solidFill>
              </a:rPr>
              <a:t>《</a:t>
            </a:r>
            <a:r>
              <a:rPr lang="zh-CN" altLang="en-US" sz="2400" dirty="0">
                <a:solidFill>
                  <a:schemeClr val="tx1">
                    <a:lumMod val="75000"/>
                    <a:lumOff val="25000"/>
                  </a:schemeClr>
                </a:solidFill>
              </a:rPr>
              <a:t>联邦法规</a:t>
            </a:r>
            <a:r>
              <a:rPr lang="en-US" altLang="zh-CN" sz="2400" dirty="0">
                <a:solidFill>
                  <a:schemeClr val="tx1">
                    <a:lumMod val="75000"/>
                    <a:lumOff val="25000"/>
                  </a:schemeClr>
                </a:solidFill>
              </a:rPr>
              <a:t>》</a:t>
            </a:r>
            <a:r>
              <a:rPr lang="en-US" sz="2400" dirty="0">
                <a:solidFill>
                  <a:schemeClr val="tx1">
                    <a:lumMod val="75000"/>
                    <a:lumOff val="25000"/>
                  </a:schemeClr>
                </a:solidFill>
              </a:rPr>
              <a:t>16 CFR Part 1110</a:t>
            </a:r>
            <a:endParaRPr lang="en-US" sz="2400" dirty="0"/>
          </a:p>
          <a:p>
            <a:pPr marL="342900" indent="-342900">
              <a:buFont typeface="Arial" panose="020B0604020202020204" pitchFamily="34" charset="0"/>
              <a:buChar char="•"/>
            </a:pPr>
            <a:r>
              <a:rPr lang="zh-CN" altLang="en-US" sz="2400" dirty="0">
                <a:solidFill>
                  <a:schemeClr val="tx1">
                    <a:lumMod val="75000"/>
                    <a:lumOff val="25000"/>
                  </a:schemeClr>
                </a:solidFill>
              </a:rPr>
              <a:t>第三方检测</a:t>
            </a:r>
            <a:r>
              <a:rPr lang="en-US" sz="2400" dirty="0">
                <a:solidFill>
                  <a:schemeClr val="tx1">
                    <a:lumMod val="75000"/>
                    <a:lumOff val="25000"/>
                  </a:schemeClr>
                </a:solidFill>
              </a:rPr>
              <a:t> – </a:t>
            </a:r>
            <a:r>
              <a:rPr lang="en-US" altLang="zh-CN" sz="2400" dirty="0">
                <a:solidFill>
                  <a:schemeClr val="tx1">
                    <a:lumMod val="75000"/>
                    <a:lumOff val="25000"/>
                  </a:schemeClr>
                </a:solidFill>
              </a:rPr>
              <a:t>《</a:t>
            </a:r>
            <a:r>
              <a:rPr lang="zh-CN" altLang="en-US" sz="2400" dirty="0">
                <a:solidFill>
                  <a:schemeClr val="tx1">
                    <a:lumMod val="75000"/>
                    <a:lumOff val="25000"/>
                  </a:schemeClr>
                </a:solidFill>
              </a:rPr>
              <a:t>联邦法规</a:t>
            </a:r>
            <a:r>
              <a:rPr lang="en-US" altLang="zh-CN" sz="2400" dirty="0">
                <a:solidFill>
                  <a:schemeClr val="tx1">
                    <a:lumMod val="75000"/>
                    <a:lumOff val="25000"/>
                  </a:schemeClr>
                </a:solidFill>
              </a:rPr>
              <a:t>》</a:t>
            </a:r>
            <a:r>
              <a:rPr lang="en-US" sz="2400" dirty="0">
                <a:solidFill>
                  <a:schemeClr val="tx1">
                    <a:lumMod val="75000"/>
                    <a:lumOff val="25000"/>
                  </a:schemeClr>
                </a:solidFill>
              </a:rPr>
              <a:t>16 CFR Parts 1107, 1109</a:t>
            </a:r>
            <a:r>
              <a:rPr lang="zh-CN" altLang="en-US" sz="2400" dirty="0">
                <a:solidFill>
                  <a:schemeClr val="tx1">
                    <a:lumMod val="75000"/>
                    <a:lumOff val="25000"/>
                  </a:schemeClr>
                </a:solidFill>
              </a:rPr>
              <a:t>和</a:t>
            </a:r>
            <a:r>
              <a:rPr lang="en-US" sz="2400" dirty="0">
                <a:solidFill>
                  <a:schemeClr val="tx1">
                    <a:lumMod val="75000"/>
                    <a:lumOff val="25000"/>
                  </a:schemeClr>
                </a:solidFill>
              </a:rPr>
              <a:t> 1112</a:t>
            </a:r>
            <a:endParaRPr lang="en-US" sz="2400" dirty="0"/>
          </a:p>
          <a:p>
            <a:pPr marL="342900" indent="-342900">
              <a:buFont typeface="Arial" panose="020B0604020202020204" pitchFamily="34" charset="0"/>
              <a:buChar char="•"/>
            </a:pPr>
            <a:r>
              <a:rPr lang="zh-CN" altLang="en-US" sz="2400" dirty="0">
                <a:solidFill>
                  <a:schemeClr val="tx1">
                    <a:lumMod val="75000"/>
                    <a:lumOff val="25000"/>
                  </a:schemeClr>
                </a:solidFill>
              </a:rPr>
              <a:t>追踪信息</a:t>
            </a:r>
            <a:r>
              <a:rPr lang="en-US" sz="2400" dirty="0">
                <a:solidFill>
                  <a:schemeClr val="tx1">
                    <a:lumMod val="75000"/>
                    <a:lumOff val="25000"/>
                  </a:schemeClr>
                </a:solidFill>
              </a:rPr>
              <a:t> – </a:t>
            </a:r>
            <a:r>
              <a:rPr lang="en-US" altLang="zh-CN" sz="2400" dirty="0">
                <a:solidFill>
                  <a:schemeClr val="tx1">
                    <a:lumMod val="75000"/>
                    <a:lumOff val="25000"/>
                  </a:schemeClr>
                </a:solidFill>
              </a:rPr>
              <a:t>《</a:t>
            </a:r>
            <a:r>
              <a:rPr lang="zh-CN" altLang="en-US" sz="2400" dirty="0">
                <a:solidFill>
                  <a:schemeClr val="tx1">
                    <a:lumMod val="75000"/>
                    <a:lumOff val="25000"/>
                  </a:schemeClr>
                </a:solidFill>
              </a:rPr>
              <a:t>美国法典</a:t>
            </a:r>
            <a:r>
              <a:rPr lang="en-US" altLang="zh-CN" sz="2400" dirty="0">
                <a:solidFill>
                  <a:schemeClr val="tx1">
                    <a:lumMod val="75000"/>
                    <a:lumOff val="25000"/>
                  </a:schemeClr>
                </a:solidFill>
              </a:rPr>
              <a:t>》</a:t>
            </a:r>
            <a:r>
              <a:rPr lang="en-US" sz="2400" dirty="0">
                <a:solidFill>
                  <a:schemeClr val="tx1">
                    <a:lumMod val="75000"/>
                    <a:lumOff val="25000"/>
                  </a:schemeClr>
                </a:solidFill>
              </a:rPr>
              <a:t>15 USC § 2063(a)(5)</a:t>
            </a:r>
            <a:endParaRPr lang="en-US" sz="2400" dirty="0"/>
          </a:p>
          <a:p>
            <a:pPr marL="342900" indent="-342900">
              <a:buFont typeface="Arial" panose="020B0604020202020204" pitchFamily="34" charset="0"/>
              <a:buChar char="•"/>
            </a:pPr>
            <a:r>
              <a:rPr lang="zh-CN" altLang="en-US" sz="2400" dirty="0">
                <a:solidFill>
                  <a:schemeClr val="tx1">
                    <a:lumMod val="75000"/>
                    <a:lumOff val="25000"/>
                  </a:schemeClr>
                </a:solidFill>
              </a:rPr>
              <a:t>强制性报告要求</a:t>
            </a:r>
            <a:r>
              <a:rPr lang="en-US" sz="2400" dirty="0">
                <a:solidFill>
                  <a:schemeClr val="tx1">
                    <a:lumMod val="75000"/>
                    <a:lumOff val="25000"/>
                  </a:schemeClr>
                </a:solidFill>
              </a:rPr>
              <a:t> – </a:t>
            </a:r>
            <a:r>
              <a:rPr lang="en-US" altLang="zh-CN" sz="2400" dirty="0">
                <a:solidFill>
                  <a:schemeClr val="tx1">
                    <a:lumMod val="75000"/>
                    <a:lumOff val="25000"/>
                  </a:schemeClr>
                </a:solidFill>
              </a:rPr>
              <a:t>《</a:t>
            </a:r>
            <a:r>
              <a:rPr lang="zh-CN" altLang="en-US" sz="2400" dirty="0">
                <a:solidFill>
                  <a:schemeClr val="tx1">
                    <a:lumMod val="75000"/>
                    <a:lumOff val="25000"/>
                  </a:schemeClr>
                </a:solidFill>
              </a:rPr>
              <a:t>美国法典</a:t>
            </a:r>
            <a:r>
              <a:rPr lang="en-US" altLang="zh-CN" sz="2400" dirty="0">
                <a:solidFill>
                  <a:schemeClr val="tx1">
                    <a:lumMod val="75000"/>
                    <a:lumOff val="25000"/>
                  </a:schemeClr>
                </a:solidFill>
              </a:rPr>
              <a:t>》</a:t>
            </a:r>
            <a:r>
              <a:rPr lang="en-US" sz="2400" dirty="0">
                <a:solidFill>
                  <a:schemeClr val="tx1">
                    <a:lumMod val="75000"/>
                    <a:lumOff val="25000"/>
                  </a:schemeClr>
                </a:solidFill>
              </a:rPr>
              <a:t>15 USC §2064</a:t>
            </a:r>
            <a:endParaRPr lang="en-US" sz="2400" dirty="0"/>
          </a:p>
        </p:txBody>
      </p:sp>
      <p:sp>
        <p:nvSpPr>
          <p:cNvPr id="6" name="Oval 5"/>
          <p:cNvSpPr/>
          <p:nvPr/>
        </p:nvSpPr>
        <p:spPr>
          <a:xfrm>
            <a:off x="10618380" y="51164"/>
            <a:ext cx="1438656" cy="914400"/>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0000"/>
                    <a:lumOff val="40000"/>
                  </a:schemeClr>
                </a:solidFill>
              </a:rPr>
              <a:t>此幻灯片无叙述</a:t>
            </a:r>
            <a:endParaRPr lang="en-US" sz="1600" b="1" dirty="0">
              <a:solidFill>
                <a:schemeClr val="tx1">
                  <a:lumMod val="60000"/>
                  <a:lumOff val="40000"/>
                </a:schemeClr>
              </a:solidFill>
            </a:endParaRPr>
          </a:p>
        </p:txBody>
      </p:sp>
    </p:spTree>
    <p:extLst>
      <p:ext uri="{BB962C8B-B14F-4D97-AF65-F5344CB8AC3E}">
        <p14:creationId xmlns:p14="http://schemas.microsoft.com/office/powerpoint/2010/main" val="466648248"/>
      </p:ext>
    </p:extLst>
  </p:cSld>
  <p:clrMapOvr>
    <a:masterClrMapping/>
  </p:clrMapOvr>
  <mc:AlternateContent xmlns:mc="http://schemas.openxmlformats.org/markup-compatibility/2006" xmlns:p14="http://schemas.microsoft.com/office/powerpoint/2010/main">
    <mc:Choice Requires="p14">
      <p:transition p14:dur="0" advTm="4558"/>
    </mc:Choice>
    <mc:Fallback xmlns="">
      <p:transition advTm="4558"/>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5"/>
              </a:rPr>
              <a:t>http://business.cpsc.gov</a:t>
            </a:r>
            <a:r>
              <a:rPr lang="en-US" sz="2900" dirty="0"/>
              <a:t> </a:t>
            </a:r>
          </a:p>
          <a:p>
            <a:endParaRPr lang="en-US" altLang="zh-CN" sz="1200" dirty="0">
              <a:solidFill>
                <a:schemeClr val="accent5">
                  <a:lumMod val="65000"/>
                </a:schemeClr>
              </a:solidFill>
            </a:endParaRPr>
          </a:p>
          <a:p>
            <a:r>
              <a:rPr lang="zh-CN" altLang="en-US" sz="3200" dirty="0">
                <a:solidFill>
                  <a:srgbClr val="4C4C4C"/>
                </a:solidFill>
              </a:rPr>
              <a:t>专为帮助企业遵守联邦消费品安全规定而设计的网上工具。</a:t>
            </a:r>
            <a:endParaRPr lang="en-US" sz="3200" dirty="0">
              <a:solidFill>
                <a:srgbClr val="4C4C4C"/>
              </a:solidFill>
            </a:endParaRPr>
          </a:p>
          <a:p>
            <a:endParaRPr lang="en-US" altLang="zh-CN" sz="1400" dirty="0">
              <a:solidFill>
                <a:srgbClr val="4C4C4C"/>
              </a:solidFill>
            </a:endParaRPr>
          </a:p>
          <a:p>
            <a:r>
              <a:rPr lang="zh-CN" altLang="en-US" sz="3200" dirty="0">
                <a:solidFill>
                  <a:srgbClr val="4C4C4C"/>
                </a:solidFill>
              </a:rPr>
              <a:t>提出一系列指导性问题，并根据答案生成可下载的（</a:t>
            </a:r>
            <a:r>
              <a:rPr lang="en-US" altLang="zh-CN" sz="3200" dirty="0">
                <a:solidFill>
                  <a:srgbClr val="4C4C4C"/>
                </a:solidFill>
              </a:rPr>
              <a:t>PDF</a:t>
            </a:r>
            <a:r>
              <a:rPr lang="zh-CN" altLang="en-US" sz="3200" dirty="0">
                <a:solidFill>
                  <a:srgbClr val="4C4C4C"/>
                </a:solidFill>
              </a:rPr>
              <a:t>）报告。</a:t>
            </a:r>
            <a:endParaRPr lang="en-US" sz="3200" dirty="0">
              <a:solidFill>
                <a:srgbClr val="4C4C4C"/>
              </a:solidFill>
            </a:endParaRPr>
          </a:p>
          <a:p>
            <a:endParaRPr lang="en-US" altLang="zh-CN" sz="1400" dirty="0">
              <a:solidFill>
                <a:srgbClr val="4C4C4C"/>
              </a:solidFill>
            </a:endParaRPr>
          </a:p>
          <a:p>
            <a:r>
              <a:rPr lang="zh-CN" altLang="en-US" sz="3200" dirty="0">
                <a:solidFill>
                  <a:srgbClr val="4C4C4C"/>
                </a:solidFill>
              </a:rPr>
              <a:t>提供定制指南，包括适用的产品安全法规链接以及有关标签、证书和检测规定的重要信息。</a:t>
            </a:r>
            <a:endParaRPr lang="en-US" sz="3200" dirty="0">
              <a:solidFill>
                <a:srgbClr val="4C4C4C"/>
              </a:solidFill>
            </a:endParaRPr>
          </a:p>
        </p:txBody>
      </p:sp>
      <p:pic>
        <p:nvPicPr>
          <p:cNvPr id="5" name="Picture 4"/>
          <p:cNvPicPr>
            <a:picLocks noChangeAspect="1"/>
          </p:cNvPicPr>
          <p:nvPr/>
        </p:nvPicPr>
        <p:blipFill>
          <a:blip r:embed="rId6"/>
          <a:stretch>
            <a:fillRect/>
          </a:stretch>
        </p:blipFill>
        <p:spPr>
          <a:xfrm>
            <a:off x="3758044" y="499077"/>
            <a:ext cx="4931229" cy="1504953"/>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pic>
        <p:nvPicPr>
          <p:cNvPr id="2" name="7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2000" y="255395"/>
            <a:ext cx="487363" cy="487363"/>
          </a:xfrm>
          <a:prstGeom prst="rect">
            <a:avLst/>
          </a:prstGeom>
        </p:spPr>
      </p:pic>
    </p:spTree>
    <p:extLst>
      <p:ext uri="{BB962C8B-B14F-4D97-AF65-F5344CB8AC3E}">
        <p14:creationId xmlns:p14="http://schemas.microsoft.com/office/powerpoint/2010/main" val="1276701338"/>
      </p:ext>
    </p:extLst>
  </p:cSld>
  <p:clrMapOvr>
    <a:masterClrMapping/>
  </p:clrMapOvr>
  <mc:AlternateContent xmlns:mc="http://schemas.openxmlformats.org/markup-compatibility/2006" xmlns:p14="http://schemas.microsoft.com/office/powerpoint/2010/main">
    <mc:Choice Requires="p14">
      <p:transition spd="slow" p14:dur="2000" advTm="5242"/>
    </mc:Choice>
    <mc:Fallback xmlns="">
      <p:transition spd="slow" advTm="524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sz="4000" dirty="0"/>
              <a:t>法规机器人</a:t>
            </a:r>
            <a:endParaRPr lang="en-US" sz="4000" dirty="0"/>
          </a:p>
        </p:txBody>
      </p:sp>
      <p:sp>
        <p:nvSpPr>
          <p:cNvPr id="3" name="Text Placeholder 2"/>
          <p:cNvSpPr>
            <a:spLocks noGrp="1"/>
          </p:cNvSpPr>
          <p:nvPr>
            <p:ph idx="1"/>
          </p:nvPr>
        </p:nvSpPr>
        <p:spPr>
          <a:xfrm>
            <a:off x="1244865" y="1571377"/>
            <a:ext cx="9788236" cy="2040466"/>
          </a:xfrm>
        </p:spPr>
        <p:txBody>
          <a:bodyPr>
            <a:normAutofit/>
          </a:bodyPr>
          <a:lstStyle/>
          <a:p>
            <a:r>
              <a:rPr lang="zh-CN" altLang="en-US" sz="3200" b="1" dirty="0">
                <a:solidFill>
                  <a:srgbClr val="4C4C4C"/>
                </a:solidFill>
              </a:rPr>
              <a:t>法规机器人是帮助您辨识强制性标准是否适用的工具</a:t>
            </a:r>
          </a:p>
          <a:p>
            <a:endParaRPr lang="en-US" sz="2800" b="1" dirty="0">
              <a:solidFill>
                <a:srgbClr val="4C4C4C"/>
              </a:solidFill>
            </a:endParaRPr>
          </a:p>
          <a:p>
            <a:pPr marL="914400" lvl="1" indent="-457200">
              <a:buFont typeface="Arial" panose="020B0604020202020204" pitchFamily="34" charset="0"/>
              <a:buChar char="•"/>
            </a:pPr>
            <a:r>
              <a:rPr lang="zh-CN" altLang="en-US" sz="2800" b="1" dirty="0">
                <a:solidFill>
                  <a:srgbClr val="4C4C4C"/>
                </a:solidFill>
              </a:rPr>
              <a:t>不就具体标准内的规定提供详细信息</a:t>
            </a:r>
            <a:endParaRPr lang="en-US" sz="2800" b="1" dirty="0">
              <a:solidFill>
                <a:srgbClr val="4C4C4C"/>
              </a:solidFill>
            </a:endParaRPr>
          </a:p>
          <a:p>
            <a:pPr marL="800100" lvl="1" indent="-342900">
              <a:buFont typeface="Wingdings" panose="05000000000000000000" pitchFamily="2" charset="2"/>
              <a:buChar char="Ø"/>
            </a:pPr>
            <a:endParaRPr lang="en-US" dirty="0"/>
          </a:p>
        </p:txBody>
      </p:sp>
      <p:graphicFrame>
        <p:nvGraphicFramePr>
          <p:cNvPr id="5" name="Diagram 4"/>
          <p:cNvGraphicFramePr/>
          <p:nvPr>
            <p:extLst/>
          </p:nvPr>
        </p:nvGraphicFramePr>
        <p:xfrm>
          <a:off x="859536" y="3211593"/>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10669261" y="164873"/>
            <a:ext cx="1438656" cy="914400"/>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0000"/>
                    <a:lumOff val="40000"/>
                  </a:schemeClr>
                </a:solidFill>
              </a:rPr>
              <a:t>此幻灯片无叙述</a:t>
            </a:r>
            <a:endParaRPr lang="en-US" sz="1600" b="1" dirty="0">
              <a:solidFill>
                <a:schemeClr val="tx1">
                  <a:lumMod val="60000"/>
                  <a:lumOff val="40000"/>
                </a:schemeClr>
              </a:solidFill>
            </a:endParaRPr>
          </a:p>
        </p:txBody>
      </p:sp>
    </p:spTree>
    <p:extLst>
      <p:ext uri="{BB962C8B-B14F-4D97-AF65-F5344CB8AC3E}">
        <p14:creationId xmlns:p14="http://schemas.microsoft.com/office/powerpoint/2010/main" val="2758319571"/>
      </p:ext>
    </p:extLst>
  </p:cSld>
  <p:clrMapOvr>
    <a:masterClrMapping/>
  </p:clrMapOvr>
  <mc:AlternateContent xmlns:mc="http://schemas.openxmlformats.org/markup-compatibility/2006" xmlns:p14="http://schemas.microsoft.com/office/powerpoint/2010/main">
    <mc:Choice Requires="p14">
      <p:transition spd="slow" p14:dur="2000" advTm="6399"/>
    </mc:Choice>
    <mc:Fallback xmlns="">
      <p:transition spd="slow" advTm="6399"/>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27039" y="2699184"/>
            <a:ext cx="3769042" cy="1178241"/>
          </a:xfrm>
        </p:spPr>
        <p:txBody>
          <a:bodyPr>
            <a:normAutofit lnSpcReduction="10000"/>
          </a:bodyPr>
          <a:lstStyle/>
          <a:p>
            <a:pPr algn="ctr"/>
            <a:r>
              <a:rPr lang="en-US" dirty="0"/>
              <a:t>CPSC Bicycle Resources</a:t>
            </a:r>
          </a:p>
          <a:p>
            <a:endParaRPr lang="en-US" dirty="0"/>
          </a:p>
        </p:txBody>
      </p:sp>
      <p:sp>
        <p:nvSpPr>
          <p:cNvPr id="7" name="Text Placeholder 6"/>
          <p:cNvSpPr>
            <a:spLocks noGrp="1"/>
          </p:cNvSpPr>
          <p:nvPr>
            <p:ph type="body" sz="quarter" idx="12"/>
          </p:nvPr>
        </p:nvSpPr>
        <p:spPr>
          <a:xfrm>
            <a:off x="4761054" y="701040"/>
            <a:ext cx="7430946" cy="6690360"/>
          </a:xfrm>
        </p:spPr>
        <p:txBody>
          <a:bodyPr>
            <a:noAutofit/>
          </a:bodyPr>
          <a:lstStyle/>
          <a:p>
            <a:r>
              <a:rPr lang="zh-CN" altLang="en-US" sz="1600" b="1" dirty="0"/>
              <a:t>法规和相关法律</a:t>
            </a:r>
            <a:r>
              <a:rPr lang="en-US" altLang="zh-CN" sz="1600" b="1" dirty="0"/>
              <a:t>(</a:t>
            </a:r>
            <a:r>
              <a:rPr lang="zh-CN" altLang="en-US" sz="1600" b="1" dirty="0"/>
              <a:t>法</a:t>
            </a:r>
            <a:r>
              <a:rPr lang="en-US" altLang="zh-CN" sz="1600" b="1" dirty="0"/>
              <a:t>)</a:t>
            </a:r>
            <a:r>
              <a:rPr lang="zh-CN" altLang="en-US" sz="1600" b="1" dirty="0"/>
              <a:t>管辖下的委员会消费品安全信息</a:t>
            </a:r>
            <a:endParaRPr lang="en-US" sz="1600" dirty="0"/>
          </a:p>
          <a:p>
            <a:pPr marL="914400" lvl="1" indent="-457200">
              <a:buFont typeface="Arial" panose="020B0604020202020204" pitchFamily="34" charset="0"/>
              <a:buChar char="•"/>
            </a:pPr>
            <a:r>
              <a:rPr lang="en-US" sz="1400" u="sng" dirty="0">
                <a:hlinkClick r:id="rId5"/>
              </a:rPr>
              <a:t>www.cpsc.gov/en/Regulations-Laws--Standards/Statutes/</a:t>
            </a:r>
            <a:r>
              <a:rPr lang="en-US" sz="1400" dirty="0"/>
              <a:t> </a:t>
            </a:r>
          </a:p>
          <a:p>
            <a:r>
              <a:rPr lang="en-US" sz="1600" b="1" dirty="0"/>
              <a:t> </a:t>
            </a:r>
            <a:endParaRPr lang="en-US" sz="1600" dirty="0"/>
          </a:p>
          <a:p>
            <a:r>
              <a:rPr lang="en-US" altLang="zh-CN" sz="1600" b="1" dirty="0"/>
              <a:t>《</a:t>
            </a:r>
            <a:r>
              <a:rPr lang="zh-CN" altLang="en-US" sz="1600" b="1" dirty="0"/>
              <a:t>法规产品手册</a:t>
            </a:r>
            <a:r>
              <a:rPr lang="en-US" altLang="zh-CN" sz="1600" b="1" dirty="0"/>
              <a:t>》</a:t>
            </a:r>
            <a:endParaRPr lang="en-US" sz="1600" b="1" dirty="0"/>
          </a:p>
          <a:p>
            <a:pPr marL="914400" lvl="1" indent="-457200">
              <a:buFont typeface="Arial" panose="020B0604020202020204" pitchFamily="34" charset="0"/>
              <a:buChar char="•"/>
            </a:pPr>
            <a:r>
              <a:rPr lang="en-US" sz="1400" dirty="0">
                <a:hlinkClick r:id="rId6"/>
              </a:rPr>
              <a:t>https://www.cpsc.gov/s3fs-public/THE%20REGULATED%20PRODUCT%20HANDBOOK_050613%20CHN%20Final_0.pdf</a:t>
            </a:r>
            <a:r>
              <a:rPr lang="zh-CN" altLang="en-US" sz="1400" dirty="0"/>
              <a:t> </a:t>
            </a:r>
            <a:endParaRPr lang="en-US" sz="1400" dirty="0"/>
          </a:p>
          <a:p>
            <a:r>
              <a:rPr lang="en-US" sz="1600" b="1" dirty="0"/>
              <a:t> </a:t>
            </a:r>
            <a:endParaRPr lang="en-US" sz="1600" dirty="0"/>
          </a:p>
          <a:p>
            <a:r>
              <a:rPr lang="zh-CN" altLang="en-US" sz="1600" b="1" dirty="0"/>
              <a:t>自行车要求企业指南</a:t>
            </a:r>
            <a:endParaRPr lang="en-US" sz="1600" dirty="0"/>
          </a:p>
          <a:p>
            <a:pPr marL="914400" lvl="1" indent="-457200">
              <a:buFont typeface="Arial" panose="020B0604020202020204" pitchFamily="34" charset="0"/>
              <a:buChar char="•"/>
            </a:pPr>
            <a:r>
              <a:rPr lang="en-US" sz="1400" dirty="0">
                <a:hlinkClick r:id="rId7"/>
              </a:rPr>
              <a:t>https://www.cpsc.gov/zh-CN/Business--Manufacturing/Business-Education/Business-Guidance/Bicycle-Requirements</a:t>
            </a:r>
            <a:r>
              <a:rPr lang="zh-CN" altLang="en-US" sz="1400" dirty="0"/>
              <a:t> </a:t>
            </a:r>
            <a:endParaRPr lang="en-US" sz="1400" dirty="0"/>
          </a:p>
          <a:p>
            <a:endParaRPr lang="en-US" sz="1000" dirty="0"/>
          </a:p>
          <a:p>
            <a:r>
              <a:rPr lang="en-US" altLang="zh-CN" sz="1600" b="1" dirty="0"/>
              <a:t>《</a:t>
            </a:r>
            <a:r>
              <a:rPr lang="zh-CN" altLang="en-US" sz="1600" b="1" dirty="0"/>
              <a:t>联邦有害物质法</a:t>
            </a:r>
            <a:r>
              <a:rPr lang="en-US" altLang="zh-CN" sz="1600" b="1" dirty="0"/>
              <a:t>》</a:t>
            </a:r>
            <a:endParaRPr lang="en-US" sz="1600" dirty="0"/>
          </a:p>
          <a:p>
            <a:pPr marL="914400" lvl="1" indent="-457200">
              <a:buFont typeface="Arial" panose="020B0604020202020204" pitchFamily="34" charset="0"/>
              <a:buChar char="•"/>
            </a:pPr>
            <a:r>
              <a:rPr lang="en-US" altLang="zh-CN" sz="1400" u="sng" dirty="0">
                <a:hlinkClick r:id="rId8"/>
              </a:rPr>
              <a:t>https://www.cpsc.gov/s3fs-public/pdfs/blk_pdf_FHSACh.pdf</a:t>
            </a:r>
            <a:r>
              <a:rPr lang="zh-CN" altLang="en-US" sz="1400" u="sng" dirty="0"/>
              <a:t> </a:t>
            </a:r>
            <a:endParaRPr lang="en-US" sz="1400" dirty="0"/>
          </a:p>
          <a:p>
            <a:r>
              <a:rPr lang="en-US" sz="1600" b="1" dirty="0"/>
              <a:t> </a:t>
            </a:r>
          </a:p>
          <a:p>
            <a:r>
              <a:rPr lang="en-US" altLang="zh-CN" sz="1600" b="1" dirty="0"/>
              <a:t>《</a:t>
            </a:r>
            <a:r>
              <a:rPr lang="zh-CN" altLang="en-US" sz="1600" b="1" dirty="0">
                <a:latin typeface="+mn-ea"/>
              </a:rPr>
              <a:t>消费品安全法</a:t>
            </a:r>
            <a:r>
              <a:rPr lang="en-US" altLang="zh-CN" sz="1600" b="1" dirty="0"/>
              <a:t>》</a:t>
            </a:r>
            <a:endParaRPr lang="en-US" sz="1600" dirty="0">
              <a:latin typeface="+mn-ea"/>
            </a:endParaRPr>
          </a:p>
          <a:p>
            <a:pPr marL="914400" lvl="1" indent="-457200">
              <a:buFont typeface="Arial" panose="020B0604020202020204" pitchFamily="34" charset="0"/>
              <a:buChar char="•"/>
            </a:pPr>
            <a:r>
              <a:rPr lang="en-US" sz="1600" dirty="0">
                <a:hlinkClick r:id="rId9"/>
              </a:rPr>
              <a:t>https://www.cpsc.gov/s3fs-public/pdfs/blk_pdf_CPSACh.pdf</a:t>
            </a:r>
            <a:endParaRPr lang="en-US" sz="1600" dirty="0"/>
          </a:p>
          <a:p>
            <a:r>
              <a:rPr lang="en-US" sz="1600" b="1" dirty="0"/>
              <a:t> </a:t>
            </a:r>
            <a:r>
              <a:rPr lang="en-US" sz="1600" dirty="0"/>
              <a:t> </a:t>
            </a:r>
          </a:p>
          <a:p>
            <a:r>
              <a:rPr lang="zh-CN" altLang="en-US" sz="1600" b="1" dirty="0"/>
              <a:t>自行车头盔要求企业指南</a:t>
            </a:r>
            <a:r>
              <a:rPr lang="en-US" altLang="zh-CN" sz="1600" b="1" dirty="0"/>
              <a:t>:</a:t>
            </a:r>
            <a:endParaRPr lang="en-US" sz="1600" dirty="0"/>
          </a:p>
          <a:p>
            <a:pPr marL="914400" lvl="1" indent="-457200">
              <a:buFont typeface="Arial" panose="020B0604020202020204" pitchFamily="34" charset="0"/>
              <a:buChar char="•"/>
            </a:pPr>
            <a:r>
              <a:rPr lang="en-US" sz="1400" dirty="0">
                <a:hlinkClick r:id="rId10"/>
              </a:rPr>
              <a:t>https://www.cpsc.gov/zh-CN/Business--Manufacturing/Business-Education/Business-Guidance/Bicycle-Helmets</a:t>
            </a:r>
            <a:r>
              <a:rPr lang="zh-CN" altLang="en-US" sz="1400" dirty="0"/>
              <a:t> </a:t>
            </a:r>
            <a:endParaRPr lang="en-US" sz="1400" dirty="0"/>
          </a:p>
        </p:txBody>
      </p:sp>
      <p:pic>
        <p:nvPicPr>
          <p:cNvPr id="2" name="6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54858" y="163935"/>
            <a:ext cx="487363" cy="487363"/>
          </a:xfrm>
          <a:prstGeom prst="rect">
            <a:avLst/>
          </a:prstGeom>
        </p:spPr>
      </p:pic>
    </p:spTree>
    <p:extLst>
      <p:ext uri="{BB962C8B-B14F-4D97-AF65-F5344CB8AC3E}">
        <p14:creationId xmlns:p14="http://schemas.microsoft.com/office/powerpoint/2010/main" val="2250420219"/>
      </p:ext>
    </p:extLst>
  </p:cSld>
  <p:clrMapOvr>
    <a:masterClrMapping/>
  </p:clrMapOvr>
  <mc:AlternateContent xmlns:mc="http://schemas.openxmlformats.org/markup-compatibility/2006" xmlns:p14="http://schemas.microsoft.com/office/powerpoint/2010/main">
    <mc:Choice Requires="p14">
      <p:transition spd="slow" p14:dur="2000" advTm="15210"/>
    </mc:Choice>
    <mc:Fallback xmlns="">
      <p:transition spd="slow" advTm="1521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921" objId="2"/>
        <p14:triggerEvt type="onClick" time="3922" objId="2"/>
        <p14:stopEvt time="14394"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147713"/>
            <a:ext cx="8458200" cy="4401205"/>
          </a:xfrm>
          <a:prstGeom prst="rect">
            <a:avLst/>
          </a:prstGeom>
        </p:spPr>
        <p:txBody>
          <a:bodyPr wrap="square">
            <a:spAutoFit/>
          </a:bodyPr>
          <a:lstStyle/>
          <a:p>
            <a:r>
              <a:rPr lang="zh-CN" altLang="en-US" sz="4000" dirty="0">
                <a:solidFill>
                  <a:srgbClr val="4C4C4C"/>
                </a:solidFill>
                <a:latin typeface="SimSun" panose="02010600030101010101" pitchFamily="2" charset="-122"/>
                <a:ea typeface="SimSun" panose="02010600030101010101" pitchFamily="2" charset="-122"/>
              </a:rPr>
              <a:t>在此播客中使用的幻灯片，不是对法律规定或政策的完整陈述，因而不能成为该目的的依据。您在做出可影响进入美国商业的产品安全和合规的决定时，应该参考官方版本的美国法律和法规，以及</a:t>
            </a:r>
            <a:r>
              <a:rPr lang="en-US" sz="4000" dirty="0">
                <a:solidFill>
                  <a:srgbClr val="4C4C4C"/>
                </a:solidFill>
                <a:latin typeface="SimSun" panose="02010600030101010101" pitchFamily="2" charset="-122"/>
                <a:ea typeface="SimSun" panose="02010600030101010101" pitchFamily="2" charset="-122"/>
              </a:rPr>
              <a:t>CPSC</a:t>
            </a:r>
            <a:r>
              <a:rPr lang="zh-CN" altLang="en-US" sz="4000" dirty="0">
                <a:solidFill>
                  <a:srgbClr val="4C4C4C"/>
                </a:solidFill>
                <a:latin typeface="SimSun" panose="02010600030101010101" pitchFamily="2" charset="-122"/>
                <a:ea typeface="SimSun" panose="02010600030101010101" pitchFamily="2" charset="-122"/>
              </a:rPr>
              <a:t>已发表的指南。演讲临近结尾时，附有参考文献。</a:t>
            </a:r>
            <a:endParaRPr lang="en-US" sz="4000" dirty="0">
              <a:solidFill>
                <a:srgbClr val="4C4C4C"/>
              </a:solidFill>
              <a:latin typeface="SimSun" panose="02010600030101010101" pitchFamily="2" charset="-122"/>
              <a:ea typeface="SimSun" panose="02010600030101010101" pitchFamily="2" charset="-122"/>
            </a:endParaRPr>
          </a:p>
        </p:txBody>
      </p:sp>
      <p:pic>
        <p:nvPicPr>
          <p:cNvPr id="3"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7972" y="279961"/>
            <a:ext cx="487363" cy="487363"/>
          </a:xfrm>
          <a:prstGeom prst="rect">
            <a:avLst/>
          </a:prstGeom>
        </p:spPr>
      </p:pic>
    </p:spTree>
    <p:extLst>
      <p:ext uri="{BB962C8B-B14F-4D97-AF65-F5344CB8AC3E}">
        <p14:creationId xmlns:p14="http://schemas.microsoft.com/office/powerpoint/2010/main" val="2450316970"/>
      </p:ext>
    </p:extLst>
  </p:cSld>
  <p:clrMapOvr>
    <a:masterClrMapping/>
  </p:clrMapOvr>
  <mc:AlternateContent xmlns:mc="http://schemas.openxmlformats.org/markup-compatibility/2006" xmlns:p14="http://schemas.microsoft.com/office/powerpoint/2010/main">
    <mc:Choice Requires="p14">
      <p:transition spd="slow" p14:dur="2000" advTm="26178"/>
    </mc:Choice>
    <mc:Fallback xmlns="">
      <p:transition spd="slow" advTm="261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159" objId="3"/>
        <p14:stopEvt time="24995"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7399" y="2890315"/>
            <a:ext cx="7735613" cy="1077218"/>
          </a:xfrm>
          <a:prstGeom prst="rect">
            <a:avLst/>
          </a:prstGeom>
        </p:spPr>
        <p:txBody>
          <a:bodyPr wrap="square">
            <a:spAutoFit/>
          </a:bodyPr>
          <a:lstStyle/>
          <a:p>
            <a:pPr algn="ctr"/>
            <a:r>
              <a:rPr lang="zh-CN" altLang="en-US" sz="3200" b="1" dirty="0">
                <a:solidFill>
                  <a:srgbClr val="2E74B5"/>
                </a:solidFill>
                <a:latin typeface="+mn-ea"/>
              </a:rPr>
              <a:t>美国消费品安全委员会自行车法规和</a:t>
            </a:r>
            <a:br>
              <a:rPr lang="en-US" altLang="zh-CN" sz="3200" b="1" dirty="0">
                <a:solidFill>
                  <a:srgbClr val="2E74B5"/>
                </a:solidFill>
                <a:latin typeface="+mn-ea"/>
              </a:rPr>
            </a:br>
            <a:r>
              <a:rPr lang="zh-CN" altLang="en-US" sz="3200" b="1" dirty="0">
                <a:solidFill>
                  <a:srgbClr val="2E74B5"/>
                </a:solidFill>
                <a:latin typeface="+mn-ea"/>
              </a:rPr>
              <a:t>美国及国际自行车标准</a:t>
            </a:r>
            <a:endParaRPr lang="en-US" sz="3200" b="1" dirty="0">
              <a:solidFill>
                <a:srgbClr val="2E74B5"/>
              </a:solidFill>
              <a:latin typeface="Calibri Light" panose="020F0302020204030204" pitchFamily="34" charset="0"/>
            </a:endParaRPr>
          </a:p>
        </p:txBody>
      </p:sp>
      <p:pic>
        <p:nvPicPr>
          <p:cNvPr id="3"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8725" y="305859"/>
            <a:ext cx="487363" cy="487363"/>
          </a:xfrm>
          <a:prstGeom prst="rect">
            <a:avLst/>
          </a:prstGeom>
        </p:spPr>
      </p:pic>
    </p:spTree>
    <p:extLst>
      <p:ext uri="{BB962C8B-B14F-4D97-AF65-F5344CB8AC3E}">
        <p14:creationId xmlns:p14="http://schemas.microsoft.com/office/powerpoint/2010/main" val="870526636"/>
      </p:ext>
    </p:extLst>
  </p:cSld>
  <p:clrMapOvr>
    <a:masterClrMapping/>
  </p:clrMapOvr>
  <mc:AlternateContent xmlns:mc="http://schemas.openxmlformats.org/markup-compatibility/2006" xmlns:p14="http://schemas.microsoft.com/office/powerpoint/2010/main">
    <mc:Choice Requires="p14">
      <p:transition spd="slow" p14:dur="2000" advTm="45426"/>
    </mc:Choice>
    <mc:Fallback xmlns="">
      <p:transition spd="slow" advTm="4542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090" objId="3"/>
        <p14:stopEvt time="44428"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pPr algn="l"/>
            <a:r>
              <a:rPr lang="zh-CN" altLang="en-US" sz="4400" dirty="0">
                <a:latin typeface="+mn-ea"/>
                <a:ea typeface="+mn-ea"/>
              </a:rPr>
              <a:t>概述</a:t>
            </a:r>
            <a:endParaRPr lang="en-US" altLang="en-US" sz="4400" dirty="0">
              <a:latin typeface="+mn-ea"/>
              <a:ea typeface="+mn-ea"/>
            </a:endParaRPr>
          </a:p>
        </p:txBody>
      </p:sp>
      <p:sp>
        <p:nvSpPr>
          <p:cNvPr id="6147" name="Content Placeholder 2"/>
          <p:cNvSpPr>
            <a:spLocks noGrp="1"/>
          </p:cNvSpPr>
          <p:nvPr>
            <p:ph idx="1"/>
          </p:nvPr>
        </p:nvSpPr>
        <p:spPr/>
        <p:txBody>
          <a:bodyPr>
            <a:normAutofit/>
          </a:bodyPr>
          <a:lstStyle/>
          <a:p>
            <a:pPr marL="457200" indent="-457200">
              <a:lnSpc>
                <a:spcPct val="110000"/>
              </a:lnSpc>
              <a:buFont typeface="Wingdings" panose="05000000000000000000" pitchFamily="2" charset="2"/>
              <a:buChar char="Ø"/>
            </a:pPr>
            <a:r>
              <a:rPr lang="en-US" altLang="zh-CN" sz="3500" dirty="0">
                <a:latin typeface="+mn-ea"/>
                <a:hlinkClick r:id="rId4" action="ppaction://hlinksldjump"/>
              </a:rPr>
              <a:t>CPSC</a:t>
            </a:r>
            <a:r>
              <a:rPr lang="zh-CN" altLang="en-US" sz="3500" dirty="0">
                <a:latin typeface="+mn-ea"/>
                <a:hlinkClick r:id="rId4" action="ppaction://hlinksldjump"/>
              </a:rPr>
              <a:t>自行车法规</a:t>
            </a:r>
            <a:endParaRPr lang="en-US" sz="3500" dirty="0">
              <a:latin typeface="+mn-ea"/>
            </a:endParaRPr>
          </a:p>
          <a:p>
            <a:pPr marL="457200" indent="-457200">
              <a:lnSpc>
                <a:spcPct val="110000"/>
              </a:lnSpc>
              <a:buFont typeface="Wingdings" panose="05000000000000000000" pitchFamily="2" charset="2"/>
              <a:buChar char="Ø"/>
            </a:pPr>
            <a:r>
              <a:rPr lang="zh-CN" altLang="en-US" sz="3500" dirty="0">
                <a:latin typeface="+mn-ea"/>
                <a:hlinkClick r:id="rId5" action="ppaction://hlinksldjump"/>
              </a:rPr>
              <a:t>自行车自愿性标准</a:t>
            </a:r>
            <a:endParaRPr lang="en-US" altLang="zh-CN" sz="3500" dirty="0">
              <a:latin typeface="+mn-ea"/>
            </a:endParaRPr>
          </a:p>
          <a:p>
            <a:pPr marL="457200" indent="-457200">
              <a:lnSpc>
                <a:spcPct val="110000"/>
              </a:lnSpc>
              <a:buFont typeface="Wingdings" panose="05000000000000000000" pitchFamily="2" charset="2"/>
              <a:buChar char="Ø"/>
            </a:pPr>
            <a:r>
              <a:rPr lang="zh-CN" altLang="en-US" sz="3500" dirty="0">
                <a:latin typeface="+mn-ea"/>
                <a:hlinkClick r:id="rId6" action="ppaction://hlinksldjump"/>
              </a:rPr>
              <a:t>自行车使用条件</a:t>
            </a:r>
            <a:endParaRPr lang="en-US" altLang="zh-CN" sz="3500" dirty="0">
              <a:latin typeface="+mn-ea"/>
            </a:endParaRPr>
          </a:p>
          <a:p>
            <a:pPr marL="457200" indent="-457200">
              <a:lnSpc>
                <a:spcPct val="110000"/>
              </a:lnSpc>
              <a:buFont typeface="Wingdings" panose="05000000000000000000" pitchFamily="2" charset="2"/>
              <a:buChar char="Ø"/>
            </a:pPr>
            <a:r>
              <a:rPr lang="en-US" altLang="zh-CN" sz="3500" dirty="0">
                <a:latin typeface="+mn-ea"/>
                <a:hlinkClick r:id="rId7" action="ppaction://hlinksldjump"/>
              </a:rPr>
              <a:t>CPSC</a:t>
            </a:r>
            <a:r>
              <a:rPr lang="zh-CN" altLang="en-US" sz="3500" dirty="0">
                <a:latin typeface="+mn-ea"/>
                <a:hlinkClick r:id="rId7" action="ppaction://hlinksldjump"/>
              </a:rPr>
              <a:t>自行车的法规和自愿性标准的测试要求比较</a:t>
            </a:r>
            <a:endParaRPr lang="zh-CN" altLang="en-US" sz="3500" dirty="0">
              <a:latin typeface="+mn-ea"/>
            </a:endParaRPr>
          </a:p>
          <a:p>
            <a:pPr marL="457200" indent="-457200">
              <a:lnSpc>
                <a:spcPct val="110000"/>
              </a:lnSpc>
              <a:buFont typeface="Wingdings" panose="05000000000000000000" pitchFamily="2" charset="2"/>
              <a:buChar char="Ø"/>
            </a:pPr>
            <a:r>
              <a:rPr lang="zh-CN" altLang="en-US" sz="3500" dirty="0">
                <a:latin typeface="+mn-ea"/>
                <a:hlinkClick r:id="rId8" action="ppaction://hlinksldjump"/>
              </a:rPr>
              <a:t>自行车</a:t>
            </a:r>
            <a:r>
              <a:rPr lang="zh-TW" altLang="en-US" sz="3500" dirty="0">
                <a:latin typeface="+mn-ea"/>
                <a:hlinkClick r:id="rId8" action="ppaction://hlinksldjump"/>
              </a:rPr>
              <a:t>召回的</a:t>
            </a:r>
            <a:r>
              <a:rPr lang="zh-CN" altLang="en-US" sz="3500" dirty="0">
                <a:latin typeface="+mn-ea"/>
                <a:hlinkClick r:id="rId8" action="ppaction://hlinksldjump"/>
              </a:rPr>
              <a:t>选择性案例</a:t>
            </a:r>
            <a:endParaRPr lang="en-US" altLang="zh-CN" sz="3500" dirty="0">
              <a:latin typeface="+mn-ea"/>
            </a:endParaRPr>
          </a:p>
          <a:p>
            <a:pPr marL="457200" indent="-457200">
              <a:lnSpc>
                <a:spcPct val="110000"/>
              </a:lnSpc>
              <a:buFont typeface="Wingdings" panose="05000000000000000000" pitchFamily="2" charset="2"/>
              <a:buChar char="Ø"/>
            </a:pPr>
            <a:r>
              <a:rPr lang="en-US" altLang="zh-CN" sz="3500" dirty="0">
                <a:latin typeface="+mn-ea"/>
                <a:hlinkClick r:id="rId9" action="ppaction://hlinksldjump"/>
              </a:rPr>
              <a:t>CPSC</a:t>
            </a:r>
            <a:r>
              <a:rPr lang="zh-CN" altLang="en-US" sz="3500" dirty="0">
                <a:latin typeface="+mn-ea"/>
                <a:hlinkClick r:id="rId9" action="ppaction://hlinksldjump"/>
              </a:rPr>
              <a:t>自行车受伤数据和案例分析</a:t>
            </a:r>
            <a:endParaRPr lang="en-US" altLang="zh-CN" sz="3500" dirty="0">
              <a:latin typeface="+mn-ea"/>
            </a:endParaRPr>
          </a:p>
          <a:p>
            <a:pPr marL="457200" indent="-457200">
              <a:lnSpc>
                <a:spcPct val="110000"/>
              </a:lnSpc>
              <a:buFont typeface="Wingdings" panose="05000000000000000000" pitchFamily="2" charset="2"/>
              <a:buChar char="Ø"/>
            </a:pPr>
            <a:r>
              <a:rPr lang="zh-CN" altLang="en-US" sz="3500" dirty="0">
                <a:latin typeface="+mn-ea"/>
                <a:hlinkClick r:id="rId10" action="ppaction://hlinksldjump"/>
              </a:rPr>
              <a:t>资源</a:t>
            </a:r>
            <a:endParaRPr lang="zh-CN" altLang="en-US" sz="3500" dirty="0">
              <a:latin typeface="+mn-ea"/>
            </a:endParaRPr>
          </a:p>
          <a:p>
            <a:endParaRPr lang="en-US" altLang="zh-CN" sz="2800" dirty="0">
              <a:ea typeface="宋体" pitchFamily="2" charset="-122"/>
            </a:endParaRPr>
          </a:p>
          <a:p>
            <a:endParaRPr lang="en-US" altLang="en-US" sz="2800" dirty="0">
              <a:ea typeface="宋体" pitchFamily="2" charset="-122"/>
            </a:endParaRPr>
          </a:p>
        </p:txBody>
      </p:sp>
      <p:pic>
        <p:nvPicPr>
          <p:cNvPr id="2"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58311" y="365126"/>
            <a:ext cx="487363" cy="487363"/>
          </a:xfrm>
          <a:prstGeom prst="rect">
            <a:avLst/>
          </a:prstGeom>
        </p:spPr>
      </p:pic>
    </p:spTree>
    <p:extLst>
      <p:ext uri="{BB962C8B-B14F-4D97-AF65-F5344CB8AC3E}">
        <p14:creationId xmlns:p14="http://schemas.microsoft.com/office/powerpoint/2010/main" val="982480703"/>
      </p:ext>
    </p:extLst>
  </p:cSld>
  <p:clrMapOvr>
    <a:masterClrMapping/>
  </p:clrMapOvr>
  <mc:AlternateContent xmlns:mc="http://schemas.openxmlformats.org/markup-compatibility/2006" xmlns:p14="http://schemas.microsoft.com/office/powerpoint/2010/main">
    <mc:Choice Requires="p14">
      <p:transition spd="slow" p14:dur="2000" advTm="45678"/>
    </mc:Choice>
    <mc:Fallback xmlns="">
      <p:transition spd="slow" advTm="456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117" objId="2"/>
        <p14:stopEvt time="44733" objId="2"/>
      </p14:showEvtLst>
    </p:ext>
  </p:extLst>
</p:sld>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CPSC_PowerPoint_template--sample as of March 27</Template>
  <TotalTime>2032</TotalTime>
  <Words>7700</Words>
  <Application>Microsoft Office PowerPoint</Application>
  <PresentationFormat>Widescreen</PresentationFormat>
  <Paragraphs>809</Paragraphs>
  <Slides>67</Slides>
  <Notes>21</Notes>
  <HiddenSlides>0</HiddenSlides>
  <MMClips>60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67</vt:i4>
      </vt:variant>
    </vt:vector>
  </HeadingPairs>
  <TitlesOfParts>
    <vt:vector size="83" baseType="lpstr">
      <vt:lpstr>MS Sans Serif</vt:lpstr>
      <vt:lpstr>新細明體</vt:lpstr>
      <vt:lpstr>宋体</vt:lpstr>
      <vt:lpstr>宋体</vt:lpstr>
      <vt:lpstr>Arial</vt:lpstr>
      <vt:lpstr>Calibri</vt:lpstr>
      <vt:lpstr>Calibri Light</vt:lpstr>
      <vt:lpstr>Constantia</vt:lpstr>
      <vt:lpstr>Georgia</vt:lpstr>
      <vt:lpstr>Palatino Linotype</vt:lpstr>
      <vt:lpstr>Tahoma</vt:lpstr>
      <vt:lpstr>Times New Roman</vt:lpstr>
      <vt:lpstr>Verdana</vt:lpstr>
      <vt:lpstr>Wingdings</vt:lpstr>
      <vt:lpstr>Wingdings 2</vt:lpstr>
      <vt:lpstr>18-ABC-0078_PPTTemplate</vt:lpstr>
      <vt:lpstr>CPSC 视频: 欢迎您收看美国消费品安全委员会播客系列 CPSC自行车法规和安全要求 </vt:lpstr>
      <vt:lpstr>PowerPoint Presentation</vt:lpstr>
      <vt:lpstr>简历</vt:lpstr>
      <vt:lpstr>简历</vt:lpstr>
      <vt:lpstr>PowerPoint Presentation</vt:lpstr>
      <vt:lpstr>PowerPoint Presentation</vt:lpstr>
      <vt:lpstr>PowerPoint Presentation</vt:lpstr>
      <vt:lpstr>PowerPoint Presentation</vt:lpstr>
      <vt:lpstr>概述</vt:lpstr>
      <vt:lpstr>美国消费品安全委员会（CPSC）的自行车法规</vt:lpstr>
      <vt:lpstr>美国消费品安全委员会（CPSC）的自行车法规</vt:lpstr>
      <vt:lpstr>美国消费品安全委员会（CPSC）的自行车法规</vt:lpstr>
      <vt:lpstr>美国消费品安全委员会（CPSC）的自行车法规</vt:lpstr>
      <vt:lpstr>美国消费品安全委员会（CPSC）自行车法规</vt:lpstr>
      <vt:lpstr>自愿性标准</vt:lpstr>
      <vt:lpstr>自行车使用条件</vt:lpstr>
      <vt:lpstr>ASTM自行车标准</vt:lpstr>
      <vt:lpstr>欧洲(CEN)自行车标准</vt:lpstr>
      <vt:lpstr>国际标准化组织（ISO）自行车标准</vt:lpstr>
      <vt:lpstr>ASTM F2043 使用条件0</vt:lpstr>
      <vt:lpstr>ASTM F2043 使用条件1</vt:lpstr>
      <vt:lpstr>ASTM F2043使用条件2</vt:lpstr>
      <vt:lpstr>ASTM F2043使用条件3</vt:lpstr>
      <vt:lpstr>ASTM F2043使用条件4</vt:lpstr>
      <vt:lpstr>ASTM F2043使用条件5</vt:lpstr>
      <vt:lpstr>EN 16054: 越野自行车</vt:lpstr>
      <vt:lpstr>ISO 4210: 青少年自行车</vt:lpstr>
      <vt:lpstr>EN 15194:电力助动车- EPAC自行车</vt:lpstr>
      <vt:lpstr>比较</vt:lpstr>
      <vt:lpstr>举例1 – 把手杆强度</vt:lpstr>
      <vt:lpstr>举例1 – 把手杆强度</vt:lpstr>
      <vt:lpstr>举例2 – 车叉弯曲疲劳</vt:lpstr>
      <vt:lpstr>举例2 – 车叉弯曲疲劳</vt:lpstr>
      <vt:lpstr>举例3 – 车叉与车架组装</vt:lpstr>
      <vt:lpstr>举例3 – 车叉和车架组合</vt:lpstr>
      <vt:lpstr>CPSC 自行车召回2017 - 2020</vt:lpstr>
      <vt:lpstr>CPSC 自行车召回2017 - 2020</vt:lpstr>
      <vt:lpstr>CPSC 自行车召回2017 - 2020</vt:lpstr>
      <vt:lpstr> CPSC自行车事故数据和个案分析  </vt:lpstr>
      <vt:lpstr>自行车伤害</vt:lpstr>
      <vt:lpstr>自行车部件</vt:lpstr>
      <vt:lpstr>事故涉及的部件</vt:lpstr>
      <vt:lpstr>故障状态 – 最常见于报告的</vt:lpstr>
      <vt:lpstr>与脚踏板有关的事故</vt:lpstr>
      <vt:lpstr>与车轮有关的事故</vt:lpstr>
      <vt:lpstr>与车架有关的事故</vt:lpstr>
      <vt:lpstr>与车叉有关的事故</vt:lpstr>
      <vt:lpstr>与制动器有关的事故</vt:lpstr>
      <vt:lpstr> 与龙头有关的事故 </vt:lpstr>
      <vt:lpstr> 与曲柄有关的事故 </vt:lpstr>
      <vt:lpstr> 与车把有关的事故 </vt:lpstr>
      <vt:lpstr> 个案研究 </vt:lpstr>
      <vt:lpstr>案例1:前叉失效</vt:lpstr>
      <vt:lpstr>案例 1: 前叉失效</vt:lpstr>
      <vt:lpstr>案例2:车架失效</vt:lpstr>
      <vt:lpstr>案例2:车架失效</vt:lpstr>
      <vt:lpstr>案例3:坐杆失效</vt:lpstr>
      <vt:lpstr>案例3:坐杆失效</vt:lpstr>
      <vt:lpstr>您有问题吗?</vt:lpstr>
      <vt:lpstr>PowerPoint Presentation</vt:lpstr>
      <vt:lpstr>PowerPoint Presentation</vt:lpstr>
      <vt:lpstr>PowerPoint Presentation</vt:lpstr>
      <vt:lpstr>PowerPoint Presentation</vt:lpstr>
      <vt:lpstr>PowerPoint Presentation</vt:lpstr>
      <vt:lpstr>PowerPoint Presentation</vt:lpstr>
      <vt:lpstr>法规机器人</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Stephen</dc:creator>
  <cp:lastModifiedBy>Chen, Sylvia</cp:lastModifiedBy>
  <cp:revision>140</cp:revision>
  <dcterms:created xsi:type="dcterms:W3CDTF">2020-03-30T14:06:50Z</dcterms:created>
  <dcterms:modified xsi:type="dcterms:W3CDTF">2021-04-13T16:24:32Z</dcterms:modified>
</cp:coreProperties>
</file>