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60"/>
  </p:notesMasterIdLst>
  <p:sldIdLst>
    <p:sldId id="349" r:id="rId5"/>
    <p:sldId id="350" r:id="rId6"/>
    <p:sldId id="351" r:id="rId7"/>
    <p:sldId id="352" r:id="rId8"/>
    <p:sldId id="353" r:id="rId9"/>
    <p:sldId id="354"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320" r:id="rId26"/>
    <p:sldId id="286" r:id="rId27"/>
    <p:sldId id="287" r:id="rId28"/>
    <p:sldId id="304" r:id="rId29"/>
    <p:sldId id="289" r:id="rId30"/>
    <p:sldId id="290" r:id="rId31"/>
    <p:sldId id="305" r:id="rId32"/>
    <p:sldId id="334" r:id="rId33"/>
    <p:sldId id="292" r:id="rId34"/>
    <p:sldId id="293" r:id="rId35"/>
    <p:sldId id="294" r:id="rId36"/>
    <p:sldId id="306" r:id="rId37"/>
    <p:sldId id="296" r:id="rId38"/>
    <p:sldId id="307" r:id="rId39"/>
    <p:sldId id="298" r:id="rId40"/>
    <p:sldId id="308" r:id="rId41"/>
    <p:sldId id="309" r:id="rId42"/>
    <p:sldId id="310" r:id="rId43"/>
    <p:sldId id="311" r:id="rId44"/>
    <p:sldId id="312" r:id="rId45"/>
    <p:sldId id="313" r:id="rId46"/>
    <p:sldId id="314" r:id="rId47"/>
    <p:sldId id="315" r:id="rId48"/>
    <p:sldId id="316" r:id="rId49"/>
    <p:sldId id="317" r:id="rId50"/>
    <p:sldId id="318" r:id="rId51"/>
    <p:sldId id="355" r:id="rId52"/>
    <p:sldId id="356" r:id="rId53"/>
    <p:sldId id="357" r:id="rId54"/>
    <p:sldId id="358" r:id="rId55"/>
    <p:sldId id="359" r:id="rId56"/>
    <p:sldId id="360" r:id="rId57"/>
    <p:sldId id="361" r:id="rId58"/>
    <p:sldId id="362"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Babich, Michael" initials="BM" lastIdx="3" clrIdx="6">
    <p:extLst>
      <p:ext uri="{19B8F6BF-5375-455C-9EA6-DF929625EA0E}">
        <p15:presenceInfo xmlns:p15="http://schemas.microsoft.com/office/powerpoint/2012/main" userId="S-1-5-21-2022136750-1135477324-312552118-1408" providerId="AD"/>
      </p:ext>
    </p:extLst>
  </p:cmAuthor>
  <p:cmAuthor id="1" name="Williams, Stephen" initials="WS" lastIdx="10" clrIdx="0">
    <p:extLst>
      <p:ext uri="{19B8F6BF-5375-455C-9EA6-DF929625EA0E}">
        <p15:presenceInfo xmlns:p15="http://schemas.microsoft.com/office/powerpoint/2012/main" userId="S-1-5-21-2022136750-1135477324-312552118-22141" providerId="AD"/>
      </p:ext>
    </p:extLst>
  </p:cmAuthor>
  <p:cmAuthor id="8" name="Jacqueline Ferrante" initials="JF" lastIdx="3" clrIdx="5">
    <p:extLst>
      <p:ext uri="{19B8F6BF-5375-455C-9EA6-DF929625EA0E}">
        <p15:presenceInfo xmlns:p15="http://schemas.microsoft.com/office/powerpoint/2012/main" userId="Jacqueline Ferrante" providerId="None"/>
      </p:ext>
    </p:extLst>
  </p:cmAuthor>
  <p:cmAuthor id="2" name="Williams, Eileen" initials="WE" lastIdx="2" clrIdx="1">
    <p:extLst>
      <p:ext uri="{19B8F6BF-5375-455C-9EA6-DF929625EA0E}">
        <p15:presenceInfo xmlns:p15="http://schemas.microsoft.com/office/powerpoint/2012/main" userId="S-1-5-21-2022136750-1135477324-312552118-15019" providerId="AD"/>
      </p:ext>
    </p:extLst>
  </p:cmAuthor>
  <p:cmAuthor id="9" name="Boniface, Duane" initials="BD" lastIdx="5" clrIdx="7">
    <p:extLst>
      <p:ext uri="{19B8F6BF-5375-455C-9EA6-DF929625EA0E}">
        <p15:presenceInfo xmlns:p15="http://schemas.microsoft.com/office/powerpoint/2012/main" userId="S-1-5-21-2022136750-1135477324-312552118-22040" providerId="AD"/>
      </p:ext>
    </p:extLst>
  </p:cmAuthor>
  <p:cmAuthor id="3" name="Kumagai, Mark" initials="KM" lastIdx="1" clrIdx="2">
    <p:extLst>
      <p:ext uri="{19B8F6BF-5375-455C-9EA6-DF929625EA0E}">
        <p15:presenceInfo xmlns:p15="http://schemas.microsoft.com/office/powerpoint/2012/main" userId="S-1-5-21-2022136750-1135477324-312552118-1367" providerId="AD"/>
      </p:ext>
    </p:extLst>
  </p:cmAuthor>
  <p:cmAuthor id="10" name="Scott Heh" initials="SH" lastIdx="3" clrIdx="8">
    <p:extLst>
      <p:ext uri="{19B8F6BF-5375-455C-9EA6-DF929625EA0E}">
        <p15:presenceInfo xmlns:p15="http://schemas.microsoft.com/office/powerpoint/2012/main" userId="Scott Heh" providerId="None"/>
      </p:ext>
    </p:extLst>
  </p:cmAuthor>
  <p:cmAuthor id="4" name="Wanna-Nakamura, Suad" initials="WS" lastIdx="6" clrIdx="3">
    <p:extLst>
      <p:ext uri="{19B8F6BF-5375-455C-9EA6-DF929625EA0E}">
        <p15:presenceInfo xmlns:p15="http://schemas.microsoft.com/office/powerpoint/2012/main" userId="S-1-5-21-2022136750-1135477324-312552118-1527" providerId="AD"/>
      </p:ext>
    </p:extLst>
  </p:cmAuthor>
  <p:cmAuthor id="11" name="Tsai, Joseph" initials="TJ" lastIdx="13" clrIdx="9">
    <p:extLst>
      <p:ext uri="{19B8F6BF-5375-455C-9EA6-DF929625EA0E}">
        <p15:presenceInfo xmlns:p15="http://schemas.microsoft.com/office/powerpoint/2012/main" userId="S-1-5-21-2022136750-1135477324-312552118-11200" providerId="AD"/>
      </p:ext>
    </p:extLst>
  </p:cmAuthor>
  <p:cmAuthor id="5" name="Balci-Sinha, Rana" initials="BR" lastIdx="1" clrIdx="4">
    <p:extLst>
      <p:ext uri="{19B8F6BF-5375-455C-9EA6-DF929625EA0E}">
        <p15:presenceInfo xmlns:p15="http://schemas.microsoft.com/office/powerpoint/2012/main" userId="Balci-Sinha, Rana" providerId="None"/>
      </p:ext>
    </p:extLst>
  </p:cmAuthor>
  <p:cmAuthor id="6" name="Sandra Inkster" initials="SI" lastIdx="3" clrIdx="5">
    <p:extLst>
      <p:ext uri="{19B8F6BF-5375-455C-9EA6-DF929625EA0E}">
        <p15:presenceInfo xmlns:p15="http://schemas.microsoft.com/office/powerpoint/2012/main" userId="Sandra Inkst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323"/>
    <a:srgbClr val="4C4C4C"/>
    <a:srgbClr val="2E74B5"/>
    <a:srgbClr val="1A2857"/>
    <a:srgbClr val="83D4EF"/>
    <a:srgbClr val="ED3350"/>
    <a:srgbClr val="CF20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34" autoAdjust="0"/>
    <p:restoredTop sz="94643"/>
  </p:normalViewPr>
  <p:slideViewPr>
    <p:cSldViewPr snapToGrid="0" snapToObjects="1">
      <p:cViewPr varScale="1">
        <p:scale>
          <a:sx n="55" d="100"/>
          <a:sy n="55" d="100"/>
        </p:scale>
        <p:origin x="581" y="53"/>
      </p:cViewPr>
      <p:guideLst/>
    </p:cSldViewPr>
  </p:slideViewPr>
  <p:notesTextViewPr>
    <p:cViewPr>
      <p:scale>
        <a:sx n="1" d="1"/>
        <a:sy n="1" d="1"/>
      </p:scale>
      <p:origin x="0" y="0"/>
    </p:cViewPr>
  </p:notesTextViewPr>
  <p:notesViewPr>
    <p:cSldViewPr snapToGrid="0" snapToObjects="1">
      <p:cViewPr varScale="1">
        <p:scale>
          <a:sx n="96" d="100"/>
          <a:sy n="96" d="100"/>
        </p:scale>
        <p:origin x="5336"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713402-EE4B-4182-96EF-28598EBE72A9}" type="doc">
      <dgm:prSet loTypeId="urn:microsoft.com/office/officeart/2005/8/layout/process1" loCatId="process" qsTypeId="urn:microsoft.com/office/officeart/2005/8/quickstyle/simple1" qsCatId="simple" csTypeId="urn:microsoft.com/office/officeart/2005/8/colors/accent1_2" csCatId="accent1" phldr="1"/>
      <dgm:spPr/>
    </dgm:pt>
    <dgm:pt modelId="{5E06E112-DDC8-4435-BAA5-CDD60B0AECAB}">
      <dgm:prSet phldrT="[Text]"/>
      <dgm:spPr/>
      <dgm:t>
        <a:bodyPr/>
        <a:lstStyle/>
        <a:p>
          <a:r>
            <a:rPr lang="en-US" b="1" dirty="0" smtClean="0">
              <a:solidFill>
                <a:srgbClr val="1A2857"/>
              </a:solidFill>
              <a:effectLst>
                <a:outerShdw blurRad="38100" dist="38100" dir="2700000" algn="tl">
                  <a:srgbClr val="000000">
                    <a:alpha val="43137"/>
                  </a:srgbClr>
                </a:outerShdw>
              </a:effectLst>
            </a:rPr>
            <a:t>User inputs product features</a:t>
          </a:r>
          <a:endParaRPr lang="en-US" b="1" dirty="0">
            <a:solidFill>
              <a:srgbClr val="1A2857"/>
            </a:solidFill>
            <a:effectLst>
              <a:outerShdw blurRad="38100" dist="38100" dir="2700000" algn="tl">
                <a:srgbClr val="000000">
                  <a:alpha val="43137"/>
                </a:srgbClr>
              </a:outerShdw>
            </a:effectLst>
          </a:endParaRPr>
        </a:p>
      </dgm:t>
    </dgm:pt>
    <dgm:pt modelId="{F9369218-931F-43A5-A790-308D454A1861}" type="parTrans" cxnId="{CF44C1B7-42FC-4372-90C0-E33545C0654A}">
      <dgm:prSet/>
      <dgm:spPr/>
      <dgm:t>
        <a:bodyPr/>
        <a:lstStyle/>
        <a:p>
          <a:endParaRPr lang="en-US"/>
        </a:p>
      </dgm:t>
    </dgm:pt>
    <dgm:pt modelId="{87BC8939-6D88-4399-A63F-32E2CEA02F27}" type="sibTrans" cxnId="{CF44C1B7-42FC-4372-90C0-E33545C0654A}">
      <dgm:prSet/>
      <dgm:spPr/>
      <dgm:t>
        <a:bodyPr/>
        <a:lstStyle/>
        <a:p>
          <a:endParaRPr lang="en-US"/>
        </a:p>
      </dgm:t>
    </dgm:pt>
    <dgm:pt modelId="{2A2F16A0-9C3D-4C9D-A397-58E38B78C6BA}">
      <dgm:prSet phldrT="[Text]"/>
      <dgm:spPr/>
      <dgm:t>
        <a:bodyPr/>
        <a:lstStyle/>
        <a:p>
          <a:r>
            <a:rPr lang="en-US" b="1" dirty="0" smtClean="0">
              <a:solidFill>
                <a:srgbClr val="1A2857"/>
              </a:solidFill>
              <a:effectLst>
                <a:outerShdw blurRad="38100" dist="38100" dir="2700000" algn="tl">
                  <a:srgbClr val="000000">
                    <a:alpha val="43137"/>
                  </a:srgbClr>
                </a:outerShdw>
              </a:effectLst>
            </a:rPr>
            <a:t>Regulatory Robot outputs list of standards and requirements</a:t>
          </a:r>
          <a:endParaRPr lang="en-US" b="1" dirty="0">
            <a:solidFill>
              <a:srgbClr val="1A2857"/>
            </a:solidFill>
            <a:effectLst>
              <a:outerShdw blurRad="38100" dist="38100" dir="2700000" algn="tl">
                <a:srgbClr val="000000">
                  <a:alpha val="43137"/>
                </a:srgbClr>
              </a:outerShdw>
            </a:effectLst>
          </a:endParaRPr>
        </a:p>
      </dgm:t>
    </dgm:pt>
    <dgm:pt modelId="{A35A2699-18C8-4086-A396-9B1EC773CC76}" type="parTrans" cxnId="{A22D5A5C-B074-4870-B33D-1BC10F5F6B56}">
      <dgm:prSet/>
      <dgm:spPr/>
      <dgm:t>
        <a:bodyPr/>
        <a:lstStyle/>
        <a:p>
          <a:endParaRPr lang="en-US"/>
        </a:p>
      </dgm:t>
    </dgm:pt>
    <dgm:pt modelId="{752FCA0E-7BFD-49AA-AFDC-DB5944198FA7}" type="sibTrans" cxnId="{A22D5A5C-B074-4870-B33D-1BC10F5F6B56}">
      <dgm:prSet/>
      <dgm:spPr/>
      <dgm:t>
        <a:bodyPr/>
        <a:lstStyle/>
        <a:p>
          <a:endParaRPr lang="en-US"/>
        </a:p>
      </dgm:t>
    </dgm:pt>
    <dgm:pt modelId="{450F0AA0-0099-47A0-859F-C61271C5AE08}">
      <dgm:prSet phldrT="[Text]"/>
      <dgm:spPr/>
      <dgm:t>
        <a:bodyPr/>
        <a:lstStyle/>
        <a:p>
          <a:r>
            <a:rPr lang="en-US" b="1" dirty="0" smtClean="0">
              <a:solidFill>
                <a:srgbClr val="1A2857"/>
              </a:solidFill>
              <a:effectLst>
                <a:outerShdw blurRad="38100" dist="38100" dir="2700000" algn="tl">
                  <a:srgbClr val="000000">
                    <a:alpha val="43137"/>
                  </a:srgbClr>
                </a:outerShdw>
              </a:effectLst>
            </a:rPr>
            <a:t>User references source documents for specific requirements</a:t>
          </a:r>
          <a:endParaRPr lang="en-US" b="1" dirty="0">
            <a:solidFill>
              <a:srgbClr val="1A2857"/>
            </a:solidFill>
            <a:effectLst>
              <a:outerShdw blurRad="38100" dist="38100" dir="2700000" algn="tl">
                <a:srgbClr val="000000">
                  <a:alpha val="43137"/>
                </a:srgbClr>
              </a:outerShdw>
            </a:effectLst>
          </a:endParaRPr>
        </a:p>
      </dgm:t>
    </dgm:pt>
    <dgm:pt modelId="{00369966-13B6-490D-86D8-B91CB4415347}" type="parTrans" cxnId="{0FF56911-407C-4951-8865-40198F7F4118}">
      <dgm:prSet/>
      <dgm:spPr/>
      <dgm:t>
        <a:bodyPr/>
        <a:lstStyle/>
        <a:p>
          <a:endParaRPr lang="en-US"/>
        </a:p>
      </dgm:t>
    </dgm:pt>
    <dgm:pt modelId="{4E40A198-7FE9-4056-8322-C3564C718BE8}" type="sibTrans" cxnId="{0FF56911-407C-4951-8865-40198F7F4118}">
      <dgm:prSet/>
      <dgm:spPr/>
      <dgm:t>
        <a:bodyPr/>
        <a:lstStyle/>
        <a:p>
          <a:endParaRPr lang="en-US"/>
        </a:p>
      </dgm:t>
    </dgm:pt>
    <dgm:pt modelId="{0C2FE490-8D01-4951-A66C-C9EC545B86FF}" type="pres">
      <dgm:prSet presAssocID="{4E713402-EE4B-4182-96EF-28598EBE72A9}" presName="Name0" presStyleCnt="0">
        <dgm:presLayoutVars>
          <dgm:dir/>
          <dgm:resizeHandles val="exact"/>
        </dgm:presLayoutVars>
      </dgm:prSet>
      <dgm:spPr/>
    </dgm:pt>
    <dgm:pt modelId="{98483C95-4BD5-441D-928D-C3330797655F}" type="pres">
      <dgm:prSet presAssocID="{5E06E112-DDC8-4435-BAA5-CDD60B0AECAB}" presName="node" presStyleLbl="node1" presStyleIdx="0" presStyleCnt="3">
        <dgm:presLayoutVars>
          <dgm:bulletEnabled val="1"/>
        </dgm:presLayoutVars>
      </dgm:prSet>
      <dgm:spPr/>
      <dgm:t>
        <a:bodyPr/>
        <a:lstStyle/>
        <a:p>
          <a:endParaRPr lang="en-US"/>
        </a:p>
      </dgm:t>
    </dgm:pt>
    <dgm:pt modelId="{248EE7FD-8153-4AC9-A694-777AA8930A22}" type="pres">
      <dgm:prSet presAssocID="{87BC8939-6D88-4399-A63F-32E2CEA02F27}" presName="sibTrans" presStyleLbl="sibTrans2D1" presStyleIdx="0" presStyleCnt="2"/>
      <dgm:spPr/>
      <dgm:t>
        <a:bodyPr/>
        <a:lstStyle/>
        <a:p>
          <a:endParaRPr lang="en-US"/>
        </a:p>
      </dgm:t>
    </dgm:pt>
    <dgm:pt modelId="{751032A0-D844-4B0F-BDFE-F9C854DE4AA0}" type="pres">
      <dgm:prSet presAssocID="{87BC8939-6D88-4399-A63F-32E2CEA02F27}" presName="connectorText" presStyleLbl="sibTrans2D1" presStyleIdx="0" presStyleCnt="2"/>
      <dgm:spPr/>
      <dgm:t>
        <a:bodyPr/>
        <a:lstStyle/>
        <a:p>
          <a:endParaRPr lang="en-US"/>
        </a:p>
      </dgm:t>
    </dgm:pt>
    <dgm:pt modelId="{85177C65-4501-4BA3-A131-0E5DDF5A6D53}" type="pres">
      <dgm:prSet presAssocID="{2A2F16A0-9C3D-4C9D-A397-58E38B78C6BA}" presName="node" presStyleLbl="node1" presStyleIdx="1" presStyleCnt="3">
        <dgm:presLayoutVars>
          <dgm:bulletEnabled val="1"/>
        </dgm:presLayoutVars>
      </dgm:prSet>
      <dgm:spPr/>
      <dgm:t>
        <a:bodyPr/>
        <a:lstStyle/>
        <a:p>
          <a:endParaRPr lang="en-US"/>
        </a:p>
      </dgm:t>
    </dgm:pt>
    <dgm:pt modelId="{905C1706-B0FE-4726-9267-A3FE01E78B18}" type="pres">
      <dgm:prSet presAssocID="{752FCA0E-7BFD-49AA-AFDC-DB5944198FA7}" presName="sibTrans" presStyleLbl="sibTrans2D1" presStyleIdx="1" presStyleCnt="2"/>
      <dgm:spPr/>
      <dgm:t>
        <a:bodyPr/>
        <a:lstStyle/>
        <a:p>
          <a:endParaRPr lang="en-US"/>
        </a:p>
      </dgm:t>
    </dgm:pt>
    <dgm:pt modelId="{DFCF6156-C19A-44D4-AEA1-68BDC1113B0F}" type="pres">
      <dgm:prSet presAssocID="{752FCA0E-7BFD-49AA-AFDC-DB5944198FA7}" presName="connectorText" presStyleLbl="sibTrans2D1" presStyleIdx="1" presStyleCnt="2"/>
      <dgm:spPr/>
      <dgm:t>
        <a:bodyPr/>
        <a:lstStyle/>
        <a:p>
          <a:endParaRPr lang="en-US"/>
        </a:p>
      </dgm:t>
    </dgm:pt>
    <dgm:pt modelId="{73F3EB05-D099-497B-A6C0-EBE0C5DC884D}" type="pres">
      <dgm:prSet presAssocID="{450F0AA0-0099-47A0-859F-C61271C5AE08}" presName="node" presStyleLbl="node1" presStyleIdx="2" presStyleCnt="3">
        <dgm:presLayoutVars>
          <dgm:bulletEnabled val="1"/>
        </dgm:presLayoutVars>
      </dgm:prSet>
      <dgm:spPr/>
      <dgm:t>
        <a:bodyPr/>
        <a:lstStyle/>
        <a:p>
          <a:endParaRPr lang="en-US"/>
        </a:p>
      </dgm:t>
    </dgm:pt>
  </dgm:ptLst>
  <dgm:cxnLst>
    <dgm:cxn modelId="{0FF56911-407C-4951-8865-40198F7F4118}" srcId="{4E713402-EE4B-4182-96EF-28598EBE72A9}" destId="{450F0AA0-0099-47A0-859F-C61271C5AE08}" srcOrd="2" destOrd="0" parTransId="{00369966-13B6-490D-86D8-B91CB4415347}" sibTransId="{4E40A198-7FE9-4056-8322-C3564C718BE8}"/>
    <dgm:cxn modelId="{3048C090-C59A-4172-8B42-1D026AB0D2C7}" type="presOf" srcId="{4E713402-EE4B-4182-96EF-28598EBE72A9}" destId="{0C2FE490-8D01-4951-A66C-C9EC545B86FF}" srcOrd="0" destOrd="0" presId="urn:microsoft.com/office/officeart/2005/8/layout/process1"/>
    <dgm:cxn modelId="{A22D5A5C-B074-4870-B33D-1BC10F5F6B56}" srcId="{4E713402-EE4B-4182-96EF-28598EBE72A9}" destId="{2A2F16A0-9C3D-4C9D-A397-58E38B78C6BA}" srcOrd="1" destOrd="0" parTransId="{A35A2699-18C8-4086-A396-9B1EC773CC76}" sibTransId="{752FCA0E-7BFD-49AA-AFDC-DB5944198FA7}"/>
    <dgm:cxn modelId="{E6F70892-C05C-420F-BA86-106BDB776391}" type="presOf" srcId="{752FCA0E-7BFD-49AA-AFDC-DB5944198FA7}" destId="{DFCF6156-C19A-44D4-AEA1-68BDC1113B0F}" srcOrd="1" destOrd="0" presId="urn:microsoft.com/office/officeart/2005/8/layout/process1"/>
    <dgm:cxn modelId="{CF44C1B7-42FC-4372-90C0-E33545C0654A}" srcId="{4E713402-EE4B-4182-96EF-28598EBE72A9}" destId="{5E06E112-DDC8-4435-BAA5-CDD60B0AECAB}" srcOrd="0" destOrd="0" parTransId="{F9369218-931F-43A5-A790-308D454A1861}" sibTransId="{87BC8939-6D88-4399-A63F-32E2CEA02F27}"/>
    <dgm:cxn modelId="{207D9080-897B-435F-84CA-5E215B999BAD}" type="presOf" srcId="{87BC8939-6D88-4399-A63F-32E2CEA02F27}" destId="{248EE7FD-8153-4AC9-A694-777AA8930A22}" srcOrd="0" destOrd="0" presId="urn:microsoft.com/office/officeart/2005/8/layout/process1"/>
    <dgm:cxn modelId="{D83DE93C-DAF3-428F-91AE-CDEAD7801F3E}" type="presOf" srcId="{2A2F16A0-9C3D-4C9D-A397-58E38B78C6BA}" destId="{85177C65-4501-4BA3-A131-0E5DDF5A6D53}" srcOrd="0" destOrd="0" presId="urn:microsoft.com/office/officeart/2005/8/layout/process1"/>
    <dgm:cxn modelId="{33E3EFC7-39ED-41DA-B537-77E49C0CAC05}" type="presOf" srcId="{87BC8939-6D88-4399-A63F-32E2CEA02F27}" destId="{751032A0-D844-4B0F-BDFE-F9C854DE4AA0}" srcOrd="1" destOrd="0" presId="urn:microsoft.com/office/officeart/2005/8/layout/process1"/>
    <dgm:cxn modelId="{B858DC8C-0525-4A21-9DA3-799041F3FDC2}" type="presOf" srcId="{5E06E112-DDC8-4435-BAA5-CDD60B0AECAB}" destId="{98483C95-4BD5-441D-928D-C3330797655F}" srcOrd="0" destOrd="0" presId="urn:microsoft.com/office/officeart/2005/8/layout/process1"/>
    <dgm:cxn modelId="{FDDCE7B8-9BC0-45CD-8D59-40A040EF22A3}" type="presOf" srcId="{752FCA0E-7BFD-49AA-AFDC-DB5944198FA7}" destId="{905C1706-B0FE-4726-9267-A3FE01E78B18}" srcOrd="0" destOrd="0" presId="urn:microsoft.com/office/officeart/2005/8/layout/process1"/>
    <dgm:cxn modelId="{83CDFE2D-D3EB-4E2A-8331-C7A2F840401B}" type="presOf" srcId="{450F0AA0-0099-47A0-859F-C61271C5AE08}" destId="{73F3EB05-D099-497B-A6C0-EBE0C5DC884D}" srcOrd="0" destOrd="0" presId="urn:microsoft.com/office/officeart/2005/8/layout/process1"/>
    <dgm:cxn modelId="{AEDC3606-8D53-4F2E-B6DE-0056F27A2364}" type="presParOf" srcId="{0C2FE490-8D01-4951-A66C-C9EC545B86FF}" destId="{98483C95-4BD5-441D-928D-C3330797655F}" srcOrd="0" destOrd="0" presId="urn:microsoft.com/office/officeart/2005/8/layout/process1"/>
    <dgm:cxn modelId="{472B44D1-6FB7-46F0-8832-F4EB7F72EB0F}" type="presParOf" srcId="{0C2FE490-8D01-4951-A66C-C9EC545B86FF}" destId="{248EE7FD-8153-4AC9-A694-777AA8930A22}" srcOrd="1" destOrd="0" presId="urn:microsoft.com/office/officeart/2005/8/layout/process1"/>
    <dgm:cxn modelId="{34F9B44A-2187-4250-B045-BCCF8D2F6A48}" type="presParOf" srcId="{248EE7FD-8153-4AC9-A694-777AA8930A22}" destId="{751032A0-D844-4B0F-BDFE-F9C854DE4AA0}" srcOrd="0" destOrd="0" presId="urn:microsoft.com/office/officeart/2005/8/layout/process1"/>
    <dgm:cxn modelId="{F4CD8F6F-7250-473B-8CD3-51B5A6EAC9BF}" type="presParOf" srcId="{0C2FE490-8D01-4951-A66C-C9EC545B86FF}" destId="{85177C65-4501-4BA3-A131-0E5DDF5A6D53}" srcOrd="2" destOrd="0" presId="urn:microsoft.com/office/officeart/2005/8/layout/process1"/>
    <dgm:cxn modelId="{0F19BC34-6D21-4C3C-8B4E-E9A1E605323F}" type="presParOf" srcId="{0C2FE490-8D01-4951-A66C-C9EC545B86FF}" destId="{905C1706-B0FE-4726-9267-A3FE01E78B18}" srcOrd="3" destOrd="0" presId="urn:microsoft.com/office/officeart/2005/8/layout/process1"/>
    <dgm:cxn modelId="{2DDE97D7-5A05-4078-BCC9-56FEF65C9D38}" type="presParOf" srcId="{905C1706-B0FE-4726-9267-A3FE01E78B18}" destId="{DFCF6156-C19A-44D4-AEA1-68BDC1113B0F}" srcOrd="0" destOrd="0" presId="urn:microsoft.com/office/officeart/2005/8/layout/process1"/>
    <dgm:cxn modelId="{7CE95FF0-3F8A-4DAC-8A2F-7D0EFBC9DAAE}" type="presParOf" srcId="{0C2FE490-8D01-4951-A66C-C9EC545B86FF}" destId="{73F3EB05-D099-497B-A6C0-EBE0C5DC884D}" srcOrd="4" destOrd="0" presId="urn:microsoft.com/office/officeart/2005/8/layout/process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83C95-4BD5-441D-928D-C3330797655F}">
      <dsp:nvSpPr>
        <dsp:cNvPr id="0" name=""/>
        <dsp:cNvSpPr/>
      </dsp:nvSpPr>
      <dsp:spPr>
        <a:xfrm>
          <a:off x="9539"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b="1" kern="1200" dirty="0" smtClean="0">
              <a:solidFill>
                <a:srgbClr val="1A2857"/>
              </a:solidFill>
              <a:effectLst>
                <a:outerShdw blurRad="38100" dist="38100" dir="2700000" algn="tl">
                  <a:srgbClr val="000000">
                    <a:alpha val="43137"/>
                  </a:srgbClr>
                </a:outerShdw>
              </a:effectLst>
            </a:rPr>
            <a:t>User inputs product features</a:t>
          </a:r>
          <a:endParaRPr lang="en-US" sz="2500" b="1" kern="1200" dirty="0">
            <a:solidFill>
              <a:srgbClr val="1A2857"/>
            </a:solidFill>
            <a:effectLst>
              <a:outerShdw blurRad="38100" dist="38100" dir="2700000" algn="tl">
                <a:srgbClr val="000000">
                  <a:alpha val="43137"/>
                </a:srgbClr>
              </a:outerShdw>
            </a:effectLst>
          </a:endParaRPr>
        </a:p>
      </dsp:txBody>
      <dsp:txXfrm>
        <a:off x="59646" y="854360"/>
        <a:ext cx="2751062" cy="1610551"/>
      </dsp:txXfrm>
    </dsp:sp>
    <dsp:sp modelId="{248EE7FD-8153-4AC9-A694-777AA8930A22}">
      <dsp:nvSpPr>
        <dsp:cNvPr id="0" name=""/>
        <dsp:cNvSpPr/>
      </dsp:nvSpPr>
      <dsp:spPr>
        <a:xfrm>
          <a:off x="3145943"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3145943" y="1447500"/>
        <a:ext cx="423129" cy="424270"/>
      </dsp:txXfrm>
    </dsp:sp>
    <dsp:sp modelId="{85177C65-4501-4BA3-A131-0E5DDF5A6D53}">
      <dsp:nvSpPr>
        <dsp:cNvPr id="0" name=""/>
        <dsp:cNvSpPr/>
      </dsp:nvSpPr>
      <dsp:spPr>
        <a:xfrm>
          <a:off x="4001325"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b="1" kern="1200" dirty="0" smtClean="0">
              <a:solidFill>
                <a:srgbClr val="1A2857"/>
              </a:solidFill>
              <a:effectLst>
                <a:outerShdw blurRad="38100" dist="38100" dir="2700000" algn="tl">
                  <a:srgbClr val="000000">
                    <a:alpha val="43137"/>
                  </a:srgbClr>
                </a:outerShdw>
              </a:effectLst>
            </a:rPr>
            <a:t>Regulatory Robot outputs list of standards and requirements</a:t>
          </a:r>
          <a:endParaRPr lang="en-US" sz="2500" b="1" kern="1200" dirty="0">
            <a:solidFill>
              <a:srgbClr val="1A2857"/>
            </a:solidFill>
            <a:effectLst>
              <a:outerShdw blurRad="38100" dist="38100" dir="2700000" algn="tl">
                <a:srgbClr val="000000">
                  <a:alpha val="43137"/>
                </a:srgbClr>
              </a:outerShdw>
            </a:effectLst>
          </a:endParaRPr>
        </a:p>
      </dsp:txBody>
      <dsp:txXfrm>
        <a:off x="4051432" y="854360"/>
        <a:ext cx="2751062" cy="1610551"/>
      </dsp:txXfrm>
    </dsp:sp>
    <dsp:sp modelId="{905C1706-B0FE-4726-9267-A3FE01E78B18}">
      <dsp:nvSpPr>
        <dsp:cNvPr id="0" name=""/>
        <dsp:cNvSpPr/>
      </dsp:nvSpPr>
      <dsp:spPr>
        <a:xfrm>
          <a:off x="7137729"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7137729" y="1447500"/>
        <a:ext cx="423129" cy="424270"/>
      </dsp:txXfrm>
    </dsp:sp>
    <dsp:sp modelId="{73F3EB05-D099-497B-A6C0-EBE0C5DC884D}">
      <dsp:nvSpPr>
        <dsp:cNvPr id="0" name=""/>
        <dsp:cNvSpPr/>
      </dsp:nvSpPr>
      <dsp:spPr>
        <a:xfrm>
          <a:off x="7993112"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b="1" kern="1200" dirty="0" smtClean="0">
              <a:solidFill>
                <a:srgbClr val="1A2857"/>
              </a:solidFill>
              <a:effectLst>
                <a:outerShdw blurRad="38100" dist="38100" dir="2700000" algn="tl">
                  <a:srgbClr val="000000">
                    <a:alpha val="43137"/>
                  </a:srgbClr>
                </a:outerShdw>
              </a:effectLst>
            </a:rPr>
            <a:t>User references source documents for specific requirements</a:t>
          </a:r>
          <a:endParaRPr lang="en-US" sz="2500" b="1" kern="1200" dirty="0">
            <a:solidFill>
              <a:srgbClr val="1A2857"/>
            </a:solidFill>
            <a:effectLst>
              <a:outerShdw blurRad="38100" dist="38100" dir="2700000" algn="tl">
                <a:srgbClr val="000000">
                  <a:alpha val="43137"/>
                </a:srgbClr>
              </a:outerShdw>
            </a:effectLst>
          </a:endParaRPr>
        </a:p>
      </dsp:txBody>
      <dsp:txXfrm>
        <a:off x="8043219" y="854360"/>
        <a:ext cx="2751062" cy="161055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B6BC2-C617-A74A-AA35-2AD1B514282D}" type="datetimeFigureOut">
              <a:rPr lang="en-US" smtClean="0"/>
              <a:t>8/21/2020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2DBC63-04CE-AE4D-AA93-442818775CB2}" type="slidenum">
              <a:rPr lang="en-US" smtClean="0"/>
              <a:t>‹#›</a:t>
            </a:fld>
            <a:endParaRPr lang="en-US" dirty="0"/>
          </a:p>
        </p:txBody>
      </p:sp>
    </p:spTree>
    <p:extLst>
      <p:ext uri="{BB962C8B-B14F-4D97-AF65-F5344CB8AC3E}">
        <p14:creationId xmlns:p14="http://schemas.microsoft.com/office/powerpoint/2010/main" val="385864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a:t>
            </a:fld>
            <a:endParaRPr lang="en-US"/>
          </a:p>
        </p:txBody>
      </p:sp>
    </p:spTree>
    <p:extLst>
      <p:ext uri="{BB962C8B-B14F-4D97-AF65-F5344CB8AC3E}">
        <p14:creationId xmlns:p14="http://schemas.microsoft.com/office/powerpoint/2010/main" val="266186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t>10</a:t>
            </a:fld>
            <a:endParaRPr lang="en-US" dirty="0"/>
          </a:p>
        </p:txBody>
      </p:sp>
    </p:spTree>
    <p:extLst>
      <p:ext uri="{BB962C8B-B14F-4D97-AF65-F5344CB8AC3E}">
        <p14:creationId xmlns:p14="http://schemas.microsoft.com/office/powerpoint/2010/main" val="3750524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t>11</a:t>
            </a:fld>
            <a:endParaRPr lang="en-US" dirty="0"/>
          </a:p>
        </p:txBody>
      </p:sp>
    </p:spTree>
    <p:extLst>
      <p:ext uri="{BB962C8B-B14F-4D97-AF65-F5344CB8AC3E}">
        <p14:creationId xmlns:p14="http://schemas.microsoft.com/office/powerpoint/2010/main" val="2445723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t>12</a:t>
            </a:fld>
            <a:endParaRPr lang="en-US" dirty="0"/>
          </a:p>
        </p:txBody>
      </p:sp>
    </p:spTree>
    <p:extLst>
      <p:ext uri="{BB962C8B-B14F-4D97-AF65-F5344CB8AC3E}">
        <p14:creationId xmlns:p14="http://schemas.microsoft.com/office/powerpoint/2010/main" val="2991760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DBC63-04CE-AE4D-AA93-442818775CB2}" type="slidenum">
              <a:rPr lang="en-US" smtClean="0"/>
              <a:t>13</a:t>
            </a:fld>
            <a:endParaRPr lang="en-US" dirty="0"/>
          </a:p>
        </p:txBody>
      </p:sp>
    </p:spTree>
    <p:extLst>
      <p:ext uri="{BB962C8B-B14F-4D97-AF65-F5344CB8AC3E}">
        <p14:creationId xmlns:p14="http://schemas.microsoft.com/office/powerpoint/2010/main" val="1417444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665897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770441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866993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t>17</a:t>
            </a:fld>
            <a:endParaRPr lang="en-US" dirty="0"/>
          </a:p>
        </p:txBody>
      </p:sp>
    </p:spTree>
    <p:extLst>
      <p:ext uri="{BB962C8B-B14F-4D97-AF65-F5344CB8AC3E}">
        <p14:creationId xmlns:p14="http://schemas.microsoft.com/office/powerpoint/2010/main" val="839707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t>18</a:t>
            </a:fld>
            <a:endParaRPr lang="en-US" dirty="0"/>
          </a:p>
        </p:txBody>
      </p:sp>
    </p:spTree>
    <p:extLst>
      <p:ext uri="{BB962C8B-B14F-4D97-AF65-F5344CB8AC3E}">
        <p14:creationId xmlns:p14="http://schemas.microsoft.com/office/powerpoint/2010/main" val="284581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948868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a:t>
            </a:fld>
            <a:endParaRPr lang="en-US"/>
          </a:p>
        </p:txBody>
      </p:sp>
    </p:spTree>
    <p:extLst>
      <p:ext uri="{BB962C8B-B14F-4D97-AF65-F5344CB8AC3E}">
        <p14:creationId xmlns:p14="http://schemas.microsoft.com/office/powerpoint/2010/main" val="2093310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DBC63-04CE-AE4D-AA93-442818775CB2}" type="slidenum">
              <a:rPr lang="en-US" smtClean="0"/>
              <a:t>20</a:t>
            </a:fld>
            <a:endParaRPr lang="en-US" dirty="0"/>
          </a:p>
        </p:txBody>
      </p:sp>
    </p:spTree>
    <p:extLst>
      <p:ext uri="{BB962C8B-B14F-4D97-AF65-F5344CB8AC3E}">
        <p14:creationId xmlns:p14="http://schemas.microsoft.com/office/powerpoint/2010/main" val="148500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DBC63-04CE-AE4D-AA93-442818775CB2}" type="slidenum">
              <a:rPr lang="en-US" smtClean="0"/>
              <a:t>21</a:t>
            </a:fld>
            <a:endParaRPr lang="en-US" dirty="0"/>
          </a:p>
        </p:txBody>
      </p:sp>
    </p:spTree>
    <p:extLst>
      <p:ext uri="{BB962C8B-B14F-4D97-AF65-F5344CB8AC3E}">
        <p14:creationId xmlns:p14="http://schemas.microsoft.com/office/powerpoint/2010/main" val="2839079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DBC63-04CE-AE4D-AA93-442818775CB2}" type="slidenum">
              <a:rPr lang="en-US" smtClean="0"/>
              <a:t>22</a:t>
            </a:fld>
            <a:endParaRPr lang="en-US" dirty="0"/>
          </a:p>
        </p:txBody>
      </p:sp>
    </p:spTree>
    <p:extLst>
      <p:ext uri="{BB962C8B-B14F-4D97-AF65-F5344CB8AC3E}">
        <p14:creationId xmlns:p14="http://schemas.microsoft.com/office/powerpoint/2010/main" val="3664690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t>23</a:t>
            </a:fld>
            <a:endParaRPr lang="en-US" dirty="0"/>
          </a:p>
        </p:txBody>
      </p:sp>
    </p:spTree>
    <p:extLst>
      <p:ext uri="{BB962C8B-B14F-4D97-AF65-F5344CB8AC3E}">
        <p14:creationId xmlns:p14="http://schemas.microsoft.com/office/powerpoint/2010/main" val="4038432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t>24</a:t>
            </a:fld>
            <a:endParaRPr lang="en-US" dirty="0"/>
          </a:p>
        </p:txBody>
      </p:sp>
    </p:spTree>
    <p:extLst>
      <p:ext uri="{BB962C8B-B14F-4D97-AF65-F5344CB8AC3E}">
        <p14:creationId xmlns:p14="http://schemas.microsoft.com/office/powerpoint/2010/main" val="649166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t>25</a:t>
            </a:fld>
            <a:endParaRPr lang="en-US" dirty="0"/>
          </a:p>
        </p:txBody>
      </p:sp>
    </p:spTree>
    <p:extLst>
      <p:ext uri="{BB962C8B-B14F-4D97-AF65-F5344CB8AC3E}">
        <p14:creationId xmlns:p14="http://schemas.microsoft.com/office/powerpoint/2010/main" val="2689866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002465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DBC63-04CE-AE4D-AA93-442818775CB2}" type="slidenum">
              <a:rPr lang="en-US" smtClean="0"/>
              <a:t>27</a:t>
            </a:fld>
            <a:endParaRPr lang="en-US" dirty="0"/>
          </a:p>
        </p:txBody>
      </p:sp>
    </p:spTree>
    <p:extLst>
      <p:ext uri="{BB962C8B-B14F-4D97-AF65-F5344CB8AC3E}">
        <p14:creationId xmlns:p14="http://schemas.microsoft.com/office/powerpoint/2010/main" val="2393972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6596520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473763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DBC63-04CE-AE4D-AA93-442818775CB2}" type="slidenum">
              <a:rPr lang="en-US" smtClean="0"/>
              <a:t>3</a:t>
            </a:fld>
            <a:endParaRPr lang="en-US" dirty="0"/>
          </a:p>
        </p:txBody>
      </p:sp>
    </p:spTree>
    <p:extLst>
      <p:ext uri="{BB962C8B-B14F-4D97-AF65-F5344CB8AC3E}">
        <p14:creationId xmlns:p14="http://schemas.microsoft.com/office/powerpoint/2010/main" val="31558909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7108254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DBC63-04CE-AE4D-AA93-442818775CB2}" type="slidenum">
              <a:rPr lang="en-US" smtClean="0"/>
              <a:t>31</a:t>
            </a:fld>
            <a:endParaRPr lang="en-US" dirty="0"/>
          </a:p>
        </p:txBody>
      </p:sp>
    </p:spTree>
    <p:extLst>
      <p:ext uri="{BB962C8B-B14F-4D97-AF65-F5344CB8AC3E}">
        <p14:creationId xmlns:p14="http://schemas.microsoft.com/office/powerpoint/2010/main" val="15926738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DBC63-04CE-AE4D-AA93-442818775CB2}" type="slidenum">
              <a:rPr lang="en-US" smtClean="0"/>
              <a:t>32</a:t>
            </a:fld>
            <a:endParaRPr lang="en-US" dirty="0"/>
          </a:p>
        </p:txBody>
      </p:sp>
    </p:spTree>
    <p:extLst>
      <p:ext uri="{BB962C8B-B14F-4D97-AF65-F5344CB8AC3E}">
        <p14:creationId xmlns:p14="http://schemas.microsoft.com/office/powerpoint/2010/main" val="1196426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DBC63-04CE-AE4D-AA93-442818775CB2}" type="slidenum">
              <a:rPr lang="en-US" smtClean="0"/>
              <a:t>33</a:t>
            </a:fld>
            <a:endParaRPr lang="en-US" dirty="0"/>
          </a:p>
        </p:txBody>
      </p:sp>
    </p:spTree>
    <p:extLst>
      <p:ext uri="{BB962C8B-B14F-4D97-AF65-F5344CB8AC3E}">
        <p14:creationId xmlns:p14="http://schemas.microsoft.com/office/powerpoint/2010/main" val="9023755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DBC63-04CE-AE4D-AA93-442818775CB2}" type="slidenum">
              <a:rPr lang="en-US" smtClean="0"/>
              <a:t>34</a:t>
            </a:fld>
            <a:endParaRPr lang="en-US" dirty="0"/>
          </a:p>
        </p:txBody>
      </p:sp>
    </p:spTree>
    <p:extLst>
      <p:ext uri="{BB962C8B-B14F-4D97-AF65-F5344CB8AC3E}">
        <p14:creationId xmlns:p14="http://schemas.microsoft.com/office/powerpoint/2010/main" val="2659563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DBC63-04CE-AE4D-AA93-442818775CB2}" type="slidenum">
              <a:rPr lang="en-US" smtClean="0"/>
              <a:t>35</a:t>
            </a:fld>
            <a:endParaRPr lang="en-US" dirty="0"/>
          </a:p>
        </p:txBody>
      </p:sp>
    </p:spTree>
    <p:extLst>
      <p:ext uri="{BB962C8B-B14F-4D97-AF65-F5344CB8AC3E}">
        <p14:creationId xmlns:p14="http://schemas.microsoft.com/office/powerpoint/2010/main" val="24012574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DBC63-04CE-AE4D-AA93-442818775CB2}" type="slidenum">
              <a:rPr lang="en-US" smtClean="0"/>
              <a:t>36</a:t>
            </a:fld>
            <a:endParaRPr lang="en-US" dirty="0"/>
          </a:p>
        </p:txBody>
      </p:sp>
    </p:spTree>
    <p:extLst>
      <p:ext uri="{BB962C8B-B14F-4D97-AF65-F5344CB8AC3E}">
        <p14:creationId xmlns:p14="http://schemas.microsoft.com/office/powerpoint/2010/main" val="20398994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t>37</a:t>
            </a:fld>
            <a:endParaRPr lang="en-US" dirty="0"/>
          </a:p>
        </p:txBody>
      </p:sp>
    </p:spTree>
    <p:extLst>
      <p:ext uri="{BB962C8B-B14F-4D97-AF65-F5344CB8AC3E}">
        <p14:creationId xmlns:p14="http://schemas.microsoft.com/office/powerpoint/2010/main" val="37604424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t>38</a:t>
            </a:fld>
            <a:endParaRPr lang="en-US" dirty="0"/>
          </a:p>
        </p:txBody>
      </p:sp>
    </p:spTree>
    <p:extLst>
      <p:ext uri="{BB962C8B-B14F-4D97-AF65-F5344CB8AC3E}">
        <p14:creationId xmlns:p14="http://schemas.microsoft.com/office/powerpoint/2010/main" val="33682844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t>39</a:t>
            </a:fld>
            <a:endParaRPr lang="en-US" dirty="0"/>
          </a:p>
        </p:txBody>
      </p:sp>
    </p:spTree>
    <p:extLst>
      <p:ext uri="{BB962C8B-B14F-4D97-AF65-F5344CB8AC3E}">
        <p14:creationId xmlns:p14="http://schemas.microsoft.com/office/powerpoint/2010/main" val="3228534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DBC63-04CE-AE4D-AA93-442818775CB2}" type="slidenum">
              <a:rPr lang="en-US" smtClean="0"/>
              <a:t>4</a:t>
            </a:fld>
            <a:endParaRPr lang="en-US" dirty="0"/>
          </a:p>
        </p:txBody>
      </p:sp>
    </p:spTree>
    <p:extLst>
      <p:ext uri="{BB962C8B-B14F-4D97-AF65-F5344CB8AC3E}">
        <p14:creationId xmlns:p14="http://schemas.microsoft.com/office/powerpoint/2010/main" val="20187838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t>40</a:t>
            </a:fld>
            <a:endParaRPr lang="en-US" dirty="0"/>
          </a:p>
        </p:txBody>
      </p:sp>
    </p:spTree>
    <p:extLst>
      <p:ext uri="{BB962C8B-B14F-4D97-AF65-F5344CB8AC3E}">
        <p14:creationId xmlns:p14="http://schemas.microsoft.com/office/powerpoint/2010/main" val="4987708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DBC63-04CE-AE4D-AA93-442818775CB2}" type="slidenum">
              <a:rPr lang="en-US" smtClean="0"/>
              <a:t>41</a:t>
            </a:fld>
            <a:endParaRPr lang="en-US" dirty="0"/>
          </a:p>
        </p:txBody>
      </p:sp>
    </p:spTree>
    <p:extLst>
      <p:ext uri="{BB962C8B-B14F-4D97-AF65-F5344CB8AC3E}">
        <p14:creationId xmlns:p14="http://schemas.microsoft.com/office/powerpoint/2010/main" val="35985581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t>42</a:t>
            </a:fld>
            <a:endParaRPr lang="en-US" dirty="0"/>
          </a:p>
        </p:txBody>
      </p:sp>
    </p:spTree>
    <p:extLst>
      <p:ext uri="{BB962C8B-B14F-4D97-AF65-F5344CB8AC3E}">
        <p14:creationId xmlns:p14="http://schemas.microsoft.com/office/powerpoint/2010/main" val="3856743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t>43</a:t>
            </a:fld>
            <a:endParaRPr lang="en-US" dirty="0"/>
          </a:p>
        </p:txBody>
      </p:sp>
    </p:spTree>
    <p:extLst>
      <p:ext uri="{BB962C8B-B14F-4D97-AF65-F5344CB8AC3E}">
        <p14:creationId xmlns:p14="http://schemas.microsoft.com/office/powerpoint/2010/main" val="6886159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t>44</a:t>
            </a:fld>
            <a:endParaRPr lang="en-US" dirty="0"/>
          </a:p>
        </p:txBody>
      </p:sp>
    </p:spTree>
    <p:extLst>
      <p:ext uri="{BB962C8B-B14F-4D97-AF65-F5344CB8AC3E}">
        <p14:creationId xmlns:p14="http://schemas.microsoft.com/office/powerpoint/2010/main" val="40557217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10"/>
          </p:nvPr>
        </p:nvSpPr>
        <p:spPr/>
        <p:txBody>
          <a:bodyPr/>
          <a:lstStyle/>
          <a:p>
            <a:fld id="{F6F08008-83E2-4061-9A6F-0F88B8CFE7FE}" type="slidenum">
              <a:rPr lang="en-US" smtClean="0"/>
              <a:t>45</a:t>
            </a:fld>
            <a:endParaRPr lang="en-US" dirty="0"/>
          </a:p>
        </p:txBody>
      </p:sp>
    </p:spTree>
    <p:extLst>
      <p:ext uri="{BB962C8B-B14F-4D97-AF65-F5344CB8AC3E}">
        <p14:creationId xmlns:p14="http://schemas.microsoft.com/office/powerpoint/2010/main" val="10150510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10"/>
          </p:nvPr>
        </p:nvSpPr>
        <p:spPr/>
        <p:txBody>
          <a:bodyPr/>
          <a:lstStyle/>
          <a:p>
            <a:fld id="{F6F08008-83E2-4061-9A6F-0F88B8CFE7FE}" type="slidenum">
              <a:rPr lang="en-US" smtClean="0"/>
              <a:t>46</a:t>
            </a:fld>
            <a:endParaRPr lang="en-US" dirty="0"/>
          </a:p>
        </p:txBody>
      </p:sp>
    </p:spTree>
    <p:extLst>
      <p:ext uri="{BB962C8B-B14F-4D97-AF65-F5344CB8AC3E}">
        <p14:creationId xmlns:p14="http://schemas.microsoft.com/office/powerpoint/2010/main" val="30961565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10"/>
          </p:nvPr>
        </p:nvSpPr>
        <p:spPr/>
        <p:txBody>
          <a:bodyPr/>
          <a:lstStyle/>
          <a:p>
            <a:fld id="{F6F08008-83E2-4061-9A6F-0F88B8CFE7FE}" type="slidenum">
              <a:rPr lang="en-US" smtClean="0"/>
              <a:t>47</a:t>
            </a:fld>
            <a:endParaRPr lang="en-US" dirty="0"/>
          </a:p>
        </p:txBody>
      </p:sp>
    </p:spTree>
    <p:extLst>
      <p:ext uri="{BB962C8B-B14F-4D97-AF65-F5344CB8AC3E}">
        <p14:creationId xmlns:p14="http://schemas.microsoft.com/office/powerpoint/2010/main" val="4718825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8/21/2020</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34880616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49</a:t>
            </a:fld>
            <a:endParaRPr lang="en-US"/>
          </a:p>
        </p:txBody>
      </p:sp>
    </p:spTree>
    <p:extLst>
      <p:ext uri="{BB962C8B-B14F-4D97-AF65-F5344CB8AC3E}">
        <p14:creationId xmlns:p14="http://schemas.microsoft.com/office/powerpoint/2010/main" val="619740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6437325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DBC63-04CE-AE4D-AA93-442818775CB2}" type="slidenum">
              <a:rPr lang="en-US" smtClean="0"/>
              <a:t>50</a:t>
            </a:fld>
            <a:endParaRPr lang="en-US" dirty="0"/>
          </a:p>
        </p:txBody>
      </p:sp>
    </p:spTree>
    <p:extLst>
      <p:ext uri="{BB962C8B-B14F-4D97-AF65-F5344CB8AC3E}">
        <p14:creationId xmlns:p14="http://schemas.microsoft.com/office/powerpoint/2010/main" val="15438254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51</a:t>
            </a:fld>
            <a:endParaRPr lang="en-US" dirty="0"/>
          </a:p>
        </p:txBody>
      </p:sp>
    </p:spTree>
    <p:extLst>
      <p:ext uri="{BB962C8B-B14F-4D97-AF65-F5344CB8AC3E}">
        <p14:creationId xmlns:p14="http://schemas.microsoft.com/office/powerpoint/2010/main" val="30790308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52</a:t>
            </a:fld>
            <a:endParaRPr lang="en-US" dirty="0"/>
          </a:p>
        </p:txBody>
      </p:sp>
    </p:spTree>
    <p:extLst>
      <p:ext uri="{BB962C8B-B14F-4D97-AF65-F5344CB8AC3E}">
        <p14:creationId xmlns:p14="http://schemas.microsoft.com/office/powerpoint/2010/main" val="8546157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8/21/2020</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11861015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54</a:t>
            </a:fld>
            <a:endParaRPr lang="en-US" dirty="0"/>
          </a:p>
        </p:txBody>
      </p:sp>
    </p:spTree>
    <p:extLst>
      <p:ext uri="{BB962C8B-B14F-4D97-AF65-F5344CB8AC3E}">
        <p14:creationId xmlns:p14="http://schemas.microsoft.com/office/powerpoint/2010/main" val="14396207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9E2EC4-3AED-41CA-A2EA-24E9A129AB00}" type="slidenum">
              <a:rPr lang="en-US" smtClean="0"/>
              <a:pPr/>
              <a:t>55</a:t>
            </a:fld>
            <a:endParaRPr lang="en-US" dirty="0"/>
          </a:p>
        </p:txBody>
      </p:sp>
    </p:spTree>
    <p:extLst>
      <p:ext uri="{BB962C8B-B14F-4D97-AF65-F5344CB8AC3E}">
        <p14:creationId xmlns:p14="http://schemas.microsoft.com/office/powerpoint/2010/main" val="2195492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6</a:t>
            </a:fld>
            <a:endParaRPr lang="en-US"/>
          </a:p>
        </p:txBody>
      </p:sp>
    </p:spTree>
    <p:extLst>
      <p:ext uri="{BB962C8B-B14F-4D97-AF65-F5344CB8AC3E}">
        <p14:creationId xmlns:p14="http://schemas.microsoft.com/office/powerpoint/2010/main" val="2643887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t>7</a:t>
            </a:fld>
            <a:endParaRPr lang="en-US" dirty="0"/>
          </a:p>
        </p:txBody>
      </p:sp>
    </p:spTree>
    <p:extLst>
      <p:ext uri="{BB962C8B-B14F-4D97-AF65-F5344CB8AC3E}">
        <p14:creationId xmlns:p14="http://schemas.microsoft.com/office/powerpoint/2010/main" val="2320586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t>8</a:t>
            </a:fld>
            <a:endParaRPr lang="en-US" dirty="0"/>
          </a:p>
        </p:txBody>
      </p:sp>
    </p:spTree>
    <p:extLst>
      <p:ext uri="{BB962C8B-B14F-4D97-AF65-F5344CB8AC3E}">
        <p14:creationId xmlns:p14="http://schemas.microsoft.com/office/powerpoint/2010/main" val="3892606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t>9</a:t>
            </a:fld>
            <a:endParaRPr lang="en-US" dirty="0"/>
          </a:p>
        </p:txBody>
      </p:sp>
    </p:spTree>
    <p:extLst>
      <p:ext uri="{BB962C8B-B14F-4D97-AF65-F5344CB8AC3E}">
        <p14:creationId xmlns:p14="http://schemas.microsoft.com/office/powerpoint/2010/main" val="3333039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no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xmlns=""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spTree>
    <p:extLst>
      <p:ext uri="{BB962C8B-B14F-4D97-AF65-F5344CB8AC3E}">
        <p14:creationId xmlns:p14="http://schemas.microsoft.com/office/powerpoint/2010/main" val="411265897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ge 3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xmlns="" id="{8D294B87-03CC-304B-88BD-9E8B309EA62E}"/>
              </a:ext>
            </a:extLst>
          </p:cNvPr>
          <p:cNvSpPr>
            <a:spLocks noGrp="1"/>
          </p:cNvSpPr>
          <p:nvPr>
            <p:ph type="body" sz="quarter" idx="13"/>
          </p:nvPr>
        </p:nvSpPr>
        <p:spPr>
          <a:xfrm>
            <a:off x="622997" y="693334"/>
            <a:ext cx="10962751" cy="5466305"/>
          </a:xfrm>
        </p:spPr>
        <p:txBody>
          <a:bodyPr numCol="3"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xmlns=""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604061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Graph title pag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xmlns="" id="{9E2D07CF-AC60-D446-924F-1E626F7BE3ED}"/>
              </a:ext>
            </a:extLst>
          </p:cNvPr>
          <p:cNvSpPr>
            <a:spLocks noGrp="1"/>
          </p:cNvSpPr>
          <p:nvPr>
            <p:ph type="pic" sz="quarter" idx="10"/>
          </p:nvPr>
        </p:nvSpPr>
        <p:spPr>
          <a:xfrm>
            <a:off x="0" y="0"/>
            <a:ext cx="5994400" cy="4917440"/>
          </a:xfrm>
        </p:spPr>
        <p:txBody>
          <a:bodyPr anchor="ctr"/>
          <a:lstStyle>
            <a:lvl1pPr algn="ctr">
              <a:defRPr/>
            </a:lvl1pPr>
          </a:lstStyle>
          <a:p>
            <a:r>
              <a:rPr lang="en-US" dirty="0"/>
              <a:t>Click icon to add picture</a:t>
            </a:r>
          </a:p>
        </p:txBody>
      </p:sp>
      <p:sp>
        <p:nvSpPr>
          <p:cNvPr id="9" name="Rectangle 8">
            <a:extLst>
              <a:ext uri="{FF2B5EF4-FFF2-40B4-BE49-F238E27FC236}">
                <a16:creationId xmlns:a16="http://schemas.microsoft.com/office/drawing/2014/main" xmlns="" id="{D55EE583-0812-F84F-B14A-B50E0F57F71A}"/>
              </a:ext>
            </a:extLst>
          </p:cNvPr>
          <p:cNvSpPr/>
          <p:nvPr userDrawn="1"/>
        </p:nvSpPr>
        <p:spPr>
          <a:xfrm>
            <a:off x="0" y="4917440"/>
            <a:ext cx="5994400" cy="1940561"/>
          </a:xfrm>
          <a:prstGeom prst="rect">
            <a:avLst/>
          </a:prstGeom>
          <a:solidFill>
            <a:srgbClr val="ED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1">
            <a:extLst>
              <a:ext uri="{FF2B5EF4-FFF2-40B4-BE49-F238E27FC236}">
                <a16:creationId xmlns:a16="http://schemas.microsoft.com/office/drawing/2014/main" xmlns="" id="{B7F2105B-5568-1B4A-AA27-8D0264A00146}"/>
              </a:ext>
            </a:extLst>
          </p:cNvPr>
          <p:cNvSpPr>
            <a:spLocks noGrp="1"/>
          </p:cNvSpPr>
          <p:nvPr>
            <p:ph type="body" sz="quarter" idx="14" hasCustomPrompt="1"/>
          </p:nvPr>
        </p:nvSpPr>
        <p:spPr>
          <a:xfrm>
            <a:off x="1229519" y="5619664"/>
            <a:ext cx="3535362" cy="656090"/>
          </a:xfrm>
        </p:spPr>
        <p:txBody>
          <a:bodyPr>
            <a:noAutofit/>
          </a:bodyPr>
          <a:lstStyle>
            <a:lvl1pPr marL="0" indent="0">
              <a:buNone/>
              <a:defRPr sz="1800">
                <a:solidFill>
                  <a:schemeClr val="bg1"/>
                </a:solidFill>
              </a:defRPr>
            </a:lvl1pPr>
          </a:lstStyle>
          <a:p>
            <a:pPr lvl="0"/>
            <a:r>
              <a:rPr lang="en-US" dirty="0"/>
              <a:t>Call-Outs and important copy goes here.</a:t>
            </a:r>
          </a:p>
        </p:txBody>
      </p:sp>
      <p:sp>
        <p:nvSpPr>
          <p:cNvPr id="14" name="Text Placeholder 11">
            <a:extLst>
              <a:ext uri="{FF2B5EF4-FFF2-40B4-BE49-F238E27FC236}">
                <a16:creationId xmlns:a16="http://schemas.microsoft.com/office/drawing/2014/main" xmlns="" id="{D216E21A-9E71-534B-B6F4-1C35BF09E360}"/>
              </a:ext>
            </a:extLst>
          </p:cNvPr>
          <p:cNvSpPr>
            <a:spLocks noGrp="1"/>
          </p:cNvSpPr>
          <p:nvPr>
            <p:ph type="body" sz="quarter" idx="11"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xmlns="" id="{CC351042-2347-C846-BC5F-7DDDC170C509}"/>
              </a:ext>
            </a:extLst>
          </p:cNvPr>
          <p:cNvSpPr>
            <a:spLocks noGrp="1"/>
          </p:cNvSpPr>
          <p:nvPr>
            <p:ph type="body" sz="quarter" idx="12"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xmlns="" id="{1CE01934-0406-2D4E-A524-27D8A9491231}"/>
              </a:ext>
            </a:extLst>
          </p:cNvPr>
          <p:cNvSpPr>
            <a:spLocks noGrp="1"/>
          </p:cNvSpPr>
          <p:nvPr>
            <p:ph type="body" sz="quarter" idx="13"/>
          </p:nvPr>
        </p:nvSpPr>
        <p:spPr>
          <a:xfrm>
            <a:off x="6345078" y="2115967"/>
            <a:ext cx="5567045" cy="1775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hart Placeholder 17">
            <a:extLst>
              <a:ext uri="{FF2B5EF4-FFF2-40B4-BE49-F238E27FC236}">
                <a16:creationId xmlns:a16="http://schemas.microsoft.com/office/drawing/2014/main" xmlns="" id="{99037B85-F508-5645-8B3C-4D283163FA70}"/>
              </a:ext>
            </a:extLst>
          </p:cNvPr>
          <p:cNvSpPr>
            <a:spLocks noGrp="1"/>
          </p:cNvSpPr>
          <p:nvPr>
            <p:ph type="chart" sz="quarter" idx="15"/>
          </p:nvPr>
        </p:nvSpPr>
        <p:spPr>
          <a:xfrm>
            <a:off x="6345078" y="4277995"/>
            <a:ext cx="5567045" cy="2082800"/>
          </a:xfrm>
        </p:spPr>
        <p:txBody>
          <a:bodyPr/>
          <a:lstStyle/>
          <a:p>
            <a:r>
              <a:rPr lang="en-US" dirty="0"/>
              <a:t>Click icon to add chart</a:t>
            </a:r>
          </a:p>
        </p:txBody>
      </p:sp>
    </p:spTree>
    <p:extLst>
      <p:ext uri="{BB962C8B-B14F-4D97-AF65-F5344CB8AC3E}">
        <p14:creationId xmlns:p14="http://schemas.microsoft.com/office/powerpoint/2010/main" val="403524169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st title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22419279-279A-BF4C-B04B-E5AD9B2C628A}"/>
              </a:ext>
            </a:extLst>
          </p:cNvPr>
          <p:cNvSpPr/>
          <p:nvPr userDrawn="1"/>
        </p:nvSpPr>
        <p:spPr>
          <a:xfrm>
            <a:off x="0" y="0"/>
            <a:ext cx="4432852"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xmlns="" id="{6D86317C-B180-EB42-8297-AF3AA30979DD}"/>
              </a:ext>
            </a:extLst>
          </p:cNvPr>
          <p:cNvSpPr>
            <a:spLocks noGrp="1"/>
          </p:cNvSpPr>
          <p:nvPr>
            <p:ph type="body" sz="quarter" idx="10" hasCustomPrompt="1"/>
          </p:nvPr>
        </p:nvSpPr>
        <p:spPr>
          <a:xfrm>
            <a:off x="427038" y="2368063"/>
            <a:ext cx="3535362" cy="497376"/>
          </a:xfrm>
        </p:spPr>
        <p:txBody>
          <a:bodyPr/>
          <a:lstStyle>
            <a:lvl1pPr marL="0" indent="0">
              <a:buNone/>
              <a:defRPr>
                <a:solidFill>
                  <a:schemeClr val="bg2"/>
                </a:solidFill>
              </a:defRPr>
            </a:lvl1pPr>
          </a:lstStyle>
          <a:p>
            <a:pPr lvl="0"/>
            <a:r>
              <a:rPr lang="en-US" dirty="0"/>
              <a:t>SECTION</a:t>
            </a:r>
          </a:p>
        </p:txBody>
      </p:sp>
      <p:sp>
        <p:nvSpPr>
          <p:cNvPr id="14" name="Text Placeholder 13">
            <a:extLst>
              <a:ext uri="{FF2B5EF4-FFF2-40B4-BE49-F238E27FC236}">
                <a16:creationId xmlns:a16="http://schemas.microsoft.com/office/drawing/2014/main" xmlns="" id="{C66CD9FB-930B-8B4F-B90D-3E04EB684DE4}"/>
              </a:ext>
            </a:extLst>
          </p:cNvPr>
          <p:cNvSpPr>
            <a:spLocks noGrp="1"/>
          </p:cNvSpPr>
          <p:nvPr>
            <p:ph type="body" sz="quarter" idx="11" hasCustomPrompt="1"/>
          </p:nvPr>
        </p:nvSpPr>
        <p:spPr>
          <a:xfrm>
            <a:off x="427039" y="2865438"/>
            <a:ext cx="3769042" cy="1178241"/>
          </a:xfrm>
        </p:spPr>
        <p:txBody>
          <a:bodyPr>
            <a:normAutofit/>
          </a:bodyPr>
          <a:lstStyle>
            <a:lvl1pPr marL="0" indent="0">
              <a:buNone/>
              <a:defRPr sz="3600" b="1">
                <a:solidFill>
                  <a:schemeClr val="bg2"/>
                </a:solidFill>
              </a:defRPr>
            </a:lvl1pPr>
          </a:lstStyle>
          <a:p>
            <a:pPr lvl="0"/>
            <a:r>
              <a:rPr lang="en-US" dirty="0"/>
              <a:t>PAGE TITLE</a:t>
            </a:r>
          </a:p>
        </p:txBody>
      </p:sp>
      <p:sp>
        <p:nvSpPr>
          <p:cNvPr id="16" name="Text Placeholder 15">
            <a:extLst>
              <a:ext uri="{FF2B5EF4-FFF2-40B4-BE49-F238E27FC236}">
                <a16:creationId xmlns:a16="http://schemas.microsoft.com/office/drawing/2014/main" xmlns="" id="{95528B55-96E3-D541-916C-5BE3233FC052}"/>
              </a:ext>
            </a:extLst>
          </p:cNvPr>
          <p:cNvSpPr>
            <a:spLocks noGrp="1"/>
          </p:cNvSpPr>
          <p:nvPr>
            <p:ph type="body" sz="quarter" idx="12"/>
          </p:nvPr>
        </p:nvSpPr>
        <p:spPr>
          <a:xfrm>
            <a:off x="4856163" y="558800"/>
            <a:ext cx="6684962" cy="578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277926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5EA3BCE-5650-2844-827E-00C245AE3B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712" y="5120640"/>
            <a:ext cx="1257056" cy="1270000"/>
          </a:xfrm>
          <a:prstGeom prst="rect">
            <a:avLst/>
          </a:prstGeom>
        </p:spPr>
      </p:pic>
      <p:sp>
        <p:nvSpPr>
          <p:cNvPr id="4" name="Text Placeholder 13">
            <a:extLst>
              <a:ext uri="{FF2B5EF4-FFF2-40B4-BE49-F238E27FC236}">
                <a16:creationId xmlns:a16="http://schemas.microsoft.com/office/drawing/2014/main" xmlns="" id="{CC351042-2347-C846-BC5F-7DDDC170C509}"/>
              </a:ext>
            </a:extLst>
          </p:cNvPr>
          <p:cNvSpPr>
            <a:spLocks noGrp="1"/>
          </p:cNvSpPr>
          <p:nvPr>
            <p:ph type="body" sz="quarter" idx="12" hasCustomPrompt="1"/>
          </p:nvPr>
        </p:nvSpPr>
        <p:spPr>
          <a:xfrm>
            <a:off x="1786768" y="2208807"/>
            <a:ext cx="8728805" cy="566594"/>
          </a:xfrm>
        </p:spPr>
        <p:txBody>
          <a:bodyPr>
            <a:normAutofit/>
          </a:bodyPr>
          <a:lstStyle>
            <a:lvl1pPr marL="0" indent="0">
              <a:buNone/>
              <a:defRPr sz="2000" b="0" baseline="0">
                <a:solidFill>
                  <a:schemeClr val="tx1"/>
                </a:solidFill>
              </a:defRPr>
            </a:lvl1pPr>
          </a:lstStyle>
          <a:p>
            <a:pPr lvl="0"/>
            <a:r>
              <a:rPr lang="en-US" dirty="0"/>
              <a:t>Please remember to have AT LEAST ½ inch margin from border for all text.</a:t>
            </a:r>
          </a:p>
        </p:txBody>
      </p:sp>
    </p:spTree>
    <p:extLst>
      <p:ext uri="{BB962C8B-B14F-4D97-AF65-F5344CB8AC3E}">
        <p14:creationId xmlns:p14="http://schemas.microsoft.com/office/powerpoint/2010/main" val="80933733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7322"/>
            <a:ext cx="10972800" cy="105031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xmlns=""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295111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0200" y="365126"/>
            <a:ext cx="10515600" cy="940043"/>
          </a:xfrm>
        </p:spPr>
        <p:txBody>
          <a:bodyPr/>
          <a:lstStyle/>
          <a:p>
            <a:r>
              <a:rPr lang="en-US" dirty="0"/>
              <a:t>Click to edit Master title style</a:t>
            </a:r>
          </a:p>
        </p:txBody>
      </p:sp>
      <p:sp>
        <p:nvSpPr>
          <p:cNvPr id="6" name="Rectangle 5">
            <a:extLst>
              <a:ext uri="{FF2B5EF4-FFF2-40B4-BE49-F238E27FC236}">
                <a16:creationId xmlns:a16="http://schemas.microsoft.com/office/drawing/2014/main" xmlns=""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829971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399" y="365126"/>
            <a:ext cx="11465169" cy="947859"/>
          </a:xfrm>
        </p:spPr>
        <p:txBody>
          <a:bodyPr/>
          <a:lstStyle/>
          <a:p>
            <a:r>
              <a:rPr lang="en-US" dirty="0"/>
              <a:t>Click to edit Master title style</a:t>
            </a:r>
          </a:p>
        </p:txBody>
      </p:sp>
      <p:sp>
        <p:nvSpPr>
          <p:cNvPr id="3" name="Content Placeholder 2"/>
          <p:cNvSpPr>
            <a:spLocks noGrp="1"/>
          </p:cNvSpPr>
          <p:nvPr>
            <p:ph idx="1"/>
          </p:nvPr>
        </p:nvSpPr>
        <p:spPr>
          <a:xfrm>
            <a:off x="406399" y="1484923"/>
            <a:ext cx="11465169" cy="4692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xmlns=""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804920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0051D6-A7AD-441C-9EC6-76C56382A683}" type="datetime1">
              <a:rPr lang="en-US" smtClean="0"/>
              <a:t>8/21/2020</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ACC161F-62AC-4D10-800E-9FFF8FBF1127}" type="slidenum">
              <a:rPr lang="en-US" smtClean="0"/>
              <a:t>‹#›</a:t>
            </a:fld>
            <a:endParaRPr lang="en-US" dirty="0"/>
          </a:p>
        </p:txBody>
      </p:sp>
    </p:spTree>
    <p:extLst>
      <p:ext uri="{BB962C8B-B14F-4D97-AF65-F5344CB8AC3E}">
        <p14:creationId xmlns:p14="http://schemas.microsoft.com/office/powerpoint/2010/main" val="78776634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with graphic">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pic>
        <p:nvPicPr>
          <p:cNvPr id="7" name="Picture 6">
            <a:extLst>
              <a:ext uri="{FF2B5EF4-FFF2-40B4-BE49-F238E27FC236}">
                <a16:creationId xmlns="" xmlns:a16="http://schemas.microsoft.com/office/drawing/2014/main" id="{040712C1-3301-8249-A516-FE063E313B5A}"/>
              </a:ext>
            </a:extLst>
          </p:cNvPr>
          <p:cNvPicPr>
            <a:picLocks noChangeAspect="1"/>
          </p:cNvPicPr>
          <p:nvPr userDrawn="1"/>
        </p:nvPicPr>
        <p:blipFill>
          <a:blip r:embed="rId3"/>
          <a:stretch>
            <a:fillRect/>
          </a:stretch>
        </p:blipFill>
        <p:spPr>
          <a:xfrm>
            <a:off x="4949112" y="6846"/>
            <a:ext cx="7242888" cy="6858000"/>
          </a:xfrm>
          <a:prstGeom prst="rect">
            <a:avLst/>
          </a:prstGeom>
        </p:spPr>
      </p:pic>
    </p:spTree>
    <p:extLst>
      <p:ext uri="{BB962C8B-B14F-4D97-AF65-F5344CB8AC3E}">
        <p14:creationId xmlns:p14="http://schemas.microsoft.com/office/powerpoint/2010/main" val="2083794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07"/>
            <a:ext cx="10972800" cy="1149593"/>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9">
            <a:extLst>
              <a:ext uri="{FF2B5EF4-FFF2-40B4-BE49-F238E27FC236}">
                <a16:creationId xmlns=""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2649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uthor/Presenter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xmlns=""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Presenter</a:t>
            </a:r>
          </a:p>
        </p:txBody>
      </p:sp>
      <p:sp>
        <p:nvSpPr>
          <p:cNvPr id="15" name="Text Placeholder 13">
            <a:extLst>
              <a:ext uri="{FF2B5EF4-FFF2-40B4-BE49-F238E27FC236}">
                <a16:creationId xmlns:a16="http://schemas.microsoft.com/office/drawing/2014/main" xmlns="" id="{2E748BB2-E990-E640-A5A5-C6987F794B1B}"/>
              </a:ext>
            </a:extLst>
          </p:cNvPr>
          <p:cNvSpPr>
            <a:spLocks noGrp="1"/>
          </p:cNvSpPr>
          <p:nvPr>
            <p:ph type="body" sz="quarter" idx="12" hasCustomPrompt="1"/>
          </p:nvPr>
        </p:nvSpPr>
        <p:spPr>
          <a:xfrm>
            <a:off x="1560038" y="2004046"/>
            <a:ext cx="3230560" cy="1074434"/>
          </a:xfrm>
        </p:spPr>
        <p:txBody>
          <a:bodyPr>
            <a:normAutofit/>
          </a:bodyPr>
          <a:lstStyle>
            <a:lvl1pPr marL="0" indent="0">
              <a:buNone/>
              <a:defRPr sz="3600" b="1">
                <a:solidFill>
                  <a:srgbClr val="83D4EF"/>
                </a:solidFill>
              </a:defRPr>
            </a:lvl1pPr>
          </a:lstStyle>
          <a:p>
            <a:pPr lvl="0"/>
            <a:r>
              <a:rPr lang="en-US" dirty="0"/>
              <a:t>Author name</a:t>
            </a:r>
          </a:p>
          <a:p>
            <a:pPr lvl="0"/>
            <a:r>
              <a:rPr lang="en-US" dirty="0"/>
              <a:t>Author title</a:t>
            </a:r>
          </a:p>
        </p:txBody>
      </p:sp>
      <p:sp>
        <p:nvSpPr>
          <p:cNvPr id="16" name="Text Placeholder 15">
            <a:extLst>
              <a:ext uri="{FF2B5EF4-FFF2-40B4-BE49-F238E27FC236}">
                <a16:creationId xmlns:a16="http://schemas.microsoft.com/office/drawing/2014/main" xmlns="" id="{8D294B87-03CC-304B-88BD-9E8B309EA62E}"/>
              </a:ext>
            </a:extLst>
          </p:cNvPr>
          <p:cNvSpPr>
            <a:spLocks noGrp="1"/>
          </p:cNvSpPr>
          <p:nvPr>
            <p:ph type="body" sz="quarter" idx="13" hasCustomPrompt="1"/>
          </p:nvPr>
        </p:nvSpPr>
        <p:spPr>
          <a:xfrm>
            <a:off x="4790598" y="734207"/>
            <a:ext cx="5684362" cy="2923394"/>
          </a:xfrm>
        </p:spPr>
        <p:txBody>
          <a:bodyPr/>
          <a:lstStyle>
            <a:lvl1pPr>
              <a:defRPr baseline="0"/>
            </a:lvl1pPr>
          </a:lstStyle>
          <a:p>
            <a:pPr lvl="0"/>
            <a:r>
              <a:rPr lang="en-US" dirty="0"/>
              <a:t>Brief description of author and presentation.</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910344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xmlns="" id="{D34A968D-45E7-BF4C-BA2B-C96BF1D12F4E}"/>
              </a:ext>
            </a:extLst>
          </p:cNvPr>
          <p:cNvSpPr>
            <a:spLocks noGrp="1"/>
          </p:cNvSpPr>
          <p:nvPr>
            <p:ph type="body" sz="quarter" idx="11" hasCustomPrompt="1"/>
          </p:nvPr>
        </p:nvSpPr>
        <p:spPr>
          <a:xfrm>
            <a:off x="1560038" y="1577009"/>
            <a:ext cx="299164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xmlns=""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xmlns="" id="{8D294B87-03CC-304B-88BD-9E8B309EA62E}"/>
              </a:ext>
            </a:extLst>
          </p:cNvPr>
          <p:cNvSpPr>
            <a:spLocks noGrp="1"/>
          </p:cNvSpPr>
          <p:nvPr>
            <p:ph type="body" sz="quarter" idx="13"/>
          </p:nvPr>
        </p:nvSpPr>
        <p:spPr>
          <a:xfrm>
            <a:off x="4790598" y="734207"/>
            <a:ext cx="5684362" cy="292339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54794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and Content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52136491-7820-8F48-A358-05066F1E4CE8}"/>
              </a:ext>
            </a:extLst>
          </p:cNvPr>
          <p:cNvSpPr>
            <a:spLocks noGrp="1"/>
          </p:cNvSpPr>
          <p:nvPr>
            <p:ph type="pic" sz="quarter" idx="10"/>
          </p:nvPr>
        </p:nvSpPr>
        <p:spPr>
          <a:xfrm>
            <a:off x="-1" y="0"/>
            <a:ext cx="5974077" cy="6858000"/>
          </a:xfrm>
        </p:spPr>
        <p:txBody>
          <a:bodyPr anchor="ctr"/>
          <a:lstStyle>
            <a:lvl1pPr algn="ctr">
              <a:defRPr/>
            </a:lvl1pPr>
          </a:lstStyle>
          <a:p>
            <a:r>
              <a:rPr lang="en-US" dirty="0"/>
              <a:t>Click icon to add picture</a:t>
            </a:r>
          </a:p>
        </p:txBody>
      </p:sp>
      <p:sp>
        <p:nvSpPr>
          <p:cNvPr id="10" name="Text Placeholder 11">
            <a:extLst>
              <a:ext uri="{FF2B5EF4-FFF2-40B4-BE49-F238E27FC236}">
                <a16:creationId xmlns:a16="http://schemas.microsoft.com/office/drawing/2014/main" xmlns="" id="{6671DC36-7913-0B4D-8487-677C5F55F9BB}"/>
              </a:ext>
            </a:extLst>
          </p:cNvPr>
          <p:cNvSpPr>
            <a:spLocks noGrp="1"/>
          </p:cNvSpPr>
          <p:nvPr>
            <p:ph type="body" sz="quarter" idx="11" hasCustomPrompt="1"/>
          </p:nvPr>
        </p:nvSpPr>
        <p:spPr>
          <a:xfrm>
            <a:off x="6319519" y="836354"/>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1" name="Text Placeholder 13">
            <a:extLst>
              <a:ext uri="{FF2B5EF4-FFF2-40B4-BE49-F238E27FC236}">
                <a16:creationId xmlns:a16="http://schemas.microsoft.com/office/drawing/2014/main" xmlns="" id="{46D46D19-325C-1B4E-9834-FB7AA488872A}"/>
              </a:ext>
            </a:extLst>
          </p:cNvPr>
          <p:cNvSpPr>
            <a:spLocks noGrp="1"/>
          </p:cNvSpPr>
          <p:nvPr>
            <p:ph type="body" sz="quarter" idx="12" hasCustomPrompt="1"/>
          </p:nvPr>
        </p:nvSpPr>
        <p:spPr>
          <a:xfrm>
            <a:off x="6319519" y="1258628"/>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2" name="Text Placeholder 15">
            <a:extLst>
              <a:ext uri="{FF2B5EF4-FFF2-40B4-BE49-F238E27FC236}">
                <a16:creationId xmlns:a16="http://schemas.microsoft.com/office/drawing/2014/main" xmlns="" id="{0EDD13E5-18C1-264F-A2AF-9AB612321F6A}"/>
              </a:ext>
            </a:extLst>
          </p:cNvPr>
          <p:cNvSpPr>
            <a:spLocks noGrp="1"/>
          </p:cNvSpPr>
          <p:nvPr>
            <p:ph type="body" sz="quarter" idx="13"/>
          </p:nvPr>
        </p:nvSpPr>
        <p:spPr>
          <a:xfrm>
            <a:off x="6299515" y="2035871"/>
            <a:ext cx="5567045" cy="26275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a:extLst>
              <a:ext uri="{FF2B5EF4-FFF2-40B4-BE49-F238E27FC236}">
                <a16:creationId xmlns:a16="http://schemas.microsoft.com/office/drawing/2014/main" xmlns="" id="{27BA130D-2C6E-8548-8073-1DC02762D159}"/>
              </a:ext>
            </a:extLst>
          </p:cNvPr>
          <p:cNvSpPr/>
          <p:nvPr userDrawn="1"/>
        </p:nvSpPr>
        <p:spPr>
          <a:xfrm>
            <a:off x="6319519" y="4859167"/>
            <a:ext cx="4205763" cy="1524001"/>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1">
            <a:extLst>
              <a:ext uri="{FF2B5EF4-FFF2-40B4-BE49-F238E27FC236}">
                <a16:creationId xmlns:a16="http://schemas.microsoft.com/office/drawing/2014/main" xmlns="" id="{0DB07ED3-4CC5-8A4A-98FB-6EBD2CA16D8C}"/>
              </a:ext>
            </a:extLst>
          </p:cNvPr>
          <p:cNvSpPr>
            <a:spLocks noGrp="1"/>
          </p:cNvSpPr>
          <p:nvPr>
            <p:ph type="body" sz="quarter" idx="14" hasCustomPrompt="1"/>
          </p:nvPr>
        </p:nvSpPr>
        <p:spPr>
          <a:xfrm>
            <a:off x="6613528" y="5128798"/>
            <a:ext cx="3535362" cy="984738"/>
          </a:xfrm>
        </p:spPr>
        <p:txBody>
          <a:bodyPr>
            <a:noAutofit/>
          </a:bodyPr>
          <a:lstStyle>
            <a:lvl1pPr marL="0" indent="0">
              <a:buNone/>
              <a:defRPr sz="1800">
                <a:solidFill>
                  <a:schemeClr val="bg2"/>
                </a:solidFill>
              </a:defRPr>
            </a:lvl1pPr>
          </a:lstStyle>
          <a:p>
            <a:pPr lvl="0"/>
            <a:r>
              <a:rPr lang="en-US" dirty="0"/>
              <a:t>Call-Outs and important copy goes here.</a:t>
            </a:r>
          </a:p>
        </p:txBody>
      </p:sp>
    </p:spTree>
    <p:extLst>
      <p:ext uri="{BB962C8B-B14F-4D97-AF65-F5344CB8AC3E}">
        <p14:creationId xmlns:p14="http://schemas.microsoft.com/office/powerpoint/2010/main" val="259956072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992A29F5-4B3B-CD4A-8126-F446CFFEDFC1}"/>
              </a:ext>
            </a:extLst>
          </p:cNvPr>
          <p:cNvSpPr>
            <a:spLocks noGrp="1"/>
          </p:cNvSpPr>
          <p:nvPr>
            <p:ph type="pic" sz="quarter" idx="10"/>
          </p:nvPr>
        </p:nvSpPr>
        <p:spPr>
          <a:xfrm>
            <a:off x="1503998" y="1249363"/>
            <a:ext cx="4246562" cy="4246562"/>
          </a:xfrm>
        </p:spPr>
        <p:txBody>
          <a:bodyPr/>
          <a:lstStyle/>
          <a:p>
            <a:r>
              <a:rPr lang="en-US" dirty="0"/>
              <a:t>Click icon to add picture</a:t>
            </a:r>
          </a:p>
        </p:txBody>
      </p:sp>
      <p:sp>
        <p:nvSpPr>
          <p:cNvPr id="10" name="Text Placeholder 13">
            <a:extLst>
              <a:ext uri="{FF2B5EF4-FFF2-40B4-BE49-F238E27FC236}">
                <a16:creationId xmlns:a16="http://schemas.microsoft.com/office/drawing/2014/main" xmlns="" id="{F950D8FD-3C87-FD4C-98C0-AECE95625DA6}"/>
              </a:ext>
            </a:extLst>
          </p:cNvPr>
          <p:cNvSpPr>
            <a:spLocks noGrp="1"/>
          </p:cNvSpPr>
          <p:nvPr>
            <p:ph type="body" sz="quarter" idx="14" hasCustomPrompt="1"/>
          </p:nvPr>
        </p:nvSpPr>
        <p:spPr>
          <a:xfrm>
            <a:off x="6426678" y="1280160"/>
            <a:ext cx="3769042" cy="4246880"/>
          </a:xfrm>
        </p:spPr>
        <p:txBody>
          <a:bodyPr anchor="ctr">
            <a:normAutofit/>
          </a:bodyPr>
          <a:lstStyle>
            <a:lvl1pPr marL="0" indent="0">
              <a:buNone/>
              <a:defRPr sz="3600" b="1">
                <a:solidFill>
                  <a:srgbClr val="83D4EF"/>
                </a:solidFill>
              </a:defRPr>
            </a:lvl1pPr>
          </a:lstStyle>
          <a:p>
            <a:pPr lvl="0"/>
            <a:r>
              <a:rPr lang="en-US" dirty="0"/>
              <a:t>PAGE TITLE</a:t>
            </a:r>
          </a:p>
        </p:txBody>
      </p:sp>
    </p:spTree>
    <p:extLst>
      <p:ext uri="{BB962C8B-B14F-4D97-AF65-F5344CB8AC3E}">
        <p14:creationId xmlns:p14="http://schemas.microsoft.com/office/powerpoint/2010/main" val="218126270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ll out quote, divider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581F8AC-75F5-AC43-B0CD-1B397CF247AC}"/>
              </a:ext>
            </a:extLst>
          </p:cNvPr>
          <p:cNvSpPr/>
          <p:nvPr userDrawn="1"/>
        </p:nvSpPr>
        <p:spPr>
          <a:xfrm>
            <a:off x="0" y="0"/>
            <a:ext cx="12192000"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3">
            <a:extLst>
              <a:ext uri="{FF2B5EF4-FFF2-40B4-BE49-F238E27FC236}">
                <a16:creationId xmlns:a16="http://schemas.microsoft.com/office/drawing/2014/main" xmlns="" id="{7D58C685-B8F6-AC46-AB59-F76C6F3B1F58}"/>
              </a:ext>
            </a:extLst>
          </p:cNvPr>
          <p:cNvSpPr>
            <a:spLocks noGrp="1"/>
          </p:cNvSpPr>
          <p:nvPr>
            <p:ph type="body" sz="quarter" idx="12" hasCustomPrompt="1"/>
          </p:nvPr>
        </p:nvSpPr>
        <p:spPr>
          <a:xfrm>
            <a:off x="4371579" y="3145703"/>
            <a:ext cx="3448842" cy="566594"/>
          </a:xfrm>
        </p:spPr>
        <p:txBody>
          <a:bodyPr>
            <a:normAutofit/>
          </a:bodyPr>
          <a:lstStyle>
            <a:lvl1pPr marL="0" indent="0">
              <a:buNone/>
              <a:defRPr sz="3600" b="1">
                <a:solidFill>
                  <a:schemeClr val="bg2"/>
                </a:solidFill>
              </a:defRPr>
            </a:lvl1pPr>
          </a:lstStyle>
          <a:p>
            <a:pPr lvl="0"/>
            <a:r>
              <a:rPr lang="en-US" dirty="0"/>
              <a:t>Pull Out Quote</a:t>
            </a:r>
          </a:p>
        </p:txBody>
      </p:sp>
    </p:spTree>
    <p:extLst>
      <p:ext uri="{BB962C8B-B14F-4D97-AF65-F5344CB8AC3E}">
        <p14:creationId xmlns:p14="http://schemas.microsoft.com/office/powerpoint/2010/main" val="266302178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 title page">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xmlns="" id="{6EB8A1F7-9EB9-7940-942A-8AAEDDF10FC6}"/>
              </a:ext>
            </a:extLst>
          </p:cNvPr>
          <p:cNvSpPr>
            <a:spLocks noGrp="1"/>
          </p:cNvSpPr>
          <p:nvPr>
            <p:ph type="body" sz="quarter" idx="13"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6" name="Text Placeholder 13">
            <a:extLst>
              <a:ext uri="{FF2B5EF4-FFF2-40B4-BE49-F238E27FC236}">
                <a16:creationId xmlns:a16="http://schemas.microsoft.com/office/drawing/2014/main" xmlns="" id="{50BF8431-02A1-FD49-94D9-6AC1E8675BFF}"/>
              </a:ext>
            </a:extLst>
          </p:cNvPr>
          <p:cNvSpPr>
            <a:spLocks noGrp="1"/>
          </p:cNvSpPr>
          <p:nvPr>
            <p:ph type="body" sz="quarter" idx="14"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7" name="Text Placeholder 15">
            <a:extLst>
              <a:ext uri="{FF2B5EF4-FFF2-40B4-BE49-F238E27FC236}">
                <a16:creationId xmlns:a16="http://schemas.microsoft.com/office/drawing/2014/main" xmlns="" id="{392BD3A4-3215-D44F-B0FC-D424AC41F159}"/>
              </a:ext>
            </a:extLst>
          </p:cNvPr>
          <p:cNvSpPr>
            <a:spLocks noGrp="1"/>
          </p:cNvSpPr>
          <p:nvPr>
            <p:ph type="body" sz="quarter" idx="15"/>
          </p:nvPr>
        </p:nvSpPr>
        <p:spPr>
          <a:xfrm>
            <a:off x="6345078" y="2115966"/>
            <a:ext cx="5151353" cy="3604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hart Placeholder 10">
            <a:extLst>
              <a:ext uri="{FF2B5EF4-FFF2-40B4-BE49-F238E27FC236}">
                <a16:creationId xmlns:a16="http://schemas.microsoft.com/office/drawing/2014/main" xmlns="" id="{FA4FA19F-F6C9-674B-BA8A-538CD6765D24}"/>
              </a:ext>
            </a:extLst>
          </p:cNvPr>
          <p:cNvSpPr>
            <a:spLocks noGrp="1"/>
          </p:cNvSpPr>
          <p:nvPr>
            <p:ph type="chart" sz="quarter" idx="16"/>
          </p:nvPr>
        </p:nvSpPr>
        <p:spPr>
          <a:xfrm>
            <a:off x="762000" y="995363"/>
            <a:ext cx="5089525" cy="4724400"/>
          </a:xfrm>
        </p:spPr>
        <p:txBody>
          <a:bodyPr/>
          <a:lstStyle/>
          <a:p>
            <a:r>
              <a:rPr lang="en-US" dirty="0"/>
              <a:t>Click icon to add chart</a:t>
            </a:r>
          </a:p>
        </p:txBody>
      </p:sp>
    </p:spTree>
    <p:extLst>
      <p:ext uri="{BB962C8B-B14F-4D97-AF65-F5344CB8AC3E}">
        <p14:creationId xmlns:p14="http://schemas.microsoft.com/office/powerpoint/2010/main" val="254158611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xmlns=""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xmlns=""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xmlns=""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423500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age 1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xmlns="" id="{8D294B87-03CC-304B-88BD-9E8B309EA62E}"/>
              </a:ext>
            </a:extLst>
          </p:cNvPr>
          <p:cNvSpPr>
            <a:spLocks noGrp="1"/>
          </p:cNvSpPr>
          <p:nvPr>
            <p:ph type="body" sz="quarter" idx="13"/>
          </p:nvPr>
        </p:nvSpPr>
        <p:spPr>
          <a:xfrm>
            <a:off x="622997" y="693334"/>
            <a:ext cx="10962751" cy="5466305"/>
          </a:xfrm>
        </p:spPr>
        <p:txBody>
          <a:bodyPr/>
          <a:lstStyle>
            <a:lvl1pPr>
              <a:defRPr b="1">
                <a:solidFill>
                  <a:srgbClr val="2E74B5">
                    <a:alpha val="65000"/>
                  </a:srgbClr>
                </a:solidFill>
                <a:latin typeface="Calibri Light" panose="020F030202020403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xmlns=""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669783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age 2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xmlns="" id="{8D294B87-03CC-304B-88BD-9E8B309EA62E}"/>
              </a:ext>
            </a:extLst>
          </p:cNvPr>
          <p:cNvSpPr>
            <a:spLocks noGrp="1"/>
          </p:cNvSpPr>
          <p:nvPr>
            <p:ph type="body" sz="quarter" idx="13"/>
          </p:nvPr>
        </p:nvSpPr>
        <p:spPr>
          <a:xfrm>
            <a:off x="622997" y="693334"/>
            <a:ext cx="10962751" cy="5466305"/>
          </a:xfrm>
        </p:spPr>
        <p:txBody>
          <a:bodyPr numCol="2"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xmlns=""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460651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12A48ACC-AF4D-6643-9901-918A2420A1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8">
            <a:extLst>
              <a:ext uri="{FF2B5EF4-FFF2-40B4-BE49-F238E27FC236}">
                <a16:creationId xmlns:a16="http://schemas.microsoft.com/office/drawing/2014/main" xmlns="" id="{91A0C04B-2F5B-124E-9AC1-03AAF0A9234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41845677"/>
      </p:ext>
    </p:extLst>
  </p:cSld>
  <p:clrMap bg1="lt1" tx1="dk1" bg2="lt2" tx2="dk2" accent1="accent1" accent2="accent2" accent3="accent3" accent4="accent4" accent5="accent5" accent6="accent6" hlink="hlink" folHlink="folHlink"/>
  <p:sldLayoutIdLst>
    <p:sldLayoutId id="2147483675" r:id="rId1"/>
    <p:sldLayoutId id="2147483674" r:id="rId2"/>
    <p:sldLayoutId id="2147483650" r:id="rId3"/>
    <p:sldLayoutId id="2147483656" r:id="rId4"/>
    <p:sldLayoutId id="2147483652" r:id="rId5"/>
    <p:sldLayoutId id="2147483655" r:id="rId6"/>
    <p:sldLayoutId id="2147483653" r:id="rId7"/>
    <p:sldLayoutId id="2147483676" r:id="rId8"/>
    <p:sldLayoutId id="2147483677" r:id="rId9"/>
    <p:sldLayoutId id="2147483678" r:id="rId10"/>
    <p:sldLayoutId id="2147483651" r:id="rId11"/>
    <p:sldLayoutId id="2147483649" r:id="rId12"/>
    <p:sldLayoutId id="2147483654" r:id="rId13"/>
    <p:sldLayoutId id="2147483685" r:id="rId14"/>
    <p:sldLayoutId id="2147483686" r:id="rId15"/>
    <p:sldLayoutId id="2147483690" r:id="rId16"/>
    <p:sldLayoutId id="2147483691" r:id="rId17"/>
    <p:sldLayoutId id="2147483692" r:id="rId18"/>
    <p:sldLayoutId id="2147483693" r:id="rId19"/>
    <p:sldLayoutId id="2147483694" r:id="rId20"/>
  </p:sldLayoutIdLst>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xStyles>
    <p:titleStyle>
      <a:lvl1pPr eaLnBrk="1" hangingPunct="1">
        <a:defRPr sz="3600" b="1">
          <a:solidFill>
            <a:srgbClr val="2E74B5"/>
          </a:solidFill>
          <a:latin typeface="Calibri Light" panose="020F0302020204030204" pitchFamily="34" charset="0"/>
          <a:ea typeface="+mj-ea"/>
          <a:cs typeface="Arial" panose="020B0604020202020204" pitchFamily="34" charset="0"/>
        </a:defRPr>
      </a:lvl1pPr>
    </p:titleStyle>
    <p:bodyStyle>
      <a:lvl1pPr marL="0" indent="0" eaLnBrk="1" hangingPunct="1">
        <a:buClr>
          <a:schemeClr val="tx2"/>
        </a:buClr>
        <a:buFont typeface="Wingdings" pitchFamily="2" charset="2"/>
        <a:buNone/>
        <a:defRPr sz="3000" b="0" i="0">
          <a:solidFill>
            <a:srgbClr val="4C4C4C"/>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audio" Target="../media/media17.m4a"/><Relationship Id="rId13" Type="http://schemas.openxmlformats.org/officeDocument/2006/relationships/image" Target="../media/image8.png"/><Relationship Id="rId3" Type="http://schemas.microsoft.com/office/2007/relationships/media" Target="../media/media15.m4a"/><Relationship Id="rId7" Type="http://schemas.microsoft.com/office/2007/relationships/media" Target="../media/media17.m4a"/><Relationship Id="rId12" Type="http://schemas.openxmlformats.org/officeDocument/2006/relationships/notesSlide" Target="../notesSlides/notesSlide10.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audio" Target="../media/media16.m4a"/><Relationship Id="rId11" Type="http://schemas.openxmlformats.org/officeDocument/2006/relationships/slideLayout" Target="../slideLayouts/slideLayout16.xml"/><Relationship Id="rId5" Type="http://schemas.microsoft.com/office/2007/relationships/media" Target="../media/media16.m4a"/><Relationship Id="rId10" Type="http://schemas.openxmlformats.org/officeDocument/2006/relationships/audio" Target="../media/media18.m4a"/><Relationship Id="rId4" Type="http://schemas.openxmlformats.org/officeDocument/2006/relationships/audio" Target="../media/media15.m4a"/><Relationship Id="rId9" Type="http://schemas.microsoft.com/office/2007/relationships/media" Target="../media/media18.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audio" Target="../media/media23.m4a"/><Relationship Id="rId3" Type="http://schemas.microsoft.com/office/2007/relationships/media" Target="../media/media21.m4a"/><Relationship Id="rId7" Type="http://schemas.microsoft.com/office/2007/relationships/media" Target="../media/media23.m4a"/><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audio" Target="../media/media22.m4a"/><Relationship Id="rId11" Type="http://schemas.openxmlformats.org/officeDocument/2006/relationships/image" Target="../media/image8.png"/><Relationship Id="rId5" Type="http://schemas.microsoft.com/office/2007/relationships/media" Target="../media/media22.m4a"/><Relationship Id="rId10" Type="http://schemas.openxmlformats.org/officeDocument/2006/relationships/notesSlide" Target="../notesSlides/notesSlide12.xml"/><Relationship Id="rId4" Type="http://schemas.openxmlformats.org/officeDocument/2006/relationships/audio" Target="../media/media21.m4a"/><Relationship Id="rId9"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15.xml"/><Relationship Id="rId7" Type="http://schemas.openxmlformats.org/officeDocument/2006/relationships/image" Target="../media/image1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8.png"/><Relationship Id="rId4" Type="http://schemas.openxmlformats.org/officeDocument/2006/relationships/notesSlide" Target="../notesSlides/notesSlide13.xml"/><Relationship Id="rId9"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audio" Target="../media/media29.m4a"/><Relationship Id="rId13" Type="http://schemas.microsoft.com/office/2007/relationships/media" Target="../media/media32.m4a"/><Relationship Id="rId18" Type="http://schemas.openxmlformats.org/officeDocument/2006/relationships/notesSlide" Target="../notesSlides/notesSlide15.xml"/><Relationship Id="rId3" Type="http://schemas.microsoft.com/office/2007/relationships/media" Target="../media/media27.m4a"/><Relationship Id="rId21" Type="http://schemas.openxmlformats.org/officeDocument/2006/relationships/image" Target="../media/image16.png"/><Relationship Id="rId7" Type="http://schemas.microsoft.com/office/2007/relationships/media" Target="../media/media29.m4a"/><Relationship Id="rId12" Type="http://schemas.openxmlformats.org/officeDocument/2006/relationships/audio" Target="../media/media31.m4a"/><Relationship Id="rId17" Type="http://schemas.openxmlformats.org/officeDocument/2006/relationships/slideLayout" Target="../slideLayouts/slideLayout16.xml"/><Relationship Id="rId25" Type="http://schemas.openxmlformats.org/officeDocument/2006/relationships/image" Target="../media/image8.png"/><Relationship Id="rId2" Type="http://schemas.openxmlformats.org/officeDocument/2006/relationships/audio" Target="../media/media26.m4a"/><Relationship Id="rId16" Type="http://schemas.openxmlformats.org/officeDocument/2006/relationships/audio" Target="../media/media33.m4a"/><Relationship Id="rId20" Type="http://schemas.openxmlformats.org/officeDocument/2006/relationships/image" Target="../media/image15.png"/><Relationship Id="rId1" Type="http://schemas.microsoft.com/office/2007/relationships/media" Target="../media/media26.m4a"/><Relationship Id="rId6" Type="http://schemas.openxmlformats.org/officeDocument/2006/relationships/audio" Target="../media/media28.m4a"/><Relationship Id="rId11" Type="http://schemas.microsoft.com/office/2007/relationships/media" Target="../media/media31.m4a"/><Relationship Id="rId24" Type="http://schemas.openxmlformats.org/officeDocument/2006/relationships/image" Target="../media/image19.png"/><Relationship Id="rId5" Type="http://schemas.microsoft.com/office/2007/relationships/media" Target="../media/media28.m4a"/><Relationship Id="rId15" Type="http://schemas.microsoft.com/office/2007/relationships/media" Target="../media/media33.m4a"/><Relationship Id="rId23" Type="http://schemas.openxmlformats.org/officeDocument/2006/relationships/image" Target="../media/image18.png"/><Relationship Id="rId10" Type="http://schemas.openxmlformats.org/officeDocument/2006/relationships/audio" Target="../media/media30.m4a"/><Relationship Id="rId19" Type="http://schemas.openxmlformats.org/officeDocument/2006/relationships/image" Target="../media/image14.png"/><Relationship Id="rId4" Type="http://schemas.openxmlformats.org/officeDocument/2006/relationships/audio" Target="../media/media27.m4a"/><Relationship Id="rId9" Type="http://schemas.microsoft.com/office/2007/relationships/media" Target="../media/media30.m4a"/><Relationship Id="rId14" Type="http://schemas.openxmlformats.org/officeDocument/2006/relationships/audio" Target="../media/media32.m4a"/><Relationship Id="rId22"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5.m4a"/><Relationship Id="rId7" Type="http://schemas.openxmlformats.org/officeDocument/2006/relationships/image" Target="../media/image20.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notesSlide" Target="../notesSlides/notesSlide16.xml"/><Relationship Id="rId5" Type="http://schemas.openxmlformats.org/officeDocument/2006/relationships/slideLayout" Target="../slideLayouts/slideLayout16.xml"/><Relationship Id="rId4" Type="http://schemas.openxmlformats.org/officeDocument/2006/relationships/audio" Target="../media/media35.m4a"/></Relationships>
</file>

<file path=ppt/slides/_rels/slide17.xml.rels><?xml version="1.0" encoding="UTF-8" standalone="yes"?>
<Relationships xmlns="http://schemas.openxmlformats.org/package/2006/relationships"><Relationship Id="rId8" Type="http://schemas.openxmlformats.org/officeDocument/2006/relationships/audio" Target="../media/media39.m4a"/><Relationship Id="rId3" Type="http://schemas.microsoft.com/office/2007/relationships/media" Target="../media/media37.m4a"/><Relationship Id="rId7" Type="http://schemas.microsoft.com/office/2007/relationships/media" Target="../media/media39.m4a"/><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audio" Target="../media/media38.m4a"/><Relationship Id="rId11" Type="http://schemas.openxmlformats.org/officeDocument/2006/relationships/image" Target="../media/image8.png"/><Relationship Id="rId5" Type="http://schemas.microsoft.com/office/2007/relationships/media" Target="../media/media38.m4a"/><Relationship Id="rId10" Type="http://schemas.openxmlformats.org/officeDocument/2006/relationships/notesSlide" Target="../notesSlides/notesSlide17.xml"/><Relationship Id="rId4" Type="http://schemas.openxmlformats.org/officeDocument/2006/relationships/audio" Target="../media/media37.m4a"/><Relationship Id="rId9"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audio" Target="../media/media43.m4a"/><Relationship Id="rId3" Type="http://schemas.microsoft.com/office/2007/relationships/media" Target="../media/media41.m4a"/><Relationship Id="rId7" Type="http://schemas.microsoft.com/office/2007/relationships/media" Target="../media/media43.m4a"/><Relationship Id="rId12" Type="http://schemas.openxmlformats.org/officeDocument/2006/relationships/image" Target="../media/image8.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audio" Target="../media/media42.m4a"/><Relationship Id="rId11" Type="http://schemas.openxmlformats.org/officeDocument/2006/relationships/image" Target="../media/image21.png"/><Relationship Id="rId5" Type="http://schemas.microsoft.com/office/2007/relationships/media" Target="../media/media42.m4a"/><Relationship Id="rId10" Type="http://schemas.openxmlformats.org/officeDocument/2006/relationships/notesSlide" Target="../notesSlides/notesSlide18.xml"/><Relationship Id="rId4" Type="http://schemas.openxmlformats.org/officeDocument/2006/relationships/audio" Target="../media/media41.m4a"/><Relationship Id="rId9"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microsoft.com/office/2007/relationships/media" Target="../media/media46.m4a"/><Relationship Id="rId7" Type="http://schemas.openxmlformats.org/officeDocument/2006/relationships/image" Target="../media/image8.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notesSlide" Target="../notesSlides/notesSlide20.xml"/><Relationship Id="rId5" Type="http://schemas.openxmlformats.org/officeDocument/2006/relationships/slideLayout" Target="../slideLayouts/slideLayout16.xml"/><Relationship Id="rId4" Type="http://schemas.openxmlformats.org/officeDocument/2006/relationships/audio" Target="../media/media46.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microsoft.com/office/2007/relationships/media" Target="../media/media49.m4a"/><Relationship Id="rId7" Type="http://schemas.openxmlformats.org/officeDocument/2006/relationships/slideLayout" Target="../slideLayouts/slideLayout16.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audio" Target="../media/media50.m4a"/><Relationship Id="rId5" Type="http://schemas.microsoft.com/office/2007/relationships/media" Target="../media/media50.m4a"/><Relationship Id="rId10" Type="http://schemas.openxmlformats.org/officeDocument/2006/relationships/image" Target="../media/image8.png"/><Relationship Id="rId4" Type="http://schemas.openxmlformats.org/officeDocument/2006/relationships/audio" Target="../media/media49.m4a"/><Relationship Id="rId9" Type="http://schemas.openxmlformats.org/officeDocument/2006/relationships/hyperlink" Target="http://www.cpsc.gov/s3fs-public/pdfs/blk_pdf_tpphthal.pdf" TargetMode="External"/></Relationships>
</file>

<file path=ppt/slides/_rels/slide23.xml.rels><?xml version="1.0" encoding="UTF-8" standalone="yes"?>
<Relationships xmlns="http://schemas.openxmlformats.org/package/2006/relationships"><Relationship Id="rId3" Type="http://schemas.microsoft.com/office/2007/relationships/media" Target="../media/media52.m4a"/><Relationship Id="rId7" Type="http://schemas.openxmlformats.org/officeDocument/2006/relationships/image" Target="../media/image8.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notesSlide" Target="../notesSlides/notesSlide23.xml"/><Relationship Id="rId5" Type="http://schemas.openxmlformats.org/officeDocument/2006/relationships/slideLayout" Target="../slideLayouts/slideLayout16.xml"/><Relationship Id="rId4" Type="http://schemas.openxmlformats.org/officeDocument/2006/relationships/audio" Target="../media/media52.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23.jpeg"/><Relationship Id="rId3" Type="http://schemas.microsoft.com/office/2007/relationships/media" Target="../media/media55.m4a"/><Relationship Id="rId7" Type="http://schemas.openxmlformats.org/officeDocument/2006/relationships/image" Target="../media/image22.emf"/><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notesSlide" Target="../notesSlides/notesSlide25.xml"/><Relationship Id="rId5" Type="http://schemas.openxmlformats.org/officeDocument/2006/relationships/slideLayout" Target="../slideLayouts/slideLayout16.xml"/><Relationship Id="rId4" Type="http://schemas.openxmlformats.org/officeDocument/2006/relationships/audio" Target="../media/media55.m4a"/><Relationship Id="rId9"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slideLayout" Target="../slideLayouts/slideLayout16.xml"/><Relationship Id="rId7" Type="http://schemas.openxmlformats.org/officeDocument/2006/relationships/image" Target="../media/image26.JP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notesSlide" Target="../notesSlides/notesSlide26.xml"/><Relationship Id="rId9"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58.m4a"/><Relationship Id="rId7" Type="http://schemas.openxmlformats.org/officeDocument/2006/relationships/image" Target="../media/image28.pn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notesSlide" Target="../notesSlides/notesSlide27.xml"/><Relationship Id="rId5" Type="http://schemas.openxmlformats.org/officeDocument/2006/relationships/slideLayout" Target="../slideLayouts/slideLayout16.xml"/><Relationship Id="rId4" Type="http://schemas.openxmlformats.org/officeDocument/2006/relationships/audio" Target="../media/media58.m4a"/><Relationship Id="rId9"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6.xml"/><Relationship Id="rId7" Type="http://schemas.openxmlformats.org/officeDocument/2006/relationships/image" Target="../media/image32.png"/><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34.emf"/><Relationship Id="rId3" Type="http://schemas.microsoft.com/office/2007/relationships/media" Target="../media/media61.m4a"/><Relationship Id="rId7" Type="http://schemas.openxmlformats.org/officeDocument/2006/relationships/image" Target="../media/image33.jpeg"/><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notesSlide" Target="../notesSlides/notesSlide29.xml"/><Relationship Id="rId5" Type="http://schemas.openxmlformats.org/officeDocument/2006/relationships/slideLayout" Target="../slideLayouts/slideLayout16.xml"/><Relationship Id="rId10" Type="http://schemas.openxmlformats.org/officeDocument/2006/relationships/image" Target="../media/image8.png"/><Relationship Id="rId4" Type="http://schemas.openxmlformats.org/officeDocument/2006/relationships/audio" Target="../media/media61.m4a"/><Relationship Id="rId9" Type="http://schemas.openxmlformats.org/officeDocument/2006/relationships/image" Target="../media/image35.em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37.jpeg"/><Relationship Id="rId3" Type="http://schemas.microsoft.com/office/2007/relationships/media" Target="../media/media63.m4a"/><Relationship Id="rId7" Type="http://schemas.openxmlformats.org/officeDocument/2006/relationships/image" Target="../media/image36.png"/><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notesSlide" Target="../notesSlides/notesSlide30.xml"/><Relationship Id="rId11" Type="http://schemas.openxmlformats.org/officeDocument/2006/relationships/image" Target="../media/image8.png"/><Relationship Id="rId5" Type="http://schemas.openxmlformats.org/officeDocument/2006/relationships/slideLayout" Target="../slideLayouts/slideLayout16.xml"/><Relationship Id="rId10" Type="http://schemas.openxmlformats.org/officeDocument/2006/relationships/image" Target="../media/image39.png"/><Relationship Id="rId4" Type="http://schemas.openxmlformats.org/officeDocument/2006/relationships/audio" Target="../media/media63.m4a"/><Relationship Id="rId9" Type="http://schemas.openxmlformats.org/officeDocument/2006/relationships/image" Target="../media/image38.png"/></Relationships>
</file>

<file path=ppt/slides/_rels/slide31.xml.rels><?xml version="1.0" encoding="UTF-8" standalone="yes"?>
<Relationships xmlns="http://schemas.openxmlformats.org/package/2006/relationships"><Relationship Id="rId8" Type="http://schemas.openxmlformats.org/officeDocument/2006/relationships/audio" Target="../media/media67.m4a"/><Relationship Id="rId13" Type="http://schemas.openxmlformats.org/officeDocument/2006/relationships/image" Target="../media/image8.png"/><Relationship Id="rId3" Type="http://schemas.microsoft.com/office/2007/relationships/media" Target="../media/media65.m4a"/><Relationship Id="rId7" Type="http://schemas.microsoft.com/office/2007/relationships/media" Target="../media/media67.m4a"/><Relationship Id="rId12" Type="http://schemas.openxmlformats.org/officeDocument/2006/relationships/image" Target="../media/image41.png"/><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audio" Target="../media/media66.m4a"/><Relationship Id="rId11" Type="http://schemas.openxmlformats.org/officeDocument/2006/relationships/image" Target="../media/image40.png"/><Relationship Id="rId5" Type="http://schemas.microsoft.com/office/2007/relationships/media" Target="../media/media66.m4a"/><Relationship Id="rId10" Type="http://schemas.openxmlformats.org/officeDocument/2006/relationships/notesSlide" Target="../notesSlides/notesSlide31.xml"/><Relationship Id="rId4" Type="http://schemas.openxmlformats.org/officeDocument/2006/relationships/audio" Target="../media/media65.m4a"/><Relationship Id="rId9"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6.xml"/><Relationship Id="rId7" Type="http://schemas.openxmlformats.org/officeDocument/2006/relationships/image" Target="../media/image44.emf"/><Relationship Id="rId2" Type="http://schemas.openxmlformats.org/officeDocument/2006/relationships/audio" Target="../media/media68.m4a"/><Relationship Id="rId1" Type="http://schemas.microsoft.com/office/2007/relationships/media" Target="../media/media68.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image" Target="../media/image8.png"/><Relationship Id="rId5" Type="http://schemas.openxmlformats.org/officeDocument/2006/relationships/image" Target="../media/image4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70.m4a"/><Relationship Id="rId1" Type="http://schemas.microsoft.com/office/2007/relationships/media" Target="../media/media70.m4a"/><Relationship Id="rId6" Type="http://schemas.openxmlformats.org/officeDocument/2006/relationships/image" Target="../media/image8.png"/><Relationship Id="rId5" Type="http://schemas.openxmlformats.org/officeDocument/2006/relationships/image" Target="../media/image46.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image" Target="../media/image8.png"/><Relationship Id="rId5" Type="http://schemas.openxmlformats.org/officeDocument/2006/relationships/image" Target="../media/image47.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72.m4a"/><Relationship Id="rId1" Type="http://schemas.microsoft.com/office/2007/relationships/media" Target="../media/media72.m4a"/><Relationship Id="rId6" Type="http://schemas.openxmlformats.org/officeDocument/2006/relationships/image" Target="../media/image8.png"/><Relationship Id="rId5" Type="http://schemas.openxmlformats.org/officeDocument/2006/relationships/image" Target="../media/image48.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audio" Target="../media/media76.m4a"/><Relationship Id="rId13" Type="http://schemas.microsoft.com/office/2007/relationships/media" Target="../media/media79.m4a"/><Relationship Id="rId18" Type="http://schemas.openxmlformats.org/officeDocument/2006/relationships/notesSlide" Target="../notesSlides/notesSlide37.xml"/><Relationship Id="rId3" Type="http://schemas.microsoft.com/office/2007/relationships/media" Target="../media/media74.m4a"/><Relationship Id="rId7" Type="http://schemas.microsoft.com/office/2007/relationships/media" Target="../media/media76.m4a"/><Relationship Id="rId12" Type="http://schemas.openxmlformats.org/officeDocument/2006/relationships/audio" Target="../media/media78.m4a"/><Relationship Id="rId17" Type="http://schemas.openxmlformats.org/officeDocument/2006/relationships/slideLayout" Target="../slideLayouts/slideLayout16.xml"/><Relationship Id="rId2" Type="http://schemas.openxmlformats.org/officeDocument/2006/relationships/audio" Target="../media/media73.m4a"/><Relationship Id="rId16" Type="http://schemas.openxmlformats.org/officeDocument/2006/relationships/audio" Target="../media/media80.m4a"/><Relationship Id="rId1" Type="http://schemas.microsoft.com/office/2007/relationships/media" Target="../media/media73.m4a"/><Relationship Id="rId6" Type="http://schemas.openxmlformats.org/officeDocument/2006/relationships/audio" Target="../media/media75.m4a"/><Relationship Id="rId11" Type="http://schemas.microsoft.com/office/2007/relationships/media" Target="../media/media78.m4a"/><Relationship Id="rId5" Type="http://schemas.microsoft.com/office/2007/relationships/media" Target="../media/media75.m4a"/><Relationship Id="rId15" Type="http://schemas.microsoft.com/office/2007/relationships/media" Target="../media/media80.m4a"/><Relationship Id="rId10" Type="http://schemas.openxmlformats.org/officeDocument/2006/relationships/audio" Target="../media/media77.m4a"/><Relationship Id="rId19" Type="http://schemas.openxmlformats.org/officeDocument/2006/relationships/image" Target="../media/image8.png"/><Relationship Id="rId4" Type="http://schemas.openxmlformats.org/officeDocument/2006/relationships/audio" Target="../media/media74.m4a"/><Relationship Id="rId9" Type="http://schemas.microsoft.com/office/2007/relationships/media" Target="../media/media77.m4a"/><Relationship Id="rId14" Type="http://schemas.openxmlformats.org/officeDocument/2006/relationships/audio" Target="../media/media79.m4a"/></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microsoft.com/office/2007/relationships/media" Target="../media/media82.m4a"/><Relationship Id="rId7" Type="http://schemas.openxmlformats.org/officeDocument/2006/relationships/slideLayout" Target="../slideLayouts/slideLayout16.xml"/><Relationship Id="rId2" Type="http://schemas.openxmlformats.org/officeDocument/2006/relationships/audio" Target="../media/media81.m4a"/><Relationship Id="rId1" Type="http://schemas.microsoft.com/office/2007/relationships/media" Target="../media/media81.m4a"/><Relationship Id="rId6" Type="http://schemas.openxmlformats.org/officeDocument/2006/relationships/audio" Target="../media/media83.m4a"/><Relationship Id="rId5" Type="http://schemas.microsoft.com/office/2007/relationships/media" Target="../media/media83.m4a"/><Relationship Id="rId4" Type="http://schemas.openxmlformats.org/officeDocument/2006/relationships/audio" Target="../media/media82.m4a"/><Relationship Id="rId9"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49.png"/><Relationship Id="rId2" Type="http://schemas.openxmlformats.org/officeDocument/2006/relationships/audio" Target="../media/media84.m4a"/><Relationship Id="rId1" Type="http://schemas.microsoft.com/office/2007/relationships/media" Target="../media/media84.m4a"/><Relationship Id="rId6" Type="http://schemas.openxmlformats.org/officeDocument/2006/relationships/image" Target="../media/image8.png"/><Relationship Id="rId5" Type="http://schemas.openxmlformats.org/officeDocument/2006/relationships/hyperlink" Target="http://www.cpsc.gov/labsearch" TargetMode="Externa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8" Type="http://schemas.openxmlformats.org/officeDocument/2006/relationships/audio" Target="../media/media88.m4a"/><Relationship Id="rId13" Type="http://schemas.microsoft.com/office/2007/relationships/media" Target="../media/media91.m4a"/><Relationship Id="rId18" Type="http://schemas.openxmlformats.org/officeDocument/2006/relationships/notesSlide" Target="../notesSlides/notesSlide40.xml"/><Relationship Id="rId3" Type="http://schemas.microsoft.com/office/2007/relationships/media" Target="../media/media86.m4a"/><Relationship Id="rId7" Type="http://schemas.microsoft.com/office/2007/relationships/media" Target="../media/media88.m4a"/><Relationship Id="rId12" Type="http://schemas.openxmlformats.org/officeDocument/2006/relationships/audio" Target="../media/media90.m4a"/><Relationship Id="rId17" Type="http://schemas.openxmlformats.org/officeDocument/2006/relationships/slideLayout" Target="../slideLayouts/slideLayout16.xml"/><Relationship Id="rId2" Type="http://schemas.openxmlformats.org/officeDocument/2006/relationships/audio" Target="../media/media85.m4a"/><Relationship Id="rId16" Type="http://schemas.openxmlformats.org/officeDocument/2006/relationships/audio" Target="../media/media92.m4a"/><Relationship Id="rId1" Type="http://schemas.microsoft.com/office/2007/relationships/media" Target="../media/media85.m4a"/><Relationship Id="rId6" Type="http://schemas.openxmlformats.org/officeDocument/2006/relationships/audio" Target="../media/media87.m4a"/><Relationship Id="rId11" Type="http://schemas.microsoft.com/office/2007/relationships/media" Target="../media/media90.m4a"/><Relationship Id="rId5" Type="http://schemas.microsoft.com/office/2007/relationships/media" Target="../media/media87.m4a"/><Relationship Id="rId15" Type="http://schemas.microsoft.com/office/2007/relationships/media" Target="../media/media92.m4a"/><Relationship Id="rId10" Type="http://schemas.openxmlformats.org/officeDocument/2006/relationships/audio" Target="../media/media89.m4a"/><Relationship Id="rId19" Type="http://schemas.openxmlformats.org/officeDocument/2006/relationships/image" Target="../media/image8.png"/><Relationship Id="rId4" Type="http://schemas.openxmlformats.org/officeDocument/2006/relationships/audio" Target="../media/media86.m4a"/><Relationship Id="rId9" Type="http://schemas.microsoft.com/office/2007/relationships/media" Target="../media/media89.m4a"/><Relationship Id="rId14" Type="http://schemas.openxmlformats.org/officeDocument/2006/relationships/audio" Target="../media/media91.m4a"/></Relationships>
</file>

<file path=ppt/slides/_rels/slide4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5.xml"/><Relationship Id="rId7" Type="http://schemas.openxmlformats.org/officeDocument/2006/relationships/image" Target="../media/image51.png"/><Relationship Id="rId2" Type="http://schemas.openxmlformats.org/officeDocument/2006/relationships/audio" Target="../media/media93.m4a"/><Relationship Id="rId1" Type="http://schemas.microsoft.com/office/2007/relationships/media" Target="../media/media93.m4a"/><Relationship Id="rId6" Type="http://schemas.openxmlformats.org/officeDocument/2006/relationships/image" Target="../media/image50.png"/><Relationship Id="rId5" Type="http://schemas.openxmlformats.org/officeDocument/2006/relationships/hyperlink" Target="https://www.cpsc.gov/Testing-Certification/Childrens-Product-Certificate-CPC" TargetMode="External"/><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audio" Target="../media/media97.m4a"/><Relationship Id="rId3" Type="http://schemas.microsoft.com/office/2007/relationships/media" Target="../media/media95.m4a"/><Relationship Id="rId7" Type="http://schemas.microsoft.com/office/2007/relationships/media" Target="../media/media97.m4a"/><Relationship Id="rId2" Type="http://schemas.openxmlformats.org/officeDocument/2006/relationships/audio" Target="../media/media94.m4a"/><Relationship Id="rId1" Type="http://schemas.microsoft.com/office/2007/relationships/media" Target="../media/media94.m4a"/><Relationship Id="rId6" Type="http://schemas.openxmlformats.org/officeDocument/2006/relationships/audio" Target="../media/media96.m4a"/><Relationship Id="rId11" Type="http://schemas.openxmlformats.org/officeDocument/2006/relationships/image" Target="../media/image8.png"/><Relationship Id="rId5" Type="http://schemas.microsoft.com/office/2007/relationships/media" Target="../media/media96.m4a"/><Relationship Id="rId10" Type="http://schemas.openxmlformats.org/officeDocument/2006/relationships/notesSlide" Target="../notesSlides/notesSlide42.xml"/><Relationship Id="rId4" Type="http://schemas.openxmlformats.org/officeDocument/2006/relationships/audio" Target="../media/media95.m4a"/><Relationship Id="rId9"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microsoft.com/office/2007/relationships/media" Target="../media/media99.m4a"/><Relationship Id="rId7" Type="http://schemas.openxmlformats.org/officeDocument/2006/relationships/image" Target="../media/image8.png"/><Relationship Id="rId2" Type="http://schemas.openxmlformats.org/officeDocument/2006/relationships/audio" Target="../media/media98.m4a"/><Relationship Id="rId1" Type="http://schemas.microsoft.com/office/2007/relationships/media" Target="../media/media98.m4a"/><Relationship Id="rId6" Type="http://schemas.openxmlformats.org/officeDocument/2006/relationships/notesSlide" Target="../notesSlides/notesSlide43.xml"/><Relationship Id="rId5" Type="http://schemas.openxmlformats.org/officeDocument/2006/relationships/slideLayout" Target="../slideLayouts/slideLayout16.xml"/><Relationship Id="rId4" Type="http://schemas.openxmlformats.org/officeDocument/2006/relationships/audio" Target="../media/media99.m4a"/></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00.m4a"/><Relationship Id="rId1" Type="http://schemas.microsoft.com/office/2007/relationships/media" Target="../media/media100.m4a"/><Relationship Id="rId5" Type="http://schemas.openxmlformats.org/officeDocument/2006/relationships/image" Target="../media/image8.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audio" Target="../media/media104.m4a"/><Relationship Id="rId13" Type="http://schemas.microsoft.com/office/2007/relationships/media" Target="../media/media107.m4a"/><Relationship Id="rId18" Type="http://schemas.openxmlformats.org/officeDocument/2006/relationships/notesSlide" Target="../notesSlides/notesSlide45.xml"/><Relationship Id="rId3" Type="http://schemas.microsoft.com/office/2007/relationships/media" Target="../media/media102.m4a"/><Relationship Id="rId7" Type="http://schemas.microsoft.com/office/2007/relationships/media" Target="../media/media104.m4a"/><Relationship Id="rId12" Type="http://schemas.openxmlformats.org/officeDocument/2006/relationships/audio" Target="../media/media106.m4a"/><Relationship Id="rId17" Type="http://schemas.openxmlformats.org/officeDocument/2006/relationships/slideLayout" Target="../slideLayouts/slideLayout15.xml"/><Relationship Id="rId2" Type="http://schemas.openxmlformats.org/officeDocument/2006/relationships/audio" Target="../media/media101.m4a"/><Relationship Id="rId16" Type="http://schemas.openxmlformats.org/officeDocument/2006/relationships/audio" Target="../media/media108.m4a"/><Relationship Id="rId20" Type="http://schemas.openxmlformats.org/officeDocument/2006/relationships/image" Target="../media/image8.png"/><Relationship Id="rId1" Type="http://schemas.microsoft.com/office/2007/relationships/media" Target="../media/media101.m4a"/><Relationship Id="rId6" Type="http://schemas.openxmlformats.org/officeDocument/2006/relationships/audio" Target="../media/media103.m4a"/><Relationship Id="rId11" Type="http://schemas.microsoft.com/office/2007/relationships/media" Target="../media/media106.m4a"/><Relationship Id="rId5" Type="http://schemas.microsoft.com/office/2007/relationships/media" Target="../media/media103.m4a"/><Relationship Id="rId15" Type="http://schemas.microsoft.com/office/2007/relationships/media" Target="../media/media108.m4a"/><Relationship Id="rId10" Type="http://schemas.openxmlformats.org/officeDocument/2006/relationships/audio" Target="../media/media105.m4a"/><Relationship Id="rId19" Type="http://schemas.openxmlformats.org/officeDocument/2006/relationships/image" Target="../media/image52.emf"/><Relationship Id="rId4" Type="http://schemas.openxmlformats.org/officeDocument/2006/relationships/audio" Target="../media/media102.m4a"/><Relationship Id="rId9" Type="http://schemas.microsoft.com/office/2007/relationships/media" Target="../media/media105.m4a"/><Relationship Id="rId14" Type="http://schemas.openxmlformats.org/officeDocument/2006/relationships/audio" Target="../media/media107.m4a"/></Relationships>
</file>

<file path=ppt/slides/_rels/slide46.xml.rels><?xml version="1.0" encoding="UTF-8" standalone="yes"?>
<Relationships xmlns="http://schemas.openxmlformats.org/package/2006/relationships"><Relationship Id="rId8" Type="http://schemas.openxmlformats.org/officeDocument/2006/relationships/audio" Target="../media/media112.m4a"/><Relationship Id="rId13" Type="http://schemas.openxmlformats.org/officeDocument/2006/relationships/image" Target="../media/image53.png"/><Relationship Id="rId3" Type="http://schemas.microsoft.com/office/2007/relationships/media" Target="../media/media110.m4a"/><Relationship Id="rId7" Type="http://schemas.microsoft.com/office/2007/relationships/media" Target="../media/media112.m4a"/><Relationship Id="rId12" Type="http://schemas.openxmlformats.org/officeDocument/2006/relationships/notesSlide" Target="../notesSlides/notesSlide46.xml"/><Relationship Id="rId2" Type="http://schemas.openxmlformats.org/officeDocument/2006/relationships/audio" Target="../media/media109.m4a"/><Relationship Id="rId16" Type="http://schemas.openxmlformats.org/officeDocument/2006/relationships/image" Target="../media/image8.png"/><Relationship Id="rId1" Type="http://schemas.microsoft.com/office/2007/relationships/media" Target="../media/media109.m4a"/><Relationship Id="rId6" Type="http://schemas.openxmlformats.org/officeDocument/2006/relationships/audio" Target="../media/media111.m4a"/><Relationship Id="rId11" Type="http://schemas.openxmlformats.org/officeDocument/2006/relationships/slideLayout" Target="../slideLayouts/slideLayout15.xml"/><Relationship Id="rId5" Type="http://schemas.microsoft.com/office/2007/relationships/media" Target="../media/media111.m4a"/><Relationship Id="rId15" Type="http://schemas.openxmlformats.org/officeDocument/2006/relationships/image" Target="../media/image55.emf"/><Relationship Id="rId10" Type="http://schemas.openxmlformats.org/officeDocument/2006/relationships/audio" Target="../media/media113.m4a"/><Relationship Id="rId4" Type="http://schemas.openxmlformats.org/officeDocument/2006/relationships/audio" Target="../media/media110.m4a"/><Relationship Id="rId9" Type="http://schemas.microsoft.com/office/2007/relationships/media" Target="../media/media113.m4a"/><Relationship Id="rId14" Type="http://schemas.openxmlformats.org/officeDocument/2006/relationships/image" Target="../media/image54.emf"/></Relationships>
</file>

<file path=ppt/slides/_rels/slide47.xml.rels><?xml version="1.0" encoding="UTF-8" standalone="yes"?>
<Relationships xmlns="http://schemas.openxmlformats.org/package/2006/relationships"><Relationship Id="rId8" Type="http://schemas.openxmlformats.org/officeDocument/2006/relationships/audio" Target="../media/media117.m4a"/><Relationship Id="rId13" Type="http://schemas.openxmlformats.org/officeDocument/2006/relationships/slideLayout" Target="../slideLayouts/slideLayout15.xml"/><Relationship Id="rId3" Type="http://schemas.microsoft.com/office/2007/relationships/media" Target="../media/media115.m4a"/><Relationship Id="rId7" Type="http://schemas.microsoft.com/office/2007/relationships/media" Target="../media/media117.m4a"/><Relationship Id="rId12" Type="http://schemas.openxmlformats.org/officeDocument/2006/relationships/audio" Target="../media/media119.m4a"/><Relationship Id="rId2" Type="http://schemas.openxmlformats.org/officeDocument/2006/relationships/audio" Target="../media/media114.m4a"/><Relationship Id="rId16" Type="http://schemas.openxmlformats.org/officeDocument/2006/relationships/image" Target="../media/image8.png"/><Relationship Id="rId1" Type="http://schemas.microsoft.com/office/2007/relationships/media" Target="../media/media114.m4a"/><Relationship Id="rId6" Type="http://schemas.openxmlformats.org/officeDocument/2006/relationships/audio" Target="../media/media116.m4a"/><Relationship Id="rId11" Type="http://schemas.microsoft.com/office/2007/relationships/media" Target="../media/media119.m4a"/><Relationship Id="rId5" Type="http://schemas.microsoft.com/office/2007/relationships/media" Target="../media/media116.m4a"/><Relationship Id="rId15" Type="http://schemas.openxmlformats.org/officeDocument/2006/relationships/image" Target="../media/image56.JPG"/><Relationship Id="rId10" Type="http://schemas.openxmlformats.org/officeDocument/2006/relationships/audio" Target="../media/media118.m4a"/><Relationship Id="rId4" Type="http://schemas.openxmlformats.org/officeDocument/2006/relationships/audio" Target="../media/media115.m4a"/><Relationship Id="rId9" Type="http://schemas.microsoft.com/office/2007/relationships/media" Target="../media/media118.m4a"/><Relationship Id="rId1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hyperlink" Target="mailto:CPSCinChina@CPSC.GOV" TargetMode="External"/><Relationship Id="rId2" Type="http://schemas.openxmlformats.org/officeDocument/2006/relationships/notesSlide" Target="../notesSlides/notesSlide48.xml"/><Relationship Id="rId1" Type="http://schemas.openxmlformats.org/officeDocument/2006/relationships/slideLayout" Target="../slideLayouts/slideLayout16.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mailto:CPSCinChina@cpsc.gov"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59.jpeg"/><Relationship Id="rId4" Type="http://schemas.openxmlformats.org/officeDocument/2006/relationships/hyperlink" Target="https://www.cpsc.gov/Business--Manufacturing/Business-Education/Durable-Infant-or-Toddler-Products"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www.cpsc.gov/s3fs-public/HandbookforManufacturingChinese.pdf" TargetMode="External"/><Relationship Id="rId7"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hyperlink" Target="https://www.cpsc.gov/s3fs-public/RegulatedProductsHandbook.pdf" TargetMode="External"/><Relationship Id="rId5" Type="http://schemas.openxmlformats.org/officeDocument/2006/relationships/hyperlink" Target="https://www.cpsc.gov/s3fs-public/THE%20REGULATED%20PRODUCT%20HANDBOOK_050613%20CHN%20Final_0.pdf" TargetMode="External"/><Relationship Id="rId4" Type="http://schemas.openxmlformats.org/officeDocument/2006/relationships/hyperlink" Target="https://www.cpsc.gov/s3fs-public/pdfs/blk_pdf_handbookenglishaug05.pdf"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govinfo.gov/content/pkg/CFR-2017-title16-vol2/pdf/CFR-2017-title16-vol2.pdf" TargetMode="External"/><Relationship Id="rId7"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62.jpeg"/><Relationship Id="rId5" Type="http://schemas.openxmlformats.org/officeDocument/2006/relationships/hyperlink" Target="https://www.cpsc.gov/s3fs-public/Flammability%20of%20Clothing%20Textiles%20Test%20Manual_1610.pdf" TargetMode="External"/><Relationship Id="rId4" Type="http://schemas.openxmlformats.org/officeDocument/2006/relationships/hyperlink" Target="https://www.cpsc.gov/s3fs-public/Laboratory-test-manual-16-CFR-Part-1610-Ch.pdf?MhtbUWNy6jmOPx9b6f.RErt.n.2n_d_h"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cpsc.gov/LabSearch" TargetMode="External"/><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hyperlink" Target="http://business.cpsc.gov/" TargetMode="External"/><Relationship Id="rId2" Type="http://schemas.openxmlformats.org/officeDocument/2006/relationships/notesSlide" Target="../notesSlides/notesSlide54.xml"/><Relationship Id="rId1" Type="http://schemas.openxmlformats.org/officeDocument/2006/relationships/slideLayout" Target="../slideLayouts/slideLayout8.xml"/><Relationship Id="rId5" Type="http://schemas.openxmlformats.org/officeDocument/2006/relationships/image" Target="../media/image65.jpeg"/><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5.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audio" Target="../media/media6.m4a"/><Relationship Id="rId13" Type="http://schemas.microsoft.com/office/2007/relationships/media" Target="../media/media9.m4a"/><Relationship Id="rId18" Type="http://schemas.openxmlformats.org/officeDocument/2006/relationships/notesSlide" Target="../notesSlides/notesSlide8.xml"/><Relationship Id="rId26" Type="http://schemas.openxmlformats.org/officeDocument/2006/relationships/slide" Target="slide37.xml"/><Relationship Id="rId3" Type="http://schemas.microsoft.com/office/2007/relationships/media" Target="../media/media4.m4a"/><Relationship Id="rId21" Type="http://schemas.openxmlformats.org/officeDocument/2006/relationships/slide" Target="slide12.xml"/><Relationship Id="rId7" Type="http://schemas.microsoft.com/office/2007/relationships/media" Target="../media/media6.m4a"/><Relationship Id="rId12" Type="http://schemas.openxmlformats.org/officeDocument/2006/relationships/audio" Target="../media/media8.m4a"/><Relationship Id="rId17" Type="http://schemas.openxmlformats.org/officeDocument/2006/relationships/slideLayout" Target="../slideLayouts/slideLayout16.xml"/><Relationship Id="rId25" Type="http://schemas.openxmlformats.org/officeDocument/2006/relationships/slide" Target="slide23.xml"/><Relationship Id="rId2" Type="http://schemas.openxmlformats.org/officeDocument/2006/relationships/audio" Target="../media/media3.m4a"/><Relationship Id="rId16" Type="http://schemas.openxmlformats.org/officeDocument/2006/relationships/audio" Target="../media/media10.m4a"/><Relationship Id="rId20" Type="http://schemas.openxmlformats.org/officeDocument/2006/relationships/slide" Target="slide10.xml"/><Relationship Id="rId1" Type="http://schemas.microsoft.com/office/2007/relationships/media" Target="../media/media3.m4a"/><Relationship Id="rId6" Type="http://schemas.openxmlformats.org/officeDocument/2006/relationships/audio" Target="../media/media5.m4a"/><Relationship Id="rId11" Type="http://schemas.microsoft.com/office/2007/relationships/media" Target="../media/media8.m4a"/><Relationship Id="rId24" Type="http://schemas.openxmlformats.org/officeDocument/2006/relationships/slide" Target="slide17.xml"/><Relationship Id="rId5" Type="http://schemas.microsoft.com/office/2007/relationships/media" Target="../media/media5.m4a"/><Relationship Id="rId15" Type="http://schemas.microsoft.com/office/2007/relationships/media" Target="../media/media10.m4a"/><Relationship Id="rId23" Type="http://schemas.openxmlformats.org/officeDocument/2006/relationships/slide" Target="slide18.xml"/><Relationship Id="rId10" Type="http://schemas.openxmlformats.org/officeDocument/2006/relationships/audio" Target="../media/media7.m4a"/><Relationship Id="rId19" Type="http://schemas.openxmlformats.org/officeDocument/2006/relationships/slide" Target="slide9.xml"/><Relationship Id="rId4" Type="http://schemas.openxmlformats.org/officeDocument/2006/relationships/audio" Target="../media/media4.m4a"/><Relationship Id="rId9" Type="http://schemas.microsoft.com/office/2007/relationships/media" Target="../media/media7.m4a"/><Relationship Id="rId14" Type="http://schemas.openxmlformats.org/officeDocument/2006/relationships/audio" Target="../media/media9.m4a"/><Relationship Id="rId22" Type="http://schemas.openxmlformats.org/officeDocument/2006/relationships/slide" Target="slide14.xml"/><Relationship Id="rId27"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3" Type="http://schemas.microsoft.com/office/2007/relationships/media" Target="../media/media12.m4a"/><Relationship Id="rId7" Type="http://schemas.openxmlformats.org/officeDocument/2006/relationships/slideLayout" Target="../slideLayouts/slideLayout1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audio" Target="../media/media13.m4a"/><Relationship Id="rId5" Type="http://schemas.microsoft.com/office/2007/relationships/media" Target="../media/media13.m4a"/><Relationship Id="rId4" Type="http://schemas.openxmlformats.org/officeDocument/2006/relationships/audio" Target="../media/media12.m4a"/><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3736" y="365126"/>
            <a:ext cx="11905488" cy="940043"/>
          </a:xfrm>
        </p:spPr>
        <p:txBody>
          <a:bodyPr>
            <a:normAutofit/>
          </a:bodyPr>
          <a:lstStyle/>
          <a:p>
            <a:pPr algn="l"/>
            <a:r>
              <a:rPr lang="en-US" sz="2400" dirty="0" smtClean="0"/>
              <a:t>Video: Welcome to the 2020 CPSC Podcast </a:t>
            </a:r>
            <a:r>
              <a:rPr lang="en-US" sz="2400" dirty="0" smtClean="0"/>
              <a:t>Series-</a:t>
            </a:r>
            <a:r>
              <a:rPr lang="en-US" sz="2400" dirty="0" smtClean="0"/>
              <a:t>Toy Safety </a:t>
            </a:r>
            <a:r>
              <a:rPr lang="en-US" sz="2400" dirty="0" smtClean="0"/>
              <a:t>Requirements and Mandatory Standards</a:t>
            </a:r>
            <a:endParaRPr lang="en-US" sz="2400" dirty="0"/>
          </a:p>
        </p:txBody>
      </p:sp>
      <p:pic>
        <p:nvPicPr>
          <p:cNvPr id="4" name="Rich O'Brien Welcome">
            <a:hlinkClick r:id="" action="ppaction://media"/>
          </p:cNvPr>
          <p:cNvPicPr>
            <a:picLocks noChangeAspect="1"/>
          </p:cNvPicPr>
          <p:nvPr>
            <a:videoFile r:link="rId1"/>
            <p:extLst>
              <p:ext uri="{DAA4B4D4-6D71-4841-9C94-3DE7FCFB9230}">
                <p14:media xmlns:p14="http://schemas.microsoft.com/office/powerpoint/2010/main" r:embed="rId2">
                  <p14:trim st="33"/>
                </p14:media>
              </p:ext>
            </p:extLst>
          </p:nvPr>
        </p:nvPicPr>
        <p:blipFill>
          <a:blip r:embed="rId5"/>
          <a:stretch>
            <a:fillRect/>
          </a:stretch>
        </p:blipFill>
        <p:spPr>
          <a:xfrm>
            <a:off x="1662831" y="1307244"/>
            <a:ext cx="8667261" cy="4875334"/>
          </a:xfrm>
          <a:prstGeom prst="rect">
            <a:avLst/>
          </a:prstGeom>
          <a:noFill/>
          <a:ln>
            <a:noFill/>
          </a:ln>
        </p:spPr>
      </p:pic>
    </p:spTree>
    <p:extLst>
      <p:ext uri="{BB962C8B-B14F-4D97-AF65-F5344CB8AC3E}">
        <p14:creationId xmlns:p14="http://schemas.microsoft.com/office/powerpoint/2010/main" val="293673940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10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Age Grading of Toys</a:t>
            </a:r>
            <a:br>
              <a:rPr lang="en-US" dirty="0"/>
            </a:br>
            <a:r>
              <a:rPr lang="zh-CN" altLang="en-US" dirty="0"/>
              <a:t>玩具的年龄分级</a:t>
            </a:r>
            <a:endParaRPr lang="en-US" dirty="0"/>
          </a:p>
        </p:txBody>
      </p:sp>
      <p:sp>
        <p:nvSpPr>
          <p:cNvPr id="3" name="Content Placeholder 2"/>
          <p:cNvSpPr>
            <a:spLocks noGrp="1"/>
          </p:cNvSpPr>
          <p:nvPr>
            <p:ph idx="1"/>
          </p:nvPr>
        </p:nvSpPr>
        <p:spPr/>
        <p:txBody>
          <a:bodyPr>
            <a:normAutofit/>
          </a:bodyPr>
          <a:lstStyle/>
          <a:p>
            <a:pPr marL="457200" indent="-457200">
              <a:lnSpc>
                <a:spcPct val="80000"/>
              </a:lnSpc>
              <a:buFont typeface="Arial" panose="020B0604020202020204" pitchFamily="34" charset="0"/>
              <a:buChar char="•"/>
              <a:defRPr/>
            </a:pPr>
            <a:r>
              <a:rPr lang="en-US" altLang="en-US" dirty="0"/>
              <a:t>Age labels should match the attributes of the toy to the abilities/behaviors of the child.</a:t>
            </a:r>
          </a:p>
          <a:p>
            <a:pPr lvl="1">
              <a:lnSpc>
                <a:spcPct val="80000"/>
              </a:lnSpc>
              <a:defRPr/>
            </a:pPr>
            <a:r>
              <a:rPr lang="zh-CN" altLang="en-US" sz="2800" dirty="0" smtClean="0">
                <a:solidFill>
                  <a:schemeClr val="tx2"/>
                </a:solidFill>
              </a:rPr>
              <a:t>年</a:t>
            </a:r>
            <a:r>
              <a:rPr lang="zh-CN" altLang="en-US" sz="2800" dirty="0">
                <a:solidFill>
                  <a:schemeClr val="tx2"/>
                </a:solidFill>
              </a:rPr>
              <a:t>龄标签应让</a:t>
            </a:r>
            <a:r>
              <a:rPr lang="zh-CN" altLang="en-US" sz="2800" dirty="0">
                <a:solidFill>
                  <a:schemeClr val="tx2"/>
                </a:solidFill>
                <a:latin typeface="SimSun" panose="02010600030101010101" pitchFamily="2" charset="-122"/>
                <a:ea typeface="SimSun" panose="02010600030101010101" pitchFamily="2" charset="-122"/>
              </a:rPr>
              <a:t>玩具的属性与孩子的能力</a:t>
            </a:r>
            <a:r>
              <a:rPr lang="en-US" altLang="zh-CN" sz="2800" dirty="0">
                <a:solidFill>
                  <a:schemeClr val="tx2"/>
                </a:solidFill>
                <a:latin typeface="SimSun" panose="02010600030101010101" pitchFamily="2" charset="-122"/>
                <a:ea typeface="SimSun" panose="02010600030101010101" pitchFamily="2" charset="-122"/>
              </a:rPr>
              <a:t>/</a:t>
            </a:r>
            <a:r>
              <a:rPr lang="zh-CN" altLang="en-US" sz="2800" dirty="0">
                <a:solidFill>
                  <a:schemeClr val="tx2"/>
                </a:solidFill>
                <a:latin typeface="SimSun" panose="02010600030101010101" pitchFamily="2" charset="-122"/>
                <a:ea typeface="SimSun" panose="02010600030101010101" pitchFamily="2" charset="-122"/>
              </a:rPr>
              <a:t>行为相匹配。</a:t>
            </a:r>
            <a:endParaRPr lang="en-US" altLang="en-US" sz="2800" dirty="0">
              <a:solidFill>
                <a:schemeClr val="tx2"/>
              </a:solidFill>
              <a:latin typeface="SimSun" panose="02010600030101010101" pitchFamily="2" charset="-122"/>
              <a:ea typeface="SimSun" panose="02010600030101010101" pitchFamily="2" charset="-122"/>
            </a:endParaRPr>
          </a:p>
          <a:p>
            <a:pPr lvl="1">
              <a:lnSpc>
                <a:spcPct val="80000"/>
              </a:lnSpc>
              <a:buFont typeface="Arial" panose="020B0604020202020204" pitchFamily="34" charset="0"/>
              <a:buChar char="•"/>
              <a:defRPr/>
            </a:pPr>
            <a:endParaRPr lang="en-US" altLang="en-US" sz="1200" dirty="0">
              <a:solidFill>
                <a:schemeClr val="tx2"/>
              </a:solidFill>
            </a:endParaRPr>
          </a:p>
          <a:p>
            <a:pPr marL="457200" indent="-457200">
              <a:lnSpc>
                <a:spcPct val="80000"/>
              </a:lnSpc>
              <a:buFont typeface="Arial" panose="020B0604020202020204" pitchFamily="34" charset="0"/>
              <a:buChar char="•"/>
              <a:defRPr/>
            </a:pPr>
            <a:r>
              <a:rPr lang="en-US" altLang="en-US" dirty="0"/>
              <a:t>The Commission considers:</a:t>
            </a:r>
            <a:r>
              <a:rPr lang="zh-CN" altLang="en-US" dirty="0"/>
              <a:t> 委员会考虑</a:t>
            </a:r>
            <a:r>
              <a:rPr lang="zh-CN" altLang="en-US" dirty="0">
                <a:solidFill>
                  <a:srgbClr val="232323"/>
                </a:solidFill>
              </a:rPr>
              <a:t>：</a:t>
            </a:r>
            <a:endParaRPr lang="en-US" altLang="en-US" dirty="0">
              <a:solidFill>
                <a:srgbClr val="232323"/>
              </a:solidFill>
            </a:endParaRPr>
          </a:p>
          <a:p>
            <a:pPr marL="1257300" lvl="2" indent="-342900">
              <a:lnSpc>
                <a:spcPct val="80000"/>
              </a:lnSpc>
              <a:buFont typeface="Wingdings" panose="05000000000000000000" pitchFamily="2" charset="2"/>
              <a:buChar char="Ø"/>
              <a:defRPr/>
            </a:pPr>
            <a:r>
              <a:rPr lang="en-US" altLang="en-US" sz="2800" dirty="0">
                <a:solidFill>
                  <a:schemeClr val="tx2"/>
                </a:solidFill>
              </a:rPr>
              <a:t> </a:t>
            </a:r>
            <a:r>
              <a:rPr lang="en-US" altLang="en-US" sz="2800" dirty="0" smtClean="0">
                <a:solidFill>
                  <a:schemeClr val="tx2"/>
                </a:solidFill>
              </a:rPr>
              <a:t>Manufacturer’s </a:t>
            </a:r>
            <a:r>
              <a:rPr lang="en-US" altLang="en-US" sz="2800" dirty="0">
                <a:solidFill>
                  <a:schemeClr val="tx2"/>
                </a:solidFill>
              </a:rPr>
              <a:t>stated intent </a:t>
            </a:r>
            <a:r>
              <a:rPr lang="en-US" altLang="en-US" sz="2800" u="sng" dirty="0">
                <a:solidFill>
                  <a:schemeClr val="tx2"/>
                </a:solidFill>
              </a:rPr>
              <a:t>if it is reasonable.</a:t>
            </a:r>
          </a:p>
          <a:p>
            <a:pPr lvl="2">
              <a:lnSpc>
                <a:spcPct val="80000"/>
              </a:lnSpc>
              <a:spcAft>
                <a:spcPts val="800"/>
              </a:spcAft>
              <a:defRPr/>
            </a:pPr>
            <a:r>
              <a:rPr lang="zh-CN" altLang="en-US" sz="2800" dirty="0">
                <a:solidFill>
                  <a:schemeClr val="tx2"/>
                </a:solidFill>
                <a:latin typeface="SimSun" panose="02010600030101010101" pitchFamily="2" charset="-122"/>
                <a:ea typeface="SimSun" panose="02010600030101010101" pitchFamily="2" charset="-122"/>
              </a:rPr>
              <a:t>  </a:t>
            </a:r>
            <a:r>
              <a:rPr lang="zh-CN" altLang="en-US" sz="2800" dirty="0" smtClean="0">
                <a:solidFill>
                  <a:schemeClr val="tx2"/>
                </a:solidFill>
                <a:latin typeface="SimSun" panose="02010600030101010101" pitchFamily="2" charset="-122"/>
                <a:ea typeface="SimSun" panose="02010600030101010101" pitchFamily="2" charset="-122"/>
              </a:rPr>
              <a:t>制</a:t>
            </a:r>
            <a:r>
              <a:rPr lang="zh-CN" altLang="en-US" sz="2800" dirty="0">
                <a:solidFill>
                  <a:schemeClr val="tx2"/>
                </a:solidFill>
                <a:latin typeface="SimSun" panose="02010600030101010101" pitchFamily="2" charset="-122"/>
                <a:ea typeface="SimSun" panose="02010600030101010101" pitchFamily="2" charset="-122"/>
              </a:rPr>
              <a:t>造商对这个产品的陈述是不是合理的。</a:t>
            </a:r>
            <a:endParaRPr lang="en-US" altLang="en-US" sz="2800" dirty="0">
              <a:solidFill>
                <a:schemeClr val="tx2"/>
              </a:solidFill>
              <a:latin typeface="SimSun" panose="02010600030101010101" pitchFamily="2" charset="-122"/>
              <a:ea typeface="SimSun" panose="02010600030101010101" pitchFamily="2" charset="-122"/>
            </a:endParaRPr>
          </a:p>
          <a:p>
            <a:pPr marL="1371600" lvl="2" indent="-457200">
              <a:lnSpc>
                <a:spcPct val="80000"/>
              </a:lnSpc>
              <a:buFont typeface="Wingdings" panose="05000000000000000000" pitchFamily="2" charset="2"/>
              <a:buChar char="Ø"/>
              <a:defRPr/>
            </a:pPr>
            <a:r>
              <a:rPr lang="en-US" altLang="en-US" sz="2800" dirty="0">
                <a:solidFill>
                  <a:schemeClr val="tx2"/>
                </a:solidFill>
              </a:rPr>
              <a:t>Advertising, promotion, &amp; marketing of the </a:t>
            </a:r>
            <a:r>
              <a:rPr lang="en-US" altLang="en-US" sz="2800" dirty="0" smtClean="0">
                <a:solidFill>
                  <a:schemeClr val="tx2"/>
                </a:solidFill>
              </a:rPr>
              <a:t>toys.</a:t>
            </a:r>
            <a:endParaRPr lang="en-US" altLang="en-US" sz="2800" dirty="0">
              <a:solidFill>
                <a:schemeClr val="tx2"/>
              </a:solidFill>
            </a:endParaRPr>
          </a:p>
          <a:p>
            <a:pPr lvl="3">
              <a:lnSpc>
                <a:spcPct val="80000"/>
              </a:lnSpc>
              <a:spcAft>
                <a:spcPts val="800"/>
              </a:spcAft>
              <a:defRPr/>
            </a:pPr>
            <a:r>
              <a:rPr lang="zh-CN" altLang="en-US" sz="2800" dirty="0">
                <a:solidFill>
                  <a:schemeClr val="tx2"/>
                </a:solidFill>
              </a:rPr>
              <a:t>玩具本身的广告，促销</a:t>
            </a:r>
            <a:r>
              <a:rPr lang="en-US" altLang="zh-CN" sz="2800" dirty="0">
                <a:solidFill>
                  <a:schemeClr val="tx2"/>
                </a:solidFill>
              </a:rPr>
              <a:t>,</a:t>
            </a:r>
            <a:r>
              <a:rPr lang="zh-CN" altLang="en-US" sz="2800" dirty="0">
                <a:solidFill>
                  <a:schemeClr val="tx2"/>
                </a:solidFill>
              </a:rPr>
              <a:t> 和行</a:t>
            </a:r>
            <a:r>
              <a:rPr lang="zh-CN" altLang="en-US" sz="2800" dirty="0" smtClean="0">
                <a:solidFill>
                  <a:schemeClr val="tx2"/>
                </a:solidFill>
              </a:rPr>
              <a:t>销。</a:t>
            </a:r>
            <a:endParaRPr lang="en-US" altLang="zh-CN" sz="2800" dirty="0" smtClean="0">
              <a:solidFill>
                <a:schemeClr val="tx2"/>
              </a:solidFill>
            </a:endParaRPr>
          </a:p>
          <a:p>
            <a:pPr marL="1371600" lvl="2" indent="-457200">
              <a:lnSpc>
                <a:spcPct val="80000"/>
              </a:lnSpc>
              <a:buFont typeface="Wingdings" panose="05000000000000000000" pitchFamily="2" charset="2"/>
              <a:buChar char="Ø"/>
              <a:defRPr/>
            </a:pPr>
            <a:r>
              <a:rPr lang="en-US" altLang="en-US" sz="2400" dirty="0">
                <a:solidFill>
                  <a:schemeClr val="tx2"/>
                </a:solidFill>
              </a:rPr>
              <a:t>Commonly recognized as a toy for children’s designated </a:t>
            </a:r>
          </a:p>
          <a:p>
            <a:pPr lvl="2">
              <a:lnSpc>
                <a:spcPct val="80000"/>
              </a:lnSpc>
              <a:defRPr/>
            </a:pPr>
            <a:r>
              <a:rPr lang="en-US" altLang="en-US" sz="2400" dirty="0">
                <a:solidFill>
                  <a:schemeClr val="tx2"/>
                </a:solidFill>
              </a:rPr>
              <a:t>     age group.</a:t>
            </a:r>
          </a:p>
          <a:p>
            <a:pPr lvl="2">
              <a:lnSpc>
                <a:spcPct val="80000"/>
              </a:lnSpc>
              <a:defRPr/>
            </a:pPr>
            <a:r>
              <a:rPr lang="zh-CN" altLang="en-US" sz="2400" dirty="0">
                <a:solidFill>
                  <a:schemeClr val="tx2"/>
                </a:solidFill>
              </a:rPr>
              <a:t>     </a:t>
            </a:r>
            <a:r>
              <a:rPr lang="zh-CN" altLang="en-US" sz="2800" dirty="0">
                <a:solidFill>
                  <a:schemeClr val="tx2"/>
                </a:solidFill>
              </a:rPr>
              <a:t>玩具所指定的适合儿童年龄是不是被一般民众所认可的。</a:t>
            </a:r>
            <a:endParaRPr lang="en-US" altLang="en-US" sz="2800" dirty="0">
              <a:solidFill>
                <a:schemeClr val="tx2"/>
              </a:solidFill>
            </a:endParaRPr>
          </a:p>
          <a:p>
            <a:pPr lvl="3">
              <a:lnSpc>
                <a:spcPct val="80000"/>
              </a:lnSpc>
              <a:spcAft>
                <a:spcPts val="800"/>
              </a:spcAft>
              <a:defRPr/>
            </a:pPr>
            <a:endParaRPr lang="en-US" altLang="en-US" sz="2800" dirty="0">
              <a:solidFill>
                <a:schemeClr val="tx2"/>
              </a:solidFill>
            </a:endParaRPr>
          </a:p>
          <a:p>
            <a:pPr lvl="2">
              <a:lnSpc>
                <a:spcPct val="80000"/>
              </a:lnSpc>
              <a:defRPr/>
            </a:pPr>
            <a:endParaRPr lang="en-US" dirty="0">
              <a:solidFill>
                <a:schemeClr val="tx2"/>
              </a:solidFill>
            </a:endParaRPr>
          </a:p>
        </p:txBody>
      </p:sp>
      <p:sp>
        <p:nvSpPr>
          <p:cNvPr id="4" name="Rectangle 3"/>
          <p:cNvSpPr txBox="1">
            <a:spLocks noChangeArrowheads="1"/>
          </p:cNvSpPr>
          <p:nvPr/>
        </p:nvSpPr>
        <p:spPr>
          <a:xfrm>
            <a:off x="289169" y="1524001"/>
            <a:ext cx="11582399" cy="487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Monotype Sorts" pitchFamily="2" charset="2"/>
              <a:buNone/>
              <a:defRPr/>
            </a:pPr>
            <a:r>
              <a:rPr lang="en-US" altLang="en-US" dirty="0">
                <a:solidFill>
                  <a:srgbClr val="00246A"/>
                </a:solidFill>
              </a:rPr>
              <a:t>      	</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21012" y="5830769"/>
            <a:ext cx="609600" cy="609600"/>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1421012" y="5830769"/>
            <a:ext cx="609600" cy="609600"/>
          </a:xfrm>
          <a:prstGeom prst="rect">
            <a:avLst/>
          </a:prstGeom>
        </p:spPr>
      </p:pic>
      <p:pic>
        <p:nvPicPr>
          <p:cNvPr id="8"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1421012" y="5839830"/>
            <a:ext cx="609600" cy="609600"/>
          </a:xfrm>
          <a:prstGeom prst="rect">
            <a:avLst/>
          </a:prstGeom>
        </p:spPr>
      </p:pic>
      <p:pic>
        <p:nvPicPr>
          <p:cNvPr id="9"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421012" y="5839830"/>
            <a:ext cx="609600" cy="609600"/>
          </a:xfrm>
          <a:prstGeom prst="rect">
            <a:avLst/>
          </a:prstGeom>
        </p:spPr>
      </p:pic>
      <p:pic>
        <p:nvPicPr>
          <p:cNvPr id="10"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11421012" y="5857952"/>
            <a:ext cx="609600" cy="609600"/>
          </a:xfrm>
          <a:prstGeom prst="rect">
            <a:avLst/>
          </a:prstGeom>
        </p:spPr>
      </p:pic>
    </p:spTree>
    <p:extLst>
      <p:ext uri="{BB962C8B-B14F-4D97-AF65-F5344CB8AC3E}">
        <p14:creationId xmlns:p14="http://schemas.microsoft.com/office/powerpoint/2010/main" val="62495194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1" presetClass="mediacall" presetSubtype="0" fill="hold" nodeType="withEffect">
                                  <p:stCondLst>
                                    <p:cond delay="0"/>
                                  </p:stCondLst>
                                  <p:childTnLst>
                                    <p:cmd type="call" cmd="playFrom(0.0)">
                                      <p:cBhvr>
                                        <p:cTn id="16" dur="14957" fill="hold"/>
                                        <p:tgtEl>
                                          <p:spTgt spid="6"/>
                                        </p:tgtEl>
                                      </p:cBhvr>
                                    </p:cmd>
                                  </p:childTnLst>
                                </p:cTn>
                              </p:par>
                            </p:childTnLst>
                          </p:cTn>
                        </p:par>
                        <p:par>
                          <p:cTn id="17" fill="hold">
                            <p:stCondLst>
                              <p:cond delay="14957"/>
                            </p:stCondLst>
                            <p:childTnLst>
                              <p:par>
                                <p:cTn id="18" presetID="42" presetClass="entr" presetSubtype="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anim calcmode="lin" valueType="num">
                                      <p:cBhvr>
                                        <p:cTn id="2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3" presetID="1" presetClass="mediacall" presetSubtype="0" fill="hold" nodeType="withEffect">
                                  <p:stCondLst>
                                    <p:cond delay="0"/>
                                  </p:stCondLst>
                                  <p:childTnLst>
                                    <p:cmd type="call" cmd="playFrom(0.0)">
                                      <p:cBhvr>
                                        <p:cTn id="24" dur="11928" fill="hold"/>
                                        <p:tgtEl>
                                          <p:spTgt spid="7"/>
                                        </p:tgtEl>
                                      </p:cBhvr>
                                    </p:cmd>
                                  </p:childTnLst>
                                </p:cTn>
                              </p:par>
                            </p:childTnLst>
                          </p:cTn>
                        </p:par>
                        <p:par>
                          <p:cTn id="25" fill="hold">
                            <p:stCondLst>
                              <p:cond delay="26885"/>
                            </p:stCondLst>
                            <p:childTnLst>
                              <p:par>
                                <p:cTn id="26" presetID="42" presetClass="entr" presetSubtype="0" fill="hold"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6" presetID="1" presetClass="mediacall" presetSubtype="0" fill="hold" nodeType="withEffect">
                                  <p:stCondLst>
                                    <p:cond delay="0"/>
                                  </p:stCondLst>
                                  <p:childTnLst>
                                    <p:cmd type="call" cmd="playFrom(0.0)">
                                      <p:cBhvr>
                                        <p:cTn id="37" dur="8979" fill="hold"/>
                                        <p:tgtEl>
                                          <p:spTgt spid="8"/>
                                        </p:tgtEl>
                                      </p:cBhvr>
                                    </p:cmd>
                                  </p:childTnLst>
                                </p:cTn>
                              </p:par>
                            </p:childTnLst>
                          </p:cTn>
                        </p:par>
                        <p:par>
                          <p:cTn id="38" fill="hold">
                            <p:stCondLst>
                              <p:cond delay="35864"/>
                            </p:stCondLst>
                            <p:childTnLst>
                              <p:par>
                                <p:cTn id="39" presetID="42" presetClass="entr" presetSubtype="0" fill="hold" nodeType="after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9" presetID="1" presetClass="mediacall" presetSubtype="0" fill="hold" nodeType="withEffect">
                                  <p:stCondLst>
                                    <p:cond delay="0"/>
                                  </p:stCondLst>
                                  <p:childTnLst>
                                    <p:cmd type="call" cmd="playFrom(0.0)">
                                      <p:cBhvr>
                                        <p:cTn id="50" dur="9908" fill="hold"/>
                                        <p:tgtEl>
                                          <p:spTgt spid="9"/>
                                        </p:tgtEl>
                                      </p:cBhvr>
                                    </p:cmd>
                                  </p:childTnLst>
                                </p:cTn>
                              </p:par>
                            </p:childTnLst>
                          </p:cTn>
                        </p:par>
                        <p:par>
                          <p:cTn id="51" fill="hold">
                            <p:stCondLst>
                              <p:cond delay="45772"/>
                            </p:stCondLst>
                            <p:childTnLst>
                              <p:par>
                                <p:cTn id="52" presetID="42" presetClass="entr" presetSubtype="0" fill="hold" nodeType="after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fade">
                                      <p:cBhvr>
                                        <p:cTn id="54" dur="1000"/>
                                        <p:tgtEl>
                                          <p:spTgt spid="3">
                                            <p:txEl>
                                              <p:pRg st="8" end="8"/>
                                            </p:txEl>
                                          </p:spTgt>
                                        </p:tgtEl>
                                      </p:cBhvr>
                                    </p:animEffect>
                                    <p:anim calcmode="lin" valueType="num">
                                      <p:cBhvr>
                                        <p:cTn id="5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fade">
                                      <p:cBhvr>
                                        <p:cTn id="59" dur="1000"/>
                                        <p:tgtEl>
                                          <p:spTgt spid="3">
                                            <p:txEl>
                                              <p:pRg st="9" end="9"/>
                                            </p:txEl>
                                          </p:spTgt>
                                        </p:tgtEl>
                                      </p:cBhvr>
                                    </p:animEffect>
                                    <p:anim calcmode="lin" valueType="num">
                                      <p:cBhvr>
                                        <p:cTn id="6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
                                            <p:txEl>
                                              <p:pRg st="10" end="10"/>
                                            </p:txEl>
                                          </p:spTgt>
                                        </p:tgtEl>
                                        <p:attrNameLst>
                                          <p:attrName>style.visibility</p:attrName>
                                        </p:attrNameLst>
                                      </p:cBhvr>
                                      <p:to>
                                        <p:strVal val="visible"/>
                                      </p:to>
                                    </p:set>
                                    <p:animEffect transition="in" filter="fade">
                                      <p:cBhvr>
                                        <p:cTn id="64" dur="1000"/>
                                        <p:tgtEl>
                                          <p:spTgt spid="3">
                                            <p:txEl>
                                              <p:pRg st="10" end="10"/>
                                            </p:txEl>
                                          </p:spTgt>
                                        </p:tgtEl>
                                      </p:cBhvr>
                                    </p:animEffect>
                                    <p:anim calcmode="lin" valueType="num">
                                      <p:cBhvr>
                                        <p:cTn id="6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7" presetID="1" presetClass="mediacall" presetSubtype="0" fill="hold" nodeType="withEffect">
                                  <p:stCondLst>
                                    <p:cond delay="0"/>
                                  </p:stCondLst>
                                  <p:childTnLst>
                                    <p:cmd type="call" cmd="playFrom(0.0)">
                                      <p:cBhvr>
                                        <p:cTn id="68" dur="1297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6"/>
                </p:tgtEl>
              </p:cMediaNode>
            </p:audio>
            <p:audio>
              <p:cMediaNode vol="80000">
                <p:cTn id="70" fill="hold" display="0">
                  <p:stCondLst>
                    <p:cond delay="indefinite"/>
                  </p:stCondLst>
                  <p:endCondLst>
                    <p:cond evt="onStopAudio" delay="0">
                      <p:tgtEl>
                        <p:sldTgt/>
                      </p:tgtEl>
                    </p:cond>
                  </p:endCondLst>
                </p:cTn>
                <p:tgtEl>
                  <p:spTgt spid="7"/>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audio>
              <p:cMediaNode vol="80000">
                <p:cTn id="73"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399" y="365126"/>
            <a:ext cx="11465169" cy="1728209"/>
          </a:xfrm>
        </p:spPr>
        <p:txBody>
          <a:bodyPr>
            <a:noAutofit/>
          </a:bodyPr>
          <a:lstStyle/>
          <a:p>
            <a:r>
              <a:rPr lang="en-US" sz="3200" dirty="0"/>
              <a:t>Requirements for Children’s Products under Federal Hazardous Substances Act (FHSA)</a:t>
            </a:r>
            <a:br>
              <a:rPr lang="en-US" sz="3200" dirty="0"/>
            </a:br>
            <a:r>
              <a:rPr lang="zh-CN" altLang="en-US" sz="2400" dirty="0"/>
              <a:t>联邦有害物质法下的儿童用品之法规</a:t>
            </a:r>
            <a:endParaRPr lang="en-US" sz="2800" b="1" dirty="0"/>
          </a:p>
        </p:txBody>
      </p:sp>
      <p:sp>
        <p:nvSpPr>
          <p:cNvPr id="3" name="Content Placeholder 2"/>
          <p:cNvSpPr>
            <a:spLocks noGrp="1"/>
          </p:cNvSpPr>
          <p:nvPr>
            <p:ph idx="1"/>
          </p:nvPr>
        </p:nvSpPr>
        <p:spPr>
          <a:xfrm>
            <a:off x="406399" y="2134899"/>
            <a:ext cx="11465169" cy="3859790"/>
          </a:xfrm>
        </p:spPr>
        <p:txBody>
          <a:bodyPr>
            <a:normAutofit/>
          </a:bodyPr>
          <a:lstStyle/>
          <a:p>
            <a:pPr marL="457200" indent="-457200">
              <a:lnSpc>
                <a:spcPct val="80000"/>
              </a:lnSpc>
              <a:spcAft>
                <a:spcPts val="800"/>
              </a:spcAft>
              <a:buFont typeface="Arial" panose="020B0604020202020204" pitchFamily="34" charset="0"/>
              <a:buChar char="•"/>
              <a:defRPr/>
            </a:pPr>
            <a:r>
              <a:rPr lang="en-US" altLang="en-US" sz="2800" dirty="0"/>
              <a:t>Small parts </a:t>
            </a:r>
            <a:r>
              <a:rPr lang="ja-JP" altLang="en-US" sz="2800" dirty="0">
                <a:latin typeface="SimSun" panose="02010600030101010101" pitchFamily="2" charset="-122"/>
                <a:ea typeface="SimSun" panose="02010600030101010101" pitchFamily="2" charset="-122"/>
              </a:rPr>
              <a:t>小部件</a:t>
            </a:r>
            <a:endParaRPr lang="en-US" altLang="en-US" sz="2800" dirty="0">
              <a:latin typeface="SimSun" panose="02010600030101010101" pitchFamily="2" charset="-122"/>
              <a:ea typeface="SimSun" panose="02010600030101010101" pitchFamily="2" charset="-122"/>
            </a:endParaRPr>
          </a:p>
          <a:p>
            <a:pPr marL="457200" indent="-457200">
              <a:lnSpc>
                <a:spcPct val="80000"/>
              </a:lnSpc>
              <a:spcAft>
                <a:spcPts val="800"/>
              </a:spcAft>
              <a:buFont typeface="Arial" panose="020B0604020202020204" pitchFamily="34" charset="0"/>
              <a:buChar char="•"/>
              <a:defRPr/>
            </a:pPr>
            <a:r>
              <a:rPr lang="en-US" altLang="en-US" sz="2800" dirty="0"/>
              <a:t>Requirements for labeling for toys and games (cautionary statements) </a:t>
            </a:r>
            <a:r>
              <a:rPr lang="zh-CN" altLang="en-US" sz="2800" dirty="0">
                <a:latin typeface="SimSun" panose="02010600030101010101" pitchFamily="2" charset="-122"/>
                <a:ea typeface="SimSun" panose="02010600030101010101" pitchFamily="2" charset="-122"/>
              </a:rPr>
              <a:t>玩具和游戏的警告标签</a:t>
            </a:r>
            <a:endParaRPr lang="en-US" altLang="en-US" sz="2800" dirty="0">
              <a:latin typeface="SimSun" panose="02010600030101010101" pitchFamily="2" charset="-122"/>
              <a:ea typeface="SimSun" panose="02010600030101010101" pitchFamily="2" charset="-122"/>
            </a:endParaRPr>
          </a:p>
          <a:p>
            <a:pPr marL="457200" indent="-457200">
              <a:lnSpc>
                <a:spcPct val="80000"/>
              </a:lnSpc>
              <a:spcAft>
                <a:spcPts val="800"/>
              </a:spcAft>
              <a:buFont typeface="Arial" panose="020B0604020202020204" pitchFamily="34" charset="0"/>
              <a:buChar char="•"/>
              <a:defRPr/>
            </a:pPr>
            <a:r>
              <a:rPr lang="en-US" altLang="en-US" sz="2800" dirty="0"/>
              <a:t>Lead content </a:t>
            </a:r>
            <a:r>
              <a:rPr lang="ja-JP" altLang="en-US" sz="2800" dirty="0">
                <a:latin typeface="SimSun" panose="02010600030101010101" pitchFamily="2" charset="-122"/>
                <a:ea typeface="SimSun" panose="02010600030101010101" pitchFamily="2" charset="-122"/>
              </a:rPr>
              <a:t>铅含量</a:t>
            </a:r>
            <a:endParaRPr lang="en-US" altLang="en-US" sz="2800" dirty="0">
              <a:latin typeface="SimSun" panose="02010600030101010101" pitchFamily="2" charset="-122"/>
              <a:ea typeface="SimSun" panose="02010600030101010101" pitchFamily="2" charset="-122"/>
            </a:endParaRPr>
          </a:p>
          <a:p>
            <a:pPr marL="457200" indent="-457200">
              <a:lnSpc>
                <a:spcPct val="80000"/>
              </a:lnSpc>
              <a:spcAft>
                <a:spcPts val="800"/>
              </a:spcAft>
              <a:buFont typeface="Arial" panose="020B0604020202020204" pitchFamily="34" charset="0"/>
              <a:buChar char="•"/>
              <a:defRPr/>
            </a:pPr>
            <a:r>
              <a:rPr lang="en-US" altLang="en-US" sz="2800" dirty="0"/>
              <a:t>Lead in paint </a:t>
            </a:r>
            <a:r>
              <a:rPr lang="ja-JP" altLang="en-US" sz="2800" dirty="0">
                <a:latin typeface="SimSun" panose="02010600030101010101" pitchFamily="2" charset="-122"/>
                <a:ea typeface="SimSun" panose="02010600030101010101" pitchFamily="2" charset="-122"/>
              </a:rPr>
              <a:t>漆的</a:t>
            </a:r>
            <a:r>
              <a:rPr lang="zh-CN" altLang="en-US" sz="2800" dirty="0">
                <a:latin typeface="SimSun" panose="02010600030101010101" pitchFamily="2" charset="-122"/>
                <a:ea typeface="SimSun" panose="02010600030101010101" pitchFamily="2" charset="-122"/>
              </a:rPr>
              <a:t>铅含量</a:t>
            </a:r>
            <a:endParaRPr lang="en-US" altLang="en-US" sz="2800" dirty="0">
              <a:latin typeface="SimSun" panose="02010600030101010101" pitchFamily="2" charset="-122"/>
              <a:ea typeface="SimSun" panose="02010600030101010101" pitchFamily="2" charset="-122"/>
            </a:endParaRPr>
          </a:p>
          <a:p>
            <a:pPr marL="457200" indent="-457200">
              <a:lnSpc>
                <a:spcPct val="80000"/>
              </a:lnSpc>
              <a:spcAft>
                <a:spcPts val="800"/>
              </a:spcAft>
              <a:buFont typeface="Arial" panose="020B0604020202020204" pitchFamily="34" charset="0"/>
              <a:buChar char="•"/>
              <a:defRPr/>
            </a:pPr>
            <a:r>
              <a:rPr lang="en-US" altLang="en-US" sz="2800" dirty="0"/>
              <a:t>Art materials </a:t>
            </a:r>
            <a:r>
              <a:rPr lang="zh-CN" altLang="en-US" sz="2800" dirty="0">
                <a:latin typeface="SimSun" panose="02010600030101010101" pitchFamily="2" charset="-122"/>
                <a:ea typeface="SimSun" panose="02010600030101010101" pitchFamily="2" charset="-122"/>
              </a:rPr>
              <a:t>美术材料</a:t>
            </a:r>
          </a:p>
          <a:p>
            <a:pPr>
              <a:lnSpc>
                <a:spcPct val="80000"/>
              </a:lnSpc>
              <a:defRPr/>
            </a:pPr>
            <a:endParaRPr lang="en-US" sz="3400" dirty="0">
              <a:solidFill>
                <a:schemeClr val="tx2"/>
              </a:solidFill>
            </a:endParaRPr>
          </a:p>
        </p:txBody>
      </p:sp>
      <p:sp>
        <p:nvSpPr>
          <p:cNvPr id="4" name="Rectangle 3"/>
          <p:cNvSpPr txBox="1">
            <a:spLocks noChangeArrowheads="1"/>
          </p:cNvSpPr>
          <p:nvPr/>
        </p:nvSpPr>
        <p:spPr>
          <a:xfrm>
            <a:off x="1981200" y="1524001"/>
            <a:ext cx="8229600" cy="487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Monotype Sorts" pitchFamily="2" charset="2"/>
              <a:buNone/>
              <a:defRPr/>
            </a:pPr>
            <a:r>
              <a:rPr lang="en-US" altLang="en-US" dirty="0">
                <a:solidFill>
                  <a:srgbClr val="00246A"/>
                </a:solidFill>
              </a:rPr>
              <a:t>      	</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9040" y="5791201"/>
            <a:ext cx="609600" cy="609600"/>
          </a:xfrm>
          <a:prstGeom prst="rect">
            <a:avLst/>
          </a:prstGeom>
        </p:spPr>
      </p:pic>
    </p:spTree>
    <p:extLst>
      <p:ext uri="{BB962C8B-B14F-4D97-AF65-F5344CB8AC3E}">
        <p14:creationId xmlns:p14="http://schemas.microsoft.com/office/powerpoint/2010/main" val="388459946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 presetClass="mediacall" presetSubtype="0" fill="hold" nodeType="withEffect">
                                  <p:stCondLst>
                                    <p:cond delay="0"/>
                                  </p:stCondLst>
                                  <p:childTnLst>
                                    <p:cmd type="call" cmd="playFrom(0.0)">
                                      <p:cBhvr>
                                        <p:cTn id="21" dur="211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Small Parts Requirements </a:t>
            </a:r>
            <a:r>
              <a:rPr lang="en-US" sz="3200" dirty="0">
                <a:ea typeface="SimSun" pitchFamily="2" charset="-122"/>
              </a:rPr>
              <a:t>(Toys for children under 3 years of age) </a:t>
            </a:r>
            <a:r>
              <a:rPr lang="en-US" dirty="0">
                <a:ea typeface="SimSun" pitchFamily="2" charset="-122"/>
              </a:rPr>
              <a:t/>
            </a:r>
            <a:br>
              <a:rPr lang="en-US" dirty="0">
                <a:ea typeface="SimSun" pitchFamily="2" charset="-122"/>
              </a:rPr>
            </a:br>
            <a:r>
              <a:rPr lang="ja-JP" altLang="en-US" sz="3100" dirty="0">
                <a:ea typeface="SimSun" pitchFamily="2" charset="-122"/>
              </a:rPr>
              <a:t>小部件规定</a:t>
            </a:r>
            <a:r>
              <a:rPr lang="en-US" altLang="zh-CN" sz="3100" dirty="0">
                <a:ea typeface="SimSun" pitchFamily="2" charset="-122"/>
              </a:rPr>
              <a:t>(3</a:t>
            </a:r>
            <a:r>
              <a:rPr lang="zh-CN" altLang="en-US" sz="3100" dirty="0">
                <a:ea typeface="SimSun" pitchFamily="2" charset="-122"/>
              </a:rPr>
              <a:t>岁以下儿童的玩具</a:t>
            </a:r>
            <a:r>
              <a:rPr lang="en-US" altLang="zh-CN" sz="3100" dirty="0">
                <a:ea typeface="SimSun" pitchFamily="2" charset="-122"/>
              </a:rPr>
              <a:t>)</a:t>
            </a:r>
            <a:endParaRPr lang="en-US" sz="3100" dirty="0"/>
          </a:p>
        </p:txBody>
      </p:sp>
      <p:sp>
        <p:nvSpPr>
          <p:cNvPr id="3" name="Content Placeholder 2"/>
          <p:cNvSpPr>
            <a:spLocks noGrp="1"/>
          </p:cNvSpPr>
          <p:nvPr>
            <p:ph idx="1"/>
          </p:nvPr>
        </p:nvSpPr>
        <p:spPr>
          <a:xfrm>
            <a:off x="406399" y="1484923"/>
            <a:ext cx="10621109" cy="4692040"/>
          </a:xfrm>
        </p:spPr>
        <p:txBody>
          <a:bodyPr>
            <a:normAutofit/>
          </a:bodyPr>
          <a:lstStyle/>
          <a:p>
            <a:pPr marL="800100" lvl="1" indent="-342900">
              <a:lnSpc>
                <a:spcPct val="90000"/>
              </a:lnSpc>
              <a:buFont typeface="Arial" panose="020B0604020202020204" pitchFamily="34" charset="0"/>
              <a:buChar char="•"/>
              <a:defRPr/>
            </a:pPr>
            <a:r>
              <a:rPr lang="en-US" altLang="en-US" dirty="0"/>
              <a:t>Toys and other articles for children under 3 years of age </a:t>
            </a:r>
            <a:r>
              <a:rPr lang="en-US" altLang="en-US" dirty="0">
                <a:solidFill>
                  <a:srgbClr val="FF0000"/>
                </a:solidFill>
              </a:rPr>
              <a:t>must not contain any small parts </a:t>
            </a:r>
            <a:r>
              <a:rPr lang="en-US" altLang="en-US" dirty="0"/>
              <a:t>before and after use and abuse testing.</a:t>
            </a:r>
          </a:p>
          <a:p>
            <a:pPr lvl="1">
              <a:lnSpc>
                <a:spcPct val="90000"/>
              </a:lnSpc>
              <a:defRPr/>
            </a:pPr>
            <a:r>
              <a:rPr lang="zh-CN" altLang="en-US" dirty="0">
                <a:solidFill>
                  <a:schemeClr val="tx2"/>
                </a:solidFill>
                <a:latin typeface="SimSun" panose="02010600030101010101" pitchFamily="2" charset="-122"/>
                <a:ea typeface="SimSun" panose="02010600030101010101" pitchFamily="2" charset="-122"/>
              </a:rPr>
              <a:t>  </a:t>
            </a:r>
            <a:r>
              <a:rPr lang="zh-CN" altLang="en-US" dirty="0">
                <a:latin typeface="SimSun" panose="02010600030101010101" pitchFamily="2" charset="-122"/>
                <a:ea typeface="SimSun" panose="02010600030101010101" pitchFamily="2" charset="-122"/>
              </a:rPr>
              <a:t>适用于</a:t>
            </a:r>
            <a:r>
              <a:rPr lang="en-US" altLang="zh-CN" dirty="0">
                <a:latin typeface="SimSun" panose="02010600030101010101" pitchFamily="2" charset="-122"/>
                <a:ea typeface="SimSun" panose="02010600030101010101" pitchFamily="2" charset="-122"/>
              </a:rPr>
              <a:t>3</a:t>
            </a:r>
            <a:r>
              <a:rPr lang="zh-CN" altLang="en-US" dirty="0">
                <a:latin typeface="SimSun" panose="02010600030101010101" pitchFamily="2" charset="-122"/>
                <a:ea typeface="SimSun" panose="02010600030101010101" pitchFamily="2" charset="-122"/>
              </a:rPr>
              <a:t>岁以下儿童的玩具和其他物品在测试前后</a:t>
            </a:r>
            <a:r>
              <a:rPr lang="zh-CN" altLang="en-US" dirty="0">
                <a:solidFill>
                  <a:srgbClr val="FF0000"/>
                </a:solidFill>
                <a:latin typeface="SimSun" panose="02010600030101010101" pitchFamily="2" charset="-122"/>
                <a:ea typeface="SimSun" panose="02010600030101010101" pitchFamily="2" charset="-122"/>
              </a:rPr>
              <a:t>不得包含任何小部件。</a:t>
            </a:r>
            <a:endParaRPr lang="en-US" altLang="zh-CN" dirty="0">
              <a:solidFill>
                <a:srgbClr val="FF0000"/>
              </a:solidFill>
              <a:latin typeface="SimSun" panose="02010600030101010101" pitchFamily="2" charset="-122"/>
              <a:ea typeface="SimSun" panose="02010600030101010101" pitchFamily="2" charset="-122"/>
            </a:endParaRPr>
          </a:p>
          <a:p>
            <a:pPr lvl="1">
              <a:lnSpc>
                <a:spcPct val="90000"/>
              </a:lnSpc>
              <a:defRPr/>
            </a:pPr>
            <a:endParaRPr lang="en-US" altLang="zh-CN" dirty="0">
              <a:solidFill>
                <a:srgbClr val="FF0000"/>
              </a:solidFill>
              <a:latin typeface="SimSun" panose="02010600030101010101" pitchFamily="2" charset="-122"/>
              <a:ea typeface="SimSun" panose="02010600030101010101" pitchFamily="2" charset="-122"/>
            </a:endParaRPr>
          </a:p>
          <a:p>
            <a:pPr marL="800100" lvl="1" indent="-342900">
              <a:lnSpc>
                <a:spcPct val="90000"/>
              </a:lnSpc>
              <a:buFont typeface="Arial" panose="020B0604020202020204" pitchFamily="34" charset="0"/>
              <a:buChar char="•"/>
              <a:defRPr/>
            </a:pPr>
            <a:r>
              <a:rPr lang="en-US" altLang="en-US" dirty="0"/>
              <a:t>Small parts present a choking, aspiration, or ingestion hazard.</a:t>
            </a:r>
          </a:p>
          <a:p>
            <a:pPr lvl="1">
              <a:lnSpc>
                <a:spcPct val="90000"/>
              </a:lnSpc>
              <a:defRPr/>
            </a:pPr>
            <a:r>
              <a:rPr lang="zh-CN" altLang="en-US" dirty="0">
                <a:latin typeface="SimSun" panose="02010600030101010101" pitchFamily="2" charset="-122"/>
                <a:ea typeface="SimSun" panose="02010600030101010101" pitchFamily="2" charset="-122"/>
              </a:rPr>
              <a:t>  小部件有窒息，误吸或吞食的危险。</a:t>
            </a:r>
            <a:endParaRPr lang="en-US" altLang="zh-CN" dirty="0">
              <a:latin typeface="SimSun" panose="02010600030101010101" pitchFamily="2" charset="-122"/>
              <a:ea typeface="SimSun" panose="02010600030101010101" pitchFamily="2" charset="-122"/>
            </a:endParaRPr>
          </a:p>
          <a:p>
            <a:pPr lvl="1">
              <a:lnSpc>
                <a:spcPct val="90000"/>
              </a:lnSpc>
              <a:defRPr/>
            </a:pPr>
            <a:endParaRPr lang="en-US" altLang="en-US" dirty="0">
              <a:latin typeface="SimSun" panose="02010600030101010101" pitchFamily="2" charset="-122"/>
              <a:ea typeface="SimSun" panose="02010600030101010101" pitchFamily="2" charset="-122"/>
            </a:endParaRPr>
          </a:p>
          <a:p>
            <a:pPr marL="800100" lvl="1" indent="-342900">
              <a:lnSpc>
                <a:spcPct val="90000"/>
              </a:lnSpc>
              <a:buFont typeface="Arial" panose="020B0604020202020204" pitchFamily="34" charset="0"/>
              <a:buChar char="•"/>
              <a:defRPr/>
            </a:pPr>
            <a:r>
              <a:rPr lang="en-US" altLang="en-US" dirty="0"/>
              <a:t>Small parts are articles that fit into </a:t>
            </a:r>
            <a:r>
              <a:rPr lang="en-US" altLang="en-US" dirty="0" smtClean="0"/>
              <a:t>a small </a:t>
            </a:r>
            <a:r>
              <a:rPr lang="en-US" altLang="en-US" dirty="0"/>
              <a:t>parts cylinder.</a:t>
            </a:r>
          </a:p>
          <a:p>
            <a:pPr lvl="1">
              <a:lnSpc>
                <a:spcPct val="90000"/>
              </a:lnSpc>
              <a:defRPr/>
            </a:pPr>
            <a:r>
              <a:rPr lang="zh-CN" altLang="en-US" dirty="0"/>
              <a:t>   小部件是可装入小部件圆筒的物品。</a:t>
            </a:r>
            <a:endParaRPr lang="en-US" altLang="en-US" dirty="0"/>
          </a:p>
          <a:p>
            <a:pPr lvl="1">
              <a:lnSpc>
                <a:spcPct val="90000"/>
              </a:lnSpc>
              <a:defRPr/>
            </a:pPr>
            <a:endParaRPr lang="en-US" altLang="en-US" b="1" dirty="0">
              <a:solidFill>
                <a:schemeClr val="tx2"/>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60480" y="577596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460480" y="5787390"/>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1460480" y="5807881"/>
            <a:ext cx="609600" cy="609600"/>
          </a:xfrm>
          <a:prstGeom prst="rect">
            <a:avLst/>
          </a:prstGeom>
        </p:spPr>
      </p:pic>
      <p:pic>
        <p:nvPicPr>
          <p:cNvPr id="7"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1460480" y="5797392"/>
            <a:ext cx="609600" cy="609600"/>
          </a:xfrm>
          <a:prstGeom prst="rect">
            <a:avLst/>
          </a:prstGeom>
        </p:spPr>
      </p:pic>
    </p:spTree>
    <p:extLst>
      <p:ext uri="{BB962C8B-B14F-4D97-AF65-F5344CB8AC3E}">
        <p14:creationId xmlns:p14="http://schemas.microsoft.com/office/powerpoint/2010/main" val="295626272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3" fill="hold"/>
                                        <p:tgtEl>
                                          <p:spTgt spid="4"/>
                                        </p:tgtEl>
                                      </p:cBhvr>
                                    </p:cmd>
                                  </p:childTnLst>
                                </p:cTn>
                              </p:par>
                            </p:childTnLst>
                          </p:cTn>
                        </p:par>
                        <p:par>
                          <p:cTn id="7" fill="hold">
                            <p:stCondLst>
                              <p:cond delay="8203"/>
                            </p:stCondLst>
                            <p:childTnLst>
                              <p:par>
                                <p:cTn id="8" presetID="22" presetClass="entr" presetSubtype="4" fill="hold"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00"/>
                                        <p:tgtEl>
                                          <p:spTgt spid="3">
                                            <p:txEl>
                                              <p:pRg st="1" end="1"/>
                                            </p:txEl>
                                          </p:spTgt>
                                        </p:tgtEl>
                                      </p:cBhvr>
                                    </p:animEffect>
                                  </p:childTnLst>
                                </p:cTn>
                              </p:par>
                              <p:par>
                                <p:cTn id="14" presetID="1" presetClass="mediacall" presetSubtype="0" fill="hold" nodeType="withEffect">
                                  <p:stCondLst>
                                    <p:cond delay="0"/>
                                  </p:stCondLst>
                                  <p:childTnLst>
                                    <p:cmd type="call" cmd="playFrom(0.0)">
                                      <p:cBhvr>
                                        <p:cTn id="15" dur="15341" fill="hold"/>
                                        <p:tgtEl>
                                          <p:spTgt spid="5"/>
                                        </p:tgtEl>
                                      </p:cBhvr>
                                    </p:cmd>
                                  </p:childTnLst>
                                </p:cTn>
                              </p:par>
                            </p:childTnLst>
                          </p:cTn>
                        </p:par>
                        <p:par>
                          <p:cTn id="16" fill="hold">
                            <p:stCondLst>
                              <p:cond delay="23544"/>
                            </p:stCondLst>
                            <p:childTnLst>
                              <p:par>
                                <p:cTn id="17" presetID="22" presetClass="entr" presetSubtype="4"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par>
                                <p:cTn id="23" presetID="1" presetClass="mediacall" presetSubtype="0" fill="hold" nodeType="withEffect">
                                  <p:stCondLst>
                                    <p:cond delay="0"/>
                                  </p:stCondLst>
                                  <p:childTnLst>
                                    <p:cmd type="call" cmd="playFrom(0.0)">
                                      <p:cBhvr>
                                        <p:cTn id="24" dur="9351" fill="hold"/>
                                        <p:tgtEl>
                                          <p:spTgt spid="6"/>
                                        </p:tgtEl>
                                      </p:cBhvr>
                                    </p:cmd>
                                  </p:childTnLst>
                                </p:cTn>
                              </p:par>
                            </p:childTnLst>
                          </p:cTn>
                        </p:par>
                        <p:par>
                          <p:cTn id="25" fill="hold">
                            <p:stCondLst>
                              <p:cond delay="32895"/>
                            </p:stCondLst>
                            <p:childTnLst>
                              <p:par>
                                <p:cTn id="26" presetID="22" presetClass="entr" presetSubtype="4" fill="hold" nodeType="after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wipe(down)">
                                      <p:cBhvr>
                                        <p:cTn id="28" dur="500"/>
                                        <p:tgtEl>
                                          <p:spTgt spid="3">
                                            <p:txEl>
                                              <p:pRg st="6" end="6"/>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wipe(down)">
                                      <p:cBhvr>
                                        <p:cTn id="31" dur="500"/>
                                        <p:tgtEl>
                                          <p:spTgt spid="3">
                                            <p:txEl>
                                              <p:pRg st="7" end="7"/>
                                            </p:txEl>
                                          </p:spTgt>
                                        </p:tgtEl>
                                      </p:cBhvr>
                                    </p:animEffect>
                                  </p:childTnLst>
                                </p:cTn>
                              </p:par>
                              <p:par>
                                <p:cTn id="32" presetID="1" presetClass="mediacall" presetSubtype="0" fill="hold" nodeType="withEffect">
                                  <p:stCondLst>
                                    <p:cond delay="0"/>
                                  </p:stCondLst>
                                  <p:childTnLst>
                                    <p:cmd type="call" cmd="playFrom(0.0)">
                                      <p:cBhvr>
                                        <p:cTn id="33" dur="99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4"/>
                </p:tgtEl>
              </p:cMediaNode>
            </p:audio>
            <p:audio>
              <p:cMediaNode vol="80000">
                <p:cTn id="35" fill="hold" display="0">
                  <p:stCondLst>
                    <p:cond delay="indefinite"/>
                  </p:stCondLst>
                  <p:endCondLst>
                    <p:cond evt="onStopAudio" delay="0">
                      <p:tgtEl>
                        <p:sldTgt/>
                      </p:tgtEl>
                    </p:cond>
                  </p:endCondLst>
                </p:cTn>
                <p:tgtEl>
                  <p:spTgt spid="5"/>
                </p:tgtEl>
              </p:cMediaNode>
            </p:audio>
            <p:audio>
              <p:cMediaNode vol="80000">
                <p:cTn id="36" fill="hold" display="0">
                  <p:stCondLst>
                    <p:cond delay="indefinite"/>
                  </p:stCondLst>
                  <p:endCondLst>
                    <p:cond evt="onStopAudio" delay="0">
                      <p:tgtEl>
                        <p:sldTgt/>
                      </p:tgtEl>
                    </p:cond>
                  </p:endCondLst>
                </p:cTn>
                <p:tgtEl>
                  <p:spTgt spid="6"/>
                </p:tgtEl>
              </p:cMediaNode>
            </p:audio>
            <p:audio>
              <p:cMediaNode vol="80000">
                <p:cTn id="3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30200" y="365127"/>
            <a:ext cx="10515600" cy="769500"/>
          </a:xfrm>
        </p:spPr>
        <p:txBody>
          <a:bodyPr>
            <a:normAutofit/>
          </a:bodyPr>
          <a:lstStyle/>
          <a:p>
            <a:r>
              <a:rPr lang="en-US" sz="3200" b="1" dirty="0"/>
              <a:t>Small Parts Testing Cylinder  </a:t>
            </a:r>
            <a:r>
              <a:rPr lang="ja-JP" altLang="en-US" sz="3200" dirty="0">
                <a:ea typeface="SimSun" panose="02010600030101010101" pitchFamily="2" charset="-122"/>
              </a:rPr>
              <a:t>小部件圆筒</a:t>
            </a:r>
            <a:endParaRPr lang="en-US" sz="3200" dirty="0">
              <a:ea typeface="SimSun" panose="02010600030101010101" pitchFamily="2" charset="-122"/>
            </a:endParaRP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0859" r="21269" b="16742"/>
          <a:stretch/>
        </p:blipFill>
        <p:spPr>
          <a:xfrm>
            <a:off x="5145619" y="1351443"/>
            <a:ext cx="2236305" cy="2057401"/>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17195" r="14933" b="16742"/>
          <a:stretch/>
        </p:blipFill>
        <p:spPr>
          <a:xfrm>
            <a:off x="5145619" y="3505200"/>
            <a:ext cx="2236305" cy="2057400"/>
          </a:xfrm>
          <a:prstGeom prst="rect">
            <a:avLst/>
          </a:prstGeom>
        </p:spPr>
      </p:pic>
      <p:pic>
        <p:nvPicPr>
          <p:cNvPr id="17" name="Picture 16"/>
          <p:cNvPicPr>
            <a:picLocks noChangeAspect="1"/>
          </p:cNvPicPr>
          <p:nvPr/>
        </p:nvPicPr>
        <p:blipFill rotWithShape="1">
          <a:blip r:embed="rId7"/>
          <a:srcRect t="3" b="13458"/>
          <a:stretch/>
        </p:blipFill>
        <p:spPr>
          <a:xfrm>
            <a:off x="2209800" y="1523216"/>
            <a:ext cx="2744204" cy="3720756"/>
          </a:xfrm>
          <a:prstGeom prst="rect">
            <a:avLst/>
          </a:prstGeom>
        </p:spPr>
      </p:pic>
      <p:sp>
        <p:nvSpPr>
          <p:cNvPr id="19" name="TextBox 18"/>
          <p:cNvSpPr txBox="1"/>
          <p:nvPr/>
        </p:nvSpPr>
        <p:spPr>
          <a:xfrm>
            <a:off x="2493512" y="5258898"/>
            <a:ext cx="2176780" cy="369332"/>
          </a:xfrm>
          <a:prstGeom prst="rect">
            <a:avLst/>
          </a:prstGeom>
          <a:noFill/>
        </p:spPr>
        <p:txBody>
          <a:bodyPr wrap="square" rtlCol="0">
            <a:spAutoFit/>
          </a:bodyPr>
          <a:lstStyle/>
          <a:p>
            <a:r>
              <a:rPr lang="en-US" dirty="0"/>
              <a:t>small parts cylinder</a:t>
            </a:r>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21200" t="13604" r="31373" b="13631"/>
          <a:stretch/>
        </p:blipFill>
        <p:spPr>
          <a:xfrm rot="5400000">
            <a:off x="7483394" y="3456335"/>
            <a:ext cx="2052320" cy="2150050"/>
          </a:xfrm>
          <a:prstGeom prst="rect">
            <a:avLst/>
          </a:prstGeom>
        </p:spPr>
      </p:pic>
      <p:pic>
        <p:nvPicPr>
          <p:cNvPr id="3" name="Picture 2"/>
          <p:cNvPicPr>
            <a:picLocks noChangeAspect="1"/>
          </p:cNvPicPr>
          <p:nvPr/>
        </p:nvPicPr>
        <p:blipFill rotWithShape="1">
          <a:blip r:embed="rId9">
            <a:extLst>
              <a:ext uri="{28A0092B-C50C-407E-A947-70E740481C1C}">
                <a14:useLocalDpi xmlns:a14="http://schemas.microsoft.com/office/drawing/2010/main" val="0"/>
              </a:ext>
            </a:extLst>
          </a:blip>
          <a:srcRect l="546" t="19959" r="48901" b="14098"/>
          <a:stretch/>
        </p:blipFill>
        <p:spPr>
          <a:xfrm>
            <a:off x="7434530" y="1363227"/>
            <a:ext cx="2136191" cy="2055205"/>
          </a:xfrm>
          <a:prstGeom prst="rect">
            <a:avLst/>
          </a:prstGeom>
        </p:spPr>
      </p:pic>
      <p:sp>
        <p:nvSpPr>
          <p:cNvPr id="9" name="Right Arrow 8"/>
          <p:cNvSpPr/>
          <p:nvPr/>
        </p:nvSpPr>
        <p:spPr>
          <a:xfrm rot="19221238">
            <a:off x="5443095" y="5344444"/>
            <a:ext cx="703842" cy="251091"/>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rot="15883180">
            <a:off x="8161249" y="5487042"/>
            <a:ext cx="680075" cy="309757"/>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8387536" y="5919102"/>
            <a:ext cx="1493520" cy="707886"/>
          </a:xfrm>
          <a:prstGeom prst="rect">
            <a:avLst/>
          </a:prstGeom>
          <a:noFill/>
        </p:spPr>
        <p:txBody>
          <a:bodyPr wrap="square" rtlCol="0">
            <a:spAutoFit/>
          </a:bodyPr>
          <a:lstStyle/>
          <a:p>
            <a:r>
              <a:rPr lang="en-US" sz="2000" dirty="0">
                <a:solidFill>
                  <a:srgbClr val="FF0000"/>
                </a:solidFill>
              </a:rPr>
              <a:t>Fragments</a:t>
            </a:r>
          </a:p>
          <a:p>
            <a:r>
              <a:rPr lang="ja-JP" altLang="en-US" sz="2000" dirty="0">
                <a:solidFill>
                  <a:srgbClr val="FF0000"/>
                </a:solidFill>
                <a:latin typeface="SimSun" panose="02010600030101010101" pitchFamily="2" charset="-122"/>
                <a:ea typeface="SimSun" panose="02010600030101010101" pitchFamily="2" charset="-122"/>
              </a:rPr>
              <a:t>碎片</a:t>
            </a:r>
            <a:endParaRPr lang="en-US" sz="2000" dirty="0">
              <a:solidFill>
                <a:srgbClr val="FF0000"/>
              </a:solidFill>
              <a:latin typeface="SimSun" panose="02010600030101010101" pitchFamily="2" charset="-122"/>
              <a:ea typeface="SimSun" panose="02010600030101010101" pitchFamily="2" charset="-122"/>
            </a:endParaRPr>
          </a:p>
        </p:txBody>
      </p:sp>
      <p:sp>
        <p:nvSpPr>
          <p:cNvPr id="7" name="TextBox 6"/>
          <p:cNvSpPr txBox="1"/>
          <p:nvPr/>
        </p:nvSpPr>
        <p:spPr>
          <a:xfrm>
            <a:off x="4572000" y="5821616"/>
            <a:ext cx="2133600" cy="707886"/>
          </a:xfrm>
          <a:prstGeom prst="rect">
            <a:avLst/>
          </a:prstGeom>
          <a:noFill/>
        </p:spPr>
        <p:txBody>
          <a:bodyPr wrap="square" rtlCol="0">
            <a:spAutoFit/>
          </a:bodyPr>
          <a:lstStyle/>
          <a:p>
            <a:r>
              <a:rPr lang="en-US" sz="2000" dirty="0">
                <a:solidFill>
                  <a:srgbClr val="FF0000"/>
                </a:solidFill>
              </a:rPr>
              <a:t>Spherical or ovoid</a:t>
            </a:r>
          </a:p>
          <a:p>
            <a:r>
              <a:rPr lang="ja-JP" altLang="en-US" sz="2000" dirty="0">
                <a:solidFill>
                  <a:srgbClr val="FF0000"/>
                </a:solidFill>
                <a:latin typeface="SimSun" panose="02010600030101010101" pitchFamily="2" charset="-122"/>
                <a:ea typeface="SimSun" panose="02010600030101010101" pitchFamily="2" charset="-122"/>
              </a:rPr>
              <a:t>球形或卵形</a:t>
            </a:r>
            <a:endParaRPr lang="en-US" sz="2000" dirty="0">
              <a:solidFill>
                <a:srgbClr val="FF0000"/>
              </a:solidFill>
              <a:latin typeface="SimSun" panose="02010600030101010101" pitchFamily="2" charset="-122"/>
              <a:ea typeface="SimSun" panose="02010600030101010101" pitchFamily="2" charset="-122"/>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7620" y="5839625"/>
            <a:ext cx="609600" cy="609600"/>
          </a:xfrm>
          <a:prstGeom prst="rect">
            <a:avLst/>
          </a:prstGeom>
        </p:spPr>
      </p:pic>
    </p:spTree>
    <p:extLst>
      <p:ext uri="{BB962C8B-B14F-4D97-AF65-F5344CB8AC3E}">
        <p14:creationId xmlns:p14="http://schemas.microsoft.com/office/powerpoint/2010/main" val="231343797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1" presetClass="mediacall" presetSubtype="0" fill="hold" nodeType="withEffect">
                                  <p:stCondLst>
                                    <p:cond delay="0"/>
                                  </p:stCondLst>
                                  <p:childTnLst>
                                    <p:cmd type="call" cmd="playFrom(0.0)">
                                      <p:cBhvr>
                                        <p:cTn id="18" dur="193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9" grpId="0" animBg="1"/>
      <p:bldP spid="15" grpId="0" animBg="1"/>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399" y="188146"/>
            <a:ext cx="11465169" cy="2097519"/>
          </a:xfrm>
        </p:spPr>
        <p:txBody>
          <a:bodyPr>
            <a:normAutofit/>
          </a:bodyPr>
          <a:lstStyle/>
          <a:p>
            <a:r>
              <a:rPr lang="en-US" altLang="en-US" sz="2800" dirty="0"/>
              <a:t>Requirements for Labeling for Toys and Games</a:t>
            </a:r>
            <a:r>
              <a:rPr lang="en-US" altLang="en-US" sz="2800" dirty="0">
                <a:ea typeface="SimSun" pitchFamily="2" charset="-122"/>
              </a:rPr>
              <a:t>  </a:t>
            </a:r>
            <a:r>
              <a:rPr lang="en-US" sz="2800" dirty="0">
                <a:ea typeface="SimSun" pitchFamily="2" charset="-122"/>
              </a:rPr>
              <a:t>(Toys for children 3 years of age and above)</a:t>
            </a:r>
            <a:br>
              <a:rPr lang="en-US" sz="2800" dirty="0">
                <a:ea typeface="SimSun" pitchFamily="2" charset="-122"/>
              </a:rPr>
            </a:br>
            <a:r>
              <a:rPr lang="zh-CN" altLang="en-US" sz="2800" dirty="0">
                <a:ea typeface="SimSun" pitchFamily="2" charset="-122"/>
              </a:rPr>
              <a:t>玩具和游戏标签之规定</a:t>
            </a:r>
            <a:r>
              <a:rPr lang="en-US" altLang="zh-CN" sz="2800" dirty="0">
                <a:ea typeface="SimSun" pitchFamily="2" charset="-122"/>
              </a:rPr>
              <a:t> (3</a:t>
            </a:r>
            <a:r>
              <a:rPr lang="zh-CN" altLang="en-US" sz="2800" dirty="0">
                <a:ea typeface="SimSun" pitchFamily="2" charset="-122"/>
              </a:rPr>
              <a:t>岁以上儿童的玩具和游戏</a:t>
            </a:r>
            <a:r>
              <a:rPr lang="en-US" altLang="zh-CN" sz="2800" dirty="0">
                <a:ea typeface="SimSun" pitchFamily="2" charset="-122"/>
              </a:rPr>
              <a:t>)</a:t>
            </a:r>
            <a:endParaRPr lang="en-US" sz="2800" b="1" dirty="0"/>
          </a:p>
        </p:txBody>
      </p:sp>
      <p:sp>
        <p:nvSpPr>
          <p:cNvPr id="3" name="Content Placeholder 2"/>
          <p:cNvSpPr>
            <a:spLocks noGrp="1"/>
          </p:cNvSpPr>
          <p:nvPr>
            <p:ph idx="1"/>
          </p:nvPr>
        </p:nvSpPr>
        <p:spPr>
          <a:xfrm>
            <a:off x="406399" y="2691245"/>
            <a:ext cx="11465169" cy="2275610"/>
          </a:xfrm>
        </p:spPr>
        <p:txBody>
          <a:bodyPr/>
          <a:lstStyle/>
          <a:p>
            <a:pPr marL="457200" indent="-457200">
              <a:buFont typeface="Arial" panose="020B0604020202020204" pitchFamily="34" charset="0"/>
              <a:buChar char="•"/>
            </a:pPr>
            <a:r>
              <a:rPr lang="en-US" sz="2800" dirty="0"/>
              <a:t>Toys and games for children 3 years of age and above can have small parts, but a cautionary statement is required.</a:t>
            </a:r>
          </a:p>
          <a:p>
            <a:r>
              <a:rPr lang="en-US" sz="3200" dirty="0"/>
              <a:t>     </a:t>
            </a:r>
            <a:r>
              <a:rPr lang="en-US" altLang="zh-CN" sz="2800" dirty="0"/>
              <a:t>3</a:t>
            </a:r>
            <a:r>
              <a:rPr lang="zh-CN" altLang="en-US" sz="2800" dirty="0"/>
              <a:t>岁及</a:t>
            </a:r>
            <a:r>
              <a:rPr lang="en-US" altLang="zh-CN" sz="2800" dirty="0"/>
              <a:t>3</a:t>
            </a:r>
            <a:r>
              <a:rPr lang="zh-CN" altLang="en-US" sz="2800" dirty="0"/>
              <a:t>岁以上儿童的玩具和游戏可以有小部件，但需要警告标签。</a:t>
            </a:r>
            <a:endParaRPr lang="en-US" sz="28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9050" y="5855970"/>
            <a:ext cx="609600" cy="609600"/>
          </a:xfrm>
          <a:prstGeom prst="rect">
            <a:avLst/>
          </a:prstGeom>
        </p:spPr>
      </p:pic>
    </p:spTree>
    <p:extLst>
      <p:ext uri="{BB962C8B-B14F-4D97-AF65-F5344CB8AC3E}">
        <p14:creationId xmlns:p14="http://schemas.microsoft.com/office/powerpoint/2010/main" val="221190508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 presetClass="mediacall" presetSubtype="0" fill="hold" nodeType="withEffect">
                                  <p:stCondLst>
                                    <p:cond delay="0"/>
                                  </p:stCondLst>
                                  <p:childTnLst>
                                    <p:cmd type="call" cmd="playFrom(0.0)">
                                      <p:cBhvr>
                                        <p:cTn id="12" dur="154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500" y="557115"/>
            <a:ext cx="10988600" cy="820513"/>
          </a:xfrm>
        </p:spPr>
        <p:txBody>
          <a:bodyPr>
            <a:normAutofit fontScale="90000"/>
          </a:bodyPr>
          <a:lstStyle/>
          <a:p>
            <a:r>
              <a:rPr lang="en-US" sz="3100" dirty="0">
                <a:ea typeface="SimSun" pitchFamily="2" charset="-122"/>
              </a:rPr>
              <a:t/>
            </a:r>
            <a:br>
              <a:rPr lang="en-US" sz="3100" dirty="0">
                <a:ea typeface="SimSun" pitchFamily="2" charset="-122"/>
              </a:rPr>
            </a:br>
            <a:endParaRPr lang="en-US" sz="3100" b="1" dirty="0"/>
          </a:p>
        </p:txBody>
      </p:sp>
      <p:pic>
        <p:nvPicPr>
          <p:cNvPr id="8" name="Picture 7"/>
          <p:cNvPicPr>
            <a:picLocks noChangeAspect="1"/>
          </p:cNvPicPr>
          <p:nvPr/>
        </p:nvPicPr>
        <p:blipFill>
          <a:blip r:embed="rId19"/>
          <a:stretch>
            <a:fillRect/>
          </a:stretch>
        </p:blipFill>
        <p:spPr>
          <a:xfrm>
            <a:off x="2312294" y="1233937"/>
            <a:ext cx="2066925" cy="704850"/>
          </a:xfrm>
          <a:prstGeom prst="rect">
            <a:avLst/>
          </a:prstGeom>
        </p:spPr>
      </p:pic>
      <p:pic>
        <p:nvPicPr>
          <p:cNvPr id="9" name="Picture 8"/>
          <p:cNvPicPr>
            <a:picLocks noChangeAspect="1"/>
          </p:cNvPicPr>
          <p:nvPr/>
        </p:nvPicPr>
        <p:blipFill>
          <a:blip r:embed="rId20"/>
          <a:stretch>
            <a:fillRect/>
          </a:stretch>
        </p:blipFill>
        <p:spPr>
          <a:xfrm>
            <a:off x="2312293" y="2060252"/>
            <a:ext cx="3619500" cy="1171575"/>
          </a:xfrm>
          <a:prstGeom prst="rect">
            <a:avLst/>
          </a:prstGeom>
        </p:spPr>
      </p:pic>
      <p:pic>
        <p:nvPicPr>
          <p:cNvPr id="10" name="Picture 9"/>
          <p:cNvPicPr>
            <a:picLocks noChangeAspect="1"/>
          </p:cNvPicPr>
          <p:nvPr/>
        </p:nvPicPr>
        <p:blipFill>
          <a:blip r:embed="rId21"/>
          <a:stretch>
            <a:fillRect/>
          </a:stretch>
        </p:blipFill>
        <p:spPr>
          <a:xfrm>
            <a:off x="2312294" y="3365427"/>
            <a:ext cx="2886075" cy="695325"/>
          </a:xfrm>
          <a:prstGeom prst="rect">
            <a:avLst/>
          </a:prstGeom>
        </p:spPr>
      </p:pic>
      <p:pic>
        <p:nvPicPr>
          <p:cNvPr id="11" name="Picture 10"/>
          <p:cNvPicPr>
            <a:picLocks noChangeAspect="1"/>
          </p:cNvPicPr>
          <p:nvPr/>
        </p:nvPicPr>
        <p:blipFill>
          <a:blip r:embed="rId22"/>
          <a:stretch>
            <a:fillRect/>
          </a:stretch>
        </p:blipFill>
        <p:spPr>
          <a:xfrm>
            <a:off x="2312294" y="4175019"/>
            <a:ext cx="2943225" cy="733425"/>
          </a:xfrm>
          <a:prstGeom prst="rect">
            <a:avLst/>
          </a:prstGeom>
        </p:spPr>
      </p:pic>
      <p:pic>
        <p:nvPicPr>
          <p:cNvPr id="12" name="Picture 11"/>
          <p:cNvPicPr>
            <a:picLocks noChangeAspect="1"/>
          </p:cNvPicPr>
          <p:nvPr/>
        </p:nvPicPr>
        <p:blipFill>
          <a:blip r:embed="rId23"/>
          <a:stretch>
            <a:fillRect/>
          </a:stretch>
        </p:blipFill>
        <p:spPr>
          <a:xfrm>
            <a:off x="2312293" y="5021139"/>
            <a:ext cx="2552700" cy="723900"/>
          </a:xfrm>
          <a:prstGeom prst="rect">
            <a:avLst/>
          </a:prstGeom>
        </p:spPr>
      </p:pic>
      <p:pic>
        <p:nvPicPr>
          <p:cNvPr id="13" name="Picture 12"/>
          <p:cNvPicPr>
            <a:picLocks noChangeAspect="1"/>
          </p:cNvPicPr>
          <p:nvPr/>
        </p:nvPicPr>
        <p:blipFill>
          <a:blip r:embed="rId24"/>
          <a:stretch>
            <a:fillRect/>
          </a:stretch>
        </p:blipFill>
        <p:spPr>
          <a:xfrm>
            <a:off x="2312294" y="5874630"/>
            <a:ext cx="2695575" cy="650862"/>
          </a:xfrm>
          <a:prstGeom prst="rect">
            <a:avLst/>
          </a:prstGeom>
        </p:spPr>
      </p:pic>
      <p:sp>
        <p:nvSpPr>
          <p:cNvPr id="14" name="Rectangle 13"/>
          <p:cNvSpPr/>
          <p:nvPr/>
        </p:nvSpPr>
        <p:spPr>
          <a:xfrm>
            <a:off x="6071437" y="1377447"/>
            <a:ext cx="4179606" cy="646331"/>
          </a:xfrm>
          <a:prstGeom prst="rect">
            <a:avLst/>
          </a:prstGeom>
        </p:spPr>
        <p:txBody>
          <a:bodyPr wrap="square">
            <a:spAutoFit/>
          </a:bodyPr>
          <a:lstStyle/>
          <a:p>
            <a:r>
              <a:rPr lang="en-US" dirty="0">
                <a:solidFill>
                  <a:srgbClr val="1A2857"/>
                </a:solidFill>
              </a:rPr>
              <a:t>Small parts: </a:t>
            </a:r>
            <a:r>
              <a:rPr lang="en-US" altLang="en-US" dirty="0">
                <a:solidFill>
                  <a:srgbClr val="1A2857"/>
                </a:solidFill>
              </a:rPr>
              <a:t>ages 3-6     </a:t>
            </a:r>
          </a:p>
          <a:p>
            <a:r>
              <a:rPr lang="ja-JP" altLang="en-US" dirty="0">
                <a:solidFill>
                  <a:srgbClr val="1A2857"/>
                </a:solidFill>
                <a:latin typeface="SimSun" panose="02010600030101010101" pitchFamily="2" charset="-122"/>
                <a:ea typeface="SimSun" panose="02010600030101010101" pitchFamily="2" charset="-122"/>
              </a:rPr>
              <a:t>小部件</a:t>
            </a:r>
            <a:r>
              <a:rPr lang="en-US" altLang="en-US" dirty="0">
                <a:solidFill>
                  <a:srgbClr val="1A2857"/>
                </a:solidFill>
                <a:latin typeface="SimSun" panose="02010600030101010101" pitchFamily="2" charset="-122"/>
                <a:ea typeface="SimSun" panose="02010600030101010101" pitchFamily="2" charset="-122"/>
              </a:rPr>
              <a:t> </a:t>
            </a:r>
            <a:r>
              <a:rPr lang="en-US" altLang="ja-JP" dirty="0">
                <a:solidFill>
                  <a:srgbClr val="1A2857"/>
                </a:solidFill>
                <a:latin typeface="SimSun" panose="02010600030101010101" pitchFamily="2" charset="-122"/>
                <a:ea typeface="SimSun" panose="02010600030101010101" pitchFamily="2" charset="-122"/>
              </a:rPr>
              <a:t>3</a:t>
            </a:r>
            <a:r>
              <a:rPr lang="ja-JP" altLang="en-US" dirty="0">
                <a:solidFill>
                  <a:srgbClr val="1A2857"/>
                </a:solidFill>
                <a:latin typeface="SimSun" panose="02010600030101010101" pitchFamily="2" charset="-122"/>
                <a:ea typeface="SimSun" panose="02010600030101010101" pitchFamily="2" charset="-122"/>
              </a:rPr>
              <a:t>岁</a:t>
            </a:r>
            <a:r>
              <a:rPr lang="en-US" altLang="ja-JP" dirty="0">
                <a:solidFill>
                  <a:srgbClr val="1A2857"/>
                </a:solidFill>
                <a:latin typeface="SimSun" panose="02010600030101010101" pitchFamily="2" charset="-122"/>
                <a:ea typeface="SimSun" panose="02010600030101010101" pitchFamily="2" charset="-122"/>
              </a:rPr>
              <a:t>-6</a:t>
            </a:r>
            <a:r>
              <a:rPr lang="ja-JP" altLang="en-US" dirty="0">
                <a:solidFill>
                  <a:srgbClr val="1A2857"/>
                </a:solidFill>
                <a:latin typeface="SimSun" panose="02010600030101010101" pitchFamily="2" charset="-122"/>
                <a:ea typeface="SimSun" panose="02010600030101010101" pitchFamily="2" charset="-122"/>
              </a:rPr>
              <a:t>岁</a:t>
            </a:r>
            <a:endParaRPr lang="en-US" dirty="0">
              <a:solidFill>
                <a:srgbClr val="1A2857"/>
              </a:solidFill>
              <a:latin typeface="SimSun" panose="02010600030101010101" pitchFamily="2" charset="-122"/>
              <a:ea typeface="SimSun" panose="02010600030101010101" pitchFamily="2" charset="-122"/>
            </a:endParaRPr>
          </a:p>
        </p:txBody>
      </p:sp>
      <p:sp>
        <p:nvSpPr>
          <p:cNvPr id="16" name="Rectangle 15"/>
          <p:cNvSpPr/>
          <p:nvPr/>
        </p:nvSpPr>
        <p:spPr>
          <a:xfrm>
            <a:off x="6058316" y="2201068"/>
            <a:ext cx="4266678" cy="646331"/>
          </a:xfrm>
          <a:prstGeom prst="rect">
            <a:avLst/>
          </a:prstGeom>
        </p:spPr>
        <p:txBody>
          <a:bodyPr wrap="square">
            <a:spAutoFit/>
          </a:bodyPr>
          <a:lstStyle/>
          <a:p>
            <a:r>
              <a:rPr lang="en-US" dirty="0">
                <a:solidFill>
                  <a:srgbClr val="1A2857"/>
                </a:solidFill>
              </a:rPr>
              <a:t>Balloons: </a:t>
            </a:r>
            <a:r>
              <a:rPr lang="en-US" altLang="en-US" dirty="0">
                <a:solidFill>
                  <a:srgbClr val="1A2857"/>
                </a:solidFill>
              </a:rPr>
              <a:t>under age 8   </a:t>
            </a:r>
          </a:p>
          <a:p>
            <a:r>
              <a:rPr lang="zh-CN" altLang="en-US" dirty="0">
                <a:solidFill>
                  <a:srgbClr val="1A2857"/>
                </a:solidFill>
                <a:latin typeface="SimSun" panose="02010600030101010101" pitchFamily="2" charset="-122"/>
                <a:ea typeface="SimSun" panose="02010600030101010101" pitchFamily="2" charset="-122"/>
              </a:rPr>
              <a:t>气球：</a:t>
            </a:r>
            <a:r>
              <a:rPr lang="en-US" altLang="zh-CN" dirty="0">
                <a:solidFill>
                  <a:srgbClr val="1A2857"/>
                </a:solidFill>
                <a:latin typeface="SimSun" panose="02010600030101010101" pitchFamily="2" charset="-122"/>
                <a:ea typeface="SimSun" panose="02010600030101010101" pitchFamily="2" charset="-122"/>
              </a:rPr>
              <a:t>8</a:t>
            </a:r>
            <a:r>
              <a:rPr lang="zh-CN" altLang="en-US" dirty="0">
                <a:solidFill>
                  <a:srgbClr val="1A2857"/>
                </a:solidFill>
                <a:latin typeface="SimSun" panose="02010600030101010101" pitchFamily="2" charset="-122"/>
                <a:ea typeface="SimSun" panose="02010600030101010101" pitchFamily="2" charset="-122"/>
              </a:rPr>
              <a:t>岁以下</a:t>
            </a:r>
            <a:r>
              <a:rPr lang="en-US" altLang="en-US" dirty="0">
                <a:solidFill>
                  <a:srgbClr val="1A2857"/>
                </a:solidFill>
                <a:latin typeface="SimSun" panose="02010600030101010101" pitchFamily="2" charset="-122"/>
                <a:ea typeface="SimSun" panose="02010600030101010101" pitchFamily="2" charset="-122"/>
              </a:rPr>
              <a:t> </a:t>
            </a:r>
          </a:p>
        </p:txBody>
      </p:sp>
      <p:sp>
        <p:nvSpPr>
          <p:cNvPr id="17" name="Rectangle 16"/>
          <p:cNvSpPr/>
          <p:nvPr/>
        </p:nvSpPr>
        <p:spPr>
          <a:xfrm>
            <a:off x="6042818" y="3201979"/>
            <a:ext cx="4348353" cy="1077218"/>
          </a:xfrm>
          <a:prstGeom prst="rect">
            <a:avLst/>
          </a:prstGeom>
        </p:spPr>
        <p:txBody>
          <a:bodyPr wrap="square">
            <a:spAutoFit/>
          </a:bodyPr>
          <a:lstStyle/>
          <a:p>
            <a:r>
              <a:rPr lang="en-US" dirty="0">
                <a:solidFill>
                  <a:srgbClr val="1A2857"/>
                </a:solidFill>
              </a:rPr>
              <a:t>Small ball: </a:t>
            </a:r>
            <a:r>
              <a:rPr lang="en-US" altLang="en-US" dirty="0">
                <a:solidFill>
                  <a:srgbClr val="1A2857"/>
                </a:solidFill>
              </a:rPr>
              <a:t>ages 3 and older </a:t>
            </a:r>
          </a:p>
          <a:p>
            <a:r>
              <a:rPr lang="zh-CN" altLang="en-US" dirty="0">
                <a:solidFill>
                  <a:srgbClr val="1A2857"/>
                </a:solidFill>
                <a:latin typeface="SimSun" panose="02010600030101010101" pitchFamily="2" charset="-122"/>
                <a:ea typeface="SimSun" panose="02010600030101010101" pitchFamily="2" charset="-122"/>
              </a:rPr>
              <a:t>小球：</a:t>
            </a:r>
            <a:r>
              <a:rPr lang="en-US" altLang="zh-CN" dirty="0">
                <a:solidFill>
                  <a:srgbClr val="1A2857"/>
                </a:solidFill>
                <a:latin typeface="SimSun" panose="02010600030101010101" pitchFamily="2" charset="-122"/>
                <a:ea typeface="SimSun" panose="02010600030101010101" pitchFamily="2" charset="-122"/>
              </a:rPr>
              <a:t>3</a:t>
            </a:r>
            <a:r>
              <a:rPr lang="zh-CN" altLang="en-US" dirty="0">
                <a:solidFill>
                  <a:srgbClr val="1A2857"/>
                </a:solidFill>
                <a:latin typeface="SimSun" panose="02010600030101010101" pitchFamily="2" charset="-122"/>
                <a:ea typeface="SimSun" panose="02010600030101010101" pitchFamily="2" charset="-122"/>
              </a:rPr>
              <a:t>岁以上</a:t>
            </a:r>
            <a:endParaRPr lang="en-US" altLang="en-US" dirty="0">
              <a:solidFill>
                <a:srgbClr val="1A2857"/>
              </a:solidFill>
              <a:latin typeface="SimSun" panose="02010600030101010101" pitchFamily="2" charset="-122"/>
              <a:ea typeface="SimSun" panose="02010600030101010101" pitchFamily="2" charset="-122"/>
            </a:endParaRPr>
          </a:p>
          <a:p>
            <a:r>
              <a:rPr lang="en-US" sz="1400" dirty="0">
                <a:solidFill>
                  <a:srgbClr val="1A2857"/>
                </a:solidFill>
              </a:rPr>
              <a:t>(a small ball can pass through a circular hole with </a:t>
            </a:r>
            <a:r>
              <a:rPr lang="en-US" sz="1400" dirty="0" smtClean="0">
                <a:solidFill>
                  <a:srgbClr val="1A2857"/>
                </a:solidFill>
              </a:rPr>
              <a:t>a diameter </a:t>
            </a:r>
            <a:r>
              <a:rPr lang="en-US" sz="1400" dirty="0">
                <a:solidFill>
                  <a:srgbClr val="1A2857"/>
                </a:solidFill>
              </a:rPr>
              <a:t>of 1.75 inches)</a:t>
            </a:r>
          </a:p>
        </p:txBody>
      </p:sp>
      <p:sp>
        <p:nvSpPr>
          <p:cNvPr id="18" name="Rectangle 17"/>
          <p:cNvSpPr/>
          <p:nvPr/>
        </p:nvSpPr>
        <p:spPr>
          <a:xfrm>
            <a:off x="6042817" y="4202606"/>
            <a:ext cx="4280212" cy="646331"/>
          </a:xfrm>
          <a:prstGeom prst="rect">
            <a:avLst/>
          </a:prstGeom>
        </p:spPr>
        <p:txBody>
          <a:bodyPr wrap="square">
            <a:spAutoFit/>
          </a:bodyPr>
          <a:lstStyle/>
          <a:p>
            <a:r>
              <a:rPr lang="en-US" dirty="0">
                <a:solidFill>
                  <a:srgbClr val="1A2857"/>
                </a:solidFill>
              </a:rPr>
              <a:t>Toy containing a small ball: </a:t>
            </a:r>
            <a:r>
              <a:rPr lang="en-US" altLang="en-US" dirty="0">
                <a:solidFill>
                  <a:srgbClr val="1A2857"/>
                </a:solidFill>
              </a:rPr>
              <a:t>ages </a:t>
            </a:r>
            <a:r>
              <a:rPr lang="en-US" altLang="en-US" dirty="0" smtClean="0">
                <a:solidFill>
                  <a:srgbClr val="1A2857"/>
                </a:solidFill>
              </a:rPr>
              <a:t>3-8  </a:t>
            </a:r>
            <a:endParaRPr lang="en-US" altLang="en-US" dirty="0">
              <a:solidFill>
                <a:srgbClr val="1A2857"/>
              </a:solidFill>
            </a:endParaRPr>
          </a:p>
          <a:p>
            <a:r>
              <a:rPr lang="zh-CN" altLang="en-US" dirty="0">
                <a:solidFill>
                  <a:srgbClr val="1A2857"/>
                </a:solidFill>
                <a:latin typeface="SimSun" panose="02010600030101010101" pitchFamily="2" charset="-122"/>
                <a:ea typeface="SimSun" panose="02010600030101010101" pitchFamily="2" charset="-122"/>
              </a:rPr>
              <a:t>有小球的玩具：</a:t>
            </a:r>
            <a:r>
              <a:rPr lang="en-US" altLang="zh-CN" dirty="0" smtClean="0">
                <a:solidFill>
                  <a:srgbClr val="1A2857"/>
                </a:solidFill>
                <a:latin typeface="SimSun" panose="02010600030101010101" pitchFamily="2" charset="-122"/>
                <a:ea typeface="SimSun" panose="02010600030101010101" pitchFamily="2" charset="-122"/>
              </a:rPr>
              <a:t>3-8</a:t>
            </a:r>
            <a:r>
              <a:rPr lang="zh-CN" altLang="en-US" dirty="0" smtClean="0">
                <a:solidFill>
                  <a:srgbClr val="1A2857"/>
                </a:solidFill>
                <a:latin typeface="SimSun" panose="02010600030101010101" pitchFamily="2" charset="-122"/>
                <a:ea typeface="SimSun" panose="02010600030101010101" pitchFamily="2" charset="-122"/>
              </a:rPr>
              <a:t>岁</a:t>
            </a:r>
            <a:endParaRPr lang="en-US" altLang="en-US" dirty="0">
              <a:solidFill>
                <a:srgbClr val="1A2857"/>
              </a:solidFill>
              <a:latin typeface="SimSun" panose="02010600030101010101" pitchFamily="2" charset="-122"/>
              <a:ea typeface="SimSun" panose="02010600030101010101" pitchFamily="2" charset="-122"/>
            </a:endParaRPr>
          </a:p>
        </p:txBody>
      </p:sp>
      <p:sp>
        <p:nvSpPr>
          <p:cNvPr id="19" name="Rectangle 18"/>
          <p:cNvSpPr/>
          <p:nvPr/>
        </p:nvSpPr>
        <p:spPr>
          <a:xfrm>
            <a:off x="6084559" y="4951299"/>
            <a:ext cx="4153363" cy="1015663"/>
          </a:xfrm>
          <a:prstGeom prst="rect">
            <a:avLst/>
          </a:prstGeom>
        </p:spPr>
        <p:txBody>
          <a:bodyPr wrap="square">
            <a:spAutoFit/>
          </a:bodyPr>
          <a:lstStyle/>
          <a:p>
            <a:r>
              <a:rPr lang="en-US" dirty="0">
                <a:solidFill>
                  <a:srgbClr val="1A2857"/>
                </a:solidFill>
              </a:rPr>
              <a:t>Marble: </a:t>
            </a:r>
            <a:r>
              <a:rPr lang="en-US" altLang="en-US" dirty="0">
                <a:solidFill>
                  <a:srgbClr val="1A2857"/>
                </a:solidFill>
              </a:rPr>
              <a:t>ages 3 and older  </a:t>
            </a:r>
          </a:p>
          <a:p>
            <a:r>
              <a:rPr lang="ja-JP" altLang="en-US" dirty="0">
                <a:solidFill>
                  <a:srgbClr val="1A2857"/>
                </a:solidFill>
                <a:latin typeface="SimSun" panose="02010600030101010101" pitchFamily="2" charset="-122"/>
                <a:ea typeface="SimSun" panose="02010600030101010101" pitchFamily="2" charset="-122"/>
              </a:rPr>
              <a:t>实心球：</a:t>
            </a:r>
            <a:r>
              <a:rPr lang="en-US" altLang="ja-JP" dirty="0">
                <a:solidFill>
                  <a:srgbClr val="1A2857"/>
                </a:solidFill>
                <a:latin typeface="SimSun" panose="02010600030101010101" pitchFamily="2" charset="-122"/>
                <a:ea typeface="SimSun" panose="02010600030101010101" pitchFamily="2" charset="-122"/>
              </a:rPr>
              <a:t>3</a:t>
            </a:r>
            <a:r>
              <a:rPr lang="ja-JP" altLang="en-US" dirty="0">
                <a:solidFill>
                  <a:srgbClr val="1A2857"/>
                </a:solidFill>
                <a:latin typeface="SimSun" panose="02010600030101010101" pitchFamily="2" charset="-122"/>
                <a:ea typeface="SimSun" panose="02010600030101010101" pitchFamily="2" charset="-122"/>
              </a:rPr>
              <a:t>岁以上</a:t>
            </a:r>
            <a:endParaRPr lang="en-US" altLang="en-US" dirty="0">
              <a:solidFill>
                <a:srgbClr val="1A2857"/>
              </a:solidFill>
              <a:latin typeface="SimSun" panose="02010600030101010101" pitchFamily="2" charset="-122"/>
              <a:ea typeface="SimSun" panose="02010600030101010101" pitchFamily="2" charset="-122"/>
            </a:endParaRPr>
          </a:p>
          <a:p>
            <a:r>
              <a:rPr lang="en-US" sz="1200" dirty="0">
                <a:solidFill>
                  <a:srgbClr val="1A2857"/>
                </a:solidFill>
              </a:rPr>
              <a:t>(marble is a ball made of </a:t>
            </a:r>
            <a:r>
              <a:rPr lang="en-US" sz="1200" u="sng" dirty="0">
                <a:solidFill>
                  <a:srgbClr val="1A2857"/>
                </a:solidFill>
              </a:rPr>
              <a:t>hard material,</a:t>
            </a:r>
            <a:r>
              <a:rPr lang="en-US" sz="1200" dirty="0">
                <a:solidFill>
                  <a:srgbClr val="1A2857"/>
                </a:solidFill>
              </a:rPr>
              <a:t> such as glass, agate, or plastic)</a:t>
            </a:r>
          </a:p>
        </p:txBody>
      </p:sp>
      <p:sp>
        <p:nvSpPr>
          <p:cNvPr id="20" name="Rectangle 19"/>
          <p:cNvSpPr/>
          <p:nvPr/>
        </p:nvSpPr>
        <p:spPr>
          <a:xfrm>
            <a:off x="6084559" y="5879509"/>
            <a:ext cx="3859308" cy="923330"/>
          </a:xfrm>
          <a:prstGeom prst="rect">
            <a:avLst/>
          </a:prstGeom>
        </p:spPr>
        <p:txBody>
          <a:bodyPr wrap="square">
            <a:spAutoFit/>
          </a:bodyPr>
          <a:lstStyle/>
          <a:p>
            <a:r>
              <a:rPr lang="en-US" dirty="0">
                <a:solidFill>
                  <a:srgbClr val="1A2857"/>
                </a:solidFill>
              </a:rPr>
              <a:t>Toy contains a marble: </a:t>
            </a:r>
            <a:r>
              <a:rPr lang="en-US" altLang="en-US" dirty="0">
                <a:solidFill>
                  <a:srgbClr val="1A2857"/>
                </a:solidFill>
              </a:rPr>
              <a:t>ages 3-8</a:t>
            </a:r>
          </a:p>
          <a:p>
            <a:r>
              <a:rPr lang="zh-CN" altLang="en-US" dirty="0">
                <a:solidFill>
                  <a:srgbClr val="1A2857"/>
                </a:solidFill>
                <a:latin typeface="SimSun" panose="02010600030101010101" pitchFamily="2" charset="-122"/>
                <a:ea typeface="SimSun" panose="02010600030101010101" pitchFamily="2" charset="-122"/>
              </a:rPr>
              <a:t>有实心球的玩具：</a:t>
            </a:r>
            <a:r>
              <a:rPr lang="en-US" altLang="zh-CN" dirty="0">
                <a:solidFill>
                  <a:srgbClr val="1A2857"/>
                </a:solidFill>
                <a:latin typeface="SimSun" panose="02010600030101010101" pitchFamily="2" charset="-122"/>
                <a:ea typeface="SimSun" panose="02010600030101010101" pitchFamily="2" charset="-122"/>
              </a:rPr>
              <a:t>3-8</a:t>
            </a:r>
            <a:r>
              <a:rPr lang="zh-CN" altLang="en-US" dirty="0">
                <a:solidFill>
                  <a:srgbClr val="1A2857"/>
                </a:solidFill>
                <a:latin typeface="SimSun" panose="02010600030101010101" pitchFamily="2" charset="-122"/>
                <a:ea typeface="SimSun" panose="02010600030101010101" pitchFamily="2" charset="-122"/>
              </a:rPr>
              <a:t>岁</a:t>
            </a:r>
          </a:p>
          <a:p>
            <a:endParaRPr lang="en-US" dirty="0">
              <a:solidFill>
                <a:srgbClr val="1A2857"/>
              </a:solidFill>
            </a:endParaRPr>
          </a:p>
        </p:txBody>
      </p:sp>
      <p:sp>
        <p:nvSpPr>
          <p:cNvPr id="15" name="Title 1"/>
          <p:cNvSpPr txBox="1">
            <a:spLocks/>
          </p:cNvSpPr>
          <p:nvPr/>
        </p:nvSpPr>
        <p:spPr>
          <a:xfrm>
            <a:off x="342900" y="557115"/>
            <a:ext cx="11357200" cy="820513"/>
          </a:xfrm>
          <a:prstGeom prst="rect">
            <a:avLst/>
          </a:prstGeom>
        </p:spPr>
        <p:txBody>
          <a:bodyPr vert="horz" lIns="91440" tIns="45720" rIns="91440" bIns="45720" rtlCol="0" anchor="ctr">
            <a:normAutofit fontScale="90000" lnSpcReduction="20000"/>
          </a:bodyPr>
          <a:lstStyle>
            <a:lvl1pPr eaLnBrk="1" hangingPunct="1">
              <a:defRPr sz="3600" b="1">
                <a:solidFill>
                  <a:srgbClr val="2E74B5"/>
                </a:solidFill>
                <a:latin typeface="Calibri Light" panose="020F0302020204030204" pitchFamily="34" charset="0"/>
                <a:ea typeface="+mj-ea"/>
                <a:cs typeface="Arial" panose="020B0604020202020204" pitchFamily="34" charset="0"/>
              </a:defRPr>
            </a:lvl1pPr>
          </a:lstStyle>
          <a:p>
            <a:pPr algn="ctr"/>
            <a:r>
              <a:rPr lang="en-US" sz="3100" kern="0" dirty="0" smtClean="0">
                <a:ea typeface="SimSun" pitchFamily="2" charset="-122"/>
              </a:rPr>
              <a:t>Requirements for Toys and Games</a:t>
            </a:r>
            <a:r>
              <a:rPr lang="zh-CN" altLang="en-US" kern="0" dirty="0" smtClean="0">
                <a:ea typeface="SimSun" pitchFamily="2" charset="-122"/>
              </a:rPr>
              <a:t> </a:t>
            </a:r>
            <a:r>
              <a:rPr lang="en-US" altLang="zh-CN" sz="3100" kern="0" dirty="0" smtClean="0">
                <a:ea typeface="SimSun" pitchFamily="2" charset="-122"/>
              </a:rPr>
              <a:t>(Toys for children 3 years of age and above)</a:t>
            </a:r>
            <a:r>
              <a:rPr lang="en-US" sz="3100" kern="0" dirty="0" smtClean="0">
                <a:ea typeface="SimSun" pitchFamily="2" charset="-122"/>
              </a:rPr>
              <a:t/>
            </a:r>
            <a:br>
              <a:rPr lang="en-US" sz="3100" kern="0" dirty="0" smtClean="0">
                <a:ea typeface="SimSun" pitchFamily="2" charset="-122"/>
              </a:rPr>
            </a:br>
            <a:r>
              <a:rPr lang="zh-CN" altLang="en-US" sz="2700" kern="0" dirty="0" smtClean="0">
                <a:latin typeface="SimSun" panose="02010600030101010101" pitchFamily="2" charset="-122"/>
                <a:ea typeface="SimSun" panose="02010600030101010101" pitchFamily="2" charset="-122"/>
              </a:rPr>
              <a:t>玩具和游戏标签之规定 </a:t>
            </a:r>
            <a:r>
              <a:rPr lang="en-US" altLang="zh-CN" sz="2700" kern="0" dirty="0" smtClean="0">
                <a:latin typeface="SimSun" panose="02010600030101010101" pitchFamily="2" charset="-122"/>
                <a:ea typeface="SimSun" panose="02010600030101010101" pitchFamily="2" charset="-122"/>
              </a:rPr>
              <a:t>(3</a:t>
            </a:r>
            <a:r>
              <a:rPr lang="zh-CN" altLang="en-US" sz="2700" kern="0" dirty="0" smtClean="0">
                <a:latin typeface="SimSun" panose="02010600030101010101" pitchFamily="2" charset="-122"/>
                <a:ea typeface="SimSun" panose="02010600030101010101" pitchFamily="2" charset="-122"/>
              </a:rPr>
              <a:t>岁以上儿童的玩具和游戏</a:t>
            </a:r>
            <a:r>
              <a:rPr lang="en-US" altLang="zh-CN" sz="2700" kern="0" dirty="0" smtClean="0">
                <a:latin typeface="SimSun" panose="02010600030101010101" pitchFamily="2" charset="-122"/>
                <a:ea typeface="SimSun" panose="02010600030101010101" pitchFamily="2" charset="-122"/>
              </a:rPr>
              <a:t>)</a:t>
            </a:r>
            <a:endParaRPr lang="en-US" sz="3100" kern="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1465265" y="5915892"/>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5"/>
          <a:stretch>
            <a:fillRect/>
          </a:stretch>
        </p:blipFill>
        <p:spPr>
          <a:xfrm>
            <a:off x="11454520" y="5915892"/>
            <a:ext cx="609600" cy="609600"/>
          </a:xfrm>
          <a:prstGeom prst="rect">
            <a:avLst/>
          </a:prstGeom>
        </p:spPr>
      </p:pic>
      <p:pic>
        <p:nvPicPr>
          <p:cNvPr id="5"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5"/>
          <a:stretch>
            <a:fillRect/>
          </a:stretch>
        </p:blipFill>
        <p:spPr>
          <a:xfrm>
            <a:off x="11468710" y="5954214"/>
            <a:ext cx="609600" cy="609600"/>
          </a:xfrm>
          <a:prstGeom prst="rect">
            <a:avLst/>
          </a:prstGeom>
        </p:spPr>
      </p:pic>
      <p:pic>
        <p:nvPicPr>
          <p:cNvPr id="6"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5"/>
          <a:stretch>
            <a:fillRect/>
          </a:stretch>
        </p:blipFill>
        <p:spPr>
          <a:xfrm>
            <a:off x="11472155" y="5935053"/>
            <a:ext cx="609600" cy="609600"/>
          </a:xfrm>
          <a:prstGeom prst="rect">
            <a:avLst/>
          </a:prstGeom>
        </p:spPr>
      </p:pic>
      <p:pic>
        <p:nvPicPr>
          <p:cNvPr id="23"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5"/>
          <a:stretch>
            <a:fillRect/>
          </a:stretch>
        </p:blipFill>
        <p:spPr>
          <a:xfrm>
            <a:off x="11508099" y="5906311"/>
            <a:ext cx="609600" cy="609600"/>
          </a:xfrm>
          <a:prstGeom prst="rect">
            <a:avLst/>
          </a:prstGeom>
        </p:spPr>
      </p:pic>
      <p:pic>
        <p:nvPicPr>
          <p:cNvPr id="25"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5"/>
          <a:stretch>
            <a:fillRect/>
          </a:stretch>
        </p:blipFill>
        <p:spPr>
          <a:xfrm>
            <a:off x="11464846" y="5925472"/>
            <a:ext cx="609600" cy="609600"/>
          </a:xfrm>
          <a:prstGeom prst="rect">
            <a:avLst/>
          </a:prstGeom>
        </p:spPr>
      </p:pic>
      <p:pic>
        <p:nvPicPr>
          <p:cNvPr id="26" name="Recorded Sound">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5"/>
          <a:stretch>
            <a:fillRect/>
          </a:stretch>
        </p:blipFill>
        <p:spPr>
          <a:xfrm>
            <a:off x="11489790" y="5927564"/>
            <a:ext cx="609600" cy="609600"/>
          </a:xfrm>
          <a:prstGeom prst="rect">
            <a:avLst/>
          </a:prstGeom>
        </p:spPr>
      </p:pic>
      <p:pic>
        <p:nvPicPr>
          <p:cNvPr id="27" name="Recorded Sound">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5"/>
          <a:stretch>
            <a:fillRect/>
          </a:stretch>
        </p:blipFill>
        <p:spPr>
          <a:xfrm>
            <a:off x="11482900" y="5925473"/>
            <a:ext cx="609600" cy="609600"/>
          </a:xfrm>
          <a:prstGeom prst="rect">
            <a:avLst/>
          </a:prstGeom>
        </p:spPr>
      </p:pic>
    </p:spTree>
    <p:extLst>
      <p:ext uri="{BB962C8B-B14F-4D97-AF65-F5344CB8AC3E}">
        <p14:creationId xmlns:p14="http://schemas.microsoft.com/office/powerpoint/2010/main" val="254770644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ppt_w</p:attrName>
                                        </p:attrNameLst>
                                      </p:cBhvr>
                                      <p:tavLst>
                                        <p:tav tm="0" fmla="#ppt_w*sin(2.5*pi*$)">
                                          <p:val>
                                            <p:fltVal val="0"/>
                                          </p:val>
                                        </p:tav>
                                        <p:tav tm="100000">
                                          <p:val>
                                            <p:fltVal val="1"/>
                                          </p:val>
                                        </p:tav>
                                      </p:tavLst>
                                    </p:anim>
                                    <p:anim calcmode="lin" valueType="num">
                                      <p:cBhvr>
                                        <p:cTn id="14" dur="2000" fill="hold"/>
                                        <p:tgtEl>
                                          <p:spTgt spid="9"/>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anim calcmode="lin" valueType="num">
                                      <p:cBhvr>
                                        <p:cTn id="18" dur="2000" fill="hold"/>
                                        <p:tgtEl>
                                          <p:spTgt spid="10"/>
                                        </p:tgtEl>
                                        <p:attrNameLst>
                                          <p:attrName>ppt_w</p:attrName>
                                        </p:attrNameLst>
                                      </p:cBhvr>
                                      <p:tavLst>
                                        <p:tav tm="0" fmla="#ppt_w*sin(2.5*pi*$)">
                                          <p:val>
                                            <p:fltVal val="0"/>
                                          </p:val>
                                        </p:tav>
                                        <p:tav tm="100000">
                                          <p:val>
                                            <p:fltVal val="1"/>
                                          </p:val>
                                        </p:tav>
                                      </p:tavLst>
                                    </p:anim>
                                    <p:anim calcmode="lin" valueType="num">
                                      <p:cBhvr>
                                        <p:cTn id="19" dur="2000" fill="hold"/>
                                        <p:tgtEl>
                                          <p:spTgt spid="10"/>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anim calcmode="lin" valueType="num">
                                      <p:cBhvr>
                                        <p:cTn id="23" dur="2000" fill="hold"/>
                                        <p:tgtEl>
                                          <p:spTgt spid="11"/>
                                        </p:tgtEl>
                                        <p:attrNameLst>
                                          <p:attrName>ppt_w</p:attrName>
                                        </p:attrNameLst>
                                      </p:cBhvr>
                                      <p:tavLst>
                                        <p:tav tm="0" fmla="#ppt_w*sin(2.5*pi*$)">
                                          <p:val>
                                            <p:fltVal val="0"/>
                                          </p:val>
                                        </p:tav>
                                        <p:tav tm="100000">
                                          <p:val>
                                            <p:fltVal val="1"/>
                                          </p:val>
                                        </p:tav>
                                      </p:tavLst>
                                    </p:anim>
                                    <p:anim calcmode="lin" valueType="num">
                                      <p:cBhvr>
                                        <p:cTn id="24" dur="2000" fill="hold"/>
                                        <p:tgtEl>
                                          <p:spTgt spid="11"/>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0"/>
                                        <p:tgtEl>
                                          <p:spTgt spid="12"/>
                                        </p:tgtEl>
                                      </p:cBhvr>
                                    </p:animEffect>
                                    <p:anim calcmode="lin" valueType="num">
                                      <p:cBhvr>
                                        <p:cTn id="28" dur="2000" fill="hold"/>
                                        <p:tgtEl>
                                          <p:spTgt spid="12"/>
                                        </p:tgtEl>
                                        <p:attrNameLst>
                                          <p:attrName>ppt_w</p:attrName>
                                        </p:attrNameLst>
                                      </p:cBhvr>
                                      <p:tavLst>
                                        <p:tav tm="0" fmla="#ppt_w*sin(2.5*pi*$)">
                                          <p:val>
                                            <p:fltVal val="0"/>
                                          </p:val>
                                        </p:tav>
                                        <p:tav tm="100000">
                                          <p:val>
                                            <p:fltVal val="1"/>
                                          </p:val>
                                        </p:tav>
                                      </p:tavLst>
                                    </p:anim>
                                    <p:anim calcmode="lin" valueType="num">
                                      <p:cBhvr>
                                        <p:cTn id="29" dur="2000" fill="hold"/>
                                        <p:tgtEl>
                                          <p:spTgt spid="12"/>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000"/>
                                        <p:tgtEl>
                                          <p:spTgt spid="13"/>
                                        </p:tgtEl>
                                      </p:cBhvr>
                                    </p:animEffect>
                                    <p:anim calcmode="lin" valueType="num">
                                      <p:cBhvr>
                                        <p:cTn id="33" dur="2000" fill="hold"/>
                                        <p:tgtEl>
                                          <p:spTgt spid="13"/>
                                        </p:tgtEl>
                                        <p:attrNameLst>
                                          <p:attrName>ppt_w</p:attrName>
                                        </p:attrNameLst>
                                      </p:cBhvr>
                                      <p:tavLst>
                                        <p:tav tm="0" fmla="#ppt_w*sin(2.5*pi*$)">
                                          <p:val>
                                            <p:fltVal val="0"/>
                                          </p:val>
                                        </p:tav>
                                        <p:tav tm="100000">
                                          <p:val>
                                            <p:fltVal val="1"/>
                                          </p:val>
                                        </p:tav>
                                      </p:tavLst>
                                    </p:anim>
                                    <p:anim calcmode="lin" valueType="num">
                                      <p:cBhvr>
                                        <p:cTn id="34" dur="2000" fill="hold"/>
                                        <p:tgtEl>
                                          <p:spTgt spid="13"/>
                                        </p:tgtEl>
                                        <p:attrNameLst>
                                          <p:attrName>ppt_h</p:attrName>
                                        </p:attrNameLst>
                                      </p:cBhvr>
                                      <p:tavLst>
                                        <p:tav tm="0">
                                          <p:val>
                                            <p:strVal val="#ppt_h"/>
                                          </p:val>
                                        </p:tav>
                                        <p:tav tm="100000">
                                          <p:val>
                                            <p:strVal val="#ppt_h"/>
                                          </p:val>
                                        </p:tav>
                                      </p:tavLst>
                                    </p:anim>
                                  </p:childTnLst>
                                </p:cTn>
                              </p:par>
                              <p:par>
                                <p:cTn id="35" presetID="1" presetClass="mediacall" presetSubtype="0" fill="hold" nodeType="withEffect">
                                  <p:stCondLst>
                                    <p:cond delay="0"/>
                                  </p:stCondLst>
                                  <p:childTnLst>
                                    <p:cmd type="call" cmd="playFrom(0.0)">
                                      <p:cBhvr>
                                        <p:cTn id="36" dur="6425" fill="hold"/>
                                        <p:tgtEl>
                                          <p:spTgt spid="3"/>
                                        </p:tgtEl>
                                      </p:cBhvr>
                                    </p:cmd>
                                  </p:childTnLst>
                                </p:cTn>
                              </p:par>
                            </p:childTnLst>
                          </p:cTn>
                        </p:par>
                        <p:par>
                          <p:cTn id="37" fill="hold">
                            <p:stCondLst>
                              <p:cond delay="6425"/>
                            </p:stCondLst>
                            <p:childTnLst>
                              <p:par>
                                <p:cTn id="38" presetID="26"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par>
                          <p:cTn id="54" fill="hold">
                            <p:stCondLst>
                              <p:cond delay="8425"/>
                            </p:stCondLst>
                            <p:childTnLst>
                              <p:par>
                                <p:cTn id="55" presetID="1" presetClass="mediacall" presetSubtype="0" fill="hold" nodeType="afterEffect">
                                  <p:stCondLst>
                                    <p:cond delay="0"/>
                                  </p:stCondLst>
                                  <p:childTnLst>
                                    <p:cmd type="call" cmd="playFrom(0.0)">
                                      <p:cBhvr>
                                        <p:cTn id="56" dur="8830" fill="hold"/>
                                        <p:tgtEl>
                                          <p:spTgt spid="4"/>
                                        </p:tgtEl>
                                      </p:cBhvr>
                                    </p:cmd>
                                  </p:childTnLst>
                                </p:cTn>
                              </p:par>
                            </p:childTnLst>
                          </p:cTn>
                        </p:par>
                        <p:par>
                          <p:cTn id="57" fill="hold">
                            <p:stCondLst>
                              <p:cond delay="17255"/>
                            </p:stCondLst>
                            <p:childTnLst>
                              <p:par>
                                <p:cTn id="58" presetID="31" presetClass="entr" presetSubtype="0"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p:cTn id="60" dur="1000" fill="hold"/>
                                        <p:tgtEl>
                                          <p:spTgt spid="16"/>
                                        </p:tgtEl>
                                        <p:attrNameLst>
                                          <p:attrName>ppt_w</p:attrName>
                                        </p:attrNameLst>
                                      </p:cBhvr>
                                      <p:tavLst>
                                        <p:tav tm="0">
                                          <p:val>
                                            <p:fltVal val="0"/>
                                          </p:val>
                                        </p:tav>
                                        <p:tav tm="100000">
                                          <p:val>
                                            <p:strVal val="#ppt_w"/>
                                          </p:val>
                                        </p:tav>
                                      </p:tavLst>
                                    </p:anim>
                                    <p:anim calcmode="lin" valueType="num">
                                      <p:cBhvr>
                                        <p:cTn id="61" dur="1000" fill="hold"/>
                                        <p:tgtEl>
                                          <p:spTgt spid="16"/>
                                        </p:tgtEl>
                                        <p:attrNameLst>
                                          <p:attrName>ppt_h</p:attrName>
                                        </p:attrNameLst>
                                      </p:cBhvr>
                                      <p:tavLst>
                                        <p:tav tm="0">
                                          <p:val>
                                            <p:fltVal val="0"/>
                                          </p:val>
                                        </p:tav>
                                        <p:tav tm="100000">
                                          <p:val>
                                            <p:strVal val="#ppt_h"/>
                                          </p:val>
                                        </p:tav>
                                      </p:tavLst>
                                    </p:anim>
                                    <p:anim calcmode="lin" valueType="num">
                                      <p:cBhvr>
                                        <p:cTn id="62" dur="1000" fill="hold"/>
                                        <p:tgtEl>
                                          <p:spTgt spid="16"/>
                                        </p:tgtEl>
                                        <p:attrNameLst>
                                          <p:attrName>style.rotation</p:attrName>
                                        </p:attrNameLst>
                                      </p:cBhvr>
                                      <p:tavLst>
                                        <p:tav tm="0">
                                          <p:val>
                                            <p:fltVal val="90"/>
                                          </p:val>
                                        </p:tav>
                                        <p:tav tm="100000">
                                          <p:val>
                                            <p:fltVal val="0"/>
                                          </p:val>
                                        </p:tav>
                                      </p:tavLst>
                                    </p:anim>
                                    <p:animEffect transition="in" filter="fade">
                                      <p:cBhvr>
                                        <p:cTn id="63" dur="1000"/>
                                        <p:tgtEl>
                                          <p:spTgt spid="16"/>
                                        </p:tgtEl>
                                      </p:cBhvr>
                                    </p:animEffect>
                                  </p:childTnLst>
                                </p:cTn>
                              </p:par>
                              <p:par>
                                <p:cTn id="64" presetID="1" presetClass="mediacall" presetSubtype="0" fill="hold" nodeType="withEffect">
                                  <p:stCondLst>
                                    <p:cond delay="0"/>
                                  </p:stCondLst>
                                  <p:childTnLst>
                                    <p:cmd type="call" cmd="playFrom(0.0)">
                                      <p:cBhvr>
                                        <p:cTn id="65" dur="8190" fill="hold"/>
                                        <p:tgtEl>
                                          <p:spTgt spid="5"/>
                                        </p:tgtEl>
                                      </p:cBhvr>
                                    </p:cmd>
                                  </p:childTnLst>
                                </p:cTn>
                              </p:par>
                            </p:childTnLst>
                          </p:cTn>
                        </p:par>
                        <p:par>
                          <p:cTn id="66" fill="hold">
                            <p:stCondLst>
                              <p:cond delay="25445"/>
                            </p:stCondLst>
                            <p:childTnLst>
                              <p:par>
                                <p:cTn id="67" presetID="6" presetClass="entr" presetSubtype="16" fill="hold" grpId="0"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circle(in)">
                                      <p:cBhvr>
                                        <p:cTn id="69" dur="2000"/>
                                        <p:tgtEl>
                                          <p:spTgt spid="17"/>
                                        </p:tgtEl>
                                      </p:cBhvr>
                                    </p:animEffect>
                                  </p:childTnLst>
                                </p:cTn>
                              </p:par>
                              <p:par>
                                <p:cTn id="70" presetID="1" presetClass="mediacall" presetSubtype="0" fill="hold" nodeType="withEffect">
                                  <p:stCondLst>
                                    <p:cond delay="0"/>
                                  </p:stCondLst>
                                  <p:childTnLst>
                                    <p:cmd type="call" cmd="playFrom(0.0)">
                                      <p:cBhvr>
                                        <p:cTn id="71" dur="11915" fill="hold"/>
                                        <p:tgtEl>
                                          <p:spTgt spid="6"/>
                                        </p:tgtEl>
                                      </p:cBhvr>
                                    </p:cmd>
                                  </p:childTnLst>
                                </p:cTn>
                              </p:par>
                            </p:childTnLst>
                          </p:cTn>
                        </p:par>
                        <p:par>
                          <p:cTn id="72" fill="hold">
                            <p:stCondLst>
                              <p:cond delay="37360"/>
                            </p:stCondLst>
                            <p:childTnLst>
                              <p:par>
                                <p:cTn id="73" presetID="6" presetClass="entr" presetSubtype="16" fill="hold" grpId="0"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circle(in)">
                                      <p:cBhvr>
                                        <p:cTn id="75" dur="2000"/>
                                        <p:tgtEl>
                                          <p:spTgt spid="18"/>
                                        </p:tgtEl>
                                      </p:cBhvr>
                                    </p:animEffect>
                                  </p:childTnLst>
                                </p:cTn>
                              </p:par>
                              <p:par>
                                <p:cTn id="76" presetID="1" presetClass="mediacall" presetSubtype="0" fill="hold" nodeType="withEffect">
                                  <p:stCondLst>
                                    <p:cond delay="0"/>
                                  </p:stCondLst>
                                  <p:childTnLst>
                                    <p:cmd type="call" cmd="playFrom(0.0)">
                                      <p:cBhvr>
                                        <p:cTn id="77" dur="9258" fill="hold"/>
                                        <p:tgtEl>
                                          <p:spTgt spid="27"/>
                                        </p:tgtEl>
                                      </p:cBhvr>
                                    </p:cmd>
                                  </p:childTnLst>
                                </p:cTn>
                              </p:par>
                            </p:childTnLst>
                          </p:cTn>
                        </p:par>
                        <p:par>
                          <p:cTn id="78" fill="hold">
                            <p:stCondLst>
                              <p:cond delay="46618"/>
                            </p:stCondLst>
                            <p:childTnLst>
                              <p:par>
                                <p:cTn id="79" presetID="16" presetClass="entr" presetSubtype="21" fill="hold" grpId="0" nodeType="after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barn(inVertical)">
                                      <p:cBhvr>
                                        <p:cTn id="81" dur="500"/>
                                        <p:tgtEl>
                                          <p:spTgt spid="19"/>
                                        </p:tgtEl>
                                      </p:cBhvr>
                                    </p:animEffect>
                                  </p:childTnLst>
                                </p:cTn>
                              </p:par>
                              <p:par>
                                <p:cTn id="82" presetID="1" presetClass="mediacall" presetSubtype="0" fill="hold" nodeType="withEffect">
                                  <p:stCondLst>
                                    <p:cond delay="0"/>
                                  </p:stCondLst>
                                  <p:childTnLst>
                                    <p:cmd type="call" cmd="playFrom(0.0)">
                                      <p:cBhvr>
                                        <p:cTn id="83" dur="11172" fill="hold"/>
                                        <p:tgtEl>
                                          <p:spTgt spid="25"/>
                                        </p:tgtEl>
                                      </p:cBhvr>
                                    </p:cmd>
                                  </p:childTnLst>
                                </p:cTn>
                              </p:par>
                            </p:childTnLst>
                          </p:cTn>
                        </p:par>
                        <p:par>
                          <p:cTn id="84" fill="hold">
                            <p:stCondLst>
                              <p:cond delay="57790"/>
                            </p:stCondLst>
                            <p:childTnLst>
                              <p:par>
                                <p:cTn id="85" presetID="16" presetClass="entr" presetSubtype="21" fill="hold" grpId="0" nodeType="after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barn(inVertical)">
                                      <p:cBhvr>
                                        <p:cTn id="87" dur="500"/>
                                        <p:tgtEl>
                                          <p:spTgt spid="20"/>
                                        </p:tgtEl>
                                      </p:cBhvr>
                                    </p:animEffect>
                                  </p:childTnLst>
                                </p:cTn>
                              </p:par>
                              <p:par>
                                <p:cTn id="88" presetID="1" presetClass="mediacall" presetSubtype="0" fill="hold" nodeType="withEffect">
                                  <p:stCondLst>
                                    <p:cond delay="0"/>
                                  </p:stCondLst>
                                  <p:childTnLst>
                                    <p:cmd type="call" cmd="playFrom(0.0)">
                                      <p:cBhvr>
                                        <p:cTn id="89" dur="12031" fill="hold"/>
                                        <p:tgtEl>
                                          <p:spTgt spid="26"/>
                                        </p:tgtEl>
                                      </p:cBhvr>
                                    </p:cmd>
                                  </p:childTnLst>
                                </p:cTn>
                              </p:par>
                            </p:childTnLst>
                          </p:cTn>
                        </p:par>
                        <p:par>
                          <p:cTn id="90" fill="hold">
                            <p:stCondLst>
                              <p:cond delay="69821"/>
                            </p:stCondLst>
                            <p:childTnLst>
                              <p:par>
                                <p:cTn id="91" presetID="1" presetClass="mediacall" presetSubtype="0" fill="hold" nodeType="afterEffect">
                                  <p:stCondLst>
                                    <p:cond delay="0"/>
                                  </p:stCondLst>
                                  <p:childTnLst>
                                    <p:cmd type="call" cmd="playFrom(0.0)">
                                      <p:cBhvr>
                                        <p:cTn id="92" dur="1578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3" fill="hold" display="0">
                  <p:stCondLst>
                    <p:cond delay="indefinite"/>
                  </p:stCondLst>
                  <p:endCondLst>
                    <p:cond evt="onStopAudio" delay="0">
                      <p:tgtEl>
                        <p:sldTgt/>
                      </p:tgtEl>
                    </p:cond>
                  </p:endCondLst>
                </p:cTn>
                <p:tgtEl>
                  <p:spTgt spid="3"/>
                </p:tgtEl>
              </p:cMediaNode>
            </p:audio>
            <p:audio>
              <p:cMediaNode vol="80000">
                <p:cTn id="94" fill="hold" display="0">
                  <p:stCondLst>
                    <p:cond delay="indefinite"/>
                  </p:stCondLst>
                  <p:endCondLst>
                    <p:cond evt="onStopAudio" delay="0">
                      <p:tgtEl>
                        <p:sldTgt/>
                      </p:tgtEl>
                    </p:cond>
                  </p:endCondLst>
                </p:cTn>
                <p:tgtEl>
                  <p:spTgt spid="4"/>
                </p:tgtEl>
              </p:cMediaNode>
            </p:audio>
            <p:audio>
              <p:cMediaNode vol="80000">
                <p:cTn id="95" fill="hold" display="0">
                  <p:stCondLst>
                    <p:cond delay="indefinite"/>
                  </p:stCondLst>
                  <p:endCondLst>
                    <p:cond evt="onStopAudio" delay="0">
                      <p:tgtEl>
                        <p:sldTgt/>
                      </p:tgtEl>
                    </p:cond>
                  </p:endCondLst>
                </p:cTn>
                <p:tgtEl>
                  <p:spTgt spid="5"/>
                </p:tgtEl>
              </p:cMediaNode>
            </p:audio>
            <p:audio>
              <p:cMediaNode vol="80000">
                <p:cTn id="96" fill="hold" display="0">
                  <p:stCondLst>
                    <p:cond delay="indefinite"/>
                  </p:stCondLst>
                  <p:endCondLst>
                    <p:cond evt="onStopAudio" delay="0">
                      <p:tgtEl>
                        <p:sldTgt/>
                      </p:tgtEl>
                    </p:cond>
                  </p:endCondLst>
                </p:cTn>
                <p:tgtEl>
                  <p:spTgt spid="6"/>
                </p:tgtEl>
              </p:cMediaNode>
            </p:audio>
            <p:audio>
              <p:cMediaNode vol="80000">
                <p:cTn id="97" fill="hold" display="0">
                  <p:stCondLst>
                    <p:cond delay="indefinite"/>
                  </p:stCondLst>
                  <p:endCondLst>
                    <p:cond evt="onStopAudio" delay="0">
                      <p:tgtEl>
                        <p:sldTgt/>
                      </p:tgtEl>
                    </p:cond>
                  </p:endCondLst>
                </p:cTn>
                <p:tgtEl>
                  <p:spTgt spid="23"/>
                </p:tgtEl>
              </p:cMediaNode>
            </p:audio>
            <p:audio>
              <p:cMediaNode vol="80000">
                <p:cTn id="98" fill="hold" display="0">
                  <p:stCondLst>
                    <p:cond delay="indefinite"/>
                  </p:stCondLst>
                  <p:endCondLst>
                    <p:cond evt="onStopAudio" delay="0">
                      <p:tgtEl>
                        <p:sldTgt/>
                      </p:tgtEl>
                    </p:cond>
                  </p:endCondLst>
                </p:cTn>
                <p:tgtEl>
                  <p:spTgt spid="25"/>
                </p:tgtEl>
              </p:cMediaNode>
            </p:audio>
            <p:audio>
              <p:cMediaNode vol="80000">
                <p:cTn id="99" fill="hold" display="0">
                  <p:stCondLst>
                    <p:cond delay="indefinite"/>
                  </p:stCondLst>
                  <p:endCondLst>
                    <p:cond evt="onStopAudio" delay="0">
                      <p:tgtEl>
                        <p:sldTgt/>
                      </p:tgtEl>
                    </p:cond>
                  </p:endCondLst>
                </p:cTn>
                <p:tgtEl>
                  <p:spTgt spid="26"/>
                </p:tgtEl>
              </p:cMediaNode>
            </p:audio>
            <p:audio>
              <p:cMediaNode vol="80000">
                <p:cTn id="100" fill="hold" display="0">
                  <p:stCondLst>
                    <p:cond delay="indefinite"/>
                  </p:stCondLst>
                  <p:endCondLst>
                    <p:cond evt="onStopAudio" delay="0">
                      <p:tgtEl>
                        <p:sldTgt/>
                      </p:tgtEl>
                    </p:cond>
                  </p:endCondLst>
                </p:cTn>
                <p:tgtEl>
                  <p:spTgt spid="27"/>
                </p:tgtEl>
              </p:cMediaNode>
            </p:audio>
          </p:childTnLst>
        </p:cTn>
      </p:par>
    </p:tnLst>
    <p:bldLst>
      <p:bldP spid="14" grpId="0"/>
      <p:bldP spid="16" grpId="0"/>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046" y="446198"/>
            <a:ext cx="11623040" cy="1186780"/>
          </a:xfrm>
        </p:spPr>
        <p:txBody>
          <a:bodyPr>
            <a:normAutofit/>
          </a:bodyPr>
          <a:lstStyle/>
          <a:p>
            <a:pPr algn="ctr"/>
            <a:r>
              <a:rPr lang="en-US" sz="2800" dirty="0">
                <a:ea typeface="SimSun" pitchFamily="2" charset="-122"/>
              </a:rPr>
              <a:t>Requirements for Labeling for Toys and Games</a:t>
            </a:r>
            <a:r>
              <a:rPr lang="zh-CN" altLang="en-US" sz="2800" dirty="0">
                <a:ea typeface="SimSun" pitchFamily="2" charset="-122"/>
              </a:rPr>
              <a:t> </a:t>
            </a:r>
            <a:r>
              <a:rPr lang="en-US" sz="2800" dirty="0">
                <a:ea typeface="SimSun" pitchFamily="2" charset="-122"/>
              </a:rPr>
              <a:t>(Multiple Cautionary Statements)</a:t>
            </a:r>
            <a:br>
              <a:rPr lang="en-US" sz="2800" dirty="0">
                <a:ea typeface="SimSun" pitchFamily="2" charset="-122"/>
              </a:rPr>
            </a:br>
            <a:r>
              <a:rPr lang="zh-CN" altLang="en-US" sz="2800" dirty="0">
                <a:ea typeface="SimSun" pitchFamily="2" charset="-122"/>
              </a:rPr>
              <a:t>玩具和游戏标签之规定 （</a:t>
            </a:r>
            <a:r>
              <a:rPr lang="zh-CN" altLang="en-US" sz="2800" dirty="0">
                <a:latin typeface="SimSun" panose="02010600030101010101" pitchFamily="2" charset="-122"/>
                <a:ea typeface="SimSun" panose="02010600030101010101" pitchFamily="2" charset="-122"/>
              </a:rPr>
              <a:t>多种风险 </a:t>
            </a:r>
            <a:r>
              <a:rPr lang="en-US" altLang="zh-CN" sz="2800" dirty="0">
                <a:latin typeface="SimSun" panose="02010600030101010101" pitchFamily="2" charset="-122"/>
                <a:ea typeface="SimSun" panose="02010600030101010101" pitchFamily="2" charset="-122"/>
              </a:rPr>
              <a:t>= </a:t>
            </a:r>
            <a:r>
              <a:rPr lang="zh-CN" altLang="en-US" sz="2800" dirty="0">
                <a:latin typeface="SimSun" panose="02010600030101010101" pitchFamily="2" charset="-122"/>
                <a:ea typeface="SimSun" panose="02010600030101010101" pitchFamily="2" charset="-122"/>
              </a:rPr>
              <a:t>多种警告标</a:t>
            </a:r>
            <a:r>
              <a:rPr lang="zh-CN" altLang="en-US" sz="2800" dirty="0" smtClean="0">
                <a:latin typeface="SimSun" panose="02010600030101010101" pitchFamily="2" charset="-122"/>
                <a:ea typeface="SimSun" panose="02010600030101010101" pitchFamily="2" charset="-122"/>
              </a:rPr>
              <a:t>签 </a:t>
            </a:r>
            <a:r>
              <a:rPr lang="en-US" altLang="zh-CN" sz="2800" dirty="0" smtClean="0">
                <a:latin typeface="SimSun" panose="02010600030101010101" pitchFamily="2" charset="-122"/>
                <a:ea typeface="SimSun" panose="02010600030101010101" pitchFamily="2" charset="-122"/>
              </a:rPr>
              <a:t>)</a:t>
            </a:r>
            <a:endParaRPr lang="en-US" sz="2800" dirty="0">
              <a:latin typeface="SimSun" panose="02010600030101010101" pitchFamily="2" charset="-122"/>
              <a:ea typeface="SimSun" panose="02010600030101010101" pitchFamily="2" charset="-122"/>
            </a:endParaRPr>
          </a:p>
        </p:txBody>
      </p:sp>
      <p:sp>
        <p:nvSpPr>
          <p:cNvPr id="3" name="Content Placeholder 2"/>
          <p:cNvSpPr>
            <a:spLocks noGrp="1"/>
          </p:cNvSpPr>
          <p:nvPr>
            <p:ph idx="1"/>
          </p:nvPr>
        </p:nvSpPr>
        <p:spPr>
          <a:xfrm>
            <a:off x="1341120" y="1741911"/>
            <a:ext cx="9672320" cy="1229890"/>
          </a:xfrm>
        </p:spPr>
        <p:txBody>
          <a:bodyPr>
            <a:normAutofit/>
          </a:bodyPr>
          <a:lstStyle/>
          <a:p>
            <a:pPr lvl="1">
              <a:lnSpc>
                <a:spcPct val="90000"/>
              </a:lnSpc>
              <a:buFont typeface="Arial" panose="020B0604020202020204" pitchFamily="34" charset="0"/>
              <a:buChar char="•"/>
              <a:defRPr/>
            </a:pPr>
            <a:r>
              <a:rPr lang="en-US" altLang="en-US" dirty="0">
                <a:solidFill>
                  <a:srgbClr val="1A2857"/>
                </a:solidFill>
              </a:rPr>
              <a:t> </a:t>
            </a:r>
            <a:r>
              <a:rPr lang="en-US" altLang="en-US" dirty="0"/>
              <a:t>A product can have more than one warning statement to  address hazards associated with the product.</a:t>
            </a:r>
            <a:r>
              <a:rPr lang="zh-CN" altLang="en-US" dirty="0"/>
              <a:t> </a:t>
            </a:r>
            <a:endParaRPr lang="en-US" altLang="zh-CN" dirty="0"/>
          </a:p>
          <a:p>
            <a:pPr lvl="1">
              <a:lnSpc>
                <a:spcPct val="90000"/>
              </a:lnSpc>
              <a:defRPr/>
            </a:pPr>
            <a:r>
              <a:rPr lang="zh-CN" altLang="en-US" dirty="0">
                <a:latin typeface="SimSun" panose="02010600030101010101" pitchFamily="2" charset="-122"/>
                <a:ea typeface="SimSun" panose="02010600030101010101" pitchFamily="2" charset="-122"/>
              </a:rPr>
              <a:t> 如果一个产品有多种风险</a:t>
            </a:r>
            <a:r>
              <a:rPr lang="en-US" altLang="zh-CN" dirty="0">
                <a:latin typeface="SimSun" panose="02010600030101010101" pitchFamily="2" charset="-122"/>
                <a:ea typeface="SimSun" panose="02010600030101010101" pitchFamily="2" charset="-122"/>
              </a:rPr>
              <a:t>, </a:t>
            </a:r>
            <a:r>
              <a:rPr lang="zh-CN" altLang="en-US" dirty="0">
                <a:latin typeface="SimSun" panose="02010600030101010101" pitchFamily="2" charset="-122"/>
                <a:ea typeface="SimSun" panose="02010600030101010101" pitchFamily="2" charset="-122"/>
              </a:rPr>
              <a:t>那么它必须有以有多种警告标签</a:t>
            </a:r>
            <a:r>
              <a:rPr lang="en-US" altLang="zh-CN" dirty="0">
                <a:latin typeface="SimSun" panose="02010600030101010101" pitchFamily="2" charset="-122"/>
                <a:ea typeface="SimSun" panose="02010600030101010101" pitchFamily="2" charset="-122"/>
              </a:rPr>
              <a:t>.</a:t>
            </a:r>
            <a:endParaRPr lang="en-US" altLang="en-US" dirty="0">
              <a:latin typeface="SimSun" panose="02010600030101010101" pitchFamily="2" charset="-122"/>
              <a:ea typeface="SimSun" panose="02010600030101010101" pitchFamily="2" charset="-122"/>
            </a:endParaRPr>
          </a:p>
        </p:txBody>
      </p:sp>
      <p:pic>
        <p:nvPicPr>
          <p:cNvPr id="4" name="Picture 3"/>
          <p:cNvPicPr>
            <a:picLocks noChangeAspect="1"/>
          </p:cNvPicPr>
          <p:nvPr/>
        </p:nvPicPr>
        <p:blipFill rotWithShape="1">
          <a:blip r:embed="rId7"/>
          <a:srcRect l="80750" t="28705" r="2672" b="20873"/>
          <a:stretch/>
        </p:blipFill>
        <p:spPr>
          <a:xfrm rot="5400000">
            <a:off x="4370781" y="1418669"/>
            <a:ext cx="2866983" cy="7290069"/>
          </a:xfrm>
          <a:prstGeom prst="rect">
            <a:avLst/>
          </a:prstGeom>
        </p:spPr>
      </p:pic>
      <p:sp>
        <p:nvSpPr>
          <p:cNvPr id="7" name="Right Arrow 6"/>
          <p:cNvSpPr/>
          <p:nvPr/>
        </p:nvSpPr>
        <p:spPr>
          <a:xfrm rot="6279041">
            <a:off x="6501264" y="3630321"/>
            <a:ext cx="631659" cy="23447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rot="4545011">
            <a:off x="4847425" y="3837915"/>
            <a:ext cx="1021501" cy="26217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257730" y="2999752"/>
            <a:ext cx="2971800" cy="461665"/>
          </a:xfrm>
          <a:prstGeom prst="rect">
            <a:avLst/>
          </a:prstGeom>
          <a:noFill/>
        </p:spPr>
        <p:txBody>
          <a:bodyPr wrap="square" rtlCol="0">
            <a:spAutoFit/>
          </a:bodyPr>
          <a:lstStyle/>
          <a:p>
            <a:r>
              <a:rPr lang="en-US" sz="2400" b="1" dirty="0">
                <a:solidFill>
                  <a:srgbClr val="002060"/>
                </a:solidFill>
              </a:rPr>
              <a:t>Small parts </a:t>
            </a:r>
            <a:r>
              <a:rPr lang="ja-JP" altLang="en-US" sz="2400" b="1" dirty="0">
                <a:solidFill>
                  <a:srgbClr val="002060"/>
                </a:solidFill>
              </a:rPr>
              <a:t>小部件</a:t>
            </a:r>
            <a:endParaRPr lang="en-US" sz="2400" b="1" dirty="0">
              <a:solidFill>
                <a:srgbClr val="002060"/>
              </a:solidFill>
            </a:endParaRPr>
          </a:p>
        </p:txBody>
      </p:sp>
      <p:sp>
        <p:nvSpPr>
          <p:cNvPr id="13" name="TextBox 12"/>
          <p:cNvSpPr txBox="1"/>
          <p:nvPr/>
        </p:nvSpPr>
        <p:spPr>
          <a:xfrm>
            <a:off x="6827425" y="2996030"/>
            <a:ext cx="3428999" cy="461665"/>
          </a:xfrm>
          <a:prstGeom prst="rect">
            <a:avLst/>
          </a:prstGeom>
          <a:noFill/>
        </p:spPr>
        <p:txBody>
          <a:bodyPr wrap="square" rtlCol="0">
            <a:spAutoFit/>
          </a:bodyPr>
          <a:lstStyle/>
          <a:p>
            <a:r>
              <a:rPr lang="en-US" altLang="ja-JP" sz="2400" b="1" dirty="0">
                <a:solidFill>
                  <a:srgbClr val="002060"/>
                </a:solidFill>
              </a:rPr>
              <a:t>Marble = </a:t>
            </a:r>
            <a:r>
              <a:rPr lang="ja-JP" altLang="en-US" sz="2400" b="1" dirty="0">
                <a:solidFill>
                  <a:srgbClr val="002060"/>
                </a:solidFill>
              </a:rPr>
              <a:t>钢珠</a:t>
            </a:r>
            <a:endParaRPr lang="en-US" sz="2400" b="1" dirty="0">
              <a:solidFill>
                <a:srgbClr val="002060"/>
              </a:solidFill>
            </a:endParaRPr>
          </a:p>
        </p:txBody>
      </p:sp>
      <p:sp>
        <p:nvSpPr>
          <p:cNvPr id="11" name="Oval 10"/>
          <p:cNvSpPr/>
          <p:nvPr/>
        </p:nvSpPr>
        <p:spPr>
          <a:xfrm>
            <a:off x="2159238" y="5063704"/>
            <a:ext cx="3581400" cy="15360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10122" y="5831704"/>
            <a:ext cx="609600" cy="6096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10122" y="5831704"/>
            <a:ext cx="609600" cy="609600"/>
          </a:xfrm>
          <a:prstGeom prst="rect">
            <a:avLst/>
          </a:prstGeom>
        </p:spPr>
      </p:pic>
    </p:spTree>
    <p:extLst>
      <p:ext uri="{BB962C8B-B14F-4D97-AF65-F5344CB8AC3E}">
        <p14:creationId xmlns:p14="http://schemas.microsoft.com/office/powerpoint/2010/main" val="419285277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4" fill="hold"/>
                                        <p:tgtEl>
                                          <p:spTgt spid="5"/>
                                        </p:tgtEl>
                                      </p:cBhvr>
                                    </p:cmd>
                                  </p:childTnLst>
                                </p:cTn>
                              </p:par>
                            </p:childTnLst>
                          </p:cTn>
                        </p:par>
                        <p:par>
                          <p:cTn id="7" fill="hold">
                            <p:stCondLst>
                              <p:cond delay="9384"/>
                            </p:stCondLst>
                            <p:childTnLst>
                              <p:par>
                                <p:cTn id="8" presetID="42"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par>
                          <p:cTn id="28" fill="hold">
                            <p:stCondLst>
                              <p:cond delay="10384"/>
                            </p:stCondLst>
                            <p:childTnLst>
                              <p:par>
                                <p:cTn id="29" presetID="42"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1" presetClass="mediacall" presetSubtype="0" fill="hold" nodeType="withEffect">
                                  <p:stCondLst>
                                    <p:cond delay="0"/>
                                  </p:stCondLst>
                                  <p:childTnLst>
                                    <p:cmd type="call" cmd="playFrom(0.0)">
                                      <p:cBhvr>
                                        <p:cTn id="35" dur="199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5"/>
                </p:tgtEl>
              </p:cMediaNode>
            </p:audio>
            <p:audio>
              <p:cMediaNode vol="80000">
                <p:cTn id="37" fill="hold" display="0">
                  <p:stCondLst>
                    <p:cond delay="indefinite"/>
                  </p:stCondLst>
                  <p:endCondLst>
                    <p:cond evt="onStopAudio" delay="0">
                      <p:tgtEl>
                        <p:sldTgt/>
                      </p:tgtEl>
                    </p:cond>
                  </p:endCondLst>
                </p:cTn>
                <p:tgtEl>
                  <p:spTgt spid="6"/>
                </p:tgtEl>
              </p:cMediaNode>
            </p:audio>
          </p:childTnLst>
        </p:cTn>
      </p:par>
    </p:tnLst>
    <p:bldLst>
      <p:bldP spid="7" grpId="0" animBg="1"/>
      <p:bldP spid="9" grpId="0" animBg="1"/>
      <p:bldP spid="8" grpId="0"/>
      <p:bldP spid="13"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Lead Requirements</a:t>
            </a:r>
            <a:br>
              <a:rPr lang="en-US" b="1" dirty="0"/>
            </a:br>
            <a:r>
              <a:rPr lang="ja-JP" altLang="en-US" sz="3100" dirty="0">
                <a:latin typeface="SimSun" panose="02010600030101010101" pitchFamily="2" charset="-122"/>
                <a:ea typeface="SimSun" panose="02010600030101010101" pitchFamily="2" charset="-122"/>
              </a:rPr>
              <a:t>铅的规定</a:t>
            </a:r>
            <a:endParaRPr lang="en-US" sz="3100" dirty="0">
              <a:latin typeface="SimSun" panose="02010600030101010101" pitchFamily="2" charset="-122"/>
              <a:ea typeface="SimSun" panose="02010600030101010101" pitchFamily="2" charset="-122"/>
            </a:endParaRPr>
          </a:p>
        </p:txBody>
      </p:sp>
      <p:sp>
        <p:nvSpPr>
          <p:cNvPr id="3" name="Content Placeholder 2"/>
          <p:cNvSpPr>
            <a:spLocks noGrp="1"/>
          </p:cNvSpPr>
          <p:nvPr>
            <p:ph idx="1"/>
          </p:nvPr>
        </p:nvSpPr>
        <p:spPr>
          <a:xfrm>
            <a:off x="214313" y="1484923"/>
            <a:ext cx="11657255" cy="4692040"/>
          </a:xfrm>
        </p:spPr>
        <p:txBody>
          <a:bodyPr>
            <a:normAutofit/>
          </a:bodyPr>
          <a:lstStyle/>
          <a:p>
            <a:pPr marL="800100" lvl="1" indent="-342900">
              <a:spcAft>
                <a:spcPts val="600"/>
              </a:spcAft>
              <a:buFont typeface="Arial" panose="020B0604020202020204" pitchFamily="34" charset="0"/>
              <a:buChar char="•"/>
            </a:pPr>
            <a:r>
              <a:rPr lang="en-US" sz="2000" dirty="0" smtClean="0"/>
              <a:t>Lead </a:t>
            </a:r>
            <a:r>
              <a:rPr lang="en-US" sz="2000" dirty="0"/>
              <a:t>content: cannot exceed 100 ppm in children’s </a:t>
            </a:r>
            <a:r>
              <a:rPr lang="en-US" sz="2000" dirty="0" smtClean="0"/>
              <a:t>products                                                          </a:t>
            </a:r>
            <a:r>
              <a:rPr lang="zh-CN" altLang="en-US" sz="2000" dirty="0" smtClean="0">
                <a:ea typeface="SimSun" panose="02010600030101010101" pitchFamily="2" charset="-122"/>
              </a:rPr>
              <a:t>儿</a:t>
            </a:r>
            <a:r>
              <a:rPr lang="zh-CN" altLang="en-US" sz="2000" dirty="0">
                <a:ea typeface="SimSun" panose="02010600030101010101" pitchFamily="2" charset="-122"/>
              </a:rPr>
              <a:t>童产品的铅含量不能超过</a:t>
            </a:r>
            <a:r>
              <a:rPr lang="en-US" altLang="zh-CN" sz="2000" dirty="0">
                <a:ea typeface="SimSun" panose="02010600030101010101" pitchFamily="2" charset="-122"/>
              </a:rPr>
              <a:t>100 </a:t>
            </a:r>
            <a:r>
              <a:rPr lang="en-US" altLang="zh-CN" sz="2000" dirty="0" smtClean="0">
                <a:ea typeface="SimSun" panose="02010600030101010101" pitchFamily="2" charset="-122"/>
              </a:rPr>
              <a:t>ppm</a:t>
            </a:r>
            <a:endParaRPr lang="en-US" altLang="zh-CN" sz="2000" dirty="0">
              <a:ea typeface="SimSun" panose="02010600030101010101" pitchFamily="2" charset="-122"/>
            </a:endParaRPr>
          </a:p>
          <a:p>
            <a:pPr marL="800100" lvl="1" indent="-342900">
              <a:spcAft>
                <a:spcPts val="800"/>
              </a:spcAft>
              <a:buFont typeface="Arial" panose="020B0604020202020204" pitchFamily="34" charset="0"/>
              <a:buChar char="•"/>
            </a:pPr>
            <a:r>
              <a:rPr lang="en-US" dirty="0" smtClean="0"/>
              <a:t>Lead </a:t>
            </a:r>
            <a:r>
              <a:rPr lang="en-US" dirty="0"/>
              <a:t>in paint: cannot exceed 90 ppm for surface coating on children’s products </a:t>
            </a:r>
            <a:r>
              <a:rPr lang="en-US" dirty="0" smtClean="0"/>
              <a:t>                      </a:t>
            </a:r>
            <a:r>
              <a:rPr lang="zh-CN" altLang="en-US" sz="2000" dirty="0" smtClean="0">
                <a:ea typeface="SimSun" panose="02010600030101010101" pitchFamily="2" charset="-122"/>
              </a:rPr>
              <a:t>儿</a:t>
            </a:r>
            <a:r>
              <a:rPr lang="zh-CN" altLang="en-US" sz="2000" dirty="0">
                <a:ea typeface="SimSun" panose="02010600030101010101" pitchFamily="2" charset="-122"/>
              </a:rPr>
              <a:t>童产品表面涂层的铅含量不能超过 </a:t>
            </a:r>
            <a:r>
              <a:rPr lang="en-US" altLang="zh-CN" sz="2000" dirty="0">
                <a:ea typeface="SimSun" panose="02010600030101010101" pitchFamily="2" charset="-122"/>
              </a:rPr>
              <a:t>90 </a:t>
            </a:r>
            <a:r>
              <a:rPr lang="en-US" altLang="zh-CN" sz="2000" dirty="0" smtClean="0">
                <a:ea typeface="SimSun" panose="02010600030101010101" pitchFamily="2" charset="-122"/>
              </a:rPr>
              <a:t>ppm</a:t>
            </a:r>
            <a:endParaRPr lang="en-US" altLang="zh-CN" sz="2000" dirty="0">
              <a:ea typeface="SimSun" panose="02010600030101010101" pitchFamily="2" charset="-122"/>
            </a:endParaRPr>
          </a:p>
          <a:p>
            <a:pPr marL="800100" lvl="1" indent="-342900">
              <a:spcAft>
                <a:spcPts val="800"/>
              </a:spcAft>
              <a:buFont typeface="Arial" panose="020B0604020202020204" pitchFamily="34" charset="0"/>
              <a:buChar char="•"/>
            </a:pPr>
            <a:r>
              <a:rPr lang="en-US" dirty="0" smtClean="0"/>
              <a:t>The </a:t>
            </a:r>
            <a:r>
              <a:rPr lang="en-US" dirty="0"/>
              <a:t>Commission has determined that certain materials would not contain lead, and therefore</a:t>
            </a:r>
            <a:r>
              <a:rPr lang="en-US" dirty="0">
                <a:solidFill>
                  <a:schemeClr val="tx2"/>
                </a:solidFill>
              </a:rPr>
              <a:t>, </a:t>
            </a:r>
            <a:r>
              <a:rPr lang="en-US" u="sng" dirty="0" smtClean="0">
                <a:solidFill>
                  <a:srgbClr val="FF0000"/>
                </a:solidFill>
              </a:rPr>
              <a:t>do not </a:t>
            </a:r>
            <a:r>
              <a:rPr lang="en-US" u="sng" dirty="0">
                <a:solidFill>
                  <a:srgbClr val="FF0000"/>
                </a:solidFill>
              </a:rPr>
              <a:t>require lead content testing</a:t>
            </a:r>
            <a:r>
              <a:rPr lang="en-US" dirty="0">
                <a:solidFill>
                  <a:schemeClr val="tx2"/>
                </a:solidFill>
              </a:rPr>
              <a:t>.  </a:t>
            </a:r>
            <a:r>
              <a:rPr lang="en-US" dirty="0"/>
              <a:t>Some of the materials that do not contain lead are</a:t>
            </a:r>
            <a:r>
              <a:rPr lang="en-US" dirty="0">
                <a:solidFill>
                  <a:schemeClr val="tx2"/>
                </a:solidFill>
              </a:rPr>
              <a:t>: </a:t>
            </a:r>
            <a:r>
              <a:rPr lang="en-US" dirty="0">
                <a:solidFill>
                  <a:srgbClr val="FF0000"/>
                </a:solidFill>
              </a:rPr>
              <a:t>wood, paper, most textiles and natural fibers (dyed and undyed), plant and animal-derived materials, and certain precious metals</a:t>
            </a:r>
            <a:r>
              <a:rPr lang="en-US" dirty="0">
                <a:solidFill>
                  <a:schemeClr val="tx2"/>
                </a:solidFill>
              </a:rPr>
              <a:t>. </a:t>
            </a:r>
            <a:r>
              <a:rPr lang="en-US" dirty="0"/>
              <a:t>A complete list of materials can be found at 16 C.F.R. § 1500.91(d). </a:t>
            </a:r>
            <a:r>
              <a:rPr lang="en-US" dirty="0" smtClean="0"/>
              <a:t>       </a:t>
            </a:r>
            <a:r>
              <a:rPr lang="en-US" sz="2000" dirty="0" smtClean="0"/>
              <a:t>                                                                                                                           </a:t>
            </a:r>
            <a:r>
              <a:rPr lang="zh-CN" altLang="en-US" sz="2000" dirty="0" smtClean="0">
                <a:ea typeface="SimSun" panose="02010600030101010101" pitchFamily="2" charset="-122"/>
              </a:rPr>
              <a:t>某</a:t>
            </a:r>
            <a:r>
              <a:rPr lang="zh-CN" altLang="en-US" sz="2000" dirty="0">
                <a:ea typeface="SimSun" panose="02010600030101010101" pitchFamily="2" charset="-122"/>
              </a:rPr>
              <a:t>些材料不含铅，因此不需要进行铅含量测试。这些不含铅的材</a:t>
            </a:r>
            <a:r>
              <a:rPr lang="zh-CN" altLang="en-US" sz="2000" dirty="0" smtClean="0">
                <a:ea typeface="SimSun" panose="02010600030101010101" pitchFamily="2" charset="-122"/>
              </a:rPr>
              <a:t>料是</a:t>
            </a:r>
            <a:r>
              <a:rPr lang="zh-CN" altLang="en-US" sz="2000" dirty="0">
                <a:ea typeface="SimSun" panose="02010600030101010101" pitchFamily="2" charset="-122"/>
              </a:rPr>
              <a:t>：</a:t>
            </a:r>
            <a:r>
              <a:rPr lang="zh-CN" altLang="en-US" sz="2000" dirty="0">
                <a:solidFill>
                  <a:srgbClr val="FF0000"/>
                </a:solidFill>
                <a:ea typeface="SimSun" panose="02010600030101010101" pitchFamily="2" charset="-122"/>
              </a:rPr>
              <a:t>木材，纸张，大多数纺织品和天然纤维（染色的和未染色的），动植物来源的材料以及某</a:t>
            </a:r>
            <a:r>
              <a:rPr lang="zh-CN" altLang="en-US" sz="2000" dirty="0" smtClean="0">
                <a:solidFill>
                  <a:srgbClr val="FF0000"/>
                </a:solidFill>
                <a:ea typeface="SimSun" panose="02010600030101010101" pitchFamily="2" charset="-122"/>
              </a:rPr>
              <a:t>些贵</a:t>
            </a:r>
            <a:r>
              <a:rPr lang="zh-CN" altLang="en-US" sz="2000" dirty="0">
                <a:solidFill>
                  <a:srgbClr val="FF0000"/>
                </a:solidFill>
                <a:ea typeface="SimSun" panose="02010600030101010101" pitchFamily="2" charset="-122"/>
              </a:rPr>
              <a:t>金属</a:t>
            </a:r>
            <a:r>
              <a:rPr lang="zh-CN" altLang="en-US" sz="2000" dirty="0">
                <a:solidFill>
                  <a:schemeClr val="tx2"/>
                </a:solidFill>
                <a:ea typeface="SimSun" panose="02010600030101010101" pitchFamily="2" charset="-122"/>
              </a:rPr>
              <a:t>。</a:t>
            </a:r>
            <a:r>
              <a:rPr lang="zh-CN" altLang="en-US" sz="2000" dirty="0">
                <a:ea typeface="SimSun" panose="02010600030101010101" pitchFamily="2" charset="-122"/>
              </a:rPr>
              <a:t>完整的材料清单</a:t>
            </a:r>
            <a:r>
              <a:rPr lang="zh-CN" altLang="en-US" sz="2000" dirty="0" smtClean="0">
                <a:ea typeface="SimSun" panose="02010600030101010101" pitchFamily="2" charset="-122"/>
              </a:rPr>
              <a:t>在         </a:t>
            </a:r>
            <a:r>
              <a:rPr lang="en-US" altLang="zh-CN" sz="2000" dirty="0" smtClean="0">
                <a:ea typeface="SimSun" panose="02010600030101010101" pitchFamily="2" charset="-122"/>
              </a:rPr>
              <a:t>16 C.F.R</a:t>
            </a:r>
            <a:r>
              <a:rPr lang="en-US" altLang="zh-CN" sz="2000" dirty="0">
                <a:ea typeface="SimSun" panose="02010600030101010101" pitchFamily="2" charset="-122"/>
              </a:rPr>
              <a:t>.§1500.91</a:t>
            </a:r>
            <a:r>
              <a:rPr lang="zh-CN" altLang="en-US" sz="2000" dirty="0">
                <a:ea typeface="SimSun" panose="02010600030101010101" pitchFamily="2" charset="-122"/>
              </a:rPr>
              <a:t>（</a:t>
            </a:r>
            <a:r>
              <a:rPr lang="en-US" altLang="zh-CN" sz="2000" dirty="0">
                <a:ea typeface="SimSun" panose="02010600030101010101" pitchFamily="2" charset="-122"/>
              </a:rPr>
              <a:t>d</a:t>
            </a:r>
            <a:r>
              <a:rPr lang="zh-CN" altLang="en-US" sz="2000" dirty="0">
                <a:ea typeface="SimSun" panose="02010600030101010101" pitchFamily="2" charset="-122"/>
              </a:rPr>
              <a:t>）。</a:t>
            </a:r>
            <a:endParaRPr lang="en-US" sz="2000" dirty="0">
              <a:ea typeface="SimSun" panose="02010600030101010101" pitchFamily="2" charset="-122"/>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36019" y="5872163"/>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410070" y="5872163"/>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1357113" y="5872163"/>
            <a:ext cx="609600" cy="609600"/>
          </a:xfrm>
          <a:prstGeom prst="rect">
            <a:avLst/>
          </a:prstGeom>
        </p:spPr>
      </p:pic>
      <p:pic>
        <p:nvPicPr>
          <p:cNvPr id="7"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1357113" y="5872163"/>
            <a:ext cx="609600" cy="609600"/>
          </a:xfrm>
          <a:prstGeom prst="rect">
            <a:avLst/>
          </a:prstGeom>
        </p:spPr>
      </p:pic>
    </p:spTree>
    <p:extLst>
      <p:ext uri="{BB962C8B-B14F-4D97-AF65-F5344CB8AC3E}">
        <p14:creationId xmlns:p14="http://schemas.microsoft.com/office/powerpoint/2010/main" val="82771048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5" fill="hold"/>
                                        <p:tgtEl>
                                          <p:spTgt spid="4"/>
                                        </p:tgtEl>
                                      </p:cBhvr>
                                    </p:cmd>
                                  </p:childTnLst>
                                </p:cTn>
                              </p:par>
                            </p:childTnLst>
                          </p:cTn>
                        </p:par>
                        <p:par>
                          <p:cTn id="7" fill="hold">
                            <p:stCondLst>
                              <p:cond delay="6355"/>
                            </p:stCondLst>
                            <p:childTnLst>
                              <p:par>
                                <p:cTn id="8" presetID="16" presetClass="entr" presetSubtype="21" fill="hold"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par>
                                <p:cTn id="11" presetID="1" presetClass="mediacall" presetSubtype="0" fill="hold" nodeType="withEffect">
                                  <p:stCondLst>
                                    <p:cond delay="0"/>
                                  </p:stCondLst>
                                  <p:childTnLst>
                                    <p:cmd type="call" cmd="playFrom(0.0)">
                                      <p:cBhvr>
                                        <p:cTn id="12" dur="8711" fill="hold"/>
                                        <p:tgtEl>
                                          <p:spTgt spid="5"/>
                                        </p:tgtEl>
                                      </p:cBhvr>
                                    </p:cmd>
                                  </p:childTnLst>
                                </p:cTn>
                              </p:par>
                            </p:childTnLst>
                          </p:cTn>
                        </p:par>
                        <p:par>
                          <p:cTn id="13" fill="hold">
                            <p:stCondLst>
                              <p:cond delay="15066"/>
                            </p:stCondLst>
                            <p:childTnLst>
                              <p:par>
                                <p:cTn id="14" presetID="16" presetClass="entr" presetSubtype="21"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par>
                                <p:cTn id="17" presetID="1" presetClass="mediacall" presetSubtype="0" fill="hold" nodeType="withEffect">
                                  <p:stCondLst>
                                    <p:cond delay="0"/>
                                  </p:stCondLst>
                                  <p:childTnLst>
                                    <p:cmd type="call" cmd="playFrom(0.0)">
                                      <p:cBhvr>
                                        <p:cTn id="18" dur="10814" fill="hold"/>
                                        <p:tgtEl>
                                          <p:spTgt spid="6"/>
                                        </p:tgtEl>
                                      </p:cBhvr>
                                    </p:cmd>
                                  </p:childTnLst>
                                </p:cTn>
                              </p:par>
                            </p:childTnLst>
                          </p:cTn>
                        </p:par>
                        <p:par>
                          <p:cTn id="19" fill="hold">
                            <p:stCondLst>
                              <p:cond delay="25880"/>
                            </p:stCondLst>
                            <p:childTnLst>
                              <p:par>
                                <p:cTn id="20" presetID="22" presetClass="entr" presetSubtype="4" fill="hold"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par>
                                <p:cTn id="23" presetID="1" presetClass="mediacall" presetSubtype="0" fill="hold" nodeType="withEffect">
                                  <p:stCondLst>
                                    <p:cond delay="0"/>
                                  </p:stCondLst>
                                  <p:childTnLst>
                                    <p:cmd type="call" cmd="playFrom(0.0)">
                                      <p:cBhvr>
                                        <p:cTn id="24" dur="310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audio>
              <p:cMediaNode vol="80000">
                <p:cTn id="26" fill="hold" display="0">
                  <p:stCondLst>
                    <p:cond delay="indefinite"/>
                  </p:stCondLst>
                  <p:endCondLst>
                    <p:cond evt="onStopAudio" delay="0">
                      <p:tgtEl>
                        <p:sldTgt/>
                      </p:tgtEl>
                    </p:cond>
                  </p:endCondLst>
                </p:cTn>
                <p:tgtEl>
                  <p:spTgt spid="5"/>
                </p:tgtEl>
              </p:cMediaNode>
            </p:audio>
            <p:audio>
              <p:cMediaNode vol="80000">
                <p:cTn id="27" fill="hold" display="0">
                  <p:stCondLst>
                    <p:cond delay="indefinite"/>
                  </p:stCondLst>
                  <p:endCondLst>
                    <p:cond evt="onStopAudio" delay="0">
                      <p:tgtEl>
                        <p:sldTgt/>
                      </p:tgtEl>
                    </p:cond>
                  </p:endCondLst>
                </p:cTn>
                <p:tgtEl>
                  <p:spTgt spid="6"/>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499" y="621158"/>
            <a:ext cx="8572068" cy="1143000"/>
          </a:xfrm>
        </p:spPr>
        <p:txBody>
          <a:bodyPr>
            <a:noAutofit/>
          </a:bodyPr>
          <a:lstStyle/>
          <a:p>
            <a:r>
              <a:rPr lang="en-US" sz="3200" dirty="0"/>
              <a:t>Labeling of Hazardous Art Materials Act (LHAMA)</a:t>
            </a:r>
            <a:br>
              <a:rPr lang="en-US" sz="3200" dirty="0"/>
            </a:br>
            <a:r>
              <a:rPr lang="zh-CN" altLang="en-US" sz="2800" dirty="0"/>
              <a:t>危险美术材料品标签法</a:t>
            </a:r>
            <a:r>
              <a:rPr lang="zh-CN" altLang="en-US" dirty="0"/>
              <a:t/>
            </a:r>
            <a:br>
              <a:rPr lang="zh-CN" altLang="en-US" dirty="0"/>
            </a:br>
            <a:endParaRPr lang="en-US" dirty="0"/>
          </a:p>
        </p:txBody>
      </p:sp>
      <p:sp>
        <p:nvSpPr>
          <p:cNvPr id="3" name="Content Placeholder 2"/>
          <p:cNvSpPr>
            <a:spLocks noGrp="1"/>
          </p:cNvSpPr>
          <p:nvPr>
            <p:ph idx="1"/>
          </p:nvPr>
        </p:nvSpPr>
        <p:spPr>
          <a:xfrm>
            <a:off x="305498" y="1584960"/>
            <a:ext cx="11509513" cy="2963688"/>
          </a:xfrm>
        </p:spPr>
        <p:txBody>
          <a:bodyPr>
            <a:normAutofit fontScale="25000" lnSpcReduction="20000"/>
          </a:bodyPr>
          <a:lstStyle/>
          <a:p>
            <a:pPr lvl="1">
              <a:buFont typeface="Arial" panose="020B0604020202020204" pitchFamily="34" charset="0"/>
              <a:buChar char="•"/>
            </a:pPr>
            <a:r>
              <a:rPr lang="en-US" sz="8000" dirty="0" smtClean="0"/>
              <a:t> Formulation </a:t>
            </a:r>
            <a:r>
              <a:rPr lang="en-US" sz="8000" dirty="0"/>
              <a:t>of art materials must be assessed by a toxicologist </a:t>
            </a:r>
            <a:r>
              <a:rPr lang="en-US" sz="8000" dirty="0" smtClean="0"/>
              <a:t>for </a:t>
            </a:r>
            <a:r>
              <a:rPr lang="en-US" sz="8000" dirty="0"/>
              <a:t>the potential to cause </a:t>
            </a:r>
            <a:r>
              <a:rPr lang="en-US" sz="8000" dirty="0" smtClean="0"/>
              <a:t> </a:t>
            </a:r>
          </a:p>
          <a:p>
            <a:pPr lvl="1"/>
            <a:r>
              <a:rPr lang="en-US" sz="8000" dirty="0"/>
              <a:t> </a:t>
            </a:r>
            <a:r>
              <a:rPr lang="en-US" sz="8000" dirty="0" smtClean="0"/>
              <a:t> adverse </a:t>
            </a:r>
            <a:r>
              <a:rPr lang="en-US" sz="8000" dirty="0"/>
              <a:t>chronic health effects. </a:t>
            </a:r>
          </a:p>
          <a:p>
            <a:pPr lvl="1"/>
            <a:r>
              <a:rPr lang="ja-JP" altLang="en-US" sz="7200" dirty="0">
                <a:ea typeface="SimSun" panose="02010600030101010101" pitchFamily="2" charset="-122"/>
              </a:rPr>
              <a:t>  美</a:t>
            </a:r>
            <a:r>
              <a:rPr lang="zh-CN" altLang="en-US" sz="7200" dirty="0">
                <a:ea typeface="SimSun" panose="02010600030101010101" pitchFamily="2" charset="-122"/>
              </a:rPr>
              <a:t>术材料的配方必须由毒理学家评估是否可能对健康有负面影响</a:t>
            </a:r>
            <a:r>
              <a:rPr lang="zh-CN" altLang="en-US" sz="7200" dirty="0" smtClean="0">
                <a:ea typeface="SimSun" panose="02010600030101010101" pitchFamily="2" charset="-122"/>
              </a:rPr>
              <a:t>。</a:t>
            </a:r>
            <a:endParaRPr lang="en-US" altLang="zh-CN" sz="7200" dirty="0" smtClean="0">
              <a:ea typeface="SimSun" panose="02010600030101010101" pitchFamily="2" charset="-122"/>
            </a:endParaRPr>
          </a:p>
          <a:p>
            <a:pPr lvl="1"/>
            <a:endParaRPr lang="en-US" altLang="zh-CN" sz="4800" dirty="0">
              <a:ea typeface="SimSun" panose="02010600030101010101" pitchFamily="2" charset="-122"/>
            </a:endParaRPr>
          </a:p>
          <a:p>
            <a:pPr lvl="1"/>
            <a:endParaRPr lang="en-US" sz="1800" dirty="0"/>
          </a:p>
          <a:p>
            <a:pPr lvl="1">
              <a:buFont typeface="Arial" panose="020B0604020202020204" pitchFamily="34" charset="0"/>
              <a:buChar char="•"/>
            </a:pPr>
            <a:r>
              <a:rPr lang="en-US" sz="7200" dirty="0"/>
              <a:t> Art materials must be accompanied by the conformance </a:t>
            </a:r>
            <a:r>
              <a:rPr lang="en-US" sz="7200" dirty="0" smtClean="0"/>
              <a:t>statement</a:t>
            </a:r>
            <a:r>
              <a:rPr lang="en-US" sz="7200" dirty="0"/>
              <a:t>: “Conforms to ASTM D-4236” </a:t>
            </a:r>
          </a:p>
          <a:p>
            <a:pPr lvl="1"/>
            <a:r>
              <a:rPr lang="en-US" altLang="ja-JP" sz="7200" dirty="0" smtClean="0">
                <a:latin typeface="SimSun" panose="02010600030101010101" pitchFamily="2" charset="-122"/>
                <a:ea typeface="SimSun" panose="02010600030101010101" pitchFamily="2" charset="-122"/>
              </a:rPr>
              <a:t> </a:t>
            </a:r>
            <a:r>
              <a:rPr lang="ja-JP" altLang="en-US" sz="7200" dirty="0" smtClean="0">
                <a:latin typeface="SimSun" panose="02010600030101010101" pitchFamily="2" charset="-122"/>
                <a:ea typeface="SimSun" panose="02010600030101010101" pitchFamily="2" charset="-122"/>
              </a:rPr>
              <a:t>美</a:t>
            </a:r>
            <a:r>
              <a:rPr lang="ja-JP" altLang="en-US" sz="7200" dirty="0">
                <a:latin typeface="SimSun" panose="02010600030101010101" pitchFamily="2" charset="-122"/>
                <a:ea typeface="SimSun" panose="02010600030101010101" pitchFamily="2" charset="-122"/>
              </a:rPr>
              <a:t>术材料须有 “</a:t>
            </a:r>
            <a:r>
              <a:rPr lang="en-US" sz="7200" dirty="0">
                <a:latin typeface="SimSun" panose="02010600030101010101" pitchFamily="2" charset="-122"/>
                <a:ea typeface="SimSun" panose="02010600030101010101" pitchFamily="2" charset="-122"/>
              </a:rPr>
              <a:t>Conforms to ASTM D-4236” </a:t>
            </a:r>
            <a:r>
              <a:rPr lang="ja-JP" altLang="en-US" sz="7200" dirty="0">
                <a:latin typeface="SimSun" panose="02010600030101010101" pitchFamily="2" charset="-122"/>
                <a:ea typeface="SimSun" panose="02010600030101010101" pitchFamily="2" charset="-122"/>
              </a:rPr>
              <a:t>的符合声明</a:t>
            </a:r>
            <a:r>
              <a:rPr lang="ja-JP" altLang="en-US" sz="7200" dirty="0"/>
              <a:t>。</a:t>
            </a:r>
          </a:p>
          <a:p>
            <a:pPr lvl="1">
              <a:buFont typeface="Arial" panose="020B0604020202020204" pitchFamily="34" charset="0"/>
              <a:buChar char="•"/>
            </a:pPr>
            <a:endParaRPr lang="en-US" sz="4800" dirty="0" smtClean="0"/>
          </a:p>
          <a:p>
            <a:pPr lvl="1">
              <a:buFont typeface="Arial" panose="020B0604020202020204" pitchFamily="34" charset="0"/>
              <a:buChar char="•"/>
            </a:pPr>
            <a:r>
              <a:rPr lang="en-US" sz="8000" dirty="0" smtClean="0"/>
              <a:t> </a:t>
            </a:r>
            <a:r>
              <a:rPr lang="en-US" altLang="zh-CN" sz="7200" dirty="0">
                <a:ea typeface="SimSun" panose="02010600030101010101" pitchFamily="2" charset="-122"/>
              </a:rPr>
              <a:t>CPSC Chronic Hazard guidelines, which are intended to assist manufactures in complying with </a:t>
            </a:r>
            <a:r>
              <a:rPr lang="en-US" altLang="zh-CN" sz="7200" dirty="0" smtClean="0">
                <a:ea typeface="SimSun" panose="02010600030101010101" pitchFamily="2" charset="-122"/>
              </a:rPr>
              <a:t>LHAMA</a:t>
            </a:r>
            <a:r>
              <a:rPr lang="en-US" altLang="zh-CN" sz="7200" dirty="0">
                <a:ea typeface="SimSun" panose="02010600030101010101" pitchFamily="2" charset="-122"/>
              </a:rPr>
              <a:t>, </a:t>
            </a:r>
            <a:r>
              <a:rPr lang="en-US" altLang="zh-CN" sz="7200" dirty="0" smtClean="0">
                <a:ea typeface="SimSun" panose="02010600030101010101" pitchFamily="2" charset="-122"/>
              </a:rPr>
              <a:t> </a:t>
            </a:r>
          </a:p>
          <a:p>
            <a:pPr lvl="1"/>
            <a:r>
              <a:rPr lang="en-US" altLang="zh-CN" sz="7200" dirty="0">
                <a:ea typeface="SimSun" panose="02010600030101010101" pitchFamily="2" charset="-122"/>
              </a:rPr>
              <a:t> </a:t>
            </a:r>
            <a:r>
              <a:rPr lang="en-US" altLang="zh-CN" sz="7200" dirty="0" smtClean="0">
                <a:ea typeface="SimSun" panose="02010600030101010101" pitchFamily="2" charset="-122"/>
              </a:rPr>
              <a:t> are </a:t>
            </a:r>
            <a:r>
              <a:rPr lang="en-US" altLang="zh-CN" sz="7200" dirty="0">
                <a:ea typeface="SimSun" panose="02010600030101010101" pitchFamily="2" charset="-122"/>
              </a:rPr>
              <a:t>available at </a:t>
            </a:r>
            <a:r>
              <a:rPr lang="en-US" altLang="zh-CN" sz="8000" dirty="0" smtClean="0">
                <a:ea typeface="SimSun" panose="02010600030101010101" pitchFamily="2" charset="-122"/>
              </a:rPr>
              <a:t>www.cpsc.gov/s3fs-public/pdfs/blk_pdf_chronichazardguidelines.pdf</a:t>
            </a:r>
            <a:endParaRPr lang="en-US" altLang="zh-CN" sz="8000" dirty="0">
              <a:ea typeface="SimSun" panose="02010600030101010101" pitchFamily="2" charset="-122"/>
            </a:endParaRPr>
          </a:p>
          <a:p>
            <a:pPr lvl="1"/>
            <a:r>
              <a:rPr lang="en-US" altLang="zh-CN" sz="7200" dirty="0" smtClean="0">
                <a:ea typeface="SimSun" panose="02010600030101010101" pitchFamily="2" charset="-122"/>
              </a:rPr>
              <a:t>  </a:t>
            </a:r>
            <a:r>
              <a:rPr lang="ja-JP" altLang="en-US" sz="7200" dirty="0">
                <a:ea typeface="SimSun" panose="02010600030101010101" pitchFamily="2" charset="-122"/>
              </a:rPr>
              <a:t>为了</a:t>
            </a:r>
            <a:r>
              <a:rPr lang="ja-JP" altLang="en-US" sz="7200" dirty="0" smtClean="0">
                <a:ea typeface="SimSun" panose="02010600030101010101" pitchFamily="2" charset="-122"/>
              </a:rPr>
              <a:t>帮</a:t>
            </a:r>
            <a:r>
              <a:rPr lang="ja-JP" altLang="en-US" sz="7200" dirty="0">
                <a:ea typeface="SimSun" panose="02010600030101010101" pitchFamily="2" charset="-122"/>
              </a:rPr>
              <a:t>助制造商遵</a:t>
            </a:r>
            <a:r>
              <a:rPr lang="ja-JP" altLang="en-US" sz="7200" dirty="0" smtClean="0">
                <a:ea typeface="SimSun" panose="02010600030101010101" pitchFamily="2" charset="-122"/>
              </a:rPr>
              <a:t>守</a:t>
            </a:r>
            <a:r>
              <a:rPr lang="zh-CN" altLang="en-US" sz="7200" dirty="0">
                <a:ea typeface="SimSun" panose="02010600030101010101" pitchFamily="2" charset="-122"/>
              </a:rPr>
              <a:t>危险美术材料品标签</a:t>
            </a:r>
            <a:r>
              <a:rPr lang="zh-CN" altLang="en-US" sz="7200" dirty="0" smtClean="0">
                <a:ea typeface="SimSun" panose="02010600030101010101" pitchFamily="2" charset="-122"/>
              </a:rPr>
              <a:t>法</a:t>
            </a:r>
            <a:r>
              <a:rPr lang="en-US" altLang="zh-CN" sz="7200" dirty="0">
                <a:ea typeface="SimSun" panose="02010600030101010101" pitchFamily="2" charset="-122"/>
              </a:rPr>
              <a:t>, </a:t>
            </a:r>
            <a:r>
              <a:rPr lang="ja-JP" altLang="en-US" sz="7200" dirty="0">
                <a:ea typeface="SimSun" panose="02010600030101010101" pitchFamily="2" charset="-122"/>
              </a:rPr>
              <a:t>请进入以下网址并阅览 </a:t>
            </a:r>
            <a:r>
              <a:rPr lang="en-US" altLang="zh-CN" sz="7200" dirty="0" smtClean="0">
                <a:ea typeface="SimSun" panose="02010600030101010101" pitchFamily="2" charset="-122"/>
              </a:rPr>
              <a:t>CPSC </a:t>
            </a:r>
            <a:r>
              <a:rPr lang="ja-JP" altLang="en-US" sz="7200" dirty="0" smtClean="0">
                <a:ea typeface="SimSun" panose="02010600030101010101" pitchFamily="2" charset="-122"/>
              </a:rPr>
              <a:t>慢</a:t>
            </a:r>
            <a:r>
              <a:rPr lang="ja-JP" altLang="en-US" sz="7200" dirty="0">
                <a:ea typeface="SimSun" panose="02010600030101010101" pitchFamily="2" charset="-122"/>
              </a:rPr>
              <a:t>性危害指南。</a:t>
            </a:r>
            <a:r>
              <a:rPr lang="zh-CN" altLang="en-US" sz="7200" dirty="0" smtClean="0">
                <a:ea typeface="SimSun" panose="02010600030101010101" pitchFamily="2" charset="-122"/>
              </a:rPr>
              <a:t>   </a:t>
            </a:r>
            <a:endParaRPr lang="en-US" altLang="zh-CN" sz="7200" dirty="0" smtClean="0">
              <a:ea typeface="SimSun" panose="02010600030101010101" pitchFamily="2" charset="-122"/>
            </a:endParaRPr>
          </a:p>
          <a:p>
            <a:pPr lvl="1"/>
            <a:r>
              <a:rPr lang="en-US" sz="7200" dirty="0">
                <a:ea typeface="SimSun" panose="02010600030101010101" pitchFamily="2" charset="-122"/>
              </a:rPr>
              <a:t> </a:t>
            </a:r>
            <a:r>
              <a:rPr lang="en-US" sz="7200" dirty="0" smtClean="0">
                <a:ea typeface="SimSun" panose="02010600030101010101" pitchFamily="2" charset="-122"/>
              </a:rPr>
              <a:t> </a:t>
            </a:r>
            <a:r>
              <a:rPr lang="en-US" sz="7000" dirty="0" smtClean="0">
                <a:ea typeface="SimSun" panose="02010600030101010101" pitchFamily="2" charset="-122"/>
              </a:rPr>
              <a:t>www.cpsc.gov/s3fs-public/pdfs/blk_pdf_chronichazardguidelines.pdf</a:t>
            </a:r>
          </a:p>
          <a:p>
            <a:pPr lvl="1"/>
            <a:endParaRPr lang="en-US" sz="7400" dirty="0">
              <a:ea typeface="SimSun" panose="02010600030101010101" pitchFamily="2" charset="-122"/>
            </a:endParaRPr>
          </a:p>
          <a:p>
            <a:pPr lvl="1"/>
            <a:endParaRPr lang="en-US" sz="7400" dirty="0">
              <a:ea typeface="SimSun" panose="02010600030101010101" pitchFamily="2" charset="-122"/>
            </a:endParaRPr>
          </a:p>
        </p:txBody>
      </p:sp>
      <p:pic>
        <p:nvPicPr>
          <p:cNvPr id="7" name="Picture 6"/>
          <p:cNvPicPr>
            <a:picLocks noChangeAspect="1"/>
          </p:cNvPicPr>
          <p:nvPr/>
        </p:nvPicPr>
        <p:blipFill>
          <a:blip r:embed="rId11"/>
          <a:stretch>
            <a:fillRect/>
          </a:stretch>
        </p:blipFill>
        <p:spPr>
          <a:xfrm>
            <a:off x="2540495" y="4451675"/>
            <a:ext cx="2871518" cy="1921051"/>
          </a:xfrm>
          <a:prstGeom prst="rect">
            <a:avLst/>
          </a:prstGeom>
        </p:spPr>
      </p:pic>
      <p:sp>
        <p:nvSpPr>
          <p:cNvPr id="8" name="TextBox 7"/>
          <p:cNvSpPr txBox="1"/>
          <p:nvPr/>
        </p:nvSpPr>
        <p:spPr>
          <a:xfrm>
            <a:off x="6276887" y="4873591"/>
            <a:ext cx="3047848" cy="1077218"/>
          </a:xfrm>
          <a:prstGeom prst="rect">
            <a:avLst/>
          </a:prstGeom>
          <a:solidFill>
            <a:schemeClr val="bg1"/>
          </a:solidFill>
        </p:spPr>
        <p:txBody>
          <a:bodyPr wrap="square" rtlCol="0">
            <a:spAutoFit/>
          </a:bodyPr>
          <a:lstStyle/>
          <a:p>
            <a:pPr algn="ctr"/>
            <a:r>
              <a:rPr lang="en-US" sz="3200" dirty="0"/>
              <a:t>Conforms to </a:t>
            </a:r>
          </a:p>
          <a:p>
            <a:pPr algn="ctr"/>
            <a:r>
              <a:rPr lang="en-US" sz="3200" dirty="0"/>
              <a:t>ASTM D-4236</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42548" y="581725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342548" y="5817250"/>
            <a:ext cx="609600" cy="609600"/>
          </a:xfrm>
          <a:prstGeom prst="rect">
            <a:avLst/>
          </a:prstGeom>
        </p:spPr>
      </p:pic>
      <p:pic>
        <p:nvPicPr>
          <p:cNvPr id="9"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1342548" y="5816195"/>
            <a:ext cx="609600" cy="609600"/>
          </a:xfrm>
          <a:prstGeom prst="rect">
            <a:avLst/>
          </a:prstGeom>
        </p:spPr>
      </p:pic>
      <p:pic>
        <p:nvPicPr>
          <p:cNvPr id="10"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1342548" y="5817250"/>
            <a:ext cx="609600" cy="609600"/>
          </a:xfrm>
          <a:prstGeom prst="rect">
            <a:avLst/>
          </a:prstGeom>
        </p:spPr>
      </p:pic>
    </p:spTree>
    <p:extLst>
      <p:ext uri="{BB962C8B-B14F-4D97-AF65-F5344CB8AC3E}">
        <p14:creationId xmlns:p14="http://schemas.microsoft.com/office/powerpoint/2010/main" val="365963284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42" fill="hold"/>
                                        <p:tgtEl>
                                          <p:spTgt spid="4"/>
                                        </p:tgtEl>
                                      </p:cBhvr>
                                    </p:cmd>
                                  </p:childTnLst>
                                </p:cTn>
                              </p:par>
                            </p:childTnLst>
                          </p:cTn>
                        </p:par>
                        <p:par>
                          <p:cTn id="7" fill="hold">
                            <p:stCondLst>
                              <p:cond delay="7642"/>
                            </p:stCondLst>
                            <p:childTnLst>
                              <p:par>
                                <p:cTn id="8" presetID="42" presetClass="entr" presetSubtype="0" fill="hold"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3" presetID="1" presetClass="mediacall" presetSubtype="0" fill="hold" nodeType="withEffect">
                                  <p:stCondLst>
                                    <p:cond delay="0"/>
                                  </p:stCondLst>
                                  <p:childTnLst>
                                    <p:cmd type="call" cmd="playFrom(0.0)">
                                      <p:cBhvr>
                                        <p:cTn id="24" dur="10605" fill="hold"/>
                                        <p:tgtEl>
                                          <p:spTgt spid="5"/>
                                        </p:tgtEl>
                                      </p:cBhvr>
                                    </p:cmd>
                                  </p:childTnLst>
                                </p:cTn>
                              </p:par>
                            </p:childTnLst>
                          </p:cTn>
                        </p:par>
                        <p:par>
                          <p:cTn id="25" fill="hold">
                            <p:stCondLst>
                              <p:cond delay="18247"/>
                            </p:stCondLst>
                            <p:childTnLst>
                              <p:par>
                                <p:cTn id="26" presetID="42" presetClass="entr" presetSubtype="0" fill="hold"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1000"/>
                                        <p:tgtEl>
                                          <p:spTgt spid="3">
                                            <p:txEl>
                                              <p:pRg st="6" end="6"/>
                                            </p:txEl>
                                          </p:spTgt>
                                        </p:tgtEl>
                                      </p:cBhvr>
                                    </p:animEffect>
                                    <p:anim calcmode="lin" valueType="num">
                                      <p:cBhvr>
                                        <p:cTn id="3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par>
                                <p:cTn id="43" presetID="1" presetClass="mediacall" presetSubtype="0" fill="hold" nodeType="withEffect">
                                  <p:stCondLst>
                                    <p:cond delay="0"/>
                                  </p:stCondLst>
                                  <p:childTnLst>
                                    <p:cmd type="call" cmd="playFrom(0.0)">
                                      <p:cBhvr>
                                        <p:cTn id="44" dur="9570" fill="hold"/>
                                        <p:tgtEl>
                                          <p:spTgt spid="9"/>
                                        </p:tgtEl>
                                      </p:cBhvr>
                                    </p:cmd>
                                  </p:childTnLst>
                                </p:cTn>
                              </p:par>
                            </p:childTnLst>
                          </p:cTn>
                        </p:par>
                        <p:par>
                          <p:cTn id="45" fill="hold">
                            <p:stCondLst>
                              <p:cond delay="9570"/>
                            </p:stCondLst>
                            <p:childTnLst>
                              <p:par>
                                <p:cTn id="46" presetID="42" presetClass="entr" presetSubtype="0" fill="hold" nodeType="after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fade">
                                      <p:cBhvr>
                                        <p:cTn id="48" dur="1000"/>
                                        <p:tgtEl>
                                          <p:spTgt spid="3">
                                            <p:txEl>
                                              <p:pRg st="8" end="8"/>
                                            </p:txEl>
                                          </p:spTgt>
                                        </p:tgtEl>
                                      </p:cBhvr>
                                    </p:animEffect>
                                    <p:anim calcmode="lin" valueType="num">
                                      <p:cBhvr>
                                        <p:cTn id="4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fade">
                                      <p:cBhvr>
                                        <p:cTn id="53" dur="1000"/>
                                        <p:tgtEl>
                                          <p:spTgt spid="3">
                                            <p:txEl>
                                              <p:pRg st="9" end="9"/>
                                            </p:txEl>
                                          </p:spTgt>
                                        </p:tgtEl>
                                      </p:cBhvr>
                                    </p:animEffect>
                                    <p:anim calcmode="lin" valueType="num">
                                      <p:cBhvr>
                                        <p:cTn id="5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fade">
                                      <p:cBhvr>
                                        <p:cTn id="58" dur="1000"/>
                                        <p:tgtEl>
                                          <p:spTgt spid="3">
                                            <p:txEl>
                                              <p:pRg st="10" end="10"/>
                                            </p:txEl>
                                          </p:spTgt>
                                        </p:tgtEl>
                                      </p:cBhvr>
                                    </p:animEffect>
                                    <p:anim calcmode="lin" valueType="num">
                                      <p:cBhvr>
                                        <p:cTn id="5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Effect transition="in" filter="fade">
                                      <p:cBhvr>
                                        <p:cTn id="63" dur="1000"/>
                                        <p:tgtEl>
                                          <p:spTgt spid="3">
                                            <p:txEl>
                                              <p:pRg st="11" end="11"/>
                                            </p:txEl>
                                          </p:spTgt>
                                        </p:tgtEl>
                                      </p:cBhvr>
                                    </p:animEffect>
                                    <p:anim calcmode="lin" valueType="num">
                                      <p:cBhvr>
                                        <p:cTn id="64"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6" presetID="1" presetClass="mediacall" presetSubtype="0" fill="hold" nodeType="withEffect">
                                  <p:stCondLst>
                                    <p:cond delay="0"/>
                                  </p:stCondLst>
                                  <p:childTnLst>
                                    <p:cmd type="call" cmd="playFrom(0.0)">
                                      <p:cBhvr>
                                        <p:cTn id="67" dur="149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4"/>
                </p:tgtEl>
              </p:cMediaNode>
            </p:audio>
            <p:audio>
              <p:cMediaNode vol="80000">
                <p:cTn id="69" fill="hold" display="0">
                  <p:stCondLst>
                    <p:cond delay="indefinite"/>
                  </p:stCondLst>
                  <p:endCondLst>
                    <p:cond evt="onStopAudio" delay="0">
                      <p:tgtEl>
                        <p:sldTgt/>
                      </p:tgtEl>
                    </p:cond>
                  </p:endCondLst>
                </p:cTn>
                <p:tgtEl>
                  <p:spTgt spid="5"/>
                </p:tgtEl>
              </p:cMediaNode>
            </p:audio>
            <p:audio>
              <p:cMediaNode vol="80000">
                <p:cTn id="70" fill="hold" display="0">
                  <p:stCondLst>
                    <p:cond delay="indefinite"/>
                  </p:stCondLst>
                  <p:endCondLst>
                    <p:cond evt="onStopAudio" delay="0">
                      <p:tgtEl>
                        <p:sldTgt/>
                      </p:tgtEl>
                    </p:cond>
                  </p:endCondLst>
                </p:cTn>
                <p:tgtEl>
                  <p:spTgt spid="9"/>
                </p:tgtEl>
              </p:cMediaNode>
            </p:audio>
            <p:audio>
              <p:cMediaNode vol="80000">
                <p:cTn id="71" fill="hold" display="0">
                  <p:stCondLst>
                    <p:cond delay="indefinite"/>
                  </p:stCondLst>
                  <p:endCondLst>
                    <p:cond evt="onStopAudio" delay="0">
                      <p:tgtEl>
                        <p:sldTgt/>
                      </p:tgtEl>
                    </p:cond>
                  </p:endCondLst>
                </p:cTn>
                <p:tgtEl>
                  <p:spTgt spid="10"/>
                </p:tgtEl>
              </p:cMediaNode>
            </p:audio>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399" y="365126"/>
            <a:ext cx="11465169" cy="1765010"/>
          </a:xfrm>
        </p:spPr>
        <p:txBody>
          <a:bodyPr>
            <a:normAutofit/>
          </a:bodyPr>
          <a:lstStyle/>
          <a:p>
            <a:r>
              <a:rPr lang="en-US" sz="3200" dirty="0"/>
              <a:t>Requirements for Children’s Products under Consumer Product Safety Act (CPSA)</a:t>
            </a:r>
            <a:br>
              <a:rPr lang="en-US" sz="3200" dirty="0"/>
            </a:br>
            <a:r>
              <a:rPr lang="zh-CN" altLang="en-US" sz="3200" dirty="0"/>
              <a:t>消费品安全法下的儿童用品之规定</a:t>
            </a:r>
            <a:endParaRPr lang="en-US" sz="3200" b="1" dirty="0"/>
          </a:p>
        </p:txBody>
      </p:sp>
      <p:sp>
        <p:nvSpPr>
          <p:cNvPr id="5" name="Content Placeholder 4"/>
          <p:cNvSpPr>
            <a:spLocks noGrp="1"/>
          </p:cNvSpPr>
          <p:nvPr>
            <p:ph idx="1"/>
          </p:nvPr>
        </p:nvSpPr>
        <p:spPr>
          <a:xfrm>
            <a:off x="406398" y="2035262"/>
            <a:ext cx="11465169" cy="4339034"/>
          </a:xfrm>
        </p:spPr>
        <p:txBody>
          <a:bodyPr>
            <a:normAutofit fontScale="92500" lnSpcReduction="10000"/>
          </a:bodyPr>
          <a:lstStyle/>
          <a:p>
            <a:pPr marL="0" lvl="1">
              <a:lnSpc>
                <a:spcPct val="80000"/>
              </a:lnSpc>
              <a:buFont typeface="Arial" panose="020B0604020202020204" pitchFamily="34" charset="0"/>
              <a:buChar char="•"/>
              <a:defRPr/>
            </a:pPr>
            <a:r>
              <a:rPr lang="en-US" altLang="en-US" dirty="0"/>
              <a:t> Phthalates  </a:t>
            </a:r>
          </a:p>
          <a:p>
            <a:pPr marL="0" lvl="1">
              <a:lnSpc>
                <a:spcPct val="80000"/>
              </a:lnSpc>
              <a:defRPr/>
            </a:pPr>
            <a:r>
              <a:rPr lang="en-US" altLang="ja-JP" dirty="0"/>
              <a:t>   </a:t>
            </a:r>
            <a:r>
              <a:rPr lang="ja-JP" altLang="en-US" dirty="0">
                <a:latin typeface="SimSun" panose="02010600030101010101" pitchFamily="2" charset="-122"/>
                <a:ea typeface="SimSun" panose="02010600030101010101" pitchFamily="2" charset="-122"/>
              </a:rPr>
              <a:t>塑化剂</a:t>
            </a:r>
            <a:endParaRPr lang="en-US" altLang="ja-JP" dirty="0">
              <a:latin typeface="SimSun" panose="02010600030101010101" pitchFamily="2" charset="-122"/>
              <a:ea typeface="SimSun" panose="02010600030101010101" pitchFamily="2" charset="-122"/>
            </a:endParaRPr>
          </a:p>
          <a:p>
            <a:pPr marL="0" lvl="1">
              <a:lnSpc>
                <a:spcPct val="80000"/>
              </a:lnSpc>
              <a:defRPr/>
            </a:pPr>
            <a:endParaRPr lang="en-US" altLang="en-US" dirty="0">
              <a:latin typeface="SimSun" panose="02010600030101010101" pitchFamily="2" charset="-122"/>
              <a:ea typeface="SimSun" panose="02010600030101010101" pitchFamily="2" charset="-122"/>
            </a:endParaRPr>
          </a:p>
          <a:p>
            <a:pPr marL="0" lvl="1">
              <a:lnSpc>
                <a:spcPct val="80000"/>
              </a:lnSpc>
              <a:buFont typeface="Arial" panose="020B0604020202020204" pitchFamily="34" charset="0"/>
              <a:buChar char="•"/>
              <a:defRPr/>
            </a:pPr>
            <a:r>
              <a:rPr lang="en-US" altLang="en-US" dirty="0"/>
              <a:t>  ASTM F-963 Mandatory Standards (Toy Standards) </a:t>
            </a:r>
          </a:p>
          <a:p>
            <a:pPr marL="0" lvl="1">
              <a:lnSpc>
                <a:spcPct val="80000"/>
              </a:lnSpc>
              <a:defRPr/>
            </a:pPr>
            <a:r>
              <a:rPr lang="en-US" altLang="en-US" dirty="0"/>
              <a:t>   </a:t>
            </a:r>
            <a:r>
              <a:rPr lang="en-US" altLang="en-US" dirty="0">
                <a:latin typeface="SimSun" panose="02010600030101010101" pitchFamily="2" charset="-122"/>
                <a:ea typeface="SimSun" panose="02010600030101010101" pitchFamily="2" charset="-122"/>
              </a:rPr>
              <a:t>ASTM F-963</a:t>
            </a:r>
            <a:r>
              <a:rPr lang="ja-JP" altLang="en-US" dirty="0">
                <a:latin typeface="SimSun" panose="02010600030101010101" pitchFamily="2" charset="-122"/>
                <a:ea typeface="SimSun" panose="02010600030101010101" pitchFamily="2" charset="-122"/>
              </a:rPr>
              <a:t> </a:t>
            </a:r>
            <a:r>
              <a:rPr lang="zh-CN" altLang="en-US" dirty="0">
                <a:latin typeface="SimSun" panose="02010600030101010101" pitchFamily="2" charset="-122"/>
                <a:ea typeface="SimSun" panose="02010600030101010101" pitchFamily="2" charset="-122"/>
              </a:rPr>
              <a:t>儿童玩具强制标准</a:t>
            </a:r>
            <a:endParaRPr lang="en-US" altLang="zh-CN" dirty="0">
              <a:latin typeface="SimSun" panose="02010600030101010101" pitchFamily="2" charset="-122"/>
              <a:ea typeface="SimSun" panose="02010600030101010101" pitchFamily="2" charset="-122"/>
            </a:endParaRPr>
          </a:p>
          <a:p>
            <a:pPr marL="0" lvl="1">
              <a:lnSpc>
                <a:spcPct val="80000"/>
              </a:lnSpc>
              <a:defRPr/>
            </a:pPr>
            <a:endParaRPr lang="zh-CN" altLang="en-US" dirty="0">
              <a:latin typeface="SimSun" panose="02010600030101010101" pitchFamily="2" charset="-122"/>
              <a:ea typeface="SimSun" panose="02010600030101010101" pitchFamily="2" charset="-122"/>
            </a:endParaRPr>
          </a:p>
          <a:p>
            <a:pPr marL="0" lvl="1">
              <a:lnSpc>
                <a:spcPct val="80000"/>
              </a:lnSpc>
              <a:buFont typeface="Arial" panose="020B0604020202020204" pitchFamily="34" charset="0"/>
              <a:buChar char="•"/>
              <a:defRPr/>
            </a:pPr>
            <a:r>
              <a:rPr lang="en-US" altLang="en-US" dirty="0"/>
              <a:t>  Tracking label </a:t>
            </a:r>
          </a:p>
          <a:p>
            <a:pPr marL="0" lvl="1">
              <a:lnSpc>
                <a:spcPct val="80000"/>
              </a:lnSpc>
              <a:defRPr/>
            </a:pPr>
            <a:r>
              <a:rPr lang="zh-CN" altLang="en-US" dirty="0">
                <a:latin typeface="SimSun" panose="02010600030101010101" pitchFamily="2" charset="-122"/>
                <a:ea typeface="SimSun" panose="02010600030101010101" pitchFamily="2" charset="-122"/>
              </a:rPr>
              <a:t>  追踪标签</a:t>
            </a:r>
            <a:endParaRPr lang="en-US" altLang="zh-CN" dirty="0">
              <a:latin typeface="SimSun" panose="02010600030101010101" pitchFamily="2" charset="-122"/>
              <a:ea typeface="SimSun" panose="02010600030101010101" pitchFamily="2" charset="-122"/>
            </a:endParaRPr>
          </a:p>
          <a:p>
            <a:pPr marL="0" lvl="1">
              <a:lnSpc>
                <a:spcPct val="80000"/>
              </a:lnSpc>
              <a:defRPr/>
            </a:pPr>
            <a:endParaRPr lang="en-US" altLang="zh-CN" dirty="0">
              <a:latin typeface="SimSun" panose="02010600030101010101" pitchFamily="2" charset="-122"/>
              <a:ea typeface="SimSun" panose="02010600030101010101" pitchFamily="2" charset="-122"/>
            </a:endParaRPr>
          </a:p>
          <a:p>
            <a:pPr marL="0" lvl="1">
              <a:lnSpc>
                <a:spcPct val="80000"/>
              </a:lnSpc>
              <a:buFont typeface="Arial" panose="020B0604020202020204" pitchFamily="34" charset="0"/>
              <a:buChar char="•"/>
              <a:defRPr/>
            </a:pPr>
            <a:r>
              <a:rPr lang="en-US" altLang="en-US" dirty="0">
                <a:ea typeface="SimSun" panose="02010600030101010101" pitchFamily="2" charset="-122"/>
              </a:rPr>
              <a:t>  Third Party Testing</a:t>
            </a:r>
          </a:p>
          <a:p>
            <a:pPr marL="0" lvl="1">
              <a:lnSpc>
                <a:spcPct val="80000"/>
              </a:lnSpc>
              <a:defRPr/>
            </a:pPr>
            <a:r>
              <a:rPr lang="ja-JP" altLang="en-US" dirty="0">
                <a:latin typeface="SimSun" panose="02010600030101010101" pitchFamily="2" charset="-122"/>
                <a:ea typeface="SimSun" panose="02010600030101010101" pitchFamily="2" charset="-122"/>
              </a:rPr>
              <a:t>  第三方测试</a:t>
            </a:r>
            <a:endParaRPr lang="en-US" altLang="ja-JP" dirty="0">
              <a:latin typeface="SimSun" panose="02010600030101010101" pitchFamily="2" charset="-122"/>
              <a:ea typeface="SimSun" panose="02010600030101010101" pitchFamily="2" charset="-122"/>
            </a:endParaRPr>
          </a:p>
          <a:p>
            <a:pPr marL="0" lvl="1">
              <a:lnSpc>
                <a:spcPct val="80000"/>
              </a:lnSpc>
              <a:defRPr/>
            </a:pPr>
            <a:endParaRPr lang="en-US" altLang="en-US" dirty="0">
              <a:latin typeface="SimSun" panose="02010600030101010101" pitchFamily="2" charset="-122"/>
              <a:ea typeface="SimSun" panose="02010600030101010101" pitchFamily="2" charset="-122"/>
            </a:endParaRPr>
          </a:p>
          <a:p>
            <a:pPr marL="0" lvl="1">
              <a:lnSpc>
                <a:spcPct val="80000"/>
              </a:lnSpc>
              <a:buFont typeface="Arial" panose="020B0604020202020204" pitchFamily="34" charset="0"/>
              <a:buChar char="•"/>
              <a:defRPr/>
            </a:pPr>
            <a:r>
              <a:rPr lang="en-US" altLang="en-US" dirty="0"/>
              <a:t>  Certification</a:t>
            </a:r>
          </a:p>
          <a:p>
            <a:pPr marL="0" lvl="1">
              <a:lnSpc>
                <a:spcPct val="80000"/>
              </a:lnSpc>
              <a:defRPr/>
            </a:pPr>
            <a:r>
              <a:rPr lang="ja-JP" altLang="en-US" dirty="0">
                <a:latin typeface="SimSun" panose="02010600030101010101" pitchFamily="2" charset="-122"/>
                <a:ea typeface="SimSun" panose="02010600030101010101" pitchFamily="2" charset="-122"/>
              </a:rPr>
              <a:t>  认</a:t>
            </a:r>
            <a:r>
              <a:rPr lang="ja-JP" altLang="en-US" dirty="0" smtClean="0">
                <a:latin typeface="SimSun" panose="02010600030101010101" pitchFamily="2" charset="-122"/>
                <a:ea typeface="SimSun" panose="02010600030101010101" pitchFamily="2" charset="-122"/>
              </a:rPr>
              <a:t>证</a:t>
            </a:r>
            <a:endParaRPr lang="en-US" altLang="ja-JP" dirty="0" smtClean="0">
              <a:latin typeface="SimSun" panose="02010600030101010101" pitchFamily="2" charset="-122"/>
              <a:ea typeface="SimSun" panose="02010600030101010101" pitchFamily="2" charset="-122"/>
            </a:endParaRPr>
          </a:p>
          <a:p>
            <a:pPr marL="342900" lvl="1" indent="-342900">
              <a:lnSpc>
                <a:spcPct val="80000"/>
              </a:lnSpc>
              <a:buFont typeface="Arial" panose="020B0604020202020204" pitchFamily="34" charset="0"/>
              <a:buChar char="•"/>
              <a:defRPr/>
            </a:pPr>
            <a:endParaRPr lang="en-US" altLang="ja-JP" dirty="0" smtClean="0">
              <a:ea typeface="SimSun" panose="02010600030101010101" pitchFamily="2" charset="-122"/>
            </a:endParaRPr>
          </a:p>
          <a:p>
            <a:pPr marL="342900" lvl="1" indent="-342900">
              <a:lnSpc>
                <a:spcPct val="80000"/>
              </a:lnSpc>
              <a:buFont typeface="Arial" panose="020B0604020202020204" pitchFamily="34" charset="0"/>
              <a:buChar char="•"/>
              <a:defRPr/>
            </a:pPr>
            <a:r>
              <a:rPr lang="en-US" altLang="ja-JP" dirty="0" smtClean="0">
                <a:ea typeface="SimSun" panose="02010600030101010101" pitchFamily="2" charset="-122"/>
              </a:rPr>
              <a:t>Periodic Testing</a:t>
            </a:r>
          </a:p>
          <a:p>
            <a:pPr marL="0" lvl="1">
              <a:lnSpc>
                <a:spcPct val="80000"/>
              </a:lnSpc>
              <a:defRPr/>
            </a:pPr>
            <a:r>
              <a:rPr lang="ja-JP" altLang="en-US" dirty="0" smtClean="0">
                <a:ea typeface="SimSun" panose="02010600030101010101" pitchFamily="2" charset="-122"/>
              </a:rPr>
              <a:t>    定</a:t>
            </a:r>
            <a:r>
              <a:rPr lang="ja-JP" altLang="en-US" dirty="0">
                <a:ea typeface="SimSun" panose="02010600030101010101" pitchFamily="2" charset="-122"/>
              </a:rPr>
              <a:t>期测试</a:t>
            </a:r>
            <a:endParaRPr lang="en-US" altLang="ja-JP" dirty="0" smtClean="0">
              <a:ea typeface="SimSun" panose="02010600030101010101" pitchFamily="2" charset="-122"/>
            </a:endParaRPr>
          </a:p>
          <a:p>
            <a:pPr marL="342900" lvl="1" indent="-342900">
              <a:lnSpc>
                <a:spcPct val="80000"/>
              </a:lnSpc>
              <a:buFont typeface="Arial" panose="020B0604020202020204" pitchFamily="34" charset="0"/>
              <a:buChar char="•"/>
              <a:defRPr/>
            </a:pPr>
            <a:endParaRPr lang="en-US" altLang="ja-JP" dirty="0" smtClean="0">
              <a:ea typeface="SimSun" panose="02010600030101010101" pitchFamily="2" charset="-122"/>
            </a:endParaRPr>
          </a:p>
          <a:p>
            <a:pPr marL="0" lvl="1">
              <a:lnSpc>
                <a:spcPct val="80000"/>
              </a:lnSpc>
              <a:defRPr/>
            </a:pPr>
            <a:endParaRPr lang="en-US" altLang="ja-JP" dirty="0" smtClean="0">
              <a:latin typeface="SimSun" panose="02010600030101010101" pitchFamily="2" charset="-122"/>
              <a:ea typeface="SimSun" panose="02010600030101010101" pitchFamily="2" charset="-122"/>
            </a:endParaRPr>
          </a:p>
          <a:p>
            <a:pPr marL="0" lvl="1">
              <a:lnSpc>
                <a:spcPct val="80000"/>
              </a:lnSpc>
              <a:defRPr/>
            </a:pPr>
            <a:endParaRPr lang="en-US" altLang="en-US" dirty="0">
              <a:latin typeface="SimSun" panose="02010600030101010101" pitchFamily="2" charset="-122"/>
              <a:ea typeface="SimSun" panose="02010600030101010101" pitchFamily="2" charset="-122"/>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6869" y="5764696"/>
            <a:ext cx="609600" cy="609600"/>
          </a:xfrm>
          <a:prstGeom prst="rect">
            <a:avLst/>
          </a:prstGeom>
        </p:spPr>
      </p:pic>
    </p:spTree>
    <p:extLst>
      <p:ext uri="{BB962C8B-B14F-4D97-AF65-F5344CB8AC3E}">
        <p14:creationId xmlns:p14="http://schemas.microsoft.com/office/powerpoint/2010/main" val="93990125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circle(in)">
                                      <p:cBhvr>
                                        <p:cTn id="13" dur="2000"/>
                                        <p:tgtEl>
                                          <p:spTgt spid="5">
                                            <p:txEl>
                                              <p:pRg st="3" end="3"/>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circle(in)">
                                      <p:cBhvr>
                                        <p:cTn id="16" dur="2000"/>
                                        <p:tgtEl>
                                          <p:spTgt spid="5">
                                            <p:txEl>
                                              <p:pRg st="4" end="4"/>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circle(in)">
                                      <p:cBhvr>
                                        <p:cTn id="19" dur="2000"/>
                                        <p:tgtEl>
                                          <p:spTgt spid="5">
                                            <p:txEl>
                                              <p:pRg st="6" end="6"/>
                                            </p:txEl>
                                          </p:spTgt>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circle(in)">
                                      <p:cBhvr>
                                        <p:cTn id="22" dur="2000"/>
                                        <p:tgtEl>
                                          <p:spTgt spid="5">
                                            <p:txEl>
                                              <p:pRg st="7" end="7"/>
                                            </p:txEl>
                                          </p:spTgt>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animEffect transition="in" filter="circle(in)">
                                      <p:cBhvr>
                                        <p:cTn id="25" dur="2000"/>
                                        <p:tgtEl>
                                          <p:spTgt spid="5">
                                            <p:txEl>
                                              <p:pRg st="9" end="9"/>
                                            </p:txEl>
                                          </p:spTgt>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5">
                                            <p:txEl>
                                              <p:pRg st="10" end="10"/>
                                            </p:txEl>
                                          </p:spTgt>
                                        </p:tgtEl>
                                        <p:attrNameLst>
                                          <p:attrName>style.visibility</p:attrName>
                                        </p:attrNameLst>
                                      </p:cBhvr>
                                      <p:to>
                                        <p:strVal val="visible"/>
                                      </p:to>
                                    </p:set>
                                    <p:animEffect transition="in" filter="circle(in)">
                                      <p:cBhvr>
                                        <p:cTn id="28" dur="2000"/>
                                        <p:tgtEl>
                                          <p:spTgt spid="5">
                                            <p:txEl>
                                              <p:pRg st="10" end="10"/>
                                            </p:txEl>
                                          </p:spTgt>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animEffect transition="in" filter="circle(in)">
                                      <p:cBhvr>
                                        <p:cTn id="31" dur="2000"/>
                                        <p:tgtEl>
                                          <p:spTgt spid="5">
                                            <p:txEl>
                                              <p:pRg st="12" end="12"/>
                                            </p:txEl>
                                          </p:spTgt>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5">
                                            <p:txEl>
                                              <p:pRg st="13" end="13"/>
                                            </p:txEl>
                                          </p:spTgt>
                                        </p:tgtEl>
                                        <p:attrNameLst>
                                          <p:attrName>style.visibility</p:attrName>
                                        </p:attrNameLst>
                                      </p:cBhvr>
                                      <p:to>
                                        <p:strVal val="visible"/>
                                      </p:to>
                                    </p:set>
                                    <p:animEffect transition="in" filter="circle(in)">
                                      <p:cBhvr>
                                        <p:cTn id="34" dur="2000"/>
                                        <p:tgtEl>
                                          <p:spTgt spid="5">
                                            <p:txEl>
                                              <p:pRg st="13" end="13"/>
                                            </p:txEl>
                                          </p:spTgt>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5">
                                            <p:txEl>
                                              <p:pRg st="15" end="15"/>
                                            </p:txEl>
                                          </p:spTgt>
                                        </p:tgtEl>
                                        <p:attrNameLst>
                                          <p:attrName>style.visibility</p:attrName>
                                        </p:attrNameLst>
                                      </p:cBhvr>
                                      <p:to>
                                        <p:strVal val="visible"/>
                                      </p:to>
                                    </p:set>
                                    <p:animEffect transition="in" filter="circle(in)">
                                      <p:cBhvr>
                                        <p:cTn id="37" dur="2000"/>
                                        <p:tgtEl>
                                          <p:spTgt spid="5">
                                            <p:txEl>
                                              <p:pRg st="15" end="15"/>
                                            </p:txEl>
                                          </p:spTgt>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5">
                                            <p:txEl>
                                              <p:pRg st="16" end="16"/>
                                            </p:txEl>
                                          </p:spTgt>
                                        </p:tgtEl>
                                        <p:attrNameLst>
                                          <p:attrName>style.visibility</p:attrName>
                                        </p:attrNameLst>
                                      </p:cBhvr>
                                      <p:to>
                                        <p:strVal val="visible"/>
                                      </p:to>
                                    </p:set>
                                    <p:animEffect transition="in" filter="circle(in)">
                                      <p:cBhvr>
                                        <p:cTn id="40" dur="2000"/>
                                        <p:tgtEl>
                                          <p:spTgt spid="5">
                                            <p:txEl>
                                              <p:pRg st="16" end="16"/>
                                            </p:txEl>
                                          </p:spTgt>
                                        </p:tgtEl>
                                      </p:cBhvr>
                                    </p:animEffect>
                                  </p:childTnLst>
                                </p:cTn>
                              </p:par>
                              <p:par>
                                <p:cTn id="41" presetID="1" presetClass="mediacall" presetSubtype="0" fill="hold" nodeType="withEffect">
                                  <p:stCondLst>
                                    <p:cond delay="0"/>
                                  </p:stCondLst>
                                  <p:childTnLst>
                                    <p:cmd type="call" cmd="playFrom(0.0)">
                                      <p:cBhvr>
                                        <p:cTn id="42" dur="206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6"/>
                </p:tgtEl>
              </p:cMediaNode>
            </p:audio>
          </p:childTnLst>
        </p:cTn>
      </p:par>
    </p:tnLst>
    <p:bldLst>
      <p:bldP spid="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4CB6DA4E-9BCD-D146-843E-B69F19399D71}"/>
              </a:ext>
            </a:extLst>
          </p:cNvPr>
          <p:cNvSpPr>
            <a:spLocks noGrp="1"/>
          </p:cNvSpPr>
          <p:nvPr>
            <p:ph type="body" sz="quarter" idx="11"/>
          </p:nvPr>
        </p:nvSpPr>
        <p:spPr>
          <a:xfrm>
            <a:off x="945662" y="2369299"/>
            <a:ext cx="5486399" cy="2327808"/>
          </a:xfrm>
        </p:spPr>
        <p:txBody>
          <a:bodyPr>
            <a:normAutofit fontScale="92500"/>
          </a:bodyPr>
          <a:lstStyle/>
          <a:p>
            <a:pPr algn="ctr"/>
            <a:r>
              <a:rPr lang="en-US" dirty="0" smtClean="0"/>
              <a:t>Podcast Series 2020</a:t>
            </a:r>
          </a:p>
          <a:p>
            <a:endParaRPr lang="en-US" sz="2800" dirty="0"/>
          </a:p>
          <a:p>
            <a:pPr algn="ctr"/>
            <a:r>
              <a:rPr lang="en-US" dirty="0" smtClean="0">
                <a:solidFill>
                  <a:schemeClr val="tx1"/>
                </a:solidFill>
              </a:rPr>
              <a:t>Toy Safety </a:t>
            </a:r>
            <a:r>
              <a:rPr lang="en-US" dirty="0" smtClean="0"/>
              <a:t>Requirements and </a:t>
            </a:r>
            <a:r>
              <a:rPr lang="en-US" smtClean="0"/>
              <a:t>Mandatory Standards</a:t>
            </a:r>
            <a:endParaRPr lang="en-US" dirty="0"/>
          </a:p>
        </p:txBody>
      </p:sp>
      <p:sp>
        <p:nvSpPr>
          <p:cNvPr id="4" name="Rectangle 3"/>
          <p:cNvSpPr/>
          <p:nvPr/>
        </p:nvSpPr>
        <p:spPr>
          <a:xfrm>
            <a:off x="501869" y="4969912"/>
            <a:ext cx="5503274" cy="1338828"/>
          </a:xfrm>
          <a:prstGeom prst="rect">
            <a:avLst/>
          </a:prstGeom>
        </p:spPr>
        <p:txBody>
          <a:bodyPr wrap="square">
            <a:spAutoFit/>
          </a:bodyPr>
          <a:lstStyle/>
          <a:p>
            <a:pPr algn="ctr" defTabSz="685800">
              <a:spcBef>
                <a:spcPct val="50000"/>
              </a:spcBef>
            </a:pPr>
            <a:r>
              <a:rPr lang="en-US" i="1" dirty="0">
                <a:solidFill>
                  <a:srgbClr val="1F497D">
                    <a:lumMod val="50000"/>
                  </a:srgbClr>
                </a:solidFill>
                <a:effectLst>
                  <a:outerShdw blurRad="38100" dist="38100" dir="2700000" algn="tl">
                    <a:srgbClr val="000000">
                      <a:alpha val="43137"/>
                    </a:srgbClr>
                  </a:outerShdw>
                </a:effectLst>
                <a:latin typeface="Calibri" pitchFamily="34" charset="0"/>
                <a:cs typeface="Calibri" pitchFamily="34" charset="0"/>
              </a:rPr>
              <a:t>This </a:t>
            </a:r>
            <a:r>
              <a:rPr lang="en-US" i="1" dirty="0" smtClean="0">
                <a:solidFill>
                  <a:srgbClr val="1F497D">
                    <a:lumMod val="50000"/>
                  </a:srgbClr>
                </a:solidFill>
                <a:effectLst>
                  <a:outerShdw blurRad="38100" dist="38100" dir="2700000" algn="tl">
                    <a:srgbClr val="000000">
                      <a:alpha val="43137"/>
                    </a:srgbClr>
                  </a:outerShdw>
                </a:effectLst>
                <a:latin typeface="Calibri" pitchFamily="34" charset="0"/>
                <a:cs typeface="Calibri" pitchFamily="34" charset="0"/>
              </a:rPr>
              <a:t>presentation was prepared by CPSC Staff. It has not been reviewed or approved by the Commission and may not reflect its views. </a:t>
            </a:r>
          </a:p>
          <a:p>
            <a:pPr algn="ctr" defTabSz="685800">
              <a:spcBef>
                <a:spcPct val="50000"/>
              </a:spcBef>
            </a:pPr>
            <a:endParaRPr lang="en-US" i="1" dirty="0">
              <a:solidFill>
                <a:srgbClr val="1F497D">
                  <a:lumMod val="50000"/>
                </a:srgbClr>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6054579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rmAutofit fontScale="90000"/>
          </a:bodyPr>
          <a:lstStyle/>
          <a:p>
            <a:r>
              <a:rPr lang="en-US" b="1" dirty="0"/>
              <a:t>Phthalates Requirements</a:t>
            </a:r>
            <a:br>
              <a:rPr lang="en-US" b="1" dirty="0"/>
            </a:br>
            <a:r>
              <a:rPr lang="ja-JP" altLang="en-US" sz="3100" dirty="0">
                <a:latin typeface="SimSun" panose="02010600030101010101" pitchFamily="2" charset="-122"/>
                <a:ea typeface="SimSun" panose="02010600030101010101" pitchFamily="2" charset="-122"/>
              </a:rPr>
              <a:t>塑化剂的规定</a:t>
            </a:r>
            <a:endParaRPr lang="en-US" sz="3100" dirty="0">
              <a:latin typeface="SimSun" panose="02010600030101010101" pitchFamily="2" charset="-122"/>
              <a:ea typeface="SimSun" panose="02010600030101010101" pitchFamily="2" charset="-122"/>
            </a:endParaRPr>
          </a:p>
        </p:txBody>
      </p:sp>
      <p:sp>
        <p:nvSpPr>
          <p:cNvPr id="2" name="Content Placeholder 1"/>
          <p:cNvSpPr>
            <a:spLocks noGrp="1"/>
          </p:cNvSpPr>
          <p:nvPr>
            <p:ph idx="1"/>
          </p:nvPr>
        </p:nvSpPr>
        <p:spPr/>
        <p:txBody>
          <a:bodyPr/>
          <a:lstStyle/>
          <a:p>
            <a:pPr marL="342900" indent="-342900">
              <a:buFont typeface="Arial" panose="020B0604020202020204" pitchFamily="34" charset="0"/>
              <a:buChar char="•"/>
            </a:pPr>
            <a:r>
              <a:rPr lang="en-US" sz="2800" dirty="0"/>
              <a:t>Applies to children’s toys and child care articles that facilitate   </a:t>
            </a:r>
          </a:p>
          <a:p>
            <a:r>
              <a:rPr lang="en-US" sz="2800" dirty="0"/>
              <a:t>    sleeping or feeding or help with sucking or teething of a child ages 3   </a:t>
            </a:r>
          </a:p>
          <a:p>
            <a:r>
              <a:rPr lang="en-US" sz="2800" dirty="0"/>
              <a:t>    years old and younger. </a:t>
            </a:r>
          </a:p>
          <a:p>
            <a:r>
              <a:rPr lang="en-US" altLang="ja-JP" sz="2400" dirty="0">
                <a:ea typeface="SimSun" panose="02010600030101010101" pitchFamily="2" charset="-122"/>
              </a:rPr>
              <a:t>     </a:t>
            </a:r>
            <a:r>
              <a:rPr lang="ja-JP" altLang="en-US" sz="2400" dirty="0">
                <a:ea typeface="SimSun" panose="02010600030101010101" pitchFamily="2" charset="-122"/>
              </a:rPr>
              <a:t>适用于儿童玩具以及让</a:t>
            </a:r>
            <a:r>
              <a:rPr lang="en-US" altLang="ja-JP" sz="2400" dirty="0">
                <a:ea typeface="SimSun" panose="02010600030101010101" pitchFamily="2" charset="-122"/>
              </a:rPr>
              <a:t>3</a:t>
            </a:r>
            <a:r>
              <a:rPr lang="ja-JP" altLang="en-US" sz="2400" dirty="0">
                <a:ea typeface="SimSun" panose="02010600030101010101" pitchFamily="2" charset="-122"/>
              </a:rPr>
              <a:t>岁和</a:t>
            </a:r>
            <a:r>
              <a:rPr lang="en-US" altLang="ja-JP" sz="2400" dirty="0">
                <a:ea typeface="SimSun" panose="02010600030101010101" pitchFamily="2" charset="-122"/>
              </a:rPr>
              <a:t>3</a:t>
            </a:r>
            <a:r>
              <a:rPr lang="ja-JP" altLang="en-US" sz="2400" dirty="0">
                <a:ea typeface="SimSun" panose="02010600030101010101" pitchFamily="2" charset="-122"/>
              </a:rPr>
              <a:t>岁以下儿童方便入睡</a:t>
            </a:r>
            <a:r>
              <a:rPr lang="en-US" altLang="ja-JP" sz="2400" dirty="0">
                <a:ea typeface="SimSun" panose="02010600030101010101" pitchFamily="2" charset="-122"/>
              </a:rPr>
              <a:t>,</a:t>
            </a:r>
            <a:r>
              <a:rPr lang="ja-JP" altLang="en-US" sz="2400" dirty="0">
                <a:ea typeface="SimSun" panose="02010600030101010101" pitchFamily="2" charset="-122"/>
              </a:rPr>
              <a:t>喂食或帮助其吮吸或出牙的用</a:t>
            </a:r>
            <a:endParaRPr lang="en-US" altLang="ja-JP" sz="2400" dirty="0">
              <a:ea typeface="SimSun" panose="02010600030101010101" pitchFamily="2" charset="-122"/>
            </a:endParaRPr>
          </a:p>
          <a:p>
            <a:r>
              <a:rPr lang="zh-CN" altLang="en-US" sz="2400" dirty="0">
                <a:ea typeface="SimSun" panose="02010600030101010101" pitchFamily="2" charset="-122"/>
              </a:rPr>
              <a:t>     </a:t>
            </a:r>
            <a:r>
              <a:rPr lang="ja-JP" altLang="en-US" sz="2400" dirty="0">
                <a:ea typeface="SimSun" panose="02010600030101010101" pitchFamily="2" charset="-122"/>
              </a:rPr>
              <a:t>品。</a:t>
            </a:r>
            <a:endParaRPr lang="en-US" altLang="ja-JP" sz="2400" dirty="0">
              <a:ea typeface="SimSun" panose="02010600030101010101" pitchFamily="2" charset="-122"/>
            </a:endParaRPr>
          </a:p>
          <a:p>
            <a:pPr marL="457200" indent="-457200">
              <a:buFont typeface="Arial" panose="020B0604020202020204" pitchFamily="34" charset="0"/>
              <a:buChar char="•"/>
            </a:pPr>
            <a:r>
              <a:rPr lang="en-US" sz="2800" dirty="0"/>
              <a:t>Permanently banned – No more than 0.1% of DEHP, DBP, BBP, DINP, DIBP, DPENP, DHEXP</a:t>
            </a:r>
            <a:r>
              <a:rPr lang="en-US" sz="2800" dirty="0" smtClean="0"/>
              <a:t>, </a:t>
            </a:r>
            <a:r>
              <a:rPr lang="en-US" sz="2800" dirty="0"/>
              <a:t>DCHP.</a:t>
            </a:r>
          </a:p>
          <a:p>
            <a:pPr lvl="1"/>
            <a:r>
              <a:rPr lang="ja-JP" altLang="en-US" dirty="0">
                <a:ea typeface="SimSun" panose="02010600030101010101" pitchFamily="2" charset="-122"/>
              </a:rPr>
              <a:t>永久禁止的塑化剂 </a:t>
            </a:r>
            <a:r>
              <a:rPr lang="en-US" altLang="ja-JP" dirty="0">
                <a:ea typeface="SimSun" panose="02010600030101010101" pitchFamily="2" charset="-122"/>
              </a:rPr>
              <a:t>– </a:t>
            </a:r>
            <a:r>
              <a:rPr lang="en-US" dirty="0" smtClean="0">
                <a:ea typeface="SimSun" panose="02010600030101010101" pitchFamily="2" charset="-122"/>
              </a:rPr>
              <a:t>DEHP，DBP，BBP，DINP，DIBP，DPENP，DHEXP, DCHP</a:t>
            </a:r>
            <a:r>
              <a:rPr lang="ja-JP" altLang="en-US" dirty="0" smtClean="0">
                <a:ea typeface="SimSun" panose="02010600030101010101" pitchFamily="2" charset="-122"/>
              </a:rPr>
              <a:t>其</a:t>
            </a:r>
            <a:r>
              <a:rPr lang="ja-JP" altLang="en-US" dirty="0">
                <a:ea typeface="SimSun" panose="02010600030101010101" pitchFamily="2" charset="-122"/>
              </a:rPr>
              <a:t>个含</a:t>
            </a:r>
            <a:r>
              <a:rPr lang="ja-JP" altLang="en-US" dirty="0" smtClean="0">
                <a:ea typeface="SimSun" panose="02010600030101010101" pitchFamily="2" charset="-122"/>
              </a:rPr>
              <a:t>量</a:t>
            </a:r>
            <a:r>
              <a:rPr lang="ja-JP" altLang="en-US" dirty="0">
                <a:ea typeface="SimSun" panose="02010600030101010101" pitchFamily="2" charset="-122"/>
              </a:rPr>
              <a:t>不可超过</a:t>
            </a:r>
            <a:r>
              <a:rPr lang="en-US" altLang="ja-JP" dirty="0">
                <a:ea typeface="SimSun" panose="02010600030101010101" pitchFamily="2" charset="-122"/>
              </a:rPr>
              <a:t>0.1</a:t>
            </a:r>
            <a:r>
              <a:rPr lang="ja-JP" altLang="en-US" dirty="0">
                <a:ea typeface="SimSun" panose="02010600030101010101" pitchFamily="2" charset="-122"/>
              </a:rPr>
              <a:t>％。</a:t>
            </a:r>
            <a:endParaRPr lang="en-US" dirty="0">
              <a:ea typeface="SimSun" panose="02010600030101010101" pitchFamily="2" charset="-122"/>
            </a:endParaRPr>
          </a:p>
          <a:p>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7113" y="5739301"/>
            <a:ext cx="609600" cy="6096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57113" y="5775744"/>
            <a:ext cx="609600" cy="609600"/>
          </a:xfrm>
          <a:prstGeom prst="rect">
            <a:avLst/>
          </a:prstGeom>
        </p:spPr>
      </p:pic>
    </p:spTree>
    <p:extLst>
      <p:ext uri="{BB962C8B-B14F-4D97-AF65-F5344CB8AC3E}">
        <p14:creationId xmlns:p14="http://schemas.microsoft.com/office/powerpoint/2010/main" val="357368879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21926" fill="hold"/>
                                        <p:tgtEl>
                                          <p:spTgt spid="3"/>
                                        </p:tgtEl>
                                      </p:cBhvr>
                                    </p:cmd>
                                  </p:childTnLst>
                                </p:cTn>
                              </p:par>
                            </p:childTnLst>
                          </p:cTn>
                        </p:par>
                        <p:par>
                          <p:cTn id="32" fill="hold">
                            <p:stCondLst>
                              <p:cond delay="21926"/>
                            </p:stCondLst>
                            <p:childTnLst>
                              <p:par>
                                <p:cTn id="33" presetID="42" presetClass="entr" presetSubtype="0" fill="hold" nodeType="after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0"/>
                                        <p:tgtEl>
                                          <p:spTgt spid="2">
                                            <p:txEl>
                                              <p:pRg st="5" end="5"/>
                                            </p:txEl>
                                          </p:spTgt>
                                        </p:tgtEl>
                                      </p:cBhvr>
                                    </p:animEffect>
                                    <p:anim calcmode="lin" valueType="num">
                                      <p:cBhvr>
                                        <p:cTn id="3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1000"/>
                                        <p:tgtEl>
                                          <p:spTgt spid="2">
                                            <p:txEl>
                                              <p:pRg st="6" end="6"/>
                                            </p:txEl>
                                          </p:spTgt>
                                        </p:tgtEl>
                                      </p:cBhvr>
                                    </p:animEffect>
                                    <p:anim calcmode="lin" valueType="num">
                                      <p:cBhvr>
                                        <p:cTn id="41"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3" presetID="1" presetClass="mediacall" presetSubtype="0" fill="hold" nodeType="withEffect">
                                  <p:stCondLst>
                                    <p:cond delay="0"/>
                                  </p:stCondLst>
                                  <p:childTnLst>
                                    <p:cmd type="call" cmd="playFrom(0.0)">
                                      <p:cBhvr>
                                        <p:cTn id="44" dur="148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3"/>
                </p:tgtEl>
              </p:cMediaNode>
            </p:audio>
            <p:audio>
              <p:cMediaNode vol="80000">
                <p:cTn id="46"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rmAutofit fontScale="90000"/>
          </a:bodyPr>
          <a:lstStyle/>
          <a:p>
            <a:r>
              <a:rPr lang="en-US" b="1" dirty="0"/>
              <a:t>Phthalates Requirements</a:t>
            </a:r>
            <a:br>
              <a:rPr lang="en-US" b="1" dirty="0"/>
            </a:br>
            <a:r>
              <a:rPr lang="zh-CN" altLang="en-US" sz="3100" dirty="0"/>
              <a:t>塑化剂的规定</a:t>
            </a:r>
            <a:endParaRPr lang="en-US" sz="3100" dirty="0"/>
          </a:p>
        </p:txBody>
      </p:sp>
      <p:sp>
        <p:nvSpPr>
          <p:cNvPr id="2" name="Content Placeholder 1"/>
          <p:cNvSpPr>
            <a:spLocks noGrp="1"/>
          </p:cNvSpPr>
          <p:nvPr>
            <p:ph idx="1"/>
          </p:nvPr>
        </p:nvSpPr>
        <p:spPr/>
        <p:txBody>
          <a:bodyPr>
            <a:normAutofit fontScale="77500" lnSpcReduction="20000"/>
          </a:bodyPr>
          <a:lstStyle/>
          <a:p>
            <a:r>
              <a:rPr lang="en-US" sz="3600" dirty="0"/>
              <a:t>Effective September 29, 2017, seven types of plastic do not require third party testing for compliance with phthalate requirements </a:t>
            </a:r>
            <a:r>
              <a:rPr lang="en-US" sz="3600" dirty="0" smtClean="0"/>
              <a:t>(under Code of Federal Regulations 16 </a:t>
            </a:r>
            <a:r>
              <a:rPr lang="en-US" sz="3600" dirty="0"/>
              <a:t>CFR </a:t>
            </a:r>
            <a:r>
              <a:rPr lang="en-US" sz="3600" dirty="0" smtClean="0"/>
              <a:t>1308.2):</a:t>
            </a:r>
            <a:endParaRPr lang="en-US" sz="3600" dirty="0"/>
          </a:p>
          <a:p>
            <a:r>
              <a:rPr lang="zh-CN" altLang="en-US" sz="3100" dirty="0">
                <a:ea typeface="SimSun" panose="02010600030101010101" pitchFamily="2" charset="-122"/>
              </a:rPr>
              <a:t>自</a:t>
            </a:r>
            <a:r>
              <a:rPr lang="en-US" altLang="zh-CN" sz="3100" dirty="0">
                <a:latin typeface="SimSun" panose="02010600030101010101" pitchFamily="2" charset="-122"/>
                <a:ea typeface="SimSun" panose="02010600030101010101" pitchFamily="2" charset="-122"/>
              </a:rPr>
              <a:t>2017</a:t>
            </a:r>
            <a:r>
              <a:rPr lang="zh-CN" altLang="en-US" sz="3100" dirty="0">
                <a:latin typeface="SimSun" panose="02010600030101010101" pitchFamily="2" charset="-122"/>
                <a:ea typeface="SimSun" panose="02010600030101010101" pitchFamily="2" charset="-122"/>
              </a:rPr>
              <a:t>年</a:t>
            </a:r>
            <a:r>
              <a:rPr lang="en-US" altLang="zh-CN" sz="3100" dirty="0">
                <a:latin typeface="SimSun" panose="02010600030101010101" pitchFamily="2" charset="-122"/>
                <a:ea typeface="SimSun" panose="02010600030101010101" pitchFamily="2" charset="-122"/>
              </a:rPr>
              <a:t>9</a:t>
            </a:r>
            <a:r>
              <a:rPr lang="zh-CN" altLang="en-US" sz="3100" dirty="0">
                <a:latin typeface="SimSun" panose="02010600030101010101" pitchFamily="2" charset="-122"/>
                <a:ea typeface="SimSun" panose="02010600030101010101" pitchFamily="2" charset="-122"/>
              </a:rPr>
              <a:t>月</a:t>
            </a:r>
            <a:r>
              <a:rPr lang="en-US" altLang="zh-CN" sz="3100" dirty="0">
                <a:latin typeface="SimSun" panose="02010600030101010101" pitchFamily="2" charset="-122"/>
                <a:ea typeface="SimSun" panose="02010600030101010101" pitchFamily="2" charset="-122"/>
              </a:rPr>
              <a:t>29</a:t>
            </a:r>
            <a:r>
              <a:rPr lang="zh-CN" altLang="en-US" sz="3100" dirty="0">
                <a:ea typeface="SimSun" panose="02010600030101010101" pitchFamily="2" charset="-122"/>
              </a:rPr>
              <a:t>日起，七种类型的塑料不需要</a:t>
            </a:r>
            <a:r>
              <a:rPr lang="zh-CN" altLang="en-US" sz="3100" dirty="0">
                <a:solidFill>
                  <a:srgbClr val="4C4C4C"/>
                </a:solidFill>
                <a:ea typeface="SimSun" panose="02010600030101010101" pitchFamily="2" charset="-122"/>
              </a:rPr>
              <a:t>第三方测试来证明其是否符合塑化剂的规</a:t>
            </a:r>
            <a:r>
              <a:rPr lang="zh-CN" altLang="en-US" sz="3100" dirty="0" smtClean="0">
                <a:solidFill>
                  <a:srgbClr val="4C4C4C"/>
                </a:solidFill>
                <a:ea typeface="SimSun" panose="02010600030101010101" pitchFamily="2" charset="-122"/>
              </a:rPr>
              <a:t>定 </a:t>
            </a:r>
            <a:r>
              <a:rPr lang="en-US" altLang="zh-CN" sz="3100" dirty="0" smtClean="0">
                <a:solidFill>
                  <a:srgbClr val="4C4C4C"/>
                </a:solidFill>
                <a:ea typeface="SimSun" panose="02010600030101010101" pitchFamily="2" charset="-122"/>
              </a:rPr>
              <a:t>(</a:t>
            </a:r>
            <a:r>
              <a:rPr lang="ja-JP" altLang="en-US" sz="3100" dirty="0">
                <a:ea typeface="SimSun" panose="02010600030101010101" pitchFamily="2" charset="-122"/>
              </a:rPr>
              <a:t>请参</a:t>
            </a:r>
            <a:r>
              <a:rPr lang="ja-JP" altLang="en-US" sz="3100" dirty="0" smtClean="0">
                <a:ea typeface="SimSun" panose="02010600030101010101" pitchFamily="2" charset="-122"/>
              </a:rPr>
              <a:t>阅联</a:t>
            </a:r>
            <a:r>
              <a:rPr lang="ja-JP" altLang="en-US" sz="3100" dirty="0">
                <a:ea typeface="SimSun" panose="02010600030101010101" pitchFamily="2" charset="-122"/>
              </a:rPr>
              <a:t>邦法规 </a:t>
            </a:r>
            <a:r>
              <a:rPr lang="en-US" altLang="ja-JP" sz="3100" dirty="0">
                <a:ea typeface="SimSun" panose="02010600030101010101" pitchFamily="2" charset="-122"/>
              </a:rPr>
              <a:t>16 CFR </a:t>
            </a:r>
            <a:r>
              <a:rPr lang="en-US" altLang="ja-JP" sz="3100" dirty="0" smtClean="0">
                <a:latin typeface="Agency FB" panose="020B0503020202020204" pitchFamily="34" charset="0"/>
                <a:ea typeface="SimSun" panose="02010600030101010101" pitchFamily="2" charset="-122"/>
              </a:rPr>
              <a:t>§</a:t>
            </a:r>
            <a:r>
              <a:rPr lang="en-US" altLang="ja-JP" sz="3100" dirty="0" smtClean="0">
                <a:ea typeface="SimSun" panose="02010600030101010101" pitchFamily="2" charset="-122"/>
              </a:rPr>
              <a:t>1308.2</a:t>
            </a:r>
            <a:r>
              <a:rPr lang="en-US" altLang="zh-CN" sz="3100" dirty="0" smtClean="0">
                <a:solidFill>
                  <a:srgbClr val="4C4C4C"/>
                </a:solidFill>
                <a:ea typeface="SimSun" panose="02010600030101010101" pitchFamily="2" charset="-122"/>
              </a:rPr>
              <a:t>)</a:t>
            </a:r>
            <a:r>
              <a:rPr lang="en-US" altLang="zh-CN" sz="3100" dirty="0" smtClean="0">
                <a:ea typeface="SimSun" panose="02010600030101010101" pitchFamily="2" charset="-122"/>
              </a:rPr>
              <a:t>:</a:t>
            </a:r>
            <a:endParaRPr lang="en-US" altLang="zh-CN" sz="3100" dirty="0">
              <a:solidFill>
                <a:srgbClr val="4C4C4C"/>
              </a:solidFill>
              <a:ea typeface="SimSun" panose="02010600030101010101" pitchFamily="2" charset="-122"/>
            </a:endParaRPr>
          </a:p>
          <a:p>
            <a:pPr lvl="2"/>
            <a:endParaRPr lang="en-US" sz="1500" dirty="0">
              <a:solidFill>
                <a:schemeClr val="tx2"/>
              </a:solidFill>
              <a:ea typeface="SimSun" panose="02010600030101010101" pitchFamily="2" charset="-122"/>
            </a:endParaRPr>
          </a:p>
          <a:p>
            <a:pPr marL="1485900" lvl="2" indent="-571500">
              <a:buFont typeface="Wingdings" panose="05000000000000000000" pitchFamily="2" charset="2"/>
              <a:buChar char="Ø"/>
            </a:pPr>
            <a:r>
              <a:rPr lang="en-US" sz="3800" dirty="0">
                <a:solidFill>
                  <a:srgbClr val="4C4C4C"/>
                </a:solidFill>
              </a:rPr>
              <a:t>polypropylene (PP), </a:t>
            </a:r>
          </a:p>
          <a:p>
            <a:pPr marL="1485900" lvl="2" indent="-571500">
              <a:buFont typeface="Wingdings" panose="05000000000000000000" pitchFamily="2" charset="2"/>
              <a:buChar char="Ø"/>
            </a:pPr>
            <a:r>
              <a:rPr lang="en-US" sz="3800" dirty="0">
                <a:solidFill>
                  <a:srgbClr val="4C4C4C"/>
                </a:solidFill>
              </a:rPr>
              <a:t>polyethylene (PE), </a:t>
            </a:r>
          </a:p>
          <a:p>
            <a:pPr marL="1485900" lvl="2" indent="-571500">
              <a:buFont typeface="Wingdings" panose="05000000000000000000" pitchFamily="2" charset="2"/>
              <a:buChar char="Ø"/>
            </a:pPr>
            <a:r>
              <a:rPr lang="en-US" sz="3800" dirty="0">
                <a:solidFill>
                  <a:srgbClr val="4C4C4C"/>
                </a:solidFill>
              </a:rPr>
              <a:t>high-impact polystyrene (HIPS), </a:t>
            </a:r>
          </a:p>
          <a:p>
            <a:pPr marL="1485900" lvl="2" indent="-571500">
              <a:buFont typeface="Wingdings" panose="05000000000000000000" pitchFamily="2" charset="2"/>
              <a:buChar char="Ø"/>
            </a:pPr>
            <a:r>
              <a:rPr lang="en-US" sz="3800" dirty="0">
                <a:solidFill>
                  <a:srgbClr val="4C4C4C"/>
                </a:solidFill>
              </a:rPr>
              <a:t>acrylonitrile butadiene styrene (ABS), </a:t>
            </a:r>
          </a:p>
          <a:p>
            <a:pPr marL="1485900" lvl="2" indent="-571500">
              <a:buFont typeface="Wingdings" panose="05000000000000000000" pitchFamily="2" charset="2"/>
              <a:buChar char="Ø"/>
            </a:pPr>
            <a:r>
              <a:rPr lang="en-US" sz="3800" dirty="0">
                <a:solidFill>
                  <a:srgbClr val="4C4C4C"/>
                </a:solidFill>
              </a:rPr>
              <a:t>general-purpose polystyrene (GPPS), </a:t>
            </a:r>
          </a:p>
          <a:p>
            <a:pPr marL="1485900" lvl="2" indent="-571500">
              <a:buFont typeface="Wingdings" panose="05000000000000000000" pitchFamily="2" charset="2"/>
              <a:buChar char="Ø"/>
            </a:pPr>
            <a:r>
              <a:rPr lang="en-US" sz="3800" dirty="0">
                <a:solidFill>
                  <a:srgbClr val="4C4C4C"/>
                </a:solidFill>
              </a:rPr>
              <a:t>medium-impact polystyrene (MIPS), and </a:t>
            </a:r>
          </a:p>
          <a:p>
            <a:pPr marL="1485900" lvl="2" indent="-571500">
              <a:buFont typeface="Wingdings" panose="05000000000000000000" pitchFamily="2" charset="2"/>
              <a:buChar char="Ø"/>
            </a:pPr>
            <a:r>
              <a:rPr lang="en-US" sz="3800" dirty="0">
                <a:solidFill>
                  <a:srgbClr val="4C4C4C"/>
                </a:solidFill>
              </a:rPr>
              <a:t>super-high-impact polystyrene (SHIPS).  </a:t>
            </a:r>
          </a:p>
          <a:p>
            <a:pPr lvl="2"/>
            <a:endParaRPr lang="en-US" sz="2200" dirty="0">
              <a:solidFill>
                <a:srgbClr val="FF0000"/>
              </a:solidFill>
            </a:endParaRPr>
          </a:p>
          <a:p>
            <a:pPr lvl="2"/>
            <a:endParaRPr lang="en-US" dirty="0">
              <a:solidFill>
                <a:srgbClr val="FF0000"/>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1968" y="5872163"/>
            <a:ext cx="609600" cy="609600"/>
          </a:xfrm>
          <a:prstGeom prst="rect">
            <a:avLst/>
          </a:prstGeom>
        </p:spPr>
      </p:pic>
    </p:spTree>
    <p:extLst>
      <p:ext uri="{BB962C8B-B14F-4D97-AF65-F5344CB8AC3E}">
        <p14:creationId xmlns:p14="http://schemas.microsoft.com/office/powerpoint/2010/main" val="413590788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barn(inVertical)">
                                      <p:cBhvr>
                                        <p:cTn id="7" dur="500"/>
                                        <p:tgtEl>
                                          <p:spTgt spid="2">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barn(inVertical)">
                                      <p:cBhvr>
                                        <p:cTn id="10" dur="500"/>
                                        <p:tgtEl>
                                          <p:spTgt spid="2">
                                            <p:txEl>
                                              <p:pRg st="4" end="4"/>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barn(inVertical)">
                                      <p:cBhvr>
                                        <p:cTn id="13" dur="500"/>
                                        <p:tgtEl>
                                          <p:spTgt spid="2">
                                            <p:txEl>
                                              <p:pRg st="5" end="5"/>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barn(inVertical)">
                                      <p:cBhvr>
                                        <p:cTn id="16" dur="500"/>
                                        <p:tgtEl>
                                          <p:spTgt spid="2">
                                            <p:txEl>
                                              <p:pRg st="6" end="6"/>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Effect transition="in" filter="barn(inVertical)">
                                      <p:cBhvr>
                                        <p:cTn id="19" dur="500"/>
                                        <p:tgtEl>
                                          <p:spTgt spid="2">
                                            <p:txEl>
                                              <p:pRg st="7" end="7"/>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barn(inVertical)">
                                      <p:cBhvr>
                                        <p:cTn id="22" dur="500"/>
                                        <p:tgtEl>
                                          <p:spTgt spid="2">
                                            <p:txEl>
                                              <p:pRg st="8" end="8"/>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animEffect transition="in" filter="barn(inVertical)">
                                      <p:cBhvr>
                                        <p:cTn id="25" dur="500"/>
                                        <p:tgtEl>
                                          <p:spTgt spid="2">
                                            <p:txEl>
                                              <p:pRg st="9" end="9"/>
                                            </p:txEl>
                                          </p:spTgt>
                                        </p:tgtEl>
                                      </p:cBhvr>
                                    </p:animEffect>
                                  </p:childTnLst>
                                </p:cTn>
                              </p:par>
                              <p:par>
                                <p:cTn id="26" presetID="1" presetClass="mediacall" presetSubtype="0" fill="hold" nodeType="withEffect">
                                  <p:stCondLst>
                                    <p:cond delay="0"/>
                                  </p:stCondLst>
                                  <p:childTnLst>
                                    <p:cmd type="call" cmd="playFrom(0.0)">
                                      <p:cBhvr>
                                        <p:cTn id="27" dur="245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Phthalates Requirements (continued)</a:t>
            </a:r>
            <a:br>
              <a:rPr lang="en-US" dirty="0"/>
            </a:br>
            <a:r>
              <a:rPr lang="ja-JP" altLang="en-US" sz="3100" dirty="0">
                <a:latin typeface="SimSun" panose="02010600030101010101" pitchFamily="2" charset="-122"/>
                <a:ea typeface="SimSun" panose="02010600030101010101" pitchFamily="2" charset="-122"/>
              </a:rPr>
              <a:t>更多</a:t>
            </a:r>
            <a:r>
              <a:rPr lang="zh-CN" altLang="en-US" sz="3100" dirty="0" smtClean="0"/>
              <a:t>塑</a:t>
            </a:r>
            <a:r>
              <a:rPr lang="zh-CN" altLang="en-US" sz="3100" dirty="0"/>
              <a:t>化剂的规定</a:t>
            </a:r>
            <a:endParaRPr lang="en-US" sz="3100" dirty="0"/>
          </a:p>
        </p:txBody>
      </p:sp>
      <p:sp>
        <p:nvSpPr>
          <p:cNvPr id="3" name="Content Placeholder 2"/>
          <p:cNvSpPr>
            <a:spLocks noGrp="1"/>
          </p:cNvSpPr>
          <p:nvPr>
            <p:ph idx="1"/>
          </p:nvPr>
        </p:nvSpPr>
        <p:spPr>
          <a:xfrm>
            <a:off x="406398" y="1330055"/>
            <a:ext cx="11465169" cy="4692040"/>
          </a:xfrm>
        </p:spPr>
        <p:txBody>
          <a:bodyPr>
            <a:normAutofit fontScale="47500" lnSpcReduction="20000"/>
          </a:bodyPr>
          <a:lstStyle/>
          <a:p>
            <a:pPr lvl="0">
              <a:lnSpc>
                <a:spcPct val="120000"/>
              </a:lnSpc>
            </a:pPr>
            <a:r>
              <a:rPr lang="en-US" sz="3800" dirty="0"/>
              <a:t>The Commission has stated that it is unnecessary to test and certify materials that are known not to contain phthalates or to certify that phthalates are absent from materials that are known not to </a:t>
            </a:r>
            <a:r>
              <a:rPr lang="en-US" sz="3800" dirty="0" smtClean="0"/>
              <a:t>contain </a:t>
            </a:r>
            <a:r>
              <a:rPr lang="en-US" sz="3800" dirty="0"/>
              <a:t>phthalates</a:t>
            </a:r>
            <a:r>
              <a:rPr lang="en-US" sz="3800" dirty="0" smtClean="0"/>
              <a:t>. </a:t>
            </a:r>
          </a:p>
          <a:p>
            <a:pPr lvl="0">
              <a:lnSpc>
                <a:spcPct val="120000"/>
              </a:lnSpc>
            </a:pPr>
            <a:r>
              <a:rPr lang="en-US" altLang="zh-CN" sz="3800" dirty="0" smtClean="0"/>
              <a:t>CPSC </a:t>
            </a:r>
            <a:r>
              <a:rPr lang="zh-CN" altLang="en-US" sz="3800" dirty="0" smtClean="0"/>
              <a:t>已</a:t>
            </a:r>
            <a:r>
              <a:rPr lang="zh-CN" altLang="en-US" sz="3800" dirty="0"/>
              <a:t>经表示，没有必要对已知不含塑化剂的材料进行测试和认证</a:t>
            </a:r>
            <a:r>
              <a:rPr lang="zh-CN" altLang="en-US" sz="3800" dirty="0" smtClean="0"/>
              <a:t>，也</a:t>
            </a:r>
            <a:r>
              <a:rPr lang="zh-CN" altLang="en-US" sz="3800" dirty="0"/>
              <a:t>不必证明不含塑化剂的材料中没</a:t>
            </a:r>
            <a:r>
              <a:rPr lang="zh-CN" altLang="en-US" sz="3800" dirty="0" smtClean="0"/>
              <a:t>有</a:t>
            </a:r>
            <a:endParaRPr lang="en-US" altLang="zh-CN" sz="3800" dirty="0" smtClean="0"/>
          </a:p>
          <a:p>
            <a:pPr lvl="0">
              <a:lnSpc>
                <a:spcPct val="120000"/>
              </a:lnSpc>
            </a:pPr>
            <a:r>
              <a:rPr lang="zh-CN" altLang="en-US" sz="3800" dirty="0" smtClean="0"/>
              <a:t>塑</a:t>
            </a:r>
            <a:r>
              <a:rPr lang="zh-CN" altLang="en-US" sz="3800" dirty="0"/>
              <a:t>化剂。</a:t>
            </a:r>
            <a:endParaRPr lang="en-US" sz="3800" dirty="0"/>
          </a:p>
          <a:p>
            <a:pPr marL="457200" lvl="0" indent="-457200">
              <a:spcAft>
                <a:spcPts val="1200"/>
              </a:spcAft>
              <a:buFont typeface="Arial" panose="020B0604020202020204" pitchFamily="34" charset="0"/>
              <a:buChar char="•"/>
            </a:pPr>
            <a:endParaRPr lang="en-US" sz="2100" dirty="0"/>
          </a:p>
          <a:p>
            <a:pPr lvl="0">
              <a:lnSpc>
                <a:spcPct val="120000"/>
              </a:lnSpc>
            </a:pPr>
            <a:r>
              <a:rPr lang="en-US" sz="3800" dirty="0"/>
              <a:t>The following materials do not require testing for compliance with the prohibition on phthalates, provided that they have not been treated or adulterated by a substance that may contain </a:t>
            </a:r>
            <a:r>
              <a:rPr lang="en-US" sz="3800" dirty="0" smtClean="0"/>
              <a:t>phthalates: untreated/unfinished wood,</a:t>
            </a:r>
            <a:r>
              <a:rPr lang="en-US" sz="3800" dirty="0"/>
              <a:t> </a:t>
            </a:r>
            <a:r>
              <a:rPr lang="en-US" sz="3800" dirty="0" smtClean="0"/>
              <a:t>metal,</a:t>
            </a:r>
            <a:r>
              <a:rPr lang="en-US" sz="3800" dirty="0"/>
              <a:t> n</a:t>
            </a:r>
            <a:r>
              <a:rPr lang="en-US" sz="3800" dirty="0" smtClean="0"/>
              <a:t>atural fibers; and natural latex and mineral products.</a:t>
            </a:r>
          </a:p>
          <a:p>
            <a:pPr lvl="0">
              <a:lnSpc>
                <a:spcPct val="120000"/>
              </a:lnSpc>
            </a:pPr>
            <a:r>
              <a:rPr lang="zh-CN" altLang="en-US" sz="3800" dirty="0"/>
              <a:t>以</a:t>
            </a:r>
            <a:r>
              <a:rPr lang="zh-CN" altLang="en-US" sz="3800" dirty="0" smtClean="0"/>
              <a:t>下材</a:t>
            </a:r>
            <a:r>
              <a:rPr lang="zh-CN" altLang="en-US" sz="3800" dirty="0"/>
              <a:t>料不需要经过塑化剂禁令的测试，前提是未经过可能含有塑化剂的物质的处理或掺</a:t>
            </a:r>
            <a:r>
              <a:rPr lang="zh-CN" altLang="en-US" sz="3800" dirty="0" smtClean="0"/>
              <a:t>假</a:t>
            </a:r>
            <a:r>
              <a:rPr lang="en-US" altLang="zh-CN" sz="3800" dirty="0" smtClean="0"/>
              <a:t>: </a:t>
            </a:r>
          </a:p>
          <a:p>
            <a:pPr lvl="0">
              <a:lnSpc>
                <a:spcPct val="120000"/>
              </a:lnSpc>
            </a:pPr>
            <a:r>
              <a:rPr lang="zh-CN" altLang="en-US" sz="3800" dirty="0" smtClean="0"/>
              <a:t>未</a:t>
            </a:r>
            <a:r>
              <a:rPr lang="zh-CN" altLang="en-US" sz="3800" dirty="0"/>
              <a:t>经处理</a:t>
            </a:r>
            <a:r>
              <a:rPr lang="en-US" altLang="zh-CN" sz="3800" dirty="0"/>
              <a:t>/</a:t>
            </a:r>
            <a:r>
              <a:rPr lang="zh-CN" altLang="en-US" sz="3800" dirty="0"/>
              <a:t>未加工的木材，金属，天然纤维</a:t>
            </a:r>
            <a:r>
              <a:rPr lang="zh-CN" altLang="en-US" sz="3800" dirty="0" smtClean="0"/>
              <a:t>；以</a:t>
            </a:r>
            <a:r>
              <a:rPr lang="zh-CN" altLang="en-US" sz="3800" dirty="0"/>
              <a:t>及天然乳胶和矿物产品。</a:t>
            </a:r>
            <a:endParaRPr lang="en-US" altLang="zh-CN" sz="3800" dirty="0" smtClean="0"/>
          </a:p>
          <a:p>
            <a:pPr lvl="0">
              <a:lnSpc>
                <a:spcPct val="120000"/>
              </a:lnSpc>
            </a:pPr>
            <a:endParaRPr lang="en-US" sz="4200" dirty="0" smtClean="0"/>
          </a:p>
          <a:p>
            <a:pPr>
              <a:lnSpc>
                <a:spcPct val="120000"/>
              </a:lnSpc>
            </a:pPr>
            <a:r>
              <a:rPr lang="en-US" sz="3800" dirty="0"/>
              <a:t>Additional examples of materials that do not require testing and certification include paper products (paper, paperboard, linerboard and medium, and pulp).  See the Commission's Notice of </a:t>
            </a:r>
            <a:r>
              <a:rPr lang="en-US" sz="3800" dirty="0" smtClean="0"/>
              <a:t>Requirements </a:t>
            </a:r>
            <a:r>
              <a:rPr lang="en-US" sz="3800" dirty="0" smtClean="0">
                <a:hlinkClick r:id="rId9"/>
              </a:rPr>
              <a:t>www.cpsc.gov/s3fs-public/pdfs/blk_pdf_tpphthal.pdf</a:t>
            </a:r>
            <a:endParaRPr lang="en-US" sz="3800" dirty="0" smtClean="0"/>
          </a:p>
          <a:p>
            <a:pPr>
              <a:lnSpc>
                <a:spcPct val="120000"/>
              </a:lnSpc>
            </a:pPr>
            <a:r>
              <a:rPr lang="zh-CN" altLang="en-US" sz="3800" dirty="0"/>
              <a:t>其他不需要测试和认证的材</a:t>
            </a:r>
            <a:r>
              <a:rPr lang="zh-CN" altLang="en-US" sz="3800" dirty="0" smtClean="0"/>
              <a:t>料包</a:t>
            </a:r>
            <a:r>
              <a:rPr lang="zh-CN" altLang="en-US" sz="3800" dirty="0"/>
              <a:t>括纸产品（纸，纸板，挂面纸板和介质以及纸浆）。请阅</a:t>
            </a:r>
            <a:r>
              <a:rPr lang="zh-CN" altLang="en-US" sz="3800" dirty="0" smtClean="0"/>
              <a:t>览 </a:t>
            </a:r>
            <a:r>
              <a:rPr lang="en-US" altLang="zh-CN" sz="3800" dirty="0" smtClean="0"/>
              <a:t>CPSC </a:t>
            </a:r>
            <a:r>
              <a:rPr lang="zh-CN" altLang="en-US" sz="3800" dirty="0" smtClean="0"/>
              <a:t>的</a:t>
            </a:r>
            <a:r>
              <a:rPr lang="zh-CN" altLang="en-US" sz="3800" dirty="0"/>
              <a:t>要</a:t>
            </a:r>
            <a:r>
              <a:rPr lang="zh-CN" altLang="en-US" sz="3800" dirty="0" smtClean="0"/>
              <a:t>求</a:t>
            </a:r>
            <a:endParaRPr lang="en-US" altLang="zh-CN" sz="3800" dirty="0" smtClean="0"/>
          </a:p>
          <a:p>
            <a:pPr>
              <a:lnSpc>
                <a:spcPct val="120000"/>
              </a:lnSpc>
            </a:pPr>
            <a:r>
              <a:rPr lang="zh-CN" altLang="en-US" sz="3800" dirty="0" smtClean="0"/>
              <a:t>通</a:t>
            </a:r>
            <a:r>
              <a:rPr lang="zh-CN" altLang="en-US" sz="3800" dirty="0"/>
              <a:t>知</a:t>
            </a:r>
            <a:r>
              <a:rPr lang="zh-CN" altLang="en-US" sz="3800" dirty="0" smtClean="0"/>
              <a:t>书 </a:t>
            </a:r>
            <a:r>
              <a:rPr lang="en-US" altLang="zh-CN" sz="3800" dirty="0"/>
              <a:t>www.cpsc.gov/s3fs-public/pdfs/blk_pdf_tpphthal.pdf</a:t>
            </a:r>
          </a:p>
          <a:p>
            <a:pPr>
              <a:lnSpc>
                <a:spcPct val="120000"/>
              </a:lnSpc>
            </a:pPr>
            <a:endParaRPr lang="en-US" sz="38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6626" y="5853515"/>
            <a:ext cx="609600" cy="6096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436626" y="5836445"/>
            <a:ext cx="609600" cy="609600"/>
          </a:xfrm>
          <a:prstGeom prst="rect">
            <a:avLst/>
          </a:prstGeom>
        </p:spPr>
      </p:pic>
      <p:pic>
        <p:nvPicPr>
          <p:cNvPr id="7"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1436626" y="5868172"/>
            <a:ext cx="609600" cy="609600"/>
          </a:xfrm>
          <a:prstGeom prst="rect">
            <a:avLst/>
          </a:prstGeom>
        </p:spPr>
      </p:pic>
    </p:spTree>
    <p:extLst>
      <p:ext uri="{BB962C8B-B14F-4D97-AF65-F5344CB8AC3E}">
        <p14:creationId xmlns:p14="http://schemas.microsoft.com/office/powerpoint/2010/main" val="407030157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par>
                                <p:cTn id="14" presetID="1" presetClass="mediacall" presetSubtype="0" fill="hold" nodeType="withEffect">
                                  <p:stCondLst>
                                    <p:cond delay="0"/>
                                  </p:stCondLst>
                                  <p:childTnLst>
                                    <p:cmd type="call" cmd="playFrom(0.0)">
                                      <p:cBhvr>
                                        <p:cTn id="15" dur="18533" fill="hold"/>
                                        <p:tgtEl>
                                          <p:spTgt spid="4"/>
                                        </p:tgtEl>
                                      </p:cBhvr>
                                    </p:cmd>
                                  </p:childTnLst>
                                </p:cTn>
                              </p:par>
                            </p:childTnLst>
                          </p:cTn>
                        </p:par>
                        <p:par>
                          <p:cTn id="16" fill="hold">
                            <p:stCondLst>
                              <p:cond delay="18533"/>
                            </p:stCondLst>
                            <p:childTnLst>
                              <p:par>
                                <p:cTn id="17" presetID="6" presetClass="entr" presetSubtype="16"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ircle(in)">
                                      <p:cBhvr>
                                        <p:cTn id="19" dur="2000"/>
                                        <p:tgtEl>
                                          <p:spTgt spid="3">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circle(in)">
                                      <p:cBhvr>
                                        <p:cTn id="25" dur="2000"/>
                                        <p:tgtEl>
                                          <p:spTgt spid="3">
                                            <p:txEl>
                                              <p:pRg st="6" end="6"/>
                                            </p:txEl>
                                          </p:spTgt>
                                        </p:tgtEl>
                                      </p:cBhvr>
                                    </p:animEffect>
                                  </p:childTnLst>
                                </p:cTn>
                              </p:par>
                              <p:par>
                                <p:cTn id="26" presetID="1" presetClass="mediacall" presetSubtype="0" fill="hold" nodeType="withEffect">
                                  <p:stCondLst>
                                    <p:cond delay="0"/>
                                  </p:stCondLst>
                                  <p:childTnLst>
                                    <p:cmd type="call" cmd="playFrom(0.0)">
                                      <p:cBhvr>
                                        <p:cTn id="27" dur="22261" fill="hold"/>
                                        <p:tgtEl>
                                          <p:spTgt spid="6"/>
                                        </p:tgtEl>
                                      </p:cBhvr>
                                    </p:cmd>
                                  </p:childTnLst>
                                </p:cTn>
                              </p:par>
                            </p:childTnLst>
                          </p:cTn>
                        </p:par>
                        <p:par>
                          <p:cTn id="28" fill="hold">
                            <p:stCondLst>
                              <p:cond delay="40794"/>
                            </p:stCondLst>
                            <p:childTnLst>
                              <p:par>
                                <p:cTn id="29" presetID="6" presetClass="entr" presetSubtype="16" fill="hold" nodeType="after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circle(in)">
                                      <p:cBhvr>
                                        <p:cTn id="31" dur="2000"/>
                                        <p:tgtEl>
                                          <p:spTgt spid="3">
                                            <p:txEl>
                                              <p:pRg st="8" end="8"/>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circle(in)">
                                      <p:cBhvr>
                                        <p:cTn id="34" dur="2000"/>
                                        <p:tgtEl>
                                          <p:spTgt spid="3">
                                            <p:txEl>
                                              <p:pRg st="9" end="9"/>
                                            </p:txEl>
                                          </p:spTgt>
                                        </p:tgtEl>
                                      </p:cBhvr>
                                    </p:animEffect>
                                  </p:childTnLst>
                                </p:cTn>
                              </p:par>
                              <p:par>
                                <p:cTn id="35" presetID="6" presetClass="entr" presetSubtype="16"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circle(in)">
                                      <p:cBhvr>
                                        <p:cTn id="37" dur="2000"/>
                                        <p:tgtEl>
                                          <p:spTgt spid="3">
                                            <p:txEl>
                                              <p:pRg st="10" end="10"/>
                                            </p:txEl>
                                          </p:spTgt>
                                        </p:tgtEl>
                                      </p:cBhvr>
                                    </p:animEffect>
                                  </p:childTnLst>
                                </p:cTn>
                              </p:par>
                              <p:par>
                                <p:cTn id="38" presetID="1" presetClass="mediacall" presetSubtype="0" fill="hold" nodeType="withEffect">
                                  <p:stCondLst>
                                    <p:cond delay="0"/>
                                  </p:stCondLst>
                                  <p:childTnLst>
                                    <p:cmd type="call" cmd="playFrom(0.0)">
                                      <p:cBhvr>
                                        <p:cTn id="39" dur="196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4"/>
                </p:tgtEl>
              </p:cMediaNode>
            </p:audio>
            <p:audio>
              <p:cMediaNode vol="80000">
                <p:cTn id="41" fill="hold" display="0">
                  <p:stCondLst>
                    <p:cond delay="indefinite"/>
                  </p:stCondLst>
                  <p:endCondLst>
                    <p:cond evt="onStopAudio" delay="0">
                      <p:tgtEl>
                        <p:sldTgt/>
                      </p:tgtEl>
                    </p:cond>
                  </p:endCondLst>
                </p:cTn>
                <p:tgtEl>
                  <p:spTgt spid="6"/>
                </p:tgtEl>
              </p:cMediaNode>
            </p:audio>
            <p:audio>
              <p:cMediaNode vol="80000">
                <p:cTn id="42"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ea typeface="SimSun" pitchFamily="2" charset="-122"/>
              </a:rPr>
              <a:t>ASTM F963-17 Mandatory Standards</a:t>
            </a:r>
            <a:br>
              <a:rPr lang="en-US" b="1" dirty="0">
                <a:ea typeface="SimSun" pitchFamily="2" charset="-122"/>
              </a:rPr>
            </a:br>
            <a:r>
              <a:rPr lang="en-US" altLang="zh-CN" sz="3100" dirty="0">
                <a:latin typeface="SimSun" panose="02010600030101010101" pitchFamily="2" charset="-122"/>
                <a:ea typeface="SimSun" panose="02010600030101010101" pitchFamily="2" charset="-122"/>
              </a:rPr>
              <a:t>ASTM F-963-17</a:t>
            </a:r>
            <a:r>
              <a:rPr lang="zh-CN" altLang="en-US" sz="3100" dirty="0">
                <a:latin typeface="SimSun" panose="02010600030101010101" pitchFamily="2" charset="-122"/>
                <a:ea typeface="SimSun" panose="02010600030101010101" pitchFamily="2" charset="-122"/>
              </a:rPr>
              <a:t>之强制性标准</a:t>
            </a:r>
            <a:endParaRPr lang="en-US" sz="3100" dirty="0">
              <a:latin typeface="SimSun" panose="02010600030101010101" pitchFamily="2" charset="-122"/>
              <a:ea typeface="SimSun" panose="02010600030101010101" pitchFamily="2" charset="-122"/>
            </a:endParaRPr>
          </a:p>
        </p:txBody>
      </p:sp>
      <p:sp>
        <p:nvSpPr>
          <p:cNvPr id="3" name="Content Placeholder 2"/>
          <p:cNvSpPr>
            <a:spLocks noGrp="1"/>
          </p:cNvSpPr>
          <p:nvPr>
            <p:ph idx="1"/>
          </p:nvPr>
        </p:nvSpPr>
        <p:spPr/>
        <p:txBody>
          <a:bodyPr>
            <a:normAutofit/>
          </a:bodyPr>
          <a:lstStyle/>
          <a:p>
            <a:r>
              <a:rPr lang="en-US" sz="2800" dirty="0"/>
              <a:t>All children’s toys </a:t>
            </a:r>
            <a:r>
              <a:rPr lang="en-US" sz="2800" i="1" dirty="0"/>
              <a:t>manufactured</a:t>
            </a:r>
            <a:r>
              <a:rPr lang="en-US" sz="2800" dirty="0"/>
              <a:t> on or after February 28, 2018, must be tested and certified to ASTM F963-17.</a:t>
            </a:r>
          </a:p>
          <a:p>
            <a:pPr lvl="1"/>
            <a:endParaRPr lang="en-US" altLang="ja-JP" sz="2800" dirty="0"/>
          </a:p>
          <a:p>
            <a:r>
              <a:rPr lang="ja-JP" altLang="en-US" sz="2800" dirty="0">
                <a:ea typeface="SimSun" panose="02010600030101010101" pitchFamily="2" charset="-122"/>
              </a:rPr>
              <a:t>在</a:t>
            </a:r>
            <a:r>
              <a:rPr lang="en-US" altLang="zh-CN" sz="2800" dirty="0">
                <a:ea typeface="SimSun" panose="02010600030101010101" pitchFamily="2" charset="-122"/>
              </a:rPr>
              <a:t>2018</a:t>
            </a:r>
            <a:r>
              <a:rPr lang="zh-CN" altLang="en-US" sz="2800" dirty="0">
                <a:ea typeface="SimSun" panose="02010600030101010101" pitchFamily="2" charset="-122"/>
              </a:rPr>
              <a:t>年</a:t>
            </a:r>
            <a:r>
              <a:rPr lang="en-US" altLang="zh-CN" sz="2800" dirty="0">
                <a:ea typeface="SimSun" panose="02010600030101010101" pitchFamily="2" charset="-122"/>
              </a:rPr>
              <a:t>2</a:t>
            </a:r>
            <a:r>
              <a:rPr lang="zh-CN" altLang="en-US" sz="2800" dirty="0">
                <a:ea typeface="SimSun" panose="02010600030101010101" pitchFamily="2" charset="-122"/>
              </a:rPr>
              <a:t>月</a:t>
            </a:r>
            <a:r>
              <a:rPr lang="en-US" altLang="zh-CN" sz="2800" dirty="0">
                <a:ea typeface="SimSun" panose="02010600030101010101" pitchFamily="2" charset="-122"/>
              </a:rPr>
              <a:t>28</a:t>
            </a:r>
            <a:r>
              <a:rPr lang="zh-CN" altLang="en-US" sz="2800" dirty="0">
                <a:ea typeface="SimSun" panose="02010600030101010101" pitchFamily="2" charset="-122"/>
              </a:rPr>
              <a:t>日或之后生产的所有儿童玩具必须符合 </a:t>
            </a:r>
            <a:r>
              <a:rPr lang="en-US" altLang="zh-CN" sz="2800" dirty="0">
                <a:ea typeface="SimSun" panose="02010600030101010101" pitchFamily="2" charset="-122"/>
              </a:rPr>
              <a:t>ASTM F963-17 </a:t>
            </a:r>
            <a:r>
              <a:rPr lang="zh-CN" altLang="en-US" sz="2800" dirty="0">
                <a:ea typeface="SimSun" panose="02010600030101010101" pitchFamily="2" charset="-122"/>
              </a:rPr>
              <a:t>的玩具安全标准。</a:t>
            </a:r>
            <a:endParaRPr lang="en-US" dirty="0">
              <a:solidFill>
                <a:schemeClr val="tx2"/>
              </a:solidFill>
            </a:endParaRPr>
          </a:p>
          <a:p>
            <a:pPr lvl="1"/>
            <a:endParaRPr lang="en-US" dirty="0">
              <a:solidFill>
                <a:schemeClr val="tx2"/>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47457" y="5739301"/>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47457" y="5739301"/>
            <a:ext cx="609600" cy="609600"/>
          </a:xfrm>
          <a:prstGeom prst="rect">
            <a:avLst/>
          </a:prstGeom>
        </p:spPr>
      </p:pic>
    </p:spTree>
    <p:extLst>
      <p:ext uri="{BB962C8B-B14F-4D97-AF65-F5344CB8AC3E}">
        <p14:creationId xmlns:p14="http://schemas.microsoft.com/office/powerpoint/2010/main" val="236936375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70" fill="hold"/>
                                        <p:tgtEl>
                                          <p:spTgt spid="5"/>
                                        </p:tgtEl>
                                      </p:cBhvr>
                                    </p:cmd>
                                  </p:childTnLst>
                                </p:cTn>
                              </p:par>
                            </p:childTnLst>
                          </p:cTn>
                        </p:par>
                        <p:par>
                          <p:cTn id="7" fill="hold">
                            <p:stCondLst>
                              <p:cond delay="10870"/>
                            </p:stCondLst>
                            <p:childTnLst>
                              <p:par>
                                <p:cTn id="8" presetID="1" presetClass="entr" presetSubtype="0" fill="hold"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210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audio>
              <p:cMediaNode vol="80000">
                <p:cTn id="15"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ea typeface="SimSun" pitchFamily="2" charset="-122"/>
              </a:rPr>
              <a:t>Common Violations under ASTM F963-17</a:t>
            </a:r>
            <a:r>
              <a:rPr lang="en-US" b="1" dirty="0">
                <a:ea typeface="SimSun" pitchFamily="2" charset="-122"/>
              </a:rPr>
              <a:t/>
            </a:r>
            <a:br>
              <a:rPr lang="en-US" b="1" dirty="0">
                <a:ea typeface="SimSun" pitchFamily="2" charset="-122"/>
              </a:rPr>
            </a:br>
            <a:r>
              <a:rPr lang="en-US" altLang="zh-CN" sz="2800" dirty="0">
                <a:ea typeface="SimSun" panose="02010600030101010101" pitchFamily="2" charset="-122"/>
              </a:rPr>
              <a:t>ASTM F963-17 </a:t>
            </a:r>
            <a:r>
              <a:rPr lang="ja-JP" altLang="en-US" sz="2800" dirty="0">
                <a:ea typeface="SimSun" panose="02010600030101010101" pitchFamily="2" charset="-122"/>
              </a:rPr>
              <a:t>标准中所常见的违规</a:t>
            </a:r>
            <a:endParaRPr lang="en-US" sz="2800" dirty="0">
              <a:ea typeface="SimSun" panose="02010600030101010101" pitchFamily="2" charset="-122"/>
            </a:endParaRPr>
          </a:p>
        </p:txBody>
      </p:sp>
      <p:sp>
        <p:nvSpPr>
          <p:cNvPr id="3" name="Content Placeholder 2"/>
          <p:cNvSpPr>
            <a:spLocks noGrp="1"/>
          </p:cNvSpPr>
          <p:nvPr>
            <p:ph idx="1"/>
          </p:nvPr>
        </p:nvSpPr>
        <p:spPr>
          <a:xfrm>
            <a:off x="406399" y="1427285"/>
            <a:ext cx="11465169" cy="5306024"/>
          </a:xfrm>
        </p:spPr>
        <p:txBody>
          <a:bodyPr>
            <a:normAutofit fontScale="40000" lnSpcReduction="20000"/>
          </a:bodyPr>
          <a:lstStyle/>
          <a:p>
            <a:pPr marL="1028700" lvl="1" indent="-571500">
              <a:spcAft>
                <a:spcPts val="400"/>
              </a:spcAft>
              <a:buFont typeface="Arial" panose="020B0604020202020204" pitchFamily="34" charset="0"/>
              <a:buChar char="•"/>
            </a:pPr>
            <a:r>
              <a:rPr lang="en-US" sz="5100" b="1" dirty="0">
                <a:solidFill>
                  <a:srgbClr val="FF0000"/>
                </a:solidFill>
              </a:rPr>
              <a:t>Cords, straps, elastics in toys  </a:t>
            </a:r>
            <a:r>
              <a:rPr lang="zh-CN" altLang="en-US" sz="5100" b="1" dirty="0">
                <a:solidFill>
                  <a:srgbClr val="FF0000"/>
                </a:solidFill>
                <a:ea typeface="SimSun" panose="02010600030101010101" pitchFamily="2" charset="-122"/>
              </a:rPr>
              <a:t>玩具中的绳索，背带，松紧带</a:t>
            </a:r>
            <a:endParaRPr lang="en-US" sz="5100" b="1" dirty="0">
              <a:solidFill>
                <a:srgbClr val="FF0000"/>
              </a:solidFill>
              <a:ea typeface="SimSun" panose="02010600030101010101" pitchFamily="2" charset="-122"/>
            </a:endParaRPr>
          </a:p>
          <a:p>
            <a:pPr marL="1028700" lvl="1" indent="-571500">
              <a:spcAft>
                <a:spcPts val="400"/>
              </a:spcAft>
              <a:buFont typeface="Arial" panose="020B0604020202020204" pitchFamily="34" charset="0"/>
              <a:buChar char="•"/>
            </a:pPr>
            <a:r>
              <a:rPr lang="en-US" sz="5100" b="1" dirty="0">
                <a:solidFill>
                  <a:srgbClr val="FF0000"/>
                </a:solidFill>
              </a:rPr>
              <a:t>Projectile toys </a:t>
            </a:r>
            <a:r>
              <a:rPr lang="ja-JP" altLang="en-US" sz="5100" b="1" dirty="0">
                <a:solidFill>
                  <a:srgbClr val="FF0000"/>
                </a:solidFill>
                <a:ea typeface="SimSun" panose="02010600030101010101" pitchFamily="2" charset="-122"/>
              </a:rPr>
              <a:t>弹射玩具</a:t>
            </a:r>
            <a:endParaRPr lang="en-US" sz="5100" b="1" dirty="0">
              <a:solidFill>
                <a:srgbClr val="FF0000"/>
              </a:solidFill>
              <a:ea typeface="SimSun" panose="02010600030101010101" pitchFamily="2" charset="-122"/>
            </a:endParaRPr>
          </a:p>
          <a:p>
            <a:pPr marL="1028700" lvl="1" indent="-571500">
              <a:spcAft>
                <a:spcPts val="400"/>
              </a:spcAft>
              <a:buFont typeface="Arial" panose="020B0604020202020204" pitchFamily="34" charset="0"/>
              <a:buChar char="•"/>
            </a:pPr>
            <a:r>
              <a:rPr lang="en-US" sz="5100" b="1" dirty="0">
                <a:solidFill>
                  <a:srgbClr val="FF0000"/>
                </a:solidFill>
              </a:rPr>
              <a:t>Battery-operated toys </a:t>
            </a:r>
            <a:r>
              <a:rPr lang="zh-CN" altLang="en-US" sz="5100" b="1" dirty="0">
                <a:solidFill>
                  <a:srgbClr val="FF0000"/>
                </a:solidFill>
                <a:ea typeface="SimSun" panose="02010600030101010101" pitchFamily="2" charset="-122"/>
              </a:rPr>
              <a:t>电池驱动玩具</a:t>
            </a:r>
            <a:endParaRPr lang="en-US" sz="5100" b="1" dirty="0">
              <a:solidFill>
                <a:srgbClr val="FF0000"/>
              </a:solidFill>
              <a:ea typeface="SimSun" panose="02010600030101010101" pitchFamily="2" charset="-122"/>
            </a:endParaRPr>
          </a:p>
          <a:p>
            <a:pPr marL="1028700" lvl="1" indent="-571500">
              <a:spcAft>
                <a:spcPts val="400"/>
              </a:spcAft>
              <a:buFont typeface="Arial" panose="020B0604020202020204" pitchFamily="34" charset="0"/>
              <a:buChar char="•"/>
            </a:pPr>
            <a:r>
              <a:rPr lang="en-US" sz="5100" b="1" dirty="0">
                <a:solidFill>
                  <a:srgbClr val="FF0000"/>
                </a:solidFill>
              </a:rPr>
              <a:t>Magnets </a:t>
            </a:r>
            <a:r>
              <a:rPr lang="zh-CN" altLang="en-US" sz="5100" b="1" dirty="0">
                <a:solidFill>
                  <a:srgbClr val="FF0000"/>
                </a:solidFill>
                <a:ea typeface="SimSun" panose="02010600030101010101" pitchFamily="2" charset="-122"/>
              </a:rPr>
              <a:t>含磁铁的玩具</a:t>
            </a:r>
            <a:endParaRPr lang="en-US" sz="5100" b="1" dirty="0">
              <a:solidFill>
                <a:srgbClr val="FF0000"/>
              </a:solidFill>
              <a:ea typeface="SimSun" panose="02010600030101010101" pitchFamily="2" charset="-122"/>
            </a:endParaRPr>
          </a:p>
          <a:p>
            <a:pPr marL="1028700" lvl="1" indent="-571500">
              <a:spcAft>
                <a:spcPts val="400"/>
              </a:spcAft>
              <a:buFont typeface="Arial" panose="020B0604020202020204" pitchFamily="34" charset="0"/>
              <a:buChar char="•"/>
            </a:pPr>
            <a:r>
              <a:rPr lang="en-US" sz="5100" b="1" dirty="0">
                <a:solidFill>
                  <a:srgbClr val="FF0000"/>
                </a:solidFill>
              </a:rPr>
              <a:t>Accessible (sharp) points </a:t>
            </a:r>
            <a:r>
              <a:rPr lang="zh-CN" altLang="en-US" sz="5100" b="1" dirty="0">
                <a:solidFill>
                  <a:srgbClr val="FF0000"/>
                </a:solidFill>
              </a:rPr>
              <a:t>可接触到的</a:t>
            </a:r>
            <a:r>
              <a:rPr lang="ja-JP" altLang="en-US" sz="5100" b="1" dirty="0">
                <a:solidFill>
                  <a:srgbClr val="FF0000"/>
                </a:solidFill>
                <a:ea typeface="SimSun" panose="02010600030101010101" pitchFamily="2" charset="-122"/>
              </a:rPr>
              <a:t>尖点</a:t>
            </a:r>
            <a:endParaRPr lang="en-US" sz="5100" b="1" dirty="0">
              <a:solidFill>
                <a:srgbClr val="FF0000"/>
              </a:solidFill>
              <a:ea typeface="SimSun" panose="02010600030101010101" pitchFamily="2" charset="-122"/>
            </a:endParaRPr>
          </a:p>
          <a:p>
            <a:pPr marL="1028700" lvl="1" indent="-571500">
              <a:spcAft>
                <a:spcPts val="400"/>
              </a:spcAft>
              <a:buFont typeface="Arial" panose="020B0604020202020204" pitchFamily="34" charset="0"/>
              <a:buChar char="•"/>
            </a:pPr>
            <a:r>
              <a:rPr lang="en-US" sz="5100" b="1" dirty="0">
                <a:solidFill>
                  <a:schemeClr val="tx2"/>
                </a:solidFill>
              </a:rPr>
              <a:t>Accessible edges</a:t>
            </a:r>
            <a:r>
              <a:rPr lang="zh-CN" altLang="en-US" sz="5100" b="1" dirty="0">
                <a:solidFill>
                  <a:schemeClr val="tx2"/>
                </a:solidFill>
              </a:rPr>
              <a:t> 可接触到的风力边缘</a:t>
            </a:r>
            <a:endParaRPr lang="en-US" sz="5100" b="1" dirty="0">
              <a:solidFill>
                <a:schemeClr val="tx2"/>
              </a:solidFill>
            </a:endParaRPr>
          </a:p>
          <a:p>
            <a:pPr marL="1028700" lvl="1" indent="-571500">
              <a:spcAft>
                <a:spcPts val="400"/>
              </a:spcAft>
              <a:buFont typeface="Arial" panose="020B0604020202020204" pitchFamily="34" charset="0"/>
              <a:buChar char="•"/>
            </a:pPr>
            <a:r>
              <a:rPr lang="en-US" sz="5100" b="1" dirty="0">
                <a:solidFill>
                  <a:schemeClr val="tx2"/>
                </a:solidFill>
              </a:rPr>
              <a:t>Simulated protective devices</a:t>
            </a:r>
            <a:r>
              <a:rPr lang="zh-CN" altLang="en-US" sz="5100" b="1" dirty="0">
                <a:solidFill>
                  <a:schemeClr val="tx2"/>
                </a:solidFill>
              </a:rPr>
              <a:t> 模拟保护装置</a:t>
            </a:r>
            <a:endParaRPr lang="en-US" sz="5100" b="1" dirty="0">
              <a:solidFill>
                <a:schemeClr val="tx2"/>
              </a:solidFill>
            </a:endParaRPr>
          </a:p>
          <a:p>
            <a:pPr marL="1028700" lvl="1" indent="-571500">
              <a:spcAft>
                <a:spcPts val="400"/>
              </a:spcAft>
              <a:buFont typeface="Arial" panose="020B0604020202020204" pitchFamily="34" charset="0"/>
              <a:buChar char="•"/>
            </a:pPr>
            <a:r>
              <a:rPr lang="en-US" sz="5100" b="1" dirty="0">
                <a:solidFill>
                  <a:schemeClr val="tx2"/>
                </a:solidFill>
              </a:rPr>
              <a:t>Pompoms</a:t>
            </a:r>
            <a:r>
              <a:rPr lang="zh-CN" altLang="en-US" sz="5100" b="1" dirty="0">
                <a:solidFill>
                  <a:schemeClr val="tx2"/>
                </a:solidFill>
              </a:rPr>
              <a:t> 绒球</a:t>
            </a:r>
            <a:endParaRPr lang="en-US" sz="5100" b="1" dirty="0">
              <a:solidFill>
                <a:schemeClr val="tx2"/>
              </a:solidFill>
            </a:endParaRPr>
          </a:p>
          <a:p>
            <a:pPr marL="1028700" lvl="1" indent="-571500">
              <a:spcAft>
                <a:spcPts val="400"/>
              </a:spcAft>
              <a:buFont typeface="Arial" panose="020B0604020202020204" pitchFamily="34" charset="0"/>
              <a:buChar char="•"/>
            </a:pPr>
            <a:r>
              <a:rPr lang="en-US" sz="5100" b="1" dirty="0">
                <a:solidFill>
                  <a:schemeClr val="tx2"/>
                </a:solidFill>
              </a:rPr>
              <a:t>Yo-Yo elastic tether toys</a:t>
            </a:r>
            <a:r>
              <a:rPr lang="zh-CN" altLang="en-US" sz="5100" b="1" dirty="0">
                <a:solidFill>
                  <a:schemeClr val="tx2"/>
                </a:solidFill>
              </a:rPr>
              <a:t> 系弹力绳的悠悠球</a:t>
            </a:r>
            <a:endParaRPr lang="en-US" sz="5100" b="1" dirty="0">
              <a:solidFill>
                <a:schemeClr val="tx2"/>
              </a:solidFill>
            </a:endParaRPr>
          </a:p>
          <a:p>
            <a:pPr marL="1028700" lvl="1" indent="-571500">
              <a:spcAft>
                <a:spcPts val="400"/>
              </a:spcAft>
              <a:buFont typeface="Arial" panose="020B0604020202020204" pitchFamily="34" charset="0"/>
              <a:buChar char="•"/>
            </a:pPr>
            <a:r>
              <a:rPr lang="en-US" sz="5100" b="1" dirty="0">
                <a:solidFill>
                  <a:schemeClr val="tx2"/>
                </a:solidFill>
              </a:rPr>
              <a:t>Sound producing toys</a:t>
            </a:r>
            <a:r>
              <a:rPr lang="zh-CN" altLang="en-US" sz="5100" b="1" dirty="0">
                <a:solidFill>
                  <a:schemeClr val="tx2"/>
                </a:solidFill>
              </a:rPr>
              <a:t> 发声玩具</a:t>
            </a:r>
            <a:endParaRPr lang="en-US" sz="5100" b="1" dirty="0">
              <a:solidFill>
                <a:schemeClr val="tx2"/>
              </a:solidFill>
            </a:endParaRPr>
          </a:p>
          <a:p>
            <a:pPr marL="1028700" lvl="1" indent="-571500">
              <a:spcAft>
                <a:spcPts val="400"/>
              </a:spcAft>
              <a:buFont typeface="Arial" panose="020B0604020202020204" pitchFamily="34" charset="0"/>
              <a:buChar char="•"/>
            </a:pPr>
            <a:r>
              <a:rPr lang="en-US" sz="5100" b="1" dirty="0">
                <a:solidFill>
                  <a:schemeClr val="tx2"/>
                </a:solidFill>
              </a:rPr>
              <a:t>Teether and teething toys</a:t>
            </a:r>
            <a:r>
              <a:rPr lang="zh-CN" altLang="en-US" sz="5100" b="1" dirty="0">
                <a:solidFill>
                  <a:schemeClr val="tx2"/>
                </a:solidFill>
              </a:rPr>
              <a:t> 磨牙器和磨牙玩具</a:t>
            </a:r>
            <a:endParaRPr lang="en-US" sz="5100" b="1" dirty="0">
              <a:solidFill>
                <a:schemeClr val="tx2"/>
              </a:solidFill>
            </a:endParaRPr>
          </a:p>
          <a:p>
            <a:pPr marL="1028700" lvl="1" indent="-571500">
              <a:spcAft>
                <a:spcPts val="400"/>
              </a:spcAft>
              <a:buFont typeface="Arial" panose="020B0604020202020204" pitchFamily="34" charset="0"/>
              <a:buChar char="•"/>
            </a:pPr>
            <a:r>
              <a:rPr lang="en-US" sz="5100" b="1" dirty="0">
                <a:solidFill>
                  <a:srgbClr val="FF0000"/>
                </a:solidFill>
              </a:rPr>
              <a:t>Toy gun marking </a:t>
            </a:r>
            <a:r>
              <a:rPr lang="ja-JP" altLang="en-US" sz="5100" b="1" dirty="0">
                <a:solidFill>
                  <a:srgbClr val="FF0000"/>
                </a:solidFill>
                <a:ea typeface="SimSun" panose="02010600030101010101" pitchFamily="2" charset="-122"/>
              </a:rPr>
              <a:t>玩具枪</a:t>
            </a:r>
            <a:r>
              <a:rPr lang="zh-CN" altLang="en-US" sz="5100" b="1" dirty="0">
                <a:solidFill>
                  <a:srgbClr val="FF0000"/>
                </a:solidFill>
                <a:ea typeface="SimSun" panose="02010600030101010101" pitchFamily="2" charset="-122"/>
              </a:rPr>
              <a:t>的橘红色标记</a:t>
            </a:r>
            <a:endParaRPr lang="en-US" sz="5100" b="1" dirty="0">
              <a:solidFill>
                <a:srgbClr val="FF0000"/>
              </a:solidFill>
              <a:ea typeface="SimSun" panose="02010600030101010101" pitchFamily="2" charset="-122"/>
            </a:endParaRPr>
          </a:p>
          <a:p>
            <a:pPr marL="1028700" lvl="1" indent="-571500">
              <a:spcAft>
                <a:spcPts val="400"/>
              </a:spcAft>
              <a:buFont typeface="Arial" panose="020B0604020202020204" pitchFamily="34" charset="0"/>
              <a:buChar char="•"/>
            </a:pPr>
            <a:r>
              <a:rPr lang="en-US" altLang="zh-CN" sz="5100" b="1" dirty="0" smtClean="0">
                <a:solidFill>
                  <a:srgbClr val="FF0000"/>
                </a:solidFill>
              </a:rPr>
              <a:t>Toy with nearly spherical ends </a:t>
            </a:r>
            <a:r>
              <a:rPr lang="ja-JP" altLang="en-US" sz="5100" b="1" dirty="0">
                <a:solidFill>
                  <a:srgbClr val="FF0000"/>
                </a:solidFill>
                <a:latin typeface="SimSun" panose="02010600030101010101" pitchFamily="2" charset="-122"/>
                <a:ea typeface="SimSun" panose="02010600030101010101" pitchFamily="2" charset="-122"/>
              </a:rPr>
              <a:t>有</a:t>
            </a:r>
            <a:r>
              <a:rPr lang="ja-JP" altLang="en-US" sz="5100" b="1" dirty="0" smtClean="0">
                <a:solidFill>
                  <a:srgbClr val="FF0000"/>
                </a:solidFill>
                <a:latin typeface="SimSun" panose="02010600030101010101" pitchFamily="2" charset="-122"/>
                <a:ea typeface="SimSun" panose="02010600030101010101" pitchFamily="2" charset="-122"/>
              </a:rPr>
              <a:t>球</a:t>
            </a:r>
            <a:r>
              <a:rPr lang="ja-JP" altLang="en-US" sz="5100" b="1" dirty="0">
                <a:solidFill>
                  <a:srgbClr val="FF0000"/>
                </a:solidFill>
                <a:latin typeface="SimSun" panose="02010600030101010101" pitchFamily="2" charset="-122"/>
                <a:ea typeface="SimSun" panose="02010600030101010101" pitchFamily="2" charset="-122"/>
              </a:rPr>
              <a:t>形末端的玩具</a:t>
            </a:r>
            <a:endParaRPr lang="en-US" sz="5100" b="1" dirty="0">
              <a:solidFill>
                <a:srgbClr val="FF0000"/>
              </a:solidFill>
              <a:latin typeface="SimSun" panose="02010600030101010101" pitchFamily="2" charset="-122"/>
              <a:ea typeface="SimSun" panose="02010600030101010101" pitchFamily="2" charset="-122"/>
            </a:endParaRPr>
          </a:p>
          <a:p>
            <a:pPr marL="1028700" lvl="1" indent="-571500">
              <a:spcAft>
                <a:spcPts val="400"/>
              </a:spcAft>
              <a:buFont typeface="Arial" panose="020B0604020202020204" pitchFamily="34" charset="0"/>
              <a:buChar char="•"/>
            </a:pPr>
            <a:r>
              <a:rPr lang="en-US" sz="5100" b="1" dirty="0">
                <a:solidFill>
                  <a:schemeClr val="tx2"/>
                </a:solidFill>
              </a:rPr>
              <a:t>Expanding materials </a:t>
            </a:r>
            <a:r>
              <a:rPr lang="ja-JP" altLang="en-US" sz="5100" b="1" dirty="0">
                <a:solidFill>
                  <a:schemeClr val="tx2"/>
                </a:solidFill>
                <a:ea typeface="SimSun" panose="02010600030101010101" pitchFamily="2" charset="-122"/>
              </a:rPr>
              <a:t>膨胀材料</a:t>
            </a:r>
            <a:endParaRPr lang="en-US" sz="5100" b="1" dirty="0">
              <a:solidFill>
                <a:schemeClr val="tx2"/>
              </a:solidFill>
              <a:ea typeface="SimSun" panose="02010600030101010101" pitchFamily="2" charset="-122"/>
            </a:endParaRPr>
          </a:p>
          <a:p>
            <a:pPr marL="1028700" lvl="1" indent="-571500">
              <a:spcAft>
                <a:spcPts val="400"/>
              </a:spcAft>
              <a:buFont typeface="Arial" panose="020B0604020202020204" pitchFamily="34" charset="0"/>
              <a:buChar char="•"/>
            </a:pPr>
            <a:r>
              <a:rPr lang="en-US" sz="5100" b="1" dirty="0">
                <a:solidFill>
                  <a:schemeClr val="tx2"/>
                </a:solidFill>
              </a:rPr>
              <a:t>Toy chests </a:t>
            </a:r>
            <a:r>
              <a:rPr lang="zh-CN" altLang="en-US" sz="5100" b="1" dirty="0">
                <a:solidFill>
                  <a:schemeClr val="tx2"/>
                </a:solidFill>
              </a:rPr>
              <a:t>玩具柜</a:t>
            </a:r>
            <a:endParaRPr lang="en-US" sz="5100" b="1" dirty="0">
              <a:solidFill>
                <a:schemeClr val="tx2"/>
              </a:solidFill>
            </a:endParaRPr>
          </a:p>
          <a:p>
            <a:pPr marL="1028700" lvl="1" indent="-571500">
              <a:spcAft>
                <a:spcPts val="400"/>
              </a:spcAft>
              <a:buFont typeface="Arial" panose="020B0604020202020204" pitchFamily="34" charset="0"/>
              <a:buChar char="•"/>
            </a:pPr>
            <a:r>
              <a:rPr lang="en-US" sz="5100" b="1" dirty="0">
                <a:solidFill>
                  <a:schemeClr val="tx2"/>
                </a:solidFill>
              </a:rPr>
              <a:t>Stability and over-load requirements</a:t>
            </a:r>
            <a:r>
              <a:rPr lang="zh-CN" altLang="en-US" sz="5100" b="1" dirty="0">
                <a:solidFill>
                  <a:schemeClr val="tx2"/>
                </a:solidFill>
              </a:rPr>
              <a:t> 稳定性和过载规定</a:t>
            </a:r>
            <a:endParaRPr lang="en-US" sz="5100" b="1" dirty="0">
              <a:solidFill>
                <a:schemeClr val="tx2"/>
              </a:solidFill>
            </a:endParaRPr>
          </a:p>
          <a:p>
            <a:pPr marL="1028700" lvl="1" indent="-571500">
              <a:spcAft>
                <a:spcPts val="400"/>
              </a:spcAft>
              <a:buFont typeface="Arial" panose="020B0604020202020204" pitchFamily="34" charset="0"/>
              <a:buChar char="•"/>
            </a:pPr>
            <a:r>
              <a:rPr lang="en-US" sz="5100" b="1" dirty="0">
                <a:solidFill>
                  <a:schemeClr val="tx2"/>
                </a:solidFill>
              </a:rPr>
              <a:t>and more</a:t>
            </a:r>
            <a:r>
              <a:rPr lang="zh-CN" altLang="en-US" sz="5100" b="1" dirty="0">
                <a:solidFill>
                  <a:schemeClr val="tx2"/>
                </a:solidFill>
              </a:rPr>
              <a:t> 以及更多</a:t>
            </a:r>
            <a:endParaRPr lang="en-US" sz="5100" b="1" dirty="0">
              <a:solidFill>
                <a:schemeClr val="tx2"/>
              </a:solidFill>
            </a:endParaRPr>
          </a:p>
          <a:p>
            <a:pPr marL="800100" lvl="1" indent="-342900">
              <a:spcAft>
                <a:spcPts val="400"/>
              </a:spcAft>
              <a:buFont typeface="Arial" panose="020B0604020202020204" pitchFamily="34" charset="0"/>
              <a:buChar char="•"/>
            </a:pPr>
            <a:endParaRPr lang="en-US" dirty="0">
              <a:solidFill>
                <a:schemeClr val="tx2"/>
              </a:solidFill>
            </a:endParaRPr>
          </a:p>
        </p:txBody>
      </p:sp>
      <p:sp>
        <p:nvSpPr>
          <p:cNvPr id="7" name="Content Placeholder 2"/>
          <p:cNvSpPr txBox="1">
            <a:spLocks/>
          </p:cNvSpPr>
          <p:nvPr/>
        </p:nvSpPr>
        <p:spPr>
          <a:xfrm>
            <a:off x="1996911" y="1902489"/>
            <a:ext cx="8229600" cy="3382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71550" lvl="1" indent="-514350">
              <a:lnSpc>
                <a:spcPct val="80000"/>
              </a:lnSpc>
              <a:buFont typeface="+mj-lt"/>
              <a:buAutoNum type="arabicPeriod"/>
              <a:defRPr/>
            </a:pPr>
            <a:endParaRPr lang="en-US" dirty="0">
              <a:solidFill>
                <a:schemeClr val="tx2"/>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0365" y="5920408"/>
            <a:ext cx="609600" cy="609600"/>
          </a:xfrm>
          <a:prstGeom prst="rect">
            <a:avLst/>
          </a:prstGeom>
        </p:spPr>
      </p:pic>
    </p:spTree>
    <p:extLst>
      <p:ext uri="{BB962C8B-B14F-4D97-AF65-F5344CB8AC3E}">
        <p14:creationId xmlns:p14="http://schemas.microsoft.com/office/powerpoint/2010/main" val="270566804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11" end="11"/>
                                            </p:txEl>
                                          </p:spTgt>
                                        </p:tgtEl>
                                        <p:attrNameLst>
                                          <p:attrName>style.visibility</p:attrName>
                                        </p:attrNameLst>
                                      </p:cBhvr>
                                      <p:to>
                                        <p:strVal val="visible"/>
                                      </p:to>
                                    </p:set>
                                    <p:animEffect transition="in" filter="barn(inVertical)">
                                      <p:cBhvr>
                                        <p:cTn id="22" dur="500"/>
                                        <p:tgtEl>
                                          <p:spTgt spid="3">
                                            <p:txEl>
                                              <p:pRg st="11" end="11"/>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animEffect transition="in" filter="barn(inVertical)">
                                      <p:cBhvr>
                                        <p:cTn id="25" dur="500"/>
                                        <p:tgtEl>
                                          <p:spTgt spid="3">
                                            <p:txEl>
                                              <p:pRg st="12" end="12"/>
                                            </p:txEl>
                                          </p:spTgt>
                                        </p:tgtEl>
                                      </p:cBhvr>
                                    </p:animEffect>
                                  </p:childTnLst>
                                </p:cTn>
                              </p:par>
                              <p:par>
                                <p:cTn id="26" presetID="1" presetClass="mediacall" presetSubtype="0" fill="hold" nodeType="withEffect">
                                  <p:stCondLst>
                                    <p:cond delay="0"/>
                                  </p:stCondLst>
                                  <p:childTnLst>
                                    <p:cmd type="call" cmd="playFrom(0.0)">
                                      <p:cBhvr>
                                        <p:cTn id="27" dur="299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Typical ASTM F963 Violations</a:t>
            </a:r>
          </a:p>
        </p:txBody>
      </p:sp>
      <p:sp>
        <p:nvSpPr>
          <p:cNvPr id="3" name="Content Placeholder 2"/>
          <p:cNvSpPr>
            <a:spLocks noGrp="1"/>
          </p:cNvSpPr>
          <p:nvPr>
            <p:ph idx="1"/>
          </p:nvPr>
        </p:nvSpPr>
        <p:spPr>
          <a:xfrm>
            <a:off x="406399" y="1190251"/>
            <a:ext cx="11465169" cy="4692040"/>
          </a:xfrm>
        </p:spPr>
        <p:txBody>
          <a:bodyPr>
            <a:normAutofit/>
          </a:bodyPr>
          <a:lstStyle/>
          <a:p>
            <a:pPr lvl="1"/>
            <a:r>
              <a:rPr lang="en-US" sz="2000" b="1" dirty="0"/>
              <a:t>Cords, straps, elastics in toys (under 18 months of age)</a:t>
            </a:r>
            <a:r>
              <a:rPr lang="en-US" sz="2000" dirty="0"/>
              <a:t>- if the length is more than 12 inches </a:t>
            </a:r>
            <a:r>
              <a:rPr lang="en-US" sz="2000" dirty="0" smtClean="0"/>
              <a:t> (30.48 cm) long</a:t>
            </a:r>
            <a:r>
              <a:rPr lang="en-US" sz="2000" dirty="0"/>
              <a:t>, then it can not have beads or attachment at the end of the cords because this presents a strangulation hazard.</a:t>
            </a:r>
          </a:p>
          <a:p>
            <a:pPr lvl="1"/>
            <a:r>
              <a:rPr lang="ja-JP" altLang="en-US" sz="2000" dirty="0">
                <a:latin typeface="SimSun" panose="02010600030101010101" pitchFamily="2" charset="-122"/>
                <a:ea typeface="SimSun" panose="02010600030101010101" pitchFamily="2" charset="-122"/>
              </a:rPr>
              <a:t>给</a:t>
            </a:r>
            <a:r>
              <a:rPr lang="en-US" altLang="zh-CN" sz="2000" dirty="0" smtClean="0">
                <a:latin typeface="SimSun" panose="02010600030101010101" pitchFamily="2" charset="-122"/>
                <a:ea typeface="SimSun" panose="02010600030101010101" pitchFamily="2" charset="-122"/>
              </a:rPr>
              <a:t>18</a:t>
            </a:r>
            <a:r>
              <a:rPr lang="zh-CN" altLang="en-US" sz="2000" dirty="0">
                <a:latin typeface="SimSun" panose="02010600030101010101" pitchFamily="2" charset="-122"/>
                <a:ea typeface="SimSun" panose="02010600030101010101" pitchFamily="2" charset="-122"/>
              </a:rPr>
              <a:t>个月以下的儿</a:t>
            </a:r>
            <a:r>
              <a:rPr lang="zh-CN" altLang="en-US" sz="2000" dirty="0" smtClean="0">
                <a:latin typeface="SimSun" panose="02010600030101010101" pitchFamily="2" charset="-122"/>
                <a:ea typeface="SimSun" panose="02010600030101010101" pitchFamily="2" charset="-122"/>
              </a:rPr>
              <a:t>童玩具</a:t>
            </a:r>
            <a:r>
              <a:rPr lang="en-US" altLang="zh-CN" sz="2000" dirty="0" smtClean="0">
                <a:latin typeface="SimSun" panose="02010600030101010101" pitchFamily="2" charset="-122"/>
                <a:ea typeface="SimSun" panose="02010600030101010101" pitchFamily="2" charset="-122"/>
              </a:rPr>
              <a:t>, </a:t>
            </a:r>
            <a:r>
              <a:rPr lang="ja-JP" altLang="en-US" sz="2000" dirty="0">
                <a:latin typeface="SimSun" panose="02010600030101010101" pitchFamily="2" charset="-122"/>
                <a:ea typeface="SimSun" panose="02010600030101010101" pitchFamily="2" charset="-122"/>
              </a:rPr>
              <a:t>如</a:t>
            </a:r>
            <a:r>
              <a:rPr lang="ja-JP" altLang="en-US" sz="2000" dirty="0" smtClean="0">
                <a:latin typeface="SimSun" panose="02010600030101010101" pitchFamily="2" charset="-122"/>
                <a:ea typeface="SimSun" panose="02010600030101010101" pitchFamily="2" charset="-122"/>
              </a:rPr>
              <a:t>果</a:t>
            </a:r>
            <a:r>
              <a:rPr lang="zh-CN" altLang="en-US" sz="2000" dirty="0" smtClean="0">
                <a:latin typeface="SimSun" panose="02010600030101010101" pitchFamily="2" charset="-122"/>
                <a:ea typeface="SimSun" panose="02010600030101010101" pitchFamily="2" charset="-122"/>
              </a:rPr>
              <a:t>玩</a:t>
            </a:r>
            <a:r>
              <a:rPr lang="zh-CN" altLang="en-US" sz="2000" dirty="0">
                <a:latin typeface="SimSun" panose="02010600030101010101" pitchFamily="2" charset="-122"/>
                <a:ea typeface="SimSun" panose="02010600030101010101" pitchFamily="2" charset="-122"/>
              </a:rPr>
              <a:t>具中的绳索，背带，或松紧带</a:t>
            </a:r>
            <a:r>
              <a:rPr lang="zh-CN" altLang="en-US" sz="2000">
                <a:latin typeface="SimSun" panose="02010600030101010101" pitchFamily="2" charset="-122"/>
                <a:ea typeface="SimSun" panose="02010600030101010101" pitchFamily="2" charset="-122"/>
              </a:rPr>
              <a:t>长</a:t>
            </a:r>
            <a:r>
              <a:rPr lang="zh-CN" altLang="en-US" sz="2000" smtClean="0">
                <a:latin typeface="SimSun" panose="02010600030101010101" pitchFamily="2" charset="-122"/>
                <a:ea typeface="SimSun" panose="02010600030101010101" pitchFamily="2" charset="-122"/>
              </a:rPr>
              <a:t>度超</a:t>
            </a:r>
            <a:r>
              <a:rPr lang="zh-CN" altLang="en-US" sz="2000" dirty="0">
                <a:latin typeface="SimSun" panose="02010600030101010101" pitchFamily="2" charset="-122"/>
                <a:ea typeface="SimSun" panose="02010600030101010101" pitchFamily="2" charset="-122"/>
              </a:rPr>
              <a:t>过</a:t>
            </a:r>
            <a:r>
              <a:rPr lang="en-US" altLang="zh-CN" sz="2000" dirty="0">
                <a:latin typeface="SimSun" panose="02010600030101010101" pitchFamily="2" charset="-122"/>
                <a:ea typeface="SimSun" panose="02010600030101010101" pitchFamily="2" charset="-122"/>
              </a:rPr>
              <a:t>12</a:t>
            </a:r>
            <a:r>
              <a:rPr lang="zh-CN" altLang="en-US" sz="2000" dirty="0">
                <a:latin typeface="SimSun" panose="02010600030101010101" pitchFamily="2" charset="-122"/>
                <a:ea typeface="SimSun" panose="02010600030101010101" pitchFamily="2" charset="-122"/>
              </a:rPr>
              <a:t>英</a:t>
            </a:r>
            <a:r>
              <a:rPr lang="zh-CN" altLang="en-US" sz="2000" dirty="0" smtClean="0">
                <a:latin typeface="SimSun" panose="02010600030101010101" pitchFamily="2" charset="-122"/>
                <a:ea typeface="SimSun" panose="02010600030101010101" pitchFamily="2" charset="-122"/>
              </a:rPr>
              <a:t>寸 </a:t>
            </a:r>
            <a:r>
              <a:rPr lang="en-US" altLang="zh-CN" sz="2000" dirty="0" smtClean="0">
                <a:latin typeface="SimSun" panose="02010600030101010101" pitchFamily="2" charset="-122"/>
                <a:ea typeface="SimSun" panose="02010600030101010101" pitchFamily="2" charset="-122"/>
              </a:rPr>
              <a:t>(30.48 </a:t>
            </a:r>
            <a:r>
              <a:rPr lang="ja-JP" altLang="en-US" sz="2000" dirty="0">
                <a:latin typeface="SimSun" panose="02010600030101010101" pitchFamily="2" charset="-122"/>
                <a:ea typeface="SimSun" panose="02010600030101010101" pitchFamily="2" charset="-122"/>
              </a:rPr>
              <a:t>厘米</a:t>
            </a:r>
            <a:r>
              <a:rPr lang="en-US" altLang="zh-CN" sz="2000" dirty="0" smtClean="0">
                <a:latin typeface="SimSun" panose="02010600030101010101" pitchFamily="2" charset="-122"/>
                <a:ea typeface="SimSun" panose="02010600030101010101" pitchFamily="2" charset="-122"/>
              </a:rPr>
              <a:t>)</a:t>
            </a:r>
            <a:r>
              <a:rPr lang="zh-CN" altLang="en-US" sz="2000" dirty="0" smtClean="0">
                <a:latin typeface="SimSun" panose="02010600030101010101" pitchFamily="2" charset="-122"/>
                <a:ea typeface="SimSun" panose="02010600030101010101" pitchFamily="2" charset="-122"/>
              </a:rPr>
              <a:t>，</a:t>
            </a:r>
            <a:r>
              <a:rPr lang="zh-CN" altLang="en-US" sz="2000" dirty="0">
                <a:latin typeface="SimSun" panose="02010600030101010101" pitchFamily="2" charset="-122"/>
                <a:ea typeface="SimSun" panose="02010600030101010101" pitchFamily="2" charset="-122"/>
              </a:rPr>
              <a:t>则在绳的末端不可带有小珠或附属物</a:t>
            </a:r>
            <a:r>
              <a:rPr lang="zh-CN" altLang="en-US" sz="2000" dirty="0" smtClean="0">
                <a:latin typeface="SimSun" panose="02010600030101010101" pitchFamily="2" charset="-122"/>
                <a:ea typeface="SimSun" panose="02010600030101010101" pitchFamily="2" charset="-122"/>
              </a:rPr>
              <a:t>。  因</a:t>
            </a:r>
            <a:r>
              <a:rPr lang="zh-CN" altLang="en-US" sz="2000" dirty="0">
                <a:latin typeface="SimSun" panose="02010600030101010101" pitchFamily="2" charset="-122"/>
                <a:ea typeface="SimSun" panose="02010600030101010101" pitchFamily="2" charset="-122"/>
              </a:rPr>
              <a:t>为这存在着意外勒死的危险</a:t>
            </a:r>
            <a:r>
              <a:rPr lang="zh-CN" altLang="en-US" sz="2000" dirty="0">
                <a:solidFill>
                  <a:schemeClr val="tx2"/>
                </a:solidFill>
                <a:latin typeface="SimSun" panose="02010600030101010101" pitchFamily="2" charset="-122"/>
                <a:ea typeface="SimSun" panose="02010600030101010101" pitchFamily="2" charset="-122"/>
              </a:rPr>
              <a:t>。</a:t>
            </a:r>
            <a:endParaRPr lang="en-US" sz="2000" dirty="0">
              <a:solidFill>
                <a:schemeClr val="tx2"/>
              </a:solidFill>
              <a:latin typeface="SimSun" panose="02010600030101010101" pitchFamily="2" charset="-122"/>
              <a:ea typeface="SimSun" panose="02010600030101010101" pitchFamily="2" charset="-122"/>
            </a:endParaRPr>
          </a:p>
          <a:p>
            <a:pPr lvl="1"/>
            <a:endParaRPr lang="en-US" b="1" dirty="0">
              <a:solidFill>
                <a:schemeClr val="tx2"/>
              </a:solidFill>
            </a:endParaRPr>
          </a:p>
          <a:p>
            <a:pPr lvl="1" algn="ctr"/>
            <a:endParaRPr lang="en-US" b="1" dirty="0">
              <a:solidFill>
                <a:schemeClr val="tx2"/>
              </a:solidFill>
            </a:endParaRPr>
          </a:p>
          <a:p>
            <a:pPr lvl="1" algn="ctr"/>
            <a:endParaRPr lang="en-US" sz="1000" b="1" dirty="0">
              <a:solidFill>
                <a:schemeClr val="tx2"/>
              </a:solidFill>
            </a:endParaRPr>
          </a:p>
          <a:p>
            <a:pPr lvl="1"/>
            <a:endParaRPr lang="en-US" sz="2000" b="1" dirty="0" smtClean="0"/>
          </a:p>
          <a:p>
            <a:pPr lvl="1"/>
            <a:r>
              <a:rPr lang="en-US" sz="2000" b="1" dirty="0" smtClean="0"/>
              <a:t>Projectile </a:t>
            </a:r>
            <a:r>
              <a:rPr lang="en-US" sz="2000" b="1" dirty="0"/>
              <a:t>toys</a:t>
            </a:r>
            <a:r>
              <a:rPr lang="en-US" sz="2000" dirty="0"/>
              <a:t>- the discharge mechanism shall not be able to launch improvised projectile such as pencils, toothpicks or steel balls.</a:t>
            </a:r>
          </a:p>
          <a:p>
            <a:pPr lvl="1"/>
            <a:r>
              <a:rPr lang="ja-JP" altLang="en-US" sz="2000" dirty="0">
                <a:latin typeface="SimSun" panose="02010600030101010101" pitchFamily="2" charset="-122"/>
                <a:ea typeface="SimSun" panose="02010600030101010101" pitchFamily="2" charset="-122"/>
              </a:rPr>
              <a:t>弹射玩具不可射击简易即兴抛射物</a:t>
            </a:r>
            <a:r>
              <a:rPr lang="en-US" altLang="ja-JP" sz="2000" dirty="0">
                <a:latin typeface="SimSun" panose="02010600030101010101" pitchFamily="2" charset="-122"/>
                <a:ea typeface="SimSun" panose="02010600030101010101" pitchFamily="2" charset="-122"/>
              </a:rPr>
              <a:t>,</a:t>
            </a:r>
            <a:r>
              <a:rPr lang="zh-CN" altLang="en-US" sz="2000" dirty="0">
                <a:latin typeface="SimSun" panose="02010600030101010101" pitchFamily="2" charset="-122"/>
                <a:ea typeface="SimSun" panose="02010600030101010101" pitchFamily="2" charset="-122"/>
              </a:rPr>
              <a:t>例如铅笔，牙签或钢球</a:t>
            </a:r>
            <a:r>
              <a:rPr lang="ja-JP" altLang="en-US" sz="2000" dirty="0">
                <a:latin typeface="SimSun" panose="02010600030101010101" pitchFamily="2" charset="-122"/>
                <a:ea typeface="SimSun" panose="02010600030101010101" pitchFamily="2" charset="-122"/>
              </a:rPr>
              <a:t>。</a:t>
            </a:r>
          </a:p>
          <a:p>
            <a:pPr lvl="1"/>
            <a:endParaRPr lang="en-US" sz="2000" dirty="0">
              <a:solidFill>
                <a:schemeClr val="tx2"/>
              </a:solidFill>
              <a:latin typeface="SimSun" panose="02010600030101010101" pitchFamily="2" charset="-122"/>
              <a:ea typeface="SimSun" panose="02010600030101010101" pitchFamily="2" charset="-122"/>
            </a:endParaRPr>
          </a:p>
          <a:p>
            <a:pPr lvl="1"/>
            <a:endParaRPr lang="en-US" dirty="0">
              <a:solidFill>
                <a:schemeClr val="tx2"/>
              </a:solidFill>
            </a:endParaRPr>
          </a:p>
        </p:txBody>
      </p:sp>
      <p:pic>
        <p:nvPicPr>
          <p:cNvPr id="5" name="Picture 4"/>
          <p:cNvPicPr>
            <a:picLocks noChangeAspect="1"/>
          </p:cNvPicPr>
          <p:nvPr/>
        </p:nvPicPr>
        <p:blipFill rotWithShape="1">
          <a:blip r:embed="rId7"/>
          <a:srcRect l="78" t="4387" r="11864" b="15352"/>
          <a:stretch/>
        </p:blipFill>
        <p:spPr>
          <a:xfrm>
            <a:off x="4506539" y="2896455"/>
            <a:ext cx="2910901" cy="838733"/>
          </a:xfrm>
          <a:prstGeom prst="rect">
            <a:avLst/>
          </a:prstGeom>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l="-3863" t="16540" r="1423" b="50873"/>
          <a:stretch/>
        </p:blipFill>
        <p:spPr>
          <a:xfrm>
            <a:off x="4370802" y="5108122"/>
            <a:ext cx="3182376" cy="879647"/>
          </a:xfrm>
          <a:prstGeom prst="rect">
            <a:avLst/>
          </a:prstGeom>
        </p:spPr>
      </p:pic>
      <p:sp>
        <p:nvSpPr>
          <p:cNvPr id="8" name="Oval 7"/>
          <p:cNvSpPr/>
          <p:nvPr/>
        </p:nvSpPr>
        <p:spPr>
          <a:xfrm>
            <a:off x="6929901" y="2989757"/>
            <a:ext cx="685800" cy="65213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5228491" y="5027105"/>
            <a:ext cx="914400" cy="61169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12781" y="5882291"/>
            <a:ext cx="609600" cy="6096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212781" y="5880347"/>
            <a:ext cx="609600" cy="609600"/>
          </a:xfrm>
          <a:prstGeom prst="rect">
            <a:avLst/>
          </a:prstGeom>
        </p:spPr>
      </p:pic>
    </p:spTree>
    <p:extLst>
      <p:ext uri="{BB962C8B-B14F-4D97-AF65-F5344CB8AC3E}">
        <p14:creationId xmlns:p14="http://schemas.microsoft.com/office/powerpoint/2010/main" val="241126990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1" presetClass="mediacall" presetSubtype="0" fill="hold" nodeType="withEffect">
                                  <p:stCondLst>
                                    <p:cond delay="0"/>
                                  </p:stCondLst>
                                  <p:childTnLst>
                                    <p:cmd type="call" cmd="playFrom(0.0)">
                                      <p:cBhvr>
                                        <p:cTn id="16" dur="19740" fill="hold"/>
                                        <p:tgtEl>
                                          <p:spTgt spid="4"/>
                                        </p:tgtEl>
                                      </p:cBhvr>
                                    </p:cmd>
                                  </p:childTnLst>
                                </p:cTn>
                              </p:par>
                            </p:childTnLst>
                          </p:cTn>
                        </p:par>
                        <p:par>
                          <p:cTn id="17" fill="hold">
                            <p:stCondLst>
                              <p:cond delay="19740"/>
                            </p:stCondLst>
                            <p:childTnLst>
                              <p:par>
                                <p:cTn id="18" presetID="42"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114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4"/>
                </p:tgtEl>
              </p:cMediaNode>
            </p:audio>
            <p:audio>
              <p:cMediaNode vol="80000">
                <p:cTn id="31" fill="hold" display="0">
                  <p:stCondLst>
                    <p:cond delay="indefinite"/>
                  </p:stCondLst>
                  <p:endCondLst>
                    <p:cond evt="onStopAudio" delay="0">
                      <p:tgtEl>
                        <p:sldTgt/>
                      </p:tgtEl>
                    </p:cond>
                  </p:endCondLst>
                </p:cTn>
                <p:tgtEl>
                  <p:spTgt spid="6"/>
                </p:tgtEl>
              </p:cMediaNode>
            </p:audio>
          </p:childTnLst>
        </p:cTn>
      </p:par>
    </p:tnLst>
    <p:bldLst>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4480" y="1358074"/>
            <a:ext cx="11460480" cy="5186086"/>
          </a:xfrm>
        </p:spPr>
        <p:txBody>
          <a:bodyPr>
            <a:normAutofit/>
          </a:bodyPr>
          <a:lstStyle/>
          <a:p>
            <a:pPr lvl="1"/>
            <a:r>
              <a:rPr lang="en-US" b="1" dirty="0"/>
              <a:t>Sharp points</a:t>
            </a:r>
            <a:r>
              <a:rPr lang="en-US" dirty="0"/>
              <a:t>- products that have accessible sharp points after use and abuse testing.</a:t>
            </a:r>
          </a:p>
          <a:p>
            <a:pPr lvl="1"/>
            <a:r>
              <a:rPr lang="zh-CN" altLang="en-US" dirty="0">
                <a:latin typeface="+mj-lt"/>
              </a:rPr>
              <a:t>玩具在测试后产生尖点。</a:t>
            </a:r>
            <a:endParaRPr lang="en-US" b="1" dirty="0"/>
          </a:p>
          <a:p>
            <a:pPr lvl="1"/>
            <a:endParaRPr lang="en-US" b="1" dirty="0">
              <a:solidFill>
                <a:schemeClr val="tx2"/>
              </a:solidFill>
            </a:endParaRPr>
          </a:p>
          <a:p>
            <a:pPr lvl="1"/>
            <a:endParaRPr lang="en-US" altLang="ja-JP" b="1" dirty="0">
              <a:solidFill>
                <a:schemeClr val="tx2"/>
              </a:solidFill>
            </a:endParaRPr>
          </a:p>
          <a:p>
            <a:pPr lvl="1"/>
            <a:endParaRPr lang="en-US" altLang="ja-JP" sz="2000" b="1" dirty="0">
              <a:solidFill>
                <a:schemeClr val="tx2"/>
              </a:solidFill>
            </a:endParaRPr>
          </a:p>
          <a:p>
            <a:pPr lvl="1"/>
            <a:endParaRPr lang="en-US" altLang="ja-JP" sz="2000" b="1" dirty="0">
              <a:solidFill>
                <a:schemeClr val="tx2"/>
              </a:solidFill>
            </a:endParaRPr>
          </a:p>
          <a:p>
            <a:pPr lvl="1"/>
            <a:r>
              <a:rPr lang="ja-JP" altLang="en-US" sz="2000" dirty="0" smtClean="0">
                <a:solidFill>
                  <a:srgbClr val="FF0000"/>
                </a:solidFill>
              </a:rPr>
              <a:t> 尖</a:t>
            </a:r>
            <a:r>
              <a:rPr lang="ja-JP" altLang="en-US" sz="2000" dirty="0">
                <a:solidFill>
                  <a:srgbClr val="FF0000"/>
                </a:solidFill>
              </a:rPr>
              <a:t>点</a:t>
            </a:r>
            <a:endParaRPr lang="en-US" sz="2000" dirty="0">
              <a:solidFill>
                <a:srgbClr val="FF0000"/>
              </a:solidFill>
            </a:endParaRPr>
          </a:p>
        </p:txBody>
      </p:sp>
      <p:sp>
        <p:nvSpPr>
          <p:cNvPr id="8" name="Title 1"/>
          <p:cNvSpPr>
            <a:spLocks noGrp="1"/>
          </p:cNvSpPr>
          <p:nvPr>
            <p:ph type="title"/>
          </p:nvPr>
        </p:nvSpPr>
        <p:spPr>
          <a:xfrm>
            <a:off x="455358" y="441881"/>
            <a:ext cx="8229600" cy="900114"/>
          </a:xfrm>
        </p:spPr>
        <p:txBody>
          <a:bodyPr>
            <a:normAutofit fontScale="90000"/>
          </a:bodyPr>
          <a:lstStyle/>
          <a:p>
            <a:r>
              <a:rPr lang="en-US" dirty="0"/>
              <a:t>Typical ASTM F963 Violations</a:t>
            </a:r>
            <a:br>
              <a:rPr lang="en-US" dirty="0"/>
            </a:br>
            <a:r>
              <a:rPr lang="en-US" altLang="zh-CN" dirty="0"/>
              <a:t>ASTM F963-17 </a:t>
            </a:r>
            <a:r>
              <a:rPr lang="zh-CN" altLang="en-US" dirty="0"/>
              <a:t>标准中所常见的违规</a:t>
            </a:r>
            <a:endParaRPr lang="en-US" dirty="0"/>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7814" t="41901" r="22897" b="9507"/>
          <a:stretch/>
        </p:blipFill>
        <p:spPr>
          <a:xfrm>
            <a:off x="2438400" y="4547169"/>
            <a:ext cx="2947130" cy="1992821"/>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0712" t="18863" r="17701" b="17308"/>
          <a:stretch/>
        </p:blipFill>
        <p:spPr>
          <a:xfrm>
            <a:off x="5672482" y="4547169"/>
            <a:ext cx="3057278" cy="2038185"/>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12544" t="16667" r="21602" b="10227"/>
          <a:stretch/>
        </p:blipFill>
        <p:spPr>
          <a:xfrm>
            <a:off x="6184621" y="2667622"/>
            <a:ext cx="2089463" cy="1741219"/>
          </a:xfrm>
          <a:prstGeom prst="rect">
            <a:avLst/>
          </a:prstGeom>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l="53805" t="13169" r="543" b="27272"/>
          <a:stretch/>
        </p:blipFill>
        <p:spPr>
          <a:xfrm>
            <a:off x="3116179" y="2667622"/>
            <a:ext cx="2017610" cy="1681342"/>
          </a:xfrm>
          <a:prstGeom prst="rect">
            <a:avLst/>
          </a:prstGeom>
        </p:spPr>
      </p:pic>
      <p:sp>
        <p:nvSpPr>
          <p:cNvPr id="10" name="Oval 9"/>
          <p:cNvSpPr/>
          <p:nvPr/>
        </p:nvSpPr>
        <p:spPr>
          <a:xfrm>
            <a:off x="2658979" y="5638800"/>
            <a:ext cx="457200" cy="533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5666515" y="5133228"/>
            <a:ext cx="689483" cy="62666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p:cNvCxnSpPr/>
          <p:nvPr/>
        </p:nvCxnSpPr>
        <p:spPr>
          <a:xfrm>
            <a:off x="1584960" y="4348964"/>
            <a:ext cx="1074019" cy="12898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120969" y="3889614"/>
            <a:ext cx="3409038" cy="15016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9062" y="3463181"/>
            <a:ext cx="1836457" cy="400110"/>
          </a:xfrm>
          <a:prstGeom prst="rect">
            <a:avLst/>
          </a:prstGeom>
          <a:noFill/>
        </p:spPr>
        <p:txBody>
          <a:bodyPr wrap="square" rtlCol="0">
            <a:spAutoFit/>
          </a:bodyPr>
          <a:lstStyle/>
          <a:p>
            <a:r>
              <a:rPr lang="en-US" sz="2000" dirty="0" smtClean="0">
                <a:solidFill>
                  <a:srgbClr val="FF0000"/>
                </a:solidFill>
              </a:rPr>
              <a:t>Sharp Points</a:t>
            </a:r>
            <a:endParaRPr lang="en-US" sz="2000" dirty="0">
              <a:solidFill>
                <a:srgbClr val="FF0000"/>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22312" y="5867400"/>
            <a:ext cx="609600" cy="609600"/>
          </a:xfrm>
          <a:prstGeom prst="rect">
            <a:avLst/>
          </a:prstGeom>
        </p:spPr>
      </p:pic>
    </p:spTree>
    <p:extLst>
      <p:ext uri="{BB962C8B-B14F-4D97-AF65-F5344CB8AC3E}">
        <p14:creationId xmlns:p14="http://schemas.microsoft.com/office/powerpoint/2010/main" val="277907244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25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
                </p:tgtEl>
              </p:cMediaNode>
            </p:audio>
          </p:childTnLst>
        </p:cTn>
      </p:par>
    </p:tnLst>
    <p:bldLst>
      <p:bldP spid="10" grpId="0" animBg="1"/>
      <p:bldP spid="11"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019800" y="4495800"/>
            <a:ext cx="3276600" cy="369332"/>
          </a:xfrm>
          <a:prstGeom prst="rect">
            <a:avLst/>
          </a:prstGeom>
          <a:noFill/>
        </p:spPr>
        <p:txBody>
          <a:bodyPr wrap="square" rtlCol="0">
            <a:spAutoFit/>
          </a:bodyPr>
          <a:lstStyle/>
          <a:p>
            <a:endParaRPr lang="en-US" dirty="0"/>
          </a:p>
        </p:txBody>
      </p:sp>
      <p:sp>
        <p:nvSpPr>
          <p:cNvPr id="7" name="Title 1"/>
          <p:cNvSpPr>
            <a:spLocks noGrp="1"/>
          </p:cNvSpPr>
          <p:nvPr>
            <p:ph type="title"/>
          </p:nvPr>
        </p:nvSpPr>
        <p:spPr>
          <a:xfrm>
            <a:off x="364836" y="411243"/>
            <a:ext cx="8229600" cy="900114"/>
          </a:xfrm>
        </p:spPr>
        <p:txBody>
          <a:bodyPr>
            <a:normAutofit fontScale="90000"/>
          </a:bodyPr>
          <a:lstStyle/>
          <a:p>
            <a:r>
              <a:rPr lang="en-US" dirty="0"/>
              <a:t>Typical ASTM F963 Violations</a:t>
            </a:r>
            <a:br>
              <a:rPr lang="en-US" dirty="0"/>
            </a:br>
            <a:r>
              <a:rPr lang="en-US" altLang="zh-CN" sz="3100" dirty="0"/>
              <a:t>ASTM F963-17 </a:t>
            </a:r>
            <a:r>
              <a:rPr lang="zh-CN" altLang="en-US" sz="3100" dirty="0"/>
              <a:t>标准中所常见的违规</a:t>
            </a:r>
            <a:endParaRPr lang="en-US" dirty="0"/>
          </a:p>
        </p:txBody>
      </p:sp>
      <p:sp>
        <p:nvSpPr>
          <p:cNvPr id="8" name="TextBox 7"/>
          <p:cNvSpPr txBox="1"/>
          <p:nvPr/>
        </p:nvSpPr>
        <p:spPr>
          <a:xfrm>
            <a:off x="469291" y="1392837"/>
            <a:ext cx="11101018" cy="3785652"/>
          </a:xfrm>
          <a:prstGeom prst="rect">
            <a:avLst/>
          </a:prstGeom>
          <a:noFill/>
        </p:spPr>
        <p:txBody>
          <a:bodyPr wrap="square" rtlCol="0">
            <a:spAutoFit/>
          </a:bodyPr>
          <a:lstStyle/>
          <a:p>
            <a:r>
              <a:rPr lang="en-US" sz="2400" b="1" dirty="0">
                <a:solidFill>
                  <a:srgbClr val="4C4C4C"/>
                </a:solidFill>
                <a:latin typeface="Arial" panose="020B0604020202020204" pitchFamily="34" charset="0"/>
                <a:cs typeface="Arial" panose="020B0604020202020204" pitchFamily="34" charset="0"/>
              </a:rPr>
              <a:t>Toy Gun Markings</a:t>
            </a:r>
            <a:r>
              <a:rPr lang="en-US" sz="2400" dirty="0">
                <a:solidFill>
                  <a:srgbClr val="4C4C4C"/>
                </a:solidFill>
                <a:latin typeface="Arial" panose="020B0604020202020204" pitchFamily="34" charset="0"/>
                <a:cs typeface="Arial" panose="020B0604020202020204" pitchFamily="34" charset="0"/>
              </a:rPr>
              <a:t>:</a:t>
            </a:r>
          </a:p>
          <a:p>
            <a:pPr marL="800100" lvl="1" indent="-342900">
              <a:buFont typeface="Arial" panose="020B0604020202020204" pitchFamily="34" charset="0"/>
              <a:buChar char="•"/>
            </a:pPr>
            <a:r>
              <a:rPr lang="en-US" sz="2400" dirty="0">
                <a:solidFill>
                  <a:srgbClr val="4C4C4C"/>
                </a:solidFill>
                <a:latin typeface="Arial" panose="020B0604020202020204" pitchFamily="34" charset="0"/>
                <a:cs typeface="Arial" panose="020B0604020202020204" pitchFamily="34" charset="0"/>
              </a:rPr>
              <a:t>A blaze orange plug affixed into the muzzle end of the </a:t>
            </a:r>
          </a:p>
          <a:p>
            <a:pPr lvl="1"/>
            <a:r>
              <a:rPr lang="en-US" sz="2400" dirty="0">
                <a:solidFill>
                  <a:srgbClr val="4C4C4C"/>
                </a:solidFill>
                <a:latin typeface="Arial" panose="020B0604020202020204" pitchFamily="34" charset="0"/>
                <a:cs typeface="Arial" panose="020B0604020202020204" pitchFamily="34" charset="0"/>
              </a:rPr>
              <a:t>    barrel, the plug shall not be recessed more than 0.25 </a:t>
            </a:r>
          </a:p>
          <a:p>
            <a:pPr lvl="1"/>
            <a:r>
              <a:rPr lang="en-US" sz="2400" dirty="0">
                <a:solidFill>
                  <a:srgbClr val="4C4C4C"/>
                </a:solidFill>
                <a:latin typeface="Arial" panose="020B0604020202020204" pitchFamily="34" charset="0"/>
                <a:cs typeface="Arial" panose="020B0604020202020204" pitchFamily="34" charset="0"/>
              </a:rPr>
              <a:t>    </a:t>
            </a:r>
            <a:r>
              <a:rPr lang="en-US" sz="2400" dirty="0" smtClean="0">
                <a:solidFill>
                  <a:srgbClr val="4C4C4C"/>
                </a:solidFill>
                <a:latin typeface="Arial" panose="020B0604020202020204" pitchFamily="34" charset="0"/>
                <a:cs typeface="Arial" panose="020B0604020202020204" pitchFamily="34" charset="0"/>
              </a:rPr>
              <a:t>inch (0.635 cm) </a:t>
            </a:r>
            <a:r>
              <a:rPr lang="en-US" sz="2400" dirty="0">
                <a:solidFill>
                  <a:srgbClr val="4C4C4C"/>
                </a:solidFill>
                <a:latin typeface="Arial" panose="020B0604020202020204" pitchFamily="34" charset="0"/>
                <a:cs typeface="Arial" panose="020B0604020202020204" pitchFamily="34" charset="0"/>
              </a:rPr>
              <a:t>from the muzzle end of the barrel, </a:t>
            </a:r>
            <a:r>
              <a:rPr lang="en-US" sz="2400" u="sng" dirty="0">
                <a:solidFill>
                  <a:srgbClr val="4C4C4C"/>
                </a:solidFill>
                <a:latin typeface="Arial" panose="020B0604020202020204" pitchFamily="34" charset="0"/>
                <a:cs typeface="Arial" panose="020B0604020202020204" pitchFamily="34" charset="0"/>
              </a:rPr>
              <a:t>or</a:t>
            </a:r>
          </a:p>
          <a:p>
            <a:r>
              <a:rPr lang="en-US" altLang="zh-CN" sz="2400" dirty="0">
                <a:solidFill>
                  <a:srgbClr val="4C4C4C"/>
                </a:solidFill>
                <a:latin typeface="Arial" panose="020B0604020202020204" pitchFamily="34" charset="0"/>
                <a:cs typeface="Arial" panose="020B0604020202020204" pitchFamily="34" charset="0"/>
              </a:rPr>
              <a:t>          </a:t>
            </a:r>
            <a:r>
              <a:rPr lang="zh-CN" altLang="en-US" sz="2400" dirty="0">
                <a:solidFill>
                  <a:srgbClr val="4C4C4C"/>
                </a:solidFill>
                <a:latin typeface="Arial" panose="020B0604020202020204" pitchFamily="34" charset="0"/>
                <a:cs typeface="Arial" panose="020B0604020202020204" pitchFamily="34" charset="0"/>
              </a:rPr>
              <a:t>枪管的枪口必须有长度至少</a:t>
            </a:r>
            <a:r>
              <a:rPr lang="en-US" altLang="zh-CN" sz="2400" dirty="0">
                <a:solidFill>
                  <a:srgbClr val="4C4C4C"/>
                </a:solidFill>
                <a:latin typeface="Arial" panose="020B0604020202020204" pitchFamily="34" charset="0"/>
                <a:cs typeface="Arial" panose="020B0604020202020204" pitchFamily="34" charset="0"/>
              </a:rPr>
              <a:t>0.25</a:t>
            </a:r>
            <a:r>
              <a:rPr lang="zh-CN" altLang="en-US" sz="2400" dirty="0">
                <a:solidFill>
                  <a:srgbClr val="4C4C4C"/>
                </a:solidFill>
                <a:latin typeface="Arial" panose="020B0604020202020204" pitchFamily="34" charset="0"/>
                <a:cs typeface="Arial" panose="020B0604020202020204" pitchFamily="34" charset="0"/>
              </a:rPr>
              <a:t>英</a:t>
            </a:r>
            <a:r>
              <a:rPr lang="zh-CN" altLang="en-US" sz="2400" dirty="0" smtClean="0">
                <a:solidFill>
                  <a:srgbClr val="4C4C4C"/>
                </a:solidFill>
                <a:latin typeface="Arial" panose="020B0604020202020204" pitchFamily="34" charset="0"/>
                <a:cs typeface="Arial" panose="020B0604020202020204" pitchFamily="34" charset="0"/>
              </a:rPr>
              <a:t>寸 </a:t>
            </a:r>
            <a:r>
              <a:rPr lang="en-US" altLang="zh-CN" sz="2400" dirty="0" smtClean="0">
                <a:solidFill>
                  <a:srgbClr val="4C4C4C"/>
                </a:solidFill>
                <a:latin typeface="Arial" panose="020B0604020202020204" pitchFamily="34" charset="0"/>
                <a:cs typeface="Arial" panose="020B0604020202020204" pitchFamily="34" charset="0"/>
              </a:rPr>
              <a:t>(0.635</a:t>
            </a:r>
            <a:r>
              <a:rPr lang="ja-JP" altLang="en-US" sz="2400" dirty="0" smtClean="0">
                <a:solidFill>
                  <a:srgbClr val="232323"/>
                </a:solidFill>
                <a:latin typeface="SimSun" panose="02010600030101010101" pitchFamily="2" charset="-122"/>
                <a:ea typeface="SimSun" panose="02010600030101010101" pitchFamily="2" charset="-122"/>
              </a:rPr>
              <a:t>厘</a:t>
            </a:r>
            <a:r>
              <a:rPr lang="ja-JP" altLang="en-US" sz="2400" dirty="0">
                <a:solidFill>
                  <a:srgbClr val="232323"/>
                </a:solidFill>
                <a:latin typeface="SimSun" panose="02010600030101010101" pitchFamily="2" charset="-122"/>
                <a:ea typeface="SimSun" panose="02010600030101010101" pitchFamily="2" charset="-122"/>
              </a:rPr>
              <a:t>米</a:t>
            </a:r>
            <a:r>
              <a:rPr lang="en-US" altLang="zh-CN" sz="2400" dirty="0" smtClean="0">
                <a:solidFill>
                  <a:srgbClr val="4C4C4C"/>
                </a:solidFill>
                <a:latin typeface="Arial" panose="020B0604020202020204" pitchFamily="34" charset="0"/>
                <a:cs typeface="Arial" panose="020B0604020202020204" pitchFamily="34" charset="0"/>
              </a:rPr>
              <a:t>)</a:t>
            </a:r>
            <a:r>
              <a:rPr lang="zh-CN" altLang="en-US" sz="2400" dirty="0" smtClean="0">
                <a:solidFill>
                  <a:srgbClr val="4C4C4C"/>
                </a:solidFill>
                <a:latin typeface="Arial" panose="020B0604020202020204" pitchFamily="34" charset="0"/>
                <a:cs typeface="Arial" panose="020B0604020202020204" pitchFamily="34" charset="0"/>
              </a:rPr>
              <a:t>的</a:t>
            </a:r>
            <a:r>
              <a:rPr lang="zh-CN" altLang="en-US" sz="2400" dirty="0">
                <a:solidFill>
                  <a:srgbClr val="4C4C4C"/>
                </a:solidFill>
                <a:latin typeface="Arial" panose="020B0604020202020204" pitchFamily="34" charset="0"/>
                <a:cs typeface="Arial" panose="020B0604020202020204" pitchFamily="34" charset="0"/>
              </a:rPr>
              <a:t>橙色栓子</a:t>
            </a:r>
            <a:r>
              <a:rPr lang="en-US" altLang="zh-CN" sz="2400" dirty="0">
                <a:solidFill>
                  <a:srgbClr val="4C4C4C"/>
                </a:solidFill>
                <a:latin typeface="Arial" panose="020B0604020202020204" pitchFamily="34" charset="0"/>
                <a:cs typeface="Arial" panose="020B0604020202020204" pitchFamily="34" charset="0"/>
              </a:rPr>
              <a:t>, </a:t>
            </a:r>
            <a:r>
              <a:rPr lang="ja-JP" altLang="en-US" sz="2400" u="sng" dirty="0">
                <a:solidFill>
                  <a:srgbClr val="4C4C4C"/>
                </a:solidFill>
                <a:latin typeface="Arial" panose="020B0604020202020204" pitchFamily="34" charset="0"/>
                <a:cs typeface="Arial" panose="020B0604020202020204" pitchFamily="34" charset="0"/>
              </a:rPr>
              <a:t>或者</a:t>
            </a:r>
            <a:endParaRPr lang="en-US" altLang="ja-JP" sz="2400" u="sng" dirty="0">
              <a:solidFill>
                <a:srgbClr val="4C4C4C"/>
              </a:solidFill>
              <a:latin typeface="Arial" panose="020B0604020202020204" pitchFamily="34" charset="0"/>
              <a:cs typeface="Arial" panose="020B0604020202020204" pitchFamily="34" charset="0"/>
            </a:endParaRPr>
          </a:p>
          <a:p>
            <a:endParaRPr lang="zh-CN" altLang="en-US" sz="2400" dirty="0">
              <a:solidFill>
                <a:srgbClr val="4C4C4C"/>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400" dirty="0">
                <a:solidFill>
                  <a:srgbClr val="4C4C4C"/>
                </a:solidFill>
                <a:latin typeface="Arial" panose="020B0604020202020204" pitchFamily="34" charset="0"/>
                <a:cs typeface="Arial" panose="020B0604020202020204" pitchFamily="34" charset="0"/>
              </a:rPr>
              <a:t>A blaze orange band covering the circumference of the </a:t>
            </a:r>
          </a:p>
          <a:p>
            <a:pPr lvl="1"/>
            <a:r>
              <a:rPr lang="en-US" sz="2400" dirty="0">
                <a:solidFill>
                  <a:srgbClr val="4C4C4C"/>
                </a:solidFill>
                <a:latin typeface="Arial" panose="020B0604020202020204" pitchFamily="34" charset="0"/>
                <a:cs typeface="Arial" panose="020B0604020202020204" pitchFamily="34" charset="0"/>
              </a:rPr>
              <a:t>    muzzle end of the barrel for a length of at least 0.25 inch (0.635 cm).</a:t>
            </a:r>
            <a:br>
              <a:rPr lang="en-US" sz="2400" dirty="0">
                <a:solidFill>
                  <a:srgbClr val="4C4C4C"/>
                </a:solidFill>
                <a:latin typeface="Arial" panose="020B0604020202020204" pitchFamily="34" charset="0"/>
                <a:cs typeface="Arial" panose="020B0604020202020204" pitchFamily="34" charset="0"/>
              </a:rPr>
            </a:br>
            <a:r>
              <a:rPr lang="en-US" sz="2400" dirty="0">
                <a:solidFill>
                  <a:srgbClr val="4C4C4C"/>
                </a:solidFill>
                <a:latin typeface="Arial" panose="020B0604020202020204" pitchFamily="34" charset="0"/>
                <a:cs typeface="Arial" panose="020B0604020202020204" pitchFamily="34" charset="0"/>
              </a:rPr>
              <a:t>    </a:t>
            </a:r>
            <a:r>
              <a:rPr lang="zh-CN" altLang="en-US" sz="2400" dirty="0">
                <a:solidFill>
                  <a:srgbClr val="4C4C4C"/>
                </a:solidFill>
                <a:latin typeface="Arial" panose="020B0604020202020204" pitchFamily="34" charset="0"/>
                <a:cs typeface="Arial" panose="020B0604020202020204" pitchFamily="34" charset="0"/>
              </a:rPr>
              <a:t>枪管的枪口有长度至少</a:t>
            </a:r>
            <a:r>
              <a:rPr lang="en-US" altLang="zh-CN" sz="2400" dirty="0">
                <a:solidFill>
                  <a:srgbClr val="4C4C4C"/>
                </a:solidFill>
                <a:latin typeface="Arial" panose="020B0604020202020204" pitchFamily="34" charset="0"/>
                <a:cs typeface="Arial" panose="020B0604020202020204" pitchFamily="34" charset="0"/>
              </a:rPr>
              <a:t>0.25</a:t>
            </a:r>
            <a:r>
              <a:rPr lang="zh-CN" altLang="en-US" sz="2400" dirty="0">
                <a:solidFill>
                  <a:srgbClr val="4C4C4C"/>
                </a:solidFill>
                <a:latin typeface="Arial" panose="020B0604020202020204" pitchFamily="34" charset="0"/>
                <a:cs typeface="Arial" panose="020B0604020202020204" pitchFamily="34" charset="0"/>
              </a:rPr>
              <a:t>英</a:t>
            </a:r>
            <a:r>
              <a:rPr lang="zh-CN" altLang="en-US" sz="2400" dirty="0" smtClean="0">
                <a:solidFill>
                  <a:srgbClr val="4C4C4C"/>
                </a:solidFill>
                <a:latin typeface="Arial" panose="020B0604020202020204" pitchFamily="34" charset="0"/>
                <a:cs typeface="Arial" panose="020B0604020202020204" pitchFamily="34" charset="0"/>
              </a:rPr>
              <a:t>寸 </a:t>
            </a:r>
            <a:r>
              <a:rPr lang="en-US" altLang="zh-CN" sz="2400" dirty="0" smtClean="0">
                <a:solidFill>
                  <a:srgbClr val="4C4C4C"/>
                </a:solidFill>
                <a:latin typeface="Arial" panose="020B0604020202020204" pitchFamily="34" charset="0"/>
                <a:cs typeface="Arial" panose="020B0604020202020204" pitchFamily="34" charset="0"/>
              </a:rPr>
              <a:t>(</a:t>
            </a:r>
            <a:r>
              <a:rPr lang="en-US" altLang="zh-CN" sz="2400" dirty="0">
                <a:solidFill>
                  <a:srgbClr val="4C4C4C"/>
                </a:solidFill>
                <a:latin typeface="Arial" panose="020B0604020202020204" pitchFamily="34" charset="0"/>
                <a:cs typeface="Arial" panose="020B0604020202020204" pitchFamily="34" charset="0"/>
              </a:rPr>
              <a:t>0.635</a:t>
            </a:r>
            <a:r>
              <a:rPr lang="zh-CN" altLang="en-US" sz="2400" dirty="0">
                <a:solidFill>
                  <a:srgbClr val="4C4C4C"/>
                </a:solidFill>
                <a:latin typeface="Arial" panose="020B0604020202020204" pitchFamily="34" charset="0"/>
                <a:cs typeface="Arial" panose="020B0604020202020204" pitchFamily="34" charset="0"/>
              </a:rPr>
              <a:t>厘米</a:t>
            </a:r>
            <a:r>
              <a:rPr lang="en-US" altLang="zh-CN" sz="2400" dirty="0" smtClean="0">
                <a:solidFill>
                  <a:srgbClr val="4C4C4C"/>
                </a:solidFill>
                <a:latin typeface="Arial" panose="020B0604020202020204" pitchFamily="34" charset="0"/>
                <a:cs typeface="Arial" panose="020B0604020202020204" pitchFamily="34" charset="0"/>
              </a:rPr>
              <a:t>) </a:t>
            </a:r>
            <a:r>
              <a:rPr lang="zh-CN" altLang="en-US" sz="2400" dirty="0" smtClean="0">
                <a:solidFill>
                  <a:srgbClr val="4C4C4C"/>
                </a:solidFill>
                <a:latin typeface="Arial" panose="020B0604020202020204" pitchFamily="34" charset="0"/>
                <a:cs typeface="Arial" panose="020B0604020202020204" pitchFamily="34" charset="0"/>
              </a:rPr>
              <a:t>的</a:t>
            </a:r>
            <a:r>
              <a:rPr lang="zh-CN" altLang="en-US" sz="2400" dirty="0">
                <a:solidFill>
                  <a:srgbClr val="4C4C4C"/>
                </a:solidFill>
                <a:latin typeface="Arial" panose="020B0604020202020204" pitchFamily="34" charset="0"/>
                <a:cs typeface="Arial" panose="020B0604020202020204" pitchFamily="34" charset="0"/>
              </a:rPr>
              <a:t>橙色圆形带。</a:t>
            </a:r>
            <a:endParaRPr lang="en-US" sz="2400" dirty="0">
              <a:solidFill>
                <a:srgbClr val="4C4C4C"/>
              </a:solidFill>
              <a:latin typeface="Arial" panose="020B0604020202020204" pitchFamily="34" charset="0"/>
              <a:cs typeface="Arial" panose="020B0604020202020204" pitchFamily="34" charset="0"/>
            </a:endParaRPr>
          </a:p>
          <a:p>
            <a:pPr marL="342900" indent="-342900" algn="ctr">
              <a:buFont typeface="Arial" panose="020B0604020202020204" pitchFamily="34" charset="0"/>
              <a:buChar char="•"/>
            </a:pPr>
            <a:endParaRPr lang="en-US" sz="2400" dirty="0">
              <a:solidFill>
                <a:srgbClr val="1A2857"/>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7"/>
          <a:srcRect l="30847" t="20445" r="857" b="15308"/>
          <a:stretch/>
        </p:blipFill>
        <p:spPr>
          <a:xfrm>
            <a:off x="1836761" y="5040781"/>
            <a:ext cx="1814655" cy="1287820"/>
          </a:xfrm>
          <a:prstGeom prst="rect">
            <a:avLst/>
          </a:prstGeom>
        </p:spPr>
      </p:pic>
      <p:pic>
        <p:nvPicPr>
          <p:cNvPr id="3" name="Picture 2"/>
          <p:cNvPicPr>
            <a:picLocks noChangeAspect="1"/>
          </p:cNvPicPr>
          <p:nvPr/>
        </p:nvPicPr>
        <p:blipFill rotWithShape="1">
          <a:blip r:embed="rId8"/>
          <a:srcRect t="56188" b="20175"/>
          <a:stretch/>
        </p:blipFill>
        <p:spPr>
          <a:xfrm>
            <a:off x="3920261" y="5037801"/>
            <a:ext cx="5502565" cy="1290800"/>
          </a:xfrm>
          <a:prstGeom prst="rect">
            <a:avLst/>
          </a:prstGeom>
        </p:spPr>
      </p:pic>
      <p:cxnSp>
        <p:nvCxnSpPr>
          <p:cNvPr id="6" name="Straight Connector 5"/>
          <p:cNvCxnSpPr/>
          <p:nvPr/>
        </p:nvCxnSpPr>
        <p:spPr>
          <a:xfrm>
            <a:off x="2150115" y="4959301"/>
            <a:ext cx="1187945" cy="1447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145254" y="4944060"/>
            <a:ext cx="974435" cy="14782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96870" y="5797501"/>
            <a:ext cx="609600" cy="609600"/>
          </a:xfrm>
          <a:prstGeom prst="rect">
            <a:avLst/>
          </a:prstGeom>
        </p:spPr>
      </p:pic>
      <p:pic>
        <p:nvPicPr>
          <p:cNvPr id="9"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424536" y="5797501"/>
            <a:ext cx="609600" cy="609600"/>
          </a:xfrm>
          <a:prstGeom prst="rect">
            <a:avLst/>
          </a:prstGeom>
        </p:spPr>
      </p:pic>
    </p:spTree>
    <p:extLst>
      <p:ext uri="{BB962C8B-B14F-4D97-AF65-F5344CB8AC3E}">
        <p14:creationId xmlns:p14="http://schemas.microsoft.com/office/powerpoint/2010/main" val="95588556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90" fill="hold"/>
                                        <p:tgtEl>
                                          <p:spTgt spid="5"/>
                                        </p:tgtEl>
                                      </p:cBhvr>
                                    </p:cmd>
                                  </p:childTnLst>
                                </p:cTn>
                              </p:par>
                            </p:childTnLst>
                          </p:cTn>
                        </p:par>
                        <p:par>
                          <p:cTn id="7" fill="hold">
                            <p:stCondLst>
                              <p:cond delay="7390"/>
                            </p:stCondLst>
                            <p:childTnLst>
                              <p:par>
                                <p:cTn id="8" presetID="2" presetClass="entr" presetSubtype="4"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par>
                                <p:cTn id="16" presetID="1" presetClass="mediacall" presetSubtype="0" fill="hold" nodeType="withEffect">
                                  <p:stCondLst>
                                    <p:cond delay="0"/>
                                  </p:stCondLst>
                                  <p:childTnLst>
                                    <p:cmd type="call" cmd="playFrom(0.0)">
                                      <p:cBhvr>
                                        <p:cTn id="17" dur="2545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audio>
              <p:cMediaNode vol="80000">
                <p:cTn id="19"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fontScale="90000"/>
          </a:bodyPr>
          <a:lstStyle/>
          <a:p>
            <a:r>
              <a:rPr lang="en-US" dirty="0"/>
              <a:t>Typical ASTM F963 Violations</a:t>
            </a:r>
            <a:br>
              <a:rPr lang="en-US" dirty="0"/>
            </a:br>
            <a:r>
              <a:rPr lang="en-US" altLang="zh-CN" dirty="0"/>
              <a:t>ASTM F963-17 </a:t>
            </a:r>
            <a:r>
              <a:rPr lang="zh-CN" altLang="en-US" dirty="0"/>
              <a:t>标准中所常见的违规</a:t>
            </a:r>
            <a:endParaRPr lang="en-US" dirty="0"/>
          </a:p>
        </p:txBody>
      </p:sp>
      <p:sp>
        <p:nvSpPr>
          <p:cNvPr id="3" name="Content Placeholder 2"/>
          <p:cNvSpPr>
            <a:spLocks noGrp="1"/>
          </p:cNvSpPr>
          <p:nvPr>
            <p:ph idx="1"/>
          </p:nvPr>
        </p:nvSpPr>
        <p:spPr>
          <a:xfrm>
            <a:off x="406399" y="1312985"/>
            <a:ext cx="11465169" cy="3426655"/>
          </a:xfrm>
        </p:spPr>
        <p:txBody>
          <a:bodyPr>
            <a:normAutofit/>
          </a:bodyPr>
          <a:lstStyle/>
          <a:p>
            <a:pPr lvl="1"/>
            <a:r>
              <a:rPr lang="en-US" b="1" dirty="0" smtClean="0"/>
              <a:t>Toy </a:t>
            </a:r>
            <a:r>
              <a:rPr lang="en-US" b="1" dirty="0"/>
              <a:t>with </a:t>
            </a:r>
            <a:r>
              <a:rPr lang="en-US" b="1" dirty="0" smtClean="0"/>
              <a:t>Nearly Spherical Ends</a:t>
            </a:r>
            <a:r>
              <a:rPr lang="en-US" dirty="0" smtClean="0"/>
              <a:t> </a:t>
            </a:r>
          </a:p>
          <a:p>
            <a:pPr lvl="1"/>
            <a:r>
              <a:rPr lang="en-US" dirty="0" err="1" smtClean="0"/>
              <a:t>有球形末端的玩具</a:t>
            </a:r>
            <a:endParaRPr lang="en-US" dirty="0"/>
          </a:p>
          <a:p>
            <a:pPr lvl="1"/>
            <a:endParaRPr lang="en-US" dirty="0"/>
          </a:p>
          <a:p>
            <a:pPr lvl="1"/>
            <a:endParaRPr lang="en-US" b="1" dirty="0">
              <a:solidFill>
                <a:schemeClr val="tx2"/>
              </a:solidFill>
            </a:endParaRPr>
          </a:p>
          <a:p>
            <a:pPr lvl="1"/>
            <a:endParaRPr lang="en-US" b="1" dirty="0">
              <a:solidFill>
                <a:schemeClr val="tx2"/>
              </a:solidFill>
            </a:endParaRPr>
          </a:p>
          <a:p>
            <a:pPr lvl="1"/>
            <a:endParaRPr lang="en-US" sz="1800" b="1" dirty="0">
              <a:solidFill>
                <a:schemeClr val="tx2"/>
              </a:solidFill>
            </a:endParaRPr>
          </a:p>
          <a:p>
            <a:pPr lvl="1"/>
            <a:endParaRPr lang="en-US" sz="1000" b="1" dirty="0">
              <a:solidFill>
                <a:schemeClr val="tx2"/>
              </a:solidFill>
            </a:endParaRPr>
          </a:p>
          <a:p>
            <a:pPr lvl="1"/>
            <a:endParaRPr lang="en-US" sz="1000" b="1" dirty="0">
              <a:solidFill>
                <a:schemeClr val="tx2"/>
              </a:solidFill>
            </a:endParaRPr>
          </a:p>
          <a:p>
            <a:pPr lvl="1"/>
            <a:endParaRPr lang="en-US" sz="1000" b="1" dirty="0">
              <a:solidFill>
                <a:schemeClr val="tx2"/>
              </a:solidFill>
            </a:endParaRPr>
          </a:p>
        </p:txBody>
      </p:sp>
      <p:pic>
        <p:nvPicPr>
          <p:cNvPr id="4" name="Picture 3"/>
          <p:cNvPicPr>
            <a:picLocks noChangeAspect="1"/>
          </p:cNvPicPr>
          <p:nvPr/>
        </p:nvPicPr>
        <p:blipFill rotWithShape="1">
          <a:blip r:embed="rId5"/>
          <a:srcRect l="39743" t="52003" r="37006" b="6661"/>
          <a:stretch/>
        </p:blipFill>
        <p:spPr>
          <a:xfrm>
            <a:off x="960120" y="2244412"/>
            <a:ext cx="1783080" cy="1783080"/>
          </a:xfrm>
          <a:prstGeom prst="rect">
            <a:avLst/>
          </a:prstGeom>
        </p:spPr>
      </p:pic>
      <p:pic>
        <p:nvPicPr>
          <p:cNvPr id="6" name="Picture 5"/>
          <p:cNvPicPr>
            <a:picLocks noChangeAspect="1"/>
          </p:cNvPicPr>
          <p:nvPr/>
        </p:nvPicPr>
        <p:blipFill rotWithShape="1">
          <a:blip r:embed="rId6"/>
          <a:srcRect l="27751" t="31994" r="40751" b="29339"/>
          <a:stretch/>
        </p:blipFill>
        <p:spPr>
          <a:xfrm>
            <a:off x="3488208" y="2216884"/>
            <a:ext cx="2582391" cy="1783080"/>
          </a:xfrm>
          <a:prstGeom prst="rect">
            <a:avLst/>
          </a:prstGeom>
        </p:spPr>
      </p:pic>
      <p:sp>
        <p:nvSpPr>
          <p:cNvPr id="9" name="TextBox 8"/>
          <p:cNvSpPr txBox="1"/>
          <p:nvPr/>
        </p:nvSpPr>
        <p:spPr>
          <a:xfrm>
            <a:off x="406399" y="4285174"/>
            <a:ext cx="11328401" cy="1631216"/>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For toys intended for children up to the age of 18 months,  nearly spherical, hemispherical, circular flared, or dome-shaped ends of toys or components of toys shall not be capable of penetrating the full depth of the cavity of the Supplemental Test Fixture (Figure 21 of the ASTM F963-17). </a:t>
            </a:r>
          </a:p>
          <a:p>
            <a:r>
              <a:rPr lang="zh-CN" altLang="en-US" sz="2000" dirty="0">
                <a:latin typeface="SimSun" panose="02010600030101010101" pitchFamily="2" charset="-122"/>
                <a:ea typeface="SimSun" panose="02010600030101010101" pitchFamily="2" charset="-122"/>
              </a:rPr>
              <a:t>对</a:t>
            </a:r>
            <a:r>
              <a:rPr lang="zh-CN" altLang="en-US" sz="2000" dirty="0" smtClean="0">
                <a:latin typeface="SimSun" panose="02010600030101010101" pitchFamily="2" charset="-122"/>
                <a:ea typeface="SimSun" panose="02010600030101010101" pitchFamily="2" charset="-122"/>
              </a:rPr>
              <a:t>于</a:t>
            </a:r>
            <a:r>
              <a:rPr lang="en-US" altLang="zh-CN" sz="2000" dirty="0" smtClean="0">
                <a:latin typeface="SimSun" panose="02010600030101010101" pitchFamily="2" charset="-122"/>
                <a:ea typeface="SimSun" panose="02010600030101010101" pitchFamily="2" charset="-122"/>
              </a:rPr>
              <a:t>18</a:t>
            </a:r>
            <a:r>
              <a:rPr lang="zh-CN" altLang="en-US" sz="2000" dirty="0">
                <a:latin typeface="SimSun" panose="02010600030101010101" pitchFamily="2" charset="-122"/>
                <a:ea typeface="SimSun" panose="02010600030101010101" pitchFamily="2" charset="-122"/>
              </a:rPr>
              <a:t>岁以下儿童使用的玩具，其玩具或玩具组件的近球形，半球形，扩散圆</a:t>
            </a:r>
            <a:r>
              <a:rPr lang="zh-CN" altLang="en-US" sz="2000" dirty="0" smtClean="0">
                <a:latin typeface="SimSun" panose="02010600030101010101" pitchFamily="2" charset="-122"/>
                <a:ea typeface="SimSun" panose="02010600030101010101" pitchFamily="2" charset="-122"/>
              </a:rPr>
              <a:t>形 或 圆</a:t>
            </a:r>
            <a:r>
              <a:rPr lang="zh-CN" altLang="en-US" sz="2000" dirty="0">
                <a:latin typeface="SimSun" panose="02010600030101010101" pitchFamily="2" charset="-122"/>
                <a:ea typeface="SimSun" panose="02010600030101010101" pitchFamily="2" charset="-122"/>
              </a:rPr>
              <a:t>顶形之 </a:t>
            </a:r>
            <a:r>
              <a:rPr lang="zh-CN" altLang="en-US" sz="2000" dirty="0" smtClean="0">
                <a:latin typeface="SimSun" panose="02010600030101010101" pitchFamily="2" charset="-122"/>
                <a:ea typeface="SimSun" panose="02010600030101010101" pitchFamily="2" charset="-122"/>
              </a:rPr>
              <a:t>端</a:t>
            </a:r>
            <a:r>
              <a:rPr lang="zh-CN" altLang="en-US" sz="2000" dirty="0">
                <a:latin typeface="SimSun" panose="02010600030101010101" pitchFamily="2" charset="-122"/>
                <a:ea typeface="SimSun" panose="02010600030101010101" pitchFamily="2" charset="-122"/>
              </a:rPr>
              <a:t>部不能穿</a:t>
            </a:r>
            <a:r>
              <a:rPr lang="zh-CN" altLang="en-US" sz="2000" dirty="0" smtClean="0">
                <a:latin typeface="SimSun" panose="02010600030101010101" pitchFamily="2" charset="-122"/>
                <a:ea typeface="SimSun" panose="02010600030101010101" pitchFamily="2" charset="-122"/>
              </a:rPr>
              <a:t>透 </a:t>
            </a:r>
            <a:r>
              <a:rPr lang="en-US" altLang="zh-CN" sz="2000" dirty="0" smtClean="0">
                <a:latin typeface="SimSun" panose="02010600030101010101" pitchFamily="2" charset="-122"/>
                <a:ea typeface="SimSun" panose="02010600030101010101" pitchFamily="2" charset="-122"/>
              </a:rPr>
              <a:t>ASTM F963-17 </a:t>
            </a:r>
            <a:r>
              <a:rPr lang="ja-JP" altLang="en-US" sz="2000" dirty="0">
                <a:latin typeface="SimSun" panose="02010600030101010101" pitchFamily="2" charset="-122"/>
                <a:ea typeface="SimSun" panose="02010600030101010101" pitchFamily="2" charset="-122"/>
              </a:rPr>
              <a:t>的</a:t>
            </a:r>
            <a:r>
              <a:rPr lang="zh-CN" altLang="en-US" sz="2000" dirty="0" smtClean="0">
                <a:latin typeface="SimSun" panose="02010600030101010101" pitchFamily="2" charset="-122"/>
                <a:ea typeface="SimSun" panose="02010600030101010101" pitchFamily="2" charset="-122"/>
              </a:rPr>
              <a:t>辅</a:t>
            </a:r>
            <a:r>
              <a:rPr lang="zh-CN" altLang="en-US" sz="2000" dirty="0">
                <a:latin typeface="SimSun" panose="02010600030101010101" pitchFamily="2" charset="-122"/>
                <a:ea typeface="SimSun" panose="02010600030101010101" pitchFamily="2" charset="-122"/>
              </a:rPr>
              <a:t>助测试装</a:t>
            </a:r>
            <a:r>
              <a:rPr lang="zh-CN" altLang="en-US" sz="2000" dirty="0" smtClean="0">
                <a:latin typeface="SimSun" panose="02010600030101010101" pitchFamily="2" charset="-122"/>
                <a:ea typeface="SimSun" panose="02010600030101010101" pitchFamily="2" charset="-122"/>
              </a:rPr>
              <a:t>置的整个深</a:t>
            </a:r>
            <a:r>
              <a:rPr lang="zh-CN" altLang="en-US" sz="2000" dirty="0">
                <a:latin typeface="SimSun" panose="02010600030101010101" pitchFamily="2" charset="-122"/>
                <a:ea typeface="SimSun" panose="02010600030101010101" pitchFamily="2" charset="-122"/>
              </a:rPr>
              <a:t>度（请查</a:t>
            </a:r>
            <a:r>
              <a:rPr lang="zh-CN" altLang="en-US" sz="2000" dirty="0" smtClean="0">
                <a:latin typeface="SimSun" panose="02010600030101010101" pitchFamily="2" charset="-122"/>
                <a:ea typeface="SimSun" panose="02010600030101010101" pitchFamily="2" charset="-122"/>
              </a:rPr>
              <a:t>阅 </a:t>
            </a:r>
            <a:r>
              <a:rPr lang="en-US" altLang="zh-CN" sz="2000" dirty="0" smtClean="0">
                <a:latin typeface="SimSun" panose="02010600030101010101" pitchFamily="2" charset="-122"/>
                <a:ea typeface="SimSun" panose="02010600030101010101" pitchFamily="2" charset="-122"/>
              </a:rPr>
              <a:t>ASTM </a:t>
            </a:r>
            <a:r>
              <a:rPr lang="en-US" altLang="zh-CN" sz="2000" dirty="0">
                <a:latin typeface="SimSun" panose="02010600030101010101" pitchFamily="2" charset="-122"/>
                <a:ea typeface="SimSun" panose="02010600030101010101" pitchFamily="2" charset="-122"/>
              </a:rPr>
              <a:t>F963-17</a:t>
            </a:r>
            <a:r>
              <a:rPr lang="zh-CN" altLang="en-US" sz="2000" dirty="0">
                <a:latin typeface="SimSun" panose="02010600030101010101" pitchFamily="2" charset="-122"/>
                <a:ea typeface="SimSun" panose="02010600030101010101" pitchFamily="2" charset="-122"/>
              </a:rPr>
              <a:t>的图</a:t>
            </a:r>
            <a:r>
              <a:rPr lang="en-US" altLang="zh-CN" sz="2000" dirty="0">
                <a:latin typeface="SimSun" panose="02010600030101010101" pitchFamily="2" charset="-122"/>
                <a:ea typeface="SimSun" panose="02010600030101010101" pitchFamily="2" charset="-122"/>
              </a:rPr>
              <a:t>21</a:t>
            </a:r>
            <a:r>
              <a:rPr lang="zh-CN" altLang="en-US" sz="2000" dirty="0" smtClean="0">
                <a:latin typeface="SimSun" panose="02010600030101010101" pitchFamily="2" charset="-122"/>
                <a:ea typeface="SimSun" panose="02010600030101010101" pitchFamily="2" charset="-122"/>
              </a:rPr>
              <a:t>）。</a:t>
            </a:r>
            <a:endParaRPr lang="zh-CN" altLang="en-US" sz="2000" dirty="0">
              <a:latin typeface="SimSun" panose="02010600030101010101" pitchFamily="2" charset="-122"/>
              <a:ea typeface="SimSun" panose="02010600030101010101" pitchFamily="2" charset="-122"/>
            </a:endParaRPr>
          </a:p>
        </p:txBody>
      </p:sp>
      <p:pic>
        <p:nvPicPr>
          <p:cNvPr id="10" name="Picture 9"/>
          <p:cNvPicPr>
            <a:picLocks noChangeAspect="1"/>
          </p:cNvPicPr>
          <p:nvPr/>
        </p:nvPicPr>
        <p:blipFill rotWithShape="1">
          <a:blip r:embed="rId7"/>
          <a:srcRect t="-357" b="3840"/>
          <a:stretch/>
        </p:blipFill>
        <p:spPr>
          <a:xfrm>
            <a:off x="6706684" y="382698"/>
            <a:ext cx="2913327" cy="3726483"/>
          </a:xfrm>
          <a:prstGeom prst="rect">
            <a:avLst/>
          </a:prstGeom>
        </p:spPr>
      </p:pic>
      <p:sp>
        <p:nvSpPr>
          <p:cNvPr id="11" name="TextBox 10"/>
          <p:cNvSpPr txBox="1"/>
          <p:nvPr/>
        </p:nvSpPr>
        <p:spPr>
          <a:xfrm>
            <a:off x="9620011" y="3510002"/>
            <a:ext cx="2569600" cy="646331"/>
          </a:xfrm>
          <a:prstGeom prst="rect">
            <a:avLst/>
          </a:prstGeom>
          <a:noFill/>
        </p:spPr>
        <p:txBody>
          <a:bodyPr wrap="square" rtlCol="0">
            <a:spAutoFit/>
          </a:bodyPr>
          <a:lstStyle/>
          <a:p>
            <a:r>
              <a:rPr lang="en-US" dirty="0" smtClean="0"/>
              <a:t>ASTM F963-17 Figure 21</a:t>
            </a:r>
          </a:p>
          <a:p>
            <a:r>
              <a:rPr lang="en-US" dirty="0" smtClean="0"/>
              <a:t>ASTM F963-17 </a:t>
            </a:r>
            <a:r>
              <a:rPr lang="ja-JP" altLang="en-US" dirty="0" smtClean="0"/>
              <a:t>的 图 </a:t>
            </a:r>
            <a:r>
              <a:rPr lang="en-US" altLang="ja-JP" dirty="0" smtClean="0"/>
              <a:t>21</a:t>
            </a:r>
            <a:endParaRPr lang="ja-JP" altLang="en-US" dirty="0"/>
          </a:p>
        </p:txBody>
      </p:sp>
      <p:cxnSp>
        <p:nvCxnSpPr>
          <p:cNvPr id="12" name="Straight Connector 11"/>
          <p:cNvCxnSpPr/>
          <p:nvPr/>
        </p:nvCxnSpPr>
        <p:spPr>
          <a:xfrm>
            <a:off x="3861154" y="2120133"/>
            <a:ext cx="2209445" cy="193675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3543111" y="2059938"/>
            <a:ext cx="2199292" cy="204033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63071" y="5896800"/>
            <a:ext cx="609600" cy="609600"/>
          </a:xfrm>
          <a:prstGeom prst="rect">
            <a:avLst/>
          </a:prstGeom>
        </p:spPr>
      </p:pic>
    </p:spTree>
    <p:extLst>
      <p:ext uri="{BB962C8B-B14F-4D97-AF65-F5344CB8AC3E}">
        <p14:creationId xmlns:p14="http://schemas.microsoft.com/office/powerpoint/2010/main" val="112861670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276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fontScale="90000"/>
          </a:bodyPr>
          <a:lstStyle/>
          <a:p>
            <a:r>
              <a:rPr lang="en-US" dirty="0"/>
              <a:t>Typical ASTM F963 Violations</a:t>
            </a:r>
            <a:br>
              <a:rPr lang="en-US" dirty="0"/>
            </a:br>
            <a:r>
              <a:rPr lang="en-US" altLang="zh-CN" dirty="0"/>
              <a:t>ASTM F963-17 </a:t>
            </a:r>
            <a:r>
              <a:rPr lang="zh-CN" altLang="en-US" dirty="0"/>
              <a:t>标准中所常见的违规</a:t>
            </a:r>
            <a:endParaRPr lang="en-US" dirty="0"/>
          </a:p>
        </p:txBody>
      </p:sp>
      <p:sp>
        <p:nvSpPr>
          <p:cNvPr id="3" name="Content Placeholder 2"/>
          <p:cNvSpPr>
            <a:spLocks noGrp="1"/>
          </p:cNvSpPr>
          <p:nvPr>
            <p:ph idx="1"/>
          </p:nvPr>
        </p:nvSpPr>
        <p:spPr>
          <a:xfrm>
            <a:off x="406399" y="1312985"/>
            <a:ext cx="11465169" cy="4863978"/>
          </a:xfrm>
        </p:spPr>
        <p:txBody>
          <a:bodyPr>
            <a:normAutofit/>
          </a:bodyPr>
          <a:lstStyle/>
          <a:p>
            <a:pPr lvl="1"/>
            <a:r>
              <a:rPr lang="en-US" b="1" dirty="0"/>
              <a:t>Battery-Operated Toys</a:t>
            </a:r>
            <a:r>
              <a:rPr lang="en-US" dirty="0"/>
              <a:t>- battery compartment is not secured</a:t>
            </a:r>
          </a:p>
          <a:p>
            <a:pPr lvl="1"/>
            <a:r>
              <a:rPr lang="zh-CN" altLang="en-US" sz="2000" dirty="0">
                <a:latin typeface="SimSun" panose="02010600030101010101" pitchFamily="2" charset="-122"/>
                <a:ea typeface="SimSun" panose="02010600030101010101" pitchFamily="2" charset="-122"/>
              </a:rPr>
              <a:t>为了防止儿童意外吞入电池</a:t>
            </a:r>
            <a:r>
              <a:rPr lang="en-US" altLang="zh-CN" sz="2000" dirty="0">
                <a:latin typeface="SimSun" panose="02010600030101010101" pitchFamily="2" charset="-122"/>
                <a:ea typeface="SimSun" panose="02010600030101010101" pitchFamily="2" charset="-122"/>
              </a:rPr>
              <a:t>, </a:t>
            </a:r>
            <a:r>
              <a:rPr lang="zh-CN" altLang="en-US" sz="2000" dirty="0">
                <a:latin typeface="SimSun" panose="02010600030101010101" pitchFamily="2" charset="-122"/>
                <a:ea typeface="SimSun" panose="02010600030101010101" pitchFamily="2" charset="-122"/>
              </a:rPr>
              <a:t>带有电池的玩具其电池仓不可轻易地被儿童被打开。 </a:t>
            </a:r>
            <a:endParaRPr lang="en-US" sz="2000" dirty="0">
              <a:latin typeface="SimSun" panose="02010600030101010101" pitchFamily="2" charset="-122"/>
              <a:ea typeface="SimSun" panose="02010600030101010101" pitchFamily="2" charset="-122"/>
            </a:endParaRPr>
          </a:p>
          <a:p>
            <a:pPr lvl="1"/>
            <a:endParaRPr lang="en-US" b="1" dirty="0">
              <a:solidFill>
                <a:schemeClr val="tx2"/>
              </a:solidFill>
            </a:endParaRPr>
          </a:p>
          <a:p>
            <a:pPr lvl="1"/>
            <a:endParaRPr lang="en-US" b="1" dirty="0">
              <a:solidFill>
                <a:schemeClr val="tx2"/>
              </a:solidFill>
            </a:endParaRPr>
          </a:p>
          <a:p>
            <a:pPr lvl="1"/>
            <a:endParaRPr lang="en-US" sz="1800" b="1" dirty="0">
              <a:solidFill>
                <a:schemeClr val="tx2"/>
              </a:solidFill>
            </a:endParaRPr>
          </a:p>
          <a:p>
            <a:pPr lvl="1"/>
            <a:endParaRPr lang="en-US" sz="1000" b="1" dirty="0">
              <a:solidFill>
                <a:schemeClr val="tx2"/>
              </a:solidFill>
            </a:endParaRPr>
          </a:p>
          <a:p>
            <a:pPr lvl="1"/>
            <a:endParaRPr lang="en-US" sz="1000" b="1" dirty="0">
              <a:solidFill>
                <a:schemeClr val="tx2"/>
              </a:solidFill>
            </a:endParaRPr>
          </a:p>
          <a:p>
            <a:pPr lvl="1"/>
            <a:endParaRPr lang="en-US" sz="1000" b="1" dirty="0">
              <a:solidFill>
                <a:schemeClr val="tx2"/>
              </a:solidFill>
            </a:endParaRPr>
          </a:p>
          <a:p>
            <a:pPr lvl="1"/>
            <a:r>
              <a:rPr lang="en-US" b="1" dirty="0"/>
              <a:t>Magnets</a:t>
            </a:r>
            <a:r>
              <a:rPr lang="en-US" dirty="0"/>
              <a:t>- cannot have magnets or magnetic components with a flux index </a:t>
            </a:r>
            <a:r>
              <a:rPr lang="en-US" dirty="0" smtClean="0"/>
              <a:t>equal to or higher than </a:t>
            </a:r>
            <a:r>
              <a:rPr lang="en-US" dirty="0"/>
              <a:t>50 kG</a:t>
            </a:r>
            <a:r>
              <a:rPr lang="en-US" baseline="30000" dirty="0"/>
              <a:t>2 </a:t>
            </a:r>
            <a:r>
              <a:rPr lang="en-US" dirty="0"/>
              <a:t>mm</a:t>
            </a:r>
            <a:r>
              <a:rPr lang="en-US" baseline="30000" dirty="0"/>
              <a:t>2</a:t>
            </a:r>
            <a:r>
              <a:rPr lang="en-US" dirty="0"/>
              <a:t> and fit into the small parts cylinder before and after use and abuse testing.</a:t>
            </a:r>
          </a:p>
          <a:p>
            <a:pPr lvl="1"/>
            <a:r>
              <a:rPr lang="zh-CN" altLang="en-US" sz="2000" dirty="0">
                <a:latin typeface="SimSun" panose="02010600030101010101" pitchFamily="2" charset="-122"/>
                <a:ea typeface="SimSun" panose="02010600030101010101" pitchFamily="2" charset="-122"/>
              </a:rPr>
              <a:t>如果含磁铁的玩具其磁铁或磁性部件在使用和滥用测试前后可装入小部件圆筒</a:t>
            </a:r>
            <a:r>
              <a:rPr lang="en-US" altLang="zh-CN" sz="2000" dirty="0">
                <a:latin typeface="SimSun" panose="02010600030101010101" pitchFamily="2" charset="-122"/>
                <a:ea typeface="SimSun" panose="02010600030101010101" pitchFamily="2" charset="-122"/>
              </a:rPr>
              <a:t>, </a:t>
            </a:r>
            <a:r>
              <a:rPr lang="zh-CN" altLang="en-US" sz="2000" dirty="0">
                <a:latin typeface="SimSun" panose="02010600030101010101" pitchFamily="2" charset="-122"/>
                <a:ea typeface="SimSun" panose="02010600030101010101" pitchFamily="2" charset="-122"/>
              </a:rPr>
              <a:t>则其磁通量指数不可在</a:t>
            </a:r>
            <a:r>
              <a:rPr lang="zh-CN" altLang="en-US" sz="2000" dirty="0" smtClean="0">
                <a:latin typeface="SimSun" panose="02010600030101010101" pitchFamily="2" charset="-122"/>
                <a:ea typeface="SimSun" panose="02010600030101010101" pitchFamily="2" charset="-122"/>
              </a:rPr>
              <a:t>或高于 </a:t>
            </a:r>
            <a:r>
              <a:rPr lang="en-US" altLang="zh-CN" sz="2000" dirty="0">
                <a:latin typeface="SimSun" panose="02010600030101010101" pitchFamily="2" charset="-122"/>
                <a:ea typeface="SimSun" panose="02010600030101010101" pitchFamily="2" charset="-122"/>
              </a:rPr>
              <a:t>50 </a:t>
            </a:r>
            <a:r>
              <a:rPr lang="en-US" sz="2000" dirty="0">
                <a:latin typeface="SimSun" panose="02010600030101010101" pitchFamily="2" charset="-122"/>
                <a:ea typeface="SimSun" panose="02010600030101010101" pitchFamily="2" charset="-122"/>
              </a:rPr>
              <a:t>kG</a:t>
            </a:r>
            <a:r>
              <a:rPr lang="en-US" sz="2000" baseline="30000" dirty="0">
                <a:latin typeface="SimSun" panose="02010600030101010101" pitchFamily="2" charset="-122"/>
                <a:ea typeface="SimSun" panose="02010600030101010101" pitchFamily="2" charset="-122"/>
              </a:rPr>
              <a:t>2 </a:t>
            </a:r>
            <a:r>
              <a:rPr lang="en-US" sz="2000" dirty="0">
                <a:latin typeface="SimSun" panose="02010600030101010101" pitchFamily="2" charset="-122"/>
                <a:ea typeface="SimSun" panose="02010600030101010101" pitchFamily="2" charset="-122"/>
              </a:rPr>
              <a:t>mm</a:t>
            </a:r>
            <a:r>
              <a:rPr lang="en-US" sz="2000" baseline="30000" dirty="0">
                <a:latin typeface="SimSun" panose="02010600030101010101" pitchFamily="2" charset="-122"/>
                <a:ea typeface="SimSun" panose="02010600030101010101" pitchFamily="2" charset="-122"/>
              </a:rPr>
              <a:t>2</a:t>
            </a:r>
            <a:r>
              <a:rPr lang="en-US" sz="2000" dirty="0">
                <a:latin typeface="SimSun" panose="02010600030101010101" pitchFamily="2" charset="-122"/>
                <a:ea typeface="SimSun" panose="02010600030101010101" pitchFamily="2" charset="-122"/>
              </a:rPr>
              <a:t> </a:t>
            </a:r>
            <a:r>
              <a:rPr lang="zh-CN" altLang="en-US" sz="2000" dirty="0">
                <a:latin typeface="SimSun" panose="02010600030101010101" pitchFamily="2" charset="-122"/>
                <a:ea typeface="SimSun" panose="02010600030101010101" pitchFamily="2" charset="-122"/>
              </a:rPr>
              <a:t>。</a:t>
            </a:r>
            <a:endParaRPr lang="en-US" sz="2000" dirty="0">
              <a:latin typeface="SimSun" panose="02010600030101010101" pitchFamily="2" charset="-122"/>
              <a:ea typeface="SimSun" panose="02010600030101010101" pitchFamily="2" charset="-122"/>
            </a:endParaRP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t="16850" b="32599"/>
          <a:stretch/>
        </p:blipFill>
        <p:spPr>
          <a:xfrm>
            <a:off x="5391737" y="2260844"/>
            <a:ext cx="2735375" cy="1037938"/>
          </a:xfrm>
          <a:prstGeom prst="rect">
            <a:avLst/>
          </a:prstGeom>
        </p:spPr>
      </p:pic>
      <p:pic>
        <p:nvPicPr>
          <p:cNvPr id="5" name="Picture 4"/>
          <p:cNvPicPr>
            <a:picLocks noChangeAspect="1"/>
          </p:cNvPicPr>
          <p:nvPr/>
        </p:nvPicPr>
        <p:blipFill rotWithShape="1">
          <a:blip r:embed="rId8"/>
          <a:srcRect l="33500" t="30173" r="10500" b="19534"/>
          <a:stretch/>
        </p:blipFill>
        <p:spPr>
          <a:xfrm>
            <a:off x="5018758" y="5068651"/>
            <a:ext cx="2362200" cy="1265463"/>
          </a:xfrm>
          <a:prstGeom prst="rect">
            <a:avLst/>
          </a:prstGeom>
        </p:spPr>
      </p:pic>
      <p:pic>
        <p:nvPicPr>
          <p:cNvPr id="7" name="Picture 6"/>
          <p:cNvPicPr>
            <a:picLocks noChangeAspect="1"/>
          </p:cNvPicPr>
          <p:nvPr/>
        </p:nvPicPr>
        <p:blipFill rotWithShape="1">
          <a:blip r:embed="rId9"/>
          <a:srcRect l="40000" t="40350" r="41999" b="12289"/>
          <a:stretch/>
        </p:blipFill>
        <p:spPr>
          <a:xfrm>
            <a:off x="7602929" y="5068651"/>
            <a:ext cx="867031" cy="1300546"/>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83717" y="5872163"/>
            <a:ext cx="609600" cy="609600"/>
          </a:xfrm>
          <a:prstGeom prst="rect">
            <a:avLst/>
          </a:prstGeom>
        </p:spPr>
      </p:pic>
      <p:pic>
        <p:nvPicPr>
          <p:cNvPr id="9"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383717" y="5872163"/>
            <a:ext cx="609600" cy="609600"/>
          </a:xfrm>
          <a:prstGeom prst="rect">
            <a:avLst/>
          </a:prstGeom>
        </p:spPr>
      </p:pic>
    </p:spTree>
    <p:extLst>
      <p:ext uri="{BB962C8B-B14F-4D97-AF65-F5344CB8AC3E}">
        <p14:creationId xmlns:p14="http://schemas.microsoft.com/office/powerpoint/2010/main" val="403520996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 presetClass="mediacall" presetSubtype="0" fill="hold" nodeType="withEffect">
                                  <p:stCondLst>
                                    <p:cond delay="0"/>
                                  </p:stCondLst>
                                  <p:childTnLst>
                                    <p:cmd type="call" cmd="playFrom(0.0)">
                                      <p:cBhvr>
                                        <p:cTn id="9" dur="14807" fill="hold"/>
                                        <p:tgtEl>
                                          <p:spTgt spid="4"/>
                                        </p:tgtEl>
                                      </p:cBhvr>
                                    </p:cmd>
                                  </p:childTnLst>
                                </p:cTn>
                              </p:par>
                            </p:childTnLst>
                          </p:cTn>
                        </p:par>
                        <p:par>
                          <p:cTn id="10" fill="hold">
                            <p:stCondLst>
                              <p:cond delay="14807"/>
                            </p:stCondLst>
                            <p:childTnLst>
                              <p:par>
                                <p:cTn id="11" presetID="16" presetClass="entr" presetSubtype="2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 presetClass="mediacall" presetSubtype="0" fill="hold" nodeType="withEffect">
                                  <p:stCondLst>
                                    <p:cond delay="0"/>
                                  </p:stCondLst>
                                  <p:childTnLst>
                                    <p:cmd type="call" cmd="playFrom(0.0)">
                                      <p:cBhvr>
                                        <p:cTn id="18" dur="2408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audio>
              <p:cMediaNode vol="80000">
                <p:cTn id="20"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588" y="342767"/>
            <a:ext cx="10972800" cy="943404"/>
          </a:xfrm>
        </p:spPr>
        <p:txBody>
          <a:bodyPr>
            <a:normAutofit/>
          </a:bodyPr>
          <a:lstStyle/>
          <a:p>
            <a:r>
              <a:rPr lang="en-US" sz="3600" dirty="0" smtClean="0"/>
              <a:t>Biographies</a:t>
            </a:r>
            <a:endParaRPr lang="en-US" sz="3600" dirty="0"/>
          </a:p>
        </p:txBody>
      </p:sp>
      <p:sp>
        <p:nvSpPr>
          <p:cNvPr id="3" name="Text Placeholder 2"/>
          <p:cNvSpPr>
            <a:spLocks noGrp="1"/>
          </p:cNvSpPr>
          <p:nvPr>
            <p:ph type="body" idx="1"/>
          </p:nvPr>
        </p:nvSpPr>
        <p:spPr>
          <a:xfrm>
            <a:off x="8009633" y="1661000"/>
            <a:ext cx="3488884" cy="1140439"/>
          </a:xfrm>
        </p:spPr>
        <p:txBody>
          <a:bodyPr>
            <a:normAutofit/>
          </a:bodyPr>
          <a:lstStyle/>
          <a:p>
            <a:r>
              <a:rPr lang="en-US" sz="1200" dirty="0"/>
              <a:t>Joseph Tsai, Senior Compliance Officer </a:t>
            </a:r>
          </a:p>
          <a:p>
            <a:r>
              <a:rPr lang="en-US" sz="1200" dirty="0"/>
              <a:t>Regulatory Enforcement Division</a:t>
            </a:r>
          </a:p>
          <a:p>
            <a:r>
              <a:rPr lang="en-US" sz="1200" dirty="0"/>
              <a:t>Office of Compliance and Field Operations</a:t>
            </a:r>
          </a:p>
          <a:p>
            <a:r>
              <a:rPr lang="en-US" sz="1200" dirty="0"/>
              <a:t>U.S. Consumer Product Safety Commission</a:t>
            </a:r>
          </a:p>
          <a:p>
            <a:endParaRPr lang="en-US" sz="1200" dirty="0">
              <a:solidFill>
                <a:srgbClr val="232323">
                  <a:alpha val="65000"/>
                </a:srgbClr>
              </a:solidFill>
            </a:endParaRPr>
          </a:p>
        </p:txBody>
      </p:sp>
      <p:sp>
        <p:nvSpPr>
          <p:cNvPr id="8" name="Content Placeholder 7"/>
          <p:cNvSpPr>
            <a:spLocks noGrp="1"/>
          </p:cNvSpPr>
          <p:nvPr>
            <p:ph sz="half" idx="2"/>
          </p:nvPr>
        </p:nvSpPr>
        <p:spPr>
          <a:xfrm>
            <a:off x="6431111" y="2868072"/>
            <a:ext cx="5386917" cy="3702848"/>
          </a:xfrm>
        </p:spPr>
        <p:txBody>
          <a:bodyPr>
            <a:normAutofit lnSpcReduction="10000"/>
          </a:bodyPr>
          <a:lstStyle/>
          <a:p>
            <a:r>
              <a:rPr lang="en-US" sz="1200" dirty="0"/>
              <a:t>Joseph joined the U.S. Consumer Product Safety Commission (CPSC) in April 2008, as a Compliance Officer in the Regulatory Enforcement Division of the Office of Compliance and Field Operations. </a:t>
            </a:r>
          </a:p>
          <a:p>
            <a:r>
              <a:rPr lang="en-US" sz="1200" dirty="0"/>
              <a:t> </a:t>
            </a:r>
          </a:p>
          <a:p>
            <a:r>
              <a:rPr lang="en-US" sz="1200" dirty="0"/>
              <a:t>As a Compliance Officer, he is responsible for enforcing the mandatory regulations for children’s products, such as, toys, pacifiers, and rattles under the Federal Hazardous Substances Act (FHSA) and Consumer Product Safety Act (CPSA). </a:t>
            </a:r>
            <a:endParaRPr lang="en-US" sz="1200" dirty="0" smtClean="0"/>
          </a:p>
          <a:p>
            <a:endParaRPr lang="en-US" sz="1200" dirty="0"/>
          </a:p>
          <a:p>
            <a:r>
              <a:rPr lang="en-US" sz="1200" dirty="0"/>
              <a:t>In addition, he advises stakeholders on requirements for tracking and certification for children’s products under the CPSA. His specific responsibilities include advisement on the implementation of regulations, standards, and bans under the FHSA and the CPSA, and providing advice and guidance to consumers and the regulated industry.  </a:t>
            </a:r>
          </a:p>
          <a:p>
            <a:r>
              <a:rPr lang="en-US" sz="1200" dirty="0"/>
              <a:t> </a:t>
            </a:r>
          </a:p>
          <a:p>
            <a:r>
              <a:rPr lang="en-US" sz="1200" dirty="0"/>
              <a:t>Prior to joining the CPSC, Mr. Tsai was an officer at U.S. Customs and Border Protection, and a research scientist with Scripps Research Institute, La Jolla, California. Mr. Tsai holds a Bachelor of Science degree from University of California, Los Angeles (UCLA), and a Master of Science degree from University of California, San Diego (UCSD).</a:t>
            </a:r>
          </a:p>
          <a:p>
            <a:endParaRPr lang="en-US" sz="1200" dirty="0"/>
          </a:p>
        </p:txBody>
      </p:sp>
      <p:sp>
        <p:nvSpPr>
          <p:cNvPr id="4" name="Text Placeholder 3"/>
          <p:cNvSpPr>
            <a:spLocks noGrp="1"/>
          </p:cNvSpPr>
          <p:nvPr>
            <p:ph type="body" sz="quarter" idx="3"/>
          </p:nvPr>
        </p:nvSpPr>
        <p:spPr>
          <a:xfrm>
            <a:off x="2636986" y="1623600"/>
            <a:ext cx="3380991" cy="1180626"/>
          </a:xfrm>
        </p:spPr>
        <p:txBody>
          <a:bodyPr>
            <a:noAutofit/>
          </a:bodyPr>
          <a:lstStyle/>
          <a:p>
            <a:r>
              <a:rPr lang="en-US" sz="1200" dirty="0">
                <a:solidFill>
                  <a:srgbClr val="232323">
                    <a:alpha val="65000"/>
                  </a:srgbClr>
                </a:solidFill>
              </a:rPr>
              <a:t>Sylvia Chen</a:t>
            </a:r>
          </a:p>
          <a:p>
            <a:r>
              <a:rPr lang="en-US" sz="1200" dirty="0">
                <a:solidFill>
                  <a:srgbClr val="232323">
                    <a:alpha val="65000"/>
                  </a:srgbClr>
                </a:solidFill>
              </a:rPr>
              <a:t>U.S. Consumer Product Safety Commission</a:t>
            </a:r>
          </a:p>
          <a:p>
            <a:r>
              <a:rPr lang="en-US" sz="1200" dirty="0">
                <a:solidFill>
                  <a:srgbClr val="232323">
                    <a:alpha val="65000"/>
                  </a:srgbClr>
                </a:solidFill>
              </a:rPr>
              <a:t>Program Manager for East Asia and Pacific </a:t>
            </a:r>
          </a:p>
          <a:p>
            <a:r>
              <a:rPr lang="en-US" sz="1200" dirty="0">
                <a:solidFill>
                  <a:srgbClr val="232323">
                    <a:alpha val="65000"/>
                  </a:srgbClr>
                </a:solidFill>
              </a:rPr>
              <a:t>Office of International Programs </a:t>
            </a:r>
          </a:p>
          <a:p>
            <a:endParaRPr lang="en-US" sz="1200" dirty="0"/>
          </a:p>
        </p:txBody>
      </p:sp>
      <p:sp>
        <p:nvSpPr>
          <p:cNvPr id="5" name="Content Placeholder 4"/>
          <p:cNvSpPr>
            <a:spLocks noGrp="1"/>
          </p:cNvSpPr>
          <p:nvPr>
            <p:ph sz="quarter" idx="4"/>
          </p:nvPr>
        </p:nvSpPr>
        <p:spPr>
          <a:xfrm>
            <a:off x="476016" y="2877585"/>
            <a:ext cx="5570885" cy="3693336"/>
          </a:xfrm>
        </p:spPr>
        <p:txBody>
          <a:bodyPr>
            <a:noAutofit/>
          </a:bodyPr>
          <a:lstStyle/>
          <a:p>
            <a:r>
              <a:rPr lang="en-US" sz="1200" dirty="0"/>
              <a:t>Sylvia Chen is Program Manager for East Asia and Pacific at the U.S. Consumer Product Safety Commission (CPSC). In that role, she is responsible for managing the Commission’s bilateral and multi-lateral programs related to consumer product safety in Australia, Japan, Korea, Taiwan and New Zealand. She also supports the CPSC’s work with China. Since she joined the CPSC in 2008, Sylvia has been working with product safety regulators, industry organizations, manufacturers, exporters, buyers and other sourcing professionals to provide them with guidance and technical support in understanding U.S. requirements, in particular the latest requirements for consumer products. To that end, she has organized or coordinated many of the agency’s international education and outreach activities.    </a:t>
            </a:r>
          </a:p>
          <a:p>
            <a:r>
              <a:rPr lang="en-US" sz="1200" dirty="0"/>
              <a:t> </a:t>
            </a:r>
          </a:p>
          <a:p>
            <a:r>
              <a:rPr lang="en-US" sz="1200" dirty="0"/>
              <a:t>Sylvia has a Bachelor of Arts degree in English and American Literature from Peking University. In 1991, she graduated from The Ohio State University with a Master’s degree in East Asian</a:t>
            </a:r>
          </a:p>
        </p:txBody>
      </p:sp>
      <p:pic>
        <p:nvPicPr>
          <p:cNvPr id="12" name="Picture 11" descr="C:\Users\JTsai\AppData\Local\Microsoft\Windows\Temporary Internet Files\Content.Outlook\1H6LSW43\Joe_Tsai_fot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2158" y="1343710"/>
            <a:ext cx="1387475" cy="1473835"/>
          </a:xfrm>
          <a:prstGeom prst="rect">
            <a:avLst/>
          </a:prstGeom>
          <a:noFill/>
          <a:ln>
            <a:noFill/>
          </a:ln>
        </p:spPr>
      </p:pic>
      <p:pic>
        <p:nvPicPr>
          <p:cNvPr id="9" name="Picture 8"/>
          <p:cNvPicPr>
            <a:picLocks noChangeAspect="1"/>
          </p:cNvPicPr>
          <p:nvPr/>
        </p:nvPicPr>
        <p:blipFill>
          <a:blip r:embed="rId4"/>
          <a:stretch>
            <a:fillRect/>
          </a:stretch>
        </p:blipFill>
        <p:spPr>
          <a:xfrm>
            <a:off x="476016" y="1609418"/>
            <a:ext cx="2107024" cy="1192021"/>
          </a:xfrm>
          <a:prstGeom prst="rect">
            <a:avLst/>
          </a:prstGeom>
        </p:spPr>
      </p:pic>
    </p:spTree>
    <p:extLst>
      <p:ext uri="{BB962C8B-B14F-4D97-AF65-F5344CB8AC3E}">
        <p14:creationId xmlns:p14="http://schemas.microsoft.com/office/powerpoint/2010/main" val="31746976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88314" y="365774"/>
            <a:ext cx="8229600" cy="900114"/>
          </a:xfrm>
        </p:spPr>
        <p:txBody>
          <a:bodyPr>
            <a:normAutofit fontScale="90000"/>
          </a:bodyPr>
          <a:lstStyle/>
          <a:p>
            <a:r>
              <a:rPr lang="en-US" dirty="0"/>
              <a:t>More on Magnets…</a:t>
            </a:r>
            <a:br>
              <a:rPr lang="en-US" dirty="0"/>
            </a:br>
            <a:r>
              <a:rPr lang="zh-CN" altLang="en-US" sz="3200" dirty="0"/>
              <a:t>更多关于磁铁</a:t>
            </a:r>
            <a:r>
              <a:rPr lang="en-US" altLang="zh-CN" sz="3200" dirty="0"/>
              <a:t>…</a:t>
            </a:r>
            <a:endParaRPr lang="en-US" dirty="0"/>
          </a:p>
        </p:txBody>
      </p:sp>
      <p:sp>
        <p:nvSpPr>
          <p:cNvPr id="9" name="TextBox 8"/>
          <p:cNvSpPr txBox="1"/>
          <p:nvPr/>
        </p:nvSpPr>
        <p:spPr>
          <a:xfrm>
            <a:off x="554428" y="1301722"/>
            <a:ext cx="11324820" cy="3231654"/>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4C4C4C"/>
                </a:solidFill>
                <a:latin typeface="Arial" panose="020B0604020202020204" pitchFamily="34" charset="0"/>
                <a:cs typeface="Arial" panose="020B0604020202020204" pitchFamily="34" charset="0"/>
              </a:rPr>
              <a:t>There are typically 4 types of toys that contain magnets:</a:t>
            </a:r>
          </a:p>
          <a:p>
            <a:r>
              <a:rPr lang="en-US" sz="2400" dirty="0">
                <a:solidFill>
                  <a:srgbClr val="4C4C4C"/>
                </a:solidFill>
                <a:latin typeface="Arial" panose="020B0604020202020204" pitchFamily="34" charset="0"/>
                <a:cs typeface="Arial" panose="020B0604020202020204" pitchFamily="34" charset="0"/>
              </a:rPr>
              <a:t>    magnetic building sets, magnetic letters &amp; numbers, magnetic fishing games,     </a:t>
            </a:r>
          </a:p>
          <a:p>
            <a:r>
              <a:rPr lang="en-US" sz="2400" dirty="0">
                <a:solidFill>
                  <a:srgbClr val="4C4C4C"/>
                </a:solidFill>
                <a:latin typeface="Arial" panose="020B0604020202020204" pitchFamily="34" charset="0"/>
                <a:cs typeface="Arial" panose="020B0604020202020204" pitchFamily="34" charset="0"/>
              </a:rPr>
              <a:t>    and magnetic stacking games.</a:t>
            </a:r>
          </a:p>
          <a:p>
            <a:r>
              <a:rPr lang="zh-CN" altLang="en-US" sz="2400" dirty="0">
                <a:solidFill>
                  <a:srgbClr val="4C4C4C"/>
                </a:solidFill>
                <a:latin typeface="Arial" panose="020B0604020202020204" pitchFamily="34" charset="0"/>
                <a:cs typeface="Arial" panose="020B0604020202020204" pitchFamily="34" charset="0"/>
              </a:rPr>
              <a:t>   含磁铁的玩具基本上有</a:t>
            </a:r>
            <a:r>
              <a:rPr lang="en-US" altLang="zh-CN" sz="2400" dirty="0">
                <a:solidFill>
                  <a:srgbClr val="4C4C4C"/>
                </a:solidFill>
                <a:latin typeface="Arial" panose="020B0604020202020204" pitchFamily="34" charset="0"/>
                <a:cs typeface="Arial" panose="020B0604020202020204" pitchFamily="34" charset="0"/>
              </a:rPr>
              <a:t>4</a:t>
            </a:r>
            <a:r>
              <a:rPr lang="zh-CN" altLang="en-US" sz="2400" dirty="0">
                <a:solidFill>
                  <a:srgbClr val="4C4C4C"/>
                </a:solidFill>
                <a:latin typeface="Arial" panose="020B0604020202020204" pitchFamily="34" charset="0"/>
                <a:cs typeface="Arial" panose="020B0604020202020204" pitchFamily="34" charset="0"/>
              </a:rPr>
              <a:t>种类型</a:t>
            </a:r>
            <a:r>
              <a:rPr lang="en-US" altLang="zh-CN" sz="2400" dirty="0">
                <a:solidFill>
                  <a:srgbClr val="4C4C4C"/>
                </a:solidFill>
                <a:latin typeface="Arial" panose="020B0604020202020204" pitchFamily="34" charset="0"/>
                <a:cs typeface="Arial" panose="020B0604020202020204" pitchFamily="34" charset="0"/>
              </a:rPr>
              <a:t>: </a:t>
            </a:r>
            <a:r>
              <a:rPr lang="zh-CN" altLang="en-US" sz="2400" dirty="0">
                <a:solidFill>
                  <a:srgbClr val="4C4C4C"/>
                </a:solidFill>
                <a:latin typeface="Arial" panose="020B0604020202020204" pitchFamily="34" charset="0"/>
                <a:cs typeface="Arial" panose="020B0604020202020204" pitchFamily="34" charset="0"/>
              </a:rPr>
              <a:t>磁性建筑套装，磁性字母和数字，磁性钓鱼游戏</a:t>
            </a:r>
            <a:r>
              <a:rPr lang="en-US" altLang="zh-CN" sz="2400" dirty="0">
                <a:solidFill>
                  <a:srgbClr val="4C4C4C"/>
                </a:solidFill>
                <a:latin typeface="Arial" panose="020B0604020202020204" pitchFamily="34" charset="0"/>
                <a:cs typeface="Arial" panose="020B0604020202020204" pitchFamily="34" charset="0"/>
              </a:rPr>
              <a:t>,</a:t>
            </a:r>
            <a:r>
              <a:rPr lang="zh-CN" altLang="en-US" sz="2400" dirty="0">
                <a:solidFill>
                  <a:srgbClr val="4C4C4C"/>
                </a:solidFill>
                <a:latin typeface="Arial" panose="020B0604020202020204" pitchFamily="34" charset="0"/>
                <a:cs typeface="Arial" panose="020B0604020202020204" pitchFamily="34" charset="0"/>
              </a:rPr>
              <a:t>   </a:t>
            </a:r>
            <a:endParaRPr lang="en-US" altLang="zh-CN" sz="2400" dirty="0">
              <a:solidFill>
                <a:srgbClr val="4C4C4C"/>
              </a:solidFill>
              <a:latin typeface="Arial" panose="020B0604020202020204" pitchFamily="34" charset="0"/>
              <a:cs typeface="Arial" panose="020B0604020202020204" pitchFamily="34" charset="0"/>
            </a:endParaRPr>
          </a:p>
          <a:p>
            <a:r>
              <a:rPr lang="en-US" altLang="zh-CN" sz="2400" dirty="0">
                <a:solidFill>
                  <a:srgbClr val="4C4C4C"/>
                </a:solidFill>
                <a:latin typeface="Arial" panose="020B0604020202020204" pitchFamily="34" charset="0"/>
                <a:cs typeface="Arial" panose="020B0604020202020204" pitchFamily="34" charset="0"/>
              </a:rPr>
              <a:t>   </a:t>
            </a:r>
            <a:r>
              <a:rPr lang="zh-CN" altLang="en-US" sz="2400" dirty="0">
                <a:solidFill>
                  <a:srgbClr val="4C4C4C"/>
                </a:solidFill>
                <a:latin typeface="Arial" panose="020B0604020202020204" pitchFamily="34" charset="0"/>
                <a:cs typeface="Arial" panose="020B0604020202020204" pitchFamily="34" charset="0"/>
              </a:rPr>
              <a:t>和磁性堆叠游戏。</a:t>
            </a:r>
            <a:endParaRPr lang="en-US" altLang="zh-CN" sz="1200" dirty="0">
              <a:solidFill>
                <a:srgbClr val="4C4C4C"/>
              </a:solidFill>
              <a:latin typeface="Arial" panose="020B0604020202020204" pitchFamily="34" charset="0"/>
              <a:cs typeface="Arial" panose="020B0604020202020204" pitchFamily="34" charset="0"/>
            </a:endParaRPr>
          </a:p>
          <a:p>
            <a:endParaRPr lang="en-US" sz="1200" dirty="0">
              <a:solidFill>
                <a:srgbClr val="4C4C4C"/>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4C4C4C"/>
                </a:solidFill>
                <a:latin typeface="Arial" panose="020B0604020202020204" pitchFamily="34" charset="0"/>
                <a:cs typeface="Arial" panose="020B0604020202020204" pitchFamily="34" charset="0"/>
              </a:rPr>
              <a:t>Magnets are encased or embedded in wood or plastic.</a:t>
            </a:r>
            <a:br>
              <a:rPr lang="en-US" sz="2400" dirty="0">
                <a:solidFill>
                  <a:srgbClr val="4C4C4C"/>
                </a:solidFill>
                <a:latin typeface="Arial" panose="020B0604020202020204" pitchFamily="34" charset="0"/>
                <a:cs typeface="Arial" panose="020B0604020202020204" pitchFamily="34" charset="0"/>
              </a:rPr>
            </a:br>
            <a:r>
              <a:rPr lang="zh-CN" altLang="en-US" sz="2400" dirty="0">
                <a:solidFill>
                  <a:srgbClr val="4C4C4C"/>
                </a:solidFill>
                <a:latin typeface="Arial" panose="020B0604020202020204" pitchFamily="34" charset="0"/>
                <a:cs typeface="Arial" panose="020B0604020202020204" pitchFamily="34" charset="0"/>
              </a:rPr>
              <a:t>在这些磁性玩具中</a:t>
            </a:r>
            <a:r>
              <a:rPr lang="en-US" altLang="zh-CN" sz="2400" dirty="0">
                <a:solidFill>
                  <a:srgbClr val="4C4C4C"/>
                </a:solidFill>
                <a:latin typeface="Arial" panose="020B0604020202020204" pitchFamily="34" charset="0"/>
                <a:cs typeface="Arial" panose="020B0604020202020204" pitchFamily="34" charset="0"/>
              </a:rPr>
              <a:t>, </a:t>
            </a:r>
            <a:r>
              <a:rPr lang="zh-CN" altLang="en-US" sz="2400" dirty="0">
                <a:solidFill>
                  <a:srgbClr val="4C4C4C"/>
                </a:solidFill>
                <a:latin typeface="Arial" panose="020B0604020202020204" pitchFamily="34" charset="0"/>
                <a:cs typeface="Arial" panose="020B0604020202020204" pitchFamily="34" charset="0"/>
              </a:rPr>
              <a:t>磁铁都被包裹或嵌入在木头或塑料中。</a:t>
            </a:r>
            <a:endParaRPr lang="en-US" sz="2400" dirty="0">
              <a:solidFill>
                <a:srgbClr val="4C4C4C"/>
              </a:solidFill>
              <a:latin typeface="Arial" panose="020B0604020202020204" pitchFamily="34" charset="0"/>
              <a:cs typeface="Arial" panose="020B0604020202020204" pitchFamily="34" charset="0"/>
            </a:endParaRPr>
          </a:p>
          <a:p>
            <a:pPr marL="342900" indent="-342900" algn="ctr">
              <a:buFont typeface="Arial" panose="020B0604020202020204" pitchFamily="34" charset="0"/>
              <a:buChar char="•"/>
            </a:pPr>
            <a:endParaRPr lang="en-US" sz="2400" dirty="0">
              <a:solidFill>
                <a:srgbClr val="1A2857"/>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7"/>
          <a:srcRect t="10014" b="-137"/>
          <a:stretch/>
        </p:blipFill>
        <p:spPr>
          <a:xfrm>
            <a:off x="5537837" y="5028042"/>
            <a:ext cx="1438243" cy="1296193"/>
          </a:xfrm>
          <a:prstGeom prst="rect">
            <a:avLst/>
          </a:prstGeom>
        </p:spPr>
      </p:pic>
      <p:pic>
        <p:nvPicPr>
          <p:cNvPr id="13" name="Picture 4" descr="Image result for magnetic toy"/>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0321" b="-10321"/>
          <a:stretch/>
        </p:blipFill>
        <p:spPr bwMode="auto">
          <a:xfrm>
            <a:off x="3924693" y="5040983"/>
            <a:ext cx="1086618" cy="14256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9"/>
          <a:srcRect l="5918" t="5918" r="5311" b="5311"/>
          <a:stretch/>
        </p:blipFill>
        <p:spPr>
          <a:xfrm>
            <a:off x="2070714" y="5040984"/>
            <a:ext cx="1315367" cy="1315367"/>
          </a:xfrm>
          <a:prstGeom prst="rect">
            <a:avLst/>
          </a:prstGeom>
        </p:spPr>
      </p:pic>
      <p:pic>
        <p:nvPicPr>
          <p:cNvPr id="15" name="Picture 14"/>
          <p:cNvPicPr>
            <a:picLocks noChangeAspect="1"/>
          </p:cNvPicPr>
          <p:nvPr/>
        </p:nvPicPr>
        <p:blipFill>
          <a:blip r:embed="rId10"/>
          <a:stretch>
            <a:fillRect/>
          </a:stretch>
        </p:blipFill>
        <p:spPr>
          <a:xfrm>
            <a:off x="7502604" y="5040983"/>
            <a:ext cx="1303788" cy="1303788"/>
          </a:xfrm>
          <a:prstGeom prst="rect">
            <a:avLst/>
          </a:prstGeom>
        </p:spPr>
      </p:pic>
      <p:sp>
        <p:nvSpPr>
          <p:cNvPr id="17" name="TextBox 16"/>
          <p:cNvSpPr txBox="1"/>
          <p:nvPr/>
        </p:nvSpPr>
        <p:spPr>
          <a:xfrm>
            <a:off x="5366379" y="4290794"/>
            <a:ext cx="1700918" cy="707886"/>
          </a:xfrm>
          <a:prstGeom prst="rect">
            <a:avLst/>
          </a:prstGeom>
          <a:noFill/>
        </p:spPr>
        <p:txBody>
          <a:bodyPr wrap="square" rtlCol="0">
            <a:spAutoFit/>
          </a:bodyPr>
          <a:lstStyle/>
          <a:p>
            <a:pPr algn="ctr"/>
            <a:r>
              <a:rPr lang="en-US" sz="2000" dirty="0">
                <a:solidFill>
                  <a:schemeClr val="accent1">
                    <a:lumMod val="75000"/>
                  </a:schemeClr>
                </a:solidFill>
              </a:rPr>
              <a:t>Magnetic</a:t>
            </a:r>
          </a:p>
          <a:p>
            <a:pPr algn="ctr"/>
            <a:r>
              <a:rPr lang="en-US" sz="2000" dirty="0">
                <a:solidFill>
                  <a:schemeClr val="accent1">
                    <a:lumMod val="75000"/>
                  </a:schemeClr>
                </a:solidFill>
              </a:rPr>
              <a:t>Fishing Games</a:t>
            </a:r>
          </a:p>
        </p:txBody>
      </p:sp>
      <p:sp>
        <p:nvSpPr>
          <p:cNvPr id="18" name="TextBox 17"/>
          <p:cNvSpPr txBox="1"/>
          <p:nvPr/>
        </p:nvSpPr>
        <p:spPr>
          <a:xfrm>
            <a:off x="3491795" y="4064462"/>
            <a:ext cx="1860551" cy="1009495"/>
          </a:xfrm>
          <a:prstGeom prst="rect">
            <a:avLst/>
          </a:prstGeom>
          <a:noFill/>
        </p:spPr>
        <p:txBody>
          <a:bodyPr wrap="square" rtlCol="0">
            <a:spAutoFit/>
          </a:bodyPr>
          <a:lstStyle/>
          <a:p>
            <a:pPr algn="ctr"/>
            <a:r>
              <a:rPr lang="en-US" sz="2000" dirty="0">
                <a:solidFill>
                  <a:schemeClr val="accent1">
                    <a:lumMod val="75000"/>
                  </a:schemeClr>
                </a:solidFill>
              </a:rPr>
              <a:t>Magnetic </a:t>
            </a:r>
          </a:p>
          <a:p>
            <a:pPr algn="ctr"/>
            <a:r>
              <a:rPr lang="en-US" sz="2000" dirty="0">
                <a:solidFill>
                  <a:schemeClr val="accent1">
                    <a:lumMod val="75000"/>
                  </a:schemeClr>
                </a:solidFill>
              </a:rPr>
              <a:t>Letters &amp; Numbers</a:t>
            </a:r>
          </a:p>
        </p:txBody>
      </p:sp>
      <p:sp>
        <p:nvSpPr>
          <p:cNvPr id="19" name="TextBox 18"/>
          <p:cNvSpPr txBox="1"/>
          <p:nvPr/>
        </p:nvSpPr>
        <p:spPr>
          <a:xfrm>
            <a:off x="1572557" y="4193718"/>
            <a:ext cx="2322990" cy="707886"/>
          </a:xfrm>
          <a:prstGeom prst="rect">
            <a:avLst/>
          </a:prstGeom>
          <a:noFill/>
        </p:spPr>
        <p:txBody>
          <a:bodyPr wrap="square" rtlCol="0">
            <a:spAutoFit/>
          </a:bodyPr>
          <a:lstStyle/>
          <a:p>
            <a:pPr algn="ctr"/>
            <a:r>
              <a:rPr lang="en-US" sz="2000" dirty="0">
                <a:solidFill>
                  <a:schemeClr val="accent1">
                    <a:lumMod val="75000"/>
                  </a:schemeClr>
                </a:solidFill>
              </a:rPr>
              <a:t>Magnetic </a:t>
            </a:r>
          </a:p>
          <a:p>
            <a:pPr algn="ctr"/>
            <a:r>
              <a:rPr lang="en-US" sz="2000" dirty="0">
                <a:solidFill>
                  <a:schemeClr val="accent1">
                    <a:lumMod val="75000"/>
                  </a:schemeClr>
                </a:solidFill>
              </a:rPr>
              <a:t>Building Sets</a:t>
            </a:r>
          </a:p>
        </p:txBody>
      </p:sp>
      <p:sp>
        <p:nvSpPr>
          <p:cNvPr id="20" name="TextBox 19"/>
          <p:cNvSpPr txBox="1"/>
          <p:nvPr/>
        </p:nvSpPr>
        <p:spPr>
          <a:xfrm>
            <a:off x="7108031" y="4284204"/>
            <a:ext cx="2038552" cy="707886"/>
          </a:xfrm>
          <a:prstGeom prst="rect">
            <a:avLst/>
          </a:prstGeom>
          <a:noFill/>
        </p:spPr>
        <p:txBody>
          <a:bodyPr wrap="square" rtlCol="0">
            <a:spAutoFit/>
          </a:bodyPr>
          <a:lstStyle/>
          <a:p>
            <a:pPr algn="ctr"/>
            <a:r>
              <a:rPr lang="en-US" sz="2000" dirty="0">
                <a:solidFill>
                  <a:schemeClr val="accent1">
                    <a:lumMod val="75000"/>
                  </a:schemeClr>
                </a:solidFill>
              </a:rPr>
              <a:t>Magnetic Stacking Games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10122" y="5857025"/>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410122" y="5857025"/>
            <a:ext cx="609600" cy="609600"/>
          </a:xfrm>
          <a:prstGeom prst="rect">
            <a:avLst/>
          </a:prstGeom>
        </p:spPr>
      </p:pic>
    </p:spTree>
    <p:extLst>
      <p:ext uri="{BB962C8B-B14F-4D97-AF65-F5344CB8AC3E}">
        <p14:creationId xmlns:p14="http://schemas.microsoft.com/office/powerpoint/2010/main" val="348612640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par>
                                <p:cTn id="17" presetID="3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fltVal val="0"/>
                                          </p:val>
                                        </p:tav>
                                        <p:tav tm="100000">
                                          <p:val>
                                            <p:strVal val="#ppt_w"/>
                                          </p:val>
                                        </p:tav>
                                      </p:tavLst>
                                    </p:anim>
                                    <p:anim calcmode="lin" valueType="num">
                                      <p:cBhvr>
                                        <p:cTn id="26" dur="1000" fill="hold"/>
                                        <p:tgtEl>
                                          <p:spTgt spid="18"/>
                                        </p:tgtEl>
                                        <p:attrNameLst>
                                          <p:attrName>ppt_h</p:attrName>
                                        </p:attrNameLst>
                                      </p:cBhvr>
                                      <p:tavLst>
                                        <p:tav tm="0">
                                          <p:val>
                                            <p:fltVal val="0"/>
                                          </p:val>
                                        </p:tav>
                                        <p:tav tm="100000">
                                          <p:val>
                                            <p:strVal val="#ppt_h"/>
                                          </p:val>
                                        </p:tav>
                                      </p:tavLst>
                                    </p:anim>
                                    <p:anim calcmode="lin" valueType="num">
                                      <p:cBhvr>
                                        <p:cTn id="27" dur="1000" fill="hold"/>
                                        <p:tgtEl>
                                          <p:spTgt spid="18"/>
                                        </p:tgtEl>
                                        <p:attrNameLst>
                                          <p:attrName>style.rotation</p:attrName>
                                        </p:attrNameLst>
                                      </p:cBhvr>
                                      <p:tavLst>
                                        <p:tav tm="0">
                                          <p:val>
                                            <p:fltVal val="90"/>
                                          </p:val>
                                        </p:tav>
                                        <p:tav tm="100000">
                                          <p:val>
                                            <p:fltVal val="0"/>
                                          </p:val>
                                        </p:tav>
                                      </p:tavLst>
                                    </p:anim>
                                    <p:animEffect transition="in" filter="fade">
                                      <p:cBhvr>
                                        <p:cTn id="28" dur="1000"/>
                                        <p:tgtEl>
                                          <p:spTgt spid="18"/>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1000" fill="hold"/>
                                        <p:tgtEl>
                                          <p:spTgt spid="17"/>
                                        </p:tgtEl>
                                        <p:attrNameLst>
                                          <p:attrName>ppt_w</p:attrName>
                                        </p:attrNameLst>
                                      </p:cBhvr>
                                      <p:tavLst>
                                        <p:tav tm="0">
                                          <p:val>
                                            <p:fltVal val="0"/>
                                          </p:val>
                                        </p:tav>
                                        <p:tav tm="100000">
                                          <p:val>
                                            <p:strVal val="#ppt_w"/>
                                          </p:val>
                                        </p:tav>
                                      </p:tavLst>
                                    </p:anim>
                                    <p:anim calcmode="lin" valueType="num">
                                      <p:cBhvr>
                                        <p:cTn id="32" dur="1000" fill="hold"/>
                                        <p:tgtEl>
                                          <p:spTgt spid="17"/>
                                        </p:tgtEl>
                                        <p:attrNameLst>
                                          <p:attrName>ppt_h</p:attrName>
                                        </p:attrNameLst>
                                      </p:cBhvr>
                                      <p:tavLst>
                                        <p:tav tm="0">
                                          <p:val>
                                            <p:fltVal val="0"/>
                                          </p:val>
                                        </p:tav>
                                        <p:tav tm="100000">
                                          <p:val>
                                            <p:strVal val="#ppt_h"/>
                                          </p:val>
                                        </p:tav>
                                      </p:tavLst>
                                    </p:anim>
                                    <p:anim calcmode="lin" valueType="num">
                                      <p:cBhvr>
                                        <p:cTn id="33" dur="1000" fill="hold"/>
                                        <p:tgtEl>
                                          <p:spTgt spid="17"/>
                                        </p:tgtEl>
                                        <p:attrNameLst>
                                          <p:attrName>style.rotation</p:attrName>
                                        </p:attrNameLst>
                                      </p:cBhvr>
                                      <p:tavLst>
                                        <p:tav tm="0">
                                          <p:val>
                                            <p:fltVal val="90"/>
                                          </p:val>
                                        </p:tav>
                                        <p:tav tm="100000">
                                          <p:val>
                                            <p:fltVal val="0"/>
                                          </p:val>
                                        </p:tav>
                                      </p:tavLst>
                                    </p:anim>
                                    <p:animEffect transition="in" filter="fade">
                                      <p:cBhvr>
                                        <p:cTn id="34" dur="1000"/>
                                        <p:tgtEl>
                                          <p:spTgt spid="17"/>
                                        </p:tgtEl>
                                      </p:cBhvr>
                                    </p:animEffect>
                                  </p:childTnLst>
                                </p:cTn>
                              </p:par>
                              <p:par>
                                <p:cTn id="35" presetID="3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1000" fill="hold"/>
                                        <p:tgtEl>
                                          <p:spTgt spid="20"/>
                                        </p:tgtEl>
                                        <p:attrNameLst>
                                          <p:attrName>ppt_w</p:attrName>
                                        </p:attrNameLst>
                                      </p:cBhvr>
                                      <p:tavLst>
                                        <p:tav tm="0">
                                          <p:val>
                                            <p:fltVal val="0"/>
                                          </p:val>
                                        </p:tav>
                                        <p:tav tm="100000">
                                          <p:val>
                                            <p:strVal val="#ppt_w"/>
                                          </p:val>
                                        </p:tav>
                                      </p:tavLst>
                                    </p:anim>
                                    <p:anim calcmode="lin" valueType="num">
                                      <p:cBhvr>
                                        <p:cTn id="44" dur="1000" fill="hold"/>
                                        <p:tgtEl>
                                          <p:spTgt spid="20"/>
                                        </p:tgtEl>
                                        <p:attrNameLst>
                                          <p:attrName>ppt_h</p:attrName>
                                        </p:attrNameLst>
                                      </p:cBhvr>
                                      <p:tavLst>
                                        <p:tav tm="0">
                                          <p:val>
                                            <p:fltVal val="0"/>
                                          </p:val>
                                        </p:tav>
                                        <p:tav tm="100000">
                                          <p:val>
                                            <p:strVal val="#ppt_h"/>
                                          </p:val>
                                        </p:tav>
                                      </p:tavLst>
                                    </p:anim>
                                    <p:anim calcmode="lin" valueType="num">
                                      <p:cBhvr>
                                        <p:cTn id="45" dur="1000" fill="hold"/>
                                        <p:tgtEl>
                                          <p:spTgt spid="20"/>
                                        </p:tgtEl>
                                        <p:attrNameLst>
                                          <p:attrName>style.rotation</p:attrName>
                                        </p:attrNameLst>
                                      </p:cBhvr>
                                      <p:tavLst>
                                        <p:tav tm="0">
                                          <p:val>
                                            <p:fltVal val="90"/>
                                          </p:val>
                                        </p:tav>
                                        <p:tav tm="100000">
                                          <p:val>
                                            <p:fltVal val="0"/>
                                          </p:val>
                                        </p:tav>
                                      </p:tavLst>
                                    </p:anim>
                                    <p:animEffect transition="in" filter="fade">
                                      <p:cBhvr>
                                        <p:cTn id="46" dur="1000"/>
                                        <p:tgtEl>
                                          <p:spTgt spid="20"/>
                                        </p:tgtEl>
                                      </p:cBhvr>
                                    </p:animEffect>
                                  </p:childTnLst>
                                </p:cTn>
                              </p:par>
                              <p:par>
                                <p:cTn id="47" presetID="31"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1000" fill="hold"/>
                                        <p:tgtEl>
                                          <p:spTgt spid="15"/>
                                        </p:tgtEl>
                                        <p:attrNameLst>
                                          <p:attrName>ppt_w</p:attrName>
                                        </p:attrNameLst>
                                      </p:cBhvr>
                                      <p:tavLst>
                                        <p:tav tm="0">
                                          <p:val>
                                            <p:fltVal val="0"/>
                                          </p:val>
                                        </p:tav>
                                        <p:tav tm="100000">
                                          <p:val>
                                            <p:strVal val="#ppt_w"/>
                                          </p:val>
                                        </p:tav>
                                      </p:tavLst>
                                    </p:anim>
                                    <p:anim calcmode="lin" valueType="num">
                                      <p:cBhvr>
                                        <p:cTn id="50" dur="1000" fill="hold"/>
                                        <p:tgtEl>
                                          <p:spTgt spid="15"/>
                                        </p:tgtEl>
                                        <p:attrNameLst>
                                          <p:attrName>ppt_h</p:attrName>
                                        </p:attrNameLst>
                                      </p:cBhvr>
                                      <p:tavLst>
                                        <p:tav tm="0">
                                          <p:val>
                                            <p:fltVal val="0"/>
                                          </p:val>
                                        </p:tav>
                                        <p:tav tm="100000">
                                          <p:val>
                                            <p:strVal val="#ppt_h"/>
                                          </p:val>
                                        </p:tav>
                                      </p:tavLst>
                                    </p:anim>
                                    <p:anim calcmode="lin" valueType="num">
                                      <p:cBhvr>
                                        <p:cTn id="51" dur="1000" fill="hold"/>
                                        <p:tgtEl>
                                          <p:spTgt spid="15"/>
                                        </p:tgtEl>
                                        <p:attrNameLst>
                                          <p:attrName>style.rotation</p:attrName>
                                        </p:attrNameLst>
                                      </p:cBhvr>
                                      <p:tavLst>
                                        <p:tav tm="0">
                                          <p:val>
                                            <p:fltVal val="90"/>
                                          </p:val>
                                        </p:tav>
                                        <p:tav tm="100000">
                                          <p:val>
                                            <p:fltVal val="0"/>
                                          </p:val>
                                        </p:tav>
                                      </p:tavLst>
                                    </p:anim>
                                    <p:animEffect transition="in" filter="fade">
                                      <p:cBhvr>
                                        <p:cTn id="52" dur="1000"/>
                                        <p:tgtEl>
                                          <p:spTgt spid="15"/>
                                        </p:tgtEl>
                                      </p:cBhvr>
                                    </p:animEffect>
                                  </p:childTnLst>
                                </p:cTn>
                              </p:par>
                              <p:par>
                                <p:cTn id="53" presetID="1" presetClass="mediacall" presetSubtype="0" fill="hold" nodeType="withEffect">
                                  <p:stCondLst>
                                    <p:cond delay="0"/>
                                  </p:stCondLst>
                                  <p:childTnLst>
                                    <p:cmd type="call" cmd="playFrom(0.0)">
                                      <p:cBhvr>
                                        <p:cTn id="54" dur="18834" fill="hold"/>
                                        <p:tgtEl>
                                          <p:spTgt spid="2"/>
                                        </p:tgtEl>
                                      </p:cBhvr>
                                    </p:cmd>
                                  </p:childTnLst>
                                </p:cTn>
                              </p:par>
                            </p:childTnLst>
                          </p:cTn>
                        </p:par>
                        <p:par>
                          <p:cTn id="55" fill="hold">
                            <p:stCondLst>
                              <p:cond delay="18834"/>
                            </p:stCondLst>
                            <p:childTnLst>
                              <p:par>
                                <p:cTn id="56" presetID="1" presetClass="mediacall" presetSubtype="0" fill="hold" nodeType="afterEffect">
                                  <p:stCondLst>
                                    <p:cond delay="0"/>
                                  </p:stCondLst>
                                  <p:childTnLst>
                                    <p:cmd type="call" cmd="playFrom(0.0)">
                                      <p:cBhvr>
                                        <p:cTn id="57" dur="107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2"/>
                </p:tgtEl>
              </p:cMediaNode>
            </p:audio>
            <p:audio>
              <p:cMediaNode vol="80000">
                <p:cTn id="59" fill="hold" display="0">
                  <p:stCondLst>
                    <p:cond delay="indefinite"/>
                  </p:stCondLst>
                  <p:endCondLst>
                    <p:cond evt="onStopAudio" delay="0">
                      <p:tgtEl>
                        <p:sldTgt/>
                      </p:tgtEl>
                    </p:cond>
                  </p:endCondLst>
                </p:cTn>
                <p:tgtEl>
                  <p:spTgt spid="3"/>
                </p:tgtEl>
              </p:cMediaNode>
            </p:audio>
          </p:childTnLst>
        </p:cTn>
      </p:par>
    </p:tnLst>
    <p:bldLst>
      <p:bldP spid="17" grpId="0"/>
      <p:bldP spid="18" grpId="0"/>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1"/>
          <a:srcRect/>
          <a:stretch/>
        </p:blipFill>
        <p:spPr>
          <a:xfrm>
            <a:off x="3721101" y="4873336"/>
            <a:ext cx="1541444" cy="1541444"/>
          </a:xfrm>
          <a:prstGeom prst="rect">
            <a:avLst/>
          </a:prstGeom>
        </p:spPr>
      </p:pic>
      <p:pic>
        <p:nvPicPr>
          <p:cNvPr id="6" name="Picture 5"/>
          <p:cNvPicPr>
            <a:picLocks noChangeAspect="1"/>
          </p:cNvPicPr>
          <p:nvPr/>
        </p:nvPicPr>
        <p:blipFill rotWithShape="1">
          <a:blip r:embed="rId12"/>
          <a:srcRect l="18227" t="22327" r="34114" b="19069"/>
          <a:stretch/>
        </p:blipFill>
        <p:spPr>
          <a:xfrm>
            <a:off x="6266964" y="4881385"/>
            <a:ext cx="1533395" cy="1533395"/>
          </a:xfrm>
          <a:prstGeom prst="rect">
            <a:avLst/>
          </a:prstGeom>
        </p:spPr>
      </p:pic>
      <p:sp>
        <p:nvSpPr>
          <p:cNvPr id="7" name="Title 1"/>
          <p:cNvSpPr>
            <a:spLocks noGrp="1"/>
          </p:cNvSpPr>
          <p:nvPr>
            <p:ph type="title"/>
          </p:nvPr>
        </p:nvSpPr>
        <p:spPr/>
        <p:txBody>
          <a:bodyPr>
            <a:normAutofit fontScale="90000"/>
          </a:bodyPr>
          <a:lstStyle/>
          <a:p>
            <a:r>
              <a:rPr lang="en-US" dirty="0"/>
              <a:t>Magnets of Special </a:t>
            </a:r>
            <a:r>
              <a:rPr lang="en-US" dirty="0" smtClean="0"/>
              <a:t>Concern…Magnetic Balls</a:t>
            </a:r>
            <a:r>
              <a:rPr lang="en-US" dirty="0"/>
              <a:t/>
            </a:r>
            <a:br>
              <a:rPr lang="en-US" dirty="0"/>
            </a:br>
            <a:r>
              <a:rPr lang="zh-CN" altLang="en-US" dirty="0"/>
              <a:t>需要特别关注的磁性玩具</a:t>
            </a:r>
            <a:r>
              <a:rPr lang="en-US" altLang="zh-CN" dirty="0"/>
              <a:t>...</a:t>
            </a:r>
            <a:r>
              <a:rPr lang="zh-CN" altLang="en-US" dirty="0"/>
              <a:t>磁力珠</a:t>
            </a:r>
            <a:endParaRPr lang="en-US" sz="2700" dirty="0">
              <a:ea typeface="SimSun" panose="02010600030101010101" pitchFamily="2" charset="-122"/>
            </a:endParaRPr>
          </a:p>
        </p:txBody>
      </p:sp>
      <p:sp>
        <p:nvSpPr>
          <p:cNvPr id="8" name="Content Placeholder 2"/>
          <p:cNvSpPr>
            <a:spLocks noGrp="1"/>
          </p:cNvSpPr>
          <p:nvPr>
            <p:ph idx="1"/>
          </p:nvPr>
        </p:nvSpPr>
        <p:spPr>
          <a:xfrm>
            <a:off x="406399" y="1559036"/>
            <a:ext cx="11465169" cy="3398804"/>
          </a:xfrm>
        </p:spPr>
        <p:txBody>
          <a:bodyPr>
            <a:normAutofit/>
          </a:bodyPr>
          <a:lstStyle/>
          <a:p>
            <a:pPr marL="800100" lvl="1" indent="-342900">
              <a:buFont typeface="Arial" panose="020B0604020202020204" pitchFamily="34" charset="0"/>
              <a:buChar char="•"/>
            </a:pPr>
            <a:r>
              <a:rPr lang="en-US" dirty="0"/>
              <a:t>Magnets (high power rare earth magnets) that are not embedded/encased in plastic or wood.</a:t>
            </a:r>
          </a:p>
          <a:p>
            <a:pPr lvl="1"/>
            <a:r>
              <a:rPr lang="en-US" altLang="ja-JP" dirty="0">
                <a:ea typeface="SimSun" panose="02010600030101010101" pitchFamily="2" charset="-122"/>
              </a:rPr>
              <a:t>    </a:t>
            </a:r>
            <a:r>
              <a:rPr lang="ja-JP" altLang="en-US" dirty="0">
                <a:ea typeface="SimSun" panose="02010600030101010101" pitchFamily="2" charset="-122"/>
              </a:rPr>
              <a:t>未嵌入</a:t>
            </a:r>
            <a:r>
              <a:rPr lang="en-US" altLang="ja-JP" dirty="0">
                <a:ea typeface="SimSun" panose="02010600030101010101" pitchFamily="2" charset="-122"/>
              </a:rPr>
              <a:t>/</a:t>
            </a:r>
            <a:r>
              <a:rPr lang="ja-JP" altLang="en-US" dirty="0">
                <a:ea typeface="SimSun" panose="02010600030101010101" pitchFamily="2" charset="-122"/>
              </a:rPr>
              <a:t>未包裹在塑料或木材中的裸露的磁体（大功率稀土磁体）。</a:t>
            </a:r>
            <a:endParaRPr lang="en-US" dirty="0">
              <a:ea typeface="SimSun" panose="02010600030101010101" pitchFamily="2" charset="-122"/>
            </a:endParaRPr>
          </a:p>
          <a:p>
            <a:pPr marL="800100" lvl="1" indent="-342900">
              <a:buFont typeface="Arial" panose="020B0604020202020204" pitchFamily="34" charset="0"/>
              <a:buChar char="•"/>
            </a:pPr>
            <a:r>
              <a:rPr lang="en-US" dirty="0"/>
              <a:t>Usually Spherical with a diameter between 3~5 mm with a flux frequently over 50 kG2 mm2. </a:t>
            </a:r>
          </a:p>
          <a:p>
            <a:pPr lvl="1"/>
            <a:r>
              <a:rPr lang="zh-CN" altLang="en-US" dirty="0">
                <a:ea typeface="SimSun" panose="02010600030101010101" pitchFamily="2" charset="-122"/>
              </a:rPr>
              <a:t>    通常为球形，直径在</a:t>
            </a:r>
            <a:r>
              <a:rPr lang="en-US" altLang="zh-CN" dirty="0">
                <a:ea typeface="SimSun" panose="02010600030101010101" pitchFamily="2" charset="-122"/>
              </a:rPr>
              <a:t>3〜5 mm</a:t>
            </a:r>
            <a:r>
              <a:rPr lang="zh-CN" altLang="en-US" dirty="0">
                <a:ea typeface="SimSun" panose="02010600030101010101" pitchFamily="2" charset="-122"/>
              </a:rPr>
              <a:t>之间，磁通指数经常超过</a:t>
            </a:r>
            <a:r>
              <a:rPr lang="en-US" altLang="zh-CN" dirty="0">
                <a:ea typeface="SimSun" panose="02010600030101010101" pitchFamily="2" charset="-122"/>
              </a:rPr>
              <a:t>50 </a:t>
            </a:r>
            <a:r>
              <a:rPr lang="en-US" dirty="0">
                <a:ea typeface="SimSun" panose="02010600030101010101" pitchFamily="2" charset="-122"/>
              </a:rPr>
              <a:t>kG</a:t>
            </a:r>
            <a:r>
              <a:rPr lang="en-US" baseline="30000" dirty="0">
                <a:ea typeface="SimSun" panose="02010600030101010101" pitchFamily="2" charset="-122"/>
              </a:rPr>
              <a:t>2</a:t>
            </a:r>
            <a:r>
              <a:rPr lang="en-US" dirty="0">
                <a:ea typeface="SimSun" panose="02010600030101010101" pitchFamily="2" charset="-122"/>
              </a:rPr>
              <a:t>mm</a:t>
            </a:r>
            <a:r>
              <a:rPr lang="en-US" baseline="30000" dirty="0">
                <a:ea typeface="SimSun" panose="02010600030101010101" pitchFamily="2" charset="-122"/>
              </a:rPr>
              <a:t>2</a:t>
            </a:r>
            <a:r>
              <a:rPr lang="zh-CN" altLang="en-US" dirty="0">
                <a:latin typeface="SimSun" panose="02010600030101010101" pitchFamily="2" charset="-122"/>
                <a:ea typeface="SimSun" panose="02010600030101010101" pitchFamily="2" charset="-122"/>
              </a:rPr>
              <a:t> </a:t>
            </a:r>
            <a:r>
              <a:rPr lang="zh-CN" altLang="en-US" dirty="0">
                <a:ea typeface="SimSun" panose="02010600030101010101" pitchFamily="2" charset="-122"/>
              </a:rPr>
              <a:t>。</a:t>
            </a:r>
            <a:endParaRPr lang="en-US" altLang="zh-CN" dirty="0">
              <a:ea typeface="SimSun" panose="02010600030101010101" pitchFamily="2" charset="-122"/>
            </a:endParaRPr>
          </a:p>
          <a:p>
            <a:pPr marL="800100" lvl="1" indent="-342900">
              <a:buFont typeface="Arial" panose="020B0604020202020204" pitchFamily="34" charset="0"/>
              <a:buChar char="•"/>
            </a:pPr>
            <a:r>
              <a:rPr lang="en-US" dirty="0"/>
              <a:t>Frequently marked as “stress relief toys” “educational toys” or “desk toys”.</a:t>
            </a:r>
          </a:p>
          <a:p>
            <a:pPr lvl="1"/>
            <a:r>
              <a:rPr lang="zh-CN" altLang="en-US" dirty="0"/>
              <a:t>    通常标记为“减压玩具”，“教育玩具”或“桌上玩具” 。</a:t>
            </a:r>
            <a:endParaRPr lang="en-US" dirty="0"/>
          </a:p>
          <a:p>
            <a:pPr lvl="1"/>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261968" y="5805180"/>
            <a:ext cx="609600" cy="609600"/>
          </a:xfrm>
          <a:prstGeom prst="rect">
            <a:avLst/>
          </a:prstGeom>
        </p:spPr>
      </p:pic>
      <p:pic>
        <p:nvPicPr>
          <p:cNvPr id="9"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1261968" y="5844011"/>
            <a:ext cx="609600" cy="609600"/>
          </a:xfrm>
          <a:prstGeom prst="rect">
            <a:avLst/>
          </a:prstGeom>
        </p:spPr>
      </p:pic>
      <p:pic>
        <p:nvPicPr>
          <p:cNvPr id="10"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1261968" y="5844011"/>
            <a:ext cx="609600" cy="609600"/>
          </a:xfrm>
          <a:prstGeom prst="rect">
            <a:avLst/>
          </a:prstGeom>
        </p:spPr>
      </p:pic>
      <p:pic>
        <p:nvPicPr>
          <p:cNvPr id="11"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261968" y="5844011"/>
            <a:ext cx="609600" cy="609600"/>
          </a:xfrm>
          <a:prstGeom prst="rect">
            <a:avLst/>
          </a:prstGeom>
        </p:spPr>
      </p:pic>
    </p:spTree>
    <p:extLst>
      <p:ext uri="{BB962C8B-B14F-4D97-AF65-F5344CB8AC3E}">
        <p14:creationId xmlns:p14="http://schemas.microsoft.com/office/powerpoint/2010/main" val="29550236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96" fill="hold"/>
                                        <p:tgtEl>
                                          <p:spTgt spid="3"/>
                                        </p:tgtEl>
                                      </p:cBhvr>
                                    </p:cmd>
                                  </p:childTnLst>
                                </p:cTn>
                              </p:par>
                            </p:childTnLst>
                          </p:cTn>
                        </p:par>
                        <p:par>
                          <p:cTn id="7" fill="hold">
                            <p:stCondLst>
                              <p:cond delay="10396"/>
                            </p:stCondLst>
                            <p:childTnLst>
                              <p:par>
                                <p:cTn id="8" presetID="16" presetClass="entr" presetSubtype="21" fill="hold" nodeType="after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barn(inVertical)">
                                      <p:cBhvr>
                                        <p:cTn id="10" dur="500"/>
                                        <p:tgtEl>
                                          <p:spTgt spid="8">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barn(inVertical)">
                                      <p:cBhvr>
                                        <p:cTn id="13" dur="500"/>
                                        <p:tgtEl>
                                          <p:spTgt spid="8">
                                            <p:txEl>
                                              <p:pRg st="1" end="1"/>
                                            </p:txEl>
                                          </p:spTgt>
                                        </p:tgtEl>
                                      </p:cBhvr>
                                    </p:animEffect>
                                  </p:childTnLst>
                                </p:cTn>
                              </p:par>
                              <p:par>
                                <p:cTn id="14" presetID="1" presetClass="mediacall" presetSubtype="0" fill="hold" nodeType="withEffect">
                                  <p:stCondLst>
                                    <p:cond delay="0"/>
                                  </p:stCondLst>
                                  <p:childTnLst>
                                    <p:cmd type="call" cmd="playFrom(0.0)">
                                      <p:cBhvr>
                                        <p:cTn id="15" dur="17060" fill="hold"/>
                                        <p:tgtEl>
                                          <p:spTgt spid="9"/>
                                        </p:tgtEl>
                                      </p:cBhvr>
                                    </p:cmd>
                                  </p:childTnLst>
                                </p:cTn>
                              </p:par>
                            </p:childTnLst>
                          </p:cTn>
                        </p:par>
                        <p:par>
                          <p:cTn id="16" fill="hold">
                            <p:stCondLst>
                              <p:cond delay="27456"/>
                            </p:stCondLst>
                            <p:childTnLst>
                              <p:par>
                                <p:cTn id="17" presetID="16" presetClass="entr" presetSubtype="21" fill="hold"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barn(inVertical)">
                                      <p:cBhvr>
                                        <p:cTn id="19" dur="500"/>
                                        <p:tgtEl>
                                          <p:spTgt spid="8">
                                            <p:txEl>
                                              <p:pRg st="2" end="2"/>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par>
                                <p:cTn id="23" presetID="1" presetClass="mediacall" presetSubtype="0" fill="hold" nodeType="withEffect">
                                  <p:stCondLst>
                                    <p:cond delay="0"/>
                                  </p:stCondLst>
                                  <p:childTnLst>
                                    <p:cmd type="call" cmd="playFrom(0.0)">
                                      <p:cBhvr>
                                        <p:cTn id="24" dur="15202" fill="hold"/>
                                        <p:tgtEl>
                                          <p:spTgt spid="10"/>
                                        </p:tgtEl>
                                      </p:cBhvr>
                                    </p:cmd>
                                  </p:childTnLst>
                                </p:cTn>
                              </p:par>
                            </p:childTnLst>
                          </p:cTn>
                        </p:par>
                        <p:par>
                          <p:cTn id="25" fill="hold">
                            <p:stCondLst>
                              <p:cond delay="42658"/>
                            </p:stCondLst>
                            <p:childTnLst>
                              <p:par>
                                <p:cTn id="26" presetID="16" presetClass="entr" presetSubtype="21" fill="hold" nodeType="after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barn(inVertical)">
                                      <p:cBhvr>
                                        <p:cTn id="28" dur="500"/>
                                        <p:tgtEl>
                                          <p:spTgt spid="8">
                                            <p:txEl>
                                              <p:pRg st="4" end="4"/>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Effect transition="in" filter="barn(inVertical)">
                                      <p:cBhvr>
                                        <p:cTn id="31" dur="500"/>
                                        <p:tgtEl>
                                          <p:spTgt spid="8">
                                            <p:txEl>
                                              <p:pRg st="5" end="5"/>
                                            </p:txEl>
                                          </p:spTgt>
                                        </p:tgtEl>
                                      </p:cBhvr>
                                    </p:animEffect>
                                  </p:childTnLst>
                                </p:cTn>
                              </p:par>
                              <p:par>
                                <p:cTn id="32" presetID="1" presetClass="mediacall" presetSubtype="0" fill="hold" nodeType="withEffect">
                                  <p:stCondLst>
                                    <p:cond delay="0"/>
                                  </p:stCondLst>
                                  <p:childTnLst>
                                    <p:cmd type="call" cmd="playFrom(0.0)">
                                      <p:cBhvr>
                                        <p:cTn id="33" dur="115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3"/>
                </p:tgtEl>
              </p:cMediaNode>
            </p:audio>
            <p:audio>
              <p:cMediaNode vol="80000">
                <p:cTn id="35" fill="hold" display="0">
                  <p:stCondLst>
                    <p:cond delay="indefinite"/>
                  </p:stCondLst>
                  <p:endCondLst>
                    <p:cond evt="onStopAudio" delay="0">
                      <p:tgtEl>
                        <p:sldTgt/>
                      </p:tgtEl>
                    </p:cond>
                  </p:endCondLst>
                </p:cTn>
                <p:tgtEl>
                  <p:spTgt spid="9"/>
                </p:tgtEl>
              </p:cMediaNode>
            </p:audio>
            <p:audio>
              <p:cMediaNode vol="80000">
                <p:cTn id="36" fill="hold" display="0">
                  <p:stCondLst>
                    <p:cond delay="indefinite"/>
                  </p:stCondLst>
                  <p:endCondLst>
                    <p:cond evt="onStopAudio" delay="0">
                      <p:tgtEl>
                        <p:sldTgt/>
                      </p:tgtEl>
                    </p:cond>
                  </p:endCondLst>
                </p:cTn>
                <p:tgtEl>
                  <p:spTgt spid="10"/>
                </p:tgtEl>
              </p:cMediaNode>
            </p:audio>
            <p:audio>
              <p:cMediaNode vol="80000">
                <p:cTn id="3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7556578" y="2914367"/>
            <a:ext cx="2265365" cy="2184938"/>
          </a:xfrm>
          <a:prstGeom prst="rect">
            <a:avLst/>
          </a:prstGeom>
        </p:spPr>
      </p:pic>
      <p:sp>
        <p:nvSpPr>
          <p:cNvPr id="7" name="Rectangle 6"/>
          <p:cNvSpPr/>
          <p:nvPr/>
        </p:nvSpPr>
        <p:spPr>
          <a:xfrm>
            <a:off x="5977217" y="3244334"/>
            <a:ext cx="237566" cy="369332"/>
          </a:xfrm>
          <a:prstGeom prst="rect">
            <a:avLst/>
          </a:prstGeom>
        </p:spPr>
        <p:txBody>
          <a:bodyPr wrap="none">
            <a:spAutoFit/>
          </a:bodyPr>
          <a:lstStyle/>
          <a:p>
            <a:r>
              <a:rPr lang="en-US" dirty="0"/>
              <a:t> </a:t>
            </a:r>
          </a:p>
        </p:txBody>
      </p:sp>
      <p:pic>
        <p:nvPicPr>
          <p:cNvPr id="8" name="Picture 7"/>
          <p:cNvPicPr>
            <a:picLocks noChangeAspect="1"/>
          </p:cNvPicPr>
          <p:nvPr/>
        </p:nvPicPr>
        <p:blipFill>
          <a:blip r:embed="rId6"/>
          <a:stretch>
            <a:fillRect/>
          </a:stretch>
        </p:blipFill>
        <p:spPr>
          <a:xfrm>
            <a:off x="5071640" y="2914367"/>
            <a:ext cx="2131320" cy="2184938"/>
          </a:xfrm>
          <a:prstGeom prst="rect">
            <a:avLst/>
          </a:prstGeom>
        </p:spPr>
      </p:pic>
      <p:sp>
        <p:nvSpPr>
          <p:cNvPr id="10" name="Rectangle 2"/>
          <p:cNvSpPr>
            <a:spLocks noChangeArrowheads="1"/>
          </p:cNvSpPr>
          <p:nvPr/>
        </p:nvSpPr>
        <p:spPr bwMode="auto">
          <a:xfrm>
            <a:off x="2895601" y="228338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025" name="Picture 1"/>
          <p:cNvPicPr>
            <a:picLocks noChangeAspect="1" noChangeArrowheads="1"/>
          </p:cNvPicPr>
          <p:nvPr/>
        </p:nvPicPr>
        <p:blipFill>
          <a:blip r:embed="rId7">
            <a:extLst>
              <a:ext uri="{28A0092B-C50C-407E-A947-70E740481C1C}">
                <a14:useLocalDpi xmlns:a14="http://schemas.microsoft.com/office/drawing/2010/main" val="0"/>
              </a:ext>
            </a:extLst>
          </a:blip>
          <a:srcRect l="23486" t="13792" r="14679" b="27586"/>
          <a:stretch>
            <a:fillRect/>
          </a:stretch>
        </p:blipFill>
        <p:spPr bwMode="auto">
          <a:xfrm>
            <a:off x="2554101" y="2917537"/>
            <a:ext cx="2163921" cy="218176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09155" y="491430"/>
            <a:ext cx="11159836" cy="1938992"/>
          </a:xfrm>
          <a:prstGeom prst="rect">
            <a:avLst/>
          </a:prstGeom>
        </p:spPr>
        <p:txBody>
          <a:bodyPr wrap="square">
            <a:spAutoFit/>
          </a:bodyPr>
          <a:lstStyle/>
          <a:p>
            <a:r>
              <a:rPr lang="en-US" sz="2400" dirty="0">
                <a:solidFill>
                  <a:srgbClr val="4C4C4C"/>
                </a:solidFill>
                <a:latin typeface="Arial" panose="020B0604020202020204" pitchFamily="34" charset="0"/>
                <a:cs typeface="Arial" panose="020B0604020202020204" pitchFamily="34" charset="0"/>
              </a:rPr>
              <a:t>When these magnets are swallowed, they can link together inside a child’s intestines and clamp onto body tissues, causing intestinal obstructions, perforations, sepsis and death. </a:t>
            </a:r>
          </a:p>
          <a:p>
            <a:r>
              <a:rPr lang="zh-TW" altLang="en-US" sz="2400" dirty="0">
                <a:solidFill>
                  <a:srgbClr val="4C4C4C"/>
                </a:solidFill>
                <a:latin typeface="SimSun" panose="02010600030101010101" pitchFamily="2" charset="-122"/>
                <a:ea typeface="SimSun" panose="02010600030101010101" pitchFamily="2" charset="-122"/>
              </a:rPr>
              <a:t>吞下這些磁鐵後，它們可以在孩子的腸道內連接在一起</a:t>
            </a:r>
            <a:r>
              <a:rPr lang="en-US" altLang="zh-TW" sz="2400" dirty="0">
                <a:solidFill>
                  <a:srgbClr val="4C4C4C"/>
                </a:solidFill>
                <a:latin typeface="SimSun" panose="02010600030101010101" pitchFamily="2" charset="-122"/>
                <a:ea typeface="SimSun" panose="02010600030101010101" pitchFamily="2" charset="-122"/>
              </a:rPr>
              <a:t>,</a:t>
            </a:r>
            <a:r>
              <a:rPr lang="zh-TW" altLang="en-US" sz="2400" dirty="0">
                <a:solidFill>
                  <a:srgbClr val="4C4C4C"/>
                </a:solidFill>
                <a:latin typeface="SimSun" panose="02010600030101010101" pitchFamily="2" charset="-122"/>
                <a:ea typeface="SimSun" panose="02010600030101010101" pitchFamily="2" charset="-122"/>
              </a:rPr>
              <a:t>並夾在身體內部的組織上，可引起腸梗阻，穿孔，敗血症和死亡。 </a:t>
            </a:r>
            <a:endParaRPr lang="en-US" sz="2400" dirty="0">
              <a:solidFill>
                <a:srgbClr val="4C4C4C"/>
              </a:solidFill>
              <a:latin typeface="SimSun" panose="02010600030101010101" pitchFamily="2" charset="-122"/>
              <a:ea typeface="SimSun" panose="02010600030101010101" pitchFamily="2" charset="-122"/>
            </a:endParaRPr>
          </a:p>
        </p:txBody>
      </p:sp>
      <p:sp>
        <p:nvSpPr>
          <p:cNvPr id="13" name="TextBox 12"/>
          <p:cNvSpPr txBox="1"/>
          <p:nvPr/>
        </p:nvSpPr>
        <p:spPr>
          <a:xfrm>
            <a:off x="2543768" y="5241667"/>
            <a:ext cx="7604578" cy="1015663"/>
          </a:xfrm>
          <a:prstGeom prst="rect">
            <a:avLst/>
          </a:prstGeom>
          <a:noFill/>
        </p:spPr>
        <p:txBody>
          <a:bodyPr wrap="square" rtlCol="0">
            <a:spAutoFit/>
          </a:bodyPr>
          <a:lstStyle/>
          <a:p>
            <a:r>
              <a:rPr lang="fr-FR" sz="2000" dirty="0"/>
              <a:t>Si X, Du B, Huang L. </a:t>
            </a:r>
            <a:r>
              <a:rPr lang="en-US" sz="2000" dirty="0"/>
              <a:t>Multiple Magnetic Foreign Bodies Causing Severe Digestive Tract Injuries in a Child.</a:t>
            </a:r>
            <a:r>
              <a:rPr lang="fr-FR" sz="2000" dirty="0"/>
              <a:t> Case Reports Gastroenterology. 2016 Nov 25;10(3):720-727.</a:t>
            </a:r>
            <a:endParaRPr lang="en-US" sz="20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4191" y="5952530"/>
            <a:ext cx="609600" cy="609600"/>
          </a:xfrm>
          <a:prstGeom prst="rect">
            <a:avLst/>
          </a:prstGeom>
        </p:spPr>
      </p:pic>
    </p:spTree>
    <p:extLst>
      <p:ext uri="{BB962C8B-B14F-4D97-AF65-F5344CB8AC3E}">
        <p14:creationId xmlns:p14="http://schemas.microsoft.com/office/powerpoint/2010/main" val="394663745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barn(inVertical)">
                                      <p:cBhvr>
                                        <p:cTn id="7" dur="500"/>
                                        <p:tgtEl>
                                          <p:spTgt spid="102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 presetClass="mediacall" presetSubtype="0" fill="hold" nodeType="withEffect">
                                  <p:stCondLst>
                                    <p:cond delay="0"/>
                                  </p:stCondLst>
                                  <p:childTnLst>
                                    <p:cmd type="call" cmd="playFrom(0.0)">
                                      <p:cBhvr>
                                        <p:cTn id="15" dur="20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286001" y="2680099"/>
            <a:ext cx="7488231" cy="3886200"/>
          </a:xfrm>
          <a:prstGeom prst="rect">
            <a:avLst/>
          </a:prstGeom>
        </p:spPr>
      </p:pic>
      <p:sp>
        <p:nvSpPr>
          <p:cNvPr id="3" name="Rectangle 2"/>
          <p:cNvSpPr/>
          <p:nvPr/>
        </p:nvSpPr>
        <p:spPr>
          <a:xfrm>
            <a:off x="446809" y="394536"/>
            <a:ext cx="11523518" cy="2068195"/>
          </a:xfrm>
          <a:prstGeom prst="rect">
            <a:avLst/>
          </a:prstGeom>
        </p:spPr>
        <p:txBody>
          <a:bodyPr wrap="square">
            <a:spAutoFit/>
          </a:bodyPr>
          <a:lstStyle/>
          <a:p>
            <a:pPr>
              <a:lnSpc>
                <a:spcPct val="107000"/>
              </a:lnSpc>
            </a:pPr>
            <a:r>
              <a:rPr lang="en-US" sz="2400" dirty="0">
                <a:solidFill>
                  <a:srgbClr val="4C4C4C"/>
                </a:solidFill>
                <a:latin typeface="Arial" panose="020B0604020202020204" pitchFamily="34" charset="0"/>
                <a:ea typeface="Calibri" panose="020F0502020204030204" pitchFamily="34" charset="0"/>
                <a:cs typeface="Arial" panose="020B0604020202020204" pitchFamily="34" charset="0"/>
              </a:rPr>
              <a:t>We have collected all global news reports concerning the ingestion of magnets from magnet sets. We discovered that 35 countries (orange areas) have reported such incidents. </a:t>
            </a:r>
          </a:p>
          <a:p>
            <a:pPr>
              <a:lnSpc>
                <a:spcPct val="107000"/>
              </a:lnSpc>
            </a:pPr>
            <a:r>
              <a:rPr lang="zh-CN" altLang="en-US" sz="2400" b="1" dirty="0">
                <a:solidFill>
                  <a:srgbClr val="4C4C4C"/>
                </a:solidFill>
                <a:latin typeface="SimSun" panose="02010600030101010101" pitchFamily="2" charset="-122"/>
                <a:ea typeface="SimSun" panose="02010600030101010101" pitchFamily="2" charset="-122"/>
                <a:cs typeface="Times New Roman" panose="02020603050405020304" pitchFamily="18" charset="0"/>
              </a:rPr>
              <a:t>在我们所收集的全世界有关于误食磁力珠玩具的新闻中</a:t>
            </a:r>
            <a:r>
              <a:rPr lang="en-US" altLang="zh-CN" sz="2400" b="1" dirty="0">
                <a:solidFill>
                  <a:srgbClr val="4C4C4C"/>
                </a:solidFill>
                <a:latin typeface="SimSun" panose="02010600030101010101" pitchFamily="2" charset="-122"/>
                <a:ea typeface="SimSun" panose="02010600030101010101" pitchFamily="2" charset="-122"/>
                <a:cs typeface="Times New Roman" panose="02020603050405020304" pitchFamily="18" charset="0"/>
              </a:rPr>
              <a:t>,</a:t>
            </a:r>
            <a:r>
              <a:rPr lang="ja-JP" altLang="en-US" sz="2400" b="1" dirty="0">
                <a:solidFill>
                  <a:srgbClr val="4C4C4C"/>
                </a:solidFill>
                <a:latin typeface="SimSun" panose="02010600030101010101" pitchFamily="2" charset="-122"/>
                <a:ea typeface="SimSun" panose="02010600030101010101" pitchFamily="2" charset="-122"/>
                <a:cs typeface="Times New Roman" panose="02020603050405020304" pitchFamily="18" charset="0"/>
              </a:rPr>
              <a:t>我们发现</a:t>
            </a:r>
            <a:r>
              <a:rPr lang="zh-CN" altLang="en-US" sz="2400" b="1" dirty="0">
                <a:solidFill>
                  <a:srgbClr val="4C4C4C"/>
                </a:solidFill>
                <a:latin typeface="SimSun" panose="02010600030101010101" pitchFamily="2" charset="-122"/>
                <a:ea typeface="SimSun" panose="02010600030101010101" pitchFamily="2" charset="-122"/>
                <a:cs typeface="Times New Roman" panose="02020603050405020304" pitchFamily="18" charset="0"/>
              </a:rPr>
              <a:t>目前全世界有</a:t>
            </a:r>
            <a:r>
              <a:rPr lang="en-US" altLang="zh-CN" sz="2400" b="1" dirty="0">
                <a:solidFill>
                  <a:srgbClr val="4C4C4C"/>
                </a:solidFill>
                <a:latin typeface="SimSun" panose="02010600030101010101" pitchFamily="2" charset="-122"/>
                <a:ea typeface="SimSun" panose="02010600030101010101" pitchFamily="2" charset="-122"/>
                <a:cs typeface="Times New Roman" panose="02020603050405020304" pitchFamily="18" charset="0"/>
              </a:rPr>
              <a:t>35</a:t>
            </a:r>
            <a:r>
              <a:rPr lang="zh-CN" altLang="en-US" sz="2400" b="1" dirty="0">
                <a:solidFill>
                  <a:srgbClr val="4C4C4C"/>
                </a:solidFill>
                <a:latin typeface="SimSun" panose="02010600030101010101" pitchFamily="2" charset="-122"/>
                <a:ea typeface="SimSun" panose="02010600030101010101" pitchFamily="2" charset="-122"/>
                <a:cs typeface="Times New Roman" panose="02020603050405020304" pitchFamily="18" charset="0"/>
              </a:rPr>
              <a:t>个国家</a:t>
            </a:r>
            <a:r>
              <a:rPr lang="en-US" altLang="zh-CN" sz="2400" b="1" dirty="0">
                <a:solidFill>
                  <a:srgbClr val="4C4C4C"/>
                </a:solidFill>
                <a:latin typeface="SimSun" panose="02010600030101010101" pitchFamily="2" charset="-122"/>
                <a:ea typeface="SimSun" panose="02010600030101010101" pitchFamily="2" charset="-122"/>
                <a:cs typeface="Times New Roman" panose="02020603050405020304" pitchFamily="18" charset="0"/>
              </a:rPr>
              <a:t>(</a:t>
            </a:r>
            <a:r>
              <a:rPr lang="ja-JP" altLang="en-US" sz="2400" b="1" dirty="0">
                <a:solidFill>
                  <a:srgbClr val="4C4C4C"/>
                </a:solidFill>
                <a:latin typeface="SimSun" panose="02010600030101010101" pitchFamily="2" charset="-122"/>
                <a:ea typeface="SimSun" panose="02010600030101010101" pitchFamily="2" charset="-122"/>
                <a:cs typeface="Times New Roman" panose="02020603050405020304" pitchFamily="18" charset="0"/>
              </a:rPr>
              <a:t>橙色部分</a:t>
            </a:r>
            <a:r>
              <a:rPr lang="en-US" altLang="zh-CN" sz="2400" b="1" dirty="0">
                <a:solidFill>
                  <a:srgbClr val="4C4C4C"/>
                </a:solidFill>
                <a:latin typeface="SimSun" panose="02010600030101010101" pitchFamily="2" charset="-122"/>
                <a:ea typeface="SimSun" panose="02010600030101010101" pitchFamily="2" charset="-122"/>
                <a:cs typeface="Times New Roman" panose="02020603050405020304" pitchFamily="18" charset="0"/>
              </a:rPr>
              <a:t>)</a:t>
            </a:r>
            <a:r>
              <a:rPr lang="ja-JP" altLang="en-US" sz="2400" b="1" dirty="0">
                <a:solidFill>
                  <a:srgbClr val="4C4C4C"/>
                </a:solidFill>
                <a:latin typeface="SimSun" panose="02010600030101010101" pitchFamily="2" charset="-122"/>
                <a:ea typeface="SimSun" panose="02010600030101010101" pitchFamily="2" charset="-122"/>
                <a:cs typeface="Times New Roman" panose="02020603050405020304" pitchFamily="18" charset="0"/>
              </a:rPr>
              <a:t>报道此不幸之</a:t>
            </a:r>
            <a:r>
              <a:rPr lang="zh-CN" altLang="en-US" sz="2400" b="1" dirty="0">
                <a:solidFill>
                  <a:srgbClr val="4C4C4C"/>
                </a:solidFill>
                <a:latin typeface="SimSun" panose="02010600030101010101" pitchFamily="2" charset="-122"/>
                <a:ea typeface="SimSun" panose="02010600030101010101" pitchFamily="2" charset="-122"/>
                <a:cs typeface="Times New Roman" panose="02020603050405020304" pitchFamily="18" charset="0"/>
              </a:rPr>
              <a:t>事件。</a:t>
            </a:r>
            <a:endParaRPr lang="en-US" altLang="zh-CN" sz="2400" b="1" dirty="0">
              <a:solidFill>
                <a:srgbClr val="4C4C4C"/>
              </a:solidFill>
              <a:latin typeface="SimSun" panose="02010600030101010101" pitchFamily="2" charset="-122"/>
              <a:ea typeface="SimSun" panose="02010600030101010101" pitchFamily="2" charset="-122"/>
              <a:cs typeface="Times New Roman" panose="02020603050405020304" pitchFamily="18"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0727" y="5827643"/>
            <a:ext cx="609600" cy="609600"/>
          </a:xfrm>
          <a:prstGeom prst="rect">
            <a:avLst/>
          </a:prstGeom>
        </p:spPr>
      </p:pic>
    </p:spTree>
    <p:extLst>
      <p:ext uri="{BB962C8B-B14F-4D97-AF65-F5344CB8AC3E}">
        <p14:creationId xmlns:p14="http://schemas.microsoft.com/office/powerpoint/2010/main" val="211326016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208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2895600" y="2434502"/>
            <a:ext cx="6477000" cy="4007862"/>
          </a:xfrm>
          <a:prstGeom prst="rect">
            <a:avLst/>
          </a:prstGeom>
        </p:spPr>
      </p:pic>
      <p:sp>
        <p:nvSpPr>
          <p:cNvPr id="2" name="Rectangle 1"/>
          <p:cNvSpPr/>
          <p:nvPr/>
        </p:nvSpPr>
        <p:spPr>
          <a:xfrm>
            <a:off x="690880" y="538179"/>
            <a:ext cx="10911840" cy="1569660"/>
          </a:xfrm>
          <a:prstGeom prst="rect">
            <a:avLst/>
          </a:prstGeom>
        </p:spPr>
        <p:txBody>
          <a:bodyPr wrap="square">
            <a:spAutoFit/>
          </a:bodyPr>
          <a:lstStyle/>
          <a:p>
            <a:r>
              <a:rPr lang="en-US" sz="2400" dirty="0">
                <a:solidFill>
                  <a:srgbClr val="4C4C4C"/>
                </a:solidFill>
                <a:latin typeface="Arial" panose="020B0604020202020204" pitchFamily="34" charset="0"/>
                <a:cs typeface="Arial" panose="020B0604020202020204" pitchFamily="34" charset="0"/>
              </a:rPr>
              <a:t>In our global data, we discovered that children ages 3 and under are the most vulnerable age group for magnet set ingestion.</a:t>
            </a:r>
          </a:p>
          <a:p>
            <a:r>
              <a:rPr lang="zh-CN" altLang="en-US" sz="2400" dirty="0">
                <a:solidFill>
                  <a:srgbClr val="4C4C4C"/>
                </a:solidFill>
                <a:latin typeface="SimSun" panose="02010600030101010101" pitchFamily="2" charset="-122"/>
                <a:ea typeface="SimSun" panose="02010600030101010101" pitchFamily="2" charset="-122"/>
              </a:rPr>
              <a:t>在我们所收集的全世界有关于误食磁力珠玩具的新闻报道中</a:t>
            </a:r>
            <a:r>
              <a:rPr lang="en-US" altLang="zh-CN" sz="2400" dirty="0">
                <a:solidFill>
                  <a:srgbClr val="4C4C4C"/>
                </a:solidFill>
                <a:latin typeface="SimSun" panose="02010600030101010101" pitchFamily="2" charset="-122"/>
                <a:ea typeface="SimSun" panose="02010600030101010101" pitchFamily="2" charset="-122"/>
              </a:rPr>
              <a:t>,</a:t>
            </a:r>
            <a:r>
              <a:rPr lang="ja-JP" altLang="en-US" sz="2400" dirty="0">
                <a:solidFill>
                  <a:srgbClr val="4C4C4C"/>
                </a:solidFill>
                <a:latin typeface="SimSun" panose="02010600030101010101" pitchFamily="2" charset="-122"/>
                <a:ea typeface="SimSun" panose="02010600030101010101" pitchFamily="2" charset="-122"/>
              </a:rPr>
              <a:t> 我们发现</a:t>
            </a:r>
            <a:r>
              <a:rPr lang="en-US" altLang="ja-JP" sz="2400" dirty="0">
                <a:solidFill>
                  <a:srgbClr val="4C4C4C"/>
                </a:solidFill>
                <a:latin typeface="SimSun" panose="02010600030101010101" pitchFamily="2" charset="-122"/>
                <a:ea typeface="SimSun" panose="02010600030101010101" pitchFamily="2" charset="-122"/>
              </a:rPr>
              <a:t>3</a:t>
            </a:r>
            <a:r>
              <a:rPr lang="ja-JP" altLang="en-US" sz="2400" dirty="0">
                <a:solidFill>
                  <a:srgbClr val="4C4C4C"/>
                </a:solidFill>
                <a:latin typeface="SimSun" panose="02010600030101010101" pitchFamily="2" charset="-122"/>
                <a:ea typeface="SimSun" panose="02010600030101010101" pitchFamily="2" charset="-122"/>
              </a:rPr>
              <a:t>岁至</a:t>
            </a:r>
            <a:r>
              <a:rPr lang="en-US" altLang="zh-CN" sz="2400" dirty="0">
                <a:solidFill>
                  <a:srgbClr val="4C4C4C"/>
                </a:solidFill>
                <a:latin typeface="SimSun" panose="02010600030101010101" pitchFamily="2" charset="-122"/>
                <a:ea typeface="SimSun" panose="02010600030101010101" pitchFamily="2" charset="-122"/>
              </a:rPr>
              <a:t>3</a:t>
            </a:r>
            <a:r>
              <a:rPr lang="zh-CN" altLang="en-US" sz="2400" dirty="0">
                <a:solidFill>
                  <a:srgbClr val="4C4C4C"/>
                </a:solidFill>
                <a:latin typeface="SimSun" panose="02010600030101010101" pitchFamily="2" charset="-122"/>
                <a:ea typeface="SimSun" panose="02010600030101010101" pitchFamily="2" charset="-122"/>
              </a:rPr>
              <a:t>岁以下的儿童是误食磁力珠年龄层最多的一群</a:t>
            </a:r>
            <a:r>
              <a:rPr lang="zh-CN" altLang="en-US" sz="2400" dirty="0">
                <a:solidFill>
                  <a:srgbClr val="4C4C4C"/>
                </a:solidFill>
                <a:latin typeface="SimSun" panose="02010600030101010101" pitchFamily="2" charset="-122"/>
                <a:ea typeface="SimSun" panose="02010600030101010101" pitchFamily="2" charset="-122"/>
                <a:cs typeface="Times New Roman" panose="02020603050405020304" pitchFamily="18" charset="0"/>
              </a:rPr>
              <a:t>。</a:t>
            </a:r>
            <a:r>
              <a:rPr lang="en-US" altLang="zh-CN" sz="2400" dirty="0">
                <a:solidFill>
                  <a:srgbClr val="4C4C4C"/>
                </a:solidFill>
                <a:latin typeface="SimSun" panose="02010600030101010101" pitchFamily="2" charset="-122"/>
                <a:ea typeface="SimSun" panose="02010600030101010101" pitchFamily="2" charset="-122"/>
              </a:rPr>
              <a:t> </a:t>
            </a:r>
            <a:endParaRPr lang="en-US" sz="2400" dirty="0">
              <a:solidFill>
                <a:srgbClr val="4C4C4C"/>
              </a:solidFill>
              <a:latin typeface="SimSun" panose="02010600030101010101" pitchFamily="2" charset="-122"/>
              <a:ea typeface="SimSun" panose="02010600030101010101" pitchFamily="2" charset="-122"/>
            </a:endParaRPr>
          </a:p>
        </p:txBody>
      </p:sp>
      <p:sp>
        <p:nvSpPr>
          <p:cNvPr id="6" name="Oval 5"/>
          <p:cNvSpPr/>
          <p:nvPr/>
        </p:nvSpPr>
        <p:spPr>
          <a:xfrm>
            <a:off x="3359727" y="3093027"/>
            <a:ext cx="1295400" cy="2895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536" y="5832764"/>
            <a:ext cx="609600" cy="609600"/>
          </a:xfrm>
          <a:prstGeom prst="rect">
            <a:avLst/>
          </a:prstGeom>
        </p:spPr>
      </p:pic>
    </p:spTree>
    <p:extLst>
      <p:ext uri="{BB962C8B-B14F-4D97-AF65-F5344CB8AC3E}">
        <p14:creationId xmlns:p14="http://schemas.microsoft.com/office/powerpoint/2010/main" val="377672643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 presetClass="mediacall" presetSubtype="0" fill="hold" nodeType="withEffect">
                                  <p:stCondLst>
                                    <p:cond delay="0"/>
                                  </p:stCondLst>
                                  <p:childTnLst>
                                    <p:cmd type="call" cmd="playFrom(0.0)">
                                      <p:cBhvr>
                                        <p:cTn id="11" dur="195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2282" y="518497"/>
            <a:ext cx="10764982" cy="1323439"/>
          </a:xfrm>
          <a:prstGeom prst="rect">
            <a:avLst/>
          </a:prstGeom>
        </p:spPr>
        <p:txBody>
          <a:bodyPr wrap="square">
            <a:spAutoFit/>
          </a:bodyPr>
          <a:lstStyle/>
          <a:p>
            <a:r>
              <a:rPr lang="en-US" sz="2000" dirty="0">
                <a:solidFill>
                  <a:srgbClr val="4C4C4C"/>
                </a:solidFill>
                <a:latin typeface="Arial" panose="020B0604020202020204" pitchFamily="34" charset="0"/>
                <a:cs typeface="Arial" panose="020B0604020202020204" pitchFamily="34" charset="0"/>
              </a:rPr>
              <a:t>We also discovered from global news reports that China has the most reported incidents concerning magnet set ingestions, followed by the United States.</a:t>
            </a:r>
          </a:p>
          <a:p>
            <a:r>
              <a:rPr lang="zh-CN" altLang="en-US" sz="2000" dirty="0">
                <a:solidFill>
                  <a:srgbClr val="4C4C4C"/>
                </a:solidFill>
                <a:latin typeface="SimSun" panose="02010600030101010101" pitchFamily="2" charset="-122"/>
                <a:ea typeface="SimSun" panose="02010600030101010101" pitchFamily="2" charset="-122"/>
              </a:rPr>
              <a:t>此外在我们所收集的全世界有关于误食磁力珠玩具的新闻报道中</a:t>
            </a:r>
            <a:r>
              <a:rPr lang="en-US" altLang="zh-CN" sz="2000" dirty="0">
                <a:solidFill>
                  <a:srgbClr val="4C4C4C"/>
                </a:solidFill>
                <a:latin typeface="SimSun" panose="02010600030101010101" pitchFamily="2" charset="-122"/>
                <a:ea typeface="SimSun" panose="02010600030101010101" pitchFamily="2" charset="-122"/>
              </a:rPr>
              <a:t>,</a:t>
            </a:r>
            <a:r>
              <a:rPr lang="zh-CN" altLang="en-US" sz="2000" dirty="0">
                <a:solidFill>
                  <a:srgbClr val="4C4C4C"/>
                </a:solidFill>
                <a:latin typeface="SimSun" panose="02010600030101010101" pitchFamily="2" charset="-122"/>
                <a:ea typeface="SimSun" panose="02010600030101010101" pitchFamily="2" charset="-122"/>
              </a:rPr>
              <a:t>误食磁力珠事件以中国占的最多</a:t>
            </a:r>
            <a:r>
              <a:rPr lang="en-US" altLang="zh-CN" sz="2000" dirty="0">
                <a:solidFill>
                  <a:srgbClr val="4C4C4C"/>
                </a:solidFill>
                <a:latin typeface="SimSun" panose="02010600030101010101" pitchFamily="2" charset="-122"/>
                <a:ea typeface="SimSun" panose="02010600030101010101" pitchFamily="2" charset="-122"/>
              </a:rPr>
              <a:t>, </a:t>
            </a:r>
            <a:r>
              <a:rPr lang="ja-JP" altLang="en-US" sz="2000" dirty="0">
                <a:solidFill>
                  <a:srgbClr val="4C4C4C"/>
                </a:solidFill>
                <a:latin typeface="SimSun" panose="02010600030101010101" pitchFamily="2" charset="-122"/>
                <a:ea typeface="SimSun" panose="02010600030101010101" pitchFamily="2" charset="-122"/>
              </a:rPr>
              <a:t>其次是美国</a:t>
            </a:r>
            <a:r>
              <a:rPr lang="ja-JP" altLang="en-US" sz="2000" dirty="0" smtClean="0">
                <a:solidFill>
                  <a:srgbClr val="4C4C4C"/>
                </a:solidFill>
                <a:latin typeface="SimSun" panose="02010600030101010101" pitchFamily="2" charset="-122"/>
                <a:ea typeface="SimSun" panose="02010600030101010101" pitchFamily="2" charset="-122"/>
              </a:rPr>
              <a:t>。</a:t>
            </a:r>
            <a:endParaRPr lang="en-US" sz="2000" dirty="0">
              <a:solidFill>
                <a:srgbClr val="4C4C4C"/>
              </a:solidFill>
              <a:latin typeface="SimSun" panose="02010600030101010101" pitchFamily="2" charset="-122"/>
              <a:ea typeface="SimSun" panose="02010600030101010101" pitchFamily="2" charset="-122"/>
            </a:endParaRPr>
          </a:p>
        </p:txBody>
      </p:sp>
      <p:grpSp>
        <p:nvGrpSpPr>
          <p:cNvPr id="2" name="Group 1"/>
          <p:cNvGrpSpPr/>
          <p:nvPr/>
        </p:nvGrpSpPr>
        <p:grpSpPr>
          <a:xfrm>
            <a:off x="2912918" y="2138190"/>
            <a:ext cx="6231082" cy="4218161"/>
            <a:chOff x="2912918" y="2138190"/>
            <a:chExt cx="6231082" cy="4218161"/>
          </a:xfrm>
        </p:grpSpPr>
        <p:pic>
          <p:nvPicPr>
            <p:cNvPr id="3" name="Picture 2"/>
            <p:cNvPicPr>
              <a:picLocks noChangeAspect="1"/>
            </p:cNvPicPr>
            <p:nvPr/>
          </p:nvPicPr>
          <p:blipFill>
            <a:blip r:embed="rId5"/>
            <a:stretch>
              <a:fillRect/>
            </a:stretch>
          </p:blipFill>
          <p:spPr>
            <a:xfrm>
              <a:off x="2912918" y="2138190"/>
              <a:ext cx="6231082" cy="4218161"/>
            </a:xfrm>
            <a:prstGeom prst="rect">
              <a:avLst/>
            </a:prstGeom>
          </p:spPr>
        </p:pic>
        <p:sp>
          <p:nvSpPr>
            <p:cNvPr id="6" name="Oval 5"/>
            <p:cNvSpPr/>
            <p:nvPr/>
          </p:nvSpPr>
          <p:spPr>
            <a:xfrm>
              <a:off x="5264728" y="4247270"/>
              <a:ext cx="533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6556664" y="3203864"/>
              <a:ext cx="8382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4118264" y="3621181"/>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7491845" y="5765522"/>
              <a:ext cx="838200" cy="2945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7264" y="5912809"/>
            <a:ext cx="609600" cy="609600"/>
          </a:xfrm>
          <a:prstGeom prst="rect">
            <a:avLst/>
          </a:prstGeom>
        </p:spPr>
      </p:pic>
    </p:spTree>
    <p:extLst>
      <p:ext uri="{BB962C8B-B14F-4D97-AF65-F5344CB8AC3E}">
        <p14:creationId xmlns:p14="http://schemas.microsoft.com/office/powerpoint/2010/main" val="148925490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83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4407" y="426025"/>
            <a:ext cx="11447319" cy="1200329"/>
          </a:xfrm>
          <a:prstGeom prst="rect">
            <a:avLst/>
          </a:prstGeom>
        </p:spPr>
        <p:txBody>
          <a:bodyPr wrap="square">
            <a:spAutoFit/>
          </a:bodyPr>
          <a:lstStyle/>
          <a:p>
            <a:r>
              <a:rPr lang="en-US" altLang="zh-CN" sz="2400" dirty="0">
                <a:solidFill>
                  <a:srgbClr val="4C4C4C"/>
                </a:solidFill>
                <a:latin typeface="Arial" panose="020B0604020202020204" pitchFamily="34" charset="0"/>
                <a:ea typeface="SimSun" panose="02010600030101010101" pitchFamily="2" charset="-122"/>
                <a:cs typeface="Arial" panose="020B0604020202020204" pitchFamily="34" charset="0"/>
              </a:rPr>
              <a:t>Magnet set ingestion is not a new occurrence, but the frequency of incidences has increased in China.</a:t>
            </a:r>
          </a:p>
          <a:p>
            <a:r>
              <a:rPr lang="zh-CN" altLang="en-US" sz="2400" dirty="0">
                <a:solidFill>
                  <a:srgbClr val="4C4C4C"/>
                </a:solidFill>
                <a:latin typeface="SimSun" panose="02010600030101010101" pitchFamily="2" charset="-122"/>
                <a:ea typeface="SimSun" panose="02010600030101010101" pitchFamily="2" charset="-122"/>
              </a:rPr>
              <a:t>误食磁力珠事件乃非近事</a:t>
            </a:r>
            <a:r>
              <a:rPr lang="en-US" altLang="zh-CN" sz="2400" dirty="0">
                <a:solidFill>
                  <a:srgbClr val="4C4C4C"/>
                </a:solidFill>
                <a:latin typeface="SimSun" panose="02010600030101010101" pitchFamily="2" charset="-122"/>
                <a:ea typeface="SimSun" panose="02010600030101010101" pitchFamily="2" charset="-122"/>
              </a:rPr>
              <a:t>,</a:t>
            </a:r>
            <a:r>
              <a:rPr lang="ja-JP" altLang="en-US" sz="2400" dirty="0">
                <a:solidFill>
                  <a:srgbClr val="4C4C4C"/>
                </a:solidFill>
                <a:latin typeface="SimSun" panose="02010600030101010101" pitchFamily="2" charset="-122"/>
                <a:ea typeface="SimSun" panose="02010600030101010101" pitchFamily="2" charset="-122"/>
              </a:rPr>
              <a:t> 但两</a:t>
            </a:r>
            <a:r>
              <a:rPr lang="zh-CN" altLang="en-US" sz="2400" dirty="0">
                <a:solidFill>
                  <a:srgbClr val="4C4C4C"/>
                </a:solidFill>
                <a:latin typeface="SimSun" panose="02010600030101010101" pitchFamily="2" charset="-122"/>
                <a:ea typeface="SimSun" panose="02010600030101010101" pitchFamily="2" charset="-122"/>
              </a:rPr>
              <a:t>年来中国发生的次数最多</a:t>
            </a:r>
            <a:r>
              <a:rPr lang="zh-CN" altLang="en-US" sz="2400" dirty="0" smtClean="0">
                <a:solidFill>
                  <a:srgbClr val="4C4C4C"/>
                </a:solidFill>
                <a:latin typeface="SimSun" panose="02010600030101010101" pitchFamily="2" charset="-122"/>
                <a:ea typeface="SimSun" panose="02010600030101010101" pitchFamily="2" charset="-122"/>
              </a:rPr>
              <a:t>。</a:t>
            </a:r>
            <a:endParaRPr lang="en-US" sz="2400" dirty="0">
              <a:solidFill>
                <a:srgbClr val="4C4C4C"/>
              </a:solidFill>
              <a:latin typeface="SimSun" panose="02010600030101010101" pitchFamily="2" charset="-122"/>
              <a:ea typeface="SimSun" panose="02010600030101010101" pitchFamily="2" charset="-122"/>
            </a:endParaRPr>
          </a:p>
        </p:txBody>
      </p:sp>
      <p:pic>
        <p:nvPicPr>
          <p:cNvPr id="2" name="Picture 1"/>
          <p:cNvPicPr>
            <a:picLocks noChangeAspect="1"/>
          </p:cNvPicPr>
          <p:nvPr/>
        </p:nvPicPr>
        <p:blipFill>
          <a:blip r:embed="rId5"/>
          <a:stretch>
            <a:fillRect/>
          </a:stretch>
        </p:blipFill>
        <p:spPr>
          <a:xfrm>
            <a:off x="2471614" y="1730765"/>
            <a:ext cx="7248772" cy="4694327"/>
          </a:xfrm>
          <a:prstGeom prst="rect">
            <a:avLst/>
          </a:prstGeom>
        </p:spPr>
      </p:pic>
      <p:sp>
        <p:nvSpPr>
          <p:cNvPr id="9" name="Oval 8"/>
          <p:cNvSpPr/>
          <p:nvPr/>
        </p:nvSpPr>
        <p:spPr>
          <a:xfrm>
            <a:off x="7967786" y="2659626"/>
            <a:ext cx="1752600" cy="2286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6367586" y="5936226"/>
            <a:ext cx="609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6926" y="5936226"/>
            <a:ext cx="609600" cy="609600"/>
          </a:xfrm>
          <a:prstGeom prst="rect">
            <a:avLst/>
          </a:prstGeom>
        </p:spPr>
      </p:pic>
    </p:spTree>
    <p:extLst>
      <p:ext uri="{BB962C8B-B14F-4D97-AF65-F5344CB8AC3E}">
        <p14:creationId xmlns:p14="http://schemas.microsoft.com/office/powerpoint/2010/main" val="380324788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125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Tracking Label Requirements</a:t>
            </a:r>
            <a:br>
              <a:rPr lang="en-US" b="1" dirty="0"/>
            </a:br>
            <a:r>
              <a:rPr lang="zh-CN" altLang="en-US" dirty="0"/>
              <a:t>追踪标签的规定</a:t>
            </a:r>
            <a:endParaRPr lang="en-US" dirty="0"/>
          </a:p>
        </p:txBody>
      </p:sp>
      <p:sp>
        <p:nvSpPr>
          <p:cNvPr id="3" name="Content Placeholder 2"/>
          <p:cNvSpPr>
            <a:spLocks noGrp="1"/>
          </p:cNvSpPr>
          <p:nvPr>
            <p:ph idx="1"/>
          </p:nvPr>
        </p:nvSpPr>
        <p:spPr/>
        <p:txBody>
          <a:bodyPr>
            <a:normAutofit lnSpcReduction="10000"/>
          </a:bodyPr>
          <a:lstStyle/>
          <a:p>
            <a:pPr marL="342900" indent="-342900">
              <a:buFont typeface="Arial" panose="020B0604020202020204" pitchFamily="34" charset="0"/>
              <a:buChar char="•"/>
              <a:defRPr/>
            </a:pPr>
            <a:r>
              <a:rPr lang="en-US" sz="2800" dirty="0"/>
              <a:t>Purpose - improve recall effectiveness. </a:t>
            </a:r>
          </a:p>
          <a:p>
            <a:pPr>
              <a:defRPr/>
            </a:pPr>
            <a:r>
              <a:rPr lang="en-US" sz="2400" b="1" dirty="0"/>
              <a:t>    </a:t>
            </a:r>
            <a:r>
              <a:rPr lang="ja-JP" altLang="en-US" sz="2400" b="1" dirty="0">
                <a:latin typeface="SimSun" panose="02010600030101010101" pitchFamily="2" charset="-122"/>
                <a:ea typeface="SimSun" panose="02010600030101010101" pitchFamily="2" charset="-122"/>
              </a:rPr>
              <a:t>追踪标签的目的是为了促进产品召回效能。</a:t>
            </a:r>
          </a:p>
          <a:p>
            <a:pPr>
              <a:defRPr/>
            </a:pPr>
            <a:endParaRPr lang="en-US" sz="800" dirty="0"/>
          </a:p>
          <a:p>
            <a:pPr marL="342900" indent="-342900">
              <a:buFont typeface="Arial" panose="020B0604020202020204" pitchFamily="34" charset="0"/>
              <a:buChar char="•"/>
              <a:defRPr/>
            </a:pPr>
            <a:r>
              <a:rPr lang="en-US" sz="2800" dirty="0"/>
              <a:t>What information does a tracking label need to have? </a:t>
            </a:r>
          </a:p>
          <a:p>
            <a:pPr>
              <a:defRPr/>
            </a:pPr>
            <a:r>
              <a:rPr lang="en-US" altLang="ja-JP" sz="2400" b="1" dirty="0">
                <a:latin typeface="SimSun" panose="02010600030101010101" pitchFamily="2" charset="-122"/>
                <a:ea typeface="SimSun" panose="02010600030101010101" pitchFamily="2" charset="-122"/>
              </a:rPr>
              <a:t>  </a:t>
            </a:r>
            <a:r>
              <a:rPr lang="ja-JP" altLang="en-US" sz="2400" b="1" dirty="0">
                <a:latin typeface="SimSun" panose="02010600030101010101" pitchFamily="2" charset="-122"/>
                <a:ea typeface="SimSun" panose="02010600030101010101" pitchFamily="2" charset="-122"/>
              </a:rPr>
              <a:t>追踪标</a:t>
            </a:r>
            <a:r>
              <a:rPr lang="ja-JP" altLang="en-US" sz="2400" b="1" dirty="0" smtClean="0">
                <a:latin typeface="SimSun" panose="02010600030101010101" pitchFamily="2" charset="-122"/>
                <a:ea typeface="SimSun" panose="02010600030101010101" pitchFamily="2" charset="-122"/>
              </a:rPr>
              <a:t>签需</a:t>
            </a:r>
            <a:r>
              <a:rPr lang="ja-JP" altLang="en-US" sz="2400" b="1" dirty="0">
                <a:latin typeface="SimSun" panose="02010600030101010101" pitchFamily="2" charset="-122"/>
                <a:ea typeface="SimSun" panose="02010600030101010101" pitchFamily="2" charset="-122"/>
              </a:rPr>
              <a:t>要有什么信息</a:t>
            </a:r>
            <a:r>
              <a:rPr lang="en-US" altLang="ja-JP" sz="2400" b="1" dirty="0">
                <a:latin typeface="SimSun" panose="02010600030101010101" pitchFamily="2" charset="-122"/>
                <a:ea typeface="SimSun" panose="02010600030101010101" pitchFamily="2" charset="-122"/>
              </a:rPr>
              <a:t>?</a:t>
            </a:r>
            <a:endParaRPr lang="en-US" sz="2400" b="1" dirty="0">
              <a:latin typeface="SimSun" panose="02010600030101010101" pitchFamily="2" charset="-122"/>
              <a:ea typeface="SimSun" panose="02010600030101010101" pitchFamily="2" charset="-122"/>
            </a:endParaRPr>
          </a:p>
          <a:p>
            <a:pPr marL="800100" lvl="1" indent="-342900">
              <a:buFont typeface="Wingdings" panose="05000000000000000000" pitchFamily="2" charset="2"/>
              <a:buChar char="Ø"/>
              <a:defRPr/>
            </a:pPr>
            <a:r>
              <a:rPr lang="en-US" sz="2200" dirty="0">
                <a:solidFill>
                  <a:srgbClr val="FF0000"/>
                </a:solidFill>
              </a:rPr>
              <a:t>Manufacturer or private labeler name  </a:t>
            </a:r>
            <a:r>
              <a:rPr lang="zh-CN" altLang="en-US" sz="2200" dirty="0">
                <a:solidFill>
                  <a:srgbClr val="FF0000"/>
                </a:solidFill>
                <a:latin typeface="SimSun" panose="02010600030101010101" pitchFamily="2" charset="-122"/>
                <a:ea typeface="SimSun" panose="02010600030101010101" pitchFamily="2" charset="-122"/>
              </a:rPr>
              <a:t>制造商或标签商名称</a:t>
            </a:r>
            <a:endParaRPr lang="en-US" sz="2200" dirty="0">
              <a:solidFill>
                <a:srgbClr val="FF0000"/>
              </a:solidFill>
              <a:latin typeface="SimSun" panose="02010600030101010101" pitchFamily="2" charset="-122"/>
              <a:ea typeface="SimSun" panose="02010600030101010101" pitchFamily="2" charset="-122"/>
            </a:endParaRPr>
          </a:p>
          <a:p>
            <a:pPr marL="800100" lvl="1" indent="-342900">
              <a:buFont typeface="Wingdings" panose="05000000000000000000" pitchFamily="2" charset="2"/>
              <a:buChar char="Ø"/>
              <a:defRPr/>
            </a:pPr>
            <a:r>
              <a:rPr lang="en-US" sz="2200" dirty="0">
                <a:solidFill>
                  <a:srgbClr val="FF0000"/>
                </a:solidFill>
              </a:rPr>
              <a:t>Location of the product’s production </a:t>
            </a:r>
            <a:r>
              <a:rPr lang="zh-CN" altLang="en-US" dirty="0">
                <a:solidFill>
                  <a:srgbClr val="FF0000"/>
                </a:solidFill>
              </a:rPr>
              <a:t> </a:t>
            </a:r>
            <a:r>
              <a:rPr lang="zh-CN" altLang="en-US" sz="2200" dirty="0">
                <a:solidFill>
                  <a:srgbClr val="FF0000"/>
                </a:solidFill>
                <a:latin typeface="SimSun" panose="02010600030101010101" pitchFamily="2" charset="-122"/>
                <a:ea typeface="SimSun" panose="02010600030101010101" pitchFamily="2" charset="-122"/>
              </a:rPr>
              <a:t>产品生产地点</a:t>
            </a:r>
            <a:endParaRPr lang="en-US" sz="2200" dirty="0">
              <a:solidFill>
                <a:srgbClr val="FF0000"/>
              </a:solidFill>
              <a:latin typeface="SimSun" panose="02010600030101010101" pitchFamily="2" charset="-122"/>
              <a:ea typeface="SimSun" panose="02010600030101010101" pitchFamily="2" charset="-122"/>
            </a:endParaRPr>
          </a:p>
          <a:p>
            <a:pPr marL="800100" lvl="1" indent="-342900">
              <a:buFont typeface="Wingdings" panose="05000000000000000000" pitchFamily="2" charset="2"/>
              <a:buChar char="Ø"/>
              <a:defRPr/>
            </a:pPr>
            <a:r>
              <a:rPr lang="en-US" sz="2200" dirty="0">
                <a:solidFill>
                  <a:srgbClr val="FF0000"/>
                </a:solidFill>
              </a:rPr>
              <a:t>Date of the product’s production </a:t>
            </a:r>
            <a:r>
              <a:rPr lang="zh-CN" altLang="en-US" sz="2200" dirty="0">
                <a:solidFill>
                  <a:srgbClr val="FF0000"/>
                </a:solidFill>
                <a:latin typeface="SimSun" panose="02010600030101010101" pitchFamily="2" charset="-122"/>
                <a:ea typeface="SimSun" panose="02010600030101010101" pitchFamily="2" charset="-122"/>
              </a:rPr>
              <a:t>产品生产日期</a:t>
            </a:r>
            <a:endParaRPr lang="en-US" sz="2200" dirty="0">
              <a:solidFill>
                <a:srgbClr val="FF0000"/>
              </a:solidFill>
              <a:latin typeface="SimSun" panose="02010600030101010101" pitchFamily="2" charset="-122"/>
              <a:ea typeface="SimSun" panose="02010600030101010101" pitchFamily="2" charset="-122"/>
            </a:endParaRPr>
          </a:p>
          <a:p>
            <a:pPr marL="800100" lvl="1" indent="-342900">
              <a:buFont typeface="Wingdings" panose="05000000000000000000" pitchFamily="2" charset="2"/>
              <a:buChar char="Ø"/>
              <a:defRPr/>
            </a:pPr>
            <a:r>
              <a:rPr lang="en-US" sz="2200" dirty="0">
                <a:solidFill>
                  <a:srgbClr val="FF0000"/>
                </a:solidFill>
              </a:rPr>
              <a:t>Any other info such as model name or number to ascertain the source of the product</a:t>
            </a:r>
          </a:p>
          <a:p>
            <a:pPr lvl="1">
              <a:defRPr/>
            </a:pPr>
            <a:r>
              <a:rPr lang="zh-CN" altLang="en-US" sz="2200" dirty="0">
                <a:solidFill>
                  <a:srgbClr val="FF0000"/>
                </a:solidFill>
                <a:latin typeface="SimSun" panose="02010600030101010101" pitchFamily="2" charset="-122"/>
                <a:ea typeface="SimSun" panose="02010600030101010101" pitchFamily="2" charset="-122"/>
              </a:rPr>
              <a:t>  任何其他信息，例如 </a:t>
            </a:r>
            <a:r>
              <a:rPr lang="en-US" altLang="zh-CN" sz="2200" dirty="0">
                <a:solidFill>
                  <a:srgbClr val="FF0000"/>
                </a:solidFill>
                <a:latin typeface="SimSun" panose="02010600030101010101" pitchFamily="2" charset="-122"/>
                <a:ea typeface="SimSun" panose="02010600030101010101" pitchFamily="2" charset="-122"/>
              </a:rPr>
              <a:t>model</a:t>
            </a:r>
            <a:r>
              <a:rPr lang="zh-CN" altLang="en-US" sz="2200" dirty="0">
                <a:solidFill>
                  <a:srgbClr val="FF0000"/>
                </a:solidFill>
                <a:latin typeface="SimSun" panose="02010600030101010101" pitchFamily="2" charset="-122"/>
                <a:ea typeface="SimSun" panose="02010600030101010101" pitchFamily="2" charset="-122"/>
              </a:rPr>
              <a:t>名称 或 </a:t>
            </a:r>
            <a:r>
              <a:rPr lang="en-US" altLang="zh-CN" sz="2200" dirty="0">
                <a:solidFill>
                  <a:srgbClr val="FF0000"/>
                </a:solidFill>
                <a:latin typeface="SimSun" panose="02010600030101010101" pitchFamily="2" charset="-122"/>
                <a:ea typeface="SimSun" panose="02010600030101010101" pitchFamily="2" charset="-122"/>
              </a:rPr>
              <a:t>model</a:t>
            </a:r>
            <a:r>
              <a:rPr lang="zh-CN" altLang="en-US" sz="2200" dirty="0">
                <a:solidFill>
                  <a:srgbClr val="FF0000"/>
                </a:solidFill>
                <a:latin typeface="SimSun" panose="02010600030101010101" pitchFamily="2" charset="-122"/>
                <a:ea typeface="SimSun" panose="02010600030101010101" pitchFamily="2" charset="-122"/>
              </a:rPr>
              <a:t>编号，以确定产品来源</a:t>
            </a:r>
            <a:endParaRPr lang="en-US" altLang="zh-CN" sz="2200" dirty="0">
              <a:solidFill>
                <a:srgbClr val="FF0000"/>
              </a:solidFill>
              <a:latin typeface="SimSun" panose="02010600030101010101" pitchFamily="2" charset="-122"/>
              <a:ea typeface="SimSun" panose="02010600030101010101" pitchFamily="2" charset="-122"/>
            </a:endParaRPr>
          </a:p>
          <a:p>
            <a:pPr lvl="1">
              <a:defRPr/>
            </a:pPr>
            <a:endParaRPr lang="en-US" altLang="zh-CN" sz="1100" dirty="0">
              <a:solidFill>
                <a:srgbClr val="FF0000"/>
              </a:solidFill>
              <a:latin typeface="SimSun" panose="02010600030101010101" pitchFamily="2" charset="-122"/>
              <a:ea typeface="SimSun" panose="02010600030101010101" pitchFamily="2" charset="-122"/>
            </a:endParaRPr>
          </a:p>
          <a:p>
            <a:pPr marL="342900" indent="-342900">
              <a:buFont typeface="Arial" panose="020B0604020202020204" pitchFamily="34" charset="0"/>
              <a:buChar char="•"/>
              <a:defRPr/>
            </a:pPr>
            <a:r>
              <a:rPr lang="en-US" sz="2800" dirty="0"/>
              <a:t>Tracking labels must be </a:t>
            </a:r>
            <a:r>
              <a:rPr lang="en-US" sz="2800" u="sng" dirty="0"/>
              <a:t>permanently affixed</a:t>
            </a:r>
            <a:r>
              <a:rPr lang="en-US" sz="2800" dirty="0"/>
              <a:t> to children’s products and their packaging. </a:t>
            </a:r>
          </a:p>
          <a:p>
            <a:pPr>
              <a:defRPr/>
            </a:pPr>
            <a:r>
              <a:rPr lang="zh-CN" altLang="en-US" sz="2400" dirty="0">
                <a:solidFill>
                  <a:schemeClr val="tx2">
                    <a:lumMod val="75000"/>
                  </a:schemeClr>
                </a:solidFill>
              </a:rPr>
              <a:t>    </a:t>
            </a:r>
            <a:r>
              <a:rPr lang="zh-CN" altLang="en-US" sz="2400" dirty="0">
                <a:latin typeface="SimSun" panose="02010600030101010101" pitchFamily="2" charset="-122"/>
                <a:ea typeface="SimSun" panose="02010600030101010101" pitchFamily="2" charset="-122"/>
              </a:rPr>
              <a:t>儿童产品及其包装上的追踪标签必须是</a:t>
            </a:r>
            <a:r>
              <a:rPr lang="zh-CN" altLang="en-US" sz="2400" u="sng" dirty="0">
                <a:latin typeface="SimSun" panose="02010600030101010101" pitchFamily="2" charset="-122"/>
                <a:ea typeface="SimSun" panose="02010600030101010101" pitchFamily="2" charset="-122"/>
              </a:rPr>
              <a:t>永久性</a:t>
            </a:r>
            <a:r>
              <a:rPr lang="zh-CN" altLang="en-US" sz="2400" dirty="0" smtClean="0">
                <a:latin typeface="SimSun" panose="02010600030101010101" pitchFamily="2" charset="-122"/>
                <a:ea typeface="SimSun" panose="02010600030101010101" pitchFamily="2" charset="-122"/>
              </a:rPr>
              <a:t>。</a:t>
            </a:r>
            <a:endParaRPr lang="en-US" u="sng" dirty="0">
              <a:solidFill>
                <a:schemeClr val="tx2"/>
              </a:solidFill>
            </a:endParaRPr>
          </a:p>
          <a:p>
            <a:pPr lvl="2">
              <a:defRPr/>
            </a:pPr>
            <a:endParaRPr lang="en-US" dirty="0">
              <a:solidFill>
                <a:schemeClr val="tx2"/>
              </a:solidFill>
            </a:endParaRPr>
          </a:p>
          <a:p>
            <a:pPr lvl="1"/>
            <a:endParaRPr lang="en-US" dirty="0">
              <a:solidFill>
                <a:schemeClr val="tx2"/>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436626" y="5739301"/>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1436626" y="5779402"/>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1436626" y="5739301"/>
            <a:ext cx="609600" cy="609600"/>
          </a:xfrm>
          <a:prstGeom prst="rect">
            <a:avLst/>
          </a:prstGeom>
        </p:spPr>
      </p:pic>
      <p:pic>
        <p:nvPicPr>
          <p:cNvPr id="7"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1436626" y="5759352"/>
            <a:ext cx="609600" cy="609600"/>
          </a:xfrm>
          <a:prstGeom prst="rect">
            <a:avLst/>
          </a:prstGeom>
        </p:spPr>
      </p:pic>
      <p:pic>
        <p:nvPicPr>
          <p:cNvPr id="8"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1436626" y="5749326"/>
            <a:ext cx="609600" cy="609600"/>
          </a:xfrm>
          <a:prstGeom prst="rect">
            <a:avLst/>
          </a:prstGeom>
        </p:spPr>
      </p:pic>
      <p:pic>
        <p:nvPicPr>
          <p:cNvPr id="9"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11436626" y="5759351"/>
            <a:ext cx="609600" cy="609600"/>
          </a:xfrm>
          <a:prstGeom prst="rect">
            <a:avLst/>
          </a:prstGeom>
        </p:spPr>
      </p:pic>
      <p:pic>
        <p:nvPicPr>
          <p:cNvPr id="10" name="Recorded Sound">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11436626" y="5750787"/>
            <a:ext cx="609600" cy="609600"/>
          </a:xfrm>
          <a:prstGeom prst="rect">
            <a:avLst/>
          </a:prstGeom>
        </p:spPr>
      </p:pic>
      <p:pic>
        <p:nvPicPr>
          <p:cNvPr id="13" name="Recorded Sound">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19"/>
          <a:stretch>
            <a:fillRect/>
          </a:stretch>
        </p:blipFill>
        <p:spPr>
          <a:xfrm>
            <a:off x="11436626" y="5773978"/>
            <a:ext cx="609600" cy="609600"/>
          </a:xfrm>
          <a:prstGeom prst="rect">
            <a:avLst/>
          </a:prstGeom>
        </p:spPr>
      </p:pic>
    </p:spTree>
    <p:extLst>
      <p:ext uri="{BB962C8B-B14F-4D97-AF65-F5344CB8AC3E}">
        <p14:creationId xmlns:p14="http://schemas.microsoft.com/office/powerpoint/2010/main" val="227754468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2" fill="hold"/>
                                        <p:tgtEl>
                                          <p:spTgt spid="4"/>
                                        </p:tgtEl>
                                      </p:cBhvr>
                                    </p:cmd>
                                  </p:childTnLst>
                                </p:cTn>
                              </p:par>
                            </p:childTnLst>
                          </p:cTn>
                        </p:par>
                        <p:par>
                          <p:cTn id="7" fill="hold">
                            <p:stCondLst>
                              <p:cond delay="5032"/>
                            </p:stCondLst>
                            <p:childTnLst>
                              <p:par>
                                <p:cTn id="8" presetID="26" presetClass="entr" presetSubtype="0" fill="hold"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80">
                                          <p:stCondLst>
                                            <p:cond delay="0"/>
                                          </p:stCondLst>
                                        </p:cTn>
                                        <p:tgtEl>
                                          <p:spTgt spid="3">
                                            <p:txEl>
                                              <p:pRg st="0" end="0"/>
                                            </p:txEl>
                                          </p:spTgt>
                                        </p:tgtEl>
                                      </p:cBhvr>
                                    </p:animEffect>
                                    <p:anim calcmode="lin" valueType="num">
                                      <p:cBhvr>
                                        <p:cTn id="11"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6" dur="26">
                                          <p:stCondLst>
                                            <p:cond delay="650"/>
                                          </p:stCondLst>
                                        </p:cTn>
                                        <p:tgtEl>
                                          <p:spTgt spid="3">
                                            <p:txEl>
                                              <p:pRg st="0" end="0"/>
                                            </p:txEl>
                                          </p:spTgt>
                                        </p:tgtEl>
                                      </p:cBhvr>
                                      <p:to x="100000" y="60000"/>
                                    </p:animScale>
                                    <p:animScale>
                                      <p:cBhvr>
                                        <p:cTn id="17" dur="166" decel="50000">
                                          <p:stCondLst>
                                            <p:cond delay="676"/>
                                          </p:stCondLst>
                                        </p:cTn>
                                        <p:tgtEl>
                                          <p:spTgt spid="3">
                                            <p:txEl>
                                              <p:pRg st="0" end="0"/>
                                            </p:txEl>
                                          </p:spTgt>
                                        </p:tgtEl>
                                      </p:cBhvr>
                                      <p:to x="100000" y="100000"/>
                                    </p:animScale>
                                    <p:animScale>
                                      <p:cBhvr>
                                        <p:cTn id="18" dur="26">
                                          <p:stCondLst>
                                            <p:cond delay="1312"/>
                                          </p:stCondLst>
                                        </p:cTn>
                                        <p:tgtEl>
                                          <p:spTgt spid="3">
                                            <p:txEl>
                                              <p:pRg st="0" end="0"/>
                                            </p:txEl>
                                          </p:spTgt>
                                        </p:tgtEl>
                                      </p:cBhvr>
                                      <p:to x="100000" y="80000"/>
                                    </p:animScale>
                                    <p:animScale>
                                      <p:cBhvr>
                                        <p:cTn id="19" dur="166" decel="50000">
                                          <p:stCondLst>
                                            <p:cond delay="1338"/>
                                          </p:stCondLst>
                                        </p:cTn>
                                        <p:tgtEl>
                                          <p:spTgt spid="3">
                                            <p:txEl>
                                              <p:pRg st="0" end="0"/>
                                            </p:txEl>
                                          </p:spTgt>
                                        </p:tgtEl>
                                      </p:cBhvr>
                                      <p:to x="100000" y="100000"/>
                                    </p:animScale>
                                    <p:animScale>
                                      <p:cBhvr>
                                        <p:cTn id="20" dur="26">
                                          <p:stCondLst>
                                            <p:cond delay="1642"/>
                                          </p:stCondLst>
                                        </p:cTn>
                                        <p:tgtEl>
                                          <p:spTgt spid="3">
                                            <p:txEl>
                                              <p:pRg st="0" end="0"/>
                                            </p:txEl>
                                          </p:spTgt>
                                        </p:tgtEl>
                                      </p:cBhvr>
                                      <p:to x="100000" y="90000"/>
                                    </p:animScale>
                                    <p:animScale>
                                      <p:cBhvr>
                                        <p:cTn id="21" dur="166" decel="50000">
                                          <p:stCondLst>
                                            <p:cond delay="1668"/>
                                          </p:stCondLst>
                                        </p:cTn>
                                        <p:tgtEl>
                                          <p:spTgt spid="3">
                                            <p:txEl>
                                              <p:pRg st="0" end="0"/>
                                            </p:txEl>
                                          </p:spTgt>
                                        </p:tgtEl>
                                      </p:cBhvr>
                                      <p:to x="100000" y="100000"/>
                                    </p:animScale>
                                    <p:animScale>
                                      <p:cBhvr>
                                        <p:cTn id="22" dur="26">
                                          <p:stCondLst>
                                            <p:cond delay="1808"/>
                                          </p:stCondLst>
                                        </p:cTn>
                                        <p:tgtEl>
                                          <p:spTgt spid="3">
                                            <p:txEl>
                                              <p:pRg st="0" end="0"/>
                                            </p:txEl>
                                          </p:spTgt>
                                        </p:tgtEl>
                                      </p:cBhvr>
                                      <p:to x="100000" y="95000"/>
                                    </p:animScale>
                                    <p:animScale>
                                      <p:cBhvr>
                                        <p:cTn id="23" dur="166" decel="50000">
                                          <p:stCondLst>
                                            <p:cond delay="1834"/>
                                          </p:stCondLst>
                                        </p:cTn>
                                        <p:tgtEl>
                                          <p:spTgt spid="3">
                                            <p:txEl>
                                              <p:pRg st="0" end="0"/>
                                            </p:txEl>
                                          </p:spTgt>
                                        </p:tgtEl>
                                      </p:cBhvr>
                                      <p:to x="100000" y="100000"/>
                                    </p:animScale>
                                  </p:childTnLst>
                                </p:cTn>
                              </p:par>
                              <p:par>
                                <p:cTn id="24" presetID="26" presetClass="entr" presetSubtype="0" fill="hold"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down)">
                                      <p:cBhvr>
                                        <p:cTn id="26" dur="580">
                                          <p:stCondLst>
                                            <p:cond delay="0"/>
                                          </p:stCondLst>
                                        </p:cTn>
                                        <p:tgtEl>
                                          <p:spTgt spid="3">
                                            <p:txEl>
                                              <p:pRg st="1" end="1"/>
                                            </p:txEl>
                                          </p:spTgt>
                                        </p:tgtEl>
                                      </p:cBhvr>
                                    </p:animEffect>
                                    <p:anim calcmode="lin" valueType="num">
                                      <p:cBhvr>
                                        <p:cTn id="27"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2" dur="26">
                                          <p:stCondLst>
                                            <p:cond delay="650"/>
                                          </p:stCondLst>
                                        </p:cTn>
                                        <p:tgtEl>
                                          <p:spTgt spid="3">
                                            <p:txEl>
                                              <p:pRg st="1" end="1"/>
                                            </p:txEl>
                                          </p:spTgt>
                                        </p:tgtEl>
                                      </p:cBhvr>
                                      <p:to x="100000" y="60000"/>
                                    </p:animScale>
                                    <p:animScale>
                                      <p:cBhvr>
                                        <p:cTn id="33" dur="166" decel="50000">
                                          <p:stCondLst>
                                            <p:cond delay="676"/>
                                          </p:stCondLst>
                                        </p:cTn>
                                        <p:tgtEl>
                                          <p:spTgt spid="3">
                                            <p:txEl>
                                              <p:pRg st="1" end="1"/>
                                            </p:txEl>
                                          </p:spTgt>
                                        </p:tgtEl>
                                      </p:cBhvr>
                                      <p:to x="100000" y="100000"/>
                                    </p:animScale>
                                    <p:animScale>
                                      <p:cBhvr>
                                        <p:cTn id="34" dur="26">
                                          <p:stCondLst>
                                            <p:cond delay="1312"/>
                                          </p:stCondLst>
                                        </p:cTn>
                                        <p:tgtEl>
                                          <p:spTgt spid="3">
                                            <p:txEl>
                                              <p:pRg st="1" end="1"/>
                                            </p:txEl>
                                          </p:spTgt>
                                        </p:tgtEl>
                                      </p:cBhvr>
                                      <p:to x="100000" y="80000"/>
                                    </p:animScale>
                                    <p:animScale>
                                      <p:cBhvr>
                                        <p:cTn id="35" dur="166" decel="50000">
                                          <p:stCondLst>
                                            <p:cond delay="1338"/>
                                          </p:stCondLst>
                                        </p:cTn>
                                        <p:tgtEl>
                                          <p:spTgt spid="3">
                                            <p:txEl>
                                              <p:pRg st="1" end="1"/>
                                            </p:txEl>
                                          </p:spTgt>
                                        </p:tgtEl>
                                      </p:cBhvr>
                                      <p:to x="100000" y="100000"/>
                                    </p:animScale>
                                    <p:animScale>
                                      <p:cBhvr>
                                        <p:cTn id="36" dur="26">
                                          <p:stCondLst>
                                            <p:cond delay="1642"/>
                                          </p:stCondLst>
                                        </p:cTn>
                                        <p:tgtEl>
                                          <p:spTgt spid="3">
                                            <p:txEl>
                                              <p:pRg st="1" end="1"/>
                                            </p:txEl>
                                          </p:spTgt>
                                        </p:tgtEl>
                                      </p:cBhvr>
                                      <p:to x="100000" y="90000"/>
                                    </p:animScale>
                                    <p:animScale>
                                      <p:cBhvr>
                                        <p:cTn id="37" dur="166" decel="50000">
                                          <p:stCondLst>
                                            <p:cond delay="1668"/>
                                          </p:stCondLst>
                                        </p:cTn>
                                        <p:tgtEl>
                                          <p:spTgt spid="3">
                                            <p:txEl>
                                              <p:pRg st="1" end="1"/>
                                            </p:txEl>
                                          </p:spTgt>
                                        </p:tgtEl>
                                      </p:cBhvr>
                                      <p:to x="100000" y="100000"/>
                                    </p:animScale>
                                    <p:animScale>
                                      <p:cBhvr>
                                        <p:cTn id="38" dur="26">
                                          <p:stCondLst>
                                            <p:cond delay="1808"/>
                                          </p:stCondLst>
                                        </p:cTn>
                                        <p:tgtEl>
                                          <p:spTgt spid="3">
                                            <p:txEl>
                                              <p:pRg st="1" end="1"/>
                                            </p:txEl>
                                          </p:spTgt>
                                        </p:tgtEl>
                                      </p:cBhvr>
                                      <p:to x="100000" y="95000"/>
                                    </p:animScale>
                                    <p:animScale>
                                      <p:cBhvr>
                                        <p:cTn id="39" dur="166" decel="50000">
                                          <p:stCondLst>
                                            <p:cond delay="1834"/>
                                          </p:stCondLst>
                                        </p:cTn>
                                        <p:tgtEl>
                                          <p:spTgt spid="3">
                                            <p:txEl>
                                              <p:pRg st="1" end="1"/>
                                            </p:txEl>
                                          </p:spTgt>
                                        </p:tgtEl>
                                      </p:cBhvr>
                                      <p:to x="100000" y="100000"/>
                                    </p:animScale>
                                  </p:childTnLst>
                                </p:cTn>
                              </p:par>
                              <p:par>
                                <p:cTn id="40" presetID="1" presetClass="mediacall" presetSubtype="0" fill="hold" nodeType="withEffect">
                                  <p:stCondLst>
                                    <p:cond delay="0"/>
                                  </p:stCondLst>
                                  <p:childTnLst>
                                    <p:cmd type="call" cmd="playFrom(0.0)">
                                      <p:cBhvr>
                                        <p:cTn id="41" dur="6133" fill="hold"/>
                                        <p:tgtEl>
                                          <p:spTgt spid="5"/>
                                        </p:tgtEl>
                                      </p:cBhvr>
                                    </p:cmd>
                                  </p:childTnLst>
                                </p:cTn>
                              </p:par>
                            </p:childTnLst>
                          </p:cTn>
                        </p:par>
                        <p:par>
                          <p:cTn id="42" fill="hold">
                            <p:stCondLst>
                              <p:cond delay="11165"/>
                            </p:stCondLst>
                            <p:childTnLst>
                              <p:par>
                                <p:cTn id="43" presetID="26" presetClass="entr" presetSubtype="0" fill="hold" nodeType="after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wipe(down)">
                                      <p:cBhvr>
                                        <p:cTn id="45" dur="580">
                                          <p:stCondLst>
                                            <p:cond delay="0"/>
                                          </p:stCondLst>
                                        </p:cTn>
                                        <p:tgtEl>
                                          <p:spTgt spid="3">
                                            <p:txEl>
                                              <p:pRg st="3" end="3"/>
                                            </p:txEl>
                                          </p:spTgt>
                                        </p:tgtEl>
                                      </p:cBhvr>
                                    </p:animEffect>
                                    <p:anim calcmode="lin" valueType="num">
                                      <p:cBhvr>
                                        <p:cTn id="46"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51" dur="26">
                                          <p:stCondLst>
                                            <p:cond delay="650"/>
                                          </p:stCondLst>
                                        </p:cTn>
                                        <p:tgtEl>
                                          <p:spTgt spid="3">
                                            <p:txEl>
                                              <p:pRg st="3" end="3"/>
                                            </p:txEl>
                                          </p:spTgt>
                                        </p:tgtEl>
                                      </p:cBhvr>
                                      <p:to x="100000" y="60000"/>
                                    </p:animScale>
                                    <p:animScale>
                                      <p:cBhvr>
                                        <p:cTn id="52" dur="166" decel="50000">
                                          <p:stCondLst>
                                            <p:cond delay="676"/>
                                          </p:stCondLst>
                                        </p:cTn>
                                        <p:tgtEl>
                                          <p:spTgt spid="3">
                                            <p:txEl>
                                              <p:pRg st="3" end="3"/>
                                            </p:txEl>
                                          </p:spTgt>
                                        </p:tgtEl>
                                      </p:cBhvr>
                                      <p:to x="100000" y="100000"/>
                                    </p:animScale>
                                    <p:animScale>
                                      <p:cBhvr>
                                        <p:cTn id="53" dur="26">
                                          <p:stCondLst>
                                            <p:cond delay="1312"/>
                                          </p:stCondLst>
                                        </p:cTn>
                                        <p:tgtEl>
                                          <p:spTgt spid="3">
                                            <p:txEl>
                                              <p:pRg st="3" end="3"/>
                                            </p:txEl>
                                          </p:spTgt>
                                        </p:tgtEl>
                                      </p:cBhvr>
                                      <p:to x="100000" y="80000"/>
                                    </p:animScale>
                                    <p:animScale>
                                      <p:cBhvr>
                                        <p:cTn id="54" dur="166" decel="50000">
                                          <p:stCondLst>
                                            <p:cond delay="1338"/>
                                          </p:stCondLst>
                                        </p:cTn>
                                        <p:tgtEl>
                                          <p:spTgt spid="3">
                                            <p:txEl>
                                              <p:pRg st="3" end="3"/>
                                            </p:txEl>
                                          </p:spTgt>
                                        </p:tgtEl>
                                      </p:cBhvr>
                                      <p:to x="100000" y="100000"/>
                                    </p:animScale>
                                    <p:animScale>
                                      <p:cBhvr>
                                        <p:cTn id="55" dur="26">
                                          <p:stCondLst>
                                            <p:cond delay="1642"/>
                                          </p:stCondLst>
                                        </p:cTn>
                                        <p:tgtEl>
                                          <p:spTgt spid="3">
                                            <p:txEl>
                                              <p:pRg st="3" end="3"/>
                                            </p:txEl>
                                          </p:spTgt>
                                        </p:tgtEl>
                                      </p:cBhvr>
                                      <p:to x="100000" y="90000"/>
                                    </p:animScale>
                                    <p:animScale>
                                      <p:cBhvr>
                                        <p:cTn id="56" dur="166" decel="50000">
                                          <p:stCondLst>
                                            <p:cond delay="1668"/>
                                          </p:stCondLst>
                                        </p:cTn>
                                        <p:tgtEl>
                                          <p:spTgt spid="3">
                                            <p:txEl>
                                              <p:pRg st="3" end="3"/>
                                            </p:txEl>
                                          </p:spTgt>
                                        </p:tgtEl>
                                      </p:cBhvr>
                                      <p:to x="100000" y="100000"/>
                                    </p:animScale>
                                    <p:animScale>
                                      <p:cBhvr>
                                        <p:cTn id="57" dur="26">
                                          <p:stCondLst>
                                            <p:cond delay="1808"/>
                                          </p:stCondLst>
                                        </p:cTn>
                                        <p:tgtEl>
                                          <p:spTgt spid="3">
                                            <p:txEl>
                                              <p:pRg st="3" end="3"/>
                                            </p:txEl>
                                          </p:spTgt>
                                        </p:tgtEl>
                                      </p:cBhvr>
                                      <p:to x="100000" y="95000"/>
                                    </p:animScale>
                                    <p:animScale>
                                      <p:cBhvr>
                                        <p:cTn id="58" dur="166" decel="50000">
                                          <p:stCondLst>
                                            <p:cond delay="1834"/>
                                          </p:stCondLst>
                                        </p:cTn>
                                        <p:tgtEl>
                                          <p:spTgt spid="3">
                                            <p:txEl>
                                              <p:pRg st="3" end="3"/>
                                            </p:txEl>
                                          </p:spTgt>
                                        </p:tgtEl>
                                      </p:cBhvr>
                                      <p:to x="100000" y="100000"/>
                                    </p:animScale>
                                  </p:childTnLst>
                                </p:cTn>
                              </p:par>
                              <p:par>
                                <p:cTn id="59" presetID="26" presetClass="entr" presetSubtype="0" fill="hold" nodeType="with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animEffect transition="in" filter="wipe(down)">
                                      <p:cBhvr>
                                        <p:cTn id="61" dur="580">
                                          <p:stCondLst>
                                            <p:cond delay="0"/>
                                          </p:stCondLst>
                                        </p:cTn>
                                        <p:tgtEl>
                                          <p:spTgt spid="3">
                                            <p:txEl>
                                              <p:pRg st="4" end="4"/>
                                            </p:txEl>
                                          </p:spTgt>
                                        </p:tgtEl>
                                      </p:cBhvr>
                                    </p:animEffect>
                                    <p:anim calcmode="lin" valueType="num">
                                      <p:cBhvr>
                                        <p:cTn id="62"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4" end="4"/>
                                            </p:txEl>
                                          </p:spTgt>
                                        </p:tgtEl>
                                      </p:cBhvr>
                                      <p:to x="100000" y="60000"/>
                                    </p:animScale>
                                    <p:animScale>
                                      <p:cBhvr>
                                        <p:cTn id="68" dur="166" decel="50000">
                                          <p:stCondLst>
                                            <p:cond delay="676"/>
                                          </p:stCondLst>
                                        </p:cTn>
                                        <p:tgtEl>
                                          <p:spTgt spid="3">
                                            <p:txEl>
                                              <p:pRg st="4" end="4"/>
                                            </p:txEl>
                                          </p:spTgt>
                                        </p:tgtEl>
                                      </p:cBhvr>
                                      <p:to x="100000" y="100000"/>
                                    </p:animScale>
                                    <p:animScale>
                                      <p:cBhvr>
                                        <p:cTn id="69" dur="26">
                                          <p:stCondLst>
                                            <p:cond delay="1312"/>
                                          </p:stCondLst>
                                        </p:cTn>
                                        <p:tgtEl>
                                          <p:spTgt spid="3">
                                            <p:txEl>
                                              <p:pRg st="4" end="4"/>
                                            </p:txEl>
                                          </p:spTgt>
                                        </p:tgtEl>
                                      </p:cBhvr>
                                      <p:to x="100000" y="80000"/>
                                    </p:animScale>
                                    <p:animScale>
                                      <p:cBhvr>
                                        <p:cTn id="70" dur="166" decel="50000">
                                          <p:stCondLst>
                                            <p:cond delay="1338"/>
                                          </p:stCondLst>
                                        </p:cTn>
                                        <p:tgtEl>
                                          <p:spTgt spid="3">
                                            <p:txEl>
                                              <p:pRg st="4" end="4"/>
                                            </p:txEl>
                                          </p:spTgt>
                                        </p:tgtEl>
                                      </p:cBhvr>
                                      <p:to x="100000" y="100000"/>
                                    </p:animScale>
                                    <p:animScale>
                                      <p:cBhvr>
                                        <p:cTn id="71" dur="26">
                                          <p:stCondLst>
                                            <p:cond delay="1642"/>
                                          </p:stCondLst>
                                        </p:cTn>
                                        <p:tgtEl>
                                          <p:spTgt spid="3">
                                            <p:txEl>
                                              <p:pRg st="4" end="4"/>
                                            </p:txEl>
                                          </p:spTgt>
                                        </p:tgtEl>
                                      </p:cBhvr>
                                      <p:to x="100000" y="90000"/>
                                    </p:animScale>
                                    <p:animScale>
                                      <p:cBhvr>
                                        <p:cTn id="72" dur="166" decel="50000">
                                          <p:stCondLst>
                                            <p:cond delay="1668"/>
                                          </p:stCondLst>
                                        </p:cTn>
                                        <p:tgtEl>
                                          <p:spTgt spid="3">
                                            <p:txEl>
                                              <p:pRg st="4" end="4"/>
                                            </p:txEl>
                                          </p:spTgt>
                                        </p:tgtEl>
                                      </p:cBhvr>
                                      <p:to x="100000" y="100000"/>
                                    </p:animScale>
                                    <p:animScale>
                                      <p:cBhvr>
                                        <p:cTn id="73" dur="26">
                                          <p:stCondLst>
                                            <p:cond delay="1808"/>
                                          </p:stCondLst>
                                        </p:cTn>
                                        <p:tgtEl>
                                          <p:spTgt spid="3">
                                            <p:txEl>
                                              <p:pRg st="4" end="4"/>
                                            </p:txEl>
                                          </p:spTgt>
                                        </p:tgtEl>
                                      </p:cBhvr>
                                      <p:to x="100000" y="95000"/>
                                    </p:animScale>
                                    <p:animScale>
                                      <p:cBhvr>
                                        <p:cTn id="74" dur="166" decel="50000">
                                          <p:stCondLst>
                                            <p:cond delay="1834"/>
                                          </p:stCondLst>
                                        </p:cTn>
                                        <p:tgtEl>
                                          <p:spTgt spid="3">
                                            <p:txEl>
                                              <p:pRg st="4" end="4"/>
                                            </p:txEl>
                                          </p:spTgt>
                                        </p:tgtEl>
                                      </p:cBhvr>
                                      <p:to x="100000" y="100000"/>
                                    </p:animScale>
                                  </p:childTnLst>
                                </p:cTn>
                              </p:par>
                              <p:par>
                                <p:cTn id="75" presetID="1" presetClass="mediacall" presetSubtype="0" fill="hold" nodeType="withEffect">
                                  <p:stCondLst>
                                    <p:cond delay="0"/>
                                  </p:stCondLst>
                                  <p:childTnLst>
                                    <p:cmd type="call" cmd="playFrom(0.0)">
                                      <p:cBhvr>
                                        <p:cTn id="76" dur="4730" fill="hold"/>
                                        <p:tgtEl>
                                          <p:spTgt spid="6"/>
                                        </p:tgtEl>
                                      </p:cBhvr>
                                    </p:cmd>
                                  </p:childTnLst>
                                </p:cTn>
                              </p:par>
                            </p:childTnLst>
                          </p:cTn>
                        </p:par>
                        <p:par>
                          <p:cTn id="77" fill="hold">
                            <p:stCondLst>
                              <p:cond delay="15895"/>
                            </p:stCondLst>
                            <p:childTnLst>
                              <p:par>
                                <p:cTn id="78" presetID="45" presetClass="entr" presetSubtype="0" fill="hold" nodeType="afterEffect">
                                  <p:stCondLst>
                                    <p:cond delay="0"/>
                                  </p:stCondLst>
                                  <p:childTnLst>
                                    <p:set>
                                      <p:cBhvr>
                                        <p:cTn id="79" dur="1" fill="hold">
                                          <p:stCondLst>
                                            <p:cond delay="0"/>
                                          </p:stCondLst>
                                        </p:cTn>
                                        <p:tgtEl>
                                          <p:spTgt spid="3">
                                            <p:txEl>
                                              <p:pRg st="5" end="5"/>
                                            </p:txEl>
                                          </p:spTgt>
                                        </p:tgtEl>
                                        <p:attrNameLst>
                                          <p:attrName>style.visibility</p:attrName>
                                        </p:attrNameLst>
                                      </p:cBhvr>
                                      <p:to>
                                        <p:strVal val="visible"/>
                                      </p:to>
                                    </p:set>
                                    <p:animEffect transition="in" filter="fade">
                                      <p:cBhvr>
                                        <p:cTn id="80" dur="2000"/>
                                        <p:tgtEl>
                                          <p:spTgt spid="3">
                                            <p:txEl>
                                              <p:pRg st="5" end="5"/>
                                            </p:txEl>
                                          </p:spTgt>
                                        </p:tgtEl>
                                      </p:cBhvr>
                                    </p:animEffect>
                                    <p:anim calcmode="lin" valueType="num">
                                      <p:cBhvr>
                                        <p:cTn id="81"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82" dur="2000" fill="hold"/>
                                        <p:tgtEl>
                                          <p:spTgt spid="3">
                                            <p:txEl>
                                              <p:pRg st="5" end="5"/>
                                            </p:txEl>
                                          </p:spTgt>
                                        </p:tgtEl>
                                        <p:attrNameLst>
                                          <p:attrName>ppt_h</p:attrName>
                                        </p:attrNameLst>
                                      </p:cBhvr>
                                      <p:tavLst>
                                        <p:tav tm="0">
                                          <p:val>
                                            <p:strVal val="#ppt_h"/>
                                          </p:val>
                                        </p:tav>
                                        <p:tav tm="100000">
                                          <p:val>
                                            <p:strVal val="#ppt_h"/>
                                          </p:val>
                                        </p:tav>
                                      </p:tavLst>
                                    </p:anim>
                                  </p:childTnLst>
                                </p:cTn>
                              </p:par>
                              <p:par>
                                <p:cTn id="83" presetID="1" presetClass="mediacall" presetSubtype="0" fill="hold" nodeType="withEffect">
                                  <p:stCondLst>
                                    <p:cond delay="0"/>
                                  </p:stCondLst>
                                  <p:childTnLst>
                                    <p:cmd type="call" cmd="playFrom(0.0)">
                                      <p:cBhvr>
                                        <p:cTn id="84" dur="5078" fill="hold"/>
                                        <p:tgtEl>
                                          <p:spTgt spid="7"/>
                                        </p:tgtEl>
                                      </p:cBhvr>
                                    </p:cmd>
                                  </p:childTnLst>
                                </p:cTn>
                              </p:par>
                            </p:childTnLst>
                          </p:cTn>
                        </p:par>
                        <p:par>
                          <p:cTn id="85" fill="hold">
                            <p:stCondLst>
                              <p:cond delay="20973"/>
                            </p:stCondLst>
                            <p:childTnLst>
                              <p:par>
                                <p:cTn id="86" presetID="45" presetClass="entr" presetSubtype="0" fill="hold" nodeType="afterEffect">
                                  <p:stCondLst>
                                    <p:cond delay="0"/>
                                  </p:stCondLst>
                                  <p:childTnLst>
                                    <p:set>
                                      <p:cBhvr>
                                        <p:cTn id="87" dur="1" fill="hold">
                                          <p:stCondLst>
                                            <p:cond delay="0"/>
                                          </p:stCondLst>
                                        </p:cTn>
                                        <p:tgtEl>
                                          <p:spTgt spid="3">
                                            <p:txEl>
                                              <p:pRg st="6" end="6"/>
                                            </p:txEl>
                                          </p:spTgt>
                                        </p:tgtEl>
                                        <p:attrNameLst>
                                          <p:attrName>style.visibility</p:attrName>
                                        </p:attrNameLst>
                                      </p:cBhvr>
                                      <p:to>
                                        <p:strVal val="visible"/>
                                      </p:to>
                                    </p:set>
                                    <p:animEffect transition="in" filter="fade">
                                      <p:cBhvr>
                                        <p:cTn id="88" dur="2000"/>
                                        <p:tgtEl>
                                          <p:spTgt spid="3">
                                            <p:txEl>
                                              <p:pRg st="6" end="6"/>
                                            </p:txEl>
                                          </p:spTgt>
                                        </p:tgtEl>
                                      </p:cBhvr>
                                    </p:animEffect>
                                    <p:anim calcmode="lin" valueType="num">
                                      <p:cBhvr>
                                        <p:cTn id="89" dur="2000" fill="hold"/>
                                        <p:tgtEl>
                                          <p:spTgt spid="3">
                                            <p:txEl>
                                              <p:pRg st="6" end="6"/>
                                            </p:txEl>
                                          </p:spTgt>
                                        </p:tgtEl>
                                        <p:attrNameLst>
                                          <p:attrName>ppt_w</p:attrName>
                                        </p:attrNameLst>
                                      </p:cBhvr>
                                      <p:tavLst>
                                        <p:tav tm="0" fmla="#ppt_w*sin(2.5*pi*$)">
                                          <p:val>
                                            <p:fltVal val="0"/>
                                          </p:val>
                                        </p:tav>
                                        <p:tav tm="100000">
                                          <p:val>
                                            <p:fltVal val="1"/>
                                          </p:val>
                                        </p:tav>
                                      </p:tavLst>
                                    </p:anim>
                                    <p:anim calcmode="lin" valueType="num">
                                      <p:cBhvr>
                                        <p:cTn id="90" dur="2000" fill="hold"/>
                                        <p:tgtEl>
                                          <p:spTgt spid="3">
                                            <p:txEl>
                                              <p:pRg st="6" end="6"/>
                                            </p:txEl>
                                          </p:spTgt>
                                        </p:tgtEl>
                                        <p:attrNameLst>
                                          <p:attrName>ppt_h</p:attrName>
                                        </p:attrNameLst>
                                      </p:cBhvr>
                                      <p:tavLst>
                                        <p:tav tm="0">
                                          <p:val>
                                            <p:strVal val="#ppt_h"/>
                                          </p:val>
                                        </p:tav>
                                        <p:tav tm="100000">
                                          <p:val>
                                            <p:strVal val="#ppt_h"/>
                                          </p:val>
                                        </p:tav>
                                      </p:tavLst>
                                    </p:anim>
                                  </p:childTnLst>
                                </p:cTn>
                              </p:par>
                              <p:par>
                                <p:cTn id="91" presetID="1" presetClass="mediacall" presetSubtype="0" fill="hold" nodeType="withEffect">
                                  <p:stCondLst>
                                    <p:cond delay="0"/>
                                  </p:stCondLst>
                                  <p:childTnLst>
                                    <p:cmd type="call" cmd="playFrom(0.0)">
                                      <p:cBhvr>
                                        <p:cTn id="92" dur="4531" fill="hold"/>
                                        <p:tgtEl>
                                          <p:spTgt spid="8"/>
                                        </p:tgtEl>
                                      </p:cBhvr>
                                    </p:cmd>
                                  </p:childTnLst>
                                </p:cTn>
                              </p:par>
                            </p:childTnLst>
                          </p:cTn>
                        </p:par>
                        <p:par>
                          <p:cTn id="93" fill="hold">
                            <p:stCondLst>
                              <p:cond delay="25504"/>
                            </p:stCondLst>
                            <p:childTnLst>
                              <p:par>
                                <p:cTn id="94" presetID="45" presetClass="entr" presetSubtype="0" fill="hold" nodeType="afterEffect">
                                  <p:stCondLst>
                                    <p:cond delay="0"/>
                                  </p:stCondLst>
                                  <p:childTnLst>
                                    <p:set>
                                      <p:cBhvr>
                                        <p:cTn id="95" dur="1" fill="hold">
                                          <p:stCondLst>
                                            <p:cond delay="0"/>
                                          </p:stCondLst>
                                        </p:cTn>
                                        <p:tgtEl>
                                          <p:spTgt spid="3">
                                            <p:txEl>
                                              <p:pRg st="7" end="7"/>
                                            </p:txEl>
                                          </p:spTgt>
                                        </p:tgtEl>
                                        <p:attrNameLst>
                                          <p:attrName>style.visibility</p:attrName>
                                        </p:attrNameLst>
                                      </p:cBhvr>
                                      <p:to>
                                        <p:strVal val="visible"/>
                                      </p:to>
                                    </p:set>
                                    <p:animEffect transition="in" filter="fade">
                                      <p:cBhvr>
                                        <p:cTn id="96" dur="2000"/>
                                        <p:tgtEl>
                                          <p:spTgt spid="3">
                                            <p:txEl>
                                              <p:pRg st="7" end="7"/>
                                            </p:txEl>
                                          </p:spTgt>
                                        </p:tgtEl>
                                      </p:cBhvr>
                                    </p:animEffect>
                                    <p:anim calcmode="lin" valueType="num">
                                      <p:cBhvr>
                                        <p:cTn id="97" dur="2000" fill="hold"/>
                                        <p:tgtEl>
                                          <p:spTgt spid="3">
                                            <p:txEl>
                                              <p:pRg st="7" end="7"/>
                                            </p:txEl>
                                          </p:spTgt>
                                        </p:tgtEl>
                                        <p:attrNameLst>
                                          <p:attrName>ppt_w</p:attrName>
                                        </p:attrNameLst>
                                      </p:cBhvr>
                                      <p:tavLst>
                                        <p:tav tm="0" fmla="#ppt_w*sin(2.5*pi*$)">
                                          <p:val>
                                            <p:fltVal val="0"/>
                                          </p:val>
                                        </p:tav>
                                        <p:tav tm="100000">
                                          <p:val>
                                            <p:fltVal val="1"/>
                                          </p:val>
                                        </p:tav>
                                      </p:tavLst>
                                    </p:anim>
                                    <p:anim calcmode="lin" valueType="num">
                                      <p:cBhvr>
                                        <p:cTn id="98" dur="2000" fill="hold"/>
                                        <p:tgtEl>
                                          <p:spTgt spid="3">
                                            <p:txEl>
                                              <p:pRg st="7" end="7"/>
                                            </p:txEl>
                                          </p:spTgt>
                                        </p:tgtEl>
                                        <p:attrNameLst>
                                          <p:attrName>ppt_h</p:attrName>
                                        </p:attrNameLst>
                                      </p:cBhvr>
                                      <p:tavLst>
                                        <p:tav tm="0">
                                          <p:val>
                                            <p:strVal val="#ppt_h"/>
                                          </p:val>
                                        </p:tav>
                                        <p:tav tm="100000">
                                          <p:val>
                                            <p:strVal val="#ppt_h"/>
                                          </p:val>
                                        </p:tav>
                                      </p:tavLst>
                                    </p:anim>
                                  </p:childTnLst>
                                </p:cTn>
                              </p:par>
                              <p:par>
                                <p:cTn id="99" presetID="1" presetClass="mediacall" presetSubtype="0" fill="hold" nodeType="withEffect">
                                  <p:stCondLst>
                                    <p:cond delay="0"/>
                                  </p:stCondLst>
                                  <p:childTnLst>
                                    <p:cmd type="call" cmd="playFrom(0.0)">
                                      <p:cBhvr>
                                        <p:cTn id="100" dur="5125" fill="hold"/>
                                        <p:tgtEl>
                                          <p:spTgt spid="9"/>
                                        </p:tgtEl>
                                      </p:cBhvr>
                                    </p:cmd>
                                  </p:childTnLst>
                                </p:cTn>
                              </p:par>
                            </p:childTnLst>
                          </p:cTn>
                        </p:par>
                        <p:par>
                          <p:cTn id="101" fill="hold">
                            <p:stCondLst>
                              <p:cond delay="30629"/>
                            </p:stCondLst>
                            <p:childTnLst>
                              <p:par>
                                <p:cTn id="102" presetID="45" presetClass="entr" presetSubtype="0" fill="hold" nodeType="afterEffect">
                                  <p:stCondLst>
                                    <p:cond delay="0"/>
                                  </p:stCondLst>
                                  <p:childTnLst>
                                    <p:set>
                                      <p:cBhvr>
                                        <p:cTn id="103" dur="1" fill="hold">
                                          <p:stCondLst>
                                            <p:cond delay="0"/>
                                          </p:stCondLst>
                                        </p:cTn>
                                        <p:tgtEl>
                                          <p:spTgt spid="3">
                                            <p:txEl>
                                              <p:pRg st="8" end="8"/>
                                            </p:txEl>
                                          </p:spTgt>
                                        </p:tgtEl>
                                        <p:attrNameLst>
                                          <p:attrName>style.visibility</p:attrName>
                                        </p:attrNameLst>
                                      </p:cBhvr>
                                      <p:to>
                                        <p:strVal val="visible"/>
                                      </p:to>
                                    </p:set>
                                    <p:animEffect transition="in" filter="fade">
                                      <p:cBhvr>
                                        <p:cTn id="104" dur="2000"/>
                                        <p:tgtEl>
                                          <p:spTgt spid="3">
                                            <p:txEl>
                                              <p:pRg st="8" end="8"/>
                                            </p:txEl>
                                          </p:spTgt>
                                        </p:tgtEl>
                                      </p:cBhvr>
                                    </p:animEffect>
                                    <p:anim calcmode="lin" valueType="num">
                                      <p:cBhvr>
                                        <p:cTn id="105" dur="2000" fill="hold"/>
                                        <p:tgtEl>
                                          <p:spTgt spid="3">
                                            <p:txEl>
                                              <p:pRg st="8" end="8"/>
                                            </p:txEl>
                                          </p:spTgt>
                                        </p:tgtEl>
                                        <p:attrNameLst>
                                          <p:attrName>ppt_w</p:attrName>
                                        </p:attrNameLst>
                                      </p:cBhvr>
                                      <p:tavLst>
                                        <p:tav tm="0" fmla="#ppt_w*sin(2.5*pi*$)">
                                          <p:val>
                                            <p:fltVal val="0"/>
                                          </p:val>
                                        </p:tav>
                                        <p:tav tm="100000">
                                          <p:val>
                                            <p:fltVal val="1"/>
                                          </p:val>
                                        </p:tav>
                                      </p:tavLst>
                                    </p:anim>
                                    <p:anim calcmode="lin" valueType="num">
                                      <p:cBhvr>
                                        <p:cTn id="106" dur="2000" fill="hold"/>
                                        <p:tgtEl>
                                          <p:spTgt spid="3">
                                            <p:txEl>
                                              <p:pRg st="8" end="8"/>
                                            </p:txEl>
                                          </p:spTgt>
                                        </p:tgtEl>
                                        <p:attrNameLst>
                                          <p:attrName>ppt_h</p:attrName>
                                        </p:attrNameLst>
                                      </p:cBhvr>
                                      <p:tavLst>
                                        <p:tav tm="0">
                                          <p:val>
                                            <p:strVal val="#ppt_h"/>
                                          </p:val>
                                        </p:tav>
                                        <p:tav tm="100000">
                                          <p:val>
                                            <p:strVal val="#ppt_h"/>
                                          </p:val>
                                        </p:tav>
                                      </p:tavLst>
                                    </p:anim>
                                  </p:childTnLst>
                                </p:cTn>
                              </p:par>
                              <p:par>
                                <p:cTn id="107" presetID="45" presetClass="entr" presetSubtype="0" fill="hold" nodeType="withEffect">
                                  <p:stCondLst>
                                    <p:cond delay="0"/>
                                  </p:stCondLst>
                                  <p:childTnLst>
                                    <p:set>
                                      <p:cBhvr>
                                        <p:cTn id="108" dur="1" fill="hold">
                                          <p:stCondLst>
                                            <p:cond delay="0"/>
                                          </p:stCondLst>
                                        </p:cTn>
                                        <p:tgtEl>
                                          <p:spTgt spid="3">
                                            <p:txEl>
                                              <p:pRg st="9" end="9"/>
                                            </p:txEl>
                                          </p:spTgt>
                                        </p:tgtEl>
                                        <p:attrNameLst>
                                          <p:attrName>style.visibility</p:attrName>
                                        </p:attrNameLst>
                                      </p:cBhvr>
                                      <p:to>
                                        <p:strVal val="visible"/>
                                      </p:to>
                                    </p:set>
                                    <p:animEffect transition="in" filter="fade">
                                      <p:cBhvr>
                                        <p:cTn id="109" dur="2000"/>
                                        <p:tgtEl>
                                          <p:spTgt spid="3">
                                            <p:txEl>
                                              <p:pRg st="9" end="9"/>
                                            </p:txEl>
                                          </p:spTgt>
                                        </p:tgtEl>
                                      </p:cBhvr>
                                    </p:animEffect>
                                    <p:anim calcmode="lin" valueType="num">
                                      <p:cBhvr>
                                        <p:cTn id="110" dur="2000" fill="hold"/>
                                        <p:tgtEl>
                                          <p:spTgt spid="3">
                                            <p:txEl>
                                              <p:pRg st="9" end="9"/>
                                            </p:txEl>
                                          </p:spTgt>
                                        </p:tgtEl>
                                        <p:attrNameLst>
                                          <p:attrName>ppt_w</p:attrName>
                                        </p:attrNameLst>
                                      </p:cBhvr>
                                      <p:tavLst>
                                        <p:tav tm="0" fmla="#ppt_w*sin(2.5*pi*$)">
                                          <p:val>
                                            <p:fltVal val="0"/>
                                          </p:val>
                                        </p:tav>
                                        <p:tav tm="100000">
                                          <p:val>
                                            <p:fltVal val="1"/>
                                          </p:val>
                                        </p:tav>
                                      </p:tavLst>
                                    </p:anim>
                                    <p:anim calcmode="lin" valueType="num">
                                      <p:cBhvr>
                                        <p:cTn id="111" dur="2000" fill="hold"/>
                                        <p:tgtEl>
                                          <p:spTgt spid="3">
                                            <p:txEl>
                                              <p:pRg st="9" end="9"/>
                                            </p:txEl>
                                          </p:spTgt>
                                        </p:tgtEl>
                                        <p:attrNameLst>
                                          <p:attrName>ppt_h</p:attrName>
                                        </p:attrNameLst>
                                      </p:cBhvr>
                                      <p:tavLst>
                                        <p:tav tm="0">
                                          <p:val>
                                            <p:strVal val="#ppt_h"/>
                                          </p:val>
                                        </p:tav>
                                        <p:tav tm="100000">
                                          <p:val>
                                            <p:strVal val="#ppt_h"/>
                                          </p:val>
                                        </p:tav>
                                      </p:tavLst>
                                    </p:anim>
                                  </p:childTnLst>
                                </p:cTn>
                              </p:par>
                              <p:par>
                                <p:cTn id="112" presetID="1" presetClass="mediacall" presetSubtype="0" fill="hold" nodeType="withEffect">
                                  <p:stCondLst>
                                    <p:cond delay="0"/>
                                  </p:stCondLst>
                                  <p:childTnLst>
                                    <p:cmd type="call" cmd="playFrom(0.0)">
                                      <p:cBhvr>
                                        <p:cTn id="113" dur="11732" fill="hold"/>
                                        <p:tgtEl>
                                          <p:spTgt spid="10"/>
                                        </p:tgtEl>
                                      </p:cBhvr>
                                    </p:cmd>
                                  </p:childTnLst>
                                </p:cTn>
                              </p:par>
                            </p:childTnLst>
                          </p:cTn>
                        </p:par>
                        <p:par>
                          <p:cTn id="114" fill="hold">
                            <p:stCondLst>
                              <p:cond delay="42361"/>
                            </p:stCondLst>
                            <p:childTnLst>
                              <p:par>
                                <p:cTn id="115" presetID="26" presetClass="entr" presetSubtype="0" fill="hold" nodeType="afterEffect">
                                  <p:stCondLst>
                                    <p:cond delay="0"/>
                                  </p:stCondLst>
                                  <p:childTnLst>
                                    <p:set>
                                      <p:cBhvr>
                                        <p:cTn id="116" dur="1" fill="hold">
                                          <p:stCondLst>
                                            <p:cond delay="0"/>
                                          </p:stCondLst>
                                        </p:cTn>
                                        <p:tgtEl>
                                          <p:spTgt spid="3">
                                            <p:txEl>
                                              <p:pRg st="11" end="11"/>
                                            </p:txEl>
                                          </p:spTgt>
                                        </p:tgtEl>
                                        <p:attrNameLst>
                                          <p:attrName>style.visibility</p:attrName>
                                        </p:attrNameLst>
                                      </p:cBhvr>
                                      <p:to>
                                        <p:strVal val="visible"/>
                                      </p:to>
                                    </p:set>
                                    <p:animEffect transition="in" filter="wipe(down)">
                                      <p:cBhvr>
                                        <p:cTn id="117" dur="580">
                                          <p:stCondLst>
                                            <p:cond delay="0"/>
                                          </p:stCondLst>
                                        </p:cTn>
                                        <p:tgtEl>
                                          <p:spTgt spid="3">
                                            <p:txEl>
                                              <p:pRg st="11" end="11"/>
                                            </p:txEl>
                                          </p:spTgt>
                                        </p:tgtEl>
                                      </p:cBhvr>
                                    </p:animEffect>
                                    <p:anim calcmode="lin" valueType="num">
                                      <p:cBhvr>
                                        <p:cTn id="118" dur="1822" tmFilter="0,0; 0.14,0.36; 0.43,0.73; 0.71,0.91; 1.0,1.0">
                                          <p:stCondLst>
                                            <p:cond delay="0"/>
                                          </p:stCondLst>
                                        </p:cTn>
                                        <p:tgtEl>
                                          <p:spTgt spid="3">
                                            <p:txEl>
                                              <p:pRg st="11" end="11"/>
                                            </p:txEl>
                                          </p:spTgt>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3">
                                            <p:txEl>
                                              <p:pRg st="11" end="11"/>
                                            </p:txEl>
                                          </p:spTgt>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3">
                                            <p:txEl>
                                              <p:pRg st="11" end="11"/>
                                            </p:txEl>
                                          </p:spTgt>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3">
                                            <p:txEl>
                                              <p:pRg st="11" end="11"/>
                                            </p:txEl>
                                          </p:spTgt>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3">
                                            <p:txEl>
                                              <p:pRg st="11" end="11"/>
                                            </p:txEl>
                                          </p:spTgt>
                                        </p:tgtEl>
                                        <p:attrNameLst>
                                          <p:attrName>ppt_y</p:attrName>
                                        </p:attrNameLst>
                                      </p:cBhvr>
                                      <p:tavLst>
                                        <p:tav tm="0" fmla="#ppt_y-sin(pi*$)/81">
                                          <p:val>
                                            <p:fltVal val="0"/>
                                          </p:val>
                                        </p:tav>
                                        <p:tav tm="100000">
                                          <p:val>
                                            <p:fltVal val="1"/>
                                          </p:val>
                                        </p:tav>
                                      </p:tavLst>
                                    </p:anim>
                                    <p:animScale>
                                      <p:cBhvr>
                                        <p:cTn id="123" dur="26">
                                          <p:stCondLst>
                                            <p:cond delay="650"/>
                                          </p:stCondLst>
                                        </p:cTn>
                                        <p:tgtEl>
                                          <p:spTgt spid="3">
                                            <p:txEl>
                                              <p:pRg st="11" end="11"/>
                                            </p:txEl>
                                          </p:spTgt>
                                        </p:tgtEl>
                                      </p:cBhvr>
                                      <p:to x="100000" y="60000"/>
                                    </p:animScale>
                                    <p:animScale>
                                      <p:cBhvr>
                                        <p:cTn id="124" dur="166" decel="50000">
                                          <p:stCondLst>
                                            <p:cond delay="676"/>
                                          </p:stCondLst>
                                        </p:cTn>
                                        <p:tgtEl>
                                          <p:spTgt spid="3">
                                            <p:txEl>
                                              <p:pRg st="11" end="11"/>
                                            </p:txEl>
                                          </p:spTgt>
                                        </p:tgtEl>
                                      </p:cBhvr>
                                      <p:to x="100000" y="100000"/>
                                    </p:animScale>
                                    <p:animScale>
                                      <p:cBhvr>
                                        <p:cTn id="125" dur="26">
                                          <p:stCondLst>
                                            <p:cond delay="1312"/>
                                          </p:stCondLst>
                                        </p:cTn>
                                        <p:tgtEl>
                                          <p:spTgt spid="3">
                                            <p:txEl>
                                              <p:pRg st="11" end="11"/>
                                            </p:txEl>
                                          </p:spTgt>
                                        </p:tgtEl>
                                      </p:cBhvr>
                                      <p:to x="100000" y="80000"/>
                                    </p:animScale>
                                    <p:animScale>
                                      <p:cBhvr>
                                        <p:cTn id="126" dur="166" decel="50000">
                                          <p:stCondLst>
                                            <p:cond delay="1338"/>
                                          </p:stCondLst>
                                        </p:cTn>
                                        <p:tgtEl>
                                          <p:spTgt spid="3">
                                            <p:txEl>
                                              <p:pRg st="11" end="11"/>
                                            </p:txEl>
                                          </p:spTgt>
                                        </p:tgtEl>
                                      </p:cBhvr>
                                      <p:to x="100000" y="100000"/>
                                    </p:animScale>
                                    <p:animScale>
                                      <p:cBhvr>
                                        <p:cTn id="127" dur="26">
                                          <p:stCondLst>
                                            <p:cond delay="1642"/>
                                          </p:stCondLst>
                                        </p:cTn>
                                        <p:tgtEl>
                                          <p:spTgt spid="3">
                                            <p:txEl>
                                              <p:pRg st="11" end="11"/>
                                            </p:txEl>
                                          </p:spTgt>
                                        </p:tgtEl>
                                      </p:cBhvr>
                                      <p:to x="100000" y="90000"/>
                                    </p:animScale>
                                    <p:animScale>
                                      <p:cBhvr>
                                        <p:cTn id="128" dur="166" decel="50000">
                                          <p:stCondLst>
                                            <p:cond delay="1668"/>
                                          </p:stCondLst>
                                        </p:cTn>
                                        <p:tgtEl>
                                          <p:spTgt spid="3">
                                            <p:txEl>
                                              <p:pRg st="11" end="11"/>
                                            </p:txEl>
                                          </p:spTgt>
                                        </p:tgtEl>
                                      </p:cBhvr>
                                      <p:to x="100000" y="100000"/>
                                    </p:animScale>
                                    <p:animScale>
                                      <p:cBhvr>
                                        <p:cTn id="129" dur="26">
                                          <p:stCondLst>
                                            <p:cond delay="1808"/>
                                          </p:stCondLst>
                                        </p:cTn>
                                        <p:tgtEl>
                                          <p:spTgt spid="3">
                                            <p:txEl>
                                              <p:pRg st="11" end="11"/>
                                            </p:txEl>
                                          </p:spTgt>
                                        </p:tgtEl>
                                      </p:cBhvr>
                                      <p:to x="100000" y="95000"/>
                                    </p:animScale>
                                    <p:animScale>
                                      <p:cBhvr>
                                        <p:cTn id="130" dur="166" decel="50000">
                                          <p:stCondLst>
                                            <p:cond delay="1834"/>
                                          </p:stCondLst>
                                        </p:cTn>
                                        <p:tgtEl>
                                          <p:spTgt spid="3">
                                            <p:txEl>
                                              <p:pRg st="11" end="11"/>
                                            </p:txEl>
                                          </p:spTgt>
                                        </p:tgtEl>
                                      </p:cBhvr>
                                      <p:to x="100000" y="100000"/>
                                    </p:animScale>
                                  </p:childTnLst>
                                </p:cTn>
                              </p:par>
                              <p:par>
                                <p:cTn id="131" presetID="26" presetClass="entr" presetSubtype="0" fill="hold" nodeType="withEffect">
                                  <p:stCondLst>
                                    <p:cond delay="0"/>
                                  </p:stCondLst>
                                  <p:childTnLst>
                                    <p:set>
                                      <p:cBhvr>
                                        <p:cTn id="132" dur="1" fill="hold">
                                          <p:stCondLst>
                                            <p:cond delay="0"/>
                                          </p:stCondLst>
                                        </p:cTn>
                                        <p:tgtEl>
                                          <p:spTgt spid="3">
                                            <p:txEl>
                                              <p:pRg st="12" end="12"/>
                                            </p:txEl>
                                          </p:spTgt>
                                        </p:tgtEl>
                                        <p:attrNameLst>
                                          <p:attrName>style.visibility</p:attrName>
                                        </p:attrNameLst>
                                      </p:cBhvr>
                                      <p:to>
                                        <p:strVal val="visible"/>
                                      </p:to>
                                    </p:set>
                                    <p:animEffect transition="in" filter="wipe(down)">
                                      <p:cBhvr>
                                        <p:cTn id="133" dur="580">
                                          <p:stCondLst>
                                            <p:cond delay="0"/>
                                          </p:stCondLst>
                                        </p:cTn>
                                        <p:tgtEl>
                                          <p:spTgt spid="3">
                                            <p:txEl>
                                              <p:pRg st="12" end="12"/>
                                            </p:txEl>
                                          </p:spTgt>
                                        </p:tgtEl>
                                      </p:cBhvr>
                                    </p:animEffect>
                                    <p:anim calcmode="lin" valueType="num">
                                      <p:cBhvr>
                                        <p:cTn id="134" dur="1822" tmFilter="0,0; 0.14,0.36; 0.43,0.73; 0.71,0.91; 1.0,1.0">
                                          <p:stCondLst>
                                            <p:cond delay="0"/>
                                          </p:stCondLst>
                                        </p:cTn>
                                        <p:tgtEl>
                                          <p:spTgt spid="3">
                                            <p:txEl>
                                              <p:pRg st="12" end="12"/>
                                            </p:txEl>
                                          </p:spTgt>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
                                            <p:txEl>
                                              <p:pRg st="12" end="12"/>
                                            </p:txEl>
                                          </p:spTgt>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
                                            <p:txEl>
                                              <p:pRg st="12" end="12"/>
                                            </p:txEl>
                                          </p:spTgt>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
                                            <p:txEl>
                                              <p:pRg st="12" end="12"/>
                                            </p:txEl>
                                          </p:spTgt>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
                                            <p:txEl>
                                              <p:pRg st="12" end="12"/>
                                            </p:txEl>
                                          </p:spTgt>
                                        </p:tgtEl>
                                        <p:attrNameLst>
                                          <p:attrName>ppt_y</p:attrName>
                                        </p:attrNameLst>
                                      </p:cBhvr>
                                      <p:tavLst>
                                        <p:tav tm="0" fmla="#ppt_y-sin(pi*$)/81">
                                          <p:val>
                                            <p:fltVal val="0"/>
                                          </p:val>
                                        </p:tav>
                                        <p:tav tm="100000">
                                          <p:val>
                                            <p:fltVal val="1"/>
                                          </p:val>
                                        </p:tav>
                                      </p:tavLst>
                                    </p:anim>
                                    <p:animScale>
                                      <p:cBhvr>
                                        <p:cTn id="139" dur="26">
                                          <p:stCondLst>
                                            <p:cond delay="650"/>
                                          </p:stCondLst>
                                        </p:cTn>
                                        <p:tgtEl>
                                          <p:spTgt spid="3">
                                            <p:txEl>
                                              <p:pRg st="12" end="12"/>
                                            </p:txEl>
                                          </p:spTgt>
                                        </p:tgtEl>
                                      </p:cBhvr>
                                      <p:to x="100000" y="60000"/>
                                    </p:animScale>
                                    <p:animScale>
                                      <p:cBhvr>
                                        <p:cTn id="140" dur="166" decel="50000">
                                          <p:stCondLst>
                                            <p:cond delay="676"/>
                                          </p:stCondLst>
                                        </p:cTn>
                                        <p:tgtEl>
                                          <p:spTgt spid="3">
                                            <p:txEl>
                                              <p:pRg st="12" end="12"/>
                                            </p:txEl>
                                          </p:spTgt>
                                        </p:tgtEl>
                                      </p:cBhvr>
                                      <p:to x="100000" y="100000"/>
                                    </p:animScale>
                                    <p:animScale>
                                      <p:cBhvr>
                                        <p:cTn id="141" dur="26">
                                          <p:stCondLst>
                                            <p:cond delay="1312"/>
                                          </p:stCondLst>
                                        </p:cTn>
                                        <p:tgtEl>
                                          <p:spTgt spid="3">
                                            <p:txEl>
                                              <p:pRg st="12" end="12"/>
                                            </p:txEl>
                                          </p:spTgt>
                                        </p:tgtEl>
                                      </p:cBhvr>
                                      <p:to x="100000" y="80000"/>
                                    </p:animScale>
                                    <p:animScale>
                                      <p:cBhvr>
                                        <p:cTn id="142" dur="166" decel="50000">
                                          <p:stCondLst>
                                            <p:cond delay="1338"/>
                                          </p:stCondLst>
                                        </p:cTn>
                                        <p:tgtEl>
                                          <p:spTgt spid="3">
                                            <p:txEl>
                                              <p:pRg st="12" end="12"/>
                                            </p:txEl>
                                          </p:spTgt>
                                        </p:tgtEl>
                                      </p:cBhvr>
                                      <p:to x="100000" y="100000"/>
                                    </p:animScale>
                                    <p:animScale>
                                      <p:cBhvr>
                                        <p:cTn id="143" dur="26">
                                          <p:stCondLst>
                                            <p:cond delay="1642"/>
                                          </p:stCondLst>
                                        </p:cTn>
                                        <p:tgtEl>
                                          <p:spTgt spid="3">
                                            <p:txEl>
                                              <p:pRg st="12" end="12"/>
                                            </p:txEl>
                                          </p:spTgt>
                                        </p:tgtEl>
                                      </p:cBhvr>
                                      <p:to x="100000" y="90000"/>
                                    </p:animScale>
                                    <p:animScale>
                                      <p:cBhvr>
                                        <p:cTn id="144" dur="166" decel="50000">
                                          <p:stCondLst>
                                            <p:cond delay="1668"/>
                                          </p:stCondLst>
                                        </p:cTn>
                                        <p:tgtEl>
                                          <p:spTgt spid="3">
                                            <p:txEl>
                                              <p:pRg st="12" end="12"/>
                                            </p:txEl>
                                          </p:spTgt>
                                        </p:tgtEl>
                                      </p:cBhvr>
                                      <p:to x="100000" y="100000"/>
                                    </p:animScale>
                                    <p:animScale>
                                      <p:cBhvr>
                                        <p:cTn id="145" dur="26">
                                          <p:stCondLst>
                                            <p:cond delay="1808"/>
                                          </p:stCondLst>
                                        </p:cTn>
                                        <p:tgtEl>
                                          <p:spTgt spid="3">
                                            <p:txEl>
                                              <p:pRg st="12" end="12"/>
                                            </p:txEl>
                                          </p:spTgt>
                                        </p:tgtEl>
                                      </p:cBhvr>
                                      <p:to x="100000" y="95000"/>
                                    </p:animScale>
                                    <p:animScale>
                                      <p:cBhvr>
                                        <p:cTn id="146" dur="166" decel="50000">
                                          <p:stCondLst>
                                            <p:cond delay="1834"/>
                                          </p:stCondLst>
                                        </p:cTn>
                                        <p:tgtEl>
                                          <p:spTgt spid="3">
                                            <p:txEl>
                                              <p:pRg st="12" end="12"/>
                                            </p:txEl>
                                          </p:spTgt>
                                        </p:tgtEl>
                                      </p:cBhvr>
                                      <p:to x="100000" y="100000"/>
                                    </p:animScale>
                                  </p:childTnLst>
                                </p:cTn>
                              </p:par>
                              <p:par>
                                <p:cTn id="147" presetID="1" presetClass="mediacall" presetSubtype="0" fill="hold" nodeType="withEffect">
                                  <p:stCondLst>
                                    <p:cond delay="0"/>
                                  </p:stCondLst>
                                  <p:childTnLst>
                                    <p:cmd type="call" cmd="playFrom(0.0)">
                                      <p:cBhvr>
                                        <p:cTn id="148" dur="1061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9" fill="hold" display="0">
                  <p:stCondLst>
                    <p:cond delay="indefinite"/>
                  </p:stCondLst>
                  <p:endCondLst>
                    <p:cond evt="onStopAudio" delay="0">
                      <p:tgtEl>
                        <p:sldTgt/>
                      </p:tgtEl>
                    </p:cond>
                  </p:endCondLst>
                </p:cTn>
                <p:tgtEl>
                  <p:spTgt spid="4"/>
                </p:tgtEl>
              </p:cMediaNode>
            </p:audio>
            <p:audio>
              <p:cMediaNode vol="80000">
                <p:cTn id="150" fill="hold" display="0">
                  <p:stCondLst>
                    <p:cond delay="indefinite"/>
                  </p:stCondLst>
                  <p:endCondLst>
                    <p:cond evt="onStopAudio" delay="0">
                      <p:tgtEl>
                        <p:sldTgt/>
                      </p:tgtEl>
                    </p:cond>
                  </p:endCondLst>
                </p:cTn>
                <p:tgtEl>
                  <p:spTgt spid="5"/>
                </p:tgtEl>
              </p:cMediaNode>
            </p:audio>
            <p:audio>
              <p:cMediaNode vol="80000">
                <p:cTn id="151" fill="hold" display="0">
                  <p:stCondLst>
                    <p:cond delay="indefinite"/>
                  </p:stCondLst>
                  <p:endCondLst>
                    <p:cond evt="onStopAudio" delay="0">
                      <p:tgtEl>
                        <p:sldTgt/>
                      </p:tgtEl>
                    </p:cond>
                  </p:endCondLst>
                </p:cTn>
                <p:tgtEl>
                  <p:spTgt spid="6"/>
                </p:tgtEl>
              </p:cMediaNode>
            </p:audio>
            <p:audio>
              <p:cMediaNode vol="80000">
                <p:cTn id="152" fill="hold" display="0">
                  <p:stCondLst>
                    <p:cond delay="indefinite"/>
                  </p:stCondLst>
                  <p:endCondLst>
                    <p:cond evt="onStopAudio" delay="0">
                      <p:tgtEl>
                        <p:sldTgt/>
                      </p:tgtEl>
                    </p:cond>
                  </p:endCondLst>
                </p:cTn>
                <p:tgtEl>
                  <p:spTgt spid="7"/>
                </p:tgtEl>
              </p:cMediaNode>
            </p:audio>
            <p:audio>
              <p:cMediaNode vol="80000">
                <p:cTn id="153" fill="hold" display="0">
                  <p:stCondLst>
                    <p:cond delay="indefinite"/>
                  </p:stCondLst>
                  <p:endCondLst>
                    <p:cond evt="onStopAudio" delay="0">
                      <p:tgtEl>
                        <p:sldTgt/>
                      </p:tgtEl>
                    </p:cond>
                  </p:endCondLst>
                </p:cTn>
                <p:tgtEl>
                  <p:spTgt spid="8"/>
                </p:tgtEl>
              </p:cMediaNode>
            </p:audio>
            <p:audio>
              <p:cMediaNode vol="80000">
                <p:cTn id="154" fill="hold" display="0">
                  <p:stCondLst>
                    <p:cond delay="indefinite"/>
                  </p:stCondLst>
                  <p:endCondLst>
                    <p:cond evt="onStopAudio" delay="0">
                      <p:tgtEl>
                        <p:sldTgt/>
                      </p:tgtEl>
                    </p:cond>
                  </p:endCondLst>
                </p:cTn>
                <p:tgtEl>
                  <p:spTgt spid="9"/>
                </p:tgtEl>
              </p:cMediaNode>
            </p:audio>
            <p:audio>
              <p:cMediaNode vol="80000">
                <p:cTn id="155" fill="hold" display="0">
                  <p:stCondLst>
                    <p:cond delay="indefinite"/>
                  </p:stCondLst>
                  <p:endCondLst>
                    <p:cond evt="onStopAudio" delay="0">
                      <p:tgtEl>
                        <p:sldTgt/>
                      </p:tgtEl>
                    </p:cond>
                  </p:endCondLst>
                </p:cTn>
                <p:tgtEl>
                  <p:spTgt spid="10"/>
                </p:tgtEl>
              </p:cMediaNode>
            </p:audio>
            <p:audio>
              <p:cMediaNode vol="80000">
                <p:cTn id="156" fill="hold" display="0">
                  <p:stCondLst>
                    <p:cond delay="indefinite"/>
                  </p:stCondLst>
                  <p:endCondLst>
                    <p:cond evt="onStopAudio" delay="0">
                      <p:tgtEl>
                        <p:sldTgt/>
                      </p:tgtEl>
                    </p:cond>
                  </p:endCondLst>
                </p:cTn>
                <p:tgtEl>
                  <p:spTgt spid="1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Third Party Testing and Certification for Children’s Products</a:t>
            </a:r>
            <a:br>
              <a:rPr lang="en-US" sz="2800" dirty="0"/>
            </a:br>
            <a:r>
              <a:rPr lang="ja-JP" altLang="en-US" sz="2400" dirty="0">
                <a:ea typeface="SimSun" panose="02010600030101010101" pitchFamily="2" charset="-122"/>
              </a:rPr>
              <a:t>儿童产品的第三方测试和认证</a:t>
            </a:r>
            <a:endParaRPr lang="en-US" sz="2400" dirty="0">
              <a:ea typeface="SimSun" panose="02010600030101010101" pitchFamily="2" charset="-122"/>
            </a:endParaRPr>
          </a:p>
        </p:txBody>
      </p:sp>
      <p:sp>
        <p:nvSpPr>
          <p:cNvPr id="8"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The Consumer Product Safety Improvement Act of 2008 requires that each manufacturer must have children’s products tested to the applicable requirements by a CPSC-accepted and accredited third party testing </a:t>
            </a:r>
            <a:r>
              <a:rPr lang="en-US" sz="2400" dirty="0" smtClean="0"/>
              <a:t>laboratory</a:t>
            </a:r>
            <a:r>
              <a:rPr lang="en-US" sz="2400" dirty="0"/>
              <a:t>.</a:t>
            </a:r>
            <a:r>
              <a:rPr lang="zh-TW" altLang="en-US" sz="2400" dirty="0"/>
              <a:t> </a:t>
            </a:r>
            <a:endParaRPr lang="en-US" altLang="zh-TW" sz="2400" dirty="0"/>
          </a:p>
          <a:p>
            <a:r>
              <a:rPr lang="zh-TW" altLang="en-US" sz="2400" dirty="0">
                <a:latin typeface="Times New Roman" panose="02020603050405020304" pitchFamily="18" charset="0"/>
                <a:cs typeface="Times New Roman" panose="02020603050405020304" pitchFamily="18" charset="0"/>
              </a:rPr>
              <a:t>     </a:t>
            </a:r>
            <a:r>
              <a:rPr lang="en-US" altLang="zh-CN" sz="2400" dirty="0">
                <a:latin typeface="PMingLiU" panose="02020500000000000000" pitchFamily="18" charset="-120"/>
                <a:ea typeface="PMingLiU" panose="02020500000000000000" pitchFamily="18" charset="-120"/>
                <a:cs typeface="Times New Roman" panose="02020603050405020304" pitchFamily="18" charset="0"/>
              </a:rPr>
              <a:t>2008</a:t>
            </a:r>
            <a:r>
              <a:rPr lang="zh-CN" altLang="en-US" sz="2400" dirty="0">
                <a:latin typeface="PMingLiU" panose="02020500000000000000" pitchFamily="18" charset="-120"/>
                <a:ea typeface="PMingLiU" panose="02020500000000000000" pitchFamily="18" charset="-120"/>
                <a:cs typeface="Times New Roman" panose="02020603050405020304" pitchFamily="18" charset="0"/>
              </a:rPr>
              <a:t>年消费品安全改进法要求制造商必须将其儿童产品给美国消费品安全委员会</a:t>
            </a:r>
            <a:endParaRPr lang="en-US" altLang="zh-CN" sz="2400" dirty="0">
              <a:latin typeface="PMingLiU" panose="02020500000000000000" pitchFamily="18" charset="-120"/>
              <a:ea typeface="PMingLiU" panose="02020500000000000000" pitchFamily="18" charset="-120"/>
              <a:cs typeface="Times New Roman" panose="02020603050405020304" pitchFamily="18" charset="0"/>
            </a:endParaRPr>
          </a:p>
          <a:p>
            <a:r>
              <a:rPr lang="zh-CN" altLang="en-US" sz="2400" dirty="0">
                <a:latin typeface="PMingLiU" panose="02020500000000000000" pitchFamily="18" charset="-120"/>
                <a:ea typeface="PMingLiU" panose="02020500000000000000" pitchFamily="18" charset="-120"/>
                <a:cs typeface="Times New Roman" panose="02020603050405020304" pitchFamily="18" charset="0"/>
              </a:rPr>
              <a:t>    认可的第三方检测机构按照适用的美国法规检验</a:t>
            </a:r>
            <a:r>
              <a:rPr lang="zh-CN" altLang="en-US" sz="2400" dirty="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a:p>
            <a:endParaRPr lang="en-US" sz="11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t>Provide a Children’s Product Certificate (CPC) based on passing test reports. This must be provided to the retailer and/or distributor and accompany the shipment at the time of importation into U.S. </a:t>
            </a:r>
            <a:endParaRPr lang="en-US" altLang="zh-TW" sz="2400" dirty="0"/>
          </a:p>
          <a:p>
            <a:r>
              <a:rPr lang="en-US" altLang="zh-TW" sz="2400" dirty="0">
                <a:latin typeface="Times New Roman" panose="02020603050405020304" pitchFamily="18" charset="0"/>
                <a:cs typeface="Times New Roman" panose="02020603050405020304" pitchFamily="18" charset="0"/>
              </a:rPr>
              <a:t>     </a:t>
            </a:r>
            <a:r>
              <a:rPr lang="zh-CN" altLang="en-US" sz="2400" dirty="0">
                <a:latin typeface="PMingLiU" panose="02020500000000000000" pitchFamily="18" charset="-120"/>
                <a:ea typeface="PMingLiU" panose="02020500000000000000" pitchFamily="18" charset="-120"/>
                <a:cs typeface="Times New Roman" panose="02020603050405020304" pitchFamily="18" charset="0"/>
              </a:rPr>
              <a:t>经过检验后</a:t>
            </a:r>
            <a:r>
              <a:rPr lang="en-US" altLang="zh-CN" sz="2400" dirty="0">
                <a:latin typeface="PMingLiU" panose="02020500000000000000" pitchFamily="18" charset="-120"/>
                <a:ea typeface="PMingLiU" panose="02020500000000000000" pitchFamily="18" charset="-120"/>
                <a:cs typeface="Times New Roman" panose="02020603050405020304" pitchFamily="18" charset="0"/>
              </a:rPr>
              <a:t>, </a:t>
            </a:r>
            <a:r>
              <a:rPr lang="zh-CN" altLang="en-US" sz="2400" dirty="0">
                <a:latin typeface="PMingLiU" panose="02020500000000000000" pitchFamily="18" charset="-120"/>
                <a:ea typeface="PMingLiU" panose="02020500000000000000" pitchFamily="18" charset="-120"/>
                <a:cs typeface="Times New Roman" panose="02020603050405020304" pitchFamily="18" charset="0"/>
              </a:rPr>
              <a:t>依第三方检测机构的检验报告提供一份儿童产品证书（</a:t>
            </a:r>
            <a:r>
              <a:rPr lang="en-US" altLang="zh-CN" sz="2400" dirty="0">
                <a:latin typeface="PMingLiU" panose="02020500000000000000" pitchFamily="18" charset="-120"/>
                <a:ea typeface="PMingLiU" panose="02020500000000000000" pitchFamily="18" charset="-120"/>
                <a:cs typeface="Times New Roman" panose="02020603050405020304" pitchFamily="18" charset="0"/>
              </a:rPr>
              <a:t>CPC</a:t>
            </a:r>
            <a:r>
              <a:rPr lang="zh-CN" altLang="en-US" sz="2400" dirty="0">
                <a:latin typeface="PMingLiU" panose="02020500000000000000" pitchFamily="18" charset="-120"/>
                <a:ea typeface="PMingLiU" panose="02020500000000000000" pitchFamily="18" charset="-120"/>
                <a:cs typeface="Times New Roman" panose="02020603050405020304" pitchFamily="18" charset="0"/>
              </a:rPr>
              <a:t>）。儿童 </a:t>
            </a:r>
            <a:endParaRPr lang="en-US" altLang="zh-CN" sz="2400" dirty="0">
              <a:latin typeface="PMingLiU" panose="02020500000000000000" pitchFamily="18" charset="-120"/>
              <a:ea typeface="PMingLiU" panose="02020500000000000000" pitchFamily="18" charset="-120"/>
              <a:cs typeface="Times New Roman" panose="02020603050405020304" pitchFamily="18" charset="0"/>
            </a:endParaRPr>
          </a:p>
          <a:p>
            <a:r>
              <a:rPr lang="zh-CN" altLang="en-US" sz="2400" dirty="0">
                <a:latin typeface="PMingLiU" panose="02020500000000000000" pitchFamily="18" charset="-120"/>
                <a:ea typeface="PMingLiU" panose="02020500000000000000" pitchFamily="18" charset="-120"/>
                <a:cs typeface="Times New Roman" panose="02020603050405020304" pitchFamily="18" charset="0"/>
              </a:rPr>
              <a:t>     产品证书必须提供给零售商和</a:t>
            </a:r>
            <a:r>
              <a:rPr lang="en-US" altLang="zh-CN" sz="2400" dirty="0">
                <a:latin typeface="PMingLiU" panose="02020500000000000000" pitchFamily="18" charset="-120"/>
                <a:ea typeface="PMingLiU" panose="02020500000000000000" pitchFamily="18" charset="-120"/>
                <a:cs typeface="Times New Roman" panose="02020603050405020304" pitchFamily="18" charset="0"/>
              </a:rPr>
              <a:t>/</a:t>
            </a:r>
            <a:r>
              <a:rPr lang="zh-CN" altLang="en-US" sz="2400" dirty="0">
                <a:latin typeface="PMingLiU" panose="02020500000000000000" pitchFamily="18" charset="-120"/>
                <a:ea typeface="PMingLiU" panose="02020500000000000000" pitchFamily="18" charset="-120"/>
                <a:cs typeface="Times New Roman" panose="02020603050405020304" pitchFamily="18" charset="0"/>
              </a:rPr>
              <a:t>或分销商，并在报关 </a:t>
            </a:r>
            <a:r>
              <a:rPr lang="en-US" altLang="zh-CN" sz="2400" dirty="0">
                <a:latin typeface="PMingLiU" panose="02020500000000000000" pitchFamily="18" charset="-120"/>
                <a:ea typeface="PMingLiU" panose="02020500000000000000" pitchFamily="18" charset="-120"/>
                <a:cs typeface="Times New Roman" panose="02020603050405020304" pitchFamily="18" charset="0"/>
              </a:rPr>
              <a:t>(</a:t>
            </a:r>
            <a:r>
              <a:rPr lang="zh-CN" altLang="en-US" sz="2400" dirty="0">
                <a:latin typeface="PMingLiU" panose="02020500000000000000" pitchFamily="18" charset="-120"/>
                <a:ea typeface="PMingLiU" panose="02020500000000000000" pitchFamily="18" charset="-120"/>
                <a:cs typeface="Times New Roman" panose="02020603050405020304" pitchFamily="18" charset="0"/>
              </a:rPr>
              <a:t>美国海关</a:t>
            </a:r>
            <a:r>
              <a:rPr lang="en-US" altLang="zh-CN" sz="2400" dirty="0">
                <a:latin typeface="PMingLiU" panose="02020500000000000000" pitchFamily="18" charset="-120"/>
                <a:ea typeface="PMingLiU" panose="02020500000000000000" pitchFamily="18" charset="-120"/>
                <a:cs typeface="Times New Roman" panose="02020603050405020304" pitchFamily="18" charset="0"/>
              </a:rPr>
              <a:t>) </a:t>
            </a:r>
            <a:r>
              <a:rPr lang="zh-CN" altLang="en-US" sz="2400" dirty="0">
                <a:latin typeface="PMingLiU" panose="02020500000000000000" pitchFamily="18" charset="-120"/>
                <a:ea typeface="PMingLiU" panose="02020500000000000000" pitchFamily="18" charset="-120"/>
                <a:cs typeface="Times New Roman" panose="02020603050405020304" pitchFamily="18" charset="0"/>
              </a:rPr>
              <a:t>时随附。</a:t>
            </a:r>
            <a:endParaRPr lang="en-US" sz="2400" b="1" dirty="0">
              <a:latin typeface="PMingLiU" panose="02020500000000000000" pitchFamily="18" charset="-120"/>
              <a:ea typeface="PMingLiU" panose="02020500000000000000" pitchFamily="18" charset="-120"/>
              <a:cs typeface="Times New Roman" panose="02020603050405020304" pitchFamily="18" charset="0"/>
            </a:endParaRPr>
          </a:p>
          <a:p>
            <a:endParaRPr lang="en-US" b="1" dirty="0">
              <a:solidFill>
                <a:srgbClr val="000000"/>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49878" y="5739301"/>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449878" y="5740366"/>
            <a:ext cx="609600" cy="609600"/>
          </a:xfrm>
          <a:prstGeom prst="rect">
            <a:avLst/>
          </a:prstGeom>
        </p:spPr>
      </p:pic>
      <p:pic>
        <p:nvPicPr>
          <p:cNvPr id="5"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1449878" y="5740366"/>
            <a:ext cx="609600" cy="609600"/>
          </a:xfrm>
          <a:prstGeom prst="rect">
            <a:avLst/>
          </a:prstGeom>
        </p:spPr>
      </p:pic>
    </p:spTree>
    <p:extLst>
      <p:ext uri="{BB962C8B-B14F-4D97-AF65-F5344CB8AC3E}">
        <p14:creationId xmlns:p14="http://schemas.microsoft.com/office/powerpoint/2010/main" val="413666581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2" fill="hold"/>
                                        <p:tgtEl>
                                          <p:spTgt spid="3"/>
                                        </p:tgtEl>
                                      </p:cBhvr>
                                    </p:cmd>
                                  </p:childTnLst>
                                </p:cTn>
                              </p:par>
                            </p:childTnLst>
                          </p:cTn>
                        </p:par>
                        <p:par>
                          <p:cTn id="7" fill="hold">
                            <p:stCondLst>
                              <p:cond delay="9872"/>
                            </p:stCondLst>
                            <p:childTnLst>
                              <p:par>
                                <p:cTn id="8" presetID="45" presetClass="entr" presetSubtype="0" fill="hold" nodeType="after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2000"/>
                                        <p:tgtEl>
                                          <p:spTgt spid="8">
                                            <p:txEl>
                                              <p:pRg st="0" end="0"/>
                                            </p:txEl>
                                          </p:spTgt>
                                        </p:tgtEl>
                                      </p:cBhvr>
                                    </p:animEffect>
                                    <p:anim calcmode="lin" valueType="num">
                                      <p:cBhvr>
                                        <p:cTn id="11" dur="2000" fill="hold"/>
                                        <p:tgtEl>
                                          <p:spTgt spid="8">
                                            <p:txEl>
                                              <p:pRg st="0" end="0"/>
                                            </p:txEl>
                                          </p:spTgt>
                                        </p:tgtEl>
                                        <p:attrNameLst>
                                          <p:attrName>ppt_w</p:attrName>
                                        </p:attrNameLst>
                                      </p:cBhvr>
                                      <p:tavLst>
                                        <p:tav tm="0" fmla="#ppt_w*sin(2.5*pi*$)">
                                          <p:val>
                                            <p:fltVal val="0"/>
                                          </p:val>
                                        </p:tav>
                                        <p:tav tm="100000">
                                          <p:val>
                                            <p:fltVal val="1"/>
                                          </p:val>
                                        </p:tav>
                                      </p:tavLst>
                                    </p:anim>
                                    <p:anim calcmode="lin" valueType="num">
                                      <p:cBhvr>
                                        <p:cTn id="12" dur="2000" fill="hold"/>
                                        <p:tgtEl>
                                          <p:spTgt spid="8">
                                            <p:txEl>
                                              <p:pRg st="0" end="0"/>
                                            </p:txEl>
                                          </p:spTgt>
                                        </p:tgtEl>
                                        <p:attrNameLst>
                                          <p:attrName>ppt_h</p:attrName>
                                        </p:attrNameLst>
                                      </p:cBhvr>
                                      <p:tavLst>
                                        <p:tav tm="0">
                                          <p:val>
                                            <p:strVal val="#ppt_h"/>
                                          </p:val>
                                        </p:tav>
                                        <p:tav tm="100000">
                                          <p:val>
                                            <p:strVal val="#ppt_h"/>
                                          </p:val>
                                        </p:tav>
                                      </p:tavLst>
                                    </p:anim>
                                  </p:childTnLst>
                                </p:cTn>
                              </p:par>
                              <p:par>
                                <p:cTn id="13" presetID="45" presetClass="entr" presetSubtype="0"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2000"/>
                                        <p:tgtEl>
                                          <p:spTgt spid="8">
                                            <p:txEl>
                                              <p:pRg st="1" end="1"/>
                                            </p:txEl>
                                          </p:spTgt>
                                        </p:tgtEl>
                                      </p:cBhvr>
                                    </p:animEffect>
                                    <p:anim calcmode="lin" valueType="num">
                                      <p:cBhvr>
                                        <p:cTn id="16" dur="2000" fill="hold"/>
                                        <p:tgtEl>
                                          <p:spTgt spid="8">
                                            <p:txEl>
                                              <p:pRg st="1" end="1"/>
                                            </p:txEl>
                                          </p:spTgt>
                                        </p:tgtEl>
                                        <p:attrNameLst>
                                          <p:attrName>ppt_w</p:attrName>
                                        </p:attrNameLst>
                                      </p:cBhvr>
                                      <p:tavLst>
                                        <p:tav tm="0" fmla="#ppt_w*sin(2.5*pi*$)">
                                          <p:val>
                                            <p:fltVal val="0"/>
                                          </p:val>
                                        </p:tav>
                                        <p:tav tm="100000">
                                          <p:val>
                                            <p:fltVal val="1"/>
                                          </p:val>
                                        </p:tav>
                                      </p:tavLst>
                                    </p:anim>
                                    <p:anim calcmode="lin" valueType="num">
                                      <p:cBhvr>
                                        <p:cTn id="17" dur="2000" fill="hold"/>
                                        <p:tgtEl>
                                          <p:spTgt spid="8">
                                            <p:txEl>
                                              <p:pRg st="1" end="1"/>
                                            </p:txEl>
                                          </p:spTgt>
                                        </p:tgtEl>
                                        <p:attrNameLst>
                                          <p:attrName>ppt_h</p:attrName>
                                        </p:attrNameLst>
                                      </p:cBhvr>
                                      <p:tavLst>
                                        <p:tav tm="0">
                                          <p:val>
                                            <p:strVal val="#ppt_h"/>
                                          </p:val>
                                        </p:tav>
                                        <p:tav tm="100000">
                                          <p:val>
                                            <p:strVal val="#ppt_h"/>
                                          </p:val>
                                        </p:tav>
                                      </p:tavLst>
                                    </p:anim>
                                  </p:childTnLst>
                                </p:cTn>
                              </p:par>
                              <p:par>
                                <p:cTn id="18" presetID="45" presetClass="entr" presetSubtype="0" fill="hold" nodeType="with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2000"/>
                                        <p:tgtEl>
                                          <p:spTgt spid="8">
                                            <p:txEl>
                                              <p:pRg st="2" end="2"/>
                                            </p:txEl>
                                          </p:spTgt>
                                        </p:tgtEl>
                                      </p:cBhvr>
                                    </p:animEffect>
                                    <p:anim calcmode="lin" valueType="num">
                                      <p:cBhvr>
                                        <p:cTn id="21" dur="2000" fill="hold"/>
                                        <p:tgtEl>
                                          <p:spTgt spid="8">
                                            <p:txEl>
                                              <p:pRg st="2" end="2"/>
                                            </p:txEl>
                                          </p:spTgt>
                                        </p:tgtEl>
                                        <p:attrNameLst>
                                          <p:attrName>ppt_w</p:attrName>
                                        </p:attrNameLst>
                                      </p:cBhvr>
                                      <p:tavLst>
                                        <p:tav tm="0" fmla="#ppt_w*sin(2.5*pi*$)">
                                          <p:val>
                                            <p:fltVal val="0"/>
                                          </p:val>
                                        </p:tav>
                                        <p:tav tm="100000">
                                          <p:val>
                                            <p:fltVal val="1"/>
                                          </p:val>
                                        </p:tav>
                                      </p:tavLst>
                                    </p:anim>
                                    <p:anim calcmode="lin" valueType="num">
                                      <p:cBhvr>
                                        <p:cTn id="22" dur="2000" fill="hold"/>
                                        <p:tgtEl>
                                          <p:spTgt spid="8">
                                            <p:txEl>
                                              <p:pRg st="2" end="2"/>
                                            </p:txEl>
                                          </p:spTgt>
                                        </p:tgtEl>
                                        <p:attrNameLst>
                                          <p:attrName>ppt_h</p:attrName>
                                        </p:attrNameLst>
                                      </p:cBhvr>
                                      <p:tavLst>
                                        <p:tav tm="0">
                                          <p:val>
                                            <p:strVal val="#ppt_h"/>
                                          </p:val>
                                        </p:tav>
                                        <p:tav tm="100000">
                                          <p:val>
                                            <p:strVal val="#ppt_h"/>
                                          </p:val>
                                        </p:tav>
                                      </p:tavLst>
                                    </p:anim>
                                  </p:childTnLst>
                                </p:cTn>
                              </p:par>
                              <p:par>
                                <p:cTn id="23" presetID="1" presetClass="mediacall" presetSubtype="0" fill="hold" nodeType="withEffect">
                                  <p:stCondLst>
                                    <p:cond delay="0"/>
                                  </p:stCondLst>
                                  <p:childTnLst>
                                    <p:cmd type="call" cmd="playFrom(0.0)">
                                      <p:cBhvr>
                                        <p:cTn id="24" dur="22563" fill="hold"/>
                                        <p:tgtEl>
                                          <p:spTgt spid="4"/>
                                        </p:tgtEl>
                                      </p:cBhvr>
                                    </p:cmd>
                                  </p:childTnLst>
                                </p:cTn>
                              </p:par>
                            </p:childTnLst>
                          </p:cTn>
                        </p:par>
                        <p:par>
                          <p:cTn id="25" fill="hold">
                            <p:stCondLst>
                              <p:cond delay="32435"/>
                            </p:stCondLst>
                            <p:childTnLst>
                              <p:par>
                                <p:cTn id="26" presetID="45" presetClass="entr" presetSubtype="0" fill="hold" nodeType="after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fade">
                                      <p:cBhvr>
                                        <p:cTn id="28" dur="2000"/>
                                        <p:tgtEl>
                                          <p:spTgt spid="8">
                                            <p:txEl>
                                              <p:pRg st="4" end="4"/>
                                            </p:txEl>
                                          </p:spTgt>
                                        </p:tgtEl>
                                      </p:cBhvr>
                                    </p:animEffect>
                                    <p:anim calcmode="lin" valueType="num">
                                      <p:cBhvr>
                                        <p:cTn id="29" dur="2000" fill="hold"/>
                                        <p:tgtEl>
                                          <p:spTgt spid="8">
                                            <p:txEl>
                                              <p:pRg st="4" end="4"/>
                                            </p:txEl>
                                          </p:spTgt>
                                        </p:tgtEl>
                                        <p:attrNameLst>
                                          <p:attrName>ppt_w</p:attrName>
                                        </p:attrNameLst>
                                      </p:cBhvr>
                                      <p:tavLst>
                                        <p:tav tm="0" fmla="#ppt_w*sin(2.5*pi*$)">
                                          <p:val>
                                            <p:fltVal val="0"/>
                                          </p:val>
                                        </p:tav>
                                        <p:tav tm="100000">
                                          <p:val>
                                            <p:fltVal val="1"/>
                                          </p:val>
                                        </p:tav>
                                      </p:tavLst>
                                    </p:anim>
                                    <p:anim calcmode="lin" valueType="num">
                                      <p:cBhvr>
                                        <p:cTn id="30" dur="2000" fill="hold"/>
                                        <p:tgtEl>
                                          <p:spTgt spid="8">
                                            <p:txEl>
                                              <p:pRg st="4" end="4"/>
                                            </p:txEl>
                                          </p:spTgt>
                                        </p:tgtEl>
                                        <p:attrNameLst>
                                          <p:attrName>ppt_h</p:attrName>
                                        </p:attrNameLst>
                                      </p:cBhvr>
                                      <p:tavLst>
                                        <p:tav tm="0">
                                          <p:val>
                                            <p:strVal val="#ppt_h"/>
                                          </p:val>
                                        </p:tav>
                                        <p:tav tm="100000">
                                          <p:val>
                                            <p:strVal val="#ppt_h"/>
                                          </p:val>
                                        </p:tav>
                                      </p:tavLst>
                                    </p:anim>
                                  </p:childTnLst>
                                </p:cTn>
                              </p:par>
                              <p:par>
                                <p:cTn id="31" presetID="45" presetClass="entr" presetSubtype="0"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Effect transition="in" filter="fade">
                                      <p:cBhvr>
                                        <p:cTn id="33" dur="2000"/>
                                        <p:tgtEl>
                                          <p:spTgt spid="8">
                                            <p:txEl>
                                              <p:pRg st="5" end="5"/>
                                            </p:txEl>
                                          </p:spTgt>
                                        </p:tgtEl>
                                      </p:cBhvr>
                                    </p:animEffect>
                                    <p:anim calcmode="lin" valueType="num">
                                      <p:cBhvr>
                                        <p:cTn id="34" dur="2000" fill="hold"/>
                                        <p:tgtEl>
                                          <p:spTgt spid="8">
                                            <p:txEl>
                                              <p:pRg st="5" end="5"/>
                                            </p:txEl>
                                          </p:spTgt>
                                        </p:tgtEl>
                                        <p:attrNameLst>
                                          <p:attrName>ppt_w</p:attrName>
                                        </p:attrNameLst>
                                      </p:cBhvr>
                                      <p:tavLst>
                                        <p:tav tm="0" fmla="#ppt_w*sin(2.5*pi*$)">
                                          <p:val>
                                            <p:fltVal val="0"/>
                                          </p:val>
                                        </p:tav>
                                        <p:tav tm="100000">
                                          <p:val>
                                            <p:fltVal val="1"/>
                                          </p:val>
                                        </p:tav>
                                      </p:tavLst>
                                    </p:anim>
                                    <p:anim calcmode="lin" valueType="num">
                                      <p:cBhvr>
                                        <p:cTn id="35" dur="2000" fill="hold"/>
                                        <p:tgtEl>
                                          <p:spTgt spid="8">
                                            <p:txEl>
                                              <p:pRg st="5" end="5"/>
                                            </p:txEl>
                                          </p:spTgt>
                                        </p:tgtEl>
                                        <p:attrNameLst>
                                          <p:attrName>ppt_h</p:attrName>
                                        </p:attrNameLst>
                                      </p:cBhvr>
                                      <p:tavLst>
                                        <p:tav tm="0">
                                          <p:val>
                                            <p:strVal val="#ppt_h"/>
                                          </p:val>
                                        </p:tav>
                                        <p:tav tm="100000">
                                          <p:val>
                                            <p:strVal val="#ppt_h"/>
                                          </p:val>
                                        </p:tav>
                                      </p:tavLst>
                                    </p:anim>
                                  </p:childTnLst>
                                </p:cTn>
                              </p:par>
                              <p:par>
                                <p:cTn id="36" presetID="45" presetClass="entr" presetSubtype="0" fill="hold" nodeType="withEffect">
                                  <p:stCondLst>
                                    <p:cond delay="0"/>
                                  </p:stCondLst>
                                  <p:childTnLst>
                                    <p:set>
                                      <p:cBhvr>
                                        <p:cTn id="37" dur="1" fill="hold">
                                          <p:stCondLst>
                                            <p:cond delay="0"/>
                                          </p:stCondLst>
                                        </p:cTn>
                                        <p:tgtEl>
                                          <p:spTgt spid="8">
                                            <p:txEl>
                                              <p:pRg st="6" end="6"/>
                                            </p:txEl>
                                          </p:spTgt>
                                        </p:tgtEl>
                                        <p:attrNameLst>
                                          <p:attrName>style.visibility</p:attrName>
                                        </p:attrNameLst>
                                      </p:cBhvr>
                                      <p:to>
                                        <p:strVal val="visible"/>
                                      </p:to>
                                    </p:set>
                                    <p:animEffect transition="in" filter="fade">
                                      <p:cBhvr>
                                        <p:cTn id="38" dur="2000"/>
                                        <p:tgtEl>
                                          <p:spTgt spid="8">
                                            <p:txEl>
                                              <p:pRg st="6" end="6"/>
                                            </p:txEl>
                                          </p:spTgt>
                                        </p:tgtEl>
                                      </p:cBhvr>
                                    </p:animEffect>
                                    <p:anim calcmode="lin" valueType="num">
                                      <p:cBhvr>
                                        <p:cTn id="39" dur="2000" fill="hold"/>
                                        <p:tgtEl>
                                          <p:spTgt spid="8">
                                            <p:txEl>
                                              <p:pRg st="6" end="6"/>
                                            </p:txEl>
                                          </p:spTgt>
                                        </p:tgtEl>
                                        <p:attrNameLst>
                                          <p:attrName>ppt_w</p:attrName>
                                        </p:attrNameLst>
                                      </p:cBhvr>
                                      <p:tavLst>
                                        <p:tav tm="0" fmla="#ppt_w*sin(2.5*pi*$)">
                                          <p:val>
                                            <p:fltVal val="0"/>
                                          </p:val>
                                        </p:tav>
                                        <p:tav tm="100000">
                                          <p:val>
                                            <p:fltVal val="1"/>
                                          </p:val>
                                        </p:tav>
                                      </p:tavLst>
                                    </p:anim>
                                    <p:anim calcmode="lin" valueType="num">
                                      <p:cBhvr>
                                        <p:cTn id="40" dur="2000" fill="hold"/>
                                        <p:tgtEl>
                                          <p:spTgt spid="8">
                                            <p:txEl>
                                              <p:pRg st="6" end="6"/>
                                            </p:txEl>
                                          </p:spTgt>
                                        </p:tgtEl>
                                        <p:attrNameLst>
                                          <p:attrName>ppt_h</p:attrName>
                                        </p:attrNameLst>
                                      </p:cBhvr>
                                      <p:tavLst>
                                        <p:tav tm="0">
                                          <p:val>
                                            <p:strVal val="#ppt_h"/>
                                          </p:val>
                                        </p:tav>
                                        <p:tav tm="100000">
                                          <p:val>
                                            <p:strVal val="#ppt_h"/>
                                          </p:val>
                                        </p:tav>
                                      </p:tavLst>
                                    </p:anim>
                                  </p:childTnLst>
                                </p:cTn>
                              </p:par>
                              <p:par>
                                <p:cTn id="41" presetID="1" presetClass="mediacall" presetSubtype="0" fill="hold" nodeType="withEffect">
                                  <p:stCondLst>
                                    <p:cond delay="0"/>
                                  </p:stCondLst>
                                  <p:childTnLst>
                                    <p:cmd type="call" cmd="playFrom(0.0)">
                                      <p:cBhvr>
                                        <p:cTn id="42" dur="257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audio>
              <p:cMediaNode vol="80000">
                <p:cTn id="44" fill="hold" display="0">
                  <p:stCondLst>
                    <p:cond delay="indefinite"/>
                  </p:stCondLst>
                  <p:endCondLst>
                    <p:cond evt="onStopAudio" delay="0">
                      <p:tgtEl>
                        <p:sldTgt/>
                      </p:tgtEl>
                    </p:cond>
                  </p:endCondLst>
                </p:cTn>
                <p:tgtEl>
                  <p:spTgt spid="4"/>
                </p:tgtEl>
              </p:cMediaNode>
            </p:audio>
            <p:audio>
              <p:cMediaNode vol="80000">
                <p:cTn id="45"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0" dirty="0"/>
              <a:t>Third Party Testing and Certification for Children’s Products</a:t>
            </a:r>
            <a:r>
              <a:rPr lang="en-US" sz="3200" dirty="0"/>
              <a:t/>
            </a:r>
            <a:br>
              <a:rPr lang="en-US" sz="3200" dirty="0"/>
            </a:br>
            <a:r>
              <a:rPr lang="ja-JP" altLang="en-US" sz="2800" dirty="0">
                <a:latin typeface="SimSun" panose="02010600030101010101" pitchFamily="2" charset="-122"/>
                <a:ea typeface="SimSun" panose="02010600030101010101" pitchFamily="2" charset="-122"/>
              </a:rPr>
              <a:t>儿童产品的第三方测试和认证</a:t>
            </a:r>
            <a:endParaRPr lang="en-US" sz="2800" dirty="0">
              <a:latin typeface="SimSun" panose="02010600030101010101" pitchFamily="2" charset="-122"/>
              <a:ea typeface="SimSun" panose="02010600030101010101" pitchFamily="2" charset="-122"/>
            </a:endParaRPr>
          </a:p>
        </p:txBody>
      </p:sp>
      <p:sp>
        <p:nvSpPr>
          <p:cNvPr id="3" name="Content Placeholder 2"/>
          <p:cNvSpPr>
            <a:spLocks noGrp="1"/>
          </p:cNvSpPr>
          <p:nvPr>
            <p:ph idx="1"/>
          </p:nvPr>
        </p:nvSpPr>
        <p:spPr>
          <a:xfrm>
            <a:off x="406399" y="1484923"/>
            <a:ext cx="11465169" cy="940225"/>
          </a:xfrm>
        </p:spPr>
        <p:txBody>
          <a:bodyPr>
            <a:normAutofit/>
          </a:bodyPr>
          <a:lstStyle/>
          <a:p>
            <a:pPr marL="342900" indent="-342900">
              <a:buFont typeface="Arial" panose="020B0604020202020204" pitchFamily="34" charset="0"/>
              <a:buChar char="•"/>
              <a:defRPr/>
            </a:pPr>
            <a:r>
              <a:rPr lang="en-US" sz="2400" dirty="0"/>
              <a:t>CPSC-accepted labs can be found at </a:t>
            </a:r>
            <a:r>
              <a:rPr lang="en-US" sz="2400" dirty="0">
                <a:hlinkClick r:id="rId5"/>
              </a:rPr>
              <a:t>www.cpsc.gov/labsearch</a:t>
            </a:r>
            <a:r>
              <a:rPr lang="en-US" sz="2400" dirty="0"/>
              <a:t>  </a:t>
            </a:r>
          </a:p>
          <a:p>
            <a:pPr marL="342900" indent="-342900">
              <a:buFont typeface="Arial" panose="020B0604020202020204" pitchFamily="34" charset="0"/>
              <a:buChar char="•"/>
              <a:defRPr/>
            </a:pPr>
            <a:r>
              <a:rPr lang="en-US" sz="2400" dirty="0"/>
              <a:t>CPSC </a:t>
            </a:r>
            <a:r>
              <a:rPr lang="ja-JP" altLang="en-US" sz="2000" dirty="0">
                <a:latin typeface="SimSun" panose="02010600030101010101" pitchFamily="2" charset="-122"/>
                <a:ea typeface="SimSun" panose="02010600030101010101" pitchFamily="2" charset="-122"/>
              </a:rPr>
              <a:t>所认可的检测机构可以在</a:t>
            </a:r>
            <a:r>
              <a:rPr lang="ja-JP" altLang="en-US" sz="2000" dirty="0"/>
              <a:t> </a:t>
            </a:r>
            <a:r>
              <a:rPr lang="en-US" altLang="ja-JP" sz="2400" dirty="0"/>
              <a:t>CPSC </a:t>
            </a:r>
            <a:r>
              <a:rPr lang="ja-JP" altLang="en-US" sz="2000" dirty="0">
                <a:latin typeface="SimSun" panose="02010600030101010101" pitchFamily="2" charset="-122"/>
                <a:ea typeface="SimSun" panose="02010600030101010101" pitchFamily="2" charset="-122"/>
              </a:rPr>
              <a:t>网站</a:t>
            </a:r>
            <a:r>
              <a:rPr lang="ja-JP" altLang="en-US" sz="2000" dirty="0"/>
              <a:t>  </a:t>
            </a:r>
            <a:r>
              <a:rPr lang="en-US" sz="2400" dirty="0">
                <a:hlinkClick r:id="rId5"/>
              </a:rPr>
              <a:t>www.cpsc.gov/labsearch</a:t>
            </a:r>
            <a:r>
              <a:rPr lang="en-US" sz="2400" dirty="0"/>
              <a:t> </a:t>
            </a:r>
            <a:r>
              <a:rPr lang="ja-JP" altLang="en-US" sz="2000" dirty="0" smtClean="0">
                <a:latin typeface="SimSun" panose="02010600030101010101" pitchFamily="2" charset="-122"/>
                <a:ea typeface="SimSun" panose="02010600030101010101" pitchFamily="2" charset="-122"/>
              </a:rPr>
              <a:t>上</a:t>
            </a:r>
            <a:r>
              <a:rPr lang="ja-JP" altLang="en-US" sz="2000" dirty="0">
                <a:latin typeface="SimSun" panose="02010600030101010101" pitchFamily="2" charset="-122"/>
                <a:ea typeface="SimSun" panose="02010600030101010101" pitchFamily="2" charset="-122"/>
              </a:rPr>
              <a:t>找到。</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0365" y="5872163"/>
            <a:ext cx="609600" cy="609600"/>
          </a:xfrm>
          <a:prstGeom prst="rect">
            <a:avLst/>
          </a:prstGeom>
        </p:spPr>
      </p:pic>
      <p:pic>
        <p:nvPicPr>
          <p:cNvPr id="5" name="Picture 4"/>
          <p:cNvPicPr>
            <a:picLocks noChangeAspect="1"/>
          </p:cNvPicPr>
          <p:nvPr/>
        </p:nvPicPr>
        <p:blipFill rotWithShape="1">
          <a:blip r:embed="rId7"/>
          <a:srcRect l="14251" t="9332" r="15254" b="5333"/>
          <a:stretch/>
        </p:blipFill>
        <p:spPr>
          <a:xfrm>
            <a:off x="2565885" y="2425148"/>
            <a:ext cx="5862497" cy="3991487"/>
          </a:xfrm>
          <a:prstGeom prst="rect">
            <a:avLst/>
          </a:prstGeom>
        </p:spPr>
      </p:pic>
    </p:spTree>
    <p:extLst>
      <p:ext uri="{BB962C8B-B14F-4D97-AF65-F5344CB8AC3E}">
        <p14:creationId xmlns:p14="http://schemas.microsoft.com/office/powerpoint/2010/main" val="17431236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 presetClass="mediacall" presetSubtype="0" fill="hold" nodeType="withEffect">
                                  <p:stCondLst>
                                    <p:cond delay="0"/>
                                  </p:stCondLst>
                                  <p:childTnLst>
                                    <p:cmd type="call" cmd="playFrom(0.0)">
                                      <p:cBhvr>
                                        <p:cTn id="15" dur="100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Picture1.png"/>
          <p:cNvPicPr>
            <a:picLocks noChangeAspect="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a:off x="350438" y="601967"/>
            <a:ext cx="2857571" cy="283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1"/>
          </p:nvPr>
        </p:nvSpPr>
        <p:spPr>
          <a:xfrm>
            <a:off x="1600677" y="1361281"/>
            <a:ext cx="2951003" cy="642765"/>
          </a:xfrm>
        </p:spPr>
        <p:txBody>
          <a:bodyPr>
            <a:noAutofit/>
          </a:bodyPr>
          <a:lstStyle/>
          <a:p>
            <a:r>
              <a:rPr lang="en-US" sz="4000" dirty="0" smtClean="0">
                <a:effectLst>
                  <a:outerShdw blurRad="38100" dist="38100" dir="2700000" algn="tl">
                    <a:srgbClr val="000000">
                      <a:alpha val="43137"/>
                    </a:srgbClr>
                  </a:outerShdw>
                </a:effectLst>
              </a:rPr>
              <a:t>$1 Trillion</a:t>
            </a:r>
            <a:endParaRPr lang="en-US" sz="4000" dirty="0">
              <a:effectLst>
                <a:outerShdw blurRad="38100" dist="38100" dir="2700000" algn="tl">
                  <a:srgbClr val="000000">
                    <a:alpha val="43137"/>
                  </a:srgbClr>
                </a:outerShdw>
              </a:effectLst>
            </a:endParaRPr>
          </a:p>
        </p:txBody>
      </p:sp>
      <p:sp>
        <p:nvSpPr>
          <p:cNvPr id="3" name="Text Placeholder 2"/>
          <p:cNvSpPr>
            <a:spLocks noGrp="1"/>
          </p:cNvSpPr>
          <p:nvPr>
            <p:ph type="body" sz="quarter" idx="12"/>
          </p:nvPr>
        </p:nvSpPr>
        <p:spPr>
          <a:xfrm>
            <a:off x="1560038" y="2004046"/>
            <a:ext cx="2991642" cy="2120914"/>
          </a:xfrm>
        </p:spPr>
        <p:txBody>
          <a:bodyPr>
            <a:normAutofit fontScale="62500" lnSpcReduction="20000"/>
          </a:bodyPr>
          <a:lstStyle/>
          <a:p>
            <a:r>
              <a:rPr lang="en-US" dirty="0">
                <a:effectLst>
                  <a:outerShdw blurRad="38100" dist="38100" dir="2700000" algn="tl">
                    <a:srgbClr val="000000">
                      <a:alpha val="43137"/>
                    </a:srgbClr>
                  </a:outerShdw>
                </a:effectLst>
              </a:rPr>
              <a:t>Deaths, injuries, and property damage from consumer product incidents cost the nation more than $1 trillion annually.</a:t>
            </a:r>
            <a:r>
              <a:rPr lang="en-US" baseline="30000" dirty="0">
                <a:effectLst>
                  <a:outerShdw blurRad="38100" dist="38100" dir="2700000" algn="tl">
                    <a:srgbClr val="000000">
                      <a:alpha val="43137"/>
                    </a:srgbClr>
                  </a:outerShdw>
                </a:effectLst>
              </a:rPr>
              <a:t>1</a:t>
            </a:r>
            <a:r>
              <a:rPr lang="en-US" dirty="0">
                <a:effectLst>
                  <a:outerShdw blurRad="38100" dist="38100" dir="2700000" algn="tl">
                    <a:srgbClr val="000000">
                      <a:alpha val="43137"/>
                    </a:srgbClr>
                  </a:outerShdw>
                </a:effectLst>
              </a:rPr>
              <a:t> </a:t>
            </a:r>
          </a:p>
          <a:p>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sz="quarter" idx="13"/>
          </p:nvPr>
        </p:nvSpPr>
        <p:spPr>
          <a:xfrm>
            <a:off x="4790598" y="345440"/>
            <a:ext cx="5684362" cy="3312161"/>
          </a:xfrm>
        </p:spPr>
        <p:txBody>
          <a:bodyPr>
            <a:normAutofit/>
          </a:bodyPr>
          <a:lstStyle/>
          <a:p>
            <a:r>
              <a:rPr lang="en-US" dirty="0" smtClean="0">
                <a:solidFill>
                  <a:schemeClr val="tx1">
                    <a:alpha val="65000"/>
                  </a:schemeClr>
                </a:solidFill>
                <a:effectLst>
                  <a:outerShdw blurRad="38100" dist="38100" dir="2700000" algn="tl">
                    <a:srgbClr val="000000">
                      <a:alpha val="43137"/>
                    </a:srgbClr>
                  </a:outerShdw>
                </a:effectLst>
              </a:rPr>
              <a:t>The US CPSC </a:t>
            </a:r>
            <a:r>
              <a:rPr lang="en-US" dirty="0">
                <a:solidFill>
                  <a:schemeClr val="tx1">
                    <a:alpha val="65000"/>
                  </a:schemeClr>
                </a:solidFill>
                <a:effectLst>
                  <a:outerShdw blurRad="38100" dist="38100" dir="2700000" algn="tl">
                    <a:srgbClr val="000000">
                      <a:alpha val="43137"/>
                    </a:srgbClr>
                  </a:outerShdw>
                </a:effectLst>
              </a:rPr>
              <a:t>is a federal government agency charged with protecting </a:t>
            </a:r>
            <a:r>
              <a:rPr lang="en-US" dirty="0" smtClean="0">
                <a:solidFill>
                  <a:schemeClr val="tx1">
                    <a:alpha val="65000"/>
                  </a:schemeClr>
                </a:solidFill>
                <a:effectLst>
                  <a:outerShdw blurRad="38100" dist="38100" dir="2700000" algn="tl">
                    <a:srgbClr val="000000">
                      <a:alpha val="43137"/>
                    </a:srgbClr>
                  </a:outerShdw>
                </a:effectLst>
              </a:rPr>
              <a:t>the </a:t>
            </a:r>
            <a:r>
              <a:rPr lang="en-US" dirty="0">
                <a:solidFill>
                  <a:schemeClr val="tx1">
                    <a:alpha val="65000"/>
                  </a:schemeClr>
                </a:solidFill>
                <a:effectLst>
                  <a:outerShdw blurRad="38100" dist="38100" dir="2700000" algn="tl">
                    <a:srgbClr val="000000">
                      <a:alpha val="43137"/>
                    </a:srgbClr>
                  </a:outerShdw>
                </a:effectLst>
              </a:rPr>
              <a:t>public from unreasonable risks of injury or death associated </a:t>
            </a:r>
            <a:r>
              <a:rPr lang="en-US" dirty="0" smtClean="0">
                <a:solidFill>
                  <a:schemeClr val="tx1">
                    <a:alpha val="65000"/>
                  </a:schemeClr>
                </a:solidFill>
                <a:effectLst>
                  <a:outerShdw blurRad="38100" dist="38100" dir="2700000" algn="tl">
                    <a:srgbClr val="000000">
                      <a:alpha val="43137"/>
                    </a:srgbClr>
                  </a:outerShdw>
                </a:effectLst>
              </a:rPr>
              <a:t>with the </a:t>
            </a:r>
            <a:r>
              <a:rPr lang="en-US" dirty="0">
                <a:solidFill>
                  <a:schemeClr val="tx1">
                    <a:alpha val="65000"/>
                  </a:schemeClr>
                </a:solidFill>
                <a:effectLst>
                  <a:outerShdw blurRad="38100" dist="38100" dir="2700000" algn="tl">
                    <a:srgbClr val="000000">
                      <a:alpha val="43137"/>
                    </a:srgbClr>
                  </a:outerShdw>
                </a:effectLst>
              </a:rPr>
              <a:t>use of consumer products under the agency's jurisdiction. </a:t>
            </a:r>
          </a:p>
        </p:txBody>
      </p:sp>
      <p:sp>
        <p:nvSpPr>
          <p:cNvPr id="5" name="Text Placeholder 3"/>
          <p:cNvSpPr txBox="1">
            <a:spLocks/>
          </p:cNvSpPr>
          <p:nvPr/>
        </p:nvSpPr>
        <p:spPr>
          <a:xfrm>
            <a:off x="213360" y="4514850"/>
            <a:ext cx="11684000" cy="2190750"/>
          </a:xfrm>
          <a:prstGeom prst="rect">
            <a:avLst/>
          </a:prstGeom>
        </p:spPr>
        <p:txBody>
          <a:bodyPr vert="horz" lIns="91440" tIns="45720" rIns="91440" bIns="45720" rtlCol="0">
            <a:noAutofit/>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2000" kern="0" dirty="0" smtClean="0">
                <a:solidFill>
                  <a:schemeClr val="bg2">
                    <a:alpha val="65000"/>
                  </a:schemeClr>
                </a:solidFill>
                <a:effectLst>
                  <a:outerShdw blurRad="38100" dist="38100" dir="2700000" algn="tl">
                    <a:srgbClr val="000000">
                      <a:alpha val="43137"/>
                    </a:srgbClr>
                  </a:outerShdw>
                </a:effectLst>
              </a:rPr>
              <a:t>CPSC </a:t>
            </a:r>
            <a:r>
              <a:rPr lang="en-US" sz="2000" kern="0" dirty="0">
                <a:solidFill>
                  <a:schemeClr val="bg2">
                    <a:alpha val="65000"/>
                  </a:schemeClr>
                </a:solidFill>
                <a:effectLst>
                  <a:outerShdw blurRad="38100" dist="38100" dir="2700000" algn="tl">
                    <a:srgbClr val="000000">
                      <a:alpha val="43137"/>
                    </a:srgbClr>
                  </a:outerShdw>
                </a:effectLst>
              </a:rPr>
              <a:t>is committed to protecting consumers </a:t>
            </a:r>
            <a:r>
              <a:rPr lang="en-US" sz="2000" kern="0" dirty="0" smtClean="0">
                <a:solidFill>
                  <a:schemeClr val="bg2">
                    <a:alpha val="65000"/>
                  </a:schemeClr>
                </a:solidFill>
                <a:effectLst>
                  <a:outerShdw blurRad="38100" dist="38100" dir="2700000" algn="tl">
                    <a:srgbClr val="000000">
                      <a:alpha val="43137"/>
                    </a:srgbClr>
                  </a:outerShdw>
                </a:effectLst>
              </a:rPr>
              <a:t>from </a:t>
            </a:r>
            <a:r>
              <a:rPr lang="en-US" sz="2000" kern="0" dirty="0">
                <a:solidFill>
                  <a:schemeClr val="bg2">
                    <a:alpha val="65000"/>
                  </a:schemeClr>
                </a:solidFill>
                <a:effectLst>
                  <a:outerShdw blurRad="38100" dist="38100" dir="2700000" algn="tl">
                    <a:srgbClr val="000000">
                      <a:alpha val="43137"/>
                    </a:srgbClr>
                  </a:outerShdw>
                </a:effectLst>
              </a:rPr>
              <a:t>products that pose a fire, electrical, chemical, biological, or mechanical hazard.   </a:t>
            </a:r>
            <a:endParaRPr lang="en-US" sz="2000" kern="0" dirty="0" smtClean="0">
              <a:solidFill>
                <a:schemeClr val="bg2">
                  <a:alpha val="65000"/>
                </a:schemeClr>
              </a:solidFill>
              <a:effectLst>
                <a:outerShdw blurRad="38100" dist="38100" dir="2700000" algn="tl">
                  <a:srgbClr val="000000">
                    <a:alpha val="43137"/>
                  </a:srgbClr>
                </a:outerShdw>
              </a:effectLst>
            </a:endParaRPr>
          </a:p>
          <a:p>
            <a:endParaRPr lang="en-US" sz="2000" kern="0" dirty="0" smtClean="0">
              <a:effectLst>
                <a:outerShdw blurRad="38100" dist="38100" dir="2700000" algn="tl">
                  <a:srgbClr val="000000">
                    <a:alpha val="43137"/>
                  </a:srgbClr>
                </a:outerShdw>
              </a:effectLst>
            </a:endParaRPr>
          </a:p>
          <a:p>
            <a:r>
              <a:rPr lang="en-US" sz="2000" kern="0" dirty="0">
                <a:solidFill>
                  <a:schemeClr val="bg2">
                    <a:alpha val="65000"/>
                  </a:schemeClr>
                </a:solidFill>
                <a:effectLst>
                  <a:outerShdw blurRad="38100" dist="38100" dir="2700000" algn="tl">
                    <a:srgbClr val="000000">
                      <a:alpha val="43137"/>
                    </a:srgbClr>
                  </a:outerShdw>
                </a:effectLst>
              </a:rPr>
              <a:t>CPSC's work to improve the safety of </a:t>
            </a:r>
            <a:r>
              <a:rPr lang="en-US" sz="2000" kern="0" dirty="0" smtClean="0">
                <a:solidFill>
                  <a:schemeClr val="bg2">
                    <a:alpha val="65000"/>
                  </a:schemeClr>
                </a:solidFill>
                <a:effectLst>
                  <a:outerShdw blurRad="38100" dist="38100" dir="2700000" algn="tl">
                    <a:srgbClr val="000000">
                      <a:alpha val="43137"/>
                    </a:srgbClr>
                  </a:outerShdw>
                </a:effectLst>
              </a:rPr>
              <a:t>the more than 15,000 types of consumer products in its jurisdiction  </a:t>
            </a:r>
            <a:r>
              <a:rPr lang="en-US" sz="2000" kern="0" dirty="0">
                <a:solidFill>
                  <a:schemeClr val="bg2">
                    <a:alpha val="65000"/>
                  </a:schemeClr>
                </a:solidFill>
                <a:effectLst>
                  <a:outerShdw blurRad="38100" dist="38100" dir="2700000" algn="tl">
                    <a:srgbClr val="000000">
                      <a:alpha val="43137"/>
                    </a:srgbClr>
                  </a:outerShdw>
                </a:effectLst>
              </a:rPr>
              <a:t>- such as toys, cribs, power tools, cigarette lighters, textiles, and  household chemicals – has contributed to a  decline in the rate of deaths and injuries associated with consumer products over the past 40 years</a:t>
            </a:r>
            <a:r>
              <a:rPr lang="en-US" sz="2000" kern="0" dirty="0" smtClean="0">
                <a:solidFill>
                  <a:schemeClr val="bg2">
                    <a:alpha val="65000"/>
                  </a:schemeClr>
                </a:solidFill>
                <a:effectLst>
                  <a:outerShdw blurRad="38100" dist="38100" dir="2700000" algn="tl">
                    <a:srgbClr val="000000">
                      <a:alpha val="43137"/>
                    </a:srgbClr>
                  </a:outerShdw>
                </a:effectLst>
              </a:rPr>
              <a:t>.</a:t>
            </a:r>
            <a:endParaRPr lang="en-US" sz="2000" kern="0" dirty="0">
              <a:solidFill>
                <a:schemeClr val="bg2">
                  <a:alpha val="65000"/>
                </a:schemeClr>
              </a:solidFill>
              <a:effectLst>
                <a:outerShdw blurRad="38100" dist="38100" dir="2700000" algn="tl">
                  <a:srgbClr val="000000">
                    <a:alpha val="43137"/>
                  </a:srgbClr>
                </a:outerShdw>
              </a:effectLst>
            </a:endParaRPr>
          </a:p>
        </p:txBody>
      </p:sp>
      <p:cxnSp>
        <p:nvCxnSpPr>
          <p:cNvPr id="6" name="Straight Connector 5"/>
          <p:cNvCxnSpPr/>
          <p:nvPr/>
        </p:nvCxnSpPr>
        <p:spPr>
          <a:xfrm>
            <a:off x="350438" y="5247530"/>
            <a:ext cx="1147580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8" name="TextBox 7"/>
          <p:cNvSpPr txBox="1"/>
          <p:nvPr/>
        </p:nvSpPr>
        <p:spPr>
          <a:xfrm>
            <a:off x="9426819" y="3929219"/>
            <a:ext cx="2861310" cy="219291"/>
          </a:xfrm>
          <a:prstGeom prst="rect">
            <a:avLst/>
          </a:prstGeom>
          <a:noFill/>
        </p:spPr>
        <p:txBody>
          <a:bodyPr wrap="square" rtlCol="0">
            <a:spAutoFit/>
          </a:bodyPr>
          <a:lstStyle/>
          <a:p>
            <a:pPr defTabSz="685800"/>
            <a:r>
              <a:rPr lang="en-US" sz="825" baseline="30000" dirty="0">
                <a:solidFill>
                  <a:prstClr val="black"/>
                </a:solidFill>
              </a:rPr>
              <a:t>1</a:t>
            </a:r>
            <a:r>
              <a:rPr lang="en-US" sz="825" dirty="0">
                <a:solidFill>
                  <a:prstClr val="black"/>
                </a:solidFill>
              </a:rPr>
              <a:t>  https://www.cpsc.gov/s3fs-public/FY2019PBR.pdf</a:t>
            </a:r>
          </a:p>
        </p:txBody>
      </p:sp>
    </p:spTree>
    <p:extLst>
      <p:ext uri="{BB962C8B-B14F-4D97-AF65-F5344CB8AC3E}">
        <p14:creationId xmlns:p14="http://schemas.microsoft.com/office/powerpoint/2010/main" val="33894498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cs typeface="Times New Roman" panose="02020603050405020304" pitchFamily="18" charset="0"/>
              </a:rPr>
              <a:t>Elements Required in a CPC</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zh-CN" altLang="en-US" sz="3100" dirty="0">
                <a:latin typeface="SimSun" panose="02010600030101010101" pitchFamily="2" charset="-122"/>
                <a:ea typeface="SimSun" panose="02010600030101010101" pitchFamily="2" charset="-122"/>
                <a:cs typeface="Times New Roman" panose="02020603050405020304" pitchFamily="18" charset="0"/>
              </a:rPr>
              <a:t>儿童产品证书必须有以下信息</a:t>
            </a:r>
            <a:endParaRPr lang="en-US" dirty="0"/>
          </a:p>
        </p:txBody>
      </p:sp>
      <p:sp>
        <p:nvSpPr>
          <p:cNvPr id="3" name="Content Placeholder 2"/>
          <p:cNvSpPr>
            <a:spLocks noGrp="1"/>
          </p:cNvSpPr>
          <p:nvPr>
            <p:ph idx="1"/>
          </p:nvPr>
        </p:nvSpPr>
        <p:spPr>
          <a:xfrm>
            <a:off x="406398" y="1553616"/>
            <a:ext cx="11465169" cy="4738900"/>
          </a:xfrm>
        </p:spPr>
        <p:txBody>
          <a:bodyPr>
            <a:normAutofit fontScale="70000" lnSpcReduction="20000"/>
          </a:bodyPr>
          <a:lstStyle/>
          <a:p>
            <a:pPr marL="285750" indent="-285750">
              <a:buFont typeface="Arial" panose="020B0604020202020204" pitchFamily="34" charset="0"/>
              <a:buChar char="•"/>
            </a:pPr>
            <a:r>
              <a:rPr lang="en-US" sz="2800" dirty="0"/>
              <a:t>Identification of the product covered by the certificate.</a:t>
            </a:r>
          </a:p>
          <a:p>
            <a:r>
              <a:rPr lang="ja-JP" altLang="en-US" sz="2800" dirty="0">
                <a:latin typeface="SimSun" panose="02010600030101010101" pitchFamily="2" charset="-122"/>
                <a:ea typeface="SimSun" panose="02010600030101010101" pitchFamily="2" charset="-122"/>
              </a:rPr>
              <a:t>  </a:t>
            </a:r>
            <a:r>
              <a:rPr lang="ja-JP" altLang="en-US" sz="2400" dirty="0">
                <a:latin typeface="SimSun" panose="02010600030101010101" pitchFamily="2" charset="-122"/>
                <a:ea typeface="SimSun" panose="02010600030101010101" pitchFamily="2" charset="-122"/>
              </a:rPr>
              <a:t>产品名称。</a:t>
            </a:r>
            <a:endParaRPr lang="en-US" sz="2400" dirty="0">
              <a:latin typeface="SimSun" panose="02010600030101010101" pitchFamily="2" charset="-122"/>
              <a:ea typeface="SimSun" panose="02010600030101010101" pitchFamily="2" charset="-122"/>
            </a:endParaRPr>
          </a:p>
          <a:p>
            <a:pPr marL="285750" indent="-285750">
              <a:buFont typeface="Arial" panose="020B0604020202020204" pitchFamily="34" charset="0"/>
              <a:buChar char="•"/>
            </a:pPr>
            <a:r>
              <a:rPr lang="en-US" sz="2800" dirty="0"/>
              <a:t>Citation to each CPSC children’s product safety rule to which the product is being certified.</a:t>
            </a:r>
          </a:p>
          <a:p>
            <a:r>
              <a:rPr lang="zh-TW" altLang="en-US" sz="2400" dirty="0"/>
              <a:t>    </a:t>
            </a:r>
            <a:r>
              <a:rPr lang="zh-CN" altLang="en-US" sz="2400" dirty="0">
                <a:latin typeface="SimSun" panose="02010600030101010101" pitchFamily="2" charset="-122"/>
                <a:ea typeface="SimSun" panose="02010600030101010101" pitchFamily="2" charset="-122"/>
              </a:rPr>
              <a:t>列该产品所通过的每个</a:t>
            </a:r>
            <a:r>
              <a:rPr lang="en-US" altLang="zh-CN" sz="2400" dirty="0">
                <a:latin typeface="SimSun" panose="02010600030101010101" pitchFamily="2" charset="-122"/>
                <a:ea typeface="SimSun" panose="02010600030101010101" pitchFamily="2" charset="-122"/>
              </a:rPr>
              <a:t>CPSC</a:t>
            </a:r>
            <a:r>
              <a:rPr lang="zh-CN" altLang="en-US" sz="2400" dirty="0">
                <a:latin typeface="SimSun" panose="02010600030101010101" pitchFamily="2" charset="-122"/>
                <a:ea typeface="SimSun" panose="02010600030101010101" pitchFamily="2" charset="-122"/>
              </a:rPr>
              <a:t>儿童产品安全规则。</a:t>
            </a:r>
            <a:endParaRPr lang="en-US" sz="2400" dirty="0">
              <a:latin typeface="SimSun" panose="02010600030101010101" pitchFamily="2" charset="-122"/>
              <a:ea typeface="SimSun" panose="02010600030101010101" pitchFamily="2" charset="-122"/>
            </a:endParaRPr>
          </a:p>
          <a:p>
            <a:pPr marL="285750" indent="-285750">
              <a:buFont typeface="Arial" panose="020B0604020202020204" pitchFamily="34" charset="0"/>
              <a:buChar char="•"/>
            </a:pPr>
            <a:r>
              <a:rPr lang="en-US" sz="2800" dirty="0"/>
              <a:t>Identification of the importer or domestic manufacturer certifying compliance of the product: Provide the name, full mailing address, and telephone number.</a:t>
            </a:r>
          </a:p>
          <a:p>
            <a:r>
              <a:rPr lang="zh-TW" altLang="en-US" sz="2400" dirty="0">
                <a:latin typeface="SimSun" panose="02010600030101010101" pitchFamily="2" charset="-122"/>
                <a:ea typeface="SimSun" panose="02010600030101010101" pitchFamily="2" charset="-122"/>
              </a:rPr>
              <a:t>  </a:t>
            </a:r>
            <a:r>
              <a:rPr lang="zh-CN" altLang="en-US" sz="2400" dirty="0">
                <a:latin typeface="SimSun" panose="02010600030101010101" pitchFamily="2" charset="-122"/>
                <a:ea typeface="SimSun" panose="02010600030101010101" pitchFamily="2" charset="-122"/>
              </a:rPr>
              <a:t>列签署该产品证书的进口商或 </a:t>
            </a:r>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美国</a:t>
            </a:r>
            <a:r>
              <a:rPr lang="en-US" altLang="zh-CN" sz="2400" dirty="0">
                <a:latin typeface="SimSun" panose="02010600030101010101" pitchFamily="2" charset="-122"/>
                <a:ea typeface="SimSun" panose="02010600030101010101" pitchFamily="2" charset="-122"/>
              </a:rPr>
              <a:t>) </a:t>
            </a:r>
            <a:r>
              <a:rPr lang="zh-CN" altLang="en-US" sz="2400" dirty="0">
                <a:latin typeface="SimSun" panose="02010600030101010101" pitchFamily="2" charset="-122"/>
                <a:ea typeface="SimSun" panose="02010600030101010101" pitchFamily="2" charset="-122"/>
              </a:rPr>
              <a:t>国内制造商证的名称</a:t>
            </a:r>
            <a:r>
              <a:rPr lang="en-US" altLang="zh-CN" sz="2400" dirty="0">
                <a:latin typeface="SimSun" panose="02010600030101010101" pitchFamily="2" charset="-122"/>
                <a:ea typeface="SimSun" panose="02010600030101010101" pitchFamily="2" charset="-122"/>
              </a:rPr>
              <a:t>, </a:t>
            </a:r>
            <a:r>
              <a:rPr lang="zh-CN" altLang="en-US" sz="2400" dirty="0">
                <a:latin typeface="SimSun" panose="02010600030101010101" pitchFamily="2" charset="-122"/>
                <a:ea typeface="SimSun" panose="02010600030101010101" pitchFamily="2" charset="-122"/>
              </a:rPr>
              <a:t>地址</a:t>
            </a:r>
            <a:r>
              <a:rPr lang="en-US" altLang="zh-CN" sz="2400" dirty="0">
                <a:latin typeface="SimSun" panose="02010600030101010101" pitchFamily="2" charset="-122"/>
                <a:ea typeface="SimSun" panose="02010600030101010101" pitchFamily="2" charset="-122"/>
              </a:rPr>
              <a:t>, </a:t>
            </a:r>
            <a:r>
              <a:rPr lang="zh-CN" altLang="en-US" sz="2400" dirty="0">
                <a:latin typeface="SimSun" panose="02010600030101010101" pitchFamily="2" charset="-122"/>
                <a:ea typeface="SimSun" panose="02010600030101010101" pitchFamily="2" charset="-122"/>
              </a:rPr>
              <a:t>和电话号码。</a:t>
            </a:r>
            <a:endParaRPr lang="en-US" sz="2400" dirty="0">
              <a:latin typeface="SimSun" panose="02010600030101010101" pitchFamily="2" charset="-122"/>
              <a:ea typeface="SimSun" panose="02010600030101010101" pitchFamily="2" charset="-122"/>
            </a:endParaRPr>
          </a:p>
          <a:p>
            <a:pPr marL="285750" indent="-285750">
              <a:buFont typeface="Arial" panose="020B0604020202020204" pitchFamily="34" charset="0"/>
              <a:buChar char="•"/>
            </a:pPr>
            <a:r>
              <a:rPr lang="en-US" sz="2800" dirty="0"/>
              <a:t>Contact information for the individual maintaining records of test results: provide the name, full mailing address, e-mail address, and telephone number of the person maintaining test records in support of the certification.</a:t>
            </a:r>
          </a:p>
          <a:p>
            <a:r>
              <a:rPr lang="zh-TW" altLang="en-US" sz="2400" dirty="0"/>
              <a:t>    </a:t>
            </a:r>
            <a:r>
              <a:rPr lang="zh-CN" altLang="en-US" sz="2400" dirty="0">
                <a:latin typeface="SimSun" panose="02010600030101010101" pitchFamily="2" charset="-122"/>
                <a:ea typeface="SimSun" panose="02010600030101010101" pitchFamily="2" charset="-122"/>
              </a:rPr>
              <a:t>列检验报告持有者的联系信息</a:t>
            </a:r>
            <a:r>
              <a:rPr lang="en-US" altLang="zh-CN" sz="2400" dirty="0">
                <a:latin typeface="SimSun" panose="02010600030101010101" pitchFamily="2" charset="-122"/>
                <a:ea typeface="SimSun" panose="02010600030101010101" pitchFamily="2" charset="-122"/>
              </a:rPr>
              <a:t>: </a:t>
            </a:r>
            <a:r>
              <a:rPr lang="zh-CN" altLang="en-US" sz="2400" dirty="0">
                <a:latin typeface="SimSun" panose="02010600030101010101" pitchFamily="2" charset="-122"/>
                <a:ea typeface="SimSun" panose="02010600030101010101" pitchFamily="2" charset="-122"/>
              </a:rPr>
              <a:t>姓名</a:t>
            </a:r>
            <a:r>
              <a:rPr lang="en-US" altLang="zh-CN" sz="2400" dirty="0">
                <a:latin typeface="SimSun" panose="02010600030101010101" pitchFamily="2" charset="-122"/>
                <a:ea typeface="SimSun" panose="02010600030101010101" pitchFamily="2" charset="-122"/>
              </a:rPr>
              <a:t>, </a:t>
            </a:r>
            <a:r>
              <a:rPr lang="zh-CN" altLang="en-US" sz="2400" dirty="0">
                <a:latin typeface="SimSun" panose="02010600030101010101" pitchFamily="2" charset="-122"/>
                <a:ea typeface="SimSun" panose="02010600030101010101" pitchFamily="2" charset="-122"/>
              </a:rPr>
              <a:t>地址</a:t>
            </a:r>
            <a:r>
              <a:rPr lang="en-US" altLang="zh-CN" sz="2400" dirty="0">
                <a:latin typeface="SimSun" panose="02010600030101010101" pitchFamily="2" charset="-122"/>
                <a:ea typeface="SimSun" panose="02010600030101010101" pitchFamily="2" charset="-122"/>
              </a:rPr>
              <a:t>, email, </a:t>
            </a:r>
            <a:r>
              <a:rPr lang="zh-CN" altLang="en-US" sz="2400" dirty="0">
                <a:latin typeface="SimSun" panose="02010600030101010101" pitchFamily="2" charset="-122"/>
                <a:ea typeface="SimSun" panose="02010600030101010101" pitchFamily="2" charset="-122"/>
              </a:rPr>
              <a:t>和电话号码。</a:t>
            </a:r>
            <a:endParaRPr lang="en-US" sz="2400" dirty="0">
              <a:latin typeface="SimSun" panose="02010600030101010101" pitchFamily="2" charset="-122"/>
              <a:ea typeface="SimSun" panose="02010600030101010101" pitchFamily="2" charset="-122"/>
            </a:endParaRPr>
          </a:p>
          <a:p>
            <a:pPr marL="285750" indent="-285750">
              <a:buFont typeface="Arial" panose="020B0604020202020204" pitchFamily="34" charset="0"/>
              <a:buChar char="•"/>
            </a:pPr>
            <a:r>
              <a:rPr lang="en-US" sz="2800" dirty="0"/>
              <a:t>Date and place where this product was manufactured </a:t>
            </a:r>
          </a:p>
          <a:p>
            <a:r>
              <a:rPr lang="en-US" altLang="ja-JP" sz="2400" dirty="0">
                <a:latin typeface="PMingLiU" panose="02020500000000000000" pitchFamily="18" charset="-120"/>
                <a:ea typeface="PMingLiU" panose="02020500000000000000" pitchFamily="18" charset="-120"/>
              </a:rPr>
              <a:t>    </a:t>
            </a:r>
            <a:r>
              <a:rPr lang="zh-CN" altLang="en-US" sz="2400" dirty="0">
                <a:latin typeface="SimSun" panose="02010600030101010101" pitchFamily="2" charset="-122"/>
                <a:ea typeface="SimSun" panose="02010600030101010101" pitchFamily="2" charset="-122"/>
              </a:rPr>
              <a:t>本产品的生产日期和其原产国及城市。</a:t>
            </a:r>
            <a:endParaRPr lang="en-US" sz="2400" dirty="0">
              <a:latin typeface="SimSun" panose="02010600030101010101" pitchFamily="2" charset="-122"/>
              <a:ea typeface="SimSun" panose="02010600030101010101" pitchFamily="2" charset="-122"/>
            </a:endParaRPr>
          </a:p>
          <a:p>
            <a:pPr marL="285750" indent="-285750">
              <a:buFont typeface="Arial" panose="020B0604020202020204" pitchFamily="34" charset="0"/>
              <a:buChar char="•"/>
            </a:pPr>
            <a:r>
              <a:rPr lang="en-US" sz="2800" dirty="0"/>
              <a:t>Provide the date(s) and place when and where the product was tested for compliance with the consumer product safety rule(s) cited above. </a:t>
            </a:r>
          </a:p>
          <a:p>
            <a:r>
              <a:rPr lang="en-US" altLang="zh-TW" sz="2400" dirty="0"/>
              <a:t>    </a:t>
            </a:r>
            <a:r>
              <a:rPr lang="zh-CN" altLang="en-US" sz="2400" dirty="0">
                <a:latin typeface="SimSun" panose="02010600030101010101" pitchFamily="2" charset="-122"/>
                <a:ea typeface="SimSun" panose="02010600030101010101" pitchFamily="2" charset="-122"/>
              </a:rPr>
              <a:t>提供本产品检验的日期和地点。</a:t>
            </a:r>
            <a:endParaRPr lang="en-US" altLang="zh-TW" sz="2400" dirty="0">
              <a:latin typeface="SimSun" panose="02010600030101010101" pitchFamily="2" charset="-122"/>
              <a:ea typeface="SimSun" panose="02010600030101010101" pitchFamily="2" charset="-122"/>
            </a:endParaRPr>
          </a:p>
          <a:p>
            <a:pPr marL="285750" indent="-285750">
              <a:buFont typeface="Arial" panose="020B0604020202020204" pitchFamily="34" charset="0"/>
              <a:buChar char="•"/>
            </a:pPr>
            <a:r>
              <a:rPr lang="en-US" sz="2800" dirty="0"/>
              <a:t>Identify any third party, CPSC-accepted laboratory on whose testing the certificate depends: Provide the name, full mailing address, and telephone number of the laboratory. </a:t>
            </a:r>
          </a:p>
          <a:p>
            <a:r>
              <a:rPr lang="zh-TW" altLang="en-US" sz="2400" dirty="0"/>
              <a:t>    </a:t>
            </a:r>
            <a:r>
              <a:rPr lang="zh-CN" altLang="en-US" sz="2400" dirty="0">
                <a:latin typeface="SimSun" panose="02010600030101010101" pitchFamily="2" charset="-122"/>
                <a:ea typeface="SimSun" panose="02010600030101010101" pitchFamily="2" charset="-122"/>
              </a:rPr>
              <a:t>提供检验本产品的 </a:t>
            </a:r>
            <a:r>
              <a:rPr lang="en-US" altLang="zh-CN" sz="2400" dirty="0">
                <a:latin typeface="SimSun" panose="02010600030101010101" pitchFamily="2" charset="-122"/>
                <a:ea typeface="SimSun" panose="02010600030101010101" pitchFamily="2" charset="-122"/>
              </a:rPr>
              <a:t>CPSC </a:t>
            </a:r>
            <a:r>
              <a:rPr lang="zh-CN" altLang="en-US" sz="2400" dirty="0">
                <a:latin typeface="SimSun" panose="02010600030101010101" pitchFamily="2" charset="-122"/>
                <a:ea typeface="SimSun" panose="02010600030101010101" pitchFamily="2" charset="-122"/>
              </a:rPr>
              <a:t>认可之第三方检测机构的名称，地址和电话号码</a:t>
            </a:r>
            <a:r>
              <a:rPr lang="zh-CN" altLang="en-US" sz="2400" dirty="0" smtClean="0">
                <a:latin typeface="SimSun" panose="02010600030101010101" pitchFamily="2" charset="-122"/>
                <a:ea typeface="SimSun" panose="02010600030101010101" pitchFamily="2" charset="-122"/>
              </a:rPr>
              <a:t>。</a:t>
            </a:r>
            <a:endParaRPr lang="en-US" sz="28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261968" y="5706107"/>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1261968" y="5706107"/>
            <a:ext cx="609600" cy="609600"/>
          </a:xfrm>
          <a:prstGeom prst="rect">
            <a:avLst/>
          </a:prstGeom>
        </p:spPr>
      </p:pic>
      <p:pic>
        <p:nvPicPr>
          <p:cNvPr id="7"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1251095" y="5706107"/>
            <a:ext cx="609600" cy="609600"/>
          </a:xfrm>
          <a:prstGeom prst="rect">
            <a:avLst/>
          </a:prstGeom>
        </p:spPr>
      </p:pic>
      <p:pic>
        <p:nvPicPr>
          <p:cNvPr id="8"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1240222" y="5706107"/>
            <a:ext cx="609600" cy="609600"/>
          </a:xfrm>
          <a:prstGeom prst="rect">
            <a:avLst/>
          </a:prstGeom>
        </p:spPr>
      </p:pic>
      <p:pic>
        <p:nvPicPr>
          <p:cNvPr id="9"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1229349" y="5706107"/>
            <a:ext cx="609600" cy="609600"/>
          </a:xfrm>
          <a:prstGeom prst="rect">
            <a:avLst/>
          </a:prstGeom>
        </p:spPr>
      </p:pic>
      <p:pic>
        <p:nvPicPr>
          <p:cNvPr id="10"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11240221" y="5729298"/>
            <a:ext cx="609600" cy="609600"/>
          </a:xfrm>
          <a:prstGeom prst="rect">
            <a:avLst/>
          </a:prstGeom>
        </p:spPr>
      </p:pic>
      <p:pic>
        <p:nvPicPr>
          <p:cNvPr id="11" name="Recorded Sound">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11251095" y="5706107"/>
            <a:ext cx="609600" cy="609600"/>
          </a:xfrm>
          <a:prstGeom prst="rect">
            <a:avLst/>
          </a:prstGeom>
        </p:spPr>
      </p:pic>
      <p:pic>
        <p:nvPicPr>
          <p:cNvPr id="12" name="Recorded Sound">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19"/>
          <a:stretch>
            <a:fillRect/>
          </a:stretch>
        </p:blipFill>
        <p:spPr>
          <a:xfrm>
            <a:off x="11261968" y="5717703"/>
            <a:ext cx="609600" cy="609600"/>
          </a:xfrm>
          <a:prstGeom prst="rect">
            <a:avLst/>
          </a:prstGeom>
        </p:spPr>
      </p:pic>
    </p:spTree>
    <p:extLst>
      <p:ext uri="{BB962C8B-B14F-4D97-AF65-F5344CB8AC3E}">
        <p14:creationId xmlns:p14="http://schemas.microsoft.com/office/powerpoint/2010/main" val="164737651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7" fill="hold"/>
                                        <p:tgtEl>
                                          <p:spTgt spid="4"/>
                                        </p:tgtEl>
                                      </p:cBhvr>
                                    </p:cmd>
                                  </p:childTnLst>
                                </p:cTn>
                              </p:par>
                            </p:childTnLst>
                          </p:cTn>
                        </p:par>
                        <p:par>
                          <p:cTn id="7" fill="hold">
                            <p:stCondLst>
                              <p:cond delay="6647"/>
                            </p:stCondLst>
                            <p:childTnLst>
                              <p:par>
                                <p:cTn id="8" presetID="6" presetClass="entr" presetSubtype="16" fill="hold"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ircle(in)">
                                      <p:cBhvr>
                                        <p:cTn id="13" dur="2000"/>
                                        <p:tgtEl>
                                          <p:spTgt spid="3">
                                            <p:txEl>
                                              <p:pRg st="1" end="1"/>
                                            </p:txEl>
                                          </p:spTgt>
                                        </p:tgtEl>
                                      </p:cBhvr>
                                    </p:animEffect>
                                  </p:childTnLst>
                                </p:cTn>
                              </p:par>
                              <p:par>
                                <p:cTn id="14" presetID="1" presetClass="mediacall" presetSubtype="0" fill="hold" nodeType="withEffect">
                                  <p:stCondLst>
                                    <p:cond delay="0"/>
                                  </p:stCondLst>
                                  <p:childTnLst>
                                    <p:cmd type="call" cmd="playFrom(0.0)">
                                      <p:cBhvr>
                                        <p:cTn id="15" dur="5171" fill="hold"/>
                                        <p:tgtEl>
                                          <p:spTgt spid="5"/>
                                        </p:tgtEl>
                                      </p:cBhvr>
                                    </p:cmd>
                                  </p:childTnLst>
                                </p:cTn>
                              </p:par>
                            </p:childTnLst>
                          </p:cTn>
                        </p:par>
                        <p:par>
                          <p:cTn id="16" fill="hold">
                            <p:stCondLst>
                              <p:cond delay="11818"/>
                            </p:stCondLst>
                            <p:childTnLst>
                              <p:par>
                                <p:cTn id="17" presetID="6" presetClass="entr" presetSubtype="16"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par>
                                <p:cTn id="23" presetID="1" presetClass="mediacall" presetSubtype="0" fill="hold" nodeType="withEffect">
                                  <p:stCondLst>
                                    <p:cond delay="0"/>
                                  </p:stCondLst>
                                  <p:childTnLst>
                                    <p:cmd type="call" cmd="playFrom(0.0)">
                                      <p:cBhvr>
                                        <p:cTn id="24" dur="9560" fill="hold"/>
                                        <p:tgtEl>
                                          <p:spTgt spid="7"/>
                                        </p:tgtEl>
                                      </p:cBhvr>
                                    </p:cmd>
                                  </p:childTnLst>
                                </p:cTn>
                              </p:par>
                            </p:childTnLst>
                          </p:cTn>
                        </p:par>
                        <p:par>
                          <p:cTn id="25" fill="hold">
                            <p:stCondLst>
                              <p:cond delay="21378"/>
                            </p:stCondLst>
                            <p:childTnLst>
                              <p:par>
                                <p:cTn id="26" presetID="6" presetClass="entr" presetSubtype="16" fill="hold"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circle(in)">
                                      <p:cBhvr>
                                        <p:cTn id="28" dur="2000"/>
                                        <p:tgtEl>
                                          <p:spTgt spid="3">
                                            <p:txEl>
                                              <p:pRg st="4" end="4"/>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circle(in)">
                                      <p:cBhvr>
                                        <p:cTn id="31" dur="2000"/>
                                        <p:tgtEl>
                                          <p:spTgt spid="3">
                                            <p:txEl>
                                              <p:pRg st="5" end="5"/>
                                            </p:txEl>
                                          </p:spTgt>
                                        </p:tgtEl>
                                      </p:cBhvr>
                                    </p:animEffect>
                                  </p:childTnLst>
                                </p:cTn>
                              </p:par>
                              <p:par>
                                <p:cTn id="32" presetID="1" presetClass="mediacall" presetSubtype="0" fill="hold" nodeType="withEffect">
                                  <p:stCondLst>
                                    <p:cond delay="0"/>
                                  </p:stCondLst>
                                  <p:childTnLst>
                                    <p:cmd type="call" cmd="playFrom(0.0)">
                                      <p:cBhvr>
                                        <p:cTn id="33" dur="13716" fill="hold"/>
                                        <p:tgtEl>
                                          <p:spTgt spid="8"/>
                                        </p:tgtEl>
                                      </p:cBhvr>
                                    </p:cmd>
                                  </p:childTnLst>
                                </p:cTn>
                              </p:par>
                            </p:childTnLst>
                          </p:cTn>
                        </p:par>
                        <p:par>
                          <p:cTn id="34" fill="hold">
                            <p:stCondLst>
                              <p:cond delay="35094"/>
                            </p:stCondLst>
                            <p:childTnLst>
                              <p:par>
                                <p:cTn id="35" presetID="6" presetClass="entr" presetSubtype="16" fill="hold"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circle(in)">
                                      <p:cBhvr>
                                        <p:cTn id="40" dur="2000"/>
                                        <p:tgtEl>
                                          <p:spTgt spid="3">
                                            <p:txEl>
                                              <p:pRg st="7" end="7"/>
                                            </p:txEl>
                                          </p:spTgt>
                                        </p:tgtEl>
                                      </p:cBhvr>
                                    </p:animEffect>
                                  </p:childTnLst>
                                </p:cTn>
                              </p:par>
                              <p:par>
                                <p:cTn id="41" presetID="1" presetClass="mediacall" presetSubtype="0" fill="hold" nodeType="withEffect">
                                  <p:stCondLst>
                                    <p:cond delay="0"/>
                                  </p:stCondLst>
                                  <p:childTnLst>
                                    <p:cmd type="call" cmd="playFrom(0.0)">
                                      <p:cBhvr>
                                        <p:cTn id="42" dur="12137" fill="hold"/>
                                        <p:tgtEl>
                                          <p:spTgt spid="9"/>
                                        </p:tgtEl>
                                      </p:cBhvr>
                                    </p:cmd>
                                  </p:childTnLst>
                                </p:cTn>
                              </p:par>
                            </p:childTnLst>
                          </p:cTn>
                        </p:par>
                        <p:par>
                          <p:cTn id="43" fill="hold">
                            <p:stCondLst>
                              <p:cond delay="47231"/>
                            </p:stCondLst>
                            <p:childTnLst>
                              <p:par>
                                <p:cTn id="44" presetID="6" presetClass="entr" presetSubtype="16" fill="hold"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circle(in)">
                                      <p:cBhvr>
                                        <p:cTn id="46" dur="2000"/>
                                        <p:tgtEl>
                                          <p:spTgt spid="3">
                                            <p:txEl>
                                              <p:pRg st="8" end="8"/>
                                            </p:txEl>
                                          </p:spTgt>
                                        </p:tgtEl>
                                      </p:cBhvr>
                                    </p:animEffect>
                                  </p:childTnLst>
                                </p:cTn>
                              </p:par>
                              <p:par>
                                <p:cTn id="47" presetID="6" presetClass="entr" presetSubtype="16"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circle(in)">
                                      <p:cBhvr>
                                        <p:cTn id="49" dur="2000"/>
                                        <p:tgtEl>
                                          <p:spTgt spid="3">
                                            <p:txEl>
                                              <p:pRg st="9" end="9"/>
                                            </p:txEl>
                                          </p:spTgt>
                                        </p:tgtEl>
                                      </p:cBhvr>
                                    </p:animEffect>
                                  </p:childTnLst>
                                </p:cTn>
                              </p:par>
                              <p:par>
                                <p:cTn id="50" presetID="1" presetClass="mediacall" presetSubtype="0" fill="hold" nodeType="withEffect">
                                  <p:stCondLst>
                                    <p:cond delay="0"/>
                                  </p:stCondLst>
                                  <p:childTnLst>
                                    <p:cmd type="call" cmd="playFrom(0.0)">
                                      <p:cBhvr>
                                        <p:cTn id="51" dur="8840" fill="hold"/>
                                        <p:tgtEl>
                                          <p:spTgt spid="10"/>
                                        </p:tgtEl>
                                      </p:cBhvr>
                                    </p:cmd>
                                  </p:childTnLst>
                                </p:cTn>
                              </p:par>
                            </p:childTnLst>
                          </p:cTn>
                        </p:par>
                        <p:par>
                          <p:cTn id="52" fill="hold">
                            <p:stCondLst>
                              <p:cond delay="56071"/>
                            </p:stCondLst>
                            <p:childTnLst>
                              <p:par>
                                <p:cTn id="53" presetID="6" presetClass="entr" presetSubtype="16" fill="hold" nodeType="after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Effect transition="in" filter="circle(in)">
                                      <p:cBhvr>
                                        <p:cTn id="55" dur="2000"/>
                                        <p:tgtEl>
                                          <p:spTgt spid="3">
                                            <p:txEl>
                                              <p:pRg st="10" end="10"/>
                                            </p:txEl>
                                          </p:spTgt>
                                        </p:tgtEl>
                                      </p:cBhvr>
                                    </p:animEffect>
                                  </p:childTnLst>
                                </p:cTn>
                              </p:par>
                              <p:par>
                                <p:cTn id="56" presetID="6" presetClass="entr" presetSubtype="16" fill="hold" nodeType="with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animEffect transition="in" filter="circle(in)">
                                      <p:cBhvr>
                                        <p:cTn id="58" dur="2000"/>
                                        <p:tgtEl>
                                          <p:spTgt spid="3">
                                            <p:txEl>
                                              <p:pRg st="11" end="11"/>
                                            </p:txEl>
                                          </p:spTgt>
                                        </p:tgtEl>
                                      </p:cBhvr>
                                    </p:animEffect>
                                  </p:childTnLst>
                                </p:cTn>
                              </p:par>
                              <p:par>
                                <p:cTn id="59" presetID="1" presetClass="mediacall" presetSubtype="0" fill="hold" nodeType="withEffect">
                                  <p:stCondLst>
                                    <p:cond delay="0"/>
                                  </p:stCondLst>
                                  <p:childTnLst>
                                    <p:cmd type="call" cmd="playFrom(0.0)">
                                      <p:cBhvr>
                                        <p:cTn id="60" dur="7447" fill="hold"/>
                                        <p:tgtEl>
                                          <p:spTgt spid="11"/>
                                        </p:tgtEl>
                                      </p:cBhvr>
                                    </p:cmd>
                                  </p:childTnLst>
                                </p:cTn>
                              </p:par>
                            </p:childTnLst>
                          </p:cTn>
                        </p:par>
                        <p:par>
                          <p:cTn id="61" fill="hold">
                            <p:stCondLst>
                              <p:cond delay="63518"/>
                            </p:stCondLst>
                            <p:childTnLst>
                              <p:par>
                                <p:cTn id="62" presetID="6" presetClass="entr" presetSubtype="16" fill="hold" nodeType="afterEffect">
                                  <p:stCondLst>
                                    <p:cond delay="0"/>
                                  </p:stCondLst>
                                  <p:childTnLst>
                                    <p:set>
                                      <p:cBhvr>
                                        <p:cTn id="63" dur="1" fill="hold">
                                          <p:stCondLst>
                                            <p:cond delay="0"/>
                                          </p:stCondLst>
                                        </p:cTn>
                                        <p:tgtEl>
                                          <p:spTgt spid="3">
                                            <p:txEl>
                                              <p:pRg st="12" end="12"/>
                                            </p:txEl>
                                          </p:spTgt>
                                        </p:tgtEl>
                                        <p:attrNameLst>
                                          <p:attrName>style.visibility</p:attrName>
                                        </p:attrNameLst>
                                      </p:cBhvr>
                                      <p:to>
                                        <p:strVal val="visible"/>
                                      </p:to>
                                    </p:set>
                                    <p:animEffect transition="in" filter="circle(in)">
                                      <p:cBhvr>
                                        <p:cTn id="64" dur="2000"/>
                                        <p:tgtEl>
                                          <p:spTgt spid="3">
                                            <p:txEl>
                                              <p:pRg st="12" end="12"/>
                                            </p:txEl>
                                          </p:spTgt>
                                        </p:tgtEl>
                                      </p:cBhvr>
                                    </p:animEffect>
                                  </p:childTnLst>
                                </p:cTn>
                              </p:par>
                              <p:par>
                                <p:cTn id="65" presetID="6" presetClass="entr" presetSubtype="16" fill="hold" nodeType="withEffect">
                                  <p:stCondLst>
                                    <p:cond delay="0"/>
                                  </p:stCondLst>
                                  <p:childTnLst>
                                    <p:set>
                                      <p:cBhvr>
                                        <p:cTn id="66" dur="1" fill="hold">
                                          <p:stCondLst>
                                            <p:cond delay="0"/>
                                          </p:stCondLst>
                                        </p:cTn>
                                        <p:tgtEl>
                                          <p:spTgt spid="3">
                                            <p:txEl>
                                              <p:pRg st="13" end="13"/>
                                            </p:txEl>
                                          </p:spTgt>
                                        </p:tgtEl>
                                        <p:attrNameLst>
                                          <p:attrName>style.visibility</p:attrName>
                                        </p:attrNameLst>
                                      </p:cBhvr>
                                      <p:to>
                                        <p:strVal val="visible"/>
                                      </p:to>
                                    </p:set>
                                    <p:animEffect transition="in" filter="circle(in)">
                                      <p:cBhvr>
                                        <p:cTn id="67" dur="2000"/>
                                        <p:tgtEl>
                                          <p:spTgt spid="3">
                                            <p:txEl>
                                              <p:pRg st="13" end="13"/>
                                            </p:txEl>
                                          </p:spTgt>
                                        </p:tgtEl>
                                      </p:cBhvr>
                                    </p:animEffect>
                                  </p:childTnLst>
                                </p:cTn>
                              </p:par>
                              <p:par>
                                <p:cTn id="68" presetID="1" presetClass="mediacall" presetSubtype="0" fill="hold" nodeType="withEffect">
                                  <p:stCondLst>
                                    <p:cond delay="0"/>
                                  </p:stCondLst>
                                  <p:childTnLst>
                                    <p:cmd type="call" cmd="playFrom(0.0)">
                                      <p:cBhvr>
                                        <p:cTn id="69" dur="1397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4"/>
                </p:tgtEl>
              </p:cMediaNode>
            </p:audio>
            <p:audio>
              <p:cMediaNode vol="80000">
                <p:cTn id="71" fill="hold" display="0">
                  <p:stCondLst>
                    <p:cond delay="indefinite"/>
                  </p:stCondLst>
                  <p:endCondLst>
                    <p:cond evt="onStopAudio" delay="0">
                      <p:tgtEl>
                        <p:sldTgt/>
                      </p:tgtEl>
                    </p:cond>
                  </p:endCondLst>
                </p:cTn>
                <p:tgtEl>
                  <p:spTgt spid="5"/>
                </p:tgtEl>
              </p:cMediaNode>
            </p:audio>
            <p:audio>
              <p:cMediaNode vol="80000">
                <p:cTn id="72" fill="hold" display="0">
                  <p:stCondLst>
                    <p:cond delay="indefinite"/>
                  </p:stCondLst>
                  <p:endCondLst>
                    <p:cond evt="onStopAudio" delay="0">
                      <p:tgtEl>
                        <p:sldTgt/>
                      </p:tgtEl>
                    </p:cond>
                  </p:endCondLst>
                </p:cTn>
                <p:tgtEl>
                  <p:spTgt spid="7"/>
                </p:tgtEl>
              </p:cMediaNode>
            </p:audio>
            <p:audio>
              <p:cMediaNode vol="80000">
                <p:cTn id="73" fill="hold" display="0">
                  <p:stCondLst>
                    <p:cond delay="indefinite"/>
                  </p:stCondLst>
                  <p:endCondLst>
                    <p:cond evt="onStopAudio" delay="0">
                      <p:tgtEl>
                        <p:sldTgt/>
                      </p:tgtEl>
                    </p:cond>
                  </p:endCondLst>
                </p:cTn>
                <p:tgtEl>
                  <p:spTgt spid="8"/>
                </p:tgtEl>
              </p:cMediaNode>
            </p:audio>
            <p:audio>
              <p:cMediaNode vol="80000">
                <p:cTn id="74" fill="hold" display="0">
                  <p:stCondLst>
                    <p:cond delay="indefinite"/>
                  </p:stCondLst>
                  <p:endCondLst>
                    <p:cond evt="onStopAudio" delay="0">
                      <p:tgtEl>
                        <p:sldTgt/>
                      </p:tgtEl>
                    </p:cond>
                  </p:endCondLst>
                </p:cTn>
                <p:tgtEl>
                  <p:spTgt spid="9"/>
                </p:tgtEl>
              </p:cMediaNode>
            </p:audio>
            <p:audio>
              <p:cMediaNode vol="80000">
                <p:cTn id="75" fill="hold" display="0">
                  <p:stCondLst>
                    <p:cond delay="indefinite"/>
                  </p:stCondLst>
                  <p:endCondLst>
                    <p:cond evt="onStopAudio" delay="0">
                      <p:tgtEl>
                        <p:sldTgt/>
                      </p:tgtEl>
                    </p:cond>
                  </p:endCondLst>
                </p:cTn>
                <p:tgtEl>
                  <p:spTgt spid="10"/>
                </p:tgtEl>
              </p:cMediaNode>
            </p:audio>
            <p:audio>
              <p:cMediaNode vol="80000">
                <p:cTn id="76" fill="hold" display="0">
                  <p:stCondLst>
                    <p:cond delay="indefinite"/>
                  </p:stCondLst>
                  <p:endCondLst>
                    <p:cond evt="onStopAudio" delay="0">
                      <p:tgtEl>
                        <p:sldTgt/>
                      </p:tgtEl>
                    </p:cond>
                  </p:endCondLst>
                </p:cTn>
                <p:tgtEl>
                  <p:spTgt spid="11"/>
                </p:tgtEl>
              </p:cMediaNode>
            </p:audio>
            <p:audio>
              <p:cMediaNode vol="80000">
                <p:cTn id="77" fill="hold" display="0">
                  <p:stCondLst>
                    <p:cond delay="indefinite"/>
                  </p:stCondLst>
                  <p:endCondLst>
                    <p:cond evt="onStopAudio" delay="0">
                      <p:tgtEl>
                        <p:sldTgt/>
                      </p:tgtEl>
                    </p:cond>
                  </p:endCondLst>
                </p:cTn>
                <p:tgtEl>
                  <p:spTgt spid="1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28800" y="1524000"/>
            <a:ext cx="8534401" cy="369332"/>
          </a:xfrm>
          <a:prstGeom prst="rect">
            <a:avLst/>
          </a:prstGeom>
          <a:noFill/>
        </p:spPr>
        <p:txBody>
          <a:bodyPr wrap="square" rtlCol="0">
            <a:spAutoFit/>
          </a:bodyPr>
          <a:lstStyle/>
          <a:p>
            <a:pPr algn="ctr"/>
            <a:r>
              <a:rPr lang="en-US" dirty="0">
                <a:hlinkClick r:id="rId5"/>
              </a:rPr>
              <a:t>https://www.cpsc.gov/Testing-Certification/Childrens-Product-Certificate-CPC</a:t>
            </a:r>
            <a:r>
              <a:rPr lang="en-US" dirty="0"/>
              <a:t> </a:t>
            </a:r>
          </a:p>
        </p:txBody>
      </p:sp>
      <p:pic>
        <p:nvPicPr>
          <p:cNvPr id="7" name="Picture 6"/>
          <p:cNvPicPr>
            <a:picLocks noChangeAspect="1"/>
          </p:cNvPicPr>
          <p:nvPr/>
        </p:nvPicPr>
        <p:blipFill rotWithShape="1">
          <a:blip r:embed="rId6"/>
          <a:srcRect l="20234" t="5713" r="20239" b="12382"/>
          <a:stretch/>
        </p:blipFill>
        <p:spPr>
          <a:xfrm>
            <a:off x="1828800" y="2286000"/>
            <a:ext cx="4267200" cy="3669792"/>
          </a:xfrm>
          <a:prstGeom prst="rect">
            <a:avLst/>
          </a:prstGeom>
        </p:spPr>
      </p:pic>
      <p:pic>
        <p:nvPicPr>
          <p:cNvPr id="8" name="Picture 7"/>
          <p:cNvPicPr>
            <a:picLocks noChangeAspect="1"/>
          </p:cNvPicPr>
          <p:nvPr/>
        </p:nvPicPr>
        <p:blipFill rotWithShape="1">
          <a:blip r:embed="rId7"/>
          <a:srcRect l="19699" t="12122" r="19695" b="10305"/>
          <a:stretch/>
        </p:blipFill>
        <p:spPr>
          <a:xfrm>
            <a:off x="6326310" y="2506140"/>
            <a:ext cx="4036891" cy="3229513"/>
          </a:xfrm>
          <a:prstGeom prst="rect">
            <a:avLst/>
          </a:prstGeom>
        </p:spPr>
      </p:pic>
      <p:sp>
        <p:nvSpPr>
          <p:cNvPr id="2" name="Title 1"/>
          <p:cNvSpPr>
            <a:spLocks noGrp="1"/>
          </p:cNvSpPr>
          <p:nvPr>
            <p:ph type="title"/>
          </p:nvPr>
        </p:nvSpPr>
        <p:spPr>
          <a:xfrm>
            <a:off x="198073" y="387623"/>
            <a:ext cx="10515600" cy="940043"/>
          </a:xfrm>
        </p:spPr>
        <p:txBody>
          <a:bodyPr>
            <a:normAutofit fontScale="90000"/>
          </a:bodyPr>
          <a:lstStyle/>
          <a:p>
            <a:r>
              <a:rPr lang="en-US" dirty="0">
                <a:cs typeface="Times New Roman" panose="02020603050405020304" pitchFamily="18" charset="0"/>
              </a:rPr>
              <a:t>Examples of  CPCs Can Be Found at</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zh-CN" altLang="en-US" sz="3100" dirty="0">
                <a:latin typeface="PMingLiU" panose="02020500000000000000" pitchFamily="18" charset="-120"/>
                <a:ea typeface="PMingLiU" panose="02020500000000000000" pitchFamily="18" charset="-120"/>
                <a:cs typeface="Times New Roman" panose="02020603050405020304" pitchFamily="18" charset="0"/>
              </a:rPr>
              <a:t>以下</a:t>
            </a:r>
            <a:r>
              <a:rPr lang="en-US" altLang="zh-CN" sz="3100" dirty="0">
                <a:latin typeface="PMingLiU" panose="02020500000000000000" pitchFamily="18" charset="-120"/>
                <a:ea typeface="PMingLiU" panose="02020500000000000000" pitchFamily="18" charset="-120"/>
                <a:cs typeface="Times New Roman" panose="02020603050405020304" pitchFamily="18" charset="0"/>
              </a:rPr>
              <a:t>CPSC</a:t>
            </a:r>
            <a:r>
              <a:rPr lang="zh-CN" altLang="en-US" sz="3100" dirty="0">
                <a:latin typeface="PMingLiU" panose="02020500000000000000" pitchFamily="18" charset="-120"/>
                <a:ea typeface="PMingLiU" panose="02020500000000000000" pitchFamily="18" charset="-120"/>
                <a:cs typeface="Times New Roman" panose="02020603050405020304" pitchFamily="18" charset="0"/>
              </a:rPr>
              <a:t>网址有多种儿童产品证书的范例</a:t>
            </a:r>
            <a:endParaRPr lang="en-US" dirty="0">
              <a:latin typeface="PMingLiU" panose="02020500000000000000" pitchFamily="18" charset="-120"/>
              <a:ea typeface="PMingLiU" panose="02020500000000000000" pitchFamily="18" charset="-12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0609" y="5840896"/>
            <a:ext cx="609600" cy="609600"/>
          </a:xfrm>
          <a:prstGeom prst="rect">
            <a:avLst/>
          </a:prstGeom>
        </p:spPr>
      </p:pic>
    </p:spTree>
    <p:extLst>
      <p:ext uri="{BB962C8B-B14F-4D97-AF65-F5344CB8AC3E}">
        <p14:creationId xmlns:p14="http://schemas.microsoft.com/office/powerpoint/2010/main" val="406376949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000"/>
                                        <p:tgtEl>
                                          <p:spTgt spid="7"/>
                                        </p:tgtEl>
                                      </p:cBhvr>
                                    </p:animEffect>
                                    <p:anim calcmode="lin" valueType="num">
                                      <p:cBhvr>
                                        <p:cTn id="26" dur="2000" fill="hold"/>
                                        <p:tgtEl>
                                          <p:spTgt spid="7"/>
                                        </p:tgtEl>
                                        <p:attrNameLst>
                                          <p:attrName>ppt_w</p:attrName>
                                        </p:attrNameLst>
                                      </p:cBhvr>
                                      <p:tavLst>
                                        <p:tav tm="0" fmla="#ppt_w*sin(2.5*pi*$)">
                                          <p:val>
                                            <p:fltVal val="0"/>
                                          </p:val>
                                        </p:tav>
                                        <p:tav tm="100000">
                                          <p:val>
                                            <p:fltVal val="1"/>
                                          </p:val>
                                        </p:tav>
                                      </p:tavLst>
                                    </p:anim>
                                    <p:anim calcmode="lin" valueType="num">
                                      <p:cBhvr>
                                        <p:cTn id="27" dur="2000" fill="hold"/>
                                        <p:tgtEl>
                                          <p:spTgt spid="7"/>
                                        </p:tgtEl>
                                        <p:attrNameLst>
                                          <p:attrName>ppt_h</p:attrName>
                                        </p:attrNameLst>
                                      </p:cBhvr>
                                      <p:tavLst>
                                        <p:tav tm="0">
                                          <p:val>
                                            <p:strVal val="#ppt_h"/>
                                          </p:val>
                                        </p:tav>
                                        <p:tav tm="100000">
                                          <p:val>
                                            <p:strVal val="#ppt_h"/>
                                          </p:val>
                                        </p:tav>
                                      </p:tavLst>
                                    </p:anim>
                                  </p:childTnLst>
                                </p:cTn>
                              </p:par>
                              <p:par>
                                <p:cTn id="28" presetID="45"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0"/>
                                        <p:tgtEl>
                                          <p:spTgt spid="8"/>
                                        </p:tgtEl>
                                      </p:cBhvr>
                                    </p:animEffect>
                                    <p:anim calcmode="lin" valueType="num">
                                      <p:cBhvr>
                                        <p:cTn id="31" dur="2000" fill="hold"/>
                                        <p:tgtEl>
                                          <p:spTgt spid="8"/>
                                        </p:tgtEl>
                                        <p:attrNameLst>
                                          <p:attrName>ppt_w</p:attrName>
                                        </p:attrNameLst>
                                      </p:cBhvr>
                                      <p:tavLst>
                                        <p:tav tm="0" fmla="#ppt_w*sin(2.5*pi*$)">
                                          <p:val>
                                            <p:fltVal val="0"/>
                                          </p:val>
                                        </p:tav>
                                        <p:tav tm="100000">
                                          <p:val>
                                            <p:fltVal val="1"/>
                                          </p:val>
                                        </p:tav>
                                      </p:tavLst>
                                    </p:anim>
                                    <p:anim calcmode="lin" valueType="num">
                                      <p:cBhvr>
                                        <p:cTn id="32" dur="2000" fill="hold"/>
                                        <p:tgtEl>
                                          <p:spTgt spid="8"/>
                                        </p:tgtEl>
                                        <p:attrNameLst>
                                          <p:attrName>ppt_h</p:attrName>
                                        </p:attrNameLst>
                                      </p:cBhvr>
                                      <p:tavLst>
                                        <p:tav tm="0">
                                          <p:val>
                                            <p:strVal val="#ppt_h"/>
                                          </p:val>
                                        </p:tav>
                                        <p:tav tm="100000">
                                          <p:val>
                                            <p:strVal val="#ppt_h"/>
                                          </p:val>
                                        </p:tav>
                                      </p:tavLst>
                                    </p:anim>
                                  </p:childTnLst>
                                </p:cTn>
                              </p:par>
                              <p:par>
                                <p:cTn id="33" presetID="1" presetClass="mediacall" presetSubtype="0" fill="hold" nodeType="withEffect">
                                  <p:stCondLst>
                                    <p:cond delay="0"/>
                                  </p:stCondLst>
                                  <p:childTnLst>
                                    <p:cmd type="call" cmd="playFrom(0.0)">
                                      <p:cBhvr>
                                        <p:cTn id="34" dur="91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Periodic Testing Requirements</a:t>
            </a:r>
            <a:br>
              <a:rPr lang="en-US" sz="4000" dirty="0"/>
            </a:br>
            <a:r>
              <a:rPr lang="ja-JP" altLang="en-US" sz="2800" dirty="0">
                <a:latin typeface="SimSun" panose="02010600030101010101" pitchFamily="2" charset="-122"/>
                <a:ea typeface="SimSun" panose="02010600030101010101" pitchFamily="2" charset="-122"/>
              </a:rPr>
              <a:t>定期测试规定</a:t>
            </a:r>
            <a:endParaRPr lang="en-US" sz="2800" dirty="0">
              <a:latin typeface="SimSun" panose="02010600030101010101" pitchFamily="2" charset="-122"/>
              <a:ea typeface="SimSun" panose="02010600030101010101" pitchFamily="2" charset="-122"/>
            </a:endParaRPr>
          </a:p>
        </p:txBody>
      </p:sp>
      <p:sp>
        <p:nvSpPr>
          <p:cNvPr id="3" name="Content Placeholder 2"/>
          <p:cNvSpPr>
            <a:spLocks noGrp="1"/>
          </p:cNvSpPr>
          <p:nvPr>
            <p:ph idx="1"/>
          </p:nvPr>
        </p:nvSpPr>
        <p:spPr/>
        <p:txBody>
          <a:bodyPr>
            <a:normAutofit/>
          </a:bodyPr>
          <a:lstStyle/>
          <a:p>
            <a:r>
              <a:rPr lang="en-US" sz="2400" dirty="0"/>
              <a:t>Testing with a CPSC-accepted lab is required every year unless: </a:t>
            </a:r>
          </a:p>
          <a:p>
            <a:r>
              <a:rPr lang="zh-CN" altLang="en-US" sz="2000" dirty="0" smtClean="0">
                <a:latin typeface="SimSun" panose="02010600030101010101" pitchFamily="2" charset="-122"/>
                <a:ea typeface="SimSun" panose="02010600030101010101" pitchFamily="2" charset="-122"/>
              </a:rPr>
              <a:t>产</a:t>
            </a:r>
            <a:r>
              <a:rPr lang="zh-CN" altLang="en-US" sz="2000" dirty="0">
                <a:latin typeface="SimSun" panose="02010600030101010101" pitchFamily="2" charset="-122"/>
                <a:ea typeface="SimSun" panose="02010600030101010101" pitchFamily="2" charset="-122"/>
              </a:rPr>
              <a:t>品每年都需要通过</a:t>
            </a:r>
            <a:r>
              <a:rPr lang="en-US" altLang="zh-CN" sz="2000" dirty="0">
                <a:latin typeface="SimSun" panose="02010600030101010101" pitchFamily="2" charset="-122"/>
                <a:ea typeface="SimSun" panose="02010600030101010101" pitchFamily="2" charset="-122"/>
              </a:rPr>
              <a:t>CPSC</a:t>
            </a:r>
            <a:r>
              <a:rPr lang="zh-CN" altLang="en-US" sz="2000" dirty="0">
                <a:latin typeface="SimSun" panose="02010600030101010101" pitchFamily="2" charset="-122"/>
                <a:ea typeface="SimSun" panose="02010600030101010101" pitchFamily="2" charset="-122"/>
              </a:rPr>
              <a:t>认可的检验机构检验，除非</a:t>
            </a:r>
            <a:r>
              <a:rPr lang="en-US" altLang="zh-CN" sz="2000" dirty="0" smtClean="0">
                <a:latin typeface="SimSun" panose="02010600030101010101" pitchFamily="2" charset="-122"/>
                <a:ea typeface="SimSun" panose="02010600030101010101" pitchFamily="2" charset="-122"/>
              </a:rPr>
              <a:t>:</a:t>
            </a:r>
            <a:endParaRPr lang="en-US" altLang="zh-CN" sz="2000" dirty="0">
              <a:latin typeface="SimSun" panose="02010600030101010101" pitchFamily="2" charset="-122"/>
              <a:ea typeface="SimSun" panose="02010600030101010101" pitchFamily="2" charset="-122"/>
            </a:endParaRPr>
          </a:p>
          <a:p>
            <a:pPr marL="914400" lvl="1" indent="-457200">
              <a:buFont typeface="Wingdings" panose="05000000000000000000" pitchFamily="2" charset="2"/>
              <a:buChar char="Ø"/>
            </a:pPr>
            <a:r>
              <a:rPr lang="en-US" dirty="0" smtClean="0">
                <a:solidFill>
                  <a:srgbClr val="1F497D"/>
                </a:solidFill>
              </a:rPr>
              <a:t>There </a:t>
            </a:r>
            <a:r>
              <a:rPr lang="en-US" dirty="0">
                <a:solidFill>
                  <a:srgbClr val="1F497D"/>
                </a:solidFill>
              </a:rPr>
              <a:t>is a </a:t>
            </a:r>
            <a:r>
              <a:rPr lang="en-US" dirty="0">
                <a:solidFill>
                  <a:srgbClr val="FF0000"/>
                </a:solidFill>
              </a:rPr>
              <a:t>production testing plan in place.</a:t>
            </a:r>
            <a:r>
              <a:rPr lang="en-US" dirty="0"/>
              <a:t> </a:t>
            </a:r>
            <a:r>
              <a:rPr lang="en-US" dirty="0">
                <a:solidFill>
                  <a:srgbClr val="1F497D"/>
                </a:solidFill>
              </a:rPr>
              <a:t>In this </a:t>
            </a:r>
            <a:r>
              <a:rPr lang="en-US" dirty="0" smtClean="0">
                <a:solidFill>
                  <a:srgbClr val="1F497D"/>
                </a:solidFill>
              </a:rPr>
              <a:t>case </a:t>
            </a:r>
            <a:r>
              <a:rPr lang="en-US" dirty="0">
                <a:solidFill>
                  <a:srgbClr val="1F497D"/>
                </a:solidFill>
              </a:rPr>
              <a:t>testing with </a:t>
            </a:r>
            <a:r>
              <a:rPr lang="en-US" dirty="0" smtClean="0">
                <a:solidFill>
                  <a:srgbClr val="1F497D"/>
                </a:solidFill>
              </a:rPr>
              <a:t>an accredited </a:t>
            </a:r>
            <a:r>
              <a:rPr lang="en-US" dirty="0">
                <a:solidFill>
                  <a:srgbClr val="1F497D"/>
                </a:solidFill>
              </a:rPr>
              <a:t>CPSC accepted lab can be done </a:t>
            </a:r>
            <a:r>
              <a:rPr lang="en-US" dirty="0" smtClean="0">
                <a:solidFill>
                  <a:srgbClr val="1F497D"/>
                </a:solidFill>
              </a:rPr>
              <a:t>every</a:t>
            </a:r>
            <a:r>
              <a:rPr lang="en-US" dirty="0" smtClean="0"/>
              <a:t> </a:t>
            </a:r>
            <a:r>
              <a:rPr lang="en-US" dirty="0">
                <a:solidFill>
                  <a:srgbClr val="FF0000"/>
                </a:solidFill>
              </a:rPr>
              <a:t>two years</a:t>
            </a:r>
            <a:r>
              <a:rPr lang="en-US" dirty="0">
                <a:solidFill>
                  <a:srgbClr val="1F497D"/>
                </a:solidFill>
              </a:rPr>
              <a:t>, </a:t>
            </a:r>
            <a:r>
              <a:rPr lang="en-US" u="sng" dirty="0" smtClean="0">
                <a:solidFill>
                  <a:srgbClr val="1F497D"/>
                </a:solidFill>
              </a:rPr>
              <a:t>or</a:t>
            </a:r>
            <a:r>
              <a:rPr lang="en-US" dirty="0" smtClean="0">
                <a:solidFill>
                  <a:srgbClr val="1F497D"/>
                </a:solidFill>
              </a:rPr>
              <a:t>                    </a:t>
            </a:r>
            <a:r>
              <a:rPr lang="zh-CN" altLang="en-US" sz="2000" dirty="0" smtClean="0">
                <a:solidFill>
                  <a:srgbClr val="1F497D"/>
                </a:solidFill>
                <a:latin typeface="SimSun" panose="02010600030101010101" pitchFamily="2" charset="-122"/>
                <a:ea typeface="SimSun" panose="02010600030101010101" pitchFamily="2" charset="-122"/>
              </a:rPr>
              <a:t>有</a:t>
            </a:r>
            <a:r>
              <a:rPr lang="zh-CN" altLang="en-US" sz="2000" dirty="0">
                <a:solidFill>
                  <a:srgbClr val="1F497D"/>
                </a:solidFill>
                <a:latin typeface="SimSun" panose="02010600030101010101" pitchFamily="2" charset="-122"/>
                <a:ea typeface="SimSun" panose="02010600030101010101" pitchFamily="2" charset="-122"/>
              </a:rPr>
              <a:t>一个</a:t>
            </a:r>
            <a:r>
              <a:rPr lang="zh-CN" altLang="en-US" sz="2000" dirty="0">
                <a:solidFill>
                  <a:srgbClr val="FF0000"/>
                </a:solidFill>
                <a:latin typeface="SimSun" panose="02010600030101010101" pitchFamily="2" charset="-122"/>
                <a:ea typeface="SimSun" panose="02010600030101010101" pitchFamily="2" charset="-122"/>
              </a:rPr>
              <a:t>定期的生产测试计划</a:t>
            </a:r>
            <a:r>
              <a:rPr lang="zh-CN" altLang="en-US" sz="2000" dirty="0">
                <a:solidFill>
                  <a:srgbClr val="1F497D"/>
                </a:solidFill>
                <a:latin typeface="SimSun" panose="02010600030101010101" pitchFamily="2" charset="-122"/>
                <a:ea typeface="SimSun" panose="02010600030101010101" pitchFamily="2" charset="-122"/>
              </a:rPr>
              <a:t>，在这种情况下，可每</a:t>
            </a:r>
            <a:r>
              <a:rPr lang="zh-CN" altLang="en-US" sz="2000" dirty="0">
                <a:solidFill>
                  <a:srgbClr val="FF0000"/>
                </a:solidFill>
                <a:latin typeface="SimSun" panose="02010600030101010101" pitchFamily="2" charset="-122"/>
                <a:ea typeface="SimSun" panose="02010600030101010101" pitchFamily="2" charset="-122"/>
              </a:rPr>
              <a:t>两年</a:t>
            </a:r>
            <a:r>
              <a:rPr lang="zh-CN" altLang="en-US" sz="2000" dirty="0">
                <a:solidFill>
                  <a:srgbClr val="1F497D"/>
                </a:solidFill>
                <a:latin typeface="SimSun" panose="02010600030101010101" pitchFamily="2" charset="-122"/>
                <a:ea typeface="SimSun" panose="02010600030101010101" pitchFamily="2" charset="-122"/>
              </a:rPr>
              <a:t>让</a:t>
            </a:r>
            <a:r>
              <a:rPr lang="en-US" altLang="zh-CN" sz="2000" dirty="0">
                <a:solidFill>
                  <a:srgbClr val="1F497D"/>
                </a:solidFill>
                <a:latin typeface="SimSun" panose="02010600030101010101" pitchFamily="2" charset="-122"/>
                <a:ea typeface="SimSun" panose="02010600030101010101" pitchFamily="2" charset="-122"/>
              </a:rPr>
              <a:t>CPSC</a:t>
            </a:r>
            <a:r>
              <a:rPr lang="zh-CN" altLang="en-US" sz="2000" dirty="0">
                <a:solidFill>
                  <a:srgbClr val="1F497D"/>
                </a:solidFill>
                <a:latin typeface="SimSun" panose="02010600030101010101" pitchFamily="2" charset="-122"/>
                <a:ea typeface="SimSun" panose="02010600030101010101" pitchFamily="2" charset="-122"/>
              </a:rPr>
              <a:t>认可的检验机构检验</a:t>
            </a:r>
            <a:r>
              <a:rPr lang="zh-CN" altLang="en-US" sz="2000" dirty="0" smtClean="0">
                <a:solidFill>
                  <a:srgbClr val="1F497D"/>
                </a:solidFill>
                <a:latin typeface="SimSun" panose="02010600030101010101" pitchFamily="2" charset="-122"/>
                <a:ea typeface="SimSun" panose="02010600030101010101" pitchFamily="2" charset="-122"/>
              </a:rPr>
              <a:t>，</a:t>
            </a:r>
            <a:endParaRPr lang="en-US" altLang="zh-CN" sz="2000" u="sng" dirty="0">
              <a:solidFill>
                <a:srgbClr val="1F497D"/>
              </a:solidFill>
              <a:latin typeface="SimSun" panose="02010600030101010101" pitchFamily="2" charset="-122"/>
              <a:ea typeface="SimSun" panose="02010600030101010101" pitchFamily="2" charset="-122"/>
            </a:endParaRPr>
          </a:p>
          <a:p>
            <a:pPr marL="914400" lvl="1" indent="-457200">
              <a:buFont typeface="Wingdings" panose="05000000000000000000" pitchFamily="2" charset="2"/>
              <a:buChar char="Ø"/>
            </a:pPr>
            <a:r>
              <a:rPr lang="en-US" dirty="0" smtClean="0">
                <a:solidFill>
                  <a:srgbClr val="1F497D"/>
                </a:solidFill>
              </a:rPr>
              <a:t>There </a:t>
            </a:r>
            <a:r>
              <a:rPr lang="en-US" dirty="0">
                <a:solidFill>
                  <a:srgbClr val="1F497D"/>
                </a:solidFill>
              </a:rPr>
              <a:t>is a </a:t>
            </a:r>
            <a:r>
              <a:rPr lang="en-US" dirty="0">
                <a:solidFill>
                  <a:srgbClr val="FF0000"/>
                </a:solidFill>
              </a:rPr>
              <a:t>continuous testing</a:t>
            </a:r>
            <a:r>
              <a:rPr lang="en-US" dirty="0"/>
              <a:t> </a:t>
            </a:r>
            <a:r>
              <a:rPr lang="en-US" dirty="0">
                <a:solidFill>
                  <a:srgbClr val="1F497D"/>
                </a:solidFill>
              </a:rPr>
              <a:t>by a laboratory that is ISO/IEC </a:t>
            </a:r>
            <a:r>
              <a:rPr lang="en-US" dirty="0" smtClean="0">
                <a:solidFill>
                  <a:srgbClr val="1F497D"/>
                </a:solidFill>
              </a:rPr>
              <a:t>accredited</a:t>
            </a:r>
            <a:r>
              <a:rPr lang="en-US" dirty="0">
                <a:solidFill>
                  <a:srgbClr val="1F497D"/>
                </a:solidFill>
              </a:rPr>
              <a:t>. </a:t>
            </a:r>
            <a:endParaRPr lang="en-US" dirty="0" smtClean="0">
              <a:solidFill>
                <a:srgbClr val="1F497D"/>
              </a:solidFill>
            </a:endParaRPr>
          </a:p>
          <a:p>
            <a:pPr lvl="1"/>
            <a:r>
              <a:rPr lang="en-US" dirty="0">
                <a:solidFill>
                  <a:srgbClr val="1F497D"/>
                </a:solidFill>
              </a:rPr>
              <a:t> </a:t>
            </a:r>
            <a:r>
              <a:rPr lang="en-US" dirty="0" smtClean="0">
                <a:solidFill>
                  <a:srgbClr val="1F497D"/>
                </a:solidFill>
              </a:rPr>
              <a:t>     In </a:t>
            </a:r>
            <a:r>
              <a:rPr lang="en-US" dirty="0">
                <a:solidFill>
                  <a:srgbClr val="1F497D"/>
                </a:solidFill>
              </a:rPr>
              <a:t>this case testing with a </a:t>
            </a:r>
            <a:r>
              <a:rPr lang="en-US" dirty="0" smtClean="0">
                <a:solidFill>
                  <a:srgbClr val="1F497D"/>
                </a:solidFill>
              </a:rPr>
              <a:t>CPSC </a:t>
            </a:r>
            <a:r>
              <a:rPr lang="en-US" dirty="0">
                <a:solidFill>
                  <a:srgbClr val="1F497D"/>
                </a:solidFill>
              </a:rPr>
              <a:t>accepted lab can be done every</a:t>
            </a:r>
            <a:r>
              <a:rPr lang="en-US" dirty="0">
                <a:solidFill>
                  <a:srgbClr val="FF0000"/>
                </a:solidFill>
              </a:rPr>
              <a:t> three </a:t>
            </a:r>
            <a:endParaRPr lang="en-US" dirty="0" smtClean="0">
              <a:solidFill>
                <a:srgbClr val="FF0000"/>
              </a:solidFill>
            </a:endParaRPr>
          </a:p>
          <a:p>
            <a:pPr lvl="1"/>
            <a:r>
              <a:rPr lang="en-US" dirty="0">
                <a:solidFill>
                  <a:srgbClr val="FF0000"/>
                </a:solidFill>
              </a:rPr>
              <a:t> </a:t>
            </a:r>
            <a:r>
              <a:rPr lang="en-US" dirty="0" smtClean="0">
                <a:solidFill>
                  <a:srgbClr val="FF0000"/>
                </a:solidFill>
              </a:rPr>
              <a:t>     years</a:t>
            </a:r>
            <a:r>
              <a:rPr lang="en-US" dirty="0">
                <a:solidFill>
                  <a:srgbClr val="FF0000"/>
                </a:solidFill>
              </a:rPr>
              <a:t>.</a:t>
            </a:r>
          </a:p>
          <a:p>
            <a:pPr>
              <a:defRPr/>
            </a:pPr>
            <a:r>
              <a:rPr lang="zh-CN" altLang="en-US" sz="2400" dirty="0">
                <a:solidFill>
                  <a:srgbClr val="1F497D"/>
                </a:solidFill>
                <a:latin typeface="SimSun" panose="02010600030101010101" pitchFamily="2" charset="-122"/>
                <a:ea typeface="SimSun" panose="02010600030101010101" pitchFamily="2" charset="-122"/>
              </a:rPr>
              <a:t>      </a:t>
            </a:r>
            <a:r>
              <a:rPr lang="zh-CN" altLang="en-US" sz="2000" dirty="0">
                <a:solidFill>
                  <a:srgbClr val="1F497D"/>
                </a:solidFill>
                <a:latin typeface="SimSun" panose="02010600030101010101" pitchFamily="2" charset="-122"/>
                <a:ea typeface="SimSun" panose="02010600030101010101" pitchFamily="2" charset="-122"/>
              </a:rPr>
              <a:t>获得国际标准化组织</a:t>
            </a:r>
            <a:r>
              <a:rPr lang="en-US" altLang="zh-CN" sz="2000" dirty="0">
                <a:solidFill>
                  <a:srgbClr val="1F497D"/>
                </a:solidFill>
                <a:latin typeface="SimSun" panose="02010600030101010101" pitchFamily="2" charset="-122"/>
                <a:ea typeface="SimSun" panose="02010600030101010101" pitchFamily="2" charset="-122"/>
              </a:rPr>
              <a:t>/</a:t>
            </a:r>
            <a:r>
              <a:rPr lang="zh-CN" altLang="en-US" sz="2000" dirty="0">
                <a:solidFill>
                  <a:srgbClr val="1F497D"/>
                </a:solidFill>
                <a:latin typeface="SimSun" panose="02010600030101010101" pitchFamily="2" charset="-122"/>
                <a:ea typeface="SimSun" panose="02010600030101010101" pitchFamily="2" charset="-122"/>
              </a:rPr>
              <a:t>国际电工委员会</a:t>
            </a:r>
            <a:r>
              <a:rPr lang="en-US" altLang="zh-CN" sz="2000" dirty="0">
                <a:solidFill>
                  <a:srgbClr val="1F497D"/>
                </a:solidFill>
                <a:latin typeface="SimSun" panose="02010600030101010101" pitchFamily="2" charset="-122"/>
                <a:ea typeface="SimSun" panose="02010600030101010101" pitchFamily="2" charset="-122"/>
              </a:rPr>
              <a:t> </a:t>
            </a:r>
            <a:r>
              <a:rPr lang="en-US" altLang="zh-CN" sz="2000" dirty="0" smtClean="0">
                <a:solidFill>
                  <a:srgbClr val="1F497D"/>
                </a:solidFill>
                <a:latin typeface="SimSun" panose="02010600030101010101" pitchFamily="2" charset="-122"/>
                <a:ea typeface="SimSun" panose="02010600030101010101" pitchFamily="2" charset="-122"/>
              </a:rPr>
              <a:t>17025</a:t>
            </a:r>
            <a:r>
              <a:rPr lang="zh-CN" altLang="en-US" sz="2000" dirty="0">
                <a:solidFill>
                  <a:srgbClr val="1F497D"/>
                </a:solidFill>
                <a:latin typeface="SimSun" panose="02010600030101010101" pitchFamily="2" charset="-122"/>
                <a:ea typeface="SimSun" panose="02010600030101010101" pitchFamily="2" charset="-122"/>
              </a:rPr>
              <a:t> </a:t>
            </a:r>
            <a:r>
              <a:rPr lang="zh-CN" altLang="en-US" sz="2000" dirty="0" smtClean="0">
                <a:solidFill>
                  <a:srgbClr val="1F497D"/>
                </a:solidFill>
                <a:latin typeface="SimSun" panose="02010600030101010101" pitchFamily="2" charset="-122"/>
                <a:ea typeface="SimSun" panose="02010600030101010101" pitchFamily="2" charset="-122"/>
              </a:rPr>
              <a:t>标</a:t>
            </a:r>
            <a:r>
              <a:rPr lang="zh-CN" altLang="en-US" sz="2000" dirty="0">
                <a:solidFill>
                  <a:srgbClr val="1F497D"/>
                </a:solidFill>
                <a:latin typeface="SimSun" panose="02010600030101010101" pitchFamily="2" charset="-122"/>
                <a:ea typeface="SimSun" panose="02010600030101010101" pitchFamily="2" charset="-122"/>
              </a:rPr>
              <a:t>准所认证之检验机构</a:t>
            </a:r>
            <a:r>
              <a:rPr lang="zh-CN" altLang="en-US" sz="2000" dirty="0">
                <a:solidFill>
                  <a:srgbClr val="FF0000"/>
                </a:solidFill>
                <a:latin typeface="SimSun" panose="02010600030101010101" pitchFamily="2" charset="-122"/>
                <a:ea typeface="SimSun" panose="02010600030101010101" pitchFamily="2" charset="-122"/>
              </a:rPr>
              <a:t>持续检验</a:t>
            </a:r>
            <a:r>
              <a:rPr lang="zh-CN" altLang="en-US" sz="2000" dirty="0">
                <a:solidFill>
                  <a:srgbClr val="1F497D"/>
                </a:solidFill>
                <a:latin typeface="SimSun" panose="02010600030101010101" pitchFamily="2" charset="-122"/>
                <a:ea typeface="SimSun" panose="02010600030101010101" pitchFamily="2" charset="-122"/>
              </a:rPr>
              <a:t>，  </a:t>
            </a:r>
            <a:endParaRPr lang="en-US" altLang="zh-CN" sz="2000" dirty="0">
              <a:solidFill>
                <a:srgbClr val="1F497D"/>
              </a:solidFill>
              <a:latin typeface="SimSun" panose="02010600030101010101" pitchFamily="2" charset="-122"/>
              <a:ea typeface="SimSun" panose="02010600030101010101" pitchFamily="2" charset="-122"/>
            </a:endParaRPr>
          </a:p>
          <a:p>
            <a:pPr>
              <a:defRPr/>
            </a:pPr>
            <a:r>
              <a:rPr lang="zh-CN" altLang="en-US" sz="2000" dirty="0">
                <a:solidFill>
                  <a:srgbClr val="1F497D"/>
                </a:solidFill>
                <a:latin typeface="SimSun" panose="02010600030101010101" pitchFamily="2" charset="-122"/>
                <a:ea typeface="SimSun" panose="02010600030101010101" pitchFamily="2" charset="-122"/>
              </a:rPr>
              <a:t>       在这种情况下可被 </a:t>
            </a:r>
            <a:r>
              <a:rPr lang="en-US" altLang="zh-CN" sz="2000" dirty="0">
                <a:solidFill>
                  <a:srgbClr val="1F497D"/>
                </a:solidFill>
                <a:latin typeface="SimSun" panose="02010600030101010101" pitchFamily="2" charset="-122"/>
                <a:ea typeface="SimSun" panose="02010600030101010101" pitchFamily="2" charset="-122"/>
              </a:rPr>
              <a:t>CPSC </a:t>
            </a:r>
            <a:r>
              <a:rPr lang="zh-CN" altLang="en-US" sz="2000" dirty="0">
                <a:solidFill>
                  <a:srgbClr val="1F497D"/>
                </a:solidFill>
                <a:latin typeface="SimSun" panose="02010600030101010101" pitchFamily="2" charset="-122"/>
                <a:ea typeface="SimSun" panose="02010600030101010101" pitchFamily="2" charset="-122"/>
              </a:rPr>
              <a:t>认可的检验机构</a:t>
            </a:r>
            <a:r>
              <a:rPr lang="zh-CN" altLang="en-US" sz="2000" dirty="0">
                <a:solidFill>
                  <a:srgbClr val="FF0000"/>
                </a:solidFill>
                <a:latin typeface="SimSun" panose="02010600030101010101" pitchFamily="2" charset="-122"/>
                <a:ea typeface="SimSun" panose="02010600030101010101" pitchFamily="2" charset="-122"/>
              </a:rPr>
              <a:t>每三年检验一次</a:t>
            </a:r>
            <a:r>
              <a:rPr lang="zh-CN" altLang="en-US" sz="2000" dirty="0">
                <a:solidFill>
                  <a:srgbClr val="1F497D"/>
                </a:solidFill>
                <a:latin typeface="SimSun" panose="02010600030101010101" pitchFamily="2" charset="-122"/>
                <a:ea typeface="SimSun" panose="02010600030101010101" pitchFamily="2" charset="-122"/>
              </a:rPr>
              <a:t>。</a:t>
            </a:r>
            <a:endParaRPr lang="en-US" sz="2000" dirty="0">
              <a:solidFill>
                <a:srgbClr val="1F497D"/>
              </a:solidFill>
              <a:latin typeface="SimSun" panose="02010600030101010101" pitchFamily="2" charset="-122"/>
              <a:ea typeface="SimSun" panose="02010600030101010101" pitchFamily="2" charset="-122"/>
            </a:endParaRPr>
          </a:p>
          <a:p>
            <a:pPr lvl="1">
              <a:defRPr/>
            </a:pPr>
            <a:endParaRPr lang="en-US" dirty="0">
              <a:solidFill>
                <a:schemeClr val="tx2"/>
              </a:solidFill>
            </a:endParaRPr>
          </a:p>
          <a:p>
            <a:pPr lvl="1">
              <a:defRPr/>
            </a:pPr>
            <a:endParaRPr lang="en-US" dirty="0">
              <a:solidFill>
                <a:schemeClr val="tx2"/>
              </a:solidFill>
            </a:endParaRPr>
          </a:p>
          <a:p>
            <a:pPr lvl="1">
              <a:defRPr/>
            </a:pPr>
            <a:endParaRPr lang="en-US" dirty="0">
              <a:solidFill>
                <a:schemeClr val="tx2"/>
              </a:solidFill>
            </a:endParaRPr>
          </a:p>
          <a:p>
            <a:pPr lvl="1">
              <a:defRPr/>
            </a:pPr>
            <a:endParaRPr lang="en-US" dirty="0">
              <a:solidFill>
                <a:schemeClr val="tx2"/>
              </a:solidFill>
            </a:endParaRPr>
          </a:p>
          <a:p>
            <a:pPr lvl="1"/>
            <a:endParaRPr lang="en-US" dirty="0">
              <a:solidFill>
                <a:schemeClr val="tx2"/>
              </a:solidFill>
            </a:endParaRPr>
          </a:p>
          <a:p>
            <a:pPr lvl="1"/>
            <a:endParaRPr lang="en-US" dirty="0">
              <a:solidFill>
                <a:schemeClr val="tx2"/>
              </a:solidFill>
            </a:endParaRPr>
          </a:p>
          <a:p>
            <a:pPr lvl="1"/>
            <a:endParaRPr lang="en-US" dirty="0">
              <a:solidFill>
                <a:schemeClr val="tx2"/>
              </a:solidFill>
            </a:endParaRPr>
          </a:p>
          <a:p>
            <a:pPr lvl="1"/>
            <a:endParaRPr lang="en-US" dirty="0">
              <a:solidFill>
                <a:schemeClr val="tx2"/>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95098" y="5847109"/>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295098" y="5872163"/>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1295098" y="5879514"/>
            <a:ext cx="609600" cy="609600"/>
          </a:xfrm>
          <a:prstGeom prst="rect">
            <a:avLst/>
          </a:prstGeom>
        </p:spPr>
      </p:pic>
      <p:pic>
        <p:nvPicPr>
          <p:cNvPr id="7"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1295098" y="5886865"/>
            <a:ext cx="609600" cy="609600"/>
          </a:xfrm>
          <a:prstGeom prst="rect">
            <a:avLst/>
          </a:prstGeom>
        </p:spPr>
      </p:pic>
    </p:spTree>
    <p:extLst>
      <p:ext uri="{BB962C8B-B14F-4D97-AF65-F5344CB8AC3E}">
        <p14:creationId xmlns:p14="http://schemas.microsoft.com/office/powerpoint/2010/main" val="285494477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0" fill="hold"/>
                                        <p:tgtEl>
                                          <p:spTgt spid="4"/>
                                        </p:tgtEl>
                                      </p:cBhvr>
                                    </p:cmd>
                                  </p:childTnLst>
                                </p:cTn>
                              </p:par>
                            </p:childTnLst>
                          </p:cTn>
                        </p:par>
                        <p:par>
                          <p:cTn id="7" fill="hold">
                            <p:stCondLst>
                              <p:cond delay="6100"/>
                            </p:stCondLst>
                            <p:childTnLst>
                              <p:par>
                                <p:cTn id="8" presetID="16" presetClass="entr" presetSubtype="21" fill="hold"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500"/>
                                        <p:tgtEl>
                                          <p:spTgt spid="3">
                                            <p:txEl>
                                              <p:pRg st="1" end="1"/>
                                            </p:txEl>
                                          </p:spTgt>
                                        </p:tgtEl>
                                      </p:cBhvr>
                                    </p:animEffect>
                                  </p:childTnLst>
                                </p:cTn>
                              </p:par>
                              <p:par>
                                <p:cTn id="14" presetID="1" presetClass="mediacall" presetSubtype="0" fill="hold" nodeType="withEffect">
                                  <p:stCondLst>
                                    <p:cond delay="0"/>
                                  </p:stCondLst>
                                  <p:childTnLst>
                                    <p:cmd type="call" cmd="playFrom(0.0)">
                                      <p:cBhvr>
                                        <p:cTn id="15" dur="9118" fill="hold"/>
                                        <p:tgtEl>
                                          <p:spTgt spid="5"/>
                                        </p:tgtEl>
                                      </p:cBhvr>
                                    </p:cmd>
                                  </p:childTnLst>
                                </p:cTn>
                              </p:par>
                            </p:childTnLst>
                          </p:cTn>
                        </p:par>
                        <p:par>
                          <p:cTn id="16" fill="hold">
                            <p:stCondLst>
                              <p:cond delay="15218"/>
                            </p:stCondLst>
                            <p:childTnLst>
                              <p:par>
                                <p:cTn id="17" presetID="16" presetClass="entr" presetSubtype="21"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par>
                                <p:cTn id="20" presetID="1" presetClass="mediacall" presetSubtype="0" fill="hold" nodeType="withEffect">
                                  <p:stCondLst>
                                    <p:cond delay="0"/>
                                  </p:stCondLst>
                                  <p:childTnLst>
                                    <p:cmd type="call" cmd="playFrom(0.0)">
                                      <p:cBhvr>
                                        <p:cTn id="21" dur="15365" fill="hold"/>
                                        <p:tgtEl>
                                          <p:spTgt spid="6"/>
                                        </p:tgtEl>
                                      </p:cBhvr>
                                    </p:cmd>
                                  </p:childTnLst>
                                </p:cTn>
                              </p:par>
                            </p:childTnLst>
                          </p:cTn>
                        </p:par>
                        <p:par>
                          <p:cTn id="22" fill="hold">
                            <p:stCondLst>
                              <p:cond delay="30583"/>
                            </p:stCondLst>
                            <p:childTnLst>
                              <p:par>
                                <p:cTn id="23" presetID="16" presetClass="entr" presetSubtype="21"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barn(inVertical)">
                                      <p:cBhvr>
                                        <p:cTn id="28" dur="500"/>
                                        <p:tgtEl>
                                          <p:spTgt spid="3">
                                            <p:txEl>
                                              <p:pRg st="4" end="4"/>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barn(inVertical)">
                                      <p:cBhvr>
                                        <p:cTn id="31" dur="500"/>
                                        <p:tgtEl>
                                          <p:spTgt spid="3">
                                            <p:txEl>
                                              <p:pRg st="5" end="5"/>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barn(inVertical)">
                                      <p:cBhvr>
                                        <p:cTn id="34" dur="500"/>
                                        <p:tgtEl>
                                          <p:spTgt spid="3">
                                            <p:txEl>
                                              <p:pRg st="6" end="6"/>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arn(inVertical)">
                                      <p:cBhvr>
                                        <p:cTn id="37" dur="500"/>
                                        <p:tgtEl>
                                          <p:spTgt spid="3">
                                            <p:txEl>
                                              <p:pRg st="7" end="7"/>
                                            </p:txEl>
                                          </p:spTgt>
                                        </p:tgtEl>
                                      </p:cBhvr>
                                    </p:animEffect>
                                  </p:childTnLst>
                                </p:cTn>
                              </p:par>
                              <p:par>
                                <p:cTn id="38" presetID="1" presetClass="mediacall" presetSubtype="0" fill="hold" nodeType="withEffect">
                                  <p:stCondLst>
                                    <p:cond delay="0"/>
                                  </p:stCondLst>
                                  <p:childTnLst>
                                    <p:cmd type="call" cmd="playFrom(0.0)">
                                      <p:cBhvr>
                                        <p:cTn id="39" dur="225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4"/>
                </p:tgtEl>
              </p:cMediaNode>
            </p:audio>
            <p:audio>
              <p:cMediaNode vol="80000">
                <p:cTn id="41" fill="hold" display="0">
                  <p:stCondLst>
                    <p:cond delay="indefinite"/>
                  </p:stCondLst>
                  <p:endCondLst>
                    <p:cond evt="onStopAudio" delay="0">
                      <p:tgtEl>
                        <p:sldTgt/>
                      </p:tgtEl>
                    </p:cond>
                  </p:endCondLst>
                </p:cTn>
                <p:tgtEl>
                  <p:spTgt spid="5"/>
                </p:tgtEl>
              </p:cMediaNode>
            </p:audio>
            <p:audio>
              <p:cMediaNode vol="80000">
                <p:cTn id="42" fill="hold" display="0">
                  <p:stCondLst>
                    <p:cond delay="indefinite"/>
                  </p:stCondLst>
                  <p:endCondLst>
                    <p:cond evt="onStopAudio" delay="0">
                      <p:tgtEl>
                        <p:sldTgt/>
                      </p:tgtEl>
                    </p:cond>
                  </p:endCondLst>
                </p:cTn>
                <p:tgtEl>
                  <p:spTgt spid="6"/>
                </p:tgtEl>
              </p:cMediaNode>
            </p:audio>
            <p:audio>
              <p:cMediaNode vol="80000">
                <p:cTn id="43" fill="hold" display="0">
                  <p:stCondLst>
                    <p:cond delay="indefinite"/>
                  </p:stCondLst>
                  <p:endCondLst>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Who Must Comply with the Periodic Testing Requirements?</a:t>
            </a:r>
            <a:br>
              <a:rPr lang="en-US" dirty="0"/>
            </a:br>
            <a:r>
              <a:rPr lang="ja-JP" altLang="en-US" sz="2800" dirty="0">
                <a:latin typeface="SimSun" panose="02010600030101010101" pitchFamily="2" charset="-122"/>
                <a:ea typeface="SimSun" panose="02010600030101010101" pitchFamily="2" charset="-122"/>
              </a:rPr>
              <a:t>谁必须遵守定期测试规定</a:t>
            </a:r>
            <a:r>
              <a:rPr lang="en-US" altLang="ja-JP" sz="2800" dirty="0">
                <a:latin typeface="SimSun" panose="02010600030101010101" pitchFamily="2" charset="-122"/>
                <a:ea typeface="SimSun" panose="02010600030101010101" pitchFamily="2" charset="-122"/>
              </a:rPr>
              <a:t>?</a:t>
            </a:r>
            <a:endParaRPr lang="en-US" sz="2800" dirty="0">
              <a:latin typeface="SimSun" panose="02010600030101010101" pitchFamily="2" charset="-122"/>
              <a:ea typeface="SimSun" panose="02010600030101010101" pitchFamily="2" charset="-122"/>
            </a:endParaRP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defRPr/>
            </a:pPr>
            <a:r>
              <a:rPr lang="en-US" sz="2400" dirty="0"/>
              <a:t>The party responsible for providing a written Children’s Product Certificate (CPC) must comply with the periodic testing requirements. For products manufactured domestically, the manufacturer is responsible. For products manufactured outside the United States, the importer is responsible. </a:t>
            </a:r>
          </a:p>
          <a:p>
            <a:pPr marL="342900" indent="-342900">
              <a:buFont typeface="Arial" panose="020B0604020202020204" pitchFamily="34" charset="0"/>
              <a:buChar char="•"/>
              <a:defRPr/>
            </a:pPr>
            <a:r>
              <a:rPr lang="zh-CN" altLang="en-US" sz="2400" dirty="0">
                <a:latin typeface="SimSun" panose="02010600030101010101" pitchFamily="2" charset="-122"/>
                <a:ea typeface="SimSun" panose="02010600030101010101" pitchFamily="2" charset="-122"/>
              </a:rPr>
              <a:t>负责提供儿童产品证书（</a:t>
            </a:r>
            <a:r>
              <a:rPr lang="en-US" altLang="zh-CN" sz="2400" dirty="0">
                <a:latin typeface="SimSun" panose="02010600030101010101" pitchFamily="2" charset="-122"/>
                <a:ea typeface="SimSun" panose="02010600030101010101" pitchFamily="2" charset="-122"/>
              </a:rPr>
              <a:t>CPC</a:t>
            </a:r>
            <a:r>
              <a:rPr lang="zh-CN" altLang="en-US" sz="2400" dirty="0">
                <a:latin typeface="SimSun" panose="02010600030101010101" pitchFamily="2" charset="-122"/>
                <a:ea typeface="SimSun" panose="02010600030101010101" pitchFamily="2" charset="-122"/>
              </a:rPr>
              <a:t>）的一方必须遵守定期测试规定。对于美国国产的产品，则由制造商负责。对于在美国国外制造的产品，则由进口商负责。</a:t>
            </a:r>
            <a:endParaRPr lang="en-US" sz="2400" dirty="0">
              <a:latin typeface="SimSun" panose="02010600030101010101" pitchFamily="2" charset="-122"/>
              <a:ea typeface="SimSun" panose="02010600030101010101" pitchFamily="2" charset="-122"/>
            </a:endParaRPr>
          </a:p>
          <a:p>
            <a:pPr lvl="1">
              <a:defRPr/>
            </a:pPr>
            <a:endParaRPr lang="en-US" dirty="0">
              <a:solidFill>
                <a:schemeClr val="tx2"/>
              </a:solidFill>
            </a:endParaRPr>
          </a:p>
          <a:p>
            <a:pPr lvl="1"/>
            <a:endParaRPr lang="en-US" dirty="0">
              <a:solidFill>
                <a:schemeClr val="tx2"/>
              </a:solidFill>
            </a:endParaRPr>
          </a:p>
          <a:p>
            <a:pPr lvl="1"/>
            <a:endParaRPr lang="en-US" dirty="0">
              <a:solidFill>
                <a:schemeClr val="tx2"/>
              </a:solidFill>
            </a:endParaRPr>
          </a:p>
          <a:p>
            <a:pPr lvl="1"/>
            <a:endParaRPr lang="en-US" dirty="0">
              <a:solidFill>
                <a:schemeClr val="tx2"/>
              </a:solidFill>
            </a:endParaRPr>
          </a:p>
          <a:p>
            <a:pPr lvl="1"/>
            <a:endParaRPr lang="en-US" dirty="0">
              <a:solidFill>
                <a:schemeClr val="tx2"/>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7113" y="5739301"/>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57113" y="5739301"/>
            <a:ext cx="609600" cy="609600"/>
          </a:xfrm>
          <a:prstGeom prst="rect">
            <a:avLst/>
          </a:prstGeom>
        </p:spPr>
      </p:pic>
    </p:spTree>
    <p:extLst>
      <p:ext uri="{BB962C8B-B14F-4D97-AF65-F5344CB8AC3E}">
        <p14:creationId xmlns:p14="http://schemas.microsoft.com/office/powerpoint/2010/main" val="373214951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0" fill="hold"/>
                                        <p:tgtEl>
                                          <p:spTgt spid="4"/>
                                        </p:tgtEl>
                                      </p:cBhvr>
                                    </p:cmd>
                                  </p:childTnLst>
                                </p:cTn>
                              </p:par>
                            </p:childTnLst>
                          </p:cTn>
                        </p:par>
                        <p:par>
                          <p:cTn id="7" fill="hold">
                            <p:stCondLst>
                              <p:cond delay="6100"/>
                            </p:stCondLst>
                            <p:childTnLst>
                              <p:par>
                                <p:cTn id="8" presetID="42"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7100"/>
                            </p:stCondLst>
                            <p:childTnLst>
                              <p:par>
                                <p:cTn id="14" presetID="42" presetClass="entr" presetSubtype="0"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anim calcmode="lin" valueType="num">
                                      <p:cBhvr>
                                        <p:cTn id="1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245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4"/>
                </p:tgtEl>
              </p:cMediaNode>
            </p:audio>
            <p:audio>
              <p:cMediaNode vol="80000">
                <p:cTn id="22"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884" y="2600280"/>
            <a:ext cx="10515600" cy="1617759"/>
          </a:xfrm>
        </p:spPr>
        <p:txBody>
          <a:bodyPr>
            <a:noAutofit/>
          </a:bodyPr>
          <a:lstStyle/>
          <a:p>
            <a:pPr algn="ctr"/>
            <a:r>
              <a:rPr lang="en-US" sz="3200" cap="small" spc="120" dirty="0"/>
              <a:t>U.S. Toy Safety Requirements And mandatory Standards</a:t>
            </a:r>
            <a:br>
              <a:rPr lang="en-US" sz="3200" cap="small" spc="120" dirty="0"/>
            </a:br>
            <a:r>
              <a:rPr lang="en-US" sz="3200" cap="small" spc="120" dirty="0"/>
              <a:t>Case Study</a:t>
            </a:r>
            <a:br>
              <a:rPr lang="en-US" sz="3200" cap="small" spc="120" dirty="0"/>
            </a:br>
            <a:r>
              <a:rPr lang="zh-CN" altLang="en-US" sz="3200" cap="small" spc="120" dirty="0"/>
              <a:t>美国玩具安全要求和强制性标准：案例分析</a:t>
            </a:r>
            <a:endParaRPr lang="en-US" sz="3200" cap="small" spc="12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3860" y="5787887"/>
            <a:ext cx="609600" cy="609600"/>
          </a:xfrm>
          <a:prstGeom prst="rect">
            <a:avLst/>
          </a:prstGeom>
        </p:spPr>
      </p:pic>
    </p:spTree>
    <p:extLst>
      <p:ext uri="{BB962C8B-B14F-4D97-AF65-F5344CB8AC3E}">
        <p14:creationId xmlns:p14="http://schemas.microsoft.com/office/powerpoint/2010/main" val="36212142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mediacall" presetSubtype="0" fill="hold" nodeType="withEffect">
                                  <p:stCondLst>
                                    <p:cond delay="0"/>
                                  </p:stCondLst>
                                  <p:childTnLst>
                                    <p:cmd type="call" cmd="playFrom(0.0)">
                                      <p:cBhvr>
                                        <p:cTn id="9" dur="100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6254" y="1684717"/>
            <a:ext cx="3808835" cy="707886"/>
          </a:xfrm>
          <a:prstGeom prst="rect">
            <a:avLst/>
          </a:prstGeom>
          <a:noFill/>
        </p:spPr>
        <p:txBody>
          <a:bodyPr wrap="square" rtlCol="0">
            <a:spAutoFit/>
          </a:bodyPr>
          <a:lstStyle/>
          <a:p>
            <a:pPr algn="ctr"/>
            <a:r>
              <a:rPr lang="en-US" sz="2000" dirty="0">
                <a:solidFill>
                  <a:schemeClr val="tx2"/>
                </a:solidFill>
              </a:rPr>
              <a:t>Age 19+ months</a:t>
            </a:r>
          </a:p>
          <a:p>
            <a:pPr algn="ctr"/>
            <a:r>
              <a:rPr lang="ja-JP" altLang="en-US" sz="2000" dirty="0">
                <a:solidFill>
                  <a:schemeClr val="tx2"/>
                </a:solidFill>
                <a:latin typeface="SimSun" panose="02010600030101010101" pitchFamily="2" charset="-122"/>
                <a:ea typeface="SimSun" panose="02010600030101010101" pitchFamily="2" charset="-122"/>
              </a:rPr>
              <a:t>给年龄</a:t>
            </a:r>
            <a:r>
              <a:rPr lang="en-US" altLang="ja-JP" sz="2000" dirty="0">
                <a:solidFill>
                  <a:schemeClr val="tx2"/>
                </a:solidFill>
                <a:latin typeface="SimSun" panose="02010600030101010101" pitchFamily="2" charset="-122"/>
                <a:ea typeface="SimSun" panose="02010600030101010101" pitchFamily="2" charset="-122"/>
              </a:rPr>
              <a:t>19</a:t>
            </a:r>
            <a:r>
              <a:rPr lang="ja-JP" altLang="en-US" sz="2000" dirty="0">
                <a:solidFill>
                  <a:schemeClr val="tx2"/>
                </a:solidFill>
                <a:latin typeface="SimSun" panose="02010600030101010101" pitchFamily="2" charset="-122"/>
                <a:ea typeface="SimSun" panose="02010600030101010101" pitchFamily="2" charset="-122"/>
              </a:rPr>
              <a:t>个月以上</a:t>
            </a:r>
            <a:endParaRPr lang="en-US" sz="2000" dirty="0">
              <a:solidFill>
                <a:schemeClr val="tx2"/>
              </a:solidFill>
              <a:latin typeface="SimSun" panose="02010600030101010101" pitchFamily="2" charset="-122"/>
              <a:ea typeface="SimSun" panose="02010600030101010101" pitchFamily="2" charset="-122"/>
            </a:endParaRPr>
          </a:p>
        </p:txBody>
      </p:sp>
      <p:sp>
        <p:nvSpPr>
          <p:cNvPr id="11" name="TextBox 10"/>
          <p:cNvSpPr txBox="1"/>
          <p:nvPr/>
        </p:nvSpPr>
        <p:spPr>
          <a:xfrm>
            <a:off x="6633034" y="1684717"/>
            <a:ext cx="3272966" cy="461665"/>
          </a:xfrm>
          <a:prstGeom prst="rect">
            <a:avLst/>
          </a:prstGeom>
          <a:noFill/>
        </p:spPr>
        <p:txBody>
          <a:bodyPr wrap="square" rtlCol="0">
            <a:spAutoFit/>
          </a:bodyPr>
          <a:lstStyle/>
          <a:p>
            <a:r>
              <a:rPr lang="en-US" sz="2400" dirty="0">
                <a:solidFill>
                  <a:schemeClr val="tx2"/>
                </a:solidFill>
              </a:rPr>
              <a:t>-Lead content </a:t>
            </a:r>
            <a:r>
              <a:rPr lang="ja-JP" altLang="en-US" sz="2000" dirty="0">
                <a:solidFill>
                  <a:schemeClr val="tx2"/>
                </a:solidFill>
                <a:latin typeface="SimSun" panose="02010600030101010101" pitchFamily="2" charset="-122"/>
                <a:ea typeface="SimSun" panose="02010600030101010101" pitchFamily="2" charset="-122"/>
              </a:rPr>
              <a:t>铅含量</a:t>
            </a:r>
            <a:endParaRPr lang="en-US" altLang="en-US" sz="2000" dirty="0">
              <a:solidFill>
                <a:schemeClr val="tx2"/>
              </a:solidFill>
              <a:latin typeface="SimSun" panose="02010600030101010101" pitchFamily="2" charset="-122"/>
              <a:ea typeface="SimSun" panose="02010600030101010101" pitchFamily="2" charset="-122"/>
            </a:endParaRPr>
          </a:p>
        </p:txBody>
      </p:sp>
      <p:sp>
        <p:nvSpPr>
          <p:cNvPr id="12" name="TextBox 11"/>
          <p:cNvSpPr txBox="1"/>
          <p:nvPr/>
        </p:nvSpPr>
        <p:spPr>
          <a:xfrm>
            <a:off x="6633035" y="2153431"/>
            <a:ext cx="3753467" cy="1138773"/>
          </a:xfrm>
          <a:prstGeom prst="rect">
            <a:avLst/>
          </a:prstGeom>
          <a:noFill/>
        </p:spPr>
        <p:txBody>
          <a:bodyPr wrap="square" rtlCol="0">
            <a:spAutoFit/>
          </a:bodyPr>
          <a:lstStyle/>
          <a:p>
            <a:r>
              <a:rPr lang="en-US" sz="2400" dirty="0">
                <a:solidFill>
                  <a:schemeClr val="tx2"/>
                </a:solidFill>
              </a:rPr>
              <a:t>-Lead and other heavy metals  surface coating</a:t>
            </a:r>
          </a:p>
          <a:p>
            <a:r>
              <a:rPr lang="zh-CN" altLang="en-US" sz="2000" dirty="0">
                <a:solidFill>
                  <a:schemeClr val="tx2"/>
                </a:solidFill>
                <a:latin typeface="SimSun" panose="02010600030101010101" pitchFamily="2" charset="-122"/>
                <a:ea typeface="SimSun" panose="02010600030101010101" pitchFamily="2" charset="-122"/>
              </a:rPr>
              <a:t>铅与其他重金属表面涂层</a:t>
            </a:r>
            <a:endParaRPr lang="en-US" sz="2000" dirty="0">
              <a:solidFill>
                <a:schemeClr val="tx2"/>
              </a:solidFill>
              <a:latin typeface="SimSun" panose="02010600030101010101" pitchFamily="2" charset="-122"/>
              <a:ea typeface="SimSun" panose="02010600030101010101" pitchFamily="2" charset="-122"/>
            </a:endParaRPr>
          </a:p>
        </p:txBody>
      </p:sp>
      <p:sp>
        <p:nvSpPr>
          <p:cNvPr id="13" name="TextBox 12"/>
          <p:cNvSpPr txBox="1"/>
          <p:nvPr/>
        </p:nvSpPr>
        <p:spPr>
          <a:xfrm>
            <a:off x="6652408" y="3284660"/>
            <a:ext cx="3828799" cy="461665"/>
          </a:xfrm>
          <a:prstGeom prst="rect">
            <a:avLst/>
          </a:prstGeom>
          <a:noFill/>
        </p:spPr>
        <p:txBody>
          <a:bodyPr wrap="square" rtlCol="0">
            <a:spAutoFit/>
          </a:bodyPr>
          <a:lstStyle/>
          <a:p>
            <a:r>
              <a:rPr lang="en-US" sz="2400" dirty="0">
                <a:solidFill>
                  <a:schemeClr val="tx2"/>
                </a:solidFill>
              </a:rPr>
              <a:t>-Phthalates </a:t>
            </a:r>
            <a:r>
              <a:rPr lang="ja-JP" altLang="en-US" sz="2000" dirty="0">
                <a:solidFill>
                  <a:schemeClr val="tx2"/>
                </a:solidFill>
                <a:latin typeface="SimSun" panose="02010600030101010101" pitchFamily="2" charset="-122"/>
                <a:ea typeface="SimSun" panose="02010600030101010101" pitchFamily="2" charset="-122"/>
              </a:rPr>
              <a:t>塑化剂</a:t>
            </a:r>
            <a:endParaRPr lang="en-US" sz="2000" dirty="0">
              <a:solidFill>
                <a:schemeClr val="tx2"/>
              </a:solidFill>
              <a:latin typeface="SimSun" panose="02010600030101010101" pitchFamily="2" charset="-122"/>
              <a:ea typeface="SimSun" panose="02010600030101010101" pitchFamily="2" charset="-122"/>
            </a:endParaRPr>
          </a:p>
        </p:txBody>
      </p:sp>
      <p:sp>
        <p:nvSpPr>
          <p:cNvPr id="14" name="TextBox 13"/>
          <p:cNvSpPr txBox="1"/>
          <p:nvPr/>
        </p:nvSpPr>
        <p:spPr>
          <a:xfrm>
            <a:off x="6598165" y="1257442"/>
            <a:ext cx="3828799" cy="461665"/>
          </a:xfrm>
          <a:prstGeom prst="rect">
            <a:avLst/>
          </a:prstGeom>
          <a:noFill/>
        </p:spPr>
        <p:txBody>
          <a:bodyPr wrap="square" rtlCol="0">
            <a:spAutoFit/>
          </a:bodyPr>
          <a:lstStyle/>
          <a:p>
            <a:r>
              <a:rPr lang="en-US" sz="2400" dirty="0">
                <a:solidFill>
                  <a:schemeClr val="tx2"/>
                </a:solidFill>
              </a:rPr>
              <a:t>-Small parts  </a:t>
            </a:r>
            <a:r>
              <a:rPr lang="ja-JP" altLang="en-US" sz="2000" dirty="0">
                <a:solidFill>
                  <a:schemeClr val="tx2"/>
                </a:solidFill>
              </a:rPr>
              <a:t>小部件</a:t>
            </a:r>
            <a:endParaRPr lang="en-US" sz="2000" dirty="0">
              <a:solidFill>
                <a:schemeClr val="tx2"/>
              </a:solidFill>
            </a:endParaRPr>
          </a:p>
        </p:txBody>
      </p:sp>
      <p:sp>
        <p:nvSpPr>
          <p:cNvPr id="15" name="TextBox 14"/>
          <p:cNvSpPr txBox="1"/>
          <p:nvPr/>
        </p:nvSpPr>
        <p:spPr>
          <a:xfrm>
            <a:off x="6652408" y="4531794"/>
            <a:ext cx="3828799" cy="769441"/>
          </a:xfrm>
          <a:prstGeom prst="rect">
            <a:avLst/>
          </a:prstGeom>
          <a:noFill/>
        </p:spPr>
        <p:txBody>
          <a:bodyPr wrap="square" rtlCol="0">
            <a:spAutoFit/>
          </a:bodyPr>
          <a:lstStyle/>
          <a:p>
            <a:r>
              <a:rPr lang="en-US" sz="2400" dirty="0">
                <a:solidFill>
                  <a:schemeClr val="tx2"/>
                </a:solidFill>
              </a:rPr>
              <a:t>-ASTM Battery operated toy</a:t>
            </a:r>
          </a:p>
          <a:p>
            <a:r>
              <a:rPr lang="zh-CN" altLang="en-US" sz="2000" dirty="0">
                <a:solidFill>
                  <a:schemeClr val="tx2"/>
                </a:solidFill>
                <a:latin typeface="SimSun" panose="02010600030101010101" pitchFamily="2" charset="-122"/>
                <a:ea typeface="SimSun" panose="02010600030101010101" pitchFamily="2" charset="-122"/>
              </a:rPr>
              <a:t> 有电池的玩具</a:t>
            </a:r>
            <a:endParaRPr lang="en-US" sz="2000" dirty="0">
              <a:solidFill>
                <a:schemeClr val="tx2"/>
              </a:solidFill>
              <a:latin typeface="SimSun" panose="02010600030101010101" pitchFamily="2" charset="-122"/>
              <a:ea typeface="SimSun" panose="02010600030101010101" pitchFamily="2" charset="-122"/>
            </a:endParaRPr>
          </a:p>
        </p:txBody>
      </p:sp>
      <p:sp>
        <p:nvSpPr>
          <p:cNvPr id="16" name="TextBox 15"/>
          <p:cNvSpPr txBox="1"/>
          <p:nvPr/>
        </p:nvSpPr>
        <p:spPr>
          <a:xfrm>
            <a:off x="6652408" y="3685089"/>
            <a:ext cx="3828799" cy="830997"/>
          </a:xfrm>
          <a:prstGeom prst="rect">
            <a:avLst/>
          </a:prstGeom>
          <a:noFill/>
        </p:spPr>
        <p:txBody>
          <a:bodyPr wrap="square" rtlCol="0">
            <a:spAutoFit/>
          </a:bodyPr>
          <a:lstStyle/>
          <a:p>
            <a:r>
              <a:rPr lang="en-US" sz="2400" dirty="0">
                <a:solidFill>
                  <a:schemeClr val="tx2"/>
                </a:solidFill>
              </a:rPr>
              <a:t>-ASTM sound producing toy</a:t>
            </a:r>
          </a:p>
          <a:p>
            <a:r>
              <a:rPr lang="en-US" sz="2400" dirty="0">
                <a:solidFill>
                  <a:schemeClr val="tx2"/>
                </a:solidFill>
              </a:rPr>
              <a:t>  </a:t>
            </a:r>
            <a:r>
              <a:rPr lang="en-US" sz="2000" dirty="0">
                <a:solidFill>
                  <a:schemeClr val="tx2"/>
                </a:solidFill>
                <a:latin typeface="SimSun" panose="02010600030101010101" pitchFamily="2" charset="-122"/>
                <a:ea typeface="SimSun" panose="02010600030101010101" pitchFamily="2" charset="-122"/>
              </a:rPr>
              <a:t>ASTM </a:t>
            </a:r>
            <a:r>
              <a:rPr lang="ja-JP" altLang="en-US" sz="2000" dirty="0">
                <a:solidFill>
                  <a:schemeClr val="tx2"/>
                </a:solidFill>
                <a:latin typeface="SimSun" panose="02010600030101010101" pitchFamily="2" charset="-122"/>
                <a:ea typeface="SimSun" panose="02010600030101010101" pitchFamily="2" charset="-122"/>
              </a:rPr>
              <a:t>发声玩具</a:t>
            </a:r>
            <a:endParaRPr lang="en-US" sz="2000" dirty="0">
              <a:solidFill>
                <a:schemeClr val="tx2"/>
              </a:solidFill>
              <a:latin typeface="SimSun" panose="02010600030101010101" pitchFamily="2" charset="-122"/>
              <a:ea typeface="SimSun" panose="02010600030101010101" pitchFamily="2" charset="-122"/>
            </a:endParaRPr>
          </a:p>
        </p:txBody>
      </p:sp>
      <p:sp>
        <p:nvSpPr>
          <p:cNvPr id="17" name="TextBox 16"/>
          <p:cNvSpPr txBox="1"/>
          <p:nvPr/>
        </p:nvSpPr>
        <p:spPr>
          <a:xfrm>
            <a:off x="6652407" y="5400140"/>
            <a:ext cx="3828799" cy="1138773"/>
          </a:xfrm>
          <a:prstGeom prst="rect">
            <a:avLst/>
          </a:prstGeom>
          <a:noFill/>
        </p:spPr>
        <p:txBody>
          <a:bodyPr wrap="square" rtlCol="0">
            <a:spAutoFit/>
          </a:bodyPr>
          <a:lstStyle/>
          <a:p>
            <a:r>
              <a:rPr lang="en-US" sz="2400" dirty="0">
                <a:solidFill>
                  <a:schemeClr val="tx2"/>
                </a:solidFill>
              </a:rPr>
              <a:t>-Tracking label and  </a:t>
            </a:r>
          </a:p>
          <a:p>
            <a:r>
              <a:rPr lang="en-US" sz="2400" dirty="0">
                <a:solidFill>
                  <a:schemeClr val="tx2"/>
                </a:solidFill>
              </a:rPr>
              <a:t>  certification</a:t>
            </a:r>
          </a:p>
          <a:p>
            <a:r>
              <a:rPr lang="ja-JP" altLang="en-US" sz="2000" dirty="0">
                <a:solidFill>
                  <a:schemeClr val="tx2"/>
                </a:solidFill>
                <a:latin typeface="SimSun" panose="02010600030101010101" pitchFamily="2" charset="-122"/>
                <a:ea typeface="SimSun" panose="02010600030101010101" pitchFamily="2" charset="-122"/>
              </a:rPr>
              <a:t> 追踪标签和认证</a:t>
            </a:r>
            <a:endParaRPr lang="en-US" sz="2000" dirty="0">
              <a:solidFill>
                <a:schemeClr val="tx2"/>
              </a:solidFill>
              <a:latin typeface="SimSun" panose="02010600030101010101" pitchFamily="2" charset="-122"/>
              <a:ea typeface="SimSun" panose="02010600030101010101" pitchFamily="2" charset="-122"/>
            </a:endParaRPr>
          </a:p>
        </p:txBody>
      </p:sp>
      <p:pic>
        <p:nvPicPr>
          <p:cNvPr id="3" name="Picture 2"/>
          <p:cNvPicPr>
            <a:picLocks noChangeAspect="1"/>
          </p:cNvPicPr>
          <p:nvPr/>
        </p:nvPicPr>
        <p:blipFill>
          <a:blip r:embed="rId19"/>
          <a:stretch>
            <a:fillRect/>
          </a:stretch>
        </p:blipFill>
        <p:spPr>
          <a:xfrm>
            <a:off x="1828801" y="2483158"/>
            <a:ext cx="4523743" cy="3234858"/>
          </a:xfrm>
          <a:prstGeom prst="rect">
            <a:avLst/>
          </a:prstGeom>
        </p:spPr>
      </p:pic>
      <p:sp>
        <p:nvSpPr>
          <p:cNvPr id="5" name="Title 4"/>
          <p:cNvSpPr>
            <a:spLocks noGrp="1"/>
          </p:cNvSpPr>
          <p:nvPr>
            <p:ph type="title"/>
          </p:nvPr>
        </p:nvSpPr>
        <p:spPr/>
        <p:txBody>
          <a:bodyPr>
            <a:normAutofit fontScale="90000"/>
          </a:bodyPr>
          <a:lstStyle/>
          <a:p>
            <a:r>
              <a:rPr lang="en-US" dirty="0"/>
              <a:t>Which requirements apply?</a:t>
            </a:r>
            <a:br>
              <a:rPr lang="en-US" dirty="0"/>
            </a:br>
            <a:r>
              <a:rPr lang="ja-JP" altLang="en-US" sz="3300" dirty="0">
                <a:latin typeface="SimSun" panose="02010600030101010101" pitchFamily="2" charset="-122"/>
                <a:ea typeface="SimSun" panose="02010600030101010101" pitchFamily="2" charset="-122"/>
              </a:rPr>
              <a:t>请问这个玩具需要遵守什么规定和标准</a:t>
            </a:r>
            <a:r>
              <a:rPr lang="en-US" altLang="ja-JP" sz="3300" dirty="0">
                <a:latin typeface="SimSun" panose="02010600030101010101" pitchFamily="2" charset="-122"/>
                <a:ea typeface="SimSun" panose="02010600030101010101" pitchFamily="2" charset="-122"/>
              </a:rPr>
              <a:t>?</a:t>
            </a:r>
            <a:endParaRPr lang="en-US" dirty="0"/>
          </a:p>
        </p:txBody>
      </p:sp>
      <p:pic>
        <p:nvPicPr>
          <p:cNvPr id="2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410120" y="5814391"/>
            <a:ext cx="609600" cy="609600"/>
          </a:xfrm>
          <a:prstGeom prst="rect">
            <a:avLst/>
          </a:prstGeom>
        </p:spPr>
      </p:pic>
      <p:pic>
        <p:nvPicPr>
          <p:cNvPr id="2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1410120" y="5828819"/>
            <a:ext cx="609600" cy="609600"/>
          </a:xfrm>
          <a:prstGeom prst="rect">
            <a:avLst/>
          </a:prstGeom>
        </p:spPr>
      </p:pic>
      <p:pic>
        <p:nvPicPr>
          <p:cNvPr id="2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11410120" y="5844275"/>
            <a:ext cx="609600" cy="609600"/>
          </a:xfrm>
          <a:prstGeom prst="rect">
            <a:avLst/>
          </a:prstGeom>
        </p:spPr>
      </p:pic>
      <p:pic>
        <p:nvPicPr>
          <p:cNvPr id="25"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1410120" y="5828819"/>
            <a:ext cx="609600" cy="609600"/>
          </a:xfrm>
          <a:prstGeom prst="rect">
            <a:avLst/>
          </a:prstGeom>
        </p:spPr>
      </p:pic>
      <p:pic>
        <p:nvPicPr>
          <p:cNvPr id="26"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11410120" y="5828819"/>
            <a:ext cx="609600" cy="609600"/>
          </a:xfrm>
          <a:prstGeom prst="rect">
            <a:avLst/>
          </a:prstGeom>
        </p:spPr>
      </p:pic>
      <p:pic>
        <p:nvPicPr>
          <p:cNvPr id="27"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0"/>
          <a:stretch>
            <a:fillRect/>
          </a:stretch>
        </p:blipFill>
        <p:spPr>
          <a:xfrm>
            <a:off x="11410120" y="5872103"/>
            <a:ext cx="609600" cy="609600"/>
          </a:xfrm>
          <a:prstGeom prst="rect">
            <a:avLst/>
          </a:prstGeom>
        </p:spPr>
      </p:pic>
      <p:pic>
        <p:nvPicPr>
          <p:cNvPr id="28" name="Recorded Sound">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0"/>
          <a:stretch>
            <a:fillRect/>
          </a:stretch>
        </p:blipFill>
        <p:spPr>
          <a:xfrm>
            <a:off x="11396869" y="5827791"/>
            <a:ext cx="609600" cy="609600"/>
          </a:xfrm>
          <a:prstGeom prst="rect">
            <a:avLst/>
          </a:prstGeom>
        </p:spPr>
      </p:pic>
      <p:pic>
        <p:nvPicPr>
          <p:cNvPr id="30" name="Recorded Sound">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0"/>
          <a:stretch>
            <a:fillRect/>
          </a:stretch>
        </p:blipFill>
        <p:spPr>
          <a:xfrm>
            <a:off x="11388722" y="5843247"/>
            <a:ext cx="609600" cy="609600"/>
          </a:xfrm>
          <a:prstGeom prst="rect">
            <a:avLst/>
          </a:prstGeom>
        </p:spPr>
      </p:pic>
    </p:spTree>
    <p:extLst>
      <p:ext uri="{BB962C8B-B14F-4D97-AF65-F5344CB8AC3E}">
        <p14:creationId xmlns:p14="http://schemas.microsoft.com/office/powerpoint/2010/main" val="245638327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79" fill="hold"/>
                                        <p:tgtEl>
                                          <p:spTgt spid="30"/>
                                        </p:tgtEl>
                                      </p:cBhvr>
                                    </p:cmd>
                                  </p:childTnLst>
                                </p:cTn>
                              </p:par>
                            </p:childTnLst>
                          </p:cTn>
                        </p:par>
                        <p:par>
                          <p:cTn id="7" fill="hold">
                            <p:stCondLst>
                              <p:cond delay="15179"/>
                            </p:stCondLst>
                            <p:childTnLst>
                              <p:par>
                                <p:cTn id="8" presetID="16" presetClass="entr" presetSubtype="21"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 presetClass="mediacall" presetSubtype="0" fill="hold" nodeType="withEffect">
                                  <p:stCondLst>
                                    <p:cond delay="0"/>
                                  </p:stCondLst>
                                  <p:childTnLst>
                                    <p:cmd type="call" cmd="playFrom(0.0)">
                                      <p:cBhvr>
                                        <p:cTn id="12" dur="8863" fill="hold"/>
                                        <p:tgtEl>
                                          <p:spTgt spid="20"/>
                                        </p:tgtEl>
                                      </p:cBhvr>
                                    </p:cmd>
                                  </p:childTnLst>
                                </p:cTn>
                              </p:par>
                            </p:childTnLst>
                          </p:cTn>
                        </p:par>
                        <p:par>
                          <p:cTn id="13" fill="hold">
                            <p:stCondLst>
                              <p:cond delay="24042"/>
                            </p:stCondLst>
                            <p:childTnLst>
                              <p:par>
                                <p:cTn id="14" presetID="16" presetClass="entr" presetSubtype="21"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 presetClass="mediacall" presetSubtype="0" fill="hold" nodeType="withEffect">
                                  <p:stCondLst>
                                    <p:cond delay="0"/>
                                  </p:stCondLst>
                                  <p:childTnLst>
                                    <p:cmd type="call" cmd="playFrom(0.0)">
                                      <p:cBhvr>
                                        <p:cTn id="18" dur="7052" fill="hold"/>
                                        <p:tgtEl>
                                          <p:spTgt spid="23"/>
                                        </p:tgtEl>
                                      </p:cBhvr>
                                    </p:cmd>
                                  </p:childTnLst>
                                </p:cTn>
                              </p:par>
                            </p:childTnLst>
                          </p:cTn>
                        </p:par>
                        <p:par>
                          <p:cTn id="19" fill="hold">
                            <p:stCondLst>
                              <p:cond delay="31094"/>
                            </p:stCondLst>
                            <p:childTnLst>
                              <p:par>
                                <p:cTn id="20" presetID="16" presetClass="entr" presetSubtype="21"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 presetClass="mediacall" presetSubtype="0" fill="hold" nodeType="withEffect">
                                  <p:stCondLst>
                                    <p:cond delay="0"/>
                                  </p:stCondLst>
                                  <p:childTnLst>
                                    <p:cmd type="call" cmd="playFrom(0.0)">
                                      <p:cBhvr>
                                        <p:cTn id="24" dur="8701" fill="hold"/>
                                        <p:tgtEl>
                                          <p:spTgt spid="24"/>
                                        </p:tgtEl>
                                      </p:cBhvr>
                                    </p:cmd>
                                  </p:childTnLst>
                                </p:cTn>
                              </p:par>
                            </p:childTnLst>
                          </p:cTn>
                        </p:par>
                        <p:par>
                          <p:cTn id="25" fill="hold">
                            <p:stCondLst>
                              <p:cond delay="39795"/>
                            </p:stCondLst>
                            <p:childTnLst>
                              <p:par>
                                <p:cTn id="26" presetID="16" presetClass="entr" presetSubtype="21"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 presetClass="mediacall" presetSubtype="0" fill="hold" nodeType="withEffect">
                                  <p:stCondLst>
                                    <p:cond delay="0"/>
                                  </p:stCondLst>
                                  <p:childTnLst>
                                    <p:cmd type="call" cmd="playFrom(0.0)">
                                      <p:cBhvr>
                                        <p:cTn id="30" dur="4242" fill="hold"/>
                                        <p:tgtEl>
                                          <p:spTgt spid="25"/>
                                        </p:tgtEl>
                                      </p:cBhvr>
                                    </p:cmd>
                                  </p:childTnLst>
                                </p:cTn>
                              </p:par>
                            </p:childTnLst>
                          </p:cTn>
                        </p:par>
                        <p:par>
                          <p:cTn id="31" fill="hold">
                            <p:stCondLst>
                              <p:cond delay="44037"/>
                            </p:stCondLst>
                            <p:childTnLst>
                              <p:par>
                                <p:cTn id="32" presetID="16" presetClass="entr" presetSubtype="2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 presetClass="mediacall" presetSubtype="0" fill="hold" nodeType="withEffect">
                                  <p:stCondLst>
                                    <p:cond delay="0"/>
                                  </p:stCondLst>
                                  <p:childTnLst>
                                    <p:cmd type="call" cmd="playFrom(0.0)">
                                      <p:cBhvr>
                                        <p:cTn id="36" dur="7447" fill="hold"/>
                                        <p:tgtEl>
                                          <p:spTgt spid="26"/>
                                        </p:tgtEl>
                                      </p:cBhvr>
                                    </p:cmd>
                                  </p:childTnLst>
                                </p:cTn>
                              </p:par>
                            </p:childTnLst>
                          </p:cTn>
                        </p:par>
                        <p:par>
                          <p:cTn id="37" fill="hold">
                            <p:stCondLst>
                              <p:cond delay="51484"/>
                            </p:stCondLst>
                            <p:childTnLst>
                              <p:par>
                                <p:cTn id="38" presetID="16" presetClass="entr" presetSubtype="21"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 presetClass="mediacall" presetSubtype="0" fill="hold" nodeType="withEffect">
                                  <p:stCondLst>
                                    <p:cond delay="0"/>
                                  </p:stCondLst>
                                  <p:childTnLst>
                                    <p:cmd type="call" cmd="playFrom(0.0)">
                                      <p:cBhvr>
                                        <p:cTn id="42" dur="6541" fill="hold"/>
                                        <p:tgtEl>
                                          <p:spTgt spid="27"/>
                                        </p:tgtEl>
                                      </p:cBhvr>
                                    </p:cmd>
                                  </p:childTnLst>
                                </p:cTn>
                              </p:par>
                            </p:childTnLst>
                          </p:cTn>
                        </p:par>
                        <p:par>
                          <p:cTn id="43" fill="hold">
                            <p:stCondLst>
                              <p:cond delay="58025"/>
                            </p:stCondLst>
                            <p:childTnLst>
                              <p:par>
                                <p:cTn id="44" presetID="16" presetClass="entr" presetSubtype="21"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par>
                                <p:cTn id="47" presetID="1" presetClass="mediacall" presetSubtype="0" fill="hold" nodeType="withEffect">
                                  <p:stCondLst>
                                    <p:cond delay="0"/>
                                  </p:stCondLst>
                                  <p:childTnLst>
                                    <p:cmd type="call" cmd="playFrom(0.0)">
                                      <p:cBhvr>
                                        <p:cTn id="48" dur="610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20"/>
                </p:tgtEl>
              </p:cMediaNode>
            </p:audio>
            <p:audio>
              <p:cMediaNode vol="80000">
                <p:cTn id="50" fill="hold" display="0">
                  <p:stCondLst>
                    <p:cond delay="indefinite"/>
                  </p:stCondLst>
                  <p:endCondLst>
                    <p:cond evt="onStopAudio" delay="0">
                      <p:tgtEl>
                        <p:sldTgt/>
                      </p:tgtEl>
                    </p:cond>
                  </p:endCondLst>
                </p:cTn>
                <p:tgtEl>
                  <p:spTgt spid="23"/>
                </p:tgtEl>
              </p:cMediaNode>
            </p:audio>
            <p:audio>
              <p:cMediaNode vol="80000">
                <p:cTn id="51" fill="hold" display="0">
                  <p:stCondLst>
                    <p:cond delay="indefinite"/>
                  </p:stCondLst>
                  <p:endCondLst>
                    <p:cond evt="onStopAudio" delay="0">
                      <p:tgtEl>
                        <p:sldTgt/>
                      </p:tgtEl>
                    </p:cond>
                  </p:endCondLst>
                </p:cTn>
                <p:tgtEl>
                  <p:spTgt spid="24"/>
                </p:tgtEl>
              </p:cMediaNode>
            </p:audio>
            <p:audio>
              <p:cMediaNode vol="80000">
                <p:cTn id="52" fill="hold" display="0">
                  <p:stCondLst>
                    <p:cond delay="indefinite"/>
                  </p:stCondLst>
                  <p:endCondLst>
                    <p:cond evt="onStopAudio" delay="0">
                      <p:tgtEl>
                        <p:sldTgt/>
                      </p:tgtEl>
                    </p:cond>
                  </p:endCondLst>
                </p:cTn>
                <p:tgtEl>
                  <p:spTgt spid="25"/>
                </p:tgtEl>
              </p:cMediaNode>
            </p:audio>
            <p:audio>
              <p:cMediaNode vol="80000">
                <p:cTn id="53" fill="hold" display="0">
                  <p:stCondLst>
                    <p:cond delay="indefinite"/>
                  </p:stCondLst>
                  <p:endCondLst>
                    <p:cond evt="onStopAudio" delay="0">
                      <p:tgtEl>
                        <p:sldTgt/>
                      </p:tgtEl>
                    </p:cond>
                  </p:endCondLst>
                </p:cTn>
                <p:tgtEl>
                  <p:spTgt spid="26"/>
                </p:tgtEl>
              </p:cMediaNode>
            </p:audio>
            <p:audio>
              <p:cMediaNode vol="80000">
                <p:cTn id="54" fill="hold" display="0">
                  <p:stCondLst>
                    <p:cond delay="indefinite"/>
                  </p:stCondLst>
                  <p:endCondLst>
                    <p:cond evt="onStopAudio" delay="0">
                      <p:tgtEl>
                        <p:sldTgt/>
                      </p:tgtEl>
                    </p:cond>
                  </p:endCondLst>
                </p:cTn>
                <p:tgtEl>
                  <p:spTgt spid="27"/>
                </p:tgtEl>
              </p:cMediaNode>
            </p:audio>
            <p:audio>
              <p:cMediaNode vol="80000">
                <p:cTn id="55" fill="hold" display="0">
                  <p:stCondLst>
                    <p:cond delay="indefinite"/>
                  </p:stCondLst>
                  <p:endCondLst>
                    <p:cond evt="onStopAudio" delay="0">
                      <p:tgtEl>
                        <p:sldTgt/>
                      </p:tgtEl>
                    </p:cond>
                  </p:endCondLst>
                </p:cTn>
                <p:tgtEl>
                  <p:spTgt spid="28"/>
                </p:tgtEl>
              </p:cMediaNode>
            </p:audio>
            <p:audio>
              <p:cMediaNode vol="80000">
                <p:cTn id="56" fill="hold" display="0">
                  <p:stCondLst>
                    <p:cond delay="indefinite"/>
                  </p:stCondLst>
                  <p:endCondLst>
                    <p:cond evt="onStopAudio" delay="0">
                      <p:tgtEl>
                        <p:sldTgt/>
                      </p:tgtEl>
                    </p:cond>
                  </p:endCondLst>
                </p:cTn>
                <p:tgtEl>
                  <p:spTgt spid="30"/>
                </p:tgtEl>
              </p:cMediaNode>
            </p:audio>
          </p:childTnLst>
        </p:cTn>
      </p:par>
    </p:tnLst>
    <p:bldLst>
      <p:bldP spid="11" grpId="0"/>
      <p:bldP spid="12" grpId="0"/>
      <p:bldP spid="13" grpId="0"/>
      <p:bldP spid="14" grpId="0"/>
      <p:bldP spid="15" grpId="0"/>
      <p:bldP spid="16" grpId="0"/>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3329" y="1540032"/>
            <a:ext cx="5288974" cy="1077218"/>
          </a:xfrm>
          <a:prstGeom prst="rect">
            <a:avLst/>
          </a:prstGeom>
          <a:noFill/>
        </p:spPr>
        <p:txBody>
          <a:bodyPr wrap="square" rtlCol="0">
            <a:spAutoFit/>
          </a:bodyPr>
          <a:lstStyle/>
          <a:p>
            <a:r>
              <a:rPr lang="en-US" sz="1600" dirty="0">
                <a:solidFill>
                  <a:schemeClr val="tx2"/>
                </a:solidFill>
              </a:rPr>
              <a:t>Age 19-35 months, 29 pieces, large blocks that do not fit into the small parts cylinder </a:t>
            </a:r>
          </a:p>
          <a:p>
            <a:r>
              <a:rPr lang="zh-CN" altLang="en-US" sz="1600" dirty="0">
                <a:solidFill>
                  <a:schemeClr val="tx2"/>
                </a:solidFill>
                <a:latin typeface="SimSun" panose="02010600030101010101" pitchFamily="2" charset="-122"/>
                <a:ea typeface="SimSun" panose="02010600030101010101" pitchFamily="2" charset="-122"/>
              </a:rPr>
              <a:t>适当年龄</a:t>
            </a:r>
            <a:r>
              <a:rPr lang="en-US" altLang="zh-CN" sz="1600" dirty="0">
                <a:solidFill>
                  <a:schemeClr val="tx2"/>
                </a:solidFill>
                <a:latin typeface="SimSun" panose="02010600030101010101" pitchFamily="2" charset="-122"/>
                <a:ea typeface="SimSun" panose="02010600030101010101" pitchFamily="2" charset="-122"/>
              </a:rPr>
              <a:t>19〜35</a:t>
            </a:r>
            <a:r>
              <a:rPr lang="zh-CN" altLang="en-US" sz="1600" dirty="0">
                <a:solidFill>
                  <a:schemeClr val="tx2"/>
                </a:solidFill>
                <a:latin typeface="SimSun" panose="02010600030101010101" pitchFamily="2" charset="-122"/>
                <a:ea typeface="SimSun" panose="02010600030101010101" pitchFamily="2" charset="-122"/>
              </a:rPr>
              <a:t>个月，</a:t>
            </a:r>
            <a:r>
              <a:rPr lang="en-US" altLang="zh-CN" sz="1600" dirty="0">
                <a:solidFill>
                  <a:schemeClr val="tx2"/>
                </a:solidFill>
                <a:latin typeface="SimSun" panose="02010600030101010101" pitchFamily="2" charset="-122"/>
                <a:ea typeface="SimSun" panose="02010600030101010101" pitchFamily="2" charset="-122"/>
              </a:rPr>
              <a:t>29</a:t>
            </a:r>
            <a:r>
              <a:rPr lang="ja-JP" altLang="en-US" sz="1600" dirty="0">
                <a:solidFill>
                  <a:schemeClr val="tx2"/>
                </a:solidFill>
                <a:latin typeface="SimSun" panose="02010600030101010101" pitchFamily="2" charset="-122"/>
                <a:ea typeface="SimSun" panose="02010600030101010101" pitchFamily="2" charset="-122"/>
              </a:rPr>
              <a:t>个</a:t>
            </a:r>
            <a:r>
              <a:rPr lang="zh-CN" altLang="en-US" sz="1600" dirty="0">
                <a:solidFill>
                  <a:schemeClr val="tx2"/>
                </a:solidFill>
                <a:latin typeface="SimSun" panose="02010600030101010101" pitchFamily="2" charset="-122"/>
                <a:ea typeface="SimSun" panose="02010600030101010101" pitchFamily="2" charset="-122"/>
              </a:rPr>
              <a:t>较大的部件</a:t>
            </a:r>
            <a:r>
              <a:rPr lang="en-US" altLang="zh-CN" sz="1600" dirty="0">
                <a:solidFill>
                  <a:schemeClr val="tx2"/>
                </a:solidFill>
                <a:latin typeface="SimSun" panose="02010600030101010101" pitchFamily="2" charset="-122"/>
                <a:ea typeface="SimSun" panose="02010600030101010101" pitchFamily="2" charset="-122"/>
              </a:rPr>
              <a:t>,</a:t>
            </a:r>
            <a:r>
              <a:rPr lang="ja-JP" altLang="en-US" sz="1600" dirty="0">
                <a:solidFill>
                  <a:schemeClr val="tx2"/>
                </a:solidFill>
                <a:latin typeface="SimSun" panose="02010600030101010101" pitchFamily="2" charset="-122"/>
                <a:ea typeface="SimSun" panose="02010600030101010101" pitchFamily="2" charset="-122"/>
              </a:rPr>
              <a:t> 部件</a:t>
            </a:r>
            <a:r>
              <a:rPr lang="zh-CN" altLang="en-US" sz="1600" dirty="0">
                <a:solidFill>
                  <a:schemeClr val="tx2"/>
                </a:solidFill>
                <a:latin typeface="SimSun" panose="02010600030101010101" pitchFamily="2" charset="-122"/>
                <a:ea typeface="SimSun" panose="02010600030101010101" pitchFamily="2" charset="-122"/>
              </a:rPr>
              <a:t>无法装入小部件圆筒</a:t>
            </a:r>
            <a:endParaRPr lang="en-US" sz="1600" dirty="0">
              <a:solidFill>
                <a:schemeClr val="tx2"/>
              </a:solidFill>
              <a:latin typeface="SimSun" panose="02010600030101010101" pitchFamily="2" charset="-122"/>
              <a:ea typeface="SimSun" panose="02010600030101010101" pitchFamily="2" charset="-122"/>
            </a:endParaRPr>
          </a:p>
        </p:txBody>
      </p:sp>
      <p:pic>
        <p:nvPicPr>
          <p:cNvPr id="7" name="Picture 6"/>
          <p:cNvPicPr>
            <a:picLocks noChangeAspect="1"/>
          </p:cNvPicPr>
          <p:nvPr/>
        </p:nvPicPr>
        <p:blipFill rotWithShape="1">
          <a:blip r:embed="rId13"/>
          <a:srcRect t="11336" b="-120"/>
          <a:stretch/>
        </p:blipFill>
        <p:spPr>
          <a:xfrm>
            <a:off x="2048837" y="2504262"/>
            <a:ext cx="2497958" cy="2217798"/>
          </a:xfrm>
          <a:prstGeom prst="rect">
            <a:avLst/>
          </a:prstGeom>
        </p:spPr>
      </p:pic>
      <p:sp>
        <p:nvSpPr>
          <p:cNvPr id="15" name="TextBox 14"/>
          <p:cNvSpPr txBox="1"/>
          <p:nvPr/>
        </p:nvSpPr>
        <p:spPr>
          <a:xfrm>
            <a:off x="6698697" y="1540032"/>
            <a:ext cx="5493303" cy="830997"/>
          </a:xfrm>
          <a:prstGeom prst="rect">
            <a:avLst/>
          </a:prstGeom>
          <a:noFill/>
        </p:spPr>
        <p:txBody>
          <a:bodyPr wrap="square" rtlCol="0">
            <a:spAutoFit/>
          </a:bodyPr>
          <a:lstStyle/>
          <a:p>
            <a:r>
              <a:rPr lang="en-US" sz="1600" dirty="0">
                <a:solidFill>
                  <a:schemeClr val="tx2"/>
                </a:solidFill>
              </a:rPr>
              <a:t>Age 3+ years, 102 pieces, small blocks that fit into the small parts cylinder</a:t>
            </a:r>
          </a:p>
          <a:p>
            <a:r>
              <a:rPr lang="ja-JP" altLang="en-US" sz="1600" dirty="0">
                <a:solidFill>
                  <a:schemeClr val="tx2"/>
                </a:solidFill>
                <a:latin typeface="SimSun" panose="02010600030101010101" pitchFamily="2" charset="-122"/>
                <a:ea typeface="SimSun" panose="02010600030101010101" pitchFamily="2" charset="-122"/>
              </a:rPr>
              <a:t>适当年龄</a:t>
            </a:r>
            <a:r>
              <a:rPr lang="en-US" altLang="zh-CN" sz="1600" dirty="0">
                <a:solidFill>
                  <a:schemeClr val="tx2"/>
                </a:solidFill>
                <a:latin typeface="SimSun" panose="02010600030101010101" pitchFamily="2" charset="-122"/>
                <a:ea typeface="SimSun" panose="02010600030101010101" pitchFamily="2" charset="-122"/>
              </a:rPr>
              <a:t>3</a:t>
            </a:r>
            <a:r>
              <a:rPr lang="zh-CN" altLang="en-US" sz="1600" dirty="0">
                <a:solidFill>
                  <a:schemeClr val="tx2"/>
                </a:solidFill>
                <a:latin typeface="SimSun" panose="02010600030101010101" pitchFamily="2" charset="-122"/>
                <a:ea typeface="SimSun" panose="02010600030101010101" pitchFamily="2" charset="-122"/>
              </a:rPr>
              <a:t>年以上，共</a:t>
            </a:r>
            <a:r>
              <a:rPr lang="en-US" altLang="zh-CN" sz="1600" dirty="0">
                <a:solidFill>
                  <a:schemeClr val="tx2"/>
                </a:solidFill>
                <a:latin typeface="SimSun" panose="02010600030101010101" pitchFamily="2" charset="-122"/>
                <a:ea typeface="SimSun" panose="02010600030101010101" pitchFamily="2" charset="-122"/>
              </a:rPr>
              <a:t>102</a:t>
            </a:r>
            <a:r>
              <a:rPr lang="ja-JP" altLang="en-US" sz="1600" dirty="0">
                <a:solidFill>
                  <a:schemeClr val="tx2"/>
                </a:solidFill>
                <a:latin typeface="SimSun" panose="02010600030101010101" pitchFamily="2" charset="-122"/>
                <a:ea typeface="SimSun" panose="02010600030101010101" pitchFamily="2" charset="-122"/>
              </a:rPr>
              <a:t>个小部</a:t>
            </a:r>
            <a:r>
              <a:rPr lang="zh-CN" altLang="en-US" sz="1600" dirty="0">
                <a:solidFill>
                  <a:schemeClr val="tx2"/>
                </a:solidFill>
                <a:latin typeface="SimSun" panose="02010600030101010101" pitchFamily="2" charset="-122"/>
                <a:ea typeface="SimSun" panose="02010600030101010101" pitchFamily="2" charset="-122"/>
              </a:rPr>
              <a:t>件</a:t>
            </a:r>
            <a:endParaRPr lang="en-US" altLang="zh-CN" sz="1600" dirty="0">
              <a:solidFill>
                <a:schemeClr val="tx2"/>
              </a:solidFill>
              <a:latin typeface="SimSun" panose="02010600030101010101" pitchFamily="2" charset="-122"/>
              <a:ea typeface="SimSun" panose="02010600030101010101" pitchFamily="2" charset="-122"/>
            </a:endParaRPr>
          </a:p>
        </p:txBody>
      </p:sp>
      <p:sp>
        <p:nvSpPr>
          <p:cNvPr id="12" name="TextBox 11"/>
          <p:cNvSpPr txBox="1"/>
          <p:nvPr/>
        </p:nvSpPr>
        <p:spPr>
          <a:xfrm>
            <a:off x="2263235" y="4827125"/>
            <a:ext cx="2978236" cy="400110"/>
          </a:xfrm>
          <a:prstGeom prst="rect">
            <a:avLst/>
          </a:prstGeom>
          <a:noFill/>
        </p:spPr>
        <p:txBody>
          <a:bodyPr wrap="square" rtlCol="0">
            <a:spAutoFit/>
          </a:bodyPr>
          <a:lstStyle/>
          <a:p>
            <a:r>
              <a:rPr lang="en-US" sz="2000" dirty="0">
                <a:solidFill>
                  <a:schemeClr val="tx2"/>
                </a:solidFill>
              </a:rPr>
              <a:t>-Lead content </a:t>
            </a:r>
            <a:r>
              <a:rPr lang="ja-JP" altLang="en-US" sz="2000" dirty="0">
                <a:solidFill>
                  <a:schemeClr val="tx2"/>
                </a:solidFill>
                <a:latin typeface="SimSun" panose="02010600030101010101" pitchFamily="2" charset="-122"/>
                <a:ea typeface="SimSun" panose="02010600030101010101" pitchFamily="2" charset="-122"/>
              </a:rPr>
              <a:t>铅含量</a:t>
            </a:r>
            <a:endParaRPr lang="en-US" sz="2000" dirty="0">
              <a:solidFill>
                <a:schemeClr val="tx2"/>
              </a:solidFill>
              <a:latin typeface="SimSun" panose="02010600030101010101" pitchFamily="2" charset="-122"/>
              <a:ea typeface="SimSun" panose="02010600030101010101" pitchFamily="2" charset="-122"/>
            </a:endParaRPr>
          </a:p>
        </p:txBody>
      </p:sp>
      <p:sp>
        <p:nvSpPr>
          <p:cNvPr id="13" name="TextBox 12"/>
          <p:cNvSpPr txBox="1"/>
          <p:nvPr/>
        </p:nvSpPr>
        <p:spPr>
          <a:xfrm>
            <a:off x="2263235" y="5220446"/>
            <a:ext cx="2978236" cy="400110"/>
          </a:xfrm>
          <a:prstGeom prst="rect">
            <a:avLst/>
          </a:prstGeom>
          <a:noFill/>
        </p:spPr>
        <p:txBody>
          <a:bodyPr wrap="square" rtlCol="0">
            <a:spAutoFit/>
          </a:bodyPr>
          <a:lstStyle/>
          <a:p>
            <a:r>
              <a:rPr lang="en-US" sz="2000" dirty="0">
                <a:solidFill>
                  <a:schemeClr val="tx2"/>
                </a:solidFill>
              </a:rPr>
              <a:t>-Phthalates </a:t>
            </a:r>
            <a:r>
              <a:rPr lang="ja-JP" altLang="en-US" sz="2000" dirty="0">
                <a:solidFill>
                  <a:schemeClr val="tx2"/>
                </a:solidFill>
                <a:latin typeface="SimSun" panose="02010600030101010101" pitchFamily="2" charset="-122"/>
                <a:ea typeface="SimSun" panose="02010600030101010101" pitchFamily="2" charset="-122"/>
              </a:rPr>
              <a:t>塑化剂</a:t>
            </a:r>
            <a:endParaRPr lang="en-US" sz="2000" dirty="0">
              <a:solidFill>
                <a:schemeClr val="tx2"/>
              </a:solidFill>
              <a:latin typeface="SimSun" panose="02010600030101010101" pitchFamily="2" charset="-122"/>
              <a:ea typeface="SimSun" panose="02010600030101010101" pitchFamily="2" charset="-122"/>
            </a:endParaRPr>
          </a:p>
        </p:txBody>
      </p:sp>
      <p:sp>
        <p:nvSpPr>
          <p:cNvPr id="14" name="TextBox 13"/>
          <p:cNvSpPr txBox="1"/>
          <p:nvPr/>
        </p:nvSpPr>
        <p:spPr>
          <a:xfrm>
            <a:off x="2281120" y="5597803"/>
            <a:ext cx="3433880" cy="400110"/>
          </a:xfrm>
          <a:prstGeom prst="rect">
            <a:avLst/>
          </a:prstGeom>
          <a:noFill/>
        </p:spPr>
        <p:txBody>
          <a:bodyPr wrap="square" rtlCol="0">
            <a:spAutoFit/>
          </a:bodyPr>
          <a:lstStyle/>
          <a:p>
            <a:r>
              <a:rPr lang="en-US" sz="2000" dirty="0">
                <a:solidFill>
                  <a:schemeClr val="tx2"/>
                </a:solidFill>
              </a:rPr>
              <a:t>-Small parts </a:t>
            </a:r>
            <a:r>
              <a:rPr lang="ja-JP" altLang="en-US" sz="2000" dirty="0">
                <a:solidFill>
                  <a:schemeClr val="tx2"/>
                </a:solidFill>
                <a:latin typeface="SimSun" panose="02010600030101010101" pitchFamily="2" charset="-122"/>
                <a:ea typeface="SimSun" panose="02010600030101010101" pitchFamily="2" charset="-122"/>
              </a:rPr>
              <a:t>小部件</a:t>
            </a:r>
            <a:endParaRPr lang="en-US" sz="2000" dirty="0">
              <a:solidFill>
                <a:schemeClr val="tx2"/>
              </a:solidFill>
              <a:latin typeface="SimSun" panose="02010600030101010101" pitchFamily="2" charset="-122"/>
              <a:ea typeface="SimSun" panose="02010600030101010101" pitchFamily="2" charset="-122"/>
            </a:endParaRPr>
          </a:p>
        </p:txBody>
      </p:sp>
      <p:sp>
        <p:nvSpPr>
          <p:cNvPr id="19" name="TextBox 18"/>
          <p:cNvSpPr txBox="1"/>
          <p:nvPr/>
        </p:nvSpPr>
        <p:spPr>
          <a:xfrm>
            <a:off x="2283094" y="5964234"/>
            <a:ext cx="2892578" cy="707886"/>
          </a:xfrm>
          <a:prstGeom prst="rect">
            <a:avLst/>
          </a:prstGeom>
          <a:noFill/>
        </p:spPr>
        <p:txBody>
          <a:bodyPr wrap="square" rtlCol="0">
            <a:spAutoFit/>
          </a:bodyPr>
          <a:lstStyle/>
          <a:p>
            <a:r>
              <a:rPr lang="en-US" sz="2000" dirty="0">
                <a:solidFill>
                  <a:schemeClr val="tx2"/>
                </a:solidFill>
              </a:rPr>
              <a:t>-Tracking label </a:t>
            </a:r>
            <a:r>
              <a:rPr lang="zh-CN" altLang="en-US" sz="2000" dirty="0">
                <a:solidFill>
                  <a:schemeClr val="tx2"/>
                </a:solidFill>
                <a:latin typeface="SimSun" panose="02010600030101010101" pitchFamily="2" charset="-122"/>
                <a:ea typeface="SimSun" panose="02010600030101010101" pitchFamily="2" charset="-122"/>
              </a:rPr>
              <a:t>追踪标签</a:t>
            </a:r>
            <a:endParaRPr lang="en-US" sz="2000" dirty="0">
              <a:solidFill>
                <a:schemeClr val="tx2"/>
              </a:solidFill>
              <a:latin typeface="SimSun" panose="02010600030101010101" pitchFamily="2" charset="-122"/>
              <a:ea typeface="SimSun" panose="02010600030101010101" pitchFamily="2" charset="-122"/>
            </a:endParaRPr>
          </a:p>
          <a:p>
            <a:r>
              <a:rPr lang="en-US" sz="2000" dirty="0">
                <a:solidFill>
                  <a:schemeClr val="tx2"/>
                </a:solidFill>
              </a:rPr>
              <a:t>-Certification </a:t>
            </a:r>
            <a:r>
              <a:rPr lang="ja-JP" altLang="en-US" sz="2000" dirty="0">
                <a:solidFill>
                  <a:schemeClr val="tx2"/>
                </a:solidFill>
                <a:latin typeface="SimSun" panose="02010600030101010101" pitchFamily="2" charset="-122"/>
                <a:ea typeface="SimSun" panose="02010600030101010101" pitchFamily="2" charset="-122"/>
              </a:rPr>
              <a:t>认证</a:t>
            </a:r>
            <a:endParaRPr lang="en-US" sz="2000" dirty="0">
              <a:solidFill>
                <a:schemeClr val="tx2"/>
              </a:solidFill>
              <a:latin typeface="SimSun" panose="02010600030101010101" pitchFamily="2" charset="-122"/>
              <a:ea typeface="SimSun" panose="02010600030101010101" pitchFamily="2" charset="-122"/>
            </a:endParaRPr>
          </a:p>
        </p:txBody>
      </p:sp>
      <p:sp>
        <p:nvSpPr>
          <p:cNvPr id="21" name="TextBox 20"/>
          <p:cNvSpPr txBox="1"/>
          <p:nvPr/>
        </p:nvSpPr>
        <p:spPr>
          <a:xfrm>
            <a:off x="6926455" y="5594902"/>
            <a:ext cx="3384528" cy="400110"/>
          </a:xfrm>
          <a:prstGeom prst="rect">
            <a:avLst/>
          </a:prstGeom>
          <a:noFill/>
        </p:spPr>
        <p:txBody>
          <a:bodyPr wrap="square" rtlCol="0">
            <a:spAutoFit/>
          </a:bodyPr>
          <a:lstStyle/>
          <a:p>
            <a:r>
              <a:rPr lang="en-US" sz="2000" dirty="0">
                <a:solidFill>
                  <a:schemeClr val="tx2"/>
                </a:solidFill>
              </a:rPr>
              <a:t>-Phthalates </a:t>
            </a:r>
            <a:r>
              <a:rPr lang="ja-JP" altLang="en-US" sz="2000" dirty="0">
                <a:solidFill>
                  <a:schemeClr val="tx2"/>
                </a:solidFill>
                <a:latin typeface="SimSun" panose="02010600030101010101" pitchFamily="2" charset="-122"/>
                <a:ea typeface="SimSun" panose="02010600030101010101" pitchFamily="2" charset="-122"/>
              </a:rPr>
              <a:t>塑化剂</a:t>
            </a:r>
            <a:endParaRPr lang="en-US" sz="2000" dirty="0">
              <a:solidFill>
                <a:schemeClr val="tx2"/>
              </a:solidFill>
              <a:latin typeface="SimSun" panose="02010600030101010101" pitchFamily="2" charset="-122"/>
              <a:ea typeface="SimSun" panose="02010600030101010101" pitchFamily="2" charset="-122"/>
            </a:endParaRPr>
          </a:p>
        </p:txBody>
      </p:sp>
      <p:sp>
        <p:nvSpPr>
          <p:cNvPr id="22" name="TextBox 21"/>
          <p:cNvSpPr txBox="1"/>
          <p:nvPr/>
        </p:nvSpPr>
        <p:spPr>
          <a:xfrm>
            <a:off x="6926455" y="5151522"/>
            <a:ext cx="4164134" cy="461665"/>
          </a:xfrm>
          <a:prstGeom prst="rect">
            <a:avLst/>
          </a:prstGeom>
          <a:noFill/>
        </p:spPr>
        <p:txBody>
          <a:bodyPr wrap="square" rtlCol="0">
            <a:spAutoFit/>
          </a:bodyPr>
          <a:lstStyle/>
          <a:p>
            <a:r>
              <a:rPr lang="en-US" sz="2400" dirty="0">
                <a:solidFill>
                  <a:schemeClr val="tx2"/>
                </a:solidFill>
              </a:rPr>
              <a:t>-</a:t>
            </a:r>
            <a:r>
              <a:rPr lang="en-US" sz="2000" dirty="0">
                <a:solidFill>
                  <a:schemeClr val="tx2"/>
                </a:solidFill>
              </a:rPr>
              <a:t>Lead content </a:t>
            </a:r>
            <a:r>
              <a:rPr lang="ja-JP" altLang="en-US" sz="2000" dirty="0">
                <a:solidFill>
                  <a:schemeClr val="tx2"/>
                </a:solidFill>
                <a:latin typeface="SimSun" panose="02010600030101010101" pitchFamily="2" charset="-122"/>
                <a:ea typeface="SimSun" panose="02010600030101010101" pitchFamily="2" charset="-122"/>
              </a:rPr>
              <a:t>铅含量</a:t>
            </a:r>
            <a:endParaRPr lang="en-US" sz="2000" dirty="0">
              <a:solidFill>
                <a:schemeClr val="tx2"/>
              </a:solidFill>
              <a:latin typeface="SimSun" panose="02010600030101010101" pitchFamily="2" charset="-122"/>
              <a:ea typeface="SimSun" panose="02010600030101010101" pitchFamily="2" charset="-122"/>
            </a:endParaRPr>
          </a:p>
        </p:txBody>
      </p:sp>
      <p:sp>
        <p:nvSpPr>
          <p:cNvPr id="23" name="TextBox 22"/>
          <p:cNvSpPr txBox="1"/>
          <p:nvPr/>
        </p:nvSpPr>
        <p:spPr>
          <a:xfrm>
            <a:off x="6926455" y="4809090"/>
            <a:ext cx="4704677" cy="400110"/>
          </a:xfrm>
          <a:prstGeom prst="rect">
            <a:avLst/>
          </a:prstGeom>
          <a:noFill/>
        </p:spPr>
        <p:txBody>
          <a:bodyPr wrap="square" rtlCol="0">
            <a:spAutoFit/>
          </a:bodyPr>
          <a:lstStyle/>
          <a:p>
            <a:r>
              <a:rPr lang="en-US" sz="2000" dirty="0">
                <a:solidFill>
                  <a:schemeClr val="tx2"/>
                </a:solidFill>
              </a:rPr>
              <a:t>-Small parts warning label </a:t>
            </a:r>
            <a:r>
              <a:rPr lang="ja-JP" altLang="en-US" sz="2000" dirty="0">
                <a:solidFill>
                  <a:schemeClr val="tx2"/>
                </a:solidFill>
                <a:latin typeface="SimSun" panose="02010600030101010101" pitchFamily="2" charset="-122"/>
                <a:ea typeface="SimSun" panose="02010600030101010101" pitchFamily="2" charset="-122"/>
              </a:rPr>
              <a:t>小部件警告标签</a:t>
            </a:r>
            <a:endParaRPr lang="en-US" sz="2000" dirty="0">
              <a:solidFill>
                <a:schemeClr val="tx2"/>
              </a:solidFill>
              <a:latin typeface="SimSun" panose="02010600030101010101" pitchFamily="2" charset="-122"/>
              <a:ea typeface="SimSun" panose="02010600030101010101" pitchFamily="2" charset="-122"/>
            </a:endParaRPr>
          </a:p>
        </p:txBody>
      </p:sp>
      <p:sp>
        <p:nvSpPr>
          <p:cNvPr id="24" name="TextBox 23"/>
          <p:cNvSpPr txBox="1"/>
          <p:nvPr/>
        </p:nvSpPr>
        <p:spPr>
          <a:xfrm>
            <a:off x="6926455" y="5889118"/>
            <a:ext cx="3782828" cy="769441"/>
          </a:xfrm>
          <a:prstGeom prst="rect">
            <a:avLst/>
          </a:prstGeom>
          <a:noFill/>
        </p:spPr>
        <p:txBody>
          <a:bodyPr wrap="square" rtlCol="0">
            <a:spAutoFit/>
          </a:bodyPr>
          <a:lstStyle/>
          <a:p>
            <a:r>
              <a:rPr lang="en-US" sz="2400" dirty="0">
                <a:solidFill>
                  <a:schemeClr val="tx2"/>
                </a:solidFill>
              </a:rPr>
              <a:t>-</a:t>
            </a:r>
            <a:r>
              <a:rPr lang="en-US" sz="2000" dirty="0">
                <a:solidFill>
                  <a:schemeClr val="tx2"/>
                </a:solidFill>
              </a:rPr>
              <a:t>Tracking label </a:t>
            </a:r>
            <a:r>
              <a:rPr lang="ja-JP" altLang="en-US" sz="2000" dirty="0">
                <a:solidFill>
                  <a:schemeClr val="tx2"/>
                </a:solidFill>
                <a:latin typeface="SimSun" panose="02010600030101010101" pitchFamily="2" charset="-122"/>
                <a:ea typeface="SimSun" panose="02010600030101010101" pitchFamily="2" charset="-122"/>
              </a:rPr>
              <a:t>追踪标签</a:t>
            </a:r>
            <a:endParaRPr lang="en-US" sz="2000" dirty="0">
              <a:solidFill>
                <a:schemeClr val="tx2"/>
              </a:solidFill>
              <a:latin typeface="SimSun" panose="02010600030101010101" pitchFamily="2" charset="-122"/>
              <a:ea typeface="SimSun" panose="02010600030101010101" pitchFamily="2" charset="-122"/>
            </a:endParaRPr>
          </a:p>
          <a:p>
            <a:r>
              <a:rPr lang="en-US" sz="2000" dirty="0">
                <a:solidFill>
                  <a:schemeClr val="tx2"/>
                </a:solidFill>
              </a:rPr>
              <a:t>-Certification </a:t>
            </a:r>
            <a:r>
              <a:rPr lang="ja-JP" altLang="en-US" sz="2000" dirty="0">
                <a:solidFill>
                  <a:schemeClr val="tx2"/>
                </a:solidFill>
                <a:latin typeface="SimSun" panose="02010600030101010101" pitchFamily="2" charset="-122"/>
                <a:ea typeface="SimSun" panose="02010600030101010101" pitchFamily="2" charset="-122"/>
              </a:rPr>
              <a:t>认证</a:t>
            </a:r>
            <a:endParaRPr lang="en-US" sz="2000" dirty="0">
              <a:solidFill>
                <a:schemeClr val="tx2"/>
              </a:solidFill>
              <a:latin typeface="SimSun" panose="02010600030101010101" pitchFamily="2" charset="-122"/>
              <a:ea typeface="SimSun" panose="02010600030101010101" pitchFamily="2" charset="-122"/>
            </a:endParaRPr>
          </a:p>
        </p:txBody>
      </p:sp>
      <p:pic>
        <p:nvPicPr>
          <p:cNvPr id="8" name="Picture 7"/>
          <p:cNvPicPr>
            <a:picLocks noChangeAspect="1"/>
          </p:cNvPicPr>
          <p:nvPr/>
        </p:nvPicPr>
        <p:blipFill>
          <a:blip r:embed="rId14"/>
          <a:stretch>
            <a:fillRect/>
          </a:stretch>
        </p:blipFill>
        <p:spPr>
          <a:xfrm>
            <a:off x="7343902" y="2504262"/>
            <a:ext cx="3177654" cy="2243629"/>
          </a:xfrm>
          <a:prstGeom prst="rect">
            <a:avLst/>
          </a:prstGeom>
        </p:spPr>
      </p:pic>
      <p:pic>
        <p:nvPicPr>
          <p:cNvPr id="9" name="Picture 8"/>
          <p:cNvPicPr>
            <a:picLocks noChangeAspect="1"/>
          </p:cNvPicPr>
          <p:nvPr/>
        </p:nvPicPr>
        <p:blipFill rotWithShape="1">
          <a:blip r:embed="rId15"/>
          <a:srcRect l="2923" t="12559" r="2923" b="12559"/>
          <a:stretch/>
        </p:blipFill>
        <p:spPr>
          <a:xfrm>
            <a:off x="9843456" y="2419727"/>
            <a:ext cx="1356200" cy="834585"/>
          </a:xfrm>
          <a:prstGeom prst="rect">
            <a:avLst/>
          </a:prstGeom>
        </p:spPr>
      </p:pic>
      <p:sp>
        <p:nvSpPr>
          <p:cNvPr id="3" name="Title 2"/>
          <p:cNvSpPr>
            <a:spLocks noGrp="1"/>
          </p:cNvSpPr>
          <p:nvPr>
            <p:ph type="title"/>
          </p:nvPr>
        </p:nvSpPr>
        <p:spPr/>
        <p:txBody>
          <a:bodyPr>
            <a:normAutofit fontScale="90000"/>
          </a:bodyPr>
          <a:lstStyle/>
          <a:p>
            <a:r>
              <a:rPr lang="en-US" dirty="0"/>
              <a:t>Which requirements apply?</a:t>
            </a:r>
            <a:r>
              <a:rPr lang="zh-CN" altLang="en-US" dirty="0"/>
              <a:t> </a:t>
            </a:r>
            <a:r>
              <a:rPr lang="en-US" altLang="zh-CN" dirty="0"/>
              <a:t/>
            </a:r>
            <a:br>
              <a:rPr lang="en-US" altLang="zh-CN" dirty="0"/>
            </a:br>
            <a:r>
              <a:rPr lang="zh-CN" altLang="en-US" dirty="0">
                <a:latin typeface="SimSun" panose="02010600030101010101" pitchFamily="2" charset="-122"/>
                <a:ea typeface="SimSun" panose="02010600030101010101" pitchFamily="2" charset="-122"/>
              </a:rPr>
              <a:t>请问这个玩具需要遵守什么规定和标准</a:t>
            </a:r>
            <a:r>
              <a:rPr lang="en-US" altLang="zh-CN" dirty="0">
                <a:latin typeface="SimSun" panose="02010600030101010101" pitchFamily="2" charset="-122"/>
                <a:ea typeface="SimSun" panose="02010600030101010101" pitchFamily="2" charset="-122"/>
              </a:rPr>
              <a:t>?</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508216" y="5909945"/>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1528737" y="5889118"/>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1549258" y="5909945"/>
            <a:ext cx="609600" cy="609600"/>
          </a:xfrm>
          <a:prstGeom prst="rect">
            <a:avLst/>
          </a:prstGeom>
        </p:spPr>
      </p:pic>
      <p:pic>
        <p:nvPicPr>
          <p:cNvPr id="10"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1561670" y="5912309"/>
            <a:ext cx="609600" cy="609600"/>
          </a:xfrm>
          <a:prstGeom prst="rect">
            <a:avLst/>
          </a:prstGeom>
        </p:spPr>
      </p:pic>
      <p:pic>
        <p:nvPicPr>
          <p:cNvPr id="11"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11549258" y="5889118"/>
            <a:ext cx="609600" cy="609600"/>
          </a:xfrm>
          <a:prstGeom prst="rect">
            <a:avLst/>
          </a:prstGeom>
        </p:spPr>
      </p:pic>
    </p:spTree>
    <p:extLst>
      <p:ext uri="{BB962C8B-B14F-4D97-AF65-F5344CB8AC3E}">
        <p14:creationId xmlns:p14="http://schemas.microsoft.com/office/powerpoint/2010/main" val="191401248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02" fill="hold"/>
                                        <p:tgtEl>
                                          <p:spTgt spid="4"/>
                                        </p:tgtEl>
                                      </p:cBhvr>
                                    </p:cmd>
                                  </p:childTnLst>
                                </p:cTn>
                              </p:par>
                            </p:childTnLst>
                          </p:cTn>
                        </p:par>
                        <p:par>
                          <p:cTn id="7" fill="hold">
                            <p:stCondLst>
                              <p:cond delay="8502"/>
                            </p:stCondLst>
                            <p:childTnLst>
                              <p:par>
                                <p:cTn id="8" presetID="42" presetClass="entr" presetSubtype="0" fill="hold"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1000"/>
                                        <p:tgtEl>
                                          <p:spTgt spid="2">
                                            <p:txEl>
                                              <p:pRg st="0" end="0"/>
                                            </p:txEl>
                                          </p:spTgt>
                                        </p:tgtEl>
                                      </p:cBhvr>
                                    </p:animEffect>
                                    <p:anim calcmode="lin" valueType="num">
                                      <p:cBhvr>
                                        <p:cTn id="11"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8" presetID="1" presetClass="mediacall" presetSubtype="0" fill="hold" nodeType="withEffect">
                                  <p:stCondLst>
                                    <p:cond delay="0"/>
                                  </p:stCondLst>
                                  <p:childTnLst>
                                    <p:cmd type="call" cmd="playFrom(0.0)">
                                      <p:cBhvr>
                                        <p:cTn id="19" dur="20901" fill="hold"/>
                                        <p:tgtEl>
                                          <p:spTgt spid="5"/>
                                        </p:tgtEl>
                                      </p:cBhvr>
                                    </p:cmd>
                                  </p:childTnLst>
                                </p:cTn>
                              </p:par>
                            </p:childTnLst>
                          </p:cTn>
                        </p:par>
                        <p:par>
                          <p:cTn id="20" fill="hold">
                            <p:stCondLst>
                              <p:cond delay="29403"/>
                            </p:stCondLst>
                            <p:childTnLst>
                              <p:par>
                                <p:cTn id="21" presetID="16" presetClass="entr" presetSubtype="21" fill="hold" nodeType="after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barn(inVertical)">
                                      <p:cBhvr>
                                        <p:cTn id="23" dur="500"/>
                                        <p:tgtEl>
                                          <p:spTgt spid="15">
                                            <p:txEl>
                                              <p:pRg st="0" end="0"/>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xEl>
                                              <p:pRg st="1" end="1"/>
                                            </p:txEl>
                                          </p:spTgt>
                                        </p:tgtEl>
                                        <p:attrNameLst>
                                          <p:attrName>style.visibility</p:attrName>
                                        </p:attrNameLst>
                                      </p:cBhvr>
                                      <p:to>
                                        <p:strVal val="visible"/>
                                      </p:to>
                                    </p:set>
                                    <p:animEffect transition="in" filter="barn(inVertical)">
                                      <p:cBhvr>
                                        <p:cTn id="26" dur="500"/>
                                        <p:tgtEl>
                                          <p:spTgt spid="15">
                                            <p:txEl>
                                              <p:pRg st="1" end="1"/>
                                            </p:txEl>
                                          </p:spTgt>
                                        </p:tgtEl>
                                      </p:cBhvr>
                                    </p:animEffect>
                                  </p:childTnLst>
                                </p:cTn>
                              </p:par>
                              <p:par>
                                <p:cTn id="27" presetID="1" presetClass="mediacall" presetSubtype="0" fill="hold" nodeType="withEffect">
                                  <p:stCondLst>
                                    <p:cond delay="0"/>
                                  </p:stCondLst>
                                  <p:childTnLst>
                                    <p:cmd type="call" cmd="playFrom(0.0)">
                                      <p:cBhvr>
                                        <p:cTn id="28" dur="18267" fill="hold"/>
                                        <p:tgtEl>
                                          <p:spTgt spid="6"/>
                                        </p:tgtEl>
                                      </p:cBhvr>
                                    </p:cmd>
                                  </p:childTnLst>
                                </p:cTn>
                              </p:par>
                            </p:childTnLst>
                          </p:cTn>
                        </p:par>
                        <p:par>
                          <p:cTn id="29" fill="hold">
                            <p:stCondLst>
                              <p:cond delay="47670"/>
                            </p:stCondLst>
                            <p:childTnLst>
                              <p:par>
                                <p:cTn id="30" presetID="42"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ppt_x"/>
                                          </p:val>
                                        </p:tav>
                                        <p:tav tm="100000">
                                          <p:val>
                                            <p:strVal val="#ppt_x"/>
                                          </p:val>
                                        </p:tav>
                                      </p:tavLst>
                                    </p:anim>
                                    <p:anim calcmode="lin" valueType="num">
                                      <p:cBhvr additive="base">
                                        <p:cTn id="47" dur="500" fill="hold"/>
                                        <p:tgtEl>
                                          <p:spTgt spid="19"/>
                                        </p:tgtEl>
                                        <p:attrNameLst>
                                          <p:attrName>ppt_y</p:attrName>
                                        </p:attrNameLst>
                                      </p:cBhvr>
                                      <p:tavLst>
                                        <p:tav tm="0">
                                          <p:val>
                                            <p:strVal val="1+#ppt_h/2"/>
                                          </p:val>
                                        </p:tav>
                                        <p:tav tm="100000">
                                          <p:val>
                                            <p:strVal val="#ppt_y"/>
                                          </p:val>
                                        </p:tav>
                                      </p:tavLst>
                                    </p:anim>
                                  </p:childTnLst>
                                </p:cTn>
                              </p:par>
                              <p:par>
                                <p:cTn id="48" presetID="1" presetClass="mediacall" presetSubtype="0" fill="hold" nodeType="withEffect">
                                  <p:stCondLst>
                                    <p:cond delay="0"/>
                                  </p:stCondLst>
                                  <p:childTnLst>
                                    <p:cmd type="call" cmd="playFrom(0.0)">
                                      <p:cBhvr>
                                        <p:cTn id="49" dur="13577" fill="hold"/>
                                        <p:tgtEl>
                                          <p:spTgt spid="10"/>
                                        </p:tgtEl>
                                      </p:cBhvr>
                                    </p:cmd>
                                  </p:childTnLst>
                                </p:cTn>
                              </p:par>
                            </p:childTnLst>
                          </p:cTn>
                        </p:par>
                        <p:par>
                          <p:cTn id="50" fill="hold">
                            <p:stCondLst>
                              <p:cond delay="61247"/>
                            </p:stCondLst>
                            <p:childTnLst>
                              <p:par>
                                <p:cTn id="51" presetID="42" presetClass="entr" presetSubtype="0"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1000"/>
                                        <p:tgtEl>
                                          <p:spTgt spid="22"/>
                                        </p:tgtEl>
                                      </p:cBhvr>
                                    </p:animEffect>
                                    <p:anim calcmode="lin" valueType="num">
                                      <p:cBhvr>
                                        <p:cTn id="59" dur="1000" fill="hold"/>
                                        <p:tgtEl>
                                          <p:spTgt spid="22"/>
                                        </p:tgtEl>
                                        <p:attrNameLst>
                                          <p:attrName>ppt_x</p:attrName>
                                        </p:attrNameLst>
                                      </p:cBhvr>
                                      <p:tavLst>
                                        <p:tav tm="0">
                                          <p:val>
                                            <p:strVal val="#ppt_x"/>
                                          </p:val>
                                        </p:tav>
                                        <p:tav tm="100000">
                                          <p:val>
                                            <p:strVal val="#ppt_x"/>
                                          </p:val>
                                        </p:tav>
                                      </p:tavLst>
                                    </p:anim>
                                    <p:anim calcmode="lin" valueType="num">
                                      <p:cBhvr>
                                        <p:cTn id="60" dur="1000" fill="hold"/>
                                        <p:tgtEl>
                                          <p:spTgt spid="22"/>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1000"/>
                                        <p:tgtEl>
                                          <p:spTgt spid="21"/>
                                        </p:tgtEl>
                                      </p:cBhvr>
                                    </p:animEffect>
                                    <p:anim calcmode="lin" valueType="num">
                                      <p:cBhvr>
                                        <p:cTn id="64" dur="1000" fill="hold"/>
                                        <p:tgtEl>
                                          <p:spTgt spid="21"/>
                                        </p:tgtEl>
                                        <p:attrNameLst>
                                          <p:attrName>ppt_x</p:attrName>
                                        </p:attrNameLst>
                                      </p:cBhvr>
                                      <p:tavLst>
                                        <p:tav tm="0">
                                          <p:val>
                                            <p:strVal val="#ppt_x"/>
                                          </p:val>
                                        </p:tav>
                                        <p:tav tm="100000">
                                          <p:val>
                                            <p:strVal val="#ppt_x"/>
                                          </p:val>
                                        </p:tav>
                                      </p:tavLst>
                                    </p:anim>
                                    <p:anim calcmode="lin" valueType="num">
                                      <p:cBhvr>
                                        <p:cTn id="65" dur="1000" fill="hold"/>
                                        <p:tgtEl>
                                          <p:spTgt spid="2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1000"/>
                                        <p:tgtEl>
                                          <p:spTgt spid="24"/>
                                        </p:tgtEl>
                                      </p:cBhvr>
                                    </p:animEffect>
                                    <p:anim calcmode="lin" valueType="num">
                                      <p:cBhvr>
                                        <p:cTn id="69" dur="1000" fill="hold"/>
                                        <p:tgtEl>
                                          <p:spTgt spid="24"/>
                                        </p:tgtEl>
                                        <p:attrNameLst>
                                          <p:attrName>ppt_x</p:attrName>
                                        </p:attrNameLst>
                                      </p:cBhvr>
                                      <p:tavLst>
                                        <p:tav tm="0">
                                          <p:val>
                                            <p:strVal val="#ppt_x"/>
                                          </p:val>
                                        </p:tav>
                                        <p:tav tm="100000">
                                          <p:val>
                                            <p:strVal val="#ppt_x"/>
                                          </p:val>
                                        </p:tav>
                                      </p:tavLst>
                                    </p:anim>
                                    <p:anim calcmode="lin" valueType="num">
                                      <p:cBhvr>
                                        <p:cTn id="70" dur="1000" fill="hold"/>
                                        <p:tgtEl>
                                          <p:spTgt spid="24"/>
                                        </p:tgtEl>
                                        <p:attrNameLst>
                                          <p:attrName>ppt_y</p:attrName>
                                        </p:attrNameLst>
                                      </p:cBhvr>
                                      <p:tavLst>
                                        <p:tav tm="0">
                                          <p:val>
                                            <p:strVal val="#ppt_y+.1"/>
                                          </p:val>
                                        </p:tav>
                                        <p:tav tm="100000">
                                          <p:val>
                                            <p:strVal val="#ppt_y"/>
                                          </p:val>
                                        </p:tav>
                                      </p:tavLst>
                                    </p:anim>
                                  </p:childTnLst>
                                </p:cTn>
                              </p:par>
                              <p:par>
                                <p:cTn id="71" presetID="1" presetClass="mediacall" presetSubtype="0" fill="hold" nodeType="withEffect">
                                  <p:stCondLst>
                                    <p:cond delay="0"/>
                                  </p:stCondLst>
                                  <p:childTnLst>
                                    <p:cmd type="call" cmd="playFrom(0.0)">
                                      <p:cBhvr>
                                        <p:cTn id="72" dur="1630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4"/>
                </p:tgtEl>
              </p:cMediaNode>
            </p:audio>
            <p:audio>
              <p:cMediaNode vol="80000">
                <p:cTn id="74" fill="hold" display="0">
                  <p:stCondLst>
                    <p:cond delay="indefinite"/>
                  </p:stCondLst>
                  <p:endCondLst>
                    <p:cond evt="onStopAudio" delay="0">
                      <p:tgtEl>
                        <p:sldTgt/>
                      </p:tgtEl>
                    </p:cond>
                  </p:endCondLst>
                </p:cTn>
                <p:tgtEl>
                  <p:spTgt spid="5"/>
                </p:tgtEl>
              </p:cMediaNode>
            </p:audio>
            <p:audio>
              <p:cMediaNode vol="80000">
                <p:cTn id="75" fill="hold" display="0">
                  <p:stCondLst>
                    <p:cond delay="indefinite"/>
                  </p:stCondLst>
                  <p:endCondLst>
                    <p:cond evt="onStopAudio" delay="0">
                      <p:tgtEl>
                        <p:sldTgt/>
                      </p:tgtEl>
                    </p:cond>
                  </p:endCondLst>
                </p:cTn>
                <p:tgtEl>
                  <p:spTgt spid="6"/>
                </p:tgtEl>
              </p:cMediaNode>
            </p:audio>
            <p:audio>
              <p:cMediaNode vol="80000">
                <p:cTn id="76" fill="hold" display="0">
                  <p:stCondLst>
                    <p:cond delay="indefinite"/>
                  </p:stCondLst>
                  <p:endCondLst>
                    <p:cond evt="onStopAudio" delay="0">
                      <p:tgtEl>
                        <p:sldTgt/>
                      </p:tgtEl>
                    </p:cond>
                  </p:endCondLst>
                </p:cTn>
                <p:tgtEl>
                  <p:spTgt spid="10"/>
                </p:tgtEl>
              </p:cMediaNode>
            </p:audio>
            <p:audio>
              <p:cMediaNode vol="80000">
                <p:cTn id="77" fill="hold" display="0">
                  <p:stCondLst>
                    <p:cond delay="indefinite"/>
                  </p:stCondLst>
                  <p:endCondLst>
                    <p:cond evt="onStopAudio" delay="0">
                      <p:tgtEl>
                        <p:sldTgt/>
                      </p:tgtEl>
                    </p:cond>
                  </p:endCondLst>
                </p:cTn>
                <p:tgtEl>
                  <p:spTgt spid="11"/>
                </p:tgtEl>
              </p:cMediaNode>
            </p:audio>
          </p:childTnLst>
        </p:cTn>
      </p:par>
    </p:tnLst>
    <p:bldLst>
      <p:bldP spid="12" grpId="0"/>
      <p:bldP spid="13" grpId="0"/>
      <p:bldP spid="14" grpId="0"/>
      <p:bldP spid="19" grpId="0"/>
      <p:bldP spid="21" grpId="0"/>
      <p:bldP spid="22" grpId="0"/>
      <p:bldP spid="23" grpId="0"/>
      <p:bldP spid="2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5202" y="1254804"/>
            <a:ext cx="6126481" cy="369332"/>
          </a:xfrm>
          <a:prstGeom prst="rect">
            <a:avLst/>
          </a:prstGeom>
          <a:noFill/>
        </p:spPr>
        <p:txBody>
          <a:bodyPr wrap="square" rtlCol="0">
            <a:spAutoFit/>
          </a:bodyPr>
          <a:lstStyle/>
          <a:p>
            <a:pPr algn="ctr"/>
            <a:r>
              <a:rPr lang="en-US" dirty="0">
                <a:solidFill>
                  <a:schemeClr val="tx2"/>
                </a:solidFill>
              </a:rPr>
              <a:t>Age 3+ years </a:t>
            </a:r>
            <a:r>
              <a:rPr lang="zh-CN" altLang="en-US" dirty="0">
                <a:solidFill>
                  <a:schemeClr val="tx2"/>
                </a:solidFill>
              </a:rPr>
              <a:t>适当年龄</a:t>
            </a:r>
            <a:r>
              <a:rPr lang="en-US" altLang="zh-CN" dirty="0">
                <a:solidFill>
                  <a:schemeClr val="tx2"/>
                </a:solidFill>
              </a:rPr>
              <a:t>3</a:t>
            </a:r>
            <a:r>
              <a:rPr lang="zh-CN" altLang="en-US" dirty="0">
                <a:solidFill>
                  <a:schemeClr val="tx2"/>
                </a:solidFill>
              </a:rPr>
              <a:t>年以上</a:t>
            </a:r>
            <a:r>
              <a:rPr lang="en-US" dirty="0">
                <a:solidFill>
                  <a:schemeClr val="tx2"/>
                </a:solidFill>
              </a:rPr>
              <a:t> </a:t>
            </a:r>
          </a:p>
        </p:txBody>
      </p:sp>
      <p:pic>
        <p:nvPicPr>
          <p:cNvPr id="5" name="Picture 4"/>
          <p:cNvPicPr>
            <a:picLocks noChangeAspect="1"/>
          </p:cNvPicPr>
          <p:nvPr/>
        </p:nvPicPr>
        <p:blipFill rotWithShape="1">
          <a:blip r:embed="rId15">
            <a:extLst>
              <a:ext uri="{28A0092B-C50C-407E-A947-70E740481C1C}">
                <a14:useLocalDpi xmlns:a14="http://schemas.microsoft.com/office/drawing/2010/main" val="0"/>
              </a:ext>
            </a:extLst>
          </a:blip>
          <a:srcRect l="36427" t="13871" r="15709" b="59371"/>
          <a:stretch/>
        </p:blipFill>
        <p:spPr>
          <a:xfrm>
            <a:off x="2995523" y="1674109"/>
            <a:ext cx="6126480" cy="2568688"/>
          </a:xfrm>
          <a:prstGeom prst="rect">
            <a:avLst/>
          </a:prstGeom>
        </p:spPr>
      </p:pic>
      <p:sp>
        <p:nvSpPr>
          <p:cNvPr id="10" name="TextBox 9"/>
          <p:cNvSpPr txBox="1"/>
          <p:nvPr/>
        </p:nvSpPr>
        <p:spPr>
          <a:xfrm>
            <a:off x="3410973" y="4231810"/>
            <a:ext cx="3275056" cy="461665"/>
          </a:xfrm>
          <a:prstGeom prst="rect">
            <a:avLst/>
          </a:prstGeom>
          <a:noFill/>
        </p:spPr>
        <p:txBody>
          <a:bodyPr wrap="square" rtlCol="0">
            <a:spAutoFit/>
          </a:bodyPr>
          <a:lstStyle/>
          <a:p>
            <a:r>
              <a:rPr lang="en-US" sz="2400" dirty="0">
                <a:solidFill>
                  <a:schemeClr val="tx2"/>
                </a:solidFill>
              </a:rPr>
              <a:t>-Lead content </a:t>
            </a:r>
            <a:r>
              <a:rPr lang="ja-JP" altLang="en-US" sz="2400" dirty="0">
                <a:solidFill>
                  <a:schemeClr val="tx2"/>
                </a:solidFill>
                <a:latin typeface="SimSun" panose="02010600030101010101" pitchFamily="2" charset="-122"/>
                <a:ea typeface="SimSun" panose="02010600030101010101" pitchFamily="2" charset="-122"/>
              </a:rPr>
              <a:t>铅含量</a:t>
            </a:r>
            <a:endParaRPr lang="en-US" sz="2400" dirty="0">
              <a:solidFill>
                <a:schemeClr val="tx2"/>
              </a:solidFill>
              <a:latin typeface="SimSun" panose="02010600030101010101" pitchFamily="2" charset="-122"/>
              <a:ea typeface="SimSun" panose="02010600030101010101" pitchFamily="2" charset="-122"/>
            </a:endParaRPr>
          </a:p>
        </p:txBody>
      </p:sp>
      <p:sp>
        <p:nvSpPr>
          <p:cNvPr id="11" name="TextBox 10"/>
          <p:cNvSpPr txBox="1"/>
          <p:nvPr/>
        </p:nvSpPr>
        <p:spPr>
          <a:xfrm>
            <a:off x="3410973" y="4617548"/>
            <a:ext cx="3828799" cy="461665"/>
          </a:xfrm>
          <a:prstGeom prst="rect">
            <a:avLst/>
          </a:prstGeom>
          <a:noFill/>
        </p:spPr>
        <p:txBody>
          <a:bodyPr wrap="square" rtlCol="0">
            <a:spAutoFit/>
          </a:bodyPr>
          <a:lstStyle/>
          <a:p>
            <a:r>
              <a:rPr lang="en-US" sz="2400" dirty="0">
                <a:solidFill>
                  <a:schemeClr val="tx2"/>
                </a:solidFill>
              </a:rPr>
              <a:t>-Phthalates </a:t>
            </a:r>
            <a:r>
              <a:rPr lang="ja-JP" altLang="en-US" sz="2400" dirty="0">
                <a:solidFill>
                  <a:schemeClr val="tx2"/>
                </a:solidFill>
                <a:latin typeface="SimSun" panose="02010600030101010101" pitchFamily="2" charset="-122"/>
                <a:ea typeface="SimSun" panose="02010600030101010101" pitchFamily="2" charset="-122"/>
              </a:rPr>
              <a:t>塑化剂</a:t>
            </a:r>
            <a:endParaRPr lang="en-US" sz="2400" dirty="0">
              <a:solidFill>
                <a:schemeClr val="tx2"/>
              </a:solidFill>
              <a:latin typeface="SimSun" panose="02010600030101010101" pitchFamily="2" charset="-122"/>
              <a:ea typeface="SimSun" panose="02010600030101010101" pitchFamily="2" charset="-122"/>
            </a:endParaRPr>
          </a:p>
        </p:txBody>
      </p:sp>
      <p:sp>
        <p:nvSpPr>
          <p:cNvPr id="12" name="TextBox 11"/>
          <p:cNvSpPr txBox="1"/>
          <p:nvPr/>
        </p:nvSpPr>
        <p:spPr>
          <a:xfrm>
            <a:off x="3391109" y="5019692"/>
            <a:ext cx="6254569" cy="461665"/>
          </a:xfrm>
          <a:prstGeom prst="rect">
            <a:avLst/>
          </a:prstGeom>
          <a:noFill/>
        </p:spPr>
        <p:txBody>
          <a:bodyPr wrap="square" rtlCol="0">
            <a:spAutoFit/>
          </a:bodyPr>
          <a:lstStyle/>
          <a:p>
            <a:r>
              <a:rPr lang="en-US" sz="2400" dirty="0">
                <a:solidFill>
                  <a:schemeClr val="tx2"/>
                </a:solidFill>
              </a:rPr>
              <a:t>-ASTM F963 projectile toy  ASTM F963 </a:t>
            </a:r>
            <a:r>
              <a:rPr lang="ja-JP" altLang="en-US" sz="2400" dirty="0">
                <a:solidFill>
                  <a:schemeClr val="tx2"/>
                </a:solidFill>
                <a:latin typeface="SimSun" panose="02010600030101010101" pitchFamily="2" charset="-122"/>
                <a:ea typeface="SimSun" panose="02010600030101010101" pitchFamily="2" charset="-122"/>
              </a:rPr>
              <a:t>弹射玩具</a:t>
            </a:r>
            <a:endParaRPr lang="en-US" sz="2400" dirty="0">
              <a:solidFill>
                <a:schemeClr val="tx2"/>
              </a:solidFill>
              <a:latin typeface="SimSun" panose="02010600030101010101" pitchFamily="2" charset="-122"/>
              <a:ea typeface="SimSun" panose="02010600030101010101" pitchFamily="2" charset="-122"/>
            </a:endParaRPr>
          </a:p>
        </p:txBody>
      </p:sp>
      <p:sp>
        <p:nvSpPr>
          <p:cNvPr id="13" name="TextBox 12"/>
          <p:cNvSpPr txBox="1"/>
          <p:nvPr/>
        </p:nvSpPr>
        <p:spPr>
          <a:xfrm>
            <a:off x="3391109" y="5389024"/>
            <a:ext cx="5800026" cy="461665"/>
          </a:xfrm>
          <a:prstGeom prst="rect">
            <a:avLst/>
          </a:prstGeom>
          <a:noFill/>
        </p:spPr>
        <p:txBody>
          <a:bodyPr wrap="square" rtlCol="0">
            <a:spAutoFit/>
          </a:bodyPr>
          <a:lstStyle/>
          <a:p>
            <a:r>
              <a:rPr lang="en-US" sz="2400" dirty="0">
                <a:solidFill>
                  <a:schemeClr val="tx2"/>
                </a:solidFill>
              </a:rPr>
              <a:t>-Small parts warning label </a:t>
            </a:r>
            <a:r>
              <a:rPr lang="zh-CN" altLang="en-US" sz="2400" dirty="0">
                <a:solidFill>
                  <a:schemeClr val="tx2"/>
                </a:solidFill>
                <a:latin typeface="SimSun" panose="02010600030101010101" pitchFamily="2" charset="-122"/>
                <a:ea typeface="SimSun" panose="02010600030101010101" pitchFamily="2" charset="-122"/>
              </a:rPr>
              <a:t>小部件警告标签</a:t>
            </a:r>
          </a:p>
        </p:txBody>
      </p:sp>
      <p:sp>
        <p:nvSpPr>
          <p:cNvPr id="14" name="TextBox 13"/>
          <p:cNvSpPr txBox="1"/>
          <p:nvPr/>
        </p:nvSpPr>
        <p:spPr>
          <a:xfrm>
            <a:off x="3391109" y="5728154"/>
            <a:ext cx="5335309" cy="830997"/>
          </a:xfrm>
          <a:prstGeom prst="rect">
            <a:avLst/>
          </a:prstGeom>
          <a:noFill/>
        </p:spPr>
        <p:txBody>
          <a:bodyPr wrap="square" rtlCol="0">
            <a:spAutoFit/>
          </a:bodyPr>
          <a:lstStyle/>
          <a:p>
            <a:r>
              <a:rPr lang="en-US" sz="2400" dirty="0">
                <a:solidFill>
                  <a:schemeClr val="tx2"/>
                </a:solidFill>
              </a:rPr>
              <a:t>-Tracking label </a:t>
            </a:r>
            <a:r>
              <a:rPr lang="ja-JP" altLang="en-US" sz="2400" dirty="0">
                <a:solidFill>
                  <a:schemeClr val="tx2"/>
                </a:solidFill>
                <a:latin typeface="SimSun" panose="02010600030101010101" pitchFamily="2" charset="-122"/>
                <a:ea typeface="SimSun" panose="02010600030101010101" pitchFamily="2" charset="-122"/>
              </a:rPr>
              <a:t>追踪标签</a:t>
            </a:r>
            <a:endParaRPr lang="en-US" sz="2400" dirty="0">
              <a:solidFill>
                <a:schemeClr val="tx2"/>
              </a:solidFill>
              <a:latin typeface="SimSun" panose="02010600030101010101" pitchFamily="2" charset="-122"/>
              <a:ea typeface="SimSun" panose="02010600030101010101" pitchFamily="2" charset="-122"/>
            </a:endParaRPr>
          </a:p>
          <a:p>
            <a:r>
              <a:rPr lang="en-US" sz="2400" dirty="0">
                <a:solidFill>
                  <a:schemeClr val="tx2"/>
                </a:solidFill>
              </a:rPr>
              <a:t>-Certification </a:t>
            </a:r>
            <a:r>
              <a:rPr lang="ja-JP" altLang="en-US" sz="2400" dirty="0">
                <a:solidFill>
                  <a:schemeClr val="tx2"/>
                </a:solidFill>
                <a:latin typeface="SimSun" panose="02010600030101010101" pitchFamily="2" charset="-122"/>
                <a:ea typeface="SimSun" panose="02010600030101010101" pitchFamily="2" charset="-122"/>
              </a:rPr>
              <a:t>认证</a:t>
            </a:r>
            <a:endParaRPr lang="en-US" sz="2400" dirty="0">
              <a:solidFill>
                <a:schemeClr val="tx2"/>
              </a:solidFill>
              <a:latin typeface="SimSun" panose="02010600030101010101" pitchFamily="2" charset="-122"/>
              <a:ea typeface="SimSun" panose="02010600030101010101" pitchFamily="2" charset="-122"/>
            </a:endParaRPr>
          </a:p>
        </p:txBody>
      </p:sp>
      <p:sp>
        <p:nvSpPr>
          <p:cNvPr id="3" name="Title 2"/>
          <p:cNvSpPr>
            <a:spLocks noGrp="1"/>
          </p:cNvSpPr>
          <p:nvPr>
            <p:ph type="title"/>
          </p:nvPr>
        </p:nvSpPr>
        <p:spPr>
          <a:xfrm>
            <a:off x="366684" y="344806"/>
            <a:ext cx="10961254" cy="940043"/>
          </a:xfrm>
        </p:spPr>
        <p:txBody>
          <a:bodyPr>
            <a:normAutofit fontScale="90000"/>
          </a:bodyPr>
          <a:lstStyle/>
          <a:p>
            <a:r>
              <a:rPr lang="en-US" dirty="0"/>
              <a:t>Which requirements apply?</a:t>
            </a:r>
            <a:br>
              <a:rPr lang="en-US" dirty="0"/>
            </a:br>
            <a:r>
              <a:rPr lang="zh-CN" altLang="en-US" dirty="0">
                <a:latin typeface="SimSun" panose="02010600030101010101" pitchFamily="2" charset="-122"/>
                <a:ea typeface="SimSun" panose="02010600030101010101" pitchFamily="2" charset="-122"/>
              </a:rPr>
              <a:t>请问这个玩具需要遵守什么规定和标准</a:t>
            </a:r>
            <a:r>
              <a:rPr lang="en-US" altLang="zh-CN" dirty="0">
                <a:latin typeface="SimSun" panose="02010600030101010101" pitchFamily="2" charset="-122"/>
                <a:ea typeface="SimSun" panose="02010600030101010101" pitchFamily="2" charset="-122"/>
              </a:rPr>
              <a:t>?</a:t>
            </a:r>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327938" y="5949551"/>
            <a:ext cx="609600" cy="609600"/>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1415758" y="5949551"/>
            <a:ext cx="609600" cy="609600"/>
          </a:xfrm>
          <a:prstGeom prst="rect">
            <a:avLst/>
          </a:prstGeom>
        </p:spPr>
      </p:pic>
      <p:pic>
        <p:nvPicPr>
          <p:cNvPr id="8"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1371848" y="5959490"/>
            <a:ext cx="609600" cy="609600"/>
          </a:xfrm>
          <a:prstGeom prst="rect">
            <a:avLst/>
          </a:prstGeom>
        </p:spPr>
      </p:pic>
      <p:pic>
        <p:nvPicPr>
          <p:cNvPr id="9"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1371848" y="5949551"/>
            <a:ext cx="609600" cy="609600"/>
          </a:xfrm>
          <a:prstGeom prst="rect">
            <a:avLst/>
          </a:prstGeom>
        </p:spPr>
      </p:pic>
      <p:pic>
        <p:nvPicPr>
          <p:cNvPr id="15"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11371848" y="5949551"/>
            <a:ext cx="609600" cy="609600"/>
          </a:xfrm>
          <a:prstGeom prst="rect">
            <a:avLst/>
          </a:prstGeom>
        </p:spPr>
      </p:pic>
      <p:pic>
        <p:nvPicPr>
          <p:cNvPr id="16"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11349893" y="5949551"/>
            <a:ext cx="609600" cy="609600"/>
          </a:xfrm>
          <a:prstGeom prst="rect">
            <a:avLst/>
          </a:prstGeom>
        </p:spPr>
      </p:pic>
    </p:spTree>
    <p:extLst>
      <p:ext uri="{BB962C8B-B14F-4D97-AF65-F5344CB8AC3E}">
        <p14:creationId xmlns:p14="http://schemas.microsoft.com/office/powerpoint/2010/main" val="323259799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13" fill="hold"/>
                                        <p:tgtEl>
                                          <p:spTgt spid="6"/>
                                        </p:tgtEl>
                                      </p:cBhvr>
                                    </p:cmd>
                                  </p:childTnLst>
                                </p:cTn>
                              </p:par>
                            </p:childTnLst>
                          </p:cTn>
                        </p:par>
                        <p:par>
                          <p:cTn id="7" fill="hold">
                            <p:stCondLst>
                              <p:cond delay="17813"/>
                            </p:stCondLst>
                            <p:childTnLst>
                              <p:par>
                                <p:cTn id="8" presetID="21" presetClass="entr" presetSubtype="1"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par>
                                <p:cTn id="11" presetID="1" presetClass="mediacall" presetSubtype="0" fill="hold" nodeType="withEffect">
                                  <p:stCondLst>
                                    <p:cond delay="0"/>
                                  </p:stCondLst>
                                  <p:childTnLst>
                                    <p:cmd type="call" cmd="playFrom(0.0)">
                                      <p:cBhvr>
                                        <p:cTn id="12" dur="7619" fill="hold"/>
                                        <p:tgtEl>
                                          <p:spTgt spid="7"/>
                                        </p:tgtEl>
                                      </p:cBhvr>
                                    </p:cmd>
                                  </p:childTnLst>
                                </p:cTn>
                              </p:par>
                            </p:childTnLst>
                          </p:cTn>
                        </p:par>
                        <p:par>
                          <p:cTn id="13" fill="hold">
                            <p:stCondLst>
                              <p:cond delay="25432"/>
                            </p:stCondLst>
                            <p:childTnLst>
                              <p:par>
                                <p:cTn id="14" presetID="21" presetClass="entr" presetSubtype="1"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2000"/>
                                        <p:tgtEl>
                                          <p:spTgt spid="11"/>
                                        </p:tgtEl>
                                      </p:cBhvr>
                                    </p:animEffect>
                                  </p:childTnLst>
                                </p:cTn>
                              </p:par>
                              <p:par>
                                <p:cTn id="17" presetID="1" presetClass="mediacall" presetSubtype="0" fill="hold" nodeType="withEffect">
                                  <p:stCondLst>
                                    <p:cond delay="0"/>
                                  </p:stCondLst>
                                  <p:childTnLst>
                                    <p:cmd type="call" cmd="playFrom(0.0)">
                                      <p:cBhvr>
                                        <p:cTn id="18" dur="6471" fill="hold"/>
                                        <p:tgtEl>
                                          <p:spTgt spid="8"/>
                                        </p:tgtEl>
                                      </p:cBhvr>
                                    </p:cmd>
                                  </p:childTnLst>
                                </p:cTn>
                              </p:par>
                            </p:childTnLst>
                          </p:cTn>
                        </p:par>
                        <p:par>
                          <p:cTn id="19" fill="hold">
                            <p:stCondLst>
                              <p:cond delay="31903"/>
                            </p:stCondLst>
                            <p:childTnLst>
                              <p:par>
                                <p:cTn id="20" presetID="21" presetClass="entr" presetSubtype="1"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par>
                                <p:cTn id="23" presetID="1" presetClass="mediacall" presetSubtype="0" fill="hold" nodeType="withEffect">
                                  <p:stCondLst>
                                    <p:cond delay="0"/>
                                  </p:stCondLst>
                                  <p:childTnLst>
                                    <p:cmd type="call" cmd="playFrom(0.0)">
                                      <p:cBhvr>
                                        <p:cTn id="24" dur="9142" fill="hold"/>
                                        <p:tgtEl>
                                          <p:spTgt spid="9"/>
                                        </p:tgtEl>
                                      </p:cBhvr>
                                    </p:cmd>
                                  </p:childTnLst>
                                </p:cTn>
                              </p:par>
                            </p:childTnLst>
                          </p:cTn>
                        </p:par>
                        <p:par>
                          <p:cTn id="25" fill="hold">
                            <p:stCondLst>
                              <p:cond delay="41045"/>
                            </p:stCondLst>
                            <p:childTnLst>
                              <p:par>
                                <p:cTn id="26" presetID="21" presetClass="entr" presetSubtype="1"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heel(1)">
                                      <p:cBhvr>
                                        <p:cTn id="28" dur="2000"/>
                                        <p:tgtEl>
                                          <p:spTgt spid="13"/>
                                        </p:tgtEl>
                                      </p:cBhvr>
                                    </p:animEffect>
                                  </p:childTnLst>
                                </p:cTn>
                              </p:par>
                              <p:par>
                                <p:cTn id="29" presetID="1" presetClass="mediacall" presetSubtype="0" fill="hold" nodeType="withEffect">
                                  <p:stCondLst>
                                    <p:cond delay="0"/>
                                  </p:stCondLst>
                                  <p:childTnLst>
                                    <p:cmd type="call" cmd="playFrom(0.0)">
                                      <p:cBhvr>
                                        <p:cTn id="30" dur="11023" fill="hold"/>
                                        <p:tgtEl>
                                          <p:spTgt spid="15"/>
                                        </p:tgtEl>
                                      </p:cBhvr>
                                    </p:cmd>
                                  </p:childTnLst>
                                </p:cTn>
                              </p:par>
                            </p:childTnLst>
                          </p:cTn>
                        </p:par>
                        <p:par>
                          <p:cTn id="31" fill="hold">
                            <p:stCondLst>
                              <p:cond delay="52068"/>
                            </p:stCondLst>
                            <p:childTnLst>
                              <p:par>
                                <p:cTn id="32" presetID="21" presetClass="entr" presetSubtype="1"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heel(1)">
                                      <p:cBhvr>
                                        <p:cTn id="34" dur="2000"/>
                                        <p:tgtEl>
                                          <p:spTgt spid="14"/>
                                        </p:tgtEl>
                                      </p:cBhvr>
                                    </p:animEffect>
                                  </p:childTnLst>
                                </p:cTn>
                              </p:par>
                              <p:par>
                                <p:cTn id="35" presetID="1" presetClass="mediacall" presetSubtype="0" fill="hold" nodeType="withEffect">
                                  <p:stCondLst>
                                    <p:cond delay="0"/>
                                  </p:stCondLst>
                                  <p:childTnLst>
                                    <p:cmd type="call" cmd="playFrom(0.0)">
                                      <p:cBhvr>
                                        <p:cTn id="36" dur="691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6"/>
                </p:tgtEl>
              </p:cMediaNode>
            </p:audio>
            <p:audio>
              <p:cMediaNode vol="80000">
                <p:cTn id="38" fill="hold" display="0">
                  <p:stCondLst>
                    <p:cond delay="indefinite"/>
                  </p:stCondLst>
                  <p:endCondLst>
                    <p:cond evt="onStopAudio" delay="0">
                      <p:tgtEl>
                        <p:sldTgt/>
                      </p:tgtEl>
                    </p:cond>
                  </p:endCondLst>
                </p:cTn>
                <p:tgtEl>
                  <p:spTgt spid="7"/>
                </p:tgtEl>
              </p:cMediaNode>
            </p:audio>
            <p:audio>
              <p:cMediaNode vol="80000">
                <p:cTn id="39" fill="hold" display="0">
                  <p:stCondLst>
                    <p:cond delay="indefinite"/>
                  </p:stCondLst>
                  <p:endCondLst>
                    <p:cond evt="onStopAudio" delay="0">
                      <p:tgtEl>
                        <p:sldTgt/>
                      </p:tgtEl>
                    </p:cond>
                  </p:endCondLst>
                </p:cTn>
                <p:tgtEl>
                  <p:spTgt spid="8"/>
                </p:tgtEl>
              </p:cMediaNode>
            </p:audio>
            <p:audio>
              <p:cMediaNode vol="80000">
                <p:cTn id="40" fill="hold" display="0">
                  <p:stCondLst>
                    <p:cond delay="indefinite"/>
                  </p:stCondLst>
                  <p:endCondLst>
                    <p:cond evt="onStopAudio" delay="0">
                      <p:tgtEl>
                        <p:sldTgt/>
                      </p:tgtEl>
                    </p:cond>
                  </p:endCondLst>
                </p:cTn>
                <p:tgtEl>
                  <p:spTgt spid="9"/>
                </p:tgtEl>
              </p:cMediaNode>
            </p:audio>
            <p:audio>
              <p:cMediaNode vol="80000">
                <p:cTn id="41" fill="hold" display="0">
                  <p:stCondLst>
                    <p:cond delay="indefinite"/>
                  </p:stCondLst>
                  <p:endCondLst>
                    <p:cond evt="onStopAudio" delay="0">
                      <p:tgtEl>
                        <p:sldTgt/>
                      </p:tgtEl>
                    </p:cond>
                  </p:endCondLst>
                </p:cTn>
                <p:tgtEl>
                  <p:spTgt spid="15"/>
                </p:tgtEl>
              </p:cMediaNode>
            </p:audio>
            <p:audio>
              <p:cMediaNode vol="80000">
                <p:cTn id="42" fill="hold" display="0">
                  <p:stCondLst>
                    <p:cond delay="indefinite"/>
                  </p:stCondLst>
                  <p:endCondLst>
                    <p:cond evt="onStopAudio" delay="0">
                      <p:tgtEl>
                        <p:sldTgt/>
                      </p:tgtEl>
                    </p:cond>
                  </p:endCondLst>
                </p:cTn>
                <p:tgtEl>
                  <p:spTgt spid="16"/>
                </p:tgtEl>
              </p:cMediaNode>
            </p:audio>
          </p:childTnLst>
        </p:cTn>
      </p:par>
    </p:tnLst>
    <p:bldLst>
      <p:bldP spid="10" grpId="0"/>
      <p:bldP spid="11" grpId="0"/>
      <p:bldP spid="12" grpId="0"/>
      <p:bldP spid="13"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Rot="1" noChangeArrowheads="1"/>
          </p:cNvSpPr>
          <p:nvPr>
            <p:ph type="title"/>
          </p:nvPr>
        </p:nvSpPr>
        <p:spPr>
          <a:xfrm>
            <a:off x="4291623" y="513862"/>
            <a:ext cx="2909277" cy="1143000"/>
          </a:xfrm>
        </p:spPr>
        <p:txBody>
          <a:bodyPr>
            <a:noAutofit/>
          </a:bodyPr>
          <a:lstStyle/>
          <a:p>
            <a:r>
              <a:rPr lang="en-US" sz="4000" dirty="0">
                <a:uFill>
                  <a:solidFill>
                    <a:srgbClr val="990000"/>
                  </a:solidFill>
                </a:uFill>
                <a:latin typeface="Calibri" pitchFamily="34" charset="0"/>
                <a:cs typeface="Calibri" pitchFamily="34" charset="0"/>
              </a:rPr>
              <a:t>Questions?</a:t>
            </a:r>
          </a:p>
        </p:txBody>
      </p:sp>
      <p:sp>
        <p:nvSpPr>
          <p:cNvPr id="4" name="TextBox 3"/>
          <p:cNvSpPr txBox="1"/>
          <p:nvPr/>
        </p:nvSpPr>
        <p:spPr>
          <a:xfrm>
            <a:off x="2469662" y="1588477"/>
            <a:ext cx="6553200" cy="1938992"/>
          </a:xfrm>
          <a:prstGeom prst="rect">
            <a:avLst/>
          </a:prstGeom>
          <a:noFill/>
        </p:spPr>
        <p:txBody>
          <a:bodyPr wrap="square" rtlCol="0">
            <a:spAutoFit/>
          </a:bodyPr>
          <a:lstStyle/>
          <a:p>
            <a:pPr algn="ctr"/>
            <a:endParaRPr lang="en-US" sz="2400" b="1" u="sng" dirty="0">
              <a:solidFill>
                <a:srgbClr val="002060"/>
              </a:solidFill>
              <a:effectLst>
                <a:outerShdw blurRad="38100" dist="38100" dir="2700000" algn="tl">
                  <a:srgbClr val="000000">
                    <a:alpha val="43137"/>
                  </a:srgbClr>
                </a:outerShdw>
              </a:effectLst>
              <a:latin typeface="Calibri" panose="020F0502020204030204" pitchFamily="34" charset="0"/>
            </a:endParaRPr>
          </a:p>
          <a:p>
            <a:pPr algn="ctr"/>
            <a:r>
              <a:rPr lang="en-US" sz="3200" dirty="0">
                <a:solidFill>
                  <a:srgbClr val="002060"/>
                </a:solidFill>
                <a:latin typeface="+mj-lt"/>
              </a:rPr>
              <a:t>Submit questions in </a:t>
            </a:r>
            <a:r>
              <a:rPr lang="en-US" sz="3200" dirty="0" smtClean="0">
                <a:solidFill>
                  <a:srgbClr val="002060"/>
                </a:solidFill>
                <a:latin typeface="+mj-lt"/>
              </a:rPr>
              <a:t>English or Chinese to this podcast:</a:t>
            </a:r>
            <a:endParaRPr lang="en-US" sz="3200" dirty="0">
              <a:solidFill>
                <a:srgbClr val="002060"/>
              </a:solidFill>
              <a:latin typeface="+mj-lt"/>
            </a:endParaRPr>
          </a:p>
          <a:p>
            <a:pPr algn="ctr"/>
            <a:r>
              <a:rPr lang="en-US" sz="3200" dirty="0" smtClean="0">
                <a:solidFill>
                  <a:srgbClr val="002060"/>
                </a:solidFill>
                <a:latin typeface="+mj-lt"/>
                <a:hlinkClick r:id="rId3"/>
              </a:rPr>
              <a:t>CPSCinChina@CPSC.GOV</a:t>
            </a:r>
            <a:r>
              <a:rPr lang="en-US" sz="3200" dirty="0" smtClean="0">
                <a:solidFill>
                  <a:srgbClr val="002060"/>
                </a:solidFill>
                <a:latin typeface="+mj-lt"/>
              </a:rPr>
              <a:t> </a:t>
            </a:r>
            <a:endParaRPr lang="en-US" sz="3200" dirty="0">
              <a:solidFill>
                <a:srgbClr val="002060"/>
              </a:solidFill>
              <a:latin typeface="+mj-lt"/>
            </a:endParaRPr>
          </a:p>
        </p:txBody>
      </p:sp>
      <p:pic>
        <p:nvPicPr>
          <p:cNvPr id="5" name="Picture 3" descr="C:\Users\rchan\Desktop\Projects\CPSC Logos\CPSC seal Bluesma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3761" y="4068674"/>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50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pPr algn="ctr"/>
            <a:r>
              <a:rPr lang="en-US" dirty="0" smtClean="0"/>
              <a:t>Resources</a:t>
            </a:r>
            <a:endParaRPr lang="en-US" dirty="0"/>
          </a:p>
        </p:txBody>
      </p:sp>
    </p:spTree>
    <p:extLst>
      <p:ext uri="{BB962C8B-B14F-4D97-AF65-F5344CB8AC3E}">
        <p14:creationId xmlns:p14="http://schemas.microsoft.com/office/powerpoint/2010/main" val="18532621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algn="ctr"/>
            <a:r>
              <a:rPr lang="en-US" sz="3100" dirty="0" smtClean="0"/>
              <a:t>CPSC’s Podcast Series</a:t>
            </a:r>
            <a:endParaRPr lang="en-US" dirty="0" smtClean="0"/>
          </a:p>
          <a:p>
            <a:pPr algn="ctr"/>
            <a:endParaRPr lang="en-US" dirty="0"/>
          </a:p>
        </p:txBody>
      </p:sp>
      <p:graphicFrame>
        <p:nvGraphicFramePr>
          <p:cNvPr id="5" name="Table 4"/>
          <p:cNvGraphicFramePr>
            <a:graphicFrameLocks noGrp="1"/>
          </p:cNvGraphicFramePr>
          <p:nvPr>
            <p:extLst/>
          </p:nvPr>
        </p:nvGraphicFramePr>
        <p:xfrm>
          <a:off x="1689654" y="1605707"/>
          <a:ext cx="9116892" cy="2966720"/>
        </p:xfrm>
        <a:graphic>
          <a:graphicData uri="http://schemas.openxmlformats.org/drawingml/2006/table">
            <a:tbl>
              <a:tblPr firstRow="1" bandRow="1">
                <a:tableStyleId>{5C22544A-7EE6-4342-B048-85BDC9FD1C3A}</a:tableStyleId>
              </a:tblPr>
              <a:tblGrid>
                <a:gridCol w="1280037"/>
                <a:gridCol w="7836855"/>
              </a:tblGrid>
              <a:tr h="370840">
                <a:tc>
                  <a:txBody>
                    <a:bodyPr/>
                    <a:lstStyle/>
                    <a:p>
                      <a:pPr algn="ctr"/>
                      <a:r>
                        <a:rPr lang="en-US" sz="1800" b="1" dirty="0" smtClean="0">
                          <a:solidFill>
                            <a:schemeClr val="bg2"/>
                          </a:solidFill>
                          <a:latin typeface="+mn-lt"/>
                        </a:rPr>
                        <a:t>Podcast</a:t>
                      </a:r>
                      <a:endParaRPr lang="en-US" sz="1800" b="1" dirty="0">
                        <a:solidFill>
                          <a:schemeClr val="bg2"/>
                        </a:solidFill>
                        <a:latin typeface="+mn-lt"/>
                      </a:endParaRPr>
                    </a:p>
                  </a:txBody>
                  <a:tcPr/>
                </a:tc>
                <a:tc>
                  <a:txBody>
                    <a:bodyPr/>
                    <a:lstStyle/>
                    <a:p>
                      <a:pPr algn="ctr"/>
                      <a:r>
                        <a:rPr lang="en-US" sz="1800" b="1" smtClean="0">
                          <a:solidFill>
                            <a:schemeClr val="bg2"/>
                          </a:solidFill>
                          <a:latin typeface="+mn-lt"/>
                        </a:rPr>
                        <a:t>Topics</a:t>
                      </a:r>
                      <a:endParaRPr lang="en-US" sz="1800" b="1" dirty="0">
                        <a:solidFill>
                          <a:schemeClr val="bg2"/>
                        </a:solidFill>
                        <a:latin typeface="+mn-lt"/>
                      </a:endParaRPr>
                    </a:p>
                  </a:txBody>
                  <a:tcPr/>
                </a:tc>
              </a:tr>
              <a:tr h="370840">
                <a:tc>
                  <a:txBody>
                    <a:bodyPr/>
                    <a:lstStyle/>
                    <a:p>
                      <a:pPr marL="0" marR="0" algn="ctr">
                        <a:spcBef>
                          <a:spcPts val="0"/>
                        </a:spcBef>
                        <a:spcAft>
                          <a:spcPts val="0"/>
                        </a:spcAft>
                      </a:pPr>
                      <a:r>
                        <a:rPr lang="en-US" sz="1800" dirty="0" smtClean="0">
                          <a:effectLst/>
                          <a:latin typeface="+mn-lt"/>
                          <a:ea typeface="Calibri" panose="020F0502020204030204" pitchFamily="34" charset="0"/>
                        </a:rPr>
                        <a:t>#1</a:t>
                      </a:r>
                      <a:endParaRPr lang="en-US" sz="1800" dirty="0">
                        <a:effectLst/>
                        <a:latin typeface="+mn-lt"/>
                        <a:ea typeface="Calibri" panose="020F0502020204030204" pitchFamily="34" charset="0"/>
                      </a:endParaRPr>
                    </a:p>
                  </a:txBody>
                  <a:tcPr marL="0" marR="0" marT="0" marB="0"/>
                </a:tc>
                <a:tc>
                  <a:txBody>
                    <a:bodyPr/>
                    <a:lstStyle/>
                    <a:p>
                      <a:pPr marL="0" marR="0" algn="l">
                        <a:spcBef>
                          <a:spcPts val="0"/>
                        </a:spcBef>
                        <a:spcAft>
                          <a:spcPts val="0"/>
                        </a:spcAft>
                      </a:pPr>
                      <a:r>
                        <a:rPr lang="en-US" sz="1800" dirty="0" smtClean="0">
                          <a:effectLst/>
                          <a:latin typeface="+mn-lt"/>
                          <a:ea typeface="Calibri" panose="020F0502020204030204" pitchFamily="34" charset="0"/>
                        </a:rPr>
                        <a:t>Selling Safe Electrical</a:t>
                      </a:r>
                      <a:r>
                        <a:rPr lang="en-US" sz="1800" baseline="0" dirty="0" smtClean="0">
                          <a:effectLst/>
                          <a:latin typeface="+mn-lt"/>
                          <a:ea typeface="Calibri" panose="020F0502020204030204" pitchFamily="34" charset="0"/>
                        </a:rPr>
                        <a:t> Products to the U.S.</a:t>
                      </a:r>
                      <a:r>
                        <a:rPr lang="en-US" sz="1800" dirty="0">
                          <a:effectLst/>
                          <a:latin typeface="+mn-lt"/>
                          <a:ea typeface="Calibri" panose="020F0502020204030204" pitchFamily="34" charset="0"/>
                        </a:rPr>
                        <a:t> </a:t>
                      </a:r>
                      <a:r>
                        <a:rPr lang="en-US" sz="1800" dirty="0" smtClean="0">
                          <a:effectLst/>
                          <a:latin typeface="+mn-lt"/>
                          <a:ea typeface="Calibri" panose="020F0502020204030204" pitchFamily="34" charset="0"/>
                        </a:rPr>
                        <a:t>Market</a:t>
                      </a:r>
                      <a:endParaRPr lang="en-US" sz="1800" dirty="0">
                        <a:effectLst/>
                        <a:latin typeface="+mn-lt"/>
                        <a:ea typeface="Calibri" panose="020F0502020204030204" pitchFamily="34" charset="0"/>
                      </a:endParaRPr>
                    </a:p>
                  </a:txBody>
                  <a:tcPr marL="0" marR="0" marT="0" marB="0"/>
                </a:tc>
              </a:tr>
              <a:tr h="370840">
                <a:tc>
                  <a:txBody>
                    <a:bodyPr/>
                    <a:lstStyle/>
                    <a:p>
                      <a:pPr marL="0" marR="0" algn="ctr">
                        <a:spcBef>
                          <a:spcPts val="0"/>
                        </a:spcBef>
                        <a:spcAft>
                          <a:spcPts val="0"/>
                        </a:spcAft>
                      </a:pPr>
                      <a:r>
                        <a:rPr lang="en-US" sz="1800" dirty="0" smtClean="0">
                          <a:effectLst/>
                          <a:latin typeface="+mn-lt"/>
                          <a:ea typeface="Calibri" panose="020F0502020204030204" pitchFamily="34" charset="0"/>
                        </a:rPr>
                        <a:t>#2</a:t>
                      </a:r>
                      <a:endParaRPr lang="en-US" sz="1800" dirty="0">
                        <a:effectLst/>
                        <a:latin typeface="+mn-lt"/>
                        <a:ea typeface="Calibri" panose="020F0502020204030204" pitchFamily="34" charset="0"/>
                      </a:endParaRPr>
                    </a:p>
                  </a:txBody>
                  <a:tcPr marL="0" marR="0" marT="0" marB="0"/>
                </a:tc>
                <a:tc>
                  <a:txBody>
                    <a:bodyPr/>
                    <a:lstStyle/>
                    <a:p>
                      <a:pPr marL="0" marR="0" algn="l">
                        <a:spcBef>
                          <a:spcPts val="0"/>
                        </a:spcBef>
                        <a:spcAft>
                          <a:spcPts val="0"/>
                        </a:spcAft>
                      </a:pPr>
                      <a:r>
                        <a:rPr lang="en-US" sz="1800" dirty="0" smtClean="0">
                          <a:effectLst/>
                          <a:latin typeface="+mn-lt"/>
                          <a:ea typeface="Calibri" panose="020F0502020204030204" pitchFamily="34" charset="0"/>
                        </a:rPr>
                        <a:t>Overview of U.S.</a:t>
                      </a:r>
                      <a:r>
                        <a:rPr lang="en-US" sz="1800" baseline="0" dirty="0" smtClean="0">
                          <a:effectLst/>
                          <a:latin typeface="+mn-lt"/>
                          <a:ea typeface="Calibri" panose="020F0502020204030204" pitchFamily="34" charset="0"/>
                        </a:rPr>
                        <a:t> Apparel </a:t>
                      </a:r>
                      <a:r>
                        <a:rPr lang="en-US" sz="1800" dirty="0" smtClean="0">
                          <a:effectLst/>
                          <a:latin typeface="+mn-lt"/>
                          <a:ea typeface="Calibri" panose="020F0502020204030204" pitchFamily="34" charset="0"/>
                        </a:rPr>
                        <a:t>Requirements</a:t>
                      </a:r>
                      <a:endParaRPr lang="en-US" sz="1800" dirty="0">
                        <a:effectLst/>
                        <a:latin typeface="+mn-lt"/>
                        <a:ea typeface="Calibri" panose="020F0502020204030204" pitchFamily="34" charset="0"/>
                      </a:endParaRPr>
                    </a:p>
                  </a:txBody>
                  <a:tcPr marL="0" marR="0" marT="0" marB="0"/>
                </a:tc>
              </a:tr>
              <a:tr h="370840">
                <a:tc>
                  <a:txBody>
                    <a:bodyPr/>
                    <a:lstStyle/>
                    <a:p>
                      <a:pPr marL="0" marR="0" algn="ctr">
                        <a:spcBef>
                          <a:spcPts val="0"/>
                        </a:spcBef>
                        <a:spcAft>
                          <a:spcPts val="0"/>
                        </a:spcAft>
                      </a:pPr>
                      <a:r>
                        <a:rPr lang="en-US" sz="1800" dirty="0" smtClean="0">
                          <a:effectLst/>
                          <a:latin typeface="+mn-lt"/>
                          <a:ea typeface="Calibri" panose="020F0502020204030204" pitchFamily="34" charset="0"/>
                        </a:rPr>
                        <a:t>#3</a:t>
                      </a:r>
                      <a:endParaRPr lang="en-US" sz="1800" dirty="0">
                        <a:effectLst/>
                        <a:latin typeface="+mn-lt"/>
                        <a:ea typeface="Calibri" panose="020F0502020204030204" pitchFamily="34" charset="0"/>
                      </a:endParaRPr>
                    </a:p>
                  </a:txBody>
                  <a:tcPr marL="0" marR="0" marT="0" marB="0"/>
                </a:tc>
                <a:tc>
                  <a:txBody>
                    <a:bodyPr/>
                    <a:lstStyle/>
                    <a:p>
                      <a:pPr marL="0" marR="0" algn="l">
                        <a:spcBef>
                          <a:spcPts val="0"/>
                        </a:spcBef>
                        <a:spcAft>
                          <a:spcPts val="0"/>
                        </a:spcAft>
                      </a:pPr>
                      <a:r>
                        <a:rPr lang="en-US" sz="1800" dirty="0" smtClean="0">
                          <a:effectLst/>
                          <a:latin typeface="+mn-lt"/>
                          <a:ea typeface="Calibri" panose="020F0502020204030204" pitchFamily="34" charset="0"/>
                        </a:rPr>
                        <a:t>CPSC Bicycle </a:t>
                      </a:r>
                      <a:r>
                        <a:rPr lang="en-US" sz="1800" dirty="0">
                          <a:effectLst/>
                          <a:latin typeface="+mn-lt"/>
                          <a:ea typeface="Calibri" panose="020F0502020204030204" pitchFamily="34" charset="0"/>
                        </a:rPr>
                        <a:t>Regulations </a:t>
                      </a:r>
                      <a:r>
                        <a:rPr lang="en-US" sz="1800" dirty="0" smtClean="0">
                          <a:effectLst/>
                          <a:latin typeface="+mn-lt"/>
                          <a:ea typeface="Calibri" panose="020F0502020204030204" pitchFamily="34" charset="0"/>
                        </a:rPr>
                        <a:t>and U.S.</a:t>
                      </a:r>
                      <a:r>
                        <a:rPr lang="en-US" sz="1800" baseline="0" dirty="0" smtClean="0">
                          <a:effectLst/>
                          <a:latin typeface="+mn-lt"/>
                          <a:ea typeface="Calibri" panose="020F0502020204030204" pitchFamily="34" charset="0"/>
                        </a:rPr>
                        <a:t> and International </a:t>
                      </a:r>
                      <a:r>
                        <a:rPr lang="en-US" sz="1800" dirty="0" smtClean="0">
                          <a:effectLst/>
                          <a:latin typeface="+mn-lt"/>
                          <a:ea typeface="Calibri" panose="020F0502020204030204" pitchFamily="34" charset="0"/>
                        </a:rPr>
                        <a:t>Safety </a:t>
                      </a:r>
                      <a:r>
                        <a:rPr lang="en-US" sz="1800" dirty="0">
                          <a:effectLst/>
                          <a:latin typeface="+mn-lt"/>
                          <a:ea typeface="Calibri" panose="020F0502020204030204" pitchFamily="34" charset="0"/>
                        </a:rPr>
                        <a:t>Standards </a:t>
                      </a:r>
                    </a:p>
                  </a:txBody>
                  <a:tcPr marL="0" marR="0" marT="0" marB="0"/>
                </a:tc>
              </a:tr>
              <a:tr h="370840">
                <a:tc>
                  <a:txBody>
                    <a:bodyPr/>
                    <a:lstStyle/>
                    <a:p>
                      <a:pPr marL="0" marR="0" algn="ctr">
                        <a:spcBef>
                          <a:spcPts val="0"/>
                        </a:spcBef>
                        <a:spcAft>
                          <a:spcPts val="0"/>
                        </a:spcAft>
                      </a:pPr>
                      <a:r>
                        <a:rPr lang="en-US" sz="1800" dirty="0" smtClean="0">
                          <a:effectLst/>
                          <a:latin typeface="+mn-lt"/>
                          <a:ea typeface="Calibri" panose="020F0502020204030204" pitchFamily="34" charset="0"/>
                        </a:rPr>
                        <a:t>#4</a:t>
                      </a:r>
                      <a:endParaRPr lang="en-US" sz="1800" dirty="0">
                        <a:effectLst/>
                        <a:latin typeface="+mn-lt"/>
                        <a:ea typeface="Calibri" panose="020F0502020204030204" pitchFamily="34" charset="0"/>
                      </a:endParaRPr>
                    </a:p>
                  </a:txBody>
                  <a:tcPr marL="0" marR="0" marT="0" marB="0"/>
                </a:tc>
                <a:tc>
                  <a:txBody>
                    <a:bodyPr/>
                    <a:lstStyle/>
                    <a:p>
                      <a:pPr marL="0" marR="0" algn="l">
                        <a:spcBef>
                          <a:spcPts val="0"/>
                        </a:spcBef>
                        <a:spcAft>
                          <a:spcPts val="0"/>
                        </a:spcAft>
                      </a:pPr>
                      <a:r>
                        <a:rPr lang="en-US" sz="1800" dirty="0" smtClean="0">
                          <a:effectLst/>
                          <a:latin typeface="+mn-lt"/>
                          <a:ea typeface="Calibri" panose="020F0502020204030204" pitchFamily="34" charset="0"/>
                        </a:rPr>
                        <a:t>Overview of U.S. Mattress</a:t>
                      </a:r>
                      <a:r>
                        <a:rPr lang="en-US" sz="1800" baseline="0" dirty="0" smtClean="0">
                          <a:effectLst/>
                          <a:latin typeface="+mn-lt"/>
                          <a:ea typeface="Calibri" panose="020F0502020204030204" pitchFamily="34" charset="0"/>
                        </a:rPr>
                        <a:t> Requirements</a:t>
                      </a:r>
                      <a:endParaRPr lang="en-US" sz="1800" dirty="0">
                        <a:effectLst/>
                        <a:latin typeface="+mn-lt"/>
                        <a:ea typeface="Calibri" panose="020F0502020204030204" pitchFamily="34" charset="0"/>
                      </a:endParaRPr>
                    </a:p>
                  </a:txBody>
                  <a:tcPr marL="0" marR="0" marT="0" marB="0"/>
                </a:tc>
              </a:tr>
              <a:tr h="370840">
                <a:tc>
                  <a:txBody>
                    <a:bodyPr/>
                    <a:lstStyle/>
                    <a:p>
                      <a:pPr marL="0" marR="0" algn="ctr">
                        <a:spcBef>
                          <a:spcPts val="0"/>
                        </a:spcBef>
                        <a:spcAft>
                          <a:spcPts val="0"/>
                        </a:spcAft>
                      </a:pPr>
                      <a:r>
                        <a:rPr lang="en-US" sz="1800" b="0" dirty="0" smtClean="0">
                          <a:effectLst/>
                          <a:latin typeface="+mn-lt"/>
                          <a:ea typeface="Calibri" panose="020F0502020204030204" pitchFamily="34" charset="0"/>
                        </a:rPr>
                        <a:t>#5</a:t>
                      </a:r>
                      <a:endParaRPr lang="en-US" sz="1800" b="0" dirty="0">
                        <a:effectLst/>
                        <a:latin typeface="+mn-lt"/>
                        <a:ea typeface="Calibri" panose="020F0502020204030204" pitchFamily="34" charset="0"/>
                      </a:endParaRPr>
                    </a:p>
                  </a:txBody>
                  <a:tcPr marL="0" marR="0" marT="0" marB="0"/>
                </a:tc>
                <a:tc>
                  <a:txBody>
                    <a:bodyPr/>
                    <a:lstStyle/>
                    <a:p>
                      <a:pPr marL="0" marR="0" algn="l">
                        <a:spcBef>
                          <a:spcPts val="0"/>
                        </a:spcBef>
                        <a:spcAft>
                          <a:spcPts val="0"/>
                        </a:spcAft>
                      </a:pPr>
                      <a:r>
                        <a:rPr lang="en-US" sz="1800" b="0" dirty="0" smtClean="0">
                          <a:solidFill>
                            <a:schemeClr val="dk1"/>
                          </a:solidFill>
                          <a:effectLst/>
                          <a:latin typeface="+mn-lt"/>
                          <a:ea typeface="+mn-ea"/>
                          <a:cs typeface="+mn-cs"/>
                        </a:rPr>
                        <a:t>Durable Infant</a:t>
                      </a:r>
                      <a:r>
                        <a:rPr lang="en-US" sz="1800" b="0" baseline="0" dirty="0" smtClean="0">
                          <a:solidFill>
                            <a:schemeClr val="dk1"/>
                          </a:solidFill>
                          <a:effectLst/>
                          <a:latin typeface="+mn-lt"/>
                          <a:ea typeface="+mn-ea"/>
                          <a:cs typeface="+mn-cs"/>
                        </a:rPr>
                        <a:t> or</a:t>
                      </a:r>
                      <a:r>
                        <a:rPr lang="en-US" sz="1800" b="0" dirty="0" smtClean="0">
                          <a:solidFill>
                            <a:schemeClr val="dk1"/>
                          </a:solidFill>
                          <a:effectLst/>
                          <a:latin typeface="+mn-lt"/>
                          <a:ea typeface="+mn-ea"/>
                          <a:cs typeface="+mn-cs"/>
                        </a:rPr>
                        <a:t> Toddler Products Common Requirements</a:t>
                      </a:r>
                      <a:endParaRPr lang="en-US" sz="1800" b="0" dirty="0">
                        <a:effectLst/>
                        <a:latin typeface="+mn-lt"/>
                        <a:ea typeface="Calibri" panose="020F0502020204030204" pitchFamily="34" charset="0"/>
                      </a:endParaRPr>
                    </a:p>
                  </a:txBody>
                  <a:tcPr marL="0" marR="0" marT="0" marB="0"/>
                </a:tc>
              </a:tr>
              <a:tr h="370840">
                <a:tc>
                  <a:txBody>
                    <a:bodyPr/>
                    <a:lstStyle/>
                    <a:p>
                      <a:pPr marL="0" marR="0" algn="ctr">
                        <a:spcBef>
                          <a:spcPts val="0"/>
                        </a:spcBef>
                        <a:spcAft>
                          <a:spcPts val="0"/>
                        </a:spcAft>
                      </a:pPr>
                      <a:r>
                        <a:rPr lang="en-US" sz="1800" dirty="0" smtClean="0">
                          <a:effectLst/>
                          <a:latin typeface="+mn-lt"/>
                          <a:ea typeface="Calibri" panose="020F0502020204030204" pitchFamily="34" charset="0"/>
                        </a:rPr>
                        <a:t>#6</a:t>
                      </a:r>
                      <a:endParaRPr lang="en-US" sz="1800" dirty="0">
                        <a:effectLst/>
                        <a:latin typeface="+mn-lt"/>
                        <a:ea typeface="Calibri" panose="020F0502020204030204" pitchFamily="34" charset="0"/>
                      </a:endParaRPr>
                    </a:p>
                  </a:txBody>
                  <a:tcPr marL="0" marR="0" marT="0" marB="0"/>
                </a:tc>
                <a:tc>
                  <a:txBody>
                    <a:bodyPr/>
                    <a:lstStyle/>
                    <a:p>
                      <a:pPr marL="0" marR="0" algn="l">
                        <a:spcBef>
                          <a:spcPts val="0"/>
                        </a:spcBef>
                        <a:spcAft>
                          <a:spcPts val="0"/>
                        </a:spcAft>
                      </a:pPr>
                      <a:r>
                        <a:rPr lang="en-US" sz="1800" dirty="0" smtClean="0">
                          <a:effectLst/>
                          <a:latin typeface="+mn-lt"/>
                          <a:ea typeface="Calibri" panose="020F0502020204030204" pitchFamily="34" charset="0"/>
                        </a:rPr>
                        <a:t>Overview of Carriage </a:t>
                      </a:r>
                      <a:r>
                        <a:rPr lang="en-US" sz="1800" dirty="0">
                          <a:effectLst/>
                          <a:latin typeface="+mn-lt"/>
                          <a:ea typeface="Calibri" panose="020F0502020204030204" pitchFamily="34" charset="0"/>
                        </a:rPr>
                        <a:t>and </a:t>
                      </a:r>
                      <a:r>
                        <a:rPr lang="en-US" sz="1800" dirty="0" smtClean="0">
                          <a:effectLst/>
                          <a:latin typeface="+mn-lt"/>
                          <a:ea typeface="Calibri" panose="020F0502020204030204" pitchFamily="34" charset="0"/>
                        </a:rPr>
                        <a:t>Stroller</a:t>
                      </a:r>
                      <a:r>
                        <a:rPr lang="en-US" sz="1800" baseline="0" dirty="0" smtClean="0">
                          <a:effectLst/>
                          <a:latin typeface="+mn-lt"/>
                          <a:ea typeface="Calibri" panose="020F0502020204030204" pitchFamily="34" charset="0"/>
                        </a:rPr>
                        <a:t> Requirements</a:t>
                      </a:r>
                      <a:endParaRPr lang="en-US" sz="1800" dirty="0">
                        <a:effectLst/>
                        <a:latin typeface="+mn-lt"/>
                        <a:ea typeface="Calibri" panose="020F0502020204030204" pitchFamily="34" charset="0"/>
                      </a:endParaRPr>
                    </a:p>
                  </a:txBody>
                  <a:tcPr marL="0" marR="0" marT="0" marB="0"/>
                </a:tc>
              </a:tr>
              <a:tr h="370840">
                <a:tc>
                  <a:txBody>
                    <a:bodyPr/>
                    <a:lstStyle/>
                    <a:p>
                      <a:pPr marL="0" marR="0" algn="ctr">
                        <a:spcBef>
                          <a:spcPts val="0"/>
                        </a:spcBef>
                        <a:spcAft>
                          <a:spcPts val="0"/>
                        </a:spcAft>
                      </a:pPr>
                      <a:r>
                        <a:rPr lang="en-US" sz="1800" dirty="0" smtClean="0">
                          <a:effectLst/>
                          <a:latin typeface="+mn-lt"/>
                          <a:ea typeface="Calibri" panose="020F0502020204030204" pitchFamily="34" charset="0"/>
                        </a:rPr>
                        <a:t>#7</a:t>
                      </a:r>
                      <a:endParaRPr lang="en-US" sz="1800" dirty="0">
                        <a:effectLst/>
                        <a:latin typeface="+mn-lt"/>
                        <a:ea typeface="Calibri" panose="020F0502020204030204" pitchFamily="34" charset="0"/>
                      </a:endParaRPr>
                    </a:p>
                  </a:txBody>
                  <a:tcPr marL="0" marR="0" marT="0" marB="0"/>
                </a:tc>
                <a:tc>
                  <a:txBody>
                    <a:bodyPr/>
                    <a:lstStyle/>
                    <a:p>
                      <a:pPr marL="0" marR="0" algn="l">
                        <a:spcBef>
                          <a:spcPts val="0"/>
                        </a:spcBef>
                        <a:spcAft>
                          <a:spcPts val="0"/>
                        </a:spcAft>
                      </a:pPr>
                      <a:r>
                        <a:rPr lang="en-US" sz="1800" dirty="0" smtClean="0">
                          <a:effectLst/>
                          <a:latin typeface="+mn-lt"/>
                          <a:ea typeface="Calibri" panose="020F0502020204030204" pitchFamily="34" charset="0"/>
                        </a:rPr>
                        <a:t>Toy</a:t>
                      </a:r>
                      <a:r>
                        <a:rPr lang="en-US" sz="1800" baseline="0" dirty="0" smtClean="0">
                          <a:effectLst/>
                          <a:latin typeface="+mn-lt"/>
                          <a:ea typeface="Calibri" panose="020F0502020204030204" pitchFamily="34" charset="0"/>
                        </a:rPr>
                        <a:t> Safety</a:t>
                      </a:r>
                      <a:endParaRPr lang="en-US" sz="1800" dirty="0">
                        <a:effectLst/>
                        <a:latin typeface="+mn-lt"/>
                        <a:ea typeface="Calibri" panose="020F0502020204030204" pitchFamily="34" charset="0"/>
                      </a:endParaRPr>
                    </a:p>
                  </a:txBody>
                  <a:tcPr marL="0" marR="0" marT="0" marB="0"/>
                </a:tc>
              </a:tr>
            </a:tbl>
          </a:graphicData>
        </a:graphic>
      </p:graphicFrame>
      <p:sp>
        <p:nvSpPr>
          <p:cNvPr id="3" name="Rectangle 2"/>
          <p:cNvSpPr/>
          <p:nvPr/>
        </p:nvSpPr>
        <p:spPr>
          <a:xfrm>
            <a:off x="3056372" y="4997828"/>
            <a:ext cx="6096000" cy="954107"/>
          </a:xfrm>
          <a:prstGeom prst="rect">
            <a:avLst/>
          </a:prstGeom>
        </p:spPr>
        <p:txBody>
          <a:bodyPr>
            <a:spAutoFit/>
          </a:bodyPr>
          <a:lstStyle/>
          <a:p>
            <a:pPr algn="ctr"/>
            <a:r>
              <a:rPr lang="en-US" sz="2800" dirty="0">
                <a:latin typeface="Calibri" panose="020F0502020204030204" pitchFamily="34" charset="0"/>
                <a:ea typeface="SimSun" panose="02010600030101010101" pitchFamily="2" charset="-122"/>
                <a:cs typeface="Times New Roman" panose="02020603050405020304" pitchFamily="18" charset="0"/>
              </a:rPr>
              <a:t>“Questions </a:t>
            </a:r>
            <a:r>
              <a:rPr lang="en-US" sz="2800" dirty="0" smtClean="0">
                <a:latin typeface="Calibri" panose="020F0502020204030204" pitchFamily="34" charset="0"/>
                <a:ea typeface="SimSun" panose="02010600030101010101" pitchFamily="2" charset="-122"/>
                <a:cs typeface="Times New Roman" panose="02020603050405020304" pitchFamily="18" charset="0"/>
              </a:rPr>
              <a:t>on </a:t>
            </a:r>
            <a:r>
              <a:rPr lang="en-US" sz="2800" dirty="0">
                <a:latin typeface="Calibri" panose="020F0502020204030204" pitchFamily="34" charset="0"/>
                <a:ea typeface="SimSun" panose="02010600030101010101" pitchFamily="2" charset="-122"/>
                <a:cs typeface="Times New Roman" panose="02020603050405020304" pitchFamily="18" charset="0"/>
              </a:rPr>
              <a:t>this Presentation?  Send an email to </a:t>
            </a:r>
            <a:r>
              <a:rPr lang="en-US" sz="2800" u="sng" dirty="0">
                <a:solidFill>
                  <a:srgbClr val="0563C1"/>
                </a:solidFill>
                <a:latin typeface="Calibri" panose="020F0502020204030204" pitchFamily="34" charset="0"/>
                <a:ea typeface="SimSun" panose="02010600030101010101" pitchFamily="2" charset="-122"/>
                <a:cs typeface="Times New Roman" panose="02020603050405020304" pitchFamily="18" charset="0"/>
                <a:hlinkClick r:id="rId3"/>
              </a:rPr>
              <a:t>CPSCinChina@cpsc.gov</a:t>
            </a:r>
            <a:r>
              <a:rPr lang="en-US" sz="2800" dirty="0">
                <a:latin typeface="Calibri" panose="020F0502020204030204" pitchFamily="34" charset="0"/>
                <a:ea typeface="SimSun" panose="02010600030101010101" pitchFamily="2" charset="-122"/>
                <a:cs typeface="Times New Roman" panose="02020603050405020304" pitchFamily="18" charset="0"/>
              </a:rPr>
              <a:t>”</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42808468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2017031"/>
            <a:ext cx="3769042" cy="1178241"/>
          </a:xfrm>
        </p:spPr>
        <p:txBody>
          <a:bodyPr>
            <a:normAutofit fontScale="77500" lnSpcReduction="20000"/>
          </a:bodyPr>
          <a:lstStyle/>
          <a:p>
            <a:pPr algn="ctr"/>
            <a:r>
              <a:rPr lang="en-US" dirty="0"/>
              <a:t>Chinese Resources at cpsc.gov</a:t>
            </a:r>
          </a:p>
        </p:txBody>
      </p:sp>
      <p:pic>
        <p:nvPicPr>
          <p:cNvPr id="11" name="Content Placeholder 10"/>
          <p:cNvPicPr>
            <a:picLocks noGrp="1"/>
          </p:cNvPicPr>
          <p:nvPr>
            <p:ph idx="4294967295"/>
          </p:nvPr>
        </p:nvPicPr>
        <p:blipFill>
          <a:blip r:embed="rId3"/>
          <a:stretch>
            <a:fillRect/>
          </a:stretch>
        </p:blipFill>
        <p:spPr>
          <a:xfrm>
            <a:off x="4681413" y="1038165"/>
            <a:ext cx="7018215" cy="4314214"/>
          </a:xfrm>
          <a:prstGeom prst="rect">
            <a:avLst/>
          </a:prstGeom>
        </p:spPr>
      </p:pic>
      <p:sp>
        <p:nvSpPr>
          <p:cNvPr id="6" name="Rectangle 5"/>
          <p:cNvSpPr/>
          <p:nvPr/>
        </p:nvSpPr>
        <p:spPr>
          <a:xfrm>
            <a:off x="4647221" y="468665"/>
            <a:ext cx="7086601" cy="584775"/>
          </a:xfrm>
          <a:prstGeom prst="rect">
            <a:avLst/>
          </a:prstGeom>
        </p:spPr>
        <p:txBody>
          <a:bodyPr wrap="square">
            <a:spAutoFit/>
          </a:bodyPr>
          <a:lstStyle/>
          <a:p>
            <a:pPr lvl="0" algn="ctr">
              <a:spcBef>
                <a:spcPct val="20000"/>
              </a:spcBef>
            </a:pPr>
            <a:r>
              <a:rPr lang="en-US" sz="1600" u="sng" dirty="0">
                <a:hlinkClick r:id="rId4"/>
              </a:rPr>
              <a:t>https://www.cpsc.gov/Business--Manufacturing/Business-Education/Durable-Infant-or-Toddler-Products</a:t>
            </a:r>
            <a:endParaRPr lang="en-US" sz="1600" u="sng" dirty="0">
              <a:solidFill>
                <a:srgbClr val="1F497D"/>
              </a:solidFill>
              <a:latin typeface="Calibri"/>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0520" y="4485098"/>
            <a:ext cx="1555988" cy="1952613"/>
          </a:xfrm>
          <a:prstGeom prst="rect">
            <a:avLst/>
          </a:prstGeom>
        </p:spPr>
      </p:pic>
    </p:spTree>
    <p:extLst>
      <p:ext uri="{BB962C8B-B14F-4D97-AF65-F5344CB8AC3E}">
        <p14:creationId xmlns:p14="http://schemas.microsoft.com/office/powerpoint/2010/main" val="165367044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60785" y="2317880"/>
            <a:ext cx="3769042" cy="1178241"/>
          </a:xfrm>
        </p:spPr>
        <p:txBody>
          <a:bodyPr>
            <a:normAutofit fontScale="77500" lnSpcReduction="20000"/>
          </a:bodyPr>
          <a:lstStyle/>
          <a:p>
            <a:pPr algn="ctr"/>
            <a:r>
              <a:rPr lang="en-US" dirty="0"/>
              <a:t>Chinese Resources at cpsc.gov</a:t>
            </a:r>
          </a:p>
        </p:txBody>
      </p:sp>
      <p:sp>
        <p:nvSpPr>
          <p:cNvPr id="8" name="Rectangle 7"/>
          <p:cNvSpPr/>
          <p:nvPr/>
        </p:nvSpPr>
        <p:spPr>
          <a:xfrm>
            <a:off x="4689760" y="4765975"/>
            <a:ext cx="3733799" cy="1723549"/>
          </a:xfrm>
          <a:prstGeom prst="rect">
            <a:avLst/>
          </a:prstGeom>
        </p:spPr>
        <p:txBody>
          <a:bodyPr wrap="square">
            <a:spAutoFit/>
          </a:bodyPr>
          <a:lstStyle/>
          <a:p>
            <a:r>
              <a:rPr lang="en-US" sz="1600" dirty="0">
                <a:hlinkClick r:id="rId3"/>
              </a:rPr>
              <a:t>https://</a:t>
            </a:r>
            <a:r>
              <a:rPr lang="en-US" sz="1600" dirty="0" smtClean="0">
                <a:hlinkClick r:id="rId3"/>
              </a:rPr>
              <a:t>www.cpsc.gov/s3fs-public/HandbookforManufacturingChinese.pdf</a:t>
            </a:r>
            <a:r>
              <a:rPr lang="en-US" sz="1600" dirty="0" smtClean="0"/>
              <a:t> (</a:t>
            </a:r>
            <a:r>
              <a:rPr lang="zh-CN" altLang="en-US" sz="1600" dirty="0" smtClean="0">
                <a:latin typeface="+mn-ea"/>
              </a:rPr>
              <a:t>中文版本</a:t>
            </a:r>
            <a:r>
              <a:rPr lang="en-US" sz="1600" dirty="0" smtClean="0">
                <a:latin typeface="+mn-ea"/>
              </a:rPr>
              <a:t> </a:t>
            </a:r>
            <a:r>
              <a:rPr lang="en-US" sz="1600" dirty="0" smtClean="0"/>
              <a:t>)</a:t>
            </a:r>
          </a:p>
          <a:p>
            <a:endParaRPr lang="en-US" sz="1600" dirty="0"/>
          </a:p>
          <a:p>
            <a:r>
              <a:rPr lang="en-US" sz="1400" dirty="0" smtClean="0">
                <a:hlinkClick r:id="rId4"/>
              </a:rPr>
              <a:t>https</a:t>
            </a:r>
            <a:r>
              <a:rPr lang="en-US" sz="1400" dirty="0">
                <a:hlinkClick r:id="rId4"/>
              </a:rPr>
              <a:t>://</a:t>
            </a:r>
            <a:r>
              <a:rPr lang="en-US" sz="1400" dirty="0" smtClean="0">
                <a:hlinkClick r:id="rId4"/>
              </a:rPr>
              <a:t>www.cpsc.gov/s3fs-public/pdfs/blk_pdf_handbookenglishaug05.pdf</a:t>
            </a:r>
            <a:r>
              <a:rPr lang="zh-CN" altLang="en-US" sz="1400" dirty="0" smtClean="0"/>
              <a:t> </a:t>
            </a:r>
            <a:r>
              <a:rPr lang="en-US" altLang="zh-CN" sz="1400" dirty="0" smtClean="0"/>
              <a:t>(</a:t>
            </a:r>
            <a:r>
              <a:rPr lang="zh-CN" altLang="en-US" sz="1400" dirty="0" smtClean="0">
                <a:latin typeface="+mn-ea"/>
              </a:rPr>
              <a:t>英文版本</a:t>
            </a:r>
            <a:r>
              <a:rPr lang="en-US" altLang="zh-CN" sz="1400" dirty="0" smtClean="0"/>
              <a:t>)</a:t>
            </a:r>
            <a:endParaRPr lang="en-US" sz="1400" dirty="0">
              <a:latin typeface="Calibri" panose="020F0502020204030204" pitchFamily="34" charset="0"/>
            </a:endParaRPr>
          </a:p>
        </p:txBody>
      </p:sp>
      <p:sp>
        <p:nvSpPr>
          <p:cNvPr id="9" name="Rectangle 8"/>
          <p:cNvSpPr/>
          <p:nvPr/>
        </p:nvSpPr>
        <p:spPr>
          <a:xfrm>
            <a:off x="8375072" y="4765975"/>
            <a:ext cx="3581400" cy="2400657"/>
          </a:xfrm>
          <a:prstGeom prst="rect">
            <a:avLst/>
          </a:prstGeom>
        </p:spPr>
        <p:txBody>
          <a:bodyPr wrap="square">
            <a:spAutoFit/>
          </a:bodyPr>
          <a:lstStyle/>
          <a:p>
            <a:r>
              <a:rPr lang="en-US" sz="1600" dirty="0" smtClean="0">
                <a:hlinkClick r:id="rId5"/>
              </a:rPr>
              <a:t>https</a:t>
            </a:r>
            <a:r>
              <a:rPr lang="en-US" sz="1600" dirty="0">
                <a:hlinkClick r:id="rId5"/>
              </a:rPr>
              <a:t>://</a:t>
            </a:r>
            <a:r>
              <a:rPr lang="en-US" sz="1600" dirty="0" smtClean="0">
                <a:hlinkClick r:id="rId5"/>
              </a:rPr>
              <a:t>www.cpsc.gov/s3fs-public/THE%20REGULATED%20PRODUCT%20HANDBOOK_050613%20CHN%20Final_0.pdf</a:t>
            </a:r>
            <a:r>
              <a:rPr lang="zh-CN" altLang="en-US" sz="1600" dirty="0" smtClean="0"/>
              <a:t> </a:t>
            </a:r>
            <a:r>
              <a:rPr lang="en-US" sz="1600" dirty="0"/>
              <a:t>(</a:t>
            </a:r>
            <a:r>
              <a:rPr lang="zh-CN" altLang="en-US" sz="1600" dirty="0">
                <a:latin typeface="+mn-ea"/>
              </a:rPr>
              <a:t>中文版本</a:t>
            </a:r>
            <a:r>
              <a:rPr lang="en-US" sz="1600" dirty="0">
                <a:latin typeface="+mn-ea"/>
              </a:rPr>
              <a:t> </a:t>
            </a:r>
            <a:r>
              <a:rPr lang="en-US" sz="1600" dirty="0" smtClean="0"/>
              <a:t>)</a:t>
            </a:r>
          </a:p>
          <a:p>
            <a:endParaRPr lang="en-US" sz="1600" dirty="0"/>
          </a:p>
          <a:p>
            <a:r>
              <a:rPr lang="en-US" sz="1400" dirty="0" smtClean="0">
                <a:hlinkClick r:id="rId6"/>
              </a:rPr>
              <a:t>https</a:t>
            </a:r>
            <a:r>
              <a:rPr lang="en-US" sz="1400" dirty="0">
                <a:hlinkClick r:id="rId6"/>
              </a:rPr>
              <a:t>://</a:t>
            </a:r>
            <a:r>
              <a:rPr lang="en-US" sz="1400" dirty="0" smtClean="0">
                <a:hlinkClick r:id="rId6"/>
              </a:rPr>
              <a:t>www.cpsc.gov/s3fs-public/RegulatedProductsHandbook.pdf</a:t>
            </a:r>
            <a:r>
              <a:rPr lang="zh-CN" altLang="en-US" sz="1400" dirty="0" smtClean="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a:p>
            <a:endParaRPr lang="en-US" sz="1400" dirty="0" smtClean="0"/>
          </a:p>
          <a:p>
            <a:endParaRPr lang="en-US" sz="1400" dirty="0"/>
          </a:p>
        </p:txBody>
      </p:sp>
      <p:pic>
        <p:nvPicPr>
          <p:cNvPr id="2" name="Picture 1"/>
          <p:cNvPicPr>
            <a:picLocks noChangeAspect="1"/>
          </p:cNvPicPr>
          <p:nvPr/>
        </p:nvPicPr>
        <p:blipFill>
          <a:blip r:embed="rId7"/>
          <a:stretch>
            <a:fillRect/>
          </a:stretch>
        </p:blipFill>
        <p:spPr>
          <a:xfrm>
            <a:off x="4980706" y="720844"/>
            <a:ext cx="3151909" cy="3986238"/>
          </a:xfrm>
          <a:prstGeom prst="rect">
            <a:avLst/>
          </a:prstGeom>
        </p:spPr>
      </p:pic>
      <p:pic>
        <p:nvPicPr>
          <p:cNvPr id="11" name="Picture 10"/>
          <p:cNvPicPr/>
          <p:nvPr/>
        </p:nvPicPr>
        <p:blipFill>
          <a:blip r:embed="rId8"/>
          <a:stretch>
            <a:fillRect/>
          </a:stretch>
        </p:blipFill>
        <p:spPr>
          <a:xfrm>
            <a:off x="8375072" y="720844"/>
            <a:ext cx="3096491" cy="3986237"/>
          </a:xfrm>
          <a:prstGeom prst="rect">
            <a:avLst/>
          </a:prstGeom>
        </p:spPr>
      </p:pic>
    </p:spTree>
    <p:extLst>
      <p:ext uri="{BB962C8B-B14F-4D97-AF65-F5344CB8AC3E}">
        <p14:creationId xmlns:p14="http://schemas.microsoft.com/office/powerpoint/2010/main" val="312394363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73782" y="4031268"/>
            <a:ext cx="3206822" cy="1377762"/>
          </a:xfrm>
        </p:spPr>
        <p:txBody>
          <a:bodyPr>
            <a:noAutofit/>
          </a:bodyPr>
          <a:lstStyle/>
          <a:p>
            <a:r>
              <a:rPr lang="en-US" sz="1800" b="1" dirty="0" smtClean="0">
                <a:solidFill>
                  <a:srgbClr val="002060"/>
                </a:solidFill>
              </a:rPr>
              <a:t>CFR: Commercial Practices</a:t>
            </a:r>
            <a:endParaRPr lang="en-US" sz="1800" dirty="0" smtClean="0">
              <a:solidFill>
                <a:srgbClr val="1A2857"/>
              </a:solidFill>
              <a:hlinkClick r:id="rId3"/>
            </a:endParaRPr>
          </a:p>
          <a:p>
            <a:r>
              <a:rPr lang="en-US" sz="1600" dirty="0" smtClean="0">
                <a:solidFill>
                  <a:srgbClr val="1A2857"/>
                </a:solidFill>
                <a:hlinkClick r:id="rId3"/>
              </a:rPr>
              <a:t>https</a:t>
            </a:r>
            <a:r>
              <a:rPr lang="en-US" sz="1600" dirty="0">
                <a:solidFill>
                  <a:srgbClr val="1A2857"/>
                </a:solidFill>
                <a:hlinkClick r:id="rId3"/>
              </a:rPr>
              <a:t>://</a:t>
            </a:r>
            <a:r>
              <a:rPr lang="en-US" sz="1600" dirty="0" smtClean="0">
                <a:solidFill>
                  <a:srgbClr val="1A2857"/>
                </a:solidFill>
                <a:hlinkClick r:id="rId3"/>
              </a:rPr>
              <a:t>www.govinfo.gov/content/pkg/CFR-2017-title16-vol2/pdf/CFR-2017-title16-vol2.pdf</a:t>
            </a:r>
            <a:r>
              <a:rPr lang="en-US" sz="1600" dirty="0" smtClean="0">
                <a:solidFill>
                  <a:srgbClr val="1A2857"/>
                </a:solidFill>
              </a:rPr>
              <a:t> </a:t>
            </a:r>
            <a:r>
              <a:rPr lang="en-US" sz="1600" dirty="0" smtClean="0">
                <a:solidFill>
                  <a:schemeClr val="tx1"/>
                </a:solidFill>
              </a:rPr>
              <a:t>(</a:t>
            </a:r>
            <a:r>
              <a:rPr lang="zh-CN" altLang="en-US" sz="1600" dirty="0" smtClean="0">
                <a:solidFill>
                  <a:schemeClr val="tx1"/>
                </a:solidFill>
              </a:rPr>
              <a:t>英文版本</a:t>
            </a:r>
            <a:r>
              <a:rPr lang="en-US" altLang="zh-CN" sz="1600" dirty="0" smtClean="0">
                <a:solidFill>
                  <a:schemeClr val="tx1"/>
                </a:solidFill>
              </a:rPr>
              <a:t>)</a:t>
            </a:r>
            <a:endParaRPr lang="en-US" sz="1600" dirty="0">
              <a:solidFill>
                <a:srgbClr val="4C4C4C"/>
              </a:solidFill>
            </a:endParaRPr>
          </a:p>
          <a:p>
            <a:pPr lvl="0"/>
            <a:endParaRPr lang="en-US" sz="1600" dirty="0">
              <a:solidFill>
                <a:srgbClr val="1A2857"/>
              </a:solidFill>
            </a:endParaRPr>
          </a:p>
        </p:txBody>
      </p:sp>
      <p:sp>
        <p:nvSpPr>
          <p:cNvPr id="6" name="Text Placeholder 5"/>
          <p:cNvSpPr>
            <a:spLocks noGrp="1"/>
          </p:cNvSpPr>
          <p:nvPr>
            <p:ph type="body" sz="quarter" idx="11"/>
          </p:nvPr>
        </p:nvSpPr>
        <p:spPr>
          <a:xfrm>
            <a:off x="8378031" y="3960061"/>
            <a:ext cx="3438831" cy="2897939"/>
          </a:xfrm>
        </p:spPr>
        <p:txBody>
          <a:bodyPr>
            <a:noAutofit/>
          </a:bodyPr>
          <a:lstStyle/>
          <a:p>
            <a:r>
              <a:rPr lang="en-US" sz="1800" b="1" cap="none" dirty="0" smtClean="0">
                <a:solidFill>
                  <a:srgbClr val="002060"/>
                </a:solidFill>
              </a:rPr>
              <a:t>CPSC Laboratory Manuals:</a:t>
            </a:r>
          </a:p>
          <a:p>
            <a:pPr lvl="0"/>
            <a:r>
              <a:rPr lang="en-US" sz="1600" b="0" dirty="0" smtClean="0">
                <a:solidFill>
                  <a:srgbClr val="4C4C4C"/>
                </a:solidFill>
                <a:hlinkClick r:id="rId4"/>
              </a:rPr>
              <a:t>https://www.cpsc.gov/s3fs-public/Laboratory-test-manual-16-CFR-Part-1610-Ch.pdf?MhtbUWNy6jmOPx9b6f.RErt.n.2n_d_h</a:t>
            </a:r>
            <a:r>
              <a:rPr lang="en-US" sz="1600" b="0" dirty="0" smtClean="0">
                <a:solidFill>
                  <a:srgbClr val="4C4C4C"/>
                </a:solidFill>
              </a:rPr>
              <a:t> </a:t>
            </a:r>
            <a:r>
              <a:rPr lang="en-US" sz="1600" b="0" dirty="0" smtClean="0">
                <a:solidFill>
                  <a:schemeClr val="tx1"/>
                </a:solidFill>
              </a:rPr>
              <a:t>(</a:t>
            </a:r>
            <a:r>
              <a:rPr lang="zh-CN" altLang="en-US" sz="1600" b="0" dirty="0" smtClean="0">
                <a:solidFill>
                  <a:schemeClr val="tx1"/>
                </a:solidFill>
              </a:rPr>
              <a:t>中文版本</a:t>
            </a:r>
            <a:r>
              <a:rPr lang="en-US" altLang="zh-CN" sz="1600" b="0" dirty="0" smtClean="0">
                <a:solidFill>
                  <a:schemeClr val="tx1"/>
                </a:solidFill>
              </a:rPr>
              <a:t>)</a:t>
            </a:r>
          </a:p>
          <a:p>
            <a:pPr lvl="0"/>
            <a:endParaRPr lang="en-US" sz="1600" b="0" dirty="0" smtClean="0">
              <a:solidFill>
                <a:schemeClr val="tx1"/>
              </a:solidFill>
            </a:endParaRPr>
          </a:p>
          <a:p>
            <a:pPr lvl="0"/>
            <a:r>
              <a:rPr lang="en-US" sz="1400" b="0" dirty="0">
                <a:solidFill>
                  <a:schemeClr val="tx1"/>
                </a:solidFill>
                <a:hlinkClick r:id="rId5"/>
              </a:rPr>
              <a:t>https://</a:t>
            </a:r>
            <a:r>
              <a:rPr lang="en-US" sz="1400" b="0" dirty="0" smtClean="0">
                <a:solidFill>
                  <a:schemeClr val="tx1"/>
                </a:solidFill>
                <a:hlinkClick r:id="rId5"/>
              </a:rPr>
              <a:t>www.cpsc.gov/s3fs-public/Flammability%20of%20Clothing%20Textiles%20Test%20Manual_1610.pdf</a:t>
            </a:r>
            <a:r>
              <a:rPr lang="zh-CN" altLang="en-US" sz="1400" b="0" dirty="0" smtClean="0">
                <a:solidFill>
                  <a:schemeClr val="tx1"/>
                </a:solidFill>
              </a:rPr>
              <a:t> </a:t>
            </a:r>
            <a:r>
              <a:rPr lang="en-US" sz="1400" b="0" dirty="0" smtClean="0">
                <a:solidFill>
                  <a:schemeClr val="tx1"/>
                </a:solidFill>
              </a:rPr>
              <a:t>(</a:t>
            </a:r>
            <a:r>
              <a:rPr lang="zh-CN" altLang="en-US" sz="1400" b="0" dirty="0" smtClean="0">
                <a:solidFill>
                  <a:schemeClr val="tx1"/>
                </a:solidFill>
              </a:rPr>
              <a:t>英文</a:t>
            </a:r>
            <a:r>
              <a:rPr lang="zh-CN" altLang="en-US" sz="1400" b="0" dirty="0">
                <a:solidFill>
                  <a:schemeClr val="tx1"/>
                </a:solidFill>
              </a:rPr>
              <a:t>版本</a:t>
            </a:r>
            <a:r>
              <a:rPr lang="en-US" altLang="zh-CN" sz="1400" b="0" dirty="0">
                <a:solidFill>
                  <a:schemeClr val="tx1"/>
                </a:solidFill>
              </a:rPr>
              <a:t>)</a:t>
            </a:r>
            <a:endParaRPr lang="en-US" sz="1400" b="0" dirty="0">
              <a:solidFill>
                <a:srgbClr val="4C4C4C"/>
              </a:solidFill>
            </a:endParaRPr>
          </a:p>
        </p:txBody>
      </p:sp>
      <p:pic>
        <p:nvPicPr>
          <p:cNvPr id="8" name="Content Placeholder 7"/>
          <p:cNvPicPr>
            <a:picLocks noGrp="1" noChangeAspect="1"/>
          </p:cNvPicPr>
          <p:nvPr>
            <p:ph sz="half" idx="4294967295"/>
          </p:nvPr>
        </p:nvPicPr>
        <p:blipFill>
          <a:blip r:embed="rId6" cstate="print">
            <a:extLst>
              <a:ext uri="{28A0092B-C50C-407E-A947-70E740481C1C}">
                <a14:useLocalDpi xmlns:a14="http://schemas.microsoft.com/office/drawing/2010/main" val="0"/>
              </a:ext>
            </a:extLst>
          </a:blip>
          <a:stretch>
            <a:fillRect/>
          </a:stretch>
        </p:blipFill>
        <p:spPr>
          <a:xfrm>
            <a:off x="4973782" y="229594"/>
            <a:ext cx="2840181" cy="3614737"/>
          </a:xfrm>
          <a:prstGeom prst="rect">
            <a:avLst/>
          </a:prstGeom>
          <a:ln w="19050">
            <a:solidFill>
              <a:srgbClr val="002060"/>
            </a:solidFill>
          </a:ln>
        </p:spPr>
      </p:pic>
      <p:sp>
        <p:nvSpPr>
          <p:cNvPr id="7" name="Rectangle 6"/>
          <p:cNvSpPr/>
          <p:nvPr/>
        </p:nvSpPr>
        <p:spPr>
          <a:xfrm>
            <a:off x="321108" y="2565750"/>
            <a:ext cx="3855028" cy="954107"/>
          </a:xfrm>
          <a:prstGeom prst="rect">
            <a:avLst/>
          </a:prstGeom>
        </p:spPr>
        <p:txBody>
          <a:bodyPr wrap="square">
            <a:spAutoFit/>
          </a:bodyPr>
          <a:lstStyle/>
          <a:p>
            <a:pPr lvl="0" algn="ctr">
              <a:buClr>
                <a:srgbClr val="1D2757"/>
              </a:buClr>
            </a:pPr>
            <a:r>
              <a:rPr lang="en-US" sz="2800" b="1" kern="0" dirty="0">
                <a:solidFill>
                  <a:srgbClr val="FFFFFF"/>
                </a:solidFill>
                <a:latin typeface="Arial" panose="020B0604020202020204" pitchFamily="34" charset="0"/>
                <a:cs typeface="Arial" panose="020B0604020202020204" pitchFamily="34" charset="0"/>
              </a:rPr>
              <a:t>Chinese Resources at cpsc.gov</a:t>
            </a:r>
          </a:p>
        </p:txBody>
      </p:sp>
      <p:pic>
        <p:nvPicPr>
          <p:cNvPr id="10" name="Picture 9"/>
          <p:cNvPicPr/>
          <p:nvPr/>
        </p:nvPicPr>
        <p:blipFill>
          <a:blip r:embed="rId7"/>
          <a:stretch>
            <a:fillRect/>
          </a:stretch>
        </p:blipFill>
        <p:spPr>
          <a:xfrm>
            <a:off x="8378031" y="229594"/>
            <a:ext cx="3040061" cy="3593749"/>
          </a:xfrm>
          <a:prstGeom prst="rect">
            <a:avLst/>
          </a:prstGeom>
        </p:spPr>
      </p:pic>
    </p:spTree>
    <p:extLst>
      <p:ext uri="{BB962C8B-B14F-4D97-AF65-F5344CB8AC3E}">
        <p14:creationId xmlns:p14="http://schemas.microsoft.com/office/powerpoint/2010/main" val="300887535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1946290"/>
            <a:ext cx="3769042" cy="1178241"/>
          </a:xfrm>
        </p:spPr>
        <p:txBody>
          <a:bodyPr>
            <a:normAutofit lnSpcReduction="10000"/>
          </a:bodyPr>
          <a:lstStyle/>
          <a:p>
            <a:pPr algn="ctr"/>
            <a:r>
              <a:rPr lang="en-US" dirty="0">
                <a:uFill>
                  <a:solidFill>
                    <a:srgbClr val="990000"/>
                  </a:solidFill>
                </a:uFill>
                <a:latin typeface="Calibri" pitchFamily="34" charset="0"/>
                <a:cs typeface="Calibri" pitchFamily="34" charset="0"/>
              </a:rPr>
              <a:t>CPSC Business Resources</a:t>
            </a:r>
            <a:endParaRPr lang="en-US" dirty="0"/>
          </a:p>
        </p:txBody>
      </p:sp>
      <p:sp>
        <p:nvSpPr>
          <p:cNvPr id="3" name="Rectangle 2"/>
          <p:cNvSpPr/>
          <p:nvPr/>
        </p:nvSpPr>
        <p:spPr>
          <a:xfrm>
            <a:off x="6392984" y="4741145"/>
            <a:ext cx="3970216" cy="1815882"/>
          </a:xfrm>
          <a:prstGeom prst="rect">
            <a:avLst/>
          </a:prstGeom>
        </p:spPr>
        <p:txBody>
          <a:bodyPr wrap="square">
            <a:spAutoFit/>
          </a:bodyPr>
          <a:lstStyle/>
          <a:p>
            <a:pPr algn="ctr">
              <a:defRPr/>
            </a:pPr>
            <a:r>
              <a:rPr lang="en-US" sz="2400" dirty="0">
                <a:solidFill>
                  <a:srgbClr val="002060"/>
                </a:solidFill>
                <a:latin typeface="Arial" panose="020B0604020202020204" pitchFamily="34" charset="0"/>
                <a:cs typeface="Arial" panose="020B0604020202020204" pitchFamily="34" charset="0"/>
              </a:rPr>
              <a:t>CPSC-Accepted Laboratories Search Page:</a:t>
            </a:r>
          </a:p>
          <a:p>
            <a:pPr algn="ctr">
              <a:defRPr/>
            </a:pPr>
            <a:r>
              <a:rPr lang="en-US" sz="2400" b="1" dirty="0" smtClean="0">
                <a:solidFill>
                  <a:srgbClr val="002060"/>
                </a:solidFill>
                <a:latin typeface="Arial" panose="020B0604020202020204" pitchFamily="34" charset="0"/>
                <a:cs typeface="Arial" panose="020B0604020202020204" pitchFamily="34" charset="0"/>
                <a:hlinkClick r:id="rId3"/>
              </a:rPr>
              <a:t>www.cpsc.gov/LabSearch</a:t>
            </a:r>
            <a:endParaRPr lang="en-US" sz="2400" b="1" dirty="0" smtClean="0">
              <a:solidFill>
                <a:srgbClr val="002060"/>
              </a:solidFill>
              <a:latin typeface="Arial" panose="020B0604020202020204" pitchFamily="34" charset="0"/>
              <a:cs typeface="Arial" panose="020B0604020202020204" pitchFamily="34" charset="0"/>
            </a:endParaRPr>
          </a:p>
          <a:p>
            <a:pPr algn="ctr">
              <a:defRPr/>
            </a:pPr>
            <a:endParaRPr lang="en-US" sz="2000" b="1" dirty="0">
              <a:solidFill>
                <a:srgbClr val="002060"/>
              </a:solidFill>
              <a:latin typeface="Arial" panose="020B0604020202020204" pitchFamily="34" charset="0"/>
              <a:cs typeface="Arial" panose="020B0604020202020204" pitchFamily="34" charset="0"/>
            </a:endParaRPr>
          </a:p>
          <a:p>
            <a:pPr algn="ctr">
              <a:defRPr/>
            </a:pPr>
            <a:r>
              <a:rPr lang="en-US" sz="2000" b="1" dirty="0" smtClean="0">
                <a:solidFill>
                  <a:srgbClr val="002060"/>
                </a:solidFill>
                <a:latin typeface="Arial" panose="020B0604020202020204" pitchFamily="34" charset="0"/>
                <a:cs typeface="Arial" panose="020B0604020202020204" pitchFamily="34" charset="0"/>
              </a:rPr>
              <a:t> </a:t>
            </a:r>
            <a:endParaRPr lang="en-US" sz="2000" b="1" dirty="0">
              <a:solidFill>
                <a:srgbClr val="002060"/>
              </a:solidFill>
              <a:latin typeface="Arial" panose="020B0604020202020204" pitchFamily="34" charset="0"/>
              <a:cs typeface="Arial" panose="020B0604020202020204" pitchFamily="34" charset="0"/>
            </a:endParaRPr>
          </a:p>
        </p:txBody>
      </p:sp>
      <p:sp>
        <p:nvSpPr>
          <p:cNvPr id="2" name="Rectangle 1"/>
          <p:cNvSpPr/>
          <p:nvPr/>
        </p:nvSpPr>
        <p:spPr>
          <a:xfrm>
            <a:off x="4937220" y="1235777"/>
            <a:ext cx="7119816" cy="3046988"/>
          </a:xfrm>
          <a:prstGeom prst="rect">
            <a:avLst/>
          </a:prstGeom>
        </p:spPr>
        <p:txBody>
          <a:bodyPr wrap="square">
            <a:spAutoFit/>
          </a:bodyPr>
          <a:lstStyle/>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Definition of children’s product – 16 CFR Part 1200 </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Certificates of conformity – 16 CFR Part 1110</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Third-party testing – 16 CFR Parts 1107, 1109, and 1112</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Tracking information – 15 USC § 2063(a)(5)</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Mandatory reporting requirements – 15 USC §2064</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9970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742284" y="2187424"/>
            <a:ext cx="10962751" cy="4036732"/>
          </a:xfrm>
        </p:spPr>
        <p:txBody>
          <a:bodyPr>
            <a:normAutofit/>
          </a:bodyPr>
          <a:lstStyle/>
          <a:p>
            <a:pPr algn="ctr"/>
            <a:r>
              <a:rPr lang="en-US" sz="2900" dirty="0">
                <a:hlinkClick r:id="rId3"/>
              </a:rPr>
              <a:t>http://business.cpsc.gov</a:t>
            </a:r>
            <a:r>
              <a:rPr lang="en-US" sz="2900" dirty="0"/>
              <a:t> </a:t>
            </a:r>
          </a:p>
          <a:p>
            <a:r>
              <a:rPr lang="en-US" sz="2900" b="0" dirty="0" smtClean="0">
                <a:solidFill>
                  <a:srgbClr val="4C4C4C"/>
                </a:solidFill>
                <a:latin typeface="Arial" panose="020B0604020202020204" pitchFamily="34" charset="0"/>
              </a:rPr>
              <a:t>Online tool </a:t>
            </a:r>
            <a:r>
              <a:rPr lang="en-US" sz="2900" b="0" dirty="0">
                <a:solidFill>
                  <a:srgbClr val="4C4C4C"/>
                </a:solidFill>
                <a:latin typeface="Arial" panose="020B0604020202020204" pitchFamily="34" charset="0"/>
              </a:rPr>
              <a:t>designed specifically to help businesses comply with federal consumer product safety requirements.</a:t>
            </a:r>
          </a:p>
          <a:p>
            <a:r>
              <a:rPr lang="en-US" sz="2900" b="0" dirty="0">
                <a:solidFill>
                  <a:srgbClr val="4C4C4C"/>
                </a:solidFill>
                <a:latin typeface="Arial" panose="020B0604020202020204" pitchFamily="34" charset="0"/>
              </a:rPr>
              <a:t>Asks a series of guided questions, and based on the answers produces a downloadable (PDF) report. </a:t>
            </a:r>
          </a:p>
          <a:p>
            <a:r>
              <a:rPr lang="en-US" sz="2900" b="0" dirty="0">
                <a:solidFill>
                  <a:srgbClr val="4C4C4C"/>
                </a:solidFill>
                <a:latin typeface="Arial" panose="020B0604020202020204" pitchFamily="34" charset="0"/>
              </a:rPr>
              <a:t>Provides customized guidance with links to product safety regulations that may apply to the product and important information on labeling, certification and testing requirements. </a:t>
            </a:r>
          </a:p>
        </p:txBody>
      </p:sp>
      <p:pic>
        <p:nvPicPr>
          <p:cNvPr id="5" name="Picture 4"/>
          <p:cNvPicPr>
            <a:picLocks noChangeAspect="1"/>
          </p:cNvPicPr>
          <p:nvPr/>
        </p:nvPicPr>
        <p:blipFill>
          <a:blip r:embed="rId4"/>
          <a:stretch>
            <a:fillRect/>
          </a:stretch>
        </p:blipFill>
        <p:spPr>
          <a:xfrm>
            <a:off x="3758044" y="499077"/>
            <a:ext cx="4931229" cy="150495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7016" y="591695"/>
            <a:ext cx="1414604" cy="1595729"/>
          </a:xfrm>
          <a:prstGeom prst="rect">
            <a:avLst/>
          </a:prstGeom>
        </p:spPr>
      </p:pic>
    </p:spTree>
    <p:extLst>
      <p:ext uri="{BB962C8B-B14F-4D97-AF65-F5344CB8AC3E}">
        <p14:creationId xmlns:p14="http://schemas.microsoft.com/office/powerpoint/2010/main" val="65811483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Regulatory Robot </a:t>
            </a:r>
          </a:p>
        </p:txBody>
      </p:sp>
      <p:sp>
        <p:nvSpPr>
          <p:cNvPr id="3" name="Text Placeholder 2"/>
          <p:cNvSpPr>
            <a:spLocks noGrp="1"/>
          </p:cNvSpPr>
          <p:nvPr>
            <p:ph idx="1"/>
          </p:nvPr>
        </p:nvSpPr>
        <p:spPr>
          <a:xfrm>
            <a:off x="1244865" y="1170325"/>
            <a:ext cx="9788236" cy="2040466"/>
          </a:xfrm>
        </p:spPr>
        <p:txBody>
          <a:bodyPr>
            <a:normAutofit/>
          </a:bodyPr>
          <a:lstStyle/>
          <a:p>
            <a:r>
              <a:rPr lang="en-US" sz="2800" dirty="0">
                <a:solidFill>
                  <a:srgbClr val="4C4C4C"/>
                </a:solidFill>
              </a:rPr>
              <a:t>Regulatory Robot is a tool to help identify which mandatory standards are applicable</a:t>
            </a:r>
          </a:p>
          <a:p>
            <a:pPr marL="800100" lvl="1" indent="-342900">
              <a:buFont typeface="Wingdings" panose="05000000000000000000" pitchFamily="2" charset="2"/>
              <a:buChar char="Ø"/>
            </a:pPr>
            <a:r>
              <a:rPr lang="en-US" b="1" u="sng" dirty="0">
                <a:solidFill>
                  <a:srgbClr val="1A2857"/>
                </a:solidFill>
              </a:rPr>
              <a:t>Does not</a:t>
            </a:r>
            <a:r>
              <a:rPr lang="en-US" b="1" dirty="0">
                <a:solidFill>
                  <a:srgbClr val="1A2857"/>
                </a:solidFill>
              </a:rPr>
              <a:t> </a:t>
            </a:r>
            <a:r>
              <a:rPr lang="en-US" dirty="0">
                <a:solidFill>
                  <a:srgbClr val="1A2857"/>
                </a:solidFill>
              </a:rPr>
              <a:t>give details of requirements </a:t>
            </a:r>
            <a:r>
              <a:rPr lang="en-US" b="1" u="sng" dirty="0">
                <a:solidFill>
                  <a:srgbClr val="1A2857"/>
                </a:solidFill>
              </a:rPr>
              <a:t>within</a:t>
            </a:r>
            <a:r>
              <a:rPr lang="en-US" dirty="0">
                <a:solidFill>
                  <a:srgbClr val="1A2857"/>
                </a:solidFill>
              </a:rPr>
              <a:t> a specific standard</a:t>
            </a:r>
          </a:p>
        </p:txBody>
      </p:sp>
      <p:graphicFrame>
        <p:nvGraphicFramePr>
          <p:cNvPr id="5" name="Diagram 4"/>
          <p:cNvGraphicFramePr/>
          <p:nvPr>
            <p:extLst/>
          </p:nvPr>
        </p:nvGraphicFramePr>
        <p:xfrm>
          <a:off x="859536" y="2423160"/>
          <a:ext cx="10853928" cy="3319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1743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r>
              <a:rPr lang="en-US" sz="3200" dirty="0">
                <a:solidFill>
                  <a:srgbClr val="4C4C4C"/>
                </a:solidFill>
              </a:rPr>
              <a:t>The slides used in this </a:t>
            </a:r>
            <a:r>
              <a:rPr lang="en-US" sz="3200" dirty="0" smtClean="0">
                <a:solidFill>
                  <a:srgbClr val="4C4C4C"/>
                </a:solidFill>
              </a:rPr>
              <a:t>podcast are not </a:t>
            </a:r>
            <a:r>
              <a:rPr lang="en-US" sz="3200" dirty="0">
                <a:solidFill>
                  <a:srgbClr val="4C4C4C"/>
                </a:solidFill>
              </a:rPr>
              <a:t>a comprehensive statement of legal requirements or policy and should not be relied upon for that purpose. You should consult official versions of U.S. </a:t>
            </a:r>
            <a:r>
              <a:rPr lang="en-US" sz="3200" dirty="0" smtClean="0">
                <a:solidFill>
                  <a:srgbClr val="4C4C4C"/>
                </a:solidFill>
              </a:rPr>
              <a:t>statutes </a:t>
            </a:r>
            <a:r>
              <a:rPr lang="en-US" sz="3200" dirty="0">
                <a:solidFill>
                  <a:srgbClr val="4C4C4C"/>
                </a:solidFill>
              </a:rPr>
              <a:t>and regulations, as well as published CPSC </a:t>
            </a:r>
            <a:r>
              <a:rPr lang="en-US" sz="3200" dirty="0" smtClean="0">
                <a:solidFill>
                  <a:srgbClr val="4C4C4C"/>
                </a:solidFill>
              </a:rPr>
              <a:t>guidance </a:t>
            </a:r>
            <a:r>
              <a:rPr lang="en-US" sz="3200" dirty="0">
                <a:solidFill>
                  <a:srgbClr val="4C4C4C"/>
                </a:solidFill>
              </a:rPr>
              <a:t>when making decisions that could affect the safety and compliance of products entering </a:t>
            </a:r>
            <a:r>
              <a:rPr lang="en-US" sz="3200" dirty="0" smtClean="0">
                <a:solidFill>
                  <a:srgbClr val="4C4C4C"/>
                </a:solidFill>
              </a:rPr>
              <a:t>U.S. commerce</a:t>
            </a:r>
            <a:r>
              <a:rPr lang="en-US" sz="3200" dirty="0">
                <a:solidFill>
                  <a:srgbClr val="4C4C4C"/>
                </a:solidFill>
              </a:rPr>
              <a:t>. Note that references are provided at the end of the presentation. </a:t>
            </a:r>
          </a:p>
          <a:p>
            <a:endParaRPr lang="en-US" dirty="0"/>
          </a:p>
        </p:txBody>
      </p:sp>
    </p:spTree>
    <p:extLst>
      <p:ext uri="{BB962C8B-B14F-4D97-AF65-F5344CB8AC3E}">
        <p14:creationId xmlns:p14="http://schemas.microsoft.com/office/powerpoint/2010/main" val="312463096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800" y="2223655"/>
            <a:ext cx="10515600" cy="1772273"/>
          </a:xfrm>
        </p:spPr>
        <p:txBody>
          <a:bodyPr>
            <a:normAutofit fontScale="90000"/>
          </a:bodyPr>
          <a:lstStyle/>
          <a:p>
            <a:pPr algn="ctr"/>
            <a:r>
              <a:rPr lang="en-US" sz="3200" cap="small" spc="120" dirty="0"/>
              <a:t>U.S. Toy Safety Requirements And Mandatory Standards: </a:t>
            </a:r>
            <a:r>
              <a:rPr lang="en-US" sz="3200" cap="small" spc="120" dirty="0" smtClean="0"/>
              <a:t/>
            </a:r>
            <a:br>
              <a:rPr lang="en-US" sz="3200" cap="small" spc="120" dirty="0" smtClean="0"/>
            </a:br>
            <a:r>
              <a:rPr lang="en-US" sz="3200" cap="small" spc="120" dirty="0" smtClean="0"/>
              <a:t>Common </a:t>
            </a:r>
            <a:r>
              <a:rPr lang="en-US" sz="3200" cap="small" spc="120" dirty="0"/>
              <a:t>Violations</a:t>
            </a:r>
            <a:br>
              <a:rPr lang="en-US" sz="3200" cap="small" spc="120" dirty="0"/>
            </a:br>
            <a:r>
              <a:rPr lang="zh-CN" altLang="en-US" sz="2800" cap="small" spc="120" dirty="0"/>
              <a:t>美国玩具安全要求和强制性标准</a:t>
            </a:r>
            <a:r>
              <a:rPr lang="zh-CN" altLang="en-US" sz="2800" cap="small" spc="120" dirty="0" smtClean="0"/>
              <a:t>：</a:t>
            </a:r>
            <a:r>
              <a:rPr lang="en-US" altLang="zh-CN" sz="2800" cap="small" spc="120" dirty="0" smtClean="0"/>
              <a:t/>
            </a:r>
            <a:br>
              <a:rPr lang="en-US" altLang="zh-CN" sz="2800" cap="small" spc="120" dirty="0" smtClean="0"/>
            </a:br>
            <a:r>
              <a:rPr lang="zh-CN" altLang="en-US" sz="2800" cap="small" spc="120" dirty="0" smtClean="0"/>
              <a:t>常</a:t>
            </a:r>
            <a:r>
              <a:rPr lang="zh-CN" altLang="en-US" sz="2800" cap="small" spc="120" dirty="0"/>
              <a:t>见的违规</a:t>
            </a:r>
            <a:endParaRPr lang="en-US" sz="2800" cap="small" spc="12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33533" y="5735197"/>
            <a:ext cx="609600" cy="609600"/>
          </a:xfrm>
          <a:prstGeom prst="rect">
            <a:avLst/>
          </a:prstGeom>
        </p:spPr>
      </p:pic>
    </p:spTree>
    <p:extLst>
      <p:ext uri="{BB962C8B-B14F-4D97-AF65-F5344CB8AC3E}">
        <p14:creationId xmlns:p14="http://schemas.microsoft.com/office/powerpoint/2010/main" val="190689410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cap="small" dirty="0"/>
              <a:t>Agenda</a:t>
            </a:r>
            <a:r>
              <a:rPr lang="en-US" sz="4000" cap="small" dirty="0"/>
              <a:t> </a:t>
            </a:r>
            <a:r>
              <a:rPr lang="ja-JP" altLang="en-US" sz="3100" cap="small" dirty="0">
                <a:latin typeface="SimSun" panose="02010600030101010101" pitchFamily="2" charset="-122"/>
                <a:ea typeface="SimSun" panose="02010600030101010101" pitchFamily="2" charset="-122"/>
              </a:rPr>
              <a:t>事项</a:t>
            </a:r>
            <a:endParaRPr lang="en-US" sz="3100" cap="small" dirty="0">
              <a:latin typeface="SimSun" panose="02010600030101010101" pitchFamily="2" charset="-122"/>
              <a:ea typeface="SimSun" panose="02010600030101010101" pitchFamily="2" charset="-122"/>
            </a:endParaRPr>
          </a:p>
        </p:txBody>
      </p:sp>
      <p:sp>
        <p:nvSpPr>
          <p:cNvPr id="3" name="Content Placeholder 2"/>
          <p:cNvSpPr>
            <a:spLocks noGrp="1"/>
          </p:cNvSpPr>
          <p:nvPr>
            <p:ph idx="1"/>
          </p:nvPr>
        </p:nvSpPr>
        <p:spPr>
          <a:xfrm>
            <a:off x="406399" y="1312985"/>
            <a:ext cx="11465169" cy="4863978"/>
          </a:xfrm>
        </p:spPr>
        <p:txBody>
          <a:bodyPr>
            <a:normAutofit/>
          </a:bodyPr>
          <a:lstStyle/>
          <a:p>
            <a:pPr marL="514350" indent="-457200">
              <a:spcAft>
                <a:spcPts val="600"/>
              </a:spcAft>
              <a:buFont typeface="Wingdings" panose="05000000000000000000" pitchFamily="2" charset="2"/>
              <a:buChar char="Ø"/>
            </a:pPr>
            <a:r>
              <a:rPr lang="en-US" sz="2200" dirty="0" smtClean="0">
                <a:ea typeface="SimSun" pitchFamily="2" charset="-122"/>
                <a:hlinkClick r:id="rId19" action="ppaction://hlinksldjump"/>
              </a:rPr>
              <a:t>Relevant </a:t>
            </a:r>
            <a:r>
              <a:rPr lang="en-US" sz="2200" dirty="0">
                <a:ea typeface="SimSun" pitchFamily="2" charset="-122"/>
                <a:hlinkClick r:id="rId19" action="ppaction://hlinksldjump"/>
              </a:rPr>
              <a:t>requirements </a:t>
            </a:r>
            <a:r>
              <a:rPr lang="en-US" sz="2200" dirty="0" smtClean="0">
                <a:ea typeface="SimSun" pitchFamily="2" charset="-122"/>
                <a:hlinkClick r:id="rId19" action="ppaction://hlinksldjump"/>
              </a:rPr>
              <a:t>for </a:t>
            </a:r>
            <a:r>
              <a:rPr lang="en-US" sz="2200" dirty="0">
                <a:ea typeface="SimSun" pitchFamily="2" charset="-122"/>
                <a:hlinkClick r:id="rId19" action="ppaction://hlinksldjump"/>
              </a:rPr>
              <a:t>children’s products under FHSA and CPSC </a:t>
            </a:r>
            <a:r>
              <a:rPr lang="zh-CN" altLang="en-US" sz="2200" dirty="0">
                <a:ea typeface="SimSun" pitchFamily="2" charset="-122"/>
                <a:hlinkClick r:id="rId19" action="ppaction://hlinksldjump"/>
              </a:rPr>
              <a:t>联邦危险</a:t>
            </a:r>
            <a:r>
              <a:rPr lang="zh-CN" altLang="en-US" sz="2200" dirty="0" smtClean="0">
                <a:ea typeface="SimSun" pitchFamily="2" charset="-122"/>
                <a:hlinkClick r:id="rId19" action="ppaction://hlinksldjump"/>
              </a:rPr>
              <a:t>物质</a:t>
            </a:r>
            <a:r>
              <a:rPr lang="zh-CN" altLang="en-US" sz="2200" dirty="0">
                <a:ea typeface="SimSun" pitchFamily="2" charset="-122"/>
                <a:hlinkClick r:id="rId19" action="ppaction://hlinksldjump"/>
              </a:rPr>
              <a:t>法和消费品安全法下的儿童用品</a:t>
            </a:r>
            <a:r>
              <a:rPr lang="zh-CN" altLang="en-US" sz="2200" dirty="0" smtClean="0">
                <a:ea typeface="SimSun" pitchFamily="2" charset="-122"/>
                <a:hlinkClick r:id="rId19" action="ppaction://hlinksldjump"/>
              </a:rPr>
              <a:t>之</a:t>
            </a:r>
            <a:r>
              <a:rPr lang="zh-CN" altLang="en-US" sz="2200" u="sng" dirty="0">
                <a:solidFill>
                  <a:srgbClr val="C00000"/>
                </a:solidFill>
                <a:ea typeface="SimSun" pitchFamily="2" charset="-122"/>
              </a:rPr>
              <a:t>规</a:t>
            </a:r>
            <a:r>
              <a:rPr lang="zh-CN" altLang="en-US" sz="2200" u="sng" dirty="0" smtClean="0">
                <a:solidFill>
                  <a:srgbClr val="C00000"/>
                </a:solidFill>
                <a:ea typeface="SimSun" pitchFamily="2" charset="-122"/>
              </a:rPr>
              <a:t>定</a:t>
            </a:r>
            <a:endParaRPr lang="en-US" sz="2200" u="sng" dirty="0">
              <a:solidFill>
                <a:srgbClr val="C00000"/>
              </a:solidFill>
              <a:latin typeface="SimSun" panose="02010600030101010101" pitchFamily="2" charset="-122"/>
              <a:ea typeface="SimSun" panose="02010600030101010101" pitchFamily="2" charset="-122"/>
            </a:endParaRPr>
          </a:p>
          <a:p>
            <a:pPr marL="571500" indent="-514350">
              <a:spcAft>
                <a:spcPts val="600"/>
              </a:spcAft>
              <a:buFont typeface="Wingdings" panose="05000000000000000000" pitchFamily="2" charset="2"/>
              <a:buChar char="Ø"/>
            </a:pPr>
            <a:r>
              <a:rPr lang="en-US" sz="2200" dirty="0">
                <a:ea typeface="SimSun" panose="02010600030101010101" pitchFamily="2" charset="-122"/>
                <a:hlinkClick r:id="rId20" action="ppaction://hlinksldjump"/>
              </a:rPr>
              <a:t>Age Grading </a:t>
            </a:r>
            <a:r>
              <a:rPr lang="ja-JP" altLang="en-US" sz="2200" dirty="0">
                <a:latin typeface="SimSun" panose="02010600030101010101" pitchFamily="2" charset="-122"/>
                <a:ea typeface="SimSun" panose="02010600030101010101" pitchFamily="2" charset="-122"/>
                <a:hlinkClick r:id="rId20" action="ppaction://hlinksldjump"/>
              </a:rPr>
              <a:t>年龄分级</a:t>
            </a:r>
            <a:endParaRPr lang="en-US" altLang="ja-JP" sz="2200" dirty="0">
              <a:latin typeface="SimSun" panose="02010600030101010101" pitchFamily="2" charset="-122"/>
              <a:ea typeface="SimSun" panose="02010600030101010101" pitchFamily="2" charset="-122"/>
            </a:endParaRPr>
          </a:p>
          <a:p>
            <a:pPr marL="571500" indent="-514350">
              <a:buFont typeface="Wingdings" panose="05000000000000000000" pitchFamily="2" charset="2"/>
              <a:buChar char="Ø"/>
            </a:pPr>
            <a:r>
              <a:rPr lang="en-US" sz="2200" dirty="0">
                <a:ea typeface="SimSun" panose="02010600030101010101" pitchFamily="2" charset="-122"/>
                <a:hlinkClick r:id="rId21" action="ppaction://hlinksldjump"/>
              </a:rPr>
              <a:t>Small Parts Requirements </a:t>
            </a:r>
            <a:r>
              <a:rPr lang="ja-JP" altLang="en-US" sz="2200" dirty="0">
                <a:latin typeface="SimSun" panose="02010600030101010101" pitchFamily="2" charset="-122"/>
                <a:ea typeface="SimSun" panose="02010600030101010101" pitchFamily="2" charset="-122"/>
                <a:hlinkClick r:id="rId21" action="ppaction://hlinksldjump"/>
              </a:rPr>
              <a:t>小部件规</a:t>
            </a:r>
            <a:r>
              <a:rPr lang="ja-JP" altLang="en-US" sz="2200" dirty="0" smtClean="0">
                <a:latin typeface="SimSun" panose="02010600030101010101" pitchFamily="2" charset="-122"/>
                <a:ea typeface="SimSun" panose="02010600030101010101" pitchFamily="2" charset="-122"/>
                <a:hlinkClick r:id="rId21" action="ppaction://hlinksldjump"/>
              </a:rPr>
              <a:t>定</a:t>
            </a:r>
            <a:r>
              <a:rPr lang="en-US" altLang="ja-JP" sz="2200" dirty="0">
                <a:latin typeface="SimSun" panose="02010600030101010101" pitchFamily="2" charset="-122"/>
                <a:ea typeface="SimSun" panose="02010600030101010101" pitchFamily="2" charset="-122"/>
              </a:rPr>
              <a:t> </a:t>
            </a:r>
            <a:r>
              <a:rPr lang="en-US" sz="2200" dirty="0" smtClean="0">
                <a:ea typeface="SimSun" pitchFamily="2" charset="-122"/>
              </a:rPr>
              <a:t>(</a:t>
            </a:r>
            <a:r>
              <a:rPr lang="en-US" sz="2200" dirty="0">
                <a:ea typeface="SimSun" pitchFamily="2" charset="-122"/>
              </a:rPr>
              <a:t>toys for children under 3 years of age) </a:t>
            </a:r>
            <a:r>
              <a:rPr lang="en-US" altLang="zh-CN" sz="2200" dirty="0">
                <a:latin typeface="SimSun" panose="02010600030101010101" pitchFamily="2" charset="-122"/>
                <a:ea typeface="SimSun" panose="02010600030101010101" pitchFamily="2" charset="-122"/>
              </a:rPr>
              <a:t>(3</a:t>
            </a:r>
            <a:r>
              <a:rPr lang="zh-CN" altLang="en-US" sz="2200" dirty="0">
                <a:latin typeface="SimSun" panose="02010600030101010101" pitchFamily="2" charset="-122"/>
                <a:ea typeface="SimSun" panose="02010600030101010101" pitchFamily="2" charset="-122"/>
              </a:rPr>
              <a:t>岁以下儿童的玩具</a:t>
            </a:r>
            <a:r>
              <a:rPr lang="en-US" altLang="zh-CN" sz="2200" dirty="0">
                <a:latin typeface="SimSun" panose="02010600030101010101" pitchFamily="2" charset="-122"/>
                <a:ea typeface="SimSun" panose="02010600030101010101" pitchFamily="2" charset="-122"/>
              </a:rPr>
              <a:t>)</a:t>
            </a:r>
            <a:endParaRPr lang="en-US" sz="2200" dirty="0">
              <a:latin typeface="SimSun" panose="02010600030101010101" pitchFamily="2" charset="-122"/>
              <a:ea typeface="SimSun" panose="02010600030101010101" pitchFamily="2" charset="-122"/>
            </a:endParaRPr>
          </a:p>
          <a:p>
            <a:pPr marL="571500" indent="-514350">
              <a:buFont typeface="Wingdings" panose="05000000000000000000" pitchFamily="2" charset="2"/>
              <a:buChar char="Ø"/>
            </a:pPr>
            <a:r>
              <a:rPr lang="en-US" sz="2200" dirty="0">
                <a:ea typeface="SimSun" pitchFamily="2" charset="-122"/>
                <a:hlinkClick r:id="rId22" action="ppaction://hlinksldjump"/>
              </a:rPr>
              <a:t>Requirements for Labeling for Toys and Games </a:t>
            </a:r>
            <a:r>
              <a:rPr lang="zh-CN" altLang="en-US" sz="2200" dirty="0">
                <a:ea typeface="SimSun" pitchFamily="2" charset="-122"/>
                <a:hlinkClick r:id="rId22" action="ppaction://hlinksldjump"/>
              </a:rPr>
              <a:t>玩具和游戏标签之规</a:t>
            </a:r>
            <a:r>
              <a:rPr lang="zh-CN" altLang="en-US" sz="2200" dirty="0" smtClean="0">
                <a:ea typeface="SimSun" pitchFamily="2" charset="-122"/>
                <a:hlinkClick r:id="rId22" action="ppaction://hlinksldjump"/>
              </a:rPr>
              <a:t>定</a:t>
            </a:r>
            <a:r>
              <a:rPr lang="en-US" altLang="zh-CN" sz="2200" dirty="0">
                <a:ea typeface="SimSun" pitchFamily="2" charset="-122"/>
              </a:rPr>
              <a:t> </a:t>
            </a:r>
            <a:r>
              <a:rPr lang="en-US" sz="2200" dirty="0" smtClean="0">
                <a:ea typeface="SimSun" pitchFamily="2" charset="-122"/>
              </a:rPr>
              <a:t>(</a:t>
            </a:r>
            <a:r>
              <a:rPr lang="en-US" sz="2200" dirty="0">
                <a:ea typeface="SimSun" pitchFamily="2" charset="-122"/>
              </a:rPr>
              <a:t>toys for children 3 years of age and above)</a:t>
            </a:r>
            <a:r>
              <a:rPr lang="zh-CN" altLang="en-US" sz="2200" dirty="0">
                <a:ea typeface="SimSun" pitchFamily="2" charset="-122"/>
              </a:rPr>
              <a:t> </a:t>
            </a:r>
            <a:r>
              <a:rPr lang="en-US" altLang="zh-CN" sz="2200" dirty="0">
                <a:ea typeface="SimSun" pitchFamily="2" charset="-122"/>
              </a:rPr>
              <a:t>(</a:t>
            </a:r>
            <a:r>
              <a:rPr lang="en-US" altLang="zh-CN" sz="2200" dirty="0">
                <a:latin typeface="SimSun" panose="02010600030101010101" pitchFamily="2" charset="-122"/>
                <a:ea typeface="SimSun" panose="02010600030101010101" pitchFamily="2" charset="-122"/>
              </a:rPr>
              <a:t>3</a:t>
            </a:r>
            <a:r>
              <a:rPr lang="zh-CN" altLang="en-US" sz="2200" dirty="0">
                <a:latin typeface="SimSun" panose="02010600030101010101" pitchFamily="2" charset="-122"/>
                <a:ea typeface="SimSun" panose="02010600030101010101" pitchFamily="2" charset="-122"/>
              </a:rPr>
              <a:t>岁以上儿童的玩具</a:t>
            </a:r>
            <a:r>
              <a:rPr lang="en-US" altLang="zh-CN" sz="2200" dirty="0">
                <a:latin typeface="SimSun" panose="02010600030101010101" pitchFamily="2" charset="-122"/>
                <a:ea typeface="SimSun" panose="02010600030101010101" pitchFamily="2" charset="-122"/>
              </a:rPr>
              <a:t>)</a:t>
            </a:r>
            <a:endParaRPr lang="en-US" sz="2200" dirty="0">
              <a:latin typeface="SimSun" panose="02010600030101010101" pitchFamily="2" charset="-122"/>
              <a:ea typeface="SimSun" panose="02010600030101010101" pitchFamily="2" charset="-122"/>
            </a:endParaRPr>
          </a:p>
          <a:p>
            <a:pPr marL="514350" indent="-457200">
              <a:spcAft>
                <a:spcPts val="600"/>
              </a:spcAft>
              <a:buFont typeface="Wingdings" panose="05000000000000000000" pitchFamily="2" charset="2"/>
              <a:buChar char="Ø"/>
            </a:pPr>
            <a:r>
              <a:rPr lang="en-US" sz="2200" dirty="0"/>
              <a:t> </a:t>
            </a:r>
            <a:r>
              <a:rPr lang="en-US" sz="2200" dirty="0">
                <a:hlinkClick r:id="rId23" action="ppaction://hlinksldjump"/>
              </a:rPr>
              <a:t>Labeling of Hazardous Art Materials Act (LHAMA) </a:t>
            </a:r>
            <a:r>
              <a:rPr lang="zh-CN" altLang="en-US" sz="2200" dirty="0">
                <a:latin typeface="SimSun" panose="02010600030101010101" pitchFamily="2" charset="-122"/>
                <a:ea typeface="SimSun" panose="02010600030101010101" pitchFamily="2" charset="-122"/>
                <a:hlinkClick r:id="rId23" action="ppaction://hlinksldjump"/>
              </a:rPr>
              <a:t>危险美术材料品标签法</a:t>
            </a:r>
            <a:endParaRPr lang="en-US" sz="2200" dirty="0">
              <a:latin typeface="SimSun" panose="02010600030101010101" pitchFamily="2" charset="-122"/>
              <a:ea typeface="SimSun" panose="02010600030101010101" pitchFamily="2" charset="-122"/>
            </a:endParaRPr>
          </a:p>
          <a:p>
            <a:pPr marL="514350" indent="-457200">
              <a:spcAft>
                <a:spcPts val="600"/>
              </a:spcAft>
              <a:buFont typeface="Wingdings" panose="05000000000000000000" pitchFamily="2" charset="2"/>
              <a:buChar char="Ø"/>
            </a:pPr>
            <a:r>
              <a:rPr lang="en-US" sz="2200" dirty="0">
                <a:ea typeface="SimSun" pitchFamily="2" charset="-122"/>
              </a:rPr>
              <a:t> </a:t>
            </a:r>
            <a:r>
              <a:rPr lang="en-US" sz="2200" dirty="0">
                <a:ea typeface="SimSun" pitchFamily="2" charset="-122"/>
                <a:hlinkClick r:id="rId24" action="ppaction://hlinksldjump"/>
              </a:rPr>
              <a:t>Lead and Phthalate Requirements </a:t>
            </a:r>
            <a:r>
              <a:rPr lang="ja-JP" altLang="en-US" sz="2200" dirty="0">
                <a:ea typeface="SimSun" pitchFamily="2" charset="-122"/>
                <a:hlinkClick r:id="rId24" action="ppaction://hlinksldjump"/>
              </a:rPr>
              <a:t>铅和塑化剂的规定</a:t>
            </a:r>
            <a:endParaRPr lang="en-US" altLang="ja-JP" sz="2200" dirty="0">
              <a:ea typeface="SimSun" pitchFamily="2" charset="-122"/>
            </a:endParaRPr>
          </a:p>
          <a:p>
            <a:pPr marL="514350" indent="-457200">
              <a:spcAft>
                <a:spcPts val="600"/>
              </a:spcAft>
              <a:buFont typeface="Wingdings" panose="05000000000000000000" pitchFamily="2" charset="2"/>
              <a:buChar char="Ø"/>
            </a:pPr>
            <a:r>
              <a:rPr lang="en-US" sz="2200" dirty="0">
                <a:ea typeface="SimSun" pitchFamily="2" charset="-122"/>
              </a:rPr>
              <a:t> </a:t>
            </a:r>
            <a:r>
              <a:rPr lang="en-US" sz="2200" dirty="0">
                <a:ea typeface="SimSun" pitchFamily="2" charset="-122"/>
                <a:hlinkClick r:id="rId25" action="ppaction://hlinksldjump"/>
              </a:rPr>
              <a:t>ASTM F963-17 Toy Mandatory Standard  (Toy Standards) </a:t>
            </a:r>
            <a:r>
              <a:rPr lang="en-US" sz="2200" dirty="0">
                <a:latin typeface="SimSun" panose="02010600030101010101" pitchFamily="2" charset="-122"/>
                <a:ea typeface="SimSun" panose="02010600030101010101" pitchFamily="2" charset="-122"/>
                <a:hlinkClick r:id="rId25" action="ppaction://hlinksldjump"/>
              </a:rPr>
              <a:t>ASTM F963-17 </a:t>
            </a:r>
            <a:r>
              <a:rPr lang="ja-JP" altLang="en-US" sz="2200" dirty="0">
                <a:ea typeface="SimSun" pitchFamily="2" charset="-122"/>
                <a:hlinkClick r:id="rId25" action="ppaction://hlinksldjump"/>
              </a:rPr>
              <a:t>儿童玩具强制标准</a:t>
            </a:r>
            <a:endParaRPr lang="ja-JP" altLang="en-US" sz="2200" dirty="0">
              <a:ea typeface="SimSun" pitchFamily="2" charset="-122"/>
            </a:endParaRPr>
          </a:p>
          <a:p>
            <a:pPr marL="514350" indent="-457200">
              <a:buFont typeface="Wingdings" panose="05000000000000000000" pitchFamily="2" charset="2"/>
              <a:buChar char="Ø"/>
            </a:pPr>
            <a:r>
              <a:rPr lang="en-US" sz="2200" dirty="0">
                <a:ea typeface="SimSun" pitchFamily="2" charset="-122"/>
                <a:hlinkClick r:id="rId26" action="ppaction://hlinksldjump"/>
              </a:rPr>
              <a:t>Tracking </a:t>
            </a:r>
            <a:r>
              <a:rPr lang="en-US" sz="2200" dirty="0" smtClean="0">
                <a:ea typeface="SimSun" pitchFamily="2" charset="-122"/>
                <a:hlinkClick r:id="rId26" action="ppaction://hlinksldjump"/>
              </a:rPr>
              <a:t>Label</a:t>
            </a:r>
            <a:r>
              <a:rPr lang="en-US" sz="2200" dirty="0">
                <a:ea typeface="SimSun" pitchFamily="2" charset="-122"/>
                <a:hlinkClick r:id="rId26" action="ppaction://hlinksldjump"/>
              </a:rPr>
              <a:t>, Third Party Testing and Certification, and Periodic Testing Requirements </a:t>
            </a:r>
            <a:r>
              <a:rPr lang="ja-JP" altLang="en-US" sz="2200" dirty="0">
                <a:ea typeface="SimSun" pitchFamily="2" charset="-122"/>
                <a:hlinkClick r:id="rId26" action="ppaction://hlinksldjump"/>
              </a:rPr>
              <a:t>追踪标签</a:t>
            </a:r>
            <a:r>
              <a:rPr lang="en-US" altLang="ja-JP" sz="2200" dirty="0">
                <a:ea typeface="SimSun" pitchFamily="2" charset="-122"/>
                <a:hlinkClick r:id="rId26" action="ppaction://hlinksldjump"/>
              </a:rPr>
              <a:t>, </a:t>
            </a:r>
            <a:r>
              <a:rPr lang="zh-CN" altLang="en-US" sz="2200" dirty="0">
                <a:ea typeface="SimSun" pitchFamily="2" charset="-122"/>
                <a:hlinkClick r:id="rId26" action="ppaction://hlinksldjump"/>
              </a:rPr>
              <a:t>第三方测试和认证</a:t>
            </a:r>
            <a:r>
              <a:rPr lang="en-US" altLang="zh-CN" sz="2200" dirty="0">
                <a:ea typeface="SimSun" pitchFamily="2" charset="-122"/>
                <a:hlinkClick r:id="rId26" action="ppaction://hlinksldjump"/>
              </a:rPr>
              <a:t>, </a:t>
            </a:r>
            <a:r>
              <a:rPr lang="ja-JP" altLang="en-US" sz="2200" dirty="0">
                <a:ea typeface="SimSun" pitchFamily="2" charset="-122"/>
                <a:hlinkClick r:id="rId26" action="ppaction://hlinksldjump"/>
              </a:rPr>
              <a:t>以及定期测试的规定</a:t>
            </a:r>
            <a:endParaRPr lang="ja-JP" altLang="en-US" sz="2200" dirty="0">
              <a:ea typeface="SimSun" pitchFamily="2" charset="-122"/>
            </a:endParaRPr>
          </a:p>
          <a:p>
            <a:pPr marL="400050"/>
            <a:endParaRPr lang="en-US" sz="2200" dirty="0">
              <a:ea typeface="SimSun" pitchFamily="2" charset="-122"/>
            </a:endParaRPr>
          </a:p>
          <a:p>
            <a:endParaRPr lang="en-US" dirty="0">
              <a:ea typeface="SimSun" pitchFamily="2" charset="-122"/>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11426190" y="5872163"/>
            <a:ext cx="609600" cy="6096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7"/>
          <a:stretch>
            <a:fillRect/>
          </a:stretch>
        </p:blipFill>
        <p:spPr>
          <a:xfrm>
            <a:off x="11426190" y="5860918"/>
            <a:ext cx="609600" cy="609600"/>
          </a:xfrm>
          <a:prstGeom prst="rect">
            <a:avLst/>
          </a:prstGeom>
        </p:spPr>
      </p:pic>
      <p:pic>
        <p:nvPicPr>
          <p:cNvPr id="7"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7"/>
          <a:stretch>
            <a:fillRect/>
          </a:stretch>
        </p:blipFill>
        <p:spPr>
          <a:xfrm>
            <a:off x="11426190" y="5883337"/>
            <a:ext cx="609600" cy="609600"/>
          </a:xfrm>
          <a:prstGeom prst="rect">
            <a:avLst/>
          </a:prstGeom>
        </p:spPr>
      </p:pic>
      <p:pic>
        <p:nvPicPr>
          <p:cNvPr id="8"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7"/>
          <a:stretch>
            <a:fillRect/>
          </a:stretch>
        </p:blipFill>
        <p:spPr>
          <a:xfrm>
            <a:off x="11426190" y="5906126"/>
            <a:ext cx="609600" cy="609600"/>
          </a:xfrm>
          <a:prstGeom prst="rect">
            <a:avLst/>
          </a:prstGeom>
        </p:spPr>
      </p:pic>
      <p:pic>
        <p:nvPicPr>
          <p:cNvPr id="9"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7"/>
          <a:stretch>
            <a:fillRect/>
          </a:stretch>
        </p:blipFill>
        <p:spPr>
          <a:xfrm>
            <a:off x="11426190" y="5894511"/>
            <a:ext cx="609600" cy="609600"/>
          </a:xfrm>
          <a:prstGeom prst="rect">
            <a:avLst/>
          </a:prstGeom>
        </p:spPr>
      </p:pic>
      <p:pic>
        <p:nvPicPr>
          <p:cNvPr id="10"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7"/>
          <a:stretch>
            <a:fillRect/>
          </a:stretch>
        </p:blipFill>
        <p:spPr>
          <a:xfrm>
            <a:off x="11426190" y="5913305"/>
            <a:ext cx="609600" cy="609600"/>
          </a:xfrm>
          <a:prstGeom prst="rect">
            <a:avLst/>
          </a:prstGeom>
        </p:spPr>
      </p:pic>
      <p:pic>
        <p:nvPicPr>
          <p:cNvPr id="11" name="Recorded Sound">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7"/>
          <a:stretch>
            <a:fillRect/>
          </a:stretch>
        </p:blipFill>
        <p:spPr>
          <a:xfrm>
            <a:off x="11426190" y="5913305"/>
            <a:ext cx="609600" cy="609600"/>
          </a:xfrm>
          <a:prstGeom prst="rect">
            <a:avLst/>
          </a:prstGeom>
        </p:spPr>
      </p:pic>
      <p:pic>
        <p:nvPicPr>
          <p:cNvPr id="12" name="Recorded Sound">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7"/>
          <a:stretch>
            <a:fillRect/>
          </a:stretch>
        </p:blipFill>
        <p:spPr>
          <a:xfrm>
            <a:off x="11426190" y="5920484"/>
            <a:ext cx="609600" cy="609600"/>
          </a:xfrm>
          <a:prstGeom prst="rect">
            <a:avLst/>
          </a:prstGeom>
        </p:spPr>
      </p:pic>
    </p:spTree>
    <p:extLst>
      <p:ext uri="{BB962C8B-B14F-4D97-AF65-F5344CB8AC3E}">
        <p14:creationId xmlns:p14="http://schemas.microsoft.com/office/powerpoint/2010/main" val="154259220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mediacall" presetSubtype="0" fill="hold" nodeType="withEffect">
                                  <p:stCondLst>
                                    <p:cond delay="0"/>
                                  </p:stCondLst>
                                  <p:childTnLst>
                                    <p:cmd type="call" cmd="playFrom(0.0)">
                                      <p:cBhvr>
                                        <p:cTn id="9" dur="13963" fill="hold"/>
                                        <p:tgtEl>
                                          <p:spTgt spid="5"/>
                                        </p:tgtEl>
                                      </p:cBhvr>
                                    </p:cmd>
                                  </p:childTnLst>
                                </p:cTn>
                              </p:par>
                            </p:childTnLst>
                          </p:cTn>
                        </p:par>
                        <p:par>
                          <p:cTn id="10" fill="hold">
                            <p:stCondLst>
                              <p:cond delay="13963"/>
                            </p:stCondLst>
                            <p:childTnLst>
                              <p:par>
                                <p:cTn id="11" presetID="10"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 presetClass="mediacall" presetSubtype="0" fill="hold" nodeType="withEffect">
                                  <p:stCondLst>
                                    <p:cond delay="0"/>
                                  </p:stCondLst>
                                  <p:childTnLst>
                                    <p:cmd type="call" cmd="playFrom(0.0)">
                                      <p:cBhvr>
                                        <p:cTn id="15" dur="11812" fill="hold"/>
                                        <p:tgtEl>
                                          <p:spTgt spid="6"/>
                                        </p:tgtEl>
                                      </p:cBhvr>
                                    </p:cmd>
                                  </p:childTnLst>
                                </p:cTn>
                              </p:par>
                            </p:childTnLst>
                          </p:cTn>
                        </p:par>
                        <p:par>
                          <p:cTn id="16" fill="hold">
                            <p:stCondLst>
                              <p:cond delay="25775"/>
                            </p:stCondLst>
                            <p:childTnLst>
                              <p:par>
                                <p:cTn id="17" presetID="10"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par>
                                <p:cTn id="20" presetID="1" presetClass="mediacall" presetSubtype="0" fill="hold" nodeType="withEffect">
                                  <p:stCondLst>
                                    <p:cond delay="0"/>
                                  </p:stCondLst>
                                  <p:childTnLst>
                                    <p:cmd type="call" cmd="playFrom(0.0)">
                                      <p:cBhvr>
                                        <p:cTn id="21" dur="10950" fill="hold"/>
                                        <p:tgtEl>
                                          <p:spTgt spid="7"/>
                                        </p:tgtEl>
                                      </p:cBhvr>
                                    </p:cmd>
                                  </p:childTnLst>
                                </p:cTn>
                              </p:par>
                            </p:childTnLst>
                          </p:cTn>
                        </p:par>
                        <p:par>
                          <p:cTn id="22" fill="hold">
                            <p:stCondLst>
                              <p:cond delay="36725"/>
                            </p:stCondLst>
                            <p:childTnLst>
                              <p:par>
                                <p:cTn id="23" presetID="10"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 presetClass="mediacall" presetSubtype="0" fill="hold" nodeType="withEffect">
                                  <p:stCondLst>
                                    <p:cond delay="0"/>
                                  </p:stCondLst>
                                  <p:childTnLst>
                                    <p:cmd type="call" cmd="playFrom(0.0)">
                                      <p:cBhvr>
                                        <p:cTn id="27" dur="13494" fill="hold"/>
                                        <p:tgtEl>
                                          <p:spTgt spid="8"/>
                                        </p:tgtEl>
                                      </p:cBhvr>
                                    </p:cmd>
                                  </p:childTnLst>
                                </p:cTn>
                              </p:par>
                            </p:childTnLst>
                          </p:cTn>
                        </p:par>
                        <p:par>
                          <p:cTn id="28" fill="hold">
                            <p:stCondLst>
                              <p:cond delay="50219"/>
                            </p:stCondLst>
                            <p:childTnLst>
                              <p:par>
                                <p:cTn id="29" presetID="10"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par>
                                <p:cTn id="32" presetID="1" presetClass="mediacall" presetSubtype="0" fill="hold" nodeType="withEffect">
                                  <p:stCondLst>
                                    <p:cond delay="0"/>
                                  </p:stCondLst>
                                  <p:childTnLst>
                                    <p:cmd type="call" cmd="playFrom(0.0)">
                                      <p:cBhvr>
                                        <p:cTn id="33" dur="8608" fill="hold"/>
                                        <p:tgtEl>
                                          <p:spTgt spid="9"/>
                                        </p:tgtEl>
                                      </p:cBhvr>
                                    </p:cmd>
                                  </p:childTnLst>
                                </p:cTn>
                              </p:par>
                            </p:childTnLst>
                          </p:cTn>
                        </p:par>
                        <p:par>
                          <p:cTn id="34" fill="hold">
                            <p:stCondLst>
                              <p:cond delay="58827"/>
                            </p:stCondLst>
                            <p:childTnLst>
                              <p:par>
                                <p:cTn id="35" presetID="10"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par>
                                <p:cTn id="38" presetID="1" presetClass="mediacall" presetSubtype="0" fill="hold" nodeType="withEffect">
                                  <p:stCondLst>
                                    <p:cond delay="0"/>
                                  </p:stCondLst>
                                  <p:childTnLst>
                                    <p:cmd type="call" cmd="playFrom(0.0)">
                                      <p:cBhvr>
                                        <p:cTn id="39" dur="9002" fill="hold"/>
                                        <p:tgtEl>
                                          <p:spTgt spid="10"/>
                                        </p:tgtEl>
                                      </p:cBhvr>
                                    </p:cmd>
                                  </p:childTnLst>
                                </p:cTn>
                              </p:par>
                            </p:childTnLst>
                          </p:cTn>
                        </p:par>
                        <p:par>
                          <p:cTn id="40" fill="hold">
                            <p:stCondLst>
                              <p:cond delay="67829"/>
                            </p:stCondLst>
                            <p:childTnLst>
                              <p:par>
                                <p:cTn id="41" presetID="10" presetClass="entr" presetSubtype="0" fill="hold"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par>
                                <p:cTn id="44" presetID="1" presetClass="mediacall" presetSubtype="0" fill="hold" nodeType="withEffect">
                                  <p:stCondLst>
                                    <p:cond delay="0"/>
                                  </p:stCondLst>
                                  <p:childTnLst>
                                    <p:cmd type="call" cmd="playFrom(0.0)">
                                      <p:cBhvr>
                                        <p:cTn id="45" dur="13530" fill="hold"/>
                                        <p:tgtEl>
                                          <p:spTgt spid="11"/>
                                        </p:tgtEl>
                                      </p:cBhvr>
                                    </p:cmd>
                                  </p:childTnLst>
                                </p:cTn>
                              </p:par>
                            </p:childTnLst>
                          </p:cTn>
                        </p:par>
                        <p:par>
                          <p:cTn id="46" fill="hold">
                            <p:stCondLst>
                              <p:cond delay="81359"/>
                            </p:stCondLst>
                            <p:childTnLst>
                              <p:par>
                                <p:cTn id="47" presetID="10" presetClass="entr" presetSubtype="0" fill="hold"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500"/>
                                        <p:tgtEl>
                                          <p:spTgt spid="3">
                                            <p:txEl>
                                              <p:pRg st="7" end="7"/>
                                            </p:txEl>
                                          </p:spTgt>
                                        </p:tgtEl>
                                      </p:cBhvr>
                                    </p:animEffect>
                                  </p:childTnLst>
                                </p:cTn>
                              </p:par>
                              <p:par>
                                <p:cTn id="50" presetID="1" presetClass="mediacall" presetSubtype="0" fill="hold" nodeType="withEffect">
                                  <p:stCondLst>
                                    <p:cond delay="0"/>
                                  </p:stCondLst>
                                  <p:childTnLst>
                                    <p:cmd type="call" cmd="playFrom(0.0)">
                                      <p:cBhvr>
                                        <p:cTn id="51" dur="1498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5"/>
                </p:tgtEl>
              </p:cMediaNode>
            </p:audio>
            <p:audio>
              <p:cMediaNode vol="80000">
                <p:cTn id="53" fill="hold" display="0">
                  <p:stCondLst>
                    <p:cond delay="indefinite"/>
                  </p:stCondLst>
                  <p:endCondLst>
                    <p:cond evt="onStopAudio" delay="0">
                      <p:tgtEl>
                        <p:sldTgt/>
                      </p:tgtEl>
                    </p:cond>
                  </p:endCondLst>
                </p:cTn>
                <p:tgtEl>
                  <p:spTgt spid="6"/>
                </p:tgtEl>
              </p:cMediaNode>
            </p:audio>
            <p:audio>
              <p:cMediaNode vol="80000">
                <p:cTn id="54" fill="hold" display="0">
                  <p:stCondLst>
                    <p:cond delay="indefinite"/>
                  </p:stCondLst>
                  <p:endCondLst>
                    <p:cond evt="onStopAudio" delay="0">
                      <p:tgtEl>
                        <p:sldTgt/>
                      </p:tgtEl>
                    </p:cond>
                  </p:endCondLst>
                </p:cTn>
                <p:tgtEl>
                  <p:spTgt spid="7"/>
                </p:tgtEl>
              </p:cMediaNode>
            </p:audio>
            <p:audio>
              <p:cMediaNode vol="80000">
                <p:cTn id="55" fill="hold" display="0">
                  <p:stCondLst>
                    <p:cond delay="indefinite"/>
                  </p:stCondLst>
                  <p:endCondLst>
                    <p:cond evt="onStopAudio" delay="0">
                      <p:tgtEl>
                        <p:sldTgt/>
                      </p:tgtEl>
                    </p:cond>
                  </p:endCondLst>
                </p:cTn>
                <p:tgtEl>
                  <p:spTgt spid="8"/>
                </p:tgtEl>
              </p:cMediaNode>
            </p:audio>
            <p:audio>
              <p:cMediaNode vol="80000">
                <p:cTn id="56" fill="hold" display="0">
                  <p:stCondLst>
                    <p:cond delay="indefinite"/>
                  </p:stCondLst>
                  <p:endCondLst>
                    <p:cond evt="onStopAudio" delay="0">
                      <p:tgtEl>
                        <p:sldTgt/>
                      </p:tgtEl>
                    </p:cond>
                  </p:endCondLst>
                </p:cTn>
                <p:tgtEl>
                  <p:spTgt spid="9"/>
                </p:tgtEl>
              </p:cMediaNode>
            </p:audio>
            <p:audio>
              <p:cMediaNode vol="80000">
                <p:cTn id="57" fill="hold" display="0">
                  <p:stCondLst>
                    <p:cond delay="indefinite"/>
                  </p:stCondLst>
                  <p:endCondLst>
                    <p:cond evt="onStopAudio" delay="0">
                      <p:tgtEl>
                        <p:sldTgt/>
                      </p:tgtEl>
                    </p:cond>
                  </p:endCondLst>
                </p:cTn>
                <p:tgtEl>
                  <p:spTgt spid="10"/>
                </p:tgtEl>
              </p:cMediaNode>
            </p:audio>
            <p:audio>
              <p:cMediaNode vol="80000">
                <p:cTn id="58" fill="hold" display="0">
                  <p:stCondLst>
                    <p:cond delay="indefinite"/>
                  </p:stCondLst>
                  <p:endCondLst>
                    <p:cond evt="onStopAudio" delay="0">
                      <p:tgtEl>
                        <p:sldTgt/>
                      </p:tgtEl>
                    </p:cond>
                  </p:endCondLst>
                </p:cTn>
                <p:tgtEl>
                  <p:spTgt spid="11"/>
                </p:tgtEl>
              </p:cMediaNode>
            </p:audio>
            <p:audio>
              <p:cMediaNode vol="80000">
                <p:cTn id="59"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960" y="631637"/>
            <a:ext cx="8676056" cy="533400"/>
          </a:xfrm>
        </p:spPr>
        <p:txBody>
          <a:bodyPr>
            <a:noAutofit/>
          </a:bodyPr>
          <a:lstStyle/>
          <a:p>
            <a:r>
              <a:rPr lang="en-US" sz="3200" dirty="0"/>
              <a:t>CPSC Jurisdictional Authority from Several Acts</a:t>
            </a:r>
            <a:br>
              <a:rPr lang="en-US" sz="3200" dirty="0"/>
            </a:br>
            <a:r>
              <a:rPr lang="zh-CN" altLang="en-US" sz="2400" dirty="0"/>
              <a:t>消费品安全委员会管辖权来自以下法案</a:t>
            </a:r>
            <a:endParaRPr lang="en-US" sz="2400" dirty="0"/>
          </a:p>
        </p:txBody>
      </p:sp>
      <p:sp>
        <p:nvSpPr>
          <p:cNvPr id="3" name="Content Placeholder 2"/>
          <p:cNvSpPr>
            <a:spLocks noGrp="1"/>
          </p:cNvSpPr>
          <p:nvPr>
            <p:ph idx="1"/>
          </p:nvPr>
        </p:nvSpPr>
        <p:spPr>
          <a:xfrm>
            <a:off x="701040" y="1381126"/>
            <a:ext cx="10789920" cy="4754563"/>
          </a:xfrm>
        </p:spPr>
        <p:txBody>
          <a:bodyPr>
            <a:noAutofit/>
          </a:bodyPr>
          <a:lstStyle/>
          <a:p>
            <a:pPr marL="342900" indent="-342900">
              <a:buFont typeface="Arial" panose="020B0604020202020204" pitchFamily="34" charset="0"/>
              <a:buChar char="•"/>
            </a:pPr>
            <a:r>
              <a:rPr lang="en-US" altLang="en-US" sz="2400" dirty="0"/>
              <a:t>Federal Hazardous Substances Act (FHSA)</a:t>
            </a:r>
            <a:r>
              <a:rPr lang="zh-CN" altLang="en-US" sz="2400" dirty="0"/>
              <a:t> </a:t>
            </a:r>
            <a:r>
              <a:rPr lang="en-US" altLang="zh-CN" sz="2400" dirty="0">
                <a:latin typeface="Calibri" pitchFamily="34" charset="0"/>
                <a:cs typeface="Calibri" pitchFamily="34" charset="0"/>
              </a:rPr>
              <a:t>《</a:t>
            </a:r>
            <a:r>
              <a:rPr lang="zh-CN" altLang="en-US" sz="2400" dirty="0"/>
              <a:t>联邦危险</a:t>
            </a:r>
            <a:r>
              <a:rPr lang="zh-CN" altLang="en-US" sz="2400" dirty="0" smtClean="0"/>
              <a:t>物质</a:t>
            </a:r>
            <a:r>
              <a:rPr lang="zh-CN" altLang="en-US" sz="2400" dirty="0"/>
              <a:t>法</a:t>
            </a:r>
            <a:r>
              <a:rPr lang="en-US" altLang="zh-CN" sz="2400" dirty="0">
                <a:latin typeface="Calibri" pitchFamily="34" charset="0"/>
                <a:cs typeface="Calibri" pitchFamily="34" charset="0"/>
              </a:rPr>
              <a:t>》</a:t>
            </a:r>
            <a:endParaRPr lang="en-US" altLang="en-US" sz="2400" dirty="0"/>
          </a:p>
          <a:p>
            <a:pPr marL="800100" lvl="1" indent="-342900">
              <a:buFont typeface="Wingdings" panose="05000000000000000000" pitchFamily="2" charset="2"/>
              <a:buChar char="Ø"/>
            </a:pPr>
            <a:r>
              <a:rPr lang="en-US" altLang="en-US" sz="2000" dirty="0"/>
              <a:t>	</a:t>
            </a:r>
            <a:r>
              <a:rPr lang="en-US" altLang="en-US" sz="2000" dirty="0">
                <a:solidFill>
                  <a:srgbClr val="1A2857"/>
                </a:solidFill>
              </a:rPr>
              <a:t>Small parts, labeling for toys and games, lead in paint, lead content, and art materials </a:t>
            </a:r>
          </a:p>
          <a:p>
            <a:pPr lvl="1">
              <a:spcAft>
                <a:spcPts val="800"/>
              </a:spcAft>
            </a:pPr>
            <a:r>
              <a:rPr lang="en-US" altLang="ja-JP" sz="2000" dirty="0">
                <a:solidFill>
                  <a:srgbClr val="1A2857"/>
                </a:solidFill>
                <a:ea typeface="SimSun" panose="02010600030101010101" pitchFamily="2" charset="-122"/>
              </a:rPr>
              <a:t>	</a:t>
            </a:r>
            <a:r>
              <a:rPr lang="ja-JP" altLang="en-US" sz="2000" dirty="0">
                <a:solidFill>
                  <a:srgbClr val="1A2857"/>
                </a:solidFill>
                <a:ea typeface="SimSun" panose="02010600030101010101" pitchFamily="2" charset="-122"/>
              </a:rPr>
              <a:t>小部件 </a:t>
            </a:r>
            <a:r>
              <a:rPr lang="en-US" altLang="ja-JP" sz="2000" dirty="0">
                <a:solidFill>
                  <a:srgbClr val="1A2857"/>
                </a:solidFill>
                <a:ea typeface="SimSun" panose="02010600030101010101" pitchFamily="2" charset="-122"/>
              </a:rPr>
              <a:t>, </a:t>
            </a:r>
            <a:r>
              <a:rPr lang="zh-CN" altLang="en-US" sz="2000" dirty="0">
                <a:solidFill>
                  <a:srgbClr val="1A2857"/>
                </a:solidFill>
                <a:ea typeface="SimSun" panose="02010600030101010101" pitchFamily="2" charset="-122"/>
              </a:rPr>
              <a:t>玩具和游戏的标签</a:t>
            </a:r>
            <a:r>
              <a:rPr lang="en-US" altLang="zh-CN" sz="2000" dirty="0">
                <a:solidFill>
                  <a:srgbClr val="1A2857"/>
                </a:solidFill>
                <a:ea typeface="SimSun" panose="02010600030101010101" pitchFamily="2" charset="-122"/>
              </a:rPr>
              <a:t>, </a:t>
            </a:r>
            <a:r>
              <a:rPr lang="zh-CN" altLang="en-US" sz="2000" dirty="0">
                <a:solidFill>
                  <a:srgbClr val="1A2857"/>
                </a:solidFill>
                <a:ea typeface="SimSun" panose="02010600030101010101" pitchFamily="2" charset="-122"/>
              </a:rPr>
              <a:t> 铅含量</a:t>
            </a:r>
            <a:r>
              <a:rPr lang="en-US" altLang="zh-CN" sz="2000" dirty="0">
                <a:solidFill>
                  <a:srgbClr val="1A2857"/>
                </a:solidFill>
                <a:ea typeface="SimSun" panose="02010600030101010101" pitchFamily="2" charset="-122"/>
              </a:rPr>
              <a:t>, </a:t>
            </a:r>
            <a:r>
              <a:rPr lang="zh-CN" altLang="en-US" sz="2000" dirty="0">
                <a:solidFill>
                  <a:srgbClr val="1A2857"/>
                </a:solidFill>
                <a:ea typeface="SimSun" panose="02010600030101010101" pitchFamily="2" charset="-122"/>
              </a:rPr>
              <a:t>美术材料</a:t>
            </a:r>
            <a:endParaRPr lang="en-US" altLang="en-US" sz="2000" dirty="0">
              <a:solidFill>
                <a:srgbClr val="1A2857"/>
              </a:solidFill>
              <a:ea typeface="SimSun" panose="02010600030101010101" pitchFamily="2" charset="-122"/>
            </a:endParaRPr>
          </a:p>
          <a:p>
            <a:pPr marL="342900" indent="-342900">
              <a:buFont typeface="Arial" panose="020B0604020202020204" pitchFamily="34" charset="0"/>
              <a:buChar char="•"/>
            </a:pPr>
            <a:r>
              <a:rPr lang="en-US" altLang="en-US" sz="2400" dirty="0"/>
              <a:t>Consumer Product Safety Act (CPSA) </a:t>
            </a:r>
            <a:r>
              <a:rPr lang="en-US" altLang="zh-CN" sz="2400" dirty="0">
                <a:latin typeface="Calibri" pitchFamily="34" charset="0"/>
                <a:cs typeface="Calibri" pitchFamily="34" charset="0"/>
              </a:rPr>
              <a:t>《</a:t>
            </a:r>
            <a:r>
              <a:rPr lang="zh-CN" altLang="en-US" sz="2400" dirty="0"/>
              <a:t>消费品安全法</a:t>
            </a:r>
            <a:r>
              <a:rPr lang="en-US" altLang="zh-CN" sz="2400" dirty="0">
                <a:latin typeface="Calibri" pitchFamily="34" charset="0"/>
                <a:cs typeface="Calibri" pitchFamily="34" charset="0"/>
              </a:rPr>
              <a:t>》</a:t>
            </a:r>
            <a:endParaRPr lang="en-US" altLang="en-US" sz="2400" dirty="0"/>
          </a:p>
          <a:p>
            <a:pPr marL="800100" lvl="1" indent="-342900">
              <a:buFont typeface="Wingdings" panose="05000000000000000000" pitchFamily="2" charset="2"/>
              <a:buChar char="Ø"/>
            </a:pPr>
            <a:r>
              <a:rPr lang="en-US" altLang="en-US" sz="2000" dirty="0">
                <a:solidFill>
                  <a:srgbClr val="1A2857"/>
                </a:solidFill>
                <a:ea typeface="SimSun" panose="02010600030101010101" pitchFamily="2" charset="-122"/>
              </a:rPr>
              <a:t>  Phthalates, ASTM F-963, tracking label, third party testing, certification, periodic  </a:t>
            </a:r>
          </a:p>
          <a:p>
            <a:pPr lvl="1"/>
            <a:r>
              <a:rPr lang="en-US" altLang="en-US" sz="2000" dirty="0">
                <a:solidFill>
                  <a:srgbClr val="1A2857"/>
                </a:solidFill>
                <a:ea typeface="SimSun" panose="02010600030101010101" pitchFamily="2" charset="-122"/>
              </a:rPr>
              <a:t>       testing  </a:t>
            </a:r>
            <a:r>
              <a:rPr lang="ja-JP" altLang="en-US" sz="2000" dirty="0">
                <a:solidFill>
                  <a:srgbClr val="1A2857"/>
                </a:solidFill>
                <a:ea typeface="SimSun" panose="02010600030101010101" pitchFamily="2" charset="-122"/>
              </a:rPr>
              <a:t>塑化剂</a:t>
            </a:r>
            <a:r>
              <a:rPr lang="en-US" altLang="ja-JP" sz="2000" dirty="0">
                <a:solidFill>
                  <a:srgbClr val="1A2857"/>
                </a:solidFill>
                <a:ea typeface="SimSun" panose="02010600030101010101" pitchFamily="2" charset="-122"/>
              </a:rPr>
              <a:t>, ASTM F-963, </a:t>
            </a:r>
            <a:r>
              <a:rPr lang="ja-JP" altLang="en-US" sz="2000" dirty="0">
                <a:solidFill>
                  <a:srgbClr val="1A2857"/>
                </a:solidFill>
                <a:ea typeface="SimSun" panose="02010600030101010101" pitchFamily="2" charset="-122"/>
              </a:rPr>
              <a:t>追</a:t>
            </a:r>
            <a:r>
              <a:rPr lang="zh-CN" altLang="en-US" sz="2000" dirty="0">
                <a:solidFill>
                  <a:srgbClr val="1A2857"/>
                </a:solidFill>
                <a:ea typeface="SimSun" panose="02010600030101010101" pitchFamily="2" charset="-122"/>
              </a:rPr>
              <a:t>踪标签</a:t>
            </a:r>
            <a:r>
              <a:rPr lang="en-US" altLang="zh-CN" sz="2000" dirty="0">
                <a:solidFill>
                  <a:srgbClr val="1A2857"/>
                </a:solidFill>
                <a:ea typeface="SimSun" panose="02010600030101010101" pitchFamily="2" charset="-122"/>
              </a:rPr>
              <a:t>, </a:t>
            </a:r>
            <a:r>
              <a:rPr lang="zh-CN" altLang="en-US" sz="2000" dirty="0">
                <a:solidFill>
                  <a:srgbClr val="1A2857"/>
                </a:solidFill>
                <a:ea typeface="SimSun" panose="02010600030101010101" pitchFamily="2" charset="-122"/>
              </a:rPr>
              <a:t>第三方测试</a:t>
            </a:r>
            <a:r>
              <a:rPr lang="en-US" altLang="zh-CN" sz="2000" dirty="0">
                <a:solidFill>
                  <a:srgbClr val="1A2857"/>
                </a:solidFill>
                <a:ea typeface="SimSun" panose="02010600030101010101" pitchFamily="2" charset="-122"/>
              </a:rPr>
              <a:t>,</a:t>
            </a:r>
            <a:r>
              <a:rPr lang="zh-CN" altLang="en-US" sz="2000" dirty="0">
                <a:solidFill>
                  <a:srgbClr val="1A2857"/>
                </a:solidFill>
                <a:ea typeface="SimSun" panose="02010600030101010101" pitchFamily="2" charset="-122"/>
              </a:rPr>
              <a:t>认证</a:t>
            </a:r>
            <a:r>
              <a:rPr lang="en-US" altLang="zh-CN" sz="2000" dirty="0">
                <a:solidFill>
                  <a:srgbClr val="1A2857"/>
                </a:solidFill>
                <a:ea typeface="SimSun" panose="02010600030101010101" pitchFamily="2" charset="-122"/>
              </a:rPr>
              <a:t>, </a:t>
            </a:r>
            <a:r>
              <a:rPr lang="zh-CN" altLang="en-US" sz="2000" dirty="0">
                <a:solidFill>
                  <a:srgbClr val="1A2857"/>
                </a:solidFill>
                <a:ea typeface="SimSun" panose="02010600030101010101" pitchFamily="2" charset="-122"/>
              </a:rPr>
              <a:t>定期测试</a:t>
            </a:r>
            <a:endParaRPr lang="en-US" altLang="en-US" sz="2000" dirty="0">
              <a:solidFill>
                <a:srgbClr val="1A2857"/>
              </a:solidFill>
              <a:ea typeface="SimSun" panose="02010600030101010101" pitchFamily="2" charset="-122"/>
            </a:endParaRPr>
          </a:p>
          <a:p>
            <a:pPr marL="342900" indent="-342900">
              <a:spcBef>
                <a:spcPts val="800"/>
              </a:spcBef>
              <a:spcAft>
                <a:spcPts val="800"/>
              </a:spcAft>
              <a:buFont typeface="Arial" panose="020B0604020202020204" pitchFamily="34" charset="0"/>
              <a:buChar char="•"/>
            </a:pPr>
            <a:r>
              <a:rPr lang="en-US" altLang="en-US" sz="2400" dirty="0"/>
              <a:t>Flammable Fabrics Act (FFA) </a:t>
            </a:r>
            <a:r>
              <a:rPr lang="en-US" altLang="zh-CN" sz="2400" dirty="0">
                <a:latin typeface="Calibri" pitchFamily="34" charset="0"/>
                <a:cs typeface="Calibri" pitchFamily="34" charset="0"/>
              </a:rPr>
              <a:t>《</a:t>
            </a:r>
            <a:r>
              <a:rPr lang="zh-CN" altLang="en-US" sz="2400" dirty="0">
                <a:latin typeface="Calibri" pitchFamily="34" charset="0"/>
                <a:cs typeface="Calibri" pitchFamily="34" charset="0"/>
              </a:rPr>
              <a:t>易燃织物法</a:t>
            </a:r>
            <a:r>
              <a:rPr lang="en-US" altLang="zh-CN" sz="2400" dirty="0">
                <a:latin typeface="Calibri" pitchFamily="34" charset="0"/>
                <a:cs typeface="Calibri" pitchFamily="34" charset="0"/>
              </a:rPr>
              <a:t>》</a:t>
            </a:r>
            <a:endParaRPr lang="en-US" altLang="en-US" sz="2400" dirty="0"/>
          </a:p>
          <a:p>
            <a:pPr marL="342900" indent="-342900">
              <a:spcAft>
                <a:spcPts val="800"/>
              </a:spcAft>
              <a:buFont typeface="Arial" panose="020B0604020202020204" pitchFamily="34" charset="0"/>
              <a:buChar char="•"/>
            </a:pPr>
            <a:r>
              <a:rPr lang="en-US" altLang="en-US" sz="2400" dirty="0"/>
              <a:t>Poison Prevention Packaging Act (PPPA)</a:t>
            </a:r>
            <a:r>
              <a:rPr lang="zh-CN" altLang="en-US" sz="2400" dirty="0"/>
              <a:t> </a:t>
            </a:r>
            <a:r>
              <a:rPr lang="en-US" altLang="zh-CN" sz="2400" dirty="0">
                <a:latin typeface="Calibri" pitchFamily="34" charset="0"/>
                <a:cs typeface="Calibri" pitchFamily="34" charset="0"/>
              </a:rPr>
              <a:t>《</a:t>
            </a:r>
            <a:r>
              <a:rPr lang="zh-CN" altLang="en-US" sz="2400" dirty="0">
                <a:latin typeface="Calibri" pitchFamily="34" charset="0"/>
                <a:cs typeface="Calibri" pitchFamily="34" charset="0"/>
              </a:rPr>
              <a:t>防毒包装法</a:t>
            </a:r>
            <a:r>
              <a:rPr lang="en-US" altLang="zh-CN" sz="2400" dirty="0">
                <a:latin typeface="Calibri" pitchFamily="34" charset="0"/>
                <a:cs typeface="Calibri" pitchFamily="34" charset="0"/>
              </a:rPr>
              <a:t>》</a:t>
            </a:r>
            <a:endParaRPr lang="en-US" altLang="en-US" sz="2400" dirty="0"/>
          </a:p>
          <a:p>
            <a:pPr marL="342900" indent="-342900">
              <a:spcAft>
                <a:spcPts val="800"/>
              </a:spcAft>
              <a:buFont typeface="Arial" panose="020B0604020202020204" pitchFamily="34" charset="0"/>
              <a:buChar char="•"/>
            </a:pPr>
            <a:r>
              <a:rPr lang="en-US" altLang="en-US" sz="2400" dirty="0"/>
              <a:t>Refrigerator Safety Act (RSA)</a:t>
            </a:r>
            <a:r>
              <a:rPr lang="zh-CN" altLang="en-US" sz="2400" dirty="0"/>
              <a:t> </a:t>
            </a:r>
            <a:r>
              <a:rPr lang="en-US" altLang="zh-CN" sz="2400" dirty="0">
                <a:latin typeface="Calibri" pitchFamily="34" charset="0"/>
                <a:cs typeface="Calibri" pitchFamily="34" charset="0"/>
              </a:rPr>
              <a:t>《</a:t>
            </a:r>
            <a:r>
              <a:rPr lang="zh-CN" altLang="en-US" sz="2400" dirty="0">
                <a:latin typeface="Calibri" pitchFamily="34" charset="0"/>
                <a:cs typeface="Calibri" pitchFamily="34" charset="0"/>
              </a:rPr>
              <a:t>冰箱安全法</a:t>
            </a:r>
            <a:r>
              <a:rPr lang="en-US" altLang="zh-CN" sz="2400" dirty="0">
                <a:latin typeface="Calibri" pitchFamily="34" charset="0"/>
                <a:cs typeface="Calibri" pitchFamily="34" charset="0"/>
              </a:rPr>
              <a:t>》</a:t>
            </a:r>
            <a:endParaRPr lang="en-US" altLang="en-US" sz="2400" dirty="0"/>
          </a:p>
          <a:p>
            <a:pPr marL="342900" indent="-342900">
              <a:spcAft>
                <a:spcPts val="800"/>
              </a:spcAft>
              <a:buFont typeface="Arial" panose="020B0604020202020204" pitchFamily="34" charset="0"/>
              <a:buChar char="•"/>
            </a:pPr>
            <a:r>
              <a:rPr lang="en-US" altLang="en-US" sz="2400" dirty="0"/>
              <a:t>Virginia Graeme Baker Pool &amp; Spa Safety Act</a:t>
            </a:r>
            <a:r>
              <a:rPr lang="zh-CN" altLang="en-US" sz="2400" dirty="0"/>
              <a:t> </a:t>
            </a:r>
            <a:r>
              <a:rPr lang="en-US" altLang="zh-CN" sz="2400" dirty="0">
                <a:solidFill>
                  <a:schemeClr val="tx1"/>
                </a:solidFill>
              </a:rPr>
              <a:t>《</a:t>
            </a:r>
            <a:r>
              <a:rPr lang="zh-CN" altLang="en-US" sz="2400" dirty="0">
                <a:solidFill>
                  <a:srgbClr val="232323"/>
                </a:solidFill>
              </a:rPr>
              <a:t>弗吉尼亚</a:t>
            </a:r>
            <a:r>
              <a:rPr lang="en-US" altLang="zh-CN" sz="2400" dirty="0">
                <a:solidFill>
                  <a:srgbClr val="232323"/>
                </a:solidFill>
              </a:rPr>
              <a:t>·</a:t>
            </a:r>
            <a:r>
              <a:rPr lang="zh-CN" altLang="en-US" sz="2400" dirty="0">
                <a:solidFill>
                  <a:srgbClr val="232323"/>
                </a:solidFill>
              </a:rPr>
              <a:t>格雷姆</a:t>
            </a:r>
            <a:r>
              <a:rPr lang="en-US" altLang="zh-CN" sz="2400" dirty="0">
                <a:solidFill>
                  <a:srgbClr val="232323"/>
                </a:solidFill>
              </a:rPr>
              <a:t>·</a:t>
            </a:r>
            <a:r>
              <a:rPr lang="zh-CN" altLang="en-US" sz="2400" dirty="0">
                <a:solidFill>
                  <a:srgbClr val="232323"/>
                </a:solidFill>
              </a:rPr>
              <a:t>贝克泳池和水疗安全法</a:t>
            </a:r>
            <a:r>
              <a:rPr lang="en-US" altLang="zh-CN" sz="2400" dirty="0">
                <a:solidFill>
                  <a:srgbClr val="232323"/>
                </a:solidFill>
              </a:rPr>
              <a:t>》</a:t>
            </a:r>
            <a:endParaRPr lang="en-US" altLang="en-US" sz="2400" dirty="0">
              <a:solidFill>
                <a:srgbClr val="232323"/>
              </a:solidFill>
            </a:endParaRPr>
          </a:p>
          <a:p>
            <a:pPr marL="342900" indent="-342900">
              <a:spcAft>
                <a:spcPts val="800"/>
              </a:spcAft>
              <a:buFont typeface="Arial" panose="020B0604020202020204" pitchFamily="34" charset="0"/>
              <a:buChar char="•"/>
            </a:pPr>
            <a:r>
              <a:rPr lang="en-US" altLang="en-US" sz="2400" dirty="0"/>
              <a:t>Children’s Gasoline Burn Prevention Act</a:t>
            </a:r>
            <a:r>
              <a:rPr lang="zh-CN" altLang="en-US" sz="2400" dirty="0"/>
              <a:t> </a:t>
            </a:r>
            <a:r>
              <a:rPr lang="en-US" altLang="zh-CN" sz="2400" dirty="0">
                <a:solidFill>
                  <a:srgbClr val="232323"/>
                </a:solidFill>
              </a:rPr>
              <a:t>《</a:t>
            </a:r>
            <a:r>
              <a:rPr lang="zh-CN" altLang="en-US" sz="2400" dirty="0">
                <a:solidFill>
                  <a:srgbClr val="232323"/>
                </a:solidFill>
              </a:rPr>
              <a:t>儿童汽油烧伤预防法</a:t>
            </a:r>
            <a:r>
              <a:rPr lang="en-US" altLang="zh-CN" sz="2400" dirty="0">
                <a:solidFill>
                  <a:srgbClr val="232323"/>
                </a:solidFill>
              </a:rPr>
              <a:t>》</a:t>
            </a:r>
            <a:endParaRPr lang="en-US" altLang="en-US" sz="2400" dirty="0">
              <a:solidFill>
                <a:srgbClr val="232323"/>
              </a:solidFill>
            </a:endParaRPr>
          </a:p>
        </p:txBody>
      </p:sp>
      <p:sp>
        <p:nvSpPr>
          <p:cNvPr id="4" name="Rectangle 3"/>
          <p:cNvSpPr txBox="1">
            <a:spLocks noChangeArrowheads="1"/>
          </p:cNvSpPr>
          <p:nvPr/>
        </p:nvSpPr>
        <p:spPr>
          <a:xfrm>
            <a:off x="1981200" y="1524001"/>
            <a:ext cx="8229600" cy="487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Monotype Sorts" pitchFamily="2" charset="2"/>
              <a:buNone/>
              <a:defRPr/>
            </a:pPr>
            <a:r>
              <a:rPr lang="en-US" altLang="en-US" dirty="0">
                <a:solidFill>
                  <a:srgbClr val="00246A"/>
                </a:solidFill>
              </a:rPr>
              <a:t>     </a:t>
            </a:r>
          </a:p>
          <a:p>
            <a:pPr>
              <a:buFont typeface="Monotype Sorts" pitchFamily="2" charset="2"/>
              <a:buNone/>
              <a:defRPr/>
            </a:pPr>
            <a:r>
              <a:rPr lang="en-US" altLang="en-US" dirty="0">
                <a:solidFill>
                  <a:srgbClr val="00246A"/>
                </a:solidFill>
              </a:rPr>
              <a:t>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03330" y="5830889"/>
            <a:ext cx="609600" cy="6096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396663" y="5846130"/>
            <a:ext cx="609600" cy="609600"/>
          </a:xfrm>
          <a:prstGeom prst="rect">
            <a:avLst/>
          </a:prstGeom>
        </p:spPr>
      </p:pic>
      <p:pic>
        <p:nvPicPr>
          <p:cNvPr id="8"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1413332" y="5838510"/>
            <a:ext cx="609600" cy="609600"/>
          </a:xfrm>
          <a:prstGeom prst="rect">
            <a:avLst/>
          </a:prstGeom>
        </p:spPr>
      </p:pic>
    </p:spTree>
    <p:extLst>
      <p:ext uri="{BB962C8B-B14F-4D97-AF65-F5344CB8AC3E}">
        <p14:creationId xmlns:p14="http://schemas.microsoft.com/office/powerpoint/2010/main" val="282870457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81" fill="hold"/>
                                        <p:tgtEl>
                                          <p:spTgt spid="5"/>
                                        </p:tgtEl>
                                      </p:cBhvr>
                                    </p:cmd>
                                  </p:childTnLst>
                                </p:cTn>
                              </p:par>
                            </p:childTnLst>
                          </p:cTn>
                        </p:par>
                        <p:par>
                          <p:cTn id="7" fill="hold">
                            <p:stCondLst>
                              <p:cond delay="9281"/>
                            </p:stCondLst>
                            <p:childTnLst>
                              <p:par>
                                <p:cTn id="8" presetID="42" presetClass="entr" presetSubtype="0" fill="hold"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anim calcmode="lin" valueType="num">
                                      <p:cBhvr>
                                        <p:cTn id="1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8" presetID="1" presetClass="mediacall" presetSubtype="0" fill="hold" nodeType="withEffect">
                                  <p:stCondLst>
                                    <p:cond delay="0"/>
                                  </p:stCondLst>
                                  <p:childTnLst>
                                    <p:cmd type="call" cmd="playFrom(0.0)">
                                      <p:cBhvr>
                                        <p:cTn id="19" dur="15875" fill="hold"/>
                                        <p:tgtEl>
                                          <p:spTgt spid="6"/>
                                        </p:tgtEl>
                                      </p:cBhvr>
                                    </p:cmd>
                                  </p:childTnLst>
                                </p:cTn>
                              </p:par>
                            </p:childTnLst>
                          </p:cTn>
                        </p:par>
                        <p:par>
                          <p:cTn id="20" fill="hold">
                            <p:stCondLst>
                              <p:cond delay="25156"/>
                            </p:stCondLst>
                            <p:childTnLst>
                              <p:par>
                                <p:cTn id="21" presetID="42"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anim calcmode="lin" valueType="num">
                                      <p:cBhvr>
                                        <p:cTn id="2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1" presetID="1" presetClass="mediacall" presetSubtype="0" fill="hold" nodeType="withEffect">
                                  <p:stCondLst>
                                    <p:cond delay="0"/>
                                  </p:stCondLst>
                                  <p:childTnLst>
                                    <p:cmd type="call" cmd="playFrom(0.0)">
                                      <p:cBhvr>
                                        <p:cTn id="32" dur="163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5"/>
                </p:tgtEl>
              </p:cMediaNode>
            </p:audio>
            <p:audio>
              <p:cMediaNode vol="80000">
                <p:cTn id="34" fill="hold" display="0">
                  <p:stCondLst>
                    <p:cond delay="indefinite"/>
                  </p:stCondLst>
                  <p:endCondLst>
                    <p:cond evt="onStopAudio" delay="0">
                      <p:tgtEl>
                        <p:sldTgt/>
                      </p:tgtEl>
                    </p:cond>
                  </p:endCondLst>
                </p:cTn>
                <p:tgtEl>
                  <p:spTgt spid="6"/>
                </p:tgtEl>
              </p:cMediaNode>
            </p:audio>
            <p:audio>
              <p:cMediaNode vol="80000">
                <p:cTn id="35"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18-ABC-0078_PPTTemplate">
  <a:themeElements>
    <a:clrScheme name="CPSC">
      <a:dk1>
        <a:srgbClr val="1D2757"/>
      </a:dk1>
      <a:lt1>
        <a:srgbClr val="83D3EF"/>
      </a:lt1>
      <a:dk2>
        <a:srgbClr val="1D2757"/>
      </a:dk2>
      <a:lt2>
        <a:srgbClr val="FFFFFF"/>
      </a:lt2>
      <a:accent1>
        <a:srgbClr val="83D3EF"/>
      </a:accent1>
      <a:accent2>
        <a:srgbClr val="CF1F2F"/>
      </a:accent2>
      <a:accent3>
        <a:srgbClr val="EE334F"/>
      </a:accent3>
      <a:accent4>
        <a:srgbClr val="FC7DB9"/>
      </a:accent4>
      <a:accent5>
        <a:srgbClr val="FFFFFF"/>
      </a:accent5>
      <a:accent6>
        <a:srgbClr val="83D3EF"/>
      </a:accent6>
      <a:hlink>
        <a:srgbClr val="CF1F2F"/>
      </a:hlink>
      <a:folHlink>
        <a:srgbClr val="7F1F2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PSC_PowerPoint_template--sample as of March 27" id="{75EDE25A-E792-4A31-A4AA-C457BAEC2112}" vid="{33F5FBCF-1DD7-4B5F-830B-EF357BD17F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irectorate xmlns="a13d7d47-5e6d-43e2-97f1-eafbdde66bfb">International Programs - EXIP</Directorate>
    <IconOverlay xmlns="http://schemas.microsoft.com/sharepoint/v4" xsi:nil="true"/>
    <From xmlns="a13d7d47-5e6d-43e2-97f1-eafbdde66bfb">
      <UserInfo>
        <DisplayName>Schott, Jane</DisplayName>
        <AccountId>1323</AccountId>
        <AccountType/>
      </UserInfo>
    </From>
    <Due_x0020_Date xmlns="a13d7d47-5e6d-43e2-97f1-eafbdde66bfb">2020-07-31T04:00:00+00:00</Due_x0020_Date>
    <Purpose xmlns="a13d7d47-5e6d-43e2-97f1-eafbdde66bfb">PowerPoint for the final podcast in the FY20 China Podcast Series</Purpose>
    <Commissioner_x002f_Chairman_x0020_Signature_x0020_Required xmlns="a13d7d47-5e6d-43e2-97f1-eafbdde66bfb">No</Commissioner_x002f_Chairman_x0020_Signature_x0020_Required>
    <Posted_x0020_on_x0020_Internet xmlns="a13d7d47-5e6d-43e2-97f1-eafbdde66bfb">No</Posted_x0020_on_x0020_Internet>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91E88890B794C4E9085AB97CDBEE2A6" ma:contentTypeVersion="62" ma:contentTypeDescription="Create a new document." ma:contentTypeScope="" ma:versionID="3d0e833c4b928aeb56e20027670fd30d">
  <xsd:schema xmlns:xsd="http://www.w3.org/2001/XMLSchema" xmlns:xs="http://www.w3.org/2001/XMLSchema" xmlns:p="http://schemas.microsoft.com/office/2006/metadata/properties" xmlns:ns2="a13d7d47-5e6d-43e2-97f1-eafbdde66bfb" xmlns:ns3="http://schemas.microsoft.com/sharepoint/v4" targetNamespace="http://schemas.microsoft.com/office/2006/metadata/properties" ma:root="true" ma:fieldsID="2a2505c81a938e44cd3c1012df56cfa0" ns2:_="" ns3:_="">
    <xsd:import namespace="a13d7d47-5e6d-43e2-97f1-eafbdde66bfb"/>
    <xsd:import namespace="http://schemas.microsoft.com/sharepoint/v4"/>
    <xsd:element name="properties">
      <xsd:complexType>
        <xsd:sequence>
          <xsd:element name="documentManagement">
            <xsd:complexType>
              <xsd:all>
                <xsd:element ref="ns2:Directorate"/>
                <xsd:element ref="ns2:From"/>
                <xsd:element ref="ns2:Purpose" minOccurs="0"/>
                <xsd:element ref="ns2:Due_x0020_Date" minOccurs="0"/>
                <xsd:element ref="ns2:Commissioner_x002f_Chairman_x0020_Signature_x0020_Required" minOccurs="0"/>
                <xsd:element ref="ns3:IconOverlay" minOccurs="0"/>
                <xsd:element ref="ns2:Posted_x0020_on_x0020_Interne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3d7d47-5e6d-43e2-97f1-eafbdde66bfb" elementFormDefault="qualified">
    <xsd:import namespace="http://schemas.microsoft.com/office/2006/documentManagement/types"/>
    <xsd:import namespace="http://schemas.microsoft.com/office/infopath/2007/PartnerControls"/>
    <xsd:element name="Directorate" ma:index="4" ma:displayName="Directorate" ma:default="Select Directorate" ma:description="Originating Office" ma:format="Dropdown" ma:internalName="Directorate">
      <xsd:simpleType>
        <xsd:restriction base="dms:Choice">
          <xsd:enumeration value="Select Directorate"/>
          <xsd:enumeration value="Office of R. Adler"/>
          <xsd:enumeration value="Office of A. Buerkle"/>
          <xsd:enumeration value="Office of M. Robinson"/>
          <xsd:enumeration value="Compliance - EXC"/>
          <xsd:enumeration value="Congressional Relations - OCR"/>
          <xsd:enumeration value="Economics - EC"/>
          <xsd:enumeration value="Engineering Sciences - ES"/>
          <xsd:enumeration value="Epidemiology - EP"/>
          <xsd:enumeration value="EEO - OEO"/>
          <xsd:enumeration value="Executive Director - OEX"/>
          <xsd:enumeration value="Facilities Services - EXFS"/>
          <xsd:enumeration value="Financial Mgmt - EXFM"/>
          <xsd:enumeration value="General Counsel - OGC"/>
          <xsd:enumeration value="Global Outreach - EXGO"/>
          <xsd:enumeration value="Hazard ID and Reduction - EXHR"/>
          <xsd:enumeration value="Health Sciences - HS"/>
          <xsd:enumeration value="Human Resources - EXRM"/>
          <xsd:enumeration value="Import Surveillance - EXIS"/>
          <xsd:enumeration value="Information Technology - EXIT"/>
          <xsd:enumeration value="Inspector General - OIG"/>
          <xsd:enumeration value="International Programs - EXIP"/>
          <xsd:enumeration value="Laboratory Sciences - LS"/>
          <xsd:enumeration value="Office of the Secretary - OS"/>
          <xsd:enumeration value="Public Affairs - EXPA"/>
        </xsd:restriction>
      </xsd:simpleType>
    </xsd:element>
    <xsd:element name="From" ma:index="5" ma:displayName="Project Manager" ma:description="Person wanting the document cleared" ma:list="UserInfo" ma:SharePointGroup="0" ma:internalName="From"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Purpose" ma:index="6" nillable="true" ma:displayName="Purpose" ma:description="The intended audience/purpose" ma:internalName="Purpose" ma:readOnly="false">
      <xsd:simpleType>
        <xsd:restriction base="dms:Note">
          <xsd:maxLength value="255"/>
        </xsd:restriction>
      </xsd:simpleType>
    </xsd:element>
    <xsd:element name="Due_x0020_Date" ma:index="13" nillable="true" ma:displayName="Due Date" ma:format="DateOnly" ma:internalName="Due_x0020_Date" ma:readOnly="false">
      <xsd:simpleType>
        <xsd:restriction base="dms:DateTime"/>
      </xsd:simpleType>
    </xsd:element>
    <xsd:element name="Commissioner_x002f_Chairman_x0020_Signature_x0020_Required" ma:index="30" nillable="true" ma:displayName="Commissioner/Chairman Signature Required" ma:default="No" ma:description="For directives only" ma:format="Dropdown" ma:internalName="Commissioner_x002f_Chairman_x0020_Signature_x0020_Required">
      <xsd:simpleType>
        <xsd:restriction base="dms:Choice">
          <xsd:enumeration value="No"/>
          <xsd:enumeration value="Yes"/>
        </xsd:restriction>
      </xsd:simpleType>
    </xsd:element>
    <xsd:element name="Posted_x0020_on_x0020_Internet" ma:index="41" nillable="true" ma:displayName="Posted on Internet" ma:default="No" ma:description="Is the document intended to be posted on one of CPSC's public web sites?" ma:format="Dropdown" ma:internalName="Posted_x0020_on_x0020_Internet">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3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ma:readOnly="true"/>
        <xsd:element ref="dc:title" minOccurs="0" maxOccurs="1" ma:index="3" ma:displayName="Project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365FD7-C0DA-4C12-8727-2DCD40F9BDEB}">
  <ds:schemaRefs>
    <ds:schemaRef ds:uri="http://www.w3.org/XML/1998/namespace"/>
    <ds:schemaRef ds:uri="http://purl.org/dc/dcmitype/"/>
    <ds:schemaRef ds:uri="http://schemas.microsoft.com/sharepoint/v4"/>
    <ds:schemaRef ds:uri="http://purl.org/dc/terms/"/>
    <ds:schemaRef ds:uri="http://purl.org/dc/elements/1.1/"/>
    <ds:schemaRef ds:uri="http://schemas.microsoft.com/office/2006/documentManagement/types"/>
    <ds:schemaRef ds:uri="a13d7d47-5e6d-43e2-97f1-eafbdde66bfb"/>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333378FA-423C-49FD-AFCD-3F14DE74B2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3d7d47-5e6d-43e2-97f1-eafbdde66bfb"/>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F45DD0-6D5F-49F3-8845-B938A48DAF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CPSC_PowerPoint_template--sample as of March 27</Template>
  <TotalTime>4581</TotalTime>
  <Words>5437</Words>
  <Application>Microsoft Office PowerPoint</Application>
  <PresentationFormat>Widescreen</PresentationFormat>
  <Paragraphs>508</Paragraphs>
  <Slides>55</Slides>
  <Notes>55</Notes>
  <HiddenSlides>0</HiddenSlides>
  <MMClips>119</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55</vt:i4>
      </vt:variant>
    </vt:vector>
  </HeadingPairs>
  <TitlesOfParts>
    <vt:vector size="70" baseType="lpstr">
      <vt:lpstr>メイリオ</vt:lpstr>
      <vt:lpstr>新細明體</vt:lpstr>
      <vt:lpstr>新細明體</vt:lpstr>
      <vt:lpstr>宋体</vt:lpstr>
      <vt:lpstr>宋体</vt:lpstr>
      <vt:lpstr>Agency FB</vt:lpstr>
      <vt:lpstr>Arial</vt:lpstr>
      <vt:lpstr>Calibri</vt:lpstr>
      <vt:lpstr>Calibri Light</vt:lpstr>
      <vt:lpstr>Georgia</vt:lpstr>
      <vt:lpstr>Monotype Sorts</vt:lpstr>
      <vt:lpstr>Tahoma</vt:lpstr>
      <vt:lpstr>Times New Roman</vt:lpstr>
      <vt:lpstr>Wingdings</vt:lpstr>
      <vt:lpstr>18-ABC-0078_PPTTemplate</vt:lpstr>
      <vt:lpstr>Video: Welcome to the 2020 CPSC Podcast Series-Toy Safety Requirements and Mandatory Standards</vt:lpstr>
      <vt:lpstr>PowerPoint Presentation</vt:lpstr>
      <vt:lpstr>Biographies</vt:lpstr>
      <vt:lpstr>PowerPoint Presentation</vt:lpstr>
      <vt:lpstr>PowerPoint Presentation</vt:lpstr>
      <vt:lpstr>PowerPoint Presentation</vt:lpstr>
      <vt:lpstr>U.S. Toy Safety Requirements And Mandatory Standards:  Common Violations 美国玩具安全要求和强制性标准： 常见的违规</vt:lpstr>
      <vt:lpstr>Agenda 事项</vt:lpstr>
      <vt:lpstr>CPSC Jurisdictional Authority from Several Acts 消费品安全委员会管辖权来自以下法案</vt:lpstr>
      <vt:lpstr>Age Grading of Toys 玩具的年龄分级</vt:lpstr>
      <vt:lpstr>Requirements for Children’s Products under Federal Hazardous Substances Act (FHSA) 联邦有害物质法下的儿童用品之法规</vt:lpstr>
      <vt:lpstr>Small Parts Requirements (Toys for children under 3 years of age)  小部件规定(3岁以下儿童的玩具)</vt:lpstr>
      <vt:lpstr>Small Parts Testing Cylinder  小部件圆筒</vt:lpstr>
      <vt:lpstr>Requirements for Labeling for Toys and Games  (Toys for children 3 years of age and above) 玩具和游戏标签之规定 (3岁以上儿童的玩具和游戏)</vt:lpstr>
      <vt:lpstr> </vt:lpstr>
      <vt:lpstr>Requirements for Labeling for Toys and Games (Multiple Cautionary Statements) 玩具和游戏标签之规定 （多种风险 = 多种警告标签 )</vt:lpstr>
      <vt:lpstr>Lead Requirements 铅的规定</vt:lpstr>
      <vt:lpstr>Labeling of Hazardous Art Materials Act (LHAMA) 危险美术材料品标签法 </vt:lpstr>
      <vt:lpstr>Requirements for Children’s Products under Consumer Product Safety Act (CPSA) 消费品安全法下的儿童用品之规定</vt:lpstr>
      <vt:lpstr>Phthalates Requirements 塑化剂的规定</vt:lpstr>
      <vt:lpstr>Phthalates Requirements 塑化剂的规定</vt:lpstr>
      <vt:lpstr>Phthalates Requirements (continued) 更多塑化剂的规定</vt:lpstr>
      <vt:lpstr>ASTM F963-17 Mandatory Standards ASTM F-963-17之强制性标准</vt:lpstr>
      <vt:lpstr>Common Violations under ASTM F963-17 ASTM F963-17 标准中所常见的违规</vt:lpstr>
      <vt:lpstr>Typical ASTM F963 Violations</vt:lpstr>
      <vt:lpstr>Typical ASTM F963 Violations ASTM F963-17 标准中所常见的违规</vt:lpstr>
      <vt:lpstr>Typical ASTM F963 Violations ASTM F963-17 标准中所常见的违规</vt:lpstr>
      <vt:lpstr>Typical ASTM F963 Violations ASTM F963-17 标准中所常见的违规</vt:lpstr>
      <vt:lpstr>Typical ASTM F963 Violations ASTM F963-17 标准中所常见的违规</vt:lpstr>
      <vt:lpstr>More on Magnets… 更多关于磁铁…</vt:lpstr>
      <vt:lpstr>Magnets of Special Concern…Magnetic Balls 需要特别关注的磁性玩具...磁力珠</vt:lpstr>
      <vt:lpstr>PowerPoint Presentation</vt:lpstr>
      <vt:lpstr>PowerPoint Presentation</vt:lpstr>
      <vt:lpstr>PowerPoint Presentation</vt:lpstr>
      <vt:lpstr>PowerPoint Presentation</vt:lpstr>
      <vt:lpstr>PowerPoint Presentation</vt:lpstr>
      <vt:lpstr>Tracking Label Requirements 追踪标签的规定</vt:lpstr>
      <vt:lpstr>Third Party Testing and Certification for Children’s Products 儿童产品的第三方测试和认证</vt:lpstr>
      <vt:lpstr>Third Party Testing and Certification for Children’s Products 儿童产品的第三方测试和认证</vt:lpstr>
      <vt:lpstr>Elements Required in a CPC 儿童产品证书必须有以下信息</vt:lpstr>
      <vt:lpstr>Examples of  CPCs Can Be Found at 以下CPSC网址有多种儿童产品证书的范例</vt:lpstr>
      <vt:lpstr>Periodic Testing Requirements 定期测试规定</vt:lpstr>
      <vt:lpstr>Who Must Comply with the Periodic Testing Requirements? 谁必须遵守定期测试规定?</vt:lpstr>
      <vt:lpstr>U.S. Toy Safety Requirements And mandatory Standards Case Study 美国玩具安全要求和强制性标准：案例分析</vt:lpstr>
      <vt:lpstr>Which requirements apply? 请问这个玩具需要遵守什么规定和标准?</vt:lpstr>
      <vt:lpstr>Which requirements apply?  请问这个玩具需要遵守什么规定和标准?</vt:lpstr>
      <vt:lpstr>Which requirements apply? 请问这个玩具需要遵守什么规定和标准?</vt:lpstr>
      <vt:lpstr>Questions?</vt:lpstr>
      <vt:lpstr>PowerPoint Presentation</vt:lpstr>
      <vt:lpstr>PowerPoint Presentation</vt:lpstr>
      <vt:lpstr>PowerPoint Presentation</vt:lpstr>
      <vt:lpstr>PowerPoint Presentation</vt:lpstr>
      <vt:lpstr>PowerPoint Presentation</vt:lpstr>
      <vt:lpstr>PowerPoint Presentation</vt:lpstr>
      <vt:lpstr>Regulatory Robot </vt:lpstr>
    </vt:vector>
  </TitlesOfParts>
  <Company>US CPSC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for Toy Safety Requirements and Mandatory Standards</dc:title>
  <dc:creator>Williams, Stephen</dc:creator>
  <cp:lastModifiedBy>Kang, Sara</cp:lastModifiedBy>
  <cp:revision>380</cp:revision>
  <dcterms:created xsi:type="dcterms:W3CDTF">2020-03-30T14:06:50Z</dcterms:created>
  <dcterms:modified xsi:type="dcterms:W3CDTF">2020-08-21T17:17:49Z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0x010100391E88890B794C4E9085AB97CDBEE2A6</vt:lpwstr>
  </property>
</Properties>
</file>